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5199975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5150"/>
    <a:srgbClr val="E96665"/>
    <a:srgbClr val="F98077"/>
    <a:srgbClr val="C00000"/>
    <a:srgbClr val="960000"/>
    <a:srgbClr val="DA0000"/>
    <a:srgbClr val="B31605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20" autoAdjust="0"/>
  </p:normalViewPr>
  <p:slideViewPr>
    <p:cSldViewPr snapToGrid="0">
      <p:cViewPr>
        <p:scale>
          <a:sx n="30" d="100"/>
          <a:sy n="30" d="100"/>
        </p:scale>
        <p:origin x="1445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998" y="5891626"/>
            <a:ext cx="21419979" cy="12533242"/>
          </a:xfrm>
        </p:spPr>
        <p:txBody>
          <a:bodyPr anchor="b"/>
          <a:lstStyle>
            <a:lvl1pPr algn="ctr">
              <a:defRPr sz="165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997" y="18908198"/>
            <a:ext cx="18899981" cy="8691601"/>
          </a:xfrm>
        </p:spPr>
        <p:txBody>
          <a:bodyPr/>
          <a:lstStyle>
            <a:lvl1pPr marL="0" indent="0" algn="ctr">
              <a:buNone/>
              <a:defRPr sz="6614"/>
            </a:lvl1pPr>
            <a:lvl2pPr marL="1259997" indent="0" algn="ctr">
              <a:buNone/>
              <a:defRPr sz="5512"/>
            </a:lvl2pPr>
            <a:lvl3pPr marL="2519995" indent="0" algn="ctr">
              <a:buNone/>
              <a:defRPr sz="4961"/>
            </a:lvl3pPr>
            <a:lvl4pPr marL="3779992" indent="0" algn="ctr">
              <a:buNone/>
              <a:defRPr sz="4409"/>
            </a:lvl4pPr>
            <a:lvl5pPr marL="5039990" indent="0" algn="ctr">
              <a:buNone/>
              <a:defRPr sz="4409"/>
            </a:lvl5pPr>
            <a:lvl6pPr marL="6299987" indent="0" algn="ctr">
              <a:buNone/>
              <a:defRPr sz="4409"/>
            </a:lvl6pPr>
            <a:lvl7pPr marL="7559985" indent="0" algn="ctr">
              <a:buNone/>
              <a:defRPr sz="4409"/>
            </a:lvl7pPr>
            <a:lvl8pPr marL="8819982" indent="0" algn="ctr">
              <a:buNone/>
              <a:defRPr sz="4409"/>
            </a:lvl8pPr>
            <a:lvl9pPr marL="10079980" indent="0" algn="ctr">
              <a:buNone/>
              <a:defRPr sz="440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DA2-6F35-4111-ACB3-E2300C0C7C15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CB9A-9BA4-4F40-AC33-1A1DB0F0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080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DA2-6F35-4111-ACB3-E2300C0C7C15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CB9A-9BA4-4F40-AC33-1A1DB0F0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168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033733" y="1916653"/>
            <a:ext cx="5433745" cy="305081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2500" y="1916653"/>
            <a:ext cx="15986234" cy="3050811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DA2-6F35-4111-ACB3-E2300C0C7C15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CB9A-9BA4-4F40-AC33-1A1DB0F0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892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DA2-6F35-4111-ACB3-E2300C0C7C15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CB9A-9BA4-4F40-AC33-1A1DB0F0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2672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375" y="8974945"/>
            <a:ext cx="21734978" cy="14974888"/>
          </a:xfrm>
        </p:spPr>
        <p:txBody>
          <a:bodyPr anchor="b"/>
          <a:lstStyle>
            <a:lvl1pPr>
              <a:defRPr sz="165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9375" y="24091502"/>
            <a:ext cx="21734978" cy="7874940"/>
          </a:xfrm>
        </p:spPr>
        <p:txBody>
          <a:bodyPr/>
          <a:lstStyle>
            <a:lvl1pPr marL="0" indent="0">
              <a:buNone/>
              <a:defRPr sz="6614">
                <a:solidFill>
                  <a:schemeClr val="tx1"/>
                </a:solidFill>
              </a:defRPr>
            </a:lvl1pPr>
            <a:lvl2pPr marL="1259997" indent="0">
              <a:buNone/>
              <a:defRPr sz="5512">
                <a:solidFill>
                  <a:schemeClr val="tx1">
                    <a:tint val="75000"/>
                  </a:schemeClr>
                </a:solidFill>
              </a:defRPr>
            </a:lvl2pPr>
            <a:lvl3pPr marL="2519995" indent="0">
              <a:buNone/>
              <a:defRPr sz="4961">
                <a:solidFill>
                  <a:schemeClr val="tx1">
                    <a:tint val="75000"/>
                  </a:schemeClr>
                </a:solidFill>
              </a:defRPr>
            </a:lvl3pPr>
            <a:lvl4pPr marL="3779992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4pPr>
            <a:lvl5pPr marL="5039990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5pPr>
            <a:lvl6pPr marL="6299987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6pPr>
            <a:lvl7pPr marL="7559985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7pPr>
            <a:lvl8pPr marL="8819982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8pPr>
            <a:lvl9pPr marL="10079980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DA2-6F35-4111-ACB3-E2300C0C7C15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CB9A-9BA4-4F40-AC33-1A1DB0F0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09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2498" y="9583264"/>
            <a:ext cx="10709989" cy="228415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57488" y="9583264"/>
            <a:ext cx="10709989" cy="228415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DA2-6F35-4111-ACB3-E2300C0C7C15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CB9A-9BA4-4F40-AC33-1A1DB0F0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884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1" y="1916661"/>
            <a:ext cx="21734978" cy="69582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5783" y="8824938"/>
            <a:ext cx="10660769" cy="4324966"/>
          </a:xfrm>
        </p:spPr>
        <p:txBody>
          <a:bodyPr anchor="b"/>
          <a:lstStyle>
            <a:lvl1pPr marL="0" indent="0">
              <a:buNone/>
              <a:defRPr sz="6614" b="1"/>
            </a:lvl1pPr>
            <a:lvl2pPr marL="1259997" indent="0">
              <a:buNone/>
              <a:defRPr sz="5512" b="1"/>
            </a:lvl2pPr>
            <a:lvl3pPr marL="2519995" indent="0">
              <a:buNone/>
              <a:defRPr sz="4961" b="1"/>
            </a:lvl3pPr>
            <a:lvl4pPr marL="3779992" indent="0">
              <a:buNone/>
              <a:defRPr sz="4409" b="1"/>
            </a:lvl4pPr>
            <a:lvl5pPr marL="5039990" indent="0">
              <a:buNone/>
              <a:defRPr sz="4409" b="1"/>
            </a:lvl5pPr>
            <a:lvl6pPr marL="6299987" indent="0">
              <a:buNone/>
              <a:defRPr sz="4409" b="1"/>
            </a:lvl6pPr>
            <a:lvl7pPr marL="7559985" indent="0">
              <a:buNone/>
              <a:defRPr sz="4409" b="1"/>
            </a:lvl7pPr>
            <a:lvl8pPr marL="8819982" indent="0">
              <a:buNone/>
              <a:defRPr sz="4409" b="1"/>
            </a:lvl8pPr>
            <a:lvl9pPr marL="10079980" indent="0">
              <a:buNone/>
              <a:defRPr sz="440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5783" y="13149904"/>
            <a:ext cx="10660769" cy="193415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757489" y="8824938"/>
            <a:ext cx="10713272" cy="4324966"/>
          </a:xfrm>
        </p:spPr>
        <p:txBody>
          <a:bodyPr anchor="b"/>
          <a:lstStyle>
            <a:lvl1pPr marL="0" indent="0">
              <a:buNone/>
              <a:defRPr sz="6614" b="1"/>
            </a:lvl1pPr>
            <a:lvl2pPr marL="1259997" indent="0">
              <a:buNone/>
              <a:defRPr sz="5512" b="1"/>
            </a:lvl2pPr>
            <a:lvl3pPr marL="2519995" indent="0">
              <a:buNone/>
              <a:defRPr sz="4961" b="1"/>
            </a:lvl3pPr>
            <a:lvl4pPr marL="3779992" indent="0">
              <a:buNone/>
              <a:defRPr sz="4409" b="1"/>
            </a:lvl4pPr>
            <a:lvl5pPr marL="5039990" indent="0">
              <a:buNone/>
              <a:defRPr sz="4409" b="1"/>
            </a:lvl5pPr>
            <a:lvl6pPr marL="6299987" indent="0">
              <a:buNone/>
              <a:defRPr sz="4409" b="1"/>
            </a:lvl6pPr>
            <a:lvl7pPr marL="7559985" indent="0">
              <a:buNone/>
              <a:defRPr sz="4409" b="1"/>
            </a:lvl7pPr>
            <a:lvl8pPr marL="8819982" indent="0">
              <a:buNone/>
              <a:defRPr sz="4409" b="1"/>
            </a:lvl8pPr>
            <a:lvl9pPr marL="10079980" indent="0">
              <a:buNone/>
              <a:defRPr sz="440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757489" y="13149904"/>
            <a:ext cx="10713272" cy="193415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DA2-6F35-4111-ACB3-E2300C0C7C15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CB9A-9BA4-4F40-AC33-1A1DB0F0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586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DA2-6F35-4111-ACB3-E2300C0C7C15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CB9A-9BA4-4F40-AC33-1A1DB0F0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518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DA2-6F35-4111-ACB3-E2300C0C7C15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CB9A-9BA4-4F40-AC33-1A1DB0F0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265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0" y="2399982"/>
            <a:ext cx="8127648" cy="8399939"/>
          </a:xfrm>
        </p:spPr>
        <p:txBody>
          <a:bodyPr anchor="b"/>
          <a:lstStyle>
            <a:lvl1pPr>
              <a:defRPr sz="88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3272" y="5183304"/>
            <a:ext cx="12757487" cy="25583147"/>
          </a:xfrm>
        </p:spPr>
        <p:txBody>
          <a:bodyPr/>
          <a:lstStyle>
            <a:lvl1pPr>
              <a:defRPr sz="8819"/>
            </a:lvl1pPr>
            <a:lvl2pPr>
              <a:defRPr sz="7717"/>
            </a:lvl2pPr>
            <a:lvl3pPr>
              <a:defRPr sz="6614"/>
            </a:lvl3pPr>
            <a:lvl4pPr>
              <a:defRPr sz="5512"/>
            </a:lvl4pPr>
            <a:lvl5pPr>
              <a:defRPr sz="5512"/>
            </a:lvl5pPr>
            <a:lvl6pPr>
              <a:defRPr sz="5512"/>
            </a:lvl6pPr>
            <a:lvl7pPr>
              <a:defRPr sz="5512"/>
            </a:lvl7pPr>
            <a:lvl8pPr>
              <a:defRPr sz="5512"/>
            </a:lvl8pPr>
            <a:lvl9pPr>
              <a:defRPr sz="5512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0" y="10799922"/>
            <a:ext cx="8127648" cy="20008190"/>
          </a:xfrm>
        </p:spPr>
        <p:txBody>
          <a:bodyPr/>
          <a:lstStyle>
            <a:lvl1pPr marL="0" indent="0">
              <a:buNone/>
              <a:defRPr sz="4409"/>
            </a:lvl1pPr>
            <a:lvl2pPr marL="1259997" indent="0">
              <a:buNone/>
              <a:defRPr sz="3858"/>
            </a:lvl2pPr>
            <a:lvl3pPr marL="2519995" indent="0">
              <a:buNone/>
              <a:defRPr sz="3307"/>
            </a:lvl3pPr>
            <a:lvl4pPr marL="3779992" indent="0">
              <a:buNone/>
              <a:defRPr sz="2756"/>
            </a:lvl4pPr>
            <a:lvl5pPr marL="5039990" indent="0">
              <a:buNone/>
              <a:defRPr sz="2756"/>
            </a:lvl5pPr>
            <a:lvl6pPr marL="6299987" indent="0">
              <a:buNone/>
              <a:defRPr sz="2756"/>
            </a:lvl6pPr>
            <a:lvl7pPr marL="7559985" indent="0">
              <a:buNone/>
              <a:defRPr sz="2756"/>
            </a:lvl7pPr>
            <a:lvl8pPr marL="8819982" indent="0">
              <a:buNone/>
              <a:defRPr sz="2756"/>
            </a:lvl8pPr>
            <a:lvl9pPr marL="10079980" indent="0">
              <a:buNone/>
              <a:defRPr sz="275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DA2-6F35-4111-ACB3-E2300C0C7C15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CB9A-9BA4-4F40-AC33-1A1DB0F0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435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0" y="2399982"/>
            <a:ext cx="8127648" cy="8399939"/>
          </a:xfrm>
        </p:spPr>
        <p:txBody>
          <a:bodyPr anchor="b"/>
          <a:lstStyle>
            <a:lvl1pPr>
              <a:defRPr sz="88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713272" y="5183304"/>
            <a:ext cx="12757487" cy="25583147"/>
          </a:xfrm>
        </p:spPr>
        <p:txBody>
          <a:bodyPr anchor="t"/>
          <a:lstStyle>
            <a:lvl1pPr marL="0" indent="0">
              <a:buNone/>
              <a:defRPr sz="8819"/>
            </a:lvl1pPr>
            <a:lvl2pPr marL="1259997" indent="0">
              <a:buNone/>
              <a:defRPr sz="7717"/>
            </a:lvl2pPr>
            <a:lvl3pPr marL="2519995" indent="0">
              <a:buNone/>
              <a:defRPr sz="6614"/>
            </a:lvl3pPr>
            <a:lvl4pPr marL="3779992" indent="0">
              <a:buNone/>
              <a:defRPr sz="5512"/>
            </a:lvl4pPr>
            <a:lvl5pPr marL="5039990" indent="0">
              <a:buNone/>
              <a:defRPr sz="5512"/>
            </a:lvl5pPr>
            <a:lvl6pPr marL="6299987" indent="0">
              <a:buNone/>
              <a:defRPr sz="5512"/>
            </a:lvl6pPr>
            <a:lvl7pPr marL="7559985" indent="0">
              <a:buNone/>
              <a:defRPr sz="5512"/>
            </a:lvl7pPr>
            <a:lvl8pPr marL="8819982" indent="0">
              <a:buNone/>
              <a:defRPr sz="5512"/>
            </a:lvl8pPr>
            <a:lvl9pPr marL="10079980" indent="0">
              <a:buNone/>
              <a:defRPr sz="551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0" y="10799922"/>
            <a:ext cx="8127648" cy="20008190"/>
          </a:xfrm>
        </p:spPr>
        <p:txBody>
          <a:bodyPr/>
          <a:lstStyle>
            <a:lvl1pPr marL="0" indent="0">
              <a:buNone/>
              <a:defRPr sz="4409"/>
            </a:lvl1pPr>
            <a:lvl2pPr marL="1259997" indent="0">
              <a:buNone/>
              <a:defRPr sz="3858"/>
            </a:lvl2pPr>
            <a:lvl3pPr marL="2519995" indent="0">
              <a:buNone/>
              <a:defRPr sz="3307"/>
            </a:lvl3pPr>
            <a:lvl4pPr marL="3779992" indent="0">
              <a:buNone/>
              <a:defRPr sz="2756"/>
            </a:lvl4pPr>
            <a:lvl5pPr marL="5039990" indent="0">
              <a:buNone/>
              <a:defRPr sz="2756"/>
            </a:lvl5pPr>
            <a:lvl6pPr marL="6299987" indent="0">
              <a:buNone/>
              <a:defRPr sz="2756"/>
            </a:lvl6pPr>
            <a:lvl7pPr marL="7559985" indent="0">
              <a:buNone/>
              <a:defRPr sz="2756"/>
            </a:lvl7pPr>
            <a:lvl8pPr marL="8819982" indent="0">
              <a:buNone/>
              <a:defRPr sz="2756"/>
            </a:lvl8pPr>
            <a:lvl9pPr marL="10079980" indent="0">
              <a:buNone/>
              <a:defRPr sz="275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DA2-6F35-4111-ACB3-E2300C0C7C15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CB9A-9BA4-4F40-AC33-1A1DB0F0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4069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32499" y="1916661"/>
            <a:ext cx="21734978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99" y="9583264"/>
            <a:ext cx="21734978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2498" y="33366432"/>
            <a:ext cx="5669994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86DA2-6F35-4111-ACB3-E2300C0C7C15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47492" y="33366432"/>
            <a:ext cx="8504992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797483" y="33366432"/>
            <a:ext cx="5669994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2CB9A-9BA4-4F40-AC33-1A1DB0F0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802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519995" rtl="0" eaLnBrk="1" latinLnBrk="0" hangingPunct="1">
        <a:lnSpc>
          <a:spcPct val="90000"/>
        </a:lnSpc>
        <a:spcBef>
          <a:spcPct val="0"/>
        </a:spcBef>
        <a:buNone/>
        <a:defRPr sz="121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29999" indent="-629999" algn="l" defTabSz="2519995" rtl="0" eaLnBrk="1" latinLnBrk="0" hangingPunct="1">
        <a:lnSpc>
          <a:spcPct val="90000"/>
        </a:lnSpc>
        <a:spcBef>
          <a:spcPts val="2756"/>
        </a:spcBef>
        <a:buFont typeface="Arial" panose="020B0604020202020204" pitchFamily="34" charset="0"/>
        <a:buChar char="•"/>
        <a:defRPr sz="7717" kern="1200">
          <a:solidFill>
            <a:schemeClr val="tx1"/>
          </a:solidFill>
          <a:latin typeface="+mn-lt"/>
          <a:ea typeface="+mn-ea"/>
          <a:cs typeface="+mn-cs"/>
        </a:defRPr>
      </a:lvl1pPr>
      <a:lvl2pPr marL="1889996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2pPr>
      <a:lvl3pPr marL="3149994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3pPr>
      <a:lvl4pPr marL="4409991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4pPr>
      <a:lvl5pPr marL="5669989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5pPr>
      <a:lvl6pPr marL="6929986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6pPr>
      <a:lvl7pPr marL="8189984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7pPr>
      <a:lvl8pPr marL="9449981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8pPr>
      <a:lvl9pPr marL="10709979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1pPr>
      <a:lvl2pPr marL="1259997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2pPr>
      <a:lvl3pPr marL="2519995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4pPr>
      <a:lvl5pPr marL="5039990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5pPr>
      <a:lvl6pPr marL="6299987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6pPr>
      <a:lvl7pPr marL="7559985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7pPr>
      <a:lvl8pPr marL="8819982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8pPr>
      <a:lvl9pPr marL="10079980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לבן 5">
            <a:extLst>
              <a:ext uri="{FF2B5EF4-FFF2-40B4-BE49-F238E27FC236}">
                <a16:creationId xmlns:a16="http://schemas.microsoft.com/office/drawing/2014/main" id="{7A1C7D38-FDF1-4BDB-982F-A682318A2EBF}"/>
              </a:ext>
            </a:extLst>
          </p:cNvPr>
          <p:cNvSpPr/>
          <p:nvPr/>
        </p:nvSpPr>
        <p:spPr>
          <a:xfrm>
            <a:off x="818147" y="4292500"/>
            <a:ext cx="23509706" cy="30666670"/>
          </a:xfrm>
          <a:prstGeom prst="rect">
            <a:avLst/>
          </a:prstGeom>
          <a:solidFill>
            <a:srgbClr val="E65150"/>
          </a:solidFill>
          <a:ln>
            <a:solidFill>
              <a:schemeClr val="accent5"/>
            </a:solidFill>
          </a:ln>
          <a:effectLst>
            <a:softEdge rad="2794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>
              <a:latin typeface="Bahnschrift Condensed" panose="020B0502040204020203" pitchFamily="34" charset="0"/>
              <a:cs typeface="+mj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E55D3C5-B04D-41A5-9B17-C157FCAEF5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978120"/>
              </p:ext>
            </p:extLst>
          </p:nvPr>
        </p:nvGraphicFramePr>
        <p:xfrm>
          <a:off x="818147" y="665380"/>
          <a:ext cx="23509706" cy="2961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8590">
                  <a:extLst>
                    <a:ext uri="{9D8B030D-6E8A-4147-A177-3AD203B41FA5}">
                      <a16:colId xmlns:a16="http://schemas.microsoft.com/office/drawing/2014/main" val="4092810084"/>
                    </a:ext>
                  </a:extLst>
                </a:gridCol>
                <a:gridCol w="13210674">
                  <a:extLst>
                    <a:ext uri="{9D8B030D-6E8A-4147-A177-3AD203B41FA5}">
                      <a16:colId xmlns:a16="http://schemas.microsoft.com/office/drawing/2014/main" val="3944608498"/>
                    </a:ext>
                  </a:extLst>
                </a:gridCol>
                <a:gridCol w="4740442">
                  <a:extLst>
                    <a:ext uri="{9D8B030D-6E8A-4147-A177-3AD203B41FA5}">
                      <a16:colId xmlns:a16="http://schemas.microsoft.com/office/drawing/2014/main" val="3295376166"/>
                    </a:ext>
                  </a:extLst>
                </a:gridCol>
              </a:tblGrid>
              <a:tr h="2077820">
                <a:tc>
                  <a:txBody>
                    <a:bodyPr/>
                    <a:lstStyle/>
                    <a:p>
                      <a:pPr marL="0" marR="0" lvl="0" indent="0" algn="ctr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800" dirty="0">
                          <a:solidFill>
                            <a:schemeClr val="tx1"/>
                          </a:solidFill>
                        </a:rPr>
                        <a:t>Visual programming for reactive systems</a:t>
                      </a:r>
                      <a:endParaRPr lang="en-GB" sz="3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515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Autonomous car </a:t>
                      </a:r>
                    </a:p>
                    <a:p>
                      <a:pPr marL="0" marR="0" lvl="0" indent="0" algn="ctr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Vitali </a:t>
                      </a:r>
                      <a:r>
                        <a:rPr lang="en-US" sz="5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Bucevich</a:t>
                      </a:r>
                      <a:r>
                        <a:rPr lang="en-US" sz="5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319275541</a:t>
                      </a:r>
                    </a:p>
                    <a:p>
                      <a:pPr marL="0" marR="0" lvl="0" indent="0" algn="ctr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Yarin </a:t>
                      </a:r>
                      <a:r>
                        <a:rPr lang="en-US" sz="5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Barom</a:t>
                      </a:r>
                      <a:r>
                        <a:rPr lang="en-US" sz="5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204607519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15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51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0678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200" b="1" dirty="0">
                          <a:solidFill>
                            <a:schemeClr val="tx1"/>
                          </a:solidFill>
                        </a:rPr>
                        <a:t>Dr. Michal Gordon</a:t>
                      </a:r>
                      <a:endParaRPr lang="en-GB" sz="5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51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700668"/>
                  </a:ext>
                </a:extLst>
              </a:tr>
            </a:tbl>
          </a:graphicData>
        </a:graphic>
      </p:graphicFrame>
      <p:pic>
        <p:nvPicPr>
          <p:cNvPr id="1026" name="Picture 1" descr="Related image">
            <a:extLst>
              <a:ext uri="{FF2B5EF4-FFF2-40B4-BE49-F238E27FC236}">
                <a16:creationId xmlns:a16="http://schemas.microsoft.com/office/drawing/2014/main" id="{5A5333D2-7388-4619-A766-D87FC1725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0513" y="720528"/>
            <a:ext cx="4252557" cy="28153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B97E8D-8EAC-4A73-A1C8-30FEEE629843}"/>
              </a:ext>
            </a:extLst>
          </p:cNvPr>
          <p:cNvSpPr txBox="1"/>
          <p:nvPr/>
        </p:nvSpPr>
        <p:spPr>
          <a:xfrm>
            <a:off x="12842297" y="5340517"/>
            <a:ext cx="10757478" cy="5909310"/>
          </a:xfrm>
          <a:custGeom>
            <a:avLst/>
            <a:gdLst>
              <a:gd name="connsiteX0" fmla="*/ 0 w 10757478"/>
              <a:gd name="connsiteY0" fmla="*/ 0 h 5601533"/>
              <a:gd name="connsiteX1" fmla="*/ 10757478 w 10757478"/>
              <a:gd name="connsiteY1" fmla="*/ 0 h 5601533"/>
              <a:gd name="connsiteX2" fmla="*/ 10757478 w 10757478"/>
              <a:gd name="connsiteY2" fmla="*/ 5601533 h 5601533"/>
              <a:gd name="connsiteX3" fmla="*/ 0 w 10757478"/>
              <a:gd name="connsiteY3" fmla="*/ 5601533 h 5601533"/>
              <a:gd name="connsiteX4" fmla="*/ 0 w 10757478"/>
              <a:gd name="connsiteY4" fmla="*/ 0 h 5601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57478" h="5601533" extrusionOk="0">
                <a:moveTo>
                  <a:pt x="0" y="0"/>
                </a:moveTo>
                <a:cubicBezTo>
                  <a:pt x="2498535" y="64463"/>
                  <a:pt x="9223092" y="-20988"/>
                  <a:pt x="10757478" y="0"/>
                </a:cubicBezTo>
                <a:cubicBezTo>
                  <a:pt x="10772094" y="947733"/>
                  <a:pt x="10805669" y="4865673"/>
                  <a:pt x="10757478" y="5601533"/>
                </a:cubicBezTo>
                <a:cubicBezTo>
                  <a:pt x="7560331" y="5467179"/>
                  <a:pt x="1955951" y="5681557"/>
                  <a:pt x="0" y="5601533"/>
                </a:cubicBezTo>
                <a:cubicBezTo>
                  <a:pt x="139386" y="4489606"/>
                  <a:pt x="-51561" y="2204091"/>
                  <a:pt x="0" y="0"/>
                </a:cubicBezTo>
                <a:close/>
              </a:path>
            </a:pathLst>
          </a:custGeom>
          <a:noFill/>
          <a:ln w="60325" cap="rnd">
            <a:round/>
            <a:extLst>
              <a:ext uri="{C807C97D-BFC1-408E-A445-0C87EB9F89A2}">
                <ask:lineSketchStyleProps xmlns:ask="http://schemas.microsoft.com/office/drawing/2018/sketchyshapes" sd="1773943877">
                  <a:custGeom>
                    <a:avLst/>
                    <a:gdLst>
                      <a:gd name="connsiteX0" fmla="*/ 0 w 10757478"/>
                      <a:gd name="connsiteY0" fmla="*/ 0 h 5909310"/>
                      <a:gd name="connsiteX1" fmla="*/ 10757478 w 10757478"/>
                      <a:gd name="connsiteY1" fmla="*/ 0 h 5909310"/>
                      <a:gd name="connsiteX2" fmla="*/ 10757478 w 10757478"/>
                      <a:gd name="connsiteY2" fmla="*/ 5909310 h 5909310"/>
                      <a:gd name="connsiteX3" fmla="*/ 0 w 10757478"/>
                      <a:gd name="connsiteY3" fmla="*/ 5909310 h 5909310"/>
                      <a:gd name="connsiteX4" fmla="*/ 0 w 10757478"/>
                      <a:gd name="connsiteY4" fmla="*/ 0 h 59093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757478" h="5909310" extrusionOk="0">
                        <a:moveTo>
                          <a:pt x="0" y="0"/>
                        </a:moveTo>
                        <a:cubicBezTo>
                          <a:pt x="2550036" y="157896"/>
                          <a:pt x="9507737" y="-31592"/>
                          <a:pt x="10757478" y="0"/>
                        </a:cubicBezTo>
                        <a:cubicBezTo>
                          <a:pt x="10807467" y="962727"/>
                          <a:pt x="10841077" y="5252019"/>
                          <a:pt x="10757478" y="5909310"/>
                        </a:cubicBezTo>
                        <a:cubicBezTo>
                          <a:pt x="7474526" y="5749679"/>
                          <a:pt x="2024697" y="6063411"/>
                          <a:pt x="0" y="5909310"/>
                        </a:cubicBezTo>
                        <a:cubicBezTo>
                          <a:pt x="166804" y="4552383"/>
                          <a:pt x="-357447" y="251278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3pPr lvl="2">
              <a:defRPr sz="3800"/>
            </a:lvl3pPr>
          </a:lstStyle>
          <a:p>
            <a:pPr lvl="2" algn="ctr"/>
            <a:r>
              <a:rPr lang="en-US" sz="6000" b="1" dirty="0">
                <a:latin typeface="Bahnschrift Condensed" panose="020B0502040204020203" pitchFamily="34" charset="0"/>
                <a:cs typeface="+mj-cs"/>
              </a:rPr>
              <a:t>Introduction</a:t>
            </a:r>
          </a:p>
          <a:p>
            <a:pPr marL="457200" lvl="1" indent="0">
              <a:buNone/>
            </a:pPr>
            <a:r>
              <a:rPr lang="en-US" sz="4000" dirty="0">
                <a:latin typeface="Bahnschrift Condensed" panose="020B0502040204020203" pitchFamily="34" charset="0"/>
                <a:cs typeface="+mj-cs"/>
              </a:rPr>
              <a:t>     Autonomous car is a vehicle that is capable of sensing  	its environment and moving safely with little or  	no human input.</a:t>
            </a:r>
          </a:p>
          <a:p>
            <a:pPr lvl="2"/>
            <a:endParaRPr lang="en-US" sz="4000" dirty="0">
              <a:latin typeface="Bahnschrift Condensed" panose="020B0502040204020203" pitchFamily="34" charset="0"/>
              <a:cs typeface="+mj-cs"/>
            </a:endParaRPr>
          </a:p>
          <a:p>
            <a:pPr lvl="2"/>
            <a:r>
              <a:rPr lang="en-US" sz="4000" dirty="0">
                <a:latin typeface="Bahnschrift Condensed" panose="020B0502040204020203" pitchFamily="34" charset="0"/>
                <a:cs typeface="+mj-cs"/>
              </a:rPr>
              <a:t>All the program have been written using visual programming language (VPL) so the developer can write a program using visual elements instead of code lines.</a:t>
            </a:r>
          </a:p>
          <a:p>
            <a:pPr lvl="2"/>
            <a:endParaRPr lang="en-US" dirty="0">
              <a:latin typeface="Bahnschrift Condensed" panose="020B0502040204020203" pitchFamily="34" charset="0"/>
              <a:cs typeface="+mj-cs"/>
            </a:endParaRP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95E27ABC-C430-400B-ABFD-4B5BE6722FE8}"/>
              </a:ext>
            </a:extLst>
          </p:cNvPr>
          <p:cNvSpPr txBox="1"/>
          <p:nvPr/>
        </p:nvSpPr>
        <p:spPr>
          <a:xfrm>
            <a:off x="1544709" y="5349685"/>
            <a:ext cx="10898066" cy="5447645"/>
          </a:xfrm>
          <a:custGeom>
            <a:avLst/>
            <a:gdLst>
              <a:gd name="connsiteX0" fmla="*/ 0 w 10898066"/>
              <a:gd name="connsiteY0" fmla="*/ 0 h 5478423"/>
              <a:gd name="connsiteX1" fmla="*/ 10898066 w 10898066"/>
              <a:gd name="connsiteY1" fmla="*/ 0 h 5478423"/>
              <a:gd name="connsiteX2" fmla="*/ 10898066 w 10898066"/>
              <a:gd name="connsiteY2" fmla="*/ 5478423 h 5478423"/>
              <a:gd name="connsiteX3" fmla="*/ 0 w 10898066"/>
              <a:gd name="connsiteY3" fmla="*/ 5478423 h 5478423"/>
              <a:gd name="connsiteX4" fmla="*/ 0 w 10898066"/>
              <a:gd name="connsiteY4" fmla="*/ 0 h 5478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98066" h="5478423" extrusionOk="0">
                <a:moveTo>
                  <a:pt x="0" y="0"/>
                </a:moveTo>
                <a:cubicBezTo>
                  <a:pt x="2419781" y="118645"/>
                  <a:pt x="6540131" y="116012"/>
                  <a:pt x="10898066" y="0"/>
                </a:cubicBezTo>
                <a:cubicBezTo>
                  <a:pt x="10765184" y="2715186"/>
                  <a:pt x="10983017" y="4202262"/>
                  <a:pt x="10898066" y="5478423"/>
                </a:cubicBezTo>
                <a:cubicBezTo>
                  <a:pt x="7400799" y="5613023"/>
                  <a:pt x="1967529" y="5321227"/>
                  <a:pt x="0" y="5478423"/>
                </a:cubicBezTo>
                <a:cubicBezTo>
                  <a:pt x="-20187" y="4595061"/>
                  <a:pt x="-152480" y="935274"/>
                  <a:pt x="0" y="0"/>
                </a:cubicBezTo>
                <a:close/>
              </a:path>
            </a:pathLst>
          </a:custGeom>
          <a:noFill/>
          <a:ln w="60325" cap="rnd"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898066"/>
                      <a:gd name="connsiteY0" fmla="*/ 0 h 5447645"/>
                      <a:gd name="connsiteX1" fmla="*/ 10898066 w 10898066"/>
                      <a:gd name="connsiteY1" fmla="*/ 0 h 5447645"/>
                      <a:gd name="connsiteX2" fmla="*/ 10898066 w 10898066"/>
                      <a:gd name="connsiteY2" fmla="*/ 5447645 h 5447645"/>
                      <a:gd name="connsiteX3" fmla="*/ 0 w 10898066"/>
                      <a:gd name="connsiteY3" fmla="*/ 5447645 h 5447645"/>
                      <a:gd name="connsiteX4" fmla="*/ 0 w 10898066"/>
                      <a:gd name="connsiteY4" fmla="*/ 0 h 5447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898066" h="5447645" extrusionOk="0">
                        <a:moveTo>
                          <a:pt x="0" y="0"/>
                        </a:moveTo>
                        <a:cubicBezTo>
                          <a:pt x="1887192" y="-210535"/>
                          <a:pt x="6394185" y="170136"/>
                          <a:pt x="10898066" y="0"/>
                        </a:cubicBezTo>
                        <a:cubicBezTo>
                          <a:pt x="10908180" y="2730035"/>
                          <a:pt x="10769340" y="4185447"/>
                          <a:pt x="10898066" y="5447645"/>
                        </a:cubicBezTo>
                        <a:cubicBezTo>
                          <a:pt x="7315384" y="5664900"/>
                          <a:pt x="1942813" y="5427947"/>
                          <a:pt x="0" y="5447645"/>
                        </a:cubicBezTo>
                        <a:cubicBezTo>
                          <a:pt x="-32222" y="4562660"/>
                          <a:pt x="-33095" y="98706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2" algn="ctr"/>
            <a:r>
              <a:rPr lang="en-US" sz="6000" b="1" dirty="0">
                <a:latin typeface="Bahnschrift Condensed" panose="020B0502040204020203" pitchFamily="34" charset="0"/>
                <a:cs typeface="+mj-cs"/>
              </a:rPr>
              <a:t>Overview</a:t>
            </a:r>
            <a:endParaRPr lang="en-US" sz="3800" dirty="0">
              <a:latin typeface="Bahnschrift Condensed" panose="020B0502040204020203" pitchFamily="34" charset="0"/>
              <a:cs typeface="+mj-cs"/>
            </a:endParaRPr>
          </a:p>
          <a:p>
            <a:pPr lvl="2"/>
            <a:r>
              <a:rPr lang="en-US" sz="4800" b="1" dirty="0">
                <a:latin typeface="Bahnschrift Condensed" panose="020B0502040204020203" pitchFamily="34" charset="0"/>
                <a:cs typeface="+mj-cs"/>
              </a:rPr>
              <a:t>Project purpose</a:t>
            </a:r>
            <a:endParaRPr lang="en-US" sz="4800" dirty="0">
              <a:latin typeface="Bahnschrift Condensed" panose="020B0502040204020203" pitchFamily="34" charset="0"/>
              <a:cs typeface="+mj-cs"/>
            </a:endParaRPr>
          </a:p>
          <a:p>
            <a:pPr lvl="2"/>
            <a:r>
              <a:rPr lang="en-US" sz="4000" dirty="0">
                <a:latin typeface="Bahnschrift Condensed" panose="020B0502040204020203" pitchFamily="34" charset="0"/>
                <a:cs typeface="+mj-cs"/>
              </a:rPr>
              <a:t>Creating a new reactive system in visual languages, modeling and running parts of the system. </a:t>
            </a:r>
          </a:p>
          <a:p>
            <a:pPr lvl="2"/>
            <a:endParaRPr lang="en-US" sz="3600" dirty="0">
              <a:latin typeface="Bahnschrift Condensed" panose="020B0502040204020203" pitchFamily="34" charset="0"/>
              <a:cs typeface="+mj-cs"/>
            </a:endParaRPr>
          </a:p>
          <a:p>
            <a:pPr lvl="2"/>
            <a:r>
              <a:rPr lang="en-US" sz="4800" b="1" dirty="0">
                <a:latin typeface="Bahnschrift Condensed" panose="020B0502040204020203" pitchFamily="34" charset="0"/>
                <a:cs typeface="+mj-cs"/>
              </a:rPr>
              <a:t>Project Title</a:t>
            </a:r>
          </a:p>
          <a:p>
            <a:pPr lvl="2"/>
            <a:r>
              <a:rPr lang="en-US" sz="4000" dirty="0">
                <a:latin typeface="Bahnschrift Condensed" panose="020B0502040204020203" pitchFamily="34" charset="0"/>
                <a:cs typeface="+mj-cs"/>
              </a:rPr>
              <a:t>Autonomous car </a:t>
            </a:r>
          </a:p>
          <a:p>
            <a:pPr lvl="2"/>
            <a:endParaRPr lang="en-US" sz="3600" dirty="0">
              <a:latin typeface="Bahnschrift Condensed" panose="020B0502040204020203" pitchFamily="34" charset="0"/>
              <a:cs typeface="+mj-cs"/>
            </a:endParaRP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E18433AC-C438-408B-8A36-3A6C65121367}"/>
              </a:ext>
            </a:extLst>
          </p:cNvPr>
          <p:cNvSpPr txBox="1"/>
          <p:nvPr/>
        </p:nvSpPr>
        <p:spPr>
          <a:xfrm>
            <a:off x="2048255" y="29950595"/>
            <a:ext cx="20474121" cy="4401205"/>
          </a:xfrm>
          <a:custGeom>
            <a:avLst/>
            <a:gdLst>
              <a:gd name="connsiteX0" fmla="*/ 0 w 20474121"/>
              <a:gd name="connsiteY0" fmla="*/ 0 h 3724096"/>
              <a:gd name="connsiteX1" fmla="*/ 20474121 w 20474121"/>
              <a:gd name="connsiteY1" fmla="*/ 0 h 3724096"/>
              <a:gd name="connsiteX2" fmla="*/ 20474121 w 20474121"/>
              <a:gd name="connsiteY2" fmla="*/ 3724096 h 3724096"/>
              <a:gd name="connsiteX3" fmla="*/ 0 w 20474121"/>
              <a:gd name="connsiteY3" fmla="*/ 3724096 h 3724096"/>
              <a:gd name="connsiteX4" fmla="*/ 0 w 20474121"/>
              <a:gd name="connsiteY4" fmla="*/ 0 h 372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74121" h="3724096" extrusionOk="0">
                <a:moveTo>
                  <a:pt x="0" y="0"/>
                </a:moveTo>
                <a:cubicBezTo>
                  <a:pt x="5308376" y="85907"/>
                  <a:pt x="15536806" y="-138608"/>
                  <a:pt x="20474121" y="0"/>
                </a:cubicBezTo>
                <a:cubicBezTo>
                  <a:pt x="20617427" y="1111114"/>
                  <a:pt x="20344151" y="2557380"/>
                  <a:pt x="20474121" y="3724096"/>
                </a:cubicBezTo>
                <a:cubicBezTo>
                  <a:pt x="12381362" y="3611361"/>
                  <a:pt x="4712538" y="3563656"/>
                  <a:pt x="0" y="3724096"/>
                </a:cubicBezTo>
                <a:cubicBezTo>
                  <a:pt x="91656" y="3272778"/>
                  <a:pt x="-79022" y="588257"/>
                  <a:pt x="0" y="0"/>
                </a:cubicBezTo>
                <a:close/>
              </a:path>
            </a:pathLst>
          </a:custGeom>
          <a:noFill/>
          <a:ln w="60325" cap="rnd">
            <a:round/>
            <a:extLst>
              <a:ext uri="{C807C97D-BFC1-408E-A445-0C87EB9F89A2}">
                <ask:lineSketchStyleProps xmlns:ask="http://schemas.microsoft.com/office/drawing/2018/sketchyshapes" sd="4138900056">
                  <a:custGeom>
                    <a:avLst/>
                    <a:gdLst>
                      <a:gd name="connsiteX0" fmla="*/ 0 w 20474121"/>
                      <a:gd name="connsiteY0" fmla="*/ 0 h 4401205"/>
                      <a:gd name="connsiteX1" fmla="*/ 20474121 w 20474121"/>
                      <a:gd name="connsiteY1" fmla="*/ 0 h 4401205"/>
                      <a:gd name="connsiteX2" fmla="*/ 20474121 w 20474121"/>
                      <a:gd name="connsiteY2" fmla="*/ 4401205 h 4401205"/>
                      <a:gd name="connsiteX3" fmla="*/ 0 w 20474121"/>
                      <a:gd name="connsiteY3" fmla="*/ 4401205 h 4401205"/>
                      <a:gd name="connsiteX4" fmla="*/ 0 w 20474121"/>
                      <a:gd name="connsiteY4" fmla="*/ 0 h 44012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474121" h="4401205" extrusionOk="0">
                        <a:moveTo>
                          <a:pt x="0" y="0"/>
                        </a:moveTo>
                        <a:cubicBezTo>
                          <a:pt x="4924376" y="-768492"/>
                          <a:pt x="16316348" y="-231386"/>
                          <a:pt x="20474121" y="0"/>
                        </a:cubicBezTo>
                        <a:cubicBezTo>
                          <a:pt x="20553071" y="1457234"/>
                          <a:pt x="20200273" y="3248097"/>
                          <a:pt x="20474121" y="4401205"/>
                        </a:cubicBezTo>
                        <a:cubicBezTo>
                          <a:pt x="11662499" y="3764022"/>
                          <a:pt x="4153951" y="4902705"/>
                          <a:pt x="0" y="4401205"/>
                        </a:cubicBezTo>
                        <a:cubicBezTo>
                          <a:pt x="39469" y="3743336"/>
                          <a:pt x="-94392" y="60934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3pPr lvl="2">
              <a:defRPr sz="3800"/>
            </a:lvl3pPr>
          </a:lstStyle>
          <a:p>
            <a:pPr lvl="2" algn="ctr"/>
            <a:r>
              <a:rPr lang="en-US" sz="6000" b="1" dirty="0">
                <a:latin typeface="Bahnschrift Condensed" panose="020B0502040204020203" pitchFamily="34" charset="0"/>
                <a:cs typeface="+mj-cs"/>
              </a:rPr>
              <a:t>Conclusions</a:t>
            </a:r>
            <a:endParaRPr lang="en-US" sz="4400" b="1" dirty="0">
              <a:latin typeface="Bahnschrift Condensed" panose="020B0502040204020203" pitchFamily="34" charset="0"/>
              <a:cs typeface="+mj-cs"/>
            </a:endParaRPr>
          </a:p>
          <a:p>
            <a:pPr lvl="2"/>
            <a:r>
              <a:rPr lang="en-US" sz="4400" dirty="0">
                <a:latin typeface="Bahnschrift Condensed" panose="020B0502040204020203" pitchFamily="34" charset="0"/>
                <a:cs typeface="+mj-cs"/>
              </a:rPr>
              <a:t>This project was very interesting for us,  we learn more about autonomous car and its abilities. </a:t>
            </a:r>
          </a:p>
          <a:p>
            <a:pPr lvl="2"/>
            <a:r>
              <a:rPr lang="en-US" sz="4400" dirty="0">
                <a:latin typeface="Bahnschrift Condensed" panose="020B0502040204020203" pitchFamily="34" charset="0"/>
                <a:cs typeface="+mj-cs"/>
              </a:rPr>
              <a:t>Visual programming language is more intuitive, and that made the learning about the abilities of autonomous car more easy.</a:t>
            </a:r>
          </a:p>
          <a:p>
            <a:pPr lvl="2"/>
            <a:r>
              <a:rPr lang="en-US" sz="4400" dirty="0">
                <a:latin typeface="Bahnschrift Condensed" panose="020B0502040204020203" pitchFamily="34" charset="0"/>
                <a:cs typeface="+mj-cs"/>
              </a:rPr>
              <a:t>After learning in this course we wish all courses will be teaching in this way. </a:t>
            </a:r>
          </a:p>
          <a:p>
            <a:pPr lvl="2"/>
            <a:endParaRPr lang="en-US" sz="4400" dirty="0">
              <a:latin typeface="Bahnschrift Condensed" panose="020B0502040204020203" pitchFamily="34" charset="0"/>
              <a:cs typeface="+mj-cs"/>
            </a:endParaRP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5D816D4C-3F10-4398-AE3E-661249192834}"/>
              </a:ext>
            </a:extLst>
          </p:cNvPr>
          <p:cNvSpPr txBox="1"/>
          <p:nvPr/>
        </p:nvSpPr>
        <p:spPr>
          <a:xfrm>
            <a:off x="1224147" y="16511439"/>
            <a:ext cx="11243246" cy="12780000"/>
          </a:xfrm>
          <a:custGeom>
            <a:avLst/>
            <a:gdLst>
              <a:gd name="connsiteX0" fmla="*/ 0 w 11243246"/>
              <a:gd name="connsiteY0" fmla="*/ 0 h 10618291"/>
              <a:gd name="connsiteX1" fmla="*/ 11243246 w 11243246"/>
              <a:gd name="connsiteY1" fmla="*/ 0 h 10618291"/>
              <a:gd name="connsiteX2" fmla="*/ 11243246 w 11243246"/>
              <a:gd name="connsiteY2" fmla="*/ 10618291 h 10618291"/>
              <a:gd name="connsiteX3" fmla="*/ 0 w 11243246"/>
              <a:gd name="connsiteY3" fmla="*/ 10618291 h 10618291"/>
              <a:gd name="connsiteX4" fmla="*/ 0 w 11243246"/>
              <a:gd name="connsiteY4" fmla="*/ 0 h 10618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3246" h="10618291" extrusionOk="0">
                <a:moveTo>
                  <a:pt x="0" y="0"/>
                </a:moveTo>
                <a:cubicBezTo>
                  <a:pt x="3932616" y="85907"/>
                  <a:pt x="8986626" y="-138608"/>
                  <a:pt x="11243246" y="0"/>
                </a:cubicBezTo>
                <a:cubicBezTo>
                  <a:pt x="11386552" y="3438345"/>
                  <a:pt x="11113276" y="5697209"/>
                  <a:pt x="11243246" y="10618291"/>
                </a:cubicBezTo>
                <a:cubicBezTo>
                  <a:pt x="7621992" y="10505556"/>
                  <a:pt x="1403032" y="10457851"/>
                  <a:pt x="0" y="10618291"/>
                </a:cubicBezTo>
                <a:cubicBezTo>
                  <a:pt x="91656" y="7679145"/>
                  <a:pt x="-79022" y="4341685"/>
                  <a:pt x="0" y="0"/>
                </a:cubicBezTo>
                <a:close/>
              </a:path>
            </a:pathLst>
          </a:custGeom>
          <a:noFill/>
          <a:ln w="60325" cap="rnd">
            <a:round/>
            <a:extLst>
              <a:ext uri="{C807C97D-BFC1-408E-A445-0C87EB9F89A2}">
                <ask:lineSketchStyleProps xmlns:ask="http://schemas.microsoft.com/office/drawing/2018/sketchyshapes" sd="4138900056">
                  <a:custGeom>
                    <a:avLst/>
                    <a:gdLst>
                      <a:gd name="connsiteX0" fmla="*/ 0 w 11243246"/>
                      <a:gd name="connsiteY0" fmla="*/ 0 h 12780000"/>
                      <a:gd name="connsiteX1" fmla="*/ 11243246 w 11243246"/>
                      <a:gd name="connsiteY1" fmla="*/ 0 h 12780000"/>
                      <a:gd name="connsiteX2" fmla="*/ 11243246 w 11243246"/>
                      <a:gd name="connsiteY2" fmla="*/ 12780000 h 12780000"/>
                      <a:gd name="connsiteX3" fmla="*/ 0 w 11243246"/>
                      <a:gd name="connsiteY3" fmla="*/ 12780000 h 12780000"/>
                      <a:gd name="connsiteX4" fmla="*/ 0 w 11243246"/>
                      <a:gd name="connsiteY4" fmla="*/ 0 h 1278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243246" h="12780000" extrusionOk="0">
                        <a:moveTo>
                          <a:pt x="0" y="0"/>
                        </a:moveTo>
                        <a:cubicBezTo>
                          <a:pt x="3932616" y="85907"/>
                          <a:pt x="8986626" y="-138608"/>
                          <a:pt x="11243246" y="0"/>
                        </a:cubicBezTo>
                        <a:cubicBezTo>
                          <a:pt x="11386552" y="4325105"/>
                          <a:pt x="11113276" y="9433899"/>
                          <a:pt x="11243246" y="12780000"/>
                        </a:cubicBezTo>
                        <a:cubicBezTo>
                          <a:pt x="7621992" y="12667265"/>
                          <a:pt x="1403032" y="12619560"/>
                          <a:pt x="0" y="12780000"/>
                        </a:cubicBezTo>
                        <a:cubicBezTo>
                          <a:pt x="91656" y="10926079"/>
                          <a:pt x="-79022" y="447618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3pPr lvl="2">
              <a:defRPr sz="3800"/>
            </a:lvl3pPr>
          </a:lstStyle>
          <a:p>
            <a:pPr lvl="2"/>
            <a:r>
              <a:rPr lang="en-US" b="1" dirty="0">
                <a:latin typeface="Bahnschrift Condensed" panose="020B0502040204020203" pitchFamily="34" charset="0"/>
                <a:cs typeface="+mj-cs"/>
              </a:rPr>
              <a:t>State-Charts</a:t>
            </a:r>
            <a:endParaRPr lang="en-US" dirty="0">
              <a:latin typeface="Bahnschrift Condensed" panose="020B0502040204020203" pitchFamily="34" charset="0"/>
              <a:cs typeface="+mj-cs"/>
            </a:endParaRPr>
          </a:p>
          <a:p>
            <a:pPr lvl="2"/>
            <a:endParaRPr lang="en-US" dirty="0">
              <a:latin typeface="Bahnschrift Condensed" panose="020B0502040204020203" pitchFamily="34" charset="0"/>
              <a:cs typeface="+mj-cs"/>
            </a:endParaRPr>
          </a:p>
          <a:p>
            <a:pPr lvl="2"/>
            <a:endParaRPr lang="en-US" dirty="0">
              <a:latin typeface="Bahnschrift Condensed" panose="020B0502040204020203" pitchFamily="34" charset="0"/>
              <a:cs typeface="+mj-cs"/>
            </a:endParaRPr>
          </a:p>
          <a:p>
            <a:pPr lvl="2"/>
            <a:endParaRPr lang="en-US" dirty="0">
              <a:latin typeface="Bahnschrift Condensed" panose="020B0502040204020203" pitchFamily="34" charset="0"/>
              <a:cs typeface="+mj-cs"/>
            </a:endParaRPr>
          </a:p>
          <a:p>
            <a:pPr lvl="2"/>
            <a:endParaRPr lang="en-US" dirty="0">
              <a:latin typeface="Bahnschrift Condensed" panose="020B0502040204020203" pitchFamily="34" charset="0"/>
              <a:cs typeface="+mj-cs"/>
            </a:endParaRPr>
          </a:p>
          <a:p>
            <a:pPr lvl="2"/>
            <a:endParaRPr lang="en-US" dirty="0">
              <a:latin typeface="Bahnschrift Condensed" panose="020B0502040204020203" pitchFamily="34" charset="0"/>
              <a:cs typeface="+mj-cs"/>
            </a:endParaRPr>
          </a:p>
          <a:p>
            <a:pPr lvl="2"/>
            <a:endParaRPr lang="en-US" dirty="0">
              <a:latin typeface="Bahnschrift Condensed" panose="020B0502040204020203" pitchFamily="34" charset="0"/>
              <a:cs typeface="+mj-cs"/>
            </a:endParaRPr>
          </a:p>
          <a:p>
            <a:pPr lvl="2"/>
            <a:endParaRPr lang="en-US" dirty="0">
              <a:latin typeface="Bahnschrift Condensed" panose="020B0502040204020203" pitchFamily="34" charset="0"/>
              <a:cs typeface="+mj-cs"/>
            </a:endParaRPr>
          </a:p>
          <a:p>
            <a:pPr lvl="2"/>
            <a:endParaRPr lang="en-US" dirty="0">
              <a:latin typeface="Bahnschrift Condensed" panose="020B0502040204020203" pitchFamily="34" charset="0"/>
              <a:cs typeface="+mj-cs"/>
            </a:endParaRPr>
          </a:p>
          <a:p>
            <a:pPr lvl="2"/>
            <a:endParaRPr lang="en-US" dirty="0">
              <a:latin typeface="Bahnschrift Condensed" panose="020B0502040204020203" pitchFamily="34" charset="0"/>
              <a:cs typeface="+mj-cs"/>
            </a:endParaRPr>
          </a:p>
          <a:p>
            <a:pPr lvl="2"/>
            <a:endParaRPr lang="en-US" dirty="0">
              <a:latin typeface="Bahnschrift Condensed" panose="020B0502040204020203" pitchFamily="34" charset="0"/>
              <a:cs typeface="+mj-cs"/>
            </a:endParaRPr>
          </a:p>
          <a:p>
            <a:pPr lvl="2"/>
            <a:endParaRPr lang="en-US" dirty="0">
              <a:latin typeface="Bahnschrift Condensed" panose="020B0502040204020203" pitchFamily="34" charset="0"/>
              <a:cs typeface="+mj-cs"/>
            </a:endParaRPr>
          </a:p>
          <a:p>
            <a:pPr lvl="2"/>
            <a:endParaRPr lang="en-US" dirty="0">
              <a:latin typeface="Bahnschrift Condensed" panose="020B0502040204020203" pitchFamily="34" charset="0"/>
              <a:cs typeface="+mj-cs"/>
            </a:endParaRPr>
          </a:p>
          <a:p>
            <a:pPr lvl="2"/>
            <a:endParaRPr lang="en-US" dirty="0">
              <a:latin typeface="Bahnschrift Condensed" panose="020B0502040204020203" pitchFamily="34" charset="0"/>
              <a:cs typeface="+mj-cs"/>
            </a:endParaRPr>
          </a:p>
          <a:p>
            <a:pPr lvl="2"/>
            <a:endParaRPr lang="en-US" dirty="0">
              <a:latin typeface="Bahnschrift Condensed" panose="020B0502040204020203" pitchFamily="34" charset="0"/>
              <a:cs typeface="+mj-cs"/>
            </a:endParaRPr>
          </a:p>
          <a:p>
            <a:pPr lvl="2"/>
            <a:endParaRPr lang="en-US" dirty="0">
              <a:latin typeface="Bahnschrift Condensed" panose="020B0502040204020203" pitchFamily="34" charset="0"/>
              <a:cs typeface="+mj-cs"/>
            </a:endParaRPr>
          </a:p>
          <a:p>
            <a:pPr lvl="2"/>
            <a:endParaRPr lang="en-US" dirty="0">
              <a:latin typeface="Bahnschrift Condensed" panose="020B0502040204020203" pitchFamily="34" charset="0"/>
              <a:cs typeface="+mj-cs"/>
            </a:endParaRPr>
          </a:p>
          <a:p>
            <a:pPr lvl="2"/>
            <a:endParaRPr lang="en-US" dirty="0">
              <a:latin typeface="Bahnschrift Condensed" panose="020B0502040204020203" pitchFamily="34" charset="0"/>
              <a:cs typeface="+mj-cs"/>
            </a:endParaRPr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269DD45A-2438-4ACF-AC8B-B21478FD8FD0}"/>
              </a:ext>
            </a:extLst>
          </p:cNvPr>
          <p:cNvSpPr txBox="1"/>
          <p:nvPr/>
        </p:nvSpPr>
        <p:spPr>
          <a:xfrm>
            <a:off x="12842297" y="16461776"/>
            <a:ext cx="10757478" cy="12780000"/>
          </a:xfrm>
          <a:custGeom>
            <a:avLst/>
            <a:gdLst>
              <a:gd name="connsiteX0" fmla="*/ 0 w 10757478"/>
              <a:gd name="connsiteY0" fmla="*/ 0 h 10618291"/>
              <a:gd name="connsiteX1" fmla="*/ 10757478 w 10757478"/>
              <a:gd name="connsiteY1" fmla="*/ 0 h 10618291"/>
              <a:gd name="connsiteX2" fmla="*/ 10757478 w 10757478"/>
              <a:gd name="connsiteY2" fmla="*/ 10618291 h 10618291"/>
              <a:gd name="connsiteX3" fmla="*/ 0 w 10757478"/>
              <a:gd name="connsiteY3" fmla="*/ 10618291 h 10618291"/>
              <a:gd name="connsiteX4" fmla="*/ 0 w 10757478"/>
              <a:gd name="connsiteY4" fmla="*/ 0 h 10618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57478" h="10618291" extrusionOk="0">
                <a:moveTo>
                  <a:pt x="0" y="0"/>
                </a:moveTo>
                <a:cubicBezTo>
                  <a:pt x="3388012" y="-45942"/>
                  <a:pt x="9011072" y="104288"/>
                  <a:pt x="10757478" y="0"/>
                </a:cubicBezTo>
                <a:cubicBezTo>
                  <a:pt x="10906058" y="4392278"/>
                  <a:pt x="10915565" y="9184516"/>
                  <a:pt x="10757478" y="10618291"/>
                </a:cubicBezTo>
                <a:cubicBezTo>
                  <a:pt x="9184850" y="10748074"/>
                  <a:pt x="1698544" y="10513909"/>
                  <a:pt x="0" y="10618291"/>
                </a:cubicBezTo>
                <a:cubicBezTo>
                  <a:pt x="-55473" y="8052408"/>
                  <a:pt x="-65452" y="2880809"/>
                  <a:pt x="0" y="0"/>
                </a:cubicBezTo>
                <a:close/>
              </a:path>
            </a:pathLst>
          </a:custGeom>
          <a:noFill/>
          <a:ln w="60325" cap="rnd">
            <a:round/>
            <a:extLst>
              <a:ext uri="{C807C97D-BFC1-408E-A445-0C87EB9F89A2}">
                <ask:lineSketchStyleProps xmlns:ask="http://schemas.microsoft.com/office/drawing/2018/sketchyshapes" sd="998426543">
                  <a:custGeom>
                    <a:avLst/>
                    <a:gdLst>
                      <a:gd name="connsiteX0" fmla="*/ 0 w 10757478"/>
                      <a:gd name="connsiteY0" fmla="*/ 0 h 12780000"/>
                      <a:gd name="connsiteX1" fmla="*/ 10757478 w 10757478"/>
                      <a:gd name="connsiteY1" fmla="*/ 0 h 12780000"/>
                      <a:gd name="connsiteX2" fmla="*/ 10757478 w 10757478"/>
                      <a:gd name="connsiteY2" fmla="*/ 12780000 h 12780000"/>
                      <a:gd name="connsiteX3" fmla="*/ 0 w 10757478"/>
                      <a:gd name="connsiteY3" fmla="*/ 12780000 h 12780000"/>
                      <a:gd name="connsiteX4" fmla="*/ 0 w 10757478"/>
                      <a:gd name="connsiteY4" fmla="*/ 0 h 1278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757478" h="12780000" extrusionOk="0">
                        <a:moveTo>
                          <a:pt x="0" y="0"/>
                        </a:moveTo>
                        <a:cubicBezTo>
                          <a:pt x="3267858" y="-107101"/>
                          <a:pt x="8865628" y="348852"/>
                          <a:pt x="10757478" y="0"/>
                        </a:cubicBezTo>
                        <a:cubicBezTo>
                          <a:pt x="10898317" y="5510654"/>
                          <a:pt x="10843265" y="11275363"/>
                          <a:pt x="10757478" y="12780000"/>
                        </a:cubicBezTo>
                        <a:cubicBezTo>
                          <a:pt x="9268517" y="12628005"/>
                          <a:pt x="1677071" y="12514778"/>
                          <a:pt x="0" y="12780000"/>
                        </a:cubicBezTo>
                        <a:cubicBezTo>
                          <a:pt x="-208044" y="9748115"/>
                          <a:pt x="-217360" y="358906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3pPr lvl="2">
              <a:defRPr sz="3800"/>
            </a:lvl3pPr>
          </a:lstStyle>
          <a:p>
            <a:pPr lvl="2"/>
            <a:r>
              <a:rPr lang="en-US" b="1" dirty="0">
                <a:latin typeface="Bahnschrift Condensed" panose="020B0502040204020203" pitchFamily="34" charset="0"/>
                <a:cs typeface="+mj-cs"/>
              </a:rPr>
              <a:t>LSCs</a:t>
            </a:r>
            <a:endParaRPr lang="en-US" dirty="0">
              <a:latin typeface="Bahnschrift Condensed" panose="020B0502040204020203" pitchFamily="34" charset="0"/>
              <a:cs typeface="+mj-cs"/>
            </a:endParaRPr>
          </a:p>
          <a:p>
            <a:pPr lvl="2"/>
            <a:endParaRPr lang="en-US" dirty="0">
              <a:latin typeface="Bahnschrift Condensed" panose="020B0502040204020203" pitchFamily="34" charset="0"/>
              <a:cs typeface="+mj-cs"/>
            </a:endParaRPr>
          </a:p>
          <a:p>
            <a:pPr lvl="2"/>
            <a:endParaRPr lang="en-US" dirty="0">
              <a:latin typeface="Bahnschrift Condensed" panose="020B0502040204020203" pitchFamily="34" charset="0"/>
              <a:cs typeface="+mj-cs"/>
            </a:endParaRPr>
          </a:p>
          <a:p>
            <a:pPr lvl="2"/>
            <a:endParaRPr lang="en-US" dirty="0">
              <a:latin typeface="Bahnschrift Condensed" panose="020B0502040204020203" pitchFamily="34" charset="0"/>
              <a:cs typeface="+mj-cs"/>
            </a:endParaRPr>
          </a:p>
          <a:p>
            <a:pPr lvl="2"/>
            <a:endParaRPr lang="en-US" dirty="0">
              <a:latin typeface="Bahnschrift Condensed" panose="020B0502040204020203" pitchFamily="34" charset="0"/>
              <a:cs typeface="+mj-cs"/>
            </a:endParaRPr>
          </a:p>
          <a:p>
            <a:pPr lvl="2"/>
            <a:endParaRPr lang="en-US" dirty="0">
              <a:latin typeface="Bahnschrift Condensed" panose="020B0502040204020203" pitchFamily="34" charset="0"/>
              <a:cs typeface="+mj-cs"/>
            </a:endParaRPr>
          </a:p>
          <a:p>
            <a:pPr lvl="2"/>
            <a:endParaRPr lang="en-US" dirty="0">
              <a:latin typeface="Bahnschrift Condensed" panose="020B0502040204020203" pitchFamily="34" charset="0"/>
              <a:cs typeface="+mj-cs"/>
            </a:endParaRPr>
          </a:p>
          <a:p>
            <a:pPr lvl="2"/>
            <a:endParaRPr lang="en-US" dirty="0">
              <a:latin typeface="Bahnschrift Condensed" panose="020B0502040204020203" pitchFamily="34" charset="0"/>
              <a:cs typeface="+mj-cs"/>
            </a:endParaRPr>
          </a:p>
          <a:p>
            <a:pPr lvl="2"/>
            <a:endParaRPr lang="en-US" dirty="0">
              <a:latin typeface="Bahnschrift Condensed" panose="020B0502040204020203" pitchFamily="34" charset="0"/>
              <a:cs typeface="+mj-cs"/>
            </a:endParaRPr>
          </a:p>
          <a:p>
            <a:pPr lvl="2"/>
            <a:endParaRPr lang="en-US" dirty="0">
              <a:latin typeface="Bahnschrift Condensed" panose="020B0502040204020203" pitchFamily="34" charset="0"/>
              <a:cs typeface="+mj-cs"/>
            </a:endParaRPr>
          </a:p>
          <a:p>
            <a:pPr lvl="2"/>
            <a:endParaRPr lang="en-US" dirty="0">
              <a:latin typeface="Bahnschrift Condensed" panose="020B0502040204020203" pitchFamily="34" charset="0"/>
              <a:cs typeface="+mj-cs"/>
            </a:endParaRPr>
          </a:p>
          <a:p>
            <a:pPr lvl="2"/>
            <a:endParaRPr lang="en-US" dirty="0">
              <a:latin typeface="Bahnschrift Condensed" panose="020B0502040204020203" pitchFamily="34" charset="0"/>
              <a:cs typeface="+mj-cs"/>
            </a:endParaRPr>
          </a:p>
          <a:p>
            <a:pPr lvl="2"/>
            <a:endParaRPr lang="en-US" dirty="0">
              <a:latin typeface="Bahnschrift Condensed" panose="020B0502040204020203" pitchFamily="34" charset="0"/>
              <a:cs typeface="+mj-cs"/>
            </a:endParaRPr>
          </a:p>
          <a:p>
            <a:pPr lvl="2"/>
            <a:endParaRPr lang="en-US" dirty="0">
              <a:latin typeface="Bahnschrift Condensed" panose="020B0502040204020203" pitchFamily="34" charset="0"/>
              <a:cs typeface="+mj-cs"/>
            </a:endParaRPr>
          </a:p>
          <a:p>
            <a:pPr lvl="2"/>
            <a:endParaRPr lang="en-US" dirty="0">
              <a:latin typeface="Bahnschrift Condensed" panose="020B0502040204020203" pitchFamily="34" charset="0"/>
              <a:cs typeface="+mj-cs"/>
            </a:endParaRPr>
          </a:p>
          <a:p>
            <a:pPr lvl="2"/>
            <a:endParaRPr lang="en-US" dirty="0">
              <a:latin typeface="Bahnschrift Condensed" panose="020B0502040204020203" pitchFamily="34" charset="0"/>
              <a:cs typeface="+mj-cs"/>
            </a:endParaRPr>
          </a:p>
          <a:p>
            <a:pPr lvl="2"/>
            <a:endParaRPr lang="en-US" dirty="0">
              <a:latin typeface="Bahnschrift Condensed" panose="020B0502040204020203" pitchFamily="34" charset="0"/>
              <a:cs typeface="+mj-cs"/>
            </a:endParaRPr>
          </a:p>
          <a:p>
            <a:pPr lvl="2"/>
            <a:endParaRPr lang="en-US" dirty="0">
              <a:latin typeface="Bahnschrift Condensed" panose="020B0502040204020203" pitchFamily="34" charset="0"/>
              <a:cs typeface="+mj-cs"/>
            </a:endParaRPr>
          </a:p>
        </p:txBody>
      </p:sp>
      <p:pic>
        <p:nvPicPr>
          <p:cNvPr id="18" name="תמונה 17">
            <a:extLst>
              <a:ext uri="{FF2B5EF4-FFF2-40B4-BE49-F238E27FC236}">
                <a16:creationId xmlns:a16="http://schemas.microsoft.com/office/drawing/2014/main" id="{5F67C09F-E466-46FE-9DC0-C845742AB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1565" y="19070638"/>
            <a:ext cx="5203778" cy="2916127"/>
          </a:xfrm>
          <a:noFill/>
          <a:ln w="60325" cap="rnd">
            <a:round/>
          </a:ln>
        </p:spPr>
      </p:pic>
      <p:sp>
        <p:nvSpPr>
          <p:cNvPr id="19" name="TextBox 4">
            <a:extLst>
              <a:ext uri="{FF2B5EF4-FFF2-40B4-BE49-F238E27FC236}">
                <a16:creationId xmlns:a16="http://schemas.microsoft.com/office/drawing/2014/main" id="{5B343CE0-939C-4CE5-A2D1-9080639E8ABF}"/>
              </a:ext>
            </a:extLst>
          </p:cNvPr>
          <p:cNvSpPr txBox="1"/>
          <p:nvPr/>
        </p:nvSpPr>
        <p:spPr>
          <a:xfrm>
            <a:off x="1615003" y="11881966"/>
            <a:ext cx="21984772" cy="3970318"/>
          </a:xfrm>
          <a:custGeom>
            <a:avLst/>
            <a:gdLst>
              <a:gd name="connsiteX0" fmla="*/ 0 w 21984772"/>
              <a:gd name="connsiteY0" fmla="*/ 0 h 6186309"/>
              <a:gd name="connsiteX1" fmla="*/ 21984772 w 21984772"/>
              <a:gd name="connsiteY1" fmla="*/ 0 h 6186309"/>
              <a:gd name="connsiteX2" fmla="*/ 21984772 w 21984772"/>
              <a:gd name="connsiteY2" fmla="*/ 6186309 h 6186309"/>
              <a:gd name="connsiteX3" fmla="*/ 0 w 21984772"/>
              <a:gd name="connsiteY3" fmla="*/ 6186309 h 6186309"/>
              <a:gd name="connsiteX4" fmla="*/ 0 w 21984772"/>
              <a:gd name="connsiteY4" fmla="*/ 0 h 6186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84772" h="6186309" extrusionOk="0">
                <a:moveTo>
                  <a:pt x="0" y="0"/>
                </a:moveTo>
                <a:cubicBezTo>
                  <a:pt x="8184355" y="64463"/>
                  <a:pt x="16450900" y="-20988"/>
                  <a:pt x="21984772" y="0"/>
                </a:cubicBezTo>
                <a:cubicBezTo>
                  <a:pt x="21999388" y="1363101"/>
                  <a:pt x="22032963" y="4837917"/>
                  <a:pt x="21984772" y="6186309"/>
                </a:cubicBezTo>
                <a:cubicBezTo>
                  <a:pt x="12600899" y="6051955"/>
                  <a:pt x="5700333" y="6266333"/>
                  <a:pt x="0" y="6186309"/>
                </a:cubicBezTo>
                <a:cubicBezTo>
                  <a:pt x="139386" y="4769875"/>
                  <a:pt x="-51561" y="723869"/>
                  <a:pt x="0" y="0"/>
                </a:cubicBezTo>
                <a:close/>
              </a:path>
            </a:pathLst>
          </a:custGeom>
          <a:noFill/>
          <a:ln w="60325" cap="rnd">
            <a:round/>
            <a:extLst>
              <a:ext uri="{C807C97D-BFC1-408E-A445-0C87EB9F89A2}">
                <ask:lineSketchStyleProps xmlns:ask="http://schemas.microsoft.com/office/drawing/2018/sketchyshapes" sd="1773943877">
                  <a:custGeom>
                    <a:avLst/>
                    <a:gdLst>
                      <a:gd name="connsiteX0" fmla="*/ 0 w 21984772"/>
                      <a:gd name="connsiteY0" fmla="*/ 0 h 3970318"/>
                      <a:gd name="connsiteX1" fmla="*/ 21984772 w 21984772"/>
                      <a:gd name="connsiteY1" fmla="*/ 0 h 3970318"/>
                      <a:gd name="connsiteX2" fmla="*/ 21984772 w 21984772"/>
                      <a:gd name="connsiteY2" fmla="*/ 3970317 h 3970318"/>
                      <a:gd name="connsiteX3" fmla="*/ 0 w 21984772"/>
                      <a:gd name="connsiteY3" fmla="*/ 3970317 h 3970318"/>
                      <a:gd name="connsiteX4" fmla="*/ 0 w 21984772"/>
                      <a:gd name="connsiteY4" fmla="*/ 0 h 39703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984772" h="3970318" extrusionOk="0">
                        <a:moveTo>
                          <a:pt x="0" y="0"/>
                        </a:moveTo>
                        <a:cubicBezTo>
                          <a:pt x="8184355" y="64463"/>
                          <a:pt x="16450900" y="-20988"/>
                          <a:pt x="21984772" y="0"/>
                        </a:cubicBezTo>
                        <a:cubicBezTo>
                          <a:pt x="22111718" y="757080"/>
                          <a:pt x="22036730" y="3117591"/>
                          <a:pt x="21984772" y="3970317"/>
                        </a:cubicBezTo>
                        <a:cubicBezTo>
                          <a:pt x="12600899" y="3835963"/>
                          <a:pt x="5700333" y="4050341"/>
                          <a:pt x="0" y="3970317"/>
                        </a:cubicBezTo>
                        <a:cubicBezTo>
                          <a:pt x="141928" y="3044213"/>
                          <a:pt x="-119029" y="50594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3pPr lvl="2">
              <a:defRPr sz="3800"/>
            </a:lvl3pPr>
          </a:lstStyle>
          <a:p>
            <a:pPr lvl="2" algn="ctr"/>
            <a:r>
              <a:rPr lang="en-US" sz="6000" b="1" dirty="0">
                <a:latin typeface="Bahnschrift Condensed" panose="020B0502040204020203" pitchFamily="34" charset="0"/>
                <a:cs typeface="+mj-cs"/>
              </a:rPr>
              <a:t>Reactive examples in the system</a:t>
            </a:r>
          </a:p>
          <a:p>
            <a:pPr lvl="2"/>
            <a:r>
              <a:rPr lang="en-US" sz="4800" dirty="0">
                <a:latin typeface="Bahnschrift Condensed" panose="020B0502040204020203" pitchFamily="34" charset="0"/>
                <a:cs typeface="+mj-cs"/>
              </a:rPr>
              <a:t>The system is directed by the sensors and the driver choice.</a:t>
            </a:r>
          </a:p>
          <a:p>
            <a:pPr lvl="2" indent="0">
              <a:buNone/>
            </a:pPr>
            <a:r>
              <a:rPr lang="en-US" sz="4800" dirty="0">
                <a:latin typeface="Bahnschrift Condensed" panose="020B0502040204020203" pitchFamily="34" charset="0"/>
                <a:cs typeface="+mj-cs"/>
              </a:rPr>
              <a:t>For example, when the driver want to park in a park lot. He choose the parking mode and the sensors scan the park lot to find a free parking. </a:t>
            </a:r>
          </a:p>
          <a:p>
            <a:pPr lvl="2" indent="0">
              <a:buNone/>
            </a:pPr>
            <a:r>
              <a:rPr lang="en-US" sz="4800" dirty="0">
                <a:latin typeface="Bahnschrift Condensed" panose="020B0502040204020203" pitchFamily="34" charset="0"/>
                <a:cs typeface="+mj-cs"/>
              </a:rPr>
              <a:t>According to those inputs the car park.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E46224-7CB7-4588-A7E1-843F283344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592" y="17532159"/>
            <a:ext cx="10721547" cy="686607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5F2CFDA-ABB6-4B16-B023-7389393871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6120" y="17532159"/>
            <a:ext cx="4941044" cy="482838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D6CE476-6C4E-41EC-8D4F-7951793CB8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2174" y="22892839"/>
            <a:ext cx="6876296" cy="5730247"/>
          </a:xfrm>
          <a:prstGeom prst="rect">
            <a:avLst/>
          </a:prstGeom>
        </p:spPr>
      </p:pic>
      <p:pic>
        <p:nvPicPr>
          <p:cNvPr id="1025" name="Picture 1024">
            <a:extLst>
              <a:ext uri="{FF2B5EF4-FFF2-40B4-BE49-F238E27FC236}">
                <a16:creationId xmlns:a16="http://schemas.microsoft.com/office/drawing/2014/main" id="{7A7D2FB2-3525-4999-A949-890010525F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9898" y="17489746"/>
            <a:ext cx="5036190" cy="4913206"/>
          </a:xfrm>
          <a:prstGeom prst="rect">
            <a:avLst/>
          </a:prstGeom>
        </p:spPr>
      </p:pic>
      <p:pic>
        <p:nvPicPr>
          <p:cNvPr id="1028" name="Picture 1027">
            <a:extLst>
              <a:ext uri="{FF2B5EF4-FFF2-40B4-BE49-F238E27FC236}">
                <a16:creationId xmlns:a16="http://schemas.microsoft.com/office/drawing/2014/main" id="{3D119567-B6C2-42C3-A90B-8F2D94F19D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4948" y="23095125"/>
            <a:ext cx="2697481" cy="5006031"/>
          </a:xfrm>
          <a:prstGeom prst="rect">
            <a:avLst/>
          </a:prstGeom>
        </p:spPr>
      </p:pic>
      <p:pic>
        <p:nvPicPr>
          <p:cNvPr id="1030" name="Picture 1029">
            <a:extLst>
              <a:ext uri="{FF2B5EF4-FFF2-40B4-BE49-F238E27FC236}">
                <a16:creationId xmlns:a16="http://schemas.microsoft.com/office/drawing/2014/main" id="{90793175-97EC-4E91-9C3D-CA089A1036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320" y="24882593"/>
            <a:ext cx="7232819" cy="399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58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8907</TotalTime>
  <Words>210</Words>
  <Application>Microsoft Office PowerPoint</Application>
  <PresentationFormat>Custom</PresentationFormat>
  <Paragraphs>55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Bahnschrift Condensed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Dmitry Patashov</dc:creator>
  <cp:lastModifiedBy>ירין ברום</cp:lastModifiedBy>
  <cp:revision>54</cp:revision>
  <dcterms:created xsi:type="dcterms:W3CDTF">2019-01-27T10:54:29Z</dcterms:created>
  <dcterms:modified xsi:type="dcterms:W3CDTF">2021-01-25T16:56:29Z</dcterms:modified>
</cp:coreProperties>
</file>