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73" r:id="rId6"/>
    <p:sldId id="274" r:id="rId7"/>
    <p:sldId id="278" r:id="rId8"/>
    <p:sldId id="279" r:id="rId9"/>
    <p:sldId id="280" r:id="rId10"/>
    <p:sldId id="281" r:id="rId11"/>
    <p:sldId id="282" r:id="rId12"/>
    <p:sldId id="267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69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 autoAdjust="0"/>
    <p:restoredTop sz="94601" autoAdjust="0"/>
  </p:normalViewPr>
  <p:slideViewPr>
    <p:cSldViewPr>
      <p:cViewPr varScale="1">
        <p:scale>
          <a:sx n="84" d="100"/>
          <a:sy n="84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6" y="145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chemeClr val="tx1"/>
                </a:solidFill>
              </a:rPr>
              <a:t>实验二：仿</a:t>
            </a:r>
            <a:r>
              <a:rPr lang="en-US" altLang="zh-CN" b="1" dirty="0" err="1">
                <a:solidFill>
                  <a:schemeClr val="tx1"/>
                </a:solidFill>
              </a:rPr>
              <a:t>lex</a:t>
            </a:r>
            <a:r>
              <a:rPr lang="zh-CN" altLang="zh-CN" b="1" dirty="0">
                <a:solidFill>
                  <a:schemeClr val="tx1"/>
                </a:solidFill>
              </a:rPr>
              <a:t>生成器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2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645" y="548680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（一）正则表达式转</a:t>
            </a:r>
            <a:r>
              <a:rPr lang="en-US" altLang="zh-CN" sz="3200" dirty="0"/>
              <a:t>NFA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660119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遍历后缀表达式：</a:t>
            </a:r>
            <a:r>
              <a:rPr lang="en-US" altLang="zh-CN" sz="2800" dirty="0" err="1" smtClean="0"/>
              <a:t>ab.c</a:t>
            </a:r>
            <a:r>
              <a:rPr lang="en-US" altLang="zh-CN" sz="2800" dirty="0" smtClean="0"/>
              <a:t>*|</a:t>
            </a:r>
            <a:endParaRPr lang="en-US" altLang="zh-CN" sz="2800" dirty="0"/>
          </a:p>
        </p:txBody>
      </p:sp>
      <p:sp>
        <p:nvSpPr>
          <p:cNvPr id="5" name="下箭头 4"/>
          <p:cNvSpPr/>
          <p:nvPr/>
        </p:nvSpPr>
        <p:spPr>
          <a:xfrm rot="10800000">
            <a:off x="1561054" y="2614226"/>
            <a:ext cx="288032" cy="59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判断：‘</a:t>
            </a:r>
            <a:r>
              <a:rPr lang="zh-CN" altLang="en-US" dirty="0"/>
              <a:t>*</a:t>
            </a:r>
            <a:r>
              <a:rPr lang="zh-CN" altLang="en-US" dirty="0" smtClean="0"/>
              <a:t>’为连接符，调用对应函数处理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536487" cy="315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13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645" y="548680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（一）正则表达式转</a:t>
            </a:r>
            <a:r>
              <a:rPr lang="en-US" altLang="zh-CN" sz="3200" dirty="0"/>
              <a:t>NFA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660119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遍历后缀表达式：</a:t>
            </a:r>
            <a:r>
              <a:rPr lang="en-US" altLang="zh-CN" sz="2800" dirty="0" err="1" smtClean="0"/>
              <a:t>ab.c</a:t>
            </a:r>
            <a:r>
              <a:rPr lang="en-US" altLang="zh-CN" sz="2800" dirty="0" smtClean="0"/>
              <a:t>*|</a:t>
            </a:r>
            <a:endParaRPr lang="en-US" altLang="zh-CN" sz="2800" dirty="0"/>
          </a:p>
        </p:txBody>
      </p:sp>
      <p:sp>
        <p:nvSpPr>
          <p:cNvPr id="5" name="下箭头 4"/>
          <p:cNvSpPr/>
          <p:nvPr/>
        </p:nvSpPr>
        <p:spPr>
          <a:xfrm rot="10800000">
            <a:off x="1705071" y="2614226"/>
            <a:ext cx="288032" cy="59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判断：‘</a:t>
            </a:r>
            <a:r>
              <a:rPr lang="en-US" altLang="zh-CN" dirty="0" smtClean="0"/>
              <a:t>|</a:t>
            </a:r>
            <a:r>
              <a:rPr lang="zh-CN" altLang="en-US" dirty="0" smtClean="0"/>
              <a:t>’为连接符，调用对应函数处理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85507"/>
            <a:ext cx="4964815" cy="311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>NFA</a:t>
            </a:r>
            <a:r>
              <a:rPr lang="zh-CN" altLang="en-US" sz="3200" dirty="0" smtClean="0"/>
              <a:t>转化为</a:t>
            </a:r>
            <a:r>
              <a:rPr lang="en-US" altLang="zh-CN" sz="3200" dirty="0" smtClean="0"/>
              <a:t>DFA</a:t>
            </a:r>
            <a:endParaRPr lang="zh-CN" altLang="en-US" sz="32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6632"/>
            <a:ext cx="305584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184482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大体</a:t>
            </a:r>
            <a:r>
              <a:rPr lang="zh-CN" altLang="en-US" dirty="0" smtClean="0"/>
              <a:t>思路</a:t>
            </a:r>
            <a:r>
              <a:rPr lang="zh-CN" altLang="en-US" dirty="0"/>
              <a:t>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2348880"/>
            <a:ext cx="5184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图的起始结点开始，经过去</a:t>
            </a:r>
            <a:r>
              <a:rPr lang="en-US" altLang="zh-CN" dirty="0" smtClean="0"/>
              <a:t>epsilon</a:t>
            </a:r>
            <a:r>
              <a:rPr lang="zh-CN" altLang="en-US" dirty="0" smtClean="0"/>
              <a:t>构造出第一个字符集，加入队列。接着从队列里按顺序取出字符集，根据先前记录的整个</a:t>
            </a:r>
            <a:r>
              <a:rPr lang="en-US" altLang="zh-CN" dirty="0" smtClean="0"/>
              <a:t>regex</a:t>
            </a:r>
            <a:r>
              <a:rPr lang="zh-CN" altLang="en-US" dirty="0" smtClean="0"/>
              <a:t>中的“通路字符”，看看原字符集里的各个字符是否有对应“通路字符”的连通结点，把这些结点放到一个新的字符集并经过去</a:t>
            </a:r>
            <a:r>
              <a:rPr lang="en-US" altLang="zh-CN" dirty="0" smtClean="0"/>
              <a:t>epsilon</a:t>
            </a:r>
            <a:r>
              <a:rPr lang="zh-CN" altLang="en-US" dirty="0" smtClean="0"/>
              <a:t>扩充，查看是否存在过这个字符集了，若还没存在过，新建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图结点及相关边，并把该新字符集键入队列。重复这个过程，直到队列为空，此时</a:t>
            </a:r>
            <a:r>
              <a:rPr lang="en-US" altLang="zh-CN" dirty="0" smtClean="0"/>
              <a:t>DFA</a:t>
            </a:r>
            <a:r>
              <a:rPr lang="zh-CN" altLang="en-US" dirty="0" smtClean="0"/>
              <a:t>图也建立完毕。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32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>NFA</a:t>
            </a:r>
            <a:r>
              <a:rPr lang="zh-CN" altLang="en-US" sz="3200" dirty="0" smtClean="0"/>
              <a:t>转化为</a:t>
            </a:r>
            <a:r>
              <a:rPr lang="en-US" altLang="zh-CN" sz="3200" dirty="0" smtClean="0"/>
              <a:t>DFA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7562" y="2636912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实际上这个过程，就是一个“填表”的过程</a:t>
            </a:r>
            <a:r>
              <a:rPr lang="en-US" altLang="zh-CN" sz="2800" dirty="0" smtClean="0"/>
              <a:t>………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196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>NFA</a:t>
            </a:r>
            <a:r>
              <a:rPr lang="zh-CN" altLang="en-US" sz="3200" dirty="0" smtClean="0"/>
              <a:t>转化为</a:t>
            </a:r>
            <a:r>
              <a:rPr lang="en-US" altLang="zh-CN" sz="3200" dirty="0" smtClean="0"/>
              <a:t>DFA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004459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号结点是</a:t>
            </a:r>
            <a:r>
              <a:rPr lang="en-US" altLang="zh-CN" dirty="0" smtClean="0"/>
              <a:t>NFA</a:t>
            </a:r>
            <a:r>
              <a:rPr lang="zh-CN" altLang="en-US" dirty="0" smtClean="0"/>
              <a:t>的起始结点，</a:t>
            </a:r>
            <a:r>
              <a:rPr lang="zh-CN" altLang="en-US" dirty="0"/>
              <a:t>经过去</a:t>
            </a:r>
            <a:r>
              <a:rPr lang="en-US" altLang="zh-CN" dirty="0"/>
              <a:t>epsilon</a:t>
            </a:r>
            <a:r>
              <a:rPr lang="zh-CN" altLang="en-US" dirty="0"/>
              <a:t>构造出第一个</a:t>
            </a:r>
            <a:r>
              <a:rPr lang="zh-CN" altLang="en-US" dirty="0" smtClean="0"/>
              <a:t>字符集。填表。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04459"/>
            <a:ext cx="4560457" cy="280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88436"/>
            <a:ext cx="3373602" cy="234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594928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号结点打了括号是因为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号为接受结点，这个要记录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>NFA</a:t>
            </a:r>
            <a:r>
              <a:rPr lang="zh-CN" altLang="en-US" sz="3200" dirty="0" smtClean="0"/>
              <a:t>转化为</a:t>
            </a:r>
            <a:r>
              <a:rPr lang="en-US" altLang="zh-CN" sz="3200" dirty="0" smtClean="0"/>
              <a:t>DFA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00445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接着查看经过</a:t>
            </a:r>
            <a:r>
              <a:rPr lang="en-US" altLang="zh-CN" dirty="0" smtClean="0"/>
              <a:t>a </a:t>
            </a:r>
            <a:r>
              <a:rPr lang="zh-CN" altLang="en-US" dirty="0" smtClean="0"/>
              <a:t>字符后所能达到的结点：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号结点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6913275" y="1537894"/>
            <a:ext cx="216024" cy="434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67" y="2060848"/>
            <a:ext cx="5302175" cy="342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0" y="3193598"/>
            <a:ext cx="3233872" cy="22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6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>NFA</a:t>
            </a:r>
            <a:r>
              <a:rPr lang="zh-CN" altLang="en-US" sz="3200" dirty="0" smtClean="0"/>
              <a:t>转化为</a:t>
            </a:r>
            <a:r>
              <a:rPr lang="en-US" altLang="zh-CN" sz="3200" dirty="0" smtClean="0"/>
              <a:t>DFA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00445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号结点</a:t>
            </a:r>
            <a:r>
              <a:rPr lang="zh-CN" altLang="en-US" dirty="0"/>
              <a:t>去</a:t>
            </a:r>
            <a:r>
              <a:rPr lang="en-US" altLang="zh-CN" dirty="0"/>
              <a:t>epsilon</a:t>
            </a:r>
            <a:r>
              <a:rPr lang="zh-CN" altLang="en-US" dirty="0"/>
              <a:t>构造</a:t>
            </a:r>
            <a:r>
              <a:rPr lang="zh-CN" altLang="en-US" dirty="0" smtClean="0"/>
              <a:t>出新的字符集，填表</a:t>
            </a:r>
            <a:endParaRPr lang="zh-CN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16832"/>
            <a:ext cx="4772125" cy="310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3093637" cy="264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>NFA</a:t>
            </a:r>
            <a:r>
              <a:rPr lang="zh-CN" altLang="en-US" sz="3200" dirty="0" smtClean="0"/>
              <a:t>转化为</a:t>
            </a:r>
            <a:r>
              <a:rPr lang="en-US" altLang="zh-CN" sz="3200" dirty="0" smtClean="0"/>
              <a:t>DFA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77281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对字符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也是同样的操作，将结果填入表。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72549"/>
            <a:ext cx="390071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85392"/>
            <a:ext cx="4295204" cy="270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>NFA</a:t>
            </a:r>
            <a:r>
              <a:rPr lang="zh-CN" altLang="en-US" sz="3200" dirty="0" smtClean="0"/>
              <a:t>转化为</a:t>
            </a:r>
            <a:r>
              <a:rPr lang="en-US" altLang="zh-CN" sz="3200" dirty="0" smtClean="0"/>
              <a:t>DFA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988840"/>
            <a:ext cx="426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生成新的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结点，重复上述过程，不断填表，直到没有新的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结点产生。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1" y="2852936"/>
            <a:ext cx="3947498" cy="297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4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>NFA</a:t>
            </a:r>
            <a:r>
              <a:rPr lang="zh-CN" altLang="en-US" sz="3200" dirty="0" smtClean="0"/>
              <a:t>转化为</a:t>
            </a:r>
            <a:r>
              <a:rPr lang="en-US" altLang="zh-CN" sz="3200" dirty="0" smtClean="0"/>
              <a:t>DFA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554232"/>
            <a:ext cx="42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填表完成！根据词表就可以画出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图。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48291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92263"/>
            <a:ext cx="17907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0072" y="2636912"/>
            <a:ext cx="3528392" cy="3528392"/>
          </a:xfrm>
        </p:spPr>
        <p:txBody>
          <a:bodyPr/>
          <a:lstStyle/>
          <a:p>
            <a:r>
              <a:rPr lang="zh-CN" altLang="en-US" b="1" dirty="0" smtClean="0"/>
              <a:t>一个输入框</a:t>
            </a:r>
            <a:endParaRPr lang="en-US" altLang="zh-CN" b="1" dirty="0" smtClean="0"/>
          </a:p>
          <a:p>
            <a:r>
              <a:rPr lang="zh-CN" altLang="en-US" b="1" dirty="0"/>
              <a:t>七</a:t>
            </a:r>
            <a:r>
              <a:rPr lang="zh-CN" altLang="en-US" b="1" dirty="0" smtClean="0"/>
              <a:t>个功能按钮</a:t>
            </a:r>
            <a:endParaRPr lang="en-US" altLang="zh-CN" b="1" dirty="0" smtClean="0"/>
          </a:p>
          <a:p>
            <a:r>
              <a:rPr lang="zh-CN" altLang="en-US" b="1" dirty="0" smtClean="0"/>
              <a:t>两个结果展示框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一、界面设计：</a:t>
            </a:r>
            <a:endParaRPr lang="en-US" altLang="zh-C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29205" y="605642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本程序所用的编程语言为</a:t>
            </a:r>
            <a:r>
              <a:rPr lang="en-US" altLang="zh-CN" dirty="0"/>
              <a:t>C++</a:t>
            </a:r>
            <a:r>
              <a:rPr lang="zh-CN" altLang="zh-CN" dirty="0"/>
              <a:t>，开发环境为</a:t>
            </a:r>
            <a:r>
              <a:rPr lang="en-US" altLang="zh-CN" dirty="0"/>
              <a:t>Qt5.9.2</a:t>
            </a:r>
            <a:r>
              <a:rPr lang="zh-CN" altLang="zh-CN" dirty="0"/>
              <a:t>。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21294" y="1217634"/>
            <a:ext cx="3149600" cy="47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206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（三）最小化</a:t>
            </a:r>
            <a:r>
              <a:rPr lang="en-US" altLang="zh-CN" sz="3200" dirty="0" smtClean="0"/>
              <a:t>DFA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588" y="2492896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大体思路：</a:t>
            </a:r>
            <a:endParaRPr lang="en-US" altLang="zh-CN" dirty="0" smtClean="0"/>
          </a:p>
          <a:p>
            <a:r>
              <a:rPr lang="zh-CN" altLang="en-US" dirty="0" smtClean="0"/>
              <a:t>先将原来</a:t>
            </a:r>
            <a:r>
              <a:rPr lang="en-US" altLang="zh-CN" dirty="0" smtClean="0"/>
              <a:t>DFA</a:t>
            </a:r>
            <a:r>
              <a:rPr lang="zh-CN" altLang="en-US" dirty="0" smtClean="0"/>
              <a:t>图里的结点分为两大类：终态和非终态。同样用两个字符集来分别存储这两个状态，并把这两个字符集加入队列里。</a:t>
            </a:r>
            <a:endParaRPr lang="en-US" altLang="zh-CN" dirty="0" smtClean="0"/>
          </a:p>
          <a:p>
            <a:r>
              <a:rPr lang="zh-CN" altLang="en-US" dirty="0" smtClean="0"/>
              <a:t>接着从队列里取出字符集进行切割，切割的条件是是该状态里有结点能够就某个“通路字符”进行转移。把切割后新形成的字符集加入队列里。重复取出字符集进行切割知道队列为空，此时最简化的</a:t>
            </a:r>
            <a:r>
              <a:rPr lang="en-US" altLang="zh-CN" dirty="0" smtClean="0"/>
              <a:t>DFA</a:t>
            </a:r>
            <a:r>
              <a:rPr lang="zh-CN" altLang="en-US" dirty="0" smtClean="0"/>
              <a:t>图也就形成了。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6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206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（三）最小化</a:t>
            </a:r>
            <a:r>
              <a:rPr lang="en-US" altLang="zh-CN" sz="3200" dirty="0" smtClean="0"/>
              <a:t>DFA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588" y="249289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实现细节：</a:t>
            </a:r>
            <a:endParaRPr lang="en-US" altLang="zh-CN" dirty="0" smtClean="0"/>
          </a:p>
          <a:p>
            <a:r>
              <a:rPr lang="zh-CN" altLang="zh-CN" dirty="0"/>
              <a:t>这个阶段有两张映射表：</a:t>
            </a:r>
            <a:r>
              <a:rPr lang="en-US" altLang="zh-CN" dirty="0"/>
              <a:t>mp_1</a:t>
            </a:r>
            <a:r>
              <a:rPr lang="zh-CN" altLang="zh-CN" dirty="0"/>
              <a:t>和</a:t>
            </a:r>
            <a:r>
              <a:rPr lang="en-US" altLang="zh-CN" dirty="0" err="1"/>
              <a:t>mp</a:t>
            </a:r>
            <a:r>
              <a:rPr lang="zh-CN" altLang="zh-CN" dirty="0"/>
              <a:t>。</a:t>
            </a:r>
            <a:r>
              <a:rPr lang="en-US" altLang="zh-CN" dirty="0"/>
              <a:t>mp_1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FF0000"/>
                </a:solidFill>
              </a:rPr>
              <a:t>临时表</a:t>
            </a:r>
            <a:r>
              <a:rPr lang="zh-CN" altLang="zh-CN" dirty="0"/>
              <a:t>，反映的是临时划分的</a:t>
            </a:r>
            <a:r>
              <a:rPr lang="en-US" altLang="zh-CN" dirty="0"/>
              <a:t>DFA</a:t>
            </a:r>
            <a:r>
              <a:rPr lang="zh-CN" altLang="zh-CN" dirty="0"/>
              <a:t>结点序号集，</a:t>
            </a:r>
            <a:r>
              <a:rPr lang="en-US" altLang="zh-CN" dirty="0" err="1"/>
              <a:t>mp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FF0000"/>
                </a:solidFill>
              </a:rPr>
              <a:t>结果表</a:t>
            </a:r>
            <a:r>
              <a:rPr lang="zh-CN" altLang="zh-CN" dirty="0"/>
              <a:t>，反映的是最小化</a:t>
            </a:r>
            <a:r>
              <a:rPr lang="en-US" altLang="zh-CN" dirty="0"/>
              <a:t>DFA</a:t>
            </a:r>
            <a:r>
              <a:rPr lang="zh-CN" altLang="zh-CN" dirty="0"/>
              <a:t>结点的序号和</a:t>
            </a:r>
            <a:r>
              <a:rPr lang="en-US" altLang="zh-CN" dirty="0"/>
              <a:t>DFA</a:t>
            </a:r>
            <a:r>
              <a:rPr lang="zh-CN" altLang="zh-CN" dirty="0"/>
              <a:t>结点序号集的对应关系。每次操作从临时表中取一个</a:t>
            </a:r>
            <a:r>
              <a:rPr lang="en-US" altLang="zh-CN" dirty="0"/>
              <a:t>DFA</a:t>
            </a:r>
            <a:r>
              <a:rPr lang="zh-CN" altLang="zh-CN" dirty="0"/>
              <a:t>集合出来，如果该</a:t>
            </a:r>
            <a:r>
              <a:rPr lang="en-US" altLang="zh-CN" dirty="0"/>
              <a:t>DFA</a:t>
            </a:r>
            <a:r>
              <a:rPr lang="zh-CN" altLang="zh-CN" dirty="0"/>
              <a:t>集合能划分成更小的子集，则把新的子集加入到临时表中；如果不能划分了，则将该</a:t>
            </a:r>
            <a:r>
              <a:rPr lang="en-US" altLang="zh-CN" dirty="0"/>
              <a:t>DFA</a:t>
            </a:r>
            <a:r>
              <a:rPr lang="zh-CN" altLang="zh-CN" dirty="0"/>
              <a:t>结点序号集加入到</a:t>
            </a:r>
            <a:r>
              <a:rPr lang="en-US" altLang="zh-CN" dirty="0" err="1"/>
              <a:t>mp</a:t>
            </a:r>
            <a:r>
              <a:rPr lang="zh-CN" altLang="zh-CN" dirty="0"/>
              <a:t>表，同时在</a:t>
            </a:r>
            <a:r>
              <a:rPr lang="en-US" altLang="zh-CN" dirty="0"/>
              <a:t>mp_1</a:t>
            </a:r>
            <a:r>
              <a:rPr lang="zh-CN" altLang="zh-CN" dirty="0"/>
              <a:t>中剔除掉这个</a:t>
            </a:r>
            <a:r>
              <a:rPr lang="en-US" altLang="zh-CN" dirty="0"/>
              <a:t>DFA</a:t>
            </a:r>
            <a:r>
              <a:rPr lang="zh-CN" altLang="zh-CN" dirty="0"/>
              <a:t>结点序号集。重复以上过程，直到</a:t>
            </a:r>
            <a:r>
              <a:rPr lang="en-US" altLang="zh-CN" dirty="0"/>
              <a:t>mp_1</a:t>
            </a:r>
            <a:r>
              <a:rPr lang="zh-CN" altLang="zh-CN" dirty="0"/>
              <a:t>表为空。接着按照</a:t>
            </a:r>
            <a:r>
              <a:rPr lang="en-US" altLang="zh-CN" dirty="0" err="1"/>
              <a:t>mp</a:t>
            </a:r>
            <a:r>
              <a:rPr lang="zh-CN" altLang="zh-CN" dirty="0"/>
              <a:t>表构造最小化</a:t>
            </a:r>
            <a:r>
              <a:rPr lang="en-US" altLang="zh-CN" dirty="0"/>
              <a:t>DFA</a:t>
            </a:r>
            <a:r>
              <a:rPr lang="zh-CN" altLang="zh-CN" dirty="0"/>
              <a:t>图即可。</a:t>
            </a:r>
          </a:p>
        </p:txBody>
      </p:sp>
    </p:spTree>
    <p:extLst>
      <p:ext uri="{BB962C8B-B14F-4D97-AF65-F5344CB8AC3E}">
        <p14:creationId xmlns:p14="http://schemas.microsoft.com/office/powerpoint/2010/main" val="18069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206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（三）最小化</a:t>
            </a:r>
            <a:r>
              <a:rPr lang="en-US" altLang="zh-CN" sz="3200" dirty="0" smtClean="0"/>
              <a:t>DFA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10949"/>
            <a:ext cx="2883216" cy="192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2101498"/>
            <a:ext cx="356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先分为两类，</a:t>
            </a:r>
            <a:endParaRPr lang="en-US" altLang="zh-CN" dirty="0" smtClean="0"/>
          </a:p>
          <a:p>
            <a:r>
              <a:rPr lang="zh-CN" altLang="en-US" dirty="0" smtClean="0"/>
              <a:t>终态（</a:t>
            </a:r>
            <a:r>
              <a:rPr lang="en-US" altLang="zh-CN" dirty="0" smtClean="0"/>
              <a:t>0,2,3</a:t>
            </a:r>
            <a:r>
              <a:rPr lang="zh-CN" altLang="en-US" dirty="0" smtClean="0"/>
              <a:t>）和非终态（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），加入到</a:t>
            </a:r>
            <a:r>
              <a:rPr lang="en-US" altLang="zh-CN" dirty="0" smtClean="0"/>
              <a:t>mp_1</a:t>
            </a:r>
            <a:r>
              <a:rPr lang="zh-CN" altLang="en-US" dirty="0" smtClean="0"/>
              <a:t>表，此时</a:t>
            </a:r>
            <a:r>
              <a:rPr lang="en-US" altLang="zh-CN" dirty="0" err="1" smtClean="0"/>
              <a:t>mp</a:t>
            </a:r>
            <a:r>
              <a:rPr lang="zh-CN" altLang="en-US" dirty="0" smtClean="0"/>
              <a:t>表为空</a:t>
            </a:r>
            <a:endParaRPr lang="zh-CN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371163"/>
            <a:ext cx="19240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75656" y="558924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Mp_1</a:t>
            </a:r>
            <a:r>
              <a:rPr lang="zh-CN" altLang="en-US" dirty="0" smtClean="0"/>
              <a:t>是临时表，</a:t>
            </a:r>
            <a:r>
              <a:rPr lang="en-US" altLang="zh-CN" dirty="0" err="1" smtClean="0"/>
              <a:t>mp</a:t>
            </a:r>
            <a:r>
              <a:rPr lang="zh-CN" altLang="en-US" dirty="0" smtClean="0"/>
              <a:t>是结果表</a:t>
            </a:r>
            <a:endParaRPr lang="zh-CN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7" y="3371163"/>
            <a:ext cx="1646755" cy="212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0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206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（三）最小化</a:t>
            </a:r>
            <a:r>
              <a:rPr lang="en-US" altLang="zh-CN" sz="3200" dirty="0" smtClean="0"/>
              <a:t>DFA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10949"/>
            <a:ext cx="2883216" cy="192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5752" y="2101498"/>
            <a:ext cx="356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接着从</a:t>
            </a:r>
            <a:r>
              <a:rPr lang="en-US" altLang="zh-CN" dirty="0" smtClean="0"/>
              <a:t>mp_1</a:t>
            </a:r>
            <a:r>
              <a:rPr lang="zh-CN" altLang="en-US" dirty="0" smtClean="0"/>
              <a:t>中取出第一个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结点序号集，发现不能分割，加入</a:t>
            </a:r>
            <a:r>
              <a:rPr lang="en-US" altLang="zh-CN" dirty="0" err="1" smtClean="0"/>
              <a:t>mp</a:t>
            </a:r>
            <a:r>
              <a:rPr lang="zh-CN" altLang="en-US" dirty="0" smtClean="0"/>
              <a:t>表，同时在</a:t>
            </a:r>
            <a:r>
              <a:rPr lang="en-US" altLang="zh-CN" dirty="0" smtClean="0"/>
              <a:t>mp_1</a:t>
            </a:r>
            <a:r>
              <a:rPr lang="zh-CN" altLang="en-US" dirty="0" smtClean="0"/>
              <a:t>表中剔除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7149"/>
            <a:ext cx="1943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7149"/>
            <a:ext cx="19335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7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206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（三）最小化</a:t>
            </a:r>
            <a:r>
              <a:rPr lang="en-US" altLang="zh-CN" sz="3200" dirty="0" smtClean="0"/>
              <a:t>DFA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10949"/>
            <a:ext cx="2883216" cy="192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5752" y="2101498"/>
            <a:ext cx="3564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继续从</a:t>
            </a:r>
            <a:r>
              <a:rPr lang="en-US" altLang="zh-CN" dirty="0" smtClean="0"/>
              <a:t>mp_1</a:t>
            </a:r>
            <a:r>
              <a:rPr lang="zh-CN" altLang="en-US" dirty="0" smtClean="0"/>
              <a:t>表中取出第二个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结点序号集，发现可以分割，</a:t>
            </a:r>
            <a:r>
              <a:rPr lang="en-US" altLang="zh-CN" dirty="0" smtClean="0"/>
              <a:t>mp_1</a:t>
            </a:r>
            <a:r>
              <a:rPr lang="zh-CN" altLang="en-US" dirty="0" smtClean="0"/>
              <a:t>表中加入新项，同时剔除旧项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7149"/>
            <a:ext cx="1943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68099"/>
            <a:ext cx="19431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3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206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（三）最小化</a:t>
            </a:r>
            <a:r>
              <a:rPr lang="en-US" altLang="zh-CN" sz="3200" dirty="0" smtClean="0"/>
              <a:t>DFA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10949"/>
            <a:ext cx="2883216" cy="192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5752" y="2101498"/>
            <a:ext cx="356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重复上述操作，直到</a:t>
            </a:r>
            <a:r>
              <a:rPr lang="en-US" altLang="zh-CN" dirty="0" smtClean="0"/>
              <a:t>mp_1</a:t>
            </a:r>
            <a:r>
              <a:rPr lang="zh-CN" altLang="en-US" dirty="0" smtClean="0"/>
              <a:t>表项目全部被剔除，得到最终的</a:t>
            </a:r>
            <a:r>
              <a:rPr lang="en-US" altLang="zh-CN" dirty="0" err="1" smtClean="0"/>
              <a:t>mp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07" y="3501008"/>
            <a:ext cx="4388317" cy="184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1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206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（三）最小化</a:t>
            </a:r>
            <a:r>
              <a:rPr lang="en-US" altLang="zh-CN" sz="3200" dirty="0" smtClean="0"/>
              <a:t>DFA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752" y="2101498"/>
            <a:ext cx="356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根据最终的</a:t>
            </a:r>
            <a:r>
              <a:rPr lang="en-US" altLang="zh-CN" dirty="0" err="1" smtClean="0"/>
              <a:t>mp</a:t>
            </a:r>
            <a:r>
              <a:rPr lang="zh-CN" altLang="en-US" dirty="0" smtClean="0"/>
              <a:t>表就能画出最小化的</a:t>
            </a:r>
            <a:r>
              <a:rPr lang="en-US" altLang="zh-CN" dirty="0" smtClean="0"/>
              <a:t>DFA</a:t>
            </a:r>
            <a:r>
              <a:rPr lang="zh-CN" altLang="en-US" dirty="0" smtClean="0"/>
              <a:t>图了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91272"/>
            <a:ext cx="239358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49409"/>
            <a:ext cx="14478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/>
          <p:nvPr/>
        </p:nvSpPr>
        <p:spPr>
          <a:xfrm>
            <a:off x="4067944" y="3861048"/>
            <a:ext cx="172819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7854" y="3068960"/>
            <a:ext cx="241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 smtClean="0"/>
              <a:t>谢谢观看！</a:t>
            </a:r>
            <a:endParaRPr lang="zh-CN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5085184"/>
            <a:ext cx="6552728" cy="1512168"/>
          </a:xfrm>
        </p:spPr>
        <p:txBody>
          <a:bodyPr>
            <a:normAutofit fontScale="92500"/>
          </a:bodyPr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为方便理解，接下来将用一个例子（</a:t>
            </a:r>
            <a:r>
              <a:rPr lang="en-US" altLang="zh-CN" sz="1600" dirty="0" smtClean="0"/>
              <a:t>re: </a:t>
            </a:r>
            <a:r>
              <a:rPr lang="en-US" altLang="zh-CN" sz="1600" dirty="0" err="1" smtClean="0"/>
              <a:t>ab|c</a:t>
            </a:r>
            <a:r>
              <a:rPr lang="en-US" altLang="zh-CN" sz="1600" dirty="0"/>
              <a:t>*</a:t>
            </a:r>
            <a:r>
              <a:rPr lang="zh-CN" altLang="en-US" sz="1600" dirty="0" smtClean="0"/>
              <a:t>）展示各阶段的处理过程。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本程序的</a:t>
            </a:r>
            <a:r>
              <a:rPr lang="en-US" altLang="zh-CN" sz="1600" dirty="0" smtClean="0"/>
              <a:t>NFA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DFA</a:t>
            </a:r>
            <a:r>
              <a:rPr lang="zh-CN" altLang="en-US" sz="1600" dirty="0" smtClean="0"/>
              <a:t>采用的是相同的存储结构，均是采用图。图结构的结点及边的含义和我们手工画</a:t>
            </a:r>
            <a:r>
              <a:rPr lang="en-US" altLang="zh-CN" sz="1600" dirty="0" smtClean="0"/>
              <a:t>NFA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DFA</a:t>
            </a:r>
            <a:r>
              <a:rPr lang="zh-CN" altLang="en-US" sz="1600" dirty="0" smtClean="0"/>
              <a:t>图时所画的结点及边相同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625043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二、设计思路：</a:t>
            </a:r>
            <a:endParaRPr lang="en-US" altLang="zh-CN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276872"/>
            <a:ext cx="5688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（一）正则表达式转</a:t>
            </a:r>
            <a:r>
              <a:rPr lang="en-US" altLang="zh-CN" sz="2800" dirty="0"/>
              <a:t>NFA</a:t>
            </a:r>
          </a:p>
          <a:p>
            <a:r>
              <a:rPr lang="zh-CN" altLang="en-US" sz="2800" dirty="0"/>
              <a:t>（二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NFA</a:t>
            </a:r>
            <a:r>
              <a:rPr lang="zh-CN" altLang="en-US" sz="2800" dirty="0" smtClean="0"/>
              <a:t>转</a:t>
            </a:r>
            <a:r>
              <a:rPr lang="en-US" altLang="zh-CN" sz="2800" dirty="0" smtClean="0"/>
              <a:t>DFA</a:t>
            </a:r>
          </a:p>
          <a:p>
            <a:r>
              <a:rPr lang="zh-CN" altLang="en-US" sz="2800" dirty="0" smtClean="0"/>
              <a:t>（三）最小化</a:t>
            </a:r>
            <a:r>
              <a:rPr lang="en-US" altLang="zh-CN" sz="2800" dirty="0" smtClean="0"/>
              <a:t>DFA</a:t>
            </a:r>
          </a:p>
          <a:p>
            <a:r>
              <a:rPr lang="zh-CN" altLang="en-US" sz="2800" dirty="0" smtClean="0"/>
              <a:t>（四）生成词法分析程序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46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6730158" cy="1904762"/>
          </a:xfrm>
        </p:spPr>
      </p:pic>
      <p:sp>
        <p:nvSpPr>
          <p:cNvPr id="4" name="TextBox 3"/>
          <p:cNvSpPr txBox="1"/>
          <p:nvPr/>
        </p:nvSpPr>
        <p:spPr>
          <a:xfrm>
            <a:off x="517645" y="548680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（一）正则表达式转</a:t>
            </a:r>
            <a:r>
              <a:rPr lang="en-US" altLang="zh-CN" sz="3200" dirty="0"/>
              <a:t>NFA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964" y="3554476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大体思路是：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先将用户输入的正则表达式转化为后缀表达式，因为后缀表达式比中缀表达式更好处理。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接着从转化后的正则表达式的第一个字符出发，遍历整个</a:t>
            </a:r>
            <a:r>
              <a:rPr lang="en-US" altLang="zh-CN" dirty="0" smtClean="0"/>
              <a:t>regex</a:t>
            </a:r>
            <a:r>
              <a:rPr lang="zh-CN" altLang="en-US" dirty="0" smtClean="0"/>
              <a:t>，判断每一个字符的类型，调用相应的函数去处理。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0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645" y="548680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（一）正则表达式转</a:t>
            </a:r>
            <a:r>
              <a:rPr lang="en-US" altLang="zh-CN" sz="3200" dirty="0"/>
              <a:t>NFA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564904"/>
            <a:ext cx="6552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正则表达式：</a:t>
            </a:r>
            <a:r>
              <a:rPr lang="en-US" altLang="zh-CN" sz="2800" dirty="0" err="1"/>
              <a:t>ab|c</a:t>
            </a:r>
            <a:r>
              <a:rPr lang="en-US" altLang="zh-CN" sz="2800" dirty="0" smtClean="0"/>
              <a:t>*</a:t>
            </a:r>
          </a:p>
          <a:p>
            <a:r>
              <a:rPr lang="zh-CN" altLang="en-US" sz="2800" dirty="0" smtClean="0"/>
              <a:t>加入连接符转化成后缀表达式：</a:t>
            </a:r>
            <a:r>
              <a:rPr lang="en-US" altLang="zh-CN" sz="2800" dirty="0" err="1" smtClean="0"/>
              <a:t>ab.c</a:t>
            </a:r>
            <a:r>
              <a:rPr lang="en-US" altLang="zh-CN" sz="2800" dirty="0" smtClean="0"/>
              <a:t>*|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接着，开始遍历后缀表达式</a:t>
            </a:r>
            <a:r>
              <a:rPr lang="en-US" altLang="zh-CN" sz="2800" dirty="0" smtClean="0"/>
              <a:t>……….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115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645" y="548680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（一）正则表达式转</a:t>
            </a:r>
            <a:r>
              <a:rPr lang="en-US" altLang="zh-CN" sz="3200" dirty="0"/>
              <a:t>NFA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660119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遍历后缀表达式：</a:t>
            </a:r>
            <a:r>
              <a:rPr lang="en-US" altLang="zh-CN" sz="2800" dirty="0" err="1" smtClean="0"/>
              <a:t>ab.c</a:t>
            </a:r>
            <a:r>
              <a:rPr lang="en-US" altLang="zh-CN" sz="2800" dirty="0" smtClean="0"/>
              <a:t>*|</a:t>
            </a:r>
            <a:endParaRPr lang="en-US" altLang="zh-CN" sz="2800" dirty="0"/>
          </a:p>
        </p:txBody>
      </p:sp>
      <p:sp>
        <p:nvSpPr>
          <p:cNvPr id="5" name="下箭头 4"/>
          <p:cNvSpPr/>
          <p:nvPr/>
        </p:nvSpPr>
        <p:spPr>
          <a:xfrm rot="10800000">
            <a:off x="971600" y="2614226"/>
            <a:ext cx="288032" cy="59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判断：‘</a:t>
            </a:r>
            <a:r>
              <a:rPr lang="en-US" altLang="zh-CN" dirty="0" smtClean="0"/>
              <a:t>a</a:t>
            </a:r>
            <a:r>
              <a:rPr lang="zh-CN" altLang="en-US" dirty="0" smtClean="0"/>
              <a:t>’为普通字符，生成结点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20"/>
            <a:ext cx="27527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00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645" y="548680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（一）正则表达式转</a:t>
            </a:r>
            <a:r>
              <a:rPr lang="en-US" altLang="zh-CN" sz="3200" dirty="0"/>
              <a:t>NFA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660119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遍历后缀表达式：</a:t>
            </a:r>
            <a:r>
              <a:rPr lang="en-US" altLang="zh-CN" sz="2800" dirty="0" err="1" smtClean="0"/>
              <a:t>ab.c</a:t>
            </a:r>
            <a:r>
              <a:rPr lang="en-US" altLang="zh-CN" sz="2800" dirty="0" smtClean="0"/>
              <a:t>*|</a:t>
            </a:r>
            <a:endParaRPr lang="en-US" altLang="zh-CN" sz="2800" dirty="0"/>
          </a:p>
        </p:txBody>
      </p:sp>
      <p:sp>
        <p:nvSpPr>
          <p:cNvPr id="5" name="下箭头 4"/>
          <p:cNvSpPr/>
          <p:nvPr/>
        </p:nvSpPr>
        <p:spPr>
          <a:xfrm rot="10800000">
            <a:off x="1115617" y="2574890"/>
            <a:ext cx="288032" cy="59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判断：‘</a:t>
            </a:r>
            <a:r>
              <a:rPr lang="en-US" altLang="zh-CN" dirty="0"/>
              <a:t>b</a:t>
            </a:r>
            <a:r>
              <a:rPr lang="zh-CN" altLang="en-US" dirty="0" smtClean="0"/>
              <a:t>’为普通字符，生成结点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20"/>
            <a:ext cx="27527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51" y="4003323"/>
            <a:ext cx="2809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59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645" y="548680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（一）正则表达式转</a:t>
            </a:r>
            <a:r>
              <a:rPr lang="en-US" altLang="zh-CN" sz="3200" dirty="0"/>
              <a:t>NFA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660119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遍历后缀表达式：</a:t>
            </a:r>
            <a:r>
              <a:rPr lang="en-US" altLang="zh-CN" sz="2800" dirty="0" err="1" smtClean="0"/>
              <a:t>ab.c</a:t>
            </a:r>
            <a:r>
              <a:rPr lang="en-US" altLang="zh-CN" sz="2800" dirty="0" smtClean="0"/>
              <a:t>*|</a:t>
            </a:r>
            <a:endParaRPr lang="en-US" altLang="zh-CN" sz="2800" dirty="0"/>
          </a:p>
        </p:txBody>
      </p:sp>
      <p:sp>
        <p:nvSpPr>
          <p:cNvPr id="5" name="下箭头 4"/>
          <p:cNvSpPr/>
          <p:nvPr/>
        </p:nvSpPr>
        <p:spPr>
          <a:xfrm rot="10800000">
            <a:off x="1259633" y="2614226"/>
            <a:ext cx="288032" cy="59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判断：‘</a:t>
            </a:r>
            <a:r>
              <a:rPr lang="en-US" altLang="zh-CN" dirty="0" smtClean="0"/>
              <a:t>.</a:t>
            </a:r>
            <a:r>
              <a:rPr lang="zh-CN" altLang="en-US" dirty="0" smtClean="0"/>
              <a:t>’为连接符，调用对应函数处理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98185"/>
            <a:ext cx="3837037" cy="154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2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645" y="548680"/>
            <a:ext cx="482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（一）正则表达式转</a:t>
            </a:r>
            <a:r>
              <a:rPr lang="en-US" altLang="zh-CN" sz="3200" dirty="0"/>
              <a:t>NFA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660119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遍历后缀表达式：</a:t>
            </a:r>
            <a:r>
              <a:rPr lang="en-US" altLang="zh-CN" sz="2800" dirty="0" err="1" smtClean="0"/>
              <a:t>ab.c</a:t>
            </a:r>
            <a:r>
              <a:rPr lang="en-US" altLang="zh-CN" sz="2800" dirty="0" smtClean="0"/>
              <a:t>*|</a:t>
            </a:r>
            <a:endParaRPr lang="en-US" altLang="zh-CN" sz="2800" dirty="0"/>
          </a:p>
        </p:txBody>
      </p:sp>
      <p:sp>
        <p:nvSpPr>
          <p:cNvPr id="5" name="下箭头 4"/>
          <p:cNvSpPr/>
          <p:nvPr/>
        </p:nvSpPr>
        <p:spPr>
          <a:xfrm rot="10800000">
            <a:off x="1403650" y="2614226"/>
            <a:ext cx="288032" cy="59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判断：‘</a:t>
            </a:r>
            <a:r>
              <a:rPr lang="en-US" altLang="zh-CN" dirty="0"/>
              <a:t>c</a:t>
            </a:r>
            <a:r>
              <a:rPr lang="zh-CN" altLang="en-US" dirty="0" smtClean="0"/>
              <a:t>’为普通字符，生成结点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71046"/>
            <a:ext cx="4240311" cy="25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67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325</TotalTime>
  <Words>1076</Words>
  <Application>Microsoft Office PowerPoint</Application>
  <PresentationFormat>全屏显示(4:3)</PresentationFormat>
  <Paragraphs>81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波形</vt:lpstr>
      <vt:lpstr>实验二：仿lex生成器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实验二：仿lex生成器</dc:title>
  <dc:creator>sure</dc:creator>
  <cp:lastModifiedBy>sure</cp:lastModifiedBy>
  <cp:revision>29</cp:revision>
  <dcterms:created xsi:type="dcterms:W3CDTF">2018-11-12T06:56:21Z</dcterms:created>
  <dcterms:modified xsi:type="dcterms:W3CDTF">2019-02-20T16:00:26Z</dcterms:modified>
</cp:coreProperties>
</file>