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3" r:id="rId3"/>
    <p:sldId id="283" r:id="rId4"/>
    <p:sldId id="284" r:id="rId5"/>
    <p:sldId id="286" r:id="rId6"/>
    <p:sldId id="285" r:id="rId7"/>
    <p:sldId id="256" r:id="rId8"/>
    <p:sldId id="260" r:id="rId9"/>
    <p:sldId id="262" r:id="rId10"/>
    <p:sldId id="265" r:id="rId11"/>
    <p:sldId id="302" r:id="rId12"/>
    <p:sldId id="266" r:id="rId13"/>
    <p:sldId id="267" r:id="rId14"/>
    <p:sldId id="268" r:id="rId15"/>
    <p:sldId id="276" r:id="rId16"/>
    <p:sldId id="277" r:id="rId17"/>
    <p:sldId id="313" r:id="rId18"/>
    <p:sldId id="273" r:id="rId19"/>
    <p:sldId id="275" r:id="rId20"/>
    <p:sldId id="274" r:id="rId21"/>
    <p:sldId id="259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908"/>
    <a:srgbClr val="0B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hyperlink" Target="https://heat.qq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zaker.com/article/58b3f72d1bc8e0f06900002b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0725"/>
            <a:ext cx="9144000" cy="587375"/>
          </a:xfrm>
        </p:spPr>
        <p:txBody>
          <a:bodyPr>
            <a:noAutofit/>
          </a:bodyPr>
          <a:p>
            <a:r>
              <a:rPr lang="zh-CN" altLang="en-US" sz="4000" b="1">
                <a:solidFill>
                  <a:srgbClr val="E41908"/>
                </a:solidFill>
                <a:latin typeface="微软雅黑" panose="020B0503020204020204" charset="-122"/>
                <a:ea typeface="微软雅黑" panose="020B0503020204020204" charset="-122"/>
              </a:rPr>
              <a:t>大数据人工智能时代</a:t>
            </a:r>
            <a:endParaRPr lang="zh-CN" altLang="en-US" sz="4000" b="1">
              <a:solidFill>
                <a:srgbClr val="E4190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09420"/>
            <a:ext cx="9144000" cy="418846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 descr="8b9258318a339fd4fc62befe4410ae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475" y="1409065"/>
            <a:ext cx="7725410" cy="4789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0850"/>
            <a:ext cx="10515600" cy="678180"/>
          </a:xfrm>
        </p:spPr>
        <p:txBody>
          <a:bodyPr>
            <a:normAutofit fontScale="90000"/>
          </a:bodyPr>
          <a:p>
            <a:r>
              <a:rPr lang="zh-CN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如何学习大数据</a:t>
            </a:r>
            <a:endParaRPr lang="zh-CN" altLang="zh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9845"/>
            <a:ext cx="10515600" cy="487743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大数据需要基础语言是</a:t>
            </a:r>
            <a:r>
              <a:rPr lang="en-US" altLang="zh-CN" b="1">
                <a:solidFill>
                  <a:srgbClr val="FF0000"/>
                </a:solidFill>
              </a:rPr>
              <a:t>Java</a:t>
            </a:r>
            <a:r>
              <a:rPr lang="zh-CN" altLang="en-US"/>
              <a:t>，大数据底层架构都是</a:t>
            </a:r>
            <a:r>
              <a:rPr lang="en-US" altLang="zh-CN"/>
              <a:t>Java</a:t>
            </a:r>
            <a:r>
              <a:rPr lang="zh-CN" altLang="en-US"/>
              <a:t>写的，使用</a:t>
            </a:r>
            <a:r>
              <a:rPr lang="en-US" altLang="zh-CN"/>
              <a:t>Java</a:t>
            </a:r>
            <a:r>
              <a:rPr lang="zh-CN" altLang="en-US"/>
              <a:t>语言开发更加加大了架构的适用性。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大数据生态平台和工具在</a:t>
            </a:r>
            <a:r>
              <a:rPr lang="en-US" altLang="zh-CN" b="1">
                <a:solidFill>
                  <a:srgbClr val="FF0000"/>
                </a:solidFill>
              </a:rPr>
              <a:t>Linux</a:t>
            </a:r>
            <a:r>
              <a:rPr lang="zh-CN" altLang="en-US" b="1">
                <a:solidFill>
                  <a:srgbClr val="FF0000"/>
                </a:solidFill>
              </a:rPr>
              <a:t>系统</a:t>
            </a:r>
            <a:r>
              <a:rPr lang="zh-CN" altLang="en-US"/>
              <a:t>下搭建和适用。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学习</a:t>
            </a:r>
            <a:r>
              <a:rPr lang="en-US" altLang="zh-CN" b="1">
                <a:solidFill>
                  <a:srgbClr val="FF0000"/>
                </a:solidFill>
              </a:rPr>
              <a:t>Hadoop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spark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storm</a:t>
            </a:r>
            <a:r>
              <a:rPr lang="zh-CN" altLang="en-US"/>
              <a:t>等大数据生态架构。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>
                <a:solidFill>
                  <a:schemeClr val="accent5"/>
                </a:solidFill>
              </a:rPr>
              <a:t>学习阿里巴巴最新大数据架构</a:t>
            </a:r>
            <a:r>
              <a:rPr lang="en-US" altLang="zh-CN" b="1">
                <a:solidFill>
                  <a:srgbClr val="FF0000"/>
                </a:solidFill>
              </a:rPr>
              <a:t>flink</a:t>
            </a:r>
            <a:r>
              <a:rPr lang="zh-CN" altLang="en-US">
                <a:solidFill>
                  <a:schemeClr val="accent5"/>
                </a:solidFill>
              </a:rPr>
              <a:t>，接触一线企业最新技术，不断学习行业顶尖技术，实时更新。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/>
              <a:t>5.</a:t>
            </a:r>
            <a:r>
              <a:rPr lang="zh-CN" altLang="en-US"/>
              <a:t>做大数据</a:t>
            </a:r>
            <a:r>
              <a:rPr lang="zh-CN" altLang="en-US" b="1">
                <a:solidFill>
                  <a:srgbClr val="FF0000"/>
                </a:solidFill>
              </a:rPr>
              <a:t>项目实战</a:t>
            </a:r>
            <a:r>
              <a:rPr lang="zh-CN" altLang="en-US"/>
              <a:t>，通过实战对学习的完整大数据生态体系进行应用，让学习的技术真正应用在项目实战中。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大数据人工智能</a:t>
            </a:r>
            <a:r>
              <a:rPr lang="zh-CN" altLang="en-US" b="1">
                <a:solidFill>
                  <a:srgbClr val="FF0000"/>
                </a:solidFill>
              </a:rPr>
              <a:t>算法课</a:t>
            </a:r>
            <a:r>
              <a:rPr lang="zh-CN" altLang="en-US"/>
              <a:t>，不断优化项目，提高运行效率，解决一些行业技术问题。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97840"/>
            <a:ext cx="9144000" cy="788035"/>
          </a:xfrm>
        </p:spPr>
        <p:txBody>
          <a:bodyPr>
            <a:normAutofit/>
          </a:bodyPr>
          <a:p>
            <a:pPr algn="l" fontAlgn="auto"/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大数据三大分布式计算系统：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73555"/>
            <a:ext cx="9144000" cy="2783205"/>
          </a:xfrm>
        </p:spPr>
        <p:txBody>
          <a:bodyPr/>
          <a:p>
            <a:pPr algn="l" fontAlgn="auto"/>
            <a:r>
              <a:rPr lang="en-US" altLang="zh-CN" b="1">
                <a:solidFill>
                  <a:srgbClr val="FF0000"/>
                </a:solidFill>
              </a:rPr>
              <a:t>Hadoop</a:t>
            </a:r>
            <a:r>
              <a:rPr lang="zh-CN" altLang="en-US"/>
              <a:t>：离线的复杂大数据处理，存储在硬盘上。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en-US" altLang="zh-CN" b="1">
                <a:solidFill>
                  <a:srgbClr val="FF0000"/>
                </a:solidFill>
              </a:rPr>
              <a:t>Spark</a:t>
            </a:r>
            <a:r>
              <a:rPr lang="zh-CN" altLang="en-US"/>
              <a:t>：离线快速的大数据处理，存储在内存上。</a:t>
            </a:r>
            <a:endParaRPr lang="zh-CN" altLang="en-US"/>
          </a:p>
          <a:p>
            <a:pPr algn="l" fontAlgn="auto"/>
            <a:r>
              <a:rPr lang="zh-CN" altLang="en-US"/>
              <a:t>               </a:t>
            </a:r>
            <a:r>
              <a:rPr lang="en-US" altLang="zh-CN"/>
              <a:t>spark streaming</a:t>
            </a:r>
            <a:r>
              <a:rPr lang="zh-CN" altLang="en-US"/>
              <a:t>实时大数据处理。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en-US" altLang="zh-CN" b="1">
                <a:solidFill>
                  <a:srgbClr val="FF0000"/>
                </a:solidFill>
              </a:rPr>
              <a:t>Storm</a:t>
            </a:r>
            <a:r>
              <a:rPr lang="zh-CN" altLang="en-US"/>
              <a:t>：在线的实时大数据处理，存储在内存是上。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5960"/>
            <a:ext cx="9144000" cy="726440"/>
          </a:xfrm>
          <a:noFill/>
        </p:spPr>
        <p:txBody>
          <a:bodyPr>
            <a:normAutofit/>
          </a:bodyPr>
          <a:p>
            <a:pPr algn="l" fontAlgn="auto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Hadoop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组件介绍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05915"/>
            <a:ext cx="9144000" cy="4047490"/>
          </a:xfrm>
        </p:spPr>
        <p:txBody>
          <a:bodyPr/>
          <a:p>
            <a:pPr algn="l" fontAlgn="auto"/>
            <a:r>
              <a:rPr lang="en-US" altLang="zh-CN" b="1"/>
              <a:t>MapReduce</a:t>
            </a:r>
            <a:r>
              <a:rPr lang="zh-CN" altLang="en-US"/>
              <a:t>：分布式计算，对数据进行切割，计算，合并。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en-US" altLang="zh-CN" b="1"/>
              <a:t>HDFS</a:t>
            </a:r>
            <a:r>
              <a:rPr lang="zh-CN" altLang="en-US"/>
              <a:t>：分布式存储。</a:t>
            </a:r>
            <a:endParaRPr lang="zh-CN" altLang="en-US"/>
          </a:p>
          <a:p>
            <a:pPr algn="l" fontAlgn="auto"/>
            <a:endParaRPr lang="en-US" altLang="zh-CN"/>
          </a:p>
          <a:p>
            <a:pPr algn="l" fontAlgn="auto"/>
            <a:r>
              <a:rPr lang="en-US" altLang="zh-CN" b="1"/>
              <a:t>Yarn</a:t>
            </a:r>
            <a:r>
              <a:rPr lang="zh-CN" altLang="en-US"/>
              <a:t>：集群资源管理系统。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3210"/>
            <a:ext cx="9144635" cy="636905"/>
          </a:xfrm>
        </p:spPr>
        <p:txBody>
          <a:bodyPr>
            <a:normAutofit/>
          </a:bodyPr>
          <a:p>
            <a:pPr algn="l" fontAlgn="auto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MapReduce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分布式计算介绍：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087755"/>
            <a:ext cx="9144000" cy="5206365"/>
          </a:xfrm>
        </p:spPr>
        <p:txBody>
          <a:bodyPr/>
          <a:p>
            <a:pPr algn="l" fontAlgn="auto"/>
            <a:r>
              <a:rPr lang="en-US" altLang="zh-CN" b="1">
                <a:solidFill>
                  <a:srgbClr val="FF0000"/>
                </a:solidFill>
              </a:rPr>
              <a:t>map</a:t>
            </a:r>
            <a:r>
              <a:rPr lang="zh-CN" altLang="en-US" b="1">
                <a:solidFill>
                  <a:srgbClr val="FF0000"/>
                </a:solidFill>
              </a:rPr>
              <a:t>端对数据进行切割      </a:t>
            </a:r>
            <a:r>
              <a:rPr lang="en-US" altLang="zh-CN" b="1">
                <a:solidFill>
                  <a:srgbClr val="FF0000"/>
                </a:solidFill>
              </a:rPr>
              <a:t>reduce</a:t>
            </a:r>
            <a:r>
              <a:rPr lang="zh-CN" altLang="en-US" b="1">
                <a:solidFill>
                  <a:srgbClr val="FF0000"/>
                </a:solidFill>
              </a:rPr>
              <a:t>端对数据进行合并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3080" y="1744980"/>
            <a:ext cx="166116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土豆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1805940" y="2674620"/>
            <a:ext cx="166116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白菜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1760220" y="3619500"/>
            <a:ext cx="170688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辣椒</a:t>
            </a:r>
            <a:endParaRPr lang="zh-CN" altLang="en-US" sz="2000" b="1"/>
          </a:p>
        </p:txBody>
      </p:sp>
      <p:cxnSp>
        <p:nvCxnSpPr>
          <p:cNvPr id="7" name="直接箭头连接符 6"/>
          <p:cNvCxnSpPr>
            <a:stCxn id="4" idx="3"/>
            <a:endCxn id="14" idx="1"/>
          </p:cNvCxnSpPr>
          <p:nvPr/>
        </p:nvCxnSpPr>
        <p:spPr>
          <a:xfrm>
            <a:off x="3444240" y="2011680"/>
            <a:ext cx="16306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15" idx="1"/>
          </p:cNvCxnSpPr>
          <p:nvPr/>
        </p:nvCxnSpPr>
        <p:spPr>
          <a:xfrm>
            <a:off x="3467100" y="2948940"/>
            <a:ext cx="160782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16" idx="1"/>
          </p:cNvCxnSpPr>
          <p:nvPr/>
        </p:nvCxnSpPr>
        <p:spPr>
          <a:xfrm>
            <a:off x="3467100" y="3878580"/>
            <a:ext cx="160782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60220" y="4568190"/>
            <a:ext cx="164592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茄子</a:t>
            </a:r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1760220" y="5585460"/>
            <a:ext cx="164592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山药</a:t>
            </a:r>
            <a:endParaRPr lang="zh-CN" altLang="en-US" sz="2000" b="1"/>
          </a:p>
        </p:txBody>
      </p:sp>
      <p:cxnSp>
        <p:nvCxnSpPr>
          <p:cNvPr id="12" name="直接箭头连接符 11"/>
          <p:cNvCxnSpPr>
            <a:stCxn id="10" idx="3"/>
            <a:endCxn id="17" idx="1"/>
          </p:cNvCxnSpPr>
          <p:nvPr/>
        </p:nvCxnSpPr>
        <p:spPr>
          <a:xfrm flipV="1">
            <a:off x="3406140" y="4831080"/>
            <a:ext cx="169926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3"/>
            <a:endCxn id="18" idx="1"/>
          </p:cNvCxnSpPr>
          <p:nvPr/>
        </p:nvCxnSpPr>
        <p:spPr>
          <a:xfrm>
            <a:off x="3406140" y="5859780"/>
            <a:ext cx="1699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74920" y="1744980"/>
            <a:ext cx="204216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土豆片</a:t>
            </a:r>
            <a:endParaRPr lang="zh-CN" altLang="en-US" sz="2000" b="1"/>
          </a:p>
        </p:txBody>
      </p:sp>
      <p:sp>
        <p:nvSpPr>
          <p:cNvPr id="15" name="矩形 14"/>
          <p:cNvSpPr/>
          <p:nvPr/>
        </p:nvSpPr>
        <p:spPr>
          <a:xfrm>
            <a:off x="5074920" y="2705100"/>
            <a:ext cx="202692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白菜片</a:t>
            </a:r>
            <a:endParaRPr lang="zh-CN" altLang="en-US" sz="2000" b="1"/>
          </a:p>
        </p:txBody>
      </p:sp>
      <p:sp>
        <p:nvSpPr>
          <p:cNvPr id="16" name="矩形 15"/>
          <p:cNvSpPr/>
          <p:nvPr/>
        </p:nvSpPr>
        <p:spPr>
          <a:xfrm>
            <a:off x="5074920" y="3619500"/>
            <a:ext cx="210312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辣椒片</a:t>
            </a:r>
            <a:endParaRPr lang="zh-CN" altLang="en-US" sz="2000" b="1"/>
          </a:p>
        </p:txBody>
      </p:sp>
      <p:sp>
        <p:nvSpPr>
          <p:cNvPr id="17" name="矩形 16"/>
          <p:cNvSpPr/>
          <p:nvPr/>
        </p:nvSpPr>
        <p:spPr>
          <a:xfrm>
            <a:off x="5105400" y="4533900"/>
            <a:ext cx="2072640" cy="59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茄子片</a:t>
            </a:r>
            <a:endParaRPr lang="zh-CN" altLang="en-US" sz="2000" b="1"/>
          </a:p>
        </p:txBody>
      </p:sp>
      <p:sp>
        <p:nvSpPr>
          <p:cNvPr id="18" name="矩形 17"/>
          <p:cNvSpPr/>
          <p:nvPr/>
        </p:nvSpPr>
        <p:spPr>
          <a:xfrm>
            <a:off x="5105400" y="5585460"/>
            <a:ext cx="207264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山药片</a:t>
            </a:r>
            <a:endParaRPr lang="zh-CN" altLang="en-US" sz="2000" b="1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117080" y="2019300"/>
            <a:ext cx="2499360" cy="176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</p:cNvCxnSpPr>
          <p:nvPr/>
        </p:nvCxnSpPr>
        <p:spPr>
          <a:xfrm>
            <a:off x="7101840" y="2964180"/>
            <a:ext cx="2438400" cy="944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</p:cNvCxnSpPr>
          <p:nvPr/>
        </p:nvCxnSpPr>
        <p:spPr>
          <a:xfrm>
            <a:off x="7178040" y="3886200"/>
            <a:ext cx="2362200" cy="9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</p:cNvCxnSpPr>
          <p:nvPr/>
        </p:nvCxnSpPr>
        <p:spPr>
          <a:xfrm flipV="1">
            <a:off x="7178040" y="4137660"/>
            <a:ext cx="2377440" cy="69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</p:cNvCxnSpPr>
          <p:nvPr/>
        </p:nvCxnSpPr>
        <p:spPr>
          <a:xfrm flipV="1">
            <a:off x="7178040" y="4274820"/>
            <a:ext cx="2377440" cy="158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85960" y="3116580"/>
            <a:ext cx="1859280" cy="1752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b="1"/>
              <a:t>满汉全席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28320"/>
            <a:ext cx="9144000" cy="696595"/>
          </a:xfrm>
        </p:spPr>
        <p:txBody>
          <a:bodyPr>
            <a:normAutofit/>
          </a:bodyPr>
          <a:p>
            <a:pPr algn="l" fontAlgn="auto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Spark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99235"/>
            <a:ext cx="9144000" cy="4398010"/>
          </a:xfrm>
        </p:spPr>
        <p:txBody>
          <a:bodyPr/>
          <a:p>
            <a:pPr algn="l" fontAlgn="auto"/>
            <a:r>
              <a:rPr lang="zh-CN" altLang="en-US" sz="2800" b="1">
                <a:solidFill>
                  <a:srgbClr val="FF0000"/>
                </a:solidFill>
              </a:rPr>
              <a:t>Spark</a:t>
            </a:r>
            <a:r>
              <a:rPr lang="zh-CN" altLang="en-US" sz="2800"/>
              <a:t>是开源的类Hadoop MapReduce的通用的并行计算框架，Spark基于map reduce算法实现的分布式计算，拥有Hadoop MapReduce所具有的优点；但自身还有一个优势：</a:t>
            </a:r>
            <a:r>
              <a:rPr lang="en-US" altLang="zh-CN" sz="2800"/>
              <a:t>rdd</a:t>
            </a:r>
            <a:r>
              <a:rPr lang="zh-CN" altLang="en-US" sz="2800"/>
              <a:t>（弹性分布式数据集）。</a:t>
            </a:r>
            <a:endParaRPr lang="zh-CN" altLang="en-US" sz="2800"/>
          </a:p>
          <a:p>
            <a:pPr algn="l" fontAlgn="auto"/>
            <a:r>
              <a:rPr lang="zh-CN" altLang="en-US" sz="2800" b="1">
                <a:solidFill>
                  <a:srgbClr val="FF0000"/>
                </a:solidFill>
              </a:rPr>
              <a:t>RDD </a:t>
            </a:r>
            <a:r>
              <a:rPr lang="zh-CN" altLang="en-US" sz="2800"/>
              <a:t>只读、可分区，这个数据集的全部或部分可以缓存在内存中，在多次计算间重用。 所谓</a:t>
            </a:r>
            <a:r>
              <a:rPr lang="zh-CN" altLang="en-US" sz="2800">
                <a:solidFill>
                  <a:srgbClr val="FF0000"/>
                </a:solidFill>
              </a:rPr>
              <a:t>弹性</a:t>
            </a:r>
            <a:r>
              <a:rPr lang="zh-CN" altLang="en-US" sz="2800"/>
              <a:t>，是指内存不够时可以与磁盘进行交换。这涉及到了RDD的另一特性：内存计算，就是将数据保存到内存中。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9240"/>
            <a:ext cx="9144000" cy="772160"/>
          </a:xfrm>
        </p:spPr>
        <p:txBody>
          <a:bodyPr>
            <a:normAutofit/>
          </a:bodyPr>
          <a:p>
            <a:pPr algn="l" fontAlgn="auto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storm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178560"/>
            <a:ext cx="9144000" cy="5328920"/>
          </a:xfrm>
        </p:spPr>
        <p:txBody>
          <a:bodyPr>
            <a:normAutofit fontScale="90000" lnSpcReduction="20000"/>
          </a:bodyPr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Storm是自由开源的分布式实时计算系统，擅长处理海量数据，适用于数据实时处理而非批处理。</a:t>
            </a:r>
            <a:endParaRPr lang="zh-CN" altLang="en-US"/>
          </a:p>
          <a:p>
            <a:pPr algn="l" fontAlgn="auto"/>
            <a:r>
              <a:rPr lang="en-US" altLang="zh-CN" sz="2800" b="1">
                <a:solidFill>
                  <a:srgbClr val="0070C0"/>
                </a:solidFill>
              </a:rPr>
              <a:t>storm</a:t>
            </a:r>
            <a:r>
              <a:rPr lang="zh-CN" altLang="en-US" sz="2800" b="1">
                <a:solidFill>
                  <a:srgbClr val="0070C0"/>
                </a:solidFill>
              </a:rPr>
              <a:t>核心概念：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Nimbus</a:t>
            </a:r>
            <a:r>
              <a:rPr lang="zh-CN" altLang="en-US"/>
              <a:t>：Storm集群主节点，负责资源分配和任务调度。我们提交任务和截止任务都是在Nimbus上操作的。一个Storm集群只有一个Nimbus节点。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Supervisor</a:t>
            </a:r>
            <a:r>
              <a:rPr lang="zh-CN" altLang="en-US"/>
              <a:t>：Storm集群工作节点，接受Nimbus分配任务，管理所有Worker。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Worker</a:t>
            </a:r>
            <a:r>
              <a:rPr lang="zh-CN" altLang="en-US"/>
              <a:t>：工作进程，每个工作进程中都有多个Task。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Task</a:t>
            </a:r>
            <a:r>
              <a:rPr lang="zh-CN" altLang="en-US"/>
              <a:t>：任务，每个Spout和Bolt都是一个任务，每个任务都是一个线程。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Topology</a:t>
            </a:r>
            <a:r>
              <a:rPr lang="zh-CN" altLang="en-US"/>
              <a:t>：计算拓扑，包含了应用程序的逻辑。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Stream</a:t>
            </a:r>
            <a:r>
              <a:rPr lang="zh-CN" altLang="en-US"/>
              <a:t>：消息流，关键抽象，是没有边界的Tuple序列。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Spout</a:t>
            </a:r>
            <a:r>
              <a:rPr lang="zh-CN" altLang="en-US"/>
              <a:t>：消息流的源头，Topology的消息生产者。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Bolt</a:t>
            </a:r>
            <a:r>
              <a:rPr lang="zh-CN" altLang="en-US"/>
              <a:t>：消息处理单元，可以过滤、聚合、查询数据库。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Stream grouping</a:t>
            </a:r>
            <a:r>
              <a:rPr lang="zh-CN" altLang="en-US"/>
              <a:t>：消息分发策略，一共6种，定义每个Bolt接受何种输入。</a:t>
            </a:r>
            <a:endParaRPr lang="zh-CN" altLang="en-US"/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Reliability</a:t>
            </a:r>
            <a:r>
              <a:rPr lang="zh-CN" altLang="en-US"/>
              <a:t>：可靠性，Storm保证每个Tuple都会被处理。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365" y="365125"/>
            <a:ext cx="10846435" cy="713740"/>
          </a:xfrm>
        </p:spPr>
        <p:txBody>
          <a:bodyPr>
            <a:normAutofit fontScale="90000"/>
          </a:bodyPr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大数据是人工智能的血液，没有大数据人工智能就没有意义！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内容占位符 4" descr="大数据平台整体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4595" y="1214120"/>
            <a:ext cx="1001395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28320"/>
            <a:ext cx="9144000" cy="558800"/>
          </a:xfrm>
        </p:spPr>
        <p:txBody>
          <a:bodyPr>
            <a:norm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京东大数据人工智能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5440" y="1087755"/>
            <a:ext cx="9432925" cy="5023485"/>
          </a:xfrm>
        </p:spPr>
        <p:txBody>
          <a:bodyPr/>
          <a:p>
            <a:pPr algn="l" fontAlgn="auto"/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京东无人机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l" fontAlgn="auto"/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2016年6月8日上午9点，在江苏宿迁市曹集乡同庵村居委会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 fontAlgn="auto"/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图片 3" descr="无人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25" y="2047240"/>
            <a:ext cx="8794750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6075"/>
            <a:ext cx="9144000" cy="560070"/>
          </a:xfrm>
        </p:spPr>
        <p:txBody>
          <a:bodyPr>
            <a:normAutofit/>
          </a:bodyPr>
          <a:p>
            <a:pPr algn="l" fontAlgn="auto"/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京东无人机监控屏幕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906145"/>
            <a:ext cx="9144000" cy="511365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无人机监控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906145"/>
            <a:ext cx="9799955" cy="5579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30200"/>
            <a:ext cx="9144000" cy="635635"/>
          </a:xfrm>
        </p:spPr>
        <p:txBody>
          <a:bodyPr>
            <a:normAutofit/>
          </a:bodyPr>
          <a:p>
            <a:pPr algn="l" fontAlgn="auto"/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京东配送机器人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057275"/>
            <a:ext cx="9357360" cy="5555615"/>
          </a:xfrm>
        </p:spPr>
        <p:txBody>
          <a:bodyPr/>
          <a:p>
            <a:pPr algn="l" fontAlgn="auto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2017年6月18日，京东配送机器人在中国人民大学顺利完成首单配送。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机器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4520" y="1532255"/>
            <a:ext cx="8426450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1415" y="542925"/>
            <a:ext cx="10515600" cy="1325563"/>
          </a:xfrm>
        </p:spPr>
        <p:txBody>
          <a:bodyPr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</a:t>
            </a: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什么是大数据</a:t>
            </a:r>
            <a:endParaRPr lang="zh-CN" altLang="en-US" sz="4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1580" y="1969135"/>
            <a:ext cx="104654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       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大数据是通过大数据技术处理海量数据，处理数据来获取价值。主要特点就是数据量大，处理速度快，创造价值高。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核心技术是分布式存储和分布式计算。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大数据（big data），指无法在一定时间范围内用常规软件工具进行捕捉、管理和处理的数据集合，是需要新处理模式才能具有更强的决策力、洞察发现力和流程优化能力的海量、高增长率和多样化的信息资产。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         阿里巴巴创办人马云来台演讲中就提到，未来的时代将不是IT时代，而是DT的时代，DT就是Data Technology数据科技，显示大数据对于阿里巴巴集团来说举足轻重。 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603250"/>
            <a:ext cx="10515600" cy="9683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阿里巴巴</a:t>
            </a:r>
            <a:r>
              <a:rPr lang="en-US" altLang="zh-CN" sz="3200" b="1">
                <a:solidFill>
                  <a:srgbClr val="FF0000"/>
                </a:solidFill>
              </a:rPr>
              <a:t>ET</a:t>
            </a:r>
            <a:r>
              <a:rPr lang="zh-CN" altLang="en-US" sz="3200" b="1">
                <a:solidFill>
                  <a:srgbClr val="FF0000"/>
                </a:solidFill>
              </a:rPr>
              <a:t>城市大脑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927100" y="1839595"/>
          <a:ext cx="10516235" cy="311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235"/>
              </a:tblGrid>
              <a:tr h="3112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“城市大脑”可以通过大数据的分析，来了解车辆频繁地段。从而</a:t>
                      </a:r>
                      <a:r>
                        <a:rPr lang="zh-CN" altLang="en-US" sz="2800" b="1">
                          <a:solidFill>
                            <a:schemeClr val="accent5"/>
                          </a:solidFill>
                        </a:rPr>
                        <a:t>智能的控制红绿灯的长短时间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。有效的提升通行速率，减少拥堵。还可以通过车辆的异常运行轨迹，</a:t>
                      </a:r>
                      <a:r>
                        <a:rPr lang="zh-CN" altLang="en-US" sz="2800" b="1">
                          <a:solidFill>
                            <a:schemeClr val="accent5"/>
                          </a:solidFill>
                        </a:rPr>
                        <a:t>自动分辨出事故现场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，提升交警的出勤效率。基于阿里云的人脸鉴别技术，“城市大脑”还可以通过城市摄像头对人的体态进行分析，识别个体，从而</a:t>
                      </a:r>
                      <a:r>
                        <a:rPr lang="zh-CN" altLang="en-US" sz="2800" b="1">
                          <a:solidFill>
                            <a:schemeClr val="accent5"/>
                          </a:solidFill>
                        </a:rPr>
                        <a:t>防范肇事者逃离肇事现场，预防碰瓷者的碰瓷行为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365" y="314960"/>
            <a:ext cx="9144635" cy="741045"/>
          </a:xfrm>
        </p:spPr>
        <p:txBody>
          <a:bodyPr>
            <a:normAutofit/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" action="ppaction://hlinkfile"/>
              </a:rPr>
              <a:t>腾讯位置大数据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249045"/>
            <a:ext cx="5752465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大数据的发展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2014年</a:t>
            </a:r>
            <a:r>
              <a:rPr lang="zh-CN" altLang="en-US"/>
              <a:t>，“大数据”首次写入《政府工作报告》，《报告》中指出，要设立新兴产业创业创新平台，在大数据等方面赶超先进，引领未来产业发展。“大数据”旋即成为国内热议词汇。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2015年</a:t>
            </a:r>
            <a:r>
              <a:rPr lang="zh-CN" altLang="en-US"/>
              <a:t>，国务正式印发《促进大数据发展行动纲要》，《纲要》明确，推动大数据发展和应用，在未来5至10年打造精准治理、多方协作的社会治理新模式，建立运行平稳、安全高效的经济运行新机制，构建以人为本、惠及全民的民生服务新体系，开启大众创业、万众创新的创新驱动新格局，培育高端智能、新兴繁荣的产业发展新生态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2016年</a:t>
            </a:r>
            <a:r>
              <a:rPr lang="zh-CN" altLang="en-US"/>
              <a:t>，大数据产业“十三五”发展规划已征求了专家意见，并进行了集中讨论和修改，有望在年内发布，《规划》作为引领DT（数据处理技术）时代的指导性文件，涉及内容包括推动大数据在工业研发、制造、产业链全流程各环节的应用，支持服务业利用大数据建立品牌、精准营销和定制服务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8155"/>
            <a:ext cx="10515600" cy="569912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2017年</a:t>
            </a:r>
            <a:r>
              <a:rPr lang="zh-CN" altLang="en-US">
                <a:sym typeface="+mn-ea"/>
              </a:rPr>
              <a:t>，国家信息中心发布《2017中国大数据发展报告》，国家大数据战略。</a:t>
            </a:r>
            <a:r>
              <a:rPr lang="zh-CN" altLang="en-US">
                <a:sym typeface="+mn-ea"/>
                <a:hlinkClick r:id="rId1"/>
              </a:rPr>
              <a:t>http://www.myzaker.com/article/58b3f72d1bc8e0f06900002b/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2018国家大数据博览会</a:t>
            </a:r>
            <a:r>
              <a:rPr lang="zh-CN" altLang="en-US">
                <a:sym typeface="+mn-ea"/>
              </a:rPr>
              <a:t>。为进一步落实《促进大数据发展行动纲要》和《大数据产业发展规划(2016-2020年)》，支撑国家大数据战略落地，中国信息通信研究院、数据中心联盟大数据发展委员会拟于2018年4月18-19日在北京国家会议中心召开"2018大数据产业峰会（Big Data Industry Conference 2018）"。</a:t>
            </a:r>
            <a:endParaRPr lang="zh-CN" altLang="en-US"/>
          </a:p>
          <a:p>
            <a:r>
              <a:rPr lang="zh-CN" altLang="en-US">
                <a:sym typeface="+mn-ea"/>
              </a:rPr>
              <a:t>峰会已连续举办两届，成为产业政策解读、发展成果展示、交流合作对接、重大问题研讨的权威高端平台。</a:t>
            </a:r>
            <a:endParaRPr lang="zh-CN" altLang="en-US"/>
          </a:p>
          <a:p>
            <a:r>
              <a:rPr lang="zh-CN" altLang="en-US">
                <a:sym typeface="+mn-ea"/>
              </a:rPr>
              <a:t>本届峰会围绕"促进大数据与实体经济深度融合"的主题，包括开幕式、2个主论坛，以及14个分论坛，涵盖大数据技术创新、行业应用实践、政策法规等关键议题，同期还将举行 大数据产业展览会，全景展示我国大数据产业发展最新成果。打造高端专业的大数据产业对话交流合作平台，加速数据价值挖掘，助推数字中国建设。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rgbClr val="FF0000"/>
                </a:solidFill>
                <a:effectLst/>
              </a:rPr>
              <a:t>大数据趋势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110"/>
            <a:ext cx="10515600" cy="476567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国家大数据战略，国家大力支持，新技术行业，人才缺口比较大！</a:t>
            </a:r>
            <a:endParaRPr lang="zh-CN" altLang="en-US"/>
          </a:p>
          <a:p>
            <a:r>
              <a:rPr lang="zh-CN" altLang="en-US"/>
              <a:t>薪资水平高，发展前景好！目前大数据门槛相对比较低，懂技术，走在别人前面，会有更多的发展和机遇。</a:t>
            </a:r>
            <a:endParaRPr lang="zh-CN" altLang="en-US"/>
          </a:p>
          <a:p>
            <a:r>
              <a:rPr lang="zh-CN" altLang="en-US"/>
              <a:t>人工智能的发展趋势。大数据是人工智能的血液，没有大数据就没有人工智能，大力推动大数据发展与成熟才可以更快的推动人工智能的发展。</a:t>
            </a:r>
            <a:endParaRPr lang="zh-CN" altLang="en-US"/>
          </a:p>
          <a:p>
            <a:r>
              <a:rPr lang="zh-CN" altLang="en-US"/>
              <a:t>通过大数据技术，可以对PB级别以上的海量数据进行分布式存储，分布式计算。比如阿里，京东通过几亿用户的点击，浏览，购买等行为数据，实时推荐你喜欢的和感兴趣的物品。今日头条经过大数据中storm流式计算框架模型实时消费kafka消息队列，通过用户的点击，收藏，分享，浏览时间，地理位置等多个数据，多种维度实时分析，让用户永远都是看到自己最喜欢的。短短几年达到几亿用户。你关心的才是头条，大数据会帮你找到你关心的。</a:t>
            </a:r>
            <a:endParaRPr lang="zh-CN" altLang="en-US"/>
          </a:p>
          <a:p>
            <a:r>
              <a:rPr lang="zh-CN" altLang="en-US"/>
              <a:t>现在很多互联网企业都在转型大数据，薪资高，好就业，这是前提！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410" y="750570"/>
            <a:ext cx="9144000" cy="467360"/>
          </a:xfrm>
        </p:spPr>
        <p:txBody>
          <a:bodyPr>
            <a:normAutofit fontScale="90000"/>
          </a:bodyPr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世界四次工业革命</a:t>
            </a:r>
            <a:endParaRPr lang="zh-CN" altLang="en-US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410" y="1786255"/>
            <a:ext cx="9144000" cy="4342765"/>
          </a:xfrm>
        </p:spPr>
        <p:txBody>
          <a:bodyPr>
            <a:normAutofit lnSpcReduction="20000"/>
          </a:bodyPr>
          <a:p>
            <a:pPr algn="l" fontAlgn="auto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第一次革命</a:t>
            </a:r>
            <a:r>
              <a:rPr lang="zh-CN" altLang="en-US"/>
              <a:t>：</a:t>
            </a:r>
            <a:r>
              <a:rPr lang="en-US" altLang="zh-CN"/>
              <a:t>18</a:t>
            </a:r>
            <a:r>
              <a:rPr lang="zh-CN" altLang="en-US"/>
              <a:t>世纪</a:t>
            </a:r>
            <a:r>
              <a:rPr lang="en-US" altLang="zh-CN"/>
              <a:t>60</a:t>
            </a:r>
            <a:r>
              <a:rPr lang="zh-CN" altLang="en-US"/>
              <a:t>年代英国发起的蒸汽技术革命，以蒸汽机为代表。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第二次革命</a:t>
            </a:r>
            <a:r>
              <a:rPr lang="zh-CN" altLang="en-US"/>
              <a:t>：</a:t>
            </a:r>
            <a:r>
              <a:rPr lang="en-US" altLang="zh-CN"/>
              <a:t>19</a:t>
            </a:r>
            <a:r>
              <a:rPr lang="zh-CN" altLang="en-US"/>
              <a:t>世纪中期，以欧洲国家，美国，日本发起的电力技术革命，以</a:t>
            </a:r>
            <a:r>
              <a:rPr lang="en-US" altLang="zh-CN"/>
              <a:t>1866</a:t>
            </a:r>
            <a:r>
              <a:rPr lang="zh-CN" altLang="en-US"/>
              <a:t>年德国西门子发明的发电机为代表。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第三次革命</a:t>
            </a:r>
            <a:r>
              <a:rPr lang="zh-CN" altLang="en-US"/>
              <a:t>：</a:t>
            </a:r>
            <a:r>
              <a:rPr lang="en-US" altLang="zh-CN"/>
              <a:t>20</a:t>
            </a:r>
            <a:r>
              <a:rPr lang="zh-CN" altLang="en-US"/>
              <a:t>世纪四五十年代，世界各个国家发起的计算机及信息技术革命，以计算机，航天技术，原子能为代表。</a:t>
            </a:r>
            <a:endParaRPr lang="zh-CN" altLang="en-US"/>
          </a:p>
          <a:p>
            <a:pPr algn="l" fontAlgn="auto"/>
            <a:endParaRPr lang="zh-CN" altLang="en-US"/>
          </a:p>
          <a:p>
            <a:pPr algn="l" fontAlgn="auto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第四次革命</a:t>
            </a:r>
            <a:r>
              <a:rPr lang="zh-CN" altLang="en-US"/>
              <a:t>：</a:t>
            </a:r>
            <a:r>
              <a:rPr lang="en-US" altLang="zh-CN"/>
              <a:t>21</a:t>
            </a:r>
            <a:r>
              <a:rPr lang="zh-CN" altLang="en-US"/>
              <a:t>世界初，以大数据人工智能为代表的全新技术革命。</a:t>
            </a:r>
            <a:endParaRPr lang="zh-CN" altLang="en-US"/>
          </a:p>
          <a:p>
            <a:pPr algn="l" fontAlgn="auto"/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r>
              <a:rPr lang="en-US" altLang="zh-CN"/>
              <a:t>-15</a:t>
            </a:r>
            <a:r>
              <a:rPr lang="zh-CN" altLang="en-US"/>
              <a:t>日阿尔法狗大战围棋大师李世石开始爆发。</a:t>
            </a:r>
            <a:endParaRPr lang="zh-CN" altLang="en-US"/>
          </a:p>
          <a:p>
            <a:pPr algn="l" fontAlgn="auto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12445"/>
            <a:ext cx="9144000" cy="511810"/>
          </a:xfrm>
        </p:spPr>
        <p:txBody>
          <a:bodyPr>
            <a:normAutofit fontScale="90000"/>
          </a:bodyPr>
          <a:p>
            <a:r>
              <a:rPr lang="zh-CN" altLang="en-US" sz="3200" b="1">
                <a:solidFill>
                  <a:srgbClr val="FF0000"/>
                </a:solidFill>
              </a:rPr>
              <a:t>大数据与人工智能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279525"/>
            <a:ext cx="9144000" cy="4945380"/>
          </a:xfrm>
        </p:spPr>
        <p:txBody>
          <a:bodyPr/>
          <a:p>
            <a:pPr algn="l" fontAlgn="auto"/>
            <a:r>
              <a:rPr lang="zh-CN" altLang="en-US" sz="2800" b="1">
                <a:solidFill>
                  <a:srgbClr val="92D050"/>
                </a:solidFill>
              </a:rPr>
              <a:t>关系图：</a:t>
            </a:r>
            <a:endParaRPr lang="zh-CN" altLang="en-US" sz="2800" b="1">
              <a:solidFill>
                <a:srgbClr val="92D050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44381" y="1474788"/>
            <a:ext cx="503238" cy="358775"/>
          </a:xfrm>
          <a:prstGeom prst="flowChartMerge">
            <a:avLst/>
          </a:prstGeom>
          <a:solidFill>
            <a:srgbClr val="1CADE4"/>
          </a:solidFill>
          <a:ln>
            <a:noFill/>
          </a:ln>
          <a:effectLst/>
        </p:spPr>
        <p:txBody>
          <a:bodyPr lIns="90000" tIns="46800" rIns="90000" bIns="46800" anchor="ctr" anchorCtr="0">
            <a:normAutofit fontScale="30000" lnSpcReduction="20000"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1066463" y="2612188"/>
            <a:ext cx="9902864" cy="2579890"/>
            <a:chOff x="1144568" y="2139055"/>
            <a:chExt cx="9902864" cy="2579890"/>
          </a:xfrm>
        </p:grpSpPr>
        <p:sp>
          <p:nvSpPr>
            <p:cNvPr id="7" name="Oval 3"/>
            <p:cNvSpPr/>
            <p:nvPr>
              <p:custDataLst>
                <p:tags r:id="rId3"/>
              </p:custDataLst>
            </p:nvPr>
          </p:nvSpPr>
          <p:spPr>
            <a:xfrm>
              <a:off x="4441032" y="2579926"/>
              <a:ext cx="1798637" cy="1800225"/>
            </a:xfrm>
            <a:prstGeom prst="ellipse">
              <a:avLst/>
            </a:prstGeom>
            <a:solidFill>
              <a:srgbClr val="2683C6"/>
            </a:solidFill>
            <a:ln w="9525">
              <a:noFill/>
            </a:ln>
          </p:spPr>
          <p:txBody>
            <a:bodyPr lIns="90000" tIns="46800" rIns="90000" bIns="46800" anchor="ctr" anchorCtr="0">
              <a:normAutofit/>
            </a:bodyPr>
            <a:lstStyle/>
            <a:p>
              <a:pPr lvl="0" algn="ctr" eaLnBrk="0" hangingPunct="0"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ysClr val="window" lastClr="FFFFFF"/>
                  </a:solidFill>
                </a:rPr>
                <a:t>大数据</a:t>
              </a:r>
              <a:endParaRPr lang="zh-CN" altLang="en-US" sz="2000">
                <a:solidFill>
                  <a:sysClr val="window" lastClr="FFFFFF"/>
                </a:solidFill>
              </a:endParaRPr>
            </a:p>
          </p:txBody>
        </p:sp>
        <p:sp>
          <p:nvSpPr>
            <p:cNvPr id="8" name="Oval 4"/>
            <p:cNvSpPr/>
            <p:nvPr>
              <p:custDataLst>
                <p:tags r:id="rId4"/>
              </p:custDataLst>
            </p:nvPr>
          </p:nvSpPr>
          <p:spPr>
            <a:xfrm>
              <a:off x="5952332" y="2587864"/>
              <a:ext cx="1800225" cy="1800225"/>
            </a:xfrm>
            <a:prstGeom prst="ellipse">
              <a:avLst/>
            </a:prstGeom>
            <a:solidFill>
              <a:srgbClr val="42BA97">
                <a:alpha val="70000"/>
              </a:srgbClr>
            </a:solidFill>
            <a:ln w="9525">
              <a:noFill/>
            </a:ln>
          </p:spPr>
          <p:txBody>
            <a:bodyPr lIns="90000" tIns="46800" rIns="90000" bIns="46800" anchor="ctr" anchorCtr="0">
              <a:normAutofit/>
            </a:bodyPr>
            <a:lstStyle/>
            <a:p>
              <a:pPr lvl="0" algn="ctr" eaLnBrk="0" hangingPunct="0"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ysClr val="window" lastClr="FFFFFF"/>
                  </a:solidFill>
                </a:rPr>
                <a:t>人工智能</a:t>
              </a:r>
              <a:endParaRPr lang="zh-CN" altLang="en-US" sz="200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144568" y="2139055"/>
              <a:ext cx="3112619" cy="2579890"/>
              <a:chOff x="1064169" y="2403929"/>
              <a:chExt cx="3112619" cy="2579890"/>
            </a:xfrm>
          </p:grpSpPr>
          <p:sp>
            <p:nvSpPr>
              <p:cNvPr id="11" name="任意多边形: 形状 10"/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1330534" y="2137564"/>
                <a:ext cx="2579890" cy="3112619"/>
              </a:xfrm>
              <a:custGeom>
                <a:avLst/>
                <a:gdLst>
                  <a:gd name="connsiteX0" fmla="*/ 0 w 4056729"/>
                  <a:gd name="connsiteY0" fmla="*/ 3035688 h 3112619"/>
                  <a:gd name="connsiteX1" fmla="*/ 0 w 4056729"/>
                  <a:gd name="connsiteY1" fmla="*/ 272178 h 3112619"/>
                  <a:gd name="connsiteX2" fmla="*/ 76931 w 4056729"/>
                  <a:gd name="connsiteY2" fmla="*/ 195247 h 3112619"/>
                  <a:gd name="connsiteX3" fmla="*/ 1915121 w 4056729"/>
                  <a:gd name="connsiteY3" fmla="*/ 195247 h 3112619"/>
                  <a:gd name="connsiteX4" fmla="*/ 2028365 w 4056729"/>
                  <a:gd name="connsiteY4" fmla="*/ 0 h 3112619"/>
                  <a:gd name="connsiteX5" fmla="*/ 2141608 w 4056729"/>
                  <a:gd name="connsiteY5" fmla="*/ 195247 h 3112619"/>
                  <a:gd name="connsiteX6" fmla="*/ 3979798 w 4056729"/>
                  <a:gd name="connsiteY6" fmla="*/ 195247 h 3112619"/>
                  <a:gd name="connsiteX7" fmla="*/ 4056729 w 4056729"/>
                  <a:gd name="connsiteY7" fmla="*/ 272178 h 3112619"/>
                  <a:gd name="connsiteX8" fmla="*/ 4056729 w 4056729"/>
                  <a:gd name="connsiteY8" fmla="*/ 3035688 h 3112619"/>
                  <a:gd name="connsiteX9" fmla="*/ 3979798 w 4056729"/>
                  <a:gd name="connsiteY9" fmla="*/ 3112619 h 3112619"/>
                  <a:gd name="connsiteX10" fmla="*/ 76931 w 4056729"/>
                  <a:gd name="connsiteY10" fmla="*/ 3112619 h 3112619"/>
                  <a:gd name="connsiteX11" fmla="*/ 0 w 4056729"/>
                  <a:gd name="connsiteY11" fmla="*/ 3035688 h 3112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56729" h="3112619">
                    <a:moveTo>
                      <a:pt x="0" y="3035688"/>
                    </a:moveTo>
                    <a:lnTo>
                      <a:pt x="0" y="272178"/>
                    </a:lnTo>
                    <a:cubicBezTo>
                      <a:pt x="0" y="229690"/>
                      <a:pt x="34443" y="195247"/>
                      <a:pt x="76931" y="195247"/>
                    </a:cubicBezTo>
                    <a:lnTo>
                      <a:pt x="1915121" y="195247"/>
                    </a:lnTo>
                    <a:lnTo>
                      <a:pt x="2028365" y="0"/>
                    </a:lnTo>
                    <a:lnTo>
                      <a:pt x="2141608" y="195247"/>
                    </a:lnTo>
                    <a:lnTo>
                      <a:pt x="3979798" y="195247"/>
                    </a:lnTo>
                    <a:cubicBezTo>
                      <a:pt x="4022286" y="195247"/>
                      <a:pt x="4056729" y="229690"/>
                      <a:pt x="4056729" y="272178"/>
                    </a:cubicBezTo>
                    <a:lnTo>
                      <a:pt x="4056729" y="3035688"/>
                    </a:lnTo>
                    <a:cubicBezTo>
                      <a:pt x="4056729" y="3078176"/>
                      <a:pt x="4022286" y="3112619"/>
                      <a:pt x="3979798" y="3112619"/>
                    </a:cubicBezTo>
                    <a:lnTo>
                      <a:pt x="76931" y="3112619"/>
                    </a:lnTo>
                    <a:cubicBezTo>
                      <a:pt x="34443" y="3112619"/>
                      <a:pt x="0" y="3078176"/>
                      <a:pt x="0" y="303568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style>
              <a:lnRef idx="2">
                <a:srgbClr val="1CADE4">
                  <a:shade val="50000"/>
                </a:srgbClr>
              </a:lnRef>
              <a:fillRef idx="1">
                <a:srgbClr val="1CADE4"/>
              </a:fillRef>
              <a:effectRef idx="0">
                <a:srgbClr val="1CADE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50974" y="2779101"/>
                <a:ext cx="2646362" cy="881743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 anchor="ctr" anchorCtr="0">
                <a:normAutofit/>
              </a:bodyPr>
              <a:lstStyle/>
              <a:p>
                <a:r>
                  <a:rPr lang="zh-CN" altLang="en-US" sz="2000" b="1">
                    <a:sym typeface="微软雅黑" panose="020B0503020204020204" charset="-122"/>
                  </a:rPr>
                  <a:t>大数据是人工智能的基础</a:t>
                </a:r>
                <a:endParaRPr lang="zh-CN" altLang="en-US" sz="2000" b="1">
                  <a:sym typeface="微软雅黑" panose="020B0503020204020204" charset="-122"/>
                </a:endParaRPr>
              </a:p>
            </p:txBody>
          </p:sp>
          <p:sp>
            <p:nvSpPr>
              <p:cNvPr id="10" name="文本框 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250974" y="3925605"/>
                <a:ext cx="2644775" cy="72735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lIns="0" tIns="0" rIns="0" bIns="0" anchor="ctr" anchorCtr="0">
                <a:normAutofit/>
              </a:bodyPr>
              <a:lstStyle/>
              <a:p>
                <a:r>
                  <a:rPr lang="zh-CN" altLang="en-US" sz="2000" b="1">
                    <a:sym typeface="微软雅黑" panose="020B0503020204020204" charset="-122"/>
                  </a:rPr>
                  <a:t>没数据不智能</a:t>
                </a:r>
                <a:endParaRPr lang="zh-CN" altLang="en-US" sz="2000" b="1">
                  <a:sym typeface="微软雅黑" panose="020B0503020204020204" charset="-122"/>
                </a:endParaRPr>
              </a:p>
            </p:txBody>
          </p:sp>
        </p:grpSp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16200000" flipH="1">
              <a:off x="8201177" y="1872690"/>
              <a:ext cx="2579890" cy="3112619"/>
            </a:xfrm>
            <a:custGeom>
              <a:avLst/>
              <a:gdLst>
                <a:gd name="connsiteX0" fmla="*/ 0 w 4056729"/>
                <a:gd name="connsiteY0" fmla="*/ 3035688 h 3112619"/>
                <a:gd name="connsiteX1" fmla="*/ 0 w 4056729"/>
                <a:gd name="connsiteY1" fmla="*/ 272178 h 3112619"/>
                <a:gd name="connsiteX2" fmla="*/ 76931 w 4056729"/>
                <a:gd name="connsiteY2" fmla="*/ 195247 h 3112619"/>
                <a:gd name="connsiteX3" fmla="*/ 1915121 w 4056729"/>
                <a:gd name="connsiteY3" fmla="*/ 195247 h 3112619"/>
                <a:gd name="connsiteX4" fmla="*/ 2028365 w 4056729"/>
                <a:gd name="connsiteY4" fmla="*/ 0 h 3112619"/>
                <a:gd name="connsiteX5" fmla="*/ 2141608 w 4056729"/>
                <a:gd name="connsiteY5" fmla="*/ 195247 h 3112619"/>
                <a:gd name="connsiteX6" fmla="*/ 3979798 w 4056729"/>
                <a:gd name="connsiteY6" fmla="*/ 195247 h 3112619"/>
                <a:gd name="connsiteX7" fmla="*/ 4056729 w 4056729"/>
                <a:gd name="connsiteY7" fmla="*/ 272178 h 3112619"/>
                <a:gd name="connsiteX8" fmla="*/ 4056729 w 4056729"/>
                <a:gd name="connsiteY8" fmla="*/ 3035688 h 3112619"/>
                <a:gd name="connsiteX9" fmla="*/ 3979798 w 4056729"/>
                <a:gd name="connsiteY9" fmla="*/ 3112619 h 3112619"/>
                <a:gd name="connsiteX10" fmla="*/ 76931 w 4056729"/>
                <a:gd name="connsiteY10" fmla="*/ 3112619 h 3112619"/>
                <a:gd name="connsiteX11" fmla="*/ 0 w 4056729"/>
                <a:gd name="connsiteY11" fmla="*/ 3035688 h 311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56729" h="3112619">
                  <a:moveTo>
                    <a:pt x="0" y="3035688"/>
                  </a:moveTo>
                  <a:lnTo>
                    <a:pt x="0" y="272178"/>
                  </a:lnTo>
                  <a:cubicBezTo>
                    <a:pt x="0" y="229690"/>
                    <a:pt x="34443" y="195247"/>
                    <a:pt x="76931" y="195247"/>
                  </a:cubicBezTo>
                  <a:lnTo>
                    <a:pt x="1915121" y="195247"/>
                  </a:lnTo>
                  <a:lnTo>
                    <a:pt x="2028365" y="0"/>
                  </a:lnTo>
                  <a:lnTo>
                    <a:pt x="2141608" y="195247"/>
                  </a:lnTo>
                  <a:lnTo>
                    <a:pt x="3979798" y="195247"/>
                  </a:lnTo>
                  <a:cubicBezTo>
                    <a:pt x="4022286" y="195247"/>
                    <a:pt x="4056729" y="229690"/>
                    <a:pt x="4056729" y="272178"/>
                  </a:cubicBezTo>
                  <a:lnTo>
                    <a:pt x="4056729" y="3035688"/>
                  </a:lnTo>
                  <a:cubicBezTo>
                    <a:pt x="4056729" y="3078176"/>
                    <a:pt x="4022286" y="3112619"/>
                    <a:pt x="3979798" y="3112619"/>
                  </a:cubicBezTo>
                  <a:lnTo>
                    <a:pt x="76931" y="3112619"/>
                  </a:lnTo>
                  <a:cubicBezTo>
                    <a:pt x="34443" y="3112619"/>
                    <a:pt x="0" y="3078176"/>
                    <a:pt x="0" y="3035688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1CADE4">
                <a:shade val="50000"/>
              </a:srgbClr>
            </a:lnRef>
            <a:fillRef idx="1">
              <a:srgbClr val="1CADE4"/>
            </a:fillRef>
            <a:effectRef idx="0">
              <a:srgbClr val="1CADE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"/>
            <p:cNvSpPr txBox="1"/>
            <p:nvPr>
              <p:custDataLst>
                <p:tags r:id="rId9"/>
              </p:custDataLst>
            </p:nvPr>
          </p:nvSpPr>
          <p:spPr>
            <a:xfrm flipH="1">
              <a:off x="8214658" y="2514340"/>
              <a:ext cx="2646045" cy="8820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 anchor="ctr" anchorCtr="0">
              <a:normAutofit/>
            </a:bodyPr>
            <a:lstStyle/>
            <a:p>
              <a:r>
                <a:rPr lang="zh-CN" altLang="en-US" sz="2000" b="1">
                  <a:sym typeface="微软雅黑" panose="020B0503020204020204" charset="-122"/>
                </a:rPr>
                <a:t>机器学习</a:t>
              </a:r>
              <a:endParaRPr lang="zh-CN" altLang="en-US" sz="2000" b="1">
                <a:sym typeface="微软雅黑" panose="020B0503020204020204" charset="-122"/>
              </a:endParaRPr>
            </a:p>
          </p:txBody>
        </p:sp>
        <p:sp>
          <p:nvSpPr>
            <p:cNvPr id="16" name="文本框 3"/>
            <p:cNvSpPr txBox="1"/>
            <p:nvPr>
              <p:custDataLst>
                <p:tags r:id="rId10"/>
              </p:custDataLst>
            </p:nvPr>
          </p:nvSpPr>
          <p:spPr>
            <a:xfrm flipH="1">
              <a:off x="8215852" y="3660731"/>
              <a:ext cx="2644775" cy="72735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 anchor="ctr" anchorCtr="0">
              <a:normAutofit/>
            </a:bodyPr>
            <a:lstStyle/>
            <a:p>
              <a:r>
                <a:rPr lang="zh-CN" altLang="en-US" sz="2000" b="1">
                  <a:sym typeface="微软雅黑" panose="020B0503020204020204" charset="-122"/>
                </a:rPr>
                <a:t>深度学习</a:t>
              </a:r>
              <a:endParaRPr lang="zh-CN" altLang="en-US" sz="2000" b="1"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56260"/>
          </a:xfrm>
        </p:spPr>
        <p:txBody>
          <a:bodyPr>
            <a:normAutofit/>
          </a:bodyPr>
          <a:p>
            <a:pPr algn="l" fontAlgn="auto"/>
            <a:r>
              <a:rPr lang="zh-CN" altLang="en-US" sz="3200" b="1">
                <a:solidFill>
                  <a:srgbClr val="FF0000"/>
                </a:solidFill>
              </a:rPr>
              <a:t>机器学习和深度学习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68805"/>
            <a:ext cx="9144000" cy="3388995"/>
          </a:xfrm>
          <a:noFill/>
        </p:spPr>
        <p:txBody>
          <a:bodyPr>
            <a:normAutofit lnSpcReduction="10000"/>
          </a:bodyPr>
          <a:p>
            <a:pPr algn="l" fontAlgn="auto"/>
            <a:r>
              <a:rPr lang="zh-CN" altLang="en-US" sz="2800" b="1">
                <a:solidFill>
                  <a:srgbClr val="00B0F0"/>
                </a:solidFill>
              </a:rPr>
              <a:t>机器学习：抵达AI目标的一条路径</a:t>
            </a:r>
            <a:endParaRPr lang="zh-CN" altLang="en-US" sz="2800" b="1">
              <a:solidFill>
                <a:srgbClr val="00B0F0"/>
              </a:solidFill>
            </a:endParaRPr>
          </a:p>
          <a:p>
            <a:pPr algn="l" fontAlgn="auto"/>
            <a:r>
              <a:rPr lang="zh-CN" altLang="en-US"/>
              <a:t>机器学习就是用算法真正解析数据，不断学习，然后对世界中发生的事做出判断和预测。研究人员会用大量数据和算法“训练”机器，让机器学会如何执行任务。</a:t>
            </a:r>
            <a:endParaRPr lang="zh-CN" altLang="en-US"/>
          </a:p>
          <a:p>
            <a:pPr algn="l" fontAlgn="auto"/>
            <a:r>
              <a:rPr lang="zh-CN" altLang="en-US" sz="2800" b="1">
                <a:solidFill>
                  <a:srgbClr val="00B0F0"/>
                </a:solidFill>
              </a:rPr>
              <a:t>深度学习：实现机器学习的技术</a:t>
            </a:r>
            <a:endParaRPr lang="zh-CN" altLang="en-US"/>
          </a:p>
          <a:p>
            <a:pPr algn="l" fontAlgn="auto"/>
            <a:r>
              <a:rPr lang="zh-CN" altLang="en-US"/>
              <a:t>“人工神经网络（Artificial Neural Networks）”是另一种算法方法，神经网络（Neural Networks）的构想源自于我们对人类大脑的理解——神经元的彼此联系。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5920" y="467360"/>
            <a:ext cx="9144000" cy="695960"/>
          </a:xfrm>
        </p:spPr>
        <p:txBody>
          <a:bodyPr/>
          <a:p>
            <a:pPr algn="l" fontAlgn="auto"/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大数据经典案例：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1515110"/>
            <a:ext cx="9144000" cy="4260215"/>
          </a:xfrm>
        </p:spPr>
        <p:txBody>
          <a:bodyPr>
            <a:normAutofit fontScale="90000"/>
          </a:bodyPr>
          <a:p>
            <a:pPr algn="l" fontAlgn="auto"/>
            <a:r>
              <a:rPr lang="zh-CN" altLang="en-US" b="1">
                <a:solidFill>
                  <a:srgbClr val="FF0000"/>
                </a:solidFill>
                <a:effectLst/>
              </a:rPr>
              <a:t>啤酒与尿布</a:t>
            </a:r>
            <a:endParaRPr lang="zh-CN" altLang="en-US">
              <a:solidFill>
                <a:schemeClr val="accent4"/>
              </a:solidFill>
            </a:endParaRPr>
          </a:p>
          <a:p>
            <a:pPr algn="l" fontAlgn="auto"/>
            <a:r>
              <a:rPr lang="zh-CN" altLang="en-US">
                <a:solidFill>
                  <a:schemeClr val="accent4"/>
                </a:solidFill>
              </a:rPr>
              <a:t> 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球零售业巨头沃尔玛在对消费者购物行为分析时发现，男性顾客在购买婴儿尿片时，常常会顺便搭配几瓶啤酒来犒劳自己，于是尝试推出了将啤酒和尿布摆在一起的促销手段。没想到这个举措居然使尿布和啤酒的销量都大幅增加了。如今，“啤酒+尿布”的数据分析成果早已成了大数据技术应用的经典案例，被人津津乐道。</a:t>
            </a:r>
            <a:endParaRPr lang="zh-CN" altLang="en-US">
              <a:solidFill>
                <a:schemeClr val="accent4"/>
              </a:solidFill>
            </a:endParaRPr>
          </a:p>
          <a:p>
            <a:pPr algn="l" fontAlgn="auto"/>
            <a:r>
              <a:rPr lang="zh-CN" altLang="en-US" b="1">
                <a:solidFill>
                  <a:srgbClr val="FF0000"/>
                </a:solidFill>
              </a:rPr>
              <a:t>微软大数据成功预测奥斯卡21项大奖</a:t>
            </a:r>
            <a:endParaRPr lang="zh-CN" altLang="en-US">
              <a:solidFill>
                <a:schemeClr val="accent4"/>
              </a:solidFill>
            </a:endParaRPr>
          </a:p>
          <a:p>
            <a:pPr algn="l" fontAlgn="auto"/>
            <a:r>
              <a:rPr lang="zh-CN" altLang="en-US">
                <a:solidFill>
                  <a:schemeClr val="accent4"/>
                </a:solidFill>
              </a:rPr>
              <a:t>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2013年，微软纽约研究院的经济学家大卫罗斯柴尔德(David Rothschild)利用大数据成功预测24个奥斯卡奖项中的19个，成为人们津津乐道的话题。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年罗斯柴尔德再接再厉，成功预测第86届奥斯卡金像奖颁奖典礼24个奖项中的21个，继续向人们展示现代科技的神奇魔力。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CLEAR" val="1"/>
  <p:tag name="KSO_WM_UNIT_DIAGRAM_CONTRAST_TITLE_CNT" val="2"/>
  <p:tag name="KSO_WM_UNIT_DIAGRAM_DIMENSION_TITLE_CNT" val="2"/>
  <p:tag name="KSO_WM_TEMPLATE_CATEGORY" val="diagram"/>
  <p:tag name="KSO_WM_TEMPLATE_INDEX" val="160808"/>
  <p:tag name="KSO_WM_UNIT_TYPE" val="r_i"/>
  <p:tag name="KSO_WM_UNIT_INDEX" val="1_1"/>
  <p:tag name="KSO_WM_UNIT_ID" val="diagram160808_2*r_i*1_1"/>
  <p:tag name="KSO_WM_UNIT_LAYERLEVEL" val="1_1"/>
  <p:tag name="KSO_WM_DIAGRAM_GROUP_CODE" val="r1-1"/>
  <p:tag name="KSO_WM_BEAUTIFY_FLAG" val="#wm#"/>
  <p:tag name="KSO_WM_TAG_VERSION" val="1.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160808"/>
  <p:tag name="KSO_WM_TAG_VERSION" val="1.0"/>
  <p:tag name="KSO_WM_BEAUTIFY_FLAG" val="#wm#"/>
  <p:tag name="KSO_WM_UNIT_TYPE" val="r_v"/>
  <p:tag name="KSO_WM_UNIT_INDEX" val="1_3"/>
  <p:tag name="KSO_WM_UNIT_ID" val="diagram160808_2*r_v*1_3"/>
  <p:tag name="KSO_WM_UNIT_CLEAR" val="1"/>
  <p:tag name="KSO_WM_UNIT_LAYERLEVEL" val="1_1"/>
  <p:tag name="KSO_WM_UNIT_DIAGRAM_CONTRAST_TITLE_CNT" val="2"/>
  <p:tag name="KSO_WM_UNIT_DIAGRAM_DIMENSION_TITLE_CNT" val="2"/>
  <p:tag name="KSO_WM_UNIT_VALUE" val="36"/>
  <p:tag name="KSO_WM_UNIT_HIGHLIGHT" val="0"/>
  <p:tag name="KSO_WM_UNIT_COMPATIBLE" val="0"/>
  <p:tag name="KSO_WM_DIAGRAM_GROUP_CODE" val="r1-1"/>
  <p:tag name="KSO_WM_UNIT_PRESET_TEXT" val="点击输入本栏的具体文字简明扼要地说明分项内容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08_2*i*2"/>
  <p:tag name="KSO_WM_TEMPLATE_CATEGORY" val="diagram"/>
  <p:tag name="KSO_WM_TEMPLATE_INDEX" val="160808"/>
  <p:tag name="KSO_WM_UNIT_INDEX" val="2"/>
</p:tagLst>
</file>

<file path=ppt/tags/tag3.xml><?xml version="1.0" encoding="utf-8"?>
<p:tagLst xmlns:p="http://schemas.openxmlformats.org/presentationml/2006/main">
  <p:tag name="KSO_WM_TEMPLATE_CATEGORY" val="diagram"/>
  <p:tag name="KSO_WM_TEMPLATE_INDEX" val="160808"/>
  <p:tag name="KSO_WM_TAG_VERSION" val="1.0"/>
  <p:tag name="KSO_WM_BEAUTIFY_FLAG" val="#wm#"/>
  <p:tag name="KSO_WM_UNIT_TYPE" val="r_t"/>
  <p:tag name="KSO_WM_UNIT_INDEX" val="1_1"/>
  <p:tag name="KSO_WM_UNIT_ID" val="diagram160808_2*r_t*1_1"/>
  <p:tag name="KSO_WM_UNIT_CLEAR" val="1"/>
  <p:tag name="KSO_WM_UNIT_LAYERLEVEL" val="1_1"/>
  <p:tag name="KSO_WM_UNIT_DIAGRAM_CONTRAST_TITLE_CNT" val="2"/>
  <p:tag name="KSO_WM_UNIT_DIAGRAM_DIMENSION_TITLE_CNT" val="2"/>
  <p:tag name="KSO_WM_UNIT_VALUE" val="30"/>
  <p:tag name="KSO_WM_UNIT_HIGHLIGHT" val="0"/>
  <p:tag name="KSO_WM_UNIT_COMPATIBLE" val="0"/>
  <p:tag name="KSO_WM_DIAGRAM_GROUP_CODE" val="r1-1"/>
  <p:tag name="KSO_WM_UNIT_PRESET_TEXT" val="编辑标题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160808"/>
  <p:tag name="KSO_WM_TAG_VERSION" val="1.0"/>
  <p:tag name="KSO_WM_BEAUTIFY_FLAG" val="#wm#"/>
  <p:tag name="KSO_WM_UNIT_TYPE" val="r_t"/>
  <p:tag name="KSO_WM_UNIT_INDEX" val="1_2"/>
  <p:tag name="KSO_WM_UNIT_ID" val="diagram160808_2*r_t*1_2"/>
  <p:tag name="KSO_WM_UNIT_CLEAR" val="1"/>
  <p:tag name="KSO_WM_UNIT_LAYERLEVEL" val="1_1"/>
  <p:tag name="KSO_WM_UNIT_DIAGRAM_CONTRAST_TITLE_CNT" val="2"/>
  <p:tag name="KSO_WM_UNIT_DIAGRAM_DIMENSION_TITLE_CNT" val="2"/>
  <p:tag name="KSO_WM_UNIT_VALUE" val="30"/>
  <p:tag name="KSO_WM_UNIT_HIGHLIGHT" val="0"/>
  <p:tag name="KSO_WM_UNIT_COMPATIBLE" val="0"/>
  <p:tag name="KSO_WM_DIAGRAM_GROUP_CODE" val="r1-1"/>
  <p:tag name="KSO_WM_UNIT_PRESET_TEXT" val="编辑标题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160808"/>
  <p:tag name="KSO_WM_UNIT_TYPE" val="r_i"/>
  <p:tag name="KSO_WM_UNIT_INDEX" val="1_2"/>
  <p:tag name="KSO_WM_UNIT_ID" val="diagram160808_2*r_i*1_2"/>
  <p:tag name="KSO_WM_UNIT_LAYERLEVEL" val="1_1"/>
  <p:tag name="KSO_WM_BEAUTIFY_FLAG" val="#wm#"/>
  <p:tag name="KSO_WM_TAG_VERSION" val="1.0"/>
  <p:tag name="KSO_WM_DIAGRAM_GROUP_CODE" val="r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160808"/>
  <p:tag name="KSO_WM_TAG_VERSION" val="1.0"/>
  <p:tag name="KSO_WM_BEAUTIFY_FLAG" val="#wm#"/>
  <p:tag name="KSO_WM_UNIT_TYPE" val="r_v"/>
  <p:tag name="KSO_WM_UNIT_INDEX" val="1_2"/>
  <p:tag name="KSO_WM_UNIT_ID" val="diagram160808_2*r_v*1_2"/>
  <p:tag name="KSO_WM_UNIT_CLEAR" val="1"/>
  <p:tag name="KSO_WM_UNIT_LAYERLEVEL" val="1_1"/>
  <p:tag name="KSO_WM_UNIT_DIAGRAM_CONTRAST_TITLE_CNT" val="2"/>
  <p:tag name="KSO_WM_UNIT_DIAGRAM_DIMENSION_TITLE_CNT" val="2"/>
  <p:tag name="KSO_WM_UNIT_VALUE" val="36"/>
  <p:tag name="KSO_WM_UNIT_HIGHLIGHT" val="0"/>
  <p:tag name="KSO_WM_UNIT_COMPATIBLE" val="0"/>
  <p:tag name="KSO_WM_DIAGRAM_GROUP_CODE" val="r1-1"/>
  <p:tag name="KSO_WM_UNIT_PRESET_TEXT" val="点击输入本栏的具体文字简明扼要地说明分项内容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160808"/>
  <p:tag name="KSO_WM_TAG_VERSION" val="1.0"/>
  <p:tag name="KSO_WM_BEAUTIFY_FLAG" val="#wm#"/>
  <p:tag name="KSO_WM_UNIT_TYPE" val="r_v"/>
  <p:tag name="KSO_WM_UNIT_INDEX" val="1_4"/>
  <p:tag name="KSO_WM_UNIT_ID" val="diagram160808_2*r_v*1_4"/>
  <p:tag name="KSO_WM_UNIT_CLEAR" val="1"/>
  <p:tag name="KSO_WM_UNIT_LAYERLEVEL" val="1_1"/>
  <p:tag name="KSO_WM_UNIT_DIAGRAM_CONTRAST_TITLE_CNT" val="2"/>
  <p:tag name="KSO_WM_UNIT_DIAGRAM_DIMENSION_TITLE_CNT" val="2"/>
  <p:tag name="KSO_WM_UNIT_VALUE" val="36"/>
  <p:tag name="KSO_WM_UNIT_HIGHLIGHT" val="0"/>
  <p:tag name="KSO_WM_UNIT_COMPATIBLE" val="0"/>
  <p:tag name="KSO_WM_DIAGRAM_GROUP_CODE" val="r1-1"/>
  <p:tag name="KSO_WM_UNIT_PRESET_TEXT" val="点击输入本栏的具体文字简明扼要地说明分项内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160808"/>
  <p:tag name="KSO_WM_UNIT_TYPE" val="r_i"/>
  <p:tag name="KSO_WM_UNIT_INDEX" val="1_3"/>
  <p:tag name="KSO_WM_UNIT_ID" val="diagram160808_2*r_i*1_3"/>
  <p:tag name="KSO_WM_UNIT_LAYERLEVEL" val="1_1"/>
  <p:tag name="KSO_WM_BEAUTIFY_FLAG" val="#wm#"/>
  <p:tag name="KSO_WM_TAG_VERSION" val="1.0"/>
  <p:tag name="KSO_WM_DIAGRAM_GROUP_CODE" val="r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160808"/>
  <p:tag name="KSO_WM_TAG_VERSION" val="1.0"/>
  <p:tag name="KSO_WM_BEAUTIFY_FLAG" val="#wm#"/>
  <p:tag name="KSO_WM_UNIT_TYPE" val="r_v"/>
  <p:tag name="KSO_WM_UNIT_INDEX" val="1_1"/>
  <p:tag name="KSO_WM_UNIT_ID" val="diagram160808_2*r_v*1_1"/>
  <p:tag name="KSO_WM_UNIT_CLEAR" val="1"/>
  <p:tag name="KSO_WM_UNIT_LAYERLEVEL" val="1_1"/>
  <p:tag name="KSO_WM_UNIT_DIAGRAM_CONTRAST_TITLE_CNT" val="2"/>
  <p:tag name="KSO_WM_UNIT_DIAGRAM_DIMENSION_TITLE_CNT" val="2"/>
  <p:tag name="KSO_WM_UNIT_VALUE" val="36"/>
  <p:tag name="KSO_WM_UNIT_HIGHLIGHT" val="0"/>
  <p:tag name="KSO_WM_UNIT_COMPATIBLE" val="0"/>
  <p:tag name="KSO_WM_DIAGRAM_GROUP_CODE" val="r1-1"/>
  <p:tag name="KSO_WM_UNIT_PRESET_TEXT" val="点击输入本栏的具体文字简明扼要地说明分项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3813</Words>
  <Application>WPS 演示</Application>
  <PresentationFormat>宽屏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Office 主题</vt:lpstr>
      <vt:lpstr>大数据人工智能时代</vt:lpstr>
      <vt:lpstr>                                           什么是大数据</vt:lpstr>
      <vt:lpstr>大数据的发展</vt:lpstr>
      <vt:lpstr>PowerPoint 演示文稿</vt:lpstr>
      <vt:lpstr>大数据趋势</vt:lpstr>
      <vt:lpstr>世界四次工业革命</vt:lpstr>
      <vt:lpstr>大数据与人工智能</vt:lpstr>
      <vt:lpstr>机器学习和深度学习</vt:lpstr>
      <vt:lpstr>大数据经典案例：</vt:lpstr>
      <vt:lpstr>如何学习大数据</vt:lpstr>
      <vt:lpstr>大数据三大分布式计算系统：</vt:lpstr>
      <vt:lpstr>Hadoop组件介绍</vt:lpstr>
      <vt:lpstr>MapReduce分布式计算介绍：</vt:lpstr>
      <vt:lpstr>Spark</vt:lpstr>
      <vt:lpstr>storm</vt:lpstr>
      <vt:lpstr>PowerPoint 演示文稿</vt:lpstr>
      <vt:lpstr>京东大数据人工智能</vt:lpstr>
      <vt:lpstr>京东无人机监控屏幕</vt:lpstr>
      <vt:lpstr>京东配送机器人</vt:lpstr>
      <vt:lpstr>阿里巴巴ET城市大脑</vt:lpstr>
      <vt:lpstr>腾讯位置大数据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</cp:lastModifiedBy>
  <cp:revision>58</cp:revision>
  <dcterms:created xsi:type="dcterms:W3CDTF">2018-05-03T05:51:00Z</dcterms:created>
  <dcterms:modified xsi:type="dcterms:W3CDTF">2018-11-04T08:00:43Z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