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5"/>
  </p:notesMasterIdLst>
  <p:sldIdLst>
    <p:sldId id="326" r:id="rId2"/>
    <p:sldId id="308" r:id="rId3"/>
    <p:sldId id="309" r:id="rId4"/>
    <p:sldId id="310" r:id="rId5"/>
    <p:sldId id="302" r:id="rId6"/>
    <p:sldId id="256" r:id="rId7"/>
    <p:sldId id="301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57" r:id="rId17"/>
    <p:sldId id="297" r:id="rId18"/>
    <p:sldId id="298" r:id="rId19"/>
    <p:sldId id="299" r:id="rId20"/>
    <p:sldId id="300" r:id="rId21"/>
    <p:sldId id="322" r:id="rId22"/>
    <p:sldId id="258" r:id="rId23"/>
    <p:sldId id="303" r:id="rId24"/>
    <p:sldId id="304" r:id="rId25"/>
    <p:sldId id="305" r:id="rId26"/>
    <p:sldId id="289" r:id="rId27"/>
    <p:sldId id="323" r:id="rId28"/>
    <p:sldId id="294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325" r:id="rId53"/>
    <p:sldId id="324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3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17" Type="http://schemas.openxmlformats.org/officeDocument/2006/relationships/image" Target="../media/image153.wmf"/><Relationship Id="rId2" Type="http://schemas.openxmlformats.org/officeDocument/2006/relationships/image" Target="../media/image139.wmf"/><Relationship Id="rId16" Type="http://schemas.openxmlformats.org/officeDocument/2006/relationships/image" Target="../media/image152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5" Type="http://schemas.openxmlformats.org/officeDocument/2006/relationships/image" Target="../media/image151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A577-3E09-43CF-A5D8-C30A09BFE53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B35FB-7102-4401-9F6E-7B6C2B3357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E42501-B991-4FC8-AF1A-99481F2055C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55F6-7E69-4F96-961B-64069D27CE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5767E-414B-42A2-B5B3-6C3833C57D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28650" y="228600"/>
            <a:ext cx="8067675" cy="762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38200" y="1333500"/>
            <a:ext cx="3810000" cy="2266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00600" y="1333500"/>
            <a:ext cx="3810000" cy="2266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838200" y="3752850"/>
            <a:ext cx="3810000" cy="2266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00600" y="3752850"/>
            <a:ext cx="3810000" cy="2266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683A1-7F1D-4707-83E6-79EB14CC95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2B9D-CA39-4B22-90B5-8D024726B4D3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6EE7-5560-47C9-92E2-CE6FAFCF82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40" Type="http://schemas.openxmlformats.org/officeDocument/2006/relationships/image" Target="../media/image69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gif"/><Relationship Id="rId2" Type="http://schemas.openxmlformats.org/officeDocument/2006/relationships/image" Target="../media/image12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gif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gif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gif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gif"/><Relationship Id="rId2" Type="http://schemas.openxmlformats.org/officeDocument/2006/relationships/image" Target="../media/image13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21602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9600" dirty="0"/>
              <a:t>СЛАУ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123" name="Объект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124" name="Объект 3" descr="Rectangle: Click to edit Master text styles&#10;Second level&#10;Third level&#10;Fourth level&#10;Fifth level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125" name="Объект 4" descr="Rectangle: Click to edit Master text styles&#10;Second level&#10;Third level&#10;Fourth level&#10;Fifth level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126" name="Объект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71463"/>
            <a:ext cx="8553450" cy="623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147" name="Объект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148" name="Объект 3" descr="Rectangle: Click to edit Master text styles&#10;Second level&#10;Third level&#10;Fourth level&#10;Fifth level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149" name="Объект 4" descr="Rectangle: Click to edit Master text styles&#10;Second level&#10;Third level&#10;Fourth level&#10;Fifth level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150" name="Объект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576729" cy="515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Объект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7172" name="Объект 3" descr="Rectangle: Click to edit Master text styles&#10;Second level&#10;Third level&#10;Fourth level&#10;Fifth level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222780" cy="468051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328" y="205515"/>
            <a:ext cx="8302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prstClr val="black"/>
                </a:solidFill>
              </a:rPr>
              <a:t>Решить систему уравнений </a:t>
            </a:r>
          </a:p>
          <a:p>
            <a:pPr algn="ctr"/>
            <a:r>
              <a:rPr lang="ru-RU" sz="3200" dirty="0">
                <a:solidFill>
                  <a:prstClr val="black"/>
                </a:solidFill>
              </a:rPr>
              <a:t>методом обратной матрицы: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408272" y="1790267"/>
                <a:ext cx="2500107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=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            =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" y="1790267"/>
                <a:ext cx="2500107" cy="97661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730352" y="47047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352" y="4704725"/>
                <a:ext cx="365805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5934" y="32650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1)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Прямоугольник 5"/>
              <p:cNvSpPr/>
              <p:nvPr/>
            </p:nvSpPr>
            <p:spPr>
              <a:xfrm>
                <a:off x="428618" y="3038129"/>
                <a:ext cx="2161041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8" y="3038129"/>
                <a:ext cx="2161041" cy="823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 6"/>
              <p:cNvSpPr/>
              <p:nvPr/>
            </p:nvSpPr>
            <p:spPr>
              <a:xfrm>
                <a:off x="450269" y="4476906"/>
                <a:ext cx="241611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9" y="4476906"/>
                <a:ext cx="2416111" cy="82490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Прямоугольник 11"/>
              <p:cNvSpPr/>
              <p:nvPr/>
            </p:nvSpPr>
            <p:spPr>
              <a:xfrm>
                <a:off x="534910" y="5846441"/>
                <a:ext cx="322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Матрица А невырожденная 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10" y="5846441"/>
                <a:ext cx="3220625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70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Прямоугольник 12"/>
              <p:cNvSpPr/>
              <p:nvPr/>
            </p:nvSpPr>
            <p:spPr>
              <a:xfrm>
                <a:off x="3714087" y="5846441"/>
                <a:ext cx="3683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обратная матрица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существует !</a:t>
                </a: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87" y="5846441"/>
                <a:ext cx="3683509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322" t="-8197" r="-49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411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2)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0021" y="61460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3)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Прямоугольник 72"/>
              <p:cNvSpPr/>
              <p:nvPr/>
            </p:nvSpPr>
            <p:spPr>
              <a:xfrm>
                <a:off x="6870092" y="347680"/>
                <a:ext cx="216104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92" y="347680"/>
                <a:ext cx="2161041" cy="82490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Прямоугольник 11"/>
              <p:cNvSpPr/>
              <p:nvPr/>
            </p:nvSpPr>
            <p:spPr>
              <a:xfrm>
                <a:off x="710639" y="434610"/>
                <a:ext cx="820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39" y="434610"/>
                <a:ext cx="820481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Прямоугольник 73"/>
              <p:cNvSpPr/>
              <p:nvPr/>
            </p:nvSpPr>
            <p:spPr>
              <a:xfrm>
                <a:off x="658242" y="1629139"/>
                <a:ext cx="820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2" y="1629139"/>
                <a:ext cx="820481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Прямоугольник 74"/>
              <p:cNvSpPr/>
              <p:nvPr/>
            </p:nvSpPr>
            <p:spPr>
              <a:xfrm>
                <a:off x="645723" y="987982"/>
                <a:ext cx="820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23" y="987982"/>
                <a:ext cx="820481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Прямоугольник 75"/>
              <p:cNvSpPr/>
              <p:nvPr/>
            </p:nvSpPr>
            <p:spPr>
              <a:xfrm>
                <a:off x="658242" y="2467109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2" y="2467109"/>
                <a:ext cx="825802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Прямоугольник 76"/>
              <p:cNvSpPr/>
              <p:nvPr/>
            </p:nvSpPr>
            <p:spPr>
              <a:xfrm>
                <a:off x="691290" y="6207375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0" y="6207375"/>
                <a:ext cx="825802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Прямоугольник 20"/>
              <p:cNvSpPr/>
              <p:nvPr/>
            </p:nvSpPr>
            <p:spPr>
              <a:xfrm>
                <a:off x="4953756" y="43160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56" y="431607"/>
                <a:ext cx="599844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Прямоугольник 21"/>
              <p:cNvSpPr/>
              <p:nvPr/>
            </p:nvSpPr>
            <p:spPr>
              <a:xfrm>
                <a:off x="3622098" y="434610"/>
                <a:ext cx="1487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1∙</m:t>
                      </m:r>
                      <m:d>
                        <m:d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098" y="434610"/>
                <a:ext cx="1487138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Прямоугольник 26"/>
              <p:cNvSpPr/>
              <p:nvPr/>
            </p:nvSpPr>
            <p:spPr>
              <a:xfrm>
                <a:off x="5253678" y="1018916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−8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78" y="1018916"/>
                <a:ext cx="599844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Прямоугольник 52"/>
              <p:cNvSpPr/>
              <p:nvPr/>
            </p:nvSpPr>
            <p:spPr>
              <a:xfrm>
                <a:off x="3397907" y="999607"/>
                <a:ext cx="204075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−8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907" y="999607"/>
                <a:ext cx="2040751" cy="404983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Прямоугольник 53"/>
              <p:cNvSpPr/>
              <p:nvPr/>
            </p:nvSpPr>
            <p:spPr>
              <a:xfrm>
                <a:off x="5009108" y="1631698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8" y="1631698"/>
                <a:ext cx="599844" cy="369332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Прямоугольник 59"/>
              <p:cNvSpPr/>
              <p:nvPr/>
            </p:nvSpPr>
            <p:spPr>
              <a:xfrm>
                <a:off x="3491504" y="1645722"/>
                <a:ext cx="1660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−3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04" y="1645722"/>
                <a:ext cx="1660263" cy="3693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Прямоугольник 77"/>
              <p:cNvSpPr/>
              <p:nvPr/>
            </p:nvSpPr>
            <p:spPr>
              <a:xfrm>
                <a:off x="5259086" y="2467109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86" y="2467109"/>
                <a:ext cx="426720" cy="369332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Прямоугольник 78"/>
              <p:cNvSpPr/>
              <p:nvPr/>
            </p:nvSpPr>
            <p:spPr>
              <a:xfrm>
                <a:off x="3691584" y="2467108"/>
                <a:ext cx="1660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9" name="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84" y="2467108"/>
                <a:ext cx="1660263" cy="369332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Прямоугольник 80"/>
              <p:cNvSpPr/>
              <p:nvPr/>
            </p:nvSpPr>
            <p:spPr>
              <a:xfrm>
                <a:off x="614705" y="3075940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1" name="Прямоугольник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5" y="3075940"/>
                <a:ext cx="825802" cy="369332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Прямоугольник 81"/>
              <p:cNvSpPr/>
              <p:nvPr/>
            </p:nvSpPr>
            <p:spPr>
              <a:xfrm>
                <a:off x="596580" y="3740117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0" y="3740117"/>
                <a:ext cx="825802" cy="369332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Прямоугольник 82"/>
              <p:cNvSpPr/>
              <p:nvPr/>
            </p:nvSpPr>
            <p:spPr>
              <a:xfrm>
                <a:off x="691290" y="4790629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3" name="Прямоугольник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0" y="4790629"/>
                <a:ext cx="825802" cy="36933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4" name="Прямоугольник 83"/>
              <p:cNvSpPr/>
              <p:nvPr/>
            </p:nvSpPr>
            <p:spPr>
              <a:xfrm>
                <a:off x="5248303" y="3125440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03" y="3125440"/>
                <a:ext cx="426720" cy="369332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Прямоугольник 84"/>
              <p:cNvSpPr/>
              <p:nvPr/>
            </p:nvSpPr>
            <p:spPr>
              <a:xfrm>
                <a:off x="3454676" y="3085792"/>
                <a:ext cx="186762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676" y="3085792"/>
                <a:ext cx="1867627" cy="404983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6" name="Прямоугольник 85"/>
              <p:cNvSpPr/>
              <p:nvPr/>
            </p:nvSpPr>
            <p:spPr>
              <a:xfrm>
                <a:off x="5138872" y="3751023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72" y="3751023"/>
                <a:ext cx="426720" cy="369332"/>
              </a:xfrm>
              <a:prstGeom prst="rect">
                <a:avLst/>
              </a:prstGeom>
              <a:blipFill rotWithShape="1">
                <a:blip r:embed="rId2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7" name="Прямоугольник 86"/>
              <p:cNvSpPr/>
              <p:nvPr/>
            </p:nvSpPr>
            <p:spPr>
              <a:xfrm>
                <a:off x="3491504" y="3740118"/>
                <a:ext cx="18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7" name="Прямоугольник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04" y="3740118"/>
                <a:ext cx="1833387" cy="369332"/>
              </a:xfrm>
              <a:prstGeom prst="rect">
                <a:avLst/>
              </a:prstGeom>
              <a:blipFill rotWithShape="1">
                <a:blip r:embed="rId2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Прямоугольник 87"/>
              <p:cNvSpPr/>
              <p:nvPr/>
            </p:nvSpPr>
            <p:spPr>
              <a:xfrm>
                <a:off x="5405144" y="483794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44" y="4837941"/>
                <a:ext cx="599844" cy="369332"/>
              </a:xfrm>
              <a:prstGeom prst="rect">
                <a:avLst/>
              </a:prstGeom>
              <a:blipFill rotWithShape="1">
                <a:blip r:embed="rId2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Прямоугольник 88"/>
              <p:cNvSpPr/>
              <p:nvPr/>
            </p:nvSpPr>
            <p:spPr>
              <a:xfrm>
                <a:off x="3465729" y="4802290"/>
                <a:ext cx="204075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−8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29" y="4802290"/>
                <a:ext cx="2040751" cy="404983"/>
              </a:xfrm>
              <a:prstGeom prst="rect">
                <a:avLst/>
              </a:prstGeom>
              <a:blipFill rotWithShape="1">
                <a:blip r:embed="rId2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0" name="Прямоугольник 89"/>
              <p:cNvSpPr/>
              <p:nvPr/>
            </p:nvSpPr>
            <p:spPr>
              <a:xfrm>
                <a:off x="643062" y="5505332"/>
                <a:ext cx="825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0" name="Прямоугольник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2" y="5505332"/>
                <a:ext cx="825802" cy="369332"/>
              </a:xfrm>
              <a:prstGeom prst="rect">
                <a:avLst/>
              </a:prstGeom>
              <a:blipFill rotWithShape="1">
                <a:blip r:embed="rId2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Прямоугольник 90"/>
              <p:cNvSpPr/>
              <p:nvPr/>
            </p:nvSpPr>
            <p:spPr>
              <a:xfrm>
                <a:off x="5385884" y="554541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−5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1" name="Прямоугольник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84" y="5545411"/>
                <a:ext cx="599844" cy="369332"/>
              </a:xfrm>
              <a:prstGeom prst="rect">
                <a:avLst/>
              </a:prstGeom>
              <a:blipFill rotWithShape="1">
                <a:blip r:embed="rId2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Прямоугольник 91"/>
              <p:cNvSpPr/>
              <p:nvPr/>
            </p:nvSpPr>
            <p:spPr>
              <a:xfrm>
                <a:off x="3414777" y="5509760"/>
                <a:ext cx="22138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−4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−9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2" name="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77" y="5509760"/>
                <a:ext cx="2213876" cy="404983"/>
              </a:xfrm>
              <a:prstGeom prst="rect">
                <a:avLst/>
              </a:prstGeom>
              <a:blipFill rotWithShape="1">
                <a:blip r:embed="rId2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3" name="Прямоугольник 92"/>
              <p:cNvSpPr/>
              <p:nvPr/>
            </p:nvSpPr>
            <p:spPr>
              <a:xfrm>
                <a:off x="4876412" y="6207375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3" name="Прямоугольник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12" y="6207375"/>
                <a:ext cx="599844" cy="369332"/>
              </a:xfrm>
              <a:prstGeom prst="rect">
                <a:avLst/>
              </a:prstGeom>
              <a:blipFill rotWithShape="1">
                <a:blip r:embed="rId2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4" name="Прямоугольник 93"/>
              <p:cNvSpPr/>
              <p:nvPr/>
            </p:nvSpPr>
            <p:spPr>
              <a:xfrm>
                <a:off x="3303286" y="6207375"/>
                <a:ext cx="1487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1∙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ru-RU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4" name="Прямоугольник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286" y="6207375"/>
                <a:ext cx="1487138" cy="369332"/>
              </a:xfrm>
              <a:prstGeom prst="rect">
                <a:avLst/>
              </a:prstGeom>
              <a:blipFill rotWithShape="1">
                <a:blip r:embed="rId2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Прямоугольник 60"/>
              <p:cNvSpPr/>
              <p:nvPr/>
            </p:nvSpPr>
            <p:spPr>
              <a:xfrm>
                <a:off x="6471733" y="6122013"/>
                <a:ext cx="622927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33" y="6122013"/>
                <a:ext cx="622927" cy="401970"/>
              </a:xfrm>
              <a:prstGeom prst="rect">
                <a:avLst/>
              </a:prstGeom>
              <a:blipFill rotWithShape="1">
                <a:blip r:embed="rId3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5" name="Прямоугольник 94"/>
              <p:cNvSpPr/>
              <p:nvPr/>
            </p:nvSpPr>
            <p:spPr>
              <a:xfrm>
                <a:off x="7094660" y="5945127"/>
                <a:ext cx="2035365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5" name="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660" y="5945127"/>
                <a:ext cx="2035365" cy="824969"/>
              </a:xfrm>
              <a:prstGeom prst="rect">
                <a:avLst/>
              </a:prstGeom>
              <a:blipFill rotWithShape="1">
                <a:blip r:embed="rId3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6" name="Прямоугольник 95"/>
              <p:cNvSpPr/>
              <p:nvPr/>
            </p:nvSpPr>
            <p:spPr>
              <a:xfrm>
                <a:off x="1375425" y="336110"/>
                <a:ext cx="243175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1+1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6" name="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25" y="336110"/>
                <a:ext cx="2431756" cy="552459"/>
              </a:xfrm>
              <a:prstGeom prst="rect">
                <a:avLst/>
              </a:prstGeom>
              <a:blipFill rotWithShape="1">
                <a:blip r:embed="rId3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Прямоугольник 96"/>
              <p:cNvSpPr/>
              <p:nvPr/>
            </p:nvSpPr>
            <p:spPr>
              <a:xfrm>
                <a:off x="1294971" y="906893"/>
                <a:ext cx="225863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7" name="Прямоугольник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971" y="906893"/>
                <a:ext cx="2258632" cy="552459"/>
              </a:xfrm>
              <a:prstGeom prst="rect">
                <a:avLst/>
              </a:prstGeom>
              <a:blipFill rotWithShape="1">
                <a:blip r:embed="rId3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Прямоугольник 97"/>
              <p:cNvSpPr/>
              <p:nvPr/>
            </p:nvSpPr>
            <p:spPr>
              <a:xfrm>
                <a:off x="1307443" y="1543524"/>
                <a:ext cx="225863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8" name="Прямоугольник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43" y="1543524"/>
                <a:ext cx="2258632" cy="552459"/>
              </a:xfrm>
              <a:prstGeom prst="rect">
                <a:avLst/>
              </a:prstGeom>
              <a:blipFill rotWithShape="1">
                <a:blip r:embed="rId3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Прямоугольник 98"/>
              <p:cNvSpPr/>
              <p:nvPr/>
            </p:nvSpPr>
            <p:spPr>
              <a:xfrm>
                <a:off x="1349520" y="2374614"/>
                <a:ext cx="2436693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9" name="Прямоугольник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520" y="2374614"/>
                <a:ext cx="2436693" cy="554254"/>
              </a:xfrm>
              <a:prstGeom prst="rect">
                <a:avLst/>
              </a:prstGeom>
              <a:blipFill rotWithShape="1">
                <a:blip r:embed="rId3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Прямоугольник 100"/>
              <p:cNvSpPr/>
              <p:nvPr/>
            </p:nvSpPr>
            <p:spPr>
              <a:xfrm>
                <a:off x="1345891" y="3647624"/>
                <a:ext cx="2263568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1" name="Прямоугольник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91" y="3647624"/>
                <a:ext cx="2263568" cy="552459"/>
              </a:xfrm>
              <a:prstGeom prst="rect">
                <a:avLst/>
              </a:prstGeom>
              <a:blipFill rotWithShape="1">
                <a:blip r:embed="rId3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Прямоугольник 101"/>
              <p:cNvSpPr/>
              <p:nvPr/>
            </p:nvSpPr>
            <p:spPr>
              <a:xfrm>
                <a:off x="1375425" y="4702967"/>
                <a:ext cx="2263568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2" name="Прямоугольник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25" y="4702967"/>
                <a:ext cx="2263568" cy="552459"/>
              </a:xfrm>
              <a:prstGeom prst="rect">
                <a:avLst/>
              </a:prstGeom>
              <a:blipFill rotWithShape="1">
                <a:blip r:embed="rId3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Прямоугольник 102"/>
              <p:cNvSpPr/>
              <p:nvPr/>
            </p:nvSpPr>
            <p:spPr>
              <a:xfrm>
                <a:off x="1315433" y="5436023"/>
                <a:ext cx="234692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3" name="Прямоугольник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3" y="5436023"/>
                <a:ext cx="2346925" cy="552459"/>
              </a:xfrm>
              <a:prstGeom prst="rect">
                <a:avLst/>
              </a:prstGeom>
              <a:blipFill rotWithShape="1">
                <a:blip r:embed="rId3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Прямоугольник 103"/>
              <p:cNvSpPr/>
              <p:nvPr/>
            </p:nvSpPr>
            <p:spPr>
              <a:xfrm>
                <a:off x="1436334" y="6115812"/>
                <a:ext cx="209044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ru-RU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4" name="Прямоугольник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34" y="6115812"/>
                <a:ext cx="2090444" cy="554254"/>
              </a:xfrm>
              <a:prstGeom prst="rect">
                <a:avLst/>
              </a:prstGeom>
              <a:blipFill rotWithShape="1">
                <a:blip r:embed="rId3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338100" y="3032011"/>
            <a:ext cx="2153780" cy="52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5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7" grpId="0" animBg="1"/>
      <p:bldP spid="53" grpId="0" animBg="1"/>
      <p:bldP spid="54" grpId="0" animBg="1"/>
      <p:bldP spid="60" grpId="0" animBg="1"/>
      <p:bldP spid="78" grpId="0" animBg="1"/>
      <p:bldP spid="79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61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977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4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901" y="137212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5)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Прямоугольник 18"/>
              <p:cNvSpPr/>
              <p:nvPr/>
            </p:nvSpPr>
            <p:spPr>
              <a:xfrm>
                <a:off x="988238" y="312388"/>
                <a:ext cx="670375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8" y="312388"/>
                <a:ext cx="670375" cy="43640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Прямоугольник 19"/>
              <p:cNvSpPr/>
              <p:nvPr/>
            </p:nvSpPr>
            <p:spPr>
              <a:xfrm>
                <a:off x="1611165" y="135502"/>
                <a:ext cx="223926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165" y="135502"/>
                <a:ext cx="2239267" cy="9061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851920" y="240047"/>
                <a:ext cx="1728935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ru-RU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ru-RU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Т</m:t>
                          </m:r>
                        </m:sup>
                      </m:sSup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40047"/>
                <a:ext cx="1728935" cy="52822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Прямоугольник 2"/>
              <p:cNvSpPr/>
              <p:nvPr/>
            </p:nvSpPr>
            <p:spPr>
              <a:xfrm>
                <a:off x="5436096" y="69935"/>
                <a:ext cx="204690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69935"/>
                <a:ext cx="2046907" cy="90614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262814" y="1372125"/>
                <a:ext cx="921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14" y="1372125"/>
                <a:ext cx="921278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 6"/>
              <p:cNvSpPr/>
              <p:nvPr/>
            </p:nvSpPr>
            <p:spPr>
              <a:xfrm>
                <a:off x="1001478" y="1372126"/>
                <a:ext cx="11139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78" y="1372126"/>
                <a:ext cx="1113959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Прямоугольник 11"/>
              <p:cNvSpPr/>
              <p:nvPr/>
            </p:nvSpPr>
            <p:spPr>
              <a:xfrm>
                <a:off x="3047119" y="1144306"/>
                <a:ext cx="1990801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9" y="1144306"/>
                <a:ext cx="1990801" cy="90614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5148064" y="1218237"/>
                <a:ext cx="1705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000" dirty="0">
                    <a:solidFill>
                      <a:prstClr val="black"/>
                    </a:solidFill>
                  </a:rPr>
                  <a:t>Вычислим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prstClr val="black"/>
                    </a:solidFill>
                  </a:rPr>
                  <a:t> </a:t>
                </a:r>
              </a:p>
              <a:p>
                <a:pPr algn="ctr"/>
                <a:r>
                  <a:rPr lang="ru-RU" sz="2000" dirty="0">
                    <a:solidFill>
                      <a:prstClr val="black"/>
                    </a:solidFill>
                  </a:rPr>
                  <a:t>по формуле: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218237"/>
                <a:ext cx="1705788" cy="707886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3214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61756" y="2592071"/>
            <a:ext cx="931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prstClr val="black"/>
                </a:solidFill>
              </a:rPr>
              <a:t>ОТВЕТ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Прямоугольник 16"/>
              <p:cNvSpPr/>
              <p:nvPr/>
            </p:nvSpPr>
            <p:spPr>
              <a:xfrm>
                <a:off x="6822404" y="1510625"/>
                <a:ext cx="2221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04" y="1510625"/>
                <a:ext cx="2221442" cy="52322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Прямоугольник 17"/>
              <p:cNvSpPr/>
              <p:nvPr/>
            </p:nvSpPr>
            <p:spPr>
              <a:xfrm>
                <a:off x="153785" y="2250800"/>
                <a:ext cx="6773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" y="2250800"/>
                <a:ext cx="677365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Прямоугольник 21"/>
              <p:cNvSpPr/>
              <p:nvPr/>
            </p:nvSpPr>
            <p:spPr>
              <a:xfrm>
                <a:off x="749707" y="1997782"/>
                <a:ext cx="3026213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07" y="1997782"/>
                <a:ext cx="3026213" cy="90614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Прямоугольник 22"/>
              <p:cNvSpPr/>
              <p:nvPr/>
            </p:nvSpPr>
            <p:spPr>
              <a:xfrm>
                <a:off x="2225104" y="2906260"/>
                <a:ext cx="4338111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−8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−5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−7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04" y="2906260"/>
                <a:ext cx="4338111" cy="108318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Прямоугольник 23"/>
              <p:cNvSpPr/>
              <p:nvPr/>
            </p:nvSpPr>
            <p:spPr>
              <a:xfrm>
                <a:off x="6459549" y="2992181"/>
                <a:ext cx="1602683" cy="911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49" y="2992181"/>
                <a:ext cx="1602683" cy="91134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Прямоугольник 25"/>
              <p:cNvSpPr/>
              <p:nvPr/>
            </p:nvSpPr>
            <p:spPr>
              <a:xfrm>
                <a:off x="7960757" y="2992181"/>
                <a:ext cx="890052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57" y="2992181"/>
                <a:ext cx="890052" cy="9062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2628741" y="4041673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ПРОВЕРКА:</a:t>
            </a:r>
            <a:endParaRPr lang="ru-RU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Прямоугольник 27"/>
              <p:cNvSpPr/>
              <p:nvPr/>
            </p:nvSpPr>
            <p:spPr>
              <a:xfrm>
                <a:off x="3826313" y="3964729"/>
                <a:ext cx="1697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13" y="3964729"/>
                <a:ext cx="1697388" cy="523220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445375" y="6175833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ВЕРНО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Прямоугольник 29"/>
              <p:cNvSpPr/>
              <p:nvPr/>
            </p:nvSpPr>
            <p:spPr>
              <a:xfrm>
                <a:off x="85421" y="4411005"/>
                <a:ext cx="3855223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1" y="4411005"/>
                <a:ext cx="3855223" cy="906210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Прямоугольник 30"/>
              <p:cNvSpPr/>
              <p:nvPr/>
            </p:nvSpPr>
            <p:spPr>
              <a:xfrm>
                <a:off x="3824361" y="4775624"/>
                <a:ext cx="5308761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ru-RU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1" y="4775624"/>
                <a:ext cx="5308761" cy="108318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Прямоугольник 31"/>
              <p:cNvSpPr/>
              <p:nvPr/>
            </p:nvSpPr>
            <p:spPr>
              <a:xfrm>
                <a:off x="1327372" y="5948944"/>
                <a:ext cx="3023392" cy="911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−6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−6+</m:t>
                                </m:r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−4+3+0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72" y="5948944"/>
                <a:ext cx="3023392" cy="911340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Прямоугольник 32"/>
              <p:cNvSpPr/>
              <p:nvPr/>
            </p:nvSpPr>
            <p:spPr>
              <a:xfrm>
                <a:off x="4673517" y="5948944"/>
                <a:ext cx="1872564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17" y="5948944"/>
                <a:ext cx="1872564" cy="904158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148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4" grpId="0" animBg="1"/>
      <p:bldP spid="7" grpId="0" animBg="1"/>
      <p:bldP spid="12" grpId="0" animBg="1"/>
      <p:bldP spid="14" grpId="0" animBg="1"/>
      <p:bldP spid="16" grpId="0"/>
      <p:bldP spid="17" grpId="0" animBg="1"/>
      <p:bldP spid="18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Крамера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dirty="0">
                <a:latin typeface="Times New Roman" pitchFamily="18" charset="0"/>
              </a:rPr>
              <a:t>Правило </a:t>
            </a:r>
            <a:r>
              <a:rPr lang="ru-RU" dirty="0" err="1">
                <a:latin typeface="Times New Roman" pitchFamily="18" charset="0"/>
              </a:rPr>
              <a:t>Крамера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60198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Times New Roman" pitchFamily="18" charset="0"/>
              </a:rPr>
              <a:t>Решает системы </a:t>
            </a:r>
            <a:r>
              <a:rPr lang="en-US" i="1" dirty="0">
                <a:latin typeface="Times New Roman" pitchFamily="18" charset="0"/>
              </a:rPr>
              <a:t>n </a:t>
            </a:r>
            <a:r>
              <a:rPr lang="ru-RU" dirty="0">
                <a:latin typeface="Times New Roman" pitchFamily="18" charset="0"/>
              </a:rPr>
              <a:t>– линейных алгебраических уравнений с </a:t>
            </a:r>
            <a:r>
              <a:rPr lang="en-US" i="1" dirty="0">
                <a:latin typeface="Times New Roman" pitchFamily="18" charset="0"/>
              </a:rPr>
              <a:t>n </a:t>
            </a:r>
            <a:r>
              <a:rPr lang="ru-RU" dirty="0">
                <a:latin typeface="Times New Roman" pitchFamily="18" charset="0"/>
              </a:rPr>
              <a:t>– неизвестными общего вида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indent="342900" eaLnBrk="1" hangingPunct="1">
              <a:buFont typeface="Wingdings" pitchFamily="2" charset="2"/>
              <a:buNone/>
              <a:defRPr/>
            </a:pPr>
            <a:endParaRPr lang="ru-RU" sz="2800" dirty="0">
              <a:latin typeface="Times New Roman" pitchFamily="18" charset="0"/>
            </a:endParaRPr>
          </a:p>
          <a:p>
            <a:pPr indent="0" eaLnBrk="1" hangingPunct="1">
              <a:buFont typeface="Wingdings" pitchFamily="2" charset="2"/>
              <a:buNone/>
              <a:defRPr/>
            </a:pPr>
            <a:r>
              <a:rPr lang="ru-RU" dirty="0">
                <a:latin typeface="Times New Roman" pitchFamily="18" charset="0"/>
              </a:rPr>
              <a:t>причем определитель основной матрицы системы отличен от нуля.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438400" y="2333625"/>
          <a:ext cx="4252913" cy="2085975"/>
        </p:xfrm>
        <a:graphic>
          <a:graphicData uri="http://schemas.openxmlformats.org/presentationml/2006/ole">
            <p:oleObj spid="_x0000_s6145" name="Equation" r:id="rId3" imgW="2247840" imgH="1104840" progId="">
              <p:embed/>
            </p:oleObj>
          </a:graphicData>
        </a:graphic>
      </p:graphicFrame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133600" y="3346450"/>
          <a:ext cx="4384675" cy="1911350"/>
        </p:xfrm>
        <a:graphic>
          <a:graphicData uri="http://schemas.openxmlformats.org/presentationml/2006/ole">
            <p:oleObj spid="_x0000_s7169" name="Equation" r:id="rId3" imgW="2476440" imgH="1079280" progId="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81000" y="762000"/>
            <a:ext cx="792480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Times New Roman" pitchFamily="18" charset="0"/>
              </a:rPr>
              <a:t>Определение. </a:t>
            </a:r>
            <a:r>
              <a:rPr lang="ru-RU" sz="3200" dirty="0">
                <a:latin typeface="Times New Roman" pitchFamily="18" charset="0"/>
              </a:rPr>
              <a:t>Определитель, составленный из коэффициентов при неизвестных системы называется </a:t>
            </a:r>
            <a:r>
              <a:rPr lang="ru-RU" sz="3200" b="1" i="1" dirty="0">
                <a:latin typeface="Times New Roman" pitchFamily="18" charset="0"/>
              </a:rPr>
              <a:t>главным определителем системы</a:t>
            </a:r>
            <a:r>
              <a:rPr lang="ru-RU" sz="3200" dirty="0">
                <a:latin typeface="Times New Roman" pitchFamily="18" charset="0"/>
              </a:rPr>
              <a:t>, обозначается ∆: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>
                <a:latin typeface="Times New Roman" pitchFamily="18" charset="0"/>
              </a:rPr>
              <a:t>Правило </a:t>
            </a:r>
            <a:r>
              <a:rPr lang="ru-RU" dirty="0" err="1">
                <a:latin typeface="Times New Roman" pitchFamily="18" charset="0"/>
              </a:rPr>
              <a:t>Крамера</a:t>
            </a:r>
            <a:endParaRPr lang="ru-RU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endParaRPr lang="ru-RU" sz="28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800">
                <a:latin typeface="Times New Roman" pitchFamily="18" charset="0"/>
              </a:rPr>
              <a:t>    </a:t>
            </a:r>
            <a:r>
              <a:rPr lang="ru-RU" sz="2700">
                <a:latin typeface="Times New Roman" pitchFamily="18" charset="0"/>
              </a:rPr>
              <a:t> </a:t>
            </a:r>
            <a:r>
              <a:rPr lang="ru-RU" sz="2700" i="1" u="sng">
                <a:latin typeface="Times New Roman" pitchFamily="18" charset="0"/>
              </a:rPr>
              <a:t>Вспомогательный</a:t>
            </a:r>
            <a:r>
              <a:rPr lang="ru-RU" sz="2700">
                <a:latin typeface="Times New Roman" pitchFamily="18" charset="0"/>
              </a:rPr>
              <a:t> определитель ∆</a:t>
            </a:r>
            <a:r>
              <a:rPr lang="en-US" sz="2700" i="1">
                <a:latin typeface="Times New Roman" pitchFamily="18" charset="0"/>
              </a:rPr>
              <a:t>i</a:t>
            </a:r>
            <a:r>
              <a:rPr lang="ru-RU" sz="2700">
                <a:latin typeface="Times New Roman" pitchFamily="18" charset="0"/>
              </a:rPr>
              <a:t> получается из определителя ∆ путем замены соответствующего</a:t>
            </a:r>
            <a:r>
              <a:rPr lang="ru-RU" sz="2700" i="1">
                <a:latin typeface="Times New Roman" pitchFamily="18" charset="0"/>
              </a:rPr>
              <a:t> </a:t>
            </a:r>
            <a:r>
              <a:rPr lang="en-US" sz="2700" i="1">
                <a:latin typeface="Times New Roman" pitchFamily="18" charset="0"/>
              </a:rPr>
              <a:t>i</a:t>
            </a:r>
            <a:r>
              <a:rPr lang="ru-RU" sz="2700">
                <a:latin typeface="Times New Roman" pitchFamily="18" charset="0"/>
              </a:rPr>
              <a:t>-го столбца столбцом свободных членов:</a:t>
            </a:r>
          </a:p>
        </p:txBody>
      </p:sp>
      <p:sp>
        <p:nvSpPr>
          <p:cNvPr id="5128" name="Содержимое 12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3810000" cy="228600"/>
          </a:xfrm>
        </p:spPr>
        <p:txBody>
          <a:bodyPr>
            <a:normAutofit fontScale="32500" lnSpcReduction="20000"/>
          </a:bodyPr>
          <a:lstStyle/>
          <a:p>
            <a:endParaRPr lang="ru-RU"/>
          </a:p>
        </p:txBody>
      </p:sp>
      <p:sp>
        <p:nvSpPr>
          <p:cNvPr id="5129" name="Содержимое 13"/>
          <p:cNvSpPr>
            <a:spLocks noGrp="1"/>
          </p:cNvSpPr>
          <p:nvPr>
            <p:ph sz="quarter" idx="3"/>
          </p:nvPr>
        </p:nvSpPr>
        <p:spPr>
          <a:xfrm>
            <a:off x="4648200" y="5562600"/>
            <a:ext cx="4038600" cy="304800"/>
          </a:xfrm>
        </p:spPr>
        <p:txBody>
          <a:bodyPr>
            <a:normAutofit fontScale="47500" lnSpcReduction="20000"/>
          </a:bodyPr>
          <a:lstStyle/>
          <a:p>
            <a:endParaRPr lang="ru-RU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1343025" y="2971800"/>
          <a:ext cx="5368925" cy="2362200"/>
        </p:xfrm>
        <a:graphic>
          <a:graphicData uri="http://schemas.openxmlformats.org/presentationml/2006/ole">
            <p:oleObj spid="_x0000_s8193" name="Equation" r:id="rId3" imgW="2450880" imgH="107928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4000" dirty="0">
                <a:latin typeface="Times New Roman" pitchFamily="18" charset="0"/>
              </a:rPr>
              <a:t>Основные обозначения: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5791200"/>
          </a:xfrm>
        </p:spPr>
        <p:txBody>
          <a:bodyPr/>
          <a:lstStyle/>
          <a:p>
            <a:pPr eaLnBrk="1" hangingPunct="1"/>
            <a:r>
              <a:rPr lang="ru-RU" sz="2800">
                <a:latin typeface="Times New Roman" pitchFamily="18" charset="0"/>
              </a:rPr>
              <a:t>система линейных алгебраических уравнений (СЛАУ):</a:t>
            </a:r>
          </a:p>
          <a:p>
            <a:pPr eaLnBrk="1" hangingPunct="1"/>
            <a:endParaRPr lang="ru-RU" sz="24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8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>
              <a:latin typeface="Times New Roman" pitchFamily="18" charset="0"/>
            </a:endParaRPr>
          </a:p>
          <a:p>
            <a:pPr eaLnBrk="1" hangingPunct="1"/>
            <a:r>
              <a:rPr lang="ru-RU" sz="2800">
                <a:latin typeface="Times New Roman" pitchFamily="18" charset="0"/>
              </a:rPr>
              <a:t>матричная запись СЛАУ:     </a:t>
            </a:r>
            <a:r>
              <a:rPr lang="ru-RU" sz="2800" i="1">
                <a:latin typeface="Times New Roman" pitchFamily="18" charset="0"/>
              </a:rPr>
              <a:t>А</a:t>
            </a:r>
            <a:r>
              <a:rPr lang="ru-RU" sz="2800" i="1">
                <a:latin typeface="Times New Roman" pitchFamily="18" charset="0"/>
                <a:sym typeface="Symbol" pitchFamily="18" charset="2"/>
              </a:rPr>
              <a:t> </a:t>
            </a:r>
            <a:r>
              <a:rPr lang="ru-RU" sz="2800" i="1">
                <a:latin typeface="Times New Roman" pitchFamily="18" charset="0"/>
              </a:rPr>
              <a:t>Х=В</a:t>
            </a:r>
            <a:r>
              <a:rPr lang="ru-RU" sz="2800"/>
              <a:t> ,</a:t>
            </a:r>
            <a:endParaRPr lang="ru-RU" sz="28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800">
                <a:latin typeface="Times New Roman" pitchFamily="18" charset="0"/>
              </a:rPr>
              <a:t>    где 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352800" y="1371600"/>
          <a:ext cx="3810000" cy="1758950"/>
        </p:xfrm>
        <a:graphic>
          <a:graphicData uri="http://schemas.openxmlformats.org/presentationml/2006/ole">
            <p:oleObj spid="_x0000_s1025" name="Equation" r:id="rId3" imgW="2336800" imgH="1079500" progId="">
              <p:embed/>
            </p:oleObj>
          </a:graphicData>
        </a:graphic>
      </p:graphicFrame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665288" y="3733800"/>
          <a:ext cx="6791325" cy="1600200"/>
        </p:xfrm>
        <a:graphic>
          <a:graphicData uri="http://schemas.openxmlformats.org/presentationml/2006/ole">
            <p:oleObj spid="_x0000_s1026" name="Equation" r:id="rId4" imgW="4241520" imgH="1079280" progId="">
              <p:embed/>
            </p:oleObj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76200" y="5181600"/>
          <a:ext cx="4800600" cy="1595438"/>
        </p:xfrm>
        <a:graphic>
          <a:graphicData uri="http://schemas.openxmlformats.org/presentationml/2006/ole">
            <p:oleObj spid="_x0000_s1027" name="Equation" r:id="rId5" imgW="3301920" imgH="1104840" progId="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4876800" y="5181600"/>
          <a:ext cx="4175125" cy="1600200"/>
        </p:xfrm>
        <a:graphic>
          <a:graphicData uri="http://schemas.openxmlformats.org/presentationml/2006/ole">
            <p:oleObj spid="_x0000_s1028" name="Equation" r:id="rId6" imgW="2882880" imgH="1104840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b="1" dirty="0">
                <a:latin typeface="Times New Roman" pitchFamily="18" charset="0"/>
              </a:rPr>
              <a:t>Теорема </a:t>
            </a:r>
            <a:r>
              <a:rPr lang="ru-RU" b="1" i="1" dirty="0">
                <a:latin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</a:rPr>
              <a:t>(</a:t>
            </a:r>
            <a:r>
              <a:rPr lang="ru-RU" b="1" i="1" dirty="0">
                <a:latin typeface="Times New Roman" pitchFamily="18" charset="0"/>
              </a:rPr>
              <a:t>правило </a:t>
            </a:r>
            <a:r>
              <a:rPr lang="ru-RU" b="1" i="1" dirty="0" err="1">
                <a:latin typeface="Times New Roman" pitchFamily="18" charset="0"/>
              </a:rPr>
              <a:t>Крамера</a:t>
            </a:r>
            <a:r>
              <a:rPr lang="en-US" b="1" i="1" dirty="0">
                <a:latin typeface="Times New Roman" pitchFamily="18" charset="0"/>
              </a:rPr>
              <a:t>)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82296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ru-RU" sz="2700">
                <a:latin typeface="Times New Roman" pitchFamily="18" charset="0"/>
              </a:rPr>
              <a:t>Если главный определитель ∆ системы размерности </a:t>
            </a:r>
            <a:r>
              <a:rPr lang="en-US" sz="2700" i="1">
                <a:latin typeface="Times New Roman" pitchFamily="18" charset="0"/>
              </a:rPr>
              <a:t>n</a:t>
            </a:r>
            <a:r>
              <a:rPr lang="en-US" sz="2700" i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700" i="1">
                <a:latin typeface="Times New Roman" pitchFamily="18" charset="0"/>
              </a:rPr>
              <a:t>n</a:t>
            </a:r>
            <a:r>
              <a:rPr lang="ru-RU" sz="2700">
                <a:latin typeface="Times New Roman" pitchFamily="18" charset="0"/>
              </a:rPr>
              <a:t> отличен от нуля, то система имеет решение, и притом, единственное. Это решение можно найти по формулам:</a:t>
            </a:r>
          </a:p>
          <a:p>
            <a:pPr eaLnBrk="1" hangingPunct="1">
              <a:buFont typeface="Wingdings" pitchFamily="2" charset="2"/>
              <a:buChar char="ü"/>
            </a:pPr>
            <a:endParaRPr lang="ru-RU" sz="28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ü"/>
            </a:pPr>
            <a:endParaRPr lang="ru-RU" sz="28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800">
                <a:latin typeface="Times New Roman" pitchFamily="18" charset="0"/>
              </a:rPr>
              <a:t>    </a:t>
            </a:r>
            <a:endParaRPr lang="ru-RU" sz="2700">
              <a:latin typeface="Times New Roman" pitchFamily="18" charset="0"/>
            </a:endParaRPr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3788" y="4343400"/>
          <a:ext cx="2519362" cy="990600"/>
        </p:xfrm>
        <a:graphic>
          <a:graphicData uri="http://schemas.openxmlformats.org/presentationml/2006/ole">
            <p:oleObj spid="_x0000_s9217" name="Equation" r:id="rId3" imgW="1130040" imgH="444240" progId="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34200" y="4267200"/>
          <a:ext cx="1644650" cy="1085850"/>
        </p:xfrm>
        <a:graphic>
          <a:graphicData uri="http://schemas.openxmlformats.org/presentationml/2006/ole">
            <p:oleObj spid="_x0000_s9218" name="Equation" r:id="rId4" imgW="672840" imgH="444240" progId="">
              <p:embed/>
            </p:oleObj>
          </a:graphicData>
        </a:graphic>
      </p:graphicFrame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85800" y="4343400"/>
          <a:ext cx="1447800" cy="1055688"/>
        </p:xfrm>
        <a:graphic>
          <a:graphicData uri="http://schemas.openxmlformats.org/presentationml/2006/ole">
            <p:oleObj spid="_x0000_s9219" name="Equation" r:id="rId5" imgW="622080" imgH="444240" progId="">
              <p:embed/>
            </p:oleObj>
          </a:graphicData>
        </a:graphic>
      </p:graphicFrame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4724400" y="4343400"/>
          <a:ext cx="2106613" cy="990600"/>
        </p:xfrm>
        <a:graphic>
          <a:graphicData uri="http://schemas.openxmlformats.org/presentationml/2006/ole">
            <p:oleObj spid="_x0000_s9220" name="Equation" r:id="rId6" imgW="965160" imgH="444240" progId="">
              <p:embed/>
            </p:oleObj>
          </a:graphicData>
        </a:graphic>
      </p:graphicFrame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Прямоугольник 21"/>
          <p:cNvSpPr>
            <a:spLocks noChangeArrowheads="1"/>
          </p:cNvSpPr>
          <p:nvPr/>
        </p:nvSpPr>
        <p:spPr bwMode="auto">
          <a:xfrm>
            <a:off x="8178800" y="5373688"/>
            <a:ext cx="396875" cy="35718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3" name="Прямоугольник 20"/>
          <p:cNvSpPr>
            <a:spLocks noChangeArrowheads="1"/>
          </p:cNvSpPr>
          <p:nvPr/>
        </p:nvSpPr>
        <p:spPr bwMode="auto">
          <a:xfrm>
            <a:off x="5400675" y="5373688"/>
            <a:ext cx="396875" cy="35718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4" name="Прямоугольник 19"/>
          <p:cNvSpPr>
            <a:spLocks noChangeArrowheads="1"/>
          </p:cNvSpPr>
          <p:nvPr/>
        </p:nvSpPr>
        <p:spPr bwMode="auto">
          <a:xfrm>
            <a:off x="2387600" y="5373688"/>
            <a:ext cx="496888" cy="39211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4787900" y="3789363"/>
            <a:ext cx="417513" cy="392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7596188" y="3789363"/>
            <a:ext cx="417512" cy="392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771775" y="3398838"/>
          <a:ext cx="2376488" cy="1250950"/>
        </p:xfrm>
        <a:graphic>
          <a:graphicData uri="http://schemas.openxmlformats.org/presentationml/2006/ole">
            <p:oleObj spid="_x0000_s10241" name="Формула" r:id="rId3" imgW="1308100" imgH="711200" progId="Equation.3">
              <p:embed/>
            </p:oleObj>
          </a:graphicData>
        </a:graphic>
      </p:graphicFrame>
      <p:sp>
        <p:nvSpPr>
          <p:cNvPr id="17" name="Овал 16"/>
          <p:cNvSpPr/>
          <p:nvPr/>
        </p:nvSpPr>
        <p:spPr bwMode="auto">
          <a:xfrm>
            <a:off x="2268538" y="3860800"/>
            <a:ext cx="368300" cy="3714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179388" y="5229225"/>
          <a:ext cx="8269287" cy="688975"/>
        </p:xfrm>
        <a:graphic>
          <a:graphicData uri="http://schemas.openxmlformats.org/presentationml/2006/ole">
            <p:oleObj spid="_x0000_s10242" name="Формула" r:id="rId4" imgW="5803900" imgH="609600" progId="Equation.3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5507038" y="3357563"/>
          <a:ext cx="2554287" cy="1290637"/>
        </p:xfrm>
        <a:graphic>
          <a:graphicData uri="http://schemas.openxmlformats.org/presentationml/2006/ole">
            <p:oleObj spid="_x0000_s10243" name="Формула" r:id="rId5" imgW="1358310" imgH="710891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98438" y="3429000"/>
          <a:ext cx="2357437" cy="1263650"/>
        </p:xfrm>
        <a:graphic>
          <a:graphicData uri="http://schemas.openxmlformats.org/presentationml/2006/ole">
            <p:oleObj spid="_x0000_s10244" name="Формула" r:id="rId6" imgW="1282700" imgH="711200" progId="Equation.3">
              <p:embed/>
            </p:oleObj>
          </a:graphicData>
        </a:graphic>
      </p:graphicFrame>
      <p:sp>
        <p:nvSpPr>
          <p:cNvPr id="16" name="Овал 15"/>
          <p:cNvSpPr/>
          <p:nvPr/>
        </p:nvSpPr>
        <p:spPr bwMode="auto">
          <a:xfrm>
            <a:off x="7302500" y="2276475"/>
            <a:ext cx="419100" cy="390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5286375" y="1844675"/>
          <a:ext cx="2814638" cy="1287463"/>
        </p:xfrm>
        <a:graphic>
          <a:graphicData uri="http://schemas.openxmlformats.org/presentationml/2006/ole">
            <p:oleObj spid="_x0000_s10245" name="Формула" r:id="rId7" imgW="1562100" imgH="711200" progId="Equation.3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388" y="374650"/>
            <a:ext cx="679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Решить систему методом Крамера:</a:t>
            </a:r>
          </a:p>
        </p:txBody>
      </p:sp>
      <p:sp>
        <p:nvSpPr>
          <p:cNvPr id="61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6151" name="Object 1"/>
          <p:cNvGraphicFramePr>
            <a:graphicFrameLocks noChangeAspect="1"/>
          </p:cNvGraphicFramePr>
          <p:nvPr/>
        </p:nvGraphicFramePr>
        <p:xfrm>
          <a:off x="971550" y="785813"/>
          <a:ext cx="2354263" cy="1435100"/>
        </p:xfrm>
        <a:graphic>
          <a:graphicData uri="http://schemas.openxmlformats.org/presentationml/2006/ole">
            <p:oleObj spid="_x0000_s10246" name="Формула" r:id="rId8" imgW="1168400" imgH="711200" progId="Equation.3">
              <p:embed/>
            </p:oleObj>
          </a:graphicData>
        </a:graphic>
      </p:graphicFrame>
      <p:sp>
        <p:nvSpPr>
          <p:cNvPr id="6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64" name="TextBox 10"/>
          <p:cNvSpPr txBox="1">
            <a:spLocks noChangeArrowheads="1"/>
          </p:cNvSpPr>
          <p:nvPr/>
        </p:nvSpPr>
        <p:spPr bwMode="auto">
          <a:xfrm>
            <a:off x="250825" y="4829175"/>
            <a:ext cx="741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3) Подставим полученные значения в формулу Крамера:</a:t>
            </a:r>
            <a:endParaRPr lang="ru-RU">
              <a:latin typeface="Calibri" pitchFamily="34" charset="0"/>
            </a:endParaRPr>
          </a:p>
        </p:txBody>
      </p:sp>
      <p:sp>
        <p:nvSpPr>
          <p:cNvPr id="24597" name="TextBox 11"/>
          <p:cNvSpPr txBox="1">
            <a:spLocks noChangeArrowheads="1"/>
          </p:cNvSpPr>
          <p:nvPr/>
        </p:nvSpPr>
        <p:spPr bwMode="auto">
          <a:xfrm>
            <a:off x="80963" y="2236788"/>
            <a:ext cx="5643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Решение</a:t>
            </a:r>
            <a:r>
              <a:rPr lang="ru-RU" sz="2000" dirty="0"/>
              <a:t>. </a:t>
            </a:r>
            <a:r>
              <a:rPr lang="ru-RU" sz="1700" dirty="0"/>
              <a:t>1)Определитель матрицы системы</a:t>
            </a:r>
            <a:r>
              <a:rPr lang="ru-RU" dirty="0"/>
              <a:t>:</a:t>
            </a:r>
          </a:p>
        </p:txBody>
      </p:sp>
      <p:sp>
        <p:nvSpPr>
          <p:cNvPr id="6166" name="TextBox 14"/>
          <p:cNvSpPr txBox="1">
            <a:spLocks noChangeArrowheads="1"/>
          </p:cNvSpPr>
          <p:nvPr/>
        </p:nvSpPr>
        <p:spPr bwMode="auto">
          <a:xfrm>
            <a:off x="107950" y="2978150"/>
            <a:ext cx="50974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2) Вычислим</a:t>
            </a:r>
            <a:r>
              <a:rPr lang="ru-RU">
                <a:latin typeface="Calibri" pitchFamily="34" charset="0"/>
              </a:rPr>
              <a:t> </a:t>
            </a:r>
            <a:r>
              <a:rPr lang="ru-RU" sz="2000"/>
              <a:t>определители </a:t>
            </a:r>
            <a:r>
              <a:rPr lang="ru-RU">
                <a:latin typeface="Calibri" pitchFamily="34" charset="0"/>
              </a:rPr>
              <a:t>   </a:t>
            </a:r>
            <a:r>
              <a:rPr lang="el-GR" sz="2800" b="1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b="1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b="1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b="1" i="1" baseline="-25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2000" b="1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61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152400" y="1371600"/>
            <a:ext cx="88392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just">
              <a:defRPr/>
            </a:pP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Чтобы решить систему </a:t>
            </a: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линейных алгебраических уравнений с </a:t>
            </a: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неизвестными методом Гаусса, необходимо записать расширенную матрицу системы и, используя элементарные преобразования расширенной матрицы системы, привести ее к трапециевидной форме.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411" name="Прямоугольник 35"/>
          <p:cNvSpPr>
            <a:spLocks noChangeArrowheads="1"/>
          </p:cNvSpPr>
          <p:nvPr/>
        </p:nvSpPr>
        <p:spPr bwMode="auto">
          <a:xfrm>
            <a:off x="2192338" y="304800"/>
            <a:ext cx="4840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000" b="1" i="1" u="sng">
                <a:latin typeface="Times New Roman" pitchFamily="18" charset="0"/>
                <a:cs typeface="Times New Roman" pitchFamily="18" charset="0"/>
              </a:rPr>
              <a:t>Суть метода Гаусса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2800" b="1" i="1" u="sng">
                <a:latin typeface="Times New Roman" pitchFamily="18" charset="0"/>
                <a:cs typeface="Times New Roman" pitchFamily="18" charset="0"/>
              </a:rPr>
              <a:t>Элементарные преобразования расширенной матрицы системы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eaLnBrk="1" hangingPunct="1">
              <a:buFont typeface="Arial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перестановка строк (столбцов) матрицы;</a:t>
            </a:r>
          </a:p>
          <a:p>
            <a:pPr eaLnBrk="1" hangingPunct="1">
              <a:buFont typeface="Arial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умножение строки матрицы на действительное число отличное от нуля и сложение с другой строкой;</a:t>
            </a:r>
          </a:p>
          <a:p>
            <a:pPr eaLnBrk="1" hangingPunct="1">
              <a:buFont typeface="Arial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вычеркивание строки матрицы, все элементы которой равны нулю;</a:t>
            </a:r>
          </a:p>
          <a:p>
            <a:pPr eaLnBrk="1" hangingPunct="1">
              <a:buFont typeface="Arial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вычеркивание одной из пропорциональных строк матрицы;</a:t>
            </a:r>
          </a:p>
          <a:p>
            <a:pPr eaLnBrk="1" hangingPunct="1">
              <a:buFont typeface="Arial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умножение строки матрицы на число отличное от нуля.</a:t>
            </a:r>
          </a:p>
          <a:p>
            <a:pPr algn="ctr" eaLnBrk="1" hangingPunct="1">
              <a:buFont typeface="Wingdings" pitchFamily="2" charset="2"/>
              <a:buNone/>
            </a:pPr>
            <a:endParaRPr lang="ru-RU" sz="2800" b="1" i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1371600"/>
            <a:ext cx="7315200" cy="2057400"/>
            <a:chOff x="1941" y="4496"/>
            <a:chExt cx="9096" cy="2535"/>
          </a:xfrm>
        </p:grpSpPr>
        <p:sp>
          <p:nvSpPr>
            <p:cNvPr id="19461" name="AutoShape 3"/>
            <p:cNvSpPr>
              <a:spLocks/>
            </p:cNvSpPr>
            <p:nvPr/>
          </p:nvSpPr>
          <p:spPr bwMode="auto">
            <a:xfrm>
              <a:off x="1941" y="4561"/>
              <a:ext cx="240" cy="2145"/>
            </a:xfrm>
            <a:prstGeom prst="leftBracket">
              <a:avLst>
                <a:gd name="adj" fmla="val 744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2" name="AutoShape 4"/>
            <p:cNvSpPr>
              <a:spLocks noChangeArrowheads="1"/>
            </p:cNvSpPr>
            <p:nvPr/>
          </p:nvSpPr>
          <p:spPr bwMode="auto">
            <a:xfrm rot="10800000">
              <a:off x="2301" y="4691"/>
              <a:ext cx="1488" cy="1885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 rot="-5581406">
              <a:off x="1900" y="5601"/>
              <a:ext cx="1300" cy="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3933" y="4756"/>
              <a:ext cx="2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4101" y="4756"/>
              <a:ext cx="240" cy="1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6" name="AutoShape 8"/>
            <p:cNvSpPr>
              <a:spLocks/>
            </p:cNvSpPr>
            <p:nvPr/>
          </p:nvSpPr>
          <p:spPr bwMode="auto">
            <a:xfrm>
              <a:off x="4509" y="4561"/>
              <a:ext cx="192" cy="2145"/>
            </a:xfrm>
            <a:prstGeom prst="rightBracket">
              <a:avLst>
                <a:gd name="adj" fmla="val 930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7" name="AutoShape 9"/>
            <p:cNvSpPr>
              <a:spLocks/>
            </p:cNvSpPr>
            <p:nvPr/>
          </p:nvSpPr>
          <p:spPr bwMode="auto">
            <a:xfrm>
              <a:off x="8277" y="4496"/>
              <a:ext cx="240" cy="2145"/>
            </a:xfrm>
            <a:prstGeom prst="leftBracket">
              <a:avLst>
                <a:gd name="adj" fmla="val 744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 rot="-5581406">
              <a:off x="7958" y="5553"/>
              <a:ext cx="1404" cy="4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 flipH="1">
              <a:off x="10269" y="4691"/>
              <a:ext cx="2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10389" y="4756"/>
              <a:ext cx="288" cy="17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1" name="AutoShape 13"/>
            <p:cNvSpPr>
              <a:spLocks/>
            </p:cNvSpPr>
            <p:nvPr/>
          </p:nvSpPr>
          <p:spPr bwMode="auto">
            <a:xfrm>
              <a:off x="10845" y="4496"/>
              <a:ext cx="192" cy="2145"/>
            </a:xfrm>
            <a:prstGeom prst="rightBracket">
              <a:avLst>
                <a:gd name="adj" fmla="val 930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2" name="AutoShape 14"/>
            <p:cNvSpPr>
              <a:spLocks noChangeArrowheads="1"/>
            </p:cNvSpPr>
            <p:nvPr/>
          </p:nvSpPr>
          <p:spPr bwMode="auto">
            <a:xfrm>
              <a:off x="9069" y="6160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 rot="-5400000">
              <a:off x="8810" y="4717"/>
              <a:ext cx="1310" cy="1368"/>
            </a:xfrm>
            <a:prstGeom prst="flowChartManualIn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4" name="AutoShape 16"/>
            <p:cNvSpPr>
              <a:spLocks noChangeArrowheads="1"/>
            </p:cNvSpPr>
            <p:nvPr/>
          </p:nvSpPr>
          <p:spPr bwMode="auto">
            <a:xfrm>
              <a:off x="9357" y="6160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5" name="AutoShape 17"/>
            <p:cNvSpPr>
              <a:spLocks noChangeArrowheads="1"/>
            </p:cNvSpPr>
            <p:nvPr/>
          </p:nvSpPr>
          <p:spPr bwMode="auto">
            <a:xfrm>
              <a:off x="9621" y="6160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6" name="AutoShape 18"/>
            <p:cNvSpPr>
              <a:spLocks noChangeArrowheads="1"/>
            </p:cNvSpPr>
            <p:nvPr/>
          </p:nvSpPr>
          <p:spPr bwMode="auto">
            <a:xfrm>
              <a:off x="9837" y="6160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7" name="AutoShape 19"/>
            <p:cNvSpPr>
              <a:spLocks noChangeArrowheads="1"/>
            </p:cNvSpPr>
            <p:nvPr/>
          </p:nvSpPr>
          <p:spPr bwMode="auto">
            <a:xfrm>
              <a:off x="10053" y="6160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8" name="AutoShape 20"/>
            <p:cNvSpPr>
              <a:spLocks/>
            </p:cNvSpPr>
            <p:nvPr/>
          </p:nvSpPr>
          <p:spPr bwMode="auto">
            <a:xfrm>
              <a:off x="5133" y="4496"/>
              <a:ext cx="240" cy="2145"/>
            </a:xfrm>
            <a:prstGeom prst="leftBracket">
              <a:avLst>
                <a:gd name="adj" fmla="val 744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9" name="Oval 21"/>
            <p:cNvSpPr>
              <a:spLocks noChangeArrowheads="1"/>
            </p:cNvSpPr>
            <p:nvPr/>
          </p:nvSpPr>
          <p:spPr bwMode="auto">
            <a:xfrm rot="-5581406">
              <a:off x="4870" y="5499"/>
              <a:ext cx="1299" cy="4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H="1">
              <a:off x="7125" y="4691"/>
              <a:ext cx="2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1" name="Rectangle 23"/>
            <p:cNvSpPr>
              <a:spLocks noChangeArrowheads="1"/>
            </p:cNvSpPr>
            <p:nvPr/>
          </p:nvSpPr>
          <p:spPr bwMode="auto">
            <a:xfrm>
              <a:off x="7245" y="4756"/>
              <a:ext cx="288" cy="1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2" name="AutoShape 24"/>
            <p:cNvSpPr>
              <a:spLocks/>
            </p:cNvSpPr>
            <p:nvPr/>
          </p:nvSpPr>
          <p:spPr bwMode="auto">
            <a:xfrm>
              <a:off x="7701" y="4496"/>
              <a:ext cx="192" cy="2145"/>
            </a:xfrm>
            <a:prstGeom prst="rightBracket">
              <a:avLst>
                <a:gd name="adj" fmla="val 930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3" name="AutoShape 25"/>
            <p:cNvSpPr>
              <a:spLocks noChangeArrowheads="1"/>
            </p:cNvSpPr>
            <p:nvPr/>
          </p:nvSpPr>
          <p:spPr bwMode="auto">
            <a:xfrm rot="-5400000">
              <a:off x="5666" y="4717"/>
              <a:ext cx="1310" cy="1368"/>
            </a:xfrm>
            <a:prstGeom prst="flowChartManualIn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4" name="AutoShape 26"/>
            <p:cNvSpPr>
              <a:spLocks noChangeArrowheads="1"/>
            </p:cNvSpPr>
            <p:nvPr/>
          </p:nvSpPr>
          <p:spPr bwMode="auto">
            <a:xfrm>
              <a:off x="5949" y="6183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5" name="AutoShape 27"/>
            <p:cNvSpPr>
              <a:spLocks noChangeArrowheads="1"/>
            </p:cNvSpPr>
            <p:nvPr/>
          </p:nvSpPr>
          <p:spPr bwMode="auto">
            <a:xfrm>
              <a:off x="6213" y="6183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6" name="AutoShape 28"/>
            <p:cNvSpPr>
              <a:spLocks noChangeArrowheads="1"/>
            </p:cNvSpPr>
            <p:nvPr/>
          </p:nvSpPr>
          <p:spPr bwMode="auto">
            <a:xfrm>
              <a:off x="6453" y="6183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7" name="AutoShape 29"/>
            <p:cNvSpPr>
              <a:spLocks noChangeArrowheads="1"/>
            </p:cNvSpPr>
            <p:nvPr/>
          </p:nvSpPr>
          <p:spPr bwMode="auto">
            <a:xfrm>
              <a:off x="6741" y="6183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8" name="AutoShape 30"/>
            <p:cNvSpPr>
              <a:spLocks noChangeArrowheads="1"/>
            </p:cNvSpPr>
            <p:nvPr/>
          </p:nvSpPr>
          <p:spPr bwMode="auto">
            <a:xfrm>
              <a:off x="7293" y="6183"/>
              <a:ext cx="144" cy="23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9" name="Text Box 31"/>
            <p:cNvSpPr txBox="1">
              <a:spLocks noChangeArrowheads="1"/>
            </p:cNvSpPr>
            <p:nvPr/>
          </p:nvSpPr>
          <p:spPr bwMode="auto">
            <a:xfrm>
              <a:off x="2997" y="6641"/>
              <a:ext cx="504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sz="1000" i="1">
                  <a:latin typeface="Calibri" pitchFamily="34" charset="0"/>
                </a:rPr>
                <a:t>а</a:t>
              </a:r>
              <a:r>
                <a:rPr lang="ru-RU" sz="1000">
                  <a:latin typeface="Calibri" pitchFamily="34" charset="0"/>
                </a:rPr>
                <a:t>)</a:t>
              </a:r>
              <a:endParaRPr lang="ru-RU"/>
            </a:p>
          </p:txBody>
        </p:sp>
        <p:sp>
          <p:nvSpPr>
            <p:cNvPr id="19490" name="Text Box 32"/>
            <p:cNvSpPr txBox="1">
              <a:spLocks noChangeArrowheads="1"/>
            </p:cNvSpPr>
            <p:nvPr/>
          </p:nvSpPr>
          <p:spPr bwMode="auto">
            <a:xfrm>
              <a:off x="6189" y="6641"/>
              <a:ext cx="504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sz="1000" i="1">
                  <a:latin typeface="Calibri" pitchFamily="34" charset="0"/>
                </a:rPr>
                <a:t>б</a:t>
              </a:r>
              <a:r>
                <a:rPr lang="ru-RU" sz="1000">
                  <a:latin typeface="Calibri" pitchFamily="34" charset="0"/>
                </a:rPr>
                <a:t>)</a:t>
              </a:r>
              <a:endParaRPr lang="ru-RU"/>
            </a:p>
          </p:txBody>
        </p:sp>
        <p:sp>
          <p:nvSpPr>
            <p:cNvPr id="19491" name="Text Box 33"/>
            <p:cNvSpPr txBox="1">
              <a:spLocks noChangeArrowheads="1"/>
            </p:cNvSpPr>
            <p:nvPr/>
          </p:nvSpPr>
          <p:spPr bwMode="auto">
            <a:xfrm>
              <a:off x="9573" y="6641"/>
              <a:ext cx="504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ru-RU" sz="1000" i="1">
                  <a:latin typeface="Calibri" pitchFamily="34" charset="0"/>
                </a:rPr>
                <a:t>в)</a:t>
              </a:r>
              <a:endParaRPr lang="ru-RU"/>
            </a:p>
          </p:txBody>
        </p:sp>
      </p:grp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81000" y="365760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>
              <a:buFont typeface="Wingdings" pitchFamily="2" charset="2"/>
              <a:buChar char="ü"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Если матрицу можно свести к виду 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то система совместна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имеет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единственное решение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50850" eaLnBrk="0" hangingPunct="0">
              <a:buFont typeface="Wingdings" pitchFamily="2" charset="2"/>
              <a:buChar char="ü"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Если матрицу можно свести к виду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 система совместна и имеет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множество решений.</a:t>
            </a:r>
          </a:p>
          <a:p>
            <a:pPr indent="450850" eaLnBrk="0" hangingPunct="0">
              <a:buFont typeface="Wingdings" pitchFamily="2" charset="2"/>
              <a:buChar char="ü"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Если матрицу можно свести к виду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то система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несовместна.</a:t>
            </a:r>
          </a:p>
        </p:txBody>
      </p:sp>
      <p:sp>
        <p:nvSpPr>
          <p:cNvPr id="19460" name="Прямоугольник 34"/>
          <p:cNvSpPr>
            <a:spLocks noChangeArrowheads="1"/>
          </p:cNvSpPr>
          <p:nvPr/>
        </p:nvSpPr>
        <p:spPr bwMode="auto">
          <a:xfrm>
            <a:off x="533400" y="304800"/>
            <a:ext cx="8229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В результате этих преобразований матрица примет один их трех видов:</a:t>
            </a:r>
            <a:endParaRPr lang="ru-RU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7318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>
                <a:latin typeface="Times New Roman" pitchFamily="18" charset="0"/>
                <a:cs typeface="Times New Roman" pitchFamily="18" charset="0"/>
              </a:rPr>
              <a:t>Элементарные преобразования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755576" y="2204864"/>
            <a:ext cx="7346950" cy="2708275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К элементарным преобразованиям системы отнесем</a:t>
            </a:r>
            <a:r>
              <a:rPr lang="en-US" alt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следующее:</a:t>
            </a:r>
          </a:p>
          <a:p>
            <a:pPr algn="just" eaLnBrk="1" hangingPunct="1">
              <a:buFont typeface="Calibri" pitchFamily="34" charset="0"/>
              <a:buAutoNum type="arabicPeriod"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перемена местами двух любых уравнений;</a:t>
            </a:r>
          </a:p>
          <a:p>
            <a:pPr algn="just" eaLnBrk="1" hangingPunct="1">
              <a:buFont typeface="Calibri" pitchFamily="34" charset="0"/>
              <a:buAutoNum type="arabicPeriod"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умножение обеих частей любого из уравнений на произвольное число, отличное от нуля;</a:t>
            </a:r>
          </a:p>
          <a:p>
            <a:pPr algn="just" eaLnBrk="1" hangingPunct="1">
              <a:buFont typeface="Calibri" pitchFamily="34" charset="0"/>
              <a:buAutoNum type="arabicPeriod"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прибавление к обеим частям одного из уравнений системы соответствующих частей другого уравнения, умноженных на любое действительное число.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1625"/>
            <a:ext cx="807243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Метод Гаусса – </a:t>
            </a:r>
            <a:r>
              <a:rPr lang="ru-RU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это метод последовательного исключения переменных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24038"/>
            <a:ext cx="7926388" cy="4113212"/>
          </a:xfrm>
        </p:spPr>
        <p:txBody>
          <a:bodyPr/>
          <a:lstStyle/>
          <a:p>
            <a:pPr eaLnBrk="1" hangingPunct="1"/>
            <a:r>
              <a:rPr lang="ru-RU"/>
              <a:t>Систему уравнений приводят к эквивалентной ей системе с треугольной матрицей. </a:t>
            </a:r>
            <a:r>
              <a:rPr lang="ru-RU" sz="2300" i="1"/>
              <a:t>Это называется прямым ходом.</a:t>
            </a:r>
          </a:p>
          <a:p>
            <a:pPr eaLnBrk="1" hangingPunct="1"/>
            <a:r>
              <a:rPr lang="ru-RU"/>
              <a:t>Из полученной треугольной системы переменные находят с помощью последовательных подстановок. </a:t>
            </a:r>
            <a:r>
              <a:rPr lang="ru-RU" sz="2300" i="1"/>
              <a:t>Это называется обратным ходом.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>
                <a:latin typeface="Times New Roman" pitchFamily="18" charset="0"/>
                <a:cs typeface="Times New Roman" pitchFamily="18" charset="0"/>
              </a:rPr>
              <a:t>Рассмотрим на примере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395288" y="1673225"/>
            <a:ext cx="8258175" cy="4635500"/>
          </a:xfrm>
        </p:spPr>
        <p:txBody>
          <a:bodyPr/>
          <a:lstStyle/>
          <a:p>
            <a:pPr marL="0" indent="342900" eaLnBrk="1" hangingPunct="1">
              <a:buFont typeface="Calibri" pitchFamily="34" charset="0"/>
              <a:buAutoNum type="arabicPeriod"/>
            </a:pP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Покажем последовательность решения системы из трех уравнений методом Гаусса</a:t>
            </a: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Calibri" pitchFamily="34" charset="0"/>
              <a:buAutoNum type="arabicPeriod" startAt="2"/>
            </a:pP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Поделим первое уравнение на 2, затем вычтем его из второго (a</a:t>
            </a:r>
            <a:r>
              <a:rPr lang="ru-RU" altLang="ru-RU" sz="1700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=1, поэтому </a:t>
            </a:r>
            <a:r>
              <a:rPr lang="ru-RU" altLang="ru-RU" sz="1700" dirty="0" err="1">
                <a:latin typeface="Times New Roman" pitchFamily="18" charset="0"/>
                <a:cs typeface="Times New Roman" pitchFamily="18" charset="0"/>
              </a:rPr>
              <a:t>домножение</a:t>
            </a: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 не требуется) и из третьего, умножив предварительно на a</a:t>
            </a:r>
            <a:r>
              <a:rPr lang="ru-RU" altLang="ru-RU" sz="1700" baseline="-25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=3</a:t>
            </a: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Calibri" pitchFamily="34" charset="0"/>
              <a:buAutoNum type="arabicPeriod" startAt="3"/>
            </a:pP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Поделим второе уравнение полученной системы на 2, а затем вычтем его из третьего, умножив предварительно на 4,5 (коэффициент при x</a:t>
            </a:r>
            <a:r>
              <a:rPr lang="ru-RU" altLang="ru-RU" sz="17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Arial" charset="0"/>
              <a:buNone/>
            </a:pPr>
            <a:endParaRPr lang="ru-RU" alt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342900" eaLnBrk="1" hangingPunct="1">
              <a:buFont typeface="Arial" charset="0"/>
              <a:buNone/>
            </a:pPr>
            <a:r>
              <a:rPr lang="ru-RU" altLang="ru-RU" sz="1700" dirty="0">
                <a:latin typeface="Times New Roman" pitchFamily="18" charset="0"/>
                <a:cs typeface="Times New Roman" pitchFamily="18" charset="0"/>
              </a:rPr>
              <a:t>Тогда</a:t>
            </a:r>
          </a:p>
        </p:txBody>
      </p:sp>
      <p:pic>
        <p:nvPicPr>
          <p:cNvPr id="15364" name="Picture 3" descr="C:\Documents and Settings\Admin\Мои документы\матрицы\Image6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2043113"/>
            <a:ext cx="1357312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 descr="C:\Documents and Settings\Admin\Мои документы\матрицы\Image6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3212976"/>
            <a:ext cx="1285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 descr="C:\Documents and Settings\Admin\Мои документы\матрицы\Image6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688" y="4581128"/>
            <a:ext cx="135731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250" y="5788025"/>
            <a:ext cx="2428875" cy="900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342900" eaLnBrk="1" hangingPunct="1">
              <a:defRPr/>
            </a:pPr>
            <a:r>
              <a:rPr lang="en-US" sz="1050" dirty="0"/>
              <a:t>x</a:t>
            </a:r>
            <a:r>
              <a:rPr lang="en-US" sz="1050" baseline="-25000" dirty="0"/>
              <a:t>3</a:t>
            </a:r>
            <a:r>
              <a:rPr lang="en-US" sz="1050" dirty="0"/>
              <a:t>=-42/(-14)=3;</a:t>
            </a:r>
          </a:p>
          <a:p>
            <a:pPr indent="342900" eaLnBrk="1" hangingPunct="1">
              <a:defRPr/>
            </a:pPr>
            <a:endParaRPr lang="en-US" sz="1050" dirty="0"/>
          </a:p>
          <a:p>
            <a:pPr indent="342900" eaLnBrk="1" hangingPunct="1">
              <a:defRPr/>
            </a:pPr>
            <a:r>
              <a:rPr lang="en-US" sz="1050" dirty="0"/>
              <a:t>x</a:t>
            </a:r>
            <a:r>
              <a:rPr lang="en-US" sz="1050" baseline="-25000" dirty="0"/>
              <a:t>2</a:t>
            </a:r>
            <a:r>
              <a:rPr lang="en-US" sz="1050" dirty="0"/>
              <a:t>=8-2x3=2</a:t>
            </a:r>
          </a:p>
          <a:p>
            <a:pPr indent="342900" eaLnBrk="1" hangingPunct="1">
              <a:defRPr/>
            </a:pPr>
            <a:endParaRPr lang="en-US" sz="1050" dirty="0"/>
          </a:p>
          <a:p>
            <a:pPr indent="342900" eaLnBrk="1" hangingPunct="1">
              <a:defRPr/>
            </a:pPr>
            <a:r>
              <a:rPr lang="en-US" sz="1050" dirty="0"/>
              <a:t>x</a:t>
            </a:r>
            <a:r>
              <a:rPr lang="en-US" sz="1050" baseline="-25000" dirty="0"/>
              <a:t>1</a:t>
            </a:r>
            <a:r>
              <a:rPr lang="en-US" sz="1050" dirty="0"/>
              <a:t>=8-0,5x2-2x3=1</a:t>
            </a:r>
            <a:endParaRPr lang="ru-RU" sz="105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1644650" y="5737225"/>
            <a:ext cx="285750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81987" cy="1081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При выполнении прямого хода используют следующие преобразования (повторно!!!):</a:t>
            </a:r>
            <a:b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ru-RU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7927975" cy="4221162"/>
          </a:xfrm>
        </p:spPr>
        <p:txBody>
          <a:bodyPr>
            <a:normAutofit lnSpcReduction="10000"/>
          </a:bodyPr>
          <a:lstStyle/>
          <a:p>
            <a:pPr marL="476250" indent="-47625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Умножение или деление коэффициентов свободных членов на одно и то же число;</a:t>
            </a:r>
          </a:p>
          <a:p>
            <a:pPr marL="476250" indent="-47625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Сложение и вычитание уравнений;</a:t>
            </a:r>
          </a:p>
          <a:p>
            <a:pPr marL="476250" indent="-47625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Перестановка уравнений системы;</a:t>
            </a:r>
          </a:p>
          <a:p>
            <a:pPr marL="476250" indent="-47625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Исключение из системы уравнений, в которых все коэффициенты при неизвестных и свободные члены равны нулю.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/>
          <a:lstStyle/>
          <a:p>
            <a:pPr eaLnBrk="1" hangingPunct="1"/>
            <a:endParaRPr lang="ru-RU" sz="2400">
              <a:latin typeface="Times New Roman" pitchFamily="18" charset="0"/>
            </a:endParaRPr>
          </a:p>
          <a:p>
            <a:pPr eaLnBrk="1" hangingPunct="1"/>
            <a:endParaRPr lang="ru-RU" sz="2400">
              <a:latin typeface="Times New Roman" pitchFamily="18" charset="0"/>
            </a:endParaRPr>
          </a:p>
          <a:p>
            <a:pPr eaLnBrk="1" hangingPunct="1"/>
            <a:r>
              <a:rPr lang="ru-RU">
                <a:latin typeface="Times New Roman" pitchFamily="18" charset="0"/>
              </a:rPr>
              <a:t>расширенная </a:t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матрица системы:</a:t>
            </a:r>
          </a:p>
          <a:p>
            <a:pPr eaLnBrk="1" hangingPunct="1">
              <a:buFont typeface="Wingdings" pitchFamily="2" charset="2"/>
              <a:buNone/>
            </a:pPr>
            <a:endParaRPr lang="ru-RU" sz="240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>
              <a:latin typeface="Times New Roman" pitchFamily="18" charset="0"/>
            </a:endParaRPr>
          </a:p>
          <a:p>
            <a:pPr eaLnBrk="1" hangingPunct="1"/>
            <a:endParaRPr lang="ru-RU" sz="2400">
              <a:latin typeface="Times New Roman" pitchFamily="18" charset="0"/>
            </a:endParaRPr>
          </a:p>
          <a:p>
            <a:pPr eaLnBrk="1" hangingPunct="1"/>
            <a:r>
              <a:rPr lang="ru-RU">
                <a:latin typeface="Times New Roman" pitchFamily="18" charset="0"/>
              </a:rPr>
              <a:t>однородная </a:t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СЛАУ: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102100" y="1371600"/>
          <a:ext cx="4511675" cy="1981200"/>
        </p:xfrm>
        <a:graphic>
          <a:graphicData uri="http://schemas.openxmlformats.org/presentationml/2006/ole">
            <p:oleObj spid="_x0000_s2049" name="Equation" r:id="rId3" imgW="2514600" imgH="1104840" progId="">
              <p:embed/>
            </p:oleObj>
          </a:graphicData>
        </a:graphic>
      </p:graphicFrame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3733800" y="3975100"/>
          <a:ext cx="4338638" cy="2044700"/>
        </p:xfrm>
        <a:graphic>
          <a:graphicData uri="http://schemas.openxmlformats.org/presentationml/2006/ole">
            <p:oleObj spid="_x0000_s2050" name="Equation" r:id="rId4" imgW="2286000" imgH="1079280" progId="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b="1">
                <a:solidFill>
                  <a:srgbClr val="000099"/>
                </a:solidFill>
              </a:rPr>
              <a:t>Решить систему уравнений методом Гаусса</a:t>
            </a:r>
          </a:p>
        </p:txBody>
      </p:sp>
      <p:graphicFrame>
        <p:nvGraphicFramePr>
          <p:cNvPr id="1026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460500"/>
          <a:ext cx="2763838" cy="1549400"/>
        </p:xfrm>
        <a:graphic>
          <a:graphicData uri="http://schemas.openxmlformats.org/presentationml/2006/ole">
            <p:oleObj spid="_x0000_s11265" name="Формула" r:id="rId3" imgW="838080" imgH="469800" progId="Equation.3">
              <p:embed/>
            </p:oleObj>
          </a:graphicData>
        </a:graphic>
      </p:graphicFrame>
      <p:graphicFrame>
        <p:nvGraphicFramePr>
          <p:cNvPr id="1027" name="Rectangle 19"/>
          <p:cNvGraphicFramePr>
            <a:graphicFrameLocks noGrp="1"/>
          </p:cNvGraphicFramePr>
          <p:nvPr>
            <p:ph sz="quarter" idx="2"/>
          </p:nvPr>
        </p:nvGraphicFramePr>
        <p:xfrm>
          <a:off x="5002213" y="2689225"/>
          <a:ext cx="3341687" cy="0"/>
        </p:xfrm>
        <a:graphic>
          <a:graphicData uri="http://schemas.openxmlformats.org/presentationml/2006/ole">
            <p:oleObj spid="_x0000_s11266" name="Формула" r:id="rId4" imgW="0" imgH="0" progId="Equation.3">
              <p:embed/>
            </p:oleObj>
          </a:graphicData>
        </a:graphic>
      </p:graphicFrame>
      <p:graphicFrame>
        <p:nvGraphicFramePr>
          <p:cNvPr id="1028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4140200"/>
          <a:ext cx="2460625" cy="1751013"/>
        </p:xfrm>
        <a:graphic>
          <a:graphicData uri="http://schemas.openxmlformats.org/presentationml/2006/ole">
            <p:oleObj spid="_x0000_s11267" name="Формула" r:id="rId5" imgW="660240" imgH="469800" progId="Equation.3">
              <p:embed/>
            </p:oleObj>
          </a:graphicData>
        </a:graphic>
      </p:graphicFrame>
      <p:sp>
        <p:nvSpPr>
          <p:cNvPr id="1030" name="Text Box 15"/>
          <p:cNvSpPr txBox="1">
            <a:spLocks noChangeArrowheads="1"/>
          </p:cNvSpPr>
          <p:nvPr/>
        </p:nvSpPr>
        <p:spPr bwMode="auto">
          <a:xfrm>
            <a:off x="1187450" y="21336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Verdana" pitchFamily="34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71550" y="3284538"/>
            <a:ext cx="6769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ru-RU">
                <a:latin typeface="Verdana" pitchFamily="34" charset="0"/>
              </a:rPr>
              <a:t>Нужно записать </a:t>
            </a:r>
            <a:r>
              <a:rPr lang="ru-RU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расширенную матрицу</a:t>
            </a:r>
            <a:r>
              <a:rPr lang="ru-RU" i="1">
                <a:latin typeface="Verdana" pitchFamily="34" charset="0"/>
              </a:rPr>
              <a:t> системы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endParaRPr lang="ru-RU" i="1">
              <a:latin typeface="Verdana" pitchFamily="34" charset="0"/>
            </a:endParaRPr>
          </a:p>
        </p:txBody>
      </p:sp>
      <p:sp>
        <p:nvSpPr>
          <p:cNvPr id="1032" name="Line 29"/>
          <p:cNvSpPr>
            <a:spLocks noChangeShapeType="1"/>
          </p:cNvSpPr>
          <p:nvPr/>
        </p:nvSpPr>
        <p:spPr bwMode="auto">
          <a:xfrm>
            <a:off x="2674938" y="4149725"/>
            <a:ext cx="0" cy="1657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3779838" y="4292600"/>
            <a:ext cx="5183187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2000">
                <a:latin typeface="Times New Roman" pitchFamily="18" charset="0"/>
              </a:rPr>
              <a:t>Вертикальная черта внутри матрицы не несёт никакого математического смысла – </a:t>
            </a:r>
            <a:r>
              <a:rPr lang="ru-RU" sz="2000" b="1" i="1">
                <a:latin typeface="Times New Roman" pitchFamily="18" charset="0"/>
              </a:rPr>
              <a:t>это просто отчеркивание для удобства оформления.</a:t>
            </a:r>
          </a:p>
          <a:p>
            <a:pPr>
              <a:spcBef>
                <a:spcPct val="50000"/>
              </a:spcBef>
            </a:pPr>
            <a:endParaRPr lang="ru-RU" sz="2000" b="1" i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042988" y="4437063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Verdana" pitchFamily="34" charset="0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idx="1"/>
          </p:nvPr>
        </p:nvSpPr>
        <p:spPr>
          <a:xfrm>
            <a:off x="612775" y="1052513"/>
            <a:ext cx="8069263" cy="48847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ru-RU" sz="31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Матрица системы</a:t>
            </a:r>
            <a:r>
              <a:rPr lang="ru-RU" sz="3100" b="1" i="1"/>
              <a:t> – это матрица, составленная только из коэффициентов при неизвестных.</a:t>
            </a:r>
          </a:p>
          <a:p>
            <a:pPr eaLnBrk="1" hangingPunct="1">
              <a:buFontTx/>
              <a:buNone/>
              <a:defRPr/>
            </a:pPr>
            <a:r>
              <a:rPr lang="ru-RU" sz="3100" b="1" i="1"/>
              <a:t> </a:t>
            </a:r>
          </a:p>
          <a:p>
            <a:pPr eaLnBrk="1" hangingPunct="1">
              <a:buFontTx/>
              <a:buNone/>
              <a:defRPr/>
            </a:pPr>
            <a:endParaRPr lang="ru-RU" sz="3100" b="1" i="1"/>
          </a:p>
          <a:p>
            <a:pPr eaLnBrk="1" hangingPunct="1">
              <a:buFontTx/>
              <a:buNone/>
              <a:defRPr/>
            </a:pPr>
            <a:r>
              <a:rPr lang="ru-RU" sz="31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Расширенная матрица системы</a:t>
            </a:r>
            <a:r>
              <a:rPr lang="ru-RU" sz="3100" b="1" i="1"/>
              <a:t> – это та же матрица системы плюс столбец свободных членов, в данном случае. </a:t>
            </a:r>
            <a:endParaRPr lang="ru-RU" sz="3100" b="1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12075" cy="7508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>
                <a:solidFill>
                  <a:schemeClr val="tx1"/>
                </a:solidFill>
                <a:latin typeface="Times New Roman" pitchFamily="18" charset="0"/>
              </a:rPr>
              <a:t>Решение</a:t>
            </a:r>
            <a:r>
              <a:rPr lang="ru-RU" sz="2000">
                <a:solidFill>
                  <a:srgbClr val="000099"/>
                </a:solidFill>
                <a:latin typeface="Times New Roman" pitchFamily="18" charset="0"/>
              </a:rPr>
              <a:t>.  </a:t>
            </a:r>
            <a:br>
              <a:rPr lang="ru-RU" sz="2000">
                <a:solidFill>
                  <a:srgbClr val="000099"/>
                </a:solidFill>
                <a:latin typeface="Times New Roman" pitchFamily="18" charset="0"/>
              </a:rPr>
            </a:br>
            <a:r>
              <a:rPr lang="ru-RU" sz="2000">
                <a:solidFill>
                  <a:srgbClr val="000099"/>
                </a:solidFill>
                <a:latin typeface="Times New Roman" pitchFamily="18" charset="0"/>
              </a:rPr>
              <a:t>Умножим первую строку на (-2)</a:t>
            </a:r>
            <a:br>
              <a:rPr lang="ru-RU" sz="2000">
                <a:solidFill>
                  <a:srgbClr val="000099"/>
                </a:solidFill>
                <a:latin typeface="Times New Roman" pitchFamily="18" charset="0"/>
              </a:rPr>
            </a:br>
            <a:endParaRPr lang="ru-RU" sz="20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27213"/>
            <a:ext cx="8359775" cy="4697412"/>
          </a:xfrm>
        </p:spPr>
        <p:txBody>
          <a:bodyPr/>
          <a:lstStyle/>
          <a:p>
            <a:pPr marL="552450" indent="-552450" eaLnBrk="1" hangingPunct="1">
              <a:buFontTx/>
              <a:buNone/>
            </a:pPr>
            <a:r>
              <a:rPr lang="ru-RU" i="1"/>
              <a:t> </a:t>
            </a:r>
            <a:endParaRPr lang="ru-RU">
              <a:solidFill>
                <a:srgbClr val="000099"/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55650" y="1484313"/>
          <a:ext cx="2736850" cy="1946275"/>
        </p:xfrm>
        <a:graphic>
          <a:graphicData uri="http://schemas.openxmlformats.org/presentationml/2006/ole">
            <p:oleObj spid="_x0000_s12289" name="Формула" r:id="rId3" imgW="660240" imgH="469800" progId="Equation.3">
              <p:embed/>
            </p:oleObj>
          </a:graphicData>
        </a:graphic>
      </p:graphicFrame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2700338" y="1700213"/>
            <a:ext cx="0" cy="1657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5080000" y="2492375"/>
          <a:ext cx="3157538" cy="1946275"/>
        </p:xfrm>
        <a:graphic>
          <a:graphicData uri="http://schemas.openxmlformats.org/presentationml/2006/ole">
            <p:oleObj spid="_x0000_s12290" name="Формула" r:id="rId4" imgW="761760" imgH="469800" progId="Equation.3">
              <p:embed/>
            </p:oleObj>
          </a:graphicData>
        </a:graphic>
      </p:graphicFrame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6948488" y="2636838"/>
            <a:ext cx="0" cy="1657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6" name="AutoShape 10"/>
          <p:cNvSpPr>
            <a:spLocks noChangeArrowheads="1"/>
          </p:cNvSpPr>
          <p:nvPr/>
        </p:nvSpPr>
        <p:spPr bwMode="auto">
          <a:xfrm>
            <a:off x="3492500" y="2708275"/>
            <a:ext cx="1223963" cy="288925"/>
          </a:xfrm>
          <a:prstGeom prst="rightArrow">
            <a:avLst>
              <a:gd name="adj1" fmla="val 50000"/>
              <a:gd name="adj2" fmla="val 105907"/>
            </a:avLst>
          </a:prstGeom>
          <a:solidFill>
            <a:srgbClr val="660066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lang="ru-RU" sz="2000">
                <a:solidFill>
                  <a:schemeClr val="tx1"/>
                </a:solidFill>
                <a:latin typeface="Times New Roman" pitchFamily="18" charset="0"/>
              </a:rPr>
              <a:t>ко второй строке прибавим первую строку умноженную на -2</a:t>
            </a:r>
          </a:p>
        </p:txBody>
      </p:sp>
      <p:graphicFrame>
        <p:nvGraphicFramePr>
          <p:cNvPr id="3076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347663" y="3956050"/>
          <a:ext cx="3516312" cy="2205038"/>
        </p:xfrm>
        <a:graphic>
          <a:graphicData uri="http://schemas.openxmlformats.org/presentationml/2006/ole">
            <p:oleObj spid="_x0000_s13313" name="Формула" r:id="rId3" imgW="749160" imgH="469800" progId="Equation.3">
              <p:embed/>
            </p:oleObj>
          </a:graphicData>
        </a:graphic>
      </p:graphicFrame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95288" y="1916113"/>
          <a:ext cx="2736850" cy="1946275"/>
        </p:xfrm>
        <a:graphic>
          <a:graphicData uri="http://schemas.openxmlformats.org/presentationml/2006/ole">
            <p:oleObj spid="_x0000_s13314" name="Формула" r:id="rId4" imgW="660240" imgH="469800" progId="Equation.3">
              <p:embed/>
            </p:oleObj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835150" y="2058988"/>
            <a:ext cx="0" cy="1657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4287838" y="1916113"/>
          <a:ext cx="3157537" cy="1946275"/>
        </p:xfrm>
        <a:graphic>
          <a:graphicData uri="http://schemas.openxmlformats.org/presentationml/2006/ole">
            <p:oleObj spid="_x0000_s13315" name="Формула" r:id="rId5" imgW="761760" imgH="469800" progId="Equation.3">
              <p:embed/>
            </p:oleObj>
          </a:graphicData>
        </a:graphic>
      </p:graphicFrame>
      <p:sp>
        <p:nvSpPr>
          <p:cNvPr id="3079" name="Line 9"/>
          <p:cNvSpPr>
            <a:spLocks noChangeShapeType="1"/>
          </p:cNvSpPr>
          <p:nvPr/>
        </p:nvSpPr>
        <p:spPr bwMode="auto">
          <a:xfrm>
            <a:off x="6156325" y="2060575"/>
            <a:ext cx="0" cy="1657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Line 13"/>
          <p:cNvSpPr>
            <a:spLocks noChangeShapeType="1"/>
          </p:cNvSpPr>
          <p:nvPr/>
        </p:nvSpPr>
        <p:spPr bwMode="auto">
          <a:xfrm>
            <a:off x="2555875" y="4219575"/>
            <a:ext cx="0" cy="1657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1" name="AutoShape 14"/>
          <p:cNvSpPr>
            <a:spLocks noChangeArrowheads="1"/>
          </p:cNvSpPr>
          <p:nvPr/>
        </p:nvSpPr>
        <p:spPr bwMode="auto">
          <a:xfrm>
            <a:off x="3132138" y="27813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82" name="AutoShape 15"/>
          <p:cNvSpPr>
            <a:spLocks noChangeArrowheads="1"/>
          </p:cNvSpPr>
          <p:nvPr/>
        </p:nvSpPr>
        <p:spPr bwMode="auto">
          <a:xfrm>
            <a:off x="7524750" y="2852738"/>
            <a:ext cx="935038" cy="288925"/>
          </a:xfrm>
          <a:prstGeom prst="rightArrow">
            <a:avLst>
              <a:gd name="adj1" fmla="val 50000"/>
              <a:gd name="adj2" fmla="val 80907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01625"/>
            <a:ext cx="7856537" cy="750888"/>
          </a:xfrm>
        </p:spPr>
        <p:txBody>
          <a:bodyPr/>
          <a:lstStyle/>
          <a:p>
            <a:pPr eaLnBrk="1" hangingPunct="1"/>
            <a:r>
              <a:rPr lang="ru-RU" sz="2800">
                <a:latin typeface="Times New Roman" pitchFamily="18" charset="0"/>
              </a:rPr>
              <a:t>Разделим опять первую строку на (-2)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95288" y="1916113"/>
          <a:ext cx="2232025" cy="1587500"/>
        </p:xfrm>
        <a:graphic>
          <a:graphicData uri="http://schemas.openxmlformats.org/presentationml/2006/ole">
            <p:oleObj spid="_x0000_s14337" name="Формула" r:id="rId3" imgW="660240" imgH="469800" progId="Equation.3">
              <p:embed/>
            </p:oleObj>
          </a:graphicData>
        </a:graphic>
      </p:graphicFrame>
      <p:sp>
        <p:nvSpPr>
          <p:cNvPr id="4103" name="Line 5"/>
          <p:cNvSpPr>
            <a:spLocks noChangeShapeType="1"/>
          </p:cNvSpPr>
          <p:nvPr/>
        </p:nvSpPr>
        <p:spPr bwMode="auto">
          <a:xfrm>
            <a:off x="1619250" y="1916113"/>
            <a:ext cx="0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2916238" y="27082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4287838" y="1916113"/>
          <a:ext cx="2371725" cy="1462087"/>
        </p:xfrm>
        <a:graphic>
          <a:graphicData uri="http://schemas.openxmlformats.org/presentationml/2006/ole">
            <p:oleObj spid="_x0000_s14338" name="Формула" r:id="rId4" imgW="761760" imgH="469800" progId="Equation.3">
              <p:embed/>
            </p:oleObj>
          </a:graphicData>
        </a:graphic>
      </p:graphicFrame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24525" y="1916113"/>
            <a:ext cx="0" cy="151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948488" y="25654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347663" y="3956050"/>
          <a:ext cx="2784475" cy="1746250"/>
        </p:xfrm>
        <a:graphic>
          <a:graphicData uri="http://schemas.openxmlformats.org/presentationml/2006/ole">
            <p:oleObj spid="_x0000_s14339" name="Формула" r:id="rId5" imgW="749160" imgH="469800" progId="Equation.3">
              <p:embed/>
            </p:oleObj>
          </a:graphicData>
        </a:graphic>
      </p:graphicFrame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124075" y="4076700"/>
            <a:ext cx="0" cy="143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492500" y="4724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4854575" y="3933825"/>
          <a:ext cx="2670175" cy="1593850"/>
        </p:xfrm>
        <a:graphic>
          <a:graphicData uri="http://schemas.openxmlformats.org/presentationml/2006/ole">
            <p:oleObj spid="_x0000_s14340" name="Формула" r:id="rId6" imgW="787320" imgH="469800" progId="Equation.3">
              <p:embed/>
            </p:oleObj>
          </a:graphicData>
        </a:graphic>
      </p:graphicFrame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6443663" y="400526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900113" y="5805488"/>
            <a:ext cx="79930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rgbClr val="660066"/>
                </a:solidFill>
                <a:latin typeface="Verdana" pitchFamily="34" charset="0"/>
              </a:rPr>
              <a:t>строка, которую </a:t>
            </a:r>
            <a:r>
              <a:rPr lang="ru-RU" i="1">
                <a:solidFill>
                  <a:srgbClr val="660066"/>
                </a:solidFill>
                <a:latin typeface="Verdana" pitchFamily="34" charset="0"/>
              </a:rPr>
              <a:t>ПРИБАВЛЯ</a:t>
            </a:r>
            <a:r>
              <a:rPr lang="ru-RU" b="1" i="1">
                <a:solidFill>
                  <a:srgbClr val="660066"/>
                </a:solidFill>
                <a:latin typeface="Verdana" pitchFamily="34" charset="0"/>
              </a:rPr>
              <a:t>ЛИ</a:t>
            </a:r>
            <a:r>
              <a:rPr lang="ru-RU">
                <a:solidFill>
                  <a:srgbClr val="660066"/>
                </a:solidFill>
                <a:latin typeface="Verdana" pitchFamily="34" charset="0"/>
              </a:rPr>
              <a:t> – </a:t>
            </a:r>
            <a:r>
              <a:rPr lang="ru-RU" b="1" u="sng">
                <a:solidFill>
                  <a:srgbClr val="660066"/>
                </a:solidFill>
                <a:latin typeface="Verdana" pitchFamily="34" charset="0"/>
              </a:rPr>
              <a:t>не изменилась</a:t>
            </a:r>
            <a:r>
              <a:rPr lang="ru-RU">
                <a:solidFill>
                  <a:srgbClr val="660066"/>
                </a:solidFill>
                <a:latin typeface="Verdana" pitchFamily="34" charset="0"/>
              </a:rPr>
              <a:t>. </a:t>
            </a:r>
          </a:p>
          <a:p>
            <a:pPr>
              <a:spcBef>
                <a:spcPct val="50000"/>
              </a:spcBef>
              <a:defRPr/>
            </a:pPr>
            <a:r>
              <a:rPr lang="ru-RU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Всегда</a:t>
            </a:r>
            <a:r>
              <a:rPr lang="ru-RU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 меняется строка, К КОТОРОЙ ПРИБАВЛЯ</a:t>
            </a:r>
            <a:r>
              <a:rPr lang="ru-RU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ЮТ</a:t>
            </a:r>
            <a:r>
              <a:rPr lang="ru-RU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pPr eaLnBrk="1" hangingPunct="1"/>
            <a:r>
              <a:rPr lang="ru-RU" sz="2800" b="1">
                <a:solidFill>
                  <a:srgbClr val="660066"/>
                </a:solidFill>
                <a:latin typeface="Times New Roman" pitchFamily="18" charset="0"/>
              </a:rPr>
              <a:t>Цель элементарных преобразований</a:t>
            </a:r>
            <a:r>
              <a:rPr lang="ru-RU" sz="4000" i="1"/>
              <a:t> 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8140700" cy="4113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/>
              <a:t> привести матрицу к ступенчатому виду. Сам термин «ступенчатый вид» не вполне теоретический, в научной и учебной литературе он часто называется </a:t>
            </a:r>
            <a:r>
              <a:rPr lang="ru-RU" b="1" i="1">
                <a:solidFill>
                  <a:srgbClr val="660066"/>
                </a:solidFill>
              </a:rPr>
              <a:t>трапециевидный</a:t>
            </a:r>
            <a:r>
              <a:rPr lang="ru-RU" i="1">
                <a:solidFill>
                  <a:srgbClr val="660066"/>
                </a:solidFill>
              </a:rPr>
              <a:t> </a:t>
            </a:r>
            <a:r>
              <a:rPr lang="ru-RU" b="1" i="1">
                <a:solidFill>
                  <a:srgbClr val="660066"/>
                </a:solidFill>
              </a:rPr>
              <a:t>вид</a:t>
            </a:r>
            <a:r>
              <a:rPr lang="ru-RU"/>
              <a:t> или </a:t>
            </a:r>
            <a:r>
              <a:rPr lang="ru-RU" b="1" i="1">
                <a:solidFill>
                  <a:srgbClr val="660066"/>
                </a:solidFill>
              </a:rPr>
              <a:t>треугольный</a:t>
            </a:r>
            <a:r>
              <a:rPr lang="ru-RU">
                <a:solidFill>
                  <a:srgbClr val="660066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673975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2400">
                <a:solidFill>
                  <a:srgbClr val="660066"/>
                </a:solidFill>
                <a:latin typeface="Times New Roman" pitchFamily="18" charset="0"/>
              </a:rPr>
              <a:t>В результате элементарных преобразований получена </a:t>
            </a:r>
            <a:r>
              <a:rPr lang="ru-RU" sz="2400" b="1" i="1">
                <a:solidFill>
                  <a:srgbClr val="660066"/>
                </a:solidFill>
                <a:latin typeface="Times New Roman" pitchFamily="18" charset="0"/>
              </a:rPr>
              <a:t>эквивалентная</a:t>
            </a:r>
            <a:r>
              <a:rPr lang="ru-RU" sz="2400">
                <a:solidFill>
                  <a:srgbClr val="660066"/>
                </a:solidFill>
                <a:latin typeface="Times New Roman" pitchFamily="18" charset="0"/>
              </a:rPr>
              <a:t> исходной система уравнений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8675" y="1700213"/>
          <a:ext cx="2532063" cy="1419225"/>
        </p:xfrm>
        <a:graphic>
          <a:graphicData uri="http://schemas.openxmlformats.org/presentationml/2006/ole">
            <p:oleObj spid="_x0000_s15361" name="Формула" r:id="rId3" imgW="838080" imgH="469800" progId="Equation.3">
              <p:embed/>
            </p:oleObj>
          </a:graphicData>
        </a:graphic>
      </p:graphicFrame>
      <p:sp>
        <p:nvSpPr>
          <p:cNvPr id="512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3357563"/>
            <a:ext cx="8280400" cy="3167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800" dirty="0">
                <a:latin typeface="Times New Roman" pitchFamily="18" charset="0"/>
              </a:rPr>
              <a:t>Выполняем обратный ход, т.е. подстановку в первое уравнение вместо у,</a:t>
            </a:r>
          </a:p>
          <a:p>
            <a:pPr eaLnBrk="1" hangingPunct="1">
              <a:buFontTx/>
              <a:buNone/>
            </a:pPr>
            <a:r>
              <a:rPr lang="ru-RU" sz="2800" dirty="0" err="1">
                <a:latin typeface="Times New Roman" pitchFamily="18" charset="0"/>
              </a:rPr>
              <a:t>х</a:t>
            </a:r>
            <a:r>
              <a:rPr lang="ru-RU" sz="2800" dirty="0">
                <a:latin typeface="Times New Roman" pitchFamily="18" charset="0"/>
              </a:rPr>
              <a:t> =-5+у</a:t>
            </a:r>
          </a:p>
          <a:p>
            <a:pPr eaLnBrk="1" hangingPunct="1">
              <a:buFontTx/>
              <a:buNone/>
            </a:pPr>
            <a:r>
              <a:rPr lang="ru-RU" sz="2800" dirty="0">
                <a:latin typeface="Times New Roman" pitchFamily="18" charset="0"/>
              </a:rPr>
              <a:t>х=-5+1</a:t>
            </a:r>
          </a:p>
          <a:p>
            <a:pPr eaLnBrk="1" hangingPunct="1">
              <a:buFontTx/>
              <a:buNone/>
            </a:pPr>
            <a:r>
              <a:rPr lang="ru-RU" sz="2800" dirty="0">
                <a:latin typeface="Times New Roman" pitchFamily="18" charset="0"/>
              </a:rPr>
              <a:t>х=-4</a:t>
            </a:r>
          </a:p>
          <a:p>
            <a:pPr eaLnBrk="1" hangingPunct="1">
              <a:buFontTx/>
              <a:buNone/>
            </a:pPr>
            <a:r>
              <a:rPr lang="ru-RU" sz="2800" dirty="0">
                <a:solidFill>
                  <a:srgbClr val="660066"/>
                </a:solidFill>
                <a:latin typeface="Times New Roman" pitchFamily="18" charset="0"/>
              </a:rPr>
              <a:t>                 Ответ: (-4; 1)</a:t>
            </a:r>
          </a:p>
        </p:txBody>
      </p:sp>
      <p:graphicFrame>
        <p:nvGraphicFramePr>
          <p:cNvPr id="512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24128" y="1772816"/>
          <a:ext cx="2174875" cy="1335088"/>
        </p:xfrm>
        <a:graphic>
          <a:graphicData uri="http://schemas.openxmlformats.org/presentationml/2006/ole">
            <p:oleObj spid="_x0000_s15362" name="Формула" r:id="rId4" imgW="749160" imgH="469800" progId="Equation.3">
              <p:embed/>
            </p:oleObj>
          </a:graphicData>
        </a:graphic>
      </p:graphicFrame>
      <p:sp>
        <p:nvSpPr>
          <p:cNvPr id="5126" name="AutoShape 10"/>
          <p:cNvSpPr>
            <a:spLocks noChangeArrowheads="1"/>
          </p:cNvSpPr>
          <p:nvPr/>
        </p:nvSpPr>
        <p:spPr bwMode="auto">
          <a:xfrm>
            <a:off x="3851275" y="2349500"/>
            <a:ext cx="1225550" cy="215900"/>
          </a:xfrm>
          <a:prstGeom prst="rightArrow">
            <a:avLst>
              <a:gd name="adj1" fmla="val 50000"/>
              <a:gd name="adj2" fmla="val 141912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8496300" cy="503237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Решить систему уравнений методом Гаусса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1152525" cy="36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1800" u="sng">
                <a:solidFill>
                  <a:srgbClr val="660066"/>
                </a:solidFill>
                <a:latin typeface="Times New Roman" pitchFamily="18" charset="0"/>
              </a:rPr>
              <a:t>Решение</a:t>
            </a:r>
            <a:r>
              <a:rPr lang="ru-RU" sz="190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6146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765175"/>
          <a:ext cx="2738438" cy="1858963"/>
        </p:xfrm>
        <a:graphic>
          <a:graphicData uri="http://schemas.openxmlformats.org/presentationml/2006/ole">
            <p:oleObj spid="_x0000_s16385" name="Формула" r:id="rId3" imgW="1028520" imgH="698400" progId="Equation.3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58888" y="1916113"/>
            <a:ext cx="252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Verdana" pitchFamily="34" charset="0"/>
            </a:endParaRP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827088" y="29972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Times New Roman" pitchFamily="18" charset="0"/>
              </a:rPr>
              <a:t>Переставим третье уравнение на место первого и запишем расширенную матрицу: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3438" y="3716338"/>
            <a:ext cx="5611812" cy="1858962"/>
            <a:chOff x="525" y="2341"/>
            <a:chExt cx="3535" cy="1171"/>
          </a:xfrm>
        </p:grpSpPr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525" y="2341"/>
            <a:ext cx="3535" cy="1171"/>
          </p:xfrm>
          <a:graphic>
            <a:graphicData uri="http://schemas.openxmlformats.org/presentationml/2006/ole">
              <p:oleObj spid="_x0000_s16386" name="Формула" r:id="rId4" imgW="2108160" imgH="698400" progId="Equation.3">
                <p:embed/>
              </p:oleObj>
            </a:graphicData>
          </a:graphic>
        </p:graphicFrame>
        <p:sp>
          <p:nvSpPr>
            <p:cNvPr id="6153" name="Line 12"/>
            <p:cNvSpPr>
              <a:spLocks noChangeShapeType="1"/>
            </p:cNvSpPr>
            <p:nvPr/>
          </p:nvSpPr>
          <p:spPr bwMode="auto">
            <a:xfrm>
              <a:off x="3696" y="243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4" name="Line 13"/>
            <p:cNvSpPr>
              <a:spLocks noChangeShapeType="1"/>
            </p:cNvSpPr>
            <p:nvPr/>
          </p:nvSpPr>
          <p:spPr bwMode="auto">
            <a:xfrm>
              <a:off x="2290" y="288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Чтобы в первом столбце получить </a:t>
            </a:r>
            <a:r>
              <a:rPr lang="ru-RU" sz="2400" b="1">
                <a:solidFill>
                  <a:schemeClr val="tx1"/>
                </a:solidFill>
                <a:latin typeface="Times New Roman" pitchFamily="18" charset="0"/>
              </a:rPr>
              <a:t>а</a:t>
            </a:r>
            <a:r>
              <a:rPr lang="ru-RU" sz="24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ru-RU" sz="2400" b="1">
                <a:solidFill>
                  <a:schemeClr val="tx1"/>
                </a:solidFill>
                <a:latin typeface="Times New Roman" pitchFamily="18" charset="0"/>
              </a:rPr>
              <a:t>=а</a:t>
            </a:r>
            <a:r>
              <a:rPr lang="ru-RU" sz="24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ru-RU" sz="2400" b="1">
                <a:solidFill>
                  <a:schemeClr val="tx1"/>
                </a:solidFill>
                <a:latin typeface="Times New Roman" pitchFamily="18" charset="0"/>
              </a:rPr>
              <a:t>=0</a:t>
            </a:r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>
                <a:solidFill>
                  <a:srgbClr val="000099"/>
                </a:solidFill>
                <a:latin typeface="Times New Roman" pitchFamily="18" charset="0"/>
              </a:rPr>
              <a:t>умножим 1-ю строку сначала на 3</a:t>
            </a:r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, а </a:t>
            </a:r>
            <a:r>
              <a:rPr lang="ru-RU" sz="2400">
                <a:solidFill>
                  <a:srgbClr val="660066"/>
                </a:solidFill>
                <a:latin typeface="Times New Roman" pitchFamily="18" charset="0"/>
              </a:rPr>
              <a:t>затем на 2</a:t>
            </a:r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 и </a:t>
            </a:r>
            <a:r>
              <a:rPr lang="ru-RU" sz="2400">
                <a:solidFill>
                  <a:srgbClr val="0000FF"/>
                </a:solidFill>
                <a:latin typeface="Times New Roman" pitchFamily="18" charset="0"/>
              </a:rPr>
              <a:t>вычтем результаты из 2-й и 3-й строк</a:t>
            </a:r>
          </a:p>
        </p:txBody>
      </p:sp>
      <p:graphicFrame>
        <p:nvGraphicFramePr>
          <p:cNvPr id="717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4787900" y="1773238"/>
          <a:ext cx="2590800" cy="1803400"/>
        </p:xfrm>
        <a:graphic>
          <a:graphicData uri="http://schemas.openxmlformats.org/presentationml/2006/ole">
            <p:oleObj spid="_x0000_s17409" name="Формула" r:id="rId3" imgW="1002960" imgH="698400" progId="Equation.3">
              <p:embed/>
            </p:oleObj>
          </a:graphicData>
        </a:graphic>
      </p:graphicFrame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1042988" y="1700213"/>
          <a:ext cx="2197100" cy="1858962"/>
        </p:xfrm>
        <a:graphic>
          <a:graphicData uri="http://schemas.openxmlformats.org/presentationml/2006/ole">
            <p:oleObj spid="_x0000_s17410" name="Формула" r:id="rId4" imgW="825480" imgH="698400" progId="Equation.3">
              <p:embed/>
            </p:oleObj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627313" y="1844675"/>
            <a:ext cx="0" cy="16557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6588125" y="1844675"/>
            <a:ext cx="0" cy="16557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000">
                <a:solidFill>
                  <a:srgbClr val="660066"/>
                </a:solidFill>
                <a:latin typeface="Times New Roman" pitchFamily="18" charset="0"/>
              </a:rPr>
              <a:t>Разделим 2-ю строку на 8, полученные результаты умножим на 3 и вычтем из 3-й строки</a:t>
            </a:r>
          </a:p>
        </p:txBody>
      </p:sp>
      <p:graphicFrame>
        <p:nvGraphicFramePr>
          <p:cNvPr id="8194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469900" y="4149725"/>
          <a:ext cx="1943100" cy="1679575"/>
        </p:xfrm>
        <a:graphic>
          <a:graphicData uri="http://schemas.openxmlformats.org/presentationml/2006/ole">
            <p:oleObj spid="_x0000_s18433" name="Формула" r:id="rId3" imgW="1028520" imgH="888840" progId="Equation.3">
              <p:embed/>
            </p:oleObj>
          </a:graphicData>
        </a:graphic>
      </p:graphicFrame>
      <p:graphicFrame>
        <p:nvGraphicFramePr>
          <p:cNvPr id="8195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40050" y="4149725"/>
          <a:ext cx="2303463" cy="1733550"/>
        </p:xfrm>
        <a:graphic>
          <a:graphicData uri="http://schemas.openxmlformats.org/presentationml/2006/ole">
            <p:oleObj spid="_x0000_s18434" name="Формула" r:id="rId4" imgW="1180800" imgH="888840" progId="Equation.3">
              <p:embed/>
            </p:oleObj>
          </a:graphicData>
        </a:graphic>
      </p:graphicFrame>
      <p:graphicFrame>
        <p:nvGraphicFramePr>
          <p:cNvPr id="8198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57900" y="4416425"/>
          <a:ext cx="1219200" cy="1231900"/>
        </p:xfrm>
        <a:graphic>
          <a:graphicData uri="http://schemas.openxmlformats.org/presentationml/2006/ole">
            <p:oleObj spid="_x0000_s18435" name="Формула" r:id="rId5" imgW="1218960" imgH="123156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042988" y="1700213"/>
          <a:ext cx="1873250" cy="1584325"/>
        </p:xfrm>
        <a:graphic>
          <a:graphicData uri="http://schemas.openxmlformats.org/presentationml/2006/ole">
            <p:oleObj spid="_x0000_s18436" name="Формула" r:id="rId6" imgW="825480" imgH="698400" progId="Equation.3">
              <p:embed/>
            </p:oleObj>
          </a:graphicData>
        </a:graphic>
      </p:graphicFrame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411413" y="1773238"/>
            <a:ext cx="0" cy="15113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4067175" y="1773238"/>
          <a:ext cx="2016125" cy="1403350"/>
        </p:xfrm>
        <a:graphic>
          <a:graphicData uri="http://schemas.openxmlformats.org/presentationml/2006/ole">
            <p:oleObj spid="_x0000_s18437" name="Формула" r:id="rId7" imgW="1002960" imgH="698400" progId="Equation.3">
              <p:embed/>
            </p:oleObj>
          </a:graphicData>
        </a:graphic>
      </p:graphicFrame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5435600" y="1773238"/>
            <a:ext cx="0" cy="14398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1809750" y="4221163"/>
            <a:ext cx="0" cy="14398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3" name="Line 15"/>
          <p:cNvSpPr>
            <a:spLocks noChangeShapeType="1"/>
          </p:cNvSpPr>
          <p:nvPr/>
        </p:nvSpPr>
        <p:spPr bwMode="auto">
          <a:xfrm>
            <a:off x="4402138" y="4221163"/>
            <a:ext cx="0" cy="14398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>
            <a:off x="7616825" y="4510088"/>
            <a:ext cx="0" cy="14398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5" name="AutoShape 21"/>
          <p:cNvSpPr>
            <a:spLocks noChangeArrowheads="1"/>
          </p:cNvSpPr>
          <p:nvPr/>
        </p:nvSpPr>
        <p:spPr bwMode="auto">
          <a:xfrm>
            <a:off x="3059113" y="2420938"/>
            <a:ext cx="1008062" cy="144462"/>
          </a:xfrm>
          <a:prstGeom prst="rightArrow">
            <a:avLst>
              <a:gd name="adj1" fmla="val 50000"/>
              <a:gd name="adj2" fmla="val 174451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6" name="AutoShape 22"/>
          <p:cNvSpPr>
            <a:spLocks noChangeArrowheads="1"/>
          </p:cNvSpPr>
          <p:nvPr/>
        </p:nvSpPr>
        <p:spPr bwMode="auto">
          <a:xfrm>
            <a:off x="6156325" y="2276475"/>
            <a:ext cx="1008063" cy="144463"/>
          </a:xfrm>
          <a:prstGeom prst="rightArrow">
            <a:avLst>
              <a:gd name="adj1" fmla="val 50000"/>
              <a:gd name="adj2" fmla="val 17445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7" name="AutoShape 23"/>
          <p:cNvSpPr>
            <a:spLocks noChangeArrowheads="1"/>
          </p:cNvSpPr>
          <p:nvPr/>
        </p:nvSpPr>
        <p:spPr bwMode="auto">
          <a:xfrm>
            <a:off x="2411413" y="5013325"/>
            <a:ext cx="576262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8" name="AutoShape 24"/>
          <p:cNvSpPr>
            <a:spLocks noChangeArrowheads="1"/>
          </p:cNvSpPr>
          <p:nvPr/>
        </p:nvSpPr>
        <p:spPr bwMode="auto">
          <a:xfrm>
            <a:off x="5364163" y="4941888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немного систематизируем знания о системах линейных уравнений. Система линейных уравнений может: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Иметь единственное решение.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Иметь бесконечно много решений.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Не иметь решений (быть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несовместной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9054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pPr eaLnBrk="1" hangingPunct="1"/>
            <a:r>
              <a:rPr lang="ru-RU" sz="2000">
                <a:solidFill>
                  <a:srgbClr val="660066"/>
                </a:solidFill>
                <a:latin typeface="Times New Roman" pitchFamily="18" charset="0"/>
              </a:rPr>
              <a:t>Запишем новую эквивалентную систему с учетом расширенной матрицы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25513" y="1341438"/>
          <a:ext cx="1749425" cy="1951037"/>
        </p:xfrm>
        <a:graphic>
          <a:graphicData uri="http://schemas.openxmlformats.org/presentationml/2006/ole">
            <p:oleObj spid="_x0000_s19457" name="Формула" r:id="rId3" imgW="1104840" imgH="1231560" progId="Equation.3">
              <p:embed/>
            </p:oleObj>
          </a:graphicData>
        </a:graphic>
      </p:graphicFrame>
      <p:graphicFrame>
        <p:nvGraphicFramePr>
          <p:cNvPr id="92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" y="3941763"/>
          <a:ext cx="2085975" cy="2043112"/>
        </p:xfrm>
        <a:graphic>
          <a:graphicData uri="http://schemas.openxmlformats.org/presentationml/2006/ole">
            <p:oleObj spid="_x0000_s19458" name="Формула" r:id="rId4" imgW="1257120" imgH="1231560" progId="Equation.3">
              <p:embed/>
            </p:oleObj>
          </a:graphicData>
        </a:graphic>
      </p:graphicFrame>
      <p:graphicFrame>
        <p:nvGraphicFramePr>
          <p:cNvPr id="922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65563" y="4230688"/>
          <a:ext cx="3954462" cy="1762125"/>
        </p:xfrm>
        <a:graphic>
          <a:graphicData uri="http://schemas.openxmlformats.org/presentationml/2006/ole">
            <p:oleObj spid="_x0000_s19459" name="Формула" r:id="rId5" imgW="2336760" imgH="1041120" progId="Equation.3">
              <p:embed/>
            </p:oleObj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779838" y="263683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660066"/>
                </a:solidFill>
                <a:latin typeface="Times New Roman" pitchFamily="18" charset="0"/>
              </a:rPr>
              <a:t>Выполняем обратный ход,  с помощью последовательных подстановок находим неизвестные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2124075" y="6237288"/>
            <a:ext cx="309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rgbClr val="660066"/>
                </a:solidFill>
                <a:latin typeface="Verdana" pitchFamily="34" charset="0"/>
              </a:rPr>
              <a:t>Ответ: (1; 2; 3)</a:t>
            </a:r>
          </a:p>
        </p:txBody>
      </p:sp>
      <p:sp>
        <p:nvSpPr>
          <p:cNvPr id="9224" name="AutoShape 12"/>
          <p:cNvSpPr>
            <a:spLocks noChangeArrowheads="1"/>
          </p:cNvSpPr>
          <p:nvPr/>
        </p:nvSpPr>
        <p:spPr bwMode="auto">
          <a:xfrm>
            <a:off x="2916238" y="4941888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357554" y="428604"/>
            <a:ext cx="2214578" cy="50006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2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b="1"/>
              <a:t/>
            </a:r>
            <a:br>
              <a:rPr lang="ru-RU" altLang="ru-RU" sz="3600" b="1"/>
            </a:br>
            <a:r>
              <a:rPr lang="ru-RU" altLang="ru-RU" sz="3600" b="1"/>
              <a:t>Пример.</a:t>
            </a:r>
            <a:br>
              <a:rPr lang="ru-RU" altLang="ru-RU" sz="3600" b="1"/>
            </a:br>
            <a:r>
              <a:rPr lang="ru-RU" altLang="ru-RU" sz="3600" b="1"/>
              <a:t> </a:t>
            </a:r>
            <a:r>
              <a:rPr lang="ru-RU" altLang="ru-RU" sz="2800" b="1"/>
              <a:t>Решить СЛАУ методом Гаусса:</a:t>
            </a:r>
            <a:br>
              <a:rPr lang="ru-RU" altLang="ru-RU" sz="2800" b="1"/>
            </a:br>
            <a:endParaRPr lang="ru-RU" altLang="ru-RU" sz="2800" b="1"/>
          </a:p>
        </p:txBody>
      </p:sp>
      <p:pic>
        <p:nvPicPr>
          <p:cNvPr id="5126" name="Содержимое 5" descr="http://www.mathprofi.ru/g/metod_gaussa_dlya_chainikov_clip_image056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57313" y="1714500"/>
            <a:ext cx="2143125" cy="1357313"/>
          </a:xfrm>
        </p:spPr>
      </p:pic>
      <p:sp>
        <p:nvSpPr>
          <p:cNvPr id="5127" name="Прямоугольник 6"/>
          <p:cNvSpPr>
            <a:spLocks noChangeArrowheads="1"/>
          </p:cNvSpPr>
          <p:nvPr/>
        </p:nvSpPr>
        <p:spPr bwMode="auto">
          <a:xfrm>
            <a:off x="1000125" y="3357563"/>
            <a:ext cx="7215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/>
              <a:t>Запишем расширенную матрицу системы, составленную из коэффициентов системы и свободных слагаемых.</a:t>
            </a:r>
            <a:br>
              <a:rPr lang="ru-RU" altLang="ru-RU" b="1"/>
            </a:br>
            <a:endParaRPr lang="ru-RU" altLang="ru-RU" b="1"/>
          </a:p>
        </p:txBody>
      </p:sp>
      <p:pic>
        <p:nvPicPr>
          <p:cNvPr id="5128" name="Рисунок 7" descr="http://www.mathprofi.ru/g/metod_gaussa_dlya_chainikov_clip_image05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4572000"/>
            <a:ext cx="2571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2800" b="1"/>
              <a:t>С помощью элементарных преобразований сведем расширенную матрицу к подобной матрице ступенчатого вида:</a:t>
            </a:r>
          </a:p>
        </p:txBody>
      </p:sp>
      <p:pic>
        <p:nvPicPr>
          <p:cNvPr id="6147" name="Содержимое 5" descr="http://www.mathprofi.ru/g/metod_gaussa_dlya_chainikov_clip_image086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8688" y="2143125"/>
            <a:ext cx="7715250" cy="2459038"/>
          </a:xfrm>
        </p:spPr>
      </p:pic>
      <p:sp>
        <p:nvSpPr>
          <p:cNvPr id="4" name="Скругленный прямоугольник 3"/>
          <p:cNvSpPr/>
          <p:nvPr/>
        </p:nvSpPr>
        <p:spPr>
          <a:xfrm>
            <a:off x="500063" y="571500"/>
            <a:ext cx="8143875" cy="46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43000" y="1000125"/>
            <a:ext cx="6858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71813" y="1428750"/>
            <a:ext cx="2928937" cy="46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2800" b="1"/>
              <a:t>Получаем систему линейных уравнений,  эквивалентную исходной системе уравнений. </a:t>
            </a:r>
            <a:r>
              <a:rPr lang="ru-RU" altLang="ru-RU" sz="2400"/>
              <a:t/>
            </a:r>
            <a:br>
              <a:rPr lang="ru-RU" altLang="ru-RU" sz="2400"/>
            </a:br>
            <a:endParaRPr lang="ru-RU" altLang="ru-RU" sz="2400"/>
          </a:p>
        </p:txBody>
      </p:sp>
      <p:pic>
        <p:nvPicPr>
          <p:cNvPr id="7171" name="Содержимое 6" descr="http://www.mathprofi.ru/g/metod_gaussa_dlya_chainikov_clip_image088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43250" y="2071688"/>
            <a:ext cx="2286000" cy="1571625"/>
          </a:xfrm>
        </p:spPr>
      </p:pic>
      <p:pic>
        <p:nvPicPr>
          <p:cNvPr id="7172" name="Рисунок 7" descr="http://www.mathprofi.ru/g/metod_gaussa_dlya_chainikov_clip_image1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3" y="4786313"/>
            <a:ext cx="2143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Прямоугольник 9"/>
          <p:cNvSpPr>
            <a:spLocks noChangeArrowheads="1"/>
          </p:cNvSpPr>
          <p:nvPr/>
        </p:nvSpPr>
        <p:spPr bwMode="auto">
          <a:xfrm>
            <a:off x="1571625" y="4714875"/>
            <a:ext cx="1265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sz="2400" b="1"/>
              <a:t>Ответ:</a:t>
            </a:r>
            <a:r>
              <a:rPr lang="ru-RU" altLang="ru-RU" sz="2400"/>
              <a:t> 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57313" y="642938"/>
            <a:ext cx="6357937" cy="46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00125" y="1071563"/>
            <a:ext cx="7072313" cy="71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0253" y="249840"/>
            <a:ext cx="5829300" cy="1143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85918" y="1357300"/>
            <a:ext cx="5893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методом Гаусса систему уравнений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626" name="Picture 2" descr="http://www.mathprofi.ru/g/metod_gaussa_dlya_chainikov_clip_image05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273" y="2000242"/>
            <a:ext cx="1500198" cy="121967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755576" y="3140968"/>
            <a:ext cx="5840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Запишем расширенную матрицу системы:</a:t>
            </a:r>
          </a:p>
        </p:txBody>
      </p:sp>
      <p:pic>
        <p:nvPicPr>
          <p:cNvPr id="26628" name="Picture 4" descr="http://www.mathprofi.ru/g/metod_gaussa_dlya_chainikov_clip_image05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564904"/>
            <a:ext cx="1553777" cy="1387141"/>
          </a:xfrm>
          <a:prstGeom prst="rect">
            <a:avLst/>
          </a:prstGeom>
          <a:noFill/>
        </p:spPr>
      </p:pic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573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25182" y="285728"/>
            <a:ext cx="6054371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смотрим на левое верхнее число: 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Почти всегда здесь должна находиться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Как организовать единицу? Смотрим на первый столбец – готовая единица у нас есть! Преобразование первое: меняем местами первую и третью строки: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7652" name="Picture 4" descr="http://www.mathprofi.ru/g/metod_gaussa_dlya_chainikov_clip_image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075" y="928670"/>
            <a:ext cx="1228725" cy="1095376"/>
          </a:xfrm>
          <a:prstGeom prst="rect">
            <a:avLst/>
          </a:prstGeom>
          <a:noFill/>
        </p:spPr>
      </p:pic>
      <p:pic>
        <p:nvPicPr>
          <p:cNvPr id="27654" name="Picture 6" descr="http://www.mathprofi.ru/g/metod_gaussa_dlya_chainikov_clip_image06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3076" y="5000636"/>
            <a:ext cx="2921764" cy="121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4343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18025" y="285728"/>
            <a:ext cx="6097193" cy="4572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нужно получить нули вот на этих местах: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 второй строке прибавить первую строку, умноженную на –2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Мысленно или на черновике умножаем первую строку на –2: (–2, –4, 2, –18). И последовательно проводим (опять же мысленно или на черновике) сложение,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 второй строке прибавляем первую строку, уже умноженную на –2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8674" name="Picture 2" descr="http://www.mathprofi.ru/g/metod_gaussa_dlya_chainikov_clip_image0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075" y="785794"/>
            <a:ext cx="1425653" cy="1285884"/>
          </a:xfrm>
          <a:prstGeom prst="rect">
            <a:avLst/>
          </a:prstGeom>
          <a:noFill/>
        </p:spPr>
      </p:pic>
      <p:pic>
        <p:nvPicPr>
          <p:cNvPr id="28676" name="Picture 4" descr="http://www.mathprofi.ru/g/metod_gaussa_dlya_chainikov_clip_image07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643446"/>
            <a:ext cx="5076730" cy="1357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3477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1828800" y="285750"/>
            <a:ext cx="5829300" cy="573405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разбираемся с третьей строкой (3, 2, –5, –1). Чтобы получить на первой позиции ноль, нужно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третьей строке прибавить первую строку, умноженную на –3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9698" name="Picture 2" descr="http://www.mathprofi.ru/g/metod_gaussa_dlya_chainikov_clip_image07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81128"/>
            <a:ext cx="5222157" cy="1357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11527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28800" y="285728"/>
            <a:ext cx="5829300" cy="5734072"/>
          </a:xfrm>
        </p:spPr>
        <p:txBody>
          <a:bodyPr/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нужно считать всё сразу и одновременно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Порядок вычислений и «вписывания» результатов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обычно такой: сначала переписываем первую строку, и пыхтим себе потихонечку – ПОСЛЕДОВАТЕЛЬНО 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ВНИМАТЕЛЬНО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30722" name="Picture 2" descr="http://www.mathprofi.ru/g/metod_gaussa_dlya_chainikov_clip_image07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05064"/>
            <a:ext cx="5836254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5903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00042"/>
            <a:ext cx="8136904" cy="42971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нужно получить единицу на следующей «ступеньке»: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примере это сделать легко, вторую строку делим на –5 (поскольку там все числа делятся на 5 без остатка). Заодно делим третью строку на –2, ведь чем меньше числа, тем проще решение:</a:t>
            </a:r>
          </a:p>
        </p:txBody>
      </p:sp>
      <p:pic>
        <p:nvPicPr>
          <p:cNvPr id="31746" name="Picture 2" descr="http://www.mathprofi.ru/g/metod_gaussa_dlya_chainikov_clip_image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1165" y="1214422"/>
            <a:ext cx="1768091" cy="1399738"/>
          </a:xfrm>
          <a:prstGeom prst="rect">
            <a:avLst/>
          </a:prstGeom>
          <a:noFill/>
        </p:spPr>
      </p:pic>
      <p:pic>
        <p:nvPicPr>
          <p:cNvPr id="31748" name="Picture 4" descr="http://www.mathprofi.ru/g/metod_gaussa_dlya_chainikov_clip_image08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97152"/>
            <a:ext cx="5700188" cy="1143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18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Общая схема исследования и решения систем линейных алгебраических уравнений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Записываем СЛАУ в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матричном виде</a:t>
            </a:r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Выписываем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расширенную матрицу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системы.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Находим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ранг основной и расширенной матриц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системы: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а) если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ранги</a:t>
            </a:r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матриц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различны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то система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несовместна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б) если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ранги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матриц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равны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причем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– число неизвестных, то система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совместна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имеет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единственное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которое  может быть найдено с помощью методов: </a:t>
            </a:r>
            <a:r>
              <a:rPr lang="ru-RU" sz="2500" u="sng" dirty="0"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sz="2500" u="sng" dirty="0" err="1">
                <a:latin typeface="Times New Roman" pitchFamily="18" charset="0"/>
                <a:cs typeface="Times New Roman" pitchFamily="18" charset="0"/>
              </a:rPr>
              <a:t>Крамера</a:t>
            </a:r>
            <a:r>
              <a:rPr lang="ru-RU" sz="2500" u="sng" dirty="0">
                <a:latin typeface="Times New Roman" pitchFamily="18" charset="0"/>
                <a:cs typeface="Times New Roman" pitchFamily="18" charset="0"/>
              </a:rPr>
              <a:t>, матричного метода, метода Гаусса;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в) если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ранги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матриц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равны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то система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совместна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имеет </a:t>
            </a:r>
            <a:r>
              <a:rPr lang="ru-RU" sz="2500" b="1" i="1" dirty="0">
                <a:latin typeface="Times New Roman" pitchFamily="18" charset="0"/>
                <a:cs typeface="Times New Roman" pitchFamily="18" charset="0"/>
              </a:rPr>
              <a:t>множество решений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которое  можно найти </a:t>
            </a:r>
            <a:r>
              <a:rPr lang="ru-RU" sz="2500" u="sng" dirty="0">
                <a:latin typeface="Times New Roman" pitchFamily="18" charset="0"/>
                <a:cs typeface="Times New Roman" pitchFamily="18" charset="0"/>
              </a:rPr>
              <a:t>только методом Гаусса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вводя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базисных переменных и 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– свободных переменных. 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14290"/>
            <a:ext cx="8208912" cy="479888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третьей строке прибавляем вторую строку, умноженную на –2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элементарных преобразований получена эквивалентная исходной система линейных уравнений:</a:t>
            </a:r>
          </a:p>
        </p:txBody>
      </p:sp>
      <p:pic>
        <p:nvPicPr>
          <p:cNvPr id="32770" name="Picture 2" descr="http://www.mathprofi.ru/g/metod_gaussa_dlya_chainikov_clip_image08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5732900" cy="2227066"/>
          </a:xfrm>
          <a:prstGeom prst="rect">
            <a:avLst/>
          </a:prstGeom>
          <a:noFill/>
        </p:spPr>
      </p:pic>
      <p:pic>
        <p:nvPicPr>
          <p:cNvPr id="32772" name="Picture 4" descr="http://www.mathprofi.ru/g/metod_gaussa_dlya_chainikov_clip_image08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013176"/>
            <a:ext cx="1553777" cy="1538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2312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28800" y="214290"/>
            <a:ext cx="5829300" cy="580551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 действие вступает обратный ход метода Гаусса. Уравнения «раскручиваются» снизу вверх.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третьем уравнении у нас уже готовый результат: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Смотрим на второе уравнение: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y-z=1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0" indent="-27305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Y-4=1 </a:t>
            </a:r>
          </a:p>
          <a:p>
            <a:pPr marL="1962150" indent="-27305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Y=5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«зет» уже известно, таким образом: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X+2*5-4=9</a:t>
            </a:r>
          </a:p>
          <a:p>
            <a:pPr marL="1881188" indent="-27305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X=3</a:t>
            </a:r>
          </a:p>
          <a:p>
            <a:pPr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(3;5;4)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2077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95"/>
          <p:cNvGraphicFramePr>
            <a:graphicFrameLocks noChangeAspect="1"/>
          </p:cNvGraphicFramePr>
          <p:nvPr/>
        </p:nvGraphicFramePr>
        <p:xfrm>
          <a:off x="5508874" y="1473101"/>
          <a:ext cx="2087562" cy="1301750"/>
        </p:xfrm>
        <a:graphic>
          <a:graphicData uri="http://schemas.openxmlformats.org/presentationml/2006/ole">
            <p:oleObj spid="_x0000_s20481" name="Формула" r:id="rId3" imgW="2108160" imgH="1320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412776"/>
            <a:ext cx="7720013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Пример.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Решить систему методом Гаусса</a:t>
            </a:r>
            <a:endParaRPr lang="ru-RU" sz="2000" dirty="0"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4643" name="Object 195"/>
          <p:cNvGraphicFramePr>
            <a:graphicFrameLocks noChangeAspect="1"/>
          </p:cNvGraphicFramePr>
          <p:nvPr/>
        </p:nvGraphicFramePr>
        <p:xfrm>
          <a:off x="5364163" y="188913"/>
          <a:ext cx="2087562" cy="1301750"/>
        </p:xfrm>
        <a:graphic>
          <a:graphicData uri="http://schemas.openxmlformats.org/presentationml/2006/ole">
            <p:oleObj spid="_x0000_s21505" name="Формула" r:id="rId3" imgW="2108160" imgH="1320480" progId="Equation.3">
              <p:embed/>
            </p:oleObj>
          </a:graphicData>
        </a:graphic>
      </p:graphicFrame>
      <p:graphicFrame>
        <p:nvGraphicFramePr>
          <p:cNvPr id="104647" name="Object 199"/>
          <p:cNvGraphicFramePr>
            <a:graphicFrameLocks noChangeAspect="1"/>
          </p:cNvGraphicFramePr>
          <p:nvPr/>
        </p:nvGraphicFramePr>
        <p:xfrm>
          <a:off x="2124075" y="1484313"/>
          <a:ext cx="1138238" cy="649287"/>
        </p:xfrm>
        <a:graphic>
          <a:graphicData uri="http://schemas.openxmlformats.org/presentationml/2006/ole">
            <p:oleObj spid="_x0000_s21506" name="Equation" r:id="rId4" imgW="749160" imgH="431640" progId="Equation.3">
              <p:embed/>
            </p:oleObj>
          </a:graphicData>
        </a:graphic>
      </p:graphicFrame>
      <p:graphicFrame>
        <p:nvGraphicFramePr>
          <p:cNvPr id="104648" name="Object 200"/>
          <p:cNvGraphicFramePr>
            <a:graphicFrameLocks noChangeAspect="1"/>
          </p:cNvGraphicFramePr>
          <p:nvPr/>
        </p:nvGraphicFramePr>
        <p:xfrm>
          <a:off x="3276600" y="1471613"/>
          <a:ext cx="2185988" cy="1236662"/>
        </p:xfrm>
        <a:graphic>
          <a:graphicData uri="http://schemas.openxmlformats.org/presentationml/2006/ole">
            <p:oleObj spid="_x0000_s21507" name="Equation" r:id="rId5" imgW="1257120" imgH="711000" progId="Equation.3">
              <p:embed/>
            </p:oleObj>
          </a:graphicData>
        </a:graphic>
      </p:graphicFrame>
      <p:graphicFrame>
        <p:nvGraphicFramePr>
          <p:cNvPr id="104651" name="Object 203"/>
          <p:cNvGraphicFramePr>
            <a:graphicFrameLocks noChangeAspect="1"/>
          </p:cNvGraphicFramePr>
          <p:nvPr/>
        </p:nvGraphicFramePr>
        <p:xfrm>
          <a:off x="107950" y="1452563"/>
          <a:ext cx="2016125" cy="1255712"/>
        </p:xfrm>
        <a:graphic>
          <a:graphicData uri="http://schemas.openxmlformats.org/presentationml/2006/ole">
            <p:oleObj spid="_x0000_s21508" name="Equation" r:id="rId6" imgW="1143000" imgH="711000" progId="Equation.3">
              <p:embed/>
            </p:oleObj>
          </a:graphicData>
        </a:graphic>
      </p:graphicFrame>
      <p:graphicFrame>
        <p:nvGraphicFramePr>
          <p:cNvPr id="104652" name="Object 204"/>
          <p:cNvGraphicFramePr>
            <a:graphicFrameLocks noChangeAspect="1"/>
          </p:cNvGraphicFramePr>
          <p:nvPr/>
        </p:nvGraphicFramePr>
        <p:xfrm>
          <a:off x="5508625" y="1484313"/>
          <a:ext cx="1247775" cy="941387"/>
        </p:xfrm>
        <a:graphic>
          <a:graphicData uri="http://schemas.openxmlformats.org/presentationml/2006/ole">
            <p:oleObj spid="_x0000_s21509" name="Equation" r:id="rId7" imgW="799920" imgH="609480" progId="Equation.3">
              <p:embed/>
            </p:oleObj>
          </a:graphicData>
        </a:graphic>
      </p:graphicFrame>
      <p:graphicFrame>
        <p:nvGraphicFramePr>
          <p:cNvPr id="104656" name="Object 208"/>
          <p:cNvGraphicFramePr>
            <a:graphicFrameLocks noChangeAspect="1"/>
          </p:cNvGraphicFramePr>
          <p:nvPr/>
        </p:nvGraphicFramePr>
        <p:xfrm>
          <a:off x="6807200" y="1484313"/>
          <a:ext cx="2336800" cy="1223962"/>
        </p:xfrm>
        <a:graphic>
          <a:graphicData uri="http://schemas.openxmlformats.org/presentationml/2006/ole">
            <p:oleObj spid="_x0000_s21510" name="Equation" r:id="rId8" imgW="1358640" imgH="711000" progId="Equation.3">
              <p:embed/>
            </p:oleObj>
          </a:graphicData>
        </a:graphic>
      </p:graphicFrame>
      <p:graphicFrame>
        <p:nvGraphicFramePr>
          <p:cNvPr id="104657" name="Object 209"/>
          <p:cNvGraphicFramePr>
            <a:graphicFrameLocks noChangeAspect="1"/>
          </p:cNvGraphicFramePr>
          <p:nvPr/>
        </p:nvGraphicFramePr>
        <p:xfrm>
          <a:off x="-36513" y="2976563"/>
          <a:ext cx="693738" cy="647700"/>
        </p:xfrm>
        <a:graphic>
          <a:graphicData uri="http://schemas.openxmlformats.org/presentationml/2006/ole">
            <p:oleObj spid="_x0000_s21511" name="Equation" r:id="rId9" imgW="457200" imgH="431640" progId="Equation.3">
              <p:embed/>
            </p:oleObj>
          </a:graphicData>
        </a:graphic>
      </p:graphicFrame>
      <p:graphicFrame>
        <p:nvGraphicFramePr>
          <p:cNvPr id="104658" name="Object 210"/>
          <p:cNvGraphicFramePr>
            <a:graphicFrameLocks noChangeAspect="1"/>
          </p:cNvGraphicFramePr>
          <p:nvPr/>
        </p:nvGraphicFramePr>
        <p:xfrm>
          <a:off x="755650" y="2976563"/>
          <a:ext cx="2378075" cy="1244600"/>
        </p:xfrm>
        <a:graphic>
          <a:graphicData uri="http://schemas.openxmlformats.org/presentationml/2006/ole">
            <p:oleObj spid="_x0000_s21512" name="Equation" r:id="rId10" imgW="1358640" imgH="711000" progId="Equation.3">
              <p:embed/>
            </p:oleObj>
          </a:graphicData>
        </a:graphic>
      </p:graphicFrame>
      <p:graphicFrame>
        <p:nvGraphicFramePr>
          <p:cNvPr id="104660" name="Object 212"/>
          <p:cNvGraphicFramePr>
            <a:graphicFrameLocks noChangeAspect="1"/>
          </p:cNvGraphicFramePr>
          <p:nvPr/>
        </p:nvGraphicFramePr>
        <p:xfrm>
          <a:off x="3059113" y="2976563"/>
          <a:ext cx="1290637" cy="647700"/>
        </p:xfrm>
        <a:graphic>
          <a:graphicData uri="http://schemas.openxmlformats.org/presentationml/2006/ole">
            <p:oleObj spid="_x0000_s21513" name="Equation" r:id="rId11" imgW="850680" imgH="431640" progId="Equation.3">
              <p:embed/>
            </p:oleObj>
          </a:graphicData>
        </a:graphic>
      </p:graphicFrame>
      <p:sp>
        <p:nvSpPr>
          <p:cNvPr id="15381" name="Oval 216"/>
          <p:cNvSpPr>
            <a:spLocks noChangeArrowheads="1"/>
          </p:cNvSpPr>
          <p:nvPr/>
        </p:nvSpPr>
        <p:spPr bwMode="auto">
          <a:xfrm>
            <a:off x="179388" y="1871663"/>
            <a:ext cx="314325" cy="333375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5382" name="Oval 2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48038" y="1484313"/>
            <a:ext cx="314325" cy="333375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5383" name="Oval 2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08850" y="2276475"/>
            <a:ext cx="419100" cy="3810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28588"/>
            <a:ext cx="7720013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Пример.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Решить систему методом Гаусса</a:t>
            </a:r>
            <a:endParaRPr lang="ru-RU" sz="2000" dirty="0">
              <a:latin typeface="+mn-lt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50825" y="1022350"/>
            <a:ext cx="17160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Решение: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386" name="Oval 2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3768725"/>
            <a:ext cx="419100" cy="3810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6443663" y="2903538"/>
          <a:ext cx="1146175" cy="727075"/>
        </p:xfrm>
        <a:graphic>
          <a:graphicData uri="http://schemas.openxmlformats.org/presentationml/2006/ole">
            <p:oleObj spid="_x0000_s21514" name="Equation" r:id="rId12" imgW="672840" imgH="431640" progId="Equation.3">
              <p:embed/>
            </p:oleObj>
          </a:graphicData>
        </a:graphic>
      </p:graphicFrame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4211638" y="2982913"/>
          <a:ext cx="2232025" cy="1238250"/>
        </p:xfrm>
        <a:graphic>
          <a:graphicData uri="http://schemas.openxmlformats.org/presentationml/2006/ole">
            <p:oleObj spid="_x0000_s21515" name="Формула" r:id="rId13" imgW="1282680" imgH="711000" progId="Equation.3">
              <p:embed/>
            </p:oleObj>
          </a:graphicData>
        </a:graphic>
      </p:graphicFrame>
      <p:sp>
        <p:nvSpPr>
          <p:cNvPr id="15387" name="Oval 18"/>
          <p:cNvSpPr>
            <a:spLocks noChangeArrowheads="1"/>
          </p:cNvSpPr>
          <p:nvPr/>
        </p:nvSpPr>
        <p:spPr bwMode="auto">
          <a:xfrm>
            <a:off x="4833938" y="3408363"/>
            <a:ext cx="314325" cy="333375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7054850" y="2947988"/>
          <a:ext cx="2089150" cy="1273175"/>
        </p:xfrm>
        <a:graphic>
          <a:graphicData uri="http://schemas.openxmlformats.org/presentationml/2006/ole">
            <p:oleObj spid="_x0000_s21516" name="Equation" r:id="rId14" imgW="1168200" imgH="711000" progId="Equation.3">
              <p:embed/>
            </p:oleObj>
          </a:graphicData>
        </a:graphic>
      </p:graphicFrame>
      <p:sp>
        <p:nvSpPr>
          <p:cNvPr id="15388" name="Rectangle 24"/>
          <p:cNvSpPr>
            <a:spLocks noChangeArrowheads="1"/>
          </p:cNvSpPr>
          <p:nvPr/>
        </p:nvSpPr>
        <p:spPr bwMode="auto">
          <a:xfrm>
            <a:off x="250825" y="4264025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i="1">
                <a:solidFill>
                  <a:schemeClr val="tx2"/>
                </a:solidFill>
              </a:rPr>
              <a:t>Восстановим систему:</a:t>
            </a:r>
          </a:p>
        </p:txBody>
      </p:sp>
      <p:sp>
        <p:nvSpPr>
          <p:cNvPr id="15389" name="AutoShape 33"/>
          <p:cNvSpPr>
            <a:spLocks noChangeArrowheads="1"/>
          </p:cNvSpPr>
          <p:nvPr/>
        </p:nvSpPr>
        <p:spPr bwMode="auto">
          <a:xfrm>
            <a:off x="2357438" y="6313488"/>
            <a:ext cx="3071812" cy="4286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22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79375" y="4764088"/>
          <a:ext cx="2182813" cy="1368425"/>
        </p:xfrm>
        <a:graphic>
          <a:graphicData uri="http://schemas.openxmlformats.org/presentationml/2006/ole">
            <p:oleObj spid="_x0000_s21517" name="Формула" r:id="rId15" imgW="1269720" imgH="799920" progId="Equation.3">
              <p:embed/>
            </p:oleObj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2555875" y="5210175"/>
          <a:ext cx="504825" cy="400050"/>
        </p:xfrm>
        <a:graphic>
          <a:graphicData uri="http://schemas.openxmlformats.org/presentationml/2006/ole">
            <p:oleObj spid="_x0000_s21518" name="Equation" r:id="rId16" imgW="190417" imgH="152334" progId="Equation.3">
              <p:embed/>
            </p:oleObj>
          </a:graphicData>
        </a:graphic>
      </p:graphicFrame>
      <p:graphicFrame>
        <p:nvGraphicFramePr>
          <p:cNvPr id="108571" name="Object 27"/>
          <p:cNvGraphicFramePr>
            <a:graphicFrameLocks noChangeAspect="1"/>
          </p:cNvGraphicFramePr>
          <p:nvPr/>
        </p:nvGraphicFramePr>
        <p:xfrm>
          <a:off x="3214688" y="4764088"/>
          <a:ext cx="2293937" cy="1422400"/>
        </p:xfrm>
        <a:graphic>
          <a:graphicData uri="http://schemas.openxmlformats.org/presentationml/2006/ole">
            <p:oleObj spid="_x0000_s21519" name="Формула" r:id="rId17" imgW="2120760" imgH="1320480" progId="Equation.3">
              <p:embed/>
            </p:oleObj>
          </a:graphicData>
        </a:graphic>
      </p:graphicFrame>
      <p:graphicFrame>
        <p:nvGraphicFramePr>
          <p:cNvPr id="108572" name="Object 28"/>
          <p:cNvGraphicFramePr>
            <a:graphicFrameLocks noChangeAspect="1"/>
          </p:cNvGraphicFramePr>
          <p:nvPr/>
        </p:nvGraphicFramePr>
        <p:xfrm>
          <a:off x="5710238" y="5281613"/>
          <a:ext cx="504825" cy="400050"/>
        </p:xfrm>
        <a:graphic>
          <a:graphicData uri="http://schemas.openxmlformats.org/presentationml/2006/ole">
            <p:oleObj spid="_x0000_s21520" name="Equation" r:id="rId18" imgW="190417" imgH="152334" progId="Equation.3">
              <p:embed/>
            </p:oleObj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6357938" y="4843463"/>
          <a:ext cx="2462212" cy="1393825"/>
        </p:xfrm>
        <a:graphic>
          <a:graphicData uri="http://schemas.openxmlformats.org/presentationml/2006/ole">
            <p:oleObj spid="_x0000_s21521" name="Формула" r:id="rId19" imgW="2323800" imgH="1320480" progId="Equation.3">
              <p:embed/>
            </p:oleObj>
          </a:graphicData>
        </a:graphic>
      </p:graphicFrame>
      <p:graphicFrame>
        <p:nvGraphicFramePr>
          <p:cNvPr id="108576" name="Object 32"/>
          <p:cNvGraphicFramePr>
            <a:graphicFrameLocks noChangeAspect="1"/>
          </p:cNvGraphicFramePr>
          <p:nvPr/>
        </p:nvGraphicFramePr>
        <p:xfrm>
          <a:off x="2428875" y="6326188"/>
          <a:ext cx="2790825" cy="406400"/>
        </p:xfrm>
        <a:graphic>
          <a:graphicData uri="http://schemas.openxmlformats.org/presentationml/2006/ole">
            <p:oleObj spid="_x0000_s21522" name="Формула" r:id="rId20" imgW="2349360" imgH="342720" progId="Equation.3">
              <p:embed/>
            </p:oleObj>
          </a:graphicData>
        </a:graphic>
      </p:graphicFrame>
      <p:sp>
        <p:nvSpPr>
          <p:cNvPr id="15390" name="TextBox 30"/>
          <p:cNvSpPr txBox="1">
            <a:spLocks noChangeArrowheads="1"/>
          </p:cNvSpPr>
          <p:nvPr/>
        </p:nvSpPr>
        <p:spPr bwMode="auto">
          <a:xfrm>
            <a:off x="1908175" y="1889125"/>
            <a:ext cx="15113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i="1">
                <a:latin typeface="Times New Roman" pitchFamily="18" charset="0"/>
                <a:cs typeface="Times New Roman" pitchFamily="18" charset="0"/>
              </a:rPr>
              <a:t>Римскими цифрами 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I, II, III </a:t>
            </a:r>
            <a:r>
              <a:rPr lang="ru-RU" sz="1400" i="1">
                <a:latin typeface="Times New Roman" pitchFamily="18" charset="0"/>
                <a:cs typeface="Times New Roman" pitchFamily="18" charset="0"/>
              </a:rPr>
              <a:t>обозначим номера строк системы</a:t>
            </a:r>
          </a:p>
        </p:txBody>
      </p:sp>
    </p:spTree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Матричный метод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>
                <a:latin typeface="Times New Roman" pitchFamily="18" charset="0"/>
              </a:rPr>
              <a:t>Алгоритм решения СЛАУ матричным методом: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Вычисляем главный определитель ∆ системы, убеждаемся, что он отличен от нуля.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Находим матрицу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</a:rPr>
              <a:t>-1</a:t>
            </a:r>
            <a:r>
              <a:rPr lang="ru-RU" dirty="0">
                <a:latin typeface="Times New Roman" pitchFamily="18" charset="0"/>
              </a:rPr>
              <a:t>, обратную основной матрице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 системы.</a:t>
            </a:r>
            <a:endParaRPr lang="en-US" dirty="0">
              <a:latin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>
                <a:latin typeface="Times New Roman" pitchFamily="18" charset="0"/>
              </a:rPr>
              <a:t>Находим решение системы по формуле </a:t>
            </a:r>
            <a:endParaRPr lang="en-US" dirty="0">
              <a:latin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dirty="0">
                <a:latin typeface="Times New Roman" pitchFamily="18" charset="0"/>
              </a:rPr>
              <a:t>                                                    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800" dirty="0">
                <a:solidFill>
                  <a:schemeClr val="bg2"/>
                </a:solidFill>
                <a:latin typeface="Times New Roman" pitchFamily="18" charset="0"/>
              </a:rPr>
              <a:t>4.</a:t>
            </a:r>
            <a:r>
              <a:rPr lang="ru-RU" dirty="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ru-RU" dirty="0">
                <a:latin typeface="Times New Roman" pitchFamily="18" charset="0"/>
              </a:rPr>
              <a:t>Делаем проверку, подставляя полученное решение в исходную систему. 	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352800" y="4648200"/>
          <a:ext cx="2403475" cy="685800"/>
        </p:xfrm>
        <a:graphic>
          <a:graphicData uri="http://schemas.openxmlformats.org/presentationml/2006/ole">
            <p:oleObj spid="_x0000_s3073" name="Equation" r:id="rId3" imgW="62208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50" y="153988"/>
            <a:ext cx="8067675" cy="1008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>
                <a:latin typeface="Comic Sans MS" pitchFamily="66" charset="0"/>
              </a:rPr>
              <a:t>Метод обратной матрицы решения систем линейных уравнений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09600" y="12192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>
                <a:latin typeface="Arial" charset="0"/>
              </a:rPr>
              <a:t>Метод обратной матрицы </a:t>
            </a:r>
            <a:r>
              <a:rPr lang="ru-RU" sz="2000">
                <a:latin typeface="Arial" charset="0"/>
              </a:rPr>
              <a:t>рассмотрим на примере решения квадратной системы 3 порядка.</a:t>
            </a:r>
            <a:r>
              <a:rPr lang="ru-RU" sz="2000" i="1">
                <a:latin typeface="Arial" charset="0"/>
              </a:rPr>
              <a:t> </a:t>
            </a:r>
            <a:endParaRPr lang="ru-RU" sz="2000">
              <a:latin typeface="Arial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90550" y="3427413"/>
            <a:ext cx="822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</a:rPr>
              <a:t>Запишем эту систему в матричном виде. Обозначим:</a:t>
            </a:r>
            <a:endParaRPr lang="en-US" sz="2000">
              <a:latin typeface="Arial" charset="0"/>
            </a:endParaRPr>
          </a:p>
        </p:txBody>
      </p:sp>
      <p:graphicFrame>
        <p:nvGraphicFramePr>
          <p:cNvPr id="105483" name="Object 11">
            <a:hlinkClick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628650" y="1882775"/>
          <a:ext cx="3373438" cy="1490663"/>
        </p:xfrm>
        <a:graphic>
          <a:graphicData uri="http://schemas.openxmlformats.org/presentationml/2006/ole">
            <p:oleObj spid="_x0000_s4097" name="Equation" r:id="rId3" imgW="1676400" imgH="711200" progId="Equation.3">
              <p:embed/>
            </p:oleObj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655638" y="4010025"/>
          <a:ext cx="2836862" cy="1543050"/>
        </p:xfrm>
        <a:graphic>
          <a:graphicData uri="http://schemas.openxmlformats.org/presentationml/2006/ole">
            <p:oleObj spid="_x0000_s4098" name="Equation" r:id="rId4" imgW="1308100" imgH="711200" progId="Equation.3">
              <p:embed/>
            </p:oleObj>
          </a:graphicData>
        </a:graphic>
      </p:graphicFrame>
      <p:sp>
        <p:nvSpPr>
          <p:cNvPr id="105485" name="AutoShape 13"/>
          <p:cNvSpPr>
            <a:spLocks/>
          </p:cNvSpPr>
          <p:nvPr/>
        </p:nvSpPr>
        <p:spPr bwMode="auto">
          <a:xfrm>
            <a:off x="1409700" y="5819775"/>
            <a:ext cx="2819400" cy="590550"/>
          </a:xfrm>
          <a:prstGeom prst="borderCallout2">
            <a:avLst>
              <a:gd name="adj1" fmla="val 19356"/>
              <a:gd name="adj2" fmla="val -2704"/>
              <a:gd name="adj3" fmla="val 19356"/>
              <a:gd name="adj4" fmla="val -11824"/>
              <a:gd name="adj5" fmla="val -162366"/>
              <a:gd name="adj6" fmla="val -20944"/>
            </a:avLst>
          </a:prstGeom>
          <a:noFill/>
          <a:ln w="22225">
            <a:solidFill>
              <a:schemeClr val="tx2"/>
            </a:solidFill>
            <a:miter lim="800000"/>
            <a:headEnd type="none" w="sm" len="lg"/>
            <a:tailEnd type="stealth" w="sm" len="lg"/>
          </a:ln>
        </p:spPr>
        <p:txBody>
          <a:bodyPr/>
          <a:lstStyle/>
          <a:p>
            <a:r>
              <a:rPr lang="ru-RU" sz="1800" i="1">
                <a:latin typeface="Arial" charset="0"/>
              </a:rPr>
              <a:t>Основная матрица системы </a:t>
            </a:r>
            <a:endParaRPr lang="ru-RU" sz="1800" i="1">
              <a:solidFill>
                <a:srgbClr val="CC0000"/>
              </a:solidFill>
              <a:latin typeface="Arial" charset="0"/>
            </a:endParaRP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5807075" y="4011613"/>
          <a:ext cx="1198563" cy="1511300"/>
        </p:xfrm>
        <a:graphic>
          <a:graphicData uri="http://schemas.openxmlformats.org/presentationml/2006/ole">
            <p:oleObj spid="_x0000_s4099" name="Equation" r:id="rId5" imgW="609336" imgH="761669" progId="Equation.3">
              <p:embed/>
            </p:oleObj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4125913" y="4002088"/>
          <a:ext cx="1241425" cy="1501775"/>
        </p:xfrm>
        <a:graphic>
          <a:graphicData uri="http://schemas.openxmlformats.org/presentationml/2006/ole">
            <p:oleObj spid="_x0000_s4100" name="Equation" r:id="rId6" imgW="634725" imgH="761669" progId="Equation.3">
              <p:embed/>
            </p:oleObj>
          </a:graphicData>
        </a:graphic>
      </p:graphicFrame>
      <p:sp>
        <p:nvSpPr>
          <p:cNvPr id="105488" name="AutoShape 16"/>
          <p:cNvSpPr>
            <a:spLocks/>
          </p:cNvSpPr>
          <p:nvPr/>
        </p:nvSpPr>
        <p:spPr bwMode="auto">
          <a:xfrm>
            <a:off x="4781550" y="5953125"/>
            <a:ext cx="2819400" cy="676275"/>
          </a:xfrm>
          <a:prstGeom prst="borderCallout2">
            <a:avLst>
              <a:gd name="adj1" fmla="val 16903"/>
              <a:gd name="adj2" fmla="val -2704"/>
              <a:gd name="adj3" fmla="val 16903"/>
              <a:gd name="adj4" fmla="val -10306"/>
              <a:gd name="adj5" fmla="val -162912"/>
              <a:gd name="adj6" fmla="val -17907"/>
            </a:avLst>
          </a:prstGeom>
          <a:noFill/>
          <a:ln w="22225">
            <a:solidFill>
              <a:schemeClr val="tx2"/>
            </a:solidFill>
            <a:miter lim="800000"/>
            <a:headEnd type="none" w="sm" len="lg"/>
            <a:tailEnd type="stealth" w="sm" len="lg"/>
          </a:ln>
        </p:spPr>
        <p:txBody>
          <a:bodyPr/>
          <a:lstStyle/>
          <a:p>
            <a:r>
              <a:rPr lang="ru-RU" sz="1800" i="1">
                <a:latin typeface="Arial" charset="0"/>
              </a:rPr>
              <a:t>Матрица  - столбец неизвестных</a:t>
            </a:r>
            <a:endParaRPr lang="ru-RU" sz="1800" i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5489" name="AutoShape 17"/>
          <p:cNvSpPr>
            <a:spLocks/>
          </p:cNvSpPr>
          <p:nvPr/>
        </p:nvSpPr>
        <p:spPr bwMode="auto">
          <a:xfrm>
            <a:off x="2562225" y="5876925"/>
            <a:ext cx="2819400" cy="676275"/>
          </a:xfrm>
          <a:prstGeom prst="borderCallout2">
            <a:avLst>
              <a:gd name="adj1" fmla="val 16903"/>
              <a:gd name="adj2" fmla="val 102704"/>
              <a:gd name="adj3" fmla="val 16903"/>
              <a:gd name="adj4" fmla="val 111824"/>
              <a:gd name="adj5" fmla="val -148824"/>
              <a:gd name="adj6" fmla="val 120944"/>
            </a:avLst>
          </a:prstGeom>
          <a:noFill/>
          <a:ln w="22225">
            <a:solidFill>
              <a:schemeClr val="tx2"/>
            </a:solidFill>
            <a:miter lim="800000"/>
            <a:headEnd type="none" w="sm" len="lg"/>
            <a:tailEnd type="stealth" w="sm" len="lg"/>
          </a:ln>
        </p:spPr>
        <p:txBody>
          <a:bodyPr/>
          <a:lstStyle/>
          <a:p>
            <a:r>
              <a:rPr lang="ru-RU" sz="1800" i="1">
                <a:latin typeface="Arial" charset="0"/>
              </a:rPr>
              <a:t>Матрица  - столбец свободных членов</a:t>
            </a:r>
            <a:endParaRPr lang="ru-RU" sz="1800" i="1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05485" grpId="0" animBg="1" autoUpdateAnimBg="0"/>
      <p:bldP spid="105488" grpId="0" animBg="1" autoUpdateAnimBg="0"/>
      <p:bldP spid="10548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50" y="153988"/>
            <a:ext cx="8067675" cy="1008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>
                <a:latin typeface="Comic Sans MS" pitchFamily="66" charset="0"/>
              </a:rPr>
              <a:t>Метод обратной матрицы решения систем линейных уравнений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09600" y="1219200"/>
            <a:ext cx="769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</a:rPr>
              <a:t>Тогда систему можно записать так:</a:t>
            </a:r>
          </a:p>
        </p:txBody>
      </p:sp>
      <p:graphicFrame>
        <p:nvGraphicFramePr>
          <p:cNvPr id="106501" name="Object 5">
            <a:hlinkClick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4897438" y="1577975"/>
          <a:ext cx="2998787" cy="1547813"/>
        </p:xfrm>
        <a:graphic>
          <a:graphicData uri="http://schemas.openxmlformats.org/presentationml/2006/ole">
            <p:oleObj spid="_x0000_s5121" name="Equation" r:id="rId3" imgW="1435100" imgH="711200" progId="Equation.3">
              <p:embed/>
            </p:oleObj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1603375" y="1609725"/>
          <a:ext cx="3305175" cy="1543050"/>
        </p:xfrm>
        <a:graphic>
          <a:graphicData uri="http://schemas.openxmlformats.org/presentationml/2006/ole">
            <p:oleObj spid="_x0000_s5122" name="Equation" r:id="rId4" imgW="1524000" imgH="711200" progId="Equation.3">
              <p:embed/>
            </p:oleObj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7856538" y="1573213"/>
          <a:ext cx="944562" cy="1506537"/>
        </p:xfrm>
        <a:graphic>
          <a:graphicData uri="http://schemas.openxmlformats.org/presentationml/2006/ole">
            <p:oleObj spid="_x0000_s5123" name="Equation" r:id="rId5" imgW="482391" imgH="761669" progId="Equation.3">
              <p:embed/>
            </p:oleObj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630238" y="2173288"/>
          <a:ext cx="1019175" cy="358775"/>
        </p:xfrm>
        <a:graphic>
          <a:graphicData uri="http://schemas.openxmlformats.org/presentationml/2006/ole">
            <p:oleObj spid="_x0000_s5124" name="Equation" r:id="rId6" imgW="469696" imgH="165028" progId="Equation.3">
              <p:embed/>
            </p:oleObj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650875" y="3259138"/>
          <a:ext cx="504825" cy="400050"/>
        </p:xfrm>
        <a:graphic>
          <a:graphicData uri="http://schemas.openxmlformats.org/presentationml/2006/ole">
            <p:oleObj spid="_x0000_s5125" name="Equation" r:id="rId7" imgW="190417" imgH="152334" progId="Equation.3">
              <p:embed/>
            </p:oleObj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327150" y="3278188"/>
          <a:ext cx="1322388" cy="358775"/>
        </p:xfrm>
        <a:graphic>
          <a:graphicData uri="http://schemas.openxmlformats.org/presentationml/2006/ole">
            <p:oleObj spid="_x0000_s5126" name="Equation" r:id="rId8" imgW="609336" imgH="165028" progId="Equation.3">
              <p:embed/>
            </p:oleObj>
          </a:graphicData>
        </a:graphic>
      </p:graphicFrame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600075" y="3619500"/>
            <a:ext cx="769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</a:rPr>
              <a:t>Найдем решение системы в матричном виде.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600075" y="3970338"/>
            <a:ext cx="8172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  <a:cs typeface="Arial" charset="0"/>
              </a:rPr>
              <a:t>Предположим, что </a:t>
            </a:r>
            <a:r>
              <a:rPr lang="en-US" sz="2000" i="1">
                <a:solidFill>
                  <a:srgbClr val="CC3300"/>
                </a:solidFill>
                <a:latin typeface="Arial" charset="0"/>
                <a:cs typeface="Arial" charset="0"/>
              </a:rPr>
              <a:t>det</a:t>
            </a:r>
            <a:r>
              <a:rPr lang="ru-RU" sz="2000" i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sz="2000" i="1">
                <a:solidFill>
                  <a:srgbClr val="CC3300"/>
                </a:solidFill>
                <a:latin typeface="Arial" charset="0"/>
                <a:cs typeface="Arial" charset="0"/>
              </a:rPr>
              <a:t>A</a:t>
            </a:r>
            <a:r>
              <a:rPr lang="ru-RU" sz="2000">
                <a:latin typeface="Arial" charset="0"/>
                <a:cs typeface="Arial" charset="0"/>
              </a:rPr>
              <a:t> отличен от нуля и, следовательно, существует обратная матрица </a:t>
            </a:r>
            <a:r>
              <a:rPr lang="ru-RU" sz="2000" i="1">
                <a:solidFill>
                  <a:srgbClr val="CC3300"/>
                </a:solidFill>
                <a:latin typeface="Arial" charset="0"/>
                <a:cs typeface="Arial" charset="0"/>
              </a:rPr>
              <a:t>А</a:t>
            </a:r>
            <a:r>
              <a:rPr lang="ru-RU" sz="2000" i="1" baseline="30000">
                <a:solidFill>
                  <a:srgbClr val="CC3300"/>
                </a:solidFill>
                <a:latin typeface="Arial" charset="0"/>
                <a:cs typeface="Arial" charset="0"/>
              </a:rPr>
              <a:t>-1</a:t>
            </a:r>
            <a:r>
              <a:rPr lang="ru-RU" sz="2000">
                <a:latin typeface="Arial" charset="0"/>
                <a:cs typeface="Arial" charset="0"/>
              </a:rPr>
              <a:t>.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590550" y="4703763"/>
            <a:ext cx="817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  <a:cs typeface="Arial" charset="0"/>
              </a:rPr>
              <a:t>Умножим слева матричную запись системы на обратную матрицу: </a:t>
            </a:r>
            <a:r>
              <a:rPr lang="ru-RU" sz="2000" b="1" i="1">
                <a:latin typeface="Arial" charset="0"/>
                <a:cs typeface="Arial" charset="0"/>
              </a:rPr>
              <a:t> </a:t>
            </a:r>
            <a:r>
              <a:rPr lang="en-US" sz="2000"/>
              <a:t> </a:t>
            </a:r>
            <a:endParaRPr lang="en-US" sz="2000">
              <a:latin typeface="Times New Roman" pitchFamily="18" charset="0"/>
            </a:endParaRPr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703263" y="5241925"/>
          <a:ext cx="2590800" cy="414338"/>
        </p:xfrm>
        <a:graphic>
          <a:graphicData uri="http://schemas.openxmlformats.org/presentationml/2006/ole">
            <p:oleObj spid="_x0000_s5127" name="Equation" r:id="rId9" imgW="1193800" imgH="190500" progId="Equation.3">
              <p:embed/>
            </p:oleObj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3451225" y="5307013"/>
          <a:ext cx="504825" cy="400050"/>
        </p:xfrm>
        <a:graphic>
          <a:graphicData uri="http://schemas.openxmlformats.org/presentationml/2006/ole">
            <p:oleObj spid="_x0000_s5128" name="Equation" r:id="rId10" imgW="190417" imgH="152334" progId="Equation.3">
              <p:embed/>
            </p:oleObj>
          </a:graphicData>
        </a:graphic>
      </p:graphicFrame>
      <p:graphicFrame>
        <p:nvGraphicFramePr>
          <p:cNvPr id="106516" name="Object 20"/>
          <p:cNvGraphicFramePr>
            <a:graphicFrameLocks noChangeAspect="1"/>
          </p:cNvGraphicFramePr>
          <p:nvPr/>
        </p:nvGraphicFramePr>
        <p:xfrm>
          <a:off x="4057650" y="5251450"/>
          <a:ext cx="1901825" cy="414338"/>
        </p:xfrm>
        <a:graphic>
          <a:graphicData uri="http://schemas.openxmlformats.org/presentationml/2006/ole">
            <p:oleObj spid="_x0000_s5129" name="Equation" r:id="rId11" imgW="876300" imgH="190500" progId="Equation.3">
              <p:embed/>
            </p:oleObj>
          </a:graphicData>
        </a:graphic>
      </p:graphicFrame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6118225" y="5297488"/>
          <a:ext cx="504825" cy="400050"/>
        </p:xfrm>
        <a:graphic>
          <a:graphicData uri="http://schemas.openxmlformats.org/presentationml/2006/ole">
            <p:oleObj spid="_x0000_s5130" name="Equation" r:id="rId12" imgW="190417" imgH="152334" progId="Equation.3">
              <p:embed/>
            </p:oleObj>
          </a:graphicData>
        </a:graphic>
      </p:graphicFrame>
      <p:graphicFrame>
        <p:nvGraphicFramePr>
          <p:cNvPr id="106519" name="Object 23"/>
          <p:cNvGraphicFramePr>
            <a:graphicFrameLocks noChangeAspect="1"/>
          </p:cNvGraphicFramePr>
          <p:nvPr/>
        </p:nvGraphicFramePr>
        <p:xfrm>
          <a:off x="6859588" y="5289550"/>
          <a:ext cx="1516062" cy="414338"/>
        </p:xfrm>
        <a:graphic>
          <a:graphicData uri="http://schemas.openxmlformats.org/presentationml/2006/ole">
            <p:oleObj spid="_x0000_s5131" name="Equation" r:id="rId13" imgW="698500" imgH="190500" progId="Equation.3">
              <p:embed/>
            </p:oleObj>
          </a:graphicData>
        </a:graphic>
      </p:graphicFrame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6800850" y="5191125"/>
            <a:ext cx="1666875" cy="714375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695325" y="6003925"/>
            <a:ext cx="8172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Arial" charset="0"/>
              </a:rPr>
              <a:t>Метод обратной матрицы применим для решения квадратных систем  с невырожденной основной матрицей.</a:t>
            </a:r>
            <a:r>
              <a:rPr lang="ru-RU" sz="2000">
                <a:latin typeface="Arial" charset="0"/>
                <a:cs typeface="Arial" charset="0"/>
              </a:rPr>
              <a:t> </a:t>
            </a:r>
            <a:r>
              <a:rPr lang="ru-RU" sz="2000" b="1" i="1">
                <a:latin typeface="Arial" charset="0"/>
                <a:cs typeface="Arial" charset="0"/>
              </a:rPr>
              <a:t> </a:t>
            </a:r>
            <a:r>
              <a:rPr lang="en-US" sz="2000"/>
              <a:t> 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11" grpId="0" autoUpdateAnimBg="0"/>
      <p:bldP spid="106512" grpId="0" autoUpdateAnimBg="0"/>
      <p:bldP spid="106513" grpId="0" autoUpdateAnimBg="0"/>
      <p:bldP spid="106520" grpId="0" animBg="1"/>
      <p:bldP spid="106521" grpId="0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1231</Words>
  <Application>Microsoft Office PowerPoint</Application>
  <PresentationFormat>Экран (4:3)</PresentationFormat>
  <Paragraphs>269</Paragraphs>
  <Slides>53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56" baseType="lpstr">
      <vt:lpstr>Тема Office</vt:lpstr>
      <vt:lpstr>Equation</vt:lpstr>
      <vt:lpstr>Формула</vt:lpstr>
      <vt:lpstr>Слайд 1</vt:lpstr>
      <vt:lpstr>Основные обозначения:</vt:lpstr>
      <vt:lpstr>Слайд 3</vt:lpstr>
      <vt:lpstr>Слайд 4</vt:lpstr>
      <vt:lpstr> Общая схема исследования и решения систем линейных алгебраических уравнений </vt:lpstr>
      <vt:lpstr>Матричный метод</vt:lpstr>
      <vt:lpstr>Алгоритм решения СЛАУ матричным методом:</vt:lpstr>
      <vt:lpstr>Метод обратной матрицы решения систем линейных уравнений</vt:lpstr>
      <vt:lpstr>Метод обратной матрицы решения систем линейных уравнений</vt:lpstr>
      <vt:lpstr>Слайд 10</vt:lpstr>
      <vt:lpstr>Слайд 11</vt:lpstr>
      <vt:lpstr>Слайд 12</vt:lpstr>
      <vt:lpstr>Слайд 13</vt:lpstr>
      <vt:lpstr>Слайд 14</vt:lpstr>
      <vt:lpstr>Слайд 15</vt:lpstr>
      <vt:lpstr>Метод Крамера</vt:lpstr>
      <vt:lpstr>Правило Крамера</vt:lpstr>
      <vt:lpstr>Слайд 18</vt:lpstr>
      <vt:lpstr>Правило Крамера</vt:lpstr>
      <vt:lpstr>Теорема  (правило Крамера) </vt:lpstr>
      <vt:lpstr>Слайд 21</vt:lpstr>
      <vt:lpstr>Метод Гаусса</vt:lpstr>
      <vt:lpstr>Слайд 23</vt:lpstr>
      <vt:lpstr>Слайд 24</vt:lpstr>
      <vt:lpstr>Слайд 25</vt:lpstr>
      <vt:lpstr>Элементарные преобразования</vt:lpstr>
      <vt:lpstr>Метод Гаусса – это метод последовательного исключения переменных</vt:lpstr>
      <vt:lpstr>Рассмотрим на примере</vt:lpstr>
      <vt:lpstr>При выполнении прямого хода используют следующие преобразования (повторно!!!): </vt:lpstr>
      <vt:lpstr>Решить систему уравнений методом Гаусса</vt:lpstr>
      <vt:lpstr>Слайд 31</vt:lpstr>
      <vt:lpstr>Решение.   Умножим первую строку на (-2) </vt:lpstr>
      <vt:lpstr>ко второй строке прибавим первую строку умноженную на -2</vt:lpstr>
      <vt:lpstr>Разделим опять первую строку на (-2)</vt:lpstr>
      <vt:lpstr>Цель элементарных преобразований –</vt:lpstr>
      <vt:lpstr>В результате элементарных преобразований получена эквивалентная исходной система уравнений </vt:lpstr>
      <vt:lpstr>Решить систему уравнений методом Гаусса</vt:lpstr>
      <vt:lpstr>Чтобы в первом столбце получить а2=а3=0, умножим 1-ю строку сначала на 3, а затем на 2 и вычтем результаты из 2-й и 3-й строк</vt:lpstr>
      <vt:lpstr>Разделим 2-ю строку на 8, полученные результаты умножим на 3 и вычтем из 3-й строки</vt:lpstr>
      <vt:lpstr>Запишем новую эквивалентную систему с учетом расширенной матрицы</vt:lpstr>
      <vt:lpstr> Пример.  Решить СЛАУ методом Гаусса: </vt:lpstr>
      <vt:lpstr>С помощью элементарных преобразований сведем расширенную матрицу к подобной матрице ступенчатого вида:</vt:lpstr>
      <vt:lpstr>Получаем систему линейных уравнений,  эквивалентную исходной системе уравнений.  </vt:lpstr>
      <vt:lpstr>Пример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Oksana</dc:creator>
  <cp:lastModifiedBy>Оксана Блейхер</cp:lastModifiedBy>
  <cp:revision>24</cp:revision>
  <dcterms:created xsi:type="dcterms:W3CDTF">2021-09-20T13:48:48Z</dcterms:created>
  <dcterms:modified xsi:type="dcterms:W3CDTF">2023-09-15T16:41:41Z</dcterms:modified>
</cp:coreProperties>
</file>