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16"/>
  </p:notesMasterIdLst>
  <p:handoutMasterIdLst>
    <p:handoutMasterId r:id="rId17"/>
  </p:handoutMasterIdLst>
  <p:sldIdLst>
    <p:sldId id="265" r:id="rId3"/>
    <p:sldId id="264" r:id="rId4"/>
    <p:sldId id="269" r:id="rId5"/>
    <p:sldId id="270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63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175" autoAdjust="0"/>
    <p:restoredTop sz="94709" autoAdjust="0"/>
  </p:normalViewPr>
  <p:slideViewPr>
    <p:cSldViewPr snapToGrid="0" snapToObjects="1" showGuides="1">
      <p:cViewPr varScale="1">
        <p:scale>
          <a:sx n="106" d="100"/>
          <a:sy n="106" d="100"/>
        </p:scale>
        <p:origin x="200" y="2184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6/10/25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6/10/25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/>
              <a:t>Имя и контактные данные автора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/>
              <a:t>Контактные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International Students and Scholars Rock</a:t>
            </a:r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Первый уровень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Пятый уровень</a:t>
            </a:r>
          </a:p>
          <a:p>
            <a:pPr lvl="4"/>
            <a:r>
              <a:rPr lang="ru-RU" dirty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s.ssrn.com/sol3/papers.cfm?abstract_id=3307765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371600" y="2104557"/>
            <a:ext cx="6400800" cy="705749"/>
          </a:xfrm>
        </p:spPr>
        <p:txBody>
          <a:bodyPr>
            <a:normAutofit fontScale="90000"/>
          </a:bodyPr>
          <a:lstStyle/>
          <a:p>
            <a:r>
              <a:rPr lang="ru-RU" sz="2400" dirty="0"/>
              <a:t>Физическая культура в ВУЗе — обязательные пары </a:t>
            </a:r>
            <a:r>
              <a:rPr lang="en" sz="2400" dirty="0"/>
              <a:t>VS </a:t>
            </a:r>
            <a:r>
              <a:rPr lang="ru-RU" sz="2400" dirty="0"/>
              <a:t>свободное посещение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863358"/>
          </a:xfrm>
        </p:spPr>
        <p:txBody>
          <a:bodyPr>
            <a:normAutofit/>
          </a:bodyPr>
          <a:lstStyle/>
          <a:p>
            <a:r>
              <a:rPr lang="en-US" sz="2000" dirty="0" err="1"/>
              <a:t>И</a:t>
            </a:r>
            <a:r>
              <a:rPr lang="ru-RU" sz="2000" dirty="0"/>
              <a:t>ван Жук</a:t>
            </a:r>
            <a:endParaRPr lang="nl-NL" sz="2000" dirty="0"/>
          </a:p>
          <a:p>
            <a:r>
              <a:rPr lang="ru-RU" dirty="0"/>
              <a:t>Руководитель проекта: Платонова В. 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9B5A3-0666-CCDA-200A-C6DB43DD7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84F9-8378-B837-8EC0-32699015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/>
              <a:t>Полученные результаты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57D13-C49F-BC22-914C-811C76B8BF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571965"/>
            <a:ext cx="8145379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Обязательные пары (в других вузах):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Занятия раз в неделю по расписанию.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Преподаватель следит за техникой и дисциплиной.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Все студенты в группе делают одинаковую нагрузку.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Минус — жёсткий график, меньше свободы, ограниченный выбор.</a:t>
            </a:r>
          </a:p>
        </p:txBody>
      </p:sp>
    </p:spTree>
    <p:extLst>
      <p:ext uri="{BB962C8B-B14F-4D97-AF65-F5344CB8AC3E}">
        <p14:creationId xmlns:p14="http://schemas.microsoft.com/office/powerpoint/2010/main" val="44723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66B68-B212-25CB-F488-250C37582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CA52-D62E-DABC-FA6B-030876743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/>
              <a:t>Полученные результаты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BC5-BE7B-F9FF-4A58-09AC53D578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571965"/>
            <a:ext cx="8145379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Сравнение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7391538-C6DC-6D8B-316E-554BEA6003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580020"/>
              </p:ext>
            </p:extLst>
          </p:nvPr>
        </p:nvGraphicFramePr>
        <p:xfrm>
          <a:off x="457199" y="2006568"/>
          <a:ext cx="8229603" cy="2473068"/>
        </p:xfrm>
        <a:graphic>
          <a:graphicData uri="http://schemas.openxmlformats.org/drawingml/2006/table">
            <a:tbl>
              <a:tblPr/>
              <a:tblGrid>
                <a:gridCol w="2743201">
                  <a:extLst>
                    <a:ext uri="{9D8B030D-6E8A-4147-A177-3AD203B41FA5}">
                      <a16:colId xmlns:a16="http://schemas.microsoft.com/office/drawing/2014/main" val="336651331"/>
                    </a:ext>
                  </a:extLst>
                </a:gridCol>
                <a:gridCol w="2743201">
                  <a:extLst>
                    <a:ext uri="{9D8B030D-6E8A-4147-A177-3AD203B41FA5}">
                      <a16:colId xmlns:a16="http://schemas.microsoft.com/office/drawing/2014/main" val="3356743128"/>
                    </a:ext>
                  </a:extLst>
                </a:gridCol>
                <a:gridCol w="2743201">
                  <a:extLst>
                    <a:ext uri="{9D8B030D-6E8A-4147-A177-3AD203B41FA5}">
                      <a16:colId xmlns:a16="http://schemas.microsoft.com/office/drawing/2014/main" val="590568141"/>
                    </a:ext>
                  </a:extLst>
                </a:gridCol>
              </a:tblGrid>
              <a:tr h="523154">
                <a:tc>
                  <a:txBody>
                    <a:bodyPr/>
                    <a:lstStyle/>
                    <a:p>
                      <a:r>
                        <a:rPr lang="ru-RU" sz="1400"/>
                        <a:t>Критерий</a:t>
                      </a:r>
                    </a:p>
                  </a:txBody>
                  <a:tcPr marL="87842" marR="87842" marT="43921" marB="439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Обязательные пары</a:t>
                      </a:r>
                    </a:p>
                  </a:txBody>
                  <a:tcPr marL="87842" marR="87842" marT="43921" marB="439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Свободное посещение (ИТМО)</a:t>
                      </a:r>
                    </a:p>
                  </a:txBody>
                  <a:tcPr marL="87842" marR="87842" marT="43921" marB="439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16294"/>
                  </a:ext>
                </a:extLst>
              </a:tr>
              <a:tr h="523154">
                <a:tc>
                  <a:txBody>
                    <a:bodyPr/>
                    <a:lstStyle/>
                    <a:p>
                      <a:r>
                        <a:rPr lang="ru-RU" sz="1400"/>
                        <a:t>Регулярность</a:t>
                      </a:r>
                    </a:p>
                  </a:txBody>
                  <a:tcPr marL="87842" marR="87842" marT="43921" marB="439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Преподаватель следит</a:t>
                      </a:r>
                    </a:p>
                  </a:txBody>
                  <a:tcPr marL="87842" marR="87842" marT="43921" marB="439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Зависит от мотивации студента</a:t>
                      </a:r>
                    </a:p>
                  </a:txBody>
                  <a:tcPr marL="87842" marR="87842" marT="43921" marB="439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654118"/>
                  </a:ext>
                </a:extLst>
              </a:tr>
              <a:tr h="299493">
                <a:tc>
                  <a:txBody>
                    <a:bodyPr/>
                    <a:lstStyle/>
                    <a:p>
                      <a:r>
                        <a:rPr lang="ru-RU" sz="1400"/>
                        <a:t>Гибкость</a:t>
                      </a:r>
                    </a:p>
                  </a:txBody>
                  <a:tcPr marL="87842" marR="87842" marT="43921" marB="439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Низкая</a:t>
                      </a:r>
                    </a:p>
                  </a:txBody>
                  <a:tcPr marL="87842" marR="87842" marT="43921" marB="439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Очень высокая</a:t>
                      </a:r>
                    </a:p>
                  </a:txBody>
                  <a:tcPr marL="87842" marR="87842" marT="43921" marB="439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970051"/>
                  </a:ext>
                </a:extLst>
              </a:tr>
              <a:tr h="299493">
                <a:tc>
                  <a:txBody>
                    <a:bodyPr/>
                    <a:lstStyle/>
                    <a:p>
                      <a:r>
                        <a:rPr lang="ru-RU" sz="1400"/>
                        <a:t>Выбор спорта</a:t>
                      </a:r>
                    </a:p>
                  </a:txBody>
                  <a:tcPr marL="87842" marR="87842" marT="43921" marB="439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Ограничен</a:t>
                      </a:r>
                    </a:p>
                  </a:txBody>
                  <a:tcPr marL="87842" marR="87842" marT="43921" marB="439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Более 50 видов</a:t>
                      </a:r>
                    </a:p>
                  </a:txBody>
                  <a:tcPr marL="87842" marR="87842" marT="43921" marB="439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6482"/>
                  </a:ext>
                </a:extLst>
              </a:tr>
              <a:tr h="299493">
                <a:tc>
                  <a:txBody>
                    <a:bodyPr/>
                    <a:lstStyle/>
                    <a:p>
                      <a:r>
                        <a:rPr lang="ru-RU" sz="1400"/>
                        <a:t>Мотивация</a:t>
                      </a:r>
                    </a:p>
                  </a:txBody>
                  <a:tcPr marL="87842" marR="87842" marT="43921" marB="439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Внешняя</a:t>
                      </a:r>
                    </a:p>
                  </a:txBody>
                  <a:tcPr marL="87842" marR="87842" marT="43921" marB="439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Внутренняя</a:t>
                      </a:r>
                    </a:p>
                  </a:txBody>
                  <a:tcPr marL="87842" marR="87842" marT="43921" marB="439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996395"/>
                  </a:ext>
                </a:extLst>
              </a:tr>
              <a:tr h="523154">
                <a:tc>
                  <a:txBody>
                    <a:bodyPr/>
                    <a:lstStyle/>
                    <a:p>
                      <a:r>
                        <a:rPr lang="ru-RU" sz="1400"/>
                        <a:t>Эффективность</a:t>
                      </a:r>
                    </a:p>
                  </a:txBody>
                  <a:tcPr marL="87842" marR="87842" marT="43921" marB="439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Средняя, но стабильная</a:t>
                      </a:r>
                    </a:p>
                  </a:txBody>
                  <a:tcPr marL="87842" marR="87842" marT="43921" marB="439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Высокая при регулярности</a:t>
                      </a:r>
                    </a:p>
                  </a:txBody>
                  <a:tcPr marL="87842" marR="87842" marT="43921" marB="439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476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4561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DD854-FD8C-C6E8-5B6A-67384AC16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A8B5-A5BF-52D0-D1CB-F01B89E91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4975C-B8E7-C63B-3725-2C5ECEFC0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571965"/>
            <a:ext cx="8145379" cy="284849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Свободное посещение — это удобно, современно и разнообразно.</a:t>
            </a:r>
          </a:p>
          <a:p>
            <a:r>
              <a:rPr lang="ru-RU" dirty="0"/>
              <a:t>Такой подход работает хорошо, если студент сам хочет заниматься.</a:t>
            </a:r>
          </a:p>
          <a:p>
            <a:r>
              <a:rPr lang="ru-RU" dirty="0"/>
              <a:t>Но при отсутствии самоконтроля физкультура становится формальностью.</a:t>
            </a:r>
          </a:p>
          <a:p>
            <a:r>
              <a:rPr lang="ru-RU" dirty="0"/>
              <a:t>Возможно, лучший вариант — это </a:t>
            </a:r>
            <a:r>
              <a:rPr lang="ru-RU" b="1" dirty="0"/>
              <a:t>гибрид</a:t>
            </a:r>
            <a:r>
              <a:rPr lang="ru-RU" dirty="0"/>
              <a:t>: свободное посещение, но с минимальными требованиями по регулярности.</a:t>
            </a:r>
          </a:p>
          <a:p>
            <a:pPr>
              <a:buClr>
                <a:srgbClr val="1946BA"/>
              </a:buClr>
              <a:buFont typeface="Arial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3702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/>
              <a:t>Спасибо за внимание</a:t>
            </a:r>
            <a:r>
              <a:rPr lang="en-US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/>
          <a:lstStyle/>
          <a:p>
            <a:r>
              <a:rPr lang="en-US" dirty="0"/>
              <a:t>www.</a:t>
            </a:r>
            <a:r>
              <a:rPr lang="pl-PL" dirty="0"/>
              <a:t>ifmo.ru</a:t>
            </a:r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/>
              <a:t>Актуальность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571965"/>
            <a:ext cx="8145379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Почему важна физкультура в ВУЗе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Очевидный факт, регулярные физические нагрузки улучшают здоровье, когнитивные способности и стрессоустойчивость студентов.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Судя по </a:t>
            </a:r>
            <a:r>
              <a:rPr lang="ru-RU" dirty="0">
                <a:hlinkClick r:id="rId2"/>
              </a:rPr>
              <a:t>данному исследованию</a:t>
            </a:r>
            <a:r>
              <a:rPr lang="ru-RU" dirty="0"/>
              <a:t>, в России 50</a:t>
            </a:r>
            <a:r>
              <a:rPr lang="en-US" dirty="0"/>
              <a:t>%</a:t>
            </a:r>
            <a:r>
              <a:rPr lang="ru-RU" dirty="0"/>
              <a:t> юношей и </a:t>
            </a:r>
            <a:r>
              <a:rPr lang="en-US" dirty="0"/>
              <a:t>65% </a:t>
            </a:r>
            <a:r>
              <a:rPr lang="ru-RU" dirty="0"/>
              <a:t>девушек вообще не занимаются регулярно спортом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25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C2E01-7A67-6869-5880-9FF26BACC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60531-34E7-FB2F-45DC-DCCEE8135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/>
              <a:t>Актуальность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78E10-2E53-7BE4-C1EF-F0F5A11554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571965"/>
            <a:ext cx="8145379" cy="2848490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Проблема системности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Несмотря на то что физическая культура обязательна во всех вузах России, многие студенты посещают занятия лишь эпизодически, ограничиваясь минимумом для получения зачёта.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Такая формальная отработка снижает оздоровительный эффект, даже если сама система (как в ИТМО) остаётся гибкой и разнообразной.</a:t>
            </a:r>
          </a:p>
        </p:txBody>
      </p:sp>
    </p:spTree>
    <p:extLst>
      <p:ext uri="{BB962C8B-B14F-4D97-AF65-F5344CB8AC3E}">
        <p14:creationId xmlns:p14="http://schemas.microsoft.com/office/powerpoint/2010/main" val="237776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A99B3-8BC9-22E3-BB60-73076F9FC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8AD1C-0160-C57A-0F86-5A06A6E2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/>
              <a:t>Цель и задачи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6F913-F73A-95A9-607D-82E4768CD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571965"/>
            <a:ext cx="8145379" cy="2848490"/>
          </a:xfrm>
        </p:spPr>
        <p:txBody>
          <a:bodyPr>
            <a:normAutofit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Цель: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Сравнить две модели организации физической культуры: обязательные пары и свободное посещение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197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930DC-7B6B-D546-2F56-052FC5C9A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66AA-E95C-70C1-0102-DF72C804C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/>
              <a:t>Цель и задачи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2949-33FC-D6F0-3A48-50A818D12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571965"/>
            <a:ext cx="8145379" cy="2848490"/>
          </a:xfrm>
        </p:spPr>
        <p:txBody>
          <a:bodyPr>
            <a:normAutofit lnSpcReduction="10000"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Задачи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Изучить текущую модель физкультуры в ИТМО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Проанализировать плюсы и минусы свободного посещения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Сравнить с традиционной моделью обязательных занятий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Сделать выводы</a:t>
            </a:r>
          </a:p>
        </p:txBody>
      </p:sp>
    </p:spTree>
    <p:extLst>
      <p:ext uri="{BB962C8B-B14F-4D97-AF65-F5344CB8AC3E}">
        <p14:creationId xmlns:p14="http://schemas.microsoft.com/office/powerpoint/2010/main" val="134966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89BE0-FFB3-5B86-6DCB-F59ABC887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1E60D-675A-2BAF-BF10-A81A3EC1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/>
              <a:t>Методы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C419B-3F13-EF75-A857-833274E15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571965"/>
            <a:ext cx="8145379" cy="2848490"/>
          </a:xfrm>
        </p:spPr>
        <p:txBody>
          <a:bodyPr>
            <a:normAutofit/>
          </a:bodyPr>
          <a:lstStyle/>
          <a:p>
            <a:r>
              <a:rPr lang="ru-RU" dirty="0"/>
              <a:t>Наблюдения за другими студентами и обсуждения с одногруппниками.</a:t>
            </a:r>
          </a:p>
          <a:p>
            <a:r>
              <a:rPr lang="ru-RU" dirty="0"/>
              <a:t>Официальные описания системы физкультуры в ИТМО (портал, перечень секций, условия зачёта).</a:t>
            </a:r>
          </a:p>
        </p:txBody>
      </p:sp>
    </p:spTree>
    <p:extLst>
      <p:ext uri="{BB962C8B-B14F-4D97-AF65-F5344CB8AC3E}">
        <p14:creationId xmlns:p14="http://schemas.microsoft.com/office/powerpoint/2010/main" val="2442014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5E3DB-8668-1B6E-E233-97A025FB6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DB93-0D0B-A36F-DCA0-8D5C6C0A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/>
              <a:t>Полученные результаты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625B9-AAD8-3C9D-E569-9C2BED40D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571965"/>
            <a:ext cx="8145379" cy="2848490"/>
          </a:xfrm>
        </p:spPr>
        <p:txBody>
          <a:bodyPr>
            <a:normAutofit fontScale="92500" lnSpcReduction="20000"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Как работает система в ИТМО: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Нет единого расписания для группы, студент сам выбирает, когда и куда идти.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Более 80 секций по 50 видам спорта (в том числе футбол, лапта, шахматы, киберспорт и др.).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Можно записаться хоть за 2 минуты до начала занятия (условно).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Есть экстернат: можно приносить справку из спортзала и закрывать предмет сдачей нормативов.</a:t>
            </a:r>
          </a:p>
        </p:txBody>
      </p:sp>
    </p:spTree>
    <p:extLst>
      <p:ext uri="{BB962C8B-B14F-4D97-AF65-F5344CB8AC3E}">
        <p14:creationId xmlns:p14="http://schemas.microsoft.com/office/powerpoint/2010/main" val="1646701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5AD9E-24DA-76B5-7806-86B2584D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1787-CC30-6A86-7138-42976A52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/>
              <a:t>Полученные результаты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9CBF7-0B68-7939-048F-57EEE66660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571965"/>
            <a:ext cx="8145379" cy="2848490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Плюсы свободного посещения: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Гибкость — удобно подстраивать под свой график.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Широкий выбор активностей — каждый найдёт что-то по интересам.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Возможность сменить секцию в любой момент.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Экономия времени — особенно удобно для занятых студентов или тех, кто уже занимается спортом самостоятельно.</a:t>
            </a:r>
          </a:p>
        </p:txBody>
      </p:sp>
    </p:spTree>
    <p:extLst>
      <p:ext uri="{BB962C8B-B14F-4D97-AF65-F5344CB8AC3E}">
        <p14:creationId xmlns:p14="http://schemas.microsoft.com/office/powerpoint/2010/main" val="2629668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3C8CB-D9F8-8005-B2C3-71BD2A811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DDCB-7628-BDC4-146E-E5F49939F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3214"/>
            <a:ext cx="6273934" cy="620483"/>
          </a:xfrm>
        </p:spPr>
        <p:txBody>
          <a:bodyPr/>
          <a:lstStyle/>
          <a:p>
            <a:r>
              <a:rPr lang="ru-RU" dirty="0"/>
              <a:t>Полученные результаты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2CFB7-63E0-44C6-14D8-643556A7C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571965"/>
            <a:ext cx="8145379" cy="2848490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Минусы свободного посещения: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Большинство студентов не ходят регулярно.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Кто-то закрывает физру в начале семестра за несколько недель и больше не занимается.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Другие тянут до конца семестра и с трудом успевают набрать часы.</a:t>
            </a:r>
          </a:p>
          <a:p>
            <a:pPr lvl="1">
              <a:buClr>
                <a:srgbClr val="1946BA"/>
              </a:buClr>
              <a:buFont typeface="Arial" pitchFamily="34" charset="0"/>
              <a:buChar char="•"/>
            </a:pPr>
            <a:r>
              <a:rPr lang="ru-RU" dirty="0"/>
              <a:t>Нет постоянного контроля или мотивации — всё зависит от самого студента.</a:t>
            </a:r>
          </a:p>
        </p:txBody>
      </p:sp>
    </p:spTree>
    <p:extLst>
      <p:ext uri="{BB962C8B-B14F-4D97-AF65-F5344CB8AC3E}">
        <p14:creationId xmlns:p14="http://schemas.microsoft.com/office/powerpoint/2010/main" val="54470971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4716</TotalTime>
  <Words>482</Words>
  <Application>Microsoft Macintosh PowerPoint</Application>
  <PresentationFormat>Экран (16:9)</PresentationFormat>
  <Paragraphs>74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Cover</vt:lpstr>
      <vt:lpstr>1_Cover</vt:lpstr>
      <vt:lpstr>Физическая культура в ВУЗе — обязательные пары VS свободное посещение</vt:lpstr>
      <vt:lpstr>Актуальность</vt:lpstr>
      <vt:lpstr>Актуальность</vt:lpstr>
      <vt:lpstr>Цель и задачи</vt:lpstr>
      <vt:lpstr>Цель и задачи</vt:lpstr>
      <vt:lpstr>Методы</vt:lpstr>
      <vt:lpstr>Полученные результаты</vt:lpstr>
      <vt:lpstr>Полученные результаты</vt:lpstr>
      <vt:lpstr>Полученные результаты</vt:lpstr>
      <vt:lpstr>Полученные результаты</vt:lpstr>
      <vt:lpstr>Полученные результаты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Microsoft Office User</cp:lastModifiedBy>
  <cp:revision>53</cp:revision>
  <dcterms:created xsi:type="dcterms:W3CDTF">2014-06-27T12:30:22Z</dcterms:created>
  <dcterms:modified xsi:type="dcterms:W3CDTF">2025-06-10T17:09:55Z</dcterms:modified>
</cp:coreProperties>
</file>