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2FB9F1-7083-4B2C-88DF-993F6116845A}">
  <a:tblStyle styleId="{9B2FB9F1-7083-4B2C-88DF-993F611684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Algoritmos genéticos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Julián Benítez, Nicolás Marcantonio, Eliseo Parodi Almaraz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6301600" y="1071375"/>
            <a:ext cx="324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Generaciones: 20000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Método de reemplazo 2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Selector Híbrido Elite 0,15 + Squared 0.7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Reemplazo Híbrido Elite 0,3 + Random 0.85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000"/>
              <a:t>Mutación uniforme de 0.5</a:t>
            </a:r>
            <a:endParaRPr b="1"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en 10000 generaciones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Probabilidad de cruza 0.9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Cruza anular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Cantidad de individuos: 200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Fitness final: 61.39</a:t>
            </a:r>
            <a:endParaRPr sz="1000"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311700" y="174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Híbrido - Híbrido Mutación uniforme 0.5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150"/>
            <a:ext cx="5813645" cy="38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6301600" y="1071375"/>
            <a:ext cx="324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Generaciones: 20000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Método de reemplazo 2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Selector Híbrido Elite 0,15 + Squared 0.7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Reemplazo Híbrido Elite 0,3 + Random 0.85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000"/>
              <a:t>Mutación uniforme de 0.1</a:t>
            </a:r>
            <a:endParaRPr b="1"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en 10000 generaciones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Probabilidad de cruza 0.9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Cruza anular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Cantidad de individuos: 200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Fitness final: 62.067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11700" y="174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Híbrido - Híbrido Mutación uniforme 0.1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150"/>
            <a:ext cx="5813645" cy="38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6134450" y="1219200"/>
            <a:ext cx="324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Generaciones: 20000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Método de reemplazo 2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Selector Híbrido Elite 0,15 + </a:t>
            </a:r>
            <a:r>
              <a:rPr b="1" lang="es" sz="1400"/>
              <a:t>Roulette </a:t>
            </a:r>
            <a:r>
              <a:rPr lang="es" sz="1100"/>
              <a:t>0.85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Reemplazo Híbrido Elite 0,3 + Random 0.7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Mutación no uniforme de  1 a 0,3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en 10000 generaciones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Probabilidad de cruza 0.9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Cruza anular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Cantidad de individuos: 200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Fitness final: 61.823</a:t>
            </a:r>
            <a:endParaRPr sz="11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1" y="1284575"/>
            <a:ext cx="5691050" cy="37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181050" y="107300"/>
            <a:ext cx="8781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Híbrido ( Elite 0.15 + Roulette 0.85 )- Híbrido (Elite 0,3 + Random 0.7)</a:t>
            </a:r>
            <a:endParaRPr sz="3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525" y="1116278"/>
            <a:ext cx="6087774" cy="401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6301600" y="1071375"/>
            <a:ext cx="324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Generaciones: 20000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Método de reemplazo 2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Selector Híbrido Elite 0,15 + </a:t>
            </a:r>
            <a:r>
              <a:rPr b="1" lang="es" sz="1400"/>
              <a:t>Squared </a:t>
            </a:r>
            <a:r>
              <a:rPr lang="es" sz="1000"/>
              <a:t>0.85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Reemplazo Híbrido Elite 0,3 + Random 0.7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Mutación no uniforme de  1 a 0,3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en 10000 generaciones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Probabilidad de cruza 0.9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Cruza anular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Cantidad de individuos: 200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Fitness final: 61,803</a:t>
            </a:r>
            <a:endParaRPr sz="1000"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311700" y="174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Híbrido - </a:t>
            </a:r>
            <a:r>
              <a:rPr lang="es"/>
              <a:t>Híbrido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9925"/>
            <a:ext cx="6176421" cy="40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5375" y="890175"/>
            <a:ext cx="6412801" cy="42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6301600" y="1147575"/>
            <a:ext cx="324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Generaciones: 20000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Método de reemplazo 2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Selector Híbrido Elite 0,15 + Squared 0.7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Reemplazo Híbrido Elite 0,3 + Random 0.85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000"/>
              <a:t>Mutación no uniforme de  1 a 0,01</a:t>
            </a:r>
            <a:endParaRPr b="1"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en 10000 generaciones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Probabilidad de cruza 0.9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Cruza anular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Cantidad de individuos: 200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Fitness final: 61,342</a:t>
            </a:r>
            <a:endParaRPr sz="1000"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11700" y="174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Híbrido </a:t>
            </a:r>
            <a:r>
              <a:rPr lang="es"/>
              <a:t>- </a:t>
            </a:r>
            <a:r>
              <a:rPr lang="es"/>
              <a:t>Híbrido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150"/>
            <a:ext cx="5813645" cy="38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475" y="1071375"/>
            <a:ext cx="6202331" cy="4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6301600" y="1071375"/>
            <a:ext cx="324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Generaciones: 20000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Método de reemplazo 2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/>
              <a:t>Selector Random</a:t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/>
              <a:t>Reemplazo Random</a:t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Mutación no uniforme de  1 a 0,3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en 10000 generaciones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Probabilidad de cruza 0.9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Cruza anular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Cantidad de individuos: 200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Fitness mas alto 55</a:t>
            </a:r>
            <a:endParaRPr sz="1000"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174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- Random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58150"/>
            <a:ext cx="5813645" cy="38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6301600" y="1071375"/>
            <a:ext cx="324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Generaciones: 20000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Método de reemplazo 2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Selector Random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/>
              <a:t>Híbrido Elite 0,3 + Random 0.7</a:t>
            </a:r>
            <a:endParaRPr b="1" sz="14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Mutación no uniforme de  1 a 0,3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en 10000 generaciones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Probabilidad de cruza 0.9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Cruza anular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Cantidad de individuos: 200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Fitness final: 62.38</a:t>
            </a:r>
            <a:endParaRPr sz="1000"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174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Reemplazo Elite </a:t>
            </a:r>
            <a:r>
              <a:rPr lang="es"/>
              <a:t>- Selección Random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150"/>
            <a:ext cx="5813645" cy="38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" y="1071375"/>
            <a:ext cx="6240263" cy="41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4294967295" type="body"/>
          </p:nvPr>
        </p:nvSpPr>
        <p:spPr>
          <a:xfrm>
            <a:off x="6301600" y="1071375"/>
            <a:ext cx="324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Generaciones: 20000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200"/>
              <a:t>Método de reemplazo 3</a:t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Selector Elite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Reemplazo Elite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Mutación</a:t>
            </a:r>
            <a:r>
              <a:rPr lang="es" sz="1200"/>
              <a:t> no uniforme de  1 a 0,8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en 10000 generaciones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Probabilidad de cruza 0.9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Cruza anular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Cantidad de individuos: 200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/>
              <a:t>Fitness final: 54.42</a:t>
            </a:r>
            <a:endParaRPr sz="1200"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11700" y="174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Reemplazo Elite - Seleccion Elite - Método 3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5" y="1005750"/>
            <a:ext cx="5666652" cy="383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598" y="971775"/>
            <a:ext cx="6224699" cy="41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1000"/>
            <a:ext cx="6174226" cy="407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idx="4294967295" type="body"/>
          </p:nvPr>
        </p:nvSpPr>
        <p:spPr>
          <a:xfrm>
            <a:off x="6174225" y="1071375"/>
            <a:ext cx="324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Generaciones: 20000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Método de reemplazo 2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Selector Híbrido Elite 0,15 + Random 0.85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Reemplazo Híbrido Elite 0,3 + Random 0.7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Mutación no uniforme de  1 a 0,3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en 10000 generaciones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Probabilidad de cruza 0.9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Cruza anular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Cantidad de individuos: 200</a:t>
            </a:r>
            <a:endParaRPr sz="11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/>
              <a:t>Fitness final: 62.586</a:t>
            </a:r>
            <a:endParaRPr sz="1100"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81050" y="107300"/>
            <a:ext cx="8781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Híbrido ( Elite 0.15 + Random 0.85 )</a:t>
            </a:r>
            <a:r>
              <a:rPr lang="es" sz="3000"/>
              <a:t>- </a:t>
            </a:r>
            <a:r>
              <a:rPr lang="es" sz="3000"/>
              <a:t>Híbrido (Elite 0,3 + Random 0.7)</a:t>
            </a:r>
            <a:endParaRPr sz="3000"/>
          </a:p>
        </p:txBody>
      </p: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5" y="1098182"/>
            <a:ext cx="6174226" cy="407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3176050" y="2008900"/>
            <a:ext cx="2957700" cy="8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Conclusiones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trabajo práctico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Calcular la mejor configuración para un personaje determinado. En nuestro caso, el famoso GUERRERO 2.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Analizar las diferencias entre los diferentes métodos de selección y reemplazo.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00" y="1785938"/>
            <a:ext cx="5715000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title"/>
          </p:nvPr>
        </p:nvSpPr>
        <p:spPr>
          <a:xfrm>
            <a:off x="109250" y="-9214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diversidad es importante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2875" y="2295750"/>
            <a:ext cx="4732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diversidad </a:t>
            </a:r>
            <a:r>
              <a:rPr lang="es"/>
              <a:t>genética</a:t>
            </a:r>
            <a:r>
              <a:rPr lang="es"/>
              <a:t> se estanca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un </a:t>
            </a:r>
            <a:r>
              <a:rPr lang="es"/>
              <a:t>máximo</a:t>
            </a:r>
            <a:r>
              <a:rPr lang="es"/>
              <a:t> local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0" y="21950"/>
            <a:ext cx="72579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La </a:t>
            </a:r>
            <a:r>
              <a:rPr lang="es" sz="3600"/>
              <a:t>elección</a:t>
            </a:r>
            <a:r>
              <a:rPr lang="es" sz="3600"/>
              <a:t> de reemplazo es muy importante</a:t>
            </a:r>
            <a:endParaRPr sz="3600"/>
          </a:p>
        </p:txBody>
      </p:sp>
      <p:sp>
        <p:nvSpPr>
          <p:cNvPr id="200" name="Shape 200"/>
          <p:cNvSpPr txBox="1"/>
          <p:nvPr/>
        </p:nvSpPr>
        <p:spPr>
          <a:xfrm>
            <a:off x="492975" y="526875"/>
            <a:ext cx="72222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Porque una mala </a:t>
            </a:r>
            <a:r>
              <a:rPr lang="es"/>
              <a:t>selección</a:t>
            </a:r>
            <a:r>
              <a:rPr lang="es"/>
              <a:t> de reemplazo puede deshacer todo el progreso hecho a cada </a:t>
            </a:r>
            <a:r>
              <a:rPr lang="es"/>
              <a:t>generación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0" y="2478775"/>
            <a:ext cx="72579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El mutation ratio es esencial</a:t>
            </a:r>
            <a:endParaRPr sz="3600"/>
          </a:p>
        </p:txBody>
      </p:sp>
      <p:sp>
        <p:nvSpPr>
          <p:cNvPr id="202" name="Shape 202"/>
          <p:cNvSpPr txBox="1"/>
          <p:nvPr/>
        </p:nvSpPr>
        <p:spPr>
          <a:xfrm>
            <a:off x="529575" y="3056850"/>
            <a:ext cx="6811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es muy chico, ploriferan los mismos genes y se pierde diversidad. Si es muy grande, no pueden hacerse cambios finos en los genes</a:t>
            </a:r>
            <a:endParaRPr/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0" y="3697975"/>
            <a:ext cx="72579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El tipo de breeder no importa mucho</a:t>
            </a:r>
            <a:endParaRPr sz="3600"/>
          </a:p>
        </p:txBody>
      </p:sp>
      <p:sp>
        <p:nvSpPr>
          <p:cNvPr id="204" name="Shape 204"/>
          <p:cNvSpPr txBox="1"/>
          <p:nvPr/>
        </p:nvSpPr>
        <p:spPr>
          <a:xfrm>
            <a:off x="529575" y="4352250"/>
            <a:ext cx="8500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si se cambian unos genes por otros en todos los breeders, no afecta mucho en nuestros casos</a:t>
            </a:r>
            <a:endParaRPr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0" y="1183375"/>
            <a:ext cx="72579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El selector de los padres tiene que ser inclusivo</a:t>
            </a:r>
            <a:endParaRPr sz="3600"/>
          </a:p>
        </p:txBody>
      </p:sp>
      <p:sp>
        <p:nvSpPr>
          <p:cNvPr id="206" name="Shape 206"/>
          <p:cNvSpPr txBox="1"/>
          <p:nvPr/>
        </p:nvSpPr>
        <p:spPr>
          <a:xfrm>
            <a:off x="529575" y="1761450"/>
            <a:ext cx="6811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el selector solo selecciona a los mejores, se pierde </a:t>
            </a:r>
            <a:r>
              <a:rPr lang="es"/>
              <a:t>diversidad</a:t>
            </a:r>
            <a:r>
              <a:rPr lang="es"/>
              <a:t>. </a:t>
            </a:r>
            <a:r>
              <a:rPr lang="es"/>
              <a:t>También</a:t>
            </a:r>
            <a:r>
              <a:rPr lang="es"/>
              <a:t> tiene que elegir individuos que no son los mejores.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176050" y="2008900"/>
            <a:ext cx="2957700" cy="8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Métricas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Máximo fitness en la generación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Fitness promedio de la generación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Clones: cantidad de individuos que son iguales entre sí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Diversidad: Cantidad de Fenotipos distintos en la población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Fitness promedio de los padres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76050" y="2008900"/>
            <a:ext cx="2957700" cy="8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Resultados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Cruce - Aclaraciones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649650"/>
            <a:ext cx="85206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No vimos que el tipo de cruce influya mucho en los resultados que obtuvimos, ya que en los gráficos los 4 tipos de cruzas se comportan de la misma manera, por lo tanto optamos por usar cruza de un punto en nuestras pruebas, por cuestiones de eficiencia temporal.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3300" y="295700"/>
            <a:ext cx="8690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Fitness - 10000 generaciones - Selector y Reemplazo iguales</a:t>
            </a:r>
            <a:endParaRPr sz="3500"/>
          </a:p>
        </p:txBody>
      </p:sp>
      <p:graphicFrame>
        <p:nvGraphicFramePr>
          <p:cNvPr id="97" name="Shape 97"/>
          <p:cNvGraphicFramePr/>
          <p:nvPr/>
        </p:nvGraphicFramePr>
        <p:xfrm>
          <a:off x="648013" y="20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{9B2FB9F1-7083-4B2C-88DF-993F6116845A}</a:tableStyleId>
              </a:tblPr>
              <a:tblGrid>
                <a:gridCol w="1049225"/>
                <a:gridCol w="699200"/>
                <a:gridCol w="899600"/>
                <a:gridCol w="860600"/>
                <a:gridCol w="1026475"/>
                <a:gridCol w="758925"/>
                <a:gridCol w="795500"/>
                <a:gridCol w="837425"/>
                <a:gridCol w="921025"/>
              </a:tblGrid>
              <a:tr h="560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Método de reemplazo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Roulette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Squared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Boltzmann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Torneo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Torneo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Estoc.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Ranking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Random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56.04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58.199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59.724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36.106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52.167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61.751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60.801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43.998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52.47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57.388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57.110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32.980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51.627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58.828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55.525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48.153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53.07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52.367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55.540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52.611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53.732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55.787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52.211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33.238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55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Elite - Elite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887740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2" type="body"/>
          </p:nvPr>
        </p:nvSpPr>
        <p:spPr>
          <a:xfrm>
            <a:off x="6344700" y="1301425"/>
            <a:ext cx="324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Generaciones: 10000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Método de reemplazo 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Probabilidad de mutar 0.08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Probabilidad de cruza 0.9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Cruza anular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Cantidad de individuos: 200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Fitness final: </a:t>
            </a:r>
            <a:r>
              <a:rPr lang="es"/>
              <a:t>52.067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5" y="1225225"/>
            <a:ext cx="5904564" cy="38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6301600" y="1071375"/>
            <a:ext cx="324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Generaciones: 20000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Método de reemplazo 2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Selector Híbrido Elite 0,15 + Squared 0.7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Reemplazo Híbrido Elite 0,3 + Random 0.85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000"/>
              <a:t>Mutación</a:t>
            </a:r>
            <a:r>
              <a:rPr b="1" lang="es" sz="1000"/>
              <a:t> uniforme de 1.0</a:t>
            </a:r>
            <a:endParaRPr b="1"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en 10000 generaciones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Probabilidad de cruza 0.9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Cruza anular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Cantidad de individuos: 200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/>
              <a:t>Fitness final: 53.764</a:t>
            </a:r>
            <a:endParaRPr sz="1000"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11700" y="174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Híbrido - Híbrido</a:t>
            </a:r>
            <a:r>
              <a:rPr lang="es"/>
              <a:t> </a:t>
            </a:r>
            <a:r>
              <a:rPr lang="es"/>
              <a:t>Mutación</a:t>
            </a:r>
            <a:r>
              <a:rPr lang="es"/>
              <a:t> uniforme 1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4350"/>
            <a:ext cx="5813645" cy="38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