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18"/>
  </p:notesMasterIdLst>
  <p:handoutMasterIdLst>
    <p:handoutMasterId r:id="rId119"/>
  </p:handoutMasterIdLst>
  <p:sldIdLst>
    <p:sldId id="764" r:id="rId2"/>
    <p:sldId id="790" r:id="rId3"/>
    <p:sldId id="758" r:id="rId4"/>
    <p:sldId id="759" r:id="rId5"/>
    <p:sldId id="760" r:id="rId6"/>
    <p:sldId id="752" r:id="rId7"/>
    <p:sldId id="748" r:id="rId8"/>
    <p:sldId id="694" r:id="rId9"/>
    <p:sldId id="766" r:id="rId10"/>
    <p:sldId id="768" r:id="rId11"/>
    <p:sldId id="769" r:id="rId12"/>
    <p:sldId id="823" r:id="rId13"/>
    <p:sldId id="794" r:id="rId14"/>
    <p:sldId id="795" r:id="rId15"/>
    <p:sldId id="796" r:id="rId16"/>
    <p:sldId id="797" r:id="rId17"/>
    <p:sldId id="798" r:id="rId18"/>
    <p:sldId id="799" r:id="rId19"/>
    <p:sldId id="800" r:id="rId20"/>
    <p:sldId id="801" r:id="rId21"/>
    <p:sldId id="802" r:id="rId22"/>
    <p:sldId id="803" r:id="rId23"/>
    <p:sldId id="804" r:id="rId24"/>
    <p:sldId id="805" r:id="rId25"/>
    <p:sldId id="806" r:id="rId26"/>
    <p:sldId id="807" r:id="rId27"/>
    <p:sldId id="808" r:id="rId28"/>
    <p:sldId id="809" r:id="rId29"/>
    <p:sldId id="810" r:id="rId30"/>
    <p:sldId id="811" r:id="rId31"/>
    <p:sldId id="812" r:id="rId32"/>
    <p:sldId id="813" r:id="rId33"/>
    <p:sldId id="814" r:id="rId34"/>
    <p:sldId id="815" r:id="rId35"/>
    <p:sldId id="816" r:id="rId36"/>
    <p:sldId id="817" r:id="rId37"/>
    <p:sldId id="818" r:id="rId38"/>
    <p:sldId id="819" r:id="rId39"/>
    <p:sldId id="822" r:id="rId40"/>
    <p:sldId id="785" r:id="rId41"/>
    <p:sldId id="770" r:id="rId42"/>
    <p:sldId id="773" r:id="rId43"/>
    <p:sldId id="771" r:id="rId44"/>
    <p:sldId id="772" r:id="rId45"/>
    <p:sldId id="774" r:id="rId46"/>
    <p:sldId id="775" r:id="rId47"/>
    <p:sldId id="776" r:id="rId48"/>
    <p:sldId id="777" r:id="rId49"/>
    <p:sldId id="778" r:id="rId50"/>
    <p:sldId id="781" r:id="rId51"/>
    <p:sldId id="783" r:id="rId52"/>
    <p:sldId id="779" r:id="rId53"/>
    <p:sldId id="767" r:id="rId54"/>
    <p:sldId id="761" r:id="rId55"/>
    <p:sldId id="696" r:id="rId56"/>
    <p:sldId id="762" r:id="rId57"/>
    <p:sldId id="698" r:id="rId58"/>
    <p:sldId id="699" r:id="rId59"/>
    <p:sldId id="754" r:id="rId60"/>
    <p:sldId id="700" r:id="rId61"/>
    <p:sldId id="702" r:id="rId62"/>
    <p:sldId id="824" r:id="rId63"/>
    <p:sldId id="825" r:id="rId64"/>
    <p:sldId id="826" r:id="rId65"/>
    <p:sldId id="827" r:id="rId66"/>
    <p:sldId id="828" r:id="rId67"/>
    <p:sldId id="829" r:id="rId68"/>
    <p:sldId id="830" r:id="rId69"/>
    <p:sldId id="831" r:id="rId70"/>
    <p:sldId id="832" r:id="rId71"/>
    <p:sldId id="833" r:id="rId72"/>
    <p:sldId id="834" r:id="rId73"/>
    <p:sldId id="701" r:id="rId74"/>
    <p:sldId id="793" r:id="rId75"/>
    <p:sldId id="743" r:id="rId76"/>
    <p:sldId id="704" r:id="rId77"/>
    <p:sldId id="705" r:id="rId78"/>
    <p:sldId id="786" r:id="rId79"/>
    <p:sldId id="787" r:id="rId80"/>
    <p:sldId id="788" r:id="rId81"/>
    <p:sldId id="706" r:id="rId82"/>
    <p:sldId id="707" r:id="rId83"/>
    <p:sldId id="745" r:id="rId84"/>
    <p:sldId id="749" r:id="rId85"/>
    <p:sldId id="711" r:id="rId86"/>
    <p:sldId id="712" r:id="rId87"/>
    <p:sldId id="713" r:id="rId88"/>
    <p:sldId id="714" r:id="rId89"/>
    <p:sldId id="715" r:id="rId90"/>
    <p:sldId id="716" r:id="rId91"/>
    <p:sldId id="717" r:id="rId92"/>
    <p:sldId id="763" r:id="rId93"/>
    <p:sldId id="718" r:id="rId94"/>
    <p:sldId id="719" r:id="rId95"/>
    <p:sldId id="720" r:id="rId96"/>
    <p:sldId id="750" r:id="rId97"/>
    <p:sldId id="751" r:id="rId98"/>
    <p:sldId id="755" r:id="rId99"/>
    <p:sldId id="721" r:id="rId100"/>
    <p:sldId id="722" r:id="rId101"/>
    <p:sldId id="723" r:id="rId102"/>
    <p:sldId id="724" r:id="rId103"/>
    <p:sldId id="747" r:id="rId104"/>
    <p:sldId id="728" r:id="rId105"/>
    <p:sldId id="729" r:id="rId106"/>
    <p:sldId id="730" r:id="rId107"/>
    <p:sldId id="731" r:id="rId108"/>
    <p:sldId id="789" r:id="rId109"/>
    <p:sldId id="757" r:id="rId110"/>
    <p:sldId id="733" r:id="rId111"/>
    <p:sldId id="734" r:id="rId112"/>
    <p:sldId id="735" r:id="rId113"/>
    <p:sldId id="746" r:id="rId114"/>
    <p:sldId id="737" r:id="rId115"/>
    <p:sldId id="738" r:id="rId116"/>
    <p:sldId id="765" r:id="rId11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6EA"/>
    <a:srgbClr val="FAE2F6"/>
    <a:srgbClr val="170981"/>
    <a:srgbClr val="121328"/>
    <a:srgbClr val="D7FDF9"/>
    <a:srgbClr val="003366"/>
    <a:srgbClr val="FF7C8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6" autoAdjust="0"/>
    <p:restoredTop sz="86490" autoAdjust="0"/>
  </p:normalViewPr>
  <p:slideViewPr>
    <p:cSldViewPr>
      <p:cViewPr>
        <p:scale>
          <a:sx n="75" d="100"/>
          <a:sy n="75" d="100"/>
        </p:scale>
        <p:origin x="-1666" y="-10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11.xml"/><Relationship Id="rId1" Type="http://schemas.openxmlformats.org/officeDocument/2006/relationships/slide" Target="slides/slide10.xml"/><Relationship Id="rId4"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34.w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image" Target="../media/image46.emf"/><Relationship Id="rId1" Type="http://schemas.openxmlformats.org/officeDocument/2006/relationships/image" Target="../media/image34.wmf"/><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34.w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 Id="rId9" Type="http://schemas.openxmlformats.org/officeDocument/2006/relationships/image" Target="../media/image60.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image" Target="../media/image61.emf"/><Relationship Id="rId1" Type="http://schemas.openxmlformats.org/officeDocument/2006/relationships/image" Target="../media/image34.wmf"/><Relationship Id="rId6" Type="http://schemas.openxmlformats.org/officeDocument/2006/relationships/image" Target="../media/image65.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image" Target="../media/image34.wmf"/><Relationship Id="rId6" Type="http://schemas.openxmlformats.org/officeDocument/2006/relationships/image" Target="../media/image74.emf"/><Relationship Id="rId11" Type="http://schemas.openxmlformats.org/officeDocument/2006/relationships/image" Target="../media/image79.emf"/><Relationship Id="rId5" Type="http://schemas.openxmlformats.org/officeDocument/2006/relationships/image" Target="../media/image73.emf"/><Relationship Id="rId10" Type="http://schemas.openxmlformats.org/officeDocument/2006/relationships/image" Target="../media/image78.emf"/><Relationship Id="rId4" Type="http://schemas.openxmlformats.org/officeDocument/2006/relationships/image" Target="../media/image72.emf"/><Relationship Id="rId9" Type="http://schemas.openxmlformats.org/officeDocument/2006/relationships/image" Target="../media/image77.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image" Target="../media/image81.emf"/><Relationship Id="rId7" Type="http://schemas.openxmlformats.org/officeDocument/2006/relationships/image" Target="../media/image85.emf"/><Relationship Id="rId12" Type="http://schemas.openxmlformats.org/officeDocument/2006/relationships/image" Target="../media/image90.emf"/><Relationship Id="rId2" Type="http://schemas.openxmlformats.org/officeDocument/2006/relationships/image" Target="../media/image80.emf"/><Relationship Id="rId1" Type="http://schemas.openxmlformats.org/officeDocument/2006/relationships/image" Target="../media/image34.wmf"/><Relationship Id="rId6" Type="http://schemas.openxmlformats.org/officeDocument/2006/relationships/image" Target="../media/image84.emf"/><Relationship Id="rId11" Type="http://schemas.openxmlformats.org/officeDocument/2006/relationships/image" Target="../media/image89.emf"/><Relationship Id="rId5" Type="http://schemas.openxmlformats.org/officeDocument/2006/relationships/image" Target="../media/image83.emf"/><Relationship Id="rId10" Type="http://schemas.openxmlformats.org/officeDocument/2006/relationships/image" Target="../media/image88.emf"/><Relationship Id="rId4" Type="http://schemas.openxmlformats.org/officeDocument/2006/relationships/image" Target="../media/image82.emf"/><Relationship Id="rId9" Type="http://schemas.openxmlformats.org/officeDocument/2006/relationships/image" Target="../media/image87.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7.emf"/><Relationship Id="rId13" Type="http://schemas.openxmlformats.org/officeDocument/2006/relationships/image" Target="../media/image102.emf"/><Relationship Id="rId3" Type="http://schemas.openxmlformats.org/officeDocument/2006/relationships/image" Target="../media/image92.emf"/><Relationship Id="rId7" Type="http://schemas.openxmlformats.org/officeDocument/2006/relationships/image" Target="../media/image96.emf"/><Relationship Id="rId12" Type="http://schemas.openxmlformats.org/officeDocument/2006/relationships/image" Target="../media/image101.emf"/><Relationship Id="rId2" Type="http://schemas.openxmlformats.org/officeDocument/2006/relationships/image" Target="../media/image91.emf"/><Relationship Id="rId1" Type="http://schemas.openxmlformats.org/officeDocument/2006/relationships/image" Target="../media/image34.wmf"/><Relationship Id="rId6" Type="http://schemas.openxmlformats.org/officeDocument/2006/relationships/image" Target="../media/image95.emf"/><Relationship Id="rId11" Type="http://schemas.openxmlformats.org/officeDocument/2006/relationships/image" Target="../media/image100.emf"/><Relationship Id="rId5" Type="http://schemas.openxmlformats.org/officeDocument/2006/relationships/image" Target="../media/image94.emf"/><Relationship Id="rId10" Type="http://schemas.openxmlformats.org/officeDocument/2006/relationships/image" Target="../media/image99.wmf"/><Relationship Id="rId4" Type="http://schemas.openxmlformats.org/officeDocument/2006/relationships/image" Target="../media/image93.emf"/><Relationship Id="rId9" Type="http://schemas.openxmlformats.org/officeDocument/2006/relationships/image" Target="../media/image98.wmf"/><Relationship Id="rId14" Type="http://schemas.openxmlformats.org/officeDocument/2006/relationships/image" Target="../media/image103.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5.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emf"/><Relationship Id="rId3" Type="http://schemas.openxmlformats.org/officeDocument/2006/relationships/image" Target="../media/image16.wmf"/><Relationship Id="rId7" Type="http://schemas.openxmlformats.org/officeDocument/2006/relationships/image" Target="../media/image20.emf"/><Relationship Id="rId12" Type="http://schemas.openxmlformats.org/officeDocument/2006/relationships/image" Target="../media/image25.emf"/><Relationship Id="rId2" Type="http://schemas.openxmlformats.org/officeDocument/2006/relationships/image" Target="../media/image15.wmf"/><Relationship Id="rId16" Type="http://schemas.openxmlformats.org/officeDocument/2006/relationships/image" Target="../media/image29.wmf"/><Relationship Id="rId1" Type="http://schemas.openxmlformats.org/officeDocument/2006/relationships/image" Target="../media/image14.wmf"/><Relationship Id="rId6" Type="http://schemas.openxmlformats.org/officeDocument/2006/relationships/image" Target="../media/image19.emf"/><Relationship Id="rId11" Type="http://schemas.openxmlformats.org/officeDocument/2006/relationships/image" Target="../media/image24.emf"/><Relationship Id="rId5" Type="http://schemas.openxmlformats.org/officeDocument/2006/relationships/image" Target="../media/image18.emf"/><Relationship Id="rId15" Type="http://schemas.openxmlformats.org/officeDocument/2006/relationships/image" Target="../media/image28.wmf"/><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 Id="rId1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239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endParaRPr lang="en-US"/>
          </a:p>
        </p:txBody>
      </p:sp>
      <p:sp>
        <p:nvSpPr>
          <p:cNvPr id="1239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239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fld id="{A2C75BA2-D679-42AE-82E6-C163B31E773C}" type="slidenum">
              <a:rPr lang="en-US"/>
              <a:pPr/>
              <a:t>‹#›</a:t>
            </a:fld>
            <a:endParaRPr lang="en-US"/>
          </a:p>
        </p:txBody>
      </p:sp>
    </p:spTree>
    <p:extLst>
      <p:ext uri="{BB962C8B-B14F-4D97-AF65-F5344CB8AC3E}">
        <p14:creationId xmlns:p14="http://schemas.microsoft.com/office/powerpoint/2010/main" val="1499512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endParaRPr lang="en-U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fld id="{222882F6-A610-43A6-BD3D-B2DF09A7C82C}" type="slidenum">
              <a:rPr lang="en-US"/>
              <a:pPr/>
              <a:t>‹#›</a:t>
            </a:fld>
            <a:endParaRPr lang="en-US"/>
          </a:p>
        </p:txBody>
      </p:sp>
    </p:spTree>
    <p:extLst>
      <p:ext uri="{BB962C8B-B14F-4D97-AF65-F5344CB8AC3E}">
        <p14:creationId xmlns:p14="http://schemas.microsoft.com/office/powerpoint/2010/main" val="2724229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C7819-95E2-401E-8C91-7301D6BADE62}" type="slidenum">
              <a:rPr lang="en-US"/>
              <a:pPr/>
              <a:t>6</a:t>
            </a:fld>
            <a:endParaRPr lang="en-US"/>
          </a:p>
        </p:txBody>
      </p:sp>
      <p:sp>
        <p:nvSpPr>
          <p:cNvPr id="1016834"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016835"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488" tIns="46744" rIns="93488" bIns="46744"/>
          <a:lstStyle/>
          <a:p>
            <a:endParaRPr lang="th-T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A86C7D-C9C1-4A0E-A558-6868C4385691}" type="slidenum">
              <a:rPr lang="en-US"/>
              <a:pPr/>
              <a:t>10</a:t>
            </a:fld>
            <a:endParaRPr lang="en-US"/>
          </a:p>
        </p:txBody>
      </p:sp>
      <p:sp>
        <p:nvSpPr>
          <p:cNvPr id="1038338" name="Rectangle 2"/>
          <p:cNvSpPr>
            <a:spLocks noGrp="1" noRot="1" noChangeAspect="1" noChangeArrowheads="1" noTextEdit="1"/>
          </p:cNvSpPr>
          <p:nvPr>
            <p:ph type="sldImg"/>
          </p:nvPr>
        </p:nvSpPr>
        <p:spPr>
          <a:xfrm>
            <a:off x="1144588" y="677863"/>
            <a:ext cx="4722812" cy="3541712"/>
          </a:xfrm>
          <a:ln/>
        </p:spPr>
      </p:sp>
      <p:sp>
        <p:nvSpPr>
          <p:cNvPr id="1038339" name="Rectangle 3"/>
          <p:cNvSpPr>
            <a:spLocks noGrp="1" noChangeArrowheads="1"/>
          </p:cNvSpPr>
          <p:nvPr>
            <p:ph type="body" idx="1"/>
          </p:nvPr>
        </p:nvSpPr>
        <p:spPr>
          <a:xfrm>
            <a:off x="925513" y="4446588"/>
            <a:ext cx="5159375" cy="4144962"/>
          </a:xfrm>
        </p:spPr>
        <p:txBody>
          <a:bodyPr lIns="91262" tIns="45631" rIns="91262" bIns="45631"/>
          <a:lstStyle/>
          <a:p>
            <a:endParaRPr lang="th-T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5617B-D688-469C-AB21-E9112169884A}" type="slidenum">
              <a:rPr lang="en-US"/>
              <a:pPr/>
              <a:t>11</a:t>
            </a:fld>
            <a:endParaRPr lang="en-US"/>
          </a:p>
        </p:txBody>
      </p:sp>
      <p:sp>
        <p:nvSpPr>
          <p:cNvPr id="1040386" name="Rectangle 2"/>
          <p:cNvSpPr>
            <a:spLocks noGrp="1" noRot="1" noChangeAspect="1" noChangeArrowheads="1" noTextEdit="1"/>
          </p:cNvSpPr>
          <p:nvPr>
            <p:ph type="sldImg"/>
          </p:nvPr>
        </p:nvSpPr>
        <p:spPr>
          <a:xfrm>
            <a:off x="1144588" y="677863"/>
            <a:ext cx="4722812" cy="3541712"/>
          </a:xfrm>
          <a:ln/>
        </p:spPr>
      </p:sp>
      <p:sp>
        <p:nvSpPr>
          <p:cNvPr id="1040387" name="Rectangle 3"/>
          <p:cNvSpPr>
            <a:spLocks noGrp="1" noChangeArrowheads="1"/>
          </p:cNvSpPr>
          <p:nvPr>
            <p:ph type="body" idx="1"/>
          </p:nvPr>
        </p:nvSpPr>
        <p:spPr>
          <a:xfrm>
            <a:off x="925513" y="4446588"/>
            <a:ext cx="5159375" cy="4144962"/>
          </a:xfrm>
        </p:spPr>
        <p:txBody>
          <a:bodyPr lIns="91262" tIns="45631" rIns="91262" bIns="45631"/>
          <a:lstStyle/>
          <a:p>
            <a:endParaRPr lang="th-T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222882F6-A610-43A6-BD3D-B2DF09A7C82C}"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0DA734-8E5D-4E96-984D-7EA0DC93AA51}" type="slidenum">
              <a:rPr lang="en-GB" smtClean="0"/>
              <a:pPr/>
              <a:t>39</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3EF7C1-F6EC-4962-B13E-8A484BFC8A46}" type="slidenum">
              <a:rPr lang="en-US"/>
              <a:pPr/>
              <a:t>41</a:t>
            </a:fld>
            <a:endParaRPr lang="en-US"/>
          </a:p>
        </p:txBody>
      </p:sp>
      <p:sp>
        <p:nvSpPr>
          <p:cNvPr id="1042434" name="Rectangle 2"/>
          <p:cNvSpPr>
            <a:spLocks noGrp="1" noRot="1" noChangeAspect="1" noChangeArrowheads="1" noTextEdit="1"/>
          </p:cNvSpPr>
          <p:nvPr>
            <p:ph type="sldImg"/>
          </p:nvPr>
        </p:nvSpPr>
        <p:spPr>
          <a:xfrm>
            <a:off x="1144588" y="677863"/>
            <a:ext cx="4722812" cy="3541712"/>
          </a:xfrm>
          <a:ln/>
        </p:spPr>
      </p:sp>
      <p:sp>
        <p:nvSpPr>
          <p:cNvPr id="1042435" name="Rectangle 3"/>
          <p:cNvSpPr>
            <a:spLocks noGrp="1" noChangeArrowheads="1"/>
          </p:cNvSpPr>
          <p:nvPr>
            <p:ph type="body" idx="1"/>
          </p:nvPr>
        </p:nvSpPr>
        <p:spPr>
          <a:xfrm>
            <a:off x="925513" y="4446588"/>
            <a:ext cx="5159375" cy="4144962"/>
          </a:xfrm>
        </p:spPr>
        <p:txBody>
          <a:bodyPr lIns="91262" tIns="45631" rIns="91262" bIns="45631"/>
          <a:lstStyle/>
          <a:p>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8B70B-480A-45FB-A97E-7E33ABEDFF6D}" type="slidenum">
              <a:rPr lang="en-US"/>
              <a:pPr/>
              <a:t>52</a:t>
            </a:fld>
            <a:endParaRPr lang="en-US"/>
          </a:p>
        </p:txBody>
      </p:sp>
      <p:sp>
        <p:nvSpPr>
          <p:cNvPr id="1052674" name="Rectangle 2"/>
          <p:cNvSpPr>
            <a:spLocks noGrp="1" noRot="1" noChangeAspect="1" noChangeArrowheads="1" noTextEdit="1"/>
          </p:cNvSpPr>
          <p:nvPr>
            <p:ph type="sldImg"/>
          </p:nvPr>
        </p:nvSpPr>
        <p:spPr>
          <a:xfrm>
            <a:off x="1144588" y="677863"/>
            <a:ext cx="4722812" cy="3541712"/>
          </a:xfrm>
          <a:ln/>
        </p:spPr>
      </p:sp>
      <p:sp>
        <p:nvSpPr>
          <p:cNvPr id="1052675" name="Rectangle 3"/>
          <p:cNvSpPr>
            <a:spLocks noGrp="1" noChangeArrowheads="1"/>
          </p:cNvSpPr>
          <p:nvPr>
            <p:ph type="body" idx="1"/>
          </p:nvPr>
        </p:nvSpPr>
        <p:spPr>
          <a:xfrm>
            <a:off x="925513" y="4446588"/>
            <a:ext cx="5159375" cy="4144962"/>
          </a:xfrm>
        </p:spPr>
        <p:txBody>
          <a:bodyPr lIns="91262" tIns="45631" rIns="91262" bIns="45631"/>
          <a:lstStyle/>
          <a:p>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AD068E-4558-4BCE-AC6E-2F374623AFB0}" type="slidenum">
              <a:rPr lang="en-US"/>
              <a:pPr/>
              <a:t>97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9794" name="Group 2"/>
          <p:cNvGrpSpPr>
            <a:grpSpLocks/>
          </p:cNvGrpSpPr>
          <p:nvPr/>
        </p:nvGrpSpPr>
        <p:grpSpPr bwMode="auto">
          <a:xfrm>
            <a:off x="0" y="2438400"/>
            <a:ext cx="9009063" cy="1052513"/>
            <a:chOff x="0" y="1536"/>
            <a:chExt cx="5675" cy="663"/>
          </a:xfrm>
        </p:grpSpPr>
        <p:grpSp>
          <p:nvGrpSpPr>
            <p:cNvPr id="929795" name="Group 3"/>
            <p:cNvGrpSpPr>
              <a:grpSpLocks/>
            </p:cNvGrpSpPr>
            <p:nvPr/>
          </p:nvGrpSpPr>
          <p:grpSpPr bwMode="auto">
            <a:xfrm>
              <a:off x="183" y="1604"/>
              <a:ext cx="448" cy="299"/>
              <a:chOff x="720" y="336"/>
              <a:chExt cx="624" cy="432"/>
            </a:xfrm>
          </p:grpSpPr>
          <p:sp>
            <p:nvSpPr>
              <p:cNvPr id="92979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th-TH"/>
              </a:p>
            </p:txBody>
          </p:sp>
          <p:sp>
            <p:nvSpPr>
              <p:cNvPr id="92979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th-TH"/>
              </a:p>
            </p:txBody>
          </p:sp>
        </p:grpSp>
        <p:grpSp>
          <p:nvGrpSpPr>
            <p:cNvPr id="929798" name="Group 6"/>
            <p:cNvGrpSpPr>
              <a:grpSpLocks/>
            </p:cNvGrpSpPr>
            <p:nvPr/>
          </p:nvGrpSpPr>
          <p:grpSpPr bwMode="auto">
            <a:xfrm>
              <a:off x="261" y="1870"/>
              <a:ext cx="465" cy="299"/>
              <a:chOff x="912" y="2640"/>
              <a:chExt cx="672" cy="432"/>
            </a:xfrm>
          </p:grpSpPr>
          <p:sp>
            <p:nvSpPr>
              <p:cNvPr id="92979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th-TH"/>
              </a:p>
            </p:txBody>
          </p:sp>
          <p:sp>
            <p:nvSpPr>
              <p:cNvPr id="92980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th-TH"/>
              </a:p>
            </p:txBody>
          </p:sp>
        </p:grpSp>
        <p:sp>
          <p:nvSpPr>
            <p:cNvPr id="92980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th-TH"/>
            </a:p>
          </p:txBody>
        </p:sp>
        <p:sp>
          <p:nvSpPr>
            <p:cNvPr id="92980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th-TH"/>
            </a:p>
          </p:txBody>
        </p:sp>
        <p:sp>
          <p:nvSpPr>
            <p:cNvPr id="92980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th-TH"/>
            </a:p>
          </p:txBody>
        </p:sp>
      </p:grpSp>
      <p:sp>
        <p:nvSpPr>
          <p:cNvPr id="92980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929806" name="Rectangle 14"/>
          <p:cNvSpPr>
            <a:spLocks noGrp="1" noChangeArrowheads="1"/>
          </p:cNvSpPr>
          <p:nvPr>
            <p:ph type="dt" sz="half" idx="2"/>
          </p:nvPr>
        </p:nvSpPr>
        <p:spPr>
          <a:xfrm>
            <a:off x="990600" y="6248400"/>
            <a:ext cx="1905000" cy="457200"/>
          </a:xfrm>
        </p:spPr>
        <p:txBody>
          <a:bodyPr/>
          <a:lstStyle>
            <a:lvl1pPr>
              <a:defRPr sz="1400">
                <a:solidFill>
                  <a:schemeClr val="bg2"/>
                </a:solidFill>
              </a:defRPr>
            </a:lvl1pPr>
          </a:lstStyle>
          <a:p>
            <a:fld id="{44B7C6BD-4595-4300-B677-F2181F9164F6}" type="datetime4">
              <a:rPr lang="en-US"/>
              <a:pPr/>
              <a:t>January 24, 2017</a:t>
            </a:fld>
            <a:endParaRPr lang="en-US"/>
          </a:p>
        </p:txBody>
      </p:sp>
      <p:sp>
        <p:nvSpPr>
          <p:cNvPr id="929807" name="Rectangle 15"/>
          <p:cNvSpPr>
            <a:spLocks noGrp="1" noChangeArrowheads="1"/>
          </p:cNvSpPr>
          <p:nvPr>
            <p:ph type="ftr" sz="quarter" idx="3"/>
          </p:nvPr>
        </p:nvSpPr>
        <p:spPr>
          <a:xfrm>
            <a:off x="3429000" y="6248400"/>
            <a:ext cx="2895600" cy="457200"/>
          </a:xfrm>
        </p:spPr>
        <p:txBody>
          <a:bodyPr/>
          <a:lstStyle>
            <a:lvl1pPr>
              <a:defRPr sz="1400">
                <a:solidFill>
                  <a:schemeClr val="bg2"/>
                </a:solidFill>
              </a:defRPr>
            </a:lvl1pPr>
          </a:lstStyle>
          <a:p>
            <a:r>
              <a:rPr lang="en-US"/>
              <a:t>Data Mining: Concepts and Techniques</a:t>
            </a:r>
          </a:p>
        </p:txBody>
      </p:sp>
      <p:sp>
        <p:nvSpPr>
          <p:cNvPr id="929808" name="Rectangle 16"/>
          <p:cNvSpPr>
            <a:spLocks noGrp="1" noChangeArrowheads="1"/>
          </p:cNvSpPr>
          <p:nvPr>
            <p:ph type="sldNum" sz="quarter" idx="4"/>
          </p:nvPr>
        </p:nvSpPr>
        <p:spPr>
          <a:xfrm>
            <a:off x="6858000" y="6248400"/>
            <a:ext cx="1905000" cy="457200"/>
          </a:xfrm>
        </p:spPr>
        <p:txBody>
          <a:bodyPr/>
          <a:lstStyle>
            <a:lvl1pPr>
              <a:defRPr sz="1400">
                <a:solidFill>
                  <a:schemeClr val="bg2"/>
                </a:solidFill>
              </a:defRPr>
            </a:lvl1pPr>
          </a:lstStyle>
          <a:p>
            <a:fld id="{0D455775-DDF9-474E-8168-67E831D2CC35}" type="slidenum">
              <a:rPr lang="en-US"/>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lvl1pPr>
              <a:defRPr/>
            </a:lvl1pPr>
          </a:lstStyle>
          <a:p>
            <a:fld id="{9796885B-CB53-4DC5-A602-6F52DEB82F81}" type="datetime4">
              <a:rPr lang="en-US"/>
              <a:pPr/>
              <a:t>January 24, 2017</a:t>
            </a:fld>
            <a:endParaRPr lang="en-US"/>
          </a:p>
        </p:txBody>
      </p:sp>
      <p:sp>
        <p:nvSpPr>
          <p:cNvPr id="5" name="Footer Placeholder 4"/>
          <p:cNvSpPr>
            <a:spLocks noGrp="1"/>
          </p:cNvSpPr>
          <p:nvPr>
            <p:ph type="ftr" sz="quarter" idx="11"/>
          </p:nvPr>
        </p:nvSpPr>
        <p:spPr/>
        <p:txBody>
          <a:bodyPr/>
          <a:lstStyle>
            <a:lvl1pPr>
              <a:defRPr/>
            </a:lvl1pPr>
          </a:lstStyle>
          <a:p>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fld id="{4433D9C1-853F-47B0-B1F0-7400A8D3187E}" type="slidenum">
              <a:rPr lang="en-US"/>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95500" cy="6096000"/>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304800" y="381000"/>
            <a:ext cx="61341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lvl1pPr>
              <a:defRPr/>
            </a:lvl1pPr>
          </a:lstStyle>
          <a:p>
            <a:fld id="{A59B1429-09A4-4487-A703-8EA184A1AD47}" type="datetime4">
              <a:rPr lang="en-US"/>
              <a:pPr/>
              <a:t>January 24, 2017</a:t>
            </a:fld>
            <a:endParaRPr lang="en-US"/>
          </a:p>
        </p:txBody>
      </p:sp>
      <p:sp>
        <p:nvSpPr>
          <p:cNvPr id="5" name="Footer Placeholder 4"/>
          <p:cNvSpPr>
            <a:spLocks noGrp="1"/>
          </p:cNvSpPr>
          <p:nvPr>
            <p:ph type="ftr" sz="quarter" idx="11"/>
          </p:nvPr>
        </p:nvSpPr>
        <p:spPr/>
        <p:txBody>
          <a:bodyPr/>
          <a:lstStyle>
            <a:lvl1pPr>
              <a:defRPr/>
            </a:lvl1pPr>
          </a:lstStyle>
          <a:p>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fld id="{AE603443-0B1F-4472-8241-109BAFEDEF1D}" type="slidenum">
              <a:rPr lang="en-US"/>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th-TH"/>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5720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a:xfrm>
            <a:off x="152400" y="6477000"/>
            <a:ext cx="1905000" cy="381000"/>
          </a:xfrm>
        </p:spPr>
        <p:txBody>
          <a:bodyPr/>
          <a:lstStyle>
            <a:lvl1pPr>
              <a:defRPr/>
            </a:lvl1pPr>
          </a:lstStyle>
          <a:p>
            <a:fld id="{E445F81D-AB34-4238-AC44-436B7F47650C}" type="datetime4">
              <a:rPr lang="en-US"/>
              <a:pPr/>
              <a:t>January 24, 2017</a:t>
            </a:fld>
            <a:endParaRPr lang="en-US"/>
          </a:p>
        </p:txBody>
      </p:sp>
      <p:sp>
        <p:nvSpPr>
          <p:cNvPr id="6" name="Footer Placeholder 5"/>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a:xfrm>
            <a:off x="7239000" y="6477000"/>
            <a:ext cx="1905000" cy="381000"/>
          </a:xfrm>
        </p:spPr>
        <p:txBody>
          <a:bodyPr/>
          <a:lstStyle>
            <a:lvl1pPr>
              <a:defRPr/>
            </a:lvl1pPr>
          </a:lstStyle>
          <a:p>
            <a:fld id="{BDF9CEA9-84B4-4AA0-8713-A4205076383A}" type="slidenum">
              <a:rPr lang="en-US"/>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th-TH"/>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Content Placeholder 4"/>
          <p:cNvSpPr>
            <a:spLocks noGrp="1"/>
          </p:cNvSpPr>
          <p:nvPr>
            <p:ph sz="quarter" idx="3"/>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Date Placeholder 5"/>
          <p:cNvSpPr>
            <a:spLocks noGrp="1"/>
          </p:cNvSpPr>
          <p:nvPr>
            <p:ph type="dt" sz="half" idx="10"/>
          </p:nvPr>
        </p:nvSpPr>
        <p:spPr>
          <a:xfrm>
            <a:off x="152400" y="6477000"/>
            <a:ext cx="1905000" cy="381000"/>
          </a:xfrm>
        </p:spPr>
        <p:txBody>
          <a:bodyPr/>
          <a:lstStyle>
            <a:lvl1pPr>
              <a:defRPr/>
            </a:lvl1pPr>
          </a:lstStyle>
          <a:p>
            <a:fld id="{A3B3C22C-0283-4864-9018-2D3D46E3A5EB}" type="datetime4">
              <a:rPr lang="en-US"/>
              <a:pPr/>
              <a:t>January 24, 2017</a:t>
            </a:fld>
            <a:endParaRPr lang="en-US"/>
          </a:p>
        </p:txBody>
      </p:sp>
      <p:sp>
        <p:nvSpPr>
          <p:cNvPr id="7" name="Footer Placeholder 6"/>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8" name="Slide Number Placeholder 7"/>
          <p:cNvSpPr>
            <a:spLocks noGrp="1"/>
          </p:cNvSpPr>
          <p:nvPr>
            <p:ph type="sldNum" sz="quarter" idx="12"/>
          </p:nvPr>
        </p:nvSpPr>
        <p:spPr>
          <a:xfrm>
            <a:off x="7239000" y="6477000"/>
            <a:ext cx="1905000" cy="381000"/>
          </a:xfrm>
        </p:spPr>
        <p:txBody>
          <a:bodyPr/>
          <a:lstStyle>
            <a:lvl1pPr>
              <a:defRPr/>
            </a:lvl1pPr>
          </a:lstStyle>
          <a:p>
            <a:fld id="{1ABD5773-1A2A-493D-B69B-FE3DCA8598D4}" type="slidenum">
              <a:rPr lang="en-US"/>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381000"/>
            <a:ext cx="7793038" cy="609600"/>
          </a:xfrm>
        </p:spPr>
        <p:txBody>
          <a:bodyPr/>
          <a:lstStyle/>
          <a:p>
            <a:r>
              <a:rPr lang="en-US" smtClean="0"/>
              <a:t>Click to edit Master title style</a:t>
            </a:r>
            <a:endParaRPr lang="th-TH"/>
          </a:p>
        </p:txBody>
      </p:sp>
      <p:sp>
        <p:nvSpPr>
          <p:cNvPr id="3" name="Content Placeholder 2"/>
          <p:cNvSpPr>
            <a:spLocks noGrp="1"/>
          </p:cNvSpPr>
          <p:nvPr>
            <p:ph sz="quarter" idx="1"/>
          </p:nvPr>
        </p:nvSpPr>
        <p:spPr>
          <a:xfrm>
            <a:off x="3048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Content Placeholder 4"/>
          <p:cNvSpPr>
            <a:spLocks noGrp="1"/>
          </p:cNvSpPr>
          <p:nvPr>
            <p:ph sz="quarter" idx="3"/>
          </p:nvPr>
        </p:nvSpPr>
        <p:spPr>
          <a:xfrm>
            <a:off x="3048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Content Placeholder 5"/>
          <p:cNvSpPr>
            <a:spLocks noGrp="1"/>
          </p:cNvSpPr>
          <p:nvPr>
            <p:ph sz="quarter" idx="4"/>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a:xfrm>
            <a:off x="152400" y="6477000"/>
            <a:ext cx="1905000" cy="381000"/>
          </a:xfrm>
        </p:spPr>
        <p:txBody>
          <a:bodyPr/>
          <a:lstStyle>
            <a:lvl1pPr>
              <a:defRPr/>
            </a:lvl1pPr>
          </a:lstStyle>
          <a:p>
            <a:fld id="{C34AADB3-C9D7-43FD-8C9E-A5993F22E17A}" type="datetime4">
              <a:rPr lang="en-US"/>
              <a:pPr/>
              <a:t>January 24, 2017</a:t>
            </a:fld>
            <a:endParaRPr lang="en-US"/>
          </a:p>
        </p:txBody>
      </p:sp>
      <p:sp>
        <p:nvSpPr>
          <p:cNvPr id="8" name="Footer Placeholder 7"/>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9" name="Slide Number Placeholder 8"/>
          <p:cNvSpPr>
            <a:spLocks noGrp="1"/>
          </p:cNvSpPr>
          <p:nvPr>
            <p:ph type="sldNum" sz="quarter" idx="12"/>
          </p:nvPr>
        </p:nvSpPr>
        <p:spPr>
          <a:xfrm>
            <a:off x="7239000" y="6477000"/>
            <a:ext cx="1905000" cy="381000"/>
          </a:xfrm>
        </p:spPr>
        <p:txBody>
          <a:bodyPr/>
          <a:lstStyle>
            <a:lvl1pPr>
              <a:defRPr/>
            </a:lvl1pPr>
          </a:lstStyle>
          <a:p>
            <a:fld id="{C524F280-F925-4300-B57D-FB762945D16D}" type="slidenum">
              <a:rPr lang="en-US"/>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th-TH"/>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lipArt Placeholder 3"/>
          <p:cNvSpPr>
            <a:spLocks noGrp="1"/>
          </p:cNvSpPr>
          <p:nvPr>
            <p:ph type="clipArt" sz="half" idx="2"/>
          </p:nvPr>
        </p:nvSpPr>
        <p:spPr>
          <a:xfrm>
            <a:off x="4572000" y="1447800"/>
            <a:ext cx="4114800" cy="5029200"/>
          </a:xfrm>
        </p:spPr>
        <p:txBody>
          <a:bodyPr/>
          <a:lstStyle/>
          <a:p>
            <a:endParaRPr lang="th-TH"/>
          </a:p>
        </p:txBody>
      </p:sp>
      <p:sp>
        <p:nvSpPr>
          <p:cNvPr id="5" name="Date Placeholder 4"/>
          <p:cNvSpPr>
            <a:spLocks noGrp="1"/>
          </p:cNvSpPr>
          <p:nvPr>
            <p:ph type="dt" sz="half" idx="10"/>
          </p:nvPr>
        </p:nvSpPr>
        <p:spPr>
          <a:xfrm>
            <a:off x="152400" y="6477000"/>
            <a:ext cx="1905000" cy="381000"/>
          </a:xfrm>
        </p:spPr>
        <p:txBody>
          <a:bodyPr/>
          <a:lstStyle>
            <a:lvl1pPr>
              <a:defRPr/>
            </a:lvl1pPr>
          </a:lstStyle>
          <a:p>
            <a:fld id="{286AA9B3-E607-4003-82AA-B857FF4FAA1D}" type="datetime4">
              <a:rPr lang="en-US"/>
              <a:pPr/>
              <a:t>January 24, 2017</a:t>
            </a:fld>
            <a:endParaRPr lang="en-US"/>
          </a:p>
        </p:txBody>
      </p:sp>
      <p:sp>
        <p:nvSpPr>
          <p:cNvPr id="6" name="Footer Placeholder 5"/>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a:xfrm>
            <a:off x="7239000" y="6477000"/>
            <a:ext cx="1905000" cy="381000"/>
          </a:xfrm>
        </p:spPr>
        <p:txBody>
          <a:bodyPr/>
          <a:lstStyle>
            <a:lvl1pPr>
              <a:defRPr/>
            </a:lvl1pPr>
          </a:lstStyle>
          <a:p>
            <a:fld id="{DFCE67A7-BDD9-4B57-B3DC-808B9901CBC6}" type="slidenum">
              <a:rPr lang="en-US"/>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lvl1pPr>
              <a:defRPr/>
            </a:lvl1pPr>
          </a:lstStyle>
          <a:p>
            <a:fld id="{045ECB87-F2EA-4227-BE05-F460EECC6F86}" type="datetime4">
              <a:rPr lang="en-US"/>
              <a:pPr/>
              <a:t>January 24, 2017</a:t>
            </a:fld>
            <a:endParaRPr lang="en-US"/>
          </a:p>
        </p:txBody>
      </p:sp>
      <p:sp>
        <p:nvSpPr>
          <p:cNvPr id="5" name="Footer Placeholder 4"/>
          <p:cNvSpPr>
            <a:spLocks noGrp="1"/>
          </p:cNvSpPr>
          <p:nvPr>
            <p:ph type="ftr" sz="quarter" idx="11"/>
          </p:nvPr>
        </p:nvSpPr>
        <p:spPr/>
        <p:txBody>
          <a:bodyPr/>
          <a:lstStyle>
            <a:lvl1pPr>
              <a:defRPr/>
            </a:lvl1pPr>
          </a:lstStyle>
          <a:p>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fld id="{2F0F4912-EE10-434A-89A7-B091F38986D0}" type="slidenum">
              <a:rPr lang="en-US"/>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C925BBC-BD74-41AC-8AF6-A9B1060A5E98}" type="datetime4">
              <a:rPr lang="en-US"/>
              <a:pPr/>
              <a:t>January 24, 2017</a:t>
            </a:fld>
            <a:endParaRPr lang="en-US"/>
          </a:p>
        </p:txBody>
      </p:sp>
      <p:sp>
        <p:nvSpPr>
          <p:cNvPr id="5" name="Footer Placeholder 4"/>
          <p:cNvSpPr>
            <a:spLocks noGrp="1"/>
          </p:cNvSpPr>
          <p:nvPr>
            <p:ph type="ftr" sz="quarter" idx="11"/>
          </p:nvPr>
        </p:nvSpPr>
        <p:spPr/>
        <p:txBody>
          <a:bodyPr/>
          <a:lstStyle>
            <a:lvl1pPr>
              <a:defRPr/>
            </a:lvl1pPr>
          </a:lstStyle>
          <a:p>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fld id="{0F10671A-7028-4382-B7A0-8C6BB99EAE47}" type="slidenum">
              <a:rPr lang="en-US"/>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304800" y="14478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572000" y="14478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lvl1pPr>
              <a:defRPr/>
            </a:lvl1pPr>
          </a:lstStyle>
          <a:p>
            <a:fld id="{E2EB9893-97B0-4037-8417-934BD7169DF4}" type="datetime4">
              <a:rPr lang="en-US"/>
              <a:pPr/>
              <a:t>January 24, 2017</a:t>
            </a:fld>
            <a:endParaRPr lang="en-US"/>
          </a:p>
        </p:txBody>
      </p:sp>
      <p:sp>
        <p:nvSpPr>
          <p:cNvPr id="6" name="Footer Placeholder 5"/>
          <p:cNvSpPr>
            <a:spLocks noGrp="1"/>
          </p:cNvSpPr>
          <p:nvPr>
            <p:ph type="ftr" sz="quarter" idx="11"/>
          </p:nvPr>
        </p:nvSpPr>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p:txBody>
          <a:bodyPr/>
          <a:lstStyle>
            <a:lvl1pPr>
              <a:defRPr/>
            </a:lvl1pPr>
          </a:lstStyle>
          <a:p>
            <a:fld id="{DBDB8153-6AEB-46D4-A4F8-8B14B320B5CB}" type="slidenum">
              <a:rPr lang="en-US"/>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lvl1pPr>
              <a:defRPr/>
            </a:lvl1pPr>
          </a:lstStyle>
          <a:p>
            <a:fld id="{7A6A3543-91F9-48C5-B339-3F40473F3857}" type="datetime4">
              <a:rPr lang="en-US"/>
              <a:pPr/>
              <a:t>January 24, 2017</a:t>
            </a:fld>
            <a:endParaRPr lang="en-US"/>
          </a:p>
        </p:txBody>
      </p:sp>
      <p:sp>
        <p:nvSpPr>
          <p:cNvPr id="8" name="Footer Placeholder 7"/>
          <p:cNvSpPr>
            <a:spLocks noGrp="1"/>
          </p:cNvSpPr>
          <p:nvPr>
            <p:ph type="ftr" sz="quarter" idx="11"/>
          </p:nvPr>
        </p:nvSpPr>
        <p:spPr/>
        <p:txBody>
          <a:bodyPr/>
          <a:lstStyle>
            <a:lvl1pPr>
              <a:defRPr/>
            </a:lvl1pPr>
          </a:lstStyle>
          <a:p>
            <a:r>
              <a:rPr lang="en-US"/>
              <a:t>Data Mining: Concepts and Techniques</a:t>
            </a:r>
          </a:p>
        </p:txBody>
      </p:sp>
      <p:sp>
        <p:nvSpPr>
          <p:cNvPr id="9" name="Slide Number Placeholder 8"/>
          <p:cNvSpPr>
            <a:spLocks noGrp="1"/>
          </p:cNvSpPr>
          <p:nvPr>
            <p:ph type="sldNum" sz="quarter" idx="12"/>
          </p:nvPr>
        </p:nvSpPr>
        <p:spPr/>
        <p:txBody>
          <a:bodyPr/>
          <a:lstStyle>
            <a:lvl1pPr>
              <a:defRPr/>
            </a:lvl1pPr>
          </a:lstStyle>
          <a:p>
            <a:fld id="{FF529AD7-1ECD-4D40-B9C3-1E987BA26554}" type="slidenum">
              <a:rPr lang="en-US"/>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lvl1pPr>
              <a:defRPr/>
            </a:lvl1pPr>
          </a:lstStyle>
          <a:p>
            <a:fld id="{EDAABEEA-61C4-4B43-8282-8E28E294CEF9}" type="datetime4">
              <a:rPr lang="en-US"/>
              <a:pPr/>
              <a:t>January 24, 2017</a:t>
            </a:fld>
            <a:endParaRPr lang="en-US"/>
          </a:p>
        </p:txBody>
      </p:sp>
      <p:sp>
        <p:nvSpPr>
          <p:cNvPr id="4" name="Footer Placeholder 3"/>
          <p:cNvSpPr>
            <a:spLocks noGrp="1"/>
          </p:cNvSpPr>
          <p:nvPr>
            <p:ph type="ftr" sz="quarter" idx="11"/>
          </p:nvPr>
        </p:nvSpPr>
        <p:spPr/>
        <p:txBody>
          <a:bodyPr/>
          <a:lstStyle>
            <a:lvl1pPr>
              <a:defRPr/>
            </a:lvl1pPr>
          </a:lstStyle>
          <a:p>
            <a:r>
              <a:rPr lang="en-US"/>
              <a:t>Data Mining: Concepts and Techniques</a:t>
            </a:r>
          </a:p>
        </p:txBody>
      </p:sp>
      <p:sp>
        <p:nvSpPr>
          <p:cNvPr id="5" name="Slide Number Placeholder 4"/>
          <p:cNvSpPr>
            <a:spLocks noGrp="1"/>
          </p:cNvSpPr>
          <p:nvPr>
            <p:ph type="sldNum" sz="quarter" idx="12"/>
          </p:nvPr>
        </p:nvSpPr>
        <p:spPr/>
        <p:txBody>
          <a:bodyPr/>
          <a:lstStyle>
            <a:lvl1pPr>
              <a:defRPr/>
            </a:lvl1pPr>
          </a:lstStyle>
          <a:p>
            <a:fld id="{6A33348D-7E2A-4437-B1C3-E2E802A689AB}" type="slidenum">
              <a:rPr lang="en-US"/>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323BE8E-6970-4A0F-9DEB-746EECA47A86}" type="datetime4">
              <a:rPr lang="en-US"/>
              <a:pPr/>
              <a:t>January 24, 2017</a:t>
            </a:fld>
            <a:endParaRPr lang="en-US"/>
          </a:p>
        </p:txBody>
      </p:sp>
      <p:sp>
        <p:nvSpPr>
          <p:cNvPr id="3" name="Footer Placeholder 2"/>
          <p:cNvSpPr>
            <a:spLocks noGrp="1"/>
          </p:cNvSpPr>
          <p:nvPr>
            <p:ph type="ftr" sz="quarter" idx="11"/>
          </p:nvPr>
        </p:nvSpPr>
        <p:spPr/>
        <p:txBody>
          <a:bodyPr/>
          <a:lstStyle>
            <a:lvl1pPr>
              <a:defRPr/>
            </a:lvl1pPr>
          </a:lstStyle>
          <a:p>
            <a:r>
              <a:rPr lang="en-US"/>
              <a:t>Data Mining: Concepts and Techniques</a:t>
            </a:r>
          </a:p>
        </p:txBody>
      </p:sp>
      <p:sp>
        <p:nvSpPr>
          <p:cNvPr id="4" name="Slide Number Placeholder 3"/>
          <p:cNvSpPr>
            <a:spLocks noGrp="1"/>
          </p:cNvSpPr>
          <p:nvPr>
            <p:ph type="sldNum" sz="quarter" idx="12"/>
          </p:nvPr>
        </p:nvSpPr>
        <p:spPr/>
        <p:txBody>
          <a:bodyPr/>
          <a:lstStyle>
            <a:lvl1pPr>
              <a:defRPr/>
            </a:lvl1pPr>
          </a:lstStyle>
          <a:p>
            <a:fld id="{2B5FEAC1-E456-4891-B7EB-F22B5CA6C135}" type="slidenum">
              <a:rPr lang="en-US"/>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407E3D8-52A8-4A6E-8344-BFE260238363}" type="datetime4">
              <a:rPr lang="en-US"/>
              <a:pPr/>
              <a:t>January 24, 2017</a:t>
            </a:fld>
            <a:endParaRPr lang="en-US"/>
          </a:p>
        </p:txBody>
      </p:sp>
      <p:sp>
        <p:nvSpPr>
          <p:cNvPr id="6" name="Footer Placeholder 5"/>
          <p:cNvSpPr>
            <a:spLocks noGrp="1"/>
          </p:cNvSpPr>
          <p:nvPr>
            <p:ph type="ftr" sz="quarter" idx="11"/>
          </p:nvPr>
        </p:nvSpPr>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p:txBody>
          <a:bodyPr/>
          <a:lstStyle>
            <a:lvl1pPr>
              <a:defRPr/>
            </a:lvl1pPr>
          </a:lstStyle>
          <a:p>
            <a:fld id="{6A483E0D-23CF-43C7-9351-57497CBDEDE2}" type="slidenum">
              <a:rPr lang="en-US"/>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FE15AD6-55FB-411E-8AE2-5A42BE97D76A}" type="datetime4">
              <a:rPr lang="en-US"/>
              <a:pPr/>
              <a:t>January 24, 2017</a:t>
            </a:fld>
            <a:endParaRPr lang="en-US"/>
          </a:p>
        </p:txBody>
      </p:sp>
      <p:sp>
        <p:nvSpPr>
          <p:cNvPr id="6" name="Footer Placeholder 5"/>
          <p:cNvSpPr>
            <a:spLocks noGrp="1"/>
          </p:cNvSpPr>
          <p:nvPr>
            <p:ph type="ftr" sz="quarter" idx="11"/>
          </p:nvPr>
        </p:nvSpPr>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p:txBody>
          <a:bodyPr/>
          <a:lstStyle>
            <a:lvl1pPr>
              <a:defRPr/>
            </a:lvl1pPr>
          </a:lstStyle>
          <a:p>
            <a:fld id="{0D43E9DE-0846-48CD-AB4E-3EC6C9DDE201}" type="slidenum">
              <a:rPr lang="en-US"/>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8776" name="Rectangle 2056"/>
          <p:cNvSpPr>
            <a:spLocks noChangeArrowheads="1"/>
          </p:cNvSpPr>
          <p:nvPr/>
        </p:nvSpPr>
        <p:spPr bwMode="gray">
          <a:xfrm>
            <a:off x="304800" y="1219200"/>
            <a:ext cx="8226425" cy="46038"/>
          </a:xfrm>
          <a:prstGeom prst="rect">
            <a:avLst/>
          </a:prstGeom>
          <a:gradFill rotWithShape="0">
            <a:gsLst>
              <a:gs pos="0">
                <a:srgbClr val="008080">
                  <a:alpha val="95000"/>
                </a:srgbClr>
              </a:gs>
              <a:gs pos="100000">
                <a:schemeClr val="bg1"/>
              </a:gs>
            </a:gsLst>
            <a:lin ang="0" scaled="1"/>
          </a:gradFill>
          <a:ln w="9525">
            <a:noFill/>
            <a:miter lim="800000"/>
            <a:headEnd/>
            <a:tailEnd/>
          </a:ln>
          <a:effectLst/>
        </p:spPr>
        <p:txBody>
          <a:bodyPr wrap="none" anchor="ctr"/>
          <a:lstStyle/>
          <a:p>
            <a:pPr algn="ctr"/>
            <a:endParaRPr kumimoji="1" lang="th-TH"/>
          </a:p>
        </p:txBody>
      </p:sp>
      <p:sp>
        <p:nvSpPr>
          <p:cNvPr id="928777" name="Rectangle 2057"/>
          <p:cNvSpPr>
            <a:spLocks noGrp="1" noChangeArrowheads="1"/>
          </p:cNvSpPr>
          <p:nvPr>
            <p:ph type="title"/>
          </p:nvPr>
        </p:nvSpPr>
        <p:spPr bwMode="auto">
          <a:xfrm>
            <a:off x="609600" y="381000"/>
            <a:ext cx="7793038"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28778" name="Rectangle 2058"/>
          <p:cNvSpPr>
            <a:spLocks noGrp="1" noChangeArrowheads="1"/>
          </p:cNvSpPr>
          <p:nvPr>
            <p:ph type="body" idx="1"/>
          </p:nvPr>
        </p:nvSpPr>
        <p:spPr bwMode="auto">
          <a:xfrm>
            <a:off x="304800" y="1447800"/>
            <a:ext cx="83820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8779" name="Rectangle 2059"/>
          <p:cNvSpPr>
            <a:spLocks noGrp="1" noChangeArrowheads="1"/>
          </p:cNvSpPr>
          <p:nvPr>
            <p:ph type="dt" sz="half" idx="2"/>
          </p:nvPr>
        </p:nvSpPr>
        <p:spPr bwMode="auto">
          <a:xfrm>
            <a:off x="1524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4536EF63-5D1B-4DA2-A7F9-3C83E1879ABD}" type="datetime4">
              <a:rPr lang="en-US"/>
              <a:pPr/>
              <a:t>January 24, 2017</a:t>
            </a:fld>
            <a:endParaRPr lang="en-US"/>
          </a:p>
        </p:txBody>
      </p:sp>
      <p:sp>
        <p:nvSpPr>
          <p:cNvPr id="928780" name="Rectangle 2060"/>
          <p:cNvSpPr>
            <a:spLocks noGrp="1" noChangeArrowheads="1"/>
          </p:cNvSpPr>
          <p:nvPr>
            <p:ph type="ftr" sz="quarter" idx="3"/>
          </p:nvPr>
        </p:nvSpPr>
        <p:spPr bwMode="auto">
          <a:xfrm>
            <a:off x="31242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9188A-078F-435A-9030-11F6BDFC78D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p:zoom/>
  </p:transition>
  <p:hf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Tahoma" pitchFamily="34" charset="0"/>
        </a:defRPr>
      </a:lvl2pPr>
      <a:lvl3pPr algn="ctr" rtl="0" fontAlgn="base">
        <a:spcBef>
          <a:spcPct val="0"/>
        </a:spcBef>
        <a:spcAft>
          <a:spcPct val="0"/>
        </a:spcAft>
        <a:defRPr sz="3600">
          <a:solidFill>
            <a:schemeClr val="tx2"/>
          </a:solidFill>
          <a:latin typeface="Tahoma" pitchFamily="34" charset="0"/>
        </a:defRPr>
      </a:lvl3pPr>
      <a:lvl4pPr algn="ctr" rtl="0" fontAlgn="base">
        <a:spcBef>
          <a:spcPct val="0"/>
        </a:spcBef>
        <a:spcAft>
          <a:spcPct val="0"/>
        </a:spcAft>
        <a:defRPr sz="3600">
          <a:solidFill>
            <a:schemeClr val="tx2"/>
          </a:solidFill>
          <a:latin typeface="Tahoma" pitchFamily="34" charset="0"/>
        </a:defRPr>
      </a:lvl4pPr>
      <a:lvl5pPr algn="ctr" rtl="0" fontAlgn="base">
        <a:spcBef>
          <a:spcPct val="0"/>
        </a:spcBef>
        <a:spcAft>
          <a:spcPct val="0"/>
        </a:spcAft>
        <a:defRPr sz="3600">
          <a:solidFill>
            <a:schemeClr val="tx2"/>
          </a:solidFill>
          <a:latin typeface="Tahoma" pitchFamily="34" charset="0"/>
        </a:defRPr>
      </a:lvl5pPr>
      <a:lvl6pPr marL="457200" algn="ctr" rtl="0" fontAlgn="base">
        <a:spcBef>
          <a:spcPct val="0"/>
        </a:spcBef>
        <a:spcAft>
          <a:spcPct val="0"/>
        </a:spcAft>
        <a:defRPr sz="3600">
          <a:solidFill>
            <a:schemeClr val="tx2"/>
          </a:solidFill>
          <a:latin typeface="Tahoma" pitchFamily="34" charset="0"/>
        </a:defRPr>
      </a:lvl6pPr>
      <a:lvl7pPr marL="914400" algn="ctr" rtl="0" fontAlgn="base">
        <a:spcBef>
          <a:spcPct val="0"/>
        </a:spcBef>
        <a:spcAft>
          <a:spcPct val="0"/>
        </a:spcAft>
        <a:defRPr sz="3600">
          <a:solidFill>
            <a:schemeClr val="tx2"/>
          </a:solidFill>
          <a:latin typeface="Tahoma" pitchFamily="34" charset="0"/>
        </a:defRPr>
      </a:lvl7pPr>
      <a:lvl8pPr marL="1371600" algn="ctr" rtl="0" fontAlgn="base">
        <a:spcBef>
          <a:spcPct val="0"/>
        </a:spcBef>
        <a:spcAft>
          <a:spcPct val="0"/>
        </a:spcAft>
        <a:defRPr sz="3600">
          <a:solidFill>
            <a:schemeClr val="tx2"/>
          </a:solidFill>
          <a:latin typeface="Tahoma" pitchFamily="34" charset="0"/>
        </a:defRPr>
      </a:lvl8pPr>
      <a:lvl9pPr marL="1828800" algn="ctr" rtl="0" fontAlgn="base">
        <a:spcBef>
          <a:spcPct val="0"/>
        </a:spcBef>
        <a:spcAft>
          <a:spcPct val="0"/>
        </a:spcAft>
        <a:defRPr sz="36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s.uiuc.edu/~hanj"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57.wmf"/><Relationship Id="rId5" Type="http://schemas.openxmlformats.org/officeDocument/2006/relationships/oleObject" Target="../embeddings/oleObject142.bin"/><Relationship Id="rId4" Type="http://schemas.openxmlformats.org/officeDocument/2006/relationships/image" Target="../media/image156.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3.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www-courses.cs.uiuc.edu/~cs491han/papers/dasu02.pdf"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58.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8.bin"/><Relationship Id="rId18" Type="http://schemas.openxmlformats.org/officeDocument/2006/relationships/image" Target="../media/image21.emf"/><Relationship Id="rId26" Type="http://schemas.openxmlformats.org/officeDocument/2006/relationships/image" Target="../media/image25.emf"/><Relationship Id="rId3" Type="http://schemas.openxmlformats.org/officeDocument/2006/relationships/oleObject" Target="../embeddings/oleObject13.bin"/><Relationship Id="rId21" Type="http://schemas.openxmlformats.org/officeDocument/2006/relationships/oleObject" Target="../embeddings/oleObject22.bin"/><Relationship Id="rId34" Type="http://schemas.openxmlformats.org/officeDocument/2006/relationships/image" Target="../media/image29.wmf"/><Relationship Id="rId7" Type="http://schemas.openxmlformats.org/officeDocument/2006/relationships/oleObject" Target="../embeddings/oleObject15.bin"/><Relationship Id="rId12" Type="http://schemas.openxmlformats.org/officeDocument/2006/relationships/image" Target="../media/image18.emf"/><Relationship Id="rId17" Type="http://schemas.openxmlformats.org/officeDocument/2006/relationships/oleObject" Target="../embeddings/oleObject20.bin"/><Relationship Id="rId25" Type="http://schemas.openxmlformats.org/officeDocument/2006/relationships/oleObject" Target="../embeddings/oleObject24.bin"/><Relationship Id="rId33"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20.emf"/><Relationship Id="rId20" Type="http://schemas.openxmlformats.org/officeDocument/2006/relationships/image" Target="../media/image22.emf"/><Relationship Id="rId29"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image" Target="../media/image15.wmf"/><Relationship Id="rId11" Type="http://schemas.openxmlformats.org/officeDocument/2006/relationships/oleObject" Target="../embeddings/oleObject17.bin"/><Relationship Id="rId24" Type="http://schemas.openxmlformats.org/officeDocument/2006/relationships/image" Target="../media/image24.emf"/><Relationship Id="rId32" Type="http://schemas.openxmlformats.org/officeDocument/2006/relationships/image" Target="../media/image28.wmf"/><Relationship Id="rId5" Type="http://schemas.openxmlformats.org/officeDocument/2006/relationships/oleObject" Target="../embeddings/oleObject14.bin"/><Relationship Id="rId15" Type="http://schemas.openxmlformats.org/officeDocument/2006/relationships/oleObject" Target="../embeddings/oleObject19.bin"/><Relationship Id="rId23" Type="http://schemas.openxmlformats.org/officeDocument/2006/relationships/oleObject" Target="../embeddings/oleObject23.bin"/><Relationship Id="rId28" Type="http://schemas.openxmlformats.org/officeDocument/2006/relationships/image" Target="../media/image26.emf"/><Relationship Id="rId10" Type="http://schemas.openxmlformats.org/officeDocument/2006/relationships/image" Target="../media/image17.emf"/><Relationship Id="rId19" Type="http://schemas.openxmlformats.org/officeDocument/2006/relationships/oleObject" Target="../embeddings/oleObject21.bin"/><Relationship Id="rId31" Type="http://schemas.openxmlformats.org/officeDocument/2006/relationships/oleObject" Target="../embeddings/oleObject27.bin"/><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9.emf"/><Relationship Id="rId22" Type="http://schemas.openxmlformats.org/officeDocument/2006/relationships/image" Target="../media/image23.emf"/><Relationship Id="rId27" Type="http://schemas.openxmlformats.org/officeDocument/2006/relationships/oleObject" Target="../embeddings/oleObject25.bin"/><Relationship Id="rId30" Type="http://schemas.openxmlformats.org/officeDocument/2006/relationships/image" Target="../media/image27.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3.png"/><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0.bin"/><Relationship Id="rId5" Type="http://schemas.openxmlformats.org/officeDocument/2006/relationships/image" Target="../media/image30.emf"/><Relationship Id="rId4" Type="http://schemas.openxmlformats.org/officeDocument/2006/relationships/oleObject" Target="../embeddings/oleObject29.bin"/><Relationship Id="rId9" Type="http://schemas.openxmlformats.org/officeDocument/2006/relationships/image" Target="../media/image32.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5.emf"/><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6.emf"/><Relationship Id="rId5" Type="http://schemas.openxmlformats.org/officeDocument/2006/relationships/oleObject" Target="../embeddings/oleObject35.bin"/><Relationship Id="rId4" Type="http://schemas.openxmlformats.org/officeDocument/2006/relationships/image" Target="../media/image3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7.emf"/><Relationship Id="rId5" Type="http://schemas.openxmlformats.org/officeDocument/2006/relationships/oleObject" Target="../embeddings/oleObject37.bin"/><Relationship Id="rId4" Type="http://schemas.openxmlformats.org/officeDocument/2006/relationships/image" Target="../media/image34.wmf"/></Relationships>
</file>

<file path=ppt/slides/_rels/slide31.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emf"/><Relationship Id="rId5" Type="http://schemas.openxmlformats.org/officeDocument/2006/relationships/oleObject" Target="../embeddings/oleObject40.bin"/><Relationship Id="rId4"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4.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1.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3.emf"/><Relationship Id="rId4" Type="http://schemas.openxmlformats.org/officeDocument/2006/relationships/image" Target="../media/image34.wmf"/><Relationship Id="rId9" Type="http://schemas.openxmlformats.org/officeDocument/2006/relationships/oleObject" Target="../embeddings/oleObject45.bin"/><Relationship Id="rId14" Type="http://schemas.openxmlformats.org/officeDocument/2006/relationships/image" Target="../media/image45.emf"/></Relationships>
</file>

<file path=ppt/slides/_rels/slide33.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53.bin"/><Relationship Id="rId18" Type="http://schemas.openxmlformats.org/officeDocument/2006/relationships/image" Target="../media/image52.e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49.e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51.emf"/><Relationship Id="rId1" Type="http://schemas.openxmlformats.org/officeDocument/2006/relationships/vmlDrawing" Target="../drawings/vmlDrawing13.vml"/><Relationship Id="rId6" Type="http://schemas.openxmlformats.org/officeDocument/2006/relationships/image" Target="../media/image46.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48.emf"/><Relationship Id="rId4" Type="http://schemas.openxmlformats.org/officeDocument/2006/relationships/image" Target="../media/image34.wmf"/><Relationship Id="rId9" Type="http://schemas.openxmlformats.org/officeDocument/2006/relationships/oleObject" Target="../embeddings/oleObject51.bin"/><Relationship Id="rId14" Type="http://schemas.openxmlformats.org/officeDocument/2006/relationships/image" Target="../media/image50.emf"/></Relationships>
</file>

<file path=ppt/slides/_rels/slide34.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61.bin"/><Relationship Id="rId18" Type="http://schemas.openxmlformats.org/officeDocument/2006/relationships/image" Target="../media/image59.e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6.emf"/><Relationship Id="rId17" Type="http://schemas.openxmlformats.org/officeDocument/2006/relationships/oleObject" Target="../embeddings/oleObject63.bin"/><Relationship Id="rId2" Type="http://schemas.openxmlformats.org/officeDocument/2006/relationships/slideLayout" Target="../slideLayouts/slideLayout7.xml"/><Relationship Id="rId16" Type="http://schemas.openxmlformats.org/officeDocument/2006/relationships/image" Target="../media/image58.emf"/><Relationship Id="rId20" Type="http://schemas.openxmlformats.org/officeDocument/2006/relationships/image" Target="../media/image60.emf"/><Relationship Id="rId1" Type="http://schemas.openxmlformats.org/officeDocument/2006/relationships/vmlDrawing" Target="../drawings/vmlDrawing14.vml"/><Relationship Id="rId6" Type="http://schemas.openxmlformats.org/officeDocument/2006/relationships/image" Target="../media/image53.e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55.emf"/><Relationship Id="rId19" Type="http://schemas.openxmlformats.org/officeDocument/2006/relationships/oleObject" Target="../embeddings/oleObject64.bin"/><Relationship Id="rId4" Type="http://schemas.openxmlformats.org/officeDocument/2006/relationships/image" Target="../media/image34.wmf"/><Relationship Id="rId9" Type="http://schemas.openxmlformats.org/officeDocument/2006/relationships/oleObject" Target="../embeddings/oleObject59.bin"/><Relationship Id="rId14" Type="http://schemas.openxmlformats.org/officeDocument/2006/relationships/image" Target="../media/image57.emf"/></Relationships>
</file>

<file path=ppt/slides/_rels/slide35.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oleObject" Target="../embeddings/oleObject70.bin"/><Relationship Id="rId18" Type="http://schemas.openxmlformats.org/officeDocument/2006/relationships/image" Target="../media/image67.emf"/><Relationship Id="rId3" Type="http://schemas.openxmlformats.org/officeDocument/2006/relationships/oleObject" Target="../embeddings/oleObject65.bin"/><Relationship Id="rId21" Type="http://schemas.openxmlformats.org/officeDocument/2006/relationships/oleObject" Target="../embeddings/oleObject74.bin"/><Relationship Id="rId7" Type="http://schemas.openxmlformats.org/officeDocument/2006/relationships/oleObject" Target="../embeddings/oleObject67.bin"/><Relationship Id="rId12" Type="http://schemas.openxmlformats.org/officeDocument/2006/relationships/image" Target="../media/image64.emf"/><Relationship Id="rId17"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66.emf"/><Relationship Id="rId20" Type="http://schemas.openxmlformats.org/officeDocument/2006/relationships/image" Target="../media/image68.emf"/><Relationship Id="rId1" Type="http://schemas.openxmlformats.org/officeDocument/2006/relationships/vmlDrawing" Target="../drawings/vmlDrawing15.vml"/><Relationship Id="rId6" Type="http://schemas.openxmlformats.org/officeDocument/2006/relationships/image" Target="../media/image61.e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63.emf"/><Relationship Id="rId19" Type="http://schemas.openxmlformats.org/officeDocument/2006/relationships/oleObject" Target="../embeddings/oleObject73.bin"/><Relationship Id="rId4" Type="http://schemas.openxmlformats.org/officeDocument/2006/relationships/image" Target="../media/image34.wmf"/><Relationship Id="rId9" Type="http://schemas.openxmlformats.org/officeDocument/2006/relationships/oleObject" Target="../embeddings/oleObject68.bin"/><Relationship Id="rId14" Type="http://schemas.openxmlformats.org/officeDocument/2006/relationships/image" Target="../media/image65.emf"/><Relationship Id="rId22" Type="http://schemas.openxmlformats.org/officeDocument/2006/relationships/image" Target="../media/image69.emf"/></Relationships>
</file>

<file path=ppt/slides/_rels/slide36.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80.bin"/><Relationship Id="rId18" Type="http://schemas.openxmlformats.org/officeDocument/2006/relationships/image" Target="../media/image76.e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73.emf"/><Relationship Id="rId17" Type="http://schemas.openxmlformats.org/officeDocument/2006/relationships/oleObject" Target="../embeddings/oleObject82.bin"/><Relationship Id="rId2" Type="http://schemas.openxmlformats.org/officeDocument/2006/relationships/slideLayout" Target="../slideLayouts/slideLayout7.xml"/><Relationship Id="rId16" Type="http://schemas.openxmlformats.org/officeDocument/2006/relationships/image" Target="../media/image75.emf"/><Relationship Id="rId20" Type="http://schemas.openxmlformats.org/officeDocument/2006/relationships/image" Target="../media/image77.emf"/><Relationship Id="rId1" Type="http://schemas.openxmlformats.org/officeDocument/2006/relationships/vmlDrawing" Target="../drawings/vmlDrawing16.vml"/><Relationship Id="rId6" Type="http://schemas.openxmlformats.org/officeDocument/2006/relationships/image" Target="../media/image70.emf"/><Relationship Id="rId11" Type="http://schemas.openxmlformats.org/officeDocument/2006/relationships/oleObject" Target="../embeddings/oleObject79.bin"/><Relationship Id="rId24" Type="http://schemas.openxmlformats.org/officeDocument/2006/relationships/image" Target="../media/image79.e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10" Type="http://schemas.openxmlformats.org/officeDocument/2006/relationships/image" Target="../media/image72.emf"/><Relationship Id="rId19" Type="http://schemas.openxmlformats.org/officeDocument/2006/relationships/oleObject" Target="../embeddings/oleObject83.bin"/><Relationship Id="rId4" Type="http://schemas.openxmlformats.org/officeDocument/2006/relationships/image" Target="../media/image34.wmf"/><Relationship Id="rId9" Type="http://schemas.openxmlformats.org/officeDocument/2006/relationships/oleObject" Target="../embeddings/oleObject78.bin"/><Relationship Id="rId14" Type="http://schemas.openxmlformats.org/officeDocument/2006/relationships/image" Target="../media/image74.emf"/><Relationship Id="rId22" Type="http://schemas.openxmlformats.org/officeDocument/2006/relationships/image" Target="../media/image78.emf"/></Relationships>
</file>

<file path=ppt/slides/_rels/slide37.xml.rels><?xml version="1.0" encoding="UTF-8" standalone="yes"?>
<Relationships xmlns="http://schemas.openxmlformats.org/package/2006/relationships"><Relationship Id="rId8" Type="http://schemas.openxmlformats.org/officeDocument/2006/relationships/image" Target="../media/image81.emf"/><Relationship Id="rId13" Type="http://schemas.openxmlformats.org/officeDocument/2006/relationships/oleObject" Target="../embeddings/oleObject91.bin"/><Relationship Id="rId18" Type="http://schemas.openxmlformats.org/officeDocument/2006/relationships/image" Target="../media/image86.emf"/><Relationship Id="rId26" Type="http://schemas.openxmlformats.org/officeDocument/2006/relationships/image" Target="../media/image90.emf"/><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83.emf"/><Relationship Id="rId17" Type="http://schemas.openxmlformats.org/officeDocument/2006/relationships/oleObject" Target="../embeddings/oleObject93.bin"/><Relationship Id="rId25"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85.emf"/><Relationship Id="rId20" Type="http://schemas.openxmlformats.org/officeDocument/2006/relationships/image" Target="../media/image87.emf"/><Relationship Id="rId1" Type="http://schemas.openxmlformats.org/officeDocument/2006/relationships/vmlDrawing" Target="../drawings/vmlDrawing17.vml"/><Relationship Id="rId6" Type="http://schemas.openxmlformats.org/officeDocument/2006/relationships/image" Target="../media/image80.emf"/><Relationship Id="rId11" Type="http://schemas.openxmlformats.org/officeDocument/2006/relationships/oleObject" Target="../embeddings/oleObject90.bin"/><Relationship Id="rId24" Type="http://schemas.openxmlformats.org/officeDocument/2006/relationships/image" Target="../media/image89.e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10" Type="http://schemas.openxmlformats.org/officeDocument/2006/relationships/image" Target="../media/image82.emf"/><Relationship Id="rId19" Type="http://schemas.openxmlformats.org/officeDocument/2006/relationships/oleObject" Target="../embeddings/oleObject94.bin"/><Relationship Id="rId4" Type="http://schemas.openxmlformats.org/officeDocument/2006/relationships/image" Target="../media/image34.wmf"/><Relationship Id="rId9" Type="http://schemas.openxmlformats.org/officeDocument/2006/relationships/oleObject" Target="../embeddings/oleObject89.bin"/><Relationship Id="rId14" Type="http://schemas.openxmlformats.org/officeDocument/2006/relationships/image" Target="../media/image84.emf"/><Relationship Id="rId22" Type="http://schemas.openxmlformats.org/officeDocument/2006/relationships/image" Target="../media/image88.emf"/></Relationships>
</file>

<file path=ppt/slides/_rels/slide38.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oleObject" Target="../embeddings/oleObject103.bin"/><Relationship Id="rId18" Type="http://schemas.openxmlformats.org/officeDocument/2006/relationships/image" Target="../media/image97.emf"/><Relationship Id="rId26" Type="http://schemas.openxmlformats.org/officeDocument/2006/relationships/image" Target="../media/image101.e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94.emf"/><Relationship Id="rId17" Type="http://schemas.openxmlformats.org/officeDocument/2006/relationships/oleObject" Target="../embeddings/oleObject105.bin"/><Relationship Id="rId25" Type="http://schemas.openxmlformats.org/officeDocument/2006/relationships/oleObject" Target="../embeddings/oleObject109.bin"/><Relationship Id="rId2" Type="http://schemas.openxmlformats.org/officeDocument/2006/relationships/slideLayout" Target="../slideLayouts/slideLayout7.xml"/><Relationship Id="rId16" Type="http://schemas.openxmlformats.org/officeDocument/2006/relationships/image" Target="../media/image96.emf"/><Relationship Id="rId20" Type="http://schemas.openxmlformats.org/officeDocument/2006/relationships/image" Target="../media/image98.wmf"/><Relationship Id="rId29" Type="http://schemas.openxmlformats.org/officeDocument/2006/relationships/image" Target="../media/image33.png"/><Relationship Id="rId1" Type="http://schemas.openxmlformats.org/officeDocument/2006/relationships/vmlDrawing" Target="../drawings/vmlDrawing18.vml"/><Relationship Id="rId6" Type="http://schemas.openxmlformats.org/officeDocument/2006/relationships/image" Target="../media/image91.emf"/><Relationship Id="rId11" Type="http://schemas.openxmlformats.org/officeDocument/2006/relationships/oleObject" Target="../embeddings/oleObject102.bin"/><Relationship Id="rId24" Type="http://schemas.openxmlformats.org/officeDocument/2006/relationships/image" Target="../media/image100.emf"/><Relationship Id="rId5"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08.bin"/><Relationship Id="rId28" Type="http://schemas.openxmlformats.org/officeDocument/2006/relationships/image" Target="../media/image102.emf"/><Relationship Id="rId10" Type="http://schemas.openxmlformats.org/officeDocument/2006/relationships/image" Target="../media/image93.emf"/><Relationship Id="rId19" Type="http://schemas.openxmlformats.org/officeDocument/2006/relationships/oleObject" Target="../embeddings/oleObject106.bin"/><Relationship Id="rId31" Type="http://schemas.openxmlformats.org/officeDocument/2006/relationships/image" Target="../media/image103.emf"/><Relationship Id="rId4" Type="http://schemas.openxmlformats.org/officeDocument/2006/relationships/image" Target="../media/image34.wmf"/><Relationship Id="rId9" Type="http://schemas.openxmlformats.org/officeDocument/2006/relationships/oleObject" Target="../embeddings/oleObject101.bin"/><Relationship Id="rId14" Type="http://schemas.openxmlformats.org/officeDocument/2006/relationships/image" Target="../media/image95.emf"/><Relationship Id="rId22" Type="http://schemas.openxmlformats.org/officeDocument/2006/relationships/image" Target="../media/image99.wmf"/><Relationship Id="rId27" Type="http://schemas.openxmlformats.org/officeDocument/2006/relationships/oleObject" Target="../embeddings/oleObject110.bin"/><Relationship Id="rId30" Type="http://schemas.openxmlformats.org/officeDocument/2006/relationships/oleObject" Target="../embeddings/oleObject111.bin"/></Relationships>
</file>

<file path=ppt/slides/_rels/slide39.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13.xml"/><Relationship Id="rId4" Type="http://schemas.openxmlformats.org/officeDocument/2006/relationships/image" Target="../media/image107.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9.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113.bin"/><Relationship Id="rId5" Type="http://schemas.openxmlformats.org/officeDocument/2006/relationships/image" Target="../media/image108.wmf"/><Relationship Id="rId4" Type="http://schemas.openxmlformats.org/officeDocument/2006/relationships/oleObject" Target="../embeddings/oleObject112.bin"/></Relationships>
</file>

<file path=ppt/slides/_rels/slide42.x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slideLayout" Target="../slideLayouts/slideLayout13.xml"/><Relationship Id="rId4" Type="http://schemas.openxmlformats.org/officeDocument/2006/relationships/image" Target="../media/image112.wmf"/></Relationships>
</file>

<file path=ppt/slides/_rels/slide4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slideLayout" Target="../slideLayouts/slideLayout14.xml"/><Relationship Id="rId4" Type="http://schemas.openxmlformats.org/officeDocument/2006/relationships/image" Target="../media/image122.wmf"/></Relationships>
</file>

<file path=ppt/slides/_rels/slide5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4.xml"/><Relationship Id="rId4" Type="http://schemas.openxmlformats.org/officeDocument/2006/relationships/image" Target="../media/image12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4.bin"/><Relationship Id="rId7" Type="http://schemas.openxmlformats.org/officeDocument/2006/relationships/image" Target="../media/image12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15.bin"/><Relationship Id="rId5" Type="http://schemas.openxmlformats.org/officeDocument/2006/relationships/image" Target="../media/image128.wmf"/><Relationship Id="rId4" Type="http://schemas.openxmlformats.org/officeDocument/2006/relationships/image" Target="../media/image126.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29.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31.wmf"/><Relationship Id="rId5" Type="http://schemas.openxmlformats.org/officeDocument/2006/relationships/oleObject" Target="../embeddings/oleObject118.bin"/><Relationship Id="rId4" Type="http://schemas.openxmlformats.org/officeDocument/2006/relationships/image" Target="../media/image130.wmf"/></Relationships>
</file>

<file path=ppt/slides/_rels/slide65.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33.wmf"/><Relationship Id="rId5" Type="http://schemas.openxmlformats.org/officeDocument/2006/relationships/oleObject" Target="../embeddings/oleObject120.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22.bin"/></Relationships>
</file>

<file path=ppt/slides/_rels/slide66.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37.wmf"/><Relationship Id="rId5" Type="http://schemas.openxmlformats.org/officeDocument/2006/relationships/oleObject" Target="../embeddings/oleObject124.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26.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4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41.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144.wmf"/><Relationship Id="rId5" Type="http://schemas.openxmlformats.org/officeDocument/2006/relationships/oleObject" Target="../embeddings/oleObject130.bin"/><Relationship Id="rId4" Type="http://schemas.openxmlformats.org/officeDocument/2006/relationships/image" Target="../media/image143.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146.wm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13.xml"/><Relationship Id="rId1" Type="http://schemas.openxmlformats.org/officeDocument/2006/relationships/vmlDrawing" Target="../drawings/vmlDrawing29.vml"/><Relationship Id="rId4" Type="http://schemas.openxmlformats.org/officeDocument/2006/relationships/image" Target="../media/image147.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52.wmf"/><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149.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37.bin"/><Relationship Id="rId14" Type="http://schemas.openxmlformats.org/officeDocument/2006/relationships/image" Target="../media/image15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4.jpe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55.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360449-3F04-4599-9B2F-47B078E40C2B}"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86430FE5-5757-4586-8874-723D0EB6CD81}" type="slidenum">
              <a:rPr lang="en-US"/>
              <a:pPr/>
              <a:t>1</a:t>
            </a:fld>
            <a:endParaRPr lang="en-US"/>
          </a:p>
        </p:txBody>
      </p:sp>
      <p:sp>
        <p:nvSpPr>
          <p:cNvPr id="1033218" name="Rectangle 1026"/>
          <p:cNvSpPr>
            <a:spLocks noGrp="1" noChangeArrowheads="1"/>
          </p:cNvSpPr>
          <p:nvPr>
            <p:ph type="title"/>
          </p:nvPr>
        </p:nvSpPr>
        <p:spPr>
          <a:xfrm>
            <a:off x="533400" y="381000"/>
            <a:ext cx="8077200" cy="2743200"/>
          </a:xfrm>
        </p:spPr>
        <p:txBody>
          <a:bodyPr/>
          <a:lstStyle/>
          <a:p>
            <a:r>
              <a:rPr lang="en-US" sz="4800" b="1"/>
              <a:t>Data Mining:</a:t>
            </a:r>
            <a:r>
              <a:rPr lang="en-US" sz="4800"/>
              <a:t> </a:t>
            </a:r>
            <a:br>
              <a:rPr lang="en-US" sz="4800"/>
            </a:br>
            <a:r>
              <a:rPr lang="en-US" sz="4800"/>
              <a:t> </a:t>
            </a:r>
            <a:r>
              <a:rPr lang="en-US" sz="4000" b="1"/>
              <a:t>Concepts and Techniques</a:t>
            </a:r>
            <a:r>
              <a:rPr lang="en-US" sz="4800"/>
              <a:t> </a:t>
            </a:r>
            <a:br>
              <a:rPr lang="en-US" sz="4800"/>
            </a:br>
            <a:r>
              <a:rPr lang="en-US" sz="4800"/>
              <a:t/>
            </a:r>
            <a:br>
              <a:rPr lang="en-US" sz="4800"/>
            </a:br>
            <a:r>
              <a:rPr lang="en-US" sz="2800"/>
              <a:t>— Chapter 2 —</a:t>
            </a:r>
          </a:p>
        </p:txBody>
      </p:sp>
      <p:sp>
        <p:nvSpPr>
          <p:cNvPr id="1033219" name="Rectangle 1027"/>
          <p:cNvSpPr>
            <a:spLocks noGrp="1" noChangeArrowheads="1"/>
          </p:cNvSpPr>
          <p:nvPr>
            <p:ph type="body" idx="1"/>
          </p:nvPr>
        </p:nvSpPr>
        <p:spPr>
          <a:xfrm>
            <a:off x="304800" y="4114800"/>
            <a:ext cx="8305800" cy="2438400"/>
          </a:xfrm>
        </p:spPr>
        <p:txBody>
          <a:bodyPr/>
          <a:lstStyle/>
          <a:p>
            <a:pPr algn="ctr">
              <a:lnSpc>
                <a:spcPct val="110000"/>
              </a:lnSpc>
              <a:buFont typeface="Wingdings" pitchFamily="2" charset="2"/>
              <a:buNone/>
            </a:pPr>
            <a:r>
              <a:rPr lang="en-US" sz="2400"/>
              <a:t>Jiawei Han</a:t>
            </a:r>
          </a:p>
          <a:p>
            <a:pPr algn="ctr">
              <a:lnSpc>
                <a:spcPct val="110000"/>
              </a:lnSpc>
              <a:buFont typeface="Wingdings" pitchFamily="2" charset="2"/>
              <a:buNone/>
            </a:pPr>
            <a:r>
              <a:rPr lang="en-US" sz="2400"/>
              <a:t>Department of Computer Science </a:t>
            </a:r>
          </a:p>
          <a:p>
            <a:pPr algn="ctr">
              <a:lnSpc>
                <a:spcPct val="110000"/>
              </a:lnSpc>
              <a:buFont typeface="Wingdings" pitchFamily="2" charset="2"/>
              <a:buNone/>
            </a:pPr>
            <a:r>
              <a:rPr lang="en-US" sz="2400"/>
              <a:t>University of Illinois at Urbana-Champaign</a:t>
            </a:r>
          </a:p>
          <a:p>
            <a:pPr algn="ctr">
              <a:lnSpc>
                <a:spcPct val="110000"/>
              </a:lnSpc>
              <a:buFont typeface="Wingdings" pitchFamily="2" charset="2"/>
              <a:buNone/>
            </a:pPr>
            <a:r>
              <a:rPr lang="en-US" sz="2400">
                <a:hlinkClick r:id="rId2"/>
              </a:rPr>
              <a:t>www.cs.uiuc.edu/~hanj</a:t>
            </a:r>
            <a:endParaRPr lang="en-US" sz="2400"/>
          </a:p>
          <a:p>
            <a:pPr algn="ctr">
              <a:lnSpc>
                <a:spcPct val="110000"/>
              </a:lnSpc>
              <a:buFont typeface="Wingdings" pitchFamily="2" charset="2"/>
              <a:buNone/>
            </a:pPr>
            <a:r>
              <a:rPr lang="en-US" sz="2000"/>
              <a:t>©2006 Jiawei Han and Micheline Kamber, All rights reserved</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27DF-E5BF-4567-A213-303E41AAD423}"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027815D-40B8-4635-9908-5E8C059334C7}" type="slidenum">
              <a:rPr lang="en-US"/>
              <a:pPr/>
              <a:t>10</a:t>
            </a:fld>
            <a:endParaRPr lang="en-US"/>
          </a:p>
        </p:txBody>
      </p:sp>
      <p:sp>
        <p:nvSpPr>
          <p:cNvPr id="1037314" name="Rectangle 2"/>
          <p:cNvSpPr>
            <a:spLocks noGrp="1" noChangeArrowheads="1"/>
          </p:cNvSpPr>
          <p:nvPr>
            <p:ph type="title"/>
          </p:nvPr>
        </p:nvSpPr>
        <p:spPr>
          <a:xfrm>
            <a:off x="712788" y="304800"/>
            <a:ext cx="7440612" cy="685800"/>
          </a:xfrm>
        </p:spPr>
        <p:txBody>
          <a:bodyPr/>
          <a:lstStyle/>
          <a:p>
            <a:r>
              <a:rPr lang="en-US" sz="3200" dirty="0">
                <a:solidFill>
                  <a:schemeClr val="accent1"/>
                </a:solidFill>
              </a:rPr>
              <a:t>Mining Data Descriptive Characteristics</a:t>
            </a:r>
          </a:p>
        </p:txBody>
      </p:sp>
      <p:sp>
        <p:nvSpPr>
          <p:cNvPr id="1037315" name="Rectangle 3"/>
          <p:cNvSpPr>
            <a:spLocks noGrp="1" noChangeArrowheads="1"/>
          </p:cNvSpPr>
          <p:nvPr>
            <p:ph type="body" idx="1"/>
          </p:nvPr>
        </p:nvSpPr>
        <p:spPr>
          <a:xfrm>
            <a:off x="457200" y="1371600"/>
            <a:ext cx="7924800" cy="5181600"/>
          </a:xfrm>
        </p:spPr>
        <p:txBody>
          <a:bodyPr/>
          <a:lstStyle/>
          <a:p>
            <a:pPr>
              <a:lnSpc>
                <a:spcPct val="120000"/>
              </a:lnSpc>
              <a:buSzPct val="80000"/>
            </a:pPr>
            <a:r>
              <a:rPr lang="en-US" sz="2000" u="sng" dirty="0"/>
              <a:t>Motivation</a:t>
            </a:r>
          </a:p>
          <a:p>
            <a:pPr lvl="1">
              <a:lnSpc>
                <a:spcPct val="120000"/>
              </a:lnSpc>
              <a:buSzPct val="80000"/>
            </a:pPr>
            <a:r>
              <a:rPr lang="en-US" sz="2000" dirty="0"/>
              <a:t>To better understand the data: central tendency, variation and spread</a:t>
            </a:r>
          </a:p>
          <a:p>
            <a:pPr>
              <a:lnSpc>
                <a:spcPct val="120000"/>
              </a:lnSpc>
              <a:buSzPct val="80000"/>
            </a:pPr>
            <a:r>
              <a:rPr lang="en-US" sz="2000" u="sng" dirty="0">
                <a:solidFill>
                  <a:schemeClr val="accent1"/>
                </a:solidFill>
              </a:rPr>
              <a:t>Data dispersion characteristics</a:t>
            </a:r>
            <a:r>
              <a:rPr lang="en-US" sz="2000" dirty="0"/>
              <a:t> </a:t>
            </a:r>
          </a:p>
          <a:p>
            <a:pPr lvl="1">
              <a:lnSpc>
                <a:spcPct val="120000"/>
              </a:lnSpc>
              <a:buSzPct val="80000"/>
            </a:pPr>
            <a:r>
              <a:rPr lang="en-US" sz="2000" dirty="0"/>
              <a:t>median, max, min, </a:t>
            </a:r>
            <a:r>
              <a:rPr lang="en-US" sz="2000" dirty="0" err="1"/>
              <a:t>quantiles</a:t>
            </a:r>
            <a:r>
              <a:rPr lang="en-US" sz="2000" dirty="0"/>
              <a:t>, outliers, variance, etc.</a:t>
            </a:r>
          </a:p>
          <a:p>
            <a:pPr>
              <a:lnSpc>
                <a:spcPct val="120000"/>
              </a:lnSpc>
              <a:buSzPct val="80000"/>
            </a:pPr>
            <a:r>
              <a:rPr lang="en-US" sz="2000" u="sng" dirty="0">
                <a:solidFill>
                  <a:schemeClr val="accent1"/>
                </a:solidFill>
              </a:rPr>
              <a:t>Numerical dimensions</a:t>
            </a:r>
            <a:r>
              <a:rPr lang="en-US" sz="2000" dirty="0"/>
              <a:t> correspond to sorted intervals</a:t>
            </a:r>
          </a:p>
          <a:p>
            <a:pPr lvl="1">
              <a:lnSpc>
                <a:spcPct val="120000"/>
              </a:lnSpc>
              <a:buSzPct val="80000"/>
            </a:pPr>
            <a:r>
              <a:rPr lang="en-US" sz="2000" dirty="0"/>
              <a:t>Data dispersion: analyzed with multiple granularities of precision</a:t>
            </a:r>
          </a:p>
          <a:p>
            <a:pPr lvl="1">
              <a:lnSpc>
                <a:spcPct val="120000"/>
              </a:lnSpc>
              <a:buSzPct val="80000"/>
            </a:pPr>
            <a:r>
              <a:rPr lang="en-US" sz="2000" dirty="0">
                <a:solidFill>
                  <a:schemeClr val="accent1"/>
                </a:solidFill>
              </a:rPr>
              <a:t>Boxplot</a:t>
            </a:r>
            <a:r>
              <a:rPr lang="en-US" sz="2000" dirty="0"/>
              <a:t> or </a:t>
            </a:r>
            <a:r>
              <a:rPr lang="en-US" sz="2000" dirty="0" err="1"/>
              <a:t>quantile</a:t>
            </a:r>
            <a:r>
              <a:rPr lang="en-US" sz="2000" dirty="0"/>
              <a:t> analysis on sorted intervals</a:t>
            </a:r>
          </a:p>
          <a:p>
            <a:pPr>
              <a:lnSpc>
                <a:spcPct val="120000"/>
              </a:lnSpc>
              <a:buSzPct val="80000"/>
            </a:pPr>
            <a:r>
              <a:rPr lang="en-US" sz="2000" u="sng" dirty="0"/>
              <a:t>Dispersion analysis on computed measures</a:t>
            </a:r>
            <a:endParaRPr lang="en-US" sz="2000" dirty="0"/>
          </a:p>
          <a:p>
            <a:pPr lvl="1">
              <a:lnSpc>
                <a:spcPct val="120000"/>
              </a:lnSpc>
              <a:buSzPct val="80000"/>
            </a:pPr>
            <a:r>
              <a:rPr lang="en-US" sz="2000" dirty="0"/>
              <a:t>Folding measures into numerical dimensions</a:t>
            </a:r>
          </a:p>
          <a:p>
            <a:pPr lvl="1">
              <a:lnSpc>
                <a:spcPct val="120000"/>
              </a:lnSpc>
              <a:buSzPct val="80000"/>
            </a:pPr>
            <a:r>
              <a:rPr lang="en-US" sz="2000" dirty="0"/>
              <a:t>Boxplot or </a:t>
            </a:r>
            <a:r>
              <a:rPr lang="en-US" sz="2000" dirty="0" err="1"/>
              <a:t>quantile</a:t>
            </a:r>
            <a:r>
              <a:rPr lang="en-US" sz="2000" dirty="0"/>
              <a:t> analysis on the transformed cube</a:t>
            </a:r>
          </a:p>
        </p:txBody>
      </p:sp>
    </p:spTree>
  </p:cSld>
  <p:clrMapOvr>
    <a:masterClrMapping/>
  </p:clrMapOvr>
  <p:transition>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602E23-4593-481E-9B06-467E7C3B6E46}"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5E68FFB6-D382-4921-8171-1AA09BC76DE9}" type="slidenum">
              <a:rPr lang="en-US"/>
              <a:pPr/>
              <a:t>100</a:t>
            </a:fld>
            <a:endParaRPr lang="en-US"/>
          </a:p>
        </p:txBody>
      </p:sp>
      <p:sp>
        <p:nvSpPr>
          <p:cNvPr id="982018" name="Rectangle 2"/>
          <p:cNvSpPr>
            <a:spLocks noGrp="1" noChangeArrowheads="1"/>
          </p:cNvSpPr>
          <p:nvPr>
            <p:ph type="title"/>
          </p:nvPr>
        </p:nvSpPr>
        <p:spPr>
          <a:xfrm>
            <a:off x="685800" y="228600"/>
            <a:ext cx="7467600" cy="838200"/>
          </a:xfrm>
        </p:spPr>
        <p:txBody>
          <a:bodyPr/>
          <a:lstStyle/>
          <a:p>
            <a:r>
              <a:rPr lang="en-US" sz="3200" dirty="0"/>
              <a:t>Data Reduction Method (4): </a:t>
            </a:r>
            <a:r>
              <a:rPr lang="en-US" sz="3200" dirty="0">
                <a:solidFill>
                  <a:schemeClr val="accent1"/>
                </a:solidFill>
              </a:rPr>
              <a:t>Sampling</a:t>
            </a:r>
          </a:p>
        </p:txBody>
      </p:sp>
      <p:sp>
        <p:nvSpPr>
          <p:cNvPr id="982019" name="Rectangle 3"/>
          <p:cNvSpPr>
            <a:spLocks noGrp="1" noChangeArrowheads="1"/>
          </p:cNvSpPr>
          <p:nvPr>
            <p:ph type="body" idx="1"/>
          </p:nvPr>
        </p:nvSpPr>
        <p:spPr>
          <a:xfrm>
            <a:off x="457200" y="1371600"/>
            <a:ext cx="8382000" cy="5181600"/>
          </a:xfrm>
        </p:spPr>
        <p:txBody>
          <a:bodyPr/>
          <a:lstStyle/>
          <a:p>
            <a:pPr>
              <a:lnSpc>
                <a:spcPct val="90000"/>
              </a:lnSpc>
            </a:pPr>
            <a:r>
              <a:rPr lang="en-US" sz="2400"/>
              <a:t>Sampling: obtaining a small sample </a:t>
            </a:r>
            <a:r>
              <a:rPr lang="en-US" sz="2400" i="1"/>
              <a:t>s</a:t>
            </a:r>
            <a:r>
              <a:rPr lang="en-US" sz="2400"/>
              <a:t> to represent the whole data set </a:t>
            </a:r>
            <a:r>
              <a:rPr lang="en-US" sz="2400" i="1"/>
              <a:t>N</a:t>
            </a:r>
          </a:p>
          <a:p>
            <a:pPr>
              <a:lnSpc>
                <a:spcPct val="90000"/>
              </a:lnSpc>
            </a:pPr>
            <a:r>
              <a:rPr lang="en-US" sz="2400"/>
              <a:t>Allow a mining algorithm to run in complexity that is potentially sub-linear to the size of the data</a:t>
            </a:r>
          </a:p>
          <a:p>
            <a:pPr>
              <a:lnSpc>
                <a:spcPct val="90000"/>
              </a:lnSpc>
            </a:pPr>
            <a:r>
              <a:rPr lang="en-US" sz="2400"/>
              <a:t>Choose a </a:t>
            </a:r>
            <a:r>
              <a:rPr lang="en-US" sz="2400">
                <a:solidFill>
                  <a:schemeClr val="hlink"/>
                </a:solidFill>
              </a:rPr>
              <a:t>representative</a:t>
            </a:r>
            <a:r>
              <a:rPr lang="en-US" sz="2400"/>
              <a:t> subset of the data</a:t>
            </a:r>
          </a:p>
          <a:p>
            <a:pPr lvl="1">
              <a:lnSpc>
                <a:spcPct val="90000"/>
              </a:lnSpc>
            </a:pPr>
            <a:r>
              <a:rPr lang="en-US" sz="2400"/>
              <a:t>Simple random sampling may have very poor performance in the presence of skew</a:t>
            </a:r>
          </a:p>
          <a:p>
            <a:pPr>
              <a:lnSpc>
                <a:spcPct val="90000"/>
              </a:lnSpc>
            </a:pPr>
            <a:r>
              <a:rPr lang="en-US" sz="2400"/>
              <a:t>Develop adaptive sampling methods</a:t>
            </a:r>
          </a:p>
          <a:p>
            <a:pPr lvl="1">
              <a:lnSpc>
                <a:spcPct val="90000"/>
              </a:lnSpc>
            </a:pPr>
            <a:r>
              <a:rPr lang="en-US" sz="2400"/>
              <a:t>Stratified sampling: </a:t>
            </a:r>
          </a:p>
          <a:p>
            <a:pPr lvl="2">
              <a:lnSpc>
                <a:spcPct val="90000"/>
              </a:lnSpc>
            </a:pPr>
            <a:r>
              <a:rPr lang="en-US"/>
              <a:t>Approximate the percentage of each class (or subpopulation of interest) in the overall database </a:t>
            </a:r>
          </a:p>
          <a:p>
            <a:pPr lvl="2">
              <a:lnSpc>
                <a:spcPct val="90000"/>
              </a:lnSpc>
            </a:pPr>
            <a:r>
              <a:rPr lang="en-US"/>
              <a:t>Used in conjunction with skewed data</a:t>
            </a:r>
          </a:p>
          <a:p>
            <a:pPr>
              <a:lnSpc>
                <a:spcPct val="90000"/>
              </a:lnSpc>
            </a:pPr>
            <a:r>
              <a:rPr lang="en-US" sz="2400"/>
              <a:t>Note: Sampling may not reduce database I/Os (page at a time)</a:t>
            </a:r>
          </a:p>
        </p:txBody>
      </p:sp>
    </p:spTree>
  </p:cSld>
  <p:clrMapOvr>
    <a:masterClrMapping/>
  </p:clrMapOvr>
  <p:transition>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p:cNvSpPr>
            <a:spLocks noGrp="1"/>
          </p:cNvSpPr>
          <p:nvPr>
            <p:ph type="dt" sz="half" idx="10"/>
          </p:nvPr>
        </p:nvSpPr>
        <p:spPr/>
        <p:txBody>
          <a:bodyPr/>
          <a:lstStyle/>
          <a:p>
            <a:fld id="{D02493AC-D777-4983-B8D5-9EB8EB1E4643}" type="datetime4">
              <a:rPr lang="en-US"/>
              <a:pPr/>
              <a:t>January 24, 2017</a:t>
            </a:fld>
            <a:endParaRPr lang="en-US"/>
          </a:p>
        </p:txBody>
      </p:sp>
      <p:sp>
        <p:nvSpPr>
          <p:cNvPr id="30" name="Footer Placeholder 2"/>
          <p:cNvSpPr>
            <a:spLocks noGrp="1"/>
          </p:cNvSpPr>
          <p:nvPr>
            <p:ph type="ftr" sz="quarter" idx="11"/>
          </p:nvPr>
        </p:nvSpPr>
        <p:spPr/>
        <p:txBody>
          <a:bodyPr/>
          <a:lstStyle/>
          <a:p>
            <a:r>
              <a:rPr lang="en-US"/>
              <a:t>Data Mining: Concepts and Techniques</a:t>
            </a:r>
          </a:p>
        </p:txBody>
      </p:sp>
      <p:sp>
        <p:nvSpPr>
          <p:cNvPr id="31" name="Slide Number Placeholder 3"/>
          <p:cNvSpPr>
            <a:spLocks noGrp="1"/>
          </p:cNvSpPr>
          <p:nvPr>
            <p:ph type="sldNum" sz="quarter" idx="12"/>
          </p:nvPr>
        </p:nvSpPr>
        <p:spPr/>
        <p:txBody>
          <a:bodyPr/>
          <a:lstStyle/>
          <a:p>
            <a:fld id="{DC75E9D8-727C-48CE-9DCF-C24F84F4DEBA}" type="slidenum">
              <a:rPr lang="en-US"/>
              <a:pPr/>
              <a:t>101</a:t>
            </a:fld>
            <a:endParaRPr lang="en-US"/>
          </a:p>
        </p:txBody>
      </p:sp>
      <p:sp>
        <p:nvSpPr>
          <p:cNvPr id="983042" name="Text Box 2"/>
          <p:cNvSpPr txBox="1">
            <a:spLocks noChangeArrowheads="1"/>
          </p:cNvSpPr>
          <p:nvPr/>
        </p:nvSpPr>
        <p:spPr bwMode="auto">
          <a:xfrm>
            <a:off x="152400" y="381000"/>
            <a:ext cx="8610600" cy="641350"/>
          </a:xfrm>
          <a:prstGeom prst="rect">
            <a:avLst/>
          </a:prstGeom>
          <a:noFill/>
          <a:ln w="9525">
            <a:noFill/>
            <a:miter lim="800000"/>
            <a:headEnd/>
            <a:tailEnd/>
          </a:ln>
          <a:effectLst/>
        </p:spPr>
        <p:txBody>
          <a:bodyPr>
            <a:spAutoFit/>
          </a:bodyPr>
          <a:lstStyle/>
          <a:p>
            <a:pPr algn="ctr" eaLnBrk="0" hangingPunct="0"/>
            <a:r>
              <a:rPr lang="en-US" sz="3600" dirty="0">
                <a:solidFill>
                  <a:schemeClr val="accent1"/>
                </a:solidFill>
              </a:rPr>
              <a:t>Sampling: with or without Replacement</a:t>
            </a:r>
          </a:p>
        </p:txBody>
      </p:sp>
      <p:sp>
        <p:nvSpPr>
          <p:cNvPr id="983043" name="Text Box 3"/>
          <p:cNvSpPr txBox="1">
            <a:spLocks noChangeArrowheads="1"/>
          </p:cNvSpPr>
          <p:nvPr/>
        </p:nvSpPr>
        <p:spPr bwMode="auto">
          <a:xfrm rot="-1013563">
            <a:off x="3733800" y="2819400"/>
            <a:ext cx="2205038" cy="1552575"/>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SRSWOR</a:t>
            </a:r>
          </a:p>
          <a:p>
            <a:pPr eaLnBrk="0" hangingPunct="0"/>
            <a:r>
              <a:rPr lang="en-US">
                <a:latin typeface="Times New Roman" pitchFamily="18" charset="0"/>
              </a:rPr>
              <a:t>(simple random</a:t>
            </a:r>
          </a:p>
          <a:p>
            <a:pPr eaLnBrk="0" hangingPunct="0"/>
            <a:r>
              <a:rPr lang="en-US">
                <a:latin typeface="Times New Roman" pitchFamily="18" charset="0"/>
              </a:rPr>
              <a:t> sample without </a:t>
            </a:r>
          </a:p>
          <a:p>
            <a:pPr eaLnBrk="0" hangingPunct="0"/>
            <a:r>
              <a:rPr lang="en-US">
                <a:latin typeface="Times New Roman" pitchFamily="18" charset="0"/>
              </a:rPr>
              <a:t>replacement)</a:t>
            </a:r>
          </a:p>
        </p:txBody>
      </p:sp>
      <p:grpSp>
        <p:nvGrpSpPr>
          <p:cNvPr id="983044" name="Group 4"/>
          <p:cNvGrpSpPr>
            <a:grpSpLocks/>
          </p:cNvGrpSpPr>
          <p:nvPr/>
        </p:nvGrpSpPr>
        <p:grpSpPr bwMode="auto">
          <a:xfrm>
            <a:off x="5695950" y="1771650"/>
            <a:ext cx="2438400" cy="1676400"/>
            <a:chOff x="3588" y="1116"/>
            <a:chExt cx="1536" cy="1056"/>
          </a:xfrm>
        </p:grpSpPr>
        <p:sp>
          <p:nvSpPr>
            <p:cNvPr id="983045"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ffectLst/>
          </p:spPr>
          <p:txBody>
            <a:bodyPr wrap="none" anchor="ctr"/>
            <a:lstStyle/>
            <a:p>
              <a:endParaRPr lang="th-TH"/>
            </a:p>
          </p:txBody>
        </p:sp>
        <p:sp>
          <p:nvSpPr>
            <p:cNvPr id="983046"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a:effectLst/>
          </p:spPr>
          <p:txBody>
            <a:bodyPr wrap="none" anchor="ctr"/>
            <a:lstStyle/>
            <a:p>
              <a:endParaRPr lang="th-TH"/>
            </a:p>
          </p:txBody>
        </p:sp>
        <p:sp>
          <p:nvSpPr>
            <p:cNvPr id="983047"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83048"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a:effectLst/>
          </p:spPr>
          <p:txBody>
            <a:bodyPr wrap="none" anchor="ctr"/>
            <a:lstStyle/>
            <a:p>
              <a:endParaRPr lang="th-TH"/>
            </a:p>
          </p:txBody>
        </p:sp>
      </p:grpSp>
      <p:sp>
        <p:nvSpPr>
          <p:cNvPr id="983049" name="Text Box 9"/>
          <p:cNvSpPr txBox="1">
            <a:spLocks noChangeArrowheads="1"/>
          </p:cNvSpPr>
          <p:nvPr/>
        </p:nvSpPr>
        <p:spPr bwMode="auto">
          <a:xfrm rot="848056">
            <a:off x="3962400" y="5105400"/>
            <a:ext cx="12176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SRSWR</a:t>
            </a:r>
          </a:p>
        </p:txBody>
      </p:sp>
      <p:grpSp>
        <p:nvGrpSpPr>
          <p:cNvPr id="983050" name="Group 10"/>
          <p:cNvGrpSpPr>
            <a:grpSpLocks/>
          </p:cNvGrpSpPr>
          <p:nvPr/>
        </p:nvGrpSpPr>
        <p:grpSpPr bwMode="auto">
          <a:xfrm>
            <a:off x="5772150" y="4457700"/>
            <a:ext cx="2438400" cy="1676400"/>
            <a:chOff x="3636" y="2808"/>
            <a:chExt cx="1536" cy="1056"/>
          </a:xfrm>
        </p:grpSpPr>
        <p:sp>
          <p:nvSpPr>
            <p:cNvPr id="983051"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ffectLst/>
          </p:spPr>
          <p:txBody>
            <a:bodyPr wrap="none" anchor="ctr"/>
            <a:lstStyle/>
            <a:p>
              <a:endParaRPr lang="th-TH"/>
            </a:p>
          </p:txBody>
        </p:sp>
        <p:sp>
          <p:nvSpPr>
            <p:cNvPr id="983052"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a:effectLst/>
          </p:spPr>
          <p:txBody>
            <a:bodyPr wrap="none" anchor="ctr"/>
            <a:lstStyle/>
            <a:p>
              <a:endParaRPr lang="th-TH"/>
            </a:p>
          </p:txBody>
        </p:sp>
        <p:sp>
          <p:nvSpPr>
            <p:cNvPr id="983053"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a:effectLst/>
          </p:spPr>
          <p:txBody>
            <a:bodyPr wrap="none" anchor="ctr"/>
            <a:lstStyle/>
            <a:p>
              <a:endParaRPr lang="th-TH"/>
            </a:p>
          </p:txBody>
        </p:sp>
        <p:sp>
          <p:nvSpPr>
            <p:cNvPr id="983054"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a:effectLst/>
          </p:spPr>
          <p:txBody>
            <a:bodyPr wrap="none" anchor="ctr"/>
            <a:lstStyle/>
            <a:p>
              <a:endParaRPr lang="th-TH"/>
            </a:p>
          </p:txBody>
        </p:sp>
      </p:grpSp>
      <p:grpSp>
        <p:nvGrpSpPr>
          <p:cNvPr id="983055" name="Group 15"/>
          <p:cNvGrpSpPr>
            <a:grpSpLocks/>
          </p:cNvGrpSpPr>
          <p:nvPr/>
        </p:nvGrpSpPr>
        <p:grpSpPr bwMode="auto">
          <a:xfrm>
            <a:off x="876300" y="1905000"/>
            <a:ext cx="2724150" cy="4556125"/>
            <a:chOff x="564" y="1284"/>
            <a:chExt cx="1716" cy="2870"/>
          </a:xfrm>
        </p:grpSpPr>
        <p:sp>
          <p:nvSpPr>
            <p:cNvPr id="983056"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ffectLst/>
          </p:spPr>
          <p:txBody>
            <a:bodyPr wrap="none" anchor="ctr"/>
            <a:lstStyle/>
            <a:p>
              <a:endParaRPr lang="th-TH"/>
            </a:p>
          </p:txBody>
        </p:sp>
        <p:sp>
          <p:nvSpPr>
            <p:cNvPr id="983057"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a:effectLst/>
          </p:spPr>
          <p:txBody>
            <a:bodyPr wrap="none" anchor="ctr"/>
            <a:lstStyle/>
            <a:p>
              <a:endParaRPr lang="th-TH"/>
            </a:p>
          </p:txBody>
        </p:sp>
        <p:sp>
          <p:nvSpPr>
            <p:cNvPr id="983058"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a:effectLst/>
          </p:spPr>
          <p:txBody>
            <a:bodyPr wrap="none" anchor="ctr"/>
            <a:lstStyle/>
            <a:p>
              <a:endParaRPr lang="th-TH"/>
            </a:p>
          </p:txBody>
        </p:sp>
        <p:sp>
          <p:nvSpPr>
            <p:cNvPr id="983059"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a:effectLst/>
          </p:spPr>
          <p:txBody>
            <a:bodyPr wrap="none" anchor="ctr"/>
            <a:lstStyle/>
            <a:p>
              <a:endParaRPr lang="th-TH"/>
            </a:p>
          </p:txBody>
        </p:sp>
        <p:sp>
          <p:nvSpPr>
            <p:cNvPr id="983060"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83061"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a:effectLst/>
          </p:spPr>
          <p:txBody>
            <a:bodyPr wrap="none" anchor="ctr"/>
            <a:lstStyle/>
            <a:p>
              <a:endParaRPr lang="th-TH"/>
            </a:p>
          </p:txBody>
        </p:sp>
        <p:sp>
          <p:nvSpPr>
            <p:cNvPr id="983062"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a:effectLst/>
          </p:spPr>
          <p:txBody>
            <a:bodyPr wrap="none" anchor="ctr"/>
            <a:lstStyle/>
            <a:p>
              <a:endParaRPr lang="th-TH"/>
            </a:p>
          </p:txBody>
        </p:sp>
        <p:sp>
          <p:nvSpPr>
            <p:cNvPr id="983063"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a:effectLst/>
          </p:spPr>
          <p:txBody>
            <a:bodyPr wrap="none" anchor="ctr"/>
            <a:lstStyle/>
            <a:p>
              <a:endParaRPr lang="th-TH"/>
            </a:p>
          </p:txBody>
        </p:sp>
        <p:sp>
          <p:nvSpPr>
            <p:cNvPr id="983064"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a:effectLst/>
          </p:spPr>
          <p:txBody>
            <a:bodyPr wrap="none" anchor="ctr"/>
            <a:lstStyle/>
            <a:p>
              <a:endParaRPr lang="th-TH"/>
            </a:p>
          </p:txBody>
        </p:sp>
        <p:sp>
          <p:nvSpPr>
            <p:cNvPr id="983065"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a:effectLst/>
          </p:spPr>
          <p:txBody>
            <a:bodyPr wrap="none" anchor="ctr"/>
            <a:lstStyle/>
            <a:p>
              <a:endParaRPr lang="th-TH"/>
            </a:p>
          </p:txBody>
        </p:sp>
        <p:sp>
          <p:nvSpPr>
            <p:cNvPr id="983066" name="Text Box 26"/>
            <p:cNvSpPr txBox="1">
              <a:spLocks noChangeArrowheads="1"/>
            </p:cNvSpPr>
            <p:nvPr/>
          </p:nvSpPr>
          <p:spPr bwMode="auto">
            <a:xfrm>
              <a:off x="974" y="3866"/>
              <a:ext cx="878" cy="288"/>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a:t>
              </a:r>
            </a:p>
          </p:txBody>
        </p:sp>
      </p:grpSp>
      <p:sp>
        <p:nvSpPr>
          <p:cNvPr id="983067"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ffectLst/>
        </p:spPr>
        <p:txBody>
          <a:bodyPr wrap="none" anchor="ctr"/>
          <a:lstStyle/>
          <a:p>
            <a:endParaRPr lang="th-TH"/>
          </a:p>
        </p:txBody>
      </p:sp>
      <p:sp>
        <p:nvSpPr>
          <p:cNvPr id="983068"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ffectLst/>
        </p:spPr>
        <p:txBody>
          <a:bodyPr wrap="none" anchor="ctr"/>
          <a:lstStyle/>
          <a:p>
            <a:endParaRPr lang="th-TH"/>
          </a:p>
        </p:txBody>
      </p:sp>
    </p:spTree>
  </p:cSld>
  <p:clrMapOvr>
    <a:masterClrMapping/>
  </p:clrMapOvr>
  <p:transition>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2"/>
          <p:cNvSpPr>
            <a:spLocks noGrp="1"/>
          </p:cNvSpPr>
          <p:nvPr>
            <p:ph type="dt" sz="half" idx="10"/>
          </p:nvPr>
        </p:nvSpPr>
        <p:spPr/>
        <p:txBody>
          <a:bodyPr/>
          <a:lstStyle/>
          <a:p>
            <a:fld id="{FB048D25-912E-4F8B-8CE1-2A25F5CE1E35}" type="datetime4">
              <a:rPr lang="en-US"/>
              <a:pPr/>
              <a:t>January 24, 2017</a:t>
            </a:fld>
            <a:endParaRPr lang="en-US"/>
          </a:p>
        </p:txBody>
      </p:sp>
      <p:sp>
        <p:nvSpPr>
          <p:cNvPr id="57" name="Footer Placeholder 3"/>
          <p:cNvSpPr>
            <a:spLocks noGrp="1"/>
          </p:cNvSpPr>
          <p:nvPr>
            <p:ph type="ftr" sz="quarter" idx="11"/>
          </p:nvPr>
        </p:nvSpPr>
        <p:spPr/>
        <p:txBody>
          <a:bodyPr/>
          <a:lstStyle/>
          <a:p>
            <a:r>
              <a:rPr lang="en-US"/>
              <a:t>Data Mining: Concepts and Techniques</a:t>
            </a:r>
          </a:p>
        </p:txBody>
      </p:sp>
      <p:sp>
        <p:nvSpPr>
          <p:cNvPr id="58" name="Slide Number Placeholder 4"/>
          <p:cNvSpPr>
            <a:spLocks noGrp="1"/>
          </p:cNvSpPr>
          <p:nvPr>
            <p:ph type="sldNum" sz="quarter" idx="12"/>
          </p:nvPr>
        </p:nvSpPr>
        <p:spPr/>
        <p:txBody>
          <a:bodyPr/>
          <a:lstStyle/>
          <a:p>
            <a:fld id="{9D8EB1A1-853A-4CCF-AF1A-6C76C009E0F1}" type="slidenum">
              <a:rPr lang="en-US"/>
              <a:pPr/>
              <a:t>102</a:t>
            </a:fld>
            <a:endParaRPr lang="en-US"/>
          </a:p>
        </p:txBody>
      </p:sp>
      <p:sp>
        <p:nvSpPr>
          <p:cNvPr id="984066" name="Rectangle 2"/>
          <p:cNvSpPr>
            <a:spLocks noGrp="1" noChangeArrowheads="1"/>
          </p:cNvSpPr>
          <p:nvPr>
            <p:ph type="title"/>
          </p:nvPr>
        </p:nvSpPr>
        <p:spPr>
          <a:xfrm>
            <a:off x="228600" y="381000"/>
            <a:ext cx="8707438" cy="609600"/>
          </a:xfrm>
        </p:spPr>
        <p:txBody>
          <a:bodyPr/>
          <a:lstStyle/>
          <a:p>
            <a:r>
              <a:rPr lang="en-US" sz="3200"/>
              <a:t>Sampling: Cluster or Stratified Sampling</a:t>
            </a:r>
          </a:p>
        </p:txBody>
      </p:sp>
      <p:grpSp>
        <p:nvGrpSpPr>
          <p:cNvPr id="984067" name="Group 3"/>
          <p:cNvGrpSpPr>
            <a:grpSpLocks/>
          </p:cNvGrpSpPr>
          <p:nvPr/>
        </p:nvGrpSpPr>
        <p:grpSpPr bwMode="auto">
          <a:xfrm>
            <a:off x="520700" y="2698750"/>
            <a:ext cx="3751263" cy="3348038"/>
            <a:chOff x="274" y="1418"/>
            <a:chExt cx="2363" cy="2109"/>
          </a:xfrm>
        </p:grpSpPr>
        <p:sp>
          <p:nvSpPr>
            <p:cNvPr id="984068" name="Rectangle 4"/>
            <p:cNvSpPr>
              <a:spLocks noChangeArrowheads="1"/>
            </p:cNvSpPr>
            <p:nvPr/>
          </p:nvSpPr>
          <p:spPr bwMode="auto">
            <a:xfrm>
              <a:off x="274" y="1418"/>
              <a:ext cx="2363" cy="2109"/>
            </a:xfrm>
            <a:prstGeom prst="rect">
              <a:avLst/>
            </a:prstGeom>
            <a:noFill/>
            <a:ln w="9525">
              <a:solidFill>
                <a:schemeClr val="tx1"/>
              </a:solidFill>
              <a:miter lim="800000"/>
              <a:headEnd/>
              <a:tailEnd/>
            </a:ln>
            <a:effectLst/>
          </p:spPr>
          <p:txBody>
            <a:bodyPr wrap="none" anchor="ctr"/>
            <a:lstStyle/>
            <a:p>
              <a:endParaRPr lang="th-TH"/>
            </a:p>
          </p:txBody>
        </p:sp>
        <p:sp>
          <p:nvSpPr>
            <p:cNvPr id="984069"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070"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071"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072"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073"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074"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075"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076"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077" name="Freeform 13"/>
            <p:cNvSpPr>
              <a:spLocks/>
            </p:cNvSpPr>
            <p:nvPr/>
          </p:nvSpPr>
          <p:spPr bwMode="auto">
            <a:xfrm>
              <a:off x="1376" y="1763"/>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th-TH"/>
            </a:p>
          </p:txBody>
        </p:sp>
        <p:sp>
          <p:nvSpPr>
            <p:cNvPr id="984078"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79"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80"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81"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82"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83"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84"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85"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86"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087" name="Freeform 23"/>
            <p:cNvSpPr>
              <a:spLocks/>
            </p:cNvSpPr>
            <p:nvPr/>
          </p:nvSpPr>
          <p:spPr bwMode="auto">
            <a:xfrm>
              <a:off x="1061" y="2373"/>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th-TH"/>
            </a:p>
          </p:txBody>
        </p:sp>
        <p:grpSp>
          <p:nvGrpSpPr>
            <p:cNvPr id="984088" name="Group 24"/>
            <p:cNvGrpSpPr>
              <a:grpSpLocks/>
            </p:cNvGrpSpPr>
            <p:nvPr/>
          </p:nvGrpSpPr>
          <p:grpSpPr bwMode="auto">
            <a:xfrm>
              <a:off x="551" y="1796"/>
              <a:ext cx="542" cy="954"/>
              <a:chOff x="551" y="1796"/>
              <a:chExt cx="542" cy="954"/>
            </a:xfrm>
          </p:grpSpPr>
          <p:sp>
            <p:nvSpPr>
              <p:cNvPr id="984089"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0"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1"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2"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3"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4"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5"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6"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7"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8"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099" name="Freeform 35"/>
              <p:cNvSpPr>
                <a:spLocks/>
              </p:cNvSpPr>
              <p:nvPr/>
            </p:nvSpPr>
            <p:spPr bwMode="auto">
              <a:xfrm>
                <a:off x="551" y="1796"/>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th-TH"/>
              </a:p>
            </p:txBody>
          </p:sp>
        </p:grpSp>
      </p:grpSp>
      <p:sp>
        <p:nvSpPr>
          <p:cNvPr id="984100"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ffectLst/>
        </p:spPr>
        <p:txBody>
          <a:bodyPr wrap="none" anchor="ctr"/>
          <a:lstStyle/>
          <a:p>
            <a:endParaRPr lang="th-TH"/>
          </a:p>
        </p:txBody>
      </p:sp>
      <p:grpSp>
        <p:nvGrpSpPr>
          <p:cNvPr id="984101" name="Group 37"/>
          <p:cNvGrpSpPr>
            <a:grpSpLocks/>
          </p:cNvGrpSpPr>
          <p:nvPr/>
        </p:nvGrpSpPr>
        <p:grpSpPr bwMode="auto">
          <a:xfrm>
            <a:off x="5241925" y="3225800"/>
            <a:ext cx="2398713" cy="2214563"/>
            <a:chOff x="3302" y="2032"/>
            <a:chExt cx="1511" cy="1395"/>
          </a:xfrm>
        </p:grpSpPr>
        <p:sp>
          <p:nvSpPr>
            <p:cNvPr id="984102"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103"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104"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105"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106"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107"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108"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109"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110"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111"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112"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84113"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a:effectLst/>
          </p:spPr>
          <p:txBody>
            <a:bodyPr wrap="none" anchor="ctr"/>
            <a:lstStyle/>
            <a:p>
              <a:endParaRPr lang="th-TH"/>
            </a:p>
          </p:txBody>
        </p:sp>
        <p:sp>
          <p:nvSpPr>
            <p:cNvPr id="984114"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a:effectLst/>
          </p:spPr>
          <p:txBody>
            <a:bodyPr wrap="none" anchor="ctr"/>
            <a:lstStyle/>
            <a:p>
              <a:endParaRPr lang="th-TH"/>
            </a:p>
          </p:txBody>
        </p:sp>
        <p:sp>
          <p:nvSpPr>
            <p:cNvPr id="984115" name="Freeform 51"/>
            <p:cNvSpPr>
              <a:spLocks/>
            </p:cNvSpPr>
            <p:nvPr/>
          </p:nvSpPr>
          <p:spPr bwMode="auto">
            <a:xfrm>
              <a:off x="4127" y="2032"/>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th-TH"/>
            </a:p>
          </p:txBody>
        </p:sp>
        <p:sp>
          <p:nvSpPr>
            <p:cNvPr id="984116" name="Freeform 52"/>
            <p:cNvSpPr>
              <a:spLocks/>
            </p:cNvSpPr>
            <p:nvPr/>
          </p:nvSpPr>
          <p:spPr bwMode="auto">
            <a:xfrm>
              <a:off x="3812" y="2642"/>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th-TH"/>
            </a:p>
          </p:txBody>
        </p:sp>
        <p:sp>
          <p:nvSpPr>
            <p:cNvPr id="984117" name="Freeform 53"/>
            <p:cNvSpPr>
              <a:spLocks/>
            </p:cNvSpPr>
            <p:nvPr/>
          </p:nvSpPr>
          <p:spPr bwMode="auto">
            <a:xfrm>
              <a:off x="3302" y="2065"/>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th-TH"/>
            </a:p>
          </p:txBody>
        </p:sp>
      </p:grpSp>
      <p:sp>
        <p:nvSpPr>
          <p:cNvPr id="984118" name="Text Box 54"/>
          <p:cNvSpPr txBox="1">
            <a:spLocks noChangeArrowheads="1"/>
          </p:cNvSpPr>
          <p:nvPr/>
        </p:nvSpPr>
        <p:spPr bwMode="auto">
          <a:xfrm>
            <a:off x="1463675" y="1897063"/>
            <a:ext cx="1470025"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 </a:t>
            </a:r>
          </a:p>
        </p:txBody>
      </p:sp>
      <p:sp>
        <p:nvSpPr>
          <p:cNvPr id="984119" name="Text Box 55"/>
          <p:cNvSpPr txBox="1">
            <a:spLocks noChangeArrowheads="1"/>
          </p:cNvSpPr>
          <p:nvPr/>
        </p:nvSpPr>
        <p:spPr bwMode="auto">
          <a:xfrm>
            <a:off x="5043488" y="1839913"/>
            <a:ext cx="326866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Cluster/Stratified Sample</a:t>
            </a:r>
          </a:p>
        </p:txBody>
      </p:sp>
    </p:spTree>
  </p:cSld>
  <p:clrMapOvr>
    <a:masterClrMapping/>
  </p:clrMapOvr>
  <p:transition>
    <p:zo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FB676C-7E19-4B24-883B-8D3EBB8AF868}"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DE327A4-941A-4320-BFDB-FDC2E4E84A49}" type="slidenum">
              <a:rPr lang="en-US"/>
              <a:pPr/>
              <a:t>103</a:t>
            </a:fld>
            <a:endParaRPr lang="en-US"/>
          </a:p>
        </p:txBody>
      </p:sp>
      <p:sp>
        <p:nvSpPr>
          <p:cNvPr id="1008642" name="Rectangle 2"/>
          <p:cNvSpPr>
            <a:spLocks noGrp="1" noChangeArrowheads="1"/>
          </p:cNvSpPr>
          <p:nvPr>
            <p:ph type="title"/>
          </p:nvPr>
        </p:nvSpPr>
        <p:spPr>
          <a:xfrm>
            <a:off x="1219200" y="304800"/>
            <a:ext cx="7467600" cy="914400"/>
          </a:xfrm>
          <a:noFill/>
          <a:ln/>
        </p:spPr>
        <p:txBody>
          <a:bodyPr lIns="92075" tIns="46038" rIns="92075" bIns="46038" anchor="ctr"/>
          <a:lstStyle/>
          <a:p>
            <a:r>
              <a:rPr lang="en-US"/>
              <a:t>Chapter 2: Data Preprocessing</a:t>
            </a:r>
          </a:p>
        </p:txBody>
      </p:sp>
      <p:sp>
        <p:nvSpPr>
          <p:cNvPr id="1008643" name="Rectangle 3"/>
          <p:cNvSpPr>
            <a:spLocks noGrp="1" noChangeArrowheads="1"/>
          </p:cNvSpPr>
          <p:nvPr>
            <p:ph type="body" idx="1"/>
          </p:nvPr>
        </p:nvSpPr>
        <p:spPr>
          <a:xfrm>
            <a:off x="381000" y="1600200"/>
            <a:ext cx="8077200" cy="449580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solidFill>
                  <a:schemeClr val="hlink"/>
                </a:solidFill>
              </a:rPr>
              <a:t>Discretization and concept hierarchy generation</a:t>
            </a:r>
            <a:endParaRPr lang="en-US"/>
          </a:p>
          <a:p>
            <a:pPr>
              <a:lnSpc>
                <a:spcPct val="140000"/>
              </a:lnSpc>
            </a:pPr>
            <a:r>
              <a:rPr lang="en-US"/>
              <a:t>Summary</a:t>
            </a:r>
          </a:p>
        </p:txBody>
      </p:sp>
    </p:spTree>
  </p:cSld>
  <p:clrMapOvr>
    <a:masterClrMapping/>
  </p:clrMapOvr>
  <p:transition>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971778-4399-4413-AE87-16E442884F2F}"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D04A229-21BB-4B2B-A7D0-76E165E132EF}" type="slidenum">
              <a:rPr lang="en-US"/>
              <a:pPr/>
              <a:t>104</a:t>
            </a:fld>
            <a:endParaRPr lang="en-US"/>
          </a:p>
        </p:txBody>
      </p:sp>
      <p:sp>
        <p:nvSpPr>
          <p:cNvPr id="988162" name="Rectangle 2"/>
          <p:cNvSpPr>
            <a:spLocks noGrp="1" noChangeArrowheads="1"/>
          </p:cNvSpPr>
          <p:nvPr>
            <p:ph type="title"/>
          </p:nvPr>
        </p:nvSpPr>
        <p:spPr/>
        <p:txBody>
          <a:bodyPr/>
          <a:lstStyle/>
          <a:p>
            <a:r>
              <a:rPr lang="en-US"/>
              <a:t>Discretization</a:t>
            </a:r>
          </a:p>
        </p:txBody>
      </p:sp>
      <p:sp>
        <p:nvSpPr>
          <p:cNvPr id="988163" name="Rectangle 3"/>
          <p:cNvSpPr>
            <a:spLocks noGrp="1" noChangeArrowheads="1"/>
          </p:cNvSpPr>
          <p:nvPr>
            <p:ph type="body" idx="1"/>
          </p:nvPr>
        </p:nvSpPr>
        <p:spPr>
          <a:xfrm>
            <a:off x="381000" y="1447800"/>
            <a:ext cx="8305800" cy="4800600"/>
          </a:xfrm>
        </p:spPr>
        <p:txBody>
          <a:bodyPr/>
          <a:lstStyle/>
          <a:p>
            <a:pPr>
              <a:lnSpc>
                <a:spcPct val="140000"/>
              </a:lnSpc>
            </a:pPr>
            <a:r>
              <a:rPr lang="en-US" sz="2000"/>
              <a:t>Three types of attributes:</a:t>
            </a:r>
          </a:p>
          <a:p>
            <a:pPr lvl="1">
              <a:lnSpc>
                <a:spcPct val="140000"/>
              </a:lnSpc>
            </a:pPr>
            <a:r>
              <a:rPr lang="en-US" sz="2000"/>
              <a:t>Nominal — values from an unordered set, e.g., color, profession</a:t>
            </a:r>
          </a:p>
          <a:p>
            <a:pPr lvl="1">
              <a:lnSpc>
                <a:spcPct val="140000"/>
              </a:lnSpc>
            </a:pPr>
            <a:r>
              <a:rPr lang="en-US" sz="2000"/>
              <a:t>Ordinal — values from an ordered set, e.g., military or academic rank </a:t>
            </a:r>
          </a:p>
          <a:p>
            <a:pPr lvl="1">
              <a:lnSpc>
                <a:spcPct val="140000"/>
              </a:lnSpc>
            </a:pPr>
            <a:r>
              <a:rPr lang="en-US" sz="2000"/>
              <a:t>Continuous — real numbers, e.g., integer or real numbers</a:t>
            </a:r>
          </a:p>
          <a:p>
            <a:pPr>
              <a:lnSpc>
                <a:spcPct val="140000"/>
              </a:lnSpc>
            </a:pPr>
            <a:r>
              <a:rPr lang="en-US" sz="2000"/>
              <a:t>Discretization: </a:t>
            </a:r>
          </a:p>
          <a:p>
            <a:pPr lvl="1">
              <a:lnSpc>
                <a:spcPct val="140000"/>
              </a:lnSpc>
            </a:pPr>
            <a:r>
              <a:rPr lang="en-US" sz="2000"/>
              <a:t>Divide the range of a continuous attribute into intervals</a:t>
            </a:r>
          </a:p>
          <a:p>
            <a:pPr lvl="1">
              <a:lnSpc>
                <a:spcPct val="140000"/>
              </a:lnSpc>
            </a:pPr>
            <a:r>
              <a:rPr lang="en-US" sz="2000"/>
              <a:t>Some classification algorithms only accept categorical attributes.</a:t>
            </a:r>
          </a:p>
          <a:p>
            <a:pPr lvl="1">
              <a:lnSpc>
                <a:spcPct val="140000"/>
              </a:lnSpc>
            </a:pPr>
            <a:r>
              <a:rPr lang="en-US" sz="2000"/>
              <a:t>Reduce data size by discretization</a:t>
            </a:r>
          </a:p>
          <a:p>
            <a:pPr lvl="1">
              <a:lnSpc>
                <a:spcPct val="140000"/>
              </a:lnSpc>
            </a:pPr>
            <a:r>
              <a:rPr lang="en-US" sz="2000"/>
              <a:t>Prepare for further analysis</a:t>
            </a:r>
          </a:p>
        </p:txBody>
      </p:sp>
    </p:spTree>
  </p:cSld>
  <p:clrMapOvr>
    <a:masterClrMapping/>
  </p:clrMapOvr>
  <p:transition>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2C3720-5245-4B8B-AF8D-FEE65DA742FB}"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182B534-170C-4375-812A-9F0E56973EB5}" type="slidenum">
              <a:rPr lang="en-US"/>
              <a:pPr/>
              <a:t>105</a:t>
            </a:fld>
            <a:endParaRPr lang="en-US"/>
          </a:p>
        </p:txBody>
      </p:sp>
      <p:sp>
        <p:nvSpPr>
          <p:cNvPr id="989186" name="Rectangle 2"/>
          <p:cNvSpPr>
            <a:spLocks noGrp="1" noChangeArrowheads="1"/>
          </p:cNvSpPr>
          <p:nvPr>
            <p:ph type="title"/>
          </p:nvPr>
        </p:nvSpPr>
        <p:spPr/>
        <p:txBody>
          <a:bodyPr/>
          <a:lstStyle/>
          <a:p>
            <a:r>
              <a:rPr lang="en-US"/>
              <a:t>Discretization and Concept Hierarchy</a:t>
            </a:r>
          </a:p>
        </p:txBody>
      </p:sp>
      <p:sp>
        <p:nvSpPr>
          <p:cNvPr id="989187" name="Rectangle 3"/>
          <p:cNvSpPr>
            <a:spLocks noGrp="1" noChangeArrowheads="1"/>
          </p:cNvSpPr>
          <p:nvPr>
            <p:ph type="body" idx="1"/>
          </p:nvPr>
        </p:nvSpPr>
        <p:spPr>
          <a:xfrm>
            <a:off x="304800" y="1371600"/>
            <a:ext cx="8534400" cy="5105400"/>
          </a:xfrm>
        </p:spPr>
        <p:txBody>
          <a:bodyPr/>
          <a:lstStyle/>
          <a:p>
            <a:pPr>
              <a:lnSpc>
                <a:spcPct val="130000"/>
              </a:lnSpc>
            </a:pPr>
            <a:r>
              <a:rPr lang="en-US" sz="2000"/>
              <a:t>Discretization </a:t>
            </a:r>
          </a:p>
          <a:p>
            <a:pPr lvl="1">
              <a:lnSpc>
                <a:spcPct val="130000"/>
              </a:lnSpc>
            </a:pPr>
            <a:r>
              <a:rPr lang="en-US" sz="2000"/>
              <a:t>Reduce the number of values for a given continuous attribute by dividing the range of the attribute into intervals</a:t>
            </a:r>
          </a:p>
          <a:p>
            <a:pPr lvl="1">
              <a:lnSpc>
                <a:spcPct val="130000"/>
              </a:lnSpc>
            </a:pPr>
            <a:r>
              <a:rPr lang="en-US" sz="2000"/>
              <a:t>Interval labels can then be used to replace actual data values</a:t>
            </a:r>
          </a:p>
          <a:p>
            <a:pPr lvl="1">
              <a:lnSpc>
                <a:spcPct val="130000"/>
              </a:lnSpc>
            </a:pPr>
            <a:r>
              <a:rPr lang="en-US" sz="2000"/>
              <a:t>Supervised vs. unsupervised</a:t>
            </a:r>
          </a:p>
          <a:p>
            <a:pPr lvl="1">
              <a:lnSpc>
                <a:spcPct val="130000"/>
              </a:lnSpc>
            </a:pPr>
            <a:r>
              <a:rPr lang="en-US" sz="2000"/>
              <a:t>Split (top-down) vs. merge (bottom-up)</a:t>
            </a:r>
          </a:p>
          <a:p>
            <a:pPr lvl="1">
              <a:lnSpc>
                <a:spcPct val="130000"/>
              </a:lnSpc>
            </a:pPr>
            <a:r>
              <a:rPr lang="en-US" sz="2000"/>
              <a:t>Discretization can be performed recursively on an attribute</a:t>
            </a:r>
          </a:p>
          <a:p>
            <a:pPr>
              <a:lnSpc>
                <a:spcPct val="130000"/>
              </a:lnSpc>
            </a:pPr>
            <a:r>
              <a:rPr lang="en-US" sz="2000"/>
              <a:t>Concept hierarchy formation</a:t>
            </a:r>
          </a:p>
          <a:p>
            <a:pPr lvl="1">
              <a:lnSpc>
                <a:spcPct val="130000"/>
              </a:lnSpc>
            </a:pPr>
            <a:r>
              <a:rPr lang="en-US" sz="2000"/>
              <a:t>Recursively reduce the data by collecting and replacing low level concepts (such as numeric values for age) by higher level concepts (such as young, middle-aged, or senior)</a:t>
            </a:r>
          </a:p>
        </p:txBody>
      </p:sp>
    </p:spTree>
  </p:cSld>
  <p:clrMapOvr>
    <a:masterClrMapping/>
  </p:clrMapOvr>
  <p:transition>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680809-1537-438C-924E-2514C6A3379A}"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F8D9A95A-6A97-40B2-BA88-7A0BF6633EBB}" type="slidenum">
              <a:rPr lang="en-US"/>
              <a:pPr/>
              <a:t>106</a:t>
            </a:fld>
            <a:endParaRPr lang="en-US"/>
          </a:p>
        </p:txBody>
      </p:sp>
      <p:sp>
        <p:nvSpPr>
          <p:cNvPr id="990210" name="Rectangle 2"/>
          <p:cNvSpPr>
            <a:spLocks noGrp="1" noChangeArrowheads="1"/>
          </p:cNvSpPr>
          <p:nvPr>
            <p:ph type="title"/>
          </p:nvPr>
        </p:nvSpPr>
        <p:spPr>
          <a:xfrm>
            <a:off x="609600" y="152400"/>
            <a:ext cx="8382000" cy="990600"/>
          </a:xfrm>
        </p:spPr>
        <p:txBody>
          <a:bodyPr/>
          <a:lstStyle/>
          <a:p>
            <a:r>
              <a:rPr lang="en-US" sz="3200"/>
              <a:t>Discretization and Concept Hierarchy Generation for Numeric Data</a:t>
            </a:r>
          </a:p>
        </p:txBody>
      </p:sp>
      <p:sp>
        <p:nvSpPr>
          <p:cNvPr id="990211" name="Rectangle 3"/>
          <p:cNvSpPr>
            <a:spLocks noGrp="1" noChangeArrowheads="1"/>
          </p:cNvSpPr>
          <p:nvPr>
            <p:ph type="body" idx="1"/>
          </p:nvPr>
        </p:nvSpPr>
        <p:spPr>
          <a:xfrm>
            <a:off x="304800" y="1371600"/>
            <a:ext cx="8534400" cy="5029200"/>
          </a:xfrm>
        </p:spPr>
        <p:txBody>
          <a:bodyPr/>
          <a:lstStyle/>
          <a:p>
            <a:pPr>
              <a:lnSpc>
                <a:spcPct val="140000"/>
              </a:lnSpc>
            </a:pPr>
            <a:r>
              <a:rPr lang="en-US" sz="2000"/>
              <a:t>Typical methods: All the methods can be applied recursively</a:t>
            </a:r>
          </a:p>
          <a:p>
            <a:pPr lvl="1">
              <a:lnSpc>
                <a:spcPct val="140000"/>
              </a:lnSpc>
            </a:pPr>
            <a:r>
              <a:rPr lang="en-US" sz="2000"/>
              <a:t>Binning (covered above)</a:t>
            </a:r>
          </a:p>
          <a:p>
            <a:pPr lvl="2">
              <a:lnSpc>
                <a:spcPct val="140000"/>
              </a:lnSpc>
            </a:pPr>
            <a:r>
              <a:rPr lang="en-US" sz="2000"/>
              <a:t>Top-down split, unsupervised, </a:t>
            </a:r>
          </a:p>
          <a:p>
            <a:pPr lvl="1">
              <a:lnSpc>
                <a:spcPct val="140000"/>
              </a:lnSpc>
            </a:pPr>
            <a:r>
              <a:rPr lang="en-US" sz="2000"/>
              <a:t>Histogram analysis (covered above)</a:t>
            </a:r>
          </a:p>
          <a:p>
            <a:pPr lvl="2">
              <a:lnSpc>
                <a:spcPct val="140000"/>
              </a:lnSpc>
            </a:pPr>
            <a:r>
              <a:rPr lang="en-US" sz="2000"/>
              <a:t>Top-down split, unsupervised</a:t>
            </a:r>
          </a:p>
          <a:p>
            <a:pPr lvl="1">
              <a:lnSpc>
                <a:spcPct val="140000"/>
              </a:lnSpc>
            </a:pPr>
            <a:r>
              <a:rPr lang="en-US" sz="2000"/>
              <a:t>Clustering analysis (covered above)</a:t>
            </a:r>
          </a:p>
          <a:p>
            <a:pPr lvl="2">
              <a:lnSpc>
                <a:spcPct val="140000"/>
              </a:lnSpc>
            </a:pPr>
            <a:r>
              <a:rPr lang="en-US" sz="2000"/>
              <a:t>Either top-down split or bottom-up merge, unsupervised</a:t>
            </a:r>
          </a:p>
          <a:p>
            <a:pPr lvl="1">
              <a:lnSpc>
                <a:spcPct val="140000"/>
              </a:lnSpc>
            </a:pPr>
            <a:r>
              <a:rPr lang="en-US" sz="2000"/>
              <a:t>Entropy-based discretization: supervised, top-down split</a:t>
            </a:r>
          </a:p>
          <a:p>
            <a:pPr lvl="1">
              <a:lnSpc>
                <a:spcPct val="140000"/>
              </a:lnSpc>
            </a:pPr>
            <a:r>
              <a:rPr lang="en-US" sz="2000"/>
              <a:t>Interval merging by </a:t>
            </a:r>
            <a:r>
              <a:rPr lang="en-US" sz="2000">
                <a:sym typeface="Symbol" pitchFamily="18" charset="2"/>
              </a:rPr>
              <a:t></a:t>
            </a:r>
            <a:r>
              <a:rPr lang="en-US" sz="2000" baseline="30000"/>
              <a:t>2</a:t>
            </a:r>
            <a:r>
              <a:rPr lang="en-US" sz="2000"/>
              <a:t> Analysis: unsupervised, bottom-up merge</a:t>
            </a:r>
          </a:p>
          <a:p>
            <a:pPr lvl="1">
              <a:lnSpc>
                <a:spcPct val="140000"/>
              </a:lnSpc>
            </a:pPr>
            <a:r>
              <a:rPr lang="en-US" sz="2000"/>
              <a:t>Segmentation by natural partitioning: top-down split, unsupervised</a:t>
            </a:r>
          </a:p>
        </p:txBody>
      </p:sp>
    </p:spTree>
  </p:cSld>
  <p:clrMapOvr>
    <a:masterClrMapping/>
  </p:clrMapOvr>
  <p:transition>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2AC47E01-1103-4D21-83D8-9B660DDD8AAE}" type="datetime4">
              <a:rPr lang="en-US"/>
              <a:pPr/>
              <a:t>January 24, 2017</a:t>
            </a:fld>
            <a:endParaRPr lang="en-US"/>
          </a:p>
        </p:txBody>
      </p:sp>
      <p:sp>
        <p:nvSpPr>
          <p:cNvPr id="7" name="Footer Placeholder 4"/>
          <p:cNvSpPr>
            <a:spLocks noGrp="1"/>
          </p:cNvSpPr>
          <p:nvPr>
            <p:ph type="ftr" sz="quarter" idx="11"/>
          </p:nvPr>
        </p:nvSpPr>
        <p:spPr/>
        <p:txBody>
          <a:bodyPr/>
          <a:lstStyle/>
          <a:p>
            <a:r>
              <a:rPr lang="en-US"/>
              <a:t>Data Mining: Concepts and Techniques</a:t>
            </a:r>
          </a:p>
        </p:txBody>
      </p:sp>
      <p:sp>
        <p:nvSpPr>
          <p:cNvPr id="8" name="Slide Number Placeholder 5"/>
          <p:cNvSpPr>
            <a:spLocks noGrp="1"/>
          </p:cNvSpPr>
          <p:nvPr>
            <p:ph type="sldNum" sz="quarter" idx="12"/>
          </p:nvPr>
        </p:nvSpPr>
        <p:spPr/>
        <p:txBody>
          <a:bodyPr/>
          <a:lstStyle/>
          <a:p>
            <a:fld id="{EA51B6FA-26BE-4C03-BBCA-5150D9DAE65A}" type="slidenum">
              <a:rPr lang="en-US"/>
              <a:pPr/>
              <a:t>107</a:t>
            </a:fld>
            <a:endParaRPr lang="en-US"/>
          </a:p>
        </p:txBody>
      </p:sp>
      <p:sp>
        <p:nvSpPr>
          <p:cNvPr id="991234" name="Rectangle 2"/>
          <p:cNvSpPr>
            <a:spLocks noGrp="1" noChangeArrowheads="1"/>
          </p:cNvSpPr>
          <p:nvPr>
            <p:ph type="title"/>
          </p:nvPr>
        </p:nvSpPr>
        <p:spPr/>
        <p:txBody>
          <a:bodyPr/>
          <a:lstStyle/>
          <a:p>
            <a:r>
              <a:rPr lang="en-US" dirty="0">
                <a:solidFill>
                  <a:schemeClr val="accent1"/>
                </a:solidFill>
              </a:rPr>
              <a:t>Entropy-Based Discretization</a:t>
            </a:r>
          </a:p>
        </p:txBody>
      </p:sp>
      <p:sp>
        <p:nvSpPr>
          <p:cNvPr id="991235" name="Rectangle 3"/>
          <p:cNvSpPr>
            <a:spLocks noGrp="1" noChangeArrowheads="1"/>
          </p:cNvSpPr>
          <p:nvPr>
            <p:ph type="body" idx="1"/>
          </p:nvPr>
        </p:nvSpPr>
        <p:spPr>
          <a:xfrm>
            <a:off x="304800" y="1295400"/>
            <a:ext cx="8610600" cy="5334000"/>
          </a:xfrm>
        </p:spPr>
        <p:txBody>
          <a:bodyPr/>
          <a:lstStyle/>
          <a:p>
            <a:pPr>
              <a:lnSpc>
                <a:spcPct val="120000"/>
              </a:lnSpc>
            </a:pPr>
            <a:r>
              <a:rPr lang="en-US" sz="2000"/>
              <a:t>Given a set of samples S, if S is partitioned into two intervals S</a:t>
            </a:r>
            <a:r>
              <a:rPr lang="en-US" sz="2000" baseline="-25000"/>
              <a:t>1</a:t>
            </a:r>
            <a:r>
              <a:rPr lang="en-US" sz="2000"/>
              <a:t> and S</a:t>
            </a:r>
            <a:r>
              <a:rPr lang="en-US" sz="2000" baseline="-25000"/>
              <a:t>2</a:t>
            </a:r>
            <a:r>
              <a:rPr lang="en-US" sz="2000"/>
              <a:t> using boundary T, the information gain after partitioning is</a:t>
            </a:r>
          </a:p>
          <a:p>
            <a:pPr>
              <a:lnSpc>
                <a:spcPct val="120000"/>
              </a:lnSpc>
            </a:pPr>
            <a:endParaRPr lang="en-US" sz="2000"/>
          </a:p>
          <a:p>
            <a:pPr>
              <a:lnSpc>
                <a:spcPct val="120000"/>
              </a:lnSpc>
            </a:pPr>
            <a:r>
              <a:rPr lang="en-US" sz="2000"/>
              <a:t>Entropy is calculated based on class distribution of the samples in the set.  Given </a:t>
            </a:r>
            <a:r>
              <a:rPr lang="en-US" sz="2000" i="1"/>
              <a:t>m</a:t>
            </a:r>
            <a:r>
              <a:rPr lang="en-US" sz="2000"/>
              <a:t> classes, the entropy of </a:t>
            </a:r>
            <a:r>
              <a:rPr lang="en-US" sz="2000" i="1"/>
              <a:t>S</a:t>
            </a:r>
            <a:r>
              <a:rPr lang="en-US" sz="2000" i="1" baseline="-25000"/>
              <a:t>1</a:t>
            </a:r>
            <a:r>
              <a:rPr lang="en-US" sz="2000"/>
              <a:t> is</a:t>
            </a:r>
          </a:p>
          <a:p>
            <a:pPr>
              <a:lnSpc>
                <a:spcPct val="120000"/>
              </a:lnSpc>
            </a:pPr>
            <a:endParaRPr lang="en-US" sz="2000"/>
          </a:p>
          <a:p>
            <a:pPr lvl="1">
              <a:lnSpc>
                <a:spcPct val="120000"/>
              </a:lnSpc>
              <a:buFont typeface="Wingdings" pitchFamily="2" charset="2"/>
              <a:buNone/>
            </a:pPr>
            <a:r>
              <a:rPr lang="en-US" sz="2000"/>
              <a:t>where </a:t>
            </a:r>
            <a:r>
              <a:rPr lang="en-US" sz="2000" i="1"/>
              <a:t>p</a:t>
            </a:r>
            <a:r>
              <a:rPr lang="en-US" sz="2000" i="1" baseline="-25000"/>
              <a:t>i  </a:t>
            </a:r>
            <a:r>
              <a:rPr lang="en-US" sz="2000"/>
              <a:t>is the probability of class </a:t>
            </a:r>
            <a:r>
              <a:rPr lang="en-US" sz="2000" i="1"/>
              <a:t>i</a:t>
            </a:r>
            <a:r>
              <a:rPr lang="en-US" sz="2000"/>
              <a:t> in </a:t>
            </a:r>
            <a:r>
              <a:rPr lang="en-US" sz="2000" i="1"/>
              <a:t>S</a:t>
            </a:r>
            <a:r>
              <a:rPr lang="en-US" sz="2000" i="1" baseline="-25000"/>
              <a:t>1</a:t>
            </a:r>
          </a:p>
          <a:p>
            <a:pPr>
              <a:lnSpc>
                <a:spcPct val="120000"/>
              </a:lnSpc>
            </a:pPr>
            <a:r>
              <a:rPr lang="en-US" sz="2000"/>
              <a:t>The boundary that minimizes the entropy function over all possible boundaries is selected as a binary discretization</a:t>
            </a:r>
          </a:p>
          <a:p>
            <a:pPr>
              <a:lnSpc>
                <a:spcPct val="120000"/>
              </a:lnSpc>
            </a:pPr>
            <a:r>
              <a:rPr lang="en-US" sz="2000"/>
              <a:t>The process is recursively applied to partitions obtained until some stopping criterion is met</a:t>
            </a:r>
          </a:p>
          <a:p>
            <a:pPr>
              <a:lnSpc>
                <a:spcPct val="120000"/>
              </a:lnSpc>
            </a:pPr>
            <a:r>
              <a:rPr lang="en-US" sz="2000"/>
              <a:t>Such a boundary may reduce data size and improve classification accuracy</a:t>
            </a:r>
          </a:p>
        </p:txBody>
      </p:sp>
      <p:graphicFrame>
        <p:nvGraphicFramePr>
          <p:cNvPr id="991236" name="Object 4"/>
          <p:cNvGraphicFramePr>
            <a:graphicFrameLocks noChangeAspect="1"/>
          </p:cNvGraphicFramePr>
          <p:nvPr/>
        </p:nvGraphicFramePr>
        <p:xfrm>
          <a:off x="2514600" y="2057400"/>
          <a:ext cx="4716463" cy="661988"/>
        </p:xfrm>
        <a:graphic>
          <a:graphicData uri="http://schemas.openxmlformats.org/presentationml/2006/ole">
            <mc:AlternateContent xmlns:mc="http://schemas.openxmlformats.org/markup-compatibility/2006">
              <mc:Choice xmlns:v="urn:schemas-microsoft-com:vml" Requires="v">
                <p:oleObj spid="_x0000_s991257" name="Equation" r:id="rId3" imgW="2793960" imgH="419040" progId="Equation.3">
                  <p:embed/>
                </p:oleObj>
              </mc:Choice>
              <mc:Fallback>
                <p:oleObj name="Equation" r:id="rId3" imgW="2793960" imgH="419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57400"/>
                        <a:ext cx="4716463"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1238" name="Object 6"/>
          <p:cNvGraphicFramePr>
            <a:graphicFrameLocks noChangeAspect="1"/>
          </p:cNvGraphicFramePr>
          <p:nvPr/>
        </p:nvGraphicFramePr>
        <p:xfrm>
          <a:off x="2971800" y="3276600"/>
          <a:ext cx="3352800" cy="620713"/>
        </p:xfrm>
        <a:graphic>
          <a:graphicData uri="http://schemas.openxmlformats.org/presentationml/2006/ole">
            <mc:AlternateContent xmlns:mc="http://schemas.openxmlformats.org/markup-compatibility/2006">
              <mc:Choice xmlns:v="urn:schemas-microsoft-com:vml" Requires="v">
                <p:oleObj spid="_x0000_s991258" name="Equation" r:id="rId5" imgW="1879560" imgH="431640" progId="Equation.3">
                  <p:embed/>
                </p:oleObj>
              </mc:Choice>
              <mc:Fallback>
                <p:oleObj name="Equation" r:id="rId5" imgW="1879560" imgH="4316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276600"/>
                        <a:ext cx="3352800"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5823C9-92B0-4174-A41D-62DEF4C483D2}"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C2177B59-3616-46AA-A21A-F821D324C223}" type="slidenum">
              <a:rPr lang="en-US"/>
              <a:pPr/>
              <a:t>108</a:t>
            </a:fld>
            <a:endParaRPr lang="en-US"/>
          </a:p>
        </p:txBody>
      </p:sp>
      <p:sp>
        <p:nvSpPr>
          <p:cNvPr id="1073154" name="Rectangle 2"/>
          <p:cNvSpPr>
            <a:spLocks noGrp="1" noChangeArrowheads="1"/>
          </p:cNvSpPr>
          <p:nvPr>
            <p:ph type="title"/>
          </p:nvPr>
        </p:nvSpPr>
        <p:spPr/>
        <p:txBody>
          <a:bodyPr/>
          <a:lstStyle/>
          <a:p>
            <a:r>
              <a:rPr lang="en-US"/>
              <a:t>Interval Merge by </a:t>
            </a:r>
            <a:r>
              <a:rPr lang="en-US">
                <a:sym typeface="Symbol" pitchFamily="18" charset="2"/>
              </a:rPr>
              <a:t></a:t>
            </a:r>
            <a:r>
              <a:rPr lang="en-US" baseline="30000"/>
              <a:t>2</a:t>
            </a:r>
            <a:r>
              <a:rPr lang="en-US"/>
              <a:t> Analysis</a:t>
            </a:r>
          </a:p>
        </p:txBody>
      </p:sp>
      <p:sp>
        <p:nvSpPr>
          <p:cNvPr id="1073155" name="Rectangle 3"/>
          <p:cNvSpPr>
            <a:spLocks noGrp="1" noChangeArrowheads="1"/>
          </p:cNvSpPr>
          <p:nvPr>
            <p:ph type="body" idx="1"/>
          </p:nvPr>
        </p:nvSpPr>
        <p:spPr>
          <a:xfrm>
            <a:off x="228600" y="1295400"/>
            <a:ext cx="8686800" cy="5181600"/>
          </a:xfrm>
        </p:spPr>
        <p:txBody>
          <a:bodyPr/>
          <a:lstStyle/>
          <a:p>
            <a:pPr>
              <a:lnSpc>
                <a:spcPct val="130000"/>
              </a:lnSpc>
            </a:pPr>
            <a:r>
              <a:rPr lang="en-US" sz="2000"/>
              <a:t>Merging-based (bottom-up) vs. splitting-based methods</a:t>
            </a:r>
          </a:p>
          <a:p>
            <a:pPr>
              <a:lnSpc>
                <a:spcPct val="130000"/>
              </a:lnSpc>
            </a:pPr>
            <a:r>
              <a:rPr lang="en-US" sz="2000"/>
              <a:t>Merge: Find the best neighboring intervals and merge them to form larger intervals recursively</a:t>
            </a:r>
          </a:p>
          <a:p>
            <a:pPr>
              <a:lnSpc>
                <a:spcPct val="130000"/>
              </a:lnSpc>
            </a:pPr>
            <a:r>
              <a:rPr lang="en-US" sz="2000"/>
              <a:t>ChiMerge [Kerber AAAI 1992, See also Liu et al. DMKD 2002]</a:t>
            </a:r>
          </a:p>
          <a:p>
            <a:pPr lvl="1">
              <a:lnSpc>
                <a:spcPct val="130000"/>
              </a:lnSpc>
            </a:pPr>
            <a:r>
              <a:rPr lang="en-US" sz="2000"/>
              <a:t>Initially, each distinct value of a numerical attr. A is considered to be one interval</a:t>
            </a:r>
          </a:p>
          <a:p>
            <a:pPr lvl="1">
              <a:lnSpc>
                <a:spcPct val="130000"/>
              </a:lnSpc>
            </a:pPr>
            <a:r>
              <a:rPr lang="en-US" sz="2000">
                <a:sym typeface="Symbol" pitchFamily="18" charset="2"/>
              </a:rPr>
              <a:t></a:t>
            </a:r>
            <a:r>
              <a:rPr lang="en-US" sz="2000" baseline="30000"/>
              <a:t>2 </a:t>
            </a:r>
            <a:r>
              <a:rPr lang="en-US" sz="2000"/>
              <a:t>tests are performed for every pair of adjacent intervals</a:t>
            </a:r>
          </a:p>
          <a:p>
            <a:pPr lvl="1">
              <a:lnSpc>
                <a:spcPct val="130000"/>
              </a:lnSpc>
            </a:pPr>
            <a:r>
              <a:rPr lang="en-US" sz="2000"/>
              <a:t>Adjacent intervals with the least </a:t>
            </a:r>
            <a:r>
              <a:rPr lang="en-US" sz="2000">
                <a:sym typeface="Symbol" pitchFamily="18" charset="2"/>
              </a:rPr>
              <a:t></a:t>
            </a:r>
            <a:r>
              <a:rPr lang="en-US" sz="2000" baseline="30000"/>
              <a:t>2 </a:t>
            </a:r>
            <a:r>
              <a:rPr lang="en-US" sz="2000"/>
              <a:t>values are merged together, since low </a:t>
            </a:r>
            <a:r>
              <a:rPr lang="en-US" sz="2000">
                <a:sym typeface="Symbol" pitchFamily="18" charset="2"/>
              </a:rPr>
              <a:t></a:t>
            </a:r>
            <a:r>
              <a:rPr lang="en-US" sz="2000" baseline="30000"/>
              <a:t>2 </a:t>
            </a:r>
            <a:r>
              <a:rPr lang="en-US" sz="2000"/>
              <a:t>values for a pair indicate similar class distributions</a:t>
            </a:r>
          </a:p>
          <a:p>
            <a:pPr lvl="1">
              <a:lnSpc>
                <a:spcPct val="130000"/>
              </a:lnSpc>
            </a:pPr>
            <a:r>
              <a:rPr lang="en-US" sz="2000"/>
              <a:t>This merge process proceeds recursively until a predefined stopping criterion is met (such as significance level, max-interval, max inconsistency, etc.)  </a:t>
            </a:r>
          </a:p>
        </p:txBody>
      </p:sp>
    </p:spTree>
  </p:cSld>
  <p:clrMapOvr>
    <a:masterClrMapping/>
  </p:clrMapOvr>
  <p:transition>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5D8968-3AB0-48BD-8CF2-A90B64046801}"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FDDF7672-3EBD-45AC-BAA4-889A028B2F57}" type="slidenum">
              <a:rPr lang="en-US"/>
              <a:pPr/>
              <a:t>109</a:t>
            </a:fld>
            <a:endParaRPr lang="en-US"/>
          </a:p>
        </p:txBody>
      </p:sp>
      <p:sp>
        <p:nvSpPr>
          <p:cNvPr id="1021954" name="Rectangle 1026"/>
          <p:cNvSpPr>
            <a:spLocks noGrp="1" noChangeArrowheads="1"/>
          </p:cNvSpPr>
          <p:nvPr>
            <p:ph type="title"/>
          </p:nvPr>
        </p:nvSpPr>
        <p:spPr>
          <a:xfrm>
            <a:off x="685800" y="381000"/>
            <a:ext cx="7793038" cy="609600"/>
          </a:xfrm>
        </p:spPr>
        <p:txBody>
          <a:bodyPr/>
          <a:lstStyle/>
          <a:p>
            <a:r>
              <a:rPr lang="en-US"/>
              <a:t>Segmentation by Natural Partitioning</a:t>
            </a:r>
          </a:p>
        </p:txBody>
      </p:sp>
      <p:sp>
        <p:nvSpPr>
          <p:cNvPr id="1021955" name="Rectangle 1027"/>
          <p:cNvSpPr>
            <a:spLocks noGrp="1" noChangeArrowheads="1"/>
          </p:cNvSpPr>
          <p:nvPr>
            <p:ph type="body" idx="1"/>
          </p:nvPr>
        </p:nvSpPr>
        <p:spPr>
          <a:xfrm>
            <a:off x="228600" y="1524000"/>
            <a:ext cx="8458200" cy="4953000"/>
          </a:xfrm>
        </p:spPr>
        <p:txBody>
          <a:bodyPr/>
          <a:lstStyle/>
          <a:p>
            <a:pPr marL="457200" indent="-457200">
              <a:lnSpc>
                <a:spcPct val="130000"/>
              </a:lnSpc>
            </a:pPr>
            <a:r>
              <a:rPr lang="en-US" sz="2400">
                <a:solidFill>
                  <a:schemeClr val="tx2"/>
                </a:solidFill>
              </a:rPr>
              <a:t>A simply 3-4-5 rule can be used to segment numeric data into relatively uniform, “natural” intervals.</a:t>
            </a:r>
          </a:p>
          <a:p>
            <a:pPr marL="914400" lvl="1" indent="-457200">
              <a:lnSpc>
                <a:spcPct val="130000"/>
              </a:lnSpc>
            </a:pPr>
            <a:r>
              <a:rPr lang="en-US" sz="2400"/>
              <a:t>If an interval covers 3, 6, 7 or 9 distinct values at the most significant digit, partition the range into 3 equi-width intervals</a:t>
            </a:r>
          </a:p>
          <a:p>
            <a:pPr marL="914400" lvl="1" indent="-457200">
              <a:lnSpc>
                <a:spcPct val="130000"/>
              </a:lnSpc>
            </a:pPr>
            <a:r>
              <a:rPr lang="en-US" sz="2400"/>
              <a:t>If it covers 2, 4, or 8 distinct values at the most significant digit, partition the range into 4 intervals</a:t>
            </a:r>
          </a:p>
          <a:p>
            <a:pPr marL="914400" lvl="1" indent="-457200">
              <a:lnSpc>
                <a:spcPct val="130000"/>
              </a:lnSpc>
            </a:pPr>
            <a:r>
              <a:rPr lang="en-US" sz="2400"/>
              <a:t>If it covers 1, 5, or 10 distinct values at the most significant digit, partition the range into 5 intervals</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4"/>
          <p:cNvSpPr>
            <a:spLocks noGrp="1"/>
          </p:cNvSpPr>
          <p:nvPr>
            <p:ph type="dt" sz="half" idx="10"/>
          </p:nvPr>
        </p:nvSpPr>
        <p:spPr/>
        <p:txBody>
          <a:bodyPr/>
          <a:lstStyle/>
          <a:p>
            <a:fld id="{5DAF0C79-9D02-4DB8-86F8-39507C2EF0B4}" type="datetime4">
              <a:rPr lang="en-US"/>
              <a:pPr/>
              <a:t>January 24, 2017</a:t>
            </a:fld>
            <a:endParaRPr lang="en-US"/>
          </a:p>
        </p:txBody>
      </p:sp>
      <p:sp>
        <p:nvSpPr>
          <p:cNvPr id="10" name="Footer Placeholder 5"/>
          <p:cNvSpPr>
            <a:spLocks noGrp="1"/>
          </p:cNvSpPr>
          <p:nvPr>
            <p:ph type="ftr" sz="quarter" idx="11"/>
          </p:nvPr>
        </p:nvSpPr>
        <p:spPr/>
        <p:txBody>
          <a:bodyPr/>
          <a:lstStyle/>
          <a:p>
            <a:r>
              <a:rPr lang="en-US"/>
              <a:t>Data Mining: Concepts and Techniques</a:t>
            </a:r>
          </a:p>
        </p:txBody>
      </p:sp>
      <p:sp>
        <p:nvSpPr>
          <p:cNvPr id="11" name="Slide Number Placeholder 6"/>
          <p:cNvSpPr>
            <a:spLocks noGrp="1"/>
          </p:cNvSpPr>
          <p:nvPr>
            <p:ph type="sldNum" sz="quarter" idx="12"/>
          </p:nvPr>
        </p:nvSpPr>
        <p:spPr/>
        <p:txBody>
          <a:bodyPr/>
          <a:lstStyle/>
          <a:p>
            <a:fld id="{984513D7-E40A-458D-B628-99AE6D180883}" type="slidenum">
              <a:rPr lang="en-US"/>
              <a:pPr/>
              <a:t>11</a:t>
            </a:fld>
            <a:endParaRPr lang="en-US"/>
          </a:p>
        </p:txBody>
      </p:sp>
      <p:sp>
        <p:nvSpPr>
          <p:cNvPr id="1039362" name="Rectangle 2"/>
          <p:cNvSpPr>
            <a:spLocks noGrp="1" noChangeArrowheads="1"/>
          </p:cNvSpPr>
          <p:nvPr>
            <p:ph type="title"/>
          </p:nvPr>
        </p:nvSpPr>
        <p:spPr/>
        <p:txBody>
          <a:bodyPr/>
          <a:lstStyle/>
          <a:p>
            <a:r>
              <a:rPr lang="en-US" sz="3200" dirty="0">
                <a:solidFill>
                  <a:schemeClr val="accent1"/>
                </a:solidFill>
              </a:rPr>
              <a:t>Measuring the Central Tendency</a:t>
            </a:r>
            <a:endParaRPr lang="en-US" dirty="0">
              <a:solidFill>
                <a:schemeClr val="accent1"/>
              </a:solidFill>
            </a:endParaRPr>
          </a:p>
        </p:txBody>
      </p:sp>
      <p:sp>
        <p:nvSpPr>
          <p:cNvPr id="1039363" name="Rectangle 3"/>
          <p:cNvSpPr>
            <a:spLocks noGrp="1" noChangeArrowheads="1"/>
          </p:cNvSpPr>
          <p:nvPr>
            <p:ph type="body" sz="half" idx="1"/>
          </p:nvPr>
        </p:nvSpPr>
        <p:spPr>
          <a:xfrm>
            <a:off x="228600" y="1371600"/>
            <a:ext cx="8534400" cy="5029200"/>
          </a:xfrm>
        </p:spPr>
        <p:txBody>
          <a:bodyPr/>
          <a:lstStyle/>
          <a:p>
            <a:pPr>
              <a:lnSpc>
                <a:spcPct val="130000"/>
              </a:lnSpc>
              <a:buSzPct val="80000"/>
            </a:pPr>
            <a:r>
              <a:rPr lang="en-US" sz="2000" u="sng" dirty="0">
                <a:solidFill>
                  <a:schemeClr val="accent1"/>
                </a:solidFill>
              </a:rPr>
              <a:t>Mean</a:t>
            </a:r>
            <a:r>
              <a:rPr lang="en-US" sz="2000" u="sng" dirty="0"/>
              <a:t> (algebraic measure) (sample vs. population):</a:t>
            </a:r>
          </a:p>
          <a:p>
            <a:pPr lvl="1">
              <a:lnSpc>
                <a:spcPct val="130000"/>
              </a:lnSpc>
              <a:buSzPct val="80000"/>
            </a:pPr>
            <a:r>
              <a:rPr lang="en-US" sz="2000" dirty="0"/>
              <a:t>Weighted arithmetic mean:</a:t>
            </a:r>
          </a:p>
          <a:p>
            <a:pPr lvl="1">
              <a:lnSpc>
                <a:spcPct val="130000"/>
              </a:lnSpc>
              <a:buSzPct val="80000"/>
            </a:pPr>
            <a:r>
              <a:rPr lang="en-US" sz="2000" dirty="0"/>
              <a:t>Trimmed mean: chopping extreme values</a:t>
            </a:r>
          </a:p>
          <a:p>
            <a:pPr>
              <a:lnSpc>
                <a:spcPct val="130000"/>
              </a:lnSpc>
              <a:buSzPct val="80000"/>
            </a:pPr>
            <a:r>
              <a:rPr lang="en-US" sz="2000" u="sng" dirty="0">
                <a:solidFill>
                  <a:schemeClr val="accent1"/>
                </a:solidFill>
              </a:rPr>
              <a:t>Median</a:t>
            </a:r>
            <a:r>
              <a:rPr lang="en-US" sz="2000" dirty="0"/>
              <a:t>: A holistic measure</a:t>
            </a:r>
          </a:p>
          <a:p>
            <a:pPr lvl="1">
              <a:lnSpc>
                <a:spcPct val="130000"/>
              </a:lnSpc>
              <a:buSzPct val="80000"/>
            </a:pPr>
            <a:r>
              <a:rPr lang="en-US" sz="2000" dirty="0"/>
              <a:t>Middle value if odd number of values, or average of the middle two values otherwise</a:t>
            </a:r>
          </a:p>
          <a:p>
            <a:pPr lvl="1">
              <a:lnSpc>
                <a:spcPct val="130000"/>
              </a:lnSpc>
              <a:buSzPct val="80000"/>
            </a:pPr>
            <a:r>
              <a:rPr lang="en-US" sz="2000" dirty="0"/>
              <a:t>Estimated by interpolation (for </a:t>
            </a:r>
            <a:r>
              <a:rPr lang="en-US" sz="2000" i="1" dirty="0">
                <a:solidFill>
                  <a:schemeClr val="tx2"/>
                </a:solidFill>
              </a:rPr>
              <a:t>grouped data</a:t>
            </a:r>
            <a:r>
              <a:rPr lang="en-US" sz="2000" dirty="0"/>
              <a:t>):</a:t>
            </a:r>
          </a:p>
          <a:p>
            <a:pPr>
              <a:lnSpc>
                <a:spcPct val="130000"/>
              </a:lnSpc>
              <a:buSzPct val="80000"/>
            </a:pPr>
            <a:r>
              <a:rPr lang="en-US" sz="2000" u="sng" dirty="0">
                <a:solidFill>
                  <a:schemeClr val="accent1"/>
                </a:solidFill>
              </a:rPr>
              <a:t>Mode</a:t>
            </a:r>
          </a:p>
          <a:p>
            <a:pPr lvl="1">
              <a:lnSpc>
                <a:spcPct val="130000"/>
              </a:lnSpc>
              <a:buSzPct val="80000"/>
            </a:pPr>
            <a:r>
              <a:rPr lang="en-US" sz="2000" dirty="0"/>
              <a:t>Value that occurs most frequently in the data</a:t>
            </a:r>
          </a:p>
          <a:p>
            <a:pPr lvl="1">
              <a:lnSpc>
                <a:spcPct val="130000"/>
              </a:lnSpc>
              <a:buSzPct val="80000"/>
            </a:pPr>
            <a:r>
              <a:rPr lang="en-US" sz="2000" dirty="0" err="1"/>
              <a:t>Unimodal</a:t>
            </a:r>
            <a:r>
              <a:rPr lang="en-US" sz="2000" dirty="0"/>
              <a:t>, bimodal, </a:t>
            </a:r>
            <a:r>
              <a:rPr lang="en-US" sz="2000" dirty="0" err="1"/>
              <a:t>trimodal</a:t>
            </a:r>
            <a:endParaRPr lang="en-US" sz="2000" dirty="0"/>
          </a:p>
          <a:p>
            <a:pPr lvl="1">
              <a:lnSpc>
                <a:spcPct val="130000"/>
              </a:lnSpc>
              <a:buSzPct val="80000"/>
            </a:pPr>
            <a:r>
              <a:rPr lang="en-US" sz="2000" dirty="0"/>
              <a:t>Empirical formula:</a:t>
            </a:r>
          </a:p>
          <a:p>
            <a:pPr>
              <a:lnSpc>
                <a:spcPct val="130000"/>
              </a:lnSpc>
              <a:buSzPct val="80000"/>
            </a:pPr>
            <a:endParaRPr lang="en-US" sz="2000" dirty="0"/>
          </a:p>
        </p:txBody>
      </p:sp>
      <p:graphicFrame>
        <p:nvGraphicFramePr>
          <p:cNvPr id="1039364" name="Object 4"/>
          <p:cNvGraphicFramePr>
            <a:graphicFrameLocks noChangeAspect="1"/>
          </p:cNvGraphicFramePr>
          <p:nvPr>
            <p:extLst>
              <p:ext uri="{D42A27DB-BD31-4B8C-83A1-F6EECF244321}">
                <p14:modId xmlns:p14="http://schemas.microsoft.com/office/powerpoint/2010/main" val="503047449"/>
              </p:ext>
            </p:extLst>
          </p:nvPr>
        </p:nvGraphicFramePr>
        <p:xfrm>
          <a:off x="6553200" y="1295400"/>
          <a:ext cx="1371600" cy="661988"/>
        </p:xfrm>
        <a:graphic>
          <a:graphicData uri="http://schemas.openxmlformats.org/presentationml/2006/ole">
            <mc:AlternateContent xmlns:mc="http://schemas.openxmlformats.org/markup-compatibility/2006">
              <mc:Choice xmlns:v="urn:schemas-microsoft-com:vml" Requires="v">
                <p:oleObj spid="_x0000_s1039424" name="สมการ" r:id="rId4" imgW="711000" imgH="431640" progId="Equation.3">
                  <p:embed/>
                </p:oleObj>
              </mc:Choice>
              <mc:Fallback>
                <p:oleObj name="สมการ" r:id="rId4" imgW="711000" imgH="431640" progId="Equation.3">
                  <p:embed/>
                  <p:pic>
                    <p:nvPicPr>
                      <p:cNvPr id="0" name="Picture 4"/>
                      <p:cNvPicPr>
                        <a:picLocks noChangeAspect="1" noChangeArrowheads="1"/>
                      </p:cNvPicPr>
                      <p:nvPr/>
                    </p:nvPicPr>
                    <p:blipFill>
                      <a:blip r:embed="rId5"/>
                      <a:srcRect/>
                      <a:stretch>
                        <a:fillRect/>
                      </a:stretch>
                    </p:blipFill>
                    <p:spPr bwMode="auto">
                      <a:xfrm>
                        <a:off x="6553200" y="1295400"/>
                        <a:ext cx="13716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365" name="Object 5"/>
          <p:cNvGraphicFramePr>
            <a:graphicFrameLocks noChangeAspect="1"/>
          </p:cNvGraphicFramePr>
          <p:nvPr/>
        </p:nvGraphicFramePr>
        <p:xfrm>
          <a:off x="6019800" y="1928813"/>
          <a:ext cx="1219200" cy="1119187"/>
        </p:xfrm>
        <a:graphic>
          <a:graphicData uri="http://schemas.openxmlformats.org/presentationml/2006/ole">
            <mc:AlternateContent xmlns:mc="http://schemas.openxmlformats.org/markup-compatibility/2006">
              <mc:Choice xmlns:v="urn:schemas-microsoft-com:vml" Requires="v">
                <p:oleObj spid="_x0000_s1039425" name="Equation" r:id="rId6" imgW="749160" imgH="838080" progId="Equation.3">
                  <p:embed/>
                </p:oleObj>
              </mc:Choice>
              <mc:Fallback>
                <p:oleObj name="Equation" r:id="rId6" imgW="749160" imgH="83808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928813"/>
                        <a:ext cx="1219200"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366" name="Object 6"/>
          <p:cNvGraphicFramePr>
            <a:graphicFrameLocks noChangeAspect="1"/>
          </p:cNvGraphicFramePr>
          <p:nvPr/>
        </p:nvGraphicFramePr>
        <p:xfrm>
          <a:off x="5181600" y="4191000"/>
          <a:ext cx="3783013" cy="914400"/>
        </p:xfrm>
        <a:graphic>
          <a:graphicData uri="http://schemas.openxmlformats.org/presentationml/2006/ole">
            <mc:AlternateContent xmlns:mc="http://schemas.openxmlformats.org/markup-compatibility/2006">
              <mc:Choice xmlns:v="urn:schemas-microsoft-com:vml" Requires="v">
                <p:oleObj spid="_x0000_s1039426" name="Equation" r:id="rId8" imgW="1942920" imgH="469800" progId="Equation.3">
                  <p:embed/>
                </p:oleObj>
              </mc:Choice>
              <mc:Fallback>
                <p:oleObj name="Equation" r:id="rId8" imgW="1942920" imgH="4698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4191000"/>
                        <a:ext cx="37830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367" name="Object 7"/>
          <p:cNvGraphicFramePr>
            <a:graphicFrameLocks noChangeAspect="1"/>
          </p:cNvGraphicFramePr>
          <p:nvPr/>
        </p:nvGraphicFramePr>
        <p:xfrm>
          <a:off x="4038600" y="5943600"/>
          <a:ext cx="4449763" cy="420688"/>
        </p:xfrm>
        <a:graphic>
          <a:graphicData uri="http://schemas.openxmlformats.org/presentationml/2006/ole">
            <mc:AlternateContent xmlns:mc="http://schemas.openxmlformats.org/markup-compatibility/2006">
              <mc:Choice xmlns:v="urn:schemas-microsoft-com:vml" Requires="v">
                <p:oleObj spid="_x0000_s1039427" name="Equation" r:id="rId10" imgW="2197080" imgH="203040" progId="Equation.3">
                  <p:embed/>
                </p:oleObj>
              </mc:Choice>
              <mc:Fallback>
                <p:oleObj name="Equation" r:id="rId10" imgW="2197080" imgH="20304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943600"/>
                        <a:ext cx="4449763"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368" name="Object 8"/>
          <p:cNvGraphicFramePr>
            <a:graphicFrameLocks noGrp="1" noChangeAspect="1"/>
          </p:cNvGraphicFramePr>
          <p:nvPr>
            <p:ph sz="half" idx="2"/>
          </p:nvPr>
        </p:nvGraphicFramePr>
        <p:xfrm>
          <a:off x="8077200" y="1295400"/>
          <a:ext cx="838200" cy="606425"/>
        </p:xfrm>
        <a:graphic>
          <a:graphicData uri="http://schemas.openxmlformats.org/presentationml/2006/ole">
            <mc:AlternateContent xmlns:mc="http://schemas.openxmlformats.org/markup-compatibility/2006">
              <mc:Choice xmlns:v="urn:schemas-microsoft-com:vml" Requires="v">
                <p:oleObj spid="_x0000_s1039428" name="Equation" r:id="rId12" imgW="596880" imgH="431640" progId="Equation.3">
                  <p:embed/>
                </p:oleObj>
              </mc:Choice>
              <mc:Fallback>
                <p:oleObj name="Equation" r:id="rId12" imgW="596880" imgH="431640" progId="Equation.3">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77200" y="1295400"/>
                        <a:ext cx="8382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2"/>
          <p:cNvSpPr>
            <a:spLocks noGrp="1"/>
          </p:cNvSpPr>
          <p:nvPr>
            <p:ph type="dt" sz="half" idx="10"/>
          </p:nvPr>
        </p:nvSpPr>
        <p:spPr/>
        <p:txBody>
          <a:bodyPr/>
          <a:lstStyle/>
          <a:p>
            <a:fld id="{5E5F5798-7583-4EA2-A12B-8320D0B40890}" type="datetime4">
              <a:rPr lang="en-US"/>
              <a:pPr/>
              <a:t>January 24, 2017</a:t>
            </a:fld>
            <a:endParaRPr lang="en-US"/>
          </a:p>
        </p:txBody>
      </p:sp>
      <p:sp>
        <p:nvSpPr>
          <p:cNvPr id="76" name="Footer Placeholder 3"/>
          <p:cNvSpPr>
            <a:spLocks noGrp="1"/>
          </p:cNvSpPr>
          <p:nvPr>
            <p:ph type="ftr" sz="quarter" idx="11"/>
          </p:nvPr>
        </p:nvSpPr>
        <p:spPr/>
        <p:txBody>
          <a:bodyPr/>
          <a:lstStyle/>
          <a:p>
            <a:r>
              <a:rPr lang="en-US"/>
              <a:t>Data Mining: Concepts and Techniques</a:t>
            </a:r>
          </a:p>
        </p:txBody>
      </p:sp>
      <p:sp>
        <p:nvSpPr>
          <p:cNvPr id="77" name="Slide Number Placeholder 4"/>
          <p:cNvSpPr>
            <a:spLocks noGrp="1"/>
          </p:cNvSpPr>
          <p:nvPr>
            <p:ph type="sldNum" sz="quarter" idx="12"/>
          </p:nvPr>
        </p:nvSpPr>
        <p:spPr/>
        <p:txBody>
          <a:bodyPr/>
          <a:lstStyle/>
          <a:p>
            <a:fld id="{F7C3E1DB-CECF-445E-9119-44B66E6FA6E7}" type="slidenum">
              <a:rPr lang="en-US"/>
              <a:pPr/>
              <a:t>110</a:t>
            </a:fld>
            <a:endParaRPr lang="en-US"/>
          </a:p>
        </p:txBody>
      </p:sp>
      <p:sp>
        <p:nvSpPr>
          <p:cNvPr id="993282" name="Rectangle 2"/>
          <p:cNvSpPr>
            <a:spLocks noGrp="1" noChangeArrowheads="1"/>
          </p:cNvSpPr>
          <p:nvPr>
            <p:ph type="title"/>
          </p:nvPr>
        </p:nvSpPr>
        <p:spPr>
          <a:xfrm>
            <a:off x="609600" y="304800"/>
            <a:ext cx="7793038" cy="609600"/>
          </a:xfrm>
        </p:spPr>
        <p:txBody>
          <a:bodyPr/>
          <a:lstStyle/>
          <a:p>
            <a:r>
              <a:rPr lang="en-US" dirty="0">
                <a:solidFill>
                  <a:schemeClr val="accent1"/>
                </a:solidFill>
              </a:rPr>
              <a:t>Example of 3-4-5 Rule</a:t>
            </a:r>
          </a:p>
        </p:txBody>
      </p:sp>
      <p:sp>
        <p:nvSpPr>
          <p:cNvPr id="993283" name="Text Box 3"/>
          <p:cNvSpPr txBox="1">
            <a:spLocks noChangeArrowheads="1"/>
          </p:cNvSpPr>
          <p:nvPr/>
        </p:nvSpPr>
        <p:spPr bwMode="auto">
          <a:xfrm>
            <a:off x="2317750" y="3035300"/>
            <a:ext cx="184150" cy="244475"/>
          </a:xfrm>
          <a:prstGeom prst="rect">
            <a:avLst/>
          </a:prstGeom>
          <a:noFill/>
          <a:ln w="9525">
            <a:noFill/>
            <a:miter lim="800000"/>
            <a:headEnd/>
            <a:tailEnd/>
          </a:ln>
          <a:effectLst/>
        </p:spPr>
        <p:txBody>
          <a:bodyPr wrap="none">
            <a:spAutoFit/>
          </a:bodyPr>
          <a:lstStyle/>
          <a:p>
            <a:pPr eaLnBrk="0" hangingPunct="0"/>
            <a:endParaRPr lang="th-TH" sz="1000">
              <a:latin typeface="Times New Roman" pitchFamily="18" charset="0"/>
            </a:endParaRPr>
          </a:p>
        </p:txBody>
      </p:sp>
      <p:sp>
        <p:nvSpPr>
          <p:cNvPr id="993284" name="Text Box 4"/>
          <p:cNvSpPr txBox="1">
            <a:spLocks noChangeArrowheads="1"/>
          </p:cNvSpPr>
          <p:nvPr/>
        </p:nvSpPr>
        <p:spPr bwMode="auto">
          <a:xfrm>
            <a:off x="3500438" y="3916363"/>
            <a:ext cx="990600" cy="244475"/>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(-$400 -$5,000)</a:t>
            </a:r>
          </a:p>
        </p:txBody>
      </p:sp>
      <p:sp>
        <p:nvSpPr>
          <p:cNvPr id="993285" name="Line 5"/>
          <p:cNvSpPr>
            <a:spLocks noChangeShapeType="1"/>
          </p:cNvSpPr>
          <p:nvPr/>
        </p:nvSpPr>
        <p:spPr bwMode="auto">
          <a:xfrm flipH="1">
            <a:off x="1574800" y="4141788"/>
            <a:ext cx="2438400" cy="317500"/>
          </a:xfrm>
          <a:prstGeom prst="line">
            <a:avLst/>
          </a:prstGeom>
          <a:noFill/>
          <a:ln w="9525">
            <a:solidFill>
              <a:schemeClr val="tx1"/>
            </a:solidFill>
            <a:round/>
            <a:headEnd/>
            <a:tailEnd/>
          </a:ln>
          <a:effectLst/>
        </p:spPr>
        <p:txBody>
          <a:bodyPr wrap="none" anchor="ctr"/>
          <a:lstStyle/>
          <a:p>
            <a:endParaRPr lang="th-TH"/>
          </a:p>
        </p:txBody>
      </p:sp>
      <p:sp>
        <p:nvSpPr>
          <p:cNvPr id="993286" name="Line 6"/>
          <p:cNvSpPr>
            <a:spLocks noChangeShapeType="1"/>
          </p:cNvSpPr>
          <p:nvPr/>
        </p:nvSpPr>
        <p:spPr bwMode="auto">
          <a:xfrm>
            <a:off x="3997325" y="4141788"/>
            <a:ext cx="2554288" cy="260350"/>
          </a:xfrm>
          <a:prstGeom prst="line">
            <a:avLst/>
          </a:prstGeom>
          <a:noFill/>
          <a:ln w="9525">
            <a:solidFill>
              <a:schemeClr val="tx1"/>
            </a:solidFill>
            <a:round/>
            <a:headEnd/>
            <a:tailEnd/>
          </a:ln>
          <a:effectLst/>
        </p:spPr>
        <p:txBody>
          <a:bodyPr wrap="none" anchor="ctr"/>
          <a:lstStyle/>
          <a:p>
            <a:endParaRPr lang="th-TH"/>
          </a:p>
        </p:txBody>
      </p:sp>
      <p:sp>
        <p:nvSpPr>
          <p:cNvPr id="993287" name="Line 7"/>
          <p:cNvSpPr>
            <a:spLocks noChangeShapeType="1"/>
          </p:cNvSpPr>
          <p:nvPr/>
        </p:nvSpPr>
        <p:spPr bwMode="auto">
          <a:xfrm flipH="1">
            <a:off x="2914650" y="4156075"/>
            <a:ext cx="1096963" cy="361950"/>
          </a:xfrm>
          <a:prstGeom prst="line">
            <a:avLst/>
          </a:prstGeom>
          <a:noFill/>
          <a:ln w="9525">
            <a:solidFill>
              <a:schemeClr val="tx1"/>
            </a:solidFill>
            <a:round/>
            <a:headEnd/>
            <a:tailEnd/>
          </a:ln>
          <a:effectLst/>
        </p:spPr>
        <p:txBody>
          <a:bodyPr wrap="none" anchor="ctr"/>
          <a:lstStyle/>
          <a:p>
            <a:endParaRPr lang="th-TH"/>
          </a:p>
        </p:txBody>
      </p:sp>
      <p:sp>
        <p:nvSpPr>
          <p:cNvPr id="993288" name="Line 8"/>
          <p:cNvSpPr>
            <a:spLocks noChangeShapeType="1"/>
          </p:cNvSpPr>
          <p:nvPr/>
        </p:nvSpPr>
        <p:spPr bwMode="auto">
          <a:xfrm>
            <a:off x="4025900" y="4141788"/>
            <a:ext cx="1182688" cy="390525"/>
          </a:xfrm>
          <a:prstGeom prst="line">
            <a:avLst/>
          </a:prstGeom>
          <a:noFill/>
          <a:ln w="9525">
            <a:solidFill>
              <a:schemeClr val="tx1"/>
            </a:solidFill>
            <a:round/>
            <a:headEnd/>
            <a:tailEnd/>
          </a:ln>
          <a:effectLst/>
        </p:spPr>
        <p:txBody>
          <a:bodyPr wrap="none" anchor="ctr"/>
          <a:lstStyle/>
          <a:p>
            <a:endParaRPr lang="th-TH"/>
          </a:p>
        </p:txBody>
      </p:sp>
      <p:grpSp>
        <p:nvGrpSpPr>
          <p:cNvPr id="993289" name="Group 9"/>
          <p:cNvGrpSpPr>
            <a:grpSpLocks/>
          </p:cNvGrpSpPr>
          <p:nvPr/>
        </p:nvGrpSpPr>
        <p:grpSpPr bwMode="auto">
          <a:xfrm>
            <a:off x="533400" y="4495800"/>
            <a:ext cx="1428750" cy="2185988"/>
            <a:chOff x="369" y="2858"/>
            <a:chExt cx="900" cy="1377"/>
          </a:xfrm>
        </p:grpSpPr>
        <p:sp>
          <p:nvSpPr>
            <p:cNvPr id="993290" name="Text Box 10"/>
            <p:cNvSpPr txBox="1">
              <a:spLocks noChangeArrowheads="1"/>
            </p:cNvSpPr>
            <p:nvPr/>
          </p:nvSpPr>
          <p:spPr bwMode="auto">
            <a:xfrm>
              <a:off x="805" y="2858"/>
              <a:ext cx="464"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(-$400 - 0)</a:t>
              </a:r>
              <a:endParaRPr lang="en-US">
                <a:latin typeface="Times New Roman" pitchFamily="18" charset="0"/>
              </a:endParaRPr>
            </a:p>
          </p:txBody>
        </p:sp>
        <p:sp>
          <p:nvSpPr>
            <p:cNvPr id="993291" name="Line 11"/>
            <p:cNvSpPr>
              <a:spLocks noChangeShapeType="1"/>
            </p:cNvSpPr>
            <p:nvPr/>
          </p:nvSpPr>
          <p:spPr bwMode="auto">
            <a:xfrm flipH="1">
              <a:off x="691" y="3009"/>
              <a:ext cx="291" cy="118"/>
            </a:xfrm>
            <a:prstGeom prst="line">
              <a:avLst/>
            </a:prstGeom>
            <a:noFill/>
            <a:ln w="9525">
              <a:solidFill>
                <a:schemeClr val="tx1"/>
              </a:solidFill>
              <a:round/>
              <a:headEnd/>
              <a:tailEnd/>
            </a:ln>
            <a:effectLst/>
          </p:spPr>
          <p:txBody>
            <a:bodyPr wrap="none" anchor="ctr"/>
            <a:lstStyle/>
            <a:p>
              <a:endParaRPr lang="th-TH"/>
            </a:p>
          </p:txBody>
        </p:sp>
        <p:sp>
          <p:nvSpPr>
            <p:cNvPr id="993292" name="Line 12"/>
            <p:cNvSpPr>
              <a:spLocks noChangeShapeType="1"/>
            </p:cNvSpPr>
            <p:nvPr/>
          </p:nvSpPr>
          <p:spPr bwMode="auto">
            <a:xfrm flipH="1">
              <a:off x="727" y="3000"/>
              <a:ext cx="264" cy="437"/>
            </a:xfrm>
            <a:prstGeom prst="line">
              <a:avLst/>
            </a:prstGeom>
            <a:noFill/>
            <a:ln w="9525">
              <a:solidFill>
                <a:schemeClr val="tx1"/>
              </a:solidFill>
              <a:round/>
              <a:headEnd/>
              <a:tailEnd/>
            </a:ln>
            <a:effectLst/>
          </p:spPr>
          <p:txBody>
            <a:bodyPr wrap="none" anchor="ctr"/>
            <a:lstStyle/>
            <a:p>
              <a:endParaRPr lang="th-TH"/>
            </a:p>
          </p:txBody>
        </p:sp>
        <p:sp>
          <p:nvSpPr>
            <p:cNvPr id="993293" name="Text Box 13"/>
            <p:cNvSpPr txBox="1">
              <a:spLocks noChangeArrowheads="1"/>
            </p:cNvSpPr>
            <p:nvPr/>
          </p:nvSpPr>
          <p:spPr bwMode="auto">
            <a:xfrm>
              <a:off x="369" y="3103"/>
              <a:ext cx="377"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(-$400 -</a:t>
              </a:r>
            </a:p>
            <a:p>
              <a:pPr eaLnBrk="0" hangingPunct="0"/>
              <a:r>
                <a:rPr lang="en-US" sz="1000">
                  <a:latin typeface="Times New Roman" pitchFamily="18" charset="0"/>
                </a:rPr>
                <a:t> -$300)</a:t>
              </a:r>
              <a:endParaRPr lang="en-US">
                <a:latin typeface="Times New Roman" pitchFamily="18" charset="0"/>
              </a:endParaRPr>
            </a:p>
          </p:txBody>
        </p:sp>
        <p:sp>
          <p:nvSpPr>
            <p:cNvPr id="993294" name="Text Box 14"/>
            <p:cNvSpPr txBox="1">
              <a:spLocks noChangeArrowheads="1"/>
            </p:cNvSpPr>
            <p:nvPr/>
          </p:nvSpPr>
          <p:spPr bwMode="auto">
            <a:xfrm>
              <a:off x="378" y="3404"/>
              <a:ext cx="397"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(-$300 - </a:t>
              </a:r>
            </a:p>
            <a:p>
              <a:pPr eaLnBrk="0" hangingPunct="0"/>
              <a:r>
                <a:rPr lang="en-US" sz="1000">
                  <a:latin typeface="Times New Roman" pitchFamily="18" charset="0"/>
                </a:rPr>
                <a:t> -$200)</a:t>
              </a:r>
              <a:endParaRPr lang="en-US">
                <a:latin typeface="Times New Roman" pitchFamily="18" charset="0"/>
              </a:endParaRPr>
            </a:p>
          </p:txBody>
        </p:sp>
        <p:sp>
          <p:nvSpPr>
            <p:cNvPr id="993295" name="Line 15"/>
            <p:cNvSpPr>
              <a:spLocks noChangeShapeType="1"/>
            </p:cNvSpPr>
            <p:nvPr/>
          </p:nvSpPr>
          <p:spPr bwMode="auto">
            <a:xfrm flipH="1">
              <a:off x="745" y="3000"/>
              <a:ext cx="237" cy="682"/>
            </a:xfrm>
            <a:prstGeom prst="line">
              <a:avLst/>
            </a:prstGeom>
            <a:noFill/>
            <a:ln w="9525">
              <a:solidFill>
                <a:schemeClr val="tx1"/>
              </a:solidFill>
              <a:round/>
              <a:headEnd/>
              <a:tailEnd/>
            </a:ln>
            <a:effectLst/>
          </p:spPr>
          <p:txBody>
            <a:bodyPr wrap="none" anchor="ctr"/>
            <a:lstStyle/>
            <a:p>
              <a:endParaRPr lang="th-TH"/>
            </a:p>
          </p:txBody>
        </p:sp>
        <p:sp>
          <p:nvSpPr>
            <p:cNvPr id="993296" name="Text Box 16"/>
            <p:cNvSpPr txBox="1">
              <a:spLocks noChangeArrowheads="1"/>
            </p:cNvSpPr>
            <p:nvPr/>
          </p:nvSpPr>
          <p:spPr bwMode="auto">
            <a:xfrm>
              <a:off x="377" y="3676"/>
              <a:ext cx="377"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(-$200 -</a:t>
              </a:r>
            </a:p>
            <a:p>
              <a:pPr eaLnBrk="0" hangingPunct="0"/>
              <a:r>
                <a:rPr lang="en-US" sz="1000">
                  <a:latin typeface="Times New Roman" pitchFamily="18" charset="0"/>
                </a:rPr>
                <a:t> -$100)</a:t>
              </a:r>
            </a:p>
          </p:txBody>
        </p:sp>
        <p:sp>
          <p:nvSpPr>
            <p:cNvPr id="993297" name="Line 17"/>
            <p:cNvSpPr>
              <a:spLocks noChangeShapeType="1"/>
            </p:cNvSpPr>
            <p:nvPr/>
          </p:nvSpPr>
          <p:spPr bwMode="auto">
            <a:xfrm flipH="1">
              <a:off x="791" y="3009"/>
              <a:ext cx="191" cy="1000"/>
            </a:xfrm>
            <a:prstGeom prst="line">
              <a:avLst/>
            </a:prstGeom>
            <a:noFill/>
            <a:ln w="9525">
              <a:solidFill>
                <a:schemeClr val="tx1"/>
              </a:solidFill>
              <a:round/>
              <a:headEnd/>
              <a:tailEnd/>
            </a:ln>
            <a:effectLst/>
          </p:spPr>
          <p:txBody>
            <a:bodyPr wrap="none" anchor="ctr"/>
            <a:lstStyle/>
            <a:p>
              <a:endParaRPr lang="th-TH"/>
            </a:p>
          </p:txBody>
        </p:sp>
        <p:sp>
          <p:nvSpPr>
            <p:cNvPr id="993298" name="Text Box 18"/>
            <p:cNvSpPr txBox="1">
              <a:spLocks noChangeArrowheads="1"/>
            </p:cNvSpPr>
            <p:nvPr/>
          </p:nvSpPr>
          <p:spPr bwMode="auto">
            <a:xfrm>
              <a:off x="415" y="3985"/>
              <a:ext cx="377"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(-$100 -</a:t>
              </a:r>
            </a:p>
            <a:p>
              <a:pPr eaLnBrk="0" hangingPunct="0"/>
              <a:r>
                <a:rPr lang="en-US" sz="1000">
                  <a:latin typeface="Times New Roman" pitchFamily="18" charset="0"/>
                </a:rPr>
                <a:t>  0)</a:t>
              </a:r>
            </a:p>
          </p:txBody>
        </p:sp>
      </p:grpSp>
      <p:sp>
        <p:nvSpPr>
          <p:cNvPr id="993299" name="Line 19"/>
          <p:cNvSpPr>
            <a:spLocks noChangeShapeType="1"/>
          </p:cNvSpPr>
          <p:nvPr/>
        </p:nvSpPr>
        <p:spPr bwMode="auto">
          <a:xfrm flipH="1">
            <a:off x="2468563" y="4733925"/>
            <a:ext cx="403225" cy="115888"/>
          </a:xfrm>
          <a:prstGeom prst="line">
            <a:avLst/>
          </a:prstGeom>
          <a:noFill/>
          <a:ln w="9525">
            <a:solidFill>
              <a:schemeClr val="tx1"/>
            </a:solidFill>
            <a:round/>
            <a:headEnd/>
            <a:tailEnd/>
          </a:ln>
          <a:effectLst/>
        </p:spPr>
        <p:txBody>
          <a:bodyPr wrap="none" anchor="ctr"/>
          <a:lstStyle/>
          <a:p>
            <a:endParaRPr lang="th-TH"/>
          </a:p>
        </p:txBody>
      </p:sp>
      <p:grpSp>
        <p:nvGrpSpPr>
          <p:cNvPr id="993300" name="Group 20"/>
          <p:cNvGrpSpPr>
            <a:grpSpLocks/>
          </p:cNvGrpSpPr>
          <p:nvPr/>
        </p:nvGrpSpPr>
        <p:grpSpPr bwMode="auto">
          <a:xfrm>
            <a:off x="2000250" y="4537075"/>
            <a:ext cx="1531938" cy="2032000"/>
            <a:chOff x="1260" y="2858"/>
            <a:chExt cx="965" cy="1280"/>
          </a:xfrm>
        </p:grpSpPr>
        <p:sp>
          <p:nvSpPr>
            <p:cNvPr id="993301" name="Text Box 21"/>
            <p:cNvSpPr txBox="1">
              <a:spLocks noChangeArrowheads="1"/>
            </p:cNvSpPr>
            <p:nvPr/>
          </p:nvSpPr>
          <p:spPr bwMode="auto">
            <a:xfrm>
              <a:off x="1615" y="2858"/>
              <a:ext cx="497"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(0 - $1,000)</a:t>
              </a:r>
              <a:endParaRPr lang="en-US">
                <a:latin typeface="Times New Roman" pitchFamily="18" charset="0"/>
              </a:endParaRPr>
            </a:p>
          </p:txBody>
        </p:sp>
        <p:sp>
          <p:nvSpPr>
            <p:cNvPr id="993302" name="Line 22"/>
            <p:cNvSpPr>
              <a:spLocks noChangeShapeType="1"/>
            </p:cNvSpPr>
            <p:nvPr/>
          </p:nvSpPr>
          <p:spPr bwMode="auto">
            <a:xfrm flipH="1">
              <a:off x="1745" y="2982"/>
              <a:ext cx="73" cy="818"/>
            </a:xfrm>
            <a:prstGeom prst="line">
              <a:avLst/>
            </a:prstGeom>
            <a:noFill/>
            <a:ln w="9525">
              <a:solidFill>
                <a:schemeClr val="tx1"/>
              </a:solidFill>
              <a:round/>
              <a:headEnd/>
              <a:tailEnd/>
            </a:ln>
            <a:effectLst/>
          </p:spPr>
          <p:txBody>
            <a:bodyPr wrap="none" anchor="ctr"/>
            <a:lstStyle/>
            <a:p>
              <a:endParaRPr lang="th-TH"/>
            </a:p>
          </p:txBody>
        </p:sp>
        <p:sp>
          <p:nvSpPr>
            <p:cNvPr id="993303" name="Text Box 23"/>
            <p:cNvSpPr txBox="1">
              <a:spLocks noChangeArrowheads="1"/>
            </p:cNvSpPr>
            <p:nvPr/>
          </p:nvSpPr>
          <p:spPr bwMode="auto">
            <a:xfrm>
              <a:off x="1260" y="2994"/>
              <a:ext cx="323" cy="250"/>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(0 - </a:t>
              </a:r>
            </a:p>
            <a:p>
              <a:pPr eaLnBrk="0" hangingPunct="0"/>
              <a:r>
                <a:rPr lang="en-US" sz="1000">
                  <a:latin typeface="Times New Roman" pitchFamily="18" charset="0"/>
                </a:rPr>
                <a:t> $200)</a:t>
              </a:r>
              <a:endParaRPr lang="en-US">
                <a:latin typeface="Times New Roman" pitchFamily="18" charset="0"/>
              </a:endParaRPr>
            </a:p>
          </p:txBody>
        </p:sp>
        <p:sp>
          <p:nvSpPr>
            <p:cNvPr id="993304" name="Text Box 24"/>
            <p:cNvSpPr txBox="1">
              <a:spLocks noChangeArrowheads="1"/>
            </p:cNvSpPr>
            <p:nvPr/>
          </p:nvSpPr>
          <p:spPr bwMode="auto">
            <a:xfrm>
              <a:off x="1297" y="3249"/>
              <a:ext cx="35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($200 -</a:t>
              </a:r>
            </a:p>
            <a:p>
              <a:pPr eaLnBrk="0" hangingPunct="0"/>
              <a:r>
                <a:rPr lang="en-US" sz="1000">
                  <a:latin typeface="Times New Roman" pitchFamily="18" charset="0"/>
                </a:rPr>
                <a:t> $400)</a:t>
              </a:r>
            </a:p>
          </p:txBody>
        </p:sp>
        <p:sp>
          <p:nvSpPr>
            <p:cNvPr id="993305" name="Rectangle 25"/>
            <p:cNvSpPr>
              <a:spLocks noChangeArrowheads="1"/>
            </p:cNvSpPr>
            <p:nvPr/>
          </p:nvSpPr>
          <p:spPr bwMode="auto">
            <a:xfrm>
              <a:off x="1278" y="3564"/>
              <a:ext cx="35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($400 -</a:t>
              </a:r>
            </a:p>
            <a:p>
              <a:pPr eaLnBrk="0" hangingPunct="0"/>
              <a:r>
                <a:rPr lang="en-US" sz="1000">
                  <a:latin typeface="Times New Roman" pitchFamily="18" charset="0"/>
                </a:rPr>
                <a:t> $600)</a:t>
              </a:r>
            </a:p>
          </p:txBody>
        </p:sp>
        <p:sp>
          <p:nvSpPr>
            <p:cNvPr id="993306" name="Rectangle 26"/>
            <p:cNvSpPr>
              <a:spLocks noChangeArrowheads="1"/>
            </p:cNvSpPr>
            <p:nvPr/>
          </p:nvSpPr>
          <p:spPr bwMode="auto">
            <a:xfrm>
              <a:off x="1442" y="3792"/>
              <a:ext cx="35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($600 -</a:t>
              </a:r>
            </a:p>
            <a:p>
              <a:pPr eaLnBrk="0" hangingPunct="0"/>
              <a:r>
                <a:rPr lang="en-US" sz="1000">
                  <a:latin typeface="Times New Roman" pitchFamily="18" charset="0"/>
                </a:rPr>
                <a:t> $800)</a:t>
              </a:r>
            </a:p>
          </p:txBody>
        </p:sp>
        <p:sp>
          <p:nvSpPr>
            <p:cNvPr id="993307" name="Rectangle 27"/>
            <p:cNvSpPr>
              <a:spLocks noChangeArrowheads="1"/>
            </p:cNvSpPr>
            <p:nvPr/>
          </p:nvSpPr>
          <p:spPr bwMode="auto">
            <a:xfrm>
              <a:off x="1842" y="3888"/>
              <a:ext cx="383"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($800 -</a:t>
              </a:r>
            </a:p>
            <a:p>
              <a:pPr eaLnBrk="0" hangingPunct="0"/>
              <a:r>
                <a:rPr lang="en-US" sz="1000">
                  <a:latin typeface="Times New Roman" pitchFamily="18" charset="0"/>
                </a:rPr>
                <a:t> $1,000)</a:t>
              </a:r>
            </a:p>
          </p:txBody>
        </p:sp>
        <p:sp>
          <p:nvSpPr>
            <p:cNvPr id="993308" name="Line 28"/>
            <p:cNvSpPr>
              <a:spLocks noChangeShapeType="1"/>
            </p:cNvSpPr>
            <p:nvPr/>
          </p:nvSpPr>
          <p:spPr bwMode="auto">
            <a:xfrm flipH="1">
              <a:off x="1591" y="2982"/>
              <a:ext cx="209" cy="373"/>
            </a:xfrm>
            <a:prstGeom prst="line">
              <a:avLst/>
            </a:prstGeom>
            <a:noFill/>
            <a:ln w="9525">
              <a:solidFill>
                <a:schemeClr val="tx1"/>
              </a:solidFill>
              <a:round/>
              <a:headEnd/>
              <a:tailEnd/>
            </a:ln>
            <a:effectLst/>
          </p:spPr>
          <p:txBody>
            <a:bodyPr wrap="none" anchor="ctr"/>
            <a:lstStyle/>
            <a:p>
              <a:endParaRPr lang="th-TH"/>
            </a:p>
          </p:txBody>
        </p:sp>
        <p:sp>
          <p:nvSpPr>
            <p:cNvPr id="993309" name="Line 29"/>
            <p:cNvSpPr>
              <a:spLocks noChangeShapeType="1"/>
            </p:cNvSpPr>
            <p:nvPr/>
          </p:nvSpPr>
          <p:spPr bwMode="auto">
            <a:xfrm flipH="1">
              <a:off x="1618" y="2982"/>
              <a:ext cx="191" cy="700"/>
            </a:xfrm>
            <a:prstGeom prst="line">
              <a:avLst/>
            </a:prstGeom>
            <a:noFill/>
            <a:ln w="9525">
              <a:solidFill>
                <a:schemeClr val="tx1"/>
              </a:solidFill>
              <a:round/>
              <a:headEnd/>
              <a:tailEnd/>
            </a:ln>
            <a:effectLst/>
          </p:spPr>
          <p:txBody>
            <a:bodyPr wrap="none" anchor="ctr"/>
            <a:lstStyle/>
            <a:p>
              <a:endParaRPr lang="th-TH"/>
            </a:p>
          </p:txBody>
        </p:sp>
        <p:sp>
          <p:nvSpPr>
            <p:cNvPr id="993310" name="Line 30"/>
            <p:cNvSpPr>
              <a:spLocks noChangeShapeType="1"/>
            </p:cNvSpPr>
            <p:nvPr/>
          </p:nvSpPr>
          <p:spPr bwMode="auto">
            <a:xfrm>
              <a:off x="1818" y="2991"/>
              <a:ext cx="182" cy="873"/>
            </a:xfrm>
            <a:prstGeom prst="line">
              <a:avLst/>
            </a:prstGeom>
            <a:noFill/>
            <a:ln w="9525">
              <a:solidFill>
                <a:schemeClr val="tx1"/>
              </a:solidFill>
              <a:round/>
              <a:headEnd/>
              <a:tailEnd/>
            </a:ln>
            <a:effectLst/>
          </p:spPr>
          <p:txBody>
            <a:bodyPr wrap="none" anchor="ctr"/>
            <a:lstStyle/>
            <a:p>
              <a:endParaRPr lang="th-TH"/>
            </a:p>
          </p:txBody>
        </p:sp>
      </p:grpSp>
      <p:grpSp>
        <p:nvGrpSpPr>
          <p:cNvPr id="993311" name="Group 31"/>
          <p:cNvGrpSpPr>
            <a:grpSpLocks/>
          </p:cNvGrpSpPr>
          <p:nvPr/>
        </p:nvGrpSpPr>
        <p:grpSpPr bwMode="auto">
          <a:xfrm>
            <a:off x="6069013" y="4435475"/>
            <a:ext cx="1438275" cy="1809750"/>
            <a:chOff x="3823" y="2794"/>
            <a:chExt cx="906" cy="1140"/>
          </a:xfrm>
        </p:grpSpPr>
        <p:sp>
          <p:nvSpPr>
            <p:cNvPr id="993312" name="Text Box 32"/>
            <p:cNvSpPr txBox="1">
              <a:spLocks noChangeArrowheads="1"/>
            </p:cNvSpPr>
            <p:nvPr/>
          </p:nvSpPr>
          <p:spPr bwMode="auto">
            <a:xfrm>
              <a:off x="4032" y="2794"/>
              <a:ext cx="697"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($2,000 - $5, 000)</a:t>
              </a:r>
            </a:p>
          </p:txBody>
        </p:sp>
        <p:sp>
          <p:nvSpPr>
            <p:cNvPr id="993313" name="Line 33"/>
            <p:cNvSpPr>
              <a:spLocks noChangeShapeType="1"/>
            </p:cNvSpPr>
            <p:nvPr/>
          </p:nvSpPr>
          <p:spPr bwMode="auto">
            <a:xfrm flipH="1">
              <a:off x="4145" y="2937"/>
              <a:ext cx="255" cy="190"/>
            </a:xfrm>
            <a:prstGeom prst="line">
              <a:avLst/>
            </a:prstGeom>
            <a:noFill/>
            <a:ln w="9525">
              <a:solidFill>
                <a:schemeClr val="tx1"/>
              </a:solidFill>
              <a:round/>
              <a:headEnd/>
              <a:tailEnd/>
            </a:ln>
            <a:effectLst/>
          </p:spPr>
          <p:txBody>
            <a:bodyPr wrap="none" anchor="ctr"/>
            <a:lstStyle/>
            <a:p>
              <a:endParaRPr lang="th-TH"/>
            </a:p>
          </p:txBody>
        </p:sp>
        <p:sp>
          <p:nvSpPr>
            <p:cNvPr id="993314" name="Text Box 34"/>
            <p:cNvSpPr txBox="1">
              <a:spLocks noChangeArrowheads="1"/>
            </p:cNvSpPr>
            <p:nvPr/>
          </p:nvSpPr>
          <p:spPr bwMode="auto">
            <a:xfrm>
              <a:off x="3823" y="3131"/>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($2,000 -</a:t>
              </a:r>
            </a:p>
            <a:p>
              <a:pPr eaLnBrk="0" hangingPunct="0"/>
              <a:r>
                <a:rPr lang="en-US" sz="1000">
                  <a:latin typeface="Times New Roman" pitchFamily="18" charset="0"/>
                </a:rPr>
                <a:t> $3,000)</a:t>
              </a:r>
            </a:p>
          </p:txBody>
        </p:sp>
        <p:sp>
          <p:nvSpPr>
            <p:cNvPr id="993315" name="Text Box 35"/>
            <p:cNvSpPr txBox="1">
              <a:spLocks noChangeArrowheads="1"/>
            </p:cNvSpPr>
            <p:nvPr/>
          </p:nvSpPr>
          <p:spPr bwMode="auto">
            <a:xfrm>
              <a:off x="3861" y="3458"/>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($3,000 -</a:t>
              </a:r>
            </a:p>
            <a:p>
              <a:pPr eaLnBrk="0" hangingPunct="0"/>
              <a:r>
                <a:rPr lang="en-US" sz="1000">
                  <a:latin typeface="Times New Roman" pitchFamily="18" charset="0"/>
                </a:rPr>
                <a:t> $4,000)</a:t>
              </a:r>
            </a:p>
          </p:txBody>
        </p:sp>
        <p:sp>
          <p:nvSpPr>
            <p:cNvPr id="993316" name="Rectangle 36"/>
            <p:cNvSpPr>
              <a:spLocks noChangeArrowheads="1"/>
            </p:cNvSpPr>
            <p:nvPr/>
          </p:nvSpPr>
          <p:spPr bwMode="auto">
            <a:xfrm>
              <a:off x="4224" y="3684"/>
              <a:ext cx="428" cy="250"/>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($4,000 -</a:t>
              </a:r>
            </a:p>
            <a:p>
              <a:pPr eaLnBrk="0" hangingPunct="0"/>
              <a:r>
                <a:rPr lang="en-US" sz="1000">
                  <a:latin typeface="Times New Roman" pitchFamily="18" charset="0"/>
                </a:rPr>
                <a:t> $5,000)</a:t>
              </a:r>
            </a:p>
          </p:txBody>
        </p:sp>
        <p:sp>
          <p:nvSpPr>
            <p:cNvPr id="993317" name="Line 37"/>
            <p:cNvSpPr>
              <a:spLocks noChangeShapeType="1"/>
            </p:cNvSpPr>
            <p:nvPr/>
          </p:nvSpPr>
          <p:spPr bwMode="auto">
            <a:xfrm flipH="1">
              <a:off x="4254" y="2937"/>
              <a:ext cx="136" cy="572"/>
            </a:xfrm>
            <a:prstGeom prst="line">
              <a:avLst/>
            </a:prstGeom>
            <a:noFill/>
            <a:ln w="9525">
              <a:solidFill>
                <a:schemeClr val="tx1"/>
              </a:solidFill>
              <a:round/>
              <a:headEnd/>
              <a:tailEnd/>
            </a:ln>
            <a:effectLst/>
          </p:spPr>
          <p:txBody>
            <a:bodyPr wrap="none" anchor="ctr"/>
            <a:lstStyle/>
            <a:p>
              <a:endParaRPr lang="th-TH"/>
            </a:p>
          </p:txBody>
        </p:sp>
        <p:sp>
          <p:nvSpPr>
            <p:cNvPr id="993318" name="Line 38"/>
            <p:cNvSpPr>
              <a:spLocks noChangeShapeType="1"/>
            </p:cNvSpPr>
            <p:nvPr/>
          </p:nvSpPr>
          <p:spPr bwMode="auto">
            <a:xfrm>
              <a:off x="4400" y="2927"/>
              <a:ext cx="0" cy="719"/>
            </a:xfrm>
            <a:prstGeom prst="line">
              <a:avLst/>
            </a:prstGeom>
            <a:noFill/>
            <a:ln w="9525">
              <a:solidFill>
                <a:schemeClr val="tx1"/>
              </a:solidFill>
              <a:round/>
              <a:headEnd/>
              <a:tailEnd/>
            </a:ln>
            <a:effectLst/>
          </p:spPr>
          <p:txBody>
            <a:bodyPr wrap="none" anchor="ctr"/>
            <a:lstStyle/>
            <a:p>
              <a:endParaRPr lang="th-TH"/>
            </a:p>
          </p:txBody>
        </p:sp>
      </p:grpSp>
      <p:grpSp>
        <p:nvGrpSpPr>
          <p:cNvPr id="993319" name="Group 39"/>
          <p:cNvGrpSpPr>
            <a:grpSpLocks/>
          </p:cNvGrpSpPr>
          <p:nvPr/>
        </p:nvGrpSpPr>
        <p:grpSpPr bwMode="auto">
          <a:xfrm>
            <a:off x="4151313" y="4508500"/>
            <a:ext cx="1682750" cy="2009775"/>
            <a:chOff x="2615" y="2840"/>
            <a:chExt cx="1060" cy="1266"/>
          </a:xfrm>
        </p:grpSpPr>
        <p:sp>
          <p:nvSpPr>
            <p:cNvPr id="993320" name="Text Box 40"/>
            <p:cNvSpPr txBox="1">
              <a:spLocks noChangeArrowheads="1"/>
            </p:cNvSpPr>
            <p:nvPr/>
          </p:nvSpPr>
          <p:spPr bwMode="auto">
            <a:xfrm>
              <a:off x="2978" y="2840"/>
              <a:ext cx="697"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($1,000 - $2, 000)</a:t>
              </a:r>
              <a:endParaRPr lang="en-US">
                <a:latin typeface="Times New Roman" pitchFamily="18" charset="0"/>
              </a:endParaRPr>
            </a:p>
          </p:txBody>
        </p:sp>
        <p:sp>
          <p:nvSpPr>
            <p:cNvPr id="993321" name="Line 41"/>
            <p:cNvSpPr>
              <a:spLocks noChangeShapeType="1"/>
            </p:cNvSpPr>
            <p:nvPr/>
          </p:nvSpPr>
          <p:spPr bwMode="auto">
            <a:xfrm flipH="1">
              <a:off x="2991" y="2955"/>
              <a:ext cx="290" cy="109"/>
            </a:xfrm>
            <a:prstGeom prst="line">
              <a:avLst/>
            </a:prstGeom>
            <a:noFill/>
            <a:ln w="9525">
              <a:solidFill>
                <a:schemeClr val="tx1"/>
              </a:solidFill>
              <a:round/>
              <a:headEnd/>
              <a:tailEnd/>
            </a:ln>
            <a:effectLst/>
          </p:spPr>
          <p:txBody>
            <a:bodyPr wrap="none" anchor="ctr"/>
            <a:lstStyle/>
            <a:p>
              <a:endParaRPr lang="th-TH"/>
            </a:p>
          </p:txBody>
        </p:sp>
        <p:sp>
          <p:nvSpPr>
            <p:cNvPr id="993322" name="Text Box 42"/>
            <p:cNvSpPr txBox="1">
              <a:spLocks noChangeArrowheads="1"/>
            </p:cNvSpPr>
            <p:nvPr/>
          </p:nvSpPr>
          <p:spPr bwMode="auto">
            <a:xfrm>
              <a:off x="2615" y="3040"/>
              <a:ext cx="410" cy="250"/>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($1,000 -</a:t>
              </a:r>
            </a:p>
            <a:p>
              <a:pPr eaLnBrk="0" hangingPunct="0"/>
              <a:r>
                <a:rPr lang="en-US" sz="1000">
                  <a:latin typeface="Times New Roman" pitchFamily="18" charset="0"/>
                </a:rPr>
                <a:t> $1,200)</a:t>
              </a:r>
            </a:p>
          </p:txBody>
        </p:sp>
        <p:sp>
          <p:nvSpPr>
            <p:cNvPr id="993323" name="Line 43"/>
            <p:cNvSpPr>
              <a:spLocks noChangeShapeType="1"/>
            </p:cNvSpPr>
            <p:nvPr/>
          </p:nvSpPr>
          <p:spPr bwMode="auto">
            <a:xfrm flipH="1">
              <a:off x="3054" y="2955"/>
              <a:ext cx="227" cy="391"/>
            </a:xfrm>
            <a:prstGeom prst="line">
              <a:avLst/>
            </a:prstGeom>
            <a:noFill/>
            <a:ln w="9525">
              <a:solidFill>
                <a:schemeClr val="tx1"/>
              </a:solidFill>
              <a:round/>
              <a:headEnd/>
              <a:tailEnd/>
            </a:ln>
            <a:effectLst/>
          </p:spPr>
          <p:txBody>
            <a:bodyPr wrap="none" anchor="ctr"/>
            <a:lstStyle/>
            <a:p>
              <a:endParaRPr lang="th-TH"/>
            </a:p>
          </p:txBody>
        </p:sp>
        <p:sp>
          <p:nvSpPr>
            <p:cNvPr id="993324" name="Text Box 44"/>
            <p:cNvSpPr txBox="1">
              <a:spLocks noChangeArrowheads="1"/>
            </p:cNvSpPr>
            <p:nvPr/>
          </p:nvSpPr>
          <p:spPr bwMode="auto">
            <a:xfrm>
              <a:off x="2641" y="3296"/>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($1,200 -</a:t>
              </a:r>
            </a:p>
            <a:p>
              <a:pPr eaLnBrk="0" hangingPunct="0"/>
              <a:r>
                <a:rPr lang="en-US" sz="1000">
                  <a:latin typeface="Times New Roman" pitchFamily="18" charset="0"/>
                </a:rPr>
                <a:t> $1,400)</a:t>
              </a:r>
            </a:p>
          </p:txBody>
        </p:sp>
        <p:sp>
          <p:nvSpPr>
            <p:cNvPr id="993325" name="Rectangle 45"/>
            <p:cNvSpPr>
              <a:spLocks noChangeArrowheads="1"/>
            </p:cNvSpPr>
            <p:nvPr/>
          </p:nvSpPr>
          <p:spPr bwMode="auto">
            <a:xfrm>
              <a:off x="2715" y="3555"/>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($1,400 -</a:t>
              </a:r>
            </a:p>
            <a:p>
              <a:pPr eaLnBrk="0" hangingPunct="0"/>
              <a:r>
                <a:rPr lang="en-US" sz="1000">
                  <a:latin typeface="Times New Roman" pitchFamily="18" charset="0"/>
                </a:rPr>
                <a:t> $1,600)</a:t>
              </a:r>
            </a:p>
          </p:txBody>
        </p:sp>
        <p:sp>
          <p:nvSpPr>
            <p:cNvPr id="993326" name="Rectangle 46"/>
            <p:cNvSpPr>
              <a:spLocks noChangeArrowheads="1"/>
            </p:cNvSpPr>
            <p:nvPr/>
          </p:nvSpPr>
          <p:spPr bwMode="auto">
            <a:xfrm>
              <a:off x="2888" y="3801"/>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($1,600 -</a:t>
              </a:r>
            </a:p>
            <a:p>
              <a:pPr eaLnBrk="0" hangingPunct="0"/>
              <a:r>
                <a:rPr lang="en-US" sz="1000">
                  <a:latin typeface="Times New Roman" pitchFamily="18" charset="0"/>
                </a:rPr>
                <a:t> $1,800)</a:t>
              </a:r>
            </a:p>
          </p:txBody>
        </p:sp>
        <p:sp>
          <p:nvSpPr>
            <p:cNvPr id="993327" name="Line 47"/>
            <p:cNvSpPr>
              <a:spLocks noChangeShapeType="1"/>
            </p:cNvSpPr>
            <p:nvPr/>
          </p:nvSpPr>
          <p:spPr bwMode="auto">
            <a:xfrm flipH="1">
              <a:off x="3118" y="2964"/>
              <a:ext cx="173" cy="682"/>
            </a:xfrm>
            <a:prstGeom prst="line">
              <a:avLst/>
            </a:prstGeom>
            <a:noFill/>
            <a:ln w="9525">
              <a:solidFill>
                <a:schemeClr val="tx1"/>
              </a:solidFill>
              <a:round/>
              <a:headEnd/>
              <a:tailEnd/>
            </a:ln>
            <a:effectLst/>
          </p:spPr>
          <p:txBody>
            <a:bodyPr wrap="none" anchor="ctr"/>
            <a:lstStyle/>
            <a:p>
              <a:endParaRPr lang="th-TH"/>
            </a:p>
          </p:txBody>
        </p:sp>
        <p:sp>
          <p:nvSpPr>
            <p:cNvPr id="993328" name="Line 48"/>
            <p:cNvSpPr>
              <a:spLocks noChangeShapeType="1"/>
            </p:cNvSpPr>
            <p:nvPr/>
          </p:nvSpPr>
          <p:spPr bwMode="auto">
            <a:xfrm flipH="1">
              <a:off x="3236" y="2955"/>
              <a:ext cx="55" cy="809"/>
            </a:xfrm>
            <a:prstGeom prst="line">
              <a:avLst/>
            </a:prstGeom>
            <a:noFill/>
            <a:ln w="9525">
              <a:solidFill>
                <a:schemeClr val="tx1"/>
              </a:solidFill>
              <a:round/>
              <a:headEnd/>
              <a:tailEnd/>
            </a:ln>
            <a:effectLst/>
          </p:spPr>
          <p:txBody>
            <a:bodyPr wrap="none" anchor="ctr"/>
            <a:lstStyle/>
            <a:p>
              <a:endParaRPr lang="th-TH"/>
            </a:p>
          </p:txBody>
        </p:sp>
        <p:sp>
          <p:nvSpPr>
            <p:cNvPr id="993329" name="Line 49"/>
            <p:cNvSpPr>
              <a:spLocks noChangeShapeType="1"/>
            </p:cNvSpPr>
            <p:nvPr/>
          </p:nvSpPr>
          <p:spPr bwMode="auto">
            <a:xfrm>
              <a:off x="3291" y="2964"/>
              <a:ext cx="118" cy="854"/>
            </a:xfrm>
            <a:prstGeom prst="line">
              <a:avLst/>
            </a:prstGeom>
            <a:noFill/>
            <a:ln w="9525">
              <a:solidFill>
                <a:schemeClr val="tx1"/>
              </a:solidFill>
              <a:round/>
              <a:headEnd/>
              <a:tailEnd/>
            </a:ln>
            <a:effectLst/>
          </p:spPr>
          <p:txBody>
            <a:bodyPr wrap="none" anchor="ctr"/>
            <a:lstStyle/>
            <a:p>
              <a:endParaRPr lang="th-TH"/>
            </a:p>
          </p:txBody>
        </p:sp>
        <p:sp>
          <p:nvSpPr>
            <p:cNvPr id="993330" name="Rectangle 50"/>
            <p:cNvSpPr>
              <a:spLocks noChangeArrowheads="1"/>
            </p:cNvSpPr>
            <p:nvPr/>
          </p:nvSpPr>
          <p:spPr bwMode="auto">
            <a:xfrm>
              <a:off x="3260" y="3856"/>
              <a:ext cx="410" cy="250"/>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($1,800 -</a:t>
              </a:r>
            </a:p>
            <a:p>
              <a:pPr eaLnBrk="0" hangingPunct="0"/>
              <a:r>
                <a:rPr lang="en-US" sz="1000">
                  <a:latin typeface="Times New Roman" pitchFamily="18" charset="0"/>
                </a:rPr>
                <a:t> $2,000)</a:t>
              </a:r>
            </a:p>
          </p:txBody>
        </p:sp>
      </p:grpSp>
      <p:grpSp>
        <p:nvGrpSpPr>
          <p:cNvPr id="993331" name="Group 51"/>
          <p:cNvGrpSpPr>
            <a:grpSpLocks/>
          </p:cNvGrpSpPr>
          <p:nvPr/>
        </p:nvGrpSpPr>
        <p:grpSpPr bwMode="auto">
          <a:xfrm>
            <a:off x="441325" y="2800350"/>
            <a:ext cx="4546600" cy="249238"/>
            <a:chOff x="278" y="1764"/>
            <a:chExt cx="2864" cy="157"/>
          </a:xfrm>
        </p:grpSpPr>
        <p:sp>
          <p:nvSpPr>
            <p:cNvPr id="993332" name="Text Box 52"/>
            <p:cNvSpPr txBox="1">
              <a:spLocks noChangeArrowheads="1"/>
            </p:cNvSpPr>
            <p:nvPr/>
          </p:nvSpPr>
          <p:spPr bwMode="auto">
            <a:xfrm>
              <a:off x="487" y="1767"/>
              <a:ext cx="2655"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                        msd=1,000	Low=-$1,000	High=$2,000</a:t>
              </a:r>
              <a:endParaRPr lang="en-US">
                <a:latin typeface="Times New Roman" pitchFamily="18" charset="0"/>
              </a:endParaRPr>
            </a:p>
          </p:txBody>
        </p:sp>
        <p:sp>
          <p:nvSpPr>
            <p:cNvPr id="993333" name="Rectangle 53"/>
            <p:cNvSpPr>
              <a:spLocks noChangeArrowheads="1"/>
            </p:cNvSpPr>
            <p:nvPr/>
          </p:nvSpPr>
          <p:spPr bwMode="auto">
            <a:xfrm>
              <a:off x="278" y="1764"/>
              <a:ext cx="340"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Step 2:</a:t>
              </a:r>
            </a:p>
          </p:txBody>
        </p:sp>
      </p:grpSp>
      <p:sp>
        <p:nvSpPr>
          <p:cNvPr id="993334" name="Rectangle 54"/>
          <p:cNvSpPr>
            <a:spLocks noChangeArrowheads="1"/>
          </p:cNvSpPr>
          <p:nvPr/>
        </p:nvSpPr>
        <p:spPr bwMode="auto">
          <a:xfrm>
            <a:off x="469900" y="4013200"/>
            <a:ext cx="539750" cy="244475"/>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Step 4:</a:t>
            </a:r>
          </a:p>
        </p:txBody>
      </p:sp>
      <p:grpSp>
        <p:nvGrpSpPr>
          <p:cNvPr id="993335" name="Group 55"/>
          <p:cNvGrpSpPr>
            <a:grpSpLocks/>
          </p:cNvGrpSpPr>
          <p:nvPr/>
        </p:nvGrpSpPr>
        <p:grpSpPr bwMode="auto">
          <a:xfrm>
            <a:off x="441325" y="1376363"/>
            <a:ext cx="7970838" cy="1471612"/>
            <a:chOff x="278" y="867"/>
            <a:chExt cx="5021" cy="927"/>
          </a:xfrm>
        </p:grpSpPr>
        <p:sp>
          <p:nvSpPr>
            <p:cNvPr id="993336" name="Text Box 56"/>
            <p:cNvSpPr txBox="1">
              <a:spLocks noChangeArrowheads="1"/>
            </p:cNvSpPr>
            <p:nvPr/>
          </p:nvSpPr>
          <p:spPr bwMode="auto">
            <a:xfrm>
              <a:off x="278" y="1494"/>
              <a:ext cx="358"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Step 1:</a:t>
              </a:r>
            </a:p>
          </p:txBody>
        </p:sp>
        <p:grpSp>
          <p:nvGrpSpPr>
            <p:cNvPr id="993337" name="Group 57"/>
            <p:cNvGrpSpPr>
              <a:grpSpLocks/>
            </p:cNvGrpSpPr>
            <p:nvPr/>
          </p:nvGrpSpPr>
          <p:grpSpPr bwMode="auto">
            <a:xfrm>
              <a:off x="509" y="867"/>
              <a:ext cx="4790" cy="927"/>
              <a:chOff x="509" y="867"/>
              <a:chExt cx="4790" cy="927"/>
            </a:xfrm>
          </p:grpSpPr>
          <p:sp>
            <p:nvSpPr>
              <p:cNvPr id="993338" name="Freeform 58"/>
              <p:cNvSpPr>
                <a:spLocks/>
              </p:cNvSpPr>
              <p:nvPr/>
            </p:nvSpPr>
            <p:spPr bwMode="auto">
              <a:xfrm>
                <a:off x="1182" y="955"/>
                <a:ext cx="2818" cy="463"/>
              </a:xfrm>
              <a:custGeom>
                <a:avLst/>
                <a:gdLst/>
                <a:ahLst/>
                <a:cxnLst>
                  <a:cxn ang="0">
                    <a:pos x="0" y="463"/>
                  </a:cxn>
                  <a:cxn ang="0">
                    <a:pos x="127" y="427"/>
                  </a:cxn>
                  <a:cxn ang="0">
                    <a:pos x="209" y="372"/>
                  </a:cxn>
                  <a:cxn ang="0">
                    <a:pos x="281" y="336"/>
                  </a:cxn>
                  <a:cxn ang="0">
                    <a:pos x="309" y="309"/>
                  </a:cxn>
                  <a:cxn ang="0">
                    <a:pos x="381" y="272"/>
                  </a:cxn>
                  <a:cxn ang="0">
                    <a:pos x="436" y="236"/>
                  </a:cxn>
                  <a:cxn ang="0">
                    <a:pos x="509" y="200"/>
                  </a:cxn>
                  <a:cxn ang="0">
                    <a:pos x="672" y="136"/>
                  </a:cxn>
                  <a:cxn ang="0">
                    <a:pos x="781" y="72"/>
                  </a:cxn>
                  <a:cxn ang="0">
                    <a:pos x="909" y="0"/>
                  </a:cxn>
                  <a:cxn ang="0">
                    <a:pos x="1145" y="36"/>
                  </a:cxn>
                  <a:cxn ang="0">
                    <a:pos x="1518" y="0"/>
                  </a:cxn>
                  <a:cxn ang="0">
                    <a:pos x="1781" y="9"/>
                  </a:cxn>
                  <a:cxn ang="0">
                    <a:pos x="1945" y="45"/>
                  </a:cxn>
                  <a:cxn ang="0">
                    <a:pos x="2099" y="191"/>
                  </a:cxn>
                  <a:cxn ang="0">
                    <a:pos x="2299" y="281"/>
                  </a:cxn>
                  <a:cxn ang="0">
                    <a:pos x="2409" y="318"/>
                  </a:cxn>
                  <a:cxn ang="0">
                    <a:pos x="2509" y="372"/>
                  </a:cxn>
                  <a:cxn ang="0">
                    <a:pos x="2636" y="418"/>
                  </a:cxn>
                  <a:cxn ang="0">
                    <a:pos x="2754" y="454"/>
                  </a:cxn>
                  <a:cxn ang="0">
                    <a:pos x="2818" y="463"/>
                  </a:cxn>
                </a:cxnLst>
                <a:rect l="0" t="0" r="r" b="b"/>
                <a:pathLst>
                  <a:path w="2818" h="463">
                    <a:moveTo>
                      <a:pt x="0" y="463"/>
                    </a:moveTo>
                    <a:cubicBezTo>
                      <a:pt x="42" y="456"/>
                      <a:pt x="89" y="448"/>
                      <a:pt x="127" y="427"/>
                    </a:cubicBezTo>
                    <a:cubicBezTo>
                      <a:pt x="156" y="411"/>
                      <a:pt x="178" y="382"/>
                      <a:pt x="209" y="372"/>
                    </a:cubicBezTo>
                    <a:cubicBezTo>
                      <a:pt x="243" y="361"/>
                      <a:pt x="246" y="362"/>
                      <a:pt x="281" y="336"/>
                    </a:cubicBezTo>
                    <a:cubicBezTo>
                      <a:pt x="291" y="328"/>
                      <a:pt x="298" y="316"/>
                      <a:pt x="309" y="309"/>
                    </a:cubicBezTo>
                    <a:cubicBezTo>
                      <a:pt x="332" y="294"/>
                      <a:pt x="358" y="287"/>
                      <a:pt x="381" y="272"/>
                    </a:cubicBezTo>
                    <a:cubicBezTo>
                      <a:pt x="399" y="260"/>
                      <a:pt x="418" y="248"/>
                      <a:pt x="436" y="236"/>
                    </a:cubicBezTo>
                    <a:cubicBezTo>
                      <a:pt x="459" y="221"/>
                      <a:pt x="509" y="200"/>
                      <a:pt x="509" y="200"/>
                    </a:cubicBezTo>
                    <a:cubicBezTo>
                      <a:pt x="551" y="156"/>
                      <a:pt x="618" y="159"/>
                      <a:pt x="672" y="136"/>
                    </a:cubicBezTo>
                    <a:cubicBezTo>
                      <a:pt x="713" y="119"/>
                      <a:pt x="740" y="86"/>
                      <a:pt x="781" y="72"/>
                    </a:cubicBezTo>
                    <a:cubicBezTo>
                      <a:pt x="817" y="38"/>
                      <a:pt x="861" y="12"/>
                      <a:pt x="909" y="0"/>
                    </a:cubicBezTo>
                    <a:cubicBezTo>
                      <a:pt x="988" y="13"/>
                      <a:pt x="1065" y="27"/>
                      <a:pt x="1145" y="36"/>
                    </a:cubicBezTo>
                    <a:cubicBezTo>
                      <a:pt x="1284" y="31"/>
                      <a:pt x="1390" y="31"/>
                      <a:pt x="1518" y="0"/>
                    </a:cubicBezTo>
                    <a:cubicBezTo>
                      <a:pt x="1606" y="3"/>
                      <a:pt x="1693" y="4"/>
                      <a:pt x="1781" y="9"/>
                    </a:cubicBezTo>
                    <a:cubicBezTo>
                      <a:pt x="1834" y="12"/>
                      <a:pt x="1892" y="36"/>
                      <a:pt x="1945" y="45"/>
                    </a:cubicBezTo>
                    <a:cubicBezTo>
                      <a:pt x="2013" y="68"/>
                      <a:pt x="2040" y="152"/>
                      <a:pt x="2099" y="191"/>
                    </a:cubicBezTo>
                    <a:cubicBezTo>
                      <a:pt x="2167" y="236"/>
                      <a:pt x="2217" y="267"/>
                      <a:pt x="2299" y="281"/>
                    </a:cubicBezTo>
                    <a:cubicBezTo>
                      <a:pt x="2336" y="294"/>
                      <a:pt x="2372" y="306"/>
                      <a:pt x="2409" y="318"/>
                    </a:cubicBezTo>
                    <a:cubicBezTo>
                      <a:pt x="2441" y="328"/>
                      <a:pt x="2478" y="357"/>
                      <a:pt x="2509" y="372"/>
                    </a:cubicBezTo>
                    <a:cubicBezTo>
                      <a:pt x="2548" y="391"/>
                      <a:pt x="2594" y="406"/>
                      <a:pt x="2636" y="418"/>
                    </a:cubicBezTo>
                    <a:cubicBezTo>
                      <a:pt x="2675" y="430"/>
                      <a:pt x="2714" y="447"/>
                      <a:pt x="2754" y="454"/>
                    </a:cubicBezTo>
                    <a:cubicBezTo>
                      <a:pt x="2775" y="458"/>
                      <a:pt x="2818" y="463"/>
                      <a:pt x="2818" y="463"/>
                    </a:cubicBezTo>
                  </a:path>
                </a:pathLst>
              </a:custGeom>
              <a:noFill/>
              <a:ln w="9525">
                <a:solidFill>
                  <a:schemeClr val="tx1"/>
                </a:solidFill>
                <a:round/>
                <a:headEnd/>
                <a:tailEnd/>
              </a:ln>
              <a:effectLst/>
            </p:spPr>
            <p:txBody>
              <a:bodyPr wrap="none" anchor="ctr"/>
              <a:lstStyle/>
              <a:p>
                <a:endParaRPr lang="th-TH"/>
              </a:p>
            </p:txBody>
          </p:sp>
          <p:sp>
            <p:nvSpPr>
              <p:cNvPr id="993339" name="Line 59"/>
              <p:cNvSpPr>
                <a:spLocks noChangeShapeType="1"/>
              </p:cNvSpPr>
              <p:nvPr/>
            </p:nvSpPr>
            <p:spPr bwMode="auto">
              <a:xfrm>
                <a:off x="509" y="1427"/>
                <a:ext cx="4790" cy="0"/>
              </a:xfrm>
              <a:prstGeom prst="line">
                <a:avLst/>
              </a:prstGeom>
              <a:noFill/>
              <a:ln w="9525">
                <a:solidFill>
                  <a:schemeClr val="tx1"/>
                </a:solidFill>
                <a:round/>
                <a:headEnd type="triangle" w="med" len="med"/>
                <a:tailEnd type="triangle" w="med" len="med"/>
              </a:ln>
              <a:effectLst/>
            </p:spPr>
            <p:txBody>
              <a:bodyPr wrap="none" anchor="ctr"/>
              <a:lstStyle/>
              <a:p>
                <a:endParaRPr lang="th-TH"/>
              </a:p>
            </p:txBody>
          </p:sp>
          <p:sp>
            <p:nvSpPr>
              <p:cNvPr id="993340" name="Line 60"/>
              <p:cNvSpPr>
                <a:spLocks noChangeShapeType="1"/>
              </p:cNvSpPr>
              <p:nvPr/>
            </p:nvSpPr>
            <p:spPr bwMode="auto">
              <a:xfrm flipV="1">
                <a:off x="1900" y="936"/>
                <a:ext cx="0" cy="518"/>
              </a:xfrm>
              <a:prstGeom prst="line">
                <a:avLst/>
              </a:prstGeom>
              <a:noFill/>
              <a:ln w="9525">
                <a:solidFill>
                  <a:schemeClr val="tx1"/>
                </a:solidFill>
                <a:round/>
                <a:headEnd/>
                <a:tailEnd type="triangle" w="med" len="med"/>
              </a:ln>
              <a:effectLst/>
            </p:spPr>
            <p:txBody>
              <a:bodyPr wrap="none" anchor="ctr"/>
              <a:lstStyle/>
              <a:p>
                <a:endParaRPr lang="th-TH"/>
              </a:p>
            </p:txBody>
          </p:sp>
          <p:sp>
            <p:nvSpPr>
              <p:cNvPr id="993341" name="Text Box 61"/>
              <p:cNvSpPr txBox="1">
                <a:spLocks noChangeArrowheads="1"/>
              </p:cNvSpPr>
              <p:nvPr/>
            </p:nvSpPr>
            <p:spPr bwMode="auto">
              <a:xfrm>
                <a:off x="787" y="1488"/>
                <a:ext cx="4228"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         -$351	-$159		profit	             $1,838	         $4,700	</a:t>
                </a:r>
                <a:endParaRPr lang="en-US">
                  <a:latin typeface="Times New Roman" pitchFamily="18" charset="0"/>
                </a:endParaRPr>
              </a:p>
            </p:txBody>
          </p:sp>
          <p:sp>
            <p:nvSpPr>
              <p:cNvPr id="993342" name="Text Box 62"/>
              <p:cNvSpPr txBox="1">
                <a:spLocks noChangeArrowheads="1"/>
              </p:cNvSpPr>
              <p:nvPr/>
            </p:nvSpPr>
            <p:spPr bwMode="auto">
              <a:xfrm>
                <a:off x="833" y="1640"/>
                <a:ext cx="4093"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       Min             Low (i.e, 5%-tile)		                           High(i.e, 95%-0 tile)        Max</a:t>
                </a:r>
                <a:endParaRPr lang="en-US">
                  <a:latin typeface="Times New Roman" pitchFamily="18" charset="0"/>
                </a:endParaRPr>
              </a:p>
            </p:txBody>
          </p:sp>
          <p:sp>
            <p:nvSpPr>
              <p:cNvPr id="993343" name="Text Box 63"/>
              <p:cNvSpPr txBox="1">
                <a:spLocks noChangeArrowheads="1"/>
              </p:cNvSpPr>
              <p:nvPr/>
            </p:nvSpPr>
            <p:spPr bwMode="auto">
              <a:xfrm>
                <a:off x="1624" y="867"/>
                <a:ext cx="294"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count</a:t>
                </a:r>
              </a:p>
            </p:txBody>
          </p:sp>
          <p:sp>
            <p:nvSpPr>
              <p:cNvPr id="993344" name="Line 64"/>
              <p:cNvSpPr>
                <a:spLocks noChangeShapeType="1"/>
              </p:cNvSpPr>
              <p:nvPr/>
            </p:nvSpPr>
            <p:spPr bwMode="auto">
              <a:xfrm>
                <a:off x="1509" y="1082"/>
                <a:ext cx="0" cy="337"/>
              </a:xfrm>
              <a:prstGeom prst="line">
                <a:avLst/>
              </a:prstGeom>
              <a:noFill/>
              <a:ln w="9525">
                <a:solidFill>
                  <a:schemeClr val="tx1"/>
                </a:solidFill>
                <a:prstDash val="dash"/>
                <a:round/>
                <a:headEnd/>
                <a:tailEnd/>
              </a:ln>
              <a:effectLst/>
            </p:spPr>
            <p:txBody>
              <a:bodyPr wrap="none" anchor="ctr"/>
              <a:lstStyle/>
              <a:p>
                <a:endParaRPr lang="th-TH"/>
              </a:p>
            </p:txBody>
          </p:sp>
          <p:sp>
            <p:nvSpPr>
              <p:cNvPr id="993345" name="Line 65"/>
              <p:cNvSpPr>
                <a:spLocks noChangeShapeType="1"/>
              </p:cNvSpPr>
              <p:nvPr/>
            </p:nvSpPr>
            <p:spPr bwMode="auto">
              <a:xfrm>
                <a:off x="3523" y="1069"/>
                <a:ext cx="0" cy="337"/>
              </a:xfrm>
              <a:prstGeom prst="line">
                <a:avLst/>
              </a:prstGeom>
              <a:noFill/>
              <a:ln w="9525">
                <a:solidFill>
                  <a:schemeClr val="tx1"/>
                </a:solidFill>
                <a:prstDash val="dash"/>
                <a:round/>
                <a:headEnd/>
                <a:tailEnd/>
              </a:ln>
              <a:effectLst/>
            </p:spPr>
            <p:txBody>
              <a:bodyPr wrap="none" anchor="ctr"/>
              <a:lstStyle/>
              <a:p>
                <a:endParaRPr lang="th-TH"/>
              </a:p>
            </p:txBody>
          </p:sp>
        </p:grpSp>
      </p:grpSp>
      <p:grpSp>
        <p:nvGrpSpPr>
          <p:cNvPr id="993346" name="Group 66"/>
          <p:cNvGrpSpPr>
            <a:grpSpLocks/>
          </p:cNvGrpSpPr>
          <p:nvPr/>
        </p:nvGrpSpPr>
        <p:grpSpPr bwMode="auto">
          <a:xfrm>
            <a:off x="455613" y="3079750"/>
            <a:ext cx="5289550" cy="620713"/>
            <a:chOff x="287" y="1940"/>
            <a:chExt cx="3332" cy="391"/>
          </a:xfrm>
        </p:grpSpPr>
        <p:sp>
          <p:nvSpPr>
            <p:cNvPr id="993347" name="Rectangle 67"/>
            <p:cNvSpPr>
              <a:spLocks noChangeArrowheads="1"/>
            </p:cNvSpPr>
            <p:nvPr/>
          </p:nvSpPr>
          <p:spPr bwMode="auto">
            <a:xfrm>
              <a:off x="2142" y="1940"/>
              <a:ext cx="724"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(-$1,000  - $2,000)</a:t>
              </a:r>
            </a:p>
          </p:txBody>
        </p:sp>
        <p:sp>
          <p:nvSpPr>
            <p:cNvPr id="993348" name="Line 68"/>
            <p:cNvSpPr>
              <a:spLocks noChangeShapeType="1"/>
            </p:cNvSpPr>
            <p:nvPr/>
          </p:nvSpPr>
          <p:spPr bwMode="auto">
            <a:xfrm flipH="1">
              <a:off x="1973" y="2064"/>
              <a:ext cx="545" cy="127"/>
            </a:xfrm>
            <a:prstGeom prst="line">
              <a:avLst/>
            </a:prstGeom>
            <a:noFill/>
            <a:ln w="9525">
              <a:solidFill>
                <a:schemeClr val="tx1"/>
              </a:solidFill>
              <a:round/>
              <a:headEnd/>
              <a:tailEnd/>
            </a:ln>
            <a:effectLst/>
          </p:spPr>
          <p:txBody>
            <a:bodyPr wrap="none" anchor="ctr"/>
            <a:lstStyle/>
            <a:p>
              <a:endParaRPr lang="th-TH"/>
            </a:p>
          </p:txBody>
        </p:sp>
        <p:sp>
          <p:nvSpPr>
            <p:cNvPr id="993349" name="Line 69"/>
            <p:cNvSpPr>
              <a:spLocks noChangeShapeType="1"/>
            </p:cNvSpPr>
            <p:nvPr/>
          </p:nvSpPr>
          <p:spPr bwMode="auto">
            <a:xfrm>
              <a:off x="2545" y="2064"/>
              <a:ext cx="609" cy="118"/>
            </a:xfrm>
            <a:prstGeom prst="line">
              <a:avLst/>
            </a:prstGeom>
            <a:noFill/>
            <a:ln w="9525">
              <a:solidFill>
                <a:schemeClr val="tx1"/>
              </a:solidFill>
              <a:round/>
              <a:headEnd/>
              <a:tailEnd/>
            </a:ln>
            <a:effectLst/>
          </p:spPr>
          <p:txBody>
            <a:bodyPr wrap="none" anchor="ctr"/>
            <a:lstStyle/>
            <a:p>
              <a:endParaRPr lang="th-TH"/>
            </a:p>
          </p:txBody>
        </p:sp>
        <p:sp>
          <p:nvSpPr>
            <p:cNvPr id="993350" name="Line 70"/>
            <p:cNvSpPr>
              <a:spLocks noChangeShapeType="1"/>
            </p:cNvSpPr>
            <p:nvPr/>
          </p:nvSpPr>
          <p:spPr bwMode="auto">
            <a:xfrm>
              <a:off x="2536" y="2064"/>
              <a:ext cx="0" cy="118"/>
            </a:xfrm>
            <a:prstGeom prst="line">
              <a:avLst/>
            </a:prstGeom>
            <a:noFill/>
            <a:ln w="9525">
              <a:solidFill>
                <a:schemeClr val="tx1"/>
              </a:solidFill>
              <a:round/>
              <a:headEnd/>
              <a:tailEnd/>
            </a:ln>
            <a:effectLst/>
          </p:spPr>
          <p:txBody>
            <a:bodyPr wrap="none" anchor="ctr"/>
            <a:lstStyle/>
            <a:p>
              <a:endParaRPr lang="th-TH"/>
            </a:p>
          </p:txBody>
        </p:sp>
        <p:sp>
          <p:nvSpPr>
            <p:cNvPr id="993351" name="Text Box 71"/>
            <p:cNvSpPr txBox="1">
              <a:spLocks noChangeArrowheads="1"/>
            </p:cNvSpPr>
            <p:nvPr/>
          </p:nvSpPr>
          <p:spPr bwMode="auto">
            <a:xfrm>
              <a:off x="1633" y="2167"/>
              <a:ext cx="557"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(-$1,000 - 0)</a:t>
              </a:r>
              <a:endParaRPr lang="en-US">
                <a:latin typeface="Times New Roman" pitchFamily="18" charset="0"/>
              </a:endParaRPr>
            </a:p>
          </p:txBody>
        </p:sp>
        <p:sp>
          <p:nvSpPr>
            <p:cNvPr id="993352" name="Text Box 72"/>
            <p:cNvSpPr txBox="1">
              <a:spLocks noChangeArrowheads="1"/>
            </p:cNvSpPr>
            <p:nvPr/>
          </p:nvSpPr>
          <p:spPr bwMode="auto">
            <a:xfrm>
              <a:off x="2322" y="2177"/>
              <a:ext cx="502" cy="154"/>
            </a:xfrm>
            <a:prstGeom prst="rect">
              <a:avLst/>
            </a:prstGeom>
            <a:noFill/>
            <a:ln w="9525">
              <a:noFill/>
              <a:miter lim="800000"/>
              <a:headEnd/>
              <a:tailEnd/>
            </a:ln>
            <a:effectLst/>
          </p:spPr>
          <p:txBody>
            <a:bodyPr>
              <a:spAutoFit/>
            </a:bodyPr>
            <a:lstStyle/>
            <a:p>
              <a:pPr eaLnBrk="0" hangingPunct="0"/>
              <a:r>
                <a:rPr lang="en-US" sz="1000">
                  <a:latin typeface="Times New Roman" pitchFamily="18" charset="0"/>
                </a:rPr>
                <a:t>(0 -$ 1,000)</a:t>
              </a:r>
              <a:endParaRPr lang="en-US">
                <a:latin typeface="Times New Roman" pitchFamily="18" charset="0"/>
              </a:endParaRPr>
            </a:p>
          </p:txBody>
        </p:sp>
        <p:sp>
          <p:nvSpPr>
            <p:cNvPr id="993353" name="Rectangle 73"/>
            <p:cNvSpPr>
              <a:spLocks noChangeArrowheads="1"/>
            </p:cNvSpPr>
            <p:nvPr/>
          </p:nvSpPr>
          <p:spPr bwMode="auto">
            <a:xfrm>
              <a:off x="287" y="1991"/>
              <a:ext cx="340"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Step 3:</a:t>
              </a:r>
            </a:p>
          </p:txBody>
        </p:sp>
        <p:sp>
          <p:nvSpPr>
            <p:cNvPr id="993354" name="Text Box 74"/>
            <p:cNvSpPr txBox="1">
              <a:spLocks noChangeArrowheads="1"/>
            </p:cNvSpPr>
            <p:nvPr/>
          </p:nvSpPr>
          <p:spPr bwMode="auto">
            <a:xfrm>
              <a:off x="2942" y="2176"/>
              <a:ext cx="677" cy="154"/>
            </a:xfrm>
            <a:prstGeom prst="rect">
              <a:avLst/>
            </a:prstGeom>
            <a:noFill/>
            <a:ln w="9525">
              <a:noFill/>
              <a:miter lim="800000"/>
              <a:headEnd/>
              <a:tailEnd/>
            </a:ln>
            <a:effectLst/>
          </p:spPr>
          <p:txBody>
            <a:bodyPr wrap="none">
              <a:spAutoFit/>
            </a:bodyPr>
            <a:lstStyle/>
            <a:p>
              <a:pPr eaLnBrk="0" hangingPunct="0"/>
              <a:r>
                <a:rPr lang="en-US" sz="1000">
                  <a:latin typeface="Times New Roman" pitchFamily="18" charset="0"/>
                </a:rPr>
                <a:t>($1,000 - $2,000)</a:t>
              </a:r>
            </a:p>
          </p:txBody>
        </p:sp>
      </p:grpSp>
    </p:spTree>
  </p:cSld>
  <p:clrMapOvr>
    <a:masterClrMapping/>
  </p:clrMapOvr>
  <p:transition>
    <p:zo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1F820F-3AF0-4DC9-A007-A5D70859C9FE}"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BEB60E6-2D20-445C-95DB-2D70AE819443}" type="slidenum">
              <a:rPr lang="en-US"/>
              <a:pPr/>
              <a:t>111</a:t>
            </a:fld>
            <a:endParaRPr lang="en-US"/>
          </a:p>
        </p:txBody>
      </p:sp>
      <p:sp>
        <p:nvSpPr>
          <p:cNvPr id="994306" name="Rectangle 2"/>
          <p:cNvSpPr>
            <a:spLocks noGrp="1" noChangeArrowheads="1"/>
          </p:cNvSpPr>
          <p:nvPr>
            <p:ph type="title"/>
          </p:nvPr>
        </p:nvSpPr>
        <p:spPr>
          <a:xfrm>
            <a:off x="-152400" y="228600"/>
            <a:ext cx="9448800" cy="685800"/>
          </a:xfrm>
        </p:spPr>
        <p:txBody>
          <a:bodyPr/>
          <a:lstStyle/>
          <a:p>
            <a:r>
              <a:rPr lang="en-US" sz="3200"/>
              <a:t>Concept Hierarchy Generation for Categorical Data</a:t>
            </a:r>
          </a:p>
        </p:txBody>
      </p:sp>
      <p:sp>
        <p:nvSpPr>
          <p:cNvPr id="994307" name="Rectangle 3"/>
          <p:cNvSpPr>
            <a:spLocks noGrp="1" noChangeArrowheads="1"/>
          </p:cNvSpPr>
          <p:nvPr>
            <p:ph type="body" idx="1"/>
          </p:nvPr>
        </p:nvSpPr>
        <p:spPr>
          <a:xfrm>
            <a:off x="304800" y="1371600"/>
            <a:ext cx="8458200" cy="5105400"/>
          </a:xfrm>
        </p:spPr>
        <p:txBody>
          <a:bodyPr/>
          <a:lstStyle/>
          <a:p>
            <a:pPr>
              <a:lnSpc>
                <a:spcPct val="110000"/>
              </a:lnSpc>
            </a:pPr>
            <a:r>
              <a:rPr lang="en-US" sz="2400"/>
              <a:t>Specification of a partial/total ordering of attributes explicitly at the schema level by users or experts</a:t>
            </a:r>
          </a:p>
          <a:p>
            <a:pPr lvl="1">
              <a:lnSpc>
                <a:spcPct val="110000"/>
              </a:lnSpc>
            </a:pPr>
            <a:r>
              <a:rPr lang="en-US" sz="2400"/>
              <a:t>street &lt; city &lt; state &lt; country</a:t>
            </a:r>
          </a:p>
          <a:p>
            <a:pPr>
              <a:lnSpc>
                <a:spcPct val="110000"/>
              </a:lnSpc>
            </a:pPr>
            <a:r>
              <a:rPr lang="en-US" sz="2400"/>
              <a:t>Specification of a hierarchy for a set of values by explicit data grouping</a:t>
            </a:r>
          </a:p>
          <a:p>
            <a:pPr lvl="1">
              <a:lnSpc>
                <a:spcPct val="110000"/>
              </a:lnSpc>
            </a:pPr>
            <a:r>
              <a:rPr lang="en-US" sz="2400"/>
              <a:t>{Urbana, Champaign, Chicago} &lt; Illinois</a:t>
            </a:r>
          </a:p>
          <a:p>
            <a:pPr>
              <a:lnSpc>
                <a:spcPct val="110000"/>
              </a:lnSpc>
            </a:pPr>
            <a:r>
              <a:rPr lang="en-US" sz="2400"/>
              <a:t>Specification of only a partial set of attributes</a:t>
            </a:r>
          </a:p>
          <a:p>
            <a:pPr lvl="1">
              <a:lnSpc>
                <a:spcPct val="110000"/>
              </a:lnSpc>
            </a:pPr>
            <a:r>
              <a:rPr lang="en-US" sz="2400"/>
              <a:t>E.g., only street &lt; city, not others</a:t>
            </a:r>
          </a:p>
          <a:p>
            <a:pPr>
              <a:lnSpc>
                <a:spcPct val="110000"/>
              </a:lnSpc>
            </a:pPr>
            <a:r>
              <a:rPr lang="en-US" sz="2400"/>
              <a:t>Automatic generation of hierarchies (or attribute levels) by the analysis of the number of distinct values</a:t>
            </a:r>
          </a:p>
          <a:p>
            <a:pPr lvl="1">
              <a:lnSpc>
                <a:spcPct val="110000"/>
              </a:lnSpc>
            </a:pPr>
            <a:r>
              <a:rPr lang="en-US" sz="2400"/>
              <a:t>E.g., for a set of attributes: {street, city, state, country}</a:t>
            </a:r>
          </a:p>
        </p:txBody>
      </p:sp>
    </p:spTree>
  </p:cSld>
  <p:clrMapOvr>
    <a:masterClrMapping/>
  </p:clrMapOvr>
  <p:transition>
    <p:zo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fld id="{7A8E1BD1-5C2F-499E-BC6D-17C54DC605AC}" type="datetime4">
              <a:rPr lang="en-US"/>
              <a:pPr/>
              <a:t>January 24, 2017</a:t>
            </a:fld>
            <a:endParaRPr lang="en-US"/>
          </a:p>
        </p:txBody>
      </p:sp>
      <p:sp>
        <p:nvSpPr>
          <p:cNvPr id="17" name="Footer Placeholder 4"/>
          <p:cNvSpPr>
            <a:spLocks noGrp="1"/>
          </p:cNvSpPr>
          <p:nvPr>
            <p:ph type="ftr" sz="quarter" idx="11"/>
          </p:nvPr>
        </p:nvSpPr>
        <p:spPr/>
        <p:txBody>
          <a:bodyPr/>
          <a:lstStyle/>
          <a:p>
            <a:r>
              <a:rPr lang="en-US"/>
              <a:t>Data Mining: Concepts and Techniques</a:t>
            </a:r>
          </a:p>
        </p:txBody>
      </p:sp>
      <p:sp>
        <p:nvSpPr>
          <p:cNvPr id="18" name="Slide Number Placeholder 5"/>
          <p:cNvSpPr>
            <a:spLocks noGrp="1"/>
          </p:cNvSpPr>
          <p:nvPr>
            <p:ph type="sldNum" sz="quarter" idx="12"/>
          </p:nvPr>
        </p:nvSpPr>
        <p:spPr/>
        <p:txBody>
          <a:bodyPr/>
          <a:lstStyle/>
          <a:p>
            <a:fld id="{C5EA6834-1EB7-4956-95F2-5E0F71840542}" type="slidenum">
              <a:rPr lang="en-US"/>
              <a:pPr/>
              <a:t>112</a:t>
            </a:fld>
            <a:endParaRPr lang="en-US"/>
          </a:p>
        </p:txBody>
      </p:sp>
      <p:sp>
        <p:nvSpPr>
          <p:cNvPr id="995330" name="Rectangle 2"/>
          <p:cNvSpPr>
            <a:spLocks noGrp="1" noChangeArrowheads="1"/>
          </p:cNvSpPr>
          <p:nvPr>
            <p:ph type="title"/>
          </p:nvPr>
        </p:nvSpPr>
        <p:spPr>
          <a:xfrm>
            <a:off x="762000" y="304800"/>
            <a:ext cx="7793038" cy="685800"/>
          </a:xfrm>
        </p:spPr>
        <p:txBody>
          <a:bodyPr/>
          <a:lstStyle/>
          <a:p>
            <a:r>
              <a:rPr lang="en-US" sz="3200"/>
              <a:t>Automatic Concept Hierarchy Generation</a:t>
            </a:r>
          </a:p>
        </p:txBody>
      </p:sp>
      <p:sp>
        <p:nvSpPr>
          <p:cNvPr id="995331" name="Rectangle 3"/>
          <p:cNvSpPr>
            <a:spLocks noGrp="1" noChangeArrowheads="1"/>
          </p:cNvSpPr>
          <p:nvPr>
            <p:ph type="body" idx="1"/>
          </p:nvPr>
        </p:nvSpPr>
        <p:spPr>
          <a:xfrm>
            <a:off x="381000" y="1295400"/>
            <a:ext cx="8077200" cy="2286000"/>
          </a:xfrm>
        </p:spPr>
        <p:txBody>
          <a:bodyPr/>
          <a:lstStyle/>
          <a:p>
            <a:pPr>
              <a:lnSpc>
                <a:spcPct val="90000"/>
              </a:lnSpc>
            </a:pPr>
            <a:r>
              <a:rPr lang="en-US" sz="2400"/>
              <a:t>Some hierarchies can be automatically generated based on the analysis of the number of distinct values per attribute in the data set </a:t>
            </a:r>
          </a:p>
          <a:p>
            <a:pPr lvl="1">
              <a:lnSpc>
                <a:spcPct val="90000"/>
              </a:lnSpc>
            </a:pPr>
            <a:r>
              <a:rPr lang="en-US" sz="2400"/>
              <a:t>The attribute with the most distinct values is placed at the lowest level of the hierarchy</a:t>
            </a:r>
          </a:p>
          <a:p>
            <a:pPr lvl="1">
              <a:lnSpc>
                <a:spcPct val="90000"/>
              </a:lnSpc>
            </a:pPr>
            <a:r>
              <a:rPr lang="en-US" sz="2400"/>
              <a:t>Exceptions, e.g., weekday, month, quarter, year</a:t>
            </a:r>
          </a:p>
        </p:txBody>
      </p:sp>
      <p:grpSp>
        <p:nvGrpSpPr>
          <p:cNvPr id="995343" name="Group 15"/>
          <p:cNvGrpSpPr>
            <a:grpSpLocks/>
          </p:cNvGrpSpPr>
          <p:nvPr/>
        </p:nvGrpSpPr>
        <p:grpSpPr bwMode="auto">
          <a:xfrm>
            <a:off x="914400" y="3733800"/>
            <a:ext cx="7156450" cy="2724150"/>
            <a:chOff x="672" y="2438"/>
            <a:chExt cx="4508" cy="1716"/>
          </a:xfrm>
        </p:grpSpPr>
        <p:sp>
          <p:nvSpPr>
            <p:cNvPr id="995332" name="Oval 4"/>
            <p:cNvSpPr>
              <a:spLocks noChangeArrowheads="1"/>
            </p:cNvSpPr>
            <p:nvPr/>
          </p:nvSpPr>
          <p:spPr bwMode="auto">
            <a:xfrm>
              <a:off x="672" y="249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6E6EA"/>
                  </a:solidFill>
                  <a:latin typeface="Times New Roman" pitchFamily="18" charset="0"/>
                </a:rPr>
                <a:t>country</a:t>
              </a:r>
            </a:p>
          </p:txBody>
        </p:sp>
        <p:sp>
          <p:nvSpPr>
            <p:cNvPr id="995333" name="Oval 5"/>
            <p:cNvSpPr>
              <a:spLocks noChangeArrowheads="1"/>
            </p:cNvSpPr>
            <p:nvPr/>
          </p:nvSpPr>
          <p:spPr bwMode="auto">
            <a:xfrm>
              <a:off x="708" y="2952"/>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province_or_ state</a:t>
              </a:r>
            </a:p>
          </p:txBody>
        </p:sp>
        <p:sp>
          <p:nvSpPr>
            <p:cNvPr id="995334" name="Oval 6"/>
            <p:cNvSpPr>
              <a:spLocks noChangeArrowheads="1"/>
            </p:cNvSpPr>
            <p:nvPr/>
          </p:nvSpPr>
          <p:spPr bwMode="auto">
            <a:xfrm>
              <a:off x="756" y="345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city</a:t>
              </a:r>
            </a:p>
          </p:txBody>
        </p:sp>
        <p:sp>
          <p:nvSpPr>
            <p:cNvPr id="995335" name="Oval 7"/>
            <p:cNvSpPr>
              <a:spLocks noChangeArrowheads="1"/>
            </p:cNvSpPr>
            <p:nvPr/>
          </p:nvSpPr>
          <p:spPr bwMode="auto">
            <a:xfrm>
              <a:off x="744" y="393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street</a:t>
              </a:r>
            </a:p>
          </p:txBody>
        </p:sp>
        <p:sp>
          <p:nvSpPr>
            <p:cNvPr id="995336" name="Line 8"/>
            <p:cNvSpPr>
              <a:spLocks noChangeShapeType="1"/>
            </p:cNvSpPr>
            <p:nvPr/>
          </p:nvSpPr>
          <p:spPr bwMode="auto">
            <a:xfrm flipH="1">
              <a:off x="1836" y="2736"/>
              <a:ext cx="0" cy="240"/>
            </a:xfrm>
            <a:prstGeom prst="line">
              <a:avLst/>
            </a:prstGeom>
            <a:noFill/>
            <a:ln w="9525">
              <a:solidFill>
                <a:schemeClr val="tx2"/>
              </a:solidFill>
              <a:round/>
              <a:headEnd/>
              <a:tailEnd/>
            </a:ln>
            <a:effectLst/>
          </p:spPr>
          <p:txBody>
            <a:bodyPr/>
            <a:lstStyle/>
            <a:p>
              <a:endParaRPr lang="th-TH"/>
            </a:p>
          </p:txBody>
        </p:sp>
        <p:sp>
          <p:nvSpPr>
            <p:cNvPr id="995337" name="Line 9"/>
            <p:cNvSpPr>
              <a:spLocks noChangeShapeType="1"/>
            </p:cNvSpPr>
            <p:nvPr/>
          </p:nvSpPr>
          <p:spPr bwMode="auto">
            <a:xfrm>
              <a:off x="1836" y="3096"/>
              <a:ext cx="0" cy="336"/>
            </a:xfrm>
            <a:prstGeom prst="line">
              <a:avLst/>
            </a:prstGeom>
            <a:noFill/>
            <a:ln w="9525">
              <a:solidFill>
                <a:schemeClr val="tx2"/>
              </a:solidFill>
              <a:round/>
              <a:headEnd/>
              <a:tailEnd/>
            </a:ln>
            <a:effectLst/>
          </p:spPr>
          <p:txBody>
            <a:bodyPr/>
            <a:lstStyle/>
            <a:p>
              <a:endParaRPr lang="th-TH"/>
            </a:p>
          </p:txBody>
        </p:sp>
        <p:sp>
          <p:nvSpPr>
            <p:cNvPr id="995338" name="Line 10"/>
            <p:cNvSpPr>
              <a:spLocks noChangeShapeType="1"/>
            </p:cNvSpPr>
            <p:nvPr/>
          </p:nvSpPr>
          <p:spPr bwMode="auto">
            <a:xfrm>
              <a:off x="1836" y="3612"/>
              <a:ext cx="0" cy="348"/>
            </a:xfrm>
            <a:prstGeom prst="line">
              <a:avLst/>
            </a:prstGeom>
            <a:noFill/>
            <a:ln w="9525">
              <a:solidFill>
                <a:schemeClr val="tx2"/>
              </a:solidFill>
              <a:round/>
              <a:headEnd/>
              <a:tailEnd/>
            </a:ln>
            <a:effectLst/>
          </p:spPr>
          <p:txBody>
            <a:bodyPr/>
            <a:lstStyle/>
            <a:p>
              <a:endParaRPr lang="th-TH"/>
            </a:p>
          </p:txBody>
        </p:sp>
        <p:sp>
          <p:nvSpPr>
            <p:cNvPr id="995339" name="Text Box 11"/>
            <p:cNvSpPr txBox="1">
              <a:spLocks noChangeArrowheads="1"/>
            </p:cNvSpPr>
            <p:nvPr/>
          </p:nvSpPr>
          <p:spPr bwMode="auto">
            <a:xfrm>
              <a:off x="3542" y="2438"/>
              <a:ext cx="1458"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15 distinct values</a:t>
              </a:r>
            </a:p>
          </p:txBody>
        </p:sp>
        <p:sp>
          <p:nvSpPr>
            <p:cNvPr id="995340" name="Text Box 12"/>
            <p:cNvSpPr txBox="1">
              <a:spLocks noChangeArrowheads="1"/>
            </p:cNvSpPr>
            <p:nvPr/>
          </p:nvSpPr>
          <p:spPr bwMode="auto">
            <a:xfrm>
              <a:off x="3552" y="2942"/>
              <a:ext cx="1570" cy="288"/>
            </a:xfrm>
            <a:prstGeom prst="rect">
              <a:avLst/>
            </a:prstGeom>
            <a:noFill/>
            <a:ln w="9525">
              <a:noFill/>
              <a:miter lim="800000"/>
              <a:headEnd/>
              <a:tailEnd/>
            </a:ln>
            <a:effectLst/>
          </p:spPr>
          <p:txBody>
            <a:bodyPr>
              <a:spAutoFit/>
            </a:bodyPr>
            <a:lstStyle/>
            <a:p>
              <a:pPr algn="ctr" eaLnBrk="0" hangingPunct="0"/>
              <a:r>
                <a:rPr lang="en-US">
                  <a:latin typeface="Times New Roman" pitchFamily="18" charset="0"/>
                </a:rPr>
                <a:t>365 distinct values</a:t>
              </a:r>
            </a:p>
          </p:txBody>
        </p:sp>
        <p:sp>
          <p:nvSpPr>
            <p:cNvPr id="995341" name="Text Box 13"/>
            <p:cNvSpPr txBox="1">
              <a:spLocks noChangeArrowheads="1"/>
            </p:cNvSpPr>
            <p:nvPr/>
          </p:nvSpPr>
          <p:spPr bwMode="auto">
            <a:xfrm>
              <a:off x="3470" y="3410"/>
              <a:ext cx="1650"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3567 distinct values</a:t>
              </a:r>
            </a:p>
          </p:txBody>
        </p:sp>
        <p:sp>
          <p:nvSpPr>
            <p:cNvPr id="995342" name="Text Box 14"/>
            <p:cNvSpPr txBox="1">
              <a:spLocks noChangeArrowheads="1"/>
            </p:cNvSpPr>
            <p:nvPr/>
          </p:nvSpPr>
          <p:spPr bwMode="auto">
            <a:xfrm>
              <a:off x="3290" y="3866"/>
              <a:ext cx="1890"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674,339 distinct values</a:t>
              </a:r>
            </a:p>
          </p:txBody>
        </p:sp>
      </p:grpSp>
    </p:spTree>
  </p:cSld>
  <p:clrMapOvr>
    <a:masterClrMapping/>
  </p:clrMapOvr>
  <p:transition>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84B717-6E96-47E0-8602-DFD7F0E83FF3}"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967AB2DA-BB8A-40BB-960A-5A9AA322E8DD}" type="slidenum">
              <a:rPr lang="en-US"/>
              <a:pPr/>
              <a:t>113</a:t>
            </a:fld>
            <a:endParaRPr lang="en-US"/>
          </a:p>
        </p:txBody>
      </p:sp>
      <p:sp>
        <p:nvSpPr>
          <p:cNvPr id="1007618" name="Rectangle 2050"/>
          <p:cNvSpPr>
            <a:spLocks noGrp="1" noChangeArrowheads="1"/>
          </p:cNvSpPr>
          <p:nvPr>
            <p:ph type="title"/>
          </p:nvPr>
        </p:nvSpPr>
        <p:spPr>
          <a:xfrm>
            <a:off x="609600" y="152400"/>
            <a:ext cx="7620000" cy="914400"/>
          </a:xfrm>
          <a:noFill/>
          <a:ln/>
        </p:spPr>
        <p:txBody>
          <a:bodyPr lIns="92075" tIns="46038" rIns="92075" bIns="46038" anchor="ctr"/>
          <a:lstStyle/>
          <a:p>
            <a:r>
              <a:rPr lang="en-US"/>
              <a:t>Chapter 2: Data Preprocessing</a:t>
            </a:r>
          </a:p>
        </p:txBody>
      </p:sp>
      <p:sp>
        <p:nvSpPr>
          <p:cNvPr id="1007619" name="Rectangle 2051"/>
          <p:cNvSpPr>
            <a:spLocks noGrp="1" noChangeArrowheads="1"/>
          </p:cNvSpPr>
          <p:nvPr>
            <p:ph type="body" idx="1"/>
          </p:nvPr>
        </p:nvSpPr>
        <p:spPr>
          <a:xfrm>
            <a:off x="762000" y="1676400"/>
            <a:ext cx="7924800" cy="480060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solidFill>
                  <a:schemeClr val="hlink"/>
                </a:solidFill>
              </a:rPr>
              <a:t>Summary</a:t>
            </a:r>
            <a:endParaRPr lang="en-US"/>
          </a:p>
        </p:txBody>
      </p:sp>
    </p:spTree>
  </p:cSld>
  <p:clrMapOvr>
    <a:masterClrMapping/>
  </p:clrMapOvr>
  <p:transition>
    <p:zo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603D82-626E-4741-BBEB-4D2B765CAB3D}"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1D70EDF-638A-41D4-AF81-755F2F822628}" type="slidenum">
              <a:rPr lang="en-US"/>
              <a:pPr/>
              <a:t>114</a:t>
            </a:fld>
            <a:endParaRPr lang="en-US"/>
          </a:p>
        </p:txBody>
      </p:sp>
      <p:sp>
        <p:nvSpPr>
          <p:cNvPr id="997378" name="Rectangle 2"/>
          <p:cNvSpPr>
            <a:spLocks noGrp="1" noChangeArrowheads="1"/>
          </p:cNvSpPr>
          <p:nvPr>
            <p:ph type="title"/>
          </p:nvPr>
        </p:nvSpPr>
        <p:spPr>
          <a:xfrm>
            <a:off x="1752600" y="457200"/>
            <a:ext cx="4821238" cy="609600"/>
          </a:xfrm>
        </p:spPr>
        <p:txBody>
          <a:bodyPr/>
          <a:lstStyle/>
          <a:p>
            <a:r>
              <a:rPr lang="en-US"/>
              <a:t>Summary</a:t>
            </a:r>
          </a:p>
        </p:txBody>
      </p:sp>
      <p:sp>
        <p:nvSpPr>
          <p:cNvPr id="997379" name="Rectangle 3"/>
          <p:cNvSpPr>
            <a:spLocks noGrp="1" noChangeArrowheads="1"/>
          </p:cNvSpPr>
          <p:nvPr>
            <p:ph type="body" idx="1"/>
          </p:nvPr>
        </p:nvSpPr>
        <p:spPr>
          <a:xfrm>
            <a:off x="304800" y="1447800"/>
            <a:ext cx="8382000" cy="4953000"/>
          </a:xfrm>
        </p:spPr>
        <p:txBody>
          <a:bodyPr/>
          <a:lstStyle/>
          <a:p>
            <a:pPr>
              <a:lnSpc>
                <a:spcPct val="120000"/>
              </a:lnSpc>
            </a:pPr>
            <a:r>
              <a:rPr lang="en-US" sz="2400"/>
              <a:t>Data  preparation or preprocessing is a big issue for both data warehousing and data mining</a:t>
            </a:r>
          </a:p>
          <a:p>
            <a:pPr>
              <a:lnSpc>
                <a:spcPct val="120000"/>
              </a:lnSpc>
            </a:pPr>
            <a:r>
              <a:rPr lang="en-US" sz="2400"/>
              <a:t>Discriptive data summarization is need for quality data preprocessing</a:t>
            </a:r>
          </a:p>
          <a:p>
            <a:pPr>
              <a:lnSpc>
                <a:spcPct val="120000"/>
              </a:lnSpc>
            </a:pPr>
            <a:r>
              <a:rPr lang="en-US" sz="2400"/>
              <a:t>Data preparation includes</a:t>
            </a:r>
          </a:p>
          <a:p>
            <a:pPr lvl="1">
              <a:lnSpc>
                <a:spcPct val="120000"/>
              </a:lnSpc>
            </a:pPr>
            <a:r>
              <a:rPr lang="en-US" sz="2400"/>
              <a:t>Data cleaning and data integration</a:t>
            </a:r>
          </a:p>
          <a:p>
            <a:pPr lvl="1">
              <a:lnSpc>
                <a:spcPct val="120000"/>
              </a:lnSpc>
            </a:pPr>
            <a:r>
              <a:rPr lang="en-US" sz="2400"/>
              <a:t>Data reduction and feature selection</a:t>
            </a:r>
            <a:endParaRPr lang="en-US" sz="2400">
              <a:solidFill>
                <a:schemeClr val="hlink"/>
              </a:solidFill>
            </a:endParaRPr>
          </a:p>
          <a:p>
            <a:pPr lvl="1">
              <a:lnSpc>
                <a:spcPct val="120000"/>
              </a:lnSpc>
            </a:pPr>
            <a:r>
              <a:rPr lang="en-US" sz="2400"/>
              <a:t>Discretization</a:t>
            </a:r>
          </a:p>
          <a:p>
            <a:pPr>
              <a:lnSpc>
                <a:spcPct val="120000"/>
              </a:lnSpc>
            </a:pPr>
            <a:r>
              <a:rPr lang="en-US" sz="2400"/>
              <a:t>A lot a methods have been developed but data preprocessing still an active area of research</a:t>
            </a:r>
          </a:p>
        </p:txBody>
      </p:sp>
    </p:spTree>
  </p:cSld>
  <p:clrMapOvr>
    <a:masterClrMapping/>
  </p:clrMapOvr>
  <p:transition>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9D4F60-6A31-41ED-B8E0-FED986B71F0A}"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26622D75-3D1F-47E8-AAE5-F4594DA84354}" type="slidenum">
              <a:rPr lang="en-US"/>
              <a:pPr/>
              <a:t>115</a:t>
            </a:fld>
            <a:endParaRPr lang="en-US"/>
          </a:p>
        </p:txBody>
      </p:sp>
      <p:sp>
        <p:nvSpPr>
          <p:cNvPr id="998402" name="Rectangle 2"/>
          <p:cNvSpPr>
            <a:spLocks noGrp="1" noChangeArrowheads="1"/>
          </p:cNvSpPr>
          <p:nvPr>
            <p:ph type="title"/>
          </p:nvPr>
        </p:nvSpPr>
        <p:spPr/>
        <p:txBody>
          <a:bodyPr/>
          <a:lstStyle/>
          <a:p>
            <a:r>
              <a:rPr lang="en-US"/>
              <a:t>References</a:t>
            </a:r>
          </a:p>
        </p:txBody>
      </p:sp>
      <p:sp>
        <p:nvSpPr>
          <p:cNvPr id="998403" name="Rectangle 3"/>
          <p:cNvSpPr>
            <a:spLocks noGrp="1" noChangeArrowheads="1"/>
          </p:cNvSpPr>
          <p:nvPr>
            <p:ph type="body" idx="1"/>
          </p:nvPr>
        </p:nvSpPr>
        <p:spPr>
          <a:xfrm>
            <a:off x="228600" y="1295400"/>
            <a:ext cx="8686800" cy="5334000"/>
          </a:xfrm>
        </p:spPr>
        <p:txBody>
          <a:bodyPr/>
          <a:lstStyle/>
          <a:p>
            <a:pPr marL="457200" indent="-457200">
              <a:lnSpc>
                <a:spcPct val="130000"/>
              </a:lnSpc>
            </a:pPr>
            <a:r>
              <a:rPr lang="en-US" sz="1400"/>
              <a:t>D. P. Ballou and G. K. Tayi. Enhancing data quality in data warehouse environments. Communications of ACM, 42:73-78, 1999</a:t>
            </a:r>
          </a:p>
          <a:p>
            <a:pPr marL="457200" indent="-457200">
              <a:lnSpc>
                <a:spcPct val="130000"/>
              </a:lnSpc>
            </a:pPr>
            <a:r>
              <a:rPr lang="en-US" sz="1400">
                <a:solidFill>
                  <a:schemeClr val="hlink"/>
                </a:solidFill>
              </a:rPr>
              <a:t>T. Dasu and T. Johnson.  Exploratory Data Mining and Data Cleaning. John Wiley &amp; Sons, 2003</a:t>
            </a:r>
          </a:p>
          <a:p>
            <a:pPr marL="457200" indent="-457200">
              <a:lnSpc>
                <a:spcPct val="130000"/>
              </a:lnSpc>
            </a:pPr>
            <a:r>
              <a:rPr lang="en-US" sz="1400">
                <a:solidFill>
                  <a:schemeClr val="hlink"/>
                </a:solidFill>
                <a:cs typeface="Times New Roman" pitchFamily="18" charset="0"/>
              </a:rPr>
              <a:t>T. Dasu, T. Johnson, S. Muthukrishnan, V. Shkapenyuk.  </a:t>
            </a:r>
            <a:r>
              <a:rPr lang="en-US" sz="1400" u="sng">
                <a:solidFill>
                  <a:srgbClr val="0000FF"/>
                </a:solidFill>
                <a:cs typeface="Times New Roman" pitchFamily="18" charset="0"/>
                <a:hlinkClick r:id="rId2"/>
              </a:rPr>
              <a:t>Mining Database Structure; Or, How to Build a Data Quality Browser</a:t>
            </a:r>
            <a:r>
              <a:rPr lang="en-US" sz="1400">
                <a:solidFill>
                  <a:schemeClr val="hlink"/>
                </a:solidFill>
                <a:cs typeface="Times New Roman" pitchFamily="18" charset="0"/>
              </a:rPr>
              <a:t>. SIGMOD’02.  </a:t>
            </a:r>
            <a:endParaRPr lang="en-US" sz="1400">
              <a:solidFill>
                <a:schemeClr val="hlink"/>
              </a:solidFill>
            </a:endParaRPr>
          </a:p>
          <a:p>
            <a:pPr marL="457200" indent="-457200">
              <a:lnSpc>
                <a:spcPct val="130000"/>
              </a:lnSpc>
            </a:pPr>
            <a:r>
              <a:rPr lang="en-US" sz="1400">
                <a:solidFill>
                  <a:schemeClr val="hlink"/>
                </a:solidFill>
              </a:rPr>
              <a:t>H.V. Jagadish et al., Special Issue on Data Reduction Techniques.  Bulletin of the Technical Committee on Data Engineering, 20(4), December 1997</a:t>
            </a:r>
          </a:p>
          <a:p>
            <a:pPr marL="457200" indent="-457200">
              <a:lnSpc>
                <a:spcPct val="130000"/>
              </a:lnSpc>
            </a:pPr>
            <a:r>
              <a:rPr lang="en-US" sz="1400"/>
              <a:t>D. Pyle. Data Preparation for Data Mining. Morgan Kaufmann, 1999</a:t>
            </a:r>
          </a:p>
          <a:p>
            <a:pPr marL="457200" indent="-457200">
              <a:lnSpc>
                <a:spcPct val="130000"/>
              </a:lnSpc>
            </a:pPr>
            <a:r>
              <a:rPr lang="en-US" sz="1400"/>
              <a:t>E. Rahm and H. H. Do. Data Cleaning: Problems and Current Approaches. </a:t>
            </a:r>
            <a:r>
              <a:rPr lang="en-US" sz="1400" i="1"/>
              <a:t>IEEE Bulletin of the Technical Committee on Data Engineering. Vol.23, No.4</a:t>
            </a:r>
          </a:p>
          <a:p>
            <a:pPr marL="457200" indent="-457200">
              <a:lnSpc>
                <a:spcPct val="130000"/>
              </a:lnSpc>
            </a:pPr>
            <a:r>
              <a:rPr lang="en-US" sz="1400">
                <a:solidFill>
                  <a:schemeClr val="hlink"/>
                </a:solidFill>
              </a:rPr>
              <a:t>V. Raman and J. Hellerstein. Potters Wheel: An Interactive Framework for Data Cleaning and Transformation, VLDB’2001</a:t>
            </a:r>
            <a:endParaRPr lang="en-US" sz="1400" i="1">
              <a:solidFill>
                <a:schemeClr val="hlink"/>
              </a:solidFill>
            </a:endParaRPr>
          </a:p>
          <a:p>
            <a:pPr marL="457200" indent="-457200">
              <a:lnSpc>
                <a:spcPct val="130000"/>
              </a:lnSpc>
            </a:pPr>
            <a:r>
              <a:rPr lang="en-US" sz="1400"/>
              <a:t>T. Redman. Data Quality: Management and Technology. Bantam Books, 1992</a:t>
            </a:r>
          </a:p>
          <a:p>
            <a:pPr marL="457200" indent="-457200">
              <a:lnSpc>
                <a:spcPct val="130000"/>
              </a:lnSpc>
            </a:pPr>
            <a:r>
              <a:rPr lang="en-US" sz="1400"/>
              <a:t>Y. Wand and R. Wang. Anchoring data quality dimensions ontological foundations. Communications of ACM, 39:86-95, 1996</a:t>
            </a:r>
          </a:p>
          <a:p>
            <a:pPr marL="457200" indent="-457200">
              <a:lnSpc>
                <a:spcPct val="130000"/>
              </a:lnSpc>
            </a:pPr>
            <a:r>
              <a:rPr lang="en-US" sz="1400"/>
              <a:t>R. Wang, V. Storey, and C. Firth. A framework for analysis of data quality research. IEEE Trans. Knowledge and Data Engineering, 7:623-640, 1995</a:t>
            </a:r>
          </a:p>
        </p:txBody>
      </p:sp>
    </p:spTree>
  </p:cSld>
  <p:clrMapOvr>
    <a:masterClrMapping/>
  </p:clrMapOvr>
  <p:transition>
    <p:zo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4"/>
          <p:cNvSpPr>
            <a:spLocks noGrp="1"/>
          </p:cNvSpPr>
          <p:nvPr>
            <p:ph type="dt" sz="half" idx="10"/>
          </p:nvPr>
        </p:nvSpPr>
        <p:spPr/>
        <p:txBody>
          <a:bodyPr/>
          <a:lstStyle/>
          <a:p>
            <a:fld id="{DFB22705-2733-40DD-A7D7-C9428FC6E456}" type="datetime4">
              <a:rPr lang="en-US"/>
              <a:pPr/>
              <a:t>January 24, 2017</a:t>
            </a:fld>
            <a:endParaRPr lang="en-US"/>
          </a:p>
        </p:txBody>
      </p:sp>
      <p:sp>
        <p:nvSpPr>
          <p:cNvPr id="4" name="Footer Placeholder 5"/>
          <p:cNvSpPr>
            <a:spLocks noGrp="1"/>
          </p:cNvSpPr>
          <p:nvPr>
            <p:ph type="ftr" sz="quarter" idx="11"/>
          </p:nvPr>
        </p:nvSpPr>
        <p:spPr/>
        <p:txBody>
          <a:bodyPr/>
          <a:lstStyle/>
          <a:p>
            <a:r>
              <a:rPr lang="en-US"/>
              <a:t>Data Mining: Concepts and Techniques</a:t>
            </a:r>
          </a:p>
        </p:txBody>
      </p:sp>
      <p:sp>
        <p:nvSpPr>
          <p:cNvPr id="5" name="Slide Number Placeholder 6"/>
          <p:cNvSpPr>
            <a:spLocks noGrp="1"/>
          </p:cNvSpPr>
          <p:nvPr>
            <p:ph type="sldNum" sz="quarter" idx="12"/>
          </p:nvPr>
        </p:nvSpPr>
        <p:spPr/>
        <p:txBody>
          <a:bodyPr/>
          <a:lstStyle/>
          <a:p>
            <a:fld id="{8685354D-67A6-4F38-898E-37F40375B8C7}" type="slidenum">
              <a:rPr lang="en-US"/>
              <a:pPr/>
              <a:t>116</a:t>
            </a:fld>
            <a:endParaRPr lang="en-US"/>
          </a:p>
        </p:txBody>
      </p:sp>
      <p:pic>
        <p:nvPicPr>
          <p:cNvPr id="1034249" name="Picture 9" descr="105-0525_IMG"/>
          <p:cNvPicPr>
            <a:picLocks noGrp="1" noChangeAspect="1" noChangeArrowheads="1"/>
          </p:cNvPicPr>
          <p:nvPr>
            <p:ph sz="half" idx="2"/>
          </p:nvPr>
        </p:nvPicPr>
        <p:blipFill>
          <a:blip r:embed="rId2" cstate="print"/>
          <a:srcRect/>
          <a:stretch>
            <a:fillRect/>
          </a:stretch>
        </p:blipFill>
        <p:spPr>
          <a:xfrm>
            <a:off x="0" y="95250"/>
            <a:ext cx="9144000" cy="6858000"/>
          </a:xfrm>
          <a:noFill/>
          <a:ln/>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ค่าเฉลี่ยกรณีแจกแจงความถี่</a:t>
            </a:r>
            <a:endParaRPr lang="th-TH" dirty="0"/>
          </a:p>
        </p:txBody>
      </p:sp>
      <p:sp>
        <p:nvSpPr>
          <p:cNvPr id="5" name="Date Placeholder 4"/>
          <p:cNvSpPr>
            <a:spLocks noGrp="1"/>
          </p:cNvSpPr>
          <p:nvPr>
            <p:ph type="dt" sz="half" idx="10"/>
          </p:nvPr>
        </p:nvSpPr>
        <p:spPr/>
        <p:txBody>
          <a:bodyPr/>
          <a:lstStyle/>
          <a:p>
            <a:fld id="{E445F81D-AB34-4238-AC44-436B7F47650C}" type="datetime4">
              <a:rPr lang="en-US" smtClean="0"/>
              <a:pPr/>
              <a:t>January 24, 2017</a:t>
            </a:fld>
            <a:endParaRPr lang="en-US"/>
          </a:p>
        </p:txBody>
      </p:sp>
      <p:sp>
        <p:nvSpPr>
          <p:cNvPr id="6" name="Footer Placeholder 5"/>
          <p:cNvSpPr>
            <a:spLocks noGrp="1"/>
          </p:cNvSpPr>
          <p:nvPr>
            <p:ph type="ftr" sz="quarter" idx="11"/>
          </p:nvPr>
        </p:nvSpPr>
        <p:spPr/>
        <p:txBody>
          <a:bodyPr/>
          <a:lstStyle/>
          <a:p>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fld id="{BDF9CEA9-84B4-4AA0-8713-A4205076383A}" type="slidenum">
              <a:rPr lang="en-US" smtClean="0"/>
              <a:pPr/>
              <a:t>12</a:t>
            </a:fld>
            <a:endParaRPr lang="en-US"/>
          </a:p>
        </p:txBody>
      </p:sp>
      <p:sp>
        <p:nvSpPr>
          <p:cNvPr id="8" name="Rectangle 7"/>
          <p:cNvSpPr/>
          <p:nvPr/>
        </p:nvSpPr>
        <p:spPr>
          <a:xfrm>
            <a:off x="838200" y="1447800"/>
            <a:ext cx="1510350" cy="461665"/>
          </a:xfrm>
          <a:prstGeom prst="rect">
            <a:avLst/>
          </a:prstGeom>
        </p:spPr>
        <p:txBody>
          <a:bodyPr wrap="none">
            <a:spAutoFit/>
          </a:bodyPr>
          <a:lstStyle/>
          <a:p>
            <a:r>
              <a:rPr lang="th-TH" dirty="0" smtClean="0"/>
              <a:t>ค่าเฉลี่ยเลขคณิต</a:t>
            </a:r>
            <a:endParaRPr lang="th-TH" dirty="0"/>
          </a:p>
        </p:txBody>
      </p:sp>
      <p:graphicFrame>
        <p:nvGraphicFramePr>
          <p:cNvPr id="1186818" name="Object 2"/>
          <p:cNvGraphicFramePr>
            <a:graphicFrameLocks noChangeAspect="1"/>
          </p:cNvGraphicFramePr>
          <p:nvPr/>
        </p:nvGraphicFramePr>
        <p:xfrm>
          <a:off x="2971800" y="1447800"/>
          <a:ext cx="1295400" cy="965200"/>
        </p:xfrm>
        <a:graphic>
          <a:graphicData uri="http://schemas.openxmlformats.org/presentationml/2006/ole">
            <mc:AlternateContent xmlns:mc="http://schemas.openxmlformats.org/markup-compatibility/2006">
              <mc:Choice xmlns:v="urn:schemas-microsoft-com:vml" Requires="v">
                <p:oleObj spid="_x0000_s1186837" name="Equation" r:id="rId3" imgW="571320" imgH="469800" progId="Equation.3">
                  <p:embed/>
                </p:oleObj>
              </mc:Choice>
              <mc:Fallback>
                <p:oleObj name="Equation" r:id="rId3" imgW="571320" imgH="469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447800"/>
                        <a:ext cx="12954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6819" name="Rectangle 3"/>
          <p:cNvSpPr>
            <a:spLocks noChangeArrowheads="1"/>
          </p:cNvSpPr>
          <p:nvPr/>
        </p:nvSpPr>
        <p:spPr bwMode="auto">
          <a:xfrm>
            <a:off x="685800" y="2601351"/>
            <a:ext cx="2286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sz="1800" b="0" i="0" u="none" strike="noStrike" cap="none" normalizeH="0" baseline="0" dirty="0" smtClean="0">
                <a:ln>
                  <a:noFill/>
                </a:ln>
                <a:solidFill>
                  <a:schemeClr val="tx1"/>
                </a:solidFill>
                <a:effectLst/>
                <a:latin typeface="AngsanaUPC" pitchFamily="18" charset="-34"/>
                <a:ea typeface="Cordia New" pitchFamily="34" charset="-34"/>
                <a:cs typeface="AngsanaUPC" pitchFamily="18" charset="-34"/>
              </a:rPr>
              <a:t>เมื่อ </a:t>
            </a:r>
            <a:r>
              <a:rPr kumimoji="0" lang="en-US" sz="1800" b="0" i="0" u="none" strike="noStrike" cap="none" normalizeH="0" baseline="0" dirty="0" smtClean="0">
                <a:ln>
                  <a:noFill/>
                </a:ln>
                <a:solidFill>
                  <a:schemeClr val="tx1"/>
                </a:solidFill>
                <a:effectLst/>
                <a:latin typeface="AngsanaUPC" pitchFamily="18" charset="-34"/>
                <a:ea typeface="Cordia New" pitchFamily="34" charset="-34"/>
                <a:cs typeface="AngsanaUPC" pitchFamily="18" charset="-34"/>
              </a:rPr>
              <a:t>f  </a:t>
            </a:r>
            <a:r>
              <a:rPr kumimoji="0" lang="th-TH" sz="1800" b="0" i="0" u="none" strike="noStrike" cap="none" normalizeH="0" baseline="0" dirty="0" smtClean="0">
                <a:ln>
                  <a:noFill/>
                </a:ln>
                <a:solidFill>
                  <a:schemeClr val="tx1"/>
                </a:solidFill>
                <a:effectLst/>
                <a:latin typeface="AngsanaUPC" pitchFamily="18" charset="-34"/>
                <a:ea typeface="Cordia New" pitchFamily="34" charset="-34"/>
                <a:cs typeface="AngsanaUPC" pitchFamily="18" charset="-34"/>
              </a:rPr>
              <a:t>คือ ความถี่ </a:t>
            </a:r>
            <a:r>
              <a:rPr kumimoji="0" lang="en-US" sz="1800" b="0" i="0" u="none" strike="noStrike" cap="none" normalizeH="0" baseline="0" dirty="0" smtClean="0">
                <a:ln>
                  <a:noFill/>
                </a:ln>
                <a:solidFill>
                  <a:schemeClr val="tx1"/>
                </a:solidFill>
                <a:effectLst/>
                <a:latin typeface="AngsanaUPC" pitchFamily="18" charset="-34"/>
                <a:ea typeface="Cordia New" pitchFamily="34" charset="-34"/>
                <a:cs typeface="AngsanaUPC" pitchFamily="18" charset="-34"/>
              </a:rPr>
              <a:t>(</a:t>
            </a:r>
            <a:r>
              <a:rPr kumimoji="0" lang="th-TH" sz="1800" b="0" i="0" u="none" strike="noStrike" cap="none" normalizeH="0" baseline="0" dirty="0" smtClean="0">
                <a:ln>
                  <a:noFill/>
                </a:ln>
                <a:solidFill>
                  <a:schemeClr val="tx1"/>
                </a:solidFill>
                <a:effectLst/>
                <a:latin typeface="AngsanaUPC" pitchFamily="18" charset="-34"/>
                <a:ea typeface="Cordia New" pitchFamily="34" charset="-34"/>
                <a:cs typeface="AngsanaUPC" pitchFamily="18" charset="-34"/>
              </a:rPr>
              <a:t>จำนวน</a:t>
            </a:r>
            <a:r>
              <a:rPr kumimoji="0" lang="en-US" sz="1800" b="0" i="0" u="none" strike="noStrike" cap="none" normalizeH="0" baseline="0" dirty="0" smtClean="0">
                <a:ln>
                  <a:noFill/>
                </a:ln>
                <a:solidFill>
                  <a:schemeClr val="tx1"/>
                </a:solidFill>
                <a:effectLst/>
                <a:latin typeface="AngsanaUPC" pitchFamily="18" charset="-34"/>
                <a:ea typeface="Cordia New" pitchFamily="34" charset="-34"/>
                <a:cs typeface="AngsanaUPC" pitchFamily="18" charset="-34"/>
              </a:rPr>
              <a:t>) </a:t>
            </a:r>
            <a:endParaRPr kumimoji="0" lang="en-US" sz="2800" b="0" i="0" u="none" strike="noStrike" cap="none" normalizeH="0" baseline="0" dirty="0" smtClean="0">
              <a:ln>
                <a:noFill/>
              </a:ln>
              <a:solidFill>
                <a:schemeClr val="tx1"/>
              </a:solidFill>
              <a:effectLst/>
              <a:latin typeface="Arial" pitchFamily="34" charset="0"/>
              <a:cs typeface="Angsana New" pitchFamily="18" charset="-34"/>
            </a:endParaRPr>
          </a:p>
        </p:txBody>
      </p:sp>
      <p:graphicFrame>
        <p:nvGraphicFramePr>
          <p:cNvPr id="11" name="Table 10"/>
          <p:cNvGraphicFramePr>
            <a:graphicFrameLocks noGrp="1"/>
          </p:cNvGraphicFramePr>
          <p:nvPr/>
        </p:nvGraphicFramePr>
        <p:xfrm>
          <a:off x="3124200" y="2514600"/>
          <a:ext cx="4514850" cy="1219200"/>
        </p:xfrm>
        <a:graphic>
          <a:graphicData uri="http://schemas.openxmlformats.org/drawingml/2006/table">
            <a:tbl>
              <a:tblPr/>
              <a:tblGrid>
                <a:gridCol w="1384114"/>
                <a:gridCol w="1384114"/>
                <a:gridCol w="1746622"/>
              </a:tblGrid>
              <a:tr h="175260">
                <a:tc gridSpan="2">
                  <a:txBody>
                    <a:bodyPr/>
                    <a:lstStyle/>
                    <a:p>
                      <a:pPr algn="ctr" fontAlgn="b"/>
                      <a:r>
                        <a:rPr lang="th-TH" sz="2000" b="0" i="0" u="none" strike="noStrike" dirty="0">
                          <a:solidFill>
                            <a:srgbClr val="000000"/>
                          </a:solidFill>
                          <a:latin typeface="TH SarabunPSK" pitchFamily="34" charset="-34"/>
                          <a:cs typeface="TH SarabunPSK" pitchFamily="34" charset="-34"/>
                        </a:rPr>
                        <a:t>ชั่วโมง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th-TH"/>
                    </a:p>
                  </a:txBody>
                  <a:tcPr/>
                </a:tc>
                <a:tc>
                  <a:txBody>
                    <a:bodyPr/>
                    <a:lstStyle/>
                    <a:p>
                      <a:pPr algn="l" fontAlgn="b"/>
                      <a:r>
                        <a:rPr lang="th-TH" sz="2000" b="0" i="0" u="none" strike="noStrike">
                          <a:solidFill>
                            <a:srgbClr val="000000"/>
                          </a:solidFill>
                          <a:latin typeface="TH SarabunPSK" pitchFamily="34" charset="-34"/>
                          <a:cs typeface="TH SarabunPSK" pitchFamily="34" charset="-34"/>
                        </a:rPr>
                        <a:t>จำนวน</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b"/>
                      <a:r>
                        <a:rPr lang="th-TH" sz="2000" b="0" i="0" u="none" strike="noStrike" dirty="0">
                          <a:solidFill>
                            <a:srgbClr val="000000"/>
                          </a:solidFill>
                          <a:latin typeface="TH SarabunPSK" pitchFamily="34" charset="-34"/>
                          <a:cs typeface="TH SarabunPSK" pitchFamily="34" charset="-34"/>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h-TH" sz="2000" b="0" i="0" u="none" strike="noStrike" dirty="0">
                          <a:solidFill>
                            <a:srgbClr val="000000"/>
                          </a:solidFill>
                          <a:latin typeface="TH SarabunPSK" pitchFamily="34" charset="-34"/>
                          <a:cs typeface="TH SarabunPSK" pitchFamily="34" charset="-34"/>
                        </a:rPr>
                        <a:t>115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h-TH" sz="2000" b="0" i="0" u="none" strike="noStrike">
                          <a:solidFill>
                            <a:srgbClr val="000000"/>
                          </a:solidFill>
                          <a:latin typeface="TH SarabunPSK" pitchFamily="34" charset="-34"/>
                          <a:cs typeface="TH SarabunPSK" pitchFamily="34" charset="-34"/>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b"/>
                      <a:r>
                        <a:rPr lang="th-TH" sz="2000" b="0" i="0" u="none" strike="noStrike">
                          <a:solidFill>
                            <a:srgbClr val="000000"/>
                          </a:solidFill>
                          <a:latin typeface="TH SarabunPSK" pitchFamily="34" charset="-34"/>
                          <a:cs typeface="TH SarabunPSK" pitchFamily="34" charset="-34"/>
                        </a:rPr>
                        <a:t>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h-TH" sz="2000" b="0" i="0" u="none" strike="noStrike" dirty="0">
                          <a:solidFill>
                            <a:srgbClr val="000000"/>
                          </a:solidFill>
                          <a:latin typeface="TH SarabunPSK" pitchFamily="34" charset="-34"/>
                          <a:cs typeface="TH SarabunPSK" pitchFamily="34" charset="-34"/>
                        </a:rPr>
                        <a:t>121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h-TH" sz="2000" b="0" i="0" u="none" strike="noStrike" dirty="0">
                          <a:solidFill>
                            <a:srgbClr val="000000"/>
                          </a:solidFill>
                          <a:latin typeface="TH SarabunPSK" pitchFamily="34" charset="-34"/>
                          <a:cs typeface="TH SarabunPSK" pitchFamily="34" charset="-34"/>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b"/>
                      <a:r>
                        <a:rPr lang="th-TH" sz="2000" b="0" i="0" u="none" strike="noStrike">
                          <a:solidFill>
                            <a:srgbClr val="000000"/>
                          </a:solidFill>
                          <a:latin typeface="TH SarabunPSK" pitchFamily="34" charset="-34"/>
                          <a:cs typeface="TH SarabunPSK" pitchFamily="34" charset="-34"/>
                        </a:rPr>
                        <a:t>122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h-TH" sz="2000" b="0" i="0" u="none" strike="noStrike">
                          <a:solidFill>
                            <a:srgbClr val="000000"/>
                          </a:solidFill>
                          <a:latin typeface="TH SarabunPSK" pitchFamily="34" charset="-34"/>
                          <a:cs typeface="TH SarabunPSK" pitchFamily="34" charset="-34"/>
                        </a:rPr>
                        <a:t>127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h-TH" sz="2000" b="0" i="0" u="none" strike="noStrike" dirty="0">
                          <a:solidFill>
                            <a:srgbClr val="000000"/>
                          </a:solidFill>
                          <a:latin typeface="TH SarabunPSK" pitchFamily="34" charset="-34"/>
                          <a:cs typeface="TH SarabunPSK" pitchFamily="34" charset="-34"/>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3048000" y="4038600"/>
          <a:ext cx="3365499" cy="1828800"/>
        </p:xfrm>
        <a:graphic>
          <a:graphicData uri="http://schemas.openxmlformats.org/drawingml/2006/table">
            <a:tbl>
              <a:tblPr/>
              <a:tblGrid>
                <a:gridCol w="581691"/>
                <a:gridCol w="581691"/>
                <a:gridCol w="734039"/>
                <a:gridCol w="734039"/>
                <a:gridCol w="734039"/>
              </a:tblGrid>
              <a:tr h="175260">
                <a:tc gridSpan="2">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ชั่วโมง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th-TH"/>
                    </a:p>
                  </a:txBody>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จำนวน</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จุดกึ่งกลาง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2000" b="0" i="0" u="none" strike="noStrike" kern="1200" dirty="0">
                          <a:solidFill>
                            <a:srgbClr val="000000"/>
                          </a:solidFill>
                          <a:latin typeface="TH SarabunPSK" pitchFamily="34" charset="-34"/>
                          <a:ea typeface="+mn-ea"/>
                          <a:cs typeface="TH SarabunPSK" pitchFamily="34" charset="-34"/>
                        </a:rPr>
                        <a:t>fx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112.5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337.5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118.5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237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124.5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th-TH" sz="2000" b="0" i="0" u="none" strike="noStrike" kern="1200" dirty="0">
                          <a:solidFill>
                            <a:srgbClr val="000000"/>
                          </a:solidFill>
                          <a:latin typeface="TH SarabunPSK" pitchFamily="34" charset="-34"/>
                          <a:ea typeface="+mn-ea"/>
                          <a:cs typeface="TH SarabunPSK" pitchFamily="34" charset="-34"/>
                        </a:rPr>
                        <a:t>871.5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86820" name="Object 4"/>
          <p:cNvGraphicFramePr>
            <a:graphicFrameLocks noChangeAspect="1"/>
          </p:cNvGraphicFramePr>
          <p:nvPr/>
        </p:nvGraphicFramePr>
        <p:xfrm>
          <a:off x="1676400" y="5486400"/>
          <a:ext cx="3943350" cy="730250"/>
        </p:xfrm>
        <a:graphic>
          <a:graphicData uri="http://schemas.openxmlformats.org/presentationml/2006/ole">
            <mc:AlternateContent xmlns:mc="http://schemas.openxmlformats.org/markup-compatibility/2006">
              <mc:Choice xmlns:v="urn:schemas-microsoft-com:vml" Requires="v">
                <p:oleObj spid="_x0000_s1186838" name="Equation" r:id="rId5" imgW="1739880" imgH="355320" progId="Equation.3">
                  <p:embed/>
                </p:oleObj>
              </mc:Choice>
              <mc:Fallback>
                <p:oleObj name="Equation" r:id="rId5" imgW="1739880" imgH="35532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486400"/>
                        <a:ext cx="394335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04835" name="AutoShape 3"/>
          <p:cNvSpPr>
            <a:spLocks noChangeArrowheads="1"/>
          </p:cNvSpPr>
          <p:nvPr/>
        </p:nvSpPr>
        <p:spPr bwMode="auto">
          <a:xfrm>
            <a:off x="8788400" y="152400"/>
            <a:ext cx="152400" cy="228600"/>
          </a:xfrm>
          <a:prstGeom prst="star5">
            <a:avLst/>
          </a:prstGeom>
          <a:solidFill>
            <a:schemeClr val="accent1"/>
          </a:solidFill>
          <a:ln w="38100">
            <a:solidFill>
              <a:schemeClr val="tx1"/>
            </a:solidFill>
            <a:miter lim="800000"/>
            <a:headEnd/>
            <a:tailEnd/>
          </a:ln>
          <a:effectLst/>
        </p:spPr>
        <p:txBody>
          <a:bodyPr wrap="none" anchor="ctr"/>
          <a:lstStyle/>
          <a:p>
            <a:pPr eaLnBrk="0" hangingPunct="0">
              <a:defRPr/>
            </a:pPr>
            <a:endParaRPr lang="en-US" sz="2400" b="0">
              <a:latin typeface="Times New Roman" pitchFamily="18" charset="0"/>
            </a:endParaRPr>
          </a:p>
        </p:txBody>
      </p:sp>
      <p:sp>
        <p:nvSpPr>
          <p:cNvPr id="504852" name="Text Box 20"/>
          <p:cNvSpPr txBox="1">
            <a:spLocks noChangeArrowheads="1"/>
          </p:cNvSpPr>
          <p:nvPr/>
        </p:nvSpPr>
        <p:spPr bwMode="auto">
          <a:xfrm>
            <a:off x="431800" y="812800"/>
            <a:ext cx="5943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dirty="0">
                <a:solidFill>
                  <a:schemeClr val="accent1"/>
                </a:solidFill>
              </a:rPr>
              <a:t>Finding the median of raw data </a:t>
            </a:r>
            <a:r>
              <a:rPr lang="en-GB" sz="2200" dirty="0"/>
              <a:t>is easy.</a:t>
            </a:r>
          </a:p>
        </p:txBody>
      </p:sp>
      <p:grpSp>
        <p:nvGrpSpPr>
          <p:cNvPr id="2" name="Group 79"/>
          <p:cNvGrpSpPr>
            <a:grpSpLocks/>
          </p:cNvGrpSpPr>
          <p:nvPr/>
        </p:nvGrpSpPr>
        <p:grpSpPr bwMode="auto">
          <a:xfrm>
            <a:off x="482600" y="1320800"/>
            <a:ext cx="6121400" cy="822325"/>
            <a:chOff x="352" y="912"/>
            <a:chExt cx="3856" cy="518"/>
          </a:xfrm>
        </p:grpSpPr>
        <p:sp>
          <p:nvSpPr>
            <p:cNvPr id="1058" name="Text Box 21"/>
            <p:cNvSpPr txBox="1">
              <a:spLocks noChangeArrowheads="1"/>
            </p:cNvSpPr>
            <p:nvPr/>
          </p:nvSpPr>
          <p:spPr bwMode="auto">
            <a:xfrm>
              <a:off x="352" y="912"/>
              <a:ext cx="372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Find the median of</a:t>
              </a:r>
            </a:p>
          </p:txBody>
        </p:sp>
        <p:sp>
          <p:nvSpPr>
            <p:cNvPr id="1059" name="Rectangle 31"/>
            <p:cNvSpPr>
              <a:spLocks noChangeArrowheads="1"/>
            </p:cNvSpPr>
            <p:nvPr/>
          </p:nvSpPr>
          <p:spPr bwMode="auto">
            <a:xfrm>
              <a:off x="3870" y="1200"/>
              <a:ext cx="338"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32</a:t>
              </a:r>
            </a:p>
          </p:txBody>
        </p:sp>
        <p:sp>
          <p:nvSpPr>
            <p:cNvPr id="1060" name="Rectangle 30"/>
            <p:cNvSpPr>
              <a:spLocks noChangeArrowheads="1"/>
            </p:cNvSpPr>
            <p:nvPr/>
          </p:nvSpPr>
          <p:spPr bwMode="auto">
            <a:xfrm>
              <a:off x="3533" y="1200"/>
              <a:ext cx="337"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a:t>
              </a:r>
            </a:p>
          </p:txBody>
        </p:sp>
        <p:sp>
          <p:nvSpPr>
            <p:cNvPr id="1061" name="Rectangle 29"/>
            <p:cNvSpPr>
              <a:spLocks noChangeArrowheads="1"/>
            </p:cNvSpPr>
            <p:nvPr/>
          </p:nvSpPr>
          <p:spPr bwMode="auto">
            <a:xfrm>
              <a:off x="3195" y="1200"/>
              <a:ext cx="338"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17</a:t>
              </a:r>
            </a:p>
          </p:txBody>
        </p:sp>
        <p:sp>
          <p:nvSpPr>
            <p:cNvPr id="1062" name="Rectangle 28"/>
            <p:cNvSpPr>
              <a:spLocks noChangeArrowheads="1"/>
            </p:cNvSpPr>
            <p:nvPr/>
          </p:nvSpPr>
          <p:spPr bwMode="auto">
            <a:xfrm>
              <a:off x="2856" y="1200"/>
              <a:ext cx="339"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28</a:t>
              </a:r>
            </a:p>
          </p:txBody>
        </p:sp>
        <p:sp>
          <p:nvSpPr>
            <p:cNvPr id="1063" name="Rectangle 27"/>
            <p:cNvSpPr>
              <a:spLocks noChangeArrowheads="1"/>
            </p:cNvSpPr>
            <p:nvPr/>
          </p:nvSpPr>
          <p:spPr bwMode="auto">
            <a:xfrm>
              <a:off x="2520" y="1200"/>
              <a:ext cx="336"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1064" name="Rectangle 26"/>
            <p:cNvSpPr>
              <a:spLocks noChangeArrowheads="1"/>
            </p:cNvSpPr>
            <p:nvPr/>
          </p:nvSpPr>
          <p:spPr bwMode="auto">
            <a:xfrm>
              <a:off x="2181" y="1200"/>
              <a:ext cx="339"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9</a:t>
              </a:r>
            </a:p>
          </p:txBody>
        </p:sp>
        <p:sp>
          <p:nvSpPr>
            <p:cNvPr id="1065" name="Rectangle 25"/>
            <p:cNvSpPr>
              <a:spLocks noChangeArrowheads="1"/>
            </p:cNvSpPr>
            <p:nvPr/>
          </p:nvSpPr>
          <p:spPr bwMode="auto">
            <a:xfrm>
              <a:off x="1843" y="1200"/>
              <a:ext cx="338"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23</a:t>
              </a:r>
            </a:p>
          </p:txBody>
        </p:sp>
        <p:sp>
          <p:nvSpPr>
            <p:cNvPr id="1066" name="Rectangle 24"/>
            <p:cNvSpPr>
              <a:spLocks noChangeArrowheads="1"/>
            </p:cNvSpPr>
            <p:nvPr/>
          </p:nvSpPr>
          <p:spPr bwMode="auto">
            <a:xfrm>
              <a:off x="1506" y="1200"/>
              <a:ext cx="337"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34</a:t>
              </a:r>
            </a:p>
          </p:txBody>
        </p:sp>
        <p:sp>
          <p:nvSpPr>
            <p:cNvPr id="1067" name="Rectangle 23"/>
            <p:cNvSpPr>
              <a:spLocks noChangeArrowheads="1"/>
            </p:cNvSpPr>
            <p:nvPr/>
          </p:nvSpPr>
          <p:spPr bwMode="auto">
            <a:xfrm>
              <a:off x="1168" y="1200"/>
              <a:ext cx="338"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13</a:t>
              </a:r>
            </a:p>
          </p:txBody>
        </p:sp>
        <p:sp>
          <p:nvSpPr>
            <p:cNvPr id="1068" name="Line 32"/>
            <p:cNvSpPr>
              <a:spLocks noChangeShapeType="1"/>
            </p:cNvSpPr>
            <p:nvPr/>
          </p:nvSpPr>
          <p:spPr bwMode="auto">
            <a:xfrm>
              <a:off x="1168" y="1200"/>
              <a:ext cx="3040" cy="0"/>
            </a:xfrm>
            <a:prstGeom prst="line">
              <a:avLst/>
            </a:prstGeom>
            <a:noFill/>
            <a:ln w="28575" cap="sq">
              <a:solidFill>
                <a:schemeClr val="tx1"/>
              </a:solidFill>
              <a:round/>
              <a:headEnd/>
              <a:tailEnd/>
            </a:ln>
          </p:spPr>
          <p:txBody>
            <a:bodyPr/>
            <a:lstStyle/>
            <a:p>
              <a:endParaRPr lang="th-TH"/>
            </a:p>
          </p:txBody>
        </p:sp>
        <p:sp>
          <p:nvSpPr>
            <p:cNvPr id="1069" name="Line 33"/>
            <p:cNvSpPr>
              <a:spLocks noChangeShapeType="1"/>
            </p:cNvSpPr>
            <p:nvPr/>
          </p:nvSpPr>
          <p:spPr bwMode="auto">
            <a:xfrm>
              <a:off x="1168" y="1430"/>
              <a:ext cx="3040" cy="0"/>
            </a:xfrm>
            <a:prstGeom prst="line">
              <a:avLst/>
            </a:prstGeom>
            <a:noFill/>
            <a:ln w="28575" cap="sq">
              <a:solidFill>
                <a:schemeClr val="tx1"/>
              </a:solidFill>
              <a:round/>
              <a:headEnd/>
              <a:tailEnd/>
            </a:ln>
          </p:spPr>
          <p:txBody>
            <a:bodyPr/>
            <a:lstStyle/>
            <a:p>
              <a:endParaRPr lang="th-TH"/>
            </a:p>
          </p:txBody>
        </p:sp>
        <p:sp>
          <p:nvSpPr>
            <p:cNvPr id="1070" name="Line 34"/>
            <p:cNvSpPr>
              <a:spLocks noChangeShapeType="1"/>
            </p:cNvSpPr>
            <p:nvPr/>
          </p:nvSpPr>
          <p:spPr bwMode="auto">
            <a:xfrm>
              <a:off x="1168" y="1200"/>
              <a:ext cx="0" cy="230"/>
            </a:xfrm>
            <a:prstGeom prst="line">
              <a:avLst/>
            </a:prstGeom>
            <a:noFill/>
            <a:ln w="28575" cap="sq">
              <a:solidFill>
                <a:schemeClr val="tx1"/>
              </a:solidFill>
              <a:round/>
              <a:headEnd/>
              <a:tailEnd/>
            </a:ln>
          </p:spPr>
          <p:txBody>
            <a:bodyPr/>
            <a:lstStyle/>
            <a:p>
              <a:endParaRPr lang="th-TH"/>
            </a:p>
          </p:txBody>
        </p:sp>
        <p:sp>
          <p:nvSpPr>
            <p:cNvPr id="1071" name="Line 35"/>
            <p:cNvSpPr>
              <a:spLocks noChangeShapeType="1"/>
            </p:cNvSpPr>
            <p:nvPr/>
          </p:nvSpPr>
          <p:spPr bwMode="auto">
            <a:xfrm>
              <a:off x="1506" y="1200"/>
              <a:ext cx="0" cy="230"/>
            </a:xfrm>
            <a:prstGeom prst="line">
              <a:avLst/>
            </a:prstGeom>
            <a:noFill/>
            <a:ln w="12700">
              <a:solidFill>
                <a:schemeClr val="tx1"/>
              </a:solidFill>
              <a:round/>
              <a:headEnd/>
              <a:tailEnd/>
            </a:ln>
          </p:spPr>
          <p:txBody>
            <a:bodyPr/>
            <a:lstStyle/>
            <a:p>
              <a:endParaRPr lang="th-TH"/>
            </a:p>
          </p:txBody>
        </p:sp>
        <p:sp>
          <p:nvSpPr>
            <p:cNvPr id="1072" name="Line 36"/>
            <p:cNvSpPr>
              <a:spLocks noChangeShapeType="1"/>
            </p:cNvSpPr>
            <p:nvPr/>
          </p:nvSpPr>
          <p:spPr bwMode="auto">
            <a:xfrm>
              <a:off x="1843" y="1200"/>
              <a:ext cx="0" cy="230"/>
            </a:xfrm>
            <a:prstGeom prst="line">
              <a:avLst/>
            </a:prstGeom>
            <a:noFill/>
            <a:ln w="12700">
              <a:solidFill>
                <a:schemeClr val="tx1"/>
              </a:solidFill>
              <a:round/>
              <a:headEnd/>
              <a:tailEnd/>
            </a:ln>
          </p:spPr>
          <p:txBody>
            <a:bodyPr/>
            <a:lstStyle/>
            <a:p>
              <a:endParaRPr lang="th-TH"/>
            </a:p>
          </p:txBody>
        </p:sp>
        <p:sp>
          <p:nvSpPr>
            <p:cNvPr id="1073" name="Line 37"/>
            <p:cNvSpPr>
              <a:spLocks noChangeShapeType="1"/>
            </p:cNvSpPr>
            <p:nvPr/>
          </p:nvSpPr>
          <p:spPr bwMode="auto">
            <a:xfrm>
              <a:off x="2181" y="1200"/>
              <a:ext cx="0" cy="230"/>
            </a:xfrm>
            <a:prstGeom prst="line">
              <a:avLst/>
            </a:prstGeom>
            <a:noFill/>
            <a:ln w="12700">
              <a:solidFill>
                <a:schemeClr val="tx1"/>
              </a:solidFill>
              <a:round/>
              <a:headEnd/>
              <a:tailEnd/>
            </a:ln>
          </p:spPr>
          <p:txBody>
            <a:bodyPr/>
            <a:lstStyle/>
            <a:p>
              <a:endParaRPr lang="th-TH"/>
            </a:p>
          </p:txBody>
        </p:sp>
        <p:sp>
          <p:nvSpPr>
            <p:cNvPr id="1074" name="Line 38"/>
            <p:cNvSpPr>
              <a:spLocks noChangeShapeType="1"/>
            </p:cNvSpPr>
            <p:nvPr/>
          </p:nvSpPr>
          <p:spPr bwMode="auto">
            <a:xfrm>
              <a:off x="2520" y="1200"/>
              <a:ext cx="0" cy="230"/>
            </a:xfrm>
            <a:prstGeom prst="line">
              <a:avLst/>
            </a:prstGeom>
            <a:noFill/>
            <a:ln w="12700">
              <a:solidFill>
                <a:schemeClr val="tx1"/>
              </a:solidFill>
              <a:round/>
              <a:headEnd/>
              <a:tailEnd/>
            </a:ln>
          </p:spPr>
          <p:txBody>
            <a:bodyPr/>
            <a:lstStyle/>
            <a:p>
              <a:endParaRPr lang="th-TH"/>
            </a:p>
          </p:txBody>
        </p:sp>
        <p:sp>
          <p:nvSpPr>
            <p:cNvPr id="1075" name="Line 39"/>
            <p:cNvSpPr>
              <a:spLocks noChangeShapeType="1"/>
            </p:cNvSpPr>
            <p:nvPr/>
          </p:nvSpPr>
          <p:spPr bwMode="auto">
            <a:xfrm>
              <a:off x="2856" y="1200"/>
              <a:ext cx="0" cy="230"/>
            </a:xfrm>
            <a:prstGeom prst="line">
              <a:avLst/>
            </a:prstGeom>
            <a:noFill/>
            <a:ln w="12700">
              <a:solidFill>
                <a:schemeClr val="tx1"/>
              </a:solidFill>
              <a:round/>
              <a:headEnd/>
              <a:tailEnd/>
            </a:ln>
          </p:spPr>
          <p:txBody>
            <a:bodyPr/>
            <a:lstStyle/>
            <a:p>
              <a:endParaRPr lang="th-TH"/>
            </a:p>
          </p:txBody>
        </p:sp>
        <p:sp>
          <p:nvSpPr>
            <p:cNvPr id="1076" name="Line 40"/>
            <p:cNvSpPr>
              <a:spLocks noChangeShapeType="1"/>
            </p:cNvSpPr>
            <p:nvPr/>
          </p:nvSpPr>
          <p:spPr bwMode="auto">
            <a:xfrm>
              <a:off x="3195" y="1200"/>
              <a:ext cx="0" cy="230"/>
            </a:xfrm>
            <a:prstGeom prst="line">
              <a:avLst/>
            </a:prstGeom>
            <a:noFill/>
            <a:ln w="12700">
              <a:solidFill>
                <a:schemeClr val="tx1"/>
              </a:solidFill>
              <a:round/>
              <a:headEnd/>
              <a:tailEnd/>
            </a:ln>
          </p:spPr>
          <p:txBody>
            <a:bodyPr/>
            <a:lstStyle/>
            <a:p>
              <a:endParaRPr lang="th-TH"/>
            </a:p>
          </p:txBody>
        </p:sp>
        <p:sp>
          <p:nvSpPr>
            <p:cNvPr id="1077" name="Line 41"/>
            <p:cNvSpPr>
              <a:spLocks noChangeShapeType="1"/>
            </p:cNvSpPr>
            <p:nvPr/>
          </p:nvSpPr>
          <p:spPr bwMode="auto">
            <a:xfrm>
              <a:off x="3533" y="1200"/>
              <a:ext cx="0" cy="230"/>
            </a:xfrm>
            <a:prstGeom prst="line">
              <a:avLst/>
            </a:prstGeom>
            <a:noFill/>
            <a:ln w="12700">
              <a:solidFill>
                <a:schemeClr val="tx1"/>
              </a:solidFill>
              <a:round/>
              <a:headEnd/>
              <a:tailEnd/>
            </a:ln>
          </p:spPr>
          <p:txBody>
            <a:bodyPr/>
            <a:lstStyle/>
            <a:p>
              <a:endParaRPr lang="th-TH"/>
            </a:p>
          </p:txBody>
        </p:sp>
        <p:sp>
          <p:nvSpPr>
            <p:cNvPr id="1078" name="Line 42"/>
            <p:cNvSpPr>
              <a:spLocks noChangeShapeType="1"/>
            </p:cNvSpPr>
            <p:nvPr/>
          </p:nvSpPr>
          <p:spPr bwMode="auto">
            <a:xfrm>
              <a:off x="3870" y="1200"/>
              <a:ext cx="0" cy="230"/>
            </a:xfrm>
            <a:prstGeom prst="line">
              <a:avLst/>
            </a:prstGeom>
            <a:noFill/>
            <a:ln w="12700">
              <a:solidFill>
                <a:schemeClr val="tx1"/>
              </a:solidFill>
              <a:round/>
              <a:headEnd/>
              <a:tailEnd/>
            </a:ln>
          </p:spPr>
          <p:txBody>
            <a:bodyPr/>
            <a:lstStyle/>
            <a:p>
              <a:endParaRPr lang="th-TH"/>
            </a:p>
          </p:txBody>
        </p:sp>
        <p:sp>
          <p:nvSpPr>
            <p:cNvPr id="1079" name="Line 43"/>
            <p:cNvSpPr>
              <a:spLocks noChangeShapeType="1"/>
            </p:cNvSpPr>
            <p:nvPr/>
          </p:nvSpPr>
          <p:spPr bwMode="auto">
            <a:xfrm>
              <a:off x="4208" y="1200"/>
              <a:ext cx="0" cy="230"/>
            </a:xfrm>
            <a:prstGeom prst="line">
              <a:avLst/>
            </a:prstGeom>
            <a:noFill/>
            <a:ln w="28575" cap="sq">
              <a:solidFill>
                <a:schemeClr val="tx1"/>
              </a:solidFill>
              <a:round/>
              <a:headEnd/>
              <a:tailEnd/>
            </a:ln>
          </p:spPr>
          <p:txBody>
            <a:bodyPr/>
            <a:lstStyle/>
            <a:p>
              <a:endParaRPr lang="th-TH"/>
            </a:p>
          </p:txBody>
        </p:sp>
      </p:grpSp>
      <p:grpSp>
        <p:nvGrpSpPr>
          <p:cNvPr id="3" name="Group 80"/>
          <p:cNvGrpSpPr>
            <a:grpSpLocks/>
          </p:cNvGrpSpPr>
          <p:nvPr/>
        </p:nvGrpSpPr>
        <p:grpSpPr bwMode="auto">
          <a:xfrm>
            <a:off x="431800" y="2311400"/>
            <a:ext cx="6527800" cy="873125"/>
            <a:chOff x="320" y="1536"/>
            <a:chExt cx="4112" cy="550"/>
          </a:xfrm>
        </p:grpSpPr>
        <p:sp>
          <p:nvSpPr>
            <p:cNvPr id="1036" name="Rectangle 50"/>
            <p:cNvSpPr>
              <a:spLocks noChangeArrowheads="1"/>
            </p:cNvSpPr>
            <p:nvPr/>
          </p:nvSpPr>
          <p:spPr bwMode="auto">
            <a:xfrm>
              <a:off x="3902" y="1856"/>
              <a:ext cx="338"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34</a:t>
              </a:r>
            </a:p>
          </p:txBody>
        </p:sp>
        <p:sp>
          <p:nvSpPr>
            <p:cNvPr id="1037" name="Rectangle 51"/>
            <p:cNvSpPr>
              <a:spLocks noChangeArrowheads="1"/>
            </p:cNvSpPr>
            <p:nvPr/>
          </p:nvSpPr>
          <p:spPr bwMode="auto">
            <a:xfrm>
              <a:off x="3565" y="1856"/>
              <a:ext cx="337"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32</a:t>
              </a:r>
            </a:p>
          </p:txBody>
        </p:sp>
        <p:sp>
          <p:nvSpPr>
            <p:cNvPr id="1038" name="Rectangle 52"/>
            <p:cNvSpPr>
              <a:spLocks noChangeArrowheads="1"/>
            </p:cNvSpPr>
            <p:nvPr/>
          </p:nvSpPr>
          <p:spPr bwMode="auto">
            <a:xfrm>
              <a:off x="3227" y="1856"/>
              <a:ext cx="338"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a:t>
              </a:r>
            </a:p>
          </p:txBody>
        </p:sp>
        <p:sp>
          <p:nvSpPr>
            <p:cNvPr id="1039" name="Rectangle 53"/>
            <p:cNvSpPr>
              <a:spLocks noChangeArrowheads="1"/>
            </p:cNvSpPr>
            <p:nvPr/>
          </p:nvSpPr>
          <p:spPr bwMode="auto">
            <a:xfrm>
              <a:off x="2888" y="1856"/>
              <a:ext cx="339"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28</a:t>
              </a:r>
            </a:p>
          </p:txBody>
        </p:sp>
        <p:sp>
          <p:nvSpPr>
            <p:cNvPr id="1040" name="Rectangle 54"/>
            <p:cNvSpPr>
              <a:spLocks noChangeArrowheads="1"/>
            </p:cNvSpPr>
            <p:nvPr/>
          </p:nvSpPr>
          <p:spPr bwMode="auto">
            <a:xfrm>
              <a:off x="2552" y="1856"/>
              <a:ext cx="336"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23</a:t>
              </a:r>
            </a:p>
          </p:txBody>
        </p:sp>
        <p:sp>
          <p:nvSpPr>
            <p:cNvPr id="1041" name="Rectangle 55"/>
            <p:cNvSpPr>
              <a:spLocks noChangeArrowheads="1"/>
            </p:cNvSpPr>
            <p:nvPr/>
          </p:nvSpPr>
          <p:spPr bwMode="auto">
            <a:xfrm>
              <a:off x="2213" y="1856"/>
              <a:ext cx="339"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17</a:t>
              </a:r>
            </a:p>
          </p:txBody>
        </p:sp>
        <p:sp>
          <p:nvSpPr>
            <p:cNvPr id="1042" name="Rectangle 56"/>
            <p:cNvSpPr>
              <a:spLocks noChangeArrowheads="1"/>
            </p:cNvSpPr>
            <p:nvPr/>
          </p:nvSpPr>
          <p:spPr bwMode="auto">
            <a:xfrm>
              <a:off x="1875" y="1856"/>
              <a:ext cx="338"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13</a:t>
              </a:r>
            </a:p>
          </p:txBody>
        </p:sp>
        <p:sp>
          <p:nvSpPr>
            <p:cNvPr id="1043" name="Rectangle 57"/>
            <p:cNvSpPr>
              <a:spLocks noChangeArrowheads="1"/>
            </p:cNvSpPr>
            <p:nvPr/>
          </p:nvSpPr>
          <p:spPr bwMode="auto">
            <a:xfrm>
              <a:off x="1538" y="1856"/>
              <a:ext cx="337"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9</a:t>
              </a:r>
            </a:p>
          </p:txBody>
        </p:sp>
        <p:sp>
          <p:nvSpPr>
            <p:cNvPr id="1044" name="Rectangle 58"/>
            <p:cNvSpPr>
              <a:spLocks noChangeArrowheads="1"/>
            </p:cNvSpPr>
            <p:nvPr/>
          </p:nvSpPr>
          <p:spPr bwMode="auto">
            <a:xfrm>
              <a:off x="1200" y="1856"/>
              <a:ext cx="338" cy="23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1045" name="Line 59"/>
            <p:cNvSpPr>
              <a:spLocks noChangeShapeType="1"/>
            </p:cNvSpPr>
            <p:nvPr/>
          </p:nvSpPr>
          <p:spPr bwMode="auto">
            <a:xfrm>
              <a:off x="1200" y="1856"/>
              <a:ext cx="3040" cy="0"/>
            </a:xfrm>
            <a:prstGeom prst="line">
              <a:avLst/>
            </a:prstGeom>
            <a:noFill/>
            <a:ln w="28575" cap="sq">
              <a:solidFill>
                <a:schemeClr val="tx1"/>
              </a:solidFill>
              <a:round/>
              <a:headEnd/>
              <a:tailEnd/>
            </a:ln>
          </p:spPr>
          <p:txBody>
            <a:bodyPr/>
            <a:lstStyle/>
            <a:p>
              <a:endParaRPr lang="th-TH"/>
            </a:p>
          </p:txBody>
        </p:sp>
        <p:sp>
          <p:nvSpPr>
            <p:cNvPr id="1046" name="Line 60"/>
            <p:cNvSpPr>
              <a:spLocks noChangeShapeType="1"/>
            </p:cNvSpPr>
            <p:nvPr/>
          </p:nvSpPr>
          <p:spPr bwMode="auto">
            <a:xfrm>
              <a:off x="1200" y="2086"/>
              <a:ext cx="3040" cy="0"/>
            </a:xfrm>
            <a:prstGeom prst="line">
              <a:avLst/>
            </a:prstGeom>
            <a:noFill/>
            <a:ln w="28575" cap="sq">
              <a:solidFill>
                <a:schemeClr val="tx1"/>
              </a:solidFill>
              <a:round/>
              <a:headEnd/>
              <a:tailEnd/>
            </a:ln>
          </p:spPr>
          <p:txBody>
            <a:bodyPr/>
            <a:lstStyle/>
            <a:p>
              <a:endParaRPr lang="th-TH"/>
            </a:p>
          </p:txBody>
        </p:sp>
        <p:sp>
          <p:nvSpPr>
            <p:cNvPr id="1047" name="Line 61"/>
            <p:cNvSpPr>
              <a:spLocks noChangeShapeType="1"/>
            </p:cNvSpPr>
            <p:nvPr/>
          </p:nvSpPr>
          <p:spPr bwMode="auto">
            <a:xfrm>
              <a:off x="1200" y="1856"/>
              <a:ext cx="0" cy="230"/>
            </a:xfrm>
            <a:prstGeom prst="line">
              <a:avLst/>
            </a:prstGeom>
            <a:noFill/>
            <a:ln w="28575" cap="sq">
              <a:solidFill>
                <a:schemeClr val="tx1"/>
              </a:solidFill>
              <a:round/>
              <a:headEnd/>
              <a:tailEnd/>
            </a:ln>
          </p:spPr>
          <p:txBody>
            <a:bodyPr/>
            <a:lstStyle/>
            <a:p>
              <a:endParaRPr lang="th-TH"/>
            </a:p>
          </p:txBody>
        </p:sp>
        <p:sp>
          <p:nvSpPr>
            <p:cNvPr id="1048" name="Line 62"/>
            <p:cNvSpPr>
              <a:spLocks noChangeShapeType="1"/>
            </p:cNvSpPr>
            <p:nvPr/>
          </p:nvSpPr>
          <p:spPr bwMode="auto">
            <a:xfrm>
              <a:off x="1538" y="1856"/>
              <a:ext cx="0" cy="230"/>
            </a:xfrm>
            <a:prstGeom prst="line">
              <a:avLst/>
            </a:prstGeom>
            <a:noFill/>
            <a:ln w="12700">
              <a:solidFill>
                <a:schemeClr val="tx1"/>
              </a:solidFill>
              <a:round/>
              <a:headEnd/>
              <a:tailEnd/>
            </a:ln>
          </p:spPr>
          <p:txBody>
            <a:bodyPr/>
            <a:lstStyle/>
            <a:p>
              <a:endParaRPr lang="th-TH"/>
            </a:p>
          </p:txBody>
        </p:sp>
        <p:sp>
          <p:nvSpPr>
            <p:cNvPr id="1049" name="Line 63"/>
            <p:cNvSpPr>
              <a:spLocks noChangeShapeType="1"/>
            </p:cNvSpPr>
            <p:nvPr/>
          </p:nvSpPr>
          <p:spPr bwMode="auto">
            <a:xfrm>
              <a:off x="1875" y="1856"/>
              <a:ext cx="0" cy="230"/>
            </a:xfrm>
            <a:prstGeom prst="line">
              <a:avLst/>
            </a:prstGeom>
            <a:noFill/>
            <a:ln w="12700">
              <a:solidFill>
                <a:schemeClr val="tx1"/>
              </a:solidFill>
              <a:round/>
              <a:headEnd/>
              <a:tailEnd/>
            </a:ln>
          </p:spPr>
          <p:txBody>
            <a:bodyPr/>
            <a:lstStyle/>
            <a:p>
              <a:endParaRPr lang="th-TH"/>
            </a:p>
          </p:txBody>
        </p:sp>
        <p:sp>
          <p:nvSpPr>
            <p:cNvPr id="1050" name="Line 64"/>
            <p:cNvSpPr>
              <a:spLocks noChangeShapeType="1"/>
            </p:cNvSpPr>
            <p:nvPr/>
          </p:nvSpPr>
          <p:spPr bwMode="auto">
            <a:xfrm>
              <a:off x="2213" y="1856"/>
              <a:ext cx="0" cy="230"/>
            </a:xfrm>
            <a:prstGeom prst="line">
              <a:avLst/>
            </a:prstGeom>
            <a:noFill/>
            <a:ln w="12700">
              <a:solidFill>
                <a:schemeClr val="tx1"/>
              </a:solidFill>
              <a:round/>
              <a:headEnd/>
              <a:tailEnd/>
            </a:ln>
          </p:spPr>
          <p:txBody>
            <a:bodyPr/>
            <a:lstStyle/>
            <a:p>
              <a:endParaRPr lang="th-TH"/>
            </a:p>
          </p:txBody>
        </p:sp>
        <p:sp>
          <p:nvSpPr>
            <p:cNvPr id="1051" name="Line 65"/>
            <p:cNvSpPr>
              <a:spLocks noChangeShapeType="1"/>
            </p:cNvSpPr>
            <p:nvPr/>
          </p:nvSpPr>
          <p:spPr bwMode="auto">
            <a:xfrm>
              <a:off x="2552" y="1856"/>
              <a:ext cx="0" cy="230"/>
            </a:xfrm>
            <a:prstGeom prst="line">
              <a:avLst/>
            </a:prstGeom>
            <a:noFill/>
            <a:ln w="12700">
              <a:solidFill>
                <a:schemeClr val="tx1"/>
              </a:solidFill>
              <a:round/>
              <a:headEnd/>
              <a:tailEnd/>
            </a:ln>
          </p:spPr>
          <p:txBody>
            <a:bodyPr/>
            <a:lstStyle/>
            <a:p>
              <a:endParaRPr lang="th-TH"/>
            </a:p>
          </p:txBody>
        </p:sp>
        <p:sp>
          <p:nvSpPr>
            <p:cNvPr id="1052" name="Line 66"/>
            <p:cNvSpPr>
              <a:spLocks noChangeShapeType="1"/>
            </p:cNvSpPr>
            <p:nvPr/>
          </p:nvSpPr>
          <p:spPr bwMode="auto">
            <a:xfrm>
              <a:off x="2888" y="1856"/>
              <a:ext cx="0" cy="230"/>
            </a:xfrm>
            <a:prstGeom prst="line">
              <a:avLst/>
            </a:prstGeom>
            <a:noFill/>
            <a:ln w="12700">
              <a:solidFill>
                <a:schemeClr val="tx1"/>
              </a:solidFill>
              <a:round/>
              <a:headEnd/>
              <a:tailEnd/>
            </a:ln>
          </p:spPr>
          <p:txBody>
            <a:bodyPr/>
            <a:lstStyle/>
            <a:p>
              <a:endParaRPr lang="th-TH"/>
            </a:p>
          </p:txBody>
        </p:sp>
        <p:sp>
          <p:nvSpPr>
            <p:cNvPr id="1053" name="Line 67"/>
            <p:cNvSpPr>
              <a:spLocks noChangeShapeType="1"/>
            </p:cNvSpPr>
            <p:nvPr/>
          </p:nvSpPr>
          <p:spPr bwMode="auto">
            <a:xfrm>
              <a:off x="3227" y="1856"/>
              <a:ext cx="0" cy="230"/>
            </a:xfrm>
            <a:prstGeom prst="line">
              <a:avLst/>
            </a:prstGeom>
            <a:noFill/>
            <a:ln w="12700">
              <a:solidFill>
                <a:schemeClr val="tx1"/>
              </a:solidFill>
              <a:round/>
              <a:headEnd/>
              <a:tailEnd/>
            </a:ln>
          </p:spPr>
          <p:txBody>
            <a:bodyPr/>
            <a:lstStyle/>
            <a:p>
              <a:endParaRPr lang="th-TH"/>
            </a:p>
          </p:txBody>
        </p:sp>
        <p:sp>
          <p:nvSpPr>
            <p:cNvPr id="1054" name="Line 68"/>
            <p:cNvSpPr>
              <a:spLocks noChangeShapeType="1"/>
            </p:cNvSpPr>
            <p:nvPr/>
          </p:nvSpPr>
          <p:spPr bwMode="auto">
            <a:xfrm>
              <a:off x="3565" y="1856"/>
              <a:ext cx="0" cy="230"/>
            </a:xfrm>
            <a:prstGeom prst="line">
              <a:avLst/>
            </a:prstGeom>
            <a:noFill/>
            <a:ln w="12700">
              <a:solidFill>
                <a:schemeClr val="tx1"/>
              </a:solidFill>
              <a:round/>
              <a:headEnd/>
              <a:tailEnd/>
            </a:ln>
          </p:spPr>
          <p:txBody>
            <a:bodyPr/>
            <a:lstStyle/>
            <a:p>
              <a:endParaRPr lang="th-TH"/>
            </a:p>
          </p:txBody>
        </p:sp>
        <p:sp>
          <p:nvSpPr>
            <p:cNvPr id="1055" name="Line 69"/>
            <p:cNvSpPr>
              <a:spLocks noChangeShapeType="1"/>
            </p:cNvSpPr>
            <p:nvPr/>
          </p:nvSpPr>
          <p:spPr bwMode="auto">
            <a:xfrm>
              <a:off x="3902" y="1856"/>
              <a:ext cx="0" cy="230"/>
            </a:xfrm>
            <a:prstGeom prst="line">
              <a:avLst/>
            </a:prstGeom>
            <a:noFill/>
            <a:ln w="12700">
              <a:solidFill>
                <a:schemeClr val="tx1"/>
              </a:solidFill>
              <a:round/>
              <a:headEnd/>
              <a:tailEnd/>
            </a:ln>
          </p:spPr>
          <p:txBody>
            <a:bodyPr/>
            <a:lstStyle/>
            <a:p>
              <a:endParaRPr lang="th-TH"/>
            </a:p>
          </p:txBody>
        </p:sp>
        <p:sp>
          <p:nvSpPr>
            <p:cNvPr id="1056" name="Line 70"/>
            <p:cNvSpPr>
              <a:spLocks noChangeShapeType="1"/>
            </p:cNvSpPr>
            <p:nvPr/>
          </p:nvSpPr>
          <p:spPr bwMode="auto">
            <a:xfrm>
              <a:off x="4240" y="1856"/>
              <a:ext cx="0" cy="230"/>
            </a:xfrm>
            <a:prstGeom prst="line">
              <a:avLst/>
            </a:prstGeom>
            <a:noFill/>
            <a:ln w="28575" cap="sq">
              <a:solidFill>
                <a:schemeClr val="tx1"/>
              </a:solidFill>
              <a:round/>
              <a:headEnd/>
              <a:tailEnd/>
            </a:ln>
          </p:spPr>
          <p:txBody>
            <a:bodyPr/>
            <a:lstStyle/>
            <a:p>
              <a:endParaRPr lang="th-TH"/>
            </a:p>
          </p:txBody>
        </p:sp>
        <p:sp>
          <p:nvSpPr>
            <p:cNvPr id="1057" name="Text Box 71"/>
            <p:cNvSpPr txBox="1">
              <a:spLocks noChangeArrowheads="1"/>
            </p:cNvSpPr>
            <p:nvPr/>
          </p:nvSpPr>
          <p:spPr bwMode="auto">
            <a:xfrm>
              <a:off x="320" y="1536"/>
              <a:ext cx="4112"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data must be put in numerical order:</a:t>
              </a:r>
            </a:p>
          </p:txBody>
        </p:sp>
      </p:grpSp>
      <p:sp>
        <p:nvSpPr>
          <p:cNvPr id="504904" name="Text Box 72"/>
          <p:cNvSpPr txBox="1">
            <a:spLocks noChangeArrowheads="1"/>
          </p:cNvSpPr>
          <p:nvPr/>
        </p:nvSpPr>
        <p:spPr bwMode="auto">
          <a:xfrm>
            <a:off x="558800" y="3429000"/>
            <a:ext cx="7924800" cy="792163"/>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median is the middle value, which we can see is the </a:t>
            </a:r>
            <a:r>
              <a:rPr lang="en-GB" sz="2400">
                <a:latin typeface="Times New Roman" pitchFamily="18" charset="0"/>
              </a:rPr>
              <a:t>5</a:t>
            </a:r>
            <a:r>
              <a:rPr lang="en-GB" sz="2200" baseline="30000"/>
              <a:t>th</a:t>
            </a:r>
            <a:r>
              <a:rPr lang="en-GB" sz="2200"/>
              <a:t> value, so,</a:t>
            </a:r>
          </a:p>
        </p:txBody>
      </p:sp>
      <p:sp>
        <p:nvSpPr>
          <p:cNvPr id="504905" name="Text Box 73"/>
          <p:cNvSpPr txBox="1">
            <a:spLocks noChangeArrowheads="1"/>
          </p:cNvSpPr>
          <p:nvPr/>
        </p:nvSpPr>
        <p:spPr bwMode="auto">
          <a:xfrm>
            <a:off x="3175000" y="4038600"/>
            <a:ext cx="20828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median </a:t>
            </a:r>
            <a:r>
              <a:rPr lang="en-GB" sz="2400">
                <a:latin typeface="Times New Roman" pitchFamily="18" charset="0"/>
              </a:rPr>
              <a:t>= 23</a:t>
            </a:r>
          </a:p>
        </p:txBody>
      </p:sp>
      <p:grpSp>
        <p:nvGrpSpPr>
          <p:cNvPr id="4" name="Group 81"/>
          <p:cNvGrpSpPr>
            <a:grpSpLocks/>
          </p:cNvGrpSpPr>
          <p:nvPr/>
        </p:nvGrpSpPr>
        <p:grpSpPr bwMode="auto">
          <a:xfrm>
            <a:off x="584200" y="4464050"/>
            <a:ext cx="7924800" cy="1090613"/>
            <a:chOff x="416" y="2892"/>
            <a:chExt cx="4992" cy="687"/>
          </a:xfrm>
        </p:grpSpPr>
        <p:sp>
          <p:nvSpPr>
            <p:cNvPr id="1035" name="Text Box 74"/>
            <p:cNvSpPr txBox="1">
              <a:spLocks noChangeArrowheads="1"/>
            </p:cNvSpPr>
            <p:nvPr/>
          </p:nvSpPr>
          <p:spPr bwMode="auto">
            <a:xfrm>
              <a:off x="416" y="2992"/>
              <a:ext cx="4992" cy="587"/>
            </a:xfrm>
            <a:prstGeom prst="rect">
              <a:avLst/>
            </a:prstGeom>
            <a:noFill/>
            <a:ln w="9525">
              <a:noFill/>
              <a:miter lim="800000"/>
              <a:headEnd/>
              <a:tailEnd/>
            </a:ln>
          </p:spPr>
          <p:txBody>
            <a:bodyPr>
              <a:spAutoFit/>
            </a:bodyPr>
            <a:lstStyle/>
            <a:p>
              <a:pPr algn="l" eaLnBrk="0" hangingPunct="0">
                <a:lnSpc>
                  <a:spcPct val="120000"/>
                </a:lnSpc>
                <a:buFont typeface="Wingdings" pitchFamily="2" charset="2"/>
                <a:buNone/>
              </a:pPr>
              <a:r>
                <a:rPr lang="en-GB" sz="2200"/>
                <a:t>The formula telling us which value we want is         ,        where </a:t>
              </a:r>
              <a:r>
                <a:rPr lang="en-GB" sz="2400" i="1">
                  <a:latin typeface="Times New Roman" pitchFamily="18" charset="0"/>
                </a:rPr>
                <a:t>n</a:t>
              </a:r>
              <a:r>
                <a:rPr lang="en-GB" sz="2200"/>
                <a:t> is the number of data items. </a:t>
              </a:r>
            </a:p>
          </p:txBody>
        </p:sp>
        <p:graphicFrame>
          <p:nvGraphicFramePr>
            <p:cNvPr id="1026" name="Object 75"/>
            <p:cNvGraphicFramePr>
              <a:graphicFrameLocks noChangeAspect="1"/>
            </p:cNvGraphicFramePr>
            <p:nvPr/>
          </p:nvGraphicFramePr>
          <p:xfrm>
            <a:off x="4496" y="2892"/>
            <a:ext cx="461" cy="477"/>
          </p:xfrm>
          <a:graphic>
            <a:graphicData uri="http://schemas.openxmlformats.org/presentationml/2006/ole">
              <mc:AlternateContent xmlns:mc="http://schemas.openxmlformats.org/markup-compatibility/2006">
                <mc:Choice xmlns:v="urn:schemas-microsoft-com:vml" Requires="v">
                  <p:oleObj spid="_x0000_s1147916" name="Equation" r:id="rId3" imgW="355320" imgH="368280" progId="Equation.3">
                    <p:embed/>
                  </p:oleObj>
                </mc:Choice>
                <mc:Fallback>
                  <p:oleObj name="Equation" r:id="rId3" imgW="355320" imgH="368280" progId="Equation.3">
                    <p:embed/>
                    <p:pic>
                      <p:nvPicPr>
                        <p:cNvPr id="0"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892"/>
                          <a:ext cx="461"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04908" name="Text Box 76"/>
          <p:cNvSpPr txBox="1">
            <a:spLocks noChangeArrowheads="1"/>
          </p:cNvSpPr>
          <p:nvPr/>
        </p:nvSpPr>
        <p:spPr bwMode="auto">
          <a:xfrm>
            <a:off x="609600" y="5461000"/>
            <a:ext cx="80772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If </a:t>
            </a:r>
            <a:r>
              <a:rPr lang="en-GB" sz="2400" i="1">
                <a:latin typeface="Times New Roman" pitchFamily="18" charset="0"/>
              </a:rPr>
              <a:t>n</a:t>
            </a:r>
            <a:r>
              <a:rPr lang="en-GB" sz="2200"/>
              <a:t> is an even number, we average the </a:t>
            </a:r>
            <a:r>
              <a:rPr lang="en-GB" sz="2400">
                <a:latin typeface="Times New Roman" pitchFamily="18" charset="0"/>
              </a:rPr>
              <a:t>2</a:t>
            </a:r>
            <a:r>
              <a:rPr lang="en-GB" sz="2200"/>
              <a:t> middle values.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9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49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49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4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animBg="1"/>
      <p:bldP spid="504852" grpId="0"/>
      <p:bldP spid="504904" grpId="0"/>
      <p:bldP spid="504905" grpId="0"/>
      <p:bldP spid="50490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24290" name="AutoShape 2"/>
          <p:cNvSpPr>
            <a:spLocks noChangeArrowheads="1"/>
          </p:cNvSpPr>
          <p:nvPr/>
        </p:nvSpPr>
        <p:spPr bwMode="auto">
          <a:xfrm>
            <a:off x="8788400" y="152400"/>
            <a:ext cx="152400" cy="228600"/>
          </a:xfrm>
          <a:prstGeom prst="star5">
            <a:avLst/>
          </a:prstGeom>
          <a:solidFill>
            <a:schemeClr val="accent1"/>
          </a:solidFill>
          <a:ln w="38100">
            <a:solidFill>
              <a:schemeClr val="tx1"/>
            </a:solidFill>
            <a:miter lim="800000"/>
            <a:headEnd/>
            <a:tailEnd/>
          </a:ln>
          <a:effectLst/>
        </p:spPr>
        <p:txBody>
          <a:bodyPr wrap="none" anchor="ctr"/>
          <a:lstStyle/>
          <a:p>
            <a:pPr eaLnBrk="0" hangingPunct="0">
              <a:defRPr/>
            </a:pPr>
            <a:endParaRPr lang="en-US" sz="2400" b="0">
              <a:latin typeface="Times New Roman" pitchFamily="18" charset="0"/>
            </a:endParaRPr>
          </a:p>
        </p:txBody>
      </p:sp>
      <p:sp>
        <p:nvSpPr>
          <p:cNvPr id="524292" name="Text Box 4"/>
          <p:cNvSpPr txBox="1">
            <a:spLocks noChangeArrowheads="1"/>
          </p:cNvSpPr>
          <p:nvPr/>
        </p:nvSpPr>
        <p:spPr bwMode="auto">
          <a:xfrm>
            <a:off x="533400" y="762000"/>
            <a:ext cx="4140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e.g.2  Find the median of</a:t>
            </a:r>
          </a:p>
        </p:txBody>
      </p:sp>
      <p:graphicFrame>
        <p:nvGraphicFramePr>
          <p:cNvPr id="524368" name="Group 80"/>
          <p:cNvGraphicFramePr>
            <a:graphicFrameLocks noGrp="1"/>
          </p:cNvGraphicFramePr>
          <p:nvPr/>
        </p:nvGraphicFramePr>
        <p:xfrm>
          <a:off x="2057400" y="1295400"/>
          <a:ext cx="4978400" cy="838200"/>
        </p:xfrm>
        <a:graphic>
          <a:graphicData uri="http://schemas.openxmlformats.org/drawingml/2006/table">
            <a:tbl>
              <a:tblPr/>
              <a:tblGrid>
                <a:gridCol w="830263"/>
                <a:gridCol w="828675"/>
                <a:gridCol w="830262"/>
                <a:gridCol w="830263"/>
                <a:gridCol w="828675"/>
                <a:gridCol w="830262"/>
              </a:tblGrid>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1" u="none" strike="noStrike" cap="none" normalizeH="0" baseline="0" smtClean="0">
                          <a:ln>
                            <a:noFill/>
                          </a:ln>
                          <a:solidFill>
                            <a:schemeClr val="tx1"/>
                          </a:solidFill>
                          <a:effectLst/>
                          <a:latin typeface="Times New Roman" pitchFamily="18" charset="0"/>
                        </a:rPr>
                        <a:t>x</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1" u="none" strike="noStrike" cap="none" normalizeH="0" baseline="0" smtClean="0">
                          <a:ln>
                            <a:noFill/>
                          </a:ln>
                          <a:solidFill>
                            <a:schemeClr val="tx1"/>
                          </a:solidFill>
                          <a:effectLst/>
                          <a:latin typeface="Times New Roman" pitchFamily="18" charset="0"/>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Times New Roman" pitchFamily="18" charset="0"/>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14"/>
          <p:cNvGrpSpPr>
            <a:grpSpLocks/>
          </p:cNvGrpSpPr>
          <p:nvPr/>
        </p:nvGrpSpPr>
        <p:grpSpPr bwMode="auto">
          <a:xfrm>
            <a:off x="584200" y="2344738"/>
            <a:ext cx="7493000" cy="677863"/>
            <a:chOff x="368" y="1477"/>
            <a:chExt cx="4720" cy="427"/>
          </a:xfrm>
        </p:grpSpPr>
        <p:sp>
          <p:nvSpPr>
            <p:cNvPr id="2105" name="Text Box 81"/>
            <p:cNvSpPr txBox="1">
              <a:spLocks noChangeArrowheads="1"/>
            </p:cNvSpPr>
            <p:nvPr/>
          </p:nvSpPr>
          <p:spPr bwMode="auto">
            <a:xfrm>
              <a:off x="368" y="1520"/>
              <a:ext cx="4720" cy="28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dirty="0"/>
                <a:t>There are </a:t>
              </a:r>
              <a:r>
                <a:rPr lang="en-GB" sz="2400" dirty="0">
                  <a:latin typeface="Times New Roman" pitchFamily="18" charset="0"/>
                </a:rPr>
                <a:t>28</a:t>
              </a:r>
              <a:r>
                <a:rPr lang="en-GB" sz="2200" dirty="0"/>
                <a:t> observations so using   </a:t>
              </a:r>
              <a:r>
                <a:rPr lang="en-GB" sz="2200" dirty="0" smtClean="0"/>
                <a:t>              </a:t>
              </a:r>
              <a:r>
                <a:rPr lang="en-GB" sz="2200" dirty="0"/>
                <a:t>we need:</a:t>
              </a:r>
            </a:p>
          </p:txBody>
        </p:sp>
        <p:graphicFrame>
          <p:nvGraphicFramePr>
            <p:cNvPr id="2051" name="Object 82"/>
            <p:cNvGraphicFramePr>
              <a:graphicFrameLocks noChangeAspect="1"/>
            </p:cNvGraphicFramePr>
            <p:nvPr/>
          </p:nvGraphicFramePr>
          <p:xfrm>
            <a:off x="3577" y="1477"/>
            <a:ext cx="378" cy="427"/>
          </p:xfrm>
          <a:graphic>
            <a:graphicData uri="http://schemas.openxmlformats.org/presentationml/2006/ole">
              <mc:AlternateContent xmlns:mc="http://schemas.openxmlformats.org/markup-compatibility/2006">
                <mc:Choice xmlns:v="urn:schemas-microsoft-com:vml" Requires="v">
                  <p:oleObj spid="_x0000_s1148948" name="Equation" r:id="rId4" imgW="291960" imgH="330120" progId="Equation.3">
                    <p:embed/>
                  </p:oleObj>
                </mc:Choice>
                <mc:Fallback>
                  <p:oleObj name="Equation" r:id="rId4" imgW="291960" imgH="330120" progId="Equation.3">
                    <p:embed/>
                    <p:pic>
                      <p:nvPicPr>
                        <p:cNvPr id="0" name="Object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7" y="1477"/>
                          <a:ext cx="378" cy="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24373" name="Object 85"/>
          <p:cNvGraphicFramePr>
            <a:graphicFrameLocks noChangeAspect="1"/>
          </p:cNvGraphicFramePr>
          <p:nvPr/>
        </p:nvGraphicFramePr>
        <p:xfrm>
          <a:off x="3322638" y="2940050"/>
          <a:ext cx="1960562" cy="757238"/>
        </p:xfrm>
        <a:graphic>
          <a:graphicData uri="http://schemas.openxmlformats.org/presentationml/2006/ole">
            <mc:AlternateContent xmlns:mc="http://schemas.openxmlformats.org/markup-compatibility/2006">
              <mc:Choice xmlns:v="urn:schemas-microsoft-com:vml" Requires="v">
                <p:oleObj spid="_x0000_s1148949" name="Equation" r:id="rId6" imgW="952200" imgH="368280" progId="Equation.3">
                  <p:embed/>
                </p:oleObj>
              </mc:Choice>
              <mc:Fallback>
                <p:oleObj name="Equation" r:id="rId6" imgW="952200" imgH="368280" progId="Equation.3">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2638" y="2940050"/>
                        <a:ext cx="1960562"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4374" name="Text Box 86"/>
          <p:cNvSpPr txBox="1">
            <a:spLocks noChangeArrowheads="1"/>
          </p:cNvSpPr>
          <p:nvPr/>
        </p:nvSpPr>
        <p:spPr bwMode="auto">
          <a:xfrm>
            <a:off x="685800" y="4064000"/>
            <a:ext cx="4597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Accumulating the frequencies:</a:t>
            </a:r>
          </a:p>
        </p:txBody>
      </p:sp>
      <p:sp>
        <p:nvSpPr>
          <p:cNvPr id="524378" name="Rectangle 90"/>
          <p:cNvSpPr>
            <a:spLocks noChangeArrowheads="1"/>
          </p:cNvSpPr>
          <p:nvPr/>
        </p:nvSpPr>
        <p:spPr bwMode="auto">
          <a:xfrm>
            <a:off x="4394200" y="4991100"/>
            <a:ext cx="830263"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20</a:t>
            </a:r>
          </a:p>
        </p:txBody>
      </p:sp>
      <p:sp>
        <p:nvSpPr>
          <p:cNvPr id="524379" name="Rectangle 91"/>
          <p:cNvSpPr>
            <a:spLocks noChangeArrowheads="1"/>
          </p:cNvSpPr>
          <p:nvPr/>
        </p:nvSpPr>
        <p:spPr bwMode="auto">
          <a:xfrm>
            <a:off x="3563938" y="4991100"/>
            <a:ext cx="83026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a:t>
            </a:r>
          </a:p>
        </p:txBody>
      </p:sp>
      <p:sp>
        <p:nvSpPr>
          <p:cNvPr id="524380" name="Rectangle 92"/>
          <p:cNvSpPr>
            <a:spLocks noChangeArrowheads="1"/>
          </p:cNvSpPr>
          <p:nvPr/>
        </p:nvSpPr>
        <p:spPr bwMode="auto">
          <a:xfrm>
            <a:off x="2735263" y="4991100"/>
            <a:ext cx="82867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grpSp>
        <p:nvGrpSpPr>
          <p:cNvPr id="3" name="Group 113"/>
          <p:cNvGrpSpPr>
            <a:grpSpLocks/>
          </p:cNvGrpSpPr>
          <p:nvPr/>
        </p:nvGrpSpPr>
        <p:grpSpPr bwMode="auto">
          <a:xfrm>
            <a:off x="1905000" y="4546600"/>
            <a:ext cx="4978400" cy="838200"/>
            <a:chOff x="1200" y="2688"/>
            <a:chExt cx="3136" cy="528"/>
          </a:xfrm>
        </p:grpSpPr>
        <p:sp>
          <p:nvSpPr>
            <p:cNvPr id="2086" name="Line 102"/>
            <p:cNvSpPr>
              <a:spLocks noChangeShapeType="1"/>
            </p:cNvSpPr>
            <p:nvPr/>
          </p:nvSpPr>
          <p:spPr bwMode="auto">
            <a:xfrm>
              <a:off x="1200" y="3216"/>
              <a:ext cx="3136" cy="0"/>
            </a:xfrm>
            <a:prstGeom prst="line">
              <a:avLst/>
            </a:prstGeom>
            <a:noFill/>
            <a:ln w="28575" cap="sq">
              <a:solidFill>
                <a:schemeClr val="tx1"/>
              </a:solidFill>
              <a:round/>
              <a:headEnd/>
              <a:tailEnd/>
            </a:ln>
          </p:spPr>
          <p:txBody>
            <a:bodyPr/>
            <a:lstStyle/>
            <a:p>
              <a:endParaRPr lang="th-TH"/>
            </a:p>
          </p:txBody>
        </p:sp>
        <p:sp>
          <p:nvSpPr>
            <p:cNvPr id="2087" name="Rectangle 88"/>
            <p:cNvSpPr>
              <a:spLocks noChangeArrowheads="1"/>
            </p:cNvSpPr>
            <p:nvPr/>
          </p:nvSpPr>
          <p:spPr bwMode="auto">
            <a:xfrm>
              <a:off x="3813" y="2952"/>
              <a:ext cx="523" cy="264"/>
            </a:xfrm>
            <a:prstGeom prst="rect">
              <a:avLst/>
            </a:prstGeom>
            <a:noFill/>
            <a:ln w="9525">
              <a:noFill/>
              <a:miter lim="800000"/>
              <a:headEnd/>
              <a:tailEnd/>
            </a:ln>
          </p:spPr>
          <p:txBody>
            <a:bodyPr lIns="0" tIns="0" rIns="0" bIns="0" anchor="ctr"/>
            <a:lstStyle/>
            <a:p>
              <a:pPr>
                <a:spcBef>
                  <a:spcPct val="20000"/>
                </a:spcBef>
              </a:pPr>
              <a:endParaRPr lang="en-US" sz="2400">
                <a:latin typeface="Times New Roman" pitchFamily="18" charset="0"/>
              </a:endParaRPr>
            </a:p>
          </p:txBody>
        </p:sp>
        <p:sp>
          <p:nvSpPr>
            <p:cNvPr id="2088" name="Rectangle 89"/>
            <p:cNvSpPr>
              <a:spLocks noChangeArrowheads="1"/>
            </p:cNvSpPr>
            <p:nvPr/>
          </p:nvSpPr>
          <p:spPr bwMode="auto">
            <a:xfrm>
              <a:off x="3291" y="2952"/>
              <a:ext cx="522" cy="264"/>
            </a:xfrm>
            <a:prstGeom prst="rect">
              <a:avLst/>
            </a:prstGeom>
            <a:noFill/>
            <a:ln w="9525">
              <a:noFill/>
              <a:miter lim="800000"/>
              <a:headEnd/>
              <a:tailEnd/>
            </a:ln>
          </p:spPr>
          <p:txBody>
            <a:bodyPr lIns="0" tIns="0" rIns="0" bIns="0" anchor="ctr"/>
            <a:lstStyle/>
            <a:p>
              <a:pPr>
                <a:spcBef>
                  <a:spcPct val="20000"/>
                </a:spcBef>
              </a:pPr>
              <a:endParaRPr lang="en-US" sz="2400">
                <a:latin typeface="Times New Roman" pitchFamily="18" charset="0"/>
              </a:endParaRPr>
            </a:p>
          </p:txBody>
        </p:sp>
        <p:sp>
          <p:nvSpPr>
            <p:cNvPr id="2089" name="Rectangle 93"/>
            <p:cNvSpPr>
              <a:spLocks noChangeArrowheads="1"/>
            </p:cNvSpPr>
            <p:nvPr/>
          </p:nvSpPr>
          <p:spPr bwMode="auto">
            <a:xfrm>
              <a:off x="1200" y="2952"/>
              <a:ext cx="523"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Cu. f</a:t>
              </a:r>
            </a:p>
          </p:txBody>
        </p:sp>
        <p:sp>
          <p:nvSpPr>
            <p:cNvPr id="2090" name="Rectangle 94"/>
            <p:cNvSpPr>
              <a:spLocks noChangeArrowheads="1"/>
            </p:cNvSpPr>
            <p:nvPr/>
          </p:nvSpPr>
          <p:spPr bwMode="auto">
            <a:xfrm>
              <a:off x="3813" y="2688"/>
              <a:ext cx="523"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2091" name="Rectangle 95"/>
            <p:cNvSpPr>
              <a:spLocks noChangeArrowheads="1"/>
            </p:cNvSpPr>
            <p:nvPr/>
          </p:nvSpPr>
          <p:spPr bwMode="auto">
            <a:xfrm>
              <a:off x="3291" y="2688"/>
              <a:ext cx="522"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2092" name="Rectangle 96"/>
            <p:cNvSpPr>
              <a:spLocks noChangeArrowheads="1"/>
            </p:cNvSpPr>
            <p:nvPr/>
          </p:nvSpPr>
          <p:spPr bwMode="auto">
            <a:xfrm>
              <a:off x="2768" y="2688"/>
              <a:ext cx="523"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2093" name="Rectangle 97"/>
            <p:cNvSpPr>
              <a:spLocks noChangeArrowheads="1"/>
            </p:cNvSpPr>
            <p:nvPr/>
          </p:nvSpPr>
          <p:spPr bwMode="auto">
            <a:xfrm>
              <a:off x="2245" y="2688"/>
              <a:ext cx="523"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a:t>
              </a:r>
            </a:p>
          </p:txBody>
        </p:sp>
        <p:sp>
          <p:nvSpPr>
            <p:cNvPr id="2094" name="Rectangle 98"/>
            <p:cNvSpPr>
              <a:spLocks noChangeArrowheads="1"/>
            </p:cNvSpPr>
            <p:nvPr/>
          </p:nvSpPr>
          <p:spPr bwMode="auto">
            <a:xfrm>
              <a:off x="1723" y="2688"/>
              <a:ext cx="522"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a:t>
              </a:r>
            </a:p>
          </p:txBody>
        </p:sp>
        <p:sp>
          <p:nvSpPr>
            <p:cNvPr id="2095" name="Rectangle 99"/>
            <p:cNvSpPr>
              <a:spLocks noChangeArrowheads="1"/>
            </p:cNvSpPr>
            <p:nvPr/>
          </p:nvSpPr>
          <p:spPr bwMode="auto">
            <a:xfrm>
              <a:off x="1200" y="2688"/>
              <a:ext cx="523"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x</a:t>
              </a:r>
            </a:p>
          </p:txBody>
        </p:sp>
        <p:sp>
          <p:nvSpPr>
            <p:cNvPr id="2096" name="Line 100"/>
            <p:cNvSpPr>
              <a:spLocks noChangeShapeType="1"/>
            </p:cNvSpPr>
            <p:nvPr/>
          </p:nvSpPr>
          <p:spPr bwMode="auto">
            <a:xfrm>
              <a:off x="1200" y="2688"/>
              <a:ext cx="3136" cy="0"/>
            </a:xfrm>
            <a:prstGeom prst="line">
              <a:avLst/>
            </a:prstGeom>
            <a:noFill/>
            <a:ln w="28575" cap="sq">
              <a:solidFill>
                <a:schemeClr val="tx1"/>
              </a:solidFill>
              <a:round/>
              <a:headEnd/>
              <a:tailEnd/>
            </a:ln>
          </p:spPr>
          <p:txBody>
            <a:bodyPr/>
            <a:lstStyle/>
            <a:p>
              <a:endParaRPr lang="th-TH"/>
            </a:p>
          </p:txBody>
        </p:sp>
        <p:sp>
          <p:nvSpPr>
            <p:cNvPr id="2097" name="Line 101"/>
            <p:cNvSpPr>
              <a:spLocks noChangeShapeType="1"/>
            </p:cNvSpPr>
            <p:nvPr/>
          </p:nvSpPr>
          <p:spPr bwMode="auto">
            <a:xfrm>
              <a:off x="1200" y="2952"/>
              <a:ext cx="3136" cy="0"/>
            </a:xfrm>
            <a:prstGeom prst="line">
              <a:avLst/>
            </a:prstGeom>
            <a:noFill/>
            <a:ln w="12700">
              <a:solidFill>
                <a:schemeClr val="tx1"/>
              </a:solidFill>
              <a:round/>
              <a:headEnd/>
              <a:tailEnd/>
            </a:ln>
          </p:spPr>
          <p:txBody>
            <a:bodyPr/>
            <a:lstStyle/>
            <a:p>
              <a:endParaRPr lang="th-TH"/>
            </a:p>
          </p:txBody>
        </p:sp>
        <p:sp>
          <p:nvSpPr>
            <p:cNvPr id="2098" name="Line 103"/>
            <p:cNvSpPr>
              <a:spLocks noChangeShapeType="1"/>
            </p:cNvSpPr>
            <p:nvPr/>
          </p:nvSpPr>
          <p:spPr bwMode="auto">
            <a:xfrm>
              <a:off x="1200" y="2688"/>
              <a:ext cx="0" cy="528"/>
            </a:xfrm>
            <a:prstGeom prst="line">
              <a:avLst/>
            </a:prstGeom>
            <a:noFill/>
            <a:ln w="28575" cap="sq">
              <a:solidFill>
                <a:schemeClr val="tx1"/>
              </a:solidFill>
              <a:round/>
              <a:headEnd/>
              <a:tailEnd/>
            </a:ln>
          </p:spPr>
          <p:txBody>
            <a:bodyPr/>
            <a:lstStyle/>
            <a:p>
              <a:endParaRPr lang="th-TH"/>
            </a:p>
          </p:txBody>
        </p:sp>
        <p:sp>
          <p:nvSpPr>
            <p:cNvPr id="2099" name="Line 104"/>
            <p:cNvSpPr>
              <a:spLocks noChangeShapeType="1"/>
            </p:cNvSpPr>
            <p:nvPr/>
          </p:nvSpPr>
          <p:spPr bwMode="auto">
            <a:xfrm>
              <a:off x="1723" y="2688"/>
              <a:ext cx="0" cy="528"/>
            </a:xfrm>
            <a:prstGeom prst="line">
              <a:avLst/>
            </a:prstGeom>
            <a:noFill/>
            <a:ln w="12700">
              <a:solidFill>
                <a:schemeClr val="tx1"/>
              </a:solidFill>
              <a:round/>
              <a:headEnd/>
              <a:tailEnd/>
            </a:ln>
          </p:spPr>
          <p:txBody>
            <a:bodyPr/>
            <a:lstStyle/>
            <a:p>
              <a:endParaRPr lang="th-TH"/>
            </a:p>
          </p:txBody>
        </p:sp>
        <p:sp>
          <p:nvSpPr>
            <p:cNvPr id="2100" name="Line 105"/>
            <p:cNvSpPr>
              <a:spLocks noChangeShapeType="1"/>
            </p:cNvSpPr>
            <p:nvPr/>
          </p:nvSpPr>
          <p:spPr bwMode="auto">
            <a:xfrm>
              <a:off x="2245" y="2688"/>
              <a:ext cx="0" cy="528"/>
            </a:xfrm>
            <a:prstGeom prst="line">
              <a:avLst/>
            </a:prstGeom>
            <a:noFill/>
            <a:ln w="12700">
              <a:solidFill>
                <a:schemeClr val="tx1"/>
              </a:solidFill>
              <a:round/>
              <a:headEnd/>
              <a:tailEnd/>
            </a:ln>
          </p:spPr>
          <p:txBody>
            <a:bodyPr/>
            <a:lstStyle/>
            <a:p>
              <a:endParaRPr lang="th-TH"/>
            </a:p>
          </p:txBody>
        </p:sp>
        <p:sp>
          <p:nvSpPr>
            <p:cNvPr id="2101" name="Line 106"/>
            <p:cNvSpPr>
              <a:spLocks noChangeShapeType="1"/>
            </p:cNvSpPr>
            <p:nvPr/>
          </p:nvSpPr>
          <p:spPr bwMode="auto">
            <a:xfrm>
              <a:off x="2768" y="2688"/>
              <a:ext cx="0" cy="528"/>
            </a:xfrm>
            <a:prstGeom prst="line">
              <a:avLst/>
            </a:prstGeom>
            <a:noFill/>
            <a:ln w="12700">
              <a:solidFill>
                <a:schemeClr val="tx1"/>
              </a:solidFill>
              <a:round/>
              <a:headEnd/>
              <a:tailEnd/>
            </a:ln>
          </p:spPr>
          <p:txBody>
            <a:bodyPr/>
            <a:lstStyle/>
            <a:p>
              <a:endParaRPr lang="th-TH"/>
            </a:p>
          </p:txBody>
        </p:sp>
        <p:sp>
          <p:nvSpPr>
            <p:cNvPr id="2102" name="Line 107"/>
            <p:cNvSpPr>
              <a:spLocks noChangeShapeType="1"/>
            </p:cNvSpPr>
            <p:nvPr/>
          </p:nvSpPr>
          <p:spPr bwMode="auto">
            <a:xfrm>
              <a:off x="3291" y="2688"/>
              <a:ext cx="0" cy="528"/>
            </a:xfrm>
            <a:prstGeom prst="line">
              <a:avLst/>
            </a:prstGeom>
            <a:noFill/>
            <a:ln w="12700">
              <a:solidFill>
                <a:schemeClr val="tx1"/>
              </a:solidFill>
              <a:round/>
              <a:headEnd/>
              <a:tailEnd/>
            </a:ln>
          </p:spPr>
          <p:txBody>
            <a:bodyPr/>
            <a:lstStyle/>
            <a:p>
              <a:endParaRPr lang="th-TH"/>
            </a:p>
          </p:txBody>
        </p:sp>
        <p:sp>
          <p:nvSpPr>
            <p:cNvPr id="2103" name="Line 108"/>
            <p:cNvSpPr>
              <a:spLocks noChangeShapeType="1"/>
            </p:cNvSpPr>
            <p:nvPr/>
          </p:nvSpPr>
          <p:spPr bwMode="auto">
            <a:xfrm>
              <a:off x="3813" y="2688"/>
              <a:ext cx="0" cy="528"/>
            </a:xfrm>
            <a:prstGeom prst="line">
              <a:avLst/>
            </a:prstGeom>
            <a:noFill/>
            <a:ln w="12700">
              <a:solidFill>
                <a:schemeClr val="tx1"/>
              </a:solidFill>
              <a:round/>
              <a:headEnd/>
              <a:tailEnd/>
            </a:ln>
          </p:spPr>
          <p:txBody>
            <a:bodyPr/>
            <a:lstStyle/>
            <a:p>
              <a:endParaRPr lang="th-TH"/>
            </a:p>
          </p:txBody>
        </p:sp>
        <p:sp>
          <p:nvSpPr>
            <p:cNvPr id="2104" name="Line 109"/>
            <p:cNvSpPr>
              <a:spLocks noChangeShapeType="1"/>
            </p:cNvSpPr>
            <p:nvPr/>
          </p:nvSpPr>
          <p:spPr bwMode="auto">
            <a:xfrm>
              <a:off x="4336" y="2688"/>
              <a:ext cx="0" cy="528"/>
            </a:xfrm>
            <a:prstGeom prst="line">
              <a:avLst/>
            </a:prstGeom>
            <a:noFill/>
            <a:ln w="28575" cap="sq">
              <a:solidFill>
                <a:schemeClr val="tx1"/>
              </a:solidFill>
              <a:round/>
              <a:headEnd/>
              <a:tailEnd/>
            </a:ln>
          </p:spPr>
          <p:txBody>
            <a:bodyPr/>
            <a:lstStyle/>
            <a:p>
              <a:endParaRPr lang="th-TH"/>
            </a:p>
          </p:txBody>
        </p:sp>
      </p:grpSp>
      <p:sp>
        <p:nvSpPr>
          <p:cNvPr id="524399" name="Text Box 111"/>
          <p:cNvSpPr txBox="1">
            <a:spLocks noChangeArrowheads="1"/>
          </p:cNvSpPr>
          <p:nvPr/>
        </p:nvSpPr>
        <p:spPr bwMode="auto">
          <a:xfrm>
            <a:off x="609600" y="5537200"/>
            <a:ext cx="7493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the </a:t>
            </a:r>
            <a:r>
              <a:rPr lang="en-GB" sz="2400">
                <a:latin typeface="Times New Roman" pitchFamily="18" charset="0"/>
              </a:rPr>
              <a:t>14th</a:t>
            </a:r>
            <a:r>
              <a:rPr lang="en-GB" sz="2200"/>
              <a:t> and </a:t>
            </a:r>
            <a:r>
              <a:rPr lang="en-GB" sz="2400">
                <a:latin typeface="Times New Roman" pitchFamily="18" charset="0"/>
              </a:rPr>
              <a:t>15th</a:t>
            </a:r>
            <a:r>
              <a:rPr lang="en-GB" sz="2200"/>
              <a:t> observations are both </a:t>
            </a:r>
            <a:r>
              <a:rPr lang="en-GB" sz="2400">
                <a:latin typeface="Times New Roman" pitchFamily="18" charset="0"/>
              </a:rPr>
              <a:t>3</a:t>
            </a:r>
            <a:r>
              <a:rPr lang="en-GB" sz="2200"/>
              <a:t>.</a:t>
            </a:r>
          </a:p>
        </p:txBody>
      </p:sp>
      <p:sp>
        <p:nvSpPr>
          <p:cNvPr id="524400" name="Text Box 112"/>
          <p:cNvSpPr txBox="1">
            <a:spLocks noChangeArrowheads="1"/>
          </p:cNvSpPr>
          <p:nvPr/>
        </p:nvSpPr>
        <p:spPr bwMode="auto">
          <a:xfrm>
            <a:off x="3327400" y="6019800"/>
            <a:ext cx="25146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median is </a:t>
            </a:r>
            <a:r>
              <a:rPr lang="en-GB" sz="2400">
                <a:latin typeface="Times New Roman" pitchFamily="18" charset="0"/>
              </a:rPr>
              <a:t>3</a:t>
            </a:r>
            <a:r>
              <a:rPr lang="en-GB" sz="2200"/>
              <a:t>.</a:t>
            </a:r>
          </a:p>
        </p:txBody>
      </p:sp>
      <p:sp>
        <p:nvSpPr>
          <p:cNvPr id="524403" name="Text Box 115"/>
          <p:cNvSpPr txBox="1">
            <a:spLocks noChangeArrowheads="1"/>
          </p:cNvSpPr>
          <p:nvPr/>
        </p:nvSpPr>
        <p:spPr bwMode="auto">
          <a:xfrm>
            <a:off x="635000" y="3708400"/>
            <a:ext cx="81026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We need to average the </a:t>
            </a:r>
            <a:r>
              <a:rPr lang="en-GB" sz="2400">
                <a:latin typeface="Times New Roman" pitchFamily="18" charset="0"/>
              </a:rPr>
              <a:t>14th</a:t>
            </a:r>
            <a:r>
              <a:rPr lang="en-GB" sz="2200"/>
              <a:t> and </a:t>
            </a:r>
            <a:r>
              <a:rPr lang="en-GB" sz="2400">
                <a:latin typeface="Times New Roman" pitchFamily="18" charset="0"/>
              </a:rPr>
              <a:t>15th</a:t>
            </a:r>
            <a:r>
              <a:rPr lang="en-GB" sz="2200"/>
              <a:t> numbers.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43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43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44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43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43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43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43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439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440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2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animBg="1"/>
      <p:bldP spid="524292" grpId="0"/>
      <p:bldP spid="524374" grpId="0"/>
      <p:bldP spid="524378" grpId="0"/>
      <p:bldP spid="524379" grpId="0"/>
      <p:bldP spid="524380" grpId="0"/>
      <p:bldP spid="524399" grpId="0"/>
      <p:bldP spid="524400" grpId="0"/>
      <p:bldP spid="52440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0" name="Rectangle 29"/>
          <p:cNvSpPr/>
          <p:nvPr/>
        </p:nvSpPr>
        <p:spPr>
          <a:xfrm>
            <a:off x="762000" y="1447800"/>
            <a:ext cx="8229600" cy="830997"/>
          </a:xfrm>
          <a:prstGeom prst="rect">
            <a:avLst/>
          </a:prstGeom>
        </p:spPr>
        <p:txBody>
          <a:bodyPr wrap="square">
            <a:spAutoFit/>
          </a:bodyPr>
          <a:lstStyle/>
          <a:p>
            <a:pPr eaLnBrk="0" hangingPunct="0"/>
            <a:r>
              <a:rPr lang="en-GB" dirty="0" smtClean="0"/>
              <a:t>With a grouped distribution, we can only </a:t>
            </a:r>
            <a:r>
              <a:rPr lang="en-GB" dirty="0" smtClean="0">
                <a:solidFill>
                  <a:srgbClr val="0000FF"/>
                </a:solidFill>
              </a:rPr>
              <a:t>estimate</a:t>
            </a:r>
            <a:r>
              <a:rPr lang="en-GB" dirty="0" smtClean="0"/>
              <a:t> the median.</a:t>
            </a:r>
            <a:endParaRPr lang="en-GB" dirty="0"/>
          </a:p>
        </p:txBody>
      </p:sp>
      <p:grpSp>
        <p:nvGrpSpPr>
          <p:cNvPr id="3" name="Group 111"/>
          <p:cNvGrpSpPr>
            <a:grpSpLocks/>
          </p:cNvGrpSpPr>
          <p:nvPr/>
        </p:nvGrpSpPr>
        <p:grpSpPr bwMode="auto">
          <a:xfrm>
            <a:off x="307975" y="2535238"/>
            <a:ext cx="8382000" cy="965200"/>
            <a:chOff x="208" y="832"/>
            <a:chExt cx="5280" cy="608"/>
          </a:xfrm>
        </p:grpSpPr>
        <p:sp>
          <p:nvSpPr>
            <p:cNvPr id="31749" name="Rectangle 5"/>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1750" name="Rectangle 6"/>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1751" name="Rectangle 7"/>
            <p:cNvSpPr>
              <a:spLocks noChangeArrowheads="1"/>
            </p:cNvSpPr>
            <p:nvPr/>
          </p:nvSpPr>
          <p:spPr bwMode="auto">
            <a:xfrm>
              <a:off x="3550"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31752" name="Rectangle 8"/>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31753" name="Rectangle 9"/>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1754" name="Rectangle 10"/>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1755" name="Rectangle 11"/>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1756" name="Rectangle 12"/>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1757" name="Rectangle 13"/>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31758" name="Rectangle 14"/>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1759" name="Rectangle 15"/>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1760" name="Rectangle 16"/>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1761" name="Line 17"/>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1762" name="Line 18"/>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1763" name="Line 19"/>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1764" name="Line 20"/>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1765" name="Line 21"/>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1766" name="Line 22"/>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1767" name="Line 23"/>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1768" name="Line 24"/>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1769" name="Line 25"/>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1770" name="Line 26"/>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1771" name="Text Box 57"/>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525378" name="Text Box 66"/>
          <p:cNvSpPr txBox="1">
            <a:spLocks noChangeArrowheads="1"/>
          </p:cNvSpPr>
          <p:nvPr/>
        </p:nvSpPr>
        <p:spPr bwMode="auto">
          <a:xfrm>
            <a:off x="311150" y="3521075"/>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7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07975" y="2479675"/>
            <a:ext cx="8382000" cy="965200"/>
            <a:chOff x="208" y="832"/>
            <a:chExt cx="5280" cy="608"/>
          </a:xfrm>
        </p:grpSpPr>
        <p:sp>
          <p:nvSpPr>
            <p:cNvPr id="32776"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2777"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2778" name="Rectangle 6"/>
            <p:cNvSpPr>
              <a:spLocks noChangeArrowheads="1"/>
            </p:cNvSpPr>
            <p:nvPr/>
          </p:nvSpPr>
          <p:spPr bwMode="auto">
            <a:xfrm>
              <a:off x="3550" y="1176"/>
              <a:ext cx="646" cy="264"/>
            </a:xfrm>
            <a:prstGeom prst="rect">
              <a:avLst/>
            </a:prstGeom>
            <a:solidFill>
              <a:srgbClr val="FFFFFF"/>
            </a:solidFill>
            <a:ln w="9525">
              <a:noFill/>
              <a:miter lim="800000"/>
              <a:headEnd/>
              <a:tailEnd/>
            </a:ln>
          </p:spPr>
          <p:txBody>
            <a:bodyPr lIns="0" tIns="0" rIns="0" bIns="0" anchor="ctr"/>
            <a:lstStyle/>
            <a:p>
              <a:pPr>
                <a:spcBef>
                  <a:spcPct val="20000"/>
                </a:spcBef>
              </a:pPr>
              <a:r>
                <a:rPr lang="en-GB" sz="2400">
                  <a:solidFill>
                    <a:srgbClr val="FF0000"/>
                  </a:solidFill>
                  <a:latin typeface="Times New Roman" pitchFamily="18" charset="0"/>
                </a:rPr>
                <a:t>5</a:t>
              </a:r>
            </a:p>
          </p:txBody>
        </p:sp>
        <p:sp>
          <p:nvSpPr>
            <p:cNvPr id="32779" name="Rectangle 7"/>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32780" name="Rectangle 8"/>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2781"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2782"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2783"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2784" name="Rectangle 12"/>
            <p:cNvSpPr>
              <a:spLocks noChangeArrowheads="1"/>
            </p:cNvSpPr>
            <p:nvPr/>
          </p:nvSpPr>
          <p:spPr bwMode="auto">
            <a:xfrm>
              <a:off x="3550" y="912"/>
              <a:ext cx="646" cy="264"/>
            </a:xfrm>
            <a:prstGeom prst="rect">
              <a:avLst/>
            </a:prstGeom>
            <a:solidFill>
              <a:srgbClr val="FFFFFF"/>
            </a:solid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21 - 30</a:t>
              </a:r>
            </a:p>
          </p:txBody>
        </p:sp>
        <p:sp>
          <p:nvSpPr>
            <p:cNvPr id="32785"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2786"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2787"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2788"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2789"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2790"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2791"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2792"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2793"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2794"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2795"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2796"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2797"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2798"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576540" name="Text Box 28"/>
          <p:cNvSpPr txBox="1">
            <a:spLocks noChangeArrowheads="1"/>
          </p:cNvSpPr>
          <p:nvPr/>
        </p:nvSpPr>
        <p:spPr bwMode="auto">
          <a:xfrm>
            <a:off x="333375" y="426720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32775" name="Text Box 34"/>
          <p:cNvSpPr txBox="1">
            <a:spLocks noChangeArrowheads="1"/>
          </p:cNvSpPr>
          <p:nvPr/>
        </p:nvSpPr>
        <p:spPr bwMode="auto">
          <a:xfrm>
            <a:off x="330200" y="1524000"/>
            <a:ext cx="8813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dirty="0"/>
              <a:t>With a grouped distribution, we can only </a:t>
            </a:r>
            <a:r>
              <a:rPr lang="en-GB" sz="2200" dirty="0">
                <a:solidFill>
                  <a:srgbClr val="0000FF"/>
                </a:solidFill>
              </a:rPr>
              <a:t>estimate</a:t>
            </a:r>
            <a:r>
              <a:rPr lang="en-GB" sz="2200" dirty="0"/>
              <a:t> the median.</a:t>
            </a:r>
          </a:p>
        </p:txBody>
      </p:sp>
      <p:sp>
        <p:nvSpPr>
          <p:cNvPr id="32773" name="Text Box 35"/>
          <p:cNvSpPr txBox="1">
            <a:spLocks noChangeArrowheads="1"/>
          </p:cNvSpPr>
          <p:nvPr/>
        </p:nvSpPr>
        <p:spPr bwMode="auto">
          <a:xfrm>
            <a:off x="311150" y="3465512"/>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4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07975" y="2428875"/>
            <a:ext cx="8382000" cy="965200"/>
            <a:chOff x="208" y="832"/>
            <a:chExt cx="5280" cy="608"/>
          </a:xfrm>
        </p:grpSpPr>
        <p:sp>
          <p:nvSpPr>
            <p:cNvPr id="33801"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3802"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3803" name="Rectangle 6"/>
            <p:cNvSpPr>
              <a:spLocks noChangeArrowheads="1"/>
            </p:cNvSpPr>
            <p:nvPr/>
          </p:nvSpPr>
          <p:spPr bwMode="auto">
            <a:xfrm>
              <a:off x="3550"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33804" name="Rectangle 7"/>
            <p:cNvSpPr>
              <a:spLocks noChangeArrowheads="1"/>
            </p:cNvSpPr>
            <p:nvPr/>
          </p:nvSpPr>
          <p:spPr bwMode="auto">
            <a:xfrm>
              <a:off x="2903" y="1176"/>
              <a:ext cx="647" cy="264"/>
            </a:xfrm>
            <a:prstGeom prst="rect">
              <a:avLst/>
            </a:prstGeom>
            <a:solidFill>
              <a:srgbClr val="FFFFFF"/>
            </a:solid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4</a:t>
              </a:r>
            </a:p>
          </p:txBody>
        </p:sp>
        <p:sp>
          <p:nvSpPr>
            <p:cNvPr id="33805" name="Rectangle 8"/>
            <p:cNvSpPr>
              <a:spLocks noChangeArrowheads="1"/>
            </p:cNvSpPr>
            <p:nvPr/>
          </p:nvSpPr>
          <p:spPr bwMode="auto">
            <a:xfrm>
              <a:off x="2259" y="1176"/>
              <a:ext cx="644" cy="264"/>
            </a:xfrm>
            <a:prstGeom prst="rect">
              <a:avLst/>
            </a:prstGeom>
            <a:solidFill>
              <a:srgbClr val="FFFFFF"/>
            </a:solid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3</a:t>
              </a:r>
            </a:p>
          </p:txBody>
        </p:sp>
        <p:sp>
          <p:nvSpPr>
            <p:cNvPr id="33806"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3807"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3808"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3809" name="Rectangle 12"/>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33810"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3811"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3812"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3813"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3814"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3815"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3816"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3817"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3818"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3819"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3820"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3821"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3822"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3823"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577564" name="Text Box 28"/>
          <p:cNvSpPr txBox="1">
            <a:spLocks noChangeArrowheads="1"/>
          </p:cNvSpPr>
          <p:nvPr/>
        </p:nvSpPr>
        <p:spPr bwMode="auto">
          <a:xfrm>
            <a:off x="333375" y="457200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to reach </a:t>
            </a:r>
            <a:r>
              <a:rPr lang="en-GB" sz="2400">
                <a:latin typeface="Times New Roman" pitchFamily="18" charset="0"/>
              </a:rPr>
              <a:t>11</a:t>
            </a:r>
            <a:r>
              <a:rPr lang="en-GB" sz="2200"/>
              <a:t>, we need </a:t>
            </a:r>
            <a:r>
              <a:rPr lang="en-GB" sz="2400">
                <a:latin typeface="Times New Roman" pitchFamily="18" charset="0"/>
              </a:rPr>
              <a:t>4</a:t>
            </a:r>
            <a:r>
              <a:rPr lang="en-GB" sz="2200"/>
              <a:t> more.</a:t>
            </a:r>
          </a:p>
        </p:txBody>
      </p:sp>
      <p:sp>
        <p:nvSpPr>
          <p:cNvPr id="33796" name="Text Box 32"/>
          <p:cNvSpPr txBox="1">
            <a:spLocks noChangeArrowheads="1"/>
          </p:cNvSpPr>
          <p:nvPr/>
        </p:nvSpPr>
        <p:spPr bwMode="auto">
          <a:xfrm>
            <a:off x="333375" y="421640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33800" name="Text Box 35"/>
          <p:cNvSpPr txBox="1">
            <a:spLocks noChangeArrowheads="1"/>
          </p:cNvSpPr>
          <p:nvPr/>
        </p:nvSpPr>
        <p:spPr bwMode="auto">
          <a:xfrm>
            <a:off x="228600" y="1524000"/>
            <a:ext cx="8813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dirty="0"/>
              <a:t>With a grouped distribution, we can only </a:t>
            </a:r>
            <a:r>
              <a:rPr lang="en-GB" sz="2200" dirty="0">
                <a:solidFill>
                  <a:srgbClr val="0000FF"/>
                </a:solidFill>
              </a:rPr>
              <a:t>estimate</a:t>
            </a:r>
            <a:r>
              <a:rPr lang="en-GB" sz="2200" dirty="0"/>
              <a:t> the median.</a:t>
            </a:r>
          </a:p>
        </p:txBody>
      </p:sp>
      <p:sp>
        <p:nvSpPr>
          <p:cNvPr id="33798" name="Text Box 36"/>
          <p:cNvSpPr txBox="1">
            <a:spLocks noChangeArrowheads="1"/>
          </p:cNvSpPr>
          <p:nvPr/>
        </p:nvSpPr>
        <p:spPr bwMode="auto">
          <a:xfrm>
            <a:off x="311150" y="3414712"/>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6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460375" y="2428875"/>
            <a:ext cx="8382000" cy="965200"/>
            <a:chOff x="208" y="832"/>
            <a:chExt cx="5280" cy="608"/>
          </a:xfrm>
        </p:grpSpPr>
        <p:sp>
          <p:nvSpPr>
            <p:cNvPr id="34826"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4827"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4828" name="Rectangle 6"/>
            <p:cNvSpPr>
              <a:spLocks noChangeArrowheads="1"/>
            </p:cNvSpPr>
            <p:nvPr/>
          </p:nvSpPr>
          <p:spPr bwMode="auto">
            <a:xfrm>
              <a:off x="3550" y="1176"/>
              <a:ext cx="646" cy="264"/>
            </a:xfrm>
            <a:prstGeom prst="rect">
              <a:avLst/>
            </a:prstGeom>
            <a:solidFill>
              <a:schemeClr val="accent1"/>
            </a:solidFill>
            <a:ln w="9525">
              <a:noFill/>
              <a:miter lim="800000"/>
              <a:headEnd/>
              <a:tailEnd/>
            </a:ln>
          </p:spPr>
          <p:txBody>
            <a:bodyPr lIns="0" tIns="0" rIns="0" bIns="0" anchor="ctr"/>
            <a:lstStyle/>
            <a:p>
              <a:pPr>
                <a:spcBef>
                  <a:spcPct val="20000"/>
                </a:spcBef>
              </a:pPr>
              <a:r>
                <a:rPr lang="en-GB" sz="2400">
                  <a:solidFill>
                    <a:srgbClr val="FF0000"/>
                  </a:solidFill>
                  <a:latin typeface="Times New Roman" pitchFamily="18" charset="0"/>
                </a:rPr>
                <a:t>5</a:t>
              </a:r>
            </a:p>
          </p:txBody>
        </p:sp>
        <p:sp>
          <p:nvSpPr>
            <p:cNvPr id="34829" name="Rectangle 7"/>
            <p:cNvSpPr>
              <a:spLocks noChangeArrowheads="1"/>
            </p:cNvSpPr>
            <p:nvPr/>
          </p:nvSpPr>
          <p:spPr bwMode="auto">
            <a:xfrm>
              <a:off x="2903" y="1176"/>
              <a:ext cx="647" cy="264"/>
            </a:xfrm>
            <a:prstGeom prst="rect">
              <a:avLst/>
            </a:prstGeom>
            <a:solidFill>
              <a:srgbClr val="FFFFFF"/>
            </a:solid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4</a:t>
              </a:r>
            </a:p>
          </p:txBody>
        </p:sp>
        <p:sp>
          <p:nvSpPr>
            <p:cNvPr id="34830" name="Rectangle 8"/>
            <p:cNvSpPr>
              <a:spLocks noChangeArrowheads="1"/>
            </p:cNvSpPr>
            <p:nvPr/>
          </p:nvSpPr>
          <p:spPr bwMode="auto">
            <a:xfrm>
              <a:off x="2259" y="1176"/>
              <a:ext cx="644" cy="264"/>
            </a:xfrm>
            <a:prstGeom prst="rect">
              <a:avLst/>
            </a:prstGeom>
            <a:solidFill>
              <a:srgbClr val="FFFFFF"/>
            </a:solid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3</a:t>
              </a:r>
            </a:p>
          </p:txBody>
        </p:sp>
        <p:sp>
          <p:nvSpPr>
            <p:cNvPr id="34831"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4832"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4833"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4834" name="Rectangle 12"/>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34835"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4836"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4837"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4838"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4839"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4840"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4841"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4842"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4843"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4844"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4845"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4846"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4847"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4848"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34819" name="Text Box 29"/>
          <p:cNvSpPr txBox="1">
            <a:spLocks noChangeArrowheads="1"/>
          </p:cNvSpPr>
          <p:nvPr/>
        </p:nvSpPr>
        <p:spPr bwMode="auto">
          <a:xfrm>
            <a:off x="485775" y="421640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34820" name="Text Box 30"/>
          <p:cNvSpPr txBox="1">
            <a:spLocks noChangeArrowheads="1"/>
          </p:cNvSpPr>
          <p:nvPr/>
        </p:nvSpPr>
        <p:spPr bwMode="auto">
          <a:xfrm>
            <a:off x="485775" y="457200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to reach </a:t>
            </a:r>
            <a:r>
              <a:rPr lang="en-GB" sz="2400">
                <a:latin typeface="Times New Roman" pitchFamily="18" charset="0"/>
              </a:rPr>
              <a:t>11</a:t>
            </a:r>
            <a:r>
              <a:rPr lang="en-GB" sz="2200"/>
              <a:t>, we need </a:t>
            </a:r>
            <a:r>
              <a:rPr lang="en-GB" sz="2400">
                <a:latin typeface="Times New Roman" pitchFamily="18" charset="0"/>
              </a:rPr>
              <a:t>4</a:t>
            </a:r>
            <a:r>
              <a:rPr lang="en-GB" sz="2200"/>
              <a:t> more.</a:t>
            </a:r>
          </a:p>
        </p:txBody>
      </p:sp>
      <p:sp>
        <p:nvSpPr>
          <p:cNvPr id="34825" name="Text Box 33"/>
          <p:cNvSpPr txBox="1">
            <a:spLocks noChangeArrowheads="1"/>
          </p:cNvSpPr>
          <p:nvPr/>
        </p:nvSpPr>
        <p:spPr bwMode="auto">
          <a:xfrm>
            <a:off x="152400" y="1371600"/>
            <a:ext cx="8813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dirty="0"/>
              <a:t>With a grouped distribution, we can only </a:t>
            </a:r>
            <a:r>
              <a:rPr lang="en-GB" sz="2200" dirty="0">
                <a:solidFill>
                  <a:srgbClr val="0000FF"/>
                </a:solidFill>
              </a:rPr>
              <a:t>estimate</a:t>
            </a:r>
            <a:r>
              <a:rPr lang="en-GB" sz="2200" dirty="0"/>
              <a:t> the median.</a:t>
            </a:r>
          </a:p>
        </p:txBody>
      </p:sp>
      <p:sp>
        <p:nvSpPr>
          <p:cNvPr id="586786" name="Text Box 34"/>
          <p:cNvSpPr txBox="1">
            <a:spLocks noChangeArrowheads="1"/>
          </p:cNvSpPr>
          <p:nvPr/>
        </p:nvSpPr>
        <p:spPr bwMode="auto">
          <a:xfrm>
            <a:off x="485775" y="4572000"/>
            <a:ext cx="8458200" cy="822325"/>
          </a:xfrm>
          <a:prstGeom prst="rect">
            <a:avLst/>
          </a:prstGeom>
          <a:noFill/>
          <a:ln w="9525">
            <a:noFill/>
            <a:miter lim="800000"/>
            <a:headEnd/>
            <a:tailEnd/>
          </a:ln>
        </p:spPr>
        <p:txBody>
          <a:bodyPr>
            <a:spAutoFit/>
          </a:bodyPr>
          <a:lstStyle/>
          <a:p>
            <a:pPr algn="l" eaLnBrk="0" hangingPunct="0">
              <a:buFont typeface="Wingdings" pitchFamily="2" charset="2"/>
              <a:buNone/>
              <a:tabLst>
                <a:tab pos="4699000" algn="l"/>
              </a:tabLst>
            </a:pPr>
            <a:r>
              <a:rPr lang="en-GB" sz="2200"/>
              <a:t>	The </a:t>
            </a:r>
            <a:r>
              <a:rPr lang="en-GB" sz="2400">
                <a:latin typeface="Times New Roman" pitchFamily="18" charset="0"/>
              </a:rPr>
              <a:t>3</a:t>
            </a:r>
            <a:r>
              <a:rPr lang="en-GB" sz="2200" baseline="30000"/>
              <a:t>rd</a:t>
            </a:r>
            <a:r>
              <a:rPr lang="en-GB" sz="2200"/>
              <a:t> class has a frequency of </a:t>
            </a:r>
            <a:r>
              <a:rPr lang="en-GB" sz="2400">
                <a:latin typeface="Times New Roman" pitchFamily="18" charset="0"/>
              </a:rPr>
              <a:t>5</a:t>
            </a:r>
            <a:r>
              <a:rPr lang="en-GB" sz="2200"/>
              <a:t> so we need to go part-way along this class.</a:t>
            </a:r>
          </a:p>
        </p:txBody>
      </p:sp>
      <p:sp>
        <p:nvSpPr>
          <p:cNvPr id="34823" name="Text Box 35"/>
          <p:cNvSpPr txBox="1">
            <a:spLocks noChangeArrowheads="1"/>
          </p:cNvSpPr>
          <p:nvPr/>
        </p:nvSpPr>
        <p:spPr bwMode="auto">
          <a:xfrm>
            <a:off x="463550" y="3414712"/>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8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55600" y="1895475"/>
            <a:ext cx="8382000" cy="965200"/>
            <a:chOff x="208" y="832"/>
            <a:chExt cx="5280" cy="608"/>
          </a:xfrm>
        </p:grpSpPr>
        <p:sp>
          <p:nvSpPr>
            <p:cNvPr id="35850"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5851"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5852" name="Rectangle 6"/>
            <p:cNvSpPr>
              <a:spLocks noChangeArrowheads="1"/>
            </p:cNvSpPr>
            <p:nvPr/>
          </p:nvSpPr>
          <p:spPr bwMode="auto">
            <a:xfrm>
              <a:off x="3550" y="1176"/>
              <a:ext cx="646" cy="264"/>
            </a:xfrm>
            <a:prstGeom prst="rect">
              <a:avLst/>
            </a:prstGeom>
            <a:solidFill>
              <a:schemeClr val="accent1"/>
            </a:solidFill>
            <a:ln w="9525">
              <a:noFill/>
              <a:miter lim="800000"/>
              <a:headEnd/>
              <a:tailEnd/>
            </a:ln>
          </p:spPr>
          <p:txBody>
            <a:bodyPr lIns="0" tIns="0" rIns="0" bIns="0" anchor="ctr"/>
            <a:lstStyle/>
            <a:p>
              <a:pPr>
                <a:spcBef>
                  <a:spcPct val="20000"/>
                </a:spcBef>
              </a:pPr>
              <a:r>
                <a:rPr lang="en-GB" sz="2400">
                  <a:solidFill>
                    <a:srgbClr val="FF0000"/>
                  </a:solidFill>
                  <a:latin typeface="Times New Roman" pitchFamily="18" charset="0"/>
                </a:rPr>
                <a:t>5</a:t>
              </a:r>
            </a:p>
          </p:txBody>
        </p:sp>
        <p:sp>
          <p:nvSpPr>
            <p:cNvPr id="35853" name="Rectangle 7"/>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35854" name="Rectangle 8"/>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5855"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5856"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5857"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5858" name="Rectangle 12"/>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35859"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5860"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5861"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5862"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5863"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5864"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5865"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5866"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5867"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5868"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5869"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5870"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5871"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5872"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35843" name="Text Box 31"/>
          <p:cNvSpPr txBox="1">
            <a:spLocks noChangeArrowheads="1"/>
          </p:cNvSpPr>
          <p:nvPr/>
        </p:nvSpPr>
        <p:spPr bwMode="auto">
          <a:xfrm>
            <a:off x="381000" y="368300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35844" name="Text Box 32"/>
          <p:cNvSpPr txBox="1">
            <a:spLocks noChangeArrowheads="1"/>
          </p:cNvSpPr>
          <p:nvPr/>
        </p:nvSpPr>
        <p:spPr bwMode="auto">
          <a:xfrm>
            <a:off x="381000" y="403860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to reach </a:t>
            </a:r>
            <a:r>
              <a:rPr lang="en-GB" sz="2400">
                <a:latin typeface="Times New Roman" pitchFamily="18" charset="0"/>
              </a:rPr>
              <a:t>11</a:t>
            </a:r>
            <a:r>
              <a:rPr lang="en-GB" sz="2200"/>
              <a:t>, we need </a:t>
            </a:r>
            <a:r>
              <a:rPr lang="en-GB" sz="2400">
                <a:latin typeface="Times New Roman" pitchFamily="18" charset="0"/>
              </a:rPr>
              <a:t>4</a:t>
            </a:r>
            <a:r>
              <a:rPr lang="en-GB" sz="2200"/>
              <a:t> more.</a:t>
            </a:r>
          </a:p>
        </p:txBody>
      </p:sp>
      <p:sp>
        <p:nvSpPr>
          <p:cNvPr id="35849" name="Text Box 35"/>
          <p:cNvSpPr txBox="1">
            <a:spLocks noChangeArrowheads="1"/>
          </p:cNvSpPr>
          <p:nvPr/>
        </p:nvSpPr>
        <p:spPr bwMode="auto">
          <a:xfrm>
            <a:off x="152400" y="1295400"/>
            <a:ext cx="8813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dirty="0"/>
              <a:t>With a grouped distribution, we can only </a:t>
            </a:r>
            <a:r>
              <a:rPr lang="en-GB" sz="2200" dirty="0">
                <a:solidFill>
                  <a:srgbClr val="0000FF"/>
                </a:solidFill>
              </a:rPr>
              <a:t>estimate</a:t>
            </a:r>
            <a:r>
              <a:rPr lang="en-GB" sz="2200" dirty="0"/>
              <a:t> the median.</a:t>
            </a:r>
          </a:p>
        </p:txBody>
      </p:sp>
      <p:sp>
        <p:nvSpPr>
          <p:cNvPr id="35846" name="Text Box 36"/>
          <p:cNvSpPr txBox="1">
            <a:spLocks noChangeArrowheads="1"/>
          </p:cNvSpPr>
          <p:nvPr/>
        </p:nvSpPr>
        <p:spPr bwMode="auto">
          <a:xfrm>
            <a:off x="381000" y="4038600"/>
            <a:ext cx="8458200" cy="822325"/>
          </a:xfrm>
          <a:prstGeom prst="rect">
            <a:avLst/>
          </a:prstGeom>
          <a:noFill/>
          <a:ln w="9525">
            <a:noFill/>
            <a:miter lim="800000"/>
            <a:headEnd/>
            <a:tailEnd/>
          </a:ln>
        </p:spPr>
        <p:txBody>
          <a:bodyPr>
            <a:spAutoFit/>
          </a:bodyPr>
          <a:lstStyle/>
          <a:p>
            <a:pPr algn="l" eaLnBrk="0" hangingPunct="0">
              <a:buFont typeface="Wingdings" pitchFamily="2" charset="2"/>
              <a:buNone/>
              <a:tabLst>
                <a:tab pos="4699000" algn="l"/>
              </a:tabLst>
            </a:pPr>
            <a:r>
              <a:rPr lang="en-GB" sz="2200"/>
              <a:t>	The </a:t>
            </a:r>
            <a:r>
              <a:rPr lang="en-GB" sz="2400">
                <a:latin typeface="Times New Roman" pitchFamily="18" charset="0"/>
              </a:rPr>
              <a:t>3</a:t>
            </a:r>
            <a:r>
              <a:rPr lang="en-GB" sz="2200" baseline="30000"/>
              <a:t>rd</a:t>
            </a:r>
            <a:r>
              <a:rPr lang="en-GB" sz="2200"/>
              <a:t> class has a frequency of </a:t>
            </a:r>
            <a:r>
              <a:rPr lang="en-GB" sz="2400">
                <a:latin typeface="Times New Roman" pitchFamily="18" charset="0"/>
              </a:rPr>
              <a:t>5</a:t>
            </a:r>
            <a:r>
              <a:rPr lang="en-GB" sz="2200"/>
              <a:t> so we need to go part-way along this class.</a:t>
            </a:r>
          </a:p>
        </p:txBody>
      </p:sp>
      <p:sp>
        <p:nvSpPr>
          <p:cNvPr id="35847" name="Text Box 37"/>
          <p:cNvSpPr txBox="1">
            <a:spLocks noChangeArrowheads="1"/>
          </p:cNvSpPr>
          <p:nvPr/>
        </p:nvSpPr>
        <p:spPr bwMode="auto">
          <a:xfrm>
            <a:off x="358775" y="2881312"/>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4A456D-7F3A-4824-9FA6-B900A9999BB9}"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97B25B39-3618-40E8-9E46-8F2F5B73E7AC}" type="slidenum">
              <a:rPr lang="en-US"/>
              <a:pPr/>
              <a:t>2</a:t>
            </a:fld>
            <a:endParaRPr lang="en-US"/>
          </a:p>
        </p:txBody>
      </p:sp>
      <p:sp>
        <p:nvSpPr>
          <p:cNvPr id="1076226" name="Rectangle 2"/>
          <p:cNvSpPr>
            <a:spLocks noGrp="1" noChangeArrowheads="1"/>
          </p:cNvSpPr>
          <p:nvPr>
            <p:ph type="title"/>
          </p:nvPr>
        </p:nvSpPr>
        <p:spPr>
          <a:xfrm>
            <a:off x="1219200" y="304800"/>
            <a:ext cx="7467600" cy="914400"/>
          </a:xfrm>
          <a:noFill/>
          <a:ln/>
        </p:spPr>
        <p:txBody>
          <a:bodyPr lIns="92075" tIns="46038" rIns="92075" bIns="46038" anchor="ctr"/>
          <a:lstStyle/>
          <a:p>
            <a:r>
              <a:rPr lang="en-US"/>
              <a:t>Chapter 2: Data Preprocessing</a:t>
            </a:r>
          </a:p>
        </p:txBody>
      </p:sp>
      <p:sp>
        <p:nvSpPr>
          <p:cNvPr id="1076227" name="Rectangle 3"/>
          <p:cNvSpPr>
            <a:spLocks noGrp="1" noChangeArrowheads="1"/>
          </p:cNvSpPr>
          <p:nvPr>
            <p:ph type="body" idx="1"/>
          </p:nvPr>
        </p:nvSpPr>
        <p:spPr>
          <a:xfrm>
            <a:off x="533400" y="1600200"/>
            <a:ext cx="8229600" cy="4724400"/>
          </a:xfrm>
          <a:noFill/>
          <a:ln/>
        </p:spPr>
        <p:txBody>
          <a:bodyPr lIns="92075" tIns="46038" rIns="92075" bIns="46038"/>
          <a:lstStyle/>
          <a:p>
            <a:pPr>
              <a:lnSpc>
                <a:spcPct val="140000"/>
              </a:lnSpc>
            </a:pPr>
            <a:r>
              <a:rPr lang="en-US">
                <a:solidFill>
                  <a:schemeClr val="hlink"/>
                </a:solidFill>
              </a:rPr>
              <a:t>Why preprocess the data?</a:t>
            </a:r>
            <a:endParaRPr lang="en-US"/>
          </a:p>
          <a:p>
            <a:pPr>
              <a:lnSpc>
                <a:spcPct val="140000"/>
              </a:lnSpc>
            </a:pPr>
            <a:r>
              <a:rPr lang="en-US"/>
              <a:t>Descriptive data summarization</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246062" y="1731963"/>
            <a:ext cx="8382000" cy="965200"/>
            <a:chOff x="208" y="832"/>
            <a:chExt cx="5280" cy="608"/>
          </a:xfrm>
        </p:grpSpPr>
        <p:sp>
          <p:nvSpPr>
            <p:cNvPr id="36876"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6877"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6878" name="Rectangle 6"/>
            <p:cNvSpPr>
              <a:spLocks noChangeArrowheads="1"/>
            </p:cNvSpPr>
            <p:nvPr/>
          </p:nvSpPr>
          <p:spPr bwMode="auto">
            <a:xfrm>
              <a:off x="3550" y="1176"/>
              <a:ext cx="646" cy="264"/>
            </a:xfrm>
            <a:prstGeom prst="rect">
              <a:avLst/>
            </a:prstGeom>
            <a:solidFill>
              <a:schemeClr val="accent1"/>
            </a:solidFill>
            <a:ln w="9525">
              <a:noFill/>
              <a:miter lim="800000"/>
              <a:headEnd/>
              <a:tailEnd/>
            </a:ln>
          </p:spPr>
          <p:txBody>
            <a:bodyPr lIns="0" tIns="0" rIns="0" bIns="0" anchor="ctr"/>
            <a:lstStyle/>
            <a:p>
              <a:pPr>
                <a:spcBef>
                  <a:spcPct val="20000"/>
                </a:spcBef>
              </a:pPr>
              <a:r>
                <a:rPr lang="en-GB" sz="2400">
                  <a:solidFill>
                    <a:srgbClr val="FF0000"/>
                  </a:solidFill>
                  <a:latin typeface="Times New Roman" pitchFamily="18" charset="0"/>
                </a:rPr>
                <a:t>5</a:t>
              </a:r>
            </a:p>
          </p:txBody>
        </p:sp>
        <p:sp>
          <p:nvSpPr>
            <p:cNvPr id="36879" name="Rectangle 7"/>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36880" name="Rectangle 8"/>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6881"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6882"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6883"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6884" name="Rectangle 12"/>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36885"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6886"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6887"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6888"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6889"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6890"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6891"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6892"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6893"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6894"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6895"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6896"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6897"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6898"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36867" name="Text Box 29"/>
          <p:cNvSpPr txBox="1">
            <a:spLocks noChangeArrowheads="1"/>
          </p:cNvSpPr>
          <p:nvPr/>
        </p:nvSpPr>
        <p:spPr bwMode="auto">
          <a:xfrm>
            <a:off x="271462" y="4632325"/>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Coming up with our own method, needing </a:t>
            </a:r>
            <a:r>
              <a:rPr lang="en-GB" sz="2400">
                <a:latin typeface="Times New Roman" pitchFamily="18" charset="0"/>
              </a:rPr>
              <a:t>4</a:t>
            </a:r>
            <a:r>
              <a:rPr lang="en-GB" sz="2200"/>
              <a:t> out of the frequency of </a:t>
            </a:r>
            <a:r>
              <a:rPr lang="en-GB" sz="2400">
                <a:latin typeface="Times New Roman" pitchFamily="18" charset="0"/>
              </a:rPr>
              <a:t>5</a:t>
            </a:r>
            <a:r>
              <a:rPr lang="en-GB" sz="2200"/>
              <a:t>, we would go </a:t>
            </a:r>
            <a:r>
              <a:rPr lang="en-GB" sz="2400">
                <a:latin typeface="Times New Roman" pitchFamily="18" charset="0"/>
              </a:rPr>
              <a:t>4/5</a:t>
            </a:r>
            <a:r>
              <a:rPr lang="en-GB" sz="2200" baseline="30000"/>
              <a:t>th</a:t>
            </a:r>
            <a:r>
              <a:rPr lang="en-GB" sz="2200"/>
              <a:t> along the class.</a:t>
            </a:r>
          </a:p>
        </p:txBody>
      </p:sp>
      <p:sp>
        <p:nvSpPr>
          <p:cNvPr id="579614" name="Text Box 30"/>
          <p:cNvSpPr txBox="1">
            <a:spLocks noChangeArrowheads="1"/>
          </p:cNvSpPr>
          <p:nvPr/>
        </p:nvSpPr>
        <p:spPr bwMode="auto">
          <a:xfrm>
            <a:off x="228600" y="5410200"/>
            <a:ext cx="61436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class</a:t>
            </a:r>
            <a:r>
              <a:rPr lang="en-US" sz="2200"/>
              <a:t> is </a:t>
            </a:r>
            <a:r>
              <a:rPr lang="en-US" sz="2400">
                <a:latin typeface="Times New Roman" pitchFamily="18" charset="0"/>
              </a:rPr>
              <a:t>10</a:t>
            </a:r>
            <a:r>
              <a:rPr lang="en-US" sz="2200"/>
              <a:t> wide</a:t>
            </a:r>
          </a:p>
        </p:txBody>
      </p:sp>
      <p:sp>
        <p:nvSpPr>
          <p:cNvPr id="36869" name="Text Box 34"/>
          <p:cNvSpPr txBox="1">
            <a:spLocks noChangeArrowheads="1"/>
          </p:cNvSpPr>
          <p:nvPr/>
        </p:nvSpPr>
        <p:spPr bwMode="auto">
          <a:xfrm>
            <a:off x="271462" y="3875088"/>
            <a:ext cx="8458200" cy="822325"/>
          </a:xfrm>
          <a:prstGeom prst="rect">
            <a:avLst/>
          </a:prstGeom>
          <a:noFill/>
          <a:ln w="9525">
            <a:noFill/>
            <a:miter lim="800000"/>
            <a:headEnd/>
            <a:tailEnd/>
          </a:ln>
        </p:spPr>
        <p:txBody>
          <a:bodyPr>
            <a:spAutoFit/>
          </a:bodyPr>
          <a:lstStyle/>
          <a:p>
            <a:pPr algn="l" eaLnBrk="0" hangingPunct="0">
              <a:buFont typeface="Wingdings" pitchFamily="2" charset="2"/>
              <a:buNone/>
              <a:tabLst>
                <a:tab pos="4699000" algn="l"/>
              </a:tabLst>
            </a:pPr>
            <a:r>
              <a:rPr lang="en-GB" sz="2200"/>
              <a:t>	The </a:t>
            </a:r>
            <a:r>
              <a:rPr lang="en-GB" sz="2400">
                <a:latin typeface="Times New Roman" pitchFamily="18" charset="0"/>
              </a:rPr>
              <a:t>3</a:t>
            </a:r>
            <a:r>
              <a:rPr lang="en-GB" sz="2200" baseline="30000"/>
              <a:t>rd</a:t>
            </a:r>
            <a:r>
              <a:rPr lang="en-GB" sz="2200"/>
              <a:t> class has a frequency of </a:t>
            </a:r>
            <a:r>
              <a:rPr lang="en-GB" sz="2400">
                <a:latin typeface="Times New Roman" pitchFamily="18" charset="0"/>
              </a:rPr>
              <a:t>5</a:t>
            </a:r>
            <a:r>
              <a:rPr lang="en-GB" sz="2200"/>
              <a:t> so we need to go part-way along this class.</a:t>
            </a:r>
          </a:p>
        </p:txBody>
      </p:sp>
      <p:sp>
        <p:nvSpPr>
          <p:cNvPr id="36870" name="Text Box 35"/>
          <p:cNvSpPr txBox="1">
            <a:spLocks noChangeArrowheads="1"/>
          </p:cNvSpPr>
          <p:nvPr/>
        </p:nvSpPr>
        <p:spPr bwMode="auto">
          <a:xfrm>
            <a:off x="271462" y="351948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36871" name="Text Box 36"/>
          <p:cNvSpPr txBox="1">
            <a:spLocks noChangeArrowheads="1"/>
          </p:cNvSpPr>
          <p:nvPr/>
        </p:nvSpPr>
        <p:spPr bwMode="auto">
          <a:xfrm>
            <a:off x="271462" y="387508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to reach </a:t>
            </a:r>
            <a:r>
              <a:rPr lang="en-GB" sz="2400">
                <a:latin typeface="Times New Roman" pitchFamily="18" charset="0"/>
              </a:rPr>
              <a:t>11</a:t>
            </a:r>
            <a:r>
              <a:rPr lang="en-GB" sz="2200"/>
              <a:t>, we need </a:t>
            </a:r>
            <a:r>
              <a:rPr lang="en-GB" sz="2400">
                <a:latin typeface="Times New Roman" pitchFamily="18" charset="0"/>
              </a:rPr>
              <a:t>4</a:t>
            </a:r>
            <a:r>
              <a:rPr lang="en-GB" sz="2200"/>
              <a:t> more.</a:t>
            </a:r>
          </a:p>
        </p:txBody>
      </p:sp>
      <p:sp>
        <p:nvSpPr>
          <p:cNvPr id="36873" name="Text Box 40"/>
          <p:cNvSpPr txBox="1">
            <a:spLocks noChangeArrowheads="1"/>
          </p:cNvSpPr>
          <p:nvPr/>
        </p:nvSpPr>
        <p:spPr bwMode="auto">
          <a:xfrm>
            <a:off x="249237" y="2717800"/>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9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1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07975" y="1693863"/>
            <a:ext cx="8382000" cy="965200"/>
            <a:chOff x="208" y="832"/>
            <a:chExt cx="5280" cy="608"/>
          </a:xfrm>
        </p:grpSpPr>
        <p:sp>
          <p:nvSpPr>
            <p:cNvPr id="37901"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7902"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7903" name="Rectangle 6"/>
            <p:cNvSpPr>
              <a:spLocks noChangeArrowheads="1"/>
            </p:cNvSpPr>
            <p:nvPr/>
          </p:nvSpPr>
          <p:spPr bwMode="auto">
            <a:xfrm>
              <a:off x="3550"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37904" name="Rectangle 7"/>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37905" name="Rectangle 8"/>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7906"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7907"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7908"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7909" name="Rectangle 12"/>
            <p:cNvSpPr>
              <a:spLocks noChangeArrowheads="1"/>
            </p:cNvSpPr>
            <p:nvPr/>
          </p:nvSpPr>
          <p:spPr bwMode="auto">
            <a:xfrm>
              <a:off x="3550" y="912"/>
              <a:ext cx="646" cy="264"/>
            </a:xfrm>
            <a:prstGeom prst="rect">
              <a:avLst/>
            </a:prstGeom>
            <a:solidFill>
              <a:srgbClr val="FFFFFF"/>
            </a:solid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21 - 30</a:t>
              </a:r>
            </a:p>
          </p:txBody>
        </p:sp>
        <p:sp>
          <p:nvSpPr>
            <p:cNvPr id="37910"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7911"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7912"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7913"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7914"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7915"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7916"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7917"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7918"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7919"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7920"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7921"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7922"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7923"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37891" name="Text Box 29"/>
          <p:cNvSpPr txBox="1">
            <a:spLocks noChangeArrowheads="1"/>
          </p:cNvSpPr>
          <p:nvPr/>
        </p:nvSpPr>
        <p:spPr bwMode="auto">
          <a:xfrm>
            <a:off x="333375" y="4594225"/>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Coming up with our own method, needing </a:t>
            </a:r>
            <a:r>
              <a:rPr lang="en-GB" sz="2400">
                <a:latin typeface="Times New Roman" pitchFamily="18" charset="0"/>
              </a:rPr>
              <a:t>4</a:t>
            </a:r>
            <a:r>
              <a:rPr lang="en-GB" sz="2200"/>
              <a:t> out of the frequency of </a:t>
            </a:r>
            <a:r>
              <a:rPr lang="en-GB" sz="2400">
                <a:latin typeface="Times New Roman" pitchFamily="18" charset="0"/>
              </a:rPr>
              <a:t>5</a:t>
            </a:r>
            <a:r>
              <a:rPr lang="en-GB" sz="2200"/>
              <a:t>, we would go </a:t>
            </a:r>
            <a:r>
              <a:rPr lang="en-GB" sz="2400">
                <a:latin typeface="Times New Roman" pitchFamily="18" charset="0"/>
              </a:rPr>
              <a:t>4/5</a:t>
            </a:r>
            <a:r>
              <a:rPr lang="en-GB" sz="2200" baseline="30000"/>
              <a:t>th</a:t>
            </a:r>
            <a:r>
              <a:rPr lang="en-GB" sz="2200"/>
              <a:t> along the class.</a:t>
            </a:r>
          </a:p>
        </p:txBody>
      </p:sp>
      <p:sp>
        <p:nvSpPr>
          <p:cNvPr id="37892" name="Text Box 30"/>
          <p:cNvSpPr txBox="1">
            <a:spLocks noChangeArrowheads="1"/>
          </p:cNvSpPr>
          <p:nvPr/>
        </p:nvSpPr>
        <p:spPr bwMode="auto">
          <a:xfrm>
            <a:off x="290513" y="5372100"/>
            <a:ext cx="61436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class</a:t>
            </a:r>
            <a:r>
              <a:rPr lang="en-US" sz="2200"/>
              <a:t> is </a:t>
            </a:r>
            <a:r>
              <a:rPr lang="en-US" sz="2400">
                <a:latin typeface="Times New Roman" pitchFamily="18" charset="0"/>
              </a:rPr>
              <a:t>10</a:t>
            </a:r>
            <a:r>
              <a:rPr lang="en-US" sz="2200"/>
              <a:t> wide</a:t>
            </a:r>
          </a:p>
        </p:txBody>
      </p:sp>
      <p:sp>
        <p:nvSpPr>
          <p:cNvPr id="580641" name="Text Box 33"/>
          <p:cNvSpPr txBox="1">
            <a:spLocks noChangeArrowheads="1"/>
          </p:cNvSpPr>
          <p:nvPr/>
        </p:nvSpPr>
        <p:spPr bwMode="auto">
          <a:xfrm>
            <a:off x="3160713" y="5372100"/>
            <a:ext cx="30194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US" sz="2200"/>
              <a:t>and 4</a:t>
            </a:r>
            <a:r>
              <a:rPr lang="en-US" sz="2400">
                <a:latin typeface="Times New Roman" pitchFamily="18" charset="0"/>
              </a:rPr>
              <a:t>/5</a:t>
            </a:r>
            <a:r>
              <a:rPr lang="en-US" sz="2200" baseline="30000"/>
              <a:t>th</a:t>
            </a:r>
            <a:r>
              <a:rPr lang="en-US" sz="2200"/>
              <a:t> of </a:t>
            </a:r>
            <a:r>
              <a:rPr lang="en-US" sz="2400">
                <a:latin typeface="Times New Roman" pitchFamily="18" charset="0"/>
              </a:rPr>
              <a:t>10</a:t>
            </a:r>
            <a:r>
              <a:rPr lang="en-US" sz="2200"/>
              <a:t> is </a:t>
            </a:r>
            <a:r>
              <a:rPr lang="en-US" sz="2400">
                <a:latin typeface="Times New Roman" pitchFamily="18" charset="0"/>
              </a:rPr>
              <a:t>8</a:t>
            </a:r>
            <a:r>
              <a:rPr lang="en-US" sz="2200"/>
              <a:t>. </a:t>
            </a:r>
          </a:p>
        </p:txBody>
      </p:sp>
      <p:sp>
        <p:nvSpPr>
          <p:cNvPr id="37894" name="Text Box 35"/>
          <p:cNvSpPr txBox="1">
            <a:spLocks noChangeArrowheads="1"/>
          </p:cNvSpPr>
          <p:nvPr/>
        </p:nvSpPr>
        <p:spPr bwMode="auto">
          <a:xfrm>
            <a:off x="333375" y="348138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37895" name="Text Box 36"/>
          <p:cNvSpPr txBox="1">
            <a:spLocks noChangeArrowheads="1"/>
          </p:cNvSpPr>
          <p:nvPr/>
        </p:nvSpPr>
        <p:spPr bwMode="auto">
          <a:xfrm>
            <a:off x="333375" y="383698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to reach </a:t>
            </a:r>
            <a:r>
              <a:rPr lang="en-GB" sz="2400">
                <a:latin typeface="Times New Roman" pitchFamily="18" charset="0"/>
              </a:rPr>
              <a:t>11</a:t>
            </a:r>
            <a:r>
              <a:rPr lang="en-GB" sz="2200"/>
              <a:t>, we need </a:t>
            </a:r>
            <a:r>
              <a:rPr lang="en-GB" sz="2400">
                <a:latin typeface="Times New Roman" pitchFamily="18" charset="0"/>
              </a:rPr>
              <a:t>4</a:t>
            </a:r>
            <a:r>
              <a:rPr lang="en-GB" sz="2200"/>
              <a:t> more.</a:t>
            </a:r>
          </a:p>
        </p:txBody>
      </p:sp>
      <p:sp>
        <p:nvSpPr>
          <p:cNvPr id="37897" name="Text Box 40"/>
          <p:cNvSpPr txBox="1">
            <a:spLocks noChangeArrowheads="1"/>
          </p:cNvSpPr>
          <p:nvPr/>
        </p:nvSpPr>
        <p:spPr bwMode="auto">
          <a:xfrm>
            <a:off x="333375" y="3836988"/>
            <a:ext cx="8458200" cy="822325"/>
          </a:xfrm>
          <a:prstGeom prst="rect">
            <a:avLst/>
          </a:prstGeom>
          <a:noFill/>
          <a:ln w="9525">
            <a:noFill/>
            <a:miter lim="800000"/>
            <a:headEnd/>
            <a:tailEnd/>
          </a:ln>
        </p:spPr>
        <p:txBody>
          <a:bodyPr>
            <a:spAutoFit/>
          </a:bodyPr>
          <a:lstStyle/>
          <a:p>
            <a:pPr algn="l" eaLnBrk="0" hangingPunct="0">
              <a:buFont typeface="Wingdings" pitchFamily="2" charset="2"/>
              <a:buNone/>
              <a:tabLst>
                <a:tab pos="4699000" algn="l"/>
              </a:tabLst>
            </a:pPr>
            <a:r>
              <a:rPr lang="en-GB" sz="2200"/>
              <a:t>	The </a:t>
            </a:r>
            <a:r>
              <a:rPr lang="en-GB" sz="2400">
                <a:latin typeface="Times New Roman" pitchFamily="18" charset="0"/>
              </a:rPr>
              <a:t>3</a:t>
            </a:r>
            <a:r>
              <a:rPr lang="en-GB" sz="2200" baseline="30000"/>
              <a:t>rd</a:t>
            </a:r>
            <a:r>
              <a:rPr lang="en-GB" sz="2200"/>
              <a:t> class has a frequency of </a:t>
            </a:r>
            <a:r>
              <a:rPr lang="en-GB" sz="2400">
                <a:latin typeface="Times New Roman" pitchFamily="18" charset="0"/>
              </a:rPr>
              <a:t>5</a:t>
            </a:r>
            <a:r>
              <a:rPr lang="en-GB" sz="2200"/>
              <a:t> so we need to go part-way along this class.</a:t>
            </a:r>
          </a:p>
        </p:txBody>
      </p:sp>
      <p:sp>
        <p:nvSpPr>
          <p:cNvPr id="37898" name="Text Box 41"/>
          <p:cNvSpPr txBox="1">
            <a:spLocks noChangeArrowheads="1"/>
          </p:cNvSpPr>
          <p:nvPr/>
        </p:nvSpPr>
        <p:spPr bwMode="auto">
          <a:xfrm>
            <a:off x="311150" y="2679700"/>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4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07975" y="1020763"/>
            <a:ext cx="8382000" cy="965200"/>
            <a:chOff x="208" y="832"/>
            <a:chExt cx="5280" cy="608"/>
          </a:xfrm>
        </p:grpSpPr>
        <p:sp>
          <p:nvSpPr>
            <p:cNvPr id="38926"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8927"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8928" name="Rectangle 6"/>
            <p:cNvSpPr>
              <a:spLocks noChangeArrowheads="1"/>
            </p:cNvSpPr>
            <p:nvPr/>
          </p:nvSpPr>
          <p:spPr bwMode="auto">
            <a:xfrm>
              <a:off x="3550"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38929" name="Rectangle 7"/>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38930" name="Rectangle 8"/>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8931"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8932"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8933"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8934" name="Rectangle 12"/>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38935"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8936"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8937"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8938"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8939"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8940"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8941"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8942"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8943"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8944"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8945"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8946"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8947"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8948"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38915" name="Text Box 29"/>
          <p:cNvSpPr txBox="1">
            <a:spLocks noChangeArrowheads="1"/>
          </p:cNvSpPr>
          <p:nvPr/>
        </p:nvSpPr>
        <p:spPr bwMode="auto">
          <a:xfrm>
            <a:off x="333375" y="3921125"/>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Coming up with our own method, needing </a:t>
            </a:r>
            <a:r>
              <a:rPr lang="en-GB" sz="2400">
                <a:latin typeface="Times New Roman" pitchFamily="18" charset="0"/>
              </a:rPr>
              <a:t>4</a:t>
            </a:r>
            <a:r>
              <a:rPr lang="en-GB" sz="2200"/>
              <a:t> out of the frequency of </a:t>
            </a:r>
            <a:r>
              <a:rPr lang="en-GB" sz="2400">
                <a:latin typeface="Times New Roman" pitchFamily="18" charset="0"/>
              </a:rPr>
              <a:t>5</a:t>
            </a:r>
            <a:r>
              <a:rPr lang="en-GB" sz="2200"/>
              <a:t>, we would go </a:t>
            </a:r>
            <a:r>
              <a:rPr lang="en-GB" sz="2400">
                <a:latin typeface="Times New Roman" pitchFamily="18" charset="0"/>
              </a:rPr>
              <a:t>4/5</a:t>
            </a:r>
            <a:r>
              <a:rPr lang="en-GB" sz="2200" baseline="30000"/>
              <a:t>th</a:t>
            </a:r>
            <a:r>
              <a:rPr lang="en-GB" sz="2200"/>
              <a:t> along the class.</a:t>
            </a:r>
          </a:p>
        </p:txBody>
      </p:sp>
      <p:sp>
        <p:nvSpPr>
          <p:cNvPr id="38916" name="Text Box 30"/>
          <p:cNvSpPr txBox="1">
            <a:spLocks noChangeArrowheads="1"/>
          </p:cNvSpPr>
          <p:nvPr/>
        </p:nvSpPr>
        <p:spPr bwMode="auto">
          <a:xfrm>
            <a:off x="290513" y="4699000"/>
            <a:ext cx="61436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class</a:t>
            </a:r>
            <a:r>
              <a:rPr lang="en-US" sz="2200"/>
              <a:t> is </a:t>
            </a:r>
            <a:r>
              <a:rPr lang="en-US" sz="2400">
                <a:latin typeface="Times New Roman" pitchFamily="18" charset="0"/>
              </a:rPr>
              <a:t>10</a:t>
            </a:r>
            <a:r>
              <a:rPr lang="en-US" sz="2200"/>
              <a:t> wide</a:t>
            </a:r>
          </a:p>
        </p:txBody>
      </p:sp>
      <p:sp>
        <p:nvSpPr>
          <p:cNvPr id="38917" name="Text Box 31"/>
          <p:cNvSpPr txBox="1">
            <a:spLocks noChangeArrowheads="1"/>
          </p:cNvSpPr>
          <p:nvPr/>
        </p:nvSpPr>
        <p:spPr bwMode="auto">
          <a:xfrm>
            <a:off x="306388" y="507365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We would go </a:t>
            </a:r>
            <a:r>
              <a:rPr lang="en-GB" sz="2400">
                <a:latin typeface="Times New Roman" pitchFamily="18" charset="0"/>
              </a:rPr>
              <a:t>8</a:t>
            </a:r>
            <a:r>
              <a:rPr lang="en-GB" sz="2200"/>
              <a:t> along the class, which starts at </a:t>
            </a:r>
            <a:r>
              <a:rPr lang="en-GB" sz="2400">
                <a:latin typeface="Times New Roman" pitchFamily="18" charset="0"/>
              </a:rPr>
              <a:t>20</a:t>
            </a:r>
            <a:r>
              <a:rPr lang="en-US" sz="2400">
                <a:latin typeface="Times New Roman" pitchFamily="18" charset="0"/>
                <a:sym typeface="Symbol" pitchFamily="18" charset="2"/>
              </a:rPr>
              <a:t>·5,</a:t>
            </a:r>
            <a:r>
              <a:rPr lang="en-US" sz="2200">
                <a:sym typeface="Symbol" pitchFamily="18" charset="2"/>
              </a:rPr>
              <a:t> </a:t>
            </a:r>
          </a:p>
        </p:txBody>
      </p:sp>
      <p:sp>
        <p:nvSpPr>
          <p:cNvPr id="38918" name="Text Box 33"/>
          <p:cNvSpPr txBox="1">
            <a:spLocks noChangeArrowheads="1"/>
          </p:cNvSpPr>
          <p:nvPr/>
        </p:nvSpPr>
        <p:spPr bwMode="auto">
          <a:xfrm>
            <a:off x="3160713" y="4699000"/>
            <a:ext cx="30194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US" sz="2200"/>
              <a:t>and 4</a:t>
            </a:r>
            <a:r>
              <a:rPr lang="en-US" sz="2400">
                <a:latin typeface="Times New Roman" pitchFamily="18" charset="0"/>
              </a:rPr>
              <a:t>/5</a:t>
            </a:r>
            <a:r>
              <a:rPr lang="en-US" sz="2200" baseline="30000"/>
              <a:t>th</a:t>
            </a:r>
            <a:r>
              <a:rPr lang="en-US" sz="2200"/>
              <a:t> of </a:t>
            </a:r>
            <a:r>
              <a:rPr lang="en-US" sz="2400">
                <a:latin typeface="Times New Roman" pitchFamily="18" charset="0"/>
              </a:rPr>
              <a:t>10</a:t>
            </a:r>
            <a:r>
              <a:rPr lang="en-US" sz="2200"/>
              <a:t> is </a:t>
            </a:r>
            <a:r>
              <a:rPr lang="en-US" sz="2400">
                <a:latin typeface="Times New Roman" pitchFamily="18" charset="0"/>
              </a:rPr>
              <a:t>8</a:t>
            </a:r>
            <a:r>
              <a:rPr lang="en-US" sz="2200"/>
              <a:t>. </a:t>
            </a:r>
          </a:p>
        </p:txBody>
      </p:sp>
      <p:sp>
        <p:nvSpPr>
          <p:cNvPr id="38919" name="Text Box 39"/>
          <p:cNvSpPr txBox="1">
            <a:spLocks noChangeArrowheads="1"/>
          </p:cNvSpPr>
          <p:nvPr/>
        </p:nvSpPr>
        <p:spPr bwMode="auto">
          <a:xfrm>
            <a:off x="333375" y="280828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38920" name="Text Box 40"/>
          <p:cNvSpPr txBox="1">
            <a:spLocks noChangeArrowheads="1"/>
          </p:cNvSpPr>
          <p:nvPr/>
        </p:nvSpPr>
        <p:spPr bwMode="auto">
          <a:xfrm>
            <a:off x="333375" y="316388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to reach </a:t>
            </a:r>
            <a:r>
              <a:rPr lang="en-GB" sz="2400">
                <a:latin typeface="Times New Roman" pitchFamily="18" charset="0"/>
              </a:rPr>
              <a:t>11</a:t>
            </a:r>
            <a:r>
              <a:rPr lang="en-GB" sz="2200"/>
              <a:t>, we need </a:t>
            </a:r>
            <a:r>
              <a:rPr lang="en-GB" sz="2400">
                <a:latin typeface="Times New Roman" pitchFamily="18" charset="0"/>
              </a:rPr>
              <a:t>4</a:t>
            </a:r>
            <a:r>
              <a:rPr lang="en-GB" sz="2200"/>
              <a:t> more.</a:t>
            </a:r>
          </a:p>
        </p:txBody>
      </p:sp>
      <p:sp>
        <p:nvSpPr>
          <p:cNvPr id="38922" name="Text Box 44"/>
          <p:cNvSpPr txBox="1">
            <a:spLocks noChangeArrowheads="1"/>
          </p:cNvSpPr>
          <p:nvPr/>
        </p:nvSpPr>
        <p:spPr bwMode="auto">
          <a:xfrm>
            <a:off x="333375" y="3163888"/>
            <a:ext cx="8458200" cy="822325"/>
          </a:xfrm>
          <a:prstGeom prst="rect">
            <a:avLst/>
          </a:prstGeom>
          <a:noFill/>
          <a:ln w="9525">
            <a:noFill/>
            <a:miter lim="800000"/>
            <a:headEnd/>
            <a:tailEnd/>
          </a:ln>
        </p:spPr>
        <p:txBody>
          <a:bodyPr>
            <a:spAutoFit/>
          </a:bodyPr>
          <a:lstStyle/>
          <a:p>
            <a:pPr algn="l" eaLnBrk="0" hangingPunct="0">
              <a:buFont typeface="Wingdings" pitchFamily="2" charset="2"/>
              <a:buNone/>
              <a:tabLst>
                <a:tab pos="4699000" algn="l"/>
              </a:tabLst>
            </a:pPr>
            <a:r>
              <a:rPr lang="en-GB" sz="2200"/>
              <a:t>	The </a:t>
            </a:r>
            <a:r>
              <a:rPr lang="en-GB" sz="2400">
                <a:latin typeface="Times New Roman" pitchFamily="18" charset="0"/>
              </a:rPr>
              <a:t>3</a:t>
            </a:r>
            <a:r>
              <a:rPr lang="en-GB" sz="2200" baseline="30000"/>
              <a:t>rd</a:t>
            </a:r>
            <a:r>
              <a:rPr lang="en-GB" sz="2200"/>
              <a:t> class has a frequency of </a:t>
            </a:r>
            <a:r>
              <a:rPr lang="en-GB" sz="2400">
                <a:latin typeface="Times New Roman" pitchFamily="18" charset="0"/>
              </a:rPr>
              <a:t>5</a:t>
            </a:r>
            <a:r>
              <a:rPr lang="en-GB" sz="2200"/>
              <a:t> so we need to go part-way along this class.</a:t>
            </a:r>
          </a:p>
        </p:txBody>
      </p:sp>
      <p:sp>
        <p:nvSpPr>
          <p:cNvPr id="38923" name="Text Box 45"/>
          <p:cNvSpPr txBox="1">
            <a:spLocks noChangeArrowheads="1"/>
          </p:cNvSpPr>
          <p:nvPr/>
        </p:nvSpPr>
        <p:spPr bwMode="auto">
          <a:xfrm>
            <a:off x="311150" y="2006600"/>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07975" y="1281113"/>
            <a:ext cx="8382000" cy="965200"/>
            <a:chOff x="208" y="832"/>
            <a:chExt cx="5280" cy="608"/>
          </a:xfrm>
        </p:grpSpPr>
        <p:sp>
          <p:nvSpPr>
            <p:cNvPr id="39952"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9953"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9954" name="Rectangle 6"/>
            <p:cNvSpPr>
              <a:spLocks noChangeArrowheads="1"/>
            </p:cNvSpPr>
            <p:nvPr/>
          </p:nvSpPr>
          <p:spPr bwMode="auto">
            <a:xfrm>
              <a:off x="3550"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39955" name="Rectangle 7"/>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39956" name="Rectangle 8"/>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9957"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9958"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9959"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9960" name="Rectangle 12"/>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39961"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9962"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9963"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9964"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9965"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9966"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9967"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9968"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9969"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9970"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9971"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9972"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9973"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9974"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39939" name="Text Box 29"/>
          <p:cNvSpPr txBox="1">
            <a:spLocks noChangeArrowheads="1"/>
          </p:cNvSpPr>
          <p:nvPr/>
        </p:nvSpPr>
        <p:spPr bwMode="auto">
          <a:xfrm>
            <a:off x="333375" y="4181475"/>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Coming up with our own method, needing </a:t>
            </a:r>
            <a:r>
              <a:rPr lang="en-GB" sz="2400">
                <a:latin typeface="Times New Roman" pitchFamily="18" charset="0"/>
              </a:rPr>
              <a:t>4</a:t>
            </a:r>
            <a:r>
              <a:rPr lang="en-GB" sz="2200"/>
              <a:t> out of the frequency of </a:t>
            </a:r>
            <a:r>
              <a:rPr lang="en-GB" sz="2400">
                <a:latin typeface="Times New Roman" pitchFamily="18" charset="0"/>
              </a:rPr>
              <a:t>5</a:t>
            </a:r>
            <a:r>
              <a:rPr lang="en-GB" sz="2200"/>
              <a:t>, we would go </a:t>
            </a:r>
            <a:r>
              <a:rPr lang="en-GB" sz="2400">
                <a:latin typeface="Times New Roman" pitchFamily="18" charset="0"/>
              </a:rPr>
              <a:t>4/5</a:t>
            </a:r>
            <a:r>
              <a:rPr lang="en-GB" sz="2200" baseline="30000"/>
              <a:t>th</a:t>
            </a:r>
            <a:r>
              <a:rPr lang="en-GB" sz="2200"/>
              <a:t> along the class.</a:t>
            </a:r>
          </a:p>
        </p:txBody>
      </p:sp>
      <p:sp>
        <p:nvSpPr>
          <p:cNvPr id="39940" name="Text Box 30"/>
          <p:cNvSpPr txBox="1">
            <a:spLocks noChangeArrowheads="1"/>
          </p:cNvSpPr>
          <p:nvPr/>
        </p:nvSpPr>
        <p:spPr bwMode="auto">
          <a:xfrm>
            <a:off x="290513" y="4959350"/>
            <a:ext cx="61436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class</a:t>
            </a:r>
            <a:r>
              <a:rPr lang="en-US" sz="2200"/>
              <a:t> is </a:t>
            </a:r>
            <a:r>
              <a:rPr lang="en-US" sz="2400">
                <a:latin typeface="Times New Roman" pitchFamily="18" charset="0"/>
              </a:rPr>
              <a:t>10</a:t>
            </a:r>
            <a:r>
              <a:rPr lang="en-US" sz="2200"/>
              <a:t> wide</a:t>
            </a:r>
          </a:p>
        </p:txBody>
      </p:sp>
      <p:sp>
        <p:nvSpPr>
          <p:cNvPr id="39941" name="Text Box 35"/>
          <p:cNvSpPr txBox="1">
            <a:spLocks noChangeArrowheads="1"/>
          </p:cNvSpPr>
          <p:nvPr/>
        </p:nvSpPr>
        <p:spPr bwMode="auto">
          <a:xfrm>
            <a:off x="3160713" y="4959350"/>
            <a:ext cx="30194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US" sz="2200"/>
              <a:t>and 4</a:t>
            </a:r>
            <a:r>
              <a:rPr lang="en-US" sz="2400">
                <a:latin typeface="Times New Roman" pitchFamily="18" charset="0"/>
              </a:rPr>
              <a:t>/5</a:t>
            </a:r>
            <a:r>
              <a:rPr lang="en-US" sz="2200" baseline="30000"/>
              <a:t>th</a:t>
            </a:r>
            <a:r>
              <a:rPr lang="en-US" sz="2200"/>
              <a:t> of </a:t>
            </a:r>
            <a:r>
              <a:rPr lang="en-US" sz="2400">
                <a:latin typeface="Times New Roman" pitchFamily="18" charset="0"/>
              </a:rPr>
              <a:t>10</a:t>
            </a:r>
            <a:r>
              <a:rPr lang="en-US" sz="2200"/>
              <a:t> is </a:t>
            </a:r>
            <a:r>
              <a:rPr lang="en-US" sz="2400">
                <a:latin typeface="Times New Roman" pitchFamily="18" charset="0"/>
              </a:rPr>
              <a:t>8</a:t>
            </a:r>
            <a:r>
              <a:rPr lang="en-US" sz="2200"/>
              <a:t>. </a:t>
            </a:r>
          </a:p>
        </p:txBody>
      </p:sp>
      <p:sp>
        <p:nvSpPr>
          <p:cNvPr id="39942" name="Line 37"/>
          <p:cNvSpPr>
            <a:spLocks noChangeShapeType="1"/>
          </p:cNvSpPr>
          <p:nvPr/>
        </p:nvSpPr>
        <p:spPr bwMode="auto">
          <a:xfrm>
            <a:off x="5613400" y="1225550"/>
            <a:ext cx="0" cy="381000"/>
          </a:xfrm>
          <a:prstGeom prst="line">
            <a:avLst/>
          </a:prstGeom>
          <a:noFill/>
          <a:ln w="38100">
            <a:solidFill>
              <a:srgbClr val="0000FF"/>
            </a:solidFill>
            <a:round/>
            <a:headEnd/>
            <a:tailEnd type="triangle" w="med" len="med"/>
          </a:ln>
        </p:spPr>
        <p:txBody>
          <a:bodyPr/>
          <a:lstStyle/>
          <a:p>
            <a:endParaRPr lang="th-TH"/>
          </a:p>
        </p:txBody>
      </p:sp>
      <p:sp>
        <p:nvSpPr>
          <p:cNvPr id="39943" name="Text Box 38"/>
          <p:cNvSpPr txBox="1">
            <a:spLocks noChangeArrowheads="1"/>
          </p:cNvSpPr>
          <p:nvPr/>
        </p:nvSpPr>
        <p:spPr bwMode="auto">
          <a:xfrm>
            <a:off x="306388" y="533400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We would go </a:t>
            </a:r>
            <a:r>
              <a:rPr lang="en-GB" sz="2400">
                <a:latin typeface="Times New Roman" pitchFamily="18" charset="0"/>
              </a:rPr>
              <a:t>8</a:t>
            </a:r>
            <a:r>
              <a:rPr lang="en-GB" sz="2200"/>
              <a:t> along the class, which starts at </a:t>
            </a:r>
            <a:r>
              <a:rPr lang="en-GB" sz="2400">
                <a:latin typeface="Times New Roman" pitchFamily="18" charset="0"/>
              </a:rPr>
              <a:t>20</a:t>
            </a:r>
            <a:r>
              <a:rPr lang="en-US" sz="2400">
                <a:latin typeface="Times New Roman" pitchFamily="18" charset="0"/>
                <a:sym typeface="Symbol" pitchFamily="18" charset="2"/>
              </a:rPr>
              <a:t>·5,</a:t>
            </a:r>
            <a:r>
              <a:rPr lang="en-US" sz="2200">
                <a:sym typeface="Symbol" pitchFamily="18" charset="2"/>
              </a:rPr>
              <a:t> </a:t>
            </a:r>
          </a:p>
        </p:txBody>
      </p:sp>
      <p:sp>
        <p:nvSpPr>
          <p:cNvPr id="39944" name="Text Box 42"/>
          <p:cNvSpPr txBox="1">
            <a:spLocks noChangeArrowheads="1"/>
          </p:cNvSpPr>
          <p:nvPr/>
        </p:nvSpPr>
        <p:spPr bwMode="auto">
          <a:xfrm>
            <a:off x="333375" y="306863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39945" name="Text Box 43"/>
          <p:cNvSpPr txBox="1">
            <a:spLocks noChangeArrowheads="1"/>
          </p:cNvSpPr>
          <p:nvPr/>
        </p:nvSpPr>
        <p:spPr bwMode="auto">
          <a:xfrm>
            <a:off x="333375" y="342423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to reach </a:t>
            </a:r>
            <a:r>
              <a:rPr lang="en-GB" sz="2400">
                <a:latin typeface="Times New Roman" pitchFamily="18" charset="0"/>
              </a:rPr>
              <a:t>11</a:t>
            </a:r>
            <a:r>
              <a:rPr lang="en-GB" sz="2200"/>
              <a:t>, we need </a:t>
            </a:r>
            <a:r>
              <a:rPr lang="en-GB" sz="2400">
                <a:latin typeface="Times New Roman" pitchFamily="18" charset="0"/>
              </a:rPr>
              <a:t>4</a:t>
            </a:r>
            <a:r>
              <a:rPr lang="en-GB" sz="2200"/>
              <a:t> more.</a:t>
            </a:r>
          </a:p>
        </p:txBody>
      </p:sp>
      <p:sp>
        <p:nvSpPr>
          <p:cNvPr id="39947" name="Text Box 47"/>
          <p:cNvSpPr txBox="1">
            <a:spLocks noChangeArrowheads="1"/>
          </p:cNvSpPr>
          <p:nvPr/>
        </p:nvSpPr>
        <p:spPr bwMode="auto">
          <a:xfrm>
            <a:off x="333375" y="3424238"/>
            <a:ext cx="8458200" cy="822325"/>
          </a:xfrm>
          <a:prstGeom prst="rect">
            <a:avLst/>
          </a:prstGeom>
          <a:noFill/>
          <a:ln w="9525">
            <a:noFill/>
            <a:miter lim="800000"/>
            <a:headEnd/>
            <a:tailEnd/>
          </a:ln>
        </p:spPr>
        <p:txBody>
          <a:bodyPr>
            <a:spAutoFit/>
          </a:bodyPr>
          <a:lstStyle/>
          <a:p>
            <a:pPr algn="l" eaLnBrk="0" hangingPunct="0">
              <a:buFont typeface="Wingdings" pitchFamily="2" charset="2"/>
              <a:buNone/>
              <a:tabLst>
                <a:tab pos="4699000" algn="l"/>
              </a:tabLst>
            </a:pPr>
            <a:r>
              <a:rPr lang="en-GB" sz="2200"/>
              <a:t>	The </a:t>
            </a:r>
            <a:r>
              <a:rPr lang="en-GB" sz="2400">
                <a:latin typeface="Times New Roman" pitchFamily="18" charset="0"/>
              </a:rPr>
              <a:t>3</a:t>
            </a:r>
            <a:r>
              <a:rPr lang="en-GB" sz="2200" baseline="30000"/>
              <a:t>rd</a:t>
            </a:r>
            <a:r>
              <a:rPr lang="en-GB" sz="2200"/>
              <a:t> class has a frequency of </a:t>
            </a:r>
            <a:r>
              <a:rPr lang="en-GB" sz="2400">
                <a:latin typeface="Times New Roman" pitchFamily="18" charset="0"/>
              </a:rPr>
              <a:t>5</a:t>
            </a:r>
            <a:r>
              <a:rPr lang="en-GB" sz="2200"/>
              <a:t> so we need to go part-way along this class.</a:t>
            </a:r>
          </a:p>
        </p:txBody>
      </p:sp>
      <p:sp>
        <p:nvSpPr>
          <p:cNvPr id="39948" name="Text Box 36"/>
          <p:cNvSpPr txBox="1">
            <a:spLocks noChangeArrowheads="1"/>
          </p:cNvSpPr>
          <p:nvPr/>
        </p:nvSpPr>
        <p:spPr bwMode="auto">
          <a:xfrm>
            <a:off x="5218113" y="844550"/>
            <a:ext cx="809625" cy="466725"/>
          </a:xfrm>
          <a:prstGeom prst="rect">
            <a:avLst/>
          </a:prstGeom>
          <a:solidFill>
            <a:schemeClr val="accent1"/>
          </a:solidFill>
          <a:ln w="9525">
            <a:solidFill>
              <a:schemeClr val="tx1"/>
            </a:solidFill>
            <a:miter lim="800000"/>
            <a:headEnd/>
            <a:tailEnd/>
          </a:ln>
        </p:spPr>
        <p:txBody>
          <a:bodyPr>
            <a:spAutoFit/>
          </a:bodyPr>
          <a:lstStyle/>
          <a:p>
            <a:pPr algn="l" eaLnBrk="0" hangingPunct="0">
              <a:buFont typeface="Wingdings" pitchFamily="2" charset="2"/>
              <a:buNone/>
            </a:pPr>
            <a:r>
              <a:rPr lang="en-US" sz="2400">
                <a:solidFill>
                  <a:srgbClr val="0000FF"/>
                </a:solidFill>
                <a:latin typeface="Times New Roman" pitchFamily="18" charset="0"/>
              </a:rPr>
              <a:t>20·5</a:t>
            </a:r>
            <a:r>
              <a:rPr lang="en-US" sz="2200"/>
              <a:t> </a:t>
            </a:r>
          </a:p>
        </p:txBody>
      </p:sp>
      <p:sp>
        <p:nvSpPr>
          <p:cNvPr id="39949" name="Text Box 48"/>
          <p:cNvSpPr txBox="1">
            <a:spLocks noChangeArrowheads="1"/>
          </p:cNvSpPr>
          <p:nvPr/>
        </p:nvSpPr>
        <p:spPr bwMode="auto">
          <a:xfrm>
            <a:off x="311150" y="2266950"/>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07975" y="1020763"/>
            <a:ext cx="8382000" cy="965200"/>
            <a:chOff x="208" y="832"/>
            <a:chExt cx="5280" cy="608"/>
          </a:xfrm>
        </p:grpSpPr>
        <p:sp>
          <p:nvSpPr>
            <p:cNvPr id="40979"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40980"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40981" name="Rectangle 6"/>
            <p:cNvSpPr>
              <a:spLocks noChangeArrowheads="1"/>
            </p:cNvSpPr>
            <p:nvPr/>
          </p:nvSpPr>
          <p:spPr bwMode="auto">
            <a:xfrm>
              <a:off x="3550"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40982" name="Rectangle 7"/>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40983" name="Rectangle 8"/>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40984"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40985"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40986"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40987" name="Rectangle 12"/>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40988"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40989"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40990"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40991"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40992"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40993"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40994"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40995"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40996"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40997"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40998"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40999"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41000"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41001"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40963" name="Text Box 29"/>
          <p:cNvSpPr txBox="1">
            <a:spLocks noChangeArrowheads="1"/>
          </p:cNvSpPr>
          <p:nvPr/>
        </p:nvSpPr>
        <p:spPr bwMode="auto">
          <a:xfrm>
            <a:off x="333375" y="3921125"/>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Coming up with our own method, needing </a:t>
            </a:r>
            <a:r>
              <a:rPr lang="en-GB" sz="2400">
                <a:latin typeface="Times New Roman" pitchFamily="18" charset="0"/>
              </a:rPr>
              <a:t>4</a:t>
            </a:r>
            <a:r>
              <a:rPr lang="en-GB" sz="2200"/>
              <a:t> out of the frequency of </a:t>
            </a:r>
            <a:r>
              <a:rPr lang="en-GB" sz="2400">
                <a:latin typeface="Times New Roman" pitchFamily="18" charset="0"/>
              </a:rPr>
              <a:t>5</a:t>
            </a:r>
            <a:r>
              <a:rPr lang="en-GB" sz="2200"/>
              <a:t>, we would go </a:t>
            </a:r>
            <a:r>
              <a:rPr lang="en-GB" sz="2400">
                <a:latin typeface="Times New Roman" pitchFamily="18" charset="0"/>
              </a:rPr>
              <a:t>4/5</a:t>
            </a:r>
            <a:r>
              <a:rPr lang="en-GB" sz="2200" baseline="30000"/>
              <a:t>th</a:t>
            </a:r>
            <a:r>
              <a:rPr lang="en-GB" sz="2200"/>
              <a:t> along the class.</a:t>
            </a:r>
          </a:p>
        </p:txBody>
      </p:sp>
      <p:sp>
        <p:nvSpPr>
          <p:cNvPr id="40964" name="Text Box 30"/>
          <p:cNvSpPr txBox="1">
            <a:spLocks noChangeArrowheads="1"/>
          </p:cNvSpPr>
          <p:nvPr/>
        </p:nvSpPr>
        <p:spPr bwMode="auto">
          <a:xfrm>
            <a:off x="290513" y="4699000"/>
            <a:ext cx="61436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class</a:t>
            </a:r>
            <a:r>
              <a:rPr lang="en-US" sz="2200"/>
              <a:t> is </a:t>
            </a:r>
            <a:r>
              <a:rPr lang="en-US" sz="2400">
                <a:latin typeface="Times New Roman" pitchFamily="18" charset="0"/>
              </a:rPr>
              <a:t>10</a:t>
            </a:r>
            <a:r>
              <a:rPr lang="en-US" sz="2200"/>
              <a:t> wide</a:t>
            </a:r>
          </a:p>
        </p:txBody>
      </p:sp>
      <p:sp>
        <p:nvSpPr>
          <p:cNvPr id="40965" name="Text Box 33"/>
          <p:cNvSpPr txBox="1">
            <a:spLocks noChangeArrowheads="1"/>
          </p:cNvSpPr>
          <p:nvPr/>
        </p:nvSpPr>
        <p:spPr bwMode="auto">
          <a:xfrm>
            <a:off x="306388" y="5073650"/>
            <a:ext cx="8255000" cy="792163"/>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  </a:t>
            </a:r>
          </a:p>
          <a:p>
            <a:pPr algn="l" eaLnBrk="0" hangingPunct="0">
              <a:buFont typeface="Wingdings" pitchFamily="2" charset="2"/>
              <a:buNone/>
            </a:pPr>
            <a:r>
              <a:rPr lang="en-US" sz="2200">
                <a:sym typeface="Symbol" pitchFamily="18" charset="2"/>
              </a:rPr>
              <a:t>giving </a:t>
            </a:r>
            <a:r>
              <a:rPr lang="en-US" sz="2400">
                <a:latin typeface="Times New Roman" pitchFamily="18" charset="0"/>
                <a:sym typeface="Symbol" pitchFamily="18" charset="2"/>
              </a:rPr>
              <a:t>28 ·5</a:t>
            </a:r>
            <a:r>
              <a:rPr lang="en-US" sz="2200">
                <a:sym typeface="Symbol" pitchFamily="18" charset="2"/>
              </a:rPr>
              <a:t>.  </a:t>
            </a:r>
          </a:p>
        </p:txBody>
      </p:sp>
      <p:sp>
        <p:nvSpPr>
          <p:cNvPr id="40966" name="Text Box 35"/>
          <p:cNvSpPr txBox="1">
            <a:spLocks noChangeArrowheads="1"/>
          </p:cNvSpPr>
          <p:nvPr/>
        </p:nvSpPr>
        <p:spPr bwMode="auto">
          <a:xfrm>
            <a:off x="3160713" y="4699000"/>
            <a:ext cx="3019425"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US" sz="2200"/>
              <a:t>and 4</a:t>
            </a:r>
            <a:r>
              <a:rPr lang="en-US" sz="2400">
                <a:latin typeface="Times New Roman" pitchFamily="18" charset="0"/>
              </a:rPr>
              <a:t>/5</a:t>
            </a:r>
            <a:r>
              <a:rPr lang="en-US" sz="2200" baseline="30000"/>
              <a:t>th</a:t>
            </a:r>
            <a:r>
              <a:rPr lang="en-US" sz="2200"/>
              <a:t> of </a:t>
            </a:r>
            <a:r>
              <a:rPr lang="en-US" sz="2400">
                <a:latin typeface="Times New Roman" pitchFamily="18" charset="0"/>
              </a:rPr>
              <a:t>10</a:t>
            </a:r>
            <a:r>
              <a:rPr lang="en-US" sz="2200"/>
              <a:t> is </a:t>
            </a:r>
            <a:r>
              <a:rPr lang="en-US" sz="2400">
                <a:latin typeface="Times New Roman" pitchFamily="18" charset="0"/>
              </a:rPr>
              <a:t>8</a:t>
            </a:r>
            <a:r>
              <a:rPr lang="en-US" sz="2200"/>
              <a:t>. </a:t>
            </a:r>
          </a:p>
        </p:txBody>
      </p:sp>
      <p:sp>
        <p:nvSpPr>
          <p:cNvPr id="40967" name="Text Box 38"/>
          <p:cNvSpPr txBox="1">
            <a:spLocks noChangeArrowheads="1"/>
          </p:cNvSpPr>
          <p:nvPr/>
        </p:nvSpPr>
        <p:spPr bwMode="auto">
          <a:xfrm>
            <a:off x="306388" y="5073650"/>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We would go </a:t>
            </a:r>
            <a:r>
              <a:rPr lang="en-GB" sz="2400">
                <a:latin typeface="Times New Roman" pitchFamily="18" charset="0"/>
              </a:rPr>
              <a:t>8</a:t>
            </a:r>
            <a:r>
              <a:rPr lang="en-GB" sz="2200"/>
              <a:t> along the class, which starts at </a:t>
            </a:r>
            <a:r>
              <a:rPr lang="en-GB" sz="2400">
                <a:latin typeface="Times New Roman" pitchFamily="18" charset="0"/>
              </a:rPr>
              <a:t>20</a:t>
            </a:r>
            <a:r>
              <a:rPr lang="en-US" sz="2400">
                <a:latin typeface="Times New Roman" pitchFamily="18" charset="0"/>
                <a:sym typeface="Symbol" pitchFamily="18" charset="2"/>
              </a:rPr>
              <a:t>·5,</a:t>
            </a:r>
            <a:r>
              <a:rPr lang="en-US" sz="2200">
                <a:sym typeface="Symbol" pitchFamily="18" charset="2"/>
              </a:rPr>
              <a:t> </a:t>
            </a:r>
          </a:p>
        </p:txBody>
      </p:sp>
      <p:sp>
        <p:nvSpPr>
          <p:cNvPr id="40978" name="Text Box 42"/>
          <p:cNvSpPr txBox="1">
            <a:spLocks noChangeArrowheads="1"/>
          </p:cNvSpPr>
          <p:nvPr/>
        </p:nvSpPr>
        <p:spPr bwMode="auto">
          <a:xfrm>
            <a:off x="228600" y="5867400"/>
            <a:ext cx="8255000" cy="762000"/>
          </a:xfrm>
          <a:prstGeom prst="rect">
            <a:avLst/>
          </a:prstGeom>
          <a:noFill/>
          <a:ln w="9525">
            <a:noFill/>
            <a:miter lim="800000"/>
            <a:headEnd/>
            <a:tailEnd/>
          </a:ln>
        </p:spPr>
        <p:txBody>
          <a:bodyPr>
            <a:spAutoFit/>
          </a:bodyPr>
          <a:lstStyle/>
          <a:p>
            <a:pPr algn="l" eaLnBrk="0" hangingPunct="0">
              <a:buFont typeface="Wingdings" pitchFamily="2" charset="2"/>
              <a:buNone/>
            </a:pPr>
            <a:r>
              <a:rPr lang="en-US" sz="2200" dirty="0">
                <a:sym typeface="Symbol" pitchFamily="18" charset="2"/>
              </a:rPr>
              <a:t>This is a reasonable estimate but not quite the accepted method which is called </a:t>
            </a:r>
            <a:r>
              <a:rPr lang="en-US" sz="2200" dirty="0">
                <a:solidFill>
                  <a:srgbClr val="FF0000"/>
                </a:solidFill>
                <a:sym typeface="Symbol" pitchFamily="18" charset="2"/>
              </a:rPr>
              <a:t>Linear Interpolation</a:t>
            </a:r>
            <a:r>
              <a:rPr lang="en-US" sz="2200" dirty="0">
                <a:sym typeface="Symbol" pitchFamily="18" charset="2"/>
              </a:rPr>
              <a:t>.</a:t>
            </a:r>
          </a:p>
        </p:txBody>
      </p:sp>
      <p:sp>
        <p:nvSpPr>
          <p:cNvPr id="40970" name="Text Box 45"/>
          <p:cNvSpPr txBox="1">
            <a:spLocks noChangeArrowheads="1"/>
          </p:cNvSpPr>
          <p:nvPr/>
        </p:nvSpPr>
        <p:spPr bwMode="auto">
          <a:xfrm>
            <a:off x="333375" y="280828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first </a:t>
            </a:r>
            <a:r>
              <a:rPr lang="en-GB" sz="2400">
                <a:latin typeface="Times New Roman" pitchFamily="18" charset="0"/>
              </a:rPr>
              <a:t>2</a:t>
            </a:r>
            <a:r>
              <a:rPr lang="en-GB" sz="2200"/>
              <a:t> classes have a cumulative frequency of </a:t>
            </a:r>
            <a:r>
              <a:rPr lang="en-GB" sz="2400">
                <a:latin typeface="Times New Roman" pitchFamily="18" charset="0"/>
              </a:rPr>
              <a:t>7</a:t>
            </a:r>
            <a:r>
              <a:rPr lang="en-GB" sz="2200"/>
              <a:t>, </a:t>
            </a:r>
          </a:p>
        </p:txBody>
      </p:sp>
      <p:sp>
        <p:nvSpPr>
          <p:cNvPr id="40971" name="Text Box 46"/>
          <p:cNvSpPr txBox="1">
            <a:spLocks noChangeArrowheads="1"/>
          </p:cNvSpPr>
          <p:nvPr/>
        </p:nvSpPr>
        <p:spPr bwMode="auto">
          <a:xfrm>
            <a:off x="333375" y="3163888"/>
            <a:ext cx="8255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to reach </a:t>
            </a:r>
            <a:r>
              <a:rPr lang="en-GB" sz="2400">
                <a:latin typeface="Times New Roman" pitchFamily="18" charset="0"/>
              </a:rPr>
              <a:t>11</a:t>
            </a:r>
            <a:r>
              <a:rPr lang="en-GB" sz="2200"/>
              <a:t>, we need </a:t>
            </a:r>
            <a:r>
              <a:rPr lang="en-GB" sz="2400">
                <a:latin typeface="Times New Roman" pitchFamily="18" charset="0"/>
              </a:rPr>
              <a:t>4</a:t>
            </a:r>
            <a:r>
              <a:rPr lang="en-GB" sz="2200"/>
              <a:t> more.</a:t>
            </a:r>
          </a:p>
        </p:txBody>
      </p:sp>
      <p:sp>
        <p:nvSpPr>
          <p:cNvPr id="40973" name="Text Box 50"/>
          <p:cNvSpPr txBox="1">
            <a:spLocks noChangeArrowheads="1"/>
          </p:cNvSpPr>
          <p:nvPr/>
        </p:nvSpPr>
        <p:spPr bwMode="auto">
          <a:xfrm>
            <a:off x="333375" y="3163888"/>
            <a:ext cx="8458200" cy="822325"/>
          </a:xfrm>
          <a:prstGeom prst="rect">
            <a:avLst/>
          </a:prstGeom>
          <a:noFill/>
          <a:ln w="9525">
            <a:noFill/>
            <a:miter lim="800000"/>
            <a:headEnd/>
            <a:tailEnd/>
          </a:ln>
        </p:spPr>
        <p:txBody>
          <a:bodyPr>
            <a:spAutoFit/>
          </a:bodyPr>
          <a:lstStyle/>
          <a:p>
            <a:pPr algn="l" eaLnBrk="0" hangingPunct="0">
              <a:buFont typeface="Wingdings" pitchFamily="2" charset="2"/>
              <a:buNone/>
              <a:tabLst>
                <a:tab pos="4699000" algn="l"/>
              </a:tabLst>
            </a:pPr>
            <a:r>
              <a:rPr lang="en-GB" sz="2200"/>
              <a:t>	The </a:t>
            </a:r>
            <a:r>
              <a:rPr lang="en-GB" sz="2400">
                <a:latin typeface="Times New Roman" pitchFamily="18" charset="0"/>
              </a:rPr>
              <a:t>3</a:t>
            </a:r>
            <a:r>
              <a:rPr lang="en-GB" sz="2200" baseline="30000"/>
              <a:t>rd</a:t>
            </a:r>
            <a:r>
              <a:rPr lang="en-GB" sz="2200"/>
              <a:t> class has a frequency of </a:t>
            </a:r>
            <a:r>
              <a:rPr lang="en-GB" sz="2400">
                <a:latin typeface="Times New Roman" pitchFamily="18" charset="0"/>
              </a:rPr>
              <a:t>5</a:t>
            </a:r>
            <a:r>
              <a:rPr lang="en-GB" sz="2200"/>
              <a:t> so we need to go part-way along this class.</a:t>
            </a:r>
          </a:p>
        </p:txBody>
      </p:sp>
      <p:sp>
        <p:nvSpPr>
          <p:cNvPr id="40974" name="Text Box 52"/>
          <p:cNvSpPr txBox="1">
            <a:spLocks noChangeArrowheads="1"/>
          </p:cNvSpPr>
          <p:nvPr/>
        </p:nvSpPr>
        <p:spPr bwMode="auto">
          <a:xfrm>
            <a:off x="311150" y="2006600"/>
            <a:ext cx="8255000" cy="8223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21</a:t>
            </a:r>
            <a:r>
              <a:rPr lang="en-GB" sz="2200"/>
              <a:t> observations so we want to estimate the size of the </a:t>
            </a:r>
            <a:r>
              <a:rPr lang="en-GB" sz="2400">
                <a:latin typeface="Times New Roman" pitchFamily="18" charset="0"/>
              </a:rPr>
              <a:t>11</a:t>
            </a:r>
            <a:r>
              <a:rPr lang="en-GB" sz="2400" baseline="30000">
                <a:latin typeface="Times New Roman" pitchFamily="18" charset="0"/>
              </a:rPr>
              <a:t>th</a:t>
            </a:r>
            <a:r>
              <a:rPr lang="en-GB" sz="2400">
                <a:latin typeface="Times New Roman" pitchFamily="18" charset="0"/>
              </a:rPr>
              <a:t> </a:t>
            </a:r>
            <a:r>
              <a:rPr lang="en-GB" sz="2200"/>
              <a:t>one.  It lies in the 3</a:t>
            </a:r>
            <a:r>
              <a:rPr lang="en-GB" sz="2200" baseline="30000"/>
              <a:t>rd</a:t>
            </a:r>
            <a:r>
              <a:rPr lang="en-GB" sz="2200"/>
              <a:t> class. </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307975" y="1020763"/>
            <a:ext cx="8382000" cy="965200"/>
            <a:chOff x="208" y="832"/>
            <a:chExt cx="5280" cy="608"/>
          </a:xfrm>
        </p:grpSpPr>
        <p:sp>
          <p:nvSpPr>
            <p:cNvPr id="3099" name="Rectangle 4"/>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100" name="Rectangle 5"/>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3101" name="Rectangle 6"/>
            <p:cNvSpPr>
              <a:spLocks noChangeArrowheads="1"/>
            </p:cNvSpPr>
            <p:nvPr/>
          </p:nvSpPr>
          <p:spPr bwMode="auto">
            <a:xfrm>
              <a:off x="3550"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3102" name="Rectangle 7"/>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3103" name="Rectangle 8"/>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3104" name="Rectangle 9"/>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3105" name="Rectangle 10"/>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3106" name="Rectangle 11"/>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3107" name="Rectangle 12"/>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3108" name="Rectangle 13"/>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3109" name="Rectangle 14"/>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3110" name="Rectangle 15"/>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3111" name="Line 16"/>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3112" name="Line 17"/>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3113" name="Line 18"/>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3114" name="Line 19"/>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3115" name="Line 20"/>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3116" name="Line 21"/>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3117" name="Line 22"/>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3118" name="Line 23"/>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3119" name="Line 24"/>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3120" name="Line 25"/>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3121" name="Text Box 26"/>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
        <p:nvSpPr>
          <p:cNvPr id="583707" name="Text Box 27"/>
          <p:cNvSpPr txBox="1">
            <a:spLocks noChangeArrowheads="1"/>
          </p:cNvSpPr>
          <p:nvPr/>
        </p:nvSpPr>
        <p:spPr bwMode="auto">
          <a:xfrm>
            <a:off x="311150" y="2032000"/>
            <a:ext cx="284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Our reasoning was:</a:t>
            </a:r>
          </a:p>
        </p:txBody>
      </p:sp>
      <p:sp>
        <p:nvSpPr>
          <p:cNvPr id="583719" name="Text Box 39"/>
          <p:cNvSpPr txBox="1">
            <a:spLocks noChangeArrowheads="1"/>
          </p:cNvSpPr>
          <p:nvPr/>
        </p:nvSpPr>
        <p:spPr bwMode="auto">
          <a:xfrm>
            <a:off x="1733550" y="2413000"/>
            <a:ext cx="5562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median is the 11</a:t>
            </a:r>
            <a:r>
              <a:rPr lang="en-GB" sz="2200" baseline="30000"/>
              <a:t>th</a:t>
            </a:r>
            <a:r>
              <a:rPr lang="en-GB" sz="2200"/>
              <a:t> observation.</a:t>
            </a:r>
          </a:p>
        </p:txBody>
      </p:sp>
      <p:sp>
        <p:nvSpPr>
          <p:cNvPr id="583720" name="Text Box 40"/>
          <p:cNvSpPr txBox="1">
            <a:spLocks noChangeArrowheads="1"/>
          </p:cNvSpPr>
          <p:nvPr/>
        </p:nvSpPr>
        <p:spPr bwMode="auto">
          <a:xfrm>
            <a:off x="1708150" y="2794000"/>
            <a:ext cx="5308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7 in class 1 and class 2. </a:t>
            </a:r>
          </a:p>
        </p:txBody>
      </p:sp>
      <p:grpSp>
        <p:nvGrpSpPr>
          <p:cNvPr id="3" name="Group 44"/>
          <p:cNvGrpSpPr>
            <a:grpSpLocks/>
          </p:cNvGrpSpPr>
          <p:nvPr/>
        </p:nvGrpSpPr>
        <p:grpSpPr bwMode="auto">
          <a:xfrm>
            <a:off x="6731000" y="2235200"/>
            <a:ext cx="381000" cy="431800"/>
            <a:chOff x="4432" y="1552"/>
            <a:chExt cx="240" cy="272"/>
          </a:xfrm>
        </p:grpSpPr>
        <p:sp>
          <p:nvSpPr>
            <p:cNvPr id="3097" name="Line 41"/>
            <p:cNvSpPr>
              <a:spLocks noChangeShapeType="1"/>
            </p:cNvSpPr>
            <p:nvPr/>
          </p:nvSpPr>
          <p:spPr bwMode="auto">
            <a:xfrm>
              <a:off x="4432" y="1728"/>
              <a:ext cx="96" cy="96"/>
            </a:xfrm>
            <a:prstGeom prst="line">
              <a:avLst/>
            </a:prstGeom>
            <a:noFill/>
            <a:ln w="38100">
              <a:solidFill>
                <a:srgbClr val="FF0000"/>
              </a:solidFill>
              <a:round/>
              <a:headEnd/>
              <a:tailEnd/>
            </a:ln>
          </p:spPr>
          <p:txBody>
            <a:bodyPr/>
            <a:lstStyle/>
            <a:p>
              <a:endParaRPr lang="th-TH"/>
            </a:p>
          </p:txBody>
        </p:sp>
        <p:sp>
          <p:nvSpPr>
            <p:cNvPr id="3098" name="Line 42"/>
            <p:cNvSpPr>
              <a:spLocks noChangeShapeType="1"/>
            </p:cNvSpPr>
            <p:nvPr/>
          </p:nvSpPr>
          <p:spPr bwMode="auto">
            <a:xfrm flipV="1">
              <a:off x="4528" y="1552"/>
              <a:ext cx="144" cy="272"/>
            </a:xfrm>
            <a:prstGeom prst="line">
              <a:avLst/>
            </a:prstGeom>
            <a:noFill/>
            <a:ln w="38100">
              <a:solidFill>
                <a:srgbClr val="FF0000"/>
              </a:solidFill>
              <a:round/>
              <a:headEnd/>
              <a:tailEnd/>
            </a:ln>
          </p:spPr>
          <p:txBody>
            <a:bodyPr/>
            <a:lstStyle/>
            <a:p>
              <a:endParaRPr lang="th-TH"/>
            </a:p>
          </p:txBody>
        </p:sp>
      </p:grpSp>
      <p:grpSp>
        <p:nvGrpSpPr>
          <p:cNvPr id="4" name="Group 45"/>
          <p:cNvGrpSpPr>
            <a:grpSpLocks/>
          </p:cNvGrpSpPr>
          <p:nvPr/>
        </p:nvGrpSpPr>
        <p:grpSpPr bwMode="auto">
          <a:xfrm>
            <a:off x="6883400" y="2717800"/>
            <a:ext cx="381000" cy="431800"/>
            <a:chOff x="4432" y="1552"/>
            <a:chExt cx="240" cy="272"/>
          </a:xfrm>
        </p:grpSpPr>
        <p:sp>
          <p:nvSpPr>
            <p:cNvPr id="3095" name="Line 46"/>
            <p:cNvSpPr>
              <a:spLocks noChangeShapeType="1"/>
            </p:cNvSpPr>
            <p:nvPr/>
          </p:nvSpPr>
          <p:spPr bwMode="auto">
            <a:xfrm>
              <a:off x="4432" y="1728"/>
              <a:ext cx="96" cy="96"/>
            </a:xfrm>
            <a:prstGeom prst="line">
              <a:avLst/>
            </a:prstGeom>
            <a:noFill/>
            <a:ln w="38100">
              <a:solidFill>
                <a:srgbClr val="FF0000"/>
              </a:solidFill>
              <a:round/>
              <a:headEnd/>
              <a:tailEnd/>
            </a:ln>
          </p:spPr>
          <p:txBody>
            <a:bodyPr/>
            <a:lstStyle/>
            <a:p>
              <a:endParaRPr lang="th-TH"/>
            </a:p>
          </p:txBody>
        </p:sp>
        <p:sp>
          <p:nvSpPr>
            <p:cNvPr id="3096" name="Line 47"/>
            <p:cNvSpPr>
              <a:spLocks noChangeShapeType="1"/>
            </p:cNvSpPr>
            <p:nvPr/>
          </p:nvSpPr>
          <p:spPr bwMode="auto">
            <a:xfrm flipV="1">
              <a:off x="4528" y="1552"/>
              <a:ext cx="144" cy="272"/>
            </a:xfrm>
            <a:prstGeom prst="line">
              <a:avLst/>
            </a:prstGeom>
            <a:noFill/>
            <a:ln w="38100">
              <a:solidFill>
                <a:srgbClr val="FF0000"/>
              </a:solidFill>
              <a:round/>
              <a:headEnd/>
              <a:tailEnd/>
            </a:ln>
          </p:spPr>
          <p:txBody>
            <a:bodyPr/>
            <a:lstStyle/>
            <a:p>
              <a:endParaRPr lang="th-TH"/>
            </a:p>
          </p:txBody>
        </p:sp>
      </p:grpSp>
      <p:sp>
        <p:nvSpPr>
          <p:cNvPr id="583728" name="Text Box 48"/>
          <p:cNvSpPr txBox="1">
            <a:spLocks noChangeArrowheads="1"/>
          </p:cNvSpPr>
          <p:nvPr/>
        </p:nvSpPr>
        <p:spPr bwMode="auto">
          <a:xfrm>
            <a:off x="1708150" y="3149600"/>
            <a:ext cx="6324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We need to add 4 to reach the median. </a:t>
            </a:r>
          </a:p>
        </p:txBody>
      </p:sp>
      <p:grpSp>
        <p:nvGrpSpPr>
          <p:cNvPr id="5" name="Group 55"/>
          <p:cNvGrpSpPr>
            <a:grpSpLocks/>
          </p:cNvGrpSpPr>
          <p:nvPr/>
        </p:nvGrpSpPr>
        <p:grpSpPr bwMode="auto">
          <a:xfrm>
            <a:off x="7289800" y="3098800"/>
            <a:ext cx="330200" cy="482600"/>
            <a:chOff x="4560" y="1856"/>
            <a:chExt cx="208" cy="304"/>
          </a:xfrm>
        </p:grpSpPr>
        <p:sp>
          <p:nvSpPr>
            <p:cNvPr id="3093" name="Line 50"/>
            <p:cNvSpPr>
              <a:spLocks noChangeShapeType="1"/>
            </p:cNvSpPr>
            <p:nvPr/>
          </p:nvSpPr>
          <p:spPr bwMode="auto">
            <a:xfrm>
              <a:off x="4560" y="1904"/>
              <a:ext cx="208" cy="256"/>
            </a:xfrm>
            <a:prstGeom prst="line">
              <a:avLst/>
            </a:prstGeom>
            <a:noFill/>
            <a:ln w="38100">
              <a:solidFill>
                <a:srgbClr val="FF0000"/>
              </a:solidFill>
              <a:round/>
              <a:headEnd/>
              <a:tailEnd/>
            </a:ln>
          </p:spPr>
          <p:txBody>
            <a:bodyPr/>
            <a:lstStyle/>
            <a:p>
              <a:endParaRPr lang="th-TH"/>
            </a:p>
          </p:txBody>
        </p:sp>
        <p:sp>
          <p:nvSpPr>
            <p:cNvPr id="3094" name="Line 51"/>
            <p:cNvSpPr>
              <a:spLocks noChangeShapeType="1"/>
            </p:cNvSpPr>
            <p:nvPr/>
          </p:nvSpPr>
          <p:spPr bwMode="auto">
            <a:xfrm flipV="1">
              <a:off x="4576" y="1856"/>
              <a:ext cx="144" cy="272"/>
            </a:xfrm>
            <a:prstGeom prst="line">
              <a:avLst/>
            </a:prstGeom>
            <a:noFill/>
            <a:ln w="38100">
              <a:solidFill>
                <a:srgbClr val="FF0000"/>
              </a:solidFill>
              <a:round/>
              <a:headEnd/>
              <a:tailEnd/>
            </a:ln>
          </p:spPr>
          <p:txBody>
            <a:bodyPr/>
            <a:lstStyle/>
            <a:p>
              <a:endParaRPr lang="th-TH"/>
            </a:p>
          </p:txBody>
        </p:sp>
      </p:grpSp>
      <p:sp>
        <p:nvSpPr>
          <p:cNvPr id="583732" name="Text Box 52"/>
          <p:cNvSpPr txBox="1">
            <a:spLocks noChangeArrowheads="1"/>
          </p:cNvSpPr>
          <p:nvPr/>
        </p:nvSpPr>
        <p:spPr bwMode="auto">
          <a:xfrm>
            <a:off x="361950" y="3556000"/>
            <a:ext cx="8128000" cy="1127125"/>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We need to assume the data are evenly distributed in the 3</a:t>
            </a:r>
            <a:r>
              <a:rPr lang="en-GB" sz="2200" baseline="30000"/>
              <a:t>rd</a:t>
            </a:r>
            <a:r>
              <a:rPr lang="en-GB" sz="2200"/>
              <a:t> class and it can be shown that this means the median is found at </a:t>
            </a:r>
            <a:r>
              <a:rPr lang="en-GB" sz="2400">
                <a:latin typeface="Times New Roman" pitchFamily="18" charset="0"/>
              </a:rPr>
              <a:t>3</a:t>
            </a:r>
            <a:r>
              <a:rPr lang="en-US" sz="2400">
                <a:latin typeface="Times New Roman" pitchFamily="18" charset="0"/>
              </a:rPr>
              <a:t>·5</a:t>
            </a:r>
            <a:r>
              <a:rPr lang="en-US" sz="2200"/>
              <a:t> along the class not 4.</a:t>
            </a:r>
          </a:p>
        </p:txBody>
      </p:sp>
      <p:sp>
        <p:nvSpPr>
          <p:cNvPr id="583733" name="Text Box 53"/>
          <p:cNvSpPr txBox="1">
            <a:spLocks noChangeArrowheads="1"/>
          </p:cNvSpPr>
          <p:nvPr/>
        </p:nvSpPr>
        <p:spPr bwMode="auto">
          <a:xfrm>
            <a:off x="336550" y="4622800"/>
            <a:ext cx="8128000" cy="762000"/>
          </a:xfrm>
          <a:prstGeom prst="rect">
            <a:avLst/>
          </a:prstGeom>
          <a:noFill/>
          <a:ln w="9525">
            <a:noFill/>
            <a:miter lim="800000"/>
            <a:headEnd/>
            <a:tailEnd/>
          </a:ln>
        </p:spPr>
        <p:txBody>
          <a:bodyPr>
            <a:spAutoFit/>
          </a:bodyPr>
          <a:lstStyle/>
          <a:p>
            <a:pPr algn="l" eaLnBrk="0" hangingPunct="0">
              <a:buFont typeface="Wingdings" pitchFamily="2" charset="2"/>
              <a:buNone/>
            </a:pPr>
            <a:r>
              <a:rPr lang="en-US" sz="2200"/>
              <a:t>You don’t need to know the reason for this but I’ve put an explanation at the end of the presentation.  </a:t>
            </a:r>
          </a:p>
        </p:txBody>
      </p:sp>
      <p:grpSp>
        <p:nvGrpSpPr>
          <p:cNvPr id="6" name="Group 64"/>
          <p:cNvGrpSpPr>
            <a:grpSpLocks/>
          </p:cNvGrpSpPr>
          <p:nvPr/>
        </p:nvGrpSpPr>
        <p:grpSpPr bwMode="auto">
          <a:xfrm>
            <a:off x="311150" y="5232400"/>
            <a:ext cx="8502650" cy="1339850"/>
            <a:chOff x="196" y="3296"/>
            <a:chExt cx="5356" cy="844"/>
          </a:xfrm>
        </p:grpSpPr>
        <p:sp>
          <p:nvSpPr>
            <p:cNvPr id="3091" name="Text Box 54"/>
            <p:cNvSpPr txBox="1">
              <a:spLocks noChangeArrowheads="1"/>
            </p:cNvSpPr>
            <p:nvPr/>
          </p:nvSpPr>
          <p:spPr bwMode="auto">
            <a:xfrm>
              <a:off x="196" y="3808"/>
              <a:ext cx="2892" cy="332"/>
            </a:xfrm>
            <a:prstGeom prst="rect">
              <a:avLst/>
            </a:prstGeom>
            <a:noFill/>
            <a:ln w="9525">
              <a:noFill/>
              <a:miter lim="800000"/>
              <a:headEnd/>
              <a:tailEnd/>
            </a:ln>
          </p:spPr>
          <p:txBody>
            <a:bodyPr>
              <a:spAutoFit/>
            </a:bodyPr>
            <a:lstStyle/>
            <a:p>
              <a:pPr algn="l" eaLnBrk="0" hangingPunct="0">
                <a:lnSpc>
                  <a:spcPct val="130000"/>
                </a:lnSpc>
                <a:buFont typeface="Wingdings" pitchFamily="2" charset="2"/>
                <a:buNone/>
              </a:pPr>
              <a:r>
                <a:rPr lang="en-US" sz="2200"/>
                <a:t>you will get the correct answer. </a:t>
              </a:r>
            </a:p>
          </p:txBody>
        </p:sp>
        <p:graphicFrame>
          <p:nvGraphicFramePr>
            <p:cNvPr id="3074" name="Object 58"/>
            <p:cNvGraphicFramePr>
              <a:graphicFrameLocks noChangeAspect="1"/>
            </p:cNvGraphicFramePr>
            <p:nvPr/>
          </p:nvGraphicFramePr>
          <p:xfrm>
            <a:off x="3190" y="3520"/>
            <a:ext cx="212" cy="486"/>
          </p:xfrm>
          <a:graphic>
            <a:graphicData uri="http://schemas.openxmlformats.org/presentationml/2006/ole">
              <mc:AlternateContent xmlns:mc="http://schemas.openxmlformats.org/markup-compatibility/2006">
                <mc:Choice xmlns:v="urn:schemas-microsoft-com:vml" Requires="v">
                  <p:oleObj spid="_x0000_s1149972" name="Equation" r:id="rId3" imgW="152280" imgH="368280" progId="Equation.3">
                    <p:embed/>
                  </p:oleObj>
                </mc:Choice>
                <mc:Fallback>
                  <p:oleObj name="Equation" r:id="rId3" imgW="152280" imgH="368280"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 y="3520"/>
                          <a:ext cx="212"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61"/>
            <p:cNvGraphicFramePr>
              <a:graphicFrameLocks noChangeAspect="1"/>
            </p:cNvGraphicFramePr>
            <p:nvPr/>
          </p:nvGraphicFramePr>
          <p:xfrm>
            <a:off x="4361" y="3520"/>
            <a:ext cx="495" cy="486"/>
          </p:xfrm>
          <a:graphic>
            <a:graphicData uri="http://schemas.openxmlformats.org/presentationml/2006/ole">
              <mc:AlternateContent xmlns:mc="http://schemas.openxmlformats.org/markup-compatibility/2006">
                <mc:Choice xmlns:v="urn:schemas-microsoft-com:vml" Requires="v">
                  <p:oleObj spid="_x0000_s1149973" name="Equation" r:id="rId5" imgW="355320" imgH="368280" progId="Equation.3">
                    <p:embed/>
                  </p:oleObj>
                </mc:Choice>
                <mc:Fallback>
                  <p:oleObj name="Equation" r:id="rId5" imgW="355320" imgH="368280"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1" y="3520"/>
                          <a:ext cx="495"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 name="Text Box 62"/>
            <p:cNvSpPr txBox="1">
              <a:spLocks noChangeArrowheads="1"/>
            </p:cNvSpPr>
            <p:nvPr/>
          </p:nvSpPr>
          <p:spPr bwMode="auto">
            <a:xfrm>
              <a:off x="196" y="3296"/>
              <a:ext cx="5356" cy="606"/>
            </a:xfrm>
            <a:prstGeom prst="rect">
              <a:avLst/>
            </a:prstGeom>
            <a:noFill/>
            <a:ln w="9525">
              <a:noFill/>
              <a:miter lim="800000"/>
              <a:headEnd/>
              <a:tailEnd/>
            </a:ln>
          </p:spPr>
          <p:txBody>
            <a:bodyPr>
              <a:spAutoFit/>
            </a:bodyPr>
            <a:lstStyle/>
            <a:p>
              <a:pPr algn="l" eaLnBrk="0" hangingPunct="0">
                <a:lnSpc>
                  <a:spcPct val="130000"/>
                </a:lnSpc>
                <a:buFont typeface="Wingdings" pitchFamily="2" charset="2"/>
                <a:buNone/>
              </a:pPr>
              <a:r>
                <a:rPr lang="en-US" sz="2200" dirty="0"/>
                <a:t>If you liked our reasoning to get to the estimate, stick to it, but in locating the median use    instead of        and</a:t>
              </a:r>
            </a:p>
          </p:txBody>
        </p:sp>
      </p:grpSp>
      <p:sp>
        <p:nvSpPr>
          <p:cNvPr id="583745" name="AutoShape 65"/>
          <p:cNvSpPr>
            <a:spLocks noChangeArrowheads="1"/>
          </p:cNvSpPr>
          <p:nvPr/>
        </p:nvSpPr>
        <p:spPr bwMode="auto">
          <a:xfrm>
            <a:off x="8813800" y="152400"/>
            <a:ext cx="152400" cy="228600"/>
          </a:xfrm>
          <a:prstGeom prst="star5">
            <a:avLst/>
          </a:prstGeom>
          <a:solidFill>
            <a:schemeClr val="accent1"/>
          </a:solidFill>
          <a:ln w="38100">
            <a:solidFill>
              <a:schemeClr val="tx1"/>
            </a:solidFill>
            <a:miter lim="800000"/>
            <a:headEnd/>
            <a:tailEnd/>
          </a:ln>
          <a:effectLst/>
        </p:spPr>
        <p:txBody>
          <a:bodyPr wrap="none" anchor="ctr"/>
          <a:lstStyle/>
          <a:p>
            <a:pPr eaLnBrk="0" hangingPunct="0">
              <a:defRPr/>
            </a:pPr>
            <a:endParaRPr lang="en-US" sz="2400" b="0">
              <a:latin typeface="Times New Roman"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37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37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3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7" grpId="0"/>
      <p:bldP spid="583719" grpId="0"/>
      <p:bldP spid="583720" grpId="0"/>
      <p:bldP spid="583728" grpId="0"/>
      <p:bldP spid="583732" grpId="0"/>
      <p:bldP spid="583733" grpId="0"/>
      <p:bldP spid="5837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65275" name="Text Box 27"/>
          <p:cNvSpPr txBox="1">
            <a:spLocks noChangeArrowheads="1"/>
          </p:cNvSpPr>
          <p:nvPr/>
        </p:nvSpPr>
        <p:spPr bwMode="auto">
          <a:xfrm>
            <a:off x="406400" y="2159000"/>
            <a:ext cx="8255000" cy="7620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If you prefer to use a formula to find the estimate of the median, the formula is given by</a:t>
            </a:r>
          </a:p>
        </p:txBody>
      </p:sp>
      <p:grpSp>
        <p:nvGrpSpPr>
          <p:cNvPr id="2" name="Group 89"/>
          <p:cNvGrpSpPr>
            <a:grpSpLocks/>
          </p:cNvGrpSpPr>
          <p:nvPr/>
        </p:nvGrpSpPr>
        <p:grpSpPr bwMode="auto">
          <a:xfrm>
            <a:off x="2057400" y="2878138"/>
            <a:ext cx="5816600" cy="1011237"/>
            <a:chOff x="1296" y="1813"/>
            <a:chExt cx="3664" cy="637"/>
          </a:xfrm>
        </p:grpSpPr>
        <p:sp>
          <p:nvSpPr>
            <p:cNvPr id="4149" name="Text Box 29"/>
            <p:cNvSpPr txBox="1">
              <a:spLocks noChangeArrowheads="1"/>
            </p:cNvSpPr>
            <p:nvPr/>
          </p:nvSpPr>
          <p:spPr bwMode="auto">
            <a:xfrm>
              <a:off x="4240" y="2026"/>
              <a:ext cx="720"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where, </a:t>
              </a:r>
            </a:p>
          </p:txBody>
        </p:sp>
        <p:graphicFrame>
          <p:nvGraphicFramePr>
            <p:cNvPr id="4111" name="Object 30"/>
            <p:cNvGraphicFramePr>
              <a:graphicFrameLocks noChangeAspect="1"/>
            </p:cNvGraphicFramePr>
            <p:nvPr/>
          </p:nvGraphicFramePr>
          <p:xfrm>
            <a:off x="2700" y="1813"/>
            <a:ext cx="1288" cy="637"/>
          </p:xfrm>
          <a:graphic>
            <a:graphicData uri="http://schemas.openxmlformats.org/presentationml/2006/ole">
              <mc:AlternateContent xmlns:mc="http://schemas.openxmlformats.org/markup-compatibility/2006">
                <mc:Choice xmlns:v="urn:schemas-microsoft-com:vml" Requires="v">
                  <p:oleObj spid="_x0000_s1151122" name="Equation" r:id="rId3" imgW="927000" imgH="482400" progId="Equation.3">
                    <p:embed/>
                  </p:oleObj>
                </mc:Choice>
                <mc:Fallback>
                  <p:oleObj name="Equation" r:id="rId3" imgW="927000" imgH="4824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 y="1813"/>
                          <a:ext cx="1288" cy="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2" name="Object 31"/>
            <p:cNvGraphicFramePr>
              <a:graphicFrameLocks noChangeAspect="1"/>
            </p:cNvGraphicFramePr>
            <p:nvPr/>
          </p:nvGraphicFramePr>
          <p:xfrm>
            <a:off x="1296" y="2031"/>
            <a:ext cx="864" cy="248"/>
          </p:xfrm>
          <a:graphic>
            <a:graphicData uri="http://schemas.openxmlformats.org/presentationml/2006/ole">
              <mc:AlternateContent xmlns:mc="http://schemas.openxmlformats.org/markup-compatibility/2006">
                <mc:Choice xmlns:v="urn:schemas-microsoft-com:vml" Requires="v">
                  <p:oleObj spid="_x0000_s1151123" name="Equation" r:id="rId5" imgW="672840" imgH="203040" progId="Equation.3">
                    <p:embed/>
                  </p:oleObj>
                </mc:Choice>
                <mc:Fallback>
                  <p:oleObj name="Equation" r:id="rId5" imgW="672840" imgH="20304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2031"/>
                          <a:ext cx="86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3" name="Object 32"/>
            <p:cNvGraphicFramePr>
              <a:graphicFrameLocks noChangeAspect="1"/>
            </p:cNvGraphicFramePr>
            <p:nvPr/>
          </p:nvGraphicFramePr>
          <p:xfrm>
            <a:off x="2219" y="2030"/>
            <a:ext cx="521" cy="217"/>
          </p:xfrm>
          <a:graphic>
            <a:graphicData uri="http://schemas.openxmlformats.org/presentationml/2006/ole">
              <mc:AlternateContent xmlns:mc="http://schemas.openxmlformats.org/markup-compatibility/2006">
                <mc:Choice xmlns:v="urn:schemas-microsoft-com:vml" Requires="v">
                  <p:oleObj spid="_x0000_s1151124" name="Equation" r:id="rId7" imgW="406080" imgH="177480" progId="Equation.3">
                    <p:embed/>
                  </p:oleObj>
                </mc:Choice>
                <mc:Fallback>
                  <p:oleObj name="Equation" r:id="rId7" imgW="406080" imgH="17748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9" y="2030"/>
                          <a:ext cx="521"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59"/>
          <p:cNvGrpSpPr>
            <a:grpSpLocks/>
          </p:cNvGrpSpPr>
          <p:nvPr/>
        </p:nvGrpSpPr>
        <p:grpSpPr bwMode="auto">
          <a:xfrm>
            <a:off x="1025525" y="3863975"/>
            <a:ext cx="1190625" cy="2203450"/>
            <a:chOff x="646" y="2626"/>
            <a:chExt cx="750" cy="1388"/>
          </a:xfrm>
        </p:grpSpPr>
        <p:graphicFrame>
          <p:nvGraphicFramePr>
            <p:cNvPr id="4106" name="Object 40"/>
            <p:cNvGraphicFramePr>
              <a:graphicFrameLocks noChangeAspect="1"/>
            </p:cNvGraphicFramePr>
            <p:nvPr/>
          </p:nvGraphicFramePr>
          <p:xfrm>
            <a:off x="987" y="2863"/>
            <a:ext cx="344" cy="449"/>
          </p:xfrm>
          <a:graphic>
            <a:graphicData uri="http://schemas.openxmlformats.org/presentationml/2006/ole">
              <mc:AlternateContent xmlns:mc="http://schemas.openxmlformats.org/markup-compatibility/2006">
                <mc:Choice xmlns:v="urn:schemas-microsoft-com:vml" Requires="v">
                  <p:oleObj spid="_x0000_s1151125" name="Equation" r:id="rId9" imgW="266400" imgH="368280" progId="Equation.3">
                    <p:embed/>
                  </p:oleObj>
                </mc:Choice>
                <mc:Fallback>
                  <p:oleObj name="Equation" r:id="rId9" imgW="266400" imgH="36828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7" y="2863"/>
                          <a:ext cx="344" cy="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07" name="Object 41"/>
            <p:cNvGraphicFramePr>
              <a:graphicFrameLocks noChangeAspect="1"/>
            </p:cNvGraphicFramePr>
            <p:nvPr/>
          </p:nvGraphicFramePr>
          <p:xfrm>
            <a:off x="646" y="2626"/>
            <a:ext cx="739" cy="239"/>
          </p:xfrm>
          <a:graphic>
            <a:graphicData uri="http://schemas.openxmlformats.org/presentationml/2006/ole">
              <mc:AlternateContent xmlns:mc="http://schemas.openxmlformats.org/markup-compatibility/2006">
                <mc:Choice xmlns:v="urn:schemas-microsoft-com:vml" Requires="v">
                  <p:oleObj spid="_x0000_s1151126" name="Equation" r:id="rId11" imgW="482400" imgH="164880" progId="Equation.3">
                    <p:embed/>
                  </p:oleObj>
                </mc:Choice>
                <mc:Fallback>
                  <p:oleObj name="Equation" r:id="rId11" imgW="482400" imgH="16488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 y="2626"/>
                          <a:ext cx="739" cy="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08" name="Object 42"/>
            <p:cNvGraphicFramePr>
              <a:graphicFrameLocks noChangeAspect="1"/>
            </p:cNvGraphicFramePr>
            <p:nvPr/>
          </p:nvGraphicFramePr>
          <p:xfrm>
            <a:off x="961" y="3324"/>
            <a:ext cx="429" cy="220"/>
          </p:xfrm>
          <a:graphic>
            <a:graphicData uri="http://schemas.openxmlformats.org/presentationml/2006/ole">
              <mc:AlternateContent xmlns:mc="http://schemas.openxmlformats.org/markup-compatibility/2006">
                <mc:Choice xmlns:v="urn:schemas-microsoft-com:vml" Requires="v">
                  <p:oleObj spid="_x0000_s1151127" name="Equation" r:id="rId13" imgW="279360" imgH="152280" progId="Equation.3">
                    <p:embed/>
                  </p:oleObj>
                </mc:Choice>
                <mc:Fallback>
                  <p:oleObj name="Equation" r:id="rId13" imgW="279360" imgH="152280"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1" y="3324"/>
                          <a:ext cx="429" cy="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09" name="Object 43"/>
            <p:cNvGraphicFramePr>
              <a:graphicFrameLocks noChangeAspect="1"/>
            </p:cNvGraphicFramePr>
            <p:nvPr/>
          </p:nvGraphicFramePr>
          <p:xfrm>
            <a:off x="970" y="3569"/>
            <a:ext cx="410" cy="275"/>
          </p:xfrm>
          <a:graphic>
            <a:graphicData uri="http://schemas.openxmlformats.org/presentationml/2006/ole">
              <mc:AlternateContent xmlns:mc="http://schemas.openxmlformats.org/markup-compatibility/2006">
                <mc:Choice xmlns:v="urn:schemas-microsoft-com:vml" Requires="v">
                  <p:oleObj spid="_x0000_s1151128" name="Equation" r:id="rId15" imgW="266400" imgH="190440" progId="Equation.3">
                    <p:embed/>
                  </p:oleObj>
                </mc:Choice>
                <mc:Fallback>
                  <p:oleObj name="Equation" r:id="rId15" imgW="266400" imgH="190440"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0" y="3569"/>
                          <a:ext cx="410" cy="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10" name="Object 44"/>
            <p:cNvGraphicFramePr>
              <a:graphicFrameLocks noChangeAspect="1"/>
            </p:cNvGraphicFramePr>
            <p:nvPr/>
          </p:nvGraphicFramePr>
          <p:xfrm>
            <a:off x="987" y="3813"/>
            <a:ext cx="409" cy="201"/>
          </p:xfrm>
          <a:graphic>
            <a:graphicData uri="http://schemas.openxmlformats.org/presentationml/2006/ole">
              <mc:AlternateContent xmlns:mc="http://schemas.openxmlformats.org/markup-compatibility/2006">
                <mc:Choice xmlns:v="urn:schemas-microsoft-com:vml" Requires="v">
                  <p:oleObj spid="_x0000_s1151129" name="Equation" r:id="rId17" imgW="266400" imgH="139680" progId="Equation.3">
                    <p:embed/>
                  </p:oleObj>
                </mc:Choice>
                <mc:Fallback>
                  <p:oleObj name="Equation" r:id="rId17" imgW="266400" imgH="139680"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7" y="3813"/>
                          <a:ext cx="409" cy="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565293" name="Object 45"/>
          <p:cNvGraphicFramePr>
            <a:graphicFrameLocks noChangeAspect="1"/>
          </p:cNvGraphicFramePr>
          <p:nvPr/>
        </p:nvGraphicFramePr>
        <p:xfrm>
          <a:off x="2160588" y="3889375"/>
          <a:ext cx="833437" cy="379413"/>
        </p:xfrm>
        <a:graphic>
          <a:graphicData uri="http://schemas.openxmlformats.org/presentationml/2006/ole">
            <mc:AlternateContent xmlns:mc="http://schemas.openxmlformats.org/markup-compatibility/2006">
              <mc:Choice xmlns:v="urn:schemas-microsoft-com:vml" Requires="v">
                <p:oleObj spid="_x0000_s1151130" name="Equation" r:id="rId19" imgW="342720" imgH="164880" progId="Equation.3">
                  <p:embed/>
                </p:oleObj>
              </mc:Choice>
              <mc:Fallback>
                <p:oleObj name="Equation" r:id="rId19" imgW="342720" imgH="16488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60588" y="3889375"/>
                        <a:ext cx="833437"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5294" name="Object 46"/>
          <p:cNvGraphicFramePr>
            <a:graphicFrameLocks noChangeAspect="1"/>
          </p:cNvGraphicFramePr>
          <p:nvPr/>
        </p:nvGraphicFramePr>
        <p:xfrm>
          <a:off x="2149475" y="4397375"/>
          <a:ext cx="803275" cy="379413"/>
        </p:xfrm>
        <a:graphic>
          <a:graphicData uri="http://schemas.openxmlformats.org/presentationml/2006/ole">
            <mc:AlternateContent xmlns:mc="http://schemas.openxmlformats.org/markup-compatibility/2006">
              <mc:Choice xmlns:v="urn:schemas-microsoft-com:vml" Requires="v">
                <p:oleObj spid="_x0000_s1151131" name="Equation" r:id="rId21" imgW="330120" imgH="164880" progId="Equation.3">
                  <p:embed/>
                </p:oleObj>
              </mc:Choice>
              <mc:Fallback>
                <p:oleObj name="Equation" r:id="rId21" imgW="330120" imgH="164880" progId="Equation.3">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49475" y="4397375"/>
                        <a:ext cx="803275"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5295" name="Object 47"/>
          <p:cNvGraphicFramePr>
            <a:graphicFrameLocks noChangeAspect="1"/>
          </p:cNvGraphicFramePr>
          <p:nvPr/>
        </p:nvGraphicFramePr>
        <p:xfrm>
          <a:off x="2208213" y="4972050"/>
          <a:ext cx="279400" cy="349250"/>
        </p:xfrm>
        <a:graphic>
          <a:graphicData uri="http://schemas.openxmlformats.org/presentationml/2006/ole">
            <mc:AlternateContent xmlns:mc="http://schemas.openxmlformats.org/markup-compatibility/2006">
              <mc:Choice xmlns:v="urn:schemas-microsoft-com:vml" Requires="v">
                <p:oleObj spid="_x0000_s1151132" name="Equation" r:id="rId23" imgW="114120" imgH="152280" progId="Equation.3">
                  <p:embed/>
                </p:oleObj>
              </mc:Choice>
              <mc:Fallback>
                <p:oleObj name="Equation" r:id="rId23" imgW="114120" imgH="152280" progId="Equation.3">
                  <p:embed/>
                  <p:pic>
                    <p:nvPicPr>
                      <p:cNvPr id="0" name="Object 4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8213" y="4972050"/>
                        <a:ext cx="279400" cy="34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5296" name="Object 48"/>
          <p:cNvGraphicFramePr>
            <a:graphicFrameLocks noChangeAspect="1"/>
          </p:cNvGraphicFramePr>
          <p:nvPr/>
        </p:nvGraphicFramePr>
        <p:xfrm>
          <a:off x="2235200" y="5364163"/>
          <a:ext cx="277813" cy="377825"/>
        </p:xfrm>
        <a:graphic>
          <a:graphicData uri="http://schemas.openxmlformats.org/presentationml/2006/ole">
            <mc:AlternateContent xmlns:mc="http://schemas.openxmlformats.org/markup-compatibility/2006">
              <mc:Choice xmlns:v="urn:schemas-microsoft-com:vml" Requires="v">
                <p:oleObj spid="_x0000_s1151133" name="Equation" r:id="rId25" imgW="114120" imgH="164880" progId="Equation.3">
                  <p:embed/>
                </p:oleObj>
              </mc:Choice>
              <mc:Fallback>
                <p:oleObj name="Equation" r:id="rId25" imgW="114120" imgH="164880" progId="Equation.3">
                  <p:embed/>
                  <p:pic>
                    <p:nvPicPr>
                      <p:cNvPr id="0" name="Object 4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35200" y="5364163"/>
                        <a:ext cx="277813" cy="37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5297" name="Object 49"/>
          <p:cNvGraphicFramePr>
            <a:graphicFrameLocks noChangeAspect="1"/>
          </p:cNvGraphicFramePr>
          <p:nvPr/>
        </p:nvGraphicFramePr>
        <p:xfrm>
          <a:off x="2182813" y="5694363"/>
          <a:ext cx="433387" cy="377825"/>
        </p:xfrm>
        <a:graphic>
          <a:graphicData uri="http://schemas.openxmlformats.org/presentationml/2006/ole">
            <mc:AlternateContent xmlns:mc="http://schemas.openxmlformats.org/markup-compatibility/2006">
              <mc:Choice xmlns:v="urn:schemas-microsoft-com:vml" Requires="v">
                <p:oleObj spid="_x0000_s1151134" name="Equation" r:id="rId27" imgW="177480" imgH="164880" progId="Equation.3">
                  <p:embed/>
                </p:oleObj>
              </mc:Choice>
              <mc:Fallback>
                <p:oleObj name="Equation" r:id="rId27" imgW="177480" imgH="164880" progId="Equation.3">
                  <p:embed/>
                  <p:pic>
                    <p:nvPicPr>
                      <p:cNvPr id="0" name="Object 4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82813" y="5694363"/>
                        <a:ext cx="433387" cy="37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5299" name="Object 51"/>
          <p:cNvGraphicFramePr>
            <a:graphicFrameLocks noChangeAspect="1"/>
          </p:cNvGraphicFramePr>
          <p:nvPr/>
        </p:nvGraphicFramePr>
        <p:xfrm>
          <a:off x="5535613" y="4419600"/>
          <a:ext cx="3121025" cy="833438"/>
        </p:xfrm>
        <a:graphic>
          <a:graphicData uri="http://schemas.openxmlformats.org/presentationml/2006/ole">
            <mc:AlternateContent xmlns:mc="http://schemas.openxmlformats.org/markup-compatibility/2006">
              <mc:Choice xmlns:v="urn:schemas-microsoft-com:vml" Requires="v">
                <p:oleObj spid="_x0000_s1151135" name="Equation" r:id="rId29" imgW="1307880" imgH="368280" progId="Equation.3">
                  <p:embed/>
                </p:oleObj>
              </mc:Choice>
              <mc:Fallback>
                <p:oleObj name="Equation" r:id="rId29" imgW="1307880" imgH="368280" progId="Equation.3">
                  <p:embed/>
                  <p:pic>
                    <p:nvPicPr>
                      <p:cNvPr id="0" name="Object 5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535613" y="4419600"/>
                        <a:ext cx="312102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5300" name="Object 52"/>
          <p:cNvGraphicFramePr>
            <a:graphicFrameLocks noChangeAspect="1"/>
          </p:cNvGraphicFramePr>
          <p:nvPr/>
        </p:nvGraphicFramePr>
        <p:xfrm>
          <a:off x="5235575" y="5233988"/>
          <a:ext cx="1108075" cy="379412"/>
        </p:xfrm>
        <a:graphic>
          <a:graphicData uri="http://schemas.openxmlformats.org/presentationml/2006/ole">
            <mc:AlternateContent xmlns:mc="http://schemas.openxmlformats.org/markup-compatibility/2006">
              <mc:Choice xmlns:v="urn:schemas-microsoft-com:vml" Requires="v">
                <p:oleObj spid="_x0000_s1151136" name="Equation" r:id="rId31" imgW="457200" imgH="164880" progId="Equation.3">
                  <p:embed/>
                </p:oleObj>
              </mc:Choice>
              <mc:Fallback>
                <p:oleObj name="Equation" r:id="rId31" imgW="457200" imgH="164880" progId="Equation.3">
                  <p:embed/>
                  <p:pic>
                    <p:nvPicPr>
                      <p:cNvPr id="0" name="Object 5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235575" y="5233988"/>
                        <a:ext cx="11080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56"/>
          <p:cNvGrpSpPr>
            <a:grpSpLocks/>
          </p:cNvGrpSpPr>
          <p:nvPr/>
        </p:nvGrpSpPr>
        <p:grpSpPr bwMode="auto">
          <a:xfrm>
            <a:off x="2921000" y="3911600"/>
            <a:ext cx="2559050" cy="2057400"/>
            <a:chOff x="1840" y="2656"/>
            <a:chExt cx="1612" cy="1296"/>
          </a:xfrm>
        </p:grpSpPr>
        <p:graphicFrame>
          <p:nvGraphicFramePr>
            <p:cNvPr id="4105" name="Object 50"/>
            <p:cNvGraphicFramePr>
              <a:graphicFrameLocks noChangeAspect="1"/>
            </p:cNvGraphicFramePr>
            <p:nvPr/>
          </p:nvGraphicFramePr>
          <p:xfrm>
            <a:off x="2245" y="3119"/>
            <a:ext cx="1207" cy="248"/>
          </p:xfrm>
          <a:graphic>
            <a:graphicData uri="http://schemas.openxmlformats.org/presentationml/2006/ole">
              <mc:AlternateContent xmlns:mc="http://schemas.openxmlformats.org/markup-compatibility/2006">
                <mc:Choice xmlns:v="urn:schemas-microsoft-com:vml" Requires="v">
                  <p:oleObj spid="_x0000_s1151137" name="Equation" r:id="rId33" imgW="939600" imgH="203040" progId="Equation.3">
                    <p:embed/>
                  </p:oleObj>
                </mc:Choice>
                <mc:Fallback>
                  <p:oleObj name="Equation" r:id="rId33" imgW="939600" imgH="203040" progId="Equation.3">
                    <p:embed/>
                    <p:pic>
                      <p:nvPicPr>
                        <p:cNvPr id="0"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245" y="3119"/>
                          <a:ext cx="1207"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6" name="Line 53"/>
            <p:cNvSpPr>
              <a:spLocks noChangeShapeType="1"/>
            </p:cNvSpPr>
            <p:nvPr/>
          </p:nvSpPr>
          <p:spPr bwMode="auto">
            <a:xfrm>
              <a:off x="1840" y="2656"/>
              <a:ext cx="160" cy="0"/>
            </a:xfrm>
            <a:prstGeom prst="line">
              <a:avLst/>
            </a:prstGeom>
            <a:noFill/>
            <a:ln w="25400">
              <a:solidFill>
                <a:schemeClr val="tx1"/>
              </a:solidFill>
              <a:round/>
              <a:headEnd/>
              <a:tailEnd/>
            </a:ln>
          </p:spPr>
          <p:txBody>
            <a:bodyPr/>
            <a:lstStyle/>
            <a:p>
              <a:endParaRPr lang="th-TH"/>
            </a:p>
          </p:txBody>
        </p:sp>
        <p:sp>
          <p:nvSpPr>
            <p:cNvPr id="4147" name="Line 54"/>
            <p:cNvSpPr>
              <a:spLocks noChangeShapeType="1"/>
            </p:cNvSpPr>
            <p:nvPr/>
          </p:nvSpPr>
          <p:spPr bwMode="auto">
            <a:xfrm>
              <a:off x="1840" y="3952"/>
              <a:ext cx="160" cy="0"/>
            </a:xfrm>
            <a:prstGeom prst="line">
              <a:avLst/>
            </a:prstGeom>
            <a:noFill/>
            <a:ln w="25400">
              <a:solidFill>
                <a:schemeClr val="tx1"/>
              </a:solidFill>
              <a:round/>
              <a:headEnd/>
              <a:tailEnd/>
            </a:ln>
          </p:spPr>
          <p:txBody>
            <a:bodyPr/>
            <a:lstStyle/>
            <a:p>
              <a:endParaRPr lang="th-TH"/>
            </a:p>
          </p:txBody>
        </p:sp>
        <p:sp>
          <p:nvSpPr>
            <p:cNvPr id="4148" name="Line 55"/>
            <p:cNvSpPr>
              <a:spLocks noChangeShapeType="1"/>
            </p:cNvSpPr>
            <p:nvPr/>
          </p:nvSpPr>
          <p:spPr bwMode="auto">
            <a:xfrm>
              <a:off x="2000" y="2656"/>
              <a:ext cx="0" cy="1296"/>
            </a:xfrm>
            <a:prstGeom prst="line">
              <a:avLst/>
            </a:prstGeom>
            <a:noFill/>
            <a:ln w="25400">
              <a:solidFill>
                <a:schemeClr val="tx1"/>
              </a:solidFill>
              <a:round/>
              <a:headEnd/>
              <a:tailEnd/>
            </a:ln>
          </p:spPr>
          <p:txBody>
            <a:bodyPr/>
            <a:lstStyle/>
            <a:p>
              <a:endParaRPr lang="th-TH"/>
            </a:p>
          </p:txBody>
        </p:sp>
      </p:grpSp>
      <p:sp>
        <p:nvSpPr>
          <p:cNvPr id="565306" name="AutoShape 58"/>
          <p:cNvSpPr>
            <a:spLocks noChangeArrowheads="1"/>
          </p:cNvSpPr>
          <p:nvPr/>
        </p:nvSpPr>
        <p:spPr bwMode="auto">
          <a:xfrm>
            <a:off x="8788400" y="152400"/>
            <a:ext cx="152400" cy="228600"/>
          </a:xfrm>
          <a:prstGeom prst="star5">
            <a:avLst/>
          </a:prstGeom>
          <a:solidFill>
            <a:schemeClr val="accent1"/>
          </a:solidFill>
          <a:ln w="38100">
            <a:solidFill>
              <a:schemeClr val="tx1"/>
            </a:solidFill>
            <a:miter lim="800000"/>
            <a:headEnd/>
            <a:tailEnd/>
          </a:ln>
          <a:effectLst/>
        </p:spPr>
        <p:txBody>
          <a:bodyPr wrap="none" anchor="ctr"/>
          <a:lstStyle/>
          <a:p>
            <a:pPr eaLnBrk="0" hangingPunct="0">
              <a:defRPr/>
            </a:pPr>
            <a:endParaRPr lang="en-US" sz="2400" b="0">
              <a:latin typeface="Times New Roman" pitchFamily="18" charset="0"/>
            </a:endParaRPr>
          </a:p>
        </p:txBody>
      </p:sp>
      <p:grpSp>
        <p:nvGrpSpPr>
          <p:cNvPr id="5" name="Group 65"/>
          <p:cNvGrpSpPr>
            <a:grpSpLocks/>
          </p:cNvGrpSpPr>
          <p:nvPr/>
        </p:nvGrpSpPr>
        <p:grpSpPr bwMode="auto">
          <a:xfrm>
            <a:off x="307975" y="1020763"/>
            <a:ext cx="8382000" cy="965200"/>
            <a:chOff x="208" y="832"/>
            <a:chExt cx="5280" cy="608"/>
          </a:xfrm>
        </p:grpSpPr>
        <p:sp>
          <p:nvSpPr>
            <p:cNvPr id="4123" name="Rectangle 66"/>
            <p:cNvSpPr>
              <a:spLocks noChangeArrowheads="1"/>
            </p:cNvSpPr>
            <p:nvPr/>
          </p:nvSpPr>
          <p:spPr bwMode="auto">
            <a:xfrm>
              <a:off x="4842"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4124" name="Rectangle 67"/>
            <p:cNvSpPr>
              <a:spLocks noChangeArrowheads="1"/>
            </p:cNvSpPr>
            <p:nvPr/>
          </p:nvSpPr>
          <p:spPr bwMode="auto">
            <a:xfrm>
              <a:off x="4196"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4125" name="Rectangle 68"/>
            <p:cNvSpPr>
              <a:spLocks noChangeArrowheads="1"/>
            </p:cNvSpPr>
            <p:nvPr/>
          </p:nvSpPr>
          <p:spPr bwMode="auto">
            <a:xfrm>
              <a:off x="3550" y="117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4126" name="Rectangle 69"/>
            <p:cNvSpPr>
              <a:spLocks noChangeArrowheads="1"/>
            </p:cNvSpPr>
            <p:nvPr/>
          </p:nvSpPr>
          <p:spPr bwMode="auto">
            <a:xfrm>
              <a:off x="2903" y="1176"/>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a:t>
              </a:r>
            </a:p>
          </p:txBody>
        </p:sp>
        <p:sp>
          <p:nvSpPr>
            <p:cNvPr id="4127" name="Rectangle 70"/>
            <p:cNvSpPr>
              <a:spLocks noChangeArrowheads="1"/>
            </p:cNvSpPr>
            <p:nvPr/>
          </p:nvSpPr>
          <p:spPr bwMode="auto">
            <a:xfrm>
              <a:off x="2259" y="117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a:t>
              </a:r>
            </a:p>
          </p:txBody>
        </p:sp>
        <p:sp>
          <p:nvSpPr>
            <p:cNvPr id="4128" name="Rectangle 71"/>
            <p:cNvSpPr>
              <a:spLocks noChangeArrowheads="1"/>
            </p:cNvSpPr>
            <p:nvPr/>
          </p:nvSpPr>
          <p:spPr bwMode="auto">
            <a:xfrm>
              <a:off x="912" y="117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4129" name="Rectangle 72"/>
            <p:cNvSpPr>
              <a:spLocks noChangeArrowheads="1"/>
            </p:cNvSpPr>
            <p:nvPr/>
          </p:nvSpPr>
          <p:spPr bwMode="auto">
            <a:xfrm>
              <a:off x="4842"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4130" name="Rectangle 73"/>
            <p:cNvSpPr>
              <a:spLocks noChangeArrowheads="1"/>
            </p:cNvSpPr>
            <p:nvPr/>
          </p:nvSpPr>
          <p:spPr bwMode="auto">
            <a:xfrm>
              <a:off x="4196"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31 - 40</a:t>
              </a:r>
            </a:p>
          </p:txBody>
        </p:sp>
        <p:sp>
          <p:nvSpPr>
            <p:cNvPr id="4131" name="Rectangle 74"/>
            <p:cNvSpPr>
              <a:spLocks noChangeArrowheads="1"/>
            </p:cNvSpPr>
            <p:nvPr/>
          </p:nvSpPr>
          <p:spPr bwMode="auto">
            <a:xfrm>
              <a:off x="3550" y="912"/>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4132" name="Rectangle 75"/>
            <p:cNvSpPr>
              <a:spLocks noChangeArrowheads="1"/>
            </p:cNvSpPr>
            <p:nvPr/>
          </p:nvSpPr>
          <p:spPr bwMode="auto">
            <a:xfrm>
              <a:off x="2903" y="912"/>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11 - 20</a:t>
              </a:r>
            </a:p>
          </p:txBody>
        </p:sp>
        <p:sp>
          <p:nvSpPr>
            <p:cNvPr id="4133" name="Rectangle 76"/>
            <p:cNvSpPr>
              <a:spLocks noChangeArrowheads="1"/>
            </p:cNvSpPr>
            <p:nvPr/>
          </p:nvSpPr>
          <p:spPr bwMode="auto">
            <a:xfrm>
              <a:off x="2259" y="912"/>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1 - 10</a:t>
              </a:r>
            </a:p>
          </p:txBody>
        </p:sp>
        <p:sp>
          <p:nvSpPr>
            <p:cNvPr id="4134" name="Rectangle 77"/>
            <p:cNvSpPr>
              <a:spLocks noChangeArrowheads="1"/>
            </p:cNvSpPr>
            <p:nvPr/>
          </p:nvSpPr>
          <p:spPr bwMode="auto">
            <a:xfrm>
              <a:off x="912" y="912"/>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 (cm)</a:t>
              </a:r>
            </a:p>
          </p:txBody>
        </p:sp>
        <p:sp>
          <p:nvSpPr>
            <p:cNvPr id="4135" name="Line 78"/>
            <p:cNvSpPr>
              <a:spLocks noChangeShapeType="1"/>
            </p:cNvSpPr>
            <p:nvPr/>
          </p:nvSpPr>
          <p:spPr bwMode="auto">
            <a:xfrm>
              <a:off x="912" y="912"/>
              <a:ext cx="4576" cy="0"/>
            </a:xfrm>
            <a:prstGeom prst="line">
              <a:avLst/>
            </a:prstGeom>
            <a:noFill/>
            <a:ln w="28575" cap="sq">
              <a:solidFill>
                <a:schemeClr val="tx1"/>
              </a:solidFill>
              <a:round/>
              <a:headEnd/>
              <a:tailEnd/>
            </a:ln>
          </p:spPr>
          <p:txBody>
            <a:bodyPr/>
            <a:lstStyle/>
            <a:p>
              <a:endParaRPr lang="th-TH"/>
            </a:p>
          </p:txBody>
        </p:sp>
        <p:sp>
          <p:nvSpPr>
            <p:cNvPr id="4136" name="Line 79"/>
            <p:cNvSpPr>
              <a:spLocks noChangeShapeType="1"/>
            </p:cNvSpPr>
            <p:nvPr/>
          </p:nvSpPr>
          <p:spPr bwMode="auto">
            <a:xfrm>
              <a:off x="912" y="1176"/>
              <a:ext cx="4576" cy="0"/>
            </a:xfrm>
            <a:prstGeom prst="line">
              <a:avLst/>
            </a:prstGeom>
            <a:noFill/>
            <a:ln w="12700">
              <a:solidFill>
                <a:schemeClr val="tx1"/>
              </a:solidFill>
              <a:round/>
              <a:headEnd/>
              <a:tailEnd/>
            </a:ln>
          </p:spPr>
          <p:txBody>
            <a:bodyPr/>
            <a:lstStyle/>
            <a:p>
              <a:endParaRPr lang="th-TH"/>
            </a:p>
          </p:txBody>
        </p:sp>
        <p:sp>
          <p:nvSpPr>
            <p:cNvPr id="4137" name="Line 80"/>
            <p:cNvSpPr>
              <a:spLocks noChangeShapeType="1"/>
            </p:cNvSpPr>
            <p:nvPr/>
          </p:nvSpPr>
          <p:spPr bwMode="auto">
            <a:xfrm>
              <a:off x="912" y="1440"/>
              <a:ext cx="4576" cy="0"/>
            </a:xfrm>
            <a:prstGeom prst="line">
              <a:avLst/>
            </a:prstGeom>
            <a:noFill/>
            <a:ln w="28575" cap="sq">
              <a:solidFill>
                <a:schemeClr val="tx1"/>
              </a:solidFill>
              <a:round/>
              <a:headEnd/>
              <a:tailEnd/>
            </a:ln>
          </p:spPr>
          <p:txBody>
            <a:bodyPr/>
            <a:lstStyle/>
            <a:p>
              <a:endParaRPr lang="th-TH"/>
            </a:p>
          </p:txBody>
        </p:sp>
        <p:sp>
          <p:nvSpPr>
            <p:cNvPr id="4138" name="Line 81"/>
            <p:cNvSpPr>
              <a:spLocks noChangeShapeType="1"/>
            </p:cNvSpPr>
            <p:nvPr/>
          </p:nvSpPr>
          <p:spPr bwMode="auto">
            <a:xfrm>
              <a:off x="912" y="912"/>
              <a:ext cx="0" cy="528"/>
            </a:xfrm>
            <a:prstGeom prst="line">
              <a:avLst/>
            </a:prstGeom>
            <a:noFill/>
            <a:ln w="28575" cap="sq">
              <a:solidFill>
                <a:schemeClr val="tx1"/>
              </a:solidFill>
              <a:round/>
              <a:headEnd/>
              <a:tailEnd/>
            </a:ln>
          </p:spPr>
          <p:txBody>
            <a:bodyPr/>
            <a:lstStyle/>
            <a:p>
              <a:endParaRPr lang="th-TH"/>
            </a:p>
          </p:txBody>
        </p:sp>
        <p:sp>
          <p:nvSpPr>
            <p:cNvPr id="4139" name="Line 82"/>
            <p:cNvSpPr>
              <a:spLocks noChangeShapeType="1"/>
            </p:cNvSpPr>
            <p:nvPr/>
          </p:nvSpPr>
          <p:spPr bwMode="auto">
            <a:xfrm>
              <a:off x="2259" y="912"/>
              <a:ext cx="0" cy="528"/>
            </a:xfrm>
            <a:prstGeom prst="line">
              <a:avLst/>
            </a:prstGeom>
            <a:noFill/>
            <a:ln w="12700">
              <a:solidFill>
                <a:schemeClr val="tx1"/>
              </a:solidFill>
              <a:round/>
              <a:headEnd/>
              <a:tailEnd/>
            </a:ln>
          </p:spPr>
          <p:txBody>
            <a:bodyPr/>
            <a:lstStyle/>
            <a:p>
              <a:endParaRPr lang="th-TH"/>
            </a:p>
          </p:txBody>
        </p:sp>
        <p:sp>
          <p:nvSpPr>
            <p:cNvPr id="4140" name="Line 83"/>
            <p:cNvSpPr>
              <a:spLocks noChangeShapeType="1"/>
            </p:cNvSpPr>
            <p:nvPr/>
          </p:nvSpPr>
          <p:spPr bwMode="auto">
            <a:xfrm>
              <a:off x="2903" y="912"/>
              <a:ext cx="0" cy="528"/>
            </a:xfrm>
            <a:prstGeom prst="line">
              <a:avLst/>
            </a:prstGeom>
            <a:noFill/>
            <a:ln w="12700">
              <a:solidFill>
                <a:schemeClr val="tx1"/>
              </a:solidFill>
              <a:round/>
              <a:headEnd/>
              <a:tailEnd/>
            </a:ln>
          </p:spPr>
          <p:txBody>
            <a:bodyPr/>
            <a:lstStyle/>
            <a:p>
              <a:endParaRPr lang="th-TH"/>
            </a:p>
          </p:txBody>
        </p:sp>
        <p:sp>
          <p:nvSpPr>
            <p:cNvPr id="4141" name="Line 84"/>
            <p:cNvSpPr>
              <a:spLocks noChangeShapeType="1"/>
            </p:cNvSpPr>
            <p:nvPr/>
          </p:nvSpPr>
          <p:spPr bwMode="auto">
            <a:xfrm>
              <a:off x="3550" y="912"/>
              <a:ext cx="0" cy="528"/>
            </a:xfrm>
            <a:prstGeom prst="line">
              <a:avLst/>
            </a:prstGeom>
            <a:noFill/>
            <a:ln w="12700">
              <a:solidFill>
                <a:schemeClr val="tx1"/>
              </a:solidFill>
              <a:round/>
              <a:headEnd/>
              <a:tailEnd/>
            </a:ln>
          </p:spPr>
          <p:txBody>
            <a:bodyPr/>
            <a:lstStyle/>
            <a:p>
              <a:endParaRPr lang="th-TH"/>
            </a:p>
          </p:txBody>
        </p:sp>
        <p:sp>
          <p:nvSpPr>
            <p:cNvPr id="4142" name="Line 85"/>
            <p:cNvSpPr>
              <a:spLocks noChangeShapeType="1"/>
            </p:cNvSpPr>
            <p:nvPr/>
          </p:nvSpPr>
          <p:spPr bwMode="auto">
            <a:xfrm>
              <a:off x="4196" y="912"/>
              <a:ext cx="0" cy="528"/>
            </a:xfrm>
            <a:prstGeom prst="line">
              <a:avLst/>
            </a:prstGeom>
            <a:noFill/>
            <a:ln w="12700">
              <a:solidFill>
                <a:schemeClr val="tx1"/>
              </a:solidFill>
              <a:round/>
              <a:headEnd/>
              <a:tailEnd/>
            </a:ln>
          </p:spPr>
          <p:txBody>
            <a:bodyPr/>
            <a:lstStyle/>
            <a:p>
              <a:endParaRPr lang="th-TH"/>
            </a:p>
          </p:txBody>
        </p:sp>
        <p:sp>
          <p:nvSpPr>
            <p:cNvPr id="4143" name="Line 86"/>
            <p:cNvSpPr>
              <a:spLocks noChangeShapeType="1"/>
            </p:cNvSpPr>
            <p:nvPr/>
          </p:nvSpPr>
          <p:spPr bwMode="auto">
            <a:xfrm>
              <a:off x="4842" y="912"/>
              <a:ext cx="0" cy="528"/>
            </a:xfrm>
            <a:prstGeom prst="line">
              <a:avLst/>
            </a:prstGeom>
            <a:noFill/>
            <a:ln w="12700">
              <a:solidFill>
                <a:schemeClr val="tx1"/>
              </a:solidFill>
              <a:round/>
              <a:headEnd/>
              <a:tailEnd/>
            </a:ln>
          </p:spPr>
          <p:txBody>
            <a:bodyPr/>
            <a:lstStyle/>
            <a:p>
              <a:endParaRPr lang="th-TH"/>
            </a:p>
          </p:txBody>
        </p:sp>
        <p:sp>
          <p:nvSpPr>
            <p:cNvPr id="4144" name="Line 87"/>
            <p:cNvSpPr>
              <a:spLocks noChangeShapeType="1"/>
            </p:cNvSpPr>
            <p:nvPr/>
          </p:nvSpPr>
          <p:spPr bwMode="auto">
            <a:xfrm>
              <a:off x="5488" y="912"/>
              <a:ext cx="0" cy="528"/>
            </a:xfrm>
            <a:prstGeom prst="line">
              <a:avLst/>
            </a:prstGeom>
            <a:noFill/>
            <a:ln w="28575" cap="sq">
              <a:solidFill>
                <a:schemeClr val="tx1"/>
              </a:solidFill>
              <a:round/>
              <a:headEnd/>
              <a:tailEnd/>
            </a:ln>
          </p:spPr>
          <p:txBody>
            <a:bodyPr/>
            <a:lstStyle/>
            <a:p>
              <a:endParaRPr lang="th-TH"/>
            </a:p>
          </p:txBody>
        </p:sp>
        <p:sp>
          <p:nvSpPr>
            <p:cNvPr id="4145" name="Text Box 88"/>
            <p:cNvSpPr txBox="1">
              <a:spLocks noChangeArrowheads="1"/>
            </p:cNvSpPr>
            <p:nvPr/>
          </p:nvSpPr>
          <p:spPr bwMode="auto">
            <a:xfrm>
              <a:off x="208" y="832"/>
              <a:ext cx="688"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 3</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52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52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52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52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52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52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53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5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5" grpId="0"/>
      <p:bldP spid="5653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28386" name="AutoShape 2"/>
          <p:cNvSpPr>
            <a:spLocks noChangeArrowheads="1"/>
          </p:cNvSpPr>
          <p:nvPr/>
        </p:nvSpPr>
        <p:spPr bwMode="auto">
          <a:xfrm>
            <a:off x="8813800" y="152400"/>
            <a:ext cx="152400" cy="228600"/>
          </a:xfrm>
          <a:prstGeom prst="star5">
            <a:avLst/>
          </a:prstGeom>
          <a:solidFill>
            <a:schemeClr val="accent1"/>
          </a:solidFill>
          <a:ln w="38100">
            <a:solidFill>
              <a:schemeClr val="tx1"/>
            </a:solidFill>
            <a:miter lim="800000"/>
            <a:headEnd/>
            <a:tailEnd/>
          </a:ln>
          <a:effectLst/>
        </p:spPr>
        <p:txBody>
          <a:bodyPr wrap="none" anchor="ctr"/>
          <a:lstStyle/>
          <a:p>
            <a:pPr eaLnBrk="0" hangingPunct="0">
              <a:defRPr/>
            </a:pPr>
            <a:endParaRPr lang="en-US" sz="2400" b="0">
              <a:latin typeface="Times New Roman" pitchFamily="18" charset="0"/>
            </a:endParaRPr>
          </a:p>
        </p:txBody>
      </p:sp>
      <p:sp>
        <p:nvSpPr>
          <p:cNvPr id="528388" name="Text Box 4"/>
          <p:cNvSpPr txBox="1">
            <a:spLocks noChangeArrowheads="1"/>
          </p:cNvSpPr>
          <p:nvPr/>
        </p:nvSpPr>
        <p:spPr bwMode="auto">
          <a:xfrm>
            <a:off x="431800" y="863600"/>
            <a:ext cx="8051800" cy="7620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To use linear interpolation to find an estimate of the median for a grouped frequency distribution, we </a:t>
            </a:r>
          </a:p>
        </p:txBody>
      </p:sp>
      <p:sp>
        <p:nvSpPr>
          <p:cNvPr id="528434" name="Text Box 50"/>
          <p:cNvSpPr txBox="1">
            <a:spLocks noChangeArrowheads="1"/>
          </p:cNvSpPr>
          <p:nvPr/>
        </p:nvSpPr>
        <p:spPr bwMode="auto">
          <a:xfrm>
            <a:off x="635000" y="1625600"/>
            <a:ext cx="6959600" cy="792163"/>
          </a:xfrm>
          <a:prstGeom prst="rect">
            <a:avLst/>
          </a:prstGeom>
          <a:noFill/>
          <a:ln w="9525">
            <a:noFill/>
            <a:miter lim="800000"/>
            <a:headEnd/>
            <a:tailEnd/>
          </a:ln>
        </p:spPr>
        <p:txBody>
          <a:bodyPr>
            <a:spAutoFit/>
          </a:bodyPr>
          <a:lstStyle/>
          <a:p>
            <a:pPr marL="457200" indent="-457200" algn="l" eaLnBrk="0" hangingPunct="0">
              <a:buFont typeface="Wingdings" pitchFamily="2" charset="2"/>
              <a:buChar char="Ø"/>
            </a:pPr>
            <a:r>
              <a:rPr lang="en-GB" sz="2200"/>
              <a:t>locate the class containing the median using total frequency divided by </a:t>
            </a:r>
            <a:r>
              <a:rPr lang="en-GB" sz="2400">
                <a:latin typeface="Times New Roman" pitchFamily="18" charset="0"/>
              </a:rPr>
              <a:t>2</a:t>
            </a:r>
            <a:r>
              <a:rPr lang="en-GB" sz="2200"/>
              <a:t>,</a:t>
            </a:r>
          </a:p>
        </p:txBody>
      </p:sp>
      <p:pic>
        <p:nvPicPr>
          <p:cNvPr id="528441" name="Picture 57" descr="15997429"/>
          <p:cNvPicPr>
            <a:picLocks noChangeAspect="1" noChangeArrowheads="1"/>
          </p:cNvPicPr>
          <p:nvPr/>
        </p:nvPicPr>
        <p:blipFill>
          <a:blip r:embed="rId3" cstate="print"/>
          <a:srcRect/>
          <a:stretch>
            <a:fillRect/>
          </a:stretch>
        </p:blipFill>
        <p:spPr bwMode="auto">
          <a:xfrm>
            <a:off x="8077200" y="5597525"/>
            <a:ext cx="939800" cy="825500"/>
          </a:xfrm>
          <a:prstGeom prst="rect">
            <a:avLst/>
          </a:prstGeom>
          <a:noFill/>
          <a:ln w="9525">
            <a:noFill/>
            <a:miter lim="800000"/>
            <a:headEnd/>
            <a:tailEnd/>
          </a:ln>
        </p:spPr>
      </p:pic>
      <p:sp>
        <p:nvSpPr>
          <p:cNvPr id="528454" name="Text Box 70"/>
          <p:cNvSpPr txBox="1">
            <a:spLocks noChangeArrowheads="1"/>
          </p:cNvSpPr>
          <p:nvPr/>
        </p:nvSpPr>
        <p:spPr bwMode="auto">
          <a:xfrm>
            <a:off x="1041400" y="3444875"/>
            <a:ext cx="7366000" cy="792163"/>
          </a:xfrm>
          <a:prstGeom prst="rect">
            <a:avLst/>
          </a:prstGeom>
          <a:noFill/>
          <a:ln w="9525">
            <a:noFill/>
            <a:miter lim="800000"/>
            <a:headEnd/>
            <a:tailEnd/>
          </a:ln>
        </p:spPr>
        <p:txBody>
          <a:bodyPr>
            <a:spAutoFit/>
          </a:bodyPr>
          <a:lstStyle/>
          <a:p>
            <a:pPr algn="l" eaLnBrk="0" hangingPunct="0">
              <a:buFont typeface="Wingdings" pitchFamily="2" charset="2"/>
              <a:buNone/>
            </a:pPr>
            <a:r>
              <a:rPr lang="en-GB" sz="2400" i="1">
                <a:latin typeface="Times New Roman" pitchFamily="18" charset="0"/>
              </a:rPr>
              <a:t>F</a:t>
            </a:r>
            <a:r>
              <a:rPr lang="en-GB" sz="2200"/>
              <a:t> is the cumulative frequencies up to the class containing the median,</a:t>
            </a:r>
            <a:endParaRPr lang="en-GB" sz="2400">
              <a:latin typeface="Symbol" pitchFamily="18" charset="2"/>
            </a:endParaRPr>
          </a:p>
        </p:txBody>
      </p:sp>
      <p:sp>
        <p:nvSpPr>
          <p:cNvPr id="528455" name="Text Box 71"/>
          <p:cNvSpPr txBox="1">
            <a:spLocks noChangeArrowheads="1"/>
          </p:cNvSpPr>
          <p:nvPr/>
        </p:nvSpPr>
        <p:spPr bwMode="auto">
          <a:xfrm>
            <a:off x="1041400" y="4918075"/>
            <a:ext cx="77216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400" i="1">
                <a:latin typeface="Times New Roman" pitchFamily="18" charset="0"/>
              </a:rPr>
              <a:t>f</a:t>
            </a:r>
            <a:r>
              <a:rPr lang="en-GB" sz="2200"/>
              <a:t> is the frequency of the class containing the median,</a:t>
            </a:r>
          </a:p>
        </p:txBody>
      </p:sp>
      <p:sp>
        <p:nvSpPr>
          <p:cNvPr id="528457" name="Text Box 73"/>
          <p:cNvSpPr txBox="1">
            <a:spLocks noChangeArrowheads="1"/>
          </p:cNvSpPr>
          <p:nvPr/>
        </p:nvSpPr>
        <p:spPr bwMode="auto">
          <a:xfrm>
            <a:off x="1016000" y="5324475"/>
            <a:ext cx="71628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400" i="1">
                <a:latin typeface="Times New Roman" pitchFamily="18" charset="0"/>
              </a:rPr>
              <a:t>w</a:t>
            </a:r>
            <a:r>
              <a:rPr lang="en-GB" sz="2200"/>
              <a:t> is the width of the class containing the median.</a:t>
            </a:r>
          </a:p>
        </p:txBody>
      </p:sp>
      <p:sp>
        <p:nvSpPr>
          <p:cNvPr id="528460" name="Text Box 76"/>
          <p:cNvSpPr txBox="1">
            <a:spLocks noChangeArrowheads="1"/>
          </p:cNvSpPr>
          <p:nvPr/>
        </p:nvSpPr>
        <p:spPr bwMode="auto">
          <a:xfrm>
            <a:off x="863600" y="4156075"/>
            <a:ext cx="7874000" cy="792163"/>
          </a:xfrm>
          <a:prstGeom prst="rect">
            <a:avLst/>
          </a:prstGeom>
          <a:noFill/>
          <a:ln w="9525">
            <a:noFill/>
            <a:miter lim="800000"/>
            <a:headEnd/>
            <a:tailEnd/>
          </a:ln>
        </p:spPr>
        <p:txBody>
          <a:bodyPr>
            <a:spAutoFit/>
          </a:bodyPr>
          <a:lstStyle/>
          <a:p>
            <a:pPr marL="279400" indent="-279400" algn="l" eaLnBrk="0" hangingPunct="0">
              <a:buFont typeface="Wingdings" pitchFamily="2" charset="2"/>
              <a:buNone/>
            </a:pPr>
            <a:r>
              <a:rPr lang="en-GB" sz="2200"/>
              <a:t>( think of </a:t>
            </a:r>
            <a:r>
              <a:rPr lang="en-GB" sz="2400" i="1">
                <a:latin typeface="Times New Roman" pitchFamily="18" charset="0"/>
              </a:rPr>
              <a:t>n/2 </a:t>
            </a:r>
            <a:r>
              <a:rPr lang="en-GB" sz="2400">
                <a:latin typeface="Times New Roman" pitchFamily="18" charset="0"/>
              </a:rPr>
              <a:t>–</a:t>
            </a:r>
            <a:r>
              <a:rPr lang="en-GB" sz="2400" i="1">
                <a:latin typeface="Times New Roman" pitchFamily="18" charset="0"/>
              </a:rPr>
              <a:t> F</a:t>
            </a:r>
            <a:r>
              <a:rPr lang="en-GB" sz="2200"/>
              <a:t> as the distance along the class to the median ),</a:t>
            </a:r>
          </a:p>
        </p:txBody>
      </p:sp>
      <p:grpSp>
        <p:nvGrpSpPr>
          <p:cNvPr id="2" name="Group 80"/>
          <p:cNvGrpSpPr>
            <a:grpSpLocks/>
          </p:cNvGrpSpPr>
          <p:nvPr/>
        </p:nvGrpSpPr>
        <p:grpSpPr bwMode="auto">
          <a:xfrm>
            <a:off x="635000" y="2395538"/>
            <a:ext cx="7467600" cy="1011237"/>
            <a:chOff x="400" y="1413"/>
            <a:chExt cx="4704" cy="637"/>
          </a:xfrm>
        </p:grpSpPr>
        <p:sp>
          <p:nvSpPr>
            <p:cNvPr id="5136" name="Text Box 56"/>
            <p:cNvSpPr txBox="1">
              <a:spLocks noChangeArrowheads="1"/>
            </p:cNvSpPr>
            <p:nvPr/>
          </p:nvSpPr>
          <p:spPr bwMode="auto">
            <a:xfrm>
              <a:off x="400" y="1488"/>
              <a:ext cx="832" cy="269"/>
            </a:xfrm>
            <a:prstGeom prst="rect">
              <a:avLst/>
            </a:prstGeom>
            <a:noFill/>
            <a:ln w="9525">
              <a:noFill/>
              <a:miter lim="800000"/>
              <a:headEnd/>
              <a:tailEnd/>
            </a:ln>
          </p:spPr>
          <p:txBody>
            <a:bodyPr>
              <a:spAutoFit/>
            </a:bodyPr>
            <a:lstStyle/>
            <a:p>
              <a:pPr marL="457200" indent="-457200" algn="l" eaLnBrk="0" hangingPunct="0">
                <a:buFont typeface="Wingdings" pitchFamily="2" charset="2"/>
                <a:buChar char="Ø"/>
              </a:pPr>
              <a:r>
                <a:rPr lang="en-GB" sz="2200"/>
                <a:t>use</a:t>
              </a:r>
            </a:p>
          </p:txBody>
        </p:sp>
        <p:sp>
          <p:nvSpPr>
            <p:cNvPr id="5137" name="Rectangle 78"/>
            <p:cNvSpPr>
              <a:spLocks noChangeArrowheads="1"/>
            </p:cNvSpPr>
            <p:nvPr/>
          </p:nvSpPr>
          <p:spPr bwMode="auto">
            <a:xfrm>
              <a:off x="1184" y="1456"/>
              <a:ext cx="2976" cy="592"/>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5122" name="Object 67"/>
            <p:cNvGraphicFramePr>
              <a:graphicFrameLocks noChangeAspect="1"/>
            </p:cNvGraphicFramePr>
            <p:nvPr/>
          </p:nvGraphicFramePr>
          <p:xfrm>
            <a:off x="2668" y="1413"/>
            <a:ext cx="1288" cy="637"/>
          </p:xfrm>
          <a:graphic>
            <a:graphicData uri="http://schemas.openxmlformats.org/presentationml/2006/ole">
              <mc:AlternateContent xmlns:mc="http://schemas.openxmlformats.org/markup-compatibility/2006">
                <mc:Choice xmlns:v="urn:schemas-microsoft-com:vml" Requires="v">
                  <p:oleObj spid="_x0000_s1152029" name="Equation" r:id="rId4" imgW="927000" imgH="482400" progId="Equation.3">
                    <p:embed/>
                  </p:oleObj>
                </mc:Choice>
                <mc:Fallback>
                  <p:oleObj name="Equation" r:id="rId4" imgW="927000" imgH="482400" progId="Equation.3">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 y="1413"/>
                          <a:ext cx="1288" cy="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68"/>
            <p:cNvGraphicFramePr>
              <a:graphicFrameLocks noChangeAspect="1"/>
            </p:cNvGraphicFramePr>
            <p:nvPr/>
          </p:nvGraphicFramePr>
          <p:xfrm>
            <a:off x="1264" y="1631"/>
            <a:ext cx="864" cy="248"/>
          </p:xfrm>
          <a:graphic>
            <a:graphicData uri="http://schemas.openxmlformats.org/presentationml/2006/ole">
              <mc:AlternateContent xmlns:mc="http://schemas.openxmlformats.org/markup-compatibility/2006">
                <mc:Choice xmlns:v="urn:schemas-microsoft-com:vml" Requires="v">
                  <p:oleObj spid="_x0000_s1152030" name="Equation" r:id="rId6" imgW="672840" imgH="203040" progId="Equation.3">
                    <p:embed/>
                  </p:oleObj>
                </mc:Choice>
                <mc:Fallback>
                  <p:oleObj name="Equation" r:id="rId6" imgW="672840" imgH="203040" progId="Equation.3">
                    <p:embed/>
                    <p:pic>
                      <p:nvPicPr>
                        <p:cNvPr id="0" name="Object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4" y="1631"/>
                          <a:ext cx="86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9"/>
            <p:cNvGraphicFramePr>
              <a:graphicFrameLocks noChangeAspect="1"/>
            </p:cNvGraphicFramePr>
            <p:nvPr/>
          </p:nvGraphicFramePr>
          <p:xfrm>
            <a:off x="2187" y="1630"/>
            <a:ext cx="521" cy="217"/>
          </p:xfrm>
          <a:graphic>
            <a:graphicData uri="http://schemas.openxmlformats.org/presentationml/2006/ole">
              <mc:AlternateContent xmlns:mc="http://schemas.openxmlformats.org/markup-compatibility/2006">
                <mc:Choice xmlns:v="urn:schemas-microsoft-com:vml" Requires="v">
                  <p:oleObj spid="_x0000_s1152031" name="Equation" r:id="rId8" imgW="406080" imgH="177480" progId="Equation.3">
                    <p:embed/>
                  </p:oleObj>
                </mc:Choice>
                <mc:Fallback>
                  <p:oleObj name="Equation" r:id="rId8" imgW="406080" imgH="177480" progId="Equation.3">
                    <p:embed/>
                    <p:pic>
                      <p:nvPicPr>
                        <p:cNvPr id="0" name="Object 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7" y="1630"/>
                          <a:ext cx="521"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8" name="Text Box 77"/>
            <p:cNvSpPr txBox="1">
              <a:spLocks noChangeArrowheads="1"/>
            </p:cNvSpPr>
            <p:nvPr/>
          </p:nvSpPr>
          <p:spPr bwMode="auto">
            <a:xfrm>
              <a:off x="4272" y="1664"/>
              <a:ext cx="832" cy="269"/>
            </a:xfrm>
            <a:prstGeom prst="rect">
              <a:avLst/>
            </a:prstGeom>
            <a:noFill/>
            <a:ln w="9525">
              <a:noFill/>
              <a:miter lim="800000"/>
              <a:headEnd/>
              <a:tailEnd/>
            </a:ln>
          </p:spPr>
          <p:txBody>
            <a:bodyPr>
              <a:spAutoFit/>
            </a:bodyPr>
            <a:lstStyle/>
            <a:p>
              <a:pPr marL="457200" indent="-457200" algn="l" eaLnBrk="0" hangingPunct="0">
                <a:buFont typeface="Wingdings" pitchFamily="2" charset="2"/>
                <a:buNone/>
              </a:pPr>
              <a:r>
                <a:rPr lang="en-GB" sz="2200"/>
                <a:t>where,</a:t>
              </a:r>
            </a:p>
          </p:txBody>
        </p:sp>
      </p:grpSp>
      <p:sp>
        <p:nvSpPr>
          <p:cNvPr id="528465" name="Text Box 81"/>
          <p:cNvSpPr txBox="1">
            <a:spLocks noChangeArrowheads="1"/>
          </p:cNvSpPr>
          <p:nvPr/>
        </p:nvSpPr>
        <p:spPr bwMode="auto">
          <a:xfrm>
            <a:off x="431800" y="508000"/>
            <a:ext cx="17780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SUMMARY</a:t>
            </a:r>
          </a:p>
        </p:txBody>
      </p:sp>
      <p:sp>
        <p:nvSpPr>
          <p:cNvPr id="528466" name="Text Box 82"/>
          <p:cNvSpPr txBox="1">
            <a:spLocks noChangeArrowheads="1"/>
          </p:cNvSpPr>
          <p:nvPr/>
        </p:nvSpPr>
        <p:spPr bwMode="auto">
          <a:xfrm>
            <a:off x="609600" y="5740400"/>
            <a:ext cx="7340600" cy="762000"/>
          </a:xfrm>
          <a:prstGeom prst="rect">
            <a:avLst/>
          </a:prstGeom>
          <a:noFill/>
          <a:ln w="9525">
            <a:noFill/>
            <a:miter lim="800000"/>
            <a:headEnd/>
            <a:tailEnd/>
          </a:ln>
        </p:spPr>
        <p:txBody>
          <a:bodyPr>
            <a:spAutoFit/>
          </a:bodyPr>
          <a:lstStyle/>
          <a:p>
            <a:pPr marL="457200" indent="-457200" algn="l" eaLnBrk="0" hangingPunct="0">
              <a:buFont typeface="Wingdings" pitchFamily="2" charset="2"/>
              <a:buChar char="Ø"/>
            </a:pPr>
            <a:r>
              <a:rPr lang="en-GB" sz="2200"/>
              <a:t>or, use reasoning to save the need to remember the formula.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4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83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84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84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84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84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84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84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84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8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nimBg="1"/>
      <p:bldP spid="528388" grpId="0"/>
      <p:bldP spid="528434" grpId="0"/>
      <p:bldP spid="528454" grpId="0"/>
      <p:bldP spid="528455" grpId="0"/>
      <p:bldP spid="528457" grpId="0"/>
      <p:bldP spid="528460" grpId="0"/>
      <p:bldP spid="528465" grpId="0"/>
      <p:bldP spid="52846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148" name="Rectangle 23"/>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6149" name="Rectangle 24"/>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6150" name="Rectangle 25"/>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6151" name="Rectangle 26"/>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6152" name="Rectangle 27"/>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6153" name="Rectangle 29"/>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6154" name="Rectangle 30"/>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6155" name="Rectangle 31"/>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6156" name="Rectangle 32"/>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6157" name="Rectangle 33"/>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6158" name="Line 37"/>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6159" name="Line 38"/>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6160" name="Line 39"/>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6161" name="Line 40"/>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6162" name="Line 41"/>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6163" name="Text Box 4"/>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527413" name="Text Box 53"/>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6165" name="Line 34"/>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6166" name="Line 35"/>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6167" name="Line 36"/>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6168" name="Line 43"/>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87"/>
          <p:cNvGrpSpPr>
            <a:grpSpLocks noChangeAspect="1"/>
          </p:cNvGrpSpPr>
          <p:nvPr/>
        </p:nvGrpSpPr>
        <p:grpSpPr bwMode="auto">
          <a:xfrm>
            <a:off x="7305675" y="1730375"/>
            <a:ext cx="896938" cy="384175"/>
            <a:chOff x="4602" y="1138"/>
            <a:chExt cx="565" cy="242"/>
          </a:xfrm>
        </p:grpSpPr>
        <p:sp>
          <p:nvSpPr>
            <p:cNvPr id="6174" name="AutoShape 86"/>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6175" name="Rectangle 88"/>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6176" name="Rectangle 89"/>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6177" name="Rectangle 90"/>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95"/>
          <p:cNvGrpSpPr>
            <a:grpSpLocks/>
          </p:cNvGrpSpPr>
          <p:nvPr/>
        </p:nvGrpSpPr>
        <p:grpSpPr bwMode="auto">
          <a:xfrm>
            <a:off x="3798888" y="2228850"/>
            <a:ext cx="963612" cy="782638"/>
            <a:chOff x="2393" y="1532"/>
            <a:chExt cx="607" cy="493"/>
          </a:xfrm>
        </p:grpSpPr>
        <p:graphicFrame>
          <p:nvGraphicFramePr>
            <p:cNvPr id="6146" name="Object 96"/>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53044" name="Equation" r:id="rId3" imgW="266400" imgH="368280" progId="Equation.3">
                    <p:embed/>
                  </p:oleObj>
                </mc:Choice>
                <mc:Fallback>
                  <p:oleObj name="Equation" r:id="rId3" imgW="266400" imgH="368280" progId="Equation.3">
                    <p:embed/>
                    <p:pic>
                      <p:nvPicPr>
                        <p:cNvPr id="0"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97"/>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53045" name="Equation" r:id="rId5" imgW="177480" imgH="164880" progId="Equation.3">
                    <p:embed/>
                  </p:oleObj>
                </mc:Choice>
                <mc:Fallback>
                  <p:oleObj name="Equation" r:id="rId5" imgW="177480" imgH="164880" progId="Equation.3">
                    <p:embed/>
                    <p:pic>
                      <p:nvPicPr>
                        <p:cNvPr id="0" name="Object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27470" name="Text Box 110"/>
          <p:cNvSpPr txBox="1">
            <a:spLocks noChangeArrowheads="1"/>
          </p:cNvSpPr>
          <p:nvPr/>
        </p:nvSpPr>
        <p:spPr bwMode="auto">
          <a:xfrm>
            <a:off x="558800" y="3073400"/>
            <a:ext cx="45974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median is in the </a:t>
            </a:r>
            <a:r>
              <a:rPr lang="en-GB" sz="2400">
                <a:latin typeface="Times New Roman" pitchFamily="18" charset="0"/>
              </a:rPr>
              <a:t>2</a:t>
            </a:r>
            <a:r>
              <a:rPr lang="en-GB" sz="2200" baseline="30000"/>
              <a:t>nd</a:t>
            </a:r>
            <a:r>
              <a:rPr lang="en-GB" sz="2200"/>
              <a:t> class.</a:t>
            </a:r>
          </a:p>
        </p:txBody>
      </p:sp>
      <p:sp>
        <p:nvSpPr>
          <p:cNvPr id="527471" name="Text Box 111"/>
          <p:cNvSpPr txBox="1">
            <a:spLocks noChangeArrowheads="1"/>
          </p:cNvSpPr>
          <p:nvPr/>
        </p:nvSpPr>
        <p:spPr bwMode="auto">
          <a:xfrm>
            <a:off x="558800" y="35052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1:  Without the formula,</a:t>
            </a:r>
          </a:p>
        </p:txBody>
      </p:sp>
      <p:sp>
        <p:nvSpPr>
          <p:cNvPr id="527472" name="Text Box 112"/>
          <p:cNvSpPr txBox="1">
            <a:spLocks noChangeArrowheads="1"/>
          </p:cNvSpPr>
          <p:nvPr/>
        </p:nvSpPr>
        <p:spPr bwMode="auto">
          <a:xfrm>
            <a:off x="584200" y="3886200"/>
            <a:ext cx="81788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a:t>
            </a:r>
            <a:r>
              <a:rPr lang="en-GB" sz="2400">
                <a:latin typeface="Times New Roman" pitchFamily="18" charset="0"/>
              </a:rPr>
              <a:t>1</a:t>
            </a:r>
            <a:r>
              <a:rPr lang="en-GB" sz="2200" baseline="30000"/>
              <a:t>st</a:t>
            </a:r>
            <a:r>
              <a:rPr lang="en-GB" sz="2200"/>
              <a:t> class has </a:t>
            </a:r>
            <a:r>
              <a:rPr lang="en-GB" sz="2400">
                <a:latin typeface="Times New Roman" pitchFamily="18" charset="0"/>
              </a:rPr>
              <a:t>7</a:t>
            </a:r>
            <a:r>
              <a:rPr lang="en-GB" sz="2200"/>
              <a:t> . . .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74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74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7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13" grpId="0"/>
      <p:bldP spid="527470" grpId="0"/>
      <p:bldP spid="527471" grpId="0" autoUpdateAnimBg="0"/>
      <p:bldP spid="52747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172" name="Rectangle 2"/>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7173" name="Rectangle 3"/>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7174" name="Rectangle 4"/>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7175" name="Rectangle 5"/>
          <p:cNvSpPr>
            <a:spLocks noChangeArrowheads="1"/>
          </p:cNvSpPr>
          <p:nvPr/>
        </p:nvSpPr>
        <p:spPr bwMode="auto">
          <a:xfrm>
            <a:off x="3001963" y="1714500"/>
            <a:ext cx="1022350" cy="419100"/>
          </a:xfrm>
          <a:prstGeom prst="rect">
            <a:avLst/>
          </a:prstGeom>
          <a:solidFill>
            <a:schemeClr val="accent1"/>
          </a:solid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7</a:t>
            </a:r>
          </a:p>
        </p:txBody>
      </p:sp>
      <p:sp>
        <p:nvSpPr>
          <p:cNvPr id="7176" name="Rectangle 6"/>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7177" name="Rectangle 7"/>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7178" name="Rectangle 8"/>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7179" name="Rectangle 9"/>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7180" name="Rectangle 10"/>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7181" name="Rectangle 11"/>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7182" name="Line 12"/>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7183" name="Line 13"/>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7184" name="Line 14"/>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7185" name="Line 15"/>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7186" name="Line 16"/>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7187" name="Text Box 17"/>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7188" name="Text Box 18"/>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7189" name="Line 19"/>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7190" name="Line 20"/>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7191" name="Line 21"/>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7192" name="Line 22"/>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23"/>
          <p:cNvGrpSpPr>
            <a:grpSpLocks noChangeAspect="1"/>
          </p:cNvGrpSpPr>
          <p:nvPr/>
        </p:nvGrpSpPr>
        <p:grpSpPr bwMode="auto">
          <a:xfrm>
            <a:off x="7305675" y="1730375"/>
            <a:ext cx="896938" cy="384175"/>
            <a:chOff x="4602" y="1138"/>
            <a:chExt cx="565" cy="242"/>
          </a:xfrm>
        </p:grpSpPr>
        <p:sp>
          <p:nvSpPr>
            <p:cNvPr id="7200" name="AutoShape 24"/>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7201" name="Rectangle 25"/>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7202" name="Rectangle 26"/>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7203" name="Rectangle 27"/>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28"/>
          <p:cNvGrpSpPr>
            <a:grpSpLocks/>
          </p:cNvGrpSpPr>
          <p:nvPr/>
        </p:nvGrpSpPr>
        <p:grpSpPr bwMode="auto">
          <a:xfrm>
            <a:off x="3798888" y="2228850"/>
            <a:ext cx="963612" cy="782638"/>
            <a:chOff x="2393" y="1532"/>
            <a:chExt cx="607" cy="493"/>
          </a:xfrm>
        </p:grpSpPr>
        <p:graphicFrame>
          <p:nvGraphicFramePr>
            <p:cNvPr id="7170" name="Object 29"/>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54068" name="Equation" r:id="rId3" imgW="266400" imgH="368280" progId="Equation.3">
                    <p:embed/>
                  </p:oleObj>
                </mc:Choice>
                <mc:Fallback>
                  <p:oleObj name="Equation" r:id="rId3" imgW="266400" imgH="3682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0"/>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54069" name="Equation" r:id="rId5" imgW="177480" imgH="164880" progId="Equation.3">
                    <p:embed/>
                  </p:oleObj>
                </mc:Choice>
                <mc:Fallback>
                  <p:oleObj name="Equation" r:id="rId5" imgW="177480" imgH="16488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195" name="Text Box 31"/>
          <p:cNvSpPr txBox="1">
            <a:spLocks noChangeArrowheads="1"/>
          </p:cNvSpPr>
          <p:nvPr/>
        </p:nvSpPr>
        <p:spPr bwMode="auto">
          <a:xfrm>
            <a:off x="558800" y="3073400"/>
            <a:ext cx="45974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median is in the </a:t>
            </a:r>
            <a:r>
              <a:rPr lang="en-GB" sz="2400">
                <a:latin typeface="Times New Roman" pitchFamily="18" charset="0"/>
              </a:rPr>
              <a:t>2</a:t>
            </a:r>
            <a:r>
              <a:rPr lang="en-GB" sz="2200" baseline="30000"/>
              <a:t>nd</a:t>
            </a:r>
            <a:r>
              <a:rPr lang="en-GB" sz="2200"/>
              <a:t> class.</a:t>
            </a:r>
          </a:p>
        </p:txBody>
      </p:sp>
      <p:sp>
        <p:nvSpPr>
          <p:cNvPr id="7196" name="Text Box 32"/>
          <p:cNvSpPr txBox="1">
            <a:spLocks noChangeArrowheads="1"/>
          </p:cNvSpPr>
          <p:nvPr/>
        </p:nvSpPr>
        <p:spPr bwMode="auto">
          <a:xfrm>
            <a:off x="558800" y="35052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1:  Without the formula,</a:t>
            </a:r>
          </a:p>
        </p:txBody>
      </p:sp>
      <p:sp>
        <p:nvSpPr>
          <p:cNvPr id="7197" name="Text Box 33"/>
          <p:cNvSpPr txBox="1">
            <a:spLocks noChangeArrowheads="1"/>
          </p:cNvSpPr>
          <p:nvPr/>
        </p:nvSpPr>
        <p:spPr bwMode="auto">
          <a:xfrm>
            <a:off x="584200" y="3886200"/>
            <a:ext cx="8178800" cy="792163"/>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a:t>
            </a:r>
            <a:r>
              <a:rPr lang="en-GB" sz="2400">
                <a:latin typeface="Times New Roman" pitchFamily="18" charset="0"/>
              </a:rPr>
              <a:t>1</a:t>
            </a:r>
            <a:r>
              <a:rPr lang="en-GB" sz="2200" baseline="30000"/>
              <a:t>st</a:t>
            </a:r>
            <a:r>
              <a:rPr lang="en-GB" sz="2200"/>
              <a:t> class has </a:t>
            </a:r>
            <a:r>
              <a:rPr lang="en-GB" sz="2400">
                <a:latin typeface="Times New Roman" pitchFamily="18" charset="0"/>
              </a:rPr>
              <a:t>7</a:t>
            </a:r>
            <a:r>
              <a:rPr lang="en-GB" sz="2200"/>
              <a:t> . . .  </a:t>
            </a:r>
          </a:p>
          <a:p>
            <a:pPr algn="l" eaLnBrk="0" hangingPunct="0">
              <a:buFont typeface="Wingdings" pitchFamily="2" charset="2"/>
              <a:buNone/>
            </a:pPr>
            <a:endParaRPr lang="en-GB" sz="2200"/>
          </a:p>
        </p:txBody>
      </p:sp>
      <p:sp>
        <p:nvSpPr>
          <p:cNvPr id="596002" name="Text Box 34"/>
          <p:cNvSpPr txBox="1">
            <a:spLocks noChangeArrowheads="1"/>
          </p:cNvSpPr>
          <p:nvPr/>
        </p:nvSpPr>
        <p:spPr bwMode="auto">
          <a:xfrm>
            <a:off x="584200" y="4622800"/>
            <a:ext cx="81534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10</a:t>
            </a:r>
            <a:r>
              <a:rPr lang="en-GB" sz="2200"/>
              <a:t> in the </a:t>
            </a:r>
            <a:r>
              <a:rPr lang="en-GB" sz="2400">
                <a:latin typeface="Times New Roman" pitchFamily="18" charset="0"/>
              </a:rPr>
              <a:t>2</a:t>
            </a:r>
            <a:r>
              <a:rPr lang="en-GB" sz="2200" baseline="30000"/>
              <a:t>nd</a:t>
            </a:r>
            <a:r>
              <a:rPr lang="en-GB" sz="2200"/>
              <a:t> class . . . </a:t>
            </a:r>
          </a:p>
        </p:txBody>
      </p:sp>
      <p:sp>
        <p:nvSpPr>
          <p:cNvPr id="596006" name="Text Box 38"/>
          <p:cNvSpPr txBox="1">
            <a:spLocks noChangeArrowheads="1"/>
          </p:cNvSpPr>
          <p:nvPr/>
        </p:nvSpPr>
        <p:spPr bwMode="auto">
          <a:xfrm>
            <a:off x="2032000" y="4241800"/>
            <a:ext cx="67818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we need to go </a:t>
            </a:r>
            <a:r>
              <a:rPr lang="en-GB" sz="2400">
                <a:latin typeface="Times New Roman" pitchFamily="18" charset="0"/>
              </a:rPr>
              <a:t>15 – 7 = 8</a:t>
            </a:r>
            <a:r>
              <a:rPr lang="en-GB" sz="2200"/>
              <a:t> along the </a:t>
            </a:r>
            <a:r>
              <a:rPr lang="en-GB" sz="2400">
                <a:latin typeface="Times New Roman" pitchFamily="18" charset="0"/>
              </a:rPr>
              <a:t>2</a:t>
            </a:r>
            <a:r>
              <a:rPr lang="en-GB" sz="2200" baseline="30000"/>
              <a:t>nd</a:t>
            </a:r>
            <a:r>
              <a:rPr lang="en-GB" sz="2200"/>
              <a:t> class.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0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6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002" grpId="0" autoUpdateAnimBg="0"/>
      <p:bldP spid="596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687D38-8404-4959-95DC-C7685D125681}"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733491C-2AA4-4F17-BBAA-6FA05BEB090E}" type="slidenum">
              <a:rPr lang="en-US"/>
              <a:pPr/>
              <a:t>3</a:t>
            </a:fld>
            <a:endParaRPr lang="en-US"/>
          </a:p>
        </p:txBody>
      </p:sp>
      <p:sp>
        <p:nvSpPr>
          <p:cNvPr id="1025026" name="Rectangle 2"/>
          <p:cNvSpPr>
            <a:spLocks noGrp="1" noChangeArrowheads="1"/>
          </p:cNvSpPr>
          <p:nvPr>
            <p:ph type="title"/>
          </p:nvPr>
        </p:nvSpPr>
        <p:spPr>
          <a:xfrm>
            <a:off x="304800" y="304800"/>
            <a:ext cx="8458200" cy="762000"/>
          </a:xfrm>
        </p:spPr>
        <p:txBody>
          <a:bodyPr/>
          <a:lstStyle/>
          <a:p>
            <a:r>
              <a:rPr lang="en-US" dirty="0">
                <a:solidFill>
                  <a:schemeClr val="accent1"/>
                </a:solidFill>
              </a:rPr>
              <a:t>Why Data Preprocessing?</a:t>
            </a:r>
          </a:p>
        </p:txBody>
      </p:sp>
      <p:sp>
        <p:nvSpPr>
          <p:cNvPr id="1025027" name="Rectangle 3"/>
          <p:cNvSpPr>
            <a:spLocks noGrp="1" noChangeArrowheads="1"/>
          </p:cNvSpPr>
          <p:nvPr>
            <p:ph type="body" idx="1"/>
          </p:nvPr>
        </p:nvSpPr>
        <p:spPr>
          <a:xfrm>
            <a:off x="457200" y="1371600"/>
            <a:ext cx="8305800" cy="5181600"/>
          </a:xfrm>
        </p:spPr>
        <p:txBody>
          <a:bodyPr/>
          <a:lstStyle/>
          <a:p>
            <a:pPr>
              <a:lnSpc>
                <a:spcPct val="90000"/>
              </a:lnSpc>
            </a:pPr>
            <a:r>
              <a:rPr lang="en-US" dirty="0">
                <a:solidFill>
                  <a:schemeClr val="accent1"/>
                </a:solidFill>
              </a:rPr>
              <a:t>Data in the real world is dirty</a:t>
            </a:r>
          </a:p>
          <a:p>
            <a:pPr lvl="1">
              <a:lnSpc>
                <a:spcPct val="90000"/>
              </a:lnSpc>
            </a:pPr>
            <a:r>
              <a:rPr lang="en-US" dirty="0">
                <a:solidFill>
                  <a:schemeClr val="accent1"/>
                </a:solidFill>
              </a:rPr>
              <a:t>incomplete</a:t>
            </a:r>
            <a:r>
              <a:rPr lang="en-US" dirty="0"/>
              <a:t>: lacking attribute values, lacking certain attributes of interest, or containing only aggregate data</a:t>
            </a:r>
          </a:p>
          <a:p>
            <a:pPr lvl="2">
              <a:lnSpc>
                <a:spcPct val="90000"/>
              </a:lnSpc>
            </a:pPr>
            <a:r>
              <a:rPr lang="en-US" dirty="0"/>
              <a:t>e.g., occupation=“ ”</a:t>
            </a:r>
          </a:p>
          <a:p>
            <a:pPr lvl="1">
              <a:lnSpc>
                <a:spcPct val="90000"/>
              </a:lnSpc>
            </a:pPr>
            <a:r>
              <a:rPr lang="en-US" dirty="0">
                <a:solidFill>
                  <a:schemeClr val="accent1"/>
                </a:solidFill>
              </a:rPr>
              <a:t>noisy</a:t>
            </a:r>
            <a:r>
              <a:rPr lang="en-US" dirty="0"/>
              <a:t>: containing errors or outliers</a:t>
            </a:r>
          </a:p>
          <a:p>
            <a:pPr lvl="2">
              <a:lnSpc>
                <a:spcPct val="90000"/>
              </a:lnSpc>
            </a:pPr>
            <a:r>
              <a:rPr lang="en-US" dirty="0"/>
              <a:t>e.g., Salary=“-10”</a:t>
            </a:r>
          </a:p>
          <a:p>
            <a:pPr lvl="1">
              <a:lnSpc>
                <a:spcPct val="90000"/>
              </a:lnSpc>
            </a:pPr>
            <a:r>
              <a:rPr lang="en-US" dirty="0">
                <a:solidFill>
                  <a:schemeClr val="accent1"/>
                </a:solidFill>
              </a:rPr>
              <a:t>inconsistent</a:t>
            </a:r>
            <a:r>
              <a:rPr lang="en-US" dirty="0"/>
              <a:t>: containing discrepancies in codes or names</a:t>
            </a:r>
          </a:p>
          <a:p>
            <a:pPr lvl="2">
              <a:lnSpc>
                <a:spcPct val="90000"/>
              </a:lnSpc>
            </a:pPr>
            <a:r>
              <a:rPr lang="en-US" dirty="0"/>
              <a:t>e.g., Age=“42” Birthday=“03/07/1997”</a:t>
            </a:r>
          </a:p>
          <a:p>
            <a:pPr lvl="2">
              <a:lnSpc>
                <a:spcPct val="90000"/>
              </a:lnSpc>
            </a:pPr>
            <a:r>
              <a:rPr lang="en-US" dirty="0"/>
              <a:t>e.g., Was rating “1,2,3”, now rating “A, B, C”</a:t>
            </a:r>
          </a:p>
          <a:p>
            <a:pPr lvl="2">
              <a:lnSpc>
                <a:spcPct val="90000"/>
              </a:lnSpc>
            </a:pPr>
            <a:r>
              <a:rPr lang="en-US" dirty="0"/>
              <a:t>e.g., discrepancy between duplicate records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8197" name="Rectangle 2"/>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8198" name="Rectangle 3"/>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8199" name="Rectangle 4"/>
          <p:cNvSpPr>
            <a:spLocks noChangeArrowheads="1"/>
          </p:cNvSpPr>
          <p:nvPr/>
        </p:nvSpPr>
        <p:spPr bwMode="auto">
          <a:xfrm>
            <a:off x="4024313" y="1714500"/>
            <a:ext cx="1027112" cy="419100"/>
          </a:xfrm>
          <a:prstGeom prst="rect">
            <a:avLst/>
          </a:prstGeom>
          <a:solidFill>
            <a:schemeClr val="accent1"/>
          </a:solid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10</a:t>
            </a:r>
          </a:p>
        </p:txBody>
      </p:sp>
      <p:sp>
        <p:nvSpPr>
          <p:cNvPr id="8200" name="Rectangle 5"/>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8201" name="Rectangle 6"/>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8202" name="Rectangle 7"/>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8203" name="Rectangle 8"/>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8204" name="Rectangle 9"/>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8205" name="Rectangle 10"/>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8206" name="Rectangle 11"/>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8207" name="Line 12"/>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8208" name="Line 13"/>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8209" name="Line 14"/>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8210" name="Line 15"/>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8211" name="Line 16"/>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8212" name="Text Box 17"/>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8213" name="Text Box 18"/>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8214" name="Line 19"/>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8215" name="Line 20"/>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8216" name="Line 21"/>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8217" name="Line 22"/>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23"/>
          <p:cNvGrpSpPr>
            <a:grpSpLocks noChangeAspect="1"/>
          </p:cNvGrpSpPr>
          <p:nvPr/>
        </p:nvGrpSpPr>
        <p:grpSpPr bwMode="auto">
          <a:xfrm>
            <a:off x="7305675" y="1730375"/>
            <a:ext cx="896938" cy="384175"/>
            <a:chOff x="4602" y="1138"/>
            <a:chExt cx="565" cy="242"/>
          </a:xfrm>
        </p:grpSpPr>
        <p:sp>
          <p:nvSpPr>
            <p:cNvPr id="8226" name="AutoShape 24"/>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8227" name="Rectangle 25"/>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8228" name="Rectangle 26"/>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8229" name="Rectangle 27"/>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28"/>
          <p:cNvGrpSpPr>
            <a:grpSpLocks/>
          </p:cNvGrpSpPr>
          <p:nvPr/>
        </p:nvGrpSpPr>
        <p:grpSpPr bwMode="auto">
          <a:xfrm>
            <a:off x="3798888" y="2228850"/>
            <a:ext cx="963612" cy="782638"/>
            <a:chOff x="2393" y="1532"/>
            <a:chExt cx="607" cy="493"/>
          </a:xfrm>
        </p:grpSpPr>
        <p:graphicFrame>
          <p:nvGraphicFramePr>
            <p:cNvPr id="8195" name="Object 29"/>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55101" name="Equation" r:id="rId3" imgW="266400" imgH="368280" progId="Equation.3">
                    <p:embed/>
                  </p:oleObj>
                </mc:Choice>
                <mc:Fallback>
                  <p:oleObj name="Equation" r:id="rId3" imgW="266400" imgH="3682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30"/>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55102" name="Equation" r:id="rId5" imgW="177480" imgH="164880" progId="Equation.3">
                    <p:embed/>
                  </p:oleObj>
                </mc:Choice>
                <mc:Fallback>
                  <p:oleObj name="Equation" r:id="rId5" imgW="177480" imgH="16488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20" name="Text Box 31"/>
          <p:cNvSpPr txBox="1">
            <a:spLocks noChangeArrowheads="1"/>
          </p:cNvSpPr>
          <p:nvPr/>
        </p:nvSpPr>
        <p:spPr bwMode="auto">
          <a:xfrm>
            <a:off x="558800" y="3073400"/>
            <a:ext cx="45974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median is in the </a:t>
            </a:r>
            <a:r>
              <a:rPr lang="en-GB" sz="2400">
                <a:latin typeface="Times New Roman" pitchFamily="18" charset="0"/>
              </a:rPr>
              <a:t>2</a:t>
            </a:r>
            <a:r>
              <a:rPr lang="en-GB" sz="2200" baseline="30000"/>
              <a:t>nd</a:t>
            </a:r>
            <a:r>
              <a:rPr lang="en-GB" sz="2200"/>
              <a:t> class.</a:t>
            </a:r>
          </a:p>
        </p:txBody>
      </p:sp>
      <p:sp>
        <p:nvSpPr>
          <p:cNvPr id="8221" name="Text Box 32"/>
          <p:cNvSpPr txBox="1">
            <a:spLocks noChangeArrowheads="1"/>
          </p:cNvSpPr>
          <p:nvPr/>
        </p:nvSpPr>
        <p:spPr bwMode="auto">
          <a:xfrm>
            <a:off x="558800" y="35052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1:  Without the formula,</a:t>
            </a:r>
          </a:p>
        </p:txBody>
      </p:sp>
      <p:sp>
        <p:nvSpPr>
          <p:cNvPr id="8222" name="Text Box 33"/>
          <p:cNvSpPr txBox="1">
            <a:spLocks noChangeArrowheads="1"/>
          </p:cNvSpPr>
          <p:nvPr/>
        </p:nvSpPr>
        <p:spPr bwMode="auto">
          <a:xfrm>
            <a:off x="584200" y="3886200"/>
            <a:ext cx="8178800" cy="792163"/>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a:t>
            </a:r>
            <a:r>
              <a:rPr lang="en-GB" sz="2400">
                <a:latin typeface="Times New Roman" pitchFamily="18" charset="0"/>
              </a:rPr>
              <a:t>1</a:t>
            </a:r>
            <a:r>
              <a:rPr lang="en-GB" sz="2200" baseline="30000"/>
              <a:t>st</a:t>
            </a:r>
            <a:r>
              <a:rPr lang="en-GB" sz="2200"/>
              <a:t> class has </a:t>
            </a:r>
            <a:r>
              <a:rPr lang="en-GB" sz="2400">
                <a:latin typeface="Times New Roman" pitchFamily="18" charset="0"/>
              </a:rPr>
              <a:t>7</a:t>
            </a:r>
            <a:r>
              <a:rPr lang="en-GB" sz="2200"/>
              <a:t> . . .  </a:t>
            </a:r>
          </a:p>
          <a:p>
            <a:pPr algn="l" eaLnBrk="0" hangingPunct="0">
              <a:buFont typeface="Wingdings" pitchFamily="2" charset="2"/>
              <a:buNone/>
            </a:pPr>
            <a:endParaRPr lang="en-GB" sz="2200"/>
          </a:p>
        </p:txBody>
      </p:sp>
      <p:sp>
        <p:nvSpPr>
          <p:cNvPr id="8223" name="Text Box 34"/>
          <p:cNvSpPr txBox="1">
            <a:spLocks noChangeArrowheads="1"/>
          </p:cNvSpPr>
          <p:nvPr/>
        </p:nvSpPr>
        <p:spPr bwMode="auto">
          <a:xfrm>
            <a:off x="584200" y="4622800"/>
            <a:ext cx="81534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10</a:t>
            </a:r>
            <a:r>
              <a:rPr lang="en-GB" sz="2200"/>
              <a:t> in the </a:t>
            </a:r>
            <a:r>
              <a:rPr lang="en-GB" sz="2400">
                <a:latin typeface="Times New Roman" pitchFamily="18" charset="0"/>
              </a:rPr>
              <a:t>2</a:t>
            </a:r>
            <a:r>
              <a:rPr lang="en-GB" sz="2200" baseline="30000"/>
              <a:t>nd</a:t>
            </a:r>
            <a:r>
              <a:rPr lang="en-GB" sz="2200"/>
              <a:t> class . . . </a:t>
            </a:r>
          </a:p>
        </p:txBody>
      </p:sp>
      <p:graphicFrame>
        <p:nvGraphicFramePr>
          <p:cNvPr id="599075" name="Object 35"/>
          <p:cNvGraphicFramePr>
            <a:graphicFrameLocks noChangeAspect="1"/>
          </p:cNvGraphicFramePr>
          <p:nvPr/>
        </p:nvGraphicFramePr>
        <p:xfrm>
          <a:off x="6526213" y="4897438"/>
          <a:ext cx="1322387" cy="782637"/>
        </p:xfrm>
        <a:graphic>
          <a:graphicData uri="http://schemas.openxmlformats.org/presentationml/2006/ole">
            <mc:AlternateContent xmlns:mc="http://schemas.openxmlformats.org/markup-compatibility/2006">
              <mc:Choice xmlns:v="urn:schemas-microsoft-com:vml" Requires="v">
                <p:oleObj spid="_x0000_s1155103" name="Equation" r:id="rId7" imgW="609480" imgH="368280" progId="Equation.3">
                  <p:embed/>
                </p:oleObj>
              </mc:Choice>
              <mc:Fallback>
                <p:oleObj name="Equation" r:id="rId7" imgW="609480" imgH="36828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6213" y="4897438"/>
                        <a:ext cx="1322387"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4" name="Text Box 38"/>
          <p:cNvSpPr txBox="1">
            <a:spLocks noChangeArrowheads="1"/>
          </p:cNvSpPr>
          <p:nvPr/>
        </p:nvSpPr>
        <p:spPr bwMode="auto">
          <a:xfrm>
            <a:off x="2032000" y="4241800"/>
            <a:ext cx="67818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dirty="0"/>
              <a:t>so we need to go </a:t>
            </a:r>
            <a:r>
              <a:rPr lang="en-GB" sz="2400" dirty="0">
                <a:latin typeface="Times New Roman" pitchFamily="18" charset="0"/>
              </a:rPr>
              <a:t>15 – 7 = 8</a:t>
            </a:r>
            <a:r>
              <a:rPr lang="en-GB" sz="2200" dirty="0"/>
              <a:t> along the </a:t>
            </a:r>
            <a:r>
              <a:rPr lang="en-GB" sz="2400" dirty="0">
                <a:latin typeface="Times New Roman" pitchFamily="18" charset="0"/>
              </a:rPr>
              <a:t>2</a:t>
            </a:r>
            <a:r>
              <a:rPr lang="en-GB" sz="2200" baseline="30000" dirty="0"/>
              <a:t>nd</a:t>
            </a:r>
            <a:r>
              <a:rPr lang="en-GB" sz="2200" dirty="0"/>
              <a:t> class.</a:t>
            </a:r>
          </a:p>
        </p:txBody>
      </p:sp>
      <p:sp>
        <p:nvSpPr>
          <p:cNvPr id="599079" name="Text Box 39"/>
          <p:cNvSpPr txBox="1">
            <a:spLocks noChangeArrowheads="1"/>
          </p:cNvSpPr>
          <p:nvPr/>
        </p:nvSpPr>
        <p:spPr bwMode="auto">
          <a:xfrm>
            <a:off x="1143000" y="5054600"/>
            <a:ext cx="5461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we want </a:t>
            </a:r>
            <a:r>
              <a:rPr lang="en-GB" sz="2400">
                <a:latin typeface="Times New Roman" pitchFamily="18" charset="0"/>
              </a:rPr>
              <a:t>8/10</a:t>
            </a:r>
            <a:r>
              <a:rPr lang="en-GB" sz="2200" baseline="30000"/>
              <a:t>th</a:t>
            </a:r>
            <a:r>
              <a:rPr lang="en-GB" sz="2200"/>
              <a:t> of the class width:</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7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21" name="Rectangle 2"/>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9222" name="Rectangle 3"/>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9223" name="Rectangle 4"/>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9224" name="Rectangle 5"/>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9225" name="Rectangle 6"/>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9226" name="Rectangle 7"/>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9227" name="Rectangle 8"/>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9228" name="Rectangle 9"/>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9229" name="Rectangle 10"/>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9230" name="Rectangle 11"/>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9231" name="Line 12"/>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9232" name="Line 13"/>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9233" name="Line 14"/>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9234" name="Line 15"/>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9235" name="Line 16"/>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9236" name="Text Box 17"/>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9237" name="Text Box 18"/>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9238" name="Line 19"/>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9239" name="Line 20"/>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9240" name="Line 21"/>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9241" name="Line 22"/>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23"/>
          <p:cNvGrpSpPr>
            <a:grpSpLocks noChangeAspect="1"/>
          </p:cNvGrpSpPr>
          <p:nvPr/>
        </p:nvGrpSpPr>
        <p:grpSpPr bwMode="auto">
          <a:xfrm>
            <a:off x="7305675" y="1730375"/>
            <a:ext cx="896938" cy="384175"/>
            <a:chOff x="4602" y="1138"/>
            <a:chExt cx="565" cy="242"/>
          </a:xfrm>
        </p:grpSpPr>
        <p:sp>
          <p:nvSpPr>
            <p:cNvPr id="9253" name="AutoShape 24"/>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9254" name="Rectangle 25"/>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9255" name="Rectangle 26"/>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9256" name="Rectangle 27"/>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28"/>
          <p:cNvGrpSpPr>
            <a:grpSpLocks/>
          </p:cNvGrpSpPr>
          <p:nvPr/>
        </p:nvGrpSpPr>
        <p:grpSpPr bwMode="auto">
          <a:xfrm>
            <a:off x="3798888" y="2228850"/>
            <a:ext cx="963612" cy="782638"/>
            <a:chOff x="2393" y="1532"/>
            <a:chExt cx="607" cy="493"/>
          </a:xfrm>
        </p:grpSpPr>
        <p:graphicFrame>
          <p:nvGraphicFramePr>
            <p:cNvPr id="9219" name="Object 29"/>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56125" name="Equation" r:id="rId3" imgW="266400" imgH="368280" progId="Equation.3">
                    <p:embed/>
                  </p:oleObj>
                </mc:Choice>
                <mc:Fallback>
                  <p:oleObj name="Equation" r:id="rId3" imgW="266400" imgH="3682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30"/>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56126" name="Equation" r:id="rId5" imgW="177480" imgH="164880" progId="Equation.3">
                    <p:embed/>
                  </p:oleObj>
                </mc:Choice>
                <mc:Fallback>
                  <p:oleObj name="Equation" r:id="rId5" imgW="177480" imgH="16488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44" name="Text Box 31"/>
          <p:cNvSpPr txBox="1">
            <a:spLocks noChangeArrowheads="1"/>
          </p:cNvSpPr>
          <p:nvPr/>
        </p:nvSpPr>
        <p:spPr bwMode="auto">
          <a:xfrm>
            <a:off x="558800" y="3073400"/>
            <a:ext cx="45974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median is in the </a:t>
            </a:r>
            <a:r>
              <a:rPr lang="en-GB" sz="2400">
                <a:latin typeface="Times New Roman" pitchFamily="18" charset="0"/>
              </a:rPr>
              <a:t>2</a:t>
            </a:r>
            <a:r>
              <a:rPr lang="en-GB" sz="2200" baseline="30000"/>
              <a:t>nd</a:t>
            </a:r>
            <a:r>
              <a:rPr lang="en-GB" sz="2200"/>
              <a:t> class.</a:t>
            </a:r>
          </a:p>
        </p:txBody>
      </p:sp>
      <p:sp>
        <p:nvSpPr>
          <p:cNvPr id="9245" name="Text Box 32"/>
          <p:cNvSpPr txBox="1">
            <a:spLocks noChangeArrowheads="1"/>
          </p:cNvSpPr>
          <p:nvPr/>
        </p:nvSpPr>
        <p:spPr bwMode="auto">
          <a:xfrm>
            <a:off x="558800" y="35052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1:  Without the formula,</a:t>
            </a:r>
          </a:p>
        </p:txBody>
      </p:sp>
      <p:sp>
        <p:nvSpPr>
          <p:cNvPr id="9246" name="Text Box 33"/>
          <p:cNvSpPr txBox="1">
            <a:spLocks noChangeArrowheads="1"/>
          </p:cNvSpPr>
          <p:nvPr/>
        </p:nvSpPr>
        <p:spPr bwMode="auto">
          <a:xfrm>
            <a:off x="584200" y="3886200"/>
            <a:ext cx="8178800" cy="792163"/>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a:t>
            </a:r>
            <a:r>
              <a:rPr lang="en-GB" sz="2400">
                <a:latin typeface="Times New Roman" pitchFamily="18" charset="0"/>
              </a:rPr>
              <a:t>1</a:t>
            </a:r>
            <a:r>
              <a:rPr lang="en-GB" sz="2200" baseline="30000"/>
              <a:t>st</a:t>
            </a:r>
            <a:r>
              <a:rPr lang="en-GB" sz="2200"/>
              <a:t> class has </a:t>
            </a:r>
            <a:r>
              <a:rPr lang="en-GB" sz="2400">
                <a:latin typeface="Times New Roman" pitchFamily="18" charset="0"/>
              </a:rPr>
              <a:t>7</a:t>
            </a:r>
            <a:r>
              <a:rPr lang="en-GB" sz="2200"/>
              <a:t> . . .  </a:t>
            </a:r>
          </a:p>
          <a:p>
            <a:pPr algn="l" eaLnBrk="0" hangingPunct="0">
              <a:buFont typeface="Wingdings" pitchFamily="2" charset="2"/>
              <a:buNone/>
            </a:pPr>
            <a:endParaRPr lang="en-GB" sz="2200"/>
          </a:p>
        </p:txBody>
      </p:sp>
      <p:sp>
        <p:nvSpPr>
          <p:cNvPr id="9247" name="Text Box 34"/>
          <p:cNvSpPr txBox="1">
            <a:spLocks noChangeArrowheads="1"/>
          </p:cNvSpPr>
          <p:nvPr/>
        </p:nvSpPr>
        <p:spPr bwMode="auto">
          <a:xfrm>
            <a:off x="584200" y="4622800"/>
            <a:ext cx="81534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There are </a:t>
            </a:r>
            <a:r>
              <a:rPr lang="en-GB" sz="2400">
                <a:latin typeface="Times New Roman" pitchFamily="18" charset="0"/>
              </a:rPr>
              <a:t>10</a:t>
            </a:r>
            <a:r>
              <a:rPr lang="en-GB" sz="2200"/>
              <a:t> in the </a:t>
            </a:r>
            <a:r>
              <a:rPr lang="en-GB" sz="2400">
                <a:latin typeface="Times New Roman" pitchFamily="18" charset="0"/>
              </a:rPr>
              <a:t>2</a:t>
            </a:r>
            <a:r>
              <a:rPr lang="en-GB" sz="2200" baseline="30000"/>
              <a:t>nd</a:t>
            </a:r>
            <a:r>
              <a:rPr lang="en-GB" sz="2200"/>
              <a:t> class . . . </a:t>
            </a:r>
          </a:p>
        </p:txBody>
      </p:sp>
      <p:graphicFrame>
        <p:nvGraphicFramePr>
          <p:cNvPr id="9218" name="Object 35"/>
          <p:cNvGraphicFramePr>
            <a:graphicFrameLocks noChangeAspect="1"/>
          </p:cNvGraphicFramePr>
          <p:nvPr/>
        </p:nvGraphicFramePr>
        <p:xfrm>
          <a:off x="6526213" y="4897438"/>
          <a:ext cx="1322387" cy="782637"/>
        </p:xfrm>
        <a:graphic>
          <a:graphicData uri="http://schemas.openxmlformats.org/presentationml/2006/ole">
            <mc:AlternateContent xmlns:mc="http://schemas.openxmlformats.org/markup-compatibility/2006">
              <mc:Choice xmlns:v="urn:schemas-microsoft-com:vml" Requires="v">
                <p:oleObj spid="_x0000_s1156127" name="Equation" r:id="rId7" imgW="609480" imgH="368280" progId="Equation.3">
                  <p:embed/>
                </p:oleObj>
              </mc:Choice>
              <mc:Fallback>
                <p:oleObj name="Equation" r:id="rId7" imgW="609480" imgH="36828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6213" y="4897438"/>
                        <a:ext cx="1322387"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0100" name="Text Box 36"/>
          <p:cNvSpPr txBox="1">
            <a:spLocks noChangeArrowheads="1"/>
          </p:cNvSpPr>
          <p:nvPr/>
        </p:nvSpPr>
        <p:spPr bwMode="auto">
          <a:xfrm>
            <a:off x="635000" y="5715000"/>
            <a:ext cx="79248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The l.c.b. is </a:t>
            </a:r>
            <a:r>
              <a:rPr lang="en-GB" sz="2400">
                <a:latin typeface="Times New Roman" pitchFamily="18" charset="0"/>
              </a:rPr>
              <a:t>5</a:t>
            </a:r>
            <a:r>
              <a:rPr lang="en-US" sz="2400">
                <a:latin typeface="Times New Roman" pitchFamily="18" charset="0"/>
              </a:rPr>
              <a:t>·5</a:t>
            </a:r>
            <a:r>
              <a:rPr lang="en-US" sz="2200"/>
              <a:t>, so the estimate of the median is </a:t>
            </a:r>
            <a:r>
              <a:rPr lang="en-GB" sz="2400">
                <a:latin typeface="Times New Roman" pitchFamily="18" charset="0"/>
              </a:rPr>
              <a:t>9</a:t>
            </a:r>
            <a:r>
              <a:rPr lang="en-US" sz="2400">
                <a:latin typeface="Times New Roman" pitchFamily="18" charset="0"/>
              </a:rPr>
              <a:t>·5.</a:t>
            </a:r>
          </a:p>
        </p:txBody>
      </p:sp>
      <p:sp>
        <p:nvSpPr>
          <p:cNvPr id="600101" name="AutoShape 37"/>
          <p:cNvSpPr>
            <a:spLocks noChangeArrowheads="1"/>
          </p:cNvSpPr>
          <p:nvPr/>
        </p:nvSpPr>
        <p:spPr bwMode="auto">
          <a:xfrm>
            <a:off x="8813800" y="152400"/>
            <a:ext cx="152400" cy="228600"/>
          </a:xfrm>
          <a:prstGeom prst="star5">
            <a:avLst/>
          </a:prstGeom>
          <a:solidFill>
            <a:schemeClr val="accent1"/>
          </a:solidFill>
          <a:ln w="38100">
            <a:solidFill>
              <a:schemeClr val="tx1"/>
            </a:solidFill>
            <a:miter lim="800000"/>
            <a:headEnd/>
            <a:tailEnd/>
          </a:ln>
          <a:effectLst/>
        </p:spPr>
        <p:txBody>
          <a:bodyPr wrap="none" anchor="ctr"/>
          <a:lstStyle/>
          <a:p>
            <a:pPr eaLnBrk="0" hangingPunct="0">
              <a:defRPr/>
            </a:pPr>
            <a:endParaRPr lang="en-US" sz="2400" b="0">
              <a:latin typeface="Times New Roman" pitchFamily="18" charset="0"/>
            </a:endParaRPr>
          </a:p>
        </p:txBody>
      </p:sp>
      <p:sp>
        <p:nvSpPr>
          <p:cNvPr id="9250" name="Text Box 38"/>
          <p:cNvSpPr txBox="1">
            <a:spLocks noChangeArrowheads="1"/>
          </p:cNvSpPr>
          <p:nvPr/>
        </p:nvSpPr>
        <p:spPr bwMode="auto">
          <a:xfrm>
            <a:off x="2032000" y="4241800"/>
            <a:ext cx="67818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we need to go </a:t>
            </a:r>
            <a:r>
              <a:rPr lang="en-GB" sz="2400">
                <a:latin typeface="Times New Roman" pitchFamily="18" charset="0"/>
              </a:rPr>
              <a:t>15 – 7 = 8</a:t>
            </a:r>
            <a:r>
              <a:rPr lang="en-GB" sz="2200"/>
              <a:t> along the </a:t>
            </a:r>
            <a:r>
              <a:rPr lang="en-GB" sz="2400">
                <a:latin typeface="Times New Roman" pitchFamily="18" charset="0"/>
              </a:rPr>
              <a:t>2</a:t>
            </a:r>
            <a:r>
              <a:rPr lang="en-GB" sz="2200" baseline="30000"/>
              <a:t>nd</a:t>
            </a:r>
            <a:r>
              <a:rPr lang="en-GB" sz="2200"/>
              <a:t> class.</a:t>
            </a:r>
          </a:p>
        </p:txBody>
      </p:sp>
      <p:sp>
        <p:nvSpPr>
          <p:cNvPr id="9251" name="Text Box 39"/>
          <p:cNvSpPr txBox="1">
            <a:spLocks noChangeArrowheads="1"/>
          </p:cNvSpPr>
          <p:nvPr/>
        </p:nvSpPr>
        <p:spPr bwMode="auto">
          <a:xfrm>
            <a:off x="1143000" y="5054600"/>
            <a:ext cx="5461000" cy="4572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 we want </a:t>
            </a:r>
            <a:r>
              <a:rPr lang="en-GB" sz="2400">
                <a:latin typeface="Times New Roman" pitchFamily="18" charset="0"/>
              </a:rPr>
              <a:t>8/10</a:t>
            </a:r>
            <a:r>
              <a:rPr lang="en-GB" sz="2200" baseline="30000"/>
              <a:t>th</a:t>
            </a:r>
            <a:r>
              <a:rPr lang="en-GB" sz="2200"/>
              <a:t> of the class width:</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0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100" grpId="0" autoUpdateAnimBg="0"/>
      <p:bldP spid="60010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0248" name="Rectangle 50"/>
          <p:cNvSpPr>
            <a:spLocks noChangeArrowheads="1"/>
          </p:cNvSpPr>
          <p:nvPr/>
        </p:nvSpPr>
        <p:spPr bwMode="auto">
          <a:xfrm>
            <a:off x="4038600" y="1295400"/>
            <a:ext cx="1016000" cy="812800"/>
          </a:xfrm>
          <a:prstGeom prst="rect">
            <a:avLst/>
          </a:prstGeom>
          <a:solidFill>
            <a:schemeClr val="accent1"/>
          </a:solidFill>
          <a:ln w="9525">
            <a:noFill/>
            <a:miter lim="800000"/>
            <a:headEnd/>
            <a:tailEnd/>
          </a:ln>
        </p:spPr>
        <p:txBody>
          <a:bodyPr wrap="none" anchor="ctr"/>
          <a:lstStyle/>
          <a:p>
            <a:endParaRPr lang="en-US"/>
          </a:p>
        </p:txBody>
      </p:sp>
      <p:sp>
        <p:nvSpPr>
          <p:cNvPr id="10249" name="Rectangle 2"/>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10250" name="Rectangle 3"/>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10251" name="Rectangle 5"/>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10252" name="Rectangle 6"/>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10253" name="Rectangle 7"/>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10254" name="Rectangle 8"/>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10255" name="Rectangle 10"/>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10256" name="Rectangle 11"/>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10257" name="Line 12"/>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10258" name="Line 13"/>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10259" name="Line 16"/>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10260" name="Text Box 17"/>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10261" name="Text Box 18"/>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10262" name="Line 20"/>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10263" name="Line 21"/>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10264" name="Line 22"/>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10265" name="Line 23"/>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24"/>
          <p:cNvGrpSpPr>
            <a:grpSpLocks noChangeAspect="1"/>
          </p:cNvGrpSpPr>
          <p:nvPr/>
        </p:nvGrpSpPr>
        <p:grpSpPr bwMode="auto">
          <a:xfrm>
            <a:off x="7305675" y="1730375"/>
            <a:ext cx="896938" cy="384175"/>
            <a:chOff x="4602" y="1138"/>
            <a:chExt cx="565" cy="242"/>
          </a:xfrm>
        </p:grpSpPr>
        <p:sp>
          <p:nvSpPr>
            <p:cNvPr id="10278" name="AutoShape 25"/>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10279" name="Rectangle 26"/>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10280" name="Rectangle 27"/>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10281" name="Rectangle 28"/>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29"/>
          <p:cNvGrpSpPr>
            <a:grpSpLocks/>
          </p:cNvGrpSpPr>
          <p:nvPr/>
        </p:nvGrpSpPr>
        <p:grpSpPr bwMode="auto">
          <a:xfrm>
            <a:off x="3798888" y="2228850"/>
            <a:ext cx="963612" cy="782638"/>
            <a:chOff x="2393" y="1532"/>
            <a:chExt cx="607" cy="493"/>
          </a:xfrm>
        </p:grpSpPr>
        <p:graphicFrame>
          <p:nvGraphicFramePr>
            <p:cNvPr id="10246" name="Object 30"/>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57176" name="Equation" r:id="rId3" imgW="266400" imgH="368280" progId="Equation.3">
                    <p:embed/>
                  </p:oleObj>
                </mc:Choice>
                <mc:Fallback>
                  <p:oleObj name="Equation" r:id="rId3" imgW="266400" imgH="36828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31"/>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57177" name="Equation" r:id="rId5" imgW="177480" imgH="164880" progId="Equation.3">
                    <p:embed/>
                  </p:oleObj>
                </mc:Choice>
                <mc:Fallback>
                  <p:oleObj name="Equation" r:id="rId5" imgW="177480" imgH="16488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2"/>
          <p:cNvGrpSpPr>
            <a:grpSpLocks/>
          </p:cNvGrpSpPr>
          <p:nvPr/>
        </p:nvGrpSpPr>
        <p:grpSpPr bwMode="auto">
          <a:xfrm>
            <a:off x="1981200" y="3513138"/>
            <a:ext cx="6223000" cy="1011237"/>
            <a:chOff x="1248" y="2341"/>
            <a:chExt cx="3920" cy="637"/>
          </a:xfrm>
        </p:grpSpPr>
        <p:sp>
          <p:nvSpPr>
            <p:cNvPr id="10276" name="Rectangle 33"/>
            <p:cNvSpPr>
              <a:spLocks noChangeArrowheads="1"/>
            </p:cNvSpPr>
            <p:nvPr/>
          </p:nvSpPr>
          <p:spPr bwMode="auto">
            <a:xfrm>
              <a:off x="1248" y="2384"/>
              <a:ext cx="2976" cy="5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77" name="Text Box 34"/>
            <p:cNvSpPr txBox="1">
              <a:spLocks noChangeArrowheads="1"/>
            </p:cNvSpPr>
            <p:nvPr/>
          </p:nvSpPr>
          <p:spPr bwMode="auto">
            <a:xfrm>
              <a:off x="4336" y="2592"/>
              <a:ext cx="832" cy="269"/>
            </a:xfrm>
            <a:prstGeom prst="rect">
              <a:avLst/>
            </a:prstGeom>
            <a:noFill/>
            <a:ln w="9525">
              <a:noFill/>
              <a:miter lim="800000"/>
              <a:headEnd/>
              <a:tailEnd/>
            </a:ln>
          </p:spPr>
          <p:txBody>
            <a:bodyPr>
              <a:spAutoFit/>
            </a:bodyPr>
            <a:lstStyle/>
            <a:p>
              <a:pPr marL="457200" indent="-457200" algn="l" eaLnBrk="0" hangingPunct="0">
                <a:buFont typeface="Wingdings" pitchFamily="2" charset="2"/>
                <a:buNone/>
              </a:pPr>
              <a:r>
                <a:rPr lang="en-GB" sz="2200"/>
                <a:t>where,</a:t>
              </a:r>
            </a:p>
          </p:txBody>
        </p:sp>
        <p:graphicFrame>
          <p:nvGraphicFramePr>
            <p:cNvPr id="10243" name="Object 35"/>
            <p:cNvGraphicFramePr>
              <a:graphicFrameLocks noChangeAspect="1"/>
            </p:cNvGraphicFramePr>
            <p:nvPr/>
          </p:nvGraphicFramePr>
          <p:xfrm>
            <a:off x="2732" y="2341"/>
            <a:ext cx="1288" cy="637"/>
          </p:xfrm>
          <a:graphic>
            <a:graphicData uri="http://schemas.openxmlformats.org/presentationml/2006/ole">
              <mc:AlternateContent xmlns:mc="http://schemas.openxmlformats.org/markup-compatibility/2006">
                <mc:Choice xmlns:v="urn:schemas-microsoft-com:vml" Requires="v">
                  <p:oleObj spid="_x0000_s1157178" name="Equation" r:id="rId7" imgW="927000" imgH="482400" progId="Equation.3">
                    <p:embed/>
                  </p:oleObj>
                </mc:Choice>
                <mc:Fallback>
                  <p:oleObj name="Equation" r:id="rId7" imgW="927000" imgH="4824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2" y="2341"/>
                          <a:ext cx="1288" cy="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36"/>
            <p:cNvGraphicFramePr>
              <a:graphicFrameLocks noChangeAspect="1"/>
            </p:cNvGraphicFramePr>
            <p:nvPr/>
          </p:nvGraphicFramePr>
          <p:xfrm>
            <a:off x="1328" y="2559"/>
            <a:ext cx="864" cy="248"/>
          </p:xfrm>
          <a:graphic>
            <a:graphicData uri="http://schemas.openxmlformats.org/presentationml/2006/ole">
              <mc:AlternateContent xmlns:mc="http://schemas.openxmlformats.org/markup-compatibility/2006">
                <mc:Choice xmlns:v="urn:schemas-microsoft-com:vml" Requires="v">
                  <p:oleObj spid="_x0000_s1157179" name="Equation" r:id="rId9" imgW="672840" imgH="203040" progId="Equation.3">
                    <p:embed/>
                  </p:oleObj>
                </mc:Choice>
                <mc:Fallback>
                  <p:oleObj name="Equation" r:id="rId9" imgW="672840" imgH="20304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8" y="2559"/>
                          <a:ext cx="86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37"/>
            <p:cNvGraphicFramePr>
              <a:graphicFrameLocks noChangeAspect="1"/>
            </p:cNvGraphicFramePr>
            <p:nvPr/>
          </p:nvGraphicFramePr>
          <p:xfrm>
            <a:off x="2251" y="2558"/>
            <a:ext cx="521" cy="217"/>
          </p:xfrm>
          <a:graphic>
            <a:graphicData uri="http://schemas.openxmlformats.org/presentationml/2006/ole">
              <mc:AlternateContent xmlns:mc="http://schemas.openxmlformats.org/markup-compatibility/2006">
                <mc:Choice xmlns:v="urn:schemas-microsoft-com:vml" Requires="v">
                  <p:oleObj spid="_x0000_s1157180" name="Equation" r:id="rId11" imgW="406080" imgH="177480" progId="Equation.3">
                    <p:embed/>
                  </p:oleObj>
                </mc:Choice>
                <mc:Fallback>
                  <p:oleObj name="Equation" r:id="rId11" imgW="406080" imgH="17748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1" y="2558"/>
                          <a:ext cx="521"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38"/>
          <p:cNvGrpSpPr>
            <a:grpSpLocks/>
          </p:cNvGrpSpPr>
          <p:nvPr/>
        </p:nvGrpSpPr>
        <p:grpSpPr bwMode="auto">
          <a:xfrm>
            <a:off x="660400" y="4610100"/>
            <a:ext cx="4379913" cy="593725"/>
            <a:chOff x="416" y="3032"/>
            <a:chExt cx="2759" cy="374"/>
          </a:xfrm>
        </p:grpSpPr>
        <p:sp>
          <p:nvSpPr>
            <p:cNvPr id="10275" name="Text Box 39"/>
            <p:cNvSpPr txBox="1">
              <a:spLocks noChangeArrowheads="1"/>
            </p:cNvSpPr>
            <p:nvPr/>
          </p:nvSpPr>
          <p:spPr bwMode="auto">
            <a:xfrm>
              <a:off x="416" y="3072"/>
              <a:ext cx="2064"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distance along class: </a:t>
              </a:r>
              <a:endParaRPr lang="en-GB" sz="2400">
                <a:latin typeface="Times New Roman" pitchFamily="18" charset="0"/>
              </a:endParaRPr>
            </a:p>
          </p:txBody>
        </p:sp>
        <p:graphicFrame>
          <p:nvGraphicFramePr>
            <p:cNvPr id="10242" name="Object 40"/>
            <p:cNvGraphicFramePr>
              <a:graphicFrameLocks noChangeAspect="1"/>
            </p:cNvGraphicFramePr>
            <p:nvPr/>
          </p:nvGraphicFramePr>
          <p:xfrm>
            <a:off x="2359" y="3032"/>
            <a:ext cx="816" cy="374"/>
          </p:xfrm>
          <a:graphic>
            <a:graphicData uri="http://schemas.openxmlformats.org/presentationml/2006/ole">
              <mc:AlternateContent xmlns:mc="http://schemas.openxmlformats.org/markup-compatibility/2006">
                <mc:Choice xmlns:v="urn:schemas-microsoft-com:vml" Requires="v">
                  <p:oleObj spid="_x0000_s1157181" name="Equation" r:id="rId13" imgW="596880" imgH="279360" progId="Equation.3">
                    <p:embed/>
                  </p:oleObj>
                </mc:Choice>
                <mc:Fallback>
                  <p:oleObj name="Equation" r:id="rId13" imgW="596880" imgH="27936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9" y="3032"/>
                          <a:ext cx="816"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70" name="Rectangle 46"/>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10271" name="Rectangle 47"/>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10272" name="Line 48"/>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10273" name="Line 49"/>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572467" name="Text Box 51"/>
          <p:cNvSpPr txBox="1">
            <a:spLocks noChangeArrowheads="1"/>
          </p:cNvSpPr>
          <p:nvPr/>
        </p:nvSpPr>
        <p:spPr bwMode="auto">
          <a:xfrm>
            <a:off x="584200" y="29210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2: Using the formula,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2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6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1274" name="Rectangle 9"/>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11275" name="Rectangle 14"/>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11276" name="Rectangle 7"/>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11277" name="Rectangle 8"/>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11278" name="Rectangle 10"/>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11279" name="Rectangle 11"/>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11280" name="Rectangle 12"/>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11281" name="Rectangle 13"/>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11282" name="Rectangle 15"/>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11283" name="Rectangle 16"/>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11284" name="Line 20"/>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11285" name="Line 21"/>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11286" name="Line 22"/>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11287" name="Line 23"/>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11288" name="Line 24"/>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11289" name="Text Box 3"/>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11290" name="Text Box 4"/>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11291" name="Line 17"/>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11292" name="Line 18"/>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11293" name="Line 19"/>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11294" name="Line 25"/>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26"/>
          <p:cNvGrpSpPr>
            <a:grpSpLocks noChangeAspect="1"/>
          </p:cNvGrpSpPr>
          <p:nvPr/>
        </p:nvGrpSpPr>
        <p:grpSpPr bwMode="auto">
          <a:xfrm>
            <a:off x="7305675" y="1730375"/>
            <a:ext cx="896938" cy="384175"/>
            <a:chOff x="4602" y="1138"/>
            <a:chExt cx="565" cy="242"/>
          </a:xfrm>
        </p:grpSpPr>
        <p:sp>
          <p:nvSpPr>
            <p:cNvPr id="11302" name="AutoShape 27"/>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11303" name="Rectangle 28"/>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11304" name="Rectangle 29"/>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11305" name="Rectangle 30"/>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31"/>
          <p:cNvGrpSpPr>
            <a:grpSpLocks/>
          </p:cNvGrpSpPr>
          <p:nvPr/>
        </p:nvGrpSpPr>
        <p:grpSpPr bwMode="auto">
          <a:xfrm>
            <a:off x="3798888" y="2228850"/>
            <a:ext cx="963612" cy="782638"/>
            <a:chOff x="2393" y="1532"/>
            <a:chExt cx="607" cy="493"/>
          </a:xfrm>
        </p:grpSpPr>
        <p:graphicFrame>
          <p:nvGraphicFramePr>
            <p:cNvPr id="11272" name="Object 32"/>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58218" name="Equation" r:id="rId3" imgW="266400" imgH="368280" progId="Equation.3">
                    <p:embed/>
                  </p:oleObj>
                </mc:Choice>
                <mc:Fallback>
                  <p:oleObj name="Equation" r:id="rId3" imgW="266400" imgH="36828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273" name="Object 33"/>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58219" name="Equation" r:id="rId5" imgW="177480" imgH="164880" progId="Equation.3">
                    <p:embed/>
                  </p:oleObj>
                </mc:Choice>
                <mc:Fallback>
                  <p:oleObj name="Equation" r:id="rId5" imgW="177480" imgH="1648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solidFill>
                          <a:srgbClr val="FFFFFF"/>
                        </a:solidFill>
                        <a:ln w="9525">
                          <a:solidFill>
                            <a:schemeClr val="tx1"/>
                          </a:solidFill>
                          <a:miter lim="800000"/>
                          <a:headEnd/>
                          <a:tailEnd/>
                        </a:ln>
                      </p:spPr>
                    </p:pic>
                  </p:oleObj>
                </mc:Fallback>
              </mc:AlternateContent>
            </a:graphicData>
          </a:graphic>
        </p:graphicFrame>
      </p:grpSp>
      <p:sp>
        <p:nvSpPr>
          <p:cNvPr id="11297" name="Text Box 34"/>
          <p:cNvSpPr txBox="1">
            <a:spLocks noChangeArrowheads="1"/>
          </p:cNvSpPr>
          <p:nvPr/>
        </p:nvSpPr>
        <p:spPr bwMode="auto">
          <a:xfrm>
            <a:off x="660400" y="4673600"/>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distance along class: </a:t>
            </a:r>
            <a:endParaRPr lang="en-GB" sz="2400">
              <a:latin typeface="Times New Roman" pitchFamily="18" charset="0"/>
            </a:endParaRPr>
          </a:p>
        </p:txBody>
      </p:sp>
      <p:sp>
        <p:nvSpPr>
          <p:cNvPr id="11298" name="Rectangle 35"/>
          <p:cNvSpPr>
            <a:spLocks noChangeArrowheads="1"/>
          </p:cNvSpPr>
          <p:nvPr/>
        </p:nvSpPr>
        <p:spPr bwMode="auto">
          <a:xfrm>
            <a:off x="1981200" y="3581400"/>
            <a:ext cx="4724400" cy="939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266" name="Object 36"/>
          <p:cNvGraphicFramePr>
            <a:graphicFrameLocks noChangeAspect="1"/>
          </p:cNvGraphicFramePr>
          <p:nvPr/>
        </p:nvGraphicFramePr>
        <p:xfrm>
          <a:off x="4337050" y="3513138"/>
          <a:ext cx="2044700" cy="1011237"/>
        </p:xfrm>
        <a:graphic>
          <a:graphicData uri="http://schemas.openxmlformats.org/presentationml/2006/ole">
            <mc:AlternateContent xmlns:mc="http://schemas.openxmlformats.org/markup-compatibility/2006">
              <mc:Choice xmlns:v="urn:schemas-microsoft-com:vml" Requires="v">
                <p:oleObj spid="_x0000_s1158220" name="Equation" r:id="rId7" imgW="927000" imgH="482400" progId="Equation.3">
                  <p:embed/>
                </p:oleObj>
              </mc:Choice>
              <mc:Fallback>
                <p:oleObj name="Equation" r:id="rId7" imgW="927000" imgH="48240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7050" y="3513138"/>
                        <a:ext cx="20447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7"/>
          <p:cNvGraphicFramePr>
            <a:graphicFrameLocks noChangeAspect="1"/>
          </p:cNvGraphicFramePr>
          <p:nvPr/>
        </p:nvGraphicFramePr>
        <p:xfrm>
          <a:off x="2108200" y="3859213"/>
          <a:ext cx="1371600" cy="393700"/>
        </p:xfrm>
        <a:graphic>
          <a:graphicData uri="http://schemas.openxmlformats.org/presentationml/2006/ole">
            <mc:AlternateContent xmlns:mc="http://schemas.openxmlformats.org/markup-compatibility/2006">
              <mc:Choice xmlns:v="urn:schemas-microsoft-com:vml" Requires="v">
                <p:oleObj spid="_x0000_s1158221" name="Equation" r:id="rId9" imgW="672840" imgH="203040" progId="Equation.3">
                  <p:embed/>
                </p:oleObj>
              </mc:Choice>
              <mc:Fallback>
                <p:oleObj name="Equation" r:id="rId9" imgW="672840" imgH="20304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8200" y="3859213"/>
                        <a:ext cx="1371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38"/>
          <p:cNvGraphicFramePr>
            <a:graphicFrameLocks noChangeAspect="1"/>
          </p:cNvGraphicFramePr>
          <p:nvPr/>
        </p:nvGraphicFramePr>
        <p:xfrm>
          <a:off x="3573463" y="3857625"/>
          <a:ext cx="827087" cy="344488"/>
        </p:xfrm>
        <a:graphic>
          <a:graphicData uri="http://schemas.openxmlformats.org/presentationml/2006/ole">
            <mc:AlternateContent xmlns:mc="http://schemas.openxmlformats.org/markup-compatibility/2006">
              <mc:Choice xmlns:v="urn:schemas-microsoft-com:vml" Requires="v">
                <p:oleObj spid="_x0000_s1158222" name="Equation" r:id="rId11" imgW="406080" imgH="177480" progId="Equation.3">
                  <p:embed/>
                </p:oleObj>
              </mc:Choice>
              <mc:Fallback>
                <p:oleObj name="Equation" r:id="rId11" imgW="406080" imgH="17748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3463" y="3857625"/>
                        <a:ext cx="82708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9" name="Text Box 39"/>
          <p:cNvSpPr txBox="1">
            <a:spLocks noChangeArrowheads="1"/>
          </p:cNvSpPr>
          <p:nvPr/>
        </p:nvSpPr>
        <p:spPr bwMode="auto">
          <a:xfrm>
            <a:off x="6883400" y="3911600"/>
            <a:ext cx="1320800" cy="427038"/>
          </a:xfrm>
          <a:prstGeom prst="rect">
            <a:avLst/>
          </a:prstGeom>
          <a:noFill/>
          <a:ln w="9525">
            <a:noFill/>
            <a:miter lim="800000"/>
            <a:headEnd/>
            <a:tailEnd/>
          </a:ln>
        </p:spPr>
        <p:txBody>
          <a:bodyPr>
            <a:spAutoFit/>
          </a:bodyPr>
          <a:lstStyle/>
          <a:p>
            <a:pPr marL="457200" indent="-457200" algn="l" eaLnBrk="0" hangingPunct="0">
              <a:buFont typeface="Wingdings" pitchFamily="2" charset="2"/>
              <a:buNone/>
            </a:pPr>
            <a:r>
              <a:rPr lang="en-GB" sz="2200"/>
              <a:t>where,</a:t>
            </a:r>
          </a:p>
        </p:txBody>
      </p:sp>
      <p:graphicFrame>
        <p:nvGraphicFramePr>
          <p:cNvPr id="11269" name="Object 40"/>
          <p:cNvGraphicFramePr>
            <a:graphicFrameLocks noChangeAspect="1"/>
          </p:cNvGraphicFramePr>
          <p:nvPr/>
        </p:nvGraphicFramePr>
        <p:xfrm>
          <a:off x="3744913" y="4610100"/>
          <a:ext cx="1295400" cy="593725"/>
        </p:xfrm>
        <a:graphic>
          <a:graphicData uri="http://schemas.openxmlformats.org/presentationml/2006/ole">
            <mc:AlternateContent xmlns:mc="http://schemas.openxmlformats.org/markup-compatibility/2006">
              <mc:Choice xmlns:v="urn:schemas-microsoft-com:vml" Requires="v">
                <p:oleObj spid="_x0000_s1158223" name="Equation" r:id="rId13" imgW="596880" imgH="279360" progId="Equation.3">
                  <p:embed/>
                </p:oleObj>
              </mc:Choice>
              <mc:Fallback>
                <p:oleObj name="Equation" r:id="rId13" imgW="596880" imgH="27936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913" y="4610100"/>
                        <a:ext cx="12954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6"/>
          <p:cNvGrpSpPr>
            <a:grpSpLocks/>
          </p:cNvGrpSpPr>
          <p:nvPr/>
        </p:nvGrpSpPr>
        <p:grpSpPr bwMode="auto">
          <a:xfrm>
            <a:off x="5111750" y="4730750"/>
            <a:ext cx="739775" cy="350838"/>
            <a:chOff x="3220" y="3124"/>
            <a:chExt cx="466" cy="221"/>
          </a:xfrm>
        </p:grpSpPr>
        <p:graphicFrame>
          <p:nvGraphicFramePr>
            <p:cNvPr id="11270" name="Object 44"/>
            <p:cNvGraphicFramePr>
              <a:graphicFrameLocks noChangeAspect="1"/>
            </p:cNvGraphicFramePr>
            <p:nvPr/>
          </p:nvGraphicFramePr>
          <p:xfrm>
            <a:off x="3220" y="3124"/>
            <a:ext cx="244" cy="221"/>
          </p:xfrm>
          <a:graphic>
            <a:graphicData uri="http://schemas.openxmlformats.org/presentationml/2006/ole">
              <mc:AlternateContent xmlns:mc="http://schemas.openxmlformats.org/markup-compatibility/2006">
                <mc:Choice xmlns:v="urn:schemas-microsoft-com:vml" Requires="v">
                  <p:oleObj spid="_x0000_s1158224" name="Equation" r:id="rId15" imgW="177480" imgH="164880" progId="Equation.3">
                    <p:embed/>
                  </p:oleObj>
                </mc:Choice>
                <mc:Fallback>
                  <p:oleObj name="Equation" r:id="rId15" imgW="177480" imgH="16488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20" y="3124"/>
                          <a:ext cx="244" cy="221"/>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1271" name="Object 45"/>
            <p:cNvGraphicFramePr>
              <a:graphicFrameLocks noChangeAspect="1"/>
            </p:cNvGraphicFramePr>
            <p:nvPr/>
          </p:nvGraphicFramePr>
          <p:xfrm>
            <a:off x="3512" y="3184"/>
            <a:ext cx="174" cy="102"/>
          </p:xfrm>
          <a:graphic>
            <a:graphicData uri="http://schemas.openxmlformats.org/presentationml/2006/ole">
              <mc:AlternateContent xmlns:mc="http://schemas.openxmlformats.org/markup-compatibility/2006">
                <mc:Choice xmlns:v="urn:schemas-microsoft-com:vml" Requires="v">
                  <p:oleObj spid="_x0000_s1158225" name="Equation" r:id="rId17" imgW="126720" imgH="75960" progId="Equation.3">
                    <p:embed/>
                  </p:oleObj>
                </mc:Choice>
                <mc:Fallback>
                  <p:oleObj name="Equation" r:id="rId17" imgW="126720" imgH="75960"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2" y="3184"/>
                          <a:ext cx="174" cy="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301" name="Text Box 48"/>
          <p:cNvSpPr txBox="1">
            <a:spLocks noChangeArrowheads="1"/>
          </p:cNvSpPr>
          <p:nvPr/>
        </p:nvSpPr>
        <p:spPr bwMode="auto">
          <a:xfrm>
            <a:off x="584200" y="29210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2: Using the formula,</a:t>
            </a: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2299" name="Rectangle 52"/>
          <p:cNvSpPr>
            <a:spLocks noChangeArrowheads="1"/>
          </p:cNvSpPr>
          <p:nvPr/>
        </p:nvSpPr>
        <p:spPr bwMode="auto">
          <a:xfrm>
            <a:off x="3022600" y="1727200"/>
            <a:ext cx="1016000" cy="406400"/>
          </a:xfrm>
          <a:prstGeom prst="rect">
            <a:avLst/>
          </a:prstGeom>
          <a:solidFill>
            <a:schemeClr val="accent1"/>
          </a:solidFill>
          <a:ln w="9525">
            <a:noFill/>
            <a:miter lim="800000"/>
            <a:headEnd/>
            <a:tailEnd/>
          </a:ln>
        </p:spPr>
        <p:txBody>
          <a:bodyPr wrap="none" anchor="ctr"/>
          <a:lstStyle/>
          <a:p>
            <a:endParaRPr lang="en-US"/>
          </a:p>
        </p:txBody>
      </p:sp>
      <p:sp>
        <p:nvSpPr>
          <p:cNvPr id="12300" name="Rectangle 7"/>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12301" name="Rectangle 8"/>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12302" name="Rectangle 9"/>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12303" name="Rectangle 10"/>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solidFill>
                  <a:srgbClr val="FF0000"/>
                </a:solidFill>
                <a:latin typeface="Times New Roman" pitchFamily="18" charset="0"/>
              </a:rPr>
              <a:t>7</a:t>
            </a:r>
          </a:p>
        </p:txBody>
      </p:sp>
      <p:sp>
        <p:nvSpPr>
          <p:cNvPr id="12304" name="Rectangle 11"/>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12305" name="Rectangle 12"/>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12306" name="Rectangle 13"/>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12307" name="Rectangle 14"/>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12308" name="Rectangle 15"/>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12309" name="Rectangle 16"/>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12310" name="Line 20"/>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12311" name="Line 21"/>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12312" name="Line 22"/>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12313" name="Line 23"/>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12314" name="Line 24"/>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12315" name="Text Box 3"/>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12316" name="Text Box 4"/>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12317" name="Line 17"/>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12318" name="Line 18"/>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12319" name="Line 19"/>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12320" name="Line 25"/>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26"/>
          <p:cNvGrpSpPr>
            <a:grpSpLocks noChangeAspect="1"/>
          </p:cNvGrpSpPr>
          <p:nvPr/>
        </p:nvGrpSpPr>
        <p:grpSpPr bwMode="auto">
          <a:xfrm>
            <a:off x="7305675" y="1730375"/>
            <a:ext cx="896938" cy="384175"/>
            <a:chOff x="4602" y="1138"/>
            <a:chExt cx="565" cy="242"/>
          </a:xfrm>
        </p:grpSpPr>
        <p:sp>
          <p:nvSpPr>
            <p:cNvPr id="12327" name="AutoShape 27"/>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12328" name="Rectangle 28"/>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12329" name="Rectangle 29"/>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12330" name="Rectangle 30"/>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31"/>
          <p:cNvGrpSpPr>
            <a:grpSpLocks/>
          </p:cNvGrpSpPr>
          <p:nvPr/>
        </p:nvGrpSpPr>
        <p:grpSpPr bwMode="auto">
          <a:xfrm>
            <a:off x="3798888" y="2228850"/>
            <a:ext cx="963612" cy="782638"/>
            <a:chOff x="2393" y="1532"/>
            <a:chExt cx="607" cy="493"/>
          </a:xfrm>
        </p:grpSpPr>
        <p:graphicFrame>
          <p:nvGraphicFramePr>
            <p:cNvPr id="12297" name="Object 32"/>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59251" name="Equation" r:id="rId3" imgW="266400" imgH="368280" progId="Equation.3">
                    <p:embed/>
                  </p:oleObj>
                </mc:Choice>
                <mc:Fallback>
                  <p:oleObj name="Equation" r:id="rId3" imgW="266400" imgH="36828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33"/>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59252" name="Equation" r:id="rId5" imgW="177480" imgH="164880" progId="Equation.3">
                    <p:embed/>
                  </p:oleObj>
                </mc:Choice>
                <mc:Fallback>
                  <p:oleObj name="Equation" r:id="rId5" imgW="177480" imgH="1648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23" name="Text Box 34"/>
          <p:cNvSpPr txBox="1">
            <a:spLocks noChangeArrowheads="1"/>
          </p:cNvSpPr>
          <p:nvPr/>
        </p:nvSpPr>
        <p:spPr bwMode="auto">
          <a:xfrm>
            <a:off x="660400" y="4673600"/>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distance along class: </a:t>
            </a:r>
            <a:endParaRPr lang="en-GB" sz="2400">
              <a:latin typeface="Times New Roman" pitchFamily="18" charset="0"/>
            </a:endParaRPr>
          </a:p>
        </p:txBody>
      </p:sp>
      <p:sp>
        <p:nvSpPr>
          <p:cNvPr id="12324" name="Rectangle 35"/>
          <p:cNvSpPr>
            <a:spLocks noChangeArrowheads="1"/>
          </p:cNvSpPr>
          <p:nvPr/>
        </p:nvSpPr>
        <p:spPr bwMode="auto">
          <a:xfrm>
            <a:off x="1981200" y="3581400"/>
            <a:ext cx="4724400" cy="939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2290" name="Object 36"/>
          <p:cNvGraphicFramePr>
            <a:graphicFrameLocks noChangeAspect="1"/>
          </p:cNvGraphicFramePr>
          <p:nvPr/>
        </p:nvGraphicFramePr>
        <p:xfrm>
          <a:off x="4337050" y="3513138"/>
          <a:ext cx="2044700" cy="1011237"/>
        </p:xfrm>
        <a:graphic>
          <a:graphicData uri="http://schemas.openxmlformats.org/presentationml/2006/ole">
            <mc:AlternateContent xmlns:mc="http://schemas.openxmlformats.org/markup-compatibility/2006">
              <mc:Choice xmlns:v="urn:schemas-microsoft-com:vml" Requires="v">
                <p:oleObj spid="_x0000_s1159253" name="Equation" r:id="rId7" imgW="927000" imgH="482400" progId="Equation.3">
                  <p:embed/>
                </p:oleObj>
              </mc:Choice>
              <mc:Fallback>
                <p:oleObj name="Equation" r:id="rId7" imgW="927000" imgH="48240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7050" y="3513138"/>
                        <a:ext cx="20447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7"/>
          <p:cNvGraphicFramePr>
            <a:graphicFrameLocks noChangeAspect="1"/>
          </p:cNvGraphicFramePr>
          <p:nvPr/>
        </p:nvGraphicFramePr>
        <p:xfrm>
          <a:off x="2108200" y="3859213"/>
          <a:ext cx="1371600" cy="393700"/>
        </p:xfrm>
        <a:graphic>
          <a:graphicData uri="http://schemas.openxmlformats.org/presentationml/2006/ole">
            <mc:AlternateContent xmlns:mc="http://schemas.openxmlformats.org/markup-compatibility/2006">
              <mc:Choice xmlns:v="urn:schemas-microsoft-com:vml" Requires="v">
                <p:oleObj spid="_x0000_s1159254" name="Equation" r:id="rId9" imgW="672840" imgH="203040" progId="Equation.3">
                  <p:embed/>
                </p:oleObj>
              </mc:Choice>
              <mc:Fallback>
                <p:oleObj name="Equation" r:id="rId9" imgW="672840" imgH="20304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8200" y="3859213"/>
                        <a:ext cx="1371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38"/>
          <p:cNvGraphicFramePr>
            <a:graphicFrameLocks noChangeAspect="1"/>
          </p:cNvGraphicFramePr>
          <p:nvPr/>
        </p:nvGraphicFramePr>
        <p:xfrm>
          <a:off x="3573463" y="3857625"/>
          <a:ext cx="827087" cy="344488"/>
        </p:xfrm>
        <a:graphic>
          <a:graphicData uri="http://schemas.openxmlformats.org/presentationml/2006/ole">
            <mc:AlternateContent xmlns:mc="http://schemas.openxmlformats.org/markup-compatibility/2006">
              <mc:Choice xmlns:v="urn:schemas-microsoft-com:vml" Requires="v">
                <p:oleObj spid="_x0000_s1159255" name="Equation" r:id="rId11" imgW="406080" imgH="177480" progId="Equation.3">
                  <p:embed/>
                </p:oleObj>
              </mc:Choice>
              <mc:Fallback>
                <p:oleObj name="Equation" r:id="rId11" imgW="406080" imgH="17748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3463" y="3857625"/>
                        <a:ext cx="82708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5" name="Text Box 39"/>
          <p:cNvSpPr txBox="1">
            <a:spLocks noChangeArrowheads="1"/>
          </p:cNvSpPr>
          <p:nvPr/>
        </p:nvSpPr>
        <p:spPr bwMode="auto">
          <a:xfrm>
            <a:off x="6883400" y="3911600"/>
            <a:ext cx="1320800" cy="427038"/>
          </a:xfrm>
          <a:prstGeom prst="rect">
            <a:avLst/>
          </a:prstGeom>
          <a:noFill/>
          <a:ln w="9525">
            <a:noFill/>
            <a:miter lim="800000"/>
            <a:headEnd/>
            <a:tailEnd/>
          </a:ln>
        </p:spPr>
        <p:txBody>
          <a:bodyPr>
            <a:spAutoFit/>
          </a:bodyPr>
          <a:lstStyle/>
          <a:p>
            <a:pPr marL="457200" indent="-457200" algn="l" eaLnBrk="0" hangingPunct="0">
              <a:buFont typeface="Wingdings" pitchFamily="2" charset="2"/>
              <a:buNone/>
            </a:pPr>
            <a:r>
              <a:rPr lang="en-GB" sz="2200"/>
              <a:t>where,</a:t>
            </a:r>
          </a:p>
        </p:txBody>
      </p:sp>
      <p:graphicFrame>
        <p:nvGraphicFramePr>
          <p:cNvPr id="12293" name="Object 40"/>
          <p:cNvGraphicFramePr>
            <a:graphicFrameLocks noChangeAspect="1"/>
          </p:cNvGraphicFramePr>
          <p:nvPr/>
        </p:nvGraphicFramePr>
        <p:xfrm>
          <a:off x="3744913" y="4610100"/>
          <a:ext cx="1295400" cy="593725"/>
        </p:xfrm>
        <a:graphic>
          <a:graphicData uri="http://schemas.openxmlformats.org/presentationml/2006/ole">
            <mc:AlternateContent xmlns:mc="http://schemas.openxmlformats.org/markup-compatibility/2006">
              <mc:Choice xmlns:v="urn:schemas-microsoft-com:vml" Requires="v">
                <p:oleObj spid="_x0000_s1159256" name="Equation" r:id="rId13" imgW="596880" imgH="279360" progId="Equation.3">
                  <p:embed/>
                </p:oleObj>
              </mc:Choice>
              <mc:Fallback>
                <p:oleObj name="Equation" r:id="rId13" imgW="596880" imgH="27936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913" y="4610100"/>
                        <a:ext cx="12954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46"/>
          <p:cNvGraphicFramePr>
            <a:graphicFrameLocks noChangeAspect="1"/>
          </p:cNvGraphicFramePr>
          <p:nvPr/>
        </p:nvGraphicFramePr>
        <p:xfrm>
          <a:off x="5842000" y="4743450"/>
          <a:ext cx="247650" cy="323850"/>
        </p:xfrm>
        <a:graphic>
          <a:graphicData uri="http://schemas.openxmlformats.org/presentationml/2006/ole">
            <mc:AlternateContent xmlns:mc="http://schemas.openxmlformats.org/markup-compatibility/2006">
              <mc:Choice xmlns:v="urn:schemas-microsoft-com:vml" Requires="v">
                <p:oleObj spid="_x0000_s1159257" name="Equation" r:id="rId15" imgW="114120" imgH="152280" progId="Equation.3">
                  <p:embed/>
                </p:oleObj>
              </mc:Choice>
              <mc:Fallback>
                <p:oleObj name="Equation" r:id="rId15" imgW="114120" imgH="152280"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2000" y="4743450"/>
                        <a:ext cx="247650" cy="323850"/>
                      </a:xfrm>
                      <a:prstGeom prst="rect">
                        <a:avLst/>
                      </a:prstGeom>
                      <a:solidFill>
                        <a:srgbClr val="FFFFFF"/>
                      </a:solidFill>
                      <a:ln w="9525">
                        <a:solidFill>
                          <a:schemeClr val="tx1"/>
                        </a:solidFill>
                        <a:miter lim="800000"/>
                        <a:headEnd/>
                        <a:tailEnd/>
                      </a:ln>
                    </p:spPr>
                  </p:pic>
                </p:oleObj>
              </mc:Fallback>
            </mc:AlternateContent>
          </a:graphicData>
        </a:graphic>
      </p:graphicFrame>
      <p:graphicFrame>
        <p:nvGraphicFramePr>
          <p:cNvPr id="12295" name="Object 50"/>
          <p:cNvGraphicFramePr>
            <a:graphicFrameLocks noChangeAspect="1"/>
          </p:cNvGraphicFramePr>
          <p:nvPr/>
        </p:nvGraphicFramePr>
        <p:xfrm>
          <a:off x="5111750" y="4730750"/>
          <a:ext cx="387350" cy="350838"/>
        </p:xfrm>
        <a:graphic>
          <a:graphicData uri="http://schemas.openxmlformats.org/presentationml/2006/ole">
            <mc:AlternateContent xmlns:mc="http://schemas.openxmlformats.org/markup-compatibility/2006">
              <mc:Choice xmlns:v="urn:schemas-microsoft-com:vml" Requires="v">
                <p:oleObj spid="_x0000_s1159258" name="Equation" r:id="rId17" imgW="177480" imgH="164880" progId="Equation.3">
                  <p:embed/>
                </p:oleObj>
              </mc:Choice>
              <mc:Fallback>
                <p:oleObj name="Equation" r:id="rId17" imgW="177480" imgH="164880" progId="Equation.3">
                  <p:embed/>
                  <p:pic>
                    <p:nvPicPr>
                      <p:cNvPr id="0"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11750" y="4730750"/>
                        <a:ext cx="387350"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296" name="Object 51"/>
          <p:cNvGraphicFramePr>
            <a:graphicFrameLocks noChangeAspect="1"/>
          </p:cNvGraphicFramePr>
          <p:nvPr/>
        </p:nvGraphicFramePr>
        <p:xfrm>
          <a:off x="5575300" y="4826000"/>
          <a:ext cx="276225" cy="161925"/>
        </p:xfrm>
        <a:graphic>
          <a:graphicData uri="http://schemas.openxmlformats.org/presentationml/2006/ole">
            <mc:AlternateContent xmlns:mc="http://schemas.openxmlformats.org/markup-compatibility/2006">
              <mc:Choice xmlns:v="urn:schemas-microsoft-com:vml" Requires="v">
                <p:oleObj spid="_x0000_s1159259" name="Equation" r:id="rId19" imgW="126720" imgH="75960" progId="Equation.3">
                  <p:embed/>
                </p:oleObj>
              </mc:Choice>
              <mc:Fallback>
                <p:oleObj name="Equation" r:id="rId19" imgW="126720" imgH="75960" progId="Equation.3">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75300" y="4826000"/>
                        <a:ext cx="2762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6" name="Text Box 55"/>
          <p:cNvSpPr txBox="1">
            <a:spLocks noChangeArrowheads="1"/>
          </p:cNvSpPr>
          <p:nvPr/>
        </p:nvSpPr>
        <p:spPr bwMode="auto">
          <a:xfrm>
            <a:off x="584200" y="29210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2: Using the formula,</a:t>
            </a: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3324" name="Rectangle 7"/>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13325" name="Rectangle 8"/>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13326" name="Rectangle 9"/>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13327" name="Rectangle 10"/>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13328" name="Rectangle 11"/>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13329" name="Rectangle 12"/>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13330" name="Rectangle 13"/>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13331" name="Rectangle 14"/>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13332" name="Rectangle 15"/>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13333" name="Rectangle 16"/>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13334" name="Line 20"/>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13335" name="Line 21"/>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13336" name="Line 22"/>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13337" name="Line 23"/>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13338" name="Line 24"/>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13339" name="Text Box 3"/>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13340" name="Text Box 4"/>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13341" name="Line 17"/>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13342" name="Line 18"/>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13343" name="Line 19"/>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13344" name="Line 25"/>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26"/>
          <p:cNvGrpSpPr>
            <a:grpSpLocks noChangeAspect="1"/>
          </p:cNvGrpSpPr>
          <p:nvPr/>
        </p:nvGrpSpPr>
        <p:grpSpPr bwMode="auto">
          <a:xfrm>
            <a:off x="7305675" y="1730375"/>
            <a:ext cx="896938" cy="384175"/>
            <a:chOff x="4602" y="1138"/>
            <a:chExt cx="565" cy="242"/>
          </a:xfrm>
        </p:grpSpPr>
        <p:sp>
          <p:nvSpPr>
            <p:cNvPr id="13352" name="AutoShape 27"/>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13353" name="Rectangle 28"/>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13354" name="Rectangle 29"/>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13355" name="Rectangle 30"/>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31"/>
          <p:cNvGrpSpPr>
            <a:grpSpLocks/>
          </p:cNvGrpSpPr>
          <p:nvPr/>
        </p:nvGrpSpPr>
        <p:grpSpPr bwMode="auto">
          <a:xfrm>
            <a:off x="3798888" y="2228850"/>
            <a:ext cx="963612" cy="782638"/>
            <a:chOff x="2393" y="1532"/>
            <a:chExt cx="607" cy="493"/>
          </a:xfrm>
        </p:grpSpPr>
        <p:graphicFrame>
          <p:nvGraphicFramePr>
            <p:cNvPr id="13322" name="Object 32"/>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60284" name="Equation" r:id="rId3" imgW="266400" imgH="368280" progId="Equation.3">
                    <p:embed/>
                  </p:oleObj>
                </mc:Choice>
                <mc:Fallback>
                  <p:oleObj name="Equation" r:id="rId3" imgW="266400" imgH="36828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3" name="Object 33"/>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60285" name="Equation" r:id="rId5" imgW="177480" imgH="164880" progId="Equation.3">
                    <p:embed/>
                  </p:oleObj>
                </mc:Choice>
                <mc:Fallback>
                  <p:oleObj name="Equation" r:id="rId5" imgW="177480" imgH="1648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347" name="Text Box 34"/>
          <p:cNvSpPr txBox="1">
            <a:spLocks noChangeArrowheads="1"/>
          </p:cNvSpPr>
          <p:nvPr/>
        </p:nvSpPr>
        <p:spPr bwMode="auto">
          <a:xfrm>
            <a:off x="660400" y="4673600"/>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distance along class: </a:t>
            </a:r>
            <a:endParaRPr lang="en-GB" sz="2400">
              <a:latin typeface="Times New Roman" pitchFamily="18" charset="0"/>
            </a:endParaRPr>
          </a:p>
        </p:txBody>
      </p:sp>
      <p:sp>
        <p:nvSpPr>
          <p:cNvPr id="13348" name="Rectangle 35"/>
          <p:cNvSpPr>
            <a:spLocks noChangeArrowheads="1"/>
          </p:cNvSpPr>
          <p:nvPr/>
        </p:nvSpPr>
        <p:spPr bwMode="auto">
          <a:xfrm>
            <a:off x="1981200" y="3581400"/>
            <a:ext cx="4724400" cy="939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3314" name="Object 36"/>
          <p:cNvGraphicFramePr>
            <a:graphicFrameLocks noChangeAspect="1"/>
          </p:cNvGraphicFramePr>
          <p:nvPr/>
        </p:nvGraphicFramePr>
        <p:xfrm>
          <a:off x="4337050" y="3513138"/>
          <a:ext cx="2044700" cy="1011237"/>
        </p:xfrm>
        <a:graphic>
          <a:graphicData uri="http://schemas.openxmlformats.org/presentationml/2006/ole">
            <mc:AlternateContent xmlns:mc="http://schemas.openxmlformats.org/markup-compatibility/2006">
              <mc:Choice xmlns:v="urn:schemas-microsoft-com:vml" Requires="v">
                <p:oleObj spid="_x0000_s1160286" name="Equation" r:id="rId7" imgW="927000" imgH="482400" progId="Equation.3">
                  <p:embed/>
                </p:oleObj>
              </mc:Choice>
              <mc:Fallback>
                <p:oleObj name="Equation" r:id="rId7" imgW="927000" imgH="48240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7050" y="3513138"/>
                        <a:ext cx="20447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37"/>
          <p:cNvGraphicFramePr>
            <a:graphicFrameLocks noChangeAspect="1"/>
          </p:cNvGraphicFramePr>
          <p:nvPr/>
        </p:nvGraphicFramePr>
        <p:xfrm>
          <a:off x="2108200" y="3859213"/>
          <a:ext cx="1371600" cy="393700"/>
        </p:xfrm>
        <a:graphic>
          <a:graphicData uri="http://schemas.openxmlformats.org/presentationml/2006/ole">
            <mc:AlternateContent xmlns:mc="http://schemas.openxmlformats.org/markup-compatibility/2006">
              <mc:Choice xmlns:v="urn:schemas-microsoft-com:vml" Requires="v">
                <p:oleObj spid="_x0000_s1160287" name="Equation" r:id="rId9" imgW="672840" imgH="203040" progId="Equation.3">
                  <p:embed/>
                </p:oleObj>
              </mc:Choice>
              <mc:Fallback>
                <p:oleObj name="Equation" r:id="rId9" imgW="672840" imgH="20304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8200" y="3859213"/>
                        <a:ext cx="1371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38"/>
          <p:cNvGraphicFramePr>
            <a:graphicFrameLocks noChangeAspect="1"/>
          </p:cNvGraphicFramePr>
          <p:nvPr/>
        </p:nvGraphicFramePr>
        <p:xfrm>
          <a:off x="3573463" y="3857625"/>
          <a:ext cx="827087" cy="344488"/>
        </p:xfrm>
        <a:graphic>
          <a:graphicData uri="http://schemas.openxmlformats.org/presentationml/2006/ole">
            <mc:AlternateContent xmlns:mc="http://schemas.openxmlformats.org/markup-compatibility/2006">
              <mc:Choice xmlns:v="urn:schemas-microsoft-com:vml" Requires="v">
                <p:oleObj spid="_x0000_s1160288" name="Equation" r:id="rId11" imgW="406080" imgH="177480" progId="Equation.3">
                  <p:embed/>
                </p:oleObj>
              </mc:Choice>
              <mc:Fallback>
                <p:oleObj name="Equation" r:id="rId11" imgW="406080" imgH="17748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3463" y="3857625"/>
                        <a:ext cx="82708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49" name="Text Box 39"/>
          <p:cNvSpPr txBox="1">
            <a:spLocks noChangeArrowheads="1"/>
          </p:cNvSpPr>
          <p:nvPr/>
        </p:nvSpPr>
        <p:spPr bwMode="auto">
          <a:xfrm>
            <a:off x="6883400" y="3911600"/>
            <a:ext cx="1320800" cy="427038"/>
          </a:xfrm>
          <a:prstGeom prst="rect">
            <a:avLst/>
          </a:prstGeom>
          <a:noFill/>
          <a:ln w="9525">
            <a:noFill/>
            <a:miter lim="800000"/>
            <a:headEnd/>
            <a:tailEnd/>
          </a:ln>
        </p:spPr>
        <p:txBody>
          <a:bodyPr>
            <a:spAutoFit/>
          </a:bodyPr>
          <a:lstStyle/>
          <a:p>
            <a:pPr marL="457200" indent="-457200" algn="l" eaLnBrk="0" hangingPunct="0">
              <a:buFont typeface="Wingdings" pitchFamily="2" charset="2"/>
              <a:buNone/>
            </a:pPr>
            <a:r>
              <a:rPr lang="en-GB" sz="2200"/>
              <a:t>where,</a:t>
            </a:r>
          </a:p>
        </p:txBody>
      </p:sp>
      <p:graphicFrame>
        <p:nvGraphicFramePr>
          <p:cNvPr id="13317" name="Object 40"/>
          <p:cNvGraphicFramePr>
            <a:graphicFrameLocks noChangeAspect="1"/>
          </p:cNvGraphicFramePr>
          <p:nvPr/>
        </p:nvGraphicFramePr>
        <p:xfrm>
          <a:off x="3744913" y="4610100"/>
          <a:ext cx="1295400" cy="593725"/>
        </p:xfrm>
        <a:graphic>
          <a:graphicData uri="http://schemas.openxmlformats.org/presentationml/2006/ole">
            <mc:AlternateContent xmlns:mc="http://schemas.openxmlformats.org/markup-compatibility/2006">
              <mc:Choice xmlns:v="urn:schemas-microsoft-com:vml" Requires="v">
                <p:oleObj spid="_x0000_s1160289" name="Equation" r:id="rId13" imgW="596880" imgH="279360" progId="Equation.3">
                  <p:embed/>
                </p:oleObj>
              </mc:Choice>
              <mc:Fallback>
                <p:oleObj name="Equation" r:id="rId13" imgW="596880" imgH="27936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913" y="4610100"/>
                        <a:ext cx="12954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42"/>
          <p:cNvGraphicFramePr>
            <a:graphicFrameLocks noChangeAspect="1"/>
          </p:cNvGraphicFramePr>
          <p:nvPr/>
        </p:nvGraphicFramePr>
        <p:xfrm>
          <a:off x="5842000" y="4743450"/>
          <a:ext cx="247650" cy="323850"/>
        </p:xfrm>
        <a:graphic>
          <a:graphicData uri="http://schemas.openxmlformats.org/presentationml/2006/ole">
            <mc:AlternateContent xmlns:mc="http://schemas.openxmlformats.org/markup-compatibility/2006">
              <mc:Choice xmlns:v="urn:schemas-microsoft-com:vml" Requires="v">
                <p:oleObj spid="_x0000_s1160290" name="Equation" r:id="rId15" imgW="114120" imgH="152280" progId="Equation.3">
                  <p:embed/>
                </p:oleObj>
              </mc:Choice>
              <mc:Fallback>
                <p:oleObj name="Equation" r:id="rId15" imgW="114120" imgH="15228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2000" y="4743450"/>
                        <a:ext cx="2476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9387" name="Object 43"/>
          <p:cNvGraphicFramePr>
            <a:graphicFrameLocks noChangeAspect="1"/>
          </p:cNvGraphicFramePr>
          <p:nvPr/>
        </p:nvGraphicFramePr>
        <p:xfrm>
          <a:off x="6099175" y="4730750"/>
          <a:ext cx="495300" cy="350838"/>
        </p:xfrm>
        <a:graphic>
          <a:graphicData uri="http://schemas.openxmlformats.org/presentationml/2006/ole">
            <mc:AlternateContent xmlns:mc="http://schemas.openxmlformats.org/markup-compatibility/2006">
              <mc:Choice xmlns:v="urn:schemas-microsoft-com:vml" Requires="v">
                <p:oleObj spid="_x0000_s1160291" name="Equation" r:id="rId17" imgW="228600" imgH="164880" progId="Equation.3">
                  <p:embed/>
                </p:oleObj>
              </mc:Choice>
              <mc:Fallback>
                <p:oleObj name="Equation" r:id="rId17" imgW="228600" imgH="16488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9175" y="4730750"/>
                        <a:ext cx="49530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9393" name="Text Box 49"/>
          <p:cNvSpPr txBox="1">
            <a:spLocks noChangeArrowheads="1"/>
          </p:cNvSpPr>
          <p:nvPr/>
        </p:nvSpPr>
        <p:spPr bwMode="auto">
          <a:xfrm>
            <a:off x="635000" y="5216525"/>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frequency of class, </a:t>
            </a:r>
            <a:endParaRPr lang="en-GB" sz="2400">
              <a:latin typeface="Times New Roman" pitchFamily="18" charset="0"/>
            </a:endParaRPr>
          </a:p>
        </p:txBody>
      </p:sp>
      <p:graphicFrame>
        <p:nvGraphicFramePr>
          <p:cNvPr id="13320" name="Object 52"/>
          <p:cNvGraphicFramePr>
            <a:graphicFrameLocks noChangeAspect="1"/>
          </p:cNvGraphicFramePr>
          <p:nvPr/>
        </p:nvGraphicFramePr>
        <p:xfrm>
          <a:off x="5111750" y="4730750"/>
          <a:ext cx="387350" cy="350838"/>
        </p:xfrm>
        <a:graphic>
          <a:graphicData uri="http://schemas.openxmlformats.org/presentationml/2006/ole">
            <mc:AlternateContent xmlns:mc="http://schemas.openxmlformats.org/markup-compatibility/2006">
              <mc:Choice xmlns:v="urn:schemas-microsoft-com:vml" Requires="v">
                <p:oleObj spid="_x0000_s1160292" name="Equation" r:id="rId19" imgW="177480" imgH="164880" progId="Equation.3">
                  <p:embed/>
                </p:oleObj>
              </mc:Choice>
              <mc:Fallback>
                <p:oleObj name="Equation" r:id="rId19" imgW="177480" imgH="164880" progId="Equation.3">
                  <p:embed/>
                  <p:pic>
                    <p:nvPicPr>
                      <p:cNvPr id="0"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11750" y="4730750"/>
                        <a:ext cx="387350"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321" name="Object 53"/>
          <p:cNvGraphicFramePr>
            <a:graphicFrameLocks noChangeAspect="1"/>
          </p:cNvGraphicFramePr>
          <p:nvPr/>
        </p:nvGraphicFramePr>
        <p:xfrm>
          <a:off x="5575300" y="4826000"/>
          <a:ext cx="276225" cy="161925"/>
        </p:xfrm>
        <a:graphic>
          <a:graphicData uri="http://schemas.openxmlformats.org/presentationml/2006/ole">
            <mc:AlternateContent xmlns:mc="http://schemas.openxmlformats.org/markup-compatibility/2006">
              <mc:Choice xmlns:v="urn:schemas-microsoft-com:vml" Requires="v">
                <p:oleObj spid="_x0000_s1160293" name="Equation" r:id="rId21" imgW="126720" imgH="75960" progId="Equation.3">
                  <p:embed/>
                </p:oleObj>
              </mc:Choice>
              <mc:Fallback>
                <p:oleObj name="Equation" r:id="rId21" imgW="126720" imgH="75960" progId="Equation.3">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75300" y="4826000"/>
                        <a:ext cx="2762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51" name="Text Box 55"/>
          <p:cNvSpPr txBox="1">
            <a:spLocks noChangeArrowheads="1"/>
          </p:cNvSpPr>
          <p:nvPr/>
        </p:nvSpPr>
        <p:spPr bwMode="auto">
          <a:xfrm>
            <a:off x="584200" y="29210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2: Using the formula,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9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9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4349" name="Rectangle 2"/>
          <p:cNvSpPr>
            <a:spLocks noChangeArrowheads="1"/>
          </p:cNvSpPr>
          <p:nvPr/>
        </p:nvSpPr>
        <p:spPr bwMode="auto">
          <a:xfrm>
            <a:off x="4013200" y="1727200"/>
            <a:ext cx="1016000" cy="406400"/>
          </a:xfrm>
          <a:prstGeom prst="rect">
            <a:avLst/>
          </a:prstGeom>
          <a:solidFill>
            <a:schemeClr val="accent1"/>
          </a:solidFill>
          <a:ln w="9525">
            <a:noFill/>
            <a:miter lim="800000"/>
            <a:headEnd/>
            <a:tailEnd/>
          </a:ln>
        </p:spPr>
        <p:txBody>
          <a:bodyPr wrap="none" anchor="ctr"/>
          <a:lstStyle/>
          <a:p>
            <a:endParaRPr lang="en-US"/>
          </a:p>
        </p:txBody>
      </p:sp>
      <p:sp>
        <p:nvSpPr>
          <p:cNvPr id="14350" name="Rectangle 3"/>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14351" name="Rectangle 4"/>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14352" name="Rectangle 5"/>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10</a:t>
            </a:r>
          </a:p>
        </p:txBody>
      </p:sp>
      <p:sp>
        <p:nvSpPr>
          <p:cNvPr id="14353" name="Rectangle 6"/>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14354" name="Rectangle 7"/>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14355" name="Rectangle 8"/>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14356" name="Rectangle 9"/>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14357" name="Rectangle 10"/>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14358" name="Rectangle 11"/>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14359" name="Rectangle 12"/>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14360" name="Line 13"/>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14361" name="Line 14"/>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14362" name="Line 15"/>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14363" name="Line 16"/>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14364" name="Line 17"/>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14365" name="Text Box 18"/>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14366" name="Text Box 19"/>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sp>
        <p:nvSpPr>
          <p:cNvPr id="14367" name="Line 21"/>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14368" name="Line 22"/>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14369" name="Line 23"/>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14370" name="Line 24"/>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2" name="Group 25"/>
          <p:cNvGrpSpPr>
            <a:grpSpLocks noChangeAspect="1"/>
          </p:cNvGrpSpPr>
          <p:nvPr/>
        </p:nvGrpSpPr>
        <p:grpSpPr bwMode="auto">
          <a:xfrm>
            <a:off x="7305675" y="1730375"/>
            <a:ext cx="896938" cy="384175"/>
            <a:chOff x="4602" y="1138"/>
            <a:chExt cx="565" cy="242"/>
          </a:xfrm>
        </p:grpSpPr>
        <p:sp>
          <p:nvSpPr>
            <p:cNvPr id="14378" name="AutoShape 26"/>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14379" name="Rectangle 27"/>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14380" name="Rectangle 28"/>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14381" name="Rectangle 29"/>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nvGrpSpPr>
          <p:cNvPr id="3" name="Group 30"/>
          <p:cNvGrpSpPr>
            <a:grpSpLocks/>
          </p:cNvGrpSpPr>
          <p:nvPr/>
        </p:nvGrpSpPr>
        <p:grpSpPr bwMode="auto">
          <a:xfrm>
            <a:off x="3798888" y="2228850"/>
            <a:ext cx="963612" cy="782638"/>
            <a:chOff x="2393" y="1532"/>
            <a:chExt cx="607" cy="493"/>
          </a:xfrm>
        </p:grpSpPr>
        <p:graphicFrame>
          <p:nvGraphicFramePr>
            <p:cNvPr id="14347" name="Object 31"/>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61317" name="Equation" r:id="rId3" imgW="266400" imgH="368280" progId="Equation.3">
                    <p:embed/>
                  </p:oleObj>
                </mc:Choice>
                <mc:Fallback>
                  <p:oleObj name="Equation" r:id="rId3" imgW="266400" imgH="36828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8" name="Object 32"/>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61318" name="Equation" r:id="rId5" imgW="177480" imgH="164880" progId="Equation.3">
                    <p:embed/>
                  </p:oleObj>
                </mc:Choice>
                <mc:Fallback>
                  <p:oleObj name="Equation" r:id="rId5" imgW="177480" imgH="16488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73" name="Text Box 33"/>
          <p:cNvSpPr txBox="1">
            <a:spLocks noChangeArrowheads="1"/>
          </p:cNvSpPr>
          <p:nvPr/>
        </p:nvSpPr>
        <p:spPr bwMode="auto">
          <a:xfrm>
            <a:off x="660400" y="4673600"/>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distance along class: </a:t>
            </a:r>
            <a:endParaRPr lang="en-GB" sz="2400">
              <a:latin typeface="Times New Roman" pitchFamily="18" charset="0"/>
            </a:endParaRPr>
          </a:p>
        </p:txBody>
      </p:sp>
      <p:sp>
        <p:nvSpPr>
          <p:cNvPr id="14374" name="Rectangle 34"/>
          <p:cNvSpPr>
            <a:spLocks noChangeArrowheads="1"/>
          </p:cNvSpPr>
          <p:nvPr/>
        </p:nvSpPr>
        <p:spPr bwMode="auto">
          <a:xfrm>
            <a:off x="1981200" y="3581400"/>
            <a:ext cx="4724400" cy="939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4338" name="Object 35"/>
          <p:cNvGraphicFramePr>
            <a:graphicFrameLocks noChangeAspect="1"/>
          </p:cNvGraphicFramePr>
          <p:nvPr/>
        </p:nvGraphicFramePr>
        <p:xfrm>
          <a:off x="4337050" y="3513138"/>
          <a:ext cx="2044700" cy="1011237"/>
        </p:xfrm>
        <a:graphic>
          <a:graphicData uri="http://schemas.openxmlformats.org/presentationml/2006/ole">
            <mc:AlternateContent xmlns:mc="http://schemas.openxmlformats.org/markup-compatibility/2006">
              <mc:Choice xmlns:v="urn:schemas-microsoft-com:vml" Requires="v">
                <p:oleObj spid="_x0000_s1161319" name="Equation" r:id="rId7" imgW="927000" imgH="482400" progId="Equation.3">
                  <p:embed/>
                </p:oleObj>
              </mc:Choice>
              <mc:Fallback>
                <p:oleObj name="Equation" r:id="rId7" imgW="927000" imgH="4824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7050" y="3513138"/>
                        <a:ext cx="20447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36"/>
          <p:cNvGraphicFramePr>
            <a:graphicFrameLocks noChangeAspect="1"/>
          </p:cNvGraphicFramePr>
          <p:nvPr/>
        </p:nvGraphicFramePr>
        <p:xfrm>
          <a:off x="2108200" y="3859213"/>
          <a:ext cx="1371600" cy="393700"/>
        </p:xfrm>
        <a:graphic>
          <a:graphicData uri="http://schemas.openxmlformats.org/presentationml/2006/ole">
            <mc:AlternateContent xmlns:mc="http://schemas.openxmlformats.org/markup-compatibility/2006">
              <mc:Choice xmlns:v="urn:schemas-microsoft-com:vml" Requires="v">
                <p:oleObj spid="_x0000_s1161320" name="Equation" r:id="rId9" imgW="672840" imgH="203040" progId="Equation.3">
                  <p:embed/>
                </p:oleObj>
              </mc:Choice>
              <mc:Fallback>
                <p:oleObj name="Equation" r:id="rId9" imgW="672840" imgH="20304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8200" y="3859213"/>
                        <a:ext cx="1371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37"/>
          <p:cNvGraphicFramePr>
            <a:graphicFrameLocks noChangeAspect="1"/>
          </p:cNvGraphicFramePr>
          <p:nvPr/>
        </p:nvGraphicFramePr>
        <p:xfrm>
          <a:off x="3573463" y="3857625"/>
          <a:ext cx="827087" cy="344488"/>
        </p:xfrm>
        <a:graphic>
          <a:graphicData uri="http://schemas.openxmlformats.org/presentationml/2006/ole">
            <mc:AlternateContent xmlns:mc="http://schemas.openxmlformats.org/markup-compatibility/2006">
              <mc:Choice xmlns:v="urn:schemas-microsoft-com:vml" Requires="v">
                <p:oleObj spid="_x0000_s1161321" name="Equation" r:id="rId11" imgW="406080" imgH="177480" progId="Equation.3">
                  <p:embed/>
                </p:oleObj>
              </mc:Choice>
              <mc:Fallback>
                <p:oleObj name="Equation" r:id="rId11" imgW="406080" imgH="17748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3463" y="3857625"/>
                        <a:ext cx="82708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75" name="Text Box 38"/>
          <p:cNvSpPr txBox="1">
            <a:spLocks noChangeArrowheads="1"/>
          </p:cNvSpPr>
          <p:nvPr/>
        </p:nvSpPr>
        <p:spPr bwMode="auto">
          <a:xfrm>
            <a:off x="6883400" y="3911600"/>
            <a:ext cx="1320800" cy="427038"/>
          </a:xfrm>
          <a:prstGeom prst="rect">
            <a:avLst/>
          </a:prstGeom>
          <a:noFill/>
          <a:ln w="9525">
            <a:noFill/>
            <a:miter lim="800000"/>
            <a:headEnd/>
            <a:tailEnd/>
          </a:ln>
        </p:spPr>
        <p:txBody>
          <a:bodyPr>
            <a:spAutoFit/>
          </a:bodyPr>
          <a:lstStyle/>
          <a:p>
            <a:pPr marL="457200" indent="-457200" algn="l" eaLnBrk="0" hangingPunct="0">
              <a:buFont typeface="Wingdings" pitchFamily="2" charset="2"/>
              <a:buNone/>
            </a:pPr>
            <a:r>
              <a:rPr lang="en-GB" sz="2200"/>
              <a:t>where,</a:t>
            </a:r>
          </a:p>
        </p:txBody>
      </p:sp>
      <p:graphicFrame>
        <p:nvGraphicFramePr>
          <p:cNvPr id="14341" name="Object 39"/>
          <p:cNvGraphicFramePr>
            <a:graphicFrameLocks noChangeAspect="1"/>
          </p:cNvGraphicFramePr>
          <p:nvPr/>
        </p:nvGraphicFramePr>
        <p:xfrm>
          <a:off x="3744913" y="4610100"/>
          <a:ext cx="1295400" cy="593725"/>
        </p:xfrm>
        <a:graphic>
          <a:graphicData uri="http://schemas.openxmlformats.org/presentationml/2006/ole">
            <mc:AlternateContent xmlns:mc="http://schemas.openxmlformats.org/markup-compatibility/2006">
              <mc:Choice xmlns:v="urn:schemas-microsoft-com:vml" Requires="v">
                <p:oleObj spid="_x0000_s1161322" name="Equation" r:id="rId13" imgW="596880" imgH="279360" progId="Equation.3">
                  <p:embed/>
                </p:oleObj>
              </mc:Choice>
              <mc:Fallback>
                <p:oleObj name="Equation" r:id="rId13" imgW="596880" imgH="279360" progId="Equation.3">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913" y="4610100"/>
                        <a:ext cx="12954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40"/>
          <p:cNvGraphicFramePr>
            <a:graphicFrameLocks noChangeAspect="1"/>
          </p:cNvGraphicFramePr>
          <p:nvPr/>
        </p:nvGraphicFramePr>
        <p:xfrm>
          <a:off x="5842000" y="4743450"/>
          <a:ext cx="247650" cy="323850"/>
        </p:xfrm>
        <a:graphic>
          <a:graphicData uri="http://schemas.openxmlformats.org/presentationml/2006/ole">
            <mc:AlternateContent xmlns:mc="http://schemas.openxmlformats.org/markup-compatibility/2006">
              <mc:Choice xmlns:v="urn:schemas-microsoft-com:vml" Requires="v">
                <p:oleObj spid="_x0000_s1161323" name="Equation" r:id="rId15" imgW="114120" imgH="152280" progId="Equation.3">
                  <p:embed/>
                </p:oleObj>
              </mc:Choice>
              <mc:Fallback>
                <p:oleObj name="Equation" r:id="rId15" imgW="114120" imgH="15228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2000" y="4743450"/>
                        <a:ext cx="2476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3" name="Object 41"/>
          <p:cNvGraphicFramePr>
            <a:graphicFrameLocks noChangeAspect="1"/>
          </p:cNvGraphicFramePr>
          <p:nvPr/>
        </p:nvGraphicFramePr>
        <p:xfrm>
          <a:off x="6099175" y="4730750"/>
          <a:ext cx="495300" cy="350838"/>
        </p:xfrm>
        <a:graphic>
          <a:graphicData uri="http://schemas.openxmlformats.org/presentationml/2006/ole">
            <mc:AlternateContent xmlns:mc="http://schemas.openxmlformats.org/markup-compatibility/2006">
              <mc:Choice xmlns:v="urn:schemas-microsoft-com:vml" Requires="v">
                <p:oleObj spid="_x0000_s1161324" name="Equation" r:id="rId17" imgW="228600" imgH="164880" progId="Equation.3">
                  <p:embed/>
                </p:oleObj>
              </mc:Choice>
              <mc:Fallback>
                <p:oleObj name="Equation" r:id="rId17" imgW="228600" imgH="16488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9175" y="4730750"/>
                        <a:ext cx="49530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4" name="Object 42"/>
          <p:cNvGraphicFramePr>
            <a:graphicFrameLocks noChangeAspect="1"/>
          </p:cNvGraphicFramePr>
          <p:nvPr/>
        </p:nvGraphicFramePr>
        <p:xfrm>
          <a:off x="3414713" y="5275263"/>
          <a:ext cx="936625" cy="404812"/>
        </p:xfrm>
        <a:graphic>
          <a:graphicData uri="http://schemas.openxmlformats.org/presentationml/2006/ole">
            <mc:AlternateContent xmlns:mc="http://schemas.openxmlformats.org/markup-compatibility/2006">
              <mc:Choice xmlns:v="urn:schemas-microsoft-com:vml" Requires="v">
                <p:oleObj spid="_x0000_s1161325" name="Equation" r:id="rId19" imgW="431640" imgH="190440" progId="Equation.3">
                  <p:embed/>
                </p:oleObj>
              </mc:Choice>
              <mc:Fallback>
                <p:oleObj name="Equation" r:id="rId19" imgW="431640" imgH="190440"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14713" y="5275263"/>
                        <a:ext cx="936625" cy="404812"/>
                      </a:xfrm>
                      <a:prstGeom prst="rect">
                        <a:avLst/>
                      </a:prstGeom>
                      <a:solidFill>
                        <a:srgbClr val="FFFFFF"/>
                      </a:solidFill>
                      <a:ln w="9525">
                        <a:solidFill>
                          <a:schemeClr val="tx1"/>
                        </a:solidFill>
                        <a:miter lim="800000"/>
                        <a:headEnd/>
                        <a:tailEnd/>
                      </a:ln>
                    </p:spPr>
                  </p:pic>
                </p:oleObj>
              </mc:Fallback>
            </mc:AlternateContent>
          </a:graphicData>
        </a:graphic>
      </p:graphicFrame>
      <p:sp>
        <p:nvSpPr>
          <p:cNvPr id="14376" name="Text Box 43"/>
          <p:cNvSpPr txBox="1">
            <a:spLocks noChangeArrowheads="1"/>
          </p:cNvSpPr>
          <p:nvPr/>
        </p:nvSpPr>
        <p:spPr bwMode="auto">
          <a:xfrm>
            <a:off x="635000" y="5216525"/>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frequency of class, </a:t>
            </a:r>
            <a:endParaRPr lang="en-GB" sz="2400">
              <a:latin typeface="Times New Roman" pitchFamily="18" charset="0"/>
            </a:endParaRPr>
          </a:p>
        </p:txBody>
      </p:sp>
      <p:graphicFrame>
        <p:nvGraphicFramePr>
          <p:cNvPr id="14345" name="Object 44"/>
          <p:cNvGraphicFramePr>
            <a:graphicFrameLocks noChangeAspect="1"/>
          </p:cNvGraphicFramePr>
          <p:nvPr/>
        </p:nvGraphicFramePr>
        <p:xfrm>
          <a:off x="5111750" y="4730750"/>
          <a:ext cx="387350" cy="350838"/>
        </p:xfrm>
        <a:graphic>
          <a:graphicData uri="http://schemas.openxmlformats.org/presentationml/2006/ole">
            <mc:AlternateContent xmlns:mc="http://schemas.openxmlformats.org/markup-compatibility/2006">
              <mc:Choice xmlns:v="urn:schemas-microsoft-com:vml" Requires="v">
                <p:oleObj spid="_x0000_s1161326" name="Equation" r:id="rId21" imgW="177480" imgH="164880" progId="Equation.3">
                  <p:embed/>
                </p:oleObj>
              </mc:Choice>
              <mc:Fallback>
                <p:oleObj name="Equation" r:id="rId21" imgW="177480" imgH="164880" progId="Equation.3">
                  <p:embed/>
                  <p:pic>
                    <p:nvPicPr>
                      <p:cNvPr id="0"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11750" y="4730750"/>
                        <a:ext cx="387350"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4346" name="Object 45"/>
          <p:cNvGraphicFramePr>
            <a:graphicFrameLocks noChangeAspect="1"/>
          </p:cNvGraphicFramePr>
          <p:nvPr/>
        </p:nvGraphicFramePr>
        <p:xfrm>
          <a:off x="5575300" y="4826000"/>
          <a:ext cx="276225" cy="161925"/>
        </p:xfrm>
        <a:graphic>
          <a:graphicData uri="http://schemas.openxmlformats.org/presentationml/2006/ole">
            <mc:AlternateContent xmlns:mc="http://schemas.openxmlformats.org/markup-compatibility/2006">
              <mc:Choice xmlns:v="urn:schemas-microsoft-com:vml" Requires="v">
                <p:oleObj spid="_x0000_s1161327" name="Equation" r:id="rId23" imgW="126720" imgH="75960" progId="Equation.3">
                  <p:embed/>
                </p:oleObj>
              </mc:Choice>
              <mc:Fallback>
                <p:oleObj name="Equation" r:id="rId23" imgW="126720" imgH="75960" progId="Equation.3">
                  <p:embed/>
                  <p:pic>
                    <p:nvPicPr>
                      <p:cNvPr id="0"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75300" y="4826000"/>
                        <a:ext cx="2762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77" name="Text Box 46"/>
          <p:cNvSpPr txBox="1">
            <a:spLocks noChangeArrowheads="1"/>
          </p:cNvSpPr>
          <p:nvPr/>
        </p:nvSpPr>
        <p:spPr bwMode="auto">
          <a:xfrm>
            <a:off x="584200" y="29210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2: Using the formula,</a:t>
            </a: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374" name="Text Box 4"/>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grpSp>
        <p:nvGrpSpPr>
          <p:cNvPr id="2" name="Group 52"/>
          <p:cNvGrpSpPr>
            <a:grpSpLocks/>
          </p:cNvGrpSpPr>
          <p:nvPr/>
        </p:nvGrpSpPr>
        <p:grpSpPr bwMode="auto">
          <a:xfrm>
            <a:off x="304800" y="736600"/>
            <a:ext cx="7897813" cy="1397000"/>
            <a:chOff x="192" y="464"/>
            <a:chExt cx="4975" cy="880"/>
          </a:xfrm>
        </p:grpSpPr>
        <p:sp>
          <p:nvSpPr>
            <p:cNvPr id="15383" name="Rectangle 51"/>
            <p:cNvSpPr>
              <a:spLocks noChangeArrowheads="1"/>
            </p:cNvSpPr>
            <p:nvPr/>
          </p:nvSpPr>
          <p:spPr bwMode="auto">
            <a:xfrm>
              <a:off x="2528" y="832"/>
              <a:ext cx="640" cy="256"/>
            </a:xfrm>
            <a:prstGeom prst="rect">
              <a:avLst/>
            </a:prstGeom>
            <a:solidFill>
              <a:schemeClr val="accent1"/>
            </a:solidFill>
            <a:ln w="9525">
              <a:noFill/>
              <a:miter lim="800000"/>
              <a:headEnd/>
              <a:tailEnd/>
            </a:ln>
          </p:spPr>
          <p:txBody>
            <a:bodyPr wrap="none" anchor="ctr"/>
            <a:lstStyle/>
            <a:p>
              <a:endParaRPr lang="en-US"/>
            </a:p>
          </p:txBody>
        </p:sp>
        <p:sp>
          <p:nvSpPr>
            <p:cNvPr id="15384" name="Rectangle 7"/>
            <p:cNvSpPr>
              <a:spLocks noChangeArrowheads="1"/>
            </p:cNvSpPr>
            <p:nvPr/>
          </p:nvSpPr>
          <p:spPr bwMode="auto">
            <a:xfrm>
              <a:off x="3828" y="1080"/>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15385" name="Rectangle 8"/>
            <p:cNvSpPr>
              <a:spLocks noChangeArrowheads="1"/>
            </p:cNvSpPr>
            <p:nvPr/>
          </p:nvSpPr>
          <p:spPr bwMode="auto">
            <a:xfrm>
              <a:off x="3182" y="1080"/>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15386" name="Rectangle 9"/>
            <p:cNvSpPr>
              <a:spLocks noChangeArrowheads="1"/>
            </p:cNvSpPr>
            <p:nvPr/>
          </p:nvSpPr>
          <p:spPr bwMode="auto">
            <a:xfrm>
              <a:off x="2535" y="1080"/>
              <a:ext cx="647"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15387" name="Rectangle 10"/>
            <p:cNvSpPr>
              <a:spLocks noChangeArrowheads="1"/>
            </p:cNvSpPr>
            <p:nvPr/>
          </p:nvSpPr>
          <p:spPr bwMode="auto">
            <a:xfrm>
              <a:off x="1891" y="1080"/>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15388" name="Rectangle 11"/>
            <p:cNvSpPr>
              <a:spLocks noChangeArrowheads="1"/>
            </p:cNvSpPr>
            <p:nvPr/>
          </p:nvSpPr>
          <p:spPr bwMode="auto">
            <a:xfrm>
              <a:off x="544" y="1080"/>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15389" name="Rectangle 12"/>
            <p:cNvSpPr>
              <a:spLocks noChangeArrowheads="1"/>
            </p:cNvSpPr>
            <p:nvPr/>
          </p:nvSpPr>
          <p:spPr bwMode="auto">
            <a:xfrm>
              <a:off x="3828" y="81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15390" name="Rectangle 13"/>
            <p:cNvSpPr>
              <a:spLocks noChangeArrowheads="1"/>
            </p:cNvSpPr>
            <p:nvPr/>
          </p:nvSpPr>
          <p:spPr bwMode="auto">
            <a:xfrm>
              <a:off x="3182" y="816"/>
              <a:ext cx="646"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15391" name="Rectangle 14"/>
            <p:cNvSpPr>
              <a:spLocks noChangeArrowheads="1"/>
            </p:cNvSpPr>
            <p:nvPr/>
          </p:nvSpPr>
          <p:spPr bwMode="auto">
            <a:xfrm>
              <a:off x="2535" y="816"/>
              <a:ext cx="647" cy="264"/>
            </a:xfrm>
            <a:prstGeom prst="rect">
              <a:avLst/>
            </a:prstGeom>
            <a:noFill/>
            <a:ln w="9525">
              <a:noFill/>
              <a:miter lim="800000"/>
              <a:headEnd/>
              <a:tailEnd/>
            </a:ln>
          </p:spPr>
          <p:txBody>
            <a:bodyPr lIns="0" tIns="0" rIns="0" bIns="0" anchor="ctr"/>
            <a:lstStyle/>
            <a:p>
              <a:pPr>
                <a:spcBef>
                  <a:spcPct val="20000"/>
                </a:spcBef>
              </a:pPr>
              <a:r>
                <a:rPr lang="en-GB" sz="2400">
                  <a:solidFill>
                    <a:srgbClr val="0000FF"/>
                  </a:solidFill>
                  <a:latin typeface="Times New Roman" pitchFamily="18" charset="0"/>
                </a:rPr>
                <a:t>6 - 10</a:t>
              </a:r>
            </a:p>
          </p:txBody>
        </p:sp>
        <p:sp>
          <p:nvSpPr>
            <p:cNvPr id="15392" name="Rectangle 15"/>
            <p:cNvSpPr>
              <a:spLocks noChangeArrowheads="1"/>
            </p:cNvSpPr>
            <p:nvPr/>
          </p:nvSpPr>
          <p:spPr bwMode="auto">
            <a:xfrm>
              <a:off x="1891" y="816"/>
              <a:ext cx="644" cy="264"/>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15393" name="Rectangle 16"/>
            <p:cNvSpPr>
              <a:spLocks noChangeArrowheads="1"/>
            </p:cNvSpPr>
            <p:nvPr/>
          </p:nvSpPr>
          <p:spPr bwMode="auto">
            <a:xfrm>
              <a:off x="544" y="816"/>
              <a:ext cx="1347" cy="264"/>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15394" name="Line 20"/>
            <p:cNvSpPr>
              <a:spLocks noChangeShapeType="1"/>
            </p:cNvSpPr>
            <p:nvPr/>
          </p:nvSpPr>
          <p:spPr bwMode="auto">
            <a:xfrm>
              <a:off x="544" y="816"/>
              <a:ext cx="0" cy="528"/>
            </a:xfrm>
            <a:prstGeom prst="line">
              <a:avLst/>
            </a:prstGeom>
            <a:noFill/>
            <a:ln w="28575" cap="sq">
              <a:solidFill>
                <a:schemeClr val="tx1"/>
              </a:solidFill>
              <a:round/>
              <a:headEnd/>
              <a:tailEnd/>
            </a:ln>
          </p:spPr>
          <p:txBody>
            <a:bodyPr/>
            <a:lstStyle/>
            <a:p>
              <a:endParaRPr lang="th-TH"/>
            </a:p>
          </p:txBody>
        </p:sp>
        <p:sp>
          <p:nvSpPr>
            <p:cNvPr id="15395" name="Line 21"/>
            <p:cNvSpPr>
              <a:spLocks noChangeShapeType="1"/>
            </p:cNvSpPr>
            <p:nvPr/>
          </p:nvSpPr>
          <p:spPr bwMode="auto">
            <a:xfrm>
              <a:off x="1891" y="816"/>
              <a:ext cx="0" cy="528"/>
            </a:xfrm>
            <a:prstGeom prst="line">
              <a:avLst/>
            </a:prstGeom>
            <a:noFill/>
            <a:ln w="12700">
              <a:solidFill>
                <a:schemeClr val="tx1"/>
              </a:solidFill>
              <a:round/>
              <a:headEnd/>
              <a:tailEnd/>
            </a:ln>
          </p:spPr>
          <p:txBody>
            <a:bodyPr/>
            <a:lstStyle/>
            <a:p>
              <a:endParaRPr lang="th-TH"/>
            </a:p>
          </p:txBody>
        </p:sp>
        <p:sp>
          <p:nvSpPr>
            <p:cNvPr id="15396" name="Line 22"/>
            <p:cNvSpPr>
              <a:spLocks noChangeShapeType="1"/>
            </p:cNvSpPr>
            <p:nvPr/>
          </p:nvSpPr>
          <p:spPr bwMode="auto">
            <a:xfrm>
              <a:off x="2535" y="816"/>
              <a:ext cx="0" cy="528"/>
            </a:xfrm>
            <a:prstGeom prst="line">
              <a:avLst/>
            </a:prstGeom>
            <a:noFill/>
            <a:ln w="12700">
              <a:solidFill>
                <a:schemeClr val="tx1"/>
              </a:solidFill>
              <a:round/>
              <a:headEnd/>
              <a:tailEnd/>
            </a:ln>
          </p:spPr>
          <p:txBody>
            <a:bodyPr/>
            <a:lstStyle/>
            <a:p>
              <a:endParaRPr lang="th-TH"/>
            </a:p>
          </p:txBody>
        </p:sp>
        <p:sp>
          <p:nvSpPr>
            <p:cNvPr id="15397" name="Line 23"/>
            <p:cNvSpPr>
              <a:spLocks noChangeShapeType="1"/>
            </p:cNvSpPr>
            <p:nvPr/>
          </p:nvSpPr>
          <p:spPr bwMode="auto">
            <a:xfrm>
              <a:off x="3182" y="816"/>
              <a:ext cx="0" cy="528"/>
            </a:xfrm>
            <a:prstGeom prst="line">
              <a:avLst/>
            </a:prstGeom>
            <a:noFill/>
            <a:ln w="12700">
              <a:solidFill>
                <a:schemeClr val="tx1"/>
              </a:solidFill>
              <a:round/>
              <a:headEnd/>
              <a:tailEnd/>
            </a:ln>
          </p:spPr>
          <p:txBody>
            <a:bodyPr/>
            <a:lstStyle/>
            <a:p>
              <a:endParaRPr lang="th-TH"/>
            </a:p>
          </p:txBody>
        </p:sp>
        <p:sp>
          <p:nvSpPr>
            <p:cNvPr id="15398" name="Line 24"/>
            <p:cNvSpPr>
              <a:spLocks noChangeShapeType="1"/>
            </p:cNvSpPr>
            <p:nvPr/>
          </p:nvSpPr>
          <p:spPr bwMode="auto">
            <a:xfrm>
              <a:off x="3828" y="816"/>
              <a:ext cx="0" cy="528"/>
            </a:xfrm>
            <a:prstGeom prst="line">
              <a:avLst/>
            </a:prstGeom>
            <a:noFill/>
            <a:ln w="12700">
              <a:solidFill>
                <a:schemeClr val="tx1"/>
              </a:solidFill>
              <a:round/>
              <a:headEnd/>
              <a:tailEnd/>
            </a:ln>
          </p:spPr>
          <p:txBody>
            <a:bodyPr/>
            <a:lstStyle/>
            <a:p>
              <a:endParaRPr lang="th-TH"/>
            </a:p>
          </p:txBody>
        </p:sp>
        <p:sp>
          <p:nvSpPr>
            <p:cNvPr id="15399" name="Text Box 3"/>
            <p:cNvSpPr txBox="1">
              <a:spLocks noChangeArrowheads="1"/>
            </p:cNvSpPr>
            <p:nvPr/>
          </p:nvSpPr>
          <p:spPr bwMode="auto">
            <a:xfrm>
              <a:off x="192" y="464"/>
              <a:ext cx="4192" cy="269"/>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15400" name="Line 17"/>
            <p:cNvSpPr>
              <a:spLocks noChangeShapeType="1"/>
            </p:cNvSpPr>
            <p:nvPr/>
          </p:nvSpPr>
          <p:spPr bwMode="auto">
            <a:xfrm>
              <a:off x="544" y="816"/>
              <a:ext cx="3930" cy="0"/>
            </a:xfrm>
            <a:prstGeom prst="line">
              <a:avLst/>
            </a:prstGeom>
            <a:noFill/>
            <a:ln w="28575" cap="sq">
              <a:solidFill>
                <a:schemeClr val="tx1"/>
              </a:solidFill>
              <a:round/>
              <a:headEnd/>
              <a:tailEnd/>
            </a:ln>
          </p:spPr>
          <p:txBody>
            <a:bodyPr/>
            <a:lstStyle/>
            <a:p>
              <a:endParaRPr lang="th-TH"/>
            </a:p>
          </p:txBody>
        </p:sp>
        <p:sp>
          <p:nvSpPr>
            <p:cNvPr id="15401" name="Line 18"/>
            <p:cNvSpPr>
              <a:spLocks noChangeShapeType="1"/>
            </p:cNvSpPr>
            <p:nvPr/>
          </p:nvSpPr>
          <p:spPr bwMode="auto">
            <a:xfrm>
              <a:off x="544" y="1080"/>
              <a:ext cx="3930" cy="0"/>
            </a:xfrm>
            <a:prstGeom prst="line">
              <a:avLst/>
            </a:prstGeom>
            <a:noFill/>
            <a:ln w="12700">
              <a:solidFill>
                <a:schemeClr val="tx1"/>
              </a:solidFill>
              <a:round/>
              <a:headEnd/>
              <a:tailEnd/>
            </a:ln>
          </p:spPr>
          <p:txBody>
            <a:bodyPr/>
            <a:lstStyle/>
            <a:p>
              <a:endParaRPr lang="th-TH"/>
            </a:p>
          </p:txBody>
        </p:sp>
        <p:sp>
          <p:nvSpPr>
            <p:cNvPr id="15402" name="Line 19"/>
            <p:cNvSpPr>
              <a:spLocks noChangeShapeType="1"/>
            </p:cNvSpPr>
            <p:nvPr/>
          </p:nvSpPr>
          <p:spPr bwMode="auto">
            <a:xfrm>
              <a:off x="544" y="1344"/>
              <a:ext cx="3930" cy="0"/>
            </a:xfrm>
            <a:prstGeom prst="line">
              <a:avLst/>
            </a:prstGeom>
            <a:noFill/>
            <a:ln w="28575" cap="sq">
              <a:solidFill>
                <a:schemeClr val="tx1"/>
              </a:solidFill>
              <a:round/>
              <a:headEnd/>
              <a:tailEnd/>
            </a:ln>
          </p:spPr>
          <p:txBody>
            <a:bodyPr/>
            <a:lstStyle/>
            <a:p>
              <a:endParaRPr lang="th-TH"/>
            </a:p>
          </p:txBody>
        </p:sp>
        <p:sp>
          <p:nvSpPr>
            <p:cNvPr id="15403" name="Line 25"/>
            <p:cNvSpPr>
              <a:spLocks noChangeShapeType="1"/>
            </p:cNvSpPr>
            <p:nvPr/>
          </p:nvSpPr>
          <p:spPr bwMode="auto">
            <a:xfrm>
              <a:off x="4474" y="816"/>
              <a:ext cx="0" cy="528"/>
            </a:xfrm>
            <a:prstGeom prst="line">
              <a:avLst/>
            </a:prstGeom>
            <a:noFill/>
            <a:ln w="28575" cap="sq">
              <a:solidFill>
                <a:schemeClr val="tx1"/>
              </a:solidFill>
              <a:round/>
              <a:headEnd/>
              <a:tailEnd/>
            </a:ln>
          </p:spPr>
          <p:txBody>
            <a:bodyPr/>
            <a:lstStyle/>
            <a:p>
              <a:endParaRPr lang="th-TH"/>
            </a:p>
          </p:txBody>
        </p:sp>
        <p:grpSp>
          <p:nvGrpSpPr>
            <p:cNvPr id="3" name="Group 26"/>
            <p:cNvGrpSpPr>
              <a:grpSpLocks noChangeAspect="1"/>
            </p:cNvGrpSpPr>
            <p:nvPr/>
          </p:nvGrpSpPr>
          <p:grpSpPr bwMode="auto">
            <a:xfrm>
              <a:off x="4602" y="1090"/>
              <a:ext cx="565" cy="242"/>
              <a:chOff x="4602" y="1138"/>
              <a:chExt cx="565" cy="242"/>
            </a:xfrm>
          </p:grpSpPr>
          <p:sp>
            <p:nvSpPr>
              <p:cNvPr id="15405" name="AutoShape 27"/>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15406" name="Rectangle 28"/>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15407" name="Rectangle 29"/>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15408" name="Rectangle 30"/>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grpSp>
      <p:grpSp>
        <p:nvGrpSpPr>
          <p:cNvPr id="4" name="Group 31"/>
          <p:cNvGrpSpPr>
            <a:grpSpLocks/>
          </p:cNvGrpSpPr>
          <p:nvPr/>
        </p:nvGrpSpPr>
        <p:grpSpPr bwMode="auto">
          <a:xfrm>
            <a:off x="3798888" y="2228850"/>
            <a:ext cx="963612" cy="782638"/>
            <a:chOff x="2393" y="1532"/>
            <a:chExt cx="607" cy="493"/>
          </a:xfrm>
        </p:grpSpPr>
        <p:graphicFrame>
          <p:nvGraphicFramePr>
            <p:cNvPr id="15372" name="Object 32"/>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62350" name="Equation" r:id="rId3" imgW="266400" imgH="368280" progId="Equation.3">
                    <p:embed/>
                  </p:oleObj>
                </mc:Choice>
                <mc:Fallback>
                  <p:oleObj name="Equation" r:id="rId3" imgW="266400" imgH="36828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3" name="Object 33"/>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62351" name="Equation" r:id="rId5" imgW="177480" imgH="164880" progId="Equation.3">
                    <p:embed/>
                  </p:oleObj>
                </mc:Choice>
                <mc:Fallback>
                  <p:oleObj name="Equation" r:id="rId5" imgW="177480" imgH="1648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77" name="Text Box 34"/>
          <p:cNvSpPr txBox="1">
            <a:spLocks noChangeArrowheads="1"/>
          </p:cNvSpPr>
          <p:nvPr/>
        </p:nvSpPr>
        <p:spPr bwMode="auto">
          <a:xfrm>
            <a:off x="660400" y="4673600"/>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distance along class: </a:t>
            </a:r>
            <a:endParaRPr lang="en-GB" sz="2400">
              <a:latin typeface="Times New Roman" pitchFamily="18" charset="0"/>
            </a:endParaRPr>
          </a:p>
        </p:txBody>
      </p:sp>
      <p:sp>
        <p:nvSpPr>
          <p:cNvPr id="15378" name="Rectangle 35"/>
          <p:cNvSpPr>
            <a:spLocks noChangeArrowheads="1"/>
          </p:cNvSpPr>
          <p:nvPr/>
        </p:nvSpPr>
        <p:spPr bwMode="auto">
          <a:xfrm>
            <a:off x="1981200" y="3581400"/>
            <a:ext cx="4724400" cy="939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5362" name="Object 36"/>
          <p:cNvGraphicFramePr>
            <a:graphicFrameLocks noChangeAspect="1"/>
          </p:cNvGraphicFramePr>
          <p:nvPr/>
        </p:nvGraphicFramePr>
        <p:xfrm>
          <a:off x="4337050" y="3513138"/>
          <a:ext cx="2044700" cy="1011237"/>
        </p:xfrm>
        <a:graphic>
          <a:graphicData uri="http://schemas.openxmlformats.org/presentationml/2006/ole">
            <mc:AlternateContent xmlns:mc="http://schemas.openxmlformats.org/markup-compatibility/2006">
              <mc:Choice xmlns:v="urn:schemas-microsoft-com:vml" Requires="v">
                <p:oleObj spid="_x0000_s1162352" name="Equation" r:id="rId7" imgW="927000" imgH="482400" progId="Equation.3">
                  <p:embed/>
                </p:oleObj>
              </mc:Choice>
              <mc:Fallback>
                <p:oleObj name="Equation" r:id="rId7" imgW="927000" imgH="48240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7050" y="3513138"/>
                        <a:ext cx="20447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7"/>
          <p:cNvGraphicFramePr>
            <a:graphicFrameLocks noChangeAspect="1"/>
          </p:cNvGraphicFramePr>
          <p:nvPr/>
        </p:nvGraphicFramePr>
        <p:xfrm>
          <a:off x="2108200" y="3859213"/>
          <a:ext cx="1371600" cy="393700"/>
        </p:xfrm>
        <a:graphic>
          <a:graphicData uri="http://schemas.openxmlformats.org/presentationml/2006/ole">
            <mc:AlternateContent xmlns:mc="http://schemas.openxmlformats.org/markup-compatibility/2006">
              <mc:Choice xmlns:v="urn:schemas-microsoft-com:vml" Requires="v">
                <p:oleObj spid="_x0000_s1162353" name="Equation" r:id="rId9" imgW="672840" imgH="203040" progId="Equation.3">
                  <p:embed/>
                </p:oleObj>
              </mc:Choice>
              <mc:Fallback>
                <p:oleObj name="Equation" r:id="rId9" imgW="672840" imgH="20304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8200" y="3859213"/>
                        <a:ext cx="1371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38"/>
          <p:cNvGraphicFramePr>
            <a:graphicFrameLocks noChangeAspect="1"/>
          </p:cNvGraphicFramePr>
          <p:nvPr/>
        </p:nvGraphicFramePr>
        <p:xfrm>
          <a:off x="3573463" y="3857625"/>
          <a:ext cx="827087" cy="344488"/>
        </p:xfrm>
        <a:graphic>
          <a:graphicData uri="http://schemas.openxmlformats.org/presentationml/2006/ole">
            <mc:AlternateContent xmlns:mc="http://schemas.openxmlformats.org/markup-compatibility/2006">
              <mc:Choice xmlns:v="urn:schemas-microsoft-com:vml" Requires="v">
                <p:oleObj spid="_x0000_s1162354" name="Equation" r:id="rId11" imgW="406080" imgH="177480" progId="Equation.3">
                  <p:embed/>
                </p:oleObj>
              </mc:Choice>
              <mc:Fallback>
                <p:oleObj name="Equation" r:id="rId11" imgW="406080" imgH="17748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3463" y="3857625"/>
                        <a:ext cx="82708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9" name="Text Box 39"/>
          <p:cNvSpPr txBox="1">
            <a:spLocks noChangeArrowheads="1"/>
          </p:cNvSpPr>
          <p:nvPr/>
        </p:nvSpPr>
        <p:spPr bwMode="auto">
          <a:xfrm>
            <a:off x="6883400" y="3911600"/>
            <a:ext cx="1320800" cy="427038"/>
          </a:xfrm>
          <a:prstGeom prst="rect">
            <a:avLst/>
          </a:prstGeom>
          <a:noFill/>
          <a:ln w="9525">
            <a:noFill/>
            <a:miter lim="800000"/>
            <a:headEnd/>
            <a:tailEnd/>
          </a:ln>
        </p:spPr>
        <p:txBody>
          <a:bodyPr>
            <a:spAutoFit/>
          </a:bodyPr>
          <a:lstStyle/>
          <a:p>
            <a:pPr marL="457200" indent="-457200" algn="l" eaLnBrk="0" hangingPunct="0">
              <a:buFont typeface="Wingdings" pitchFamily="2" charset="2"/>
              <a:buNone/>
            </a:pPr>
            <a:r>
              <a:rPr lang="en-GB" sz="2200"/>
              <a:t>where,</a:t>
            </a:r>
          </a:p>
        </p:txBody>
      </p:sp>
      <p:graphicFrame>
        <p:nvGraphicFramePr>
          <p:cNvPr id="15365" name="Object 40"/>
          <p:cNvGraphicFramePr>
            <a:graphicFrameLocks noChangeAspect="1"/>
          </p:cNvGraphicFramePr>
          <p:nvPr/>
        </p:nvGraphicFramePr>
        <p:xfrm>
          <a:off x="3744913" y="4610100"/>
          <a:ext cx="1295400" cy="593725"/>
        </p:xfrm>
        <a:graphic>
          <a:graphicData uri="http://schemas.openxmlformats.org/presentationml/2006/ole">
            <mc:AlternateContent xmlns:mc="http://schemas.openxmlformats.org/markup-compatibility/2006">
              <mc:Choice xmlns:v="urn:schemas-microsoft-com:vml" Requires="v">
                <p:oleObj spid="_x0000_s1162355" name="Equation" r:id="rId13" imgW="596880" imgH="279360" progId="Equation.3">
                  <p:embed/>
                </p:oleObj>
              </mc:Choice>
              <mc:Fallback>
                <p:oleObj name="Equation" r:id="rId13" imgW="596880" imgH="27936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913" y="4610100"/>
                        <a:ext cx="12954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41"/>
          <p:cNvGraphicFramePr>
            <a:graphicFrameLocks noChangeAspect="1"/>
          </p:cNvGraphicFramePr>
          <p:nvPr/>
        </p:nvGraphicFramePr>
        <p:xfrm>
          <a:off x="5842000" y="4743450"/>
          <a:ext cx="247650" cy="323850"/>
        </p:xfrm>
        <a:graphic>
          <a:graphicData uri="http://schemas.openxmlformats.org/presentationml/2006/ole">
            <mc:AlternateContent xmlns:mc="http://schemas.openxmlformats.org/markup-compatibility/2006">
              <mc:Choice xmlns:v="urn:schemas-microsoft-com:vml" Requires="v">
                <p:oleObj spid="_x0000_s1162356" name="Equation" r:id="rId15" imgW="114120" imgH="152280" progId="Equation.3">
                  <p:embed/>
                </p:oleObj>
              </mc:Choice>
              <mc:Fallback>
                <p:oleObj name="Equation" r:id="rId15" imgW="114120" imgH="15228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2000" y="4743450"/>
                        <a:ext cx="2476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42"/>
          <p:cNvGraphicFramePr>
            <a:graphicFrameLocks noChangeAspect="1"/>
          </p:cNvGraphicFramePr>
          <p:nvPr/>
        </p:nvGraphicFramePr>
        <p:xfrm>
          <a:off x="6099175" y="4730750"/>
          <a:ext cx="495300" cy="350838"/>
        </p:xfrm>
        <a:graphic>
          <a:graphicData uri="http://schemas.openxmlformats.org/presentationml/2006/ole">
            <mc:AlternateContent xmlns:mc="http://schemas.openxmlformats.org/markup-compatibility/2006">
              <mc:Choice xmlns:v="urn:schemas-microsoft-com:vml" Requires="v">
                <p:oleObj spid="_x0000_s1162357" name="Equation" r:id="rId17" imgW="228600" imgH="164880" progId="Equation.3">
                  <p:embed/>
                </p:oleObj>
              </mc:Choice>
              <mc:Fallback>
                <p:oleObj name="Equation" r:id="rId17" imgW="228600" imgH="164880"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9175" y="4730750"/>
                        <a:ext cx="49530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8" name="Object 45"/>
          <p:cNvGraphicFramePr>
            <a:graphicFrameLocks noChangeAspect="1"/>
          </p:cNvGraphicFramePr>
          <p:nvPr/>
        </p:nvGraphicFramePr>
        <p:xfrm>
          <a:off x="3414713" y="5275263"/>
          <a:ext cx="936625" cy="404812"/>
        </p:xfrm>
        <a:graphic>
          <a:graphicData uri="http://schemas.openxmlformats.org/presentationml/2006/ole">
            <mc:AlternateContent xmlns:mc="http://schemas.openxmlformats.org/markup-compatibility/2006">
              <mc:Choice xmlns:v="urn:schemas-microsoft-com:vml" Requires="v">
                <p:oleObj spid="_x0000_s1162358" name="Equation" r:id="rId19" imgW="431640" imgH="190440" progId="Equation.3">
                  <p:embed/>
                </p:oleObj>
              </mc:Choice>
              <mc:Fallback>
                <p:oleObj name="Equation" r:id="rId19" imgW="431640" imgH="19044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14713" y="5275263"/>
                        <a:ext cx="9366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70414" name="Object 46"/>
          <p:cNvGraphicFramePr>
            <a:graphicFrameLocks noChangeAspect="1"/>
          </p:cNvGraphicFramePr>
          <p:nvPr/>
        </p:nvGraphicFramePr>
        <p:xfrm>
          <a:off x="2921000" y="5715000"/>
          <a:ext cx="2620963" cy="366713"/>
        </p:xfrm>
        <a:graphic>
          <a:graphicData uri="http://schemas.openxmlformats.org/presentationml/2006/ole">
            <mc:AlternateContent xmlns:mc="http://schemas.openxmlformats.org/markup-compatibility/2006">
              <mc:Choice xmlns:v="urn:schemas-microsoft-com:vml" Requires="v">
                <p:oleObj spid="_x0000_s1162359" name="Equation" r:id="rId21" imgW="1155600" imgH="164880" progId="Equation.3">
                  <p:embed/>
                </p:oleObj>
              </mc:Choice>
              <mc:Fallback>
                <p:oleObj name="Equation" r:id="rId21" imgW="1155600" imgH="164880" progId="Equation.3">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21000" y="5715000"/>
                        <a:ext cx="2620963" cy="366713"/>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15380" name="Text Box 47"/>
          <p:cNvSpPr txBox="1">
            <a:spLocks noChangeArrowheads="1"/>
          </p:cNvSpPr>
          <p:nvPr/>
        </p:nvSpPr>
        <p:spPr bwMode="auto">
          <a:xfrm>
            <a:off x="635000" y="5216525"/>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frequency of class, </a:t>
            </a:r>
            <a:endParaRPr lang="en-GB" sz="2400">
              <a:latin typeface="Times New Roman" pitchFamily="18" charset="0"/>
            </a:endParaRPr>
          </a:p>
        </p:txBody>
      </p:sp>
      <p:sp>
        <p:nvSpPr>
          <p:cNvPr id="15381" name="Text Box 48"/>
          <p:cNvSpPr txBox="1">
            <a:spLocks noChangeArrowheads="1"/>
          </p:cNvSpPr>
          <p:nvPr/>
        </p:nvSpPr>
        <p:spPr bwMode="auto">
          <a:xfrm>
            <a:off x="685800" y="5673725"/>
            <a:ext cx="2336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width of class, </a:t>
            </a:r>
            <a:endParaRPr lang="en-GB" sz="2400">
              <a:latin typeface="Times New Roman" pitchFamily="18" charset="0"/>
            </a:endParaRPr>
          </a:p>
        </p:txBody>
      </p:sp>
      <p:graphicFrame>
        <p:nvGraphicFramePr>
          <p:cNvPr id="15370" name="Object 49"/>
          <p:cNvGraphicFramePr>
            <a:graphicFrameLocks noChangeAspect="1"/>
          </p:cNvGraphicFramePr>
          <p:nvPr/>
        </p:nvGraphicFramePr>
        <p:xfrm>
          <a:off x="5111750" y="4730750"/>
          <a:ext cx="387350" cy="350838"/>
        </p:xfrm>
        <a:graphic>
          <a:graphicData uri="http://schemas.openxmlformats.org/presentationml/2006/ole">
            <mc:AlternateContent xmlns:mc="http://schemas.openxmlformats.org/markup-compatibility/2006">
              <mc:Choice xmlns:v="urn:schemas-microsoft-com:vml" Requires="v">
                <p:oleObj spid="_x0000_s1162360" name="Equation" r:id="rId23" imgW="177480" imgH="164880" progId="Equation.3">
                  <p:embed/>
                </p:oleObj>
              </mc:Choice>
              <mc:Fallback>
                <p:oleObj name="Equation" r:id="rId23" imgW="177480" imgH="164880"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11750" y="4730750"/>
                        <a:ext cx="387350"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371" name="Object 50"/>
          <p:cNvGraphicFramePr>
            <a:graphicFrameLocks noChangeAspect="1"/>
          </p:cNvGraphicFramePr>
          <p:nvPr/>
        </p:nvGraphicFramePr>
        <p:xfrm>
          <a:off x="5575300" y="4826000"/>
          <a:ext cx="276225" cy="161925"/>
        </p:xfrm>
        <a:graphic>
          <a:graphicData uri="http://schemas.openxmlformats.org/presentationml/2006/ole">
            <mc:AlternateContent xmlns:mc="http://schemas.openxmlformats.org/markup-compatibility/2006">
              <mc:Choice xmlns:v="urn:schemas-microsoft-com:vml" Requires="v">
                <p:oleObj spid="_x0000_s1162361" name="Equation" r:id="rId25" imgW="126720" imgH="75960" progId="Equation.3">
                  <p:embed/>
                </p:oleObj>
              </mc:Choice>
              <mc:Fallback>
                <p:oleObj name="Equation" r:id="rId25" imgW="126720" imgH="75960" progId="Equation.3">
                  <p:embed/>
                  <p:pic>
                    <p:nvPicPr>
                      <p:cNvPr id="0" name="Object 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75300" y="4826000"/>
                        <a:ext cx="2762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2" name="Text Box 53"/>
          <p:cNvSpPr txBox="1">
            <a:spLocks noChangeArrowheads="1"/>
          </p:cNvSpPr>
          <p:nvPr/>
        </p:nvSpPr>
        <p:spPr bwMode="auto">
          <a:xfrm>
            <a:off x="584200" y="29210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2: Using the formula,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6400" name="Text Box 4"/>
          <p:cNvSpPr txBox="1">
            <a:spLocks noChangeArrowheads="1"/>
          </p:cNvSpPr>
          <p:nvPr/>
        </p:nvSpPr>
        <p:spPr bwMode="auto">
          <a:xfrm>
            <a:off x="508000" y="2286000"/>
            <a:ext cx="1422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Solution:</a:t>
            </a:r>
          </a:p>
        </p:txBody>
      </p:sp>
      <p:grpSp>
        <p:nvGrpSpPr>
          <p:cNvPr id="2" name="Group 31"/>
          <p:cNvGrpSpPr>
            <a:grpSpLocks/>
          </p:cNvGrpSpPr>
          <p:nvPr/>
        </p:nvGrpSpPr>
        <p:grpSpPr bwMode="auto">
          <a:xfrm>
            <a:off x="3798888" y="2228850"/>
            <a:ext cx="963612" cy="782638"/>
            <a:chOff x="2393" y="1532"/>
            <a:chExt cx="607" cy="493"/>
          </a:xfrm>
        </p:grpSpPr>
        <p:graphicFrame>
          <p:nvGraphicFramePr>
            <p:cNvPr id="16398" name="Object 32"/>
            <p:cNvGraphicFramePr>
              <a:graphicFrameLocks noChangeAspect="1"/>
            </p:cNvGraphicFramePr>
            <p:nvPr/>
          </p:nvGraphicFramePr>
          <p:xfrm>
            <a:off x="2393" y="1532"/>
            <a:ext cx="364" cy="493"/>
          </p:xfrm>
          <a:graphic>
            <a:graphicData uri="http://schemas.openxmlformats.org/presentationml/2006/ole">
              <mc:AlternateContent xmlns:mc="http://schemas.openxmlformats.org/markup-compatibility/2006">
                <mc:Choice xmlns:v="urn:schemas-microsoft-com:vml" Requires="v">
                  <p:oleObj spid="_x0000_s1163392" name="Equation" r:id="rId3" imgW="266400" imgH="368280" progId="Equation.3">
                    <p:embed/>
                  </p:oleObj>
                </mc:Choice>
                <mc:Fallback>
                  <p:oleObj name="Equation" r:id="rId3" imgW="266400" imgH="36828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 y="1532"/>
                          <a:ext cx="36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9" name="Object 33"/>
            <p:cNvGraphicFramePr>
              <a:graphicFrameLocks noChangeAspect="1"/>
            </p:cNvGraphicFramePr>
            <p:nvPr/>
          </p:nvGraphicFramePr>
          <p:xfrm>
            <a:off x="2757" y="1668"/>
            <a:ext cx="243" cy="221"/>
          </p:xfrm>
          <a:graphic>
            <a:graphicData uri="http://schemas.openxmlformats.org/presentationml/2006/ole">
              <mc:AlternateContent xmlns:mc="http://schemas.openxmlformats.org/markup-compatibility/2006">
                <mc:Choice xmlns:v="urn:schemas-microsoft-com:vml" Requires="v">
                  <p:oleObj spid="_x0000_s1163393" name="Equation" r:id="rId5" imgW="177480" imgH="164880" progId="Equation.3">
                    <p:embed/>
                  </p:oleObj>
                </mc:Choice>
                <mc:Fallback>
                  <p:oleObj name="Equation" r:id="rId5" imgW="177480" imgH="1648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 y="1668"/>
                          <a:ext cx="24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402" name="Text Box 34"/>
          <p:cNvSpPr txBox="1">
            <a:spLocks noChangeArrowheads="1"/>
          </p:cNvSpPr>
          <p:nvPr/>
        </p:nvSpPr>
        <p:spPr bwMode="auto">
          <a:xfrm>
            <a:off x="660400" y="4673600"/>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distance along class: </a:t>
            </a:r>
            <a:endParaRPr lang="en-GB" sz="2400">
              <a:latin typeface="Times New Roman" pitchFamily="18" charset="0"/>
            </a:endParaRPr>
          </a:p>
        </p:txBody>
      </p:sp>
      <p:sp>
        <p:nvSpPr>
          <p:cNvPr id="16403" name="Rectangle 35"/>
          <p:cNvSpPr>
            <a:spLocks noChangeArrowheads="1"/>
          </p:cNvSpPr>
          <p:nvPr/>
        </p:nvSpPr>
        <p:spPr bwMode="auto">
          <a:xfrm>
            <a:off x="1981200" y="3581400"/>
            <a:ext cx="4724400" cy="9398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6386" name="Object 36"/>
          <p:cNvGraphicFramePr>
            <a:graphicFrameLocks noChangeAspect="1"/>
          </p:cNvGraphicFramePr>
          <p:nvPr/>
        </p:nvGraphicFramePr>
        <p:xfrm>
          <a:off x="4337050" y="3513138"/>
          <a:ext cx="2044700" cy="1011237"/>
        </p:xfrm>
        <a:graphic>
          <a:graphicData uri="http://schemas.openxmlformats.org/presentationml/2006/ole">
            <mc:AlternateContent xmlns:mc="http://schemas.openxmlformats.org/markup-compatibility/2006">
              <mc:Choice xmlns:v="urn:schemas-microsoft-com:vml" Requires="v">
                <p:oleObj spid="_x0000_s1163394" name="Equation" r:id="rId7" imgW="927000" imgH="482400" progId="Equation.3">
                  <p:embed/>
                </p:oleObj>
              </mc:Choice>
              <mc:Fallback>
                <p:oleObj name="Equation" r:id="rId7" imgW="927000" imgH="48240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7050" y="3513138"/>
                        <a:ext cx="20447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7"/>
          <p:cNvGraphicFramePr>
            <a:graphicFrameLocks noChangeAspect="1"/>
          </p:cNvGraphicFramePr>
          <p:nvPr/>
        </p:nvGraphicFramePr>
        <p:xfrm>
          <a:off x="2108200" y="3859213"/>
          <a:ext cx="1371600" cy="393700"/>
        </p:xfrm>
        <a:graphic>
          <a:graphicData uri="http://schemas.openxmlformats.org/presentationml/2006/ole">
            <mc:AlternateContent xmlns:mc="http://schemas.openxmlformats.org/markup-compatibility/2006">
              <mc:Choice xmlns:v="urn:schemas-microsoft-com:vml" Requires="v">
                <p:oleObj spid="_x0000_s1163395" name="Equation" r:id="rId9" imgW="672840" imgH="203040" progId="Equation.3">
                  <p:embed/>
                </p:oleObj>
              </mc:Choice>
              <mc:Fallback>
                <p:oleObj name="Equation" r:id="rId9" imgW="672840" imgH="20304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8200" y="3859213"/>
                        <a:ext cx="1371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38"/>
          <p:cNvGraphicFramePr>
            <a:graphicFrameLocks noChangeAspect="1"/>
          </p:cNvGraphicFramePr>
          <p:nvPr/>
        </p:nvGraphicFramePr>
        <p:xfrm>
          <a:off x="3573463" y="3857625"/>
          <a:ext cx="827087" cy="344488"/>
        </p:xfrm>
        <a:graphic>
          <a:graphicData uri="http://schemas.openxmlformats.org/presentationml/2006/ole">
            <mc:AlternateContent xmlns:mc="http://schemas.openxmlformats.org/markup-compatibility/2006">
              <mc:Choice xmlns:v="urn:schemas-microsoft-com:vml" Requires="v">
                <p:oleObj spid="_x0000_s1163396" name="Equation" r:id="rId11" imgW="406080" imgH="177480" progId="Equation.3">
                  <p:embed/>
                </p:oleObj>
              </mc:Choice>
              <mc:Fallback>
                <p:oleObj name="Equation" r:id="rId11" imgW="406080" imgH="17748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3463" y="3857625"/>
                        <a:ext cx="82708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Text Box 39"/>
          <p:cNvSpPr txBox="1">
            <a:spLocks noChangeArrowheads="1"/>
          </p:cNvSpPr>
          <p:nvPr/>
        </p:nvSpPr>
        <p:spPr bwMode="auto">
          <a:xfrm>
            <a:off x="6883400" y="3911600"/>
            <a:ext cx="1320800" cy="427038"/>
          </a:xfrm>
          <a:prstGeom prst="rect">
            <a:avLst/>
          </a:prstGeom>
          <a:noFill/>
          <a:ln w="9525">
            <a:noFill/>
            <a:miter lim="800000"/>
            <a:headEnd/>
            <a:tailEnd/>
          </a:ln>
        </p:spPr>
        <p:txBody>
          <a:bodyPr>
            <a:spAutoFit/>
          </a:bodyPr>
          <a:lstStyle/>
          <a:p>
            <a:pPr marL="457200" indent="-457200" algn="l" eaLnBrk="0" hangingPunct="0">
              <a:buFont typeface="Wingdings" pitchFamily="2" charset="2"/>
              <a:buNone/>
            </a:pPr>
            <a:r>
              <a:rPr lang="en-GB" sz="2200"/>
              <a:t>where,</a:t>
            </a:r>
          </a:p>
        </p:txBody>
      </p:sp>
      <p:graphicFrame>
        <p:nvGraphicFramePr>
          <p:cNvPr id="16389" name="Object 40"/>
          <p:cNvGraphicFramePr>
            <a:graphicFrameLocks noChangeAspect="1"/>
          </p:cNvGraphicFramePr>
          <p:nvPr/>
        </p:nvGraphicFramePr>
        <p:xfrm>
          <a:off x="3744913" y="4610100"/>
          <a:ext cx="1295400" cy="593725"/>
        </p:xfrm>
        <a:graphic>
          <a:graphicData uri="http://schemas.openxmlformats.org/presentationml/2006/ole">
            <mc:AlternateContent xmlns:mc="http://schemas.openxmlformats.org/markup-compatibility/2006">
              <mc:Choice xmlns:v="urn:schemas-microsoft-com:vml" Requires="v">
                <p:oleObj spid="_x0000_s1163397" name="Equation" r:id="rId13" imgW="596880" imgH="279360" progId="Equation.3">
                  <p:embed/>
                </p:oleObj>
              </mc:Choice>
              <mc:Fallback>
                <p:oleObj name="Equation" r:id="rId13" imgW="596880" imgH="27936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913" y="4610100"/>
                        <a:ext cx="12954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41"/>
          <p:cNvGraphicFramePr>
            <a:graphicFrameLocks noChangeAspect="1"/>
          </p:cNvGraphicFramePr>
          <p:nvPr/>
        </p:nvGraphicFramePr>
        <p:xfrm>
          <a:off x="5842000" y="4743450"/>
          <a:ext cx="247650" cy="323850"/>
        </p:xfrm>
        <a:graphic>
          <a:graphicData uri="http://schemas.openxmlformats.org/presentationml/2006/ole">
            <mc:AlternateContent xmlns:mc="http://schemas.openxmlformats.org/markup-compatibility/2006">
              <mc:Choice xmlns:v="urn:schemas-microsoft-com:vml" Requires="v">
                <p:oleObj spid="_x0000_s1163398" name="Equation" r:id="rId15" imgW="114120" imgH="152280" progId="Equation.3">
                  <p:embed/>
                </p:oleObj>
              </mc:Choice>
              <mc:Fallback>
                <p:oleObj name="Equation" r:id="rId15" imgW="114120" imgH="15228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2000" y="4743450"/>
                        <a:ext cx="2476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42"/>
          <p:cNvGraphicFramePr>
            <a:graphicFrameLocks noChangeAspect="1"/>
          </p:cNvGraphicFramePr>
          <p:nvPr/>
        </p:nvGraphicFramePr>
        <p:xfrm>
          <a:off x="6099175" y="4730750"/>
          <a:ext cx="495300" cy="350838"/>
        </p:xfrm>
        <a:graphic>
          <a:graphicData uri="http://schemas.openxmlformats.org/presentationml/2006/ole">
            <mc:AlternateContent xmlns:mc="http://schemas.openxmlformats.org/markup-compatibility/2006">
              <mc:Choice xmlns:v="urn:schemas-microsoft-com:vml" Requires="v">
                <p:oleObj spid="_x0000_s1163399" name="Equation" r:id="rId17" imgW="228600" imgH="164880" progId="Equation.3">
                  <p:embed/>
                </p:oleObj>
              </mc:Choice>
              <mc:Fallback>
                <p:oleObj name="Equation" r:id="rId17" imgW="228600" imgH="164880"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9175" y="4730750"/>
                        <a:ext cx="49530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1435" name="Object 43"/>
          <p:cNvGraphicFramePr>
            <a:graphicFrameLocks noChangeAspect="1"/>
          </p:cNvGraphicFramePr>
          <p:nvPr/>
        </p:nvGraphicFramePr>
        <p:xfrm>
          <a:off x="2817813" y="5976938"/>
          <a:ext cx="3586162" cy="804862"/>
        </p:xfrm>
        <a:graphic>
          <a:graphicData uri="http://schemas.openxmlformats.org/presentationml/2006/ole">
            <mc:AlternateContent xmlns:mc="http://schemas.openxmlformats.org/markup-compatibility/2006">
              <mc:Choice xmlns:v="urn:schemas-microsoft-com:vml" Requires="v">
                <p:oleObj spid="_x0000_s1163400" name="Equation" r:id="rId19" imgW="1688760" imgH="368280" progId="Equation.3">
                  <p:embed/>
                </p:oleObj>
              </mc:Choice>
              <mc:Fallback>
                <p:oleObj name="Equation" r:id="rId19" imgW="1688760" imgH="368280" progId="Equation.3">
                  <p:embed/>
                  <p:pic>
                    <p:nvPicPr>
                      <p:cNvPr id="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17813" y="5976938"/>
                        <a:ext cx="3586162"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1436" name="Object 44"/>
          <p:cNvGraphicFramePr>
            <a:graphicFrameLocks noChangeAspect="1"/>
          </p:cNvGraphicFramePr>
          <p:nvPr/>
        </p:nvGraphicFramePr>
        <p:xfrm>
          <a:off x="6416675" y="6194425"/>
          <a:ext cx="758825" cy="358775"/>
        </p:xfrm>
        <a:graphic>
          <a:graphicData uri="http://schemas.openxmlformats.org/presentationml/2006/ole">
            <mc:AlternateContent xmlns:mc="http://schemas.openxmlformats.org/markup-compatibility/2006">
              <mc:Choice xmlns:v="urn:schemas-microsoft-com:vml" Requires="v">
                <p:oleObj spid="_x0000_s1163401" name="Equation" r:id="rId21" imgW="380880" imgH="164880" progId="Equation.3">
                  <p:embed/>
                </p:oleObj>
              </mc:Choice>
              <mc:Fallback>
                <p:oleObj name="Equation" r:id="rId21" imgW="380880" imgH="164880" progId="Equation.3">
                  <p:embed/>
                  <p:pic>
                    <p:nvPicPr>
                      <p:cNvPr id="0"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16675" y="6194425"/>
                        <a:ext cx="758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45"/>
          <p:cNvGraphicFramePr>
            <a:graphicFrameLocks noChangeAspect="1"/>
          </p:cNvGraphicFramePr>
          <p:nvPr/>
        </p:nvGraphicFramePr>
        <p:xfrm>
          <a:off x="3414713" y="5275263"/>
          <a:ext cx="936625" cy="404812"/>
        </p:xfrm>
        <a:graphic>
          <a:graphicData uri="http://schemas.openxmlformats.org/presentationml/2006/ole">
            <mc:AlternateContent xmlns:mc="http://schemas.openxmlformats.org/markup-compatibility/2006">
              <mc:Choice xmlns:v="urn:schemas-microsoft-com:vml" Requires="v">
                <p:oleObj spid="_x0000_s1163402" name="Equation" r:id="rId23" imgW="431640" imgH="190440" progId="Equation.3">
                  <p:embed/>
                </p:oleObj>
              </mc:Choice>
              <mc:Fallback>
                <p:oleObj name="Equation" r:id="rId23" imgW="431640" imgH="190440" progId="Equation.3">
                  <p:embed/>
                  <p:pic>
                    <p:nvPicPr>
                      <p:cNvPr id="0"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14713" y="5275263"/>
                        <a:ext cx="9366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6405" name="Text Box 47"/>
          <p:cNvSpPr txBox="1">
            <a:spLocks noChangeArrowheads="1"/>
          </p:cNvSpPr>
          <p:nvPr/>
        </p:nvSpPr>
        <p:spPr bwMode="auto">
          <a:xfrm>
            <a:off x="635000" y="5216525"/>
            <a:ext cx="32766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frequency of class, </a:t>
            </a:r>
            <a:endParaRPr lang="en-GB" sz="2400">
              <a:latin typeface="Times New Roman" pitchFamily="18" charset="0"/>
            </a:endParaRPr>
          </a:p>
        </p:txBody>
      </p:sp>
      <p:graphicFrame>
        <p:nvGraphicFramePr>
          <p:cNvPr id="16395" name="Object 49"/>
          <p:cNvGraphicFramePr>
            <a:graphicFrameLocks noChangeAspect="1"/>
          </p:cNvGraphicFramePr>
          <p:nvPr/>
        </p:nvGraphicFramePr>
        <p:xfrm>
          <a:off x="5111750" y="4730750"/>
          <a:ext cx="387350" cy="350838"/>
        </p:xfrm>
        <a:graphic>
          <a:graphicData uri="http://schemas.openxmlformats.org/presentationml/2006/ole">
            <mc:AlternateContent xmlns:mc="http://schemas.openxmlformats.org/markup-compatibility/2006">
              <mc:Choice xmlns:v="urn:schemas-microsoft-com:vml" Requires="v">
                <p:oleObj spid="_x0000_s1163403" name="Equation" r:id="rId25" imgW="177480" imgH="164880" progId="Equation.3">
                  <p:embed/>
                </p:oleObj>
              </mc:Choice>
              <mc:Fallback>
                <p:oleObj name="Equation" r:id="rId25" imgW="177480" imgH="164880" progId="Equation.3">
                  <p:embed/>
                  <p:pic>
                    <p:nvPicPr>
                      <p:cNvPr id="0" name="Object 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11750" y="4730750"/>
                        <a:ext cx="387350"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6396" name="Object 50"/>
          <p:cNvGraphicFramePr>
            <a:graphicFrameLocks noChangeAspect="1"/>
          </p:cNvGraphicFramePr>
          <p:nvPr/>
        </p:nvGraphicFramePr>
        <p:xfrm>
          <a:off x="5575300" y="4826000"/>
          <a:ext cx="276225" cy="161925"/>
        </p:xfrm>
        <a:graphic>
          <a:graphicData uri="http://schemas.openxmlformats.org/presentationml/2006/ole">
            <mc:AlternateContent xmlns:mc="http://schemas.openxmlformats.org/markup-compatibility/2006">
              <mc:Choice xmlns:v="urn:schemas-microsoft-com:vml" Requires="v">
                <p:oleObj spid="_x0000_s1163404" name="Equation" r:id="rId27" imgW="126720" imgH="75960" progId="Equation.3">
                  <p:embed/>
                </p:oleObj>
              </mc:Choice>
              <mc:Fallback>
                <p:oleObj name="Equation" r:id="rId27" imgW="126720" imgH="75960" progId="Equation.3">
                  <p:embed/>
                  <p:pic>
                    <p:nvPicPr>
                      <p:cNvPr id="0" name="Object 5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75300" y="4826000"/>
                        <a:ext cx="2762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1443" name="AutoShape 51"/>
          <p:cNvSpPr>
            <a:spLocks noChangeArrowheads="1"/>
          </p:cNvSpPr>
          <p:nvPr/>
        </p:nvSpPr>
        <p:spPr bwMode="auto">
          <a:xfrm>
            <a:off x="8813800" y="152400"/>
            <a:ext cx="152400" cy="228600"/>
          </a:xfrm>
          <a:prstGeom prst="star5">
            <a:avLst/>
          </a:prstGeom>
          <a:solidFill>
            <a:schemeClr val="accent1"/>
          </a:solidFill>
          <a:ln w="38100">
            <a:solidFill>
              <a:schemeClr val="tx1"/>
            </a:solidFill>
            <a:miter lim="800000"/>
            <a:headEnd/>
            <a:tailEnd/>
          </a:ln>
          <a:effectLst/>
        </p:spPr>
        <p:txBody>
          <a:bodyPr wrap="none" anchor="ctr"/>
          <a:lstStyle/>
          <a:p>
            <a:pPr eaLnBrk="0" hangingPunct="0">
              <a:defRPr/>
            </a:pPr>
            <a:endParaRPr lang="en-US" sz="2400" b="0">
              <a:latin typeface="Times New Roman" pitchFamily="18" charset="0"/>
            </a:endParaRPr>
          </a:p>
        </p:txBody>
      </p:sp>
      <p:pic>
        <p:nvPicPr>
          <p:cNvPr id="571444" name="Picture 52" descr="15997429"/>
          <p:cNvPicPr>
            <a:picLocks noChangeAspect="1" noChangeArrowheads="1"/>
          </p:cNvPicPr>
          <p:nvPr/>
        </p:nvPicPr>
        <p:blipFill>
          <a:blip r:embed="rId29" cstate="print"/>
          <a:srcRect/>
          <a:stretch>
            <a:fillRect/>
          </a:stretch>
        </p:blipFill>
        <p:spPr bwMode="auto">
          <a:xfrm>
            <a:off x="7975600" y="5607050"/>
            <a:ext cx="939800" cy="825500"/>
          </a:xfrm>
          <a:prstGeom prst="rect">
            <a:avLst/>
          </a:prstGeom>
          <a:noFill/>
          <a:ln w="9525">
            <a:noFill/>
            <a:miter lim="800000"/>
            <a:headEnd/>
            <a:tailEnd/>
          </a:ln>
        </p:spPr>
      </p:pic>
      <p:graphicFrame>
        <p:nvGraphicFramePr>
          <p:cNvPr id="16397" name="Object 53"/>
          <p:cNvGraphicFramePr>
            <a:graphicFrameLocks noChangeAspect="1"/>
          </p:cNvGraphicFramePr>
          <p:nvPr/>
        </p:nvGraphicFramePr>
        <p:xfrm>
          <a:off x="2921000" y="5715000"/>
          <a:ext cx="2620963" cy="366713"/>
        </p:xfrm>
        <a:graphic>
          <a:graphicData uri="http://schemas.openxmlformats.org/presentationml/2006/ole">
            <mc:AlternateContent xmlns:mc="http://schemas.openxmlformats.org/markup-compatibility/2006">
              <mc:Choice xmlns:v="urn:schemas-microsoft-com:vml" Requires="v">
                <p:oleObj spid="_x0000_s1163405" name="Equation" r:id="rId30" imgW="1155600" imgH="164880" progId="Equation.3">
                  <p:embed/>
                </p:oleObj>
              </mc:Choice>
              <mc:Fallback>
                <p:oleObj name="Equation" r:id="rId30" imgW="1155600" imgH="164880" progId="Equation.3">
                  <p:embed/>
                  <p:pic>
                    <p:nvPicPr>
                      <p:cNvPr id="0" name="Object 5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21000" y="5715000"/>
                        <a:ext cx="2620963"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6408" name="Text Box 54"/>
          <p:cNvSpPr txBox="1">
            <a:spLocks noChangeArrowheads="1"/>
          </p:cNvSpPr>
          <p:nvPr/>
        </p:nvSpPr>
        <p:spPr bwMode="auto">
          <a:xfrm>
            <a:off x="685800" y="5673725"/>
            <a:ext cx="2336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width of class, </a:t>
            </a:r>
            <a:endParaRPr lang="en-GB" sz="2400">
              <a:latin typeface="Times New Roman" pitchFamily="18" charset="0"/>
            </a:endParaRPr>
          </a:p>
        </p:txBody>
      </p:sp>
      <p:sp>
        <p:nvSpPr>
          <p:cNvPr id="16409" name="Rectangle 57"/>
          <p:cNvSpPr>
            <a:spLocks noChangeArrowheads="1"/>
          </p:cNvSpPr>
          <p:nvPr/>
        </p:nvSpPr>
        <p:spPr bwMode="auto">
          <a:xfrm>
            <a:off x="6076950"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16410" name="Rectangle 58"/>
          <p:cNvSpPr>
            <a:spLocks noChangeArrowheads="1"/>
          </p:cNvSpPr>
          <p:nvPr/>
        </p:nvSpPr>
        <p:spPr bwMode="auto">
          <a:xfrm>
            <a:off x="5051425" y="17145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8</a:t>
            </a:r>
          </a:p>
        </p:txBody>
      </p:sp>
      <p:sp>
        <p:nvSpPr>
          <p:cNvPr id="16411" name="Rectangle 59"/>
          <p:cNvSpPr>
            <a:spLocks noChangeArrowheads="1"/>
          </p:cNvSpPr>
          <p:nvPr/>
        </p:nvSpPr>
        <p:spPr bwMode="auto">
          <a:xfrm>
            <a:off x="4024313" y="17145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16412" name="Rectangle 60"/>
          <p:cNvSpPr>
            <a:spLocks noChangeArrowheads="1"/>
          </p:cNvSpPr>
          <p:nvPr/>
        </p:nvSpPr>
        <p:spPr bwMode="auto">
          <a:xfrm>
            <a:off x="3001963" y="17145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16413" name="Rectangle 61"/>
          <p:cNvSpPr>
            <a:spLocks noChangeArrowheads="1"/>
          </p:cNvSpPr>
          <p:nvPr/>
        </p:nvSpPr>
        <p:spPr bwMode="auto">
          <a:xfrm>
            <a:off x="863600" y="17145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16414" name="Rectangle 62"/>
          <p:cNvSpPr>
            <a:spLocks noChangeArrowheads="1"/>
          </p:cNvSpPr>
          <p:nvPr/>
        </p:nvSpPr>
        <p:spPr bwMode="auto">
          <a:xfrm>
            <a:off x="6076950"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16 - 20</a:t>
            </a:r>
          </a:p>
        </p:txBody>
      </p:sp>
      <p:sp>
        <p:nvSpPr>
          <p:cNvPr id="16415" name="Rectangle 63"/>
          <p:cNvSpPr>
            <a:spLocks noChangeArrowheads="1"/>
          </p:cNvSpPr>
          <p:nvPr/>
        </p:nvSpPr>
        <p:spPr bwMode="auto">
          <a:xfrm>
            <a:off x="5051425" y="12954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11 - 15</a:t>
            </a:r>
          </a:p>
        </p:txBody>
      </p:sp>
      <p:sp>
        <p:nvSpPr>
          <p:cNvPr id="16416" name="Rectangle 64"/>
          <p:cNvSpPr>
            <a:spLocks noChangeArrowheads="1"/>
          </p:cNvSpPr>
          <p:nvPr/>
        </p:nvSpPr>
        <p:spPr bwMode="auto">
          <a:xfrm>
            <a:off x="4024313" y="12954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6 - 10</a:t>
            </a:r>
          </a:p>
        </p:txBody>
      </p:sp>
      <p:sp>
        <p:nvSpPr>
          <p:cNvPr id="16417" name="Rectangle 65"/>
          <p:cNvSpPr>
            <a:spLocks noChangeArrowheads="1"/>
          </p:cNvSpPr>
          <p:nvPr/>
        </p:nvSpPr>
        <p:spPr bwMode="auto">
          <a:xfrm>
            <a:off x="3001963" y="12954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1 - 5</a:t>
            </a:r>
          </a:p>
        </p:txBody>
      </p:sp>
      <p:sp>
        <p:nvSpPr>
          <p:cNvPr id="16418" name="Rectangle 66"/>
          <p:cNvSpPr>
            <a:spLocks noChangeArrowheads="1"/>
          </p:cNvSpPr>
          <p:nvPr/>
        </p:nvSpPr>
        <p:spPr bwMode="auto">
          <a:xfrm>
            <a:off x="863600" y="12954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Height (cm)</a:t>
            </a:r>
          </a:p>
        </p:txBody>
      </p:sp>
      <p:sp>
        <p:nvSpPr>
          <p:cNvPr id="16419" name="Line 67"/>
          <p:cNvSpPr>
            <a:spLocks noChangeShapeType="1"/>
          </p:cNvSpPr>
          <p:nvPr/>
        </p:nvSpPr>
        <p:spPr bwMode="auto">
          <a:xfrm>
            <a:off x="863600" y="1295400"/>
            <a:ext cx="0" cy="838200"/>
          </a:xfrm>
          <a:prstGeom prst="line">
            <a:avLst/>
          </a:prstGeom>
          <a:noFill/>
          <a:ln w="28575" cap="sq">
            <a:solidFill>
              <a:schemeClr val="tx1"/>
            </a:solidFill>
            <a:round/>
            <a:headEnd/>
            <a:tailEnd/>
          </a:ln>
        </p:spPr>
        <p:txBody>
          <a:bodyPr/>
          <a:lstStyle/>
          <a:p>
            <a:endParaRPr lang="th-TH"/>
          </a:p>
        </p:txBody>
      </p:sp>
      <p:sp>
        <p:nvSpPr>
          <p:cNvPr id="16420" name="Line 68"/>
          <p:cNvSpPr>
            <a:spLocks noChangeShapeType="1"/>
          </p:cNvSpPr>
          <p:nvPr/>
        </p:nvSpPr>
        <p:spPr bwMode="auto">
          <a:xfrm>
            <a:off x="3001963" y="1295400"/>
            <a:ext cx="0" cy="838200"/>
          </a:xfrm>
          <a:prstGeom prst="line">
            <a:avLst/>
          </a:prstGeom>
          <a:noFill/>
          <a:ln w="12700">
            <a:solidFill>
              <a:schemeClr val="tx1"/>
            </a:solidFill>
            <a:round/>
            <a:headEnd/>
            <a:tailEnd/>
          </a:ln>
        </p:spPr>
        <p:txBody>
          <a:bodyPr/>
          <a:lstStyle/>
          <a:p>
            <a:endParaRPr lang="th-TH"/>
          </a:p>
        </p:txBody>
      </p:sp>
      <p:sp>
        <p:nvSpPr>
          <p:cNvPr id="16421" name="Line 69"/>
          <p:cNvSpPr>
            <a:spLocks noChangeShapeType="1"/>
          </p:cNvSpPr>
          <p:nvPr/>
        </p:nvSpPr>
        <p:spPr bwMode="auto">
          <a:xfrm>
            <a:off x="4024313" y="1295400"/>
            <a:ext cx="0" cy="838200"/>
          </a:xfrm>
          <a:prstGeom prst="line">
            <a:avLst/>
          </a:prstGeom>
          <a:noFill/>
          <a:ln w="12700">
            <a:solidFill>
              <a:schemeClr val="tx1"/>
            </a:solidFill>
            <a:round/>
            <a:headEnd/>
            <a:tailEnd/>
          </a:ln>
        </p:spPr>
        <p:txBody>
          <a:bodyPr/>
          <a:lstStyle/>
          <a:p>
            <a:endParaRPr lang="th-TH"/>
          </a:p>
        </p:txBody>
      </p:sp>
      <p:sp>
        <p:nvSpPr>
          <p:cNvPr id="16422" name="Line 70"/>
          <p:cNvSpPr>
            <a:spLocks noChangeShapeType="1"/>
          </p:cNvSpPr>
          <p:nvPr/>
        </p:nvSpPr>
        <p:spPr bwMode="auto">
          <a:xfrm>
            <a:off x="5051425" y="1295400"/>
            <a:ext cx="0" cy="838200"/>
          </a:xfrm>
          <a:prstGeom prst="line">
            <a:avLst/>
          </a:prstGeom>
          <a:noFill/>
          <a:ln w="12700">
            <a:solidFill>
              <a:schemeClr val="tx1"/>
            </a:solidFill>
            <a:round/>
            <a:headEnd/>
            <a:tailEnd/>
          </a:ln>
        </p:spPr>
        <p:txBody>
          <a:bodyPr/>
          <a:lstStyle/>
          <a:p>
            <a:endParaRPr lang="th-TH"/>
          </a:p>
        </p:txBody>
      </p:sp>
      <p:sp>
        <p:nvSpPr>
          <p:cNvPr id="16423" name="Line 71"/>
          <p:cNvSpPr>
            <a:spLocks noChangeShapeType="1"/>
          </p:cNvSpPr>
          <p:nvPr/>
        </p:nvSpPr>
        <p:spPr bwMode="auto">
          <a:xfrm>
            <a:off x="6076950" y="1295400"/>
            <a:ext cx="0" cy="838200"/>
          </a:xfrm>
          <a:prstGeom prst="line">
            <a:avLst/>
          </a:prstGeom>
          <a:noFill/>
          <a:ln w="12700">
            <a:solidFill>
              <a:schemeClr val="tx1"/>
            </a:solidFill>
            <a:round/>
            <a:headEnd/>
            <a:tailEnd/>
          </a:ln>
        </p:spPr>
        <p:txBody>
          <a:bodyPr/>
          <a:lstStyle/>
          <a:p>
            <a:endParaRPr lang="th-TH"/>
          </a:p>
        </p:txBody>
      </p:sp>
      <p:sp>
        <p:nvSpPr>
          <p:cNvPr id="16424" name="Text Box 72"/>
          <p:cNvSpPr txBox="1">
            <a:spLocks noChangeArrowheads="1"/>
          </p:cNvSpPr>
          <p:nvPr/>
        </p:nvSpPr>
        <p:spPr bwMode="auto">
          <a:xfrm>
            <a:off x="304800" y="736600"/>
            <a:ext cx="66548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e.g.1  Estimate the median for the following:.</a:t>
            </a:r>
          </a:p>
        </p:txBody>
      </p:sp>
      <p:sp>
        <p:nvSpPr>
          <p:cNvPr id="16425" name="Line 73"/>
          <p:cNvSpPr>
            <a:spLocks noChangeShapeType="1"/>
          </p:cNvSpPr>
          <p:nvPr/>
        </p:nvSpPr>
        <p:spPr bwMode="auto">
          <a:xfrm>
            <a:off x="863600" y="1295400"/>
            <a:ext cx="6238875" cy="0"/>
          </a:xfrm>
          <a:prstGeom prst="line">
            <a:avLst/>
          </a:prstGeom>
          <a:noFill/>
          <a:ln w="28575" cap="sq">
            <a:solidFill>
              <a:schemeClr val="tx1"/>
            </a:solidFill>
            <a:round/>
            <a:headEnd/>
            <a:tailEnd/>
          </a:ln>
        </p:spPr>
        <p:txBody>
          <a:bodyPr/>
          <a:lstStyle/>
          <a:p>
            <a:endParaRPr lang="th-TH"/>
          </a:p>
        </p:txBody>
      </p:sp>
      <p:sp>
        <p:nvSpPr>
          <p:cNvPr id="16426" name="Line 74"/>
          <p:cNvSpPr>
            <a:spLocks noChangeShapeType="1"/>
          </p:cNvSpPr>
          <p:nvPr/>
        </p:nvSpPr>
        <p:spPr bwMode="auto">
          <a:xfrm>
            <a:off x="863600" y="1714500"/>
            <a:ext cx="6238875" cy="0"/>
          </a:xfrm>
          <a:prstGeom prst="line">
            <a:avLst/>
          </a:prstGeom>
          <a:noFill/>
          <a:ln w="12700">
            <a:solidFill>
              <a:schemeClr val="tx1"/>
            </a:solidFill>
            <a:round/>
            <a:headEnd/>
            <a:tailEnd/>
          </a:ln>
        </p:spPr>
        <p:txBody>
          <a:bodyPr/>
          <a:lstStyle/>
          <a:p>
            <a:endParaRPr lang="th-TH"/>
          </a:p>
        </p:txBody>
      </p:sp>
      <p:sp>
        <p:nvSpPr>
          <p:cNvPr id="16427" name="Line 75"/>
          <p:cNvSpPr>
            <a:spLocks noChangeShapeType="1"/>
          </p:cNvSpPr>
          <p:nvPr/>
        </p:nvSpPr>
        <p:spPr bwMode="auto">
          <a:xfrm>
            <a:off x="863600" y="2133600"/>
            <a:ext cx="6238875" cy="0"/>
          </a:xfrm>
          <a:prstGeom prst="line">
            <a:avLst/>
          </a:prstGeom>
          <a:noFill/>
          <a:ln w="28575" cap="sq">
            <a:solidFill>
              <a:schemeClr val="tx1"/>
            </a:solidFill>
            <a:round/>
            <a:headEnd/>
            <a:tailEnd/>
          </a:ln>
        </p:spPr>
        <p:txBody>
          <a:bodyPr/>
          <a:lstStyle/>
          <a:p>
            <a:endParaRPr lang="th-TH"/>
          </a:p>
        </p:txBody>
      </p:sp>
      <p:sp>
        <p:nvSpPr>
          <p:cNvPr id="16428" name="Line 76"/>
          <p:cNvSpPr>
            <a:spLocks noChangeShapeType="1"/>
          </p:cNvSpPr>
          <p:nvPr/>
        </p:nvSpPr>
        <p:spPr bwMode="auto">
          <a:xfrm>
            <a:off x="7102475" y="1295400"/>
            <a:ext cx="0" cy="838200"/>
          </a:xfrm>
          <a:prstGeom prst="line">
            <a:avLst/>
          </a:prstGeom>
          <a:noFill/>
          <a:ln w="28575" cap="sq">
            <a:solidFill>
              <a:schemeClr val="tx1"/>
            </a:solidFill>
            <a:round/>
            <a:headEnd/>
            <a:tailEnd/>
          </a:ln>
        </p:spPr>
        <p:txBody>
          <a:bodyPr/>
          <a:lstStyle/>
          <a:p>
            <a:endParaRPr lang="th-TH"/>
          </a:p>
        </p:txBody>
      </p:sp>
      <p:grpSp>
        <p:nvGrpSpPr>
          <p:cNvPr id="3" name="Group 77"/>
          <p:cNvGrpSpPr>
            <a:grpSpLocks noChangeAspect="1"/>
          </p:cNvGrpSpPr>
          <p:nvPr/>
        </p:nvGrpSpPr>
        <p:grpSpPr bwMode="auto">
          <a:xfrm>
            <a:off x="7305675" y="1730375"/>
            <a:ext cx="896938" cy="384175"/>
            <a:chOff x="4602" y="1138"/>
            <a:chExt cx="565" cy="242"/>
          </a:xfrm>
        </p:grpSpPr>
        <p:sp>
          <p:nvSpPr>
            <p:cNvPr id="16431" name="AutoShape 78"/>
            <p:cNvSpPr>
              <a:spLocks noChangeAspect="1" noChangeArrowheads="1" noTextEdit="1"/>
            </p:cNvSpPr>
            <p:nvPr/>
          </p:nvSpPr>
          <p:spPr bwMode="auto">
            <a:xfrm>
              <a:off x="4602" y="1156"/>
              <a:ext cx="555" cy="221"/>
            </a:xfrm>
            <a:prstGeom prst="rect">
              <a:avLst/>
            </a:prstGeom>
            <a:noFill/>
            <a:ln w="9525">
              <a:noFill/>
              <a:miter lim="800000"/>
              <a:headEnd/>
              <a:tailEnd/>
            </a:ln>
          </p:spPr>
          <p:txBody>
            <a:bodyPr/>
            <a:lstStyle/>
            <a:p>
              <a:endParaRPr lang="th-TH"/>
            </a:p>
          </p:txBody>
        </p:sp>
        <p:sp>
          <p:nvSpPr>
            <p:cNvPr id="16432" name="Rectangle 79"/>
            <p:cNvSpPr>
              <a:spLocks noChangeArrowheads="1"/>
            </p:cNvSpPr>
            <p:nvPr/>
          </p:nvSpPr>
          <p:spPr bwMode="auto">
            <a:xfrm>
              <a:off x="4983" y="1159"/>
              <a:ext cx="184"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Times New Roman" pitchFamily="18" charset="0"/>
                </a:rPr>
                <a:t>30</a:t>
              </a:r>
              <a:endParaRPr lang="en-GB"/>
            </a:p>
          </p:txBody>
        </p:sp>
        <p:sp>
          <p:nvSpPr>
            <p:cNvPr id="16433" name="Rectangle 80"/>
            <p:cNvSpPr>
              <a:spLocks noChangeArrowheads="1"/>
            </p:cNvSpPr>
            <p:nvPr/>
          </p:nvSpPr>
          <p:spPr bwMode="auto">
            <a:xfrm>
              <a:off x="4843" y="1138"/>
              <a:ext cx="101" cy="221"/>
            </a:xfrm>
            <a:prstGeom prst="rect">
              <a:avLst/>
            </a:prstGeom>
            <a:noFill/>
            <a:ln w="9525">
              <a:noFill/>
              <a:miter lim="800000"/>
              <a:headEnd/>
              <a:tailEnd/>
            </a:ln>
          </p:spPr>
          <p:txBody>
            <a:bodyPr wrap="none" lIns="0" tIns="0" rIns="0" bIns="0">
              <a:spAutoFit/>
            </a:bodyPr>
            <a:lstStyle/>
            <a:p>
              <a:r>
                <a:rPr lang="en-GB" sz="2300">
                  <a:solidFill>
                    <a:srgbClr val="000000"/>
                  </a:solidFill>
                  <a:latin typeface="Symbol" pitchFamily="18" charset="2"/>
                </a:rPr>
                <a:t>=</a:t>
              </a:r>
              <a:endParaRPr lang="en-GB"/>
            </a:p>
          </p:txBody>
        </p:sp>
        <p:sp>
          <p:nvSpPr>
            <p:cNvPr id="16434" name="Rectangle 81"/>
            <p:cNvSpPr>
              <a:spLocks noChangeArrowheads="1"/>
            </p:cNvSpPr>
            <p:nvPr/>
          </p:nvSpPr>
          <p:spPr bwMode="auto">
            <a:xfrm>
              <a:off x="4678" y="1159"/>
              <a:ext cx="102" cy="221"/>
            </a:xfrm>
            <a:prstGeom prst="rect">
              <a:avLst/>
            </a:prstGeom>
            <a:noFill/>
            <a:ln w="9525">
              <a:noFill/>
              <a:miter lim="800000"/>
              <a:headEnd/>
              <a:tailEnd/>
            </a:ln>
          </p:spPr>
          <p:txBody>
            <a:bodyPr wrap="none" lIns="0" tIns="0" rIns="0" bIns="0">
              <a:spAutoFit/>
            </a:bodyPr>
            <a:lstStyle/>
            <a:p>
              <a:r>
                <a:rPr lang="en-GB" sz="2300" i="1">
                  <a:solidFill>
                    <a:srgbClr val="000000"/>
                  </a:solidFill>
                  <a:latin typeface="Times New Roman" pitchFamily="18" charset="0"/>
                </a:rPr>
                <a:t>n</a:t>
              </a:r>
              <a:endParaRPr lang="en-GB"/>
            </a:p>
          </p:txBody>
        </p:sp>
      </p:grpSp>
      <p:sp>
        <p:nvSpPr>
          <p:cNvPr id="16430" name="Text Box 82"/>
          <p:cNvSpPr txBox="1">
            <a:spLocks noChangeArrowheads="1"/>
          </p:cNvSpPr>
          <p:nvPr/>
        </p:nvSpPr>
        <p:spPr bwMode="auto">
          <a:xfrm>
            <a:off x="584200" y="2921000"/>
            <a:ext cx="60452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Method 2: Using the formula,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14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71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1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1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4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46819" name="AutoShape 3"/>
          <p:cNvSpPr>
            <a:spLocks noChangeArrowheads="1"/>
          </p:cNvSpPr>
          <p:nvPr/>
        </p:nvSpPr>
        <p:spPr bwMode="auto">
          <a:xfrm>
            <a:off x="8813800" y="152400"/>
            <a:ext cx="152400" cy="228600"/>
          </a:xfrm>
          <a:prstGeom prst="star5">
            <a:avLst/>
          </a:prstGeom>
          <a:solidFill>
            <a:schemeClr val="accent1"/>
          </a:solidFill>
          <a:ln w="38100">
            <a:solidFill>
              <a:schemeClr val="tx1"/>
            </a:solidFill>
            <a:miter lim="800000"/>
            <a:headEnd/>
            <a:tailEnd/>
          </a:ln>
          <a:effectLst/>
        </p:spPr>
        <p:txBody>
          <a:bodyPr wrap="none" anchor="ctr"/>
          <a:lstStyle/>
          <a:p>
            <a:pPr eaLnBrk="0" hangingPunct="0">
              <a:defRPr/>
            </a:pPr>
            <a:endParaRPr lang="en-US" sz="2400" b="0">
              <a:latin typeface="Times New Roman" pitchFamily="18" charset="0"/>
            </a:endParaRPr>
          </a:p>
        </p:txBody>
      </p:sp>
      <p:sp>
        <p:nvSpPr>
          <p:cNvPr id="43011" name="Text Box 4"/>
          <p:cNvSpPr txBox="1">
            <a:spLocks noChangeArrowheads="1"/>
          </p:cNvSpPr>
          <p:nvPr/>
        </p:nvSpPr>
        <p:spPr bwMode="auto">
          <a:xfrm>
            <a:off x="304800" y="812800"/>
            <a:ext cx="1422400" cy="436563"/>
          </a:xfrm>
          <a:prstGeom prst="rect">
            <a:avLst/>
          </a:prstGeom>
          <a:solidFill>
            <a:srgbClr val="33CCCC"/>
          </a:solidFill>
          <a:ln w="9525">
            <a:solidFill>
              <a:schemeClr val="tx1"/>
            </a:solidFill>
            <a:miter lim="800000"/>
            <a:headEnd/>
            <a:tailEnd/>
          </a:ln>
        </p:spPr>
        <p:txBody>
          <a:bodyPr>
            <a:spAutoFit/>
          </a:bodyPr>
          <a:lstStyle/>
          <a:p>
            <a:pPr algn="l" eaLnBrk="0" hangingPunct="0">
              <a:buFont typeface="Wingdings" pitchFamily="2" charset="2"/>
              <a:buNone/>
            </a:pPr>
            <a:r>
              <a:rPr lang="en-GB" sz="2200"/>
              <a:t>Exercise</a:t>
            </a:r>
          </a:p>
        </p:txBody>
      </p:sp>
      <p:pic>
        <p:nvPicPr>
          <p:cNvPr id="43012" name="Picture 39" descr="3039317"/>
          <p:cNvPicPr>
            <a:picLocks noChangeAspect="1" noChangeArrowheads="1"/>
          </p:cNvPicPr>
          <p:nvPr/>
        </p:nvPicPr>
        <p:blipFill>
          <a:blip r:embed="rId3" cstate="print"/>
          <a:srcRect/>
          <a:stretch>
            <a:fillRect/>
          </a:stretch>
        </p:blipFill>
        <p:spPr bwMode="auto">
          <a:xfrm>
            <a:off x="7620000" y="174625"/>
            <a:ext cx="1047750" cy="600075"/>
          </a:xfrm>
          <a:prstGeom prst="rect">
            <a:avLst/>
          </a:prstGeom>
          <a:noFill/>
          <a:ln w="9525">
            <a:noFill/>
            <a:miter lim="800000"/>
            <a:headEnd/>
            <a:tailEnd/>
          </a:ln>
        </p:spPr>
      </p:pic>
      <p:sp>
        <p:nvSpPr>
          <p:cNvPr id="43013" name="Rectangle 2"/>
          <p:cNvSpPr>
            <a:spLocks noChangeArrowheads="1"/>
          </p:cNvSpPr>
          <p:nvPr/>
        </p:nvSpPr>
        <p:spPr bwMode="auto">
          <a:xfrm>
            <a:off x="1447800" y="2362200"/>
            <a:ext cx="6273800" cy="838200"/>
          </a:xfrm>
          <a:prstGeom prst="rect">
            <a:avLst/>
          </a:prstGeom>
          <a:solidFill>
            <a:schemeClr val="accent1"/>
          </a:solidFill>
          <a:ln w="9525">
            <a:noFill/>
            <a:miter lim="800000"/>
            <a:headEnd/>
            <a:tailEnd/>
          </a:ln>
        </p:spPr>
        <p:txBody>
          <a:bodyPr wrap="none" anchor="ctr"/>
          <a:lstStyle/>
          <a:p>
            <a:endParaRPr lang="en-US"/>
          </a:p>
        </p:txBody>
      </p:sp>
      <p:sp>
        <p:nvSpPr>
          <p:cNvPr id="43014" name="Rectangle 6"/>
          <p:cNvSpPr>
            <a:spLocks noChangeArrowheads="1"/>
          </p:cNvSpPr>
          <p:nvPr/>
        </p:nvSpPr>
        <p:spPr bwMode="auto">
          <a:xfrm>
            <a:off x="6661150" y="27813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6</a:t>
            </a:r>
          </a:p>
        </p:txBody>
      </p:sp>
      <p:sp>
        <p:nvSpPr>
          <p:cNvPr id="43015" name="Rectangle 7"/>
          <p:cNvSpPr>
            <a:spLocks noChangeArrowheads="1"/>
          </p:cNvSpPr>
          <p:nvPr/>
        </p:nvSpPr>
        <p:spPr bwMode="auto">
          <a:xfrm>
            <a:off x="5635625" y="27813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a:t>
            </a:r>
          </a:p>
        </p:txBody>
      </p:sp>
      <p:sp>
        <p:nvSpPr>
          <p:cNvPr id="43016" name="Rectangle 8"/>
          <p:cNvSpPr>
            <a:spLocks noChangeArrowheads="1"/>
          </p:cNvSpPr>
          <p:nvPr/>
        </p:nvSpPr>
        <p:spPr bwMode="auto">
          <a:xfrm>
            <a:off x="4608513" y="27813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7</a:t>
            </a:r>
          </a:p>
        </p:txBody>
      </p:sp>
      <p:sp>
        <p:nvSpPr>
          <p:cNvPr id="43017" name="Rectangle 9"/>
          <p:cNvSpPr>
            <a:spLocks noChangeArrowheads="1"/>
          </p:cNvSpPr>
          <p:nvPr/>
        </p:nvSpPr>
        <p:spPr bwMode="auto">
          <a:xfrm>
            <a:off x="3586163" y="27813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5</a:t>
            </a:r>
          </a:p>
        </p:txBody>
      </p:sp>
      <p:sp>
        <p:nvSpPr>
          <p:cNvPr id="43018" name="Rectangle 10"/>
          <p:cNvSpPr>
            <a:spLocks noChangeArrowheads="1"/>
          </p:cNvSpPr>
          <p:nvPr/>
        </p:nvSpPr>
        <p:spPr bwMode="auto">
          <a:xfrm>
            <a:off x="1447800" y="27813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43019" name="Rectangle 11"/>
          <p:cNvSpPr>
            <a:spLocks noChangeArrowheads="1"/>
          </p:cNvSpPr>
          <p:nvPr/>
        </p:nvSpPr>
        <p:spPr bwMode="auto">
          <a:xfrm>
            <a:off x="6661150" y="23622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41 - 50</a:t>
            </a:r>
          </a:p>
        </p:txBody>
      </p:sp>
      <p:sp>
        <p:nvSpPr>
          <p:cNvPr id="43020" name="Rectangle 12"/>
          <p:cNvSpPr>
            <a:spLocks noChangeArrowheads="1"/>
          </p:cNvSpPr>
          <p:nvPr/>
        </p:nvSpPr>
        <p:spPr bwMode="auto">
          <a:xfrm>
            <a:off x="5635625" y="23622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36 - 40</a:t>
            </a:r>
          </a:p>
        </p:txBody>
      </p:sp>
      <p:sp>
        <p:nvSpPr>
          <p:cNvPr id="43021" name="Rectangle 13"/>
          <p:cNvSpPr>
            <a:spLocks noChangeArrowheads="1"/>
          </p:cNvSpPr>
          <p:nvPr/>
        </p:nvSpPr>
        <p:spPr bwMode="auto">
          <a:xfrm>
            <a:off x="4608513" y="23622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31 - 35</a:t>
            </a:r>
          </a:p>
        </p:txBody>
      </p:sp>
      <p:sp>
        <p:nvSpPr>
          <p:cNvPr id="43022" name="Rectangle 14"/>
          <p:cNvSpPr>
            <a:spLocks noChangeArrowheads="1"/>
          </p:cNvSpPr>
          <p:nvPr/>
        </p:nvSpPr>
        <p:spPr bwMode="auto">
          <a:xfrm>
            <a:off x="3586163" y="23622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21 - 30</a:t>
            </a:r>
          </a:p>
        </p:txBody>
      </p:sp>
      <p:sp>
        <p:nvSpPr>
          <p:cNvPr id="43023" name="Rectangle 15"/>
          <p:cNvSpPr>
            <a:spLocks noChangeArrowheads="1"/>
          </p:cNvSpPr>
          <p:nvPr/>
        </p:nvSpPr>
        <p:spPr bwMode="auto">
          <a:xfrm>
            <a:off x="1447800" y="23622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Length(cm)</a:t>
            </a:r>
          </a:p>
        </p:txBody>
      </p:sp>
      <p:sp>
        <p:nvSpPr>
          <p:cNvPr id="43024" name="Line 16"/>
          <p:cNvSpPr>
            <a:spLocks noChangeShapeType="1"/>
          </p:cNvSpPr>
          <p:nvPr/>
        </p:nvSpPr>
        <p:spPr bwMode="auto">
          <a:xfrm>
            <a:off x="1447800" y="2362200"/>
            <a:ext cx="6238875" cy="0"/>
          </a:xfrm>
          <a:prstGeom prst="line">
            <a:avLst/>
          </a:prstGeom>
          <a:noFill/>
          <a:ln w="28575" cap="sq">
            <a:solidFill>
              <a:schemeClr val="tx1"/>
            </a:solidFill>
            <a:round/>
            <a:headEnd/>
            <a:tailEnd/>
          </a:ln>
        </p:spPr>
        <p:txBody>
          <a:bodyPr/>
          <a:lstStyle/>
          <a:p>
            <a:endParaRPr lang="th-TH"/>
          </a:p>
        </p:txBody>
      </p:sp>
      <p:sp>
        <p:nvSpPr>
          <p:cNvPr id="43025" name="Line 17"/>
          <p:cNvSpPr>
            <a:spLocks noChangeShapeType="1"/>
          </p:cNvSpPr>
          <p:nvPr/>
        </p:nvSpPr>
        <p:spPr bwMode="auto">
          <a:xfrm>
            <a:off x="1447800" y="2781300"/>
            <a:ext cx="6238875" cy="0"/>
          </a:xfrm>
          <a:prstGeom prst="line">
            <a:avLst/>
          </a:prstGeom>
          <a:noFill/>
          <a:ln w="12700">
            <a:solidFill>
              <a:schemeClr val="tx1"/>
            </a:solidFill>
            <a:round/>
            <a:headEnd/>
            <a:tailEnd/>
          </a:ln>
        </p:spPr>
        <p:txBody>
          <a:bodyPr/>
          <a:lstStyle/>
          <a:p>
            <a:endParaRPr lang="th-TH"/>
          </a:p>
        </p:txBody>
      </p:sp>
      <p:sp>
        <p:nvSpPr>
          <p:cNvPr id="43026" name="Line 18"/>
          <p:cNvSpPr>
            <a:spLocks noChangeShapeType="1"/>
          </p:cNvSpPr>
          <p:nvPr/>
        </p:nvSpPr>
        <p:spPr bwMode="auto">
          <a:xfrm>
            <a:off x="1447800" y="3200400"/>
            <a:ext cx="6238875" cy="0"/>
          </a:xfrm>
          <a:prstGeom prst="line">
            <a:avLst/>
          </a:prstGeom>
          <a:noFill/>
          <a:ln w="28575" cap="sq">
            <a:solidFill>
              <a:schemeClr val="tx1"/>
            </a:solidFill>
            <a:round/>
            <a:headEnd/>
            <a:tailEnd/>
          </a:ln>
        </p:spPr>
        <p:txBody>
          <a:bodyPr/>
          <a:lstStyle/>
          <a:p>
            <a:endParaRPr lang="th-TH"/>
          </a:p>
        </p:txBody>
      </p:sp>
      <p:sp>
        <p:nvSpPr>
          <p:cNvPr id="43027" name="Line 19"/>
          <p:cNvSpPr>
            <a:spLocks noChangeShapeType="1"/>
          </p:cNvSpPr>
          <p:nvPr/>
        </p:nvSpPr>
        <p:spPr bwMode="auto">
          <a:xfrm>
            <a:off x="1447800" y="2362200"/>
            <a:ext cx="0" cy="838200"/>
          </a:xfrm>
          <a:prstGeom prst="line">
            <a:avLst/>
          </a:prstGeom>
          <a:noFill/>
          <a:ln w="28575" cap="sq">
            <a:solidFill>
              <a:schemeClr val="tx1"/>
            </a:solidFill>
            <a:round/>
            <a:headEnd/>
            <a:tailEnd/>
          </a:ln>
        </p:spPr>
        <p:txBody>
          <a:bodyPr/>
          <a:lstStyle/>
          <a:p>
            <a:endParaRPr lang="th-TH"/>
          </a:p>
        </p:txBody>
      </p:sp>
      <p:sp>
        <p:nvSpPr>
          <p:cNvPr id="43028" name="Line 20"/>
          <p:cNvSpPr>
            <a:spLocks noChangeShapeType="1"/>
          </p:cNvSpPr>
          <p:nvPr/>
        </p:nvSpPr>
        <p:spPr bwMode="auto">
          <a:xfrm>
            <a:off x="3586163" y="2362200"/>
            <a:ext cx="0" cy="838200"/>
          </a:xfrm>
          <a:prstGeom prst="line">
            <a:avLst/>
          </a:prstGeom>
          <a:noFill/>
          <a:ln w="12700">
            <a:solidFill>
              <a:schemeClr val="tx1"/>
            </a:solidFill>
            <a:round/>
            <a:headEnd/>
            <a:tailEnd/>
          </a:ln>
        </p:spPr>
        <p:txBody>
          <a:bodyPr/>
          <a:lstStyle/>
          <a:p>
            <a:endParaRPr lang="th-TH"/>
          </a:p>
        </p:txBody>
      </p:sp>
      <p:sp>
        <p:nvSpPr>
          <p:cNvPr id="43029" name="Line 21"/>
          <p:cNvSpPr>
            <a:spLocks noChangeShapeType="1"/>
          </p:cNvSpPr>
          <p:nvPr/>
        </p:nvSpPr>
        <p:spPr bwMode="auto">
          <a:xfrm>
            <a:off x="4608513" y="2362200"/>
            <a:ext cx="0" cy="838200"/>
          </a:xfrm>
          <a:prstGeom prst="line">
            <a:avLst/>
          </a:prstGeom>
          <a:noFill/>
          <a:ln w="12700">
            <a:solidFill>
              <a:schemeClr val="tx1"/>
            </a:solidFill>
            <a:round/>
            <a:headEnd/>
            <a:tailEnd/>
          </a:ln>
        </p:spPr>
        <p:txBody>
          <a:bodyPr/>
          <a:lstStyle/>
          <a:p>
            <a:endParaRPr lang="th-TH"/>
          </a:p>
        </p:txBody>
      </p:sp>
      <p:sp>
        <p:nvSpPr>
          <p:cNvPr id="43030" name="Line 22"/>
          <p:cNvSpPr>
            <a:spLocks noChangeShapeType="1"/>
          </p:cNvSpPr>
          <p:nvPr/>
        </p:nvSpPr>
        <p:spPr bwMode="auto">
          <a:xfrm>
            <a:off x="5635625" y="2362200"/>
            <a:ext cx="0" cy="838200"/>
          </a:xfrm>
          <a:prstGeom prst="line">
            <a:avLst/>
          </a:prstGeom>
          <a:noFill/>
          <a:ln w="12700">
            <a:solidFill>
              <a:schemeClr val="tx1"/>
            </a:solidFill>
            <a:round/>
            <a:headEnd/>
            <a:tailEnd/>
          </a:ln>
        </p:spPr>
        <p:txBody>
          <a:bodyPr/>
          <a:lstStyle/>
          <a:p>
            <a:endParaRPr lang="th-TH"/>
          </a:p>
        </p:txBody>
      </p:sp>
      <p:sp>
        <p:nvSpPr>
          <p:cNvPr id="43031" name="Line 23"/>
          <p:cNvSpPr>
            <a:spLocks noChangeShapeType="1"/>
          </p:cNvSpPr>
          <p:nvPr/>
        </p:nvSpPr>
        <p:spPr bwMode="auto">
          <a:xfrm>
            <a:off x="6661150" y="2362200"/>
            <a:ext cx="0" cy="838200"/>
          </a:xfrm>
          <a:prstGeom prst="line">
            <a:avLst/>
          </a:prstGeom>
          <a:noFill/>
          <a:ln w="12700">
            <a:solidFill>
              <a:schemeClr val="tx1"/>
            </a:solidFill>
            <a:round/>
            <a:headEnd/>
            <a:tailEnd/>
          </a:ln>
        </p:spPr>
        <p:txBody>
          <a:bodyPr/>
          <a:lstStyle/>
          <a:p>
            <a:endParaRPr lang="th-TH"/>
          </a:p>
        </p:txBody>
      </p:sp>
      <p:sp>
        <p:nvSpPr>
          <p:cNvPr id="43032" name="Line 24"/>
          <p:cNvSpPr>
            <a:spLocks noChangeShapeType="1"/>
          </p:cNvSpPr>
          <p:nvPr/>
        </p:nvSpPr>
        <p:spPr bwMode="auto">
          <a:xfrm>
            <a:off x="7686675" y="2362200"/>
            <a:ext cx="0" cy="838200"/>
          </a:xfrm>
          <a:prstGeom prst="line">
            <a:avLst/>
          </a:prstGeom>
          <a:noFill/>
          <a:ln w="28575" cap="sq">
            <a:solidFill>
              <a:schemeClr val="tx1"/>
            </a:solidFill>
            <a:round/>
            <a:headEnd/>
            <a:tailEnd/>
          </a:ln>
        </p:spPr>
        <p:txBody>
          <a:bodyPr/>
          <a:lstStyle/>
          <a:p>
            <a:endParaRPr lang="th-TH"/>
          </a:p>
        </p:txBody>
      </p:sp>
      <p:sp>
        <p:nvSpPr>
          <p:cNvPr id="43033" name="Text Box 27"/>
          <p:cNvSpPr txBox="1">
            <a:spLocks noChangeArrowheads="1"/>
          </p:cNvSpPr>
          <p:nvPr/>
        </p:nvSpPr>
        <p:spPr bwMode="auto">
          <a:xfrm>
            <a:off x="381000" y="1346200"/>
            <a:ext cx="8280400" cy="762000"/>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Use linear interpolation to estimate the median of the following:</a:t>
            </a:r>
          </a:p>
        </p:txBody>
      </p:sp>
      <p:sp>
        <p:nvSpPr>
          <p:cNvPr id="43034" name="Text Box 41"/>
          <p:cNvSpPr txBox="1">
            <a:spLocks noChangeArrowheads="1"/>
          </p:cNvSpPr>
          <p:nvPr/>
        </p:nvSpPr>
        <p:spPr bwMode="auto">
          <a:xfrm>
            <a:off x="660400" y="2362200"/>
            <a:ext cx="533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1.</a:t>
            </a:r>
          </a:p>
        </p:txBody>
      </p:sp>
      <p:sp>
        <p:nvSpPr>
          <p:cNvPr id="43035" name="Text Box 42"/>
          <p:cNvSpPr txBox="1">
            <a:spLocks noChangeArrowheads="1"/>
          </p:cNvSpPr>
          <p:nvPr/>
        </p:nvSpPr>
        <p:spPr bwMode="auto">
          <a:xfrm>
            <a:off x="685800" y="3632200"/>
            <a:ext cx="533400" cy="427038"/>
          </a:xfrm>
          <a:prstGeom prst="rect">
            <a:avLst/>
          </a:prstGeom>
          <a:noFill/>
          <a:ln w="9525">
            <a:noFill/>
            <a:miter lim="800000"/>
            <a:headEnd/>
            <a:tailEnd/>
          </a:ln>
        </p:spPr>
        <p:txBody>
          <a:bodyPr>
            <a:spAutoFit/>
          </a:bodyPr>
          <a:lstStyle/>
          <a:p>
            <a:pPr algn="l" eaLnBrk="0" hangingPunct="0">
              <a:buFont typeface="Wingdings" pitchFamily="2" charset="2"/>
              <a:buNone/>
            </a:pPr>
            <a:r>
              <a:rPr lang="en-GB" sz="2200"/>
              <a:t>2.</a:t>
            </a:r>
          </a:p>
        </p:txBody>
      </p:sp>
      <p:sp>
        <p:nvSpPr>
          <p:cNvPr id="43036" name="Rectangle 44"/>
          <p:cNvSpPr>
            <a:spLocks noChangeArrowheads="1"/>
          </p:cNvSpPr>
          <p:nvPr/>
        </p:nvSpPr>
        <p:spPr bwMode="auto">
          <a:xfrm>
            <a:off x="1422400" y="3657600"/>
            <a:ext cx="5308600" cy="838200"/>
          </a:xfrm>
          <a:prstGeom prst="rect">
            <a:avLst/>
          </a:prstGeom>
          <a:solidFill>
            <a:schemeClr val="accent1"/>
          </a:solidFill>
          <a:ln w="9525">
            <a:noFill/>
            <a:miter lim="800000"/>
            <a:headEnd/>
            <a:tailEnd/>
          </a:ln>
        </p:spPr>
        <p:txBody>
          <a:bodyPr wrap="none" anchor="ctr"/>
          <a:lstStyle/>
          <a:p>
            <a:endParaRPr lang="en-US"/>
          </a:p>
        </p:txBody>
      </p:sp>
      <p:sp>
        <p:nvSpPr>
          <p:cNvPr id="43037" name="Rectangle 46"/>
          <p:cNvSpPr>
            <a:spLocks noChangeArrowheads="1"/>
          </p:cNvSpPr>
          <p:nvPr/>
        </p:nvSpPr>
        <p:spPr bwMode="auto">
          <a:xfrm>
            <a:off x="5610225" y="40767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a:t>
            </a:r>
          </a:p>
        </p:txBody>
      </p:sp>
      <p:sp>
        <p:nvSpPr>
          <p:cNvPr id="43038" name="Rectangle 47"/>
          <p:cNvSpPr>
            <a:spLocks noChangeArrowheads="1"/>
          </p:cNvSpPr>
          <p:nvPr/>
        </p:nvSpPr>
        <p:spPr bwMode="auto">
          <a:xfrm>
            <a:off x="4583113" y="40767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24</a:t>
            </a:r>
          </a:p>
        </p:txBody>
      </p:sp>
      <p:sp>
        <p:nvSpPr>
          <p:cNvPr id="43039" name="Rectangle 48"/>
          <p:cNvSpPr>
            <a:spLocks noChangeArrowheads="1"/>
          </p:cNvSpPr>
          <p:nvPr/>
        </p:nvSpPr>
        <p:spPr bwMode="auto">
          <a:xfrm>
            <a:off x="3560763" y="40767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20</a:t>
            </a:r>
          </a:p>
        </p:txBody>
      </p:sp>
      <p:sp>
        <p:nvSpPr>
          <p:cNvPr id="43040" name="Rectangle 49"/>
          <p:cNvSpPr>
            <a:spLocks noChangeArrowheads="1"/>
          </p:cNvSpPr>
          <p:nvPr/>
        </p:nvSpPr>
        <p:spPr bwMode="auto">
          <a:xfrm>
            <a:off x="1422400" y="40767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Frequency, f</a:t>
            </a:r>
          </a:p>
        </p:txBody>
      </p:sp>
      <p:sp>
        <p:nvSpPr>
          <p:cNvPr id="43041" name="Rectangle 51"/>
          <p:cNvSpPr>
            <a:spLocks noChangeArrowheads="1"/>
          </p:cNvSpPr>
          <p:nvPr/>
        </p:nvSpPr>
        <p:spPr bwMode="auto">
          <a:xfrm>
            <a:off x="5610225" y="3657600"/>
            <a:ext cx="1025525"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16 - 18</a:t>
            </a:r>
          </a:p>
        </p:txBody>
      </p:sp>
      <p:sp>
        <p:nvSpPr>
          <p:cNvPr id="43042" name="Rectangle 52"/>
          <p:cNvSpPr>
            <a:spLocks noChangeArrowheads="1"/>
          </p:cNvSpPr>
          <p:nvPr/>
        </p:nvSpPr>
        <p:spPr bwMode="auto">
          <a:xfrm>
            <a:off x="4583113" y="3657600"/>
            <a:ext cx="1027112"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13 - 15</a:t>
            </a:r>
          </a:p>
        </p:txBody>
      </p:sp>
      <p:sp>
        <p:nvSpPr>
          <p:cNvPr id="43043" name="Rectangle 53"/>
          <p:cNvSpPr>
            <a:spLocks noChangeArrowheads="1"/>
          </p:cNvSpPr>
          <p:nvPr/>
        </p:nvSpPr>
        <p:spPr bwMode="auto">
          <a:xfrm>
            <a:off x="3560763" y="3657600"/>
            <a:ext cx="1022350" cy="419100"/>
          </a:xfrm>
          <a:prstGeom prst="rect">
            <a:avLst/>
          </a:prstGeom>
          <a:noFill/>
          <a:ln w="9525">
            <a:noFill/>
            <a:miter lim="800000"/>
            <a:headEnd/>
            <a:tailEnd/>
          </a:ln>
        </p:spPr>
        <p:txBody>
          <a:bodyPr lIns="0" tIns="0" rIns="0" bIns="0" anchor="ctr"/>
          <a:lstStyle/>
          <a:p>
            <a:pPr>
              <a:spcBef>
                <a:spcPct val="20000"/>
              </a:spcBef>
            </a:pPr>
            <a:r>
              <a:rPr lang="en-GB" sz="2400">
                <a:latin typeface="Times New Roman" pitchFamily="18" charset="0"/>
              </a:rPr>
              <a:t>10 - 12</a:t>
            </a:r>
          </a:p>
        </p:txBody>
      </p:sp>
      <p:sp>
        <p:nvSpPr>
          <p:cNvPr id="43044" name="Rectangle 54"/>
          <p:cNvSpPr>
            <a:spLocks noChangeArrowheads="1"/>
          </p:cNvSpPr>
          <p:nvPr/>
        </p:nvSpPr>
        <p:spPr bwMode="auto">
          <a:xfrm>
            <a:off x="1422400" y="3657600"/>
            <a:ext cx="2138363" cy="419100"/>
          </a:xfrm>
          <a:prstGeom prst="rect">
            <a:avLst/>
          </a:prstGeom>
          <a:noFill/>
          <a:ln w="9525">
            <a:noFill/>
            <a:miter lim="800000"/>
            <a:headEnd/>
            <a:tailEnd/>
          </a:ln>
        </p:spPr>
        <p:txBody>
          <a:bodyPr lIns="0" tIns="0" rIns="0" bIns="0" anchor="ctr"/>
          <a:lstStyle/>
          <a:p>
            <a:pPr>
              <a:spcBef>
                <a:spcPct val="20000"/>
              </a:spcBef>
            </a:pPr>
            <a:r>
              <a:rPr lang="en-GB" sz="2400" i="1">
                <a:latin typeface="Times New Roman" pitchFamily="18" charset="0"/>
              </a:rPr>
              <a:t>Age (yrs)</a:t>
            </a:r>
          </a:p>
        </p:txBody>
      </p:sp>
      <p:sp>
        <p:nvSpPr>
          <p:cNvPr id="43045" name="Line 55"/>
          <p:cNvSpPr>
            <a:spLocks noChangeShapeType="1"/>
          </p:cNvSpPr>
          <p:nvPr/>
        </p:nvSpPr>
        <p:spPr bwMode="auto">
          <a:xfrm>
            <a:off x="1422400" y="3657600"/>
            <a:ext cx="5299075" cy="0"/>
          </a:xfrm>
          <a:prstGeom prst="line">
            <a:avLst/>
          </a:prstGeom>
          <a:noFill/>
          <a:ln w="28575" cap="sq">
            <a:solidFill>
              <a:schemeClr val="tx1"/>
            </a:solidFill>
            <a:round/>
            <a:headEnd/>
            <a:tailEnd/>
          </a:ln>
        </p:spPr>
        <p:txBody>
          <a:bodyPr/>
          <a:lstStyle/>
          <a:p>
            <a:endParaRPr lang="th-TH"/>
          </a:p>
        </p:txBody>
      </p:sp>
      <p:sp>
        <p:nvSpPr>
          <p:cNvPr id="43046" name="Line 56"/>
          <p:cNvSpPr>
            <a:spLocks noChangeShapeType="1"/>
          </p:cNvSpPr>
          <p:nvPr/>
        </p:nvSpPr>
        <p:spPr bwMode="auto">
          <a:xfrm>
            <a:off x="1422400" y="4076700"/>
            <a:ext cx="5299075" cy="0"/>
          </a:xfrm>
          <a:prstGeom prst="line">
            <a:avLst/>
          </a:prstGeom>
          <a:noFill/>
          <a:ln w="12700">
            <a:solidFill>
              <a:schemeClr val="tx1"/>
            </a:solidFill>
            <a:round/>
            <a:headEnd/>
            <a:tailEnd/>
          </a:ln>
        </p:spPr>
        <p:txBody>
          <a:bodyPr/>
          <a:lstStyle/>
          <a:p>
            <a:endParaRPr lang="th-TH"/>
          </a:p>
        </p:txBody>
      </p:sp>
      <p:sp>
        <p:nvSpPr>
          <p:cNvPr id="43047" name="Line 57"/>
          <p:cNvSpPr>
            <a:spLocks noChangeShapeType="1"/>
          </p:cNvSpPr>
          <p:nvPr/>
        </p:nvSpPr>
        <p:spPr bwMode="auto">
          <a:xfrm flipV="1">
            <a:off x="1422400" y="4495800"/>
            <a:ext cx="5299075" cy="0"/>
          </a:xfrm>
          <a:prstGeom prst="line">
            <a:avLst/>
          </a:prstGeom>
          <a:noFill/>
          <a:ln w="28575" cap="sq">
            <a:solidFill>
              <a:schemeClr val="tx1"/>
            </a:solidFill>
            <a:round/>
            <a:headEnd/>
            <a:tailEnd/>
          </a:ln>
        </p:spPr>
        <p:txBody>
          <a:bodyPr/>
          <a:lstStyle/>
          <a:p>
            <a:endParaRPr lang="th-TH"/>
          </a:p>
        </p:txBody>
      </p:sp>
      <p:sp>
        <p:nvSpPr>
          <p:cNvPr id="43048" name="Line 58"/>
          <p:cNvSpPr>
            <a:spLocks noChangeShapeType="1"/>
          </p:cNvSpPr>
          <p:nvPr/>
        </p:nvSpPr>
        <p:spPr bwMode="auto">
          <a:xfrm>
            <a:off x="1422400" y="3657600"/>
            <a:ext cx="0" cy="838200"/>
          </a:xfrm>
          <a:prstGeom prst="line">
            <a:avLst/>
          </a:prstGeom>
          <a:noFill/>
          <a:ln w="28575" cap="sq">
            <a:solidFill>
              <a:schemeClr val="tx1"/>
            </a:solidFill>
            <a:round/>
            <a:headEnd/>
            <a:tailEnd/>
          </a:ln>
        </p:spPr>
        <p:txBody>
          <a:bodyPr/>
          <a:lstStyle/>
          <a:p>
            <a:endParaRPr lang="th-TH"/>
          </a:p>
        </p:txBody>
      </p:sp>
      <p:sp>
        <p:nvSpPr>
          <p:cNvPr id="43049" name="Line 59"/>
          <p:cNvSpPr>
            <a:spLocks noChangeShapeType="1"/>
          </p:cNvSpPr>
          <p:nvPr/>
        </p:nvSpPr>
        <p:spPr bwMode="auto">
          <a:xfrm>
            <a:off x="3560763" y="3657600"/>
            <a:ext cx="0" cy="838200"/>
          </a:xfrm>
          <a:prstGeom prst="line">
            <a:avLst/>
          </a:prstGeom>
          <a:noFill/>
          <a:ln w="12700">
            <a:solidFill>
              <a:schemeClr val="tx1"/>
            </a:solidFill>
            <a:round/>
            <a:headEnd/>
            <a:tailEnd/>
          </a:ln>
        </p:spPr>
        <p:txBody>
          <a:bodyPr/>
          <a:lstStyle/>
          <a:p>
            <a:endParaRPr lang="th-TH"/>
          </a:p>
        </p:txBody>
      </p:sp>
      <p:sp>
        <p:nvSpPr>
          <p:cNvPr id="43050" name="Line 60"/>
          <p:cNvSpPr>
            <a:spLocks noChangeShapeType="1"/>
          </p:cNvSpPr>
          <p:nvPr/>
        </p:nvSpPr>
        <p:spPr bwMode="auto">
          <a:xfrm>
            <a:off x="4583113" y="3657600"/>
            <a:ext cx="0" cy="838200"/>
          </a:xfrm>
          <a:prstGeom prst="line">
            <a:avLst/>
          </a:prstGeom>
          <a:noFill/>
          <a:ln w="12700">
            <a:solidFill>
              <a:schemeClr val="tx1"/>
            </a:solidFill>
            <a:round/>
            <a:headEnd/>
            <a:tailEnd/>
          </a:ln>
        </p:spPr>
        <p:txBody>
          <a:bodyPr/>
          <a:lstStyle/>
          <a:p>
            <a:endParaRPr lang="th-TH"/>
          </a:p>
        </p:txBody>
      </p:sp>
      <p:sp>
        <p:nvSpPr>
          <p:cNvPr id="43051" name="Line 61"/>
          <p:cNvSpPr>
            <a:spLocks noChangeShapeType="1"/>
          </p:cNvSpPr>
          <p:nvPr/>
        </p:nvSpPr>
        <p:spPr bwMode="auto">
          <a:xfrm>
            <a:off x="5610225" y="3657600"/>
            <a:ext cx="0" cy="838200"/>
          </a:xfrm>
          <a:prstGeom prst="line">
            <a:avLst/>
          </a:prstGeom>
          <a:noFill/>
          <a:ln w="12700">
            <a:solidFill>
              <a:schemeClr val="tx1"/>
            </a:solidFill>
            <a:round/>
            <a:headEnd/>
            <a:tailEnd/>
          </a:ln>
        </p:spPr>
        <p:txBody>
          <a:bodyPr/>
          <a:lstStyle/>
          <a:p>
            <a:endParaRPr lang="th-TH"/>
          </a:p>
        </p:txBody>
      </p:sp>
      <p:sp>
        <p:nvSpPr>
          <p:cNvPr id="43052" name="Line 64"/>
          <p:cNvSpPr>
            <a:spLocks noChangeShapeType="1"/>
          </p:cNvSpPr>
          <p:nvPr/>
        </p:nvSpPr>
        <p:spPr bwMode="auto">
          <a:xfrm>
            <a:off x="6731000" y="3657600"/>
            <a:ext cx="0" cy="838200"/>
          </a:xfrm>
          <a:prstGeom prst="line">
            <a:avLst/>
          </a:prstGeom>
          <a:noFill/>
          <a:ln w="28575" cap="sq">
            <a:solidFill>
              <a:schemeClr val="tx1"/>
            </a:solidFill>
            <a:round/>
            <a:headEnd/>
            <a:tailEnd/>
          </a:ln>
        </p:spPr>
        <p:txBody>
          <a:bodyPr/>
          <a:lstStyle/>
          <a:p>
            <a:endParaRPr lang="th-TH"/>
          </a:p>
        </p:txBody>
      </p:sp>
      <p:sp>
        <p:nvSpPr>
          <p:cNvPr id="43053" name="Line 67"/>
          <p:cNvSpPr>
            <a:spLocks noChangeShapeType="1"/>
          </p:cNvSpPr>
          <p:nvPr/>
        </p:nvSpPr>
        <p:spPr bwMode="auto">
          <a:xfrm>
            <a:off x="254000" y="4876800"/>
            <a:ext cx="8534400" cy="0"/>
          </a:xfrm>
          <a:prstGeom prst="line">
            <a:avLst/>
          </a:prstGeom>
          <a:noFill/>
          <a:ln w="38100">
            <a:solidFill>
              <a:srgbClr val="0000FF"/>
            </a:solidFill>
            <a:round/>
            <a:headEnd/>
            <a:tailEnd/>
          </a:ln>
        </p:spPr>
        <p:txBody>
          <a:bodyPr/>
          <a:lstStyle/>
          <a:p>
            <a:endParaRPr lang="th-TH"/>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6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489450-EA57-4B15-B823-68477216CEFE}"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CEA7D8C1-2EB9-436C-BBFE-8A6DC119502F}" type="slidenum">
              <a:rPr lang="en-US"/>
              <a:pPr/>
              <a:t>4</a:t>
            </a:fld>
            <a:endParaRPr lang="en-US"/>
          </a:p>
        </p:txBody>
      </p:sp>
      <p:sp>
        <p:nvSpPr>
          <p:cNvPr id="1026050" name="Rectangle 2"/>
          <p:cNvSpPr>
            <a:spLocks noGrp="1" noChangeArrowheads="1"/>
          </p:cNvSpPr>
          <p:nvPr>
            <p:ph type="title"/>
          </p:nvPr>
        </p:nvSpPr>
        <p:spPr>
          <a:xfrm>
            <a:off x="381000" y="381000"/>
            <a:ext cx="8402638" cy="609600"/>
          </a:xfrm>
        </p:spPr>
        <p:txBody>
          <a:bodyPr/>
          <a:lstStyle/>
          <a:p>
            <a:r>
              <a:rPr lang="en-US" dirty="0">
                <a:solidFill>
                  <a:schemeClr val="accent1"/>
                </a:solidFill>
              </a:rPr>
              <a:t>Why Is Data Dirty?</a:t>
            </a:r>
          </a:p>
        </p:txBody>
      </p:sp>
      <p:sp>
        <p:nvSpPr>
          <p:cNvPr id="1026051" name="Rectangle 3"/>
          <p:cNvSpPr>
            <a:spLocks noGrp="1" noChangeArrowheads="1"/>
          </p:cNvSpPr>
          <p:nvPr>
            <p:ph type="body" idx="1"/>
          </p:nvPr>
        </p:nvSpPr>
        <p:spPr>
          <a:xfrm>
            <a:off x="381000" y="1371600"/>
            <a:ext cx="8382000" cy="5105400"/>
          </a:xfrm>
        </p:spPr>
        <p:txBody>
          <a:bodyPr/>
          <a:lstStyle/>
          <a:p>
            <a:r>
              <a:rPr lang="en-US" sz="2400" dirty="0">
                <a:solidFill>
                  <a:schemeClr val="accent1"/>
                </a:solidFill>
              </a:rPr>
              <a:t>Incomplete data </a:t>
            </a:r>
            <a:r>
              <a:rPr lang="en-US" sz="2400" dirty="0"/>
              <a:t>may come </a:t>
            </a:r>
            <a:r>
              <a:rPr lang="en-US" sz="2400" dirty="0">
                <a:solidFill>
                  <a:schemeClr val="accent1"/>
                </a:solidFill>
              </a:rPr>
              <a:t>from</a:t>
            </a:r>
          </a:p>
          <a:p>
            <a:pPr lvl="1"/>
            <a:r>
              <a:rPr lang="en-US" sz="2000" dirty="0">
                <a:solidFill>
                  <a:schemeClr val="accent1"/>
                </a:solidFill>
              </a:rPr>
              <a:t>“Not applicable” data value when collected</a:t>
            </a:r>
          </a:p>
          <a:p>
            <a:pPr lvl="1"/>
            <a:r>
              <a:rPr lang="en-US" sz="2000" dirty="0"/>
              <a:t>Different considerations between the time when the data was collected and when it is analyzed.</a:t>
            </a:r>
          </a:p>
          <a:p>
            <a:pPr lvl="1"/>
            <a:r>
              <a:rPr lang="en-US" sz="2000" dirty="0"/>
              <a:t>Human/hardware/software problems</a:t>
            </a:r>
          </a:p>
          <a:p>
            <a:r>
              <a:rPr lang="en-US" sz="2400" dirty="0">
                <a:solidFill>
                  <a:schemeClr val="accent1"/>
                </a:solidFill>
              </a:rPr>
              <a:t>Noisy data </a:t>
            </a:r>
            <a:r>
              <a:rPr lang="en-US" sz="2400" dirty="0"/>
              <a:t>(incorrect values) may come </a:t>
            </a:r>
            <a:r>
              <a:rPr lang="en-US" sz="2400" dirty="0">
                <a:solidFill>
                  <a:schemeClr val="accent1"/>
                </a:solidFill>
              </a:rPr>
              <a:t>from</a:t>
            </a:r>
          </a:p>
          <a:p>
            <a:pPr lvl="1"/>
            <a:r>
              <a:rPr lang="en-US" sz="2000" dirty="0">
                <a:solidFill>
                  <a:schemeClr val="accent1"/>
                </a:solidFill>
              </a:rPr>
              <a:t>Faulty</a:t>
            </a:r>
            <a:r>
              <a:rPr lang="en-US" sz="2000" dirty="0"/>
              <a:t> </a:t>
            </a:r>
            <a:r>
              <a:rPr lang="en-US" sz="2000" dirty="0">
                <a:solidFill>
                  <a:schemeClr val="accent1"/>
                </a:solidFill>
              </a:rPr>
              <a:t>data</a:t>
            </a:r>
            <a:r>
              <a:rPr lang="en-US" sz="2000" dirty="0"/>
              <a:t> collection instruments</a:t>
            </a:r>
          </a:p>
          <a:p>
            <a:pPr lvl="1"/>
            <a:r>
              <a:rPr lang="en-US" sz="2000" dirty="0"/>
              <a:t>Human or computer </a:t>
            </a:r>
            <a:r>
              <a:rPr lang="en-US" sz="2000" dirty="0">
                <a:solidFill>
                  <a:schemeClr val="accent1"/>
                </a:solidFill>
              </a:rPr>
              <a:t>error at data entry</a:t>
            </a:r>
          </a:p>
          <a:p>
            <a:pPr lvl="1"/>
            <a:r>
              <a:rPr lang="en-US" sz="2000" dirty="0">
                <a:solidFill>
                  <a:schemeClr val="accent1"/>
                </a:solidFill>
              </a:rPr>
              <a:t>Errors</a:t>
            </a:r>
            <a:r>
              <a:rPr lang="en-US" sz="2000" dirty="0"/>
              <a:t> in data </a:t>
            </a:r>
            <a:r>
              <a:rPr lang="en-US" sz="2000" dirty="0">
                <a:solidFill>
                  <a:schemeClr val="accent1"/>
                </a:solidFill>
              </a:rPr>
              <a:t>transmission</a:t>
            </a:r>
          </a:p>
          <a:p>
            <a:r>
              <a:rPr lang="en-US" sz="2400" dirty="0">
                <a:solidFill>
                  <a:schemeClr val="accent1"/>
                </a:solidFill>
              </a:rPr>
              <a:t>Inconsistent data </a:t>
            </a:r>
            <a:r>
              <a:rPr lang="en-US" sz="2400" dirty="0"/>
              <a:t>may come </a:t>
            </a:r>
            <a:r>
              <a:rPr lang="en-US" sz="2400" dirty="0">
                <a:solidFill>
                  <a:schemeClr val="accent1"/>
                </a:solidFill>
              </a:rPr>
              <a:t>from</a:t>
            </a:r>
          </a:p>
          <a:p>
            <a:pPr lvl="1"/>
            <a:r>
              <a:rPr lang="en-US" sz="2000" dirty="0">
                <a:solidFill>
                  <a:schemeClr val="accent1"/>
                </a:solidFill>
              </a:rPr>
              <a:t>Different data sources</a:t>
            </a:r>
          </a:p>
          <a:p>
            <a:pPr lvl="1"/>
            <a:r>
              <a:rPr lang="en-US" sz="2000" dirty="0"/>
              <a:t>Functional dependency violation (e.g., modify some linked data)</a:t>
            </a:r>
          </a:p>
          <a:p>
            <a:r>
              <a:rPr lang="en-US" sz="2400" dirty="0">
                <a:solidFill>
                  <a:schemeClr val="accent1"/>
                </a:solidFill>
              </a:rPr>
              <a:t>Duplicate records also need data cleaning</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fld id="{155C2D3D-09F0-4FB1-9F96-CC203DFA65D9}" type="datetime4">
              <a:rPr lang="en-US"/>
              <a:pPr/>
              <a:t>January 24, 2017</a:t>
            </a:fld>
            <a:endParaRPr lang="en-US"/>
          </a:p>
        </p:txBody>
      </p:sp>
      <p:sp>
        <p:nvSpPr>
          <p:cNvPr id="8" name="Footer Placeholder 6"/>
          <p:cNvSpPr>
            <a:spLocks noGrp="1"/>
          </p:cNvSpPr>
          <p:nvPr>
            <p:ph type="ftr" sz="quarter" idx="11"/>
          </p:nvPr>
        </p:nvSpPr>
        <p:spPr/>
        <p:txBody>
          <a:bodyPr/>
          <a:lstStyle/>
          <a:p>
            <a:r>
              <a:rPr lang="en-US"/>
              <a:t>Data Mining: Concepts and Techniques</a:t>
            </a:r>
          </a:p>
        </p:txBody>
      </p:sp>
      <p:sp>
        <p:nvSpPr>
          <p:cNvPr id="9" name="Slide Number Placeholder 7"/>
          <p:cNvSpPr>
            <a:spLocks noGrp="1"/>
          </p:cNvSpPr>
          <p:nvPr>
            <p:ph type="sldNum" sz="quarter" idx="12"/>
          </p:nvPr>
        </p:nvSpPr>
        <p:spPr/>
        <p:txBody>
          <a:bodyPr/>
          <a:lstStyle/>
          <a:p>
            <a:fld id="{B93DB6FD-3D23-4A91-B515-5830198211C0}" type="slidenum">
              <a:rPr lang="en-US"/>
              <a:pPr/>
              <a:t>40</a:t>
            </a:fld>
            <a:endParaRPr lang="en-US"/>
          </a:p>
        </p:txBody>
      </p:sp>
      <p:sp>
        <p:nvSpPr>
          <p:cNvPr id="1065986" name="Rectangle 2"/>
          <p:cNvSpPr>
            <a:spLocks noGrp="1" noChangeArrowheads="1"/>
          </p:cNvSpPr>
          <p:nvPr>
            <p:ph type="title"/>
          </p:nvPr>
        </p:nvSpPr>
        <p:spPr>
          <a:xfrm>
            <a:off x="0" y="381000"/>
            <a:ext cx="5562600" cy="609600"/>
          </a:xfrm>
        </p:spPr>
        <p:txBody>
          <a:bodyPr/>
          <a:lstStyle/>
          <a:p>
            <a:r>
              <a:rPr lang="en-US" sz="3200" dirty="0"/>
              <a:t> </a:t>
            </a:r>
            <a:r>
              <a:rPr lang="en-US" sz="3200" dirty="0">
                <a:solidFill>
                  <a:schemeClr val="accent1"/>
                </a:solidFill>
              </a:rPr>
              <a:t>Symmetric vs. Skewed Data</a:t>
            </a:r>
          </a:p>
        </p:txBody>
      </p:sp>
      <p:sp>
        <p:nvSpPr>
          <p:cNvPr id="1065987" name="Rectangle 3"/>
          <p:cNvSpPr>
            <a:spLocks noGrp="1" noChangeArrowheads="1"/>
          </p:cNvSpPr>
          <p:nvPr>
            <p:ph type="body" sz="half" idx="1"/>
          </p:nvPr>
        </p:nvSpPr>
        <p:spPr>
          <a:xfrm>
            <a:off x="304800" y="1447800"/>
            <a:ext cx="5334000" cy="1219200"/>
          </a:xfrm>
        </p:spPr>
        <p:txBody>
          <a:bodyPr/>
          <a:lstStyle/>
          <a:p>
            <a:pPr>
              <a:lnSpc>
                <a:spcPct val="120000"/>
              </a:lnSpc>
            </a:pPr>
            <a:r>
              <a:rPr lang="en-US" sz="2400">
                <a:solidFill>
                  <a:schemeClr val="tx2"/>
                </a:solidFill>
              </a:rPr>
              <a:t>Median, mean and mode of symmetric, positively and negatively skewed data</a:t>
            </a:r>
          </a:p>
        </p:txBody>
      </p:sp>
      <p:pic>
        <p:nvPicPr>
          <p:cNvPr id="1065990" name="Picture 6" descr="rightskewed"/>
          <p:cNvPicPr>
            <a:picLocks noGrp="1" noChangeAspect="1" noChangeArrowheads="1"/>
          </p:cNvPicPr>
          <p:nvPr>
            <p:ph sz="quarter" idx="2"/>
          </p:nvPr>
        </p:nvPicPr>
        <p:blipFill>
          <a:blip r:embed="rId2" cstate="print"/>
          <a:srcRect/>
          <a:stretch>
            <a:fillRect/>
          </a:stretch>
        </p:blipFill>
        <p:spPr>
          <a:xfrm>
            <a:off x="4343400" y="2819400"/>
            <a:ext cx="4800600" cy="4048125"/>
          </a:xfrm>
          <a:noFill/>
          <a:ln/>
        </p:spPr>
      </p:pic>
      <p:pic>
        <p:nvPicPr>
          <p:cNvPr id="1065992" name="Picture 8" descr="leftskewed"/>
          <p:cNvPicPr>
            <a:picLocks noGrp="1" noChangeAspect="1" noChangeArrowheads="1"/>
          </p:cNvPicPr>
          <p:nvPr>
            <p:ph sz="quarter" idx="3"/>
          </p:nvPr>
        </p:nvPicPr>
        <p:blipFill>
          <a:blip r:embed="rId3" cstate="print"/>
          <a:srcRect/>
          <a:stretch>
            <a:fillRect/>
          </a:stretch>
        </p:blipFill>
        <p:spPr>
          <a:xfrm>
            <a:off x="0" y="3086100"/>
            <a:ext cx="4876800" cy="3771900"/>
          </a:xfrm>
          <a:noFill/>
          <a:ln/>
        </p:spPr>
      </p:pic>
      <p:pic>
        <p:nvPicPr>
          <p:cNvPr id="1065994" name="Picture 10" descr="ha02skew1"/>
          <p:cNvPicPr>
            <a:picLocks noChangeAspect="1" noChangeArrowheads="1"/>
          </p:cNvPicPr>
          <p:nvPr/>
        </p:nvPicPr>
        <p:blipFill>
          <a:blip r:embed="rId4" cstate="print"/>
          <a:srcRect/>
          <a:stretch>
            <a:fillRect/>
          </a:stretch>
        </p:blipFill>
        <p:spPr bwMode="auto">
          <a:xfrm>
            <a:off x="5334000" y="0"/>
            <a:ext cx="3810000" cy="3095625"/>
          </a:xfrm>
          <a:prstGeom prst="rect">
            <a:avLst/>
          </a:prstGeom>
          <a:noFill/>
        </p:spPr>
      </p:pic>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fld id="{7482F2E9-B4CE-49B5-A024-5395BE298AA7}" type="datetime4">
              <a:rPr lang="en-US"/>
              <a:pPr/>
              <a:t>January 24, 2017</a:t>
            </a:fld>
            <a:endParaRPr lang="en-US"/>
          </a:p>
        </p:txBody>
      </p:sp>
      <p:sp>
        <p:nvSpPr>
          <p:cNvPr id="7" name="Footer Placeholder 5"/>
          <p:cNvSpPr>
            <a:spLocks noGrp="1"/>
          </p:cNvSpPr>
          <p:nvPr>
            <p:ph type="ftr" sz="quarter" idx="11"/>
          </p:nvPr>
        </p:nvSpPr>
        <p:spPr/>
        <p:txBody>
          <a:bodyPr/>
          <a:lstStyle/>
          <a:p>
            <a:r>
              <a:rPr lang="en-US"/>
              <a:t>Data Mining: Concepts and Techniques</a:t>
            </a:r>
          </a:p>
        </p:txBody>
      </p:sp>
      <p:sp>
        <p:nvSpPr>
          <p:cNvPr id="8" name="Slide Number Placeholder 6"/>
          <p:cNvSpPr>
            <a:spLocks noGrp="1"/>
          </p:cNvSpPr>
          <p:nvPr>
            <p:ph type="sldNum" sz="quarter" idx="12"/>
          </p:nvPr>
        </p:nvSpPr>
        <p:spPr/>
        <p:txBody>
          <a:bodyPr/>
          <a:lstStyle/>
          <a:p>
            <a:fld id="{5AEB9496-0CB6-4457-9712-E40A5D676CC6}" type="slidenum">
              <a:rPr lang="en-US"/>
              <a:pPr/>
              <a:t>41</a:t>
            </a:fld>
            <a:endParaRPr lang="en-US"/>
          </a:p>
        </p:txBody>
      </p:sp>
      <p:sp>
        <p:nvSpPr>
          <p:cNvPr id="1041410" name="Rectangle 2"/>
          <p:cNvSpPr>
            <a:spLocks noGrp="1" noChangeArrowheads="1"/>
          </p:cNvSpPr>
          <p:nvPr>
            <p:ph type="title"/>
          </p:nvPr>
        </p:nvSpPr>
        <p:spPr/>
        <p:txBody>
          <a:bodyPr/>
          <a:lstStyle/>
          <a:p>
            <a:r>
              <a:rPr lang="en-US" sz="3200" dirty="0">
                <a:solidFill>
                  <a:schemeClr val="accent1"/>
                </a:solidFill>
              </a:rPr>
              <a:t>Measuring the Dispersion of Data</a:t>
            </a:r>
          </a:p>
        </p:txBody>
      </p:sp>
      <p:sp>
        <p:nvSpPr>
          <p:cNvPr id="1041411" name="Rectangle 3"/>
          <p:cNvSpPr>
            <a:spLocks noGrp="1" noChangeArrowheads="1"/>
          </p:cNvSpPr>
          <p:nvPr>
            <p:ph type="body" sz="half" idx="1"/>
          </p:nvPr>
        </p:nvSpPr>
        <p:spPr>
          <a:xfrm>
            <a:off x="304800" y="1295400"/>
            <a:ext cx="8610600" cy="5029200"/>
          </a:xfrm>
        </p:spPr>
        <p:txBody>
          <a:bodyPr/>
          <a:lstStyle/>
          <a:p>
            <a:pPr>
              <a:lnSpc>
                <a:spcPct val="130000"/>
              </a:lnSpc>
              <a:buSzPct val="80000"/>
            </a:pPr>
            <a:r>
              <a:rPr lang="en-US" sz="1800"/>
              <a:t>Quartiles, outliers and boxplots</a:t>
            </a:r>
          </a:p>
          <a:p>
            <a:pPr lvl="1">
              <a:lnSpc>
                <a:spcPct val="130000"/>
              </a:lnSpc>
              <a:buSzPct val="80000"/>
            </a:pPr>
            <a:r>
              <a:rPr lang="en-US" sz="1800">
                <a:solidFill>
                  <a:schemeClr val="hlink"/>
                </a:solidFill>
              </a:rPr>
              <a:t>Quartiles</a:t>
            </a:r>
            <a:r>
              <a:rPr lang="en-US" sz="1800"/>
              <a:t>: Q</a:t>
            </a:r>
            <a:r>
              <a:rPr lang="en-US" sz="1800" baseline="-25000"/>
              <a:t>1</a:t>
            </a:r>
            <a:r>
              <a:rPr lang="en-US" sz="1800"/>
              <a:t> (25</a:t>
            </a:r>
            <a:r>
              <a:rPr lang="en-US" sz="1800" baseline="30000"/>
              <a:t>th</a:t>
            </a:r>
            <a:r>
              <a:rPr lang="en-US" sz="1800"/>
              <a:t> percentile), Q</a:t>
            </a:r>
            <a:r>
              <a:rPr lang="en-US" sz="1800" baseline="-25000"/>
              <a:t>3</a:t>
            </a:r>
            <a:r>
              <a:rPr lang="en-US" sz="1800"/>
              <a:t> (75</a:t>
            </a:r>
            <a:r>
              <a:rPr lang="en-US" sz="1800" baseline="30000"/>
              <a:t>th</a:t>
            </a:r>
            <a:r>
              <a:rPr lang="en-US" sz="1800"/>
              <a:t> percentile)</a:t>
            </a:r>
          </a:p>
          <a:p>
            <a:pPr lvl="1">
              <a:lnSpc>
                <a:spcPct val="130000"/>
              </a:lnSpc>
              <a:buSzPct val="80000"/>
            </a:pPr>
            <a:r>
              <a:rPr lang="en-US" sz="1800">
                <a:solidFill>
                  <a:schemeClr val="hlink"/>
                </a:solidFill>
              </a:rPr>
              <a:t>Inter-quartile range</a:t>
            </a:r>
            <a:r>
              <a:rPr lang="en-US" sz="1800"/>
              <a:t>: IQR = Q</a:t>
            </a:r>
            <a:r>
              <a:rPr lang="en-US" sz="1800" baseline="-25000"/>
              <a:t>3 </a:t>
            </a:r>
            <a:r>
              <a:rPr lang="en-US" sz="1800"/>
              <a:t>–</a:t>
            </a:r>
            <a:r>
              <a:rPr lang="en-US" sz="1800" baseline="-25000"/>
              <a:t> </a:t>
            </a:r>
            <a:r>
              <a:rPr lang="en-US" sz="1800"/>
              <a:t>Q</a:t>
            </a:r>
            <a:r>
              <a:rPr lang="en-US" sz="1800" baseline="-25000"/>
              <a:t>1 </a:t>
            </a:r>
          </a:p>
          <a:p>
            <a:pPr lvl="1">
              <a:lnSpc>
                <a:spcPct val="130000"/>
              </a:lnSpc>
              <a:buSzPct val="80000"/>
            </a:pPr>
            <a:r>
              <a:rPr lang="en-US" sz="1800">
                <a:solidFill>
                  <a:schemeClr val="hlink"/>
                </a:solidFill>
              </a:rPr>
              <a:t>Five number summary</a:t>
            </a:r>
            <a:r>
              <a:rPr lang="en-US" sz="1800"/>
              <a:t>: min, Q</a:t>
            </a:r>
            <a:r>
              <a:rPr lang="en-US" sz="1800" baseline="-25000"/>
              <a:t>1</a:t>
            </a:r>
            <a:r>
              <a:rPr lang="en-US" sz="1800"/>
              <a:t>, M,</a:t>
            </a:r>
            <a:r>
              <a:rPr lang="en-US" sz="1800" baseline="-25000"/>
              <a:t> </a:t>
            </a:r>
            <a:r>
              <a:rPr lang="en-US" sz="1800"/>
              <a:t>Q</a:t>
            </a:r>
            <a:r>
              <a:rPr lang="en-US" sz="1800" baseline="-25000"/>
              <a:t>3</a:t>
            </a:r>
            <a:r>
              <a:rPr lang="en-US" sz="1800"/>
              <a:t>, max</a:t>
            </a:r>
          </a:p>
          <a:p>
            <a:pPr lvl="1">
              <a:lnSpc>
                <a:spcPct val="130000"/>
              </a:lnSpc>
              <a:buSzPct val="80000"/>
            </a:pPr>
            <a:r>
              <a:rPr lang="en-US" sz="1800">
                <a:solidFill>
                  <a:schemeClr val="hlink"/>
                </a:solidFill>
              </a:rPr>
              <a:t>Boxplot</a:t>
            </a:r>
            <a:r>
              <a:rPr lang="en-US" sz="1800"/>
              <a:t>: ends of the box are the quartiles, median is marked, whiskers, and plot outlier individually</a:t>
            </a:r>
          </a:p>
          <a:p>
            <a:pPr lvl="1">
              <a:lnSpc>
                <a:spcPct val="130000"/>
              </a:lnSpc>
              <a:buSzPct val="80000"/>
            </a:pPr>
            <a:r>
              <a:rPr lang="en-US" sz="1800">
                <a:solidFill>
                  <a:schemeClr val="hlink"/>
                </a:solidFill>
              </a:rPr>
              <a:t>Outlier</a:t>
            </a:r>
            <a:r>
              <a:rPr lang="en-US" sz="1800"/>
              <a:t>: usually, a value higher/lower than 1.5 x IQR</a:t>
            </a:r>
          </a:p>
          <a:p>
            <a:pPr>
              <a:lnSpc>
                <a:spcPct val="130000"/>
              </a:lnSpc>
              <a:buSzPct val="80000"/>
            </a:pPr>
            <a:r>
              <a:rPr lang="en-US" sz="1800"/>
              <a:t>Variance and standard deviation (</a:t>
            </a:r>
            <a:r>
              <a:rPr lang="en-US" sz="1800" i="1"/>
              <a:t>sample:</a:t>
            </a:r>
            <a:r>
              <a:rPr lang="en-US" sz="1800"/>
              <a:t> </a:t>
            </a:r>
            <a:r>
              <a:rPr lang="en-US" sz="1800" i="1"/>
              <a:t>s, population: </a:t>
            </a:r>
            <a:r>
              <a:rPr lang="el-GR" sz="1800" i="1"/>
              <a:t>σ</a:t>
            </a:r>
            <a:r>
              <a:rPr lang="en-US" sz="1800" i="1"/>
              <a:t>)</a:t>
            </a:r>
            <a:endParaRPr lang="en-US" sz="1800"/>
          </a:p>
          <a:p>
            <a:pPr lvl="1">
              <a:lnSpc>
                <a:spcPct val="130000"/>
              </a:lnSpc>
              <a:buSzPct val="80000"/>
            </a:pPr>
            <a:r>
              <a:rPr lang="en-US" sz="1800">
                <a:solidFill>
                  <a:schemeClr val="hlink"/>
                </a:solidFill>
              </a:rPr>
              <a:t>Variance</a:t>
            </a:r>
            <a:r>
              <a:rPr lang="en-US" sz="1800"/>
              <a:t>: (algebraic, scalable computation)</a:t>
            </a:r>
          </a:p>
          <a:p>
            <a:pPr lvl="1">
              <a:lnSpc>
                <a:spcPct val="130000"/>
              </a:lnSpc>
              <a:buSzPct val="80000"/>
            </a:pPr>
            <a:endParaRPr lang="en-US" sz="1800"/>
          </a:p>
          <a:p>
            <a:pPr lvl="1">
              <a:lnSpc>
                <a:spcPct val="130000"/>
              </a:lnSpc>
              <a:buSzPct val="80000"/>
            </a:pPr>
            <a:endParaRPr lang="en-US" sz="1800">
              <a:solidFill>
                <a:schemeClr val="hlink"/>
              </a:solidFill>
            </a:endParaRPr>
          </a:p>
          <a:p>
            <a:pPr lvl="1">
              <a:lnSpc>
                <a:spcPct val="130000"/>
              </a:lnSpc>
              <a:buSzPct val="80000"/>
            </a:pPr>
            <a:r>
              <a:rPr lang="en-US" sz="1800">
                <a:solidFill>
                  <a:schemeClr val="hlink"/>
                </a:solidFill>
              </a:rPr>
              <a:t>Standard deviation</a:t>
            </a:r>
            <a:r>
              <a:rPr lang="en-US" sz="1800" i="1"/>
              <a:t> s (or </a:t>
            </a:r>
            <a:r>
              <a:rPr lang="el-GR" sz="1800" i="1"/>
              <a:t>σ</a:t>
            </a:r>
            <a:r>
              <a:rPr lang="en-US" sz="1800" i="1"/>
              <a:t>) </a:t>
            </a:r>
            <a:r>
              <a:rPr lang="en-US" sz="1800"/>
              <a:t>is the square root of variance </a:t>
            </a:r>
            <a:r>
              <a:rPr lang="en-US" sz="1800" i="1"/>
              <a:t>s</a:t>
            </a:r>
            <a:r>
              <a:rPr lang="en-US" sz="1800" i="1" baseline="30000"/>
              <a:t>2 (</a:t>
            </a:r>
            <a:r>
              <a:rPr lang="en-US" sz="1800" i="1"/>
              <a:t>or</a:t>
            </a:r>
            <a:r>
              <a:rPr lang="en-US" sz="1800" i="1" baseline="30000"/>
              <a:t> </a:t>
            </a:r>
            <a:r>
              <a:rPr lang="el-GR" sz="1800" i="1"/>
              <a:t>σ</a:t>
            </a:r>
            <a:r>
              <a:rPr lang="en-US" sz="1800" i="1" baseline="30000"/>
              <a:t>2)</a:t>
            </a:r>
          </a:p>
        </p:txBody>
      </p:sp>
      <p:graphicFrame>
        <p:nvGraphicFramePr>
          <p:cNvPr id="1087488" name="Object 1024"/>
          <p:cNvGraphicFramePr>
            <a:graphicFrameLocks noChangeAspect="1"/>
          </p:cNvGraphicFramePr>
          <p:nvPr/>
        </p:nvGraphicFramePr>
        <p:xfrm>
          <a:off x="381000" y="5018088"/>
          <a:ext cx="4267200" cy="696912"/>
        </p:xfrm>
        <a:graphic>
          <a:graphicData uri="http://schemas.openxmlformats.org/presentationml/2006/ole">
            <mc:AlternateContent xmlns:mc="http://schemas.openxmlformats.org/markup-compatibility/2006">
              <mc:Choice xmlns:v="urn:schemas-microsoft-com:vml" Requires="v">
                <p:oleObj spid="_x0000_s1087508" name="Equation" r:id="rId4" imgW="2958840" imgH="431640" progId="Equation.3">
                  <p:embed/>
                </p:oleObj>
              </mc:Choice>
              <mc:Fallback>
                <p:oleObj name="Equation" r:id="rId4" imgW="2958840" imgH="43164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018088"/>
                        <a:ext cx="4267200"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489" name="Object 1025"/>
          <p:cNvGraphicFramePr>
            <a:graphicFrameLocks noGrp="1" noChangeAspect="1"/>
          </p:cNvGraphicFramePr>
          <p:nvPr>
            <p:ph sz="half" idx="2"/>
          </p:nvPr>
        </p:nvGraphicFramePr>
        <p:xfrm>
          <a:off x="5105400" y="5054600"/>
          <a:ext cx="3663950" cy="660400"/>
        </p:xfrm>
        <a:graphic>
          <a:graphicData uri="http://schemas.openxmlformats.org/presentationml/2006/ole">
            <mc:AlternateContent xmlns:mc="http://schemas.openxmlformats.org/markup-compatibility/2006">
              <mc:Choice xmlns:v="urn:schemas-microsoft-com:vml" Requires="v">
                <p:oleObj spid="_x0000_s1087509" name="Equation" r:id="rId6" imgW="2234880" imgH="431640" progId="Equation.3">
                  <p:embed/>
                </p:oleObj>
              </mc:Choice>
              <mc:Fallback>
                <p:oleObj name="Equation" r:id="rId6" imgW="2234880" imgH="431640" progId="Equation.3">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054600"/>
                        <a:ext cx="36639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fld id="{B2A6D1C8-8A23-4DDD-8A85-F72B09DA1703}" type="datetime4">
              <a:rPr lang="en-US"/>
              <a:pPr/>
              <a:t>January 24, 2017</a:t>
            </a:fld>
            <a:endParaRPr lang="en-US"/>
          </a:p>
        </p:txBody>
      </p:sp>
      <p:sp>
        <p:nvSpPr>
          <p:cNvPr id="8" name="Footer Placeholder 6"/>
          <p:cNvSpPr>
            <a:spLocks noGrp="1"/>
          </p:cNvSpPr>
          <p:nvPr>
            <p:ph type="ftr" sz="quarter" idx="11"/>
          </p:nvPr>
        </p:nvSpPr>
        <p:spPr/>
        <p:txBody>
          <a:bodyPr/>
          <a:lstStyle/>
          <a:p>
            <a:r>
              <a:rPr lang="en-US"/>
              <a:t>Data Mining: Concepts and Techniques</a:t>
            </a:r>
          </a:p>
        </p:txBody>
      </p:sp>
      <p:sp>
        <p:nvSpPr>
          <p:cNvPr id="9" name="Slide Number Placeholder 7"/>
          <p:cNvSpPr>
            <a:spLocks noGrp="1"/>
          </p:cNvSpPr>
          <p:nvPr>
            <p:ph type="sldNum" sz="quarter" idx="12"/>
          </p:nvPr>
        </p:nvSpPr>
        <p:spPr/>
        <p:txBody>
          <a:bodyPr/>
          <a:lstStyle/>
          <a:p>
            <a:fld id="{4CB94B9E-2E4D-416F-8A17-E153CF2C4C09}" type="slidenum">
              <a:rPr lang="en-US"/>
              <a:pPr/>
              <a:t>42</a:t>
            </a:fld>
            <a:endParaRPr lang="en-US"/>
          </a:p>
        </p:txBody>
      </p:sp>
      <p:sp>
        <p:nvSpPr>
          <p:cNvPr id="1045506" name="Rectangle 2"/>
          <p:cNvSpPr>
            <a:spLocks noGrp="1" noChangeArrowheads="1"/>
          </p:cNvSpPr>
          <p:nvPr>
            <p:ph type="title"/>
          </p:nvPr>
        </p:nvSpPr>
        <p:spPr>
          <a:xfrm>
            <a:off x="457200" y="381000"/>
            <a:ext cx="8153400" cy="609600"/>
          </a:xfrm>
        </p:spPr>
        <p:txBody>
          <a:bodyPr/>
          <a:lstStyle/>
          <a:p>
            <a:r>
              <a:rPr lang="en-US" dirty="0">
                <a:solidFill>
                  <a:schemeClr val="accent1"/>
                </a:solidFill>
              </a:rPr>
              <a:t>Properties of Normal Distribution Curve</a:t>
            </a:r>
          </a:p>
        </p:txBody>
      </p:sp>
      <p:sp>
        <p:nvSpPr>
          <p:cNvPr id="1045507" name="Rectangle 3"/>
          <p:cNvSpPr>
            <a:spLocks noGrp="1" noChangeArrowheads="1"/>
          </p:cNvSpPr>
          <p:nvPr>
            <p:ph type="body" sz="half" idx="1"/>
          </p:nvPr>
        </p:nvSpPr>
        <p:spPr>
          <a:xfrm>
            <a:off x="304800" y="1447800"/>
            <a:ext cx="8686800" cy="2514600"/>
          </a:xfrm>
        </p:spPr>
        <p:txBody>
          <a:bodyPr/>
          <a:lstStyle/>
          <a:p>
            <a:r>
              <a:rPr lang="en-US" sz="2400">
                <a:solidFill>
                  <a:schemeClr val="tx2"/>
                </a:solidFill>
              </a:rPr>
              <a:t>The normal (distribution) curve</a:t>
            </a:r>
          </a:p>
          <a:p>
            <a:pPr lvl="1"/>
            <a:r>
              <a:rPr lang="en-US" sz="2400">
                <a:solidFill>
                  <a:schemeClr val="tx2"/>
                </a:solidFill>
              </a:rPr>
              <a:t>From </a:t>
            </a:r>
            <a:r>
              <a:rPr lang="el-GR" sz="2400">
                <a:solidFill>
                  <a:schemeClr val="tx2"/>
                </a:solidFill>
              </a:rPr>
              <a:t>μ</a:t>
            </a:r>
            <a:r>
              <a:rPr lang="en-US" sz="2400">
                <a:solidFill>
                  <a:schemeClr val="tx2"/>
                </a:solidFill>
              </a:rPr>
              <a:t>–</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a:t>
            </a:r>
            <a:r>
              <a:rPr lang="el-GR" sz="2400">
                <a:solidFill>
                  <a:schemeClr val="tx2"/>
                </a:solidFill>
              </a:rPr>
              <a:t>σ</a:t>
            </a:r>
            <a:r>
              <a:rPr lang="en-US" sz="2400">
                <a:solidFill>
                  <a:schemeClr val="tx2"/>
                </a:solidFill>
              </a:rPr>
              <a:t>: contains about 68% of the measurements  (</a:t>
            </a:r>
            <a:r>
              <a:rPr lang="el-GR" sz="2400">
                <a:solidFill>
                  <a:schemeClr val="tx2"/>
                </a:solidFill>
              </a:rPr>
              <a:t>μ</a:t>
            </a:r>
            <a:r>
              <a:rPr lang="en-US" sz="2400">
                <a:solidFill>
                  <a:schemeClr val="tx2"/>
                </a:solidFill>
              </a:rPr>
              <a:t>: mean, </a:t>
            </a:r>
            <a:r>
              <a:rPr lang="el-GR" sz="2400">
                <a:solidFill>
                  <a:schemeClr val="tx2"/>
                </a:solidFill>
              </a:rPr>
              <a:t>σ</a:t>
            </a:r>
            <a:r>
              <a:rPr lang="en-US" sz="2400">
                <a:solidFill>
                  <a:schemeClr val="tx2"/>
                </a:solidFill>
              </a:rPr>
              <a:t>: standard deviation)</a:t>
            </a:r>
          </a:p>
          <a:p>
            <a:pPr lvl="1"/>
            <a:r>
              <a:rPr lang="en-US" sz="2400">
                <a:solidFill>
                  <a:schemeClr val="tx2"/>
                </a:solidFill>
              </a:rPr>
              <a:t> From </a:t>
            </a:r>
            <a:r>
              <a:rPr lang="el-GR" sz="2400">
                <a:solidFill>
                  <a:schemeClr val="tx2"/>
                </a:solidFill>
              </a:rPr>
              <a:t>μ</a:t>
            </a:r>
            <a:r>
              <a:rPr lang="en-US" sz="2400">
                <a:solidFill>
                  <a:schemeClr val="tx2"/>
                </a:solidFill>
              </a:rPr>
              <a:t>–2</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+2</a:t>
            </a:r>
            <a:r>
              <a:rPr lang="el-GR" sz="2400">
                <a:solidFill>
                  <a:schemeClr val="tx2"/>
                </a:solidFill>
              </a:rPr>
              <a:t>σ</a:t>
            </a:r>
            <a:r>
              <a:rPr lang="en-US" sz="2400">
                <a:solidFill>
                  <a:schemeClr val="tx2"/>
                </a:solidFill>
              </a:rPr>
              <a:t>: contains about 95% of it</a:t>
            </a:r>
          </a:p>
          <a:p>
            <a:pPr lvl="1"/>
            <a:r>
              <a:rPr lang="en-US" sz="2400">
                <a:solidFill>
                  <a:schemeClr val="tx2"/>
                </a:solidFill>
              </a:rPr>
              <a:t>From </a:t>
            </a:r>
            <a:r>
              <a:rPr lang="el-GR" sz="2400">
                <a:solidFill>
                  <a:schemeClr val="tx2"/>
                </a:solidFill>
              </a:rPr>
              <a:t>μ</a:t>
            </a:r>
            <a:r>
              <a:rPr lang="en-US" sz="2400">
                <a:solidFill>
                  <a:schemeClr val="tx2"/>
                </a:solidFill>
              </a:rPr>
              <a:t>–3</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+3</a:t>
            </a:r>
            <a:r>
              <a:rPr lang="el-GR" sz="2400">
                <a:solidFill>
                  <a:schemeClr val="tx2"/>
                </a:solidFill>
              </a:rPr>
              <a:t>σ</a:t>
            </a:r>
            <a:r>
              <a:rPr lang="en-US" sz="2400">
                <a:solidFill>
                  <a:schemeClr val="tx2"/>
                </a:solidFill>
              </a:rPr>
              <a:t>: contains about 99.7% of it</a:t>
            </a:r>
          </a:p>
          <a:p>
            <a:pPr lvl="1"/>
            <a:endParaRPr lang="en-US" sz="2400">
              <a:solidFill>
                <a:schemeClr val="tx2"/>
              </a:solidFill>
            </a:endParaRPr>
          </a:p>
          <a:p>
            <a:pPr>
              <a:buFont typeface="Wingdings" pitchFamily="2" charset="2"/>
              <a:buNone/>
            </a:pPr>
            <a:endParaRPr lang="en-US" sz="2000">
              <a:solidFill>
                <a:schemeClr val="hlink"/>
              </a:solidFill>
            </a:endParaRPr>
          </a:p>
          <a:p>
            <a:pPr>
              <a:buFont typeface="Wingdings" pitchFamily="2" charset="2"/>
              <a:buNone/>
            </a:pPr>
            <a:endParaRPr lang="en-US" sz="2000"/>
          </a:p>
        </p:txBody>
      </p:sp>
      <p:pic>
        <p:nvPicPr>
          <p:cNvPr id="1045509" name="Picture 5" descr="normal1-95"/>
          <p:cNvPicPr>
            <a:picLocks noGrp="1" noChangeAspect="1" noChangeArrowheads="1"/>
          </p:cNvPicPr>
          <p:nvPr>
            <p:ph sz="quarter" idx="2"/>
          </p:nvPr>
        </p:nvPicPr>
        <p:blipFill>
          <a:blip r:embed="rId2" cstate="print"/>
          <a:srcRect/>
          <a:stretch>
            <a:fillRect/>
          </a:stretch>
        </p:blipFill>
        <p:spPr>
          <a:xfrm>
            <a:off x="3124200" y="3810000"/>
            <a:ext cx="2895600" cy="2514600"/>
          </a:xfrm>
          <a:noFill/>
          <a:ln/>
        </p:spPr>
      </p:pic>
      <p:pic>
        <p:nvPicPr>
          <p:cNvPr id="1045511" name="Picture 7" descr="normal1-68"/>
          <p:cNvPicPr>
            <a:picLocks noGrp="1" noChangeAspect="1" noChangeArrowheads="1"/>
          </p:cNvPicPr>
          <p:nvPr>
            <p:ph sz="quarter" idx="3"/>
          </p:nvPr>
        </p:nvPicPr>
        <p:blipFill>
          <a:blip r:embed="rId3" cstate="print"/>
          <a:srcRect/>
          <a:stretch>
            <a:fillRect/>
          </a:stretch>
        </p:blipFill>
        <p:spPr>
          <a:xfrm>
            <a:off x="0" y="3886200"/>
            <a:ext cx="2986088" cy="2438400"/>
          </a:xfrm>
          <a:noFill/>
          <a:ln/>
        </p:spPr>
      </p:pic>
      <p:pic>
        <p:nvPicPr>
          <p:cNvPr id="1045513" name="Picture 9" descr="normal1-99"/>
          <p:cNvPicPr>
            <a:picLocks noChangeAspect="1" noChangeArrowheads="1"/>
          </p:cNvPicPr>
          <p:nvPr/>
        </p:nvPicPr>
        <p:blipFill>
          <a:blip r:embed="rId4" cstate="print"/>
          <a:srcRect/>
          <a:stretch>
            <a:fillRect/>
          </a:stretch>
        </p:blipFill>
        <p:spPr bwMode="auto">
          <a:xfrm>
            <a:off x="6157913" y="3810000"/>
            <a:ext cx="2986087" cy="2514600"/>
          </a:xfrm>
          <a:prstGeom prst="rect">
            <a:avLst/>
          </a:prstGeom>
          <a:noFill/>
          <a:ln w="9525">
            <a:noFill/>
            <a:miter lim="800000"/>
            <a:headEnd/>
            <a:tailEnd/>
          </a:ln>
        </p:spPr>
      </p:pic>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3FE083-BA58-474F-A63B-E965F9DDBEAC}" type="datetime4">
              <a:rPr lang="en-US"/>
              <a:pPr/>
              <a:t>January 24, 2017</a:t>
            </a:fld>
            <a:endParaRPr lang="en-US"/>
          </a:p>
        </p:txBody>
      </p:sp>
      <p:sp>
        <p:nvSpPr>
          <p:cNvPr id="6" name="Footer Placeholder 5"/>
          <p:cNvSpPr>
            <a:spLocks noGrp="1"/>
          </p:cNvSpPr>
          <p:nvPr>
            <p:ph type="ftr" sz="quarter" idx="11"/>
          </p:nvPr>
        </p:nvSpPr>
        <p:spPr/>
        <p:txBody>
          <a:bodyPr/>
          <a:lstStyle/>
          <a:p>
            <a:r>
              <a:rPr lang="en-US"/>
              <a:t>Data Mining: Concepts and Techniques</a:t>
            </a:r>
          </a:p>
        </p:txBody>
      </p:sp>
      <p:sp>
        <p:nvSpPr>
          <p:cNvPr id="7" name="Slide Number Placeholder 6"/>
          <p:cNvSpPr>
            <a:spLocks noGrp="1"/>
          </p:cNvSpPr>
          <p:nvPr>
            <p:ph type="sldNum" sz="quarter" idx="12"/>
          </p:nvPr>
        </p:nvSpPr>
        <p:spPr/>
        <p:txBody>
          <a:bodyPr/>
          <a:lstStyle/>
          <a:p>
            <a:fld id="{2933CEF7-AA9A-4123-8E92-1EB139012D06}" type="slidenum">
              <a:rPr lang="en-US"/>
              <a:pPr/>
              <a:t>43</a:t>
            </a:fld>
            <a:endParaRPr lang="en-US"/>
          </a:p>
        </p:txBody>
      </p:sp>
      <p:sp>
        <p:nvSpPr>
          <p:cNvPr id="1043458" name="Rectangle 2"/>
          <p:cNvSpPr>
            <a:spLocks noGrp="1" noChangeArrowheads="1"/>
          </p:cNvSpPr>
          <p:nvPr>
            <p:ph type="title"/>
          </p:nvPr>
        </p:nvSpPr>
        <p:spPr/>
        <p:txBody>
          <a:bodyPr/>
          <a:lstStyle/>
          <a:p>
            <a:r>
              <a:rPr lang="en-US" sz="3200" dirty="0"/>
              <a:t> </a:t>
            </a:r>
            <a:r>
              <a:rPr lang="en-US" dirty="0">
                <a:solidFill>
                  <a:schemeClr val="accent1"/>
                </a:solidFill>
              </a:rPr>
              <a:t>Boxplot Analysis</a:t>
            </a:r>
          </a:p>
        </p:txBody>
      </p:sp>
      <p:sp>
        <p:nvSpPr>
          <p:cNvPr id="1043459" name="Rectangle 3"/>
          <p:cNvSpPr>
            <a:spLocks noGrp="1" noChangeArrowheads="1"/>
          </p:cNvSpPr>
          <p:nvPr>
            <p:ph type="body" sz="half" idx="1"/>
          </p:nvPr>
        </p:nvSpPr>
        <p:spPr>
          <a:xfrm>
            <a:off x="381000" y="1524000"/>
            <a:ext cx="7620000" cy="4737100"/>
          </a:xfrm>
        </p:spPr>
        <p:txBody>
          <a:bodyPr/>
          <a:lstStyle/>
          <a:p>
            <a:pPr>
              <a:lnSpc>
                <a:spcPct val="120000"/>
              </a:lnSpc>
            </a:pPr>
            <a:r>
              <a:rPr lang="en-US" sz="2400">
                <a:solidFill>
                  <a:schemeClr val="hlink"/>
                </a:solidFill>
              </a:rPr>
              <a:t>Five-number summary</a:t>
            </a:r>
            <a:r>
              <a:rPr lang="en-US" sz="2400"/>
              <a:t> of a distribution:</a:t>
            </a:r>
          </a:p>
          <a:p>
            <a:pPr lvl="1" algn="ctr">
              <a:lnSpc>
                <a:spcPct val="120000"/>
              </a:lnSpc>
              <a:buFont typeface="Wingdings" pitchFamily="2" charset="2"/>
              <a:buNone/>
            </a:pPr>
            <a:r>
              <a:rPr lang="en-US" sz="2400"/>
              <a:t>Minimum, Q1, M, Q3, Maximum</a:t>
            </a:r>
          </a:p>
          <a:p>
            <a:pPr>
              <a:lnSpc>
                <a:spcPct val="120000"/>
              </a:lnSpc>
            </a:pPr>
            <a:r>
              <a:rPr lang="en-US" sz="2400">
                <a:solidFill>
                  <a:schemeClr val="hlink"/>
                </a:solidFill>
              </a:rPr>
              <a:t>Boxplot</a:t>
            </a:r>
          </a:p>
          <a:p>
            <a:pPr lvl="1">
              <a:lnSpc>
                <a:spcPct val="120000"/>
              </a:lnSpc>
            </a:pPr>
            <a:r>
              <a:rPr lang="en-US" sz="2400"/>
              <a:t>Data is represented with a box</a:t>
            </a:r>
          </a:p>
          <a:p>
            <a:pPr lvl="1">
              <a:lnSpc>
                <a:spcPct val="120000"/>
              </a:lnSpc>
            </a:pPr>
            <a:r>
              <a:rPr lang="en-US" sz="2400"/>
              <a:t>The ends of the box are at the first and third quartiles, i.e., the height of the box is IRQ</a:t>
            </a:r>
          </a:p>
          <a:p>
            <a:pPr lvl="1">
              <a:lnSpc>
                <a:spcPct val="120000"/>
              </a:lnSpc>
            </a:pPr>
            <a:r>
              <a:rPr lang="en-US" sz="2400"/>
              <a:t>The median is marked by a line within the box</a:t>
            </a:r>
          </a:p>
          <a:p>
            <a:pPr lvl="1">
              <a:lnSpc>
                <a:spcPct val="120000"/>
              </a:lnSpc>
            </a:pPr>
            <a:r>
              <a:rPr lang="en-US" sz="2400"/>
              <a:t>Whiskers: two lines outside the box extend to Minimum and Maximum</a:t>
            </a:r>
          </a:p>
        </p:txBody>
      </p:sp>
      <p:pic>
        <p:nvPicPr>
          <p:cNvPr id="1043460" name="Picture 4"/>
          <p:cNvPicPr>
            <a:picLocks noGrp="1" noChangeAspect="1" noChangeArrowheads="1"/>
          </p:cNvPicPr>
          <p:nvPr>
            <p:ph sz="half" idx="2"/>
          </p:nvPr>
        </p:nvPicPr>
        <p:blipFill>
          <a:blip r:embed="rId2" cstate="print"/>
          <a:srcRect/>
          <a:stretch>
            <a:fillRect/>
          </a:stretch>
        </p:blipFill>
        <p:spPr>
          <a:xfrm>
            <a:off x="7239000" y="457200"/>
            <a:ext cx="1357313" cy="2514600"/>
          </a:xfrm>
          <a:noFill/>
          <a:ln/>
        </p:spPr>
      </p:pic>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E93C8B-DB0A-49F0-9493-3A44AD587CAA}"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6122B6A7-F205-4774-9484-7EC8D8C7363B}" type="slidenum">
              <a:rPr lang="en-US"/>
              <a:pPr/>
              <a:t>44</a:t>
            </a:fld>
            <a:endParaRPr lang="en-US"/>
          </a:p>
        </p:txBody>
      </p:sp>
      <p:sp>
        <p:nvSpPr>
          <p:cNvPr id="1044482" name="Rectangle 2"/>
          <p:cNvSpPr>
            <a:spLocks noGrp="1" noChangeArrowheads="1"/>
          </p:cNvSpPr>
          <p:nvPr>
            <p:ph type="title"/>
          </p:nvPr>
        </p:nvSpPr>
        <p:spPr>
          <a:xfrm>
            <a:off x="0" y="381000"/>
            <a:ext cx="9144000" cy="533400"/>
          </a:xfrm>
        </p:spPr>
        <p:txBody>
          <a:bodyPr/>
          <a:lstStyle/>
          <a:p>
            <a:r>
              <a:rPr lang="en-US" sz="3200"/>
              <a:t>Visualization of Data Dispersion: Boxplot Analysis</a:t>
            </a:r>
            <a:endParaRPr lang="en-US"/>
          </a:p>
        </p:txBody>
      </p:sp>
      <p:pic>
        <p:nvPicPr>
          <p:cNvPr id="1044483" name="Picture 3" descr="1"/>
          <p:cNvPicPr>
            <a:picLocks noChangeAspect="1" noChangeArrowheads="1"/>
          </p:cNvPicPr>
          <p:nvPr/>
        </p:nvPicPr>
        <p:blipFill>
          <a:blip r:embed="rId2" cstate="print"/>
          <a:srcRect/>
          <a:stretch>
            <a:fillRect/>
          </a:stretch>
        </p:blipFill>
        <p:spPr bwMode="auto">
          <a:xfrm>
            <a:off x="152400" y="1295400"/>
            <a:ext cx="8991600" cy="5562600"/>
          </a:xfrm>
          <a:prstGeom prst="rect">
            <a:avLst/>
          </a:prstGeom>
          <a:noFill/>
        </p:spPr>
      </p:pic>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61913C26-BEBD-4B1E-B00A-9B8C7B74F283}" type="datetime4">
              <a:rPr lang="en-US"/>
              <a:pPr/>
              <a:t>January 24, 2017</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16D20AF4-9C5C-44A8-BCE2-2270729C6B2A}" type="slidenum">
              <a:rPr lang="en-US"/>
              <a:pPr/>
              <a:t>45</a:t>
            </a:fld>
            <a:endParaRPr lang="en-US"/>
          </a:p>
        </p:txBody>
      </p:sp>
      <p:sp>
        <p:nvSpPr>
          <p:cNvPr id="1046530" name="Rectangle 1026"/>
          <p:cNvSpPr>
            <a:spLocks noGrp="1" noChangeArrowheads="1"/>
          </p:cNvSpPr>
          <p:nvPr>
            <p:ph type="title"/>
          </p:nvPr>
        </p:nvSpPr>
        <p:spPr>
          <a:xfrm>
            <a:off x="1676400" y="304800"/>
            <a:ext cx="5430838" cy="609600"/>
          </a:xfrm>
        </p:spPr>
        <p:txBody>
          <a:bodyPr/>
          <a:lstStyle/>
          <a:p>
            <a:r>
              <a:rPr lang="en-US" dirty="0">
                <a:solidFill>
                  <a:schemeClr val="accent1"/>
                </a:solidFill>
              </a:rPr>
              <a:t>Histogram Analysis</a:t>
            </a:r>
          </a:p>
        </p:txBody>
      </p:sp>
      <p:sp>
        <p:nvSpPr>
          <p:cNvPr id="1046531" name="Rectangle 1027"/>
          <p:cNvSpPr>
            <a:spLocks noGrp="1" noChangeArrowheads="1"/>
          </p:cNvSpPr>
          <p:nvPr>
            <p:ph type="body" idx="1"/>
          </p:nvPr>
        </p:nvSpPr>
        <p:spPr>
          <a:xfrm>
            <a:off x="381000" y="1522413"/>
            <a:ext cx="8153400" cy="2478087"/>
          </a:xfrm>
        </p:spPr>
        <p:txBody>
          <a:bodyPr/>
          <a:lstStyle/>
          <a:p>
            <a:r>
              <a:rPr lang="en-US" sz="2400"/>
              <a:t>Graph displays of basic statistical class descriptions</a:t>
            </a:r>
          </a:p>
          <a:p>
            <a:pPr lvl="1"/>
            <a:r>
              <a:rPr lang="en-US" sz="2400"/>
              <a:t>Frequency histograms </a:t>
            </a:r>
          </a:p>
          <a:p>
            <a:pPr lvl="2"/>
            <a:r>
              <a:rPr lang="en-US" sz="2000"/>
              <a:t>A univariate graphical method</a:t>
            </a:r>
          </a:p>
          <a:p>
            <a:pPr lvl="2"/>
            <a:r>
              <a:rPr lang="en-US" sz="2000"/>
              <a:t>Consists of a set of rectangles that reflect the counts or frequencies of the classes present in the given data</a:t>
            </a:r>
          </a:p>
        </p:txBody>
      </p:sp>
      <p:pic>
        <p:nvPicPr>
          <p:cNvPr id="1046532" name="Picture 1028"/>
          <p:cNvPicPr>
            <a:picLocks noChangeAspect="1" noChangeArrowheads="1"/>
          </p:cNvPicPr>
          <p:nvPr/>
        </p:nvPicPr>
        <p:blipFill>
          <a:blip r:embed="rId2" cstate="print"/>
          <a:srcRect/>
          <a:stretch>
            <a:fillRect/>
          </a:stretch>
        </p:blipFill>
        <p:spPr bwMode="auto">
          <a:xfrm>
            <a:off x="2209800" y="3810000"/>
            <a:ext cx="4724400" cy="28194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24F78647-A339-4614-8693-2261D0F3EA9A}" type="datetime4">
              <a:rPr lang="en-US"/>
              <a:pPr/>
              <a:t>January 24, 2017</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3790ACF0-2311-46C2-BFD8-B0476AA9A17F}" type="slidenum">
              <a:rPr lang="en-US"/>
              <a:pPr/>
              <a:t>46</a:t>
            </a:fld>
            <a:endParaRPr lang="en-US"/>
          </a:p>
        </p:txBody>
      </p:sp>
      <p:sp>
        <p:nvSpPr>
          <p:cNvPr id="1047554" name="Rectangle 1026"/>
          <p:cNvSpPr>
            <a:spLocks noGrp="1" noChangeArrowheads="1"/>
          </p:cNvSpPr>
          <p:nvPr>
            <p:ph type="title"/>
          </p:nvPr>
        </p:nvSpPr>
        <p:spPr/>
        <p:txBody>
          <a:bodyPr/>
          <a:lstStyle/>
          <a:p>
            <a:r>
              <a:rPr lang="en-US"/>
              <a:t>Quantile Plot</a:t>
            </a:r>
          </a:p>
        </p:txBody>
      </p:sp>
      <p:sp>
        <p:nvSpPr>
          <p:cNvPr id="1047555" name="Rectangle 1027"/>
          <p:cNvSpPr>
            <a:spLocks noGrp="1" noChangeArrowheads="1"/>
          </p:cNvSpPr>
          <p:nvPr>
            <p:ph type="body" idx="1"/>
          </p:nvPr>
        </p:nvSpPr>
        <p:spPr>
          <a:xfrm>
            <a:off x="304800" y="1331913"/>
            <a:ext cx="8382000" cy="2478087"/>
          </a:xfrm>
        </p:spPr>
        <p:txBody>
          <a:bodyPr/>
          <a:lstStyle/>
          <a:p>
            <a:pPr>
              <a:lnSpc>
                <a:spcPct val="90000"/>
              </a:lnSpc>
            </a:pPr>
            <a:r>
              <a:rPr lang="en-US" sz="2400"/>
              <a:t>Displays all of the data (allowing the user to assess both the overall behavior and unusual occurrences)</a:t>
            </a:r>
          </a:p>
          <a:p>
            <a:pPr>
              <a:lnSpc>
                <a:spcPct val="90000"/>
              </a:lnSpc>
            </a:pPr>
            <a:r>
              <a:rPr lang="en-US" sz="2400"/>
              <a:t>Plots </a:t>
            </a:r>
            <a:r>
              <a:rPr lang="en-US" sz="2400">
                <a:solidFill>
                  <a:schemeClr val="hlink"/>
                </a:solidFill>
              </a:rPr>
              <a:t>quantile</a:t>
            </a:r>
            <a:r>
              <a:rPr lang="en-US" sz="2400"/>
              <a:t> information</a:t>
            </a:r>
          </a:p>
          <a:p>
            <a:pPr lvl="1">
              <a:lnSpc>
                <a:spcPct val="90000"/>
              </a:lnSpc>
            </a:pPr>
            <a:r>
              <a:rPr lang="en-US" sz="2400"/>
              <a:t>For a data </a:t>
            </a:r>
            <a:r>
              <a:rPr lang="en-US" sz="2400" i="1"/>
              <a:t>x</a:t>
            </a:r>
            <a:r>
              <a:rPr lang="en-US" sz="2400" i="1" baseline="-25000"/>
              <a:t>i</a:t>
            </a:r>
            <a:r>
              <a:rPr lang="en-US" sz="2400" i="1"/>
              <a:t> </a:t>
            </a:r>
            <a:r>
              <a:rPr lang="en-US" sz="2400"/>
              <a:t>data sorted in increasing order, </a:t>
            </a:r>
            <a:r>
              <a:rPr lang="en-US" sz="2400" i="1"/>
              <a:t>f</a:t>
            </a:r>
            <a:r>
              <a:rPr lang="en-US" sz="2400" i="1" baseline="-25000"/>
              <a:t>i</a:t>
            </a:r>
            <a:r>
              <a:rPr lang="en-US" sz="2400" i="1"/>
              <a:t> </a:t>
            </a:r>
            <a:r>
              <a:rPr lang="en-US" sz="2400"/>
              <a:t>indicates that approximately 100 </a:t>
            </a:r>
            <a:r>
              <a:rPr lang="en-US" sz="2400" i="1"/>
              <a:t>f</a:t>
            </a:r>
            <a:r>
              <a:rPr lang="en-US" sz="2400" i="1" baseline="-25000"/>
              <a:t>i</a:t>
            </a:r>
            <a:r>
              <a:rPr lang="en-US" sz="2400"/>
              <a:t>% of the data are below or equal to the value </a:t>
            </a:r>
            <a:r>
              <a:rPr lang="en-US" sz="2400" i="1"/>
              <a:t>x</a:t>
            </a:r>
            <a:r>
              <a:rPr lang="en-US" sz="2400" i="1" baseline="-25000"/>
              <a:t>i</a:t>
            </a:r>
          </a:p>
        </p:txBody>
      </p:sp>
      <p:pic>
        <p:nvPicPr>
          <p:cNvPr id="1047556" name="Picture 1028"/>
          <p:cNvPicPr>
            <a:picLocks noChangeAspect="1" noChangeArrowheads="1"/>
          </p:cNvPicPr>
          <p:nvPr/>
        </p:nvPicPr>
        <p:blipFill>
          <a:blip r:embed="rId2" cstate="print"/>
          <a:srcRect/>
          <a:stretch>
            <a:fillRect/>
          </a:stretch>
        </p:blipFill>
        <p:spPr bwMode="auto">
          <a:xfrm>
            <a:off x="1295400" y="3508375"/>
            <a:ext cx="5867400" cy="334962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4E76FCA6-4ECB-4EDF-B72C-17461309BEB4}" type="datetime4">
              <a:rPr lang="en-US"/>
              <a:pPr/>
              <a:t>January 24, 2017</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CD60313C-DFDC-49D1-B019-D8426E001370}" type="slidenum">
              <a:rPr lang="en-US"/>
              <a:pPr/>
              <a:t>47</a:t>
            </a:fld>
            <a:endParaRPr lang="en-US"/>
          </a:p>
        </p:txBody>
      </p:sp>
      <p:sp>
        <p:nvSpPr>
          <p:cNvPr id="1048578" name="Rectangle 2"/>
          <p:cNvSpPr>
            <a:spLocks noGrp="1" noChangeArrowheads="1"/>
          </p:cNvSpPr>
          <p:nvPr>
            <p:ph type="title"/>
          </p:nvPr>
        </p:nvSpPr>
        <p:spPr/>
        <p:txBody>
          <a:bodyPr/>
          <a:lstStyle/>
          <a:p>
            <a:r>
              <a:rPr lang="en-US"/>
              <a:t>Quantile-Quantile (Q-Q) Plot</a:t>
            </a:r>
          </a:p>
        </p:txBody>
      </p:sp>
      <p:sp>
        <p:nvSpPr>
          <p:cNvPr id="1048579" name="Rectangle 3"/>
          <p:cNvSpPr>
            <a:spLocks noGrp="1" noChangeArrowheads="1"/>
          </p:cNvSpPr>
          <p:nvPr>
            <p:ph type="body" idx="1"/>
          </p:nvPr>
        </p:nvSpPr>
        <p:spPr>
          <a:xfrm>
            <a:off x="304800" y="1371600"/>
            <a:ext cx="8382000" cy="1905000"/>
          </a:xfrm>
        </p:spPr>
        <p:txBody>
          <a:bodyPr/>
          <a:lstStyle/>
          <a:p>
            <a:r>
              <a:rPr lang="en-US" sz="2400"/>
              <a:t>Graphs the quantiles of one univariate distribution against the corresponding quantiles of another</a:t>
            </a:r>
          </a:p>
          <a:p>
            <a:r>
              <a:rPr lang="en-US" sz="2400"/>
              <a:t>Allows the user to view whether there is a shift in going from one distribution to another</a:t>
            </a:r>
          </a:p>
        </p:txBody>
      </p:sp>
      <p:pic>
        <p:nvPicPr>
          <p:cNvPr id="1048580" name="Picture 4"/>
          <p:cNvPicPr>
            <a:picLocks noChangeAspect="1" noChangeArrowheads="1"/>
          </p:cNvPicPr>
          <p:nvPr/>
        </p:nvPicPr>
        <p:blipFill>
          <a:blip r:embed="rId2" cstate="print"/>
          <a:srcRect/>
          <a:stretch>
            <a:fillRect/>
          </a:stretch>
        </p:blipFill>
        <p:spPr bwMode="auto">
          <a:xfrm>
            <a:off x="1447800" y="3000375"/>
            <a:ext cx="6172200" cy="385762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373DEEF-A6F7-4B7A-AFDD-B7856C6C9860}" type="datetime4">
              <a:rPr lang="en-US"/>
              <a:pPr/>
              <a:t>January 24, 2017</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D0C69F79-978C-441B-ABE5-6C26D9696F12}" type="slidenum">
              <a:rPr lang="en-US"/>
              <a:pPr/>
              <a:t>48</a:t>
            </a:fld>
            <a:endParaRPr lang="en-US"/>
          </a:p>
        </p:txBody>
      </p:sp>
      <p:sp>
        <p:nvSpPr>
          <p:cNvPr id="1049602" name="Rectangle 1026"/>
          <p:cNvSpPr>
            <a:spLocks noGrp="1" noChangeArrowheads="1"/>
          </p:cNvSpPr>
          <p:nvPr>
            <p:ph type="title"/>
          </p:nvPr>
        </p:nvSpPr>
        <p:spPr/>
        <p:txBody>
          <a:bodyPr/>
          <a:lstStyle/>
          <a:p>
            <a:r>
              <a:rPr lang="en-US" dirty="0">
                <a:solidFill>
                  <a:schemeClr val="accent1"/>
                </a:solidFill>
              </a:rPr>
              <a:t>Scatter plot</a:t>
            </a:r>
          </a:p>
        </p:txBody>
      </p:sp>
      <p:sp>
        <p:nvSpPr>
          <p:cNvPr id="1049603" name="Rectangle 1027"/>
          <p:cNvSpPr>
            <a:spLocks noGrp="1" noChangeArrowheads="1"/>
          </p:cNvSpPr>
          <p:nvPr>
            <p:ph type="body" idx="1"/>
          </p:nvPr>
        </p:nvSpPr>
        <p:spPr>
          <a:xfrm>
            <a:off x="304800" y="1447800"/>
            <a:ext cx="8382000" cy="1727200"/>
          </a:xfrm>
        </p:spPr>
        <p:txBody>
          <a:bodyPr/>
          <a:lstStyle/>
          <a:p>
            <a:r>
              <a:rPr lang="en-US" sz="2400"/>
              <a:t>Provides a first look at bivariate data to see clusters of points, outliers, etc</a:t>
            </a:r>
          </a:p>
          <a:p>
            <a:r>
              <a:rPr lang="en-US" sz="2400"/>
              <a:t>Each pair of values is treated as a pair of coordinates and plotted as points in the plane</a:t>
            </a:r>
          </a:p>
        </p:txBody>
      </p:sp>
      <p:pic>
        <p:nvPicPr>
          <p:cNvPr id="1049604" name="Picture 1028"/>
          <p:cNvPicPr>
            <a:picLocks noChangeAspect="1" noChangeArrowheads="1"/>
          </p:cNvPicPr>
          <p:nvPr/>
        </p:nvPicPr>
        <p:blipFill>
          <a:blip r:embed="rId2" cstate="print"/>
          <a:srcRect/>
          <a:stretch>
            <a:fillRect/>
          </a:stretch>
        </p:blipFill>
        <p:spPr bwMode="auto">
          <a:xfrm>
            <a:off x="1371600" y="3048000"/>
            <a:ext cx="6400800" cy="38862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B5E3B2BD-0F4A-421F-A95C-8514B036EDE4}" type="datetime4">
              <a:rPr lang="en-US"/>
              <a:pPr/>
              <a:t>January 24, 2017</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E0A26A15-39ED-449E-A7DD-F4C8D49EA145}" type="slidenum">
              <a:rPr lang="en-US"/>
              <a:pPr/>
              <a:t>49</a:t>
            </a:fld>
            <a:endParaRPr lang="en-US"/>
          </a:p>
        </p:txBody>
      </p:sp>
      <p:sp>
        <p:nvSpPr>
          <p:cNvPr id="1050626" name="Rectangle 2050"/>
          <p:cNvSpPr>
            <a:spLocks noGrp="1" noChangeArrowheads="1"/>
          </p:cNvSpPr>
          <p:nvPr>
            <p:ph type="title"/>
          </p:nvPr>
        </p:nvSpPr>
        <p:spPr/>
        <p:txBody>
          <a:bodyPr/>
          <a:lstStyle/>
          <a:p>
            <a:r>
              <a:rPr lang="en-US" dirty="0">
                <a:solidFill>
                  <a:schemeClr val="accent1"/>
                </a:solidFill>
              </a:rPr>
              <a:t>Loess Curve</a:t>
            </a:r>
          </a:p>
        </p:txBody>
      </p:sp>
      <p:sp>
        <p:nvSpPr>
          <p:cNvPr id="1050627" name="Rectangle 2051"/>
          <p:cNvSpPr>
            <a:spLocks noGrp="1" noChangeArrowheads="1"/>
          </p:cNvSpPr>
          <p:nvPr>
            <p:ph type="body" idx="1"/>
          </p:nvPr>
        </p:nvSpPr>
        <p:spPr>
          <a:xfrm>
            <a:off x="381000" y="1371600"/>
            <a:ext cx="8153400" cy="2027238"/>
          </a:xfrm>
        </p:spPr>
        <p:txBody>
          <a:bodyPr/>
          <a:lstStyle/>
          <a:p>
            <a:r>
              <a:rPr lang="en-US" sz="2400"/>
              <a:t>Adds a smooth curve to a scatter plot in order to provide better perception of the pattern of dependence</a:t>
            </a:r>
          </a:p>
          <a:p>
            <a:r>
              <a:rPr lang="en-US" sz="2400"/>
              <a:t>Loess curve is fitted by setting two parameters: a smoothing parameter, and the degree of the polynomials that are fitted by the regression</a:t>
            </a:r>
          </a:p>
        </p:txBody>
      </p:sp>
      <p:pic>
        <p:nvPicPr>
          <p:cNvPr id="1050628" name="Picture 2052"/>
          <p:cNvPicPr>
            <a:picLocks noChangeAspect="1" noChangeArrowheads="1"/>
          </p:cNvPicPr>
          <p:nvPr/>
        </p:nvPicPr>
        <p:blipFill>
          <a:blip r:embed="rId2" cstate="print"/>
          <a:srcRect/>
          <a:stretch>
            <a:fillRect/>
          </a:stretch>
        </p:blipFill>
        <p:spPr bwMode="auto">
          <a:xfrm>
            <a:off x="990600" y="3386138"/>
            <a:ext cx="6781800" cy="34417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5951A2-23F2-4565-AA72-5D0808F1550E}"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D4BE7B84-F058-411D-8D94-27ECBA848D4C}" type="slidenum">
              <a:rPr lang="en-US"/>
              <a:pPr/>
              <a:t>5</a:t>
            </a:fld>
            <a:endParaRPr lang="en-US"/>
          </a:p>
        </p:txBody>
      </p:sp>
      <p:sp>
        <p:nvSpPr>
          <p:cNvPr id="1027074" name="Rectangle 1026"/>
          <p:cNvSpPr>
            <a:spLocks noGrp="1" noChangeArrowheads="1"/>
          </p:cNvSpPr>
          <p:nvPr>
            <p:ph type="title"/>
          </p:nvPr>
        </p:nvSpPr>
        <p:spPr>
          <a:xfrm>
            <a:off x="762000" y="304800"/>
            <a:ext cx="7793038" cy="609600"/>
          </a:xfrm>
        </p:spPr>
        <p:txBody>
          <a:bodyPr/>
          <a:lstStyle/>
          <a:p>
            <a:r>
              <a:rPr lang="en-US" sz="3400"/>
              <a:t>Why Is Data Preprocessing Important?</a:t>
            </a:r>
            <a:endParaRPr lang="en-US"/>
          </a:p>
        </p:txBody>
      </p:sp>
      <p:sp>
        <p:nvSpPr>
          <p:cNvPr id="1027075" name="Rectangle 1027"/>
          <p:cNvSpPr>
            <a:spLocks noGrp="1" noChangeArrowheads="1"/>
          </p:cNvSpPr>
          <p:nvPr>
            <p:ph type="body" idx="1"/>
          </p:nvPr>
        </p:nvSpPr>
        <p:spPr>
          <a:xfrm>
            <a:off x="381000" y="1524000"/>
            <a:ext cx="8382000" cy="4800600"/>
          </a:xfrm>
        </p:spPr>
        <p:txBody>
          <a:bodyPr/>
          <a:lstStyle/>
          <a:p>
            <a:pPr>
              <a:lnSpc>
                <a:spcPct val="110000"/>
              </a:lnSpc>
            </a:pPr>
            <a:r>
              <a:rPr lang="en-US" sz="2400"/>
              <a:t>No quality data, no quality mining results!</a:t>
            </a:r>
          </a:p>
          <a:p>
            <a:pPr lvl="1">
              <a:lnSpc>
                <a:spcPct val="110000"/>
              </a:lnSpc>
            </a:pPr>
            <a:r>
              <a:rPr lang="en-US" sz="2400"/>
              <a:t>Quality decisions must be based on quality data</a:t>
            </a:r>
          </a:p>
          <a:p>
            <a:pPr lvl="2">
              <a:lnSpc>
                <a:spcPct val="110000"/>
              </a:lnSpc>
            </a:pPr>
            <a:r>
              <a:rPr lang="en-US" sz="2000"/>
              <a:t>e.g., duplicate or missing data may cause incorrect or even misleading statistics.</a:t>
            </a:r>
          </a:p>
          <a:p>
            <a:pPr lvl="1">
              <a:lnSpc>
                <a:spcPct val="110000"/>
              </a:lnSpc>
            </a:pPr>
            <a:r>
              <a:rPr lang="en-US" sz="2400"/>
              <a:t>Data warehouse needs consistent integration of quality data</a:t>
            </a:r>
          </a:p>
          <a:p>
            <a:pPr>
              <a:lnSpc>
                <a:spcPct val="110000"/>
              </a:lnSpc>
            </a:pPr>
            <a:r>
              <a:rPr lang="en-US" sz="2400"/>
              <a:t>Data extraction, cleaning, and transformation comprises the majority of the work of building a data warehouse</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half" idx="10"/>
          </p:nvPr>
        </p:nvSpPr>
        <p:spPr/>
        <p:txBody>
          <a:bodyPr/>
          <a:lstStyle/>
          <a:p>
            <a:fld id="{1FFE2FC6-8CDD-4F18-BE64-45FC0A618621}" type="datetime4">
              <a:rPr lang="en-US"/>
              <a:pPr/>
              <a:t>January 24, 2017</a:t>
            </a:fld>
            <a:endParaRPr lang="en-US"/>
          </a:p>
        </p:txBody>
      </p:sp>
      <p:sp>
        <p:nvSpPr>
          <p:cNvPr id="7" name="Footer Placeholder 7"/>
          <p:cNvSpPr>
            <a:spLocks noGrp="1"/>
          </p:cNvSpPr>
          <p:nvPr>
            <p:ph type="ftr" sz="quarter" idx="11"/>
          </p:nvPr>
        </p:nvSpPr>
        <p:spPr/>
        <p:txBody>
          <a:bodyPr/>
          <a:lstStyle/>
          <a:p>
            <a:r>
              <a:rPr lang="en-US"/>
              <a:t>Data Mining: Concepts and Techniques</a:t>
            </a:r>
          </a:p>
        </p:txBody>
      </p:sp>
      <p:sp>
        <p:nvSpPr>
          <p:cNvPr id="8" name="Slide Number Placeholder 8"/>
          <p:cNvSpPr>
            <a:spLocks noGrp="1"/>
          </p:cNvSpPr>
          <p:nvPr>
            <p:ph type="sldNum" sz="quarter" idx="12"/>
          </p:nvPr>
        </p:nvSpPr>
        <p:spPr/>
        <p:txBody>
          <a:bodyPr/>
          <a:lstStyle/>
          <a:p>
            <a:fld id="{CC32E1FD-5B38-446C-B717-5BF0984B50DF}" type="slidenum">
              <a:rPr lang="en-US"/>
              <a:pPr/>
              <a:t>50</a:t>
            </a:fld>
            <a:endParaRPr lang="en-US"/>
          </a:p>
        </p:txBody>
      </p:sp>
      <p:sp>
        <p:nvSpPr>
          <p:cNvPr id="1057794" name="Rectangle 2"/>
          <p:cNvSpPr>
            <a:spLocks noGrp="1" noChangeArrowheads="1"/>
          </p:cNvSpPr>
          <p:nvPr>
            <p:ph type="title" sz="quarter"/>
          </p:nvPr>
        </p:nvSpPr>
        <p:spPr/>
        <p:txBody>
          <a:bodyPr/>
          <a:lstStyle/>
          <a:p>
            <a:r>
              <a:rPr lang="en-US" sz="3200" dirty="0">
                <a:solidFill>
                  <a:schemeClr val="accent1"/>
                </a:solidFill>
              </a:rPr>
              <a:t>Positively and Negatively Correlated Data</a:t>
            </a:r>
          </a:p>
        </p:txBody>
      </p:sp>
      <p:pic>
        <p:nvPicPr>
          <p:cNvPr id="1057814" name="Picture 22" descr="fig46"/>
          <p:cNvPicPr>
            <a:picLocks noGrp="1" noChangeAspect="1" noChangeArrowheads="1"/>
          </p:cNvPicPr>
          <p:nvPr>
            <p:ph sz="quarter" idx="4"/>
          </p:nvPr>
        </p:nvPicPr>
        <p:blipFill>
          <a:blip r:embed="rId2" cstate="print"/>
          <a:srcRect/>
          <a:stretch>
            <a:fillRect/>
          </a:stretch>
        </p:blipFill>
        <p:spPr>
          <a:xfrm>
            <a:off x="2971800" y="4114800"/>
            <a:ext cx="3505200" cy="2438400"/>
          </a:xfrm>
          <a:noFill/>
          <a:ln/>
        </p:spPr>
      </p:pic>
      <p:pic>
        <p:nvPicPr>
          <p:cNvPr id="1057816" name="Picture 24" descr="ha02correl1"/>
          <p:cNvPicPr>
            <a:picLocks noChangeAspect="1" noChangeArrowheads="1"/>
          </p:cNvPicPr>
          <p:nvPr/>
        </p:nvPicPr>
        <p:blipFill>
          <a:blip r:embed="rId3" cstate="print"/>
          <a:srcRect/>
          <a:stretch>
            <a:fillRect/>
          </a:stretch>
        </p:blipFill>
        <p:spPr bwMode="auto">
          <a:xfrm>
            <a:off x="685800" y="1371600"/>
            <a:ext cx="3365500" cy="2768600"/>
          </a:xfrm>
          <a:prstGeom prst="rect">
            <a:avLst/>
          </a:prstGeom>
          <a:noFill/>
        </p:spPr>
      </p:pic>
      <p:pic>
        <p:nvPicPr>
          <p:cNvPr id="1057818" name="Picture 26" descr="ha02correl2"/>
          <p:cNvPicPr>
            <a:picLocks noGrp="1" noChangeAspect="1" noChangeArrowheads="1"/>
          </p:cNvPicPr>
          <p:nvPr>
            <p:ph sz="quarter" idx="1"/>
          </p:nvPr>
        </p:nvPicPr>
        <p:blipFill>
          <a:blip r:embed="rId4" cstate="print"/>
          <a:srcRect/>
          <a:stretch>
            <a:fillRect/>
          </a:stretch>
        </p:blipFill>
        <p:spPr>
          <a:xfrm>
            <a:off x="5105400" y="1295400"/>
            <a:ext cx="3810000" cy="2895600"/>
          </a:xfrm>
          <a:noFill/>
          <a:ln/>
        </p:spPr>
      </p:pic>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half" idx="10"/>
          </p:nvPr>
        </p:nvSpPr>
        <p:spPr/>
        <p:txBody>
          <a:bodyPr/>
          <a:lstStyle/>
          <a:p>
            <a:fld id="{B42AC2B1-BAD5-49D8-9698-3B53FB15A2F3}" type="datetime4">
              <a:rPr lang="en-US"/>
              <a:pPr/>
              <a:t>January 24, 2017</a:t>
            </a:fld>
            <a:endParaRPr lang="en-US"/>
          </a:p>
        </p:txBody>
      </p:sp>
      <p:sp>
        <p:nvSpPr>
          <p:cNvPr id="7" name="Footer Placeholder 7"/>
          <p:cNvSpPr>
            <a:spLocks noGrp="1"/>
          </p:cNvSpPr>
          <p:nvPr>
            <p:ph type="ftr" sz="quarter" idx="11"/>
          </p:nvPr>
        </p:nvSpPr>
        <p:spPr/>
        <p:txBody>
          <a:bodyPr/>
          <a:lstStyle/>
          <a:p>
            <a:r>
              <a:rPr lang="en-US"/>
              <a:t>Data Mining: Concepts and Techniques</a:t>
            </a:r>
          </a:p>
        </p:txBody>
      </p:sp>
      <p:sp>
        <p:nvSpPr>
          <p:cNvPr id="8" name="Slide Number Placeholder 8"/>
          <p:cNvSpPr>
            <a:spLocks noGrp="1"/>
          </p:cNvSpPr>
          <p:nvPr>
            <p:ph type="sldNum" sz="quarter" idx="12"/>
          </p:nvPr>
        </p:nvSpPr>
        <p:spPr/>
        <p:txBody>
          <a:bodyPr/>
          <a:lstStyle/>
          <a:p>
            <a:fld id="{430E2B87-2C62-4B36-A273-3E1767F07023}" type="slidenum">
              <a:rPr lang="en-US"/>
              <a:pPr/>
              <a:t>51</a:t>
            </a:fld>
            <a:endParaRPr lang="en-US"/>
          </a:p>
        </p:txBody>
      </p:sp>
      <p:pic>
        <p:nvPicPr>
          <p:cNvPr id="1061891" name="Picture 3" descr="fig18-1"/>
          <p:cNvPicPr>
            <a:picLocks noGrp="1" noChangeAspect="1" noChangeArrowheads="1"/>
          </p:cNvPicPr>
          <p:nvPr>
            <p:ph sz="quarter" idx="4"/>
          </p:nvPr>
        </p:nvPicPr>
        <p:blipFill>
          <a:blip r:embed="rId2" cstate="print"/>
          <a:srcRect/>
          <a:stretch>
            <a:fillRect/>
          </a:stretch>
        </p:blipFill>
        <p:spPr>
          <a:xfrm>
            <a:off x="4800600" y="0"/>
            <a:ext cx="4038600" cy="3733800"/>
          </a:xfrm>
          <a:noFill/>
          <a:ln/>
        </p:spPr>
      </p:pic>
      <p:pic>
        <p:nvPicPr>
          <p:cNvPr id="1061892" name="Picture 4" descr="fig18-2"/>
          <p:cNvPicPr>
            <a:picLocks noGrp="1" noChangeAspect="1" noChangeArrowheads="1"/>
          </p:cNvPicPr>
          <p:nvPr>
            <p:ph sz="quarter" idx="1"/>
          </p:nvPr>
        </p:nvPicPr>
        <p:blipFill>
          <a:blip r:embed="rId3" cstate="print"/>
          <a:srcRect/>
          <a:stretch>
            <a:fillRect/>
          </a:stretch>
        </p:blipFill>
        <p:spPr>
          <a:xfrm>
            <a:off x="4800600" y="3352800"/>
            <a:ext cx="4191000" cy="3505200"/>
          </a:xfrm>
          <a:noFill/>
          <a:ln/>
        </p:spPr>
      </p:pic>
      <p:pic>
        <p:nvPicPr>
          <p:cNvPr id="1061893" name="Picture 5" descr="fig18-3"/>
          <p:cNvPicPr>
            <a:picLocks noGrp="1" noChangeAspect="1" noChangeArrowheads="1"/>
          </p:cNvPicPr>
          <p:nvPr>
            <p:ph sz="quarter" idx="2"/>
          </p:nvPr>
        </p:nvPicPr>
        <p:blipFill>
          <a:blip r:embed="rId4" cstate="print"/>
          <a:srcRect/>
          <a:stretch>
            <a:fillRect/>
          </a:stretch>
        </p:blipFill>
        <p:spPr>
          <a:xfrm>
            <a:off x="533400" y="2133600"/>
            <a:ext cx="4267200" cy="3500438"/>
          </a:xfrm>
          <a:noFill/>
          <a:ln/>
        </p:spPr>
      </p:pic>
      <p:sp>
        <p:nvSpPr>
          <p:cNvPr id="1061890" name="Rectangle 2"/>
          <p:cNvSpPr>
            <a:spLocks noGrp="1" noChangeArrowheads="1"/>
          </p:cNvSpPr>
          <p:nvPr>
            <p:ph type="title" sz="quarter"/>
          </p:nvPr>
        </p:nvSpPr>
        <p:spPr/>
        <p:txBody>
          <a:bodyPr/>
          <a:lstStyle/>
          <a:p>
            <a:r>
              <a:rPr lang="en-US" sz="3200" dirty="0"/>
              <a:t> </a:t>
            </a:r>
            <a:r>
              <a:rPr lang="en-US" sz="3200" dirty="0">
                <a:solidFill>
                  <a:schemeClr val="accent1"/>
                </a:solidFill>
              </a:rPr>
              <a:t>Not Correlated Data</a:t>
            </a:r>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4EA9C0-207F-4512-B34B-7251CC9D8C3B}"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AE8142D-D209-4D4B-89BF-D158C5DE14B5}" type="slidenum">
              <a:rPr lang="en-US"/>
              <a:pPr/>
              <a:t>52</a:t>
            </a:fld>
            <a:endParaRPr lang="en-US"/>
          </a:p>
        </p:txBody>
      </p:sp>
      <p:sp>
        <p:nvSpPr>
          <p:cNvPr id="1051650" name="Rectangle 2050"/>
          <p:cNvSpPr>
            <a:spLocks noGrp="1" noChangeArrowheads="1"/>
          </p:cNvSpPr>
          <p:nvPr>
            <p:ph type="title"/>
          </p:nvPr>
        </p:nvSpPr>
        <p:spPr>
          <a:xfrm>
            <a:off x="228600" y="228600"/>
            <a:ext cx="8915400" cy="762000"/>
          </a:xfrm>
        </p:spPr>
        <p:txBody>
          <a:bodyPr/>
          <a:lstStyle/>
          <a:p>
            <a:r>
              <a:rPr lang="en-US" sz="3200"/>
              <a:t>Graphic Displays of Basic Statistical Descriptions</a:t>
            </a:r>
          </a:p>
        </p:txBody>
      </p:sp>
      <p:sp>
        <p:nvSpPr>
          <p:cNvPr id="1051651" name="Rectangle 2051"/>
          <p:cNvSpPr>
            <a:spLocks noGrp="1" noChangeArrowheads="1"/>
          </p:cNvSpPr>
          <p:nvPr>
            <p:ph type="body" idx="1"/>
          </p:nvPr>
        </p:nvSpPr>
        <p:spPr/>
        <p:txBody>
          <a:bodyPr/>
          <a:lstStyle/>
          <a:p>
            <a:pPr>
              <a:buSzPct val="80000"/>
            </a:pPr>
            <a:r>
              <a:rPr lang="en-US" sz="2400"/>
              <a:t>Histogram: (shown before)</a:t>
            </a:r>
          </a:p>
          <a:p>
            <a:pPr>
              <a:buSzPct val="80000"/>
            </a:pPr>
            <a:r>
              <a:rPr lang="en-US" sz="2400"/>
              <a:t>Boxplot: (covered before)</a:t>
            </a:r>
          </a:p>
          <a:p>
            <a:pPr>
              <a:buSzPct val="80000"/>
            </a:pPr>
            <a:r>
              <a:rPr lang="en-US" sz="2400"/>
              <a:t>Quantile plot:  each value </a:t>
            </a:r>
            <a:r>
              <a:rPr lang="en-US" sz="2400" i="1"/>
              <a:t>x</a:t>
            </a:r>
            <a:r>
              <a:rPr lang="en-US" sz="2400" i="1" baseline="-25000"/>
              <a:t>i</a:t>
            </a:r>
            <a:r>
              <a:rPr lang="en-US" sz="2400" baseline="-25000"/>
              <a:t>  </a:t>
            </a:r>
            <a:r>
              <a:rPr lang="en-US" sz="2400"/>
              <a:t>is paired with </a:t>
            </a:r>
            <a:r>
              <a:rPr lang="en-US" sz="2400" i="1"/>
              <a:t>f</a:t>
            </a:r>
            <a:r>
              <a:rPr lang="en-US" sz="2400" i="1" baseline="-25000"/>
              <a:t>i </a:t>
            </a:r>
            <a:r>
              <a:rPr lang="en-US" sz="2400"/>
              <a:t> indicating that approximately 100 </a:t>
            </a:r>
            <a:r>
              <a:rPr lang="en-US" sz="2400" i="1"/>
              <a:t>f</a:t>
            </a:r>
            <a:r>
              <a:rPr lang="en-US" sz="2400" i="1" baseline="-25000"/>
              <a:t>i </a:t>
            </a:r>
            <a:r>
              <a:rPr lang="en-US" sz="2400"/>
              <a:t>% of data  are </a:t>
            </a:r>
            <a:r>
              <a:rPr lang="en-US" sz="2400">
                <a:sym typeface="Symbol" pitchFamily="18" charset="2"/>
              </a:rPr>
              <a:t></a:t>
            </a:r>
            <a:r>
              <a:rPr lang="en-US" sz="2400"/>
              <a:t> </a:t>
            </a:r>
            <a:r>
              <a:rPr lang="en-US" sz="2400" i="1"/>
              <a:t>x</a:t>
            </a:r>
            <a:r>
              <a:rPr lang="en-US" sz="2400" i="1" baseline="-25000"/>
              <a:t>i</a:t>
            </a:r>
            <a:r>
              <a:rPr lang="en-US" sz="2400" baseline="-25000"/>
              <a:t> </a:t>
            </a:r>
            <a:endParaRPr lang="en-US" sz="2400"/>
          </a:p>
          <a:p>
            <a:pPr>
              <a:buSzPct val="80000"/>
            </a:pPr>
            <a:r>
              <a:rPr lang="en-US" sz="2400"/>
              <a:t>Quantile-quantile (q-q) plot: graphs the quantiles of one univariant distribution against the corresponding quantiles of another</a:t>
            </a:r>
          </a:p>
          <a:p>
            <a:pPr>
              <a:buSzPct val="80000"/>
            </a:pPr>
            <a:r>
              <a:rPr lang="en-US" sz="2400"/>
              <a:t>Scatter plot: each pair of values is a pair of coordinates and plotted as points in the plane</a:t>
            </a:r>
          </a:p>
          <a:p>
            <a:pPr>
              <a:buSzPct val="80000"/>
            </a:pPr>
            <a:r>
              <a:rPr lang="en-US" sz="2400"/>
              <a:t>Loess (local regression) curve: add a smooth curve to a scatter plot to provide better perception of the pattern of dependence</a:t>
            </a:r>
            <a:endParaRPr lang="en-US" sz="2400" i="1"/>
          </a:p>
        </p:txBody>
      </p:sp>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A304B5-2C52-4B49-81BE-039933C38012}"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2BEAC4D1-1B9B-47D1-B7F6-3F22528529AF}" type="slidenum">
              <a:rPr lang="en-US"/>
              <a:pPr/>
              <a:t>53</a:t>
            </a:fld>
            <a:endParaRPr lang="en-US"/>
          </a:p>
        </p:txBody>
      </p:sp>
      <p:sp>
        <p:nvSpPr>
          <p:cNvPr id="1036290" name="Rectangle 1026"/>
          <p:cNvSpPr>
            <a:spLocks noGrp="1" noChangeArrowheads="1"/>
          </p:cNvSpPr>
          <p:nvPr>
            <p:ph type="title"/>
          </p:nvPr>
        </p:nvSpPr>
        <p:spPr>
          <a:xfrm>
            <a:off x="762000" y="228600"/>
            <a:ext cx="7467600" cy="914400"/>
          </a:xfrm>
          <a:noFill/>
          <a:ln/>
        </p:spPr>
        <p:txBody>
          <a:bodyPr lIns="92075" tIns="46038" rIns="92075" bIns="46038" anchor="ctr"/>
          <a:lstStyle/>
          <a:p>
            <a:r>
              <a:rPr lang="en-US"/>
              <a:t>Chapter 2: Data Preprocessing</a:t>
            </a:r>
          </a:p>
        </p:txBody>
      </p:sp>
      <p:sp>
        <p:nvSpPr>
          <p:cNvPr id="1036291" name="Rectangle 1027"/>
          <p:cNvSpPr>
            <a:spLocks noGrp="1" noChangeArrowheads="1"/>
          </p:cNvSpPr>
          <p:nvPr>
            <p:ph type="body" idx="1"/>
          </p:nvPr>
        </p:nvSpPr>
        <p:spPr>
          <a:xfrm>
            <a:off x="533400" y="1600200"/>
            <a:ext cx="8229600" cy="4724400"/>
          </a:xfrm>
          <a:noFill/>
          <a:ln/>
        </p:spPr>
        <p:txBody>
          <a:bodyPr lIns="92075" tIns="46038" rIns="92075" bIns="46038"/>
          <a:lstStyle/>
          <a:p>
            <a:pPr>
              <a:lnSpc>
                <a:spcPct val="140000"/>
              </a:lnSpc>
            </a:pPr>
            <a:r>
              <a:rPr lang="en-US"/>
              <a:t>Why preprocess the data?</a:t>
            </a:r>
          </a:p>
          <a:p>
            <a:pPr>
              <a:lnSpc>
                <a:spcPct val="140000"/>
              </a:lnSpc>
            </a:pPr>
            <a:r>
              <a:rPr lang="en-US"/>
              <a:t>Descriptive data summarization</a:t>
            </a:r>
          </a:p>
          <a:p>
            <a:pPr>
              <a:lnSpc>
                <a:spcPct val="140000"/>
              </a:lnSpc>
            </a:pPr>
            <a:r>
              <a:rPr lang="en-US">
                <a:solidFill>
                  <a:schemeClr val="hlink"/>
                </a:solidFill>
              </a:rPr>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722779-661A-4125-8CE1-5A878653FBB3}"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43368E4-D548-43A2-AAFD-E30C05AA38B2}" type="slidenum">
              <a:rPr lang="en-US"/>
              <a:pPr/>
              <a:t>54</a:t>
            </a:fld>
            <a:endParaRPr lang="en-US"/>
          </a:p>
        </p:txBody>
      </p:sp>
      <p:sp>
        <p:nvSpPr>
          <p:cNvPr id="1028098" name="Rectangle 2"/>
          <p:cNvSpPr>
            <a:spLocks noGrp="1" noChangeArrowheads="1"/>
          </p:cNvSpPr>
          <p:nvPr>
            <p:ph type="title"/>
          </p:nvPr>
        </p:nvSpPr>
        <p:spPr>
          <a:xfrm>
            <a:off x="914400" y="304800"/>
            <a:ext cx="7315200" cy="762000"/>
          </a:xfrm>
          <a:noFill/>
          <a:ln/>
        </p:spPr>
        <p:txBody>
          <a:bodyPr lIns="92075" tIns="46038" rIns="92075" bIns="46038" anchor="ctr"/>
          <a:lstStyle/>
          <a:p>
            <a:r>
              <a:rPr lang="en-US" dirty="0">
                <a:solidFill>
                  <a:schemeClr val="accent1"/>
                </a:solidFill>
              </a:rPr>
              <a:t>Data Cleaning</a:t>
            </a:r>
          </a:p>
        </p:txBody>
      </p:sp>
      <p:sp>
        <p:nvSpPr>
          <p:cNvPr id="1028099" name="Rectangle 3"/>
          <p:cNvSpPr>
            <a:spLocks noGrp="1" noChangeArrowheads="1"/>
          </p:cNvSpPr>
          <p:nvPr>
            <p:ph type="body" idx="1"/>
          </p:nvPr>
        </p:nvSpPr>
        <p:spPr>
          <a:xfrm>
            <a:off x="381000" y="1524000"/>
            <a:ext cx="8001000" cy="4800600"/>
          </a:xfrm>
          <a:noFill/>
          <a:ln/>
        </p:spPr>
        <p:txBody>
          <a:bodyPr lIns="92075" tIns="46038" rIns="92075" bIns="46038"/>
          <a:lstStyle/>
          <a:p>
            <a:pPr>
              <a:lnSpc>
                <a:spcPct val="90000"/>
              </a:lnSpc>
            </a:pPr>
            <a:r>
              <a:rPr lang="en-US" sz="2400"/>
              <a:t>Importance</a:t>
            </a:r>
          </a:p>
          <a:p>
            <a:pPr lvl="1">
              <a:lnSpc>
                <a:spcPct val="90000"/>
              </a:lnSpc>
            </a:pPr>
            <a:r>
              <a:rPr lang="en-US" sz="2400"/>
              <a:t>“Data cleaning is one of the three biggest problems in data warehousing”—Ralph Kimball</a:t>
            </a:r>
          </a:p>
          <a:p>
            <a:pPr lvl="1">
              <a:lnSpc>
                <a:spcPct val="90000"/>
              </a:lnSpc>
            </a:pPr>
            <a:r>
              <a:rPr lang="en-US" sz="2400"/>
              <a:t>“Data cleaning is the number one problem in data warehousing”—DCI survey</a:t>
            </a:r>
          </a:p>
          <a:p>
            <a:pPr>
              <a:lnSpc>
                <a:spcPct val="140000"/>
              </a:lnSpc>
            </a:pPr>
            <a:r>
              <a:rPr lang="en-US" sz="2400"/>
              <a:t>Data cleaning tasks</a:t>
            </a:r>
          </a:p>
          <a:p>
            <a:pPr lvl="1">
              <a:lnSpc>
                <a:spcPct val="140000"/>
              </a:lnSpc>
            </a:pPr>
            <a:r>
              <a:rPr lang="en-US" sz="2400"/>
              <a:t>Fill in missing values</a:t>
            </a:r>
          </a:p>
          <a:p>
            <a:pPr lvl="1">
              <a:lnSpc>
                <a:spcPct val="140000"/>
              </a:lnSpc>
            </a:pPr>
            <a:r>
              <a:rPr lang="en-US" sz="2400"/>
              <a:t>Identify outliers and smooth out noisy data </a:t>
            </a:r>
          </a:p>
          <a:p>
            <a:pPr lvl="1">
              <a:lnSpc>
                <a:spcPct val="140000"/>
              </a:lnSpc>
            </a:pPr>
            <a:r>
              <a:rPr lang="en-US" sz="2400"/>
              <a:t>Correct inconsistent data</a:t>
            </a:r>
          </a:p>
          <a:p>
            <a:pPr lvl="1">
              <a:lnSpc>
                <a:spcPct val="140000"/>
              </a:lnSpc>
            </a:pPr>
            <a:r>
              <a:rPr lang="en-US" sz="2400"/>
              <a:t>Resolve redundancy caused by data integration</a:t>
            </a:r>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A7C706-C789-4848-95D7-B6A569AAEBA5}"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B27D3E63-683B-46F2-AA83-B2F1D1A96CE5}" type="slidenum">
              <a:rPr lang="en-US"/>
              <a:pPr/>
              <a:t>55</a:t>
            </a:fld>
            <a:endParaRPr lang="en-US"/>
          </a:p>
        </p:txBody>
      </p:sp>
      <p:sp>
        <p:nvSpPr>
          <p:cNvPr id="955394" name="Rectangle 2"/>
          <p:cNvSpPr>
            <a:spLocks noGrp="1" noChangeArrowheads="1"/>
          </p:cNvSpPr>
          <p:nvPr>
            <p:ph type="title"/>
          </p:nvPr>
        </p:nvSpPr>
        <p:spPr>
          <a:xfrm>
            <a:off x="1066800" y="304800"/>
            <a:ext cx="6858000" cy="685800"/>
          </a:xfrm>
        </p:spPr>
        <p:txBody>
          <a:bodyPr/>
          <a:lstStyle/>
          <a:p>
            <a:r>
              <a:rPr lang="en-US" dirty="0">
                <a:solidFill>
                  <a:schemeClr val="accent1"/>
                </a:solidFill>
              </a:rPr>
              <a:t>Missing Data</a:t>
            </a:r>
          </a:p>
        </p:txBody>
      </p:sp>
      <p:sp>
        <p:nvSpPr>
          <p:cNvPr id="955395" name="Rectangle 3"/>
          <p:cNvSpPr>
            <a:spLocks noGrp="1" noChangeArrowheads="1"/>
          </p:cNvSpPr>
          <p:nvPr>
            <p:ph type="body" idx="1"/>
          </p:nvPr>
        </p:nvSpPr>
        <p:spPr>
          <a:xfrm>
            <a:off x="685800" y="1524000"/>
            <a:ext cx="8001000" cy="5105400"/>
          </a:xfrm>
        </p:spPr>
        <p:txBody>
          <a:bodyPr/>
          <a:lstStyle/>
          <a:p>
            <a:pPr>
              <a:lnSpc>
                <a:spcPct val="120000"/>
              </a:lnSpc>
            </a:pPr>
            <a:r>
              <a:rPr lang="en-US" sz="2000"/>
              <a:t>Data is not always available</a:t>
            </a:r>
          </a:p>
          <a:p>
            <a:pPr lvl="1">
              <a:lnSpc>
                <a:spcPct val="120000"/>
              </a:lnSpc>
            </a:pPr>
            <a:r>
              <a:rPr lang="en-US" sz="2000"/>
              <a:t>E.g., many tuples have no recorded value for several attributes, such as customer income in sales data</a:t>
            </a:r>
          </a:p>
          <a:p>
            <a:pPr>
              <a:lnSpc>
                <a:spcPct val="120000"/>
              </a:lnSpc>
            </a:pPr>
            <a:r>
              <a:rPr lang="en-US" sz="2000"/>
              <a:t>Missing data may be due to </a:t>
            </a:r>
          </a:p>
          <a:p>
            <a:pPr lvl="1">
              <a:lnSpc>
                <a:spcPct val="120000"/>
              </a:lnSpc>
            </a:pPr>
            <a:r>
              <a:rPr lang="en-US" sz="2000"/>
              <a:t>equipment malfunction</a:t>
            </a:r>
          </a:p>
          <a:p>
            <a:pPr lvl="1">
              <a:lnSpc>
                <a:spcPct val="120000"/>
              </a:lnSpc>
            </a:pPr>
            <a:r>
              <a:rPr lang="en-US" sz="2000"/>
              <a:t>inconsistent with other recorded data and thus deleted</a:t>
            </a:r>
          </a:p>
          <a:p>
            <a:pPr lvl="1">
              <a:lnSpc>
                <a:spcPct val="120000"/>
              </a:lnSpc>
            </a:pPr>
            <a:r>
              <a:rPr lang="en-US" sz="2000"/>
              <a:t>data not entered due to misunderstanding</a:t>
            </a:r>
          </a:p>
          <a:p>
            <a:pPr lvl="1">
              <a:lnSpc>
                <a:spcPct val="120000"/>
              </a:lnSpc>
            </a:pPr>
            <a:r>
              <a:rPr lang="en-US" sz="2000"/>
              <a:t>certain data may not be considered important at the time of entry</a:t>
            </a:r>
          </a:p>
          <a:p>
            <a:pPr lvl="1">
              <a:lnSpc>
                <a:spcPct val="120000"/>
              </a:lnSpc>
            </a:pPr>
            <a:r>
              <a:rPr lang="en-US" sz="2000"/>
              <a:t>not register history or changes of the data</a:t>
            </a:r>
          </a:p>
          <a:p>
            <a:pPr>
              <a:lnSpc>
                <a:spcPct val="120000"/>
              </a:lnSpc>
            </a:pPr>
            <a:r>
              <a:rPr lang="en-US" sz="2000"/>
              <a:t>Missing data may need to be inferred.</a:t>
            </a:r>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0ACEC0-31C3-45FA-8803-C044C15417BB}"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579FCC43-D559-41FA-B43D-B455EEBC56F2}" type="slidenum">
              <a:rPr lang="en-US"/>
              <a:pPr/>
              <a:t>56</a:t>
            </a:fld>
            <a:endParaRPr lang="en-US"/>
          </a:p>
        </p:txBody>
      </p:sp>
      <p:sp>
        <p:nvSpPr>
          <p:cNvPr id="1029122" name="Rectangle 1026"/>
          <p:cNvSpPr>
            <a:spLocks noGrp="1" noChangeArrowheads="1"/>
          </p:cNvSpPr>
          <p:nvPr>
            <p:ph type="title"/>
          </p:nvPr>
        </p:nvSpPr>
        <p:spPr>
          <a:xfrm>
            <a:off x="762000" y="228600"/>
            <a:ext cx="7543800" cy="762000"/>
          </a:xfrm>
        </p:spPr>
        <p:txBody>
          <a:bodyPr/>
          <a:lstStyle/>
          <a:p>
            <a:r>
              <a:rPr lang="en-US" dirty="0">
                <a:solidFill>
                  <a:schemeClr val="accent1"/>
                </a:solidFill>
              </a:rPr>
              <a:t>How to Handle Missing Data?</a:t>
            </a:r>
          </a:p>
        </p:txBody>
      </p:sp>
      <p:sp>
        <p:nvSpPr>
          <p:cNvPr id="1029123" name="Rectangle 1027"/>
          <p:cNvSpPr>
            <a:spLocks noGrp="1" noChangeArrowheads="1"/>
          </p:cNvSpPr>
          <p:nvPr>
            <p:ph type="body" idx="1"/>
          </p:nvPr>
        </p:nvSpPr>
        <p:spPr>
          <a:xfrm>
            <a:off x="304800" y="1295400"/>
            <a:ext cx="8305800" cy="5029200"/>
          </a:xfrm>
        </p:spPr>
        <p:txBody>
          <a:bodyPr/>
          <a:lstStyle/>
          <a:p>
            <a:pPr>
              <a:lnSpc>
                <a:spcPct val="140000"/>
              </a:lnSpc>
            </a:pPr>
            <a:r>
              <a:rPr lang="en-US" sz="2000"/>
              <a:t>Ignore the tuple: usually done when class label is missing (assuming the tasks in classification—not effective when the percentage of missing values per attribute varies considerably.</a:t>
            </a:r>
          </a:p>
          <a:p>
            <a:pPr>
              <a:lnSpc>
                <a:spcPct val="140000"/>
              </a:lnSpc>
            </a:pPr>
            <a:r>
              <a:rPr lang="en-US" sz="2000"/>
              <a:t>Fill in the missing value manually: tedious + infeasible?</a:t>
            </a:r>
          </a:p>
          <a:p>
            <a:pPr>
              <a:lnSpc>
                <a:spcPct val="140000"/>
              </a:lnSpc>
            </a:pPr>
            <a:r>
              <a:rPr lang="en-US" sz="2000"/>
              <a:t>Fill in it automatically with</a:t>
            </a:r>
          </a:p>
          <a:p>
            <a:pPr lvl="1">
              <a:lnSpc>
                <a:spcPct val="140000"/>
              </a:lnSpc>
            </a:pPr>
            <a:r>
              <a:rPr lang="en-US" sz="2000"/>
              <a:t>a global constant : e.g., “unknown”, a new class?! </a:t>
            </a:r>
          </a:p>
          <a:p>
            <a:pPr lvl="1">
              <a:lnSpc>
                <a:spcPct val="140000"/>
              </a:lnSpc>
            </a:pPr>
            <a:r>
              <a:rPr lang="en-US" sz="2000"/>
              <a:t>the attribute mean</a:t>
            </a:r>
          </a:p>
          <a:p>
            <a:pPr lvl="1">
              <a:lnSpc>
                <a:spcPct val="140000"/>
              </a:lnSpc>
            </a:pPr>
            <a:r>
              <a:rPr lang="en-US" sz="2000"/>
              <a:t>the attribute mean for all samples belonging to the same class: smarter</a:t>
            </a:r>
          </a:p>
          <a:p>
            <a:pPr lvl="1">
              <a:lnSpc>
                <a:spcPct val="140000"/>
              </a:lnSpc>
            </a:pPr>
            <a:r>
              <a:rPr lang="en-US" sz="2000">
                <a:solidFill>
                  <a:schemeClr val="hlink"/>
                </a:solidFill>
              </a:rPr>
              <a:t>the most probable value: inference-based such as Bayesian formula or decision tree</a:t>
            </a:r>
            <a:endParaRPr lang="en-US" sz="2400">
              <a:solidFill>
                <a:schemeClr val="hlink"/>
              </a:solidFill>
            </a:endParaRPr>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D72FFC-F12F-4711-9244-51C5E247861E}"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036DEDFB-C648-421F-8214-894907D1FCC7}" type="slidenum">
              <a:rPr lang="en-US"/>
              <a:pPr/>
              <a:t>57</a:t>
            </a:fld>
            <a:endParaRPr lang="en-US"/>
          </a:p>
        </p:txBody>
      </p:sp>
      <p:sp>
        <p:nvSpPr>
          <p:cNvPr id="957442" name="Rectangle 2"/>
          <p:cNvSpPr>
            <a:spLocks noGrp="1" noChangeArrowheads="1"/>
          </p:cNvSpPr>
          <p:nvPr>
            <p:ph type="title"/>
          </p:nvPr>
        </p:nvSpPr>
        <p:spPr>
          <a:xfrm>
            <a:off x="1676400" y="228600"/>
            <a:ext cx="5638800" cy="762000"/>
          </a:xfrm>
        </p:spPr>
        <p:txBody>
          <a:bodyPr/>
          <a:lstStyle/>
          <a:p>
            <a:r>
              <a:rPr lang="en-US" dirty="0">
                <a:solidFill>
                  <a:schemeClr val="accent1"/>
                </a:solidFill>
              </a:rPr>
              <a:t>Noisy Data</a:t>
            </a:r>
          </a:p>
        </p:txBody>
      </p:sp>
      <p:sp>
        <p:nvSpPr>
          <p:cNvPr id="957443" name="Rectangle 3"/>
          <p:cNvSpPr>
            <a:spLocks noGrp="1" noChangeArrowheads="1"/>
          </p:cNvSpPr>
          <p:nvPr>
            <p:ph type="body" idx="1"/>
          </p:nvPr>
        </p:nvSpPr>
        <p:spPr>
          <a:xfrm>
            <a:off x="285750" y="1371600"/>
            <a:ext cx="8401050" cy="4953000"/>
          </a:xfrm>
        </p:spPr>
        <p:txBody>
          <a:bodyPr/>
          <a:lstStyle/>
          <a:p>
            <a:r>
              <a:rPr lang="en-US" sz="2400"/>
              <a:t>Noise: random error or variance in a measured variable</a:t>
            </a:r>
          </a:p>
          <a:p>
            <a:r>
              <a:rPr lang="en-US" sz="2400"/>
              <a:t>Incorrect attribute values may due to</a:t>
            </a:r>
          </a:p>
          <a:p>
            <a:pPr lvl="1"/>
            <a:r>
              <a:rPr lang="en-US" sz="2400"/>
              <a:t>faulty data collection instruments</a:t>
            </a:r>
          </a:p>
          <a:p>
            <a:pPr lvl="1"/>
            <a:r>
              <a:rPr lang="en-US" sz="2400"/>
              <a:t>data entry problems</a:t>
            </a:r>
          </a:p>
          <a:p>
            <a:pPr lvl="1"/>
            <a:r>
              <a:rPr lang="en-US" sz="2400"/>
              <a:t>data transmission problems</a:t>
            </a:r>
          </a:p>
          <a:p>
            <a:pPr lvl="1"/>
            <a:r>
              <a:rPr lang="en-US" sz="2400"/>
              <a:t>technology limitation</a:t>
            </a:r>
          </a:p>
          <a:p>
            <a:pPr lvl="1"/>
            <a:r>
              <a:rPr lang="en-US" sz="2400"/>
              <a:t>inconsistency in naming convention </a:t>
            </a:r>
          </a:p>
          <a:p>
            <a:r>
              <a:rPr lang="en-US" sz="2400"/>
              <a:t>Other data problems which requires data cleaning</a:t>
            </a:r>
          </a:p>
          <a:p>
            <a:pPr lvl="1"/>
            <a:r>
              <a:rPr lang="en-US" sz="2400"/>
              <a:t>duplicate records</a:t>
            </a:r>
          </a:p>
          <a:p>
            <a:pPr lvl="1"/>
            <a:r>
              <a:rPr lang="en-US" sz="2400"/>
              <a:t>incomplete data</a:t>
            </a:r>
          </a:p>
          <a:p>
            <a:pPr lvl="1"/>
            <a:r>
              <a:rPr lang="en-US" sz="2400"/>
              <a:t>inconsistent data</a:t>
            </a:r>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69E866-ECEC-437F-91F2-BB0526A88CC5}"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513DF213-6375-420A-BE38-7904284D5B22}" type="slidenum">
              <a:rPr lang="en-US"/>
              <a:pPr/>
              <a:t>58</a:t>
            </a:fld>
            <a:endParaRPr lang="en-US"/>
          </a:p>
        </p:txBody>
      </p:sp>
      <p:sp>
        <p:nvSpPr>
          <p:cNvPr id="958466" name="Rectangle 2"/>
          <p:cNvSpPr>
            <a:spLocks noGrp="1" noChangeArrowheads="1"/>
          </p:cNvSpPr>
          <p:nvPr>
            <p:ph type="title"/>
          </p:nvPr>
        </p:nvSpPr>
        <p:spPr>
          <a:xfrm>
            <a:off x="762000" y="381000"/>
            <a:ext cx="7640638" cy="609600"/>
          </a:xfrm>
        </p:spPr>
        <p:txBody>
          <a:bodyPr/>
          <a:lstStyle/>
          <a:p>
            <a:r>
              <a:rPr lang="en-US" dirty="0">
                <a:solidFill>
                  <a:schemeClr val="accent1"/>
                </a:solidFill>
              </a:rPr>
              <a:t>How to Handle Noisy Data?</a:t>
            </a:r>
          </a:p>
        </p:txBody>
      </p:sp>
      <p:sp>
        <p:nvSpPr>
          <p:cNvPr id="958467" name="Rectangle 3"/>
          <p:cNvSpPr>
            <a:spLocks noGrp="1" noChangeArrowheads="1"/>
          </p:cNvSpPr>
          <p:nvPr>
            <p:ph type="body" idx="1"/>
          </p:nvPr>
        </p:nvSpPr>
        <p:spPr>
          <a:xfrm>
            <a:off x="304800" y="1371600"/>
            <a:ext cx="8401050" cy="5029200"/>
          </a:xfrm>
        </p:spPr>
        <p:txBody>
          <a:bodyPr/>
          <a:lstStyle/>
          <a:p>
            <a:r>
              <a:rPr lang="en-US" sz="2400" dirty="0">
                <a:solidFill>
                  <a:schemeClr val="folHlink"/>
                </a:solidFill>
              </a:rPr>
              <a:t>Binning</a:t>
            </a:r>
          </a:p>
          <a:p>
            <a:pPr lvl="1"/>
            <a:r>
              <a:rPr lang="en-US" sz="2400" dirty="0"/>
              <a:t>first sort data and partition into (equal-frequency) bins</a:t>
            </a:r>
          </a:p>
          <a:p>
            <a:pPr lvl="1"/>
            <a:r>
              <a:rPr lang="en-US" sz="2400" dirty="0"/>
              <a:t>then one can </a:t>
            </a:r>
            <a:r>
              <a:rPr lang="en-US" sz="2400" dirty="0">
                <a:solidFill>
                  <a:schemeClr val="hlink"/>
                </a:solidFill>
              </a:rPr>
              <a:t>smooth by bin means,  smooth by bin median, smooth by bin boundaries</a:t>
            </a:r>
            <a:r>
              <a:rPr lang="en-US" sz="2400" dirty="0"/>
              <a:t>, etc.</a:t>
            </a:r>
          </a:p>
          <a:p>
            <a:r>
              <a:rPr lang="en-US" sz="2400" dirty="0">
                <a:solidFill>
                  <a:schemeClr val="folHlink"/>
                </a:solidFill>
              </a:rPr>
              <a:t>Regression</a:t>
            </a:r>
          </a:p>
          <a:p>
            <a:pPr lvl="1"/>
            <a:r>
              <a:rPr lang="en-US" sz="2400" dirty="0"/>
              <a:t>smooth by fitting the data into regression functions</a:t>
            </a:r>
          </a:p>
          <a:p>
            <a:r>
              <a:rPr lang="en-US" sz="2400" dirty="0">
                <a:solidFill>
                  <a:schemeClr val="folHlink"/>
                </a:solidFill>
              </a:rPr>
              <a:t>Clustering</a:t>
            </a:r>
          </a:p>
          <a:p>
            <a:pPr lvl="1"/>
            <a:r>
              <a:rPr lang="en-US" sz="2400" dirty="0"/>
              <a:t>detect and remove outliers</a:t>
            </a:r>
          </a:p>
          <a:p>
            <a:r>
              <a:rPr lang="en-US" sz="2400" dirty="0">
                <a:solidFill>
                  <a:schemeClr val="folHlink"/>
                </a:solidFill>
              </a:rPr>
              <a:t>Combined computer and human inspection</a:t>
            </a:r>
          </a:p>
          <a:p>
            <a:pPr lvl="1"/>
            <a:r>
              <a:rPr lang="en-US" sz="2400" dirty="0"/>
              <a:t>detect suspicious values and check by human (e.g., deal with possible outliers)</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3DC87E-100A-4552-A48E-9EA196D09965}"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5BDC781F-EA62-438D-97BA-2372D6E0A6F4}" type="slidenum">
              <a:rPr lang="en-US"/>
              <a:pPr/>
              <a:t>59</a:t>
            </a:fld>
            <a:endParaRPr lang="en-US"/>
          </a:p>
        </p:txBody>
      </p:sp>
      <p:sp>
        <p:nvSpPr>
          <p:cNvPr id="1018882" name="Rectangle 1026"/>
          <p:cNvSpPr>
            <a:spLocks noGrp="1" noChangeArrowheads="1"/>
          </p:cNvSpPr>
          <p:nvPr>
            <p:ph type="title"/>
          </p:nvPr>
        </p:nvSpPr>
        <p:spPr/>
        <p:txBody>
          <a:bodyPr/>
          <a:lstStyle/>
          <a:p>
            <a:r>
              <a:rPr lang="en-US" sz="3200" dirty="0">
                <a:solidFill>
                  <a:schemeClr val="accent1"/>
                </a:solidFill>
              </a:rPr>
              <a:t>Simple Discretization Methods: Binning</a:t>
            </a:r>
            <a:endParaRPr lang="en-US" dirty="0">
              <a:solidFill>
                <a:schemeClr val="accent1"/>
              </a:solidFill>
            </a:endParaRPr>
          </a:p>
        </p:txBody>
      </p:sp>
      <p:sp>
        <p:nvSpPr>
          <p:cNvPr id="1018883" name="Rectangle 1027"/>
          <p:cNvSpPr>
            <a:spLocks noGrp="1" noChangeArrowheads="1"/>
          </p:cNvSpPr>
          <p:nvPr>
            <p:ph type="body" idx="1"/>
          </p:nvPr>
        </p:nvSpPr>
        <p:spPr>
          <a:xfrm>
            <a:off x="304800" y="1295400"/>
            <a:ext cx="8458200" cy="5181600"/>
          </a:xfrm>
        </p:spPr>
        <p:txBody>
          <a:bodyPr/>
          <a:lstStyle/>
          <a:p>
            <a:pPr>
              <a:lnSpc>
                <a:spcPct val="150000"/>
              </a:lnSpc>
            </a:pPr>
            <a:r>
              <a:rPr lang="en-US" sz="2000" dirty="0">
                <a:solidFill>
                  <a:schemeClr val="accent1"/>
                </a:solidFill>
              </a:rPr>
              <a:t>Equal-width</a:t>
            </a:r>
            <a:r>
              <a:rPr lang="en-US" sz="2000" dirty="0"/>
              <a:t> (distance) partitioning</a:t>
            </a:r>
          </a:p>
          <a:p>
            <a:pPr lvl="1">
              <a:lnSpc>
                <a:spcPct val="150000"/>
              </a:lnSpc>
              <a:spcBef>
                <a:spcPct val="0"/>
              </a:spcBef>
            </a:pPr>
            <a:r>
              <a:rPr lang="en-US" sz="2000" dirty="0"/>
              <a:t>Divides the range into </a:t>
            </a:r>
            <a:r>
              <a:rPr lang="en-US" sz="2000" i="1" dirty="0">
                <a:solidFill>
                  <a:schemeClr val="accent1"/>
                </a:solidFill>
              </a:rPr>
              <a:t>N</a:t>
            </a:r>
            <a:r>
              <a:rPr lang="en-US" sz="2000" dirty="0">
                <a:solidFill>
                  <a:schemeClr val="accent1"/>
                </a:solidFill>
              </a:rPr>
              <a:t> intervals of equal size</a:t>
            </a:r>
            <a:r>
              <a:rPr lang="en-US" sz="2000" dirty="0"/>
              <a:t>: </a:t>
            </a:r>
            <a:r>
              <a:rPr lang="en-US" sz="2000" dirty="0">
                <a:solidFill>
                  <a:srgbClr val="39513E"/>
                </a:solidFill>
              </a:rPr>
              <a:t>uniform grid</a:t>
            </a:r>
            <a:endParaRPr lang="en-US" sz="2000" dirty="0">
              <a:solidFill>
                <a:schemeClr val="hlink"/>
              </a:solidFill>
            </a:endParaRPr>
          </a:p>
          <a:p>
            <a:pPr lvl="1">
              <a:lnSpc>
                <a:spcPct val="150000"/>
              </a:lnSpc>
              <a:spcBef>
                <a:spcPct val="0"/>
              </a:spcBef>
            </a:pPr>
            <a:r>
              <a:rPr lang="en-US" sz="2000" dirty="0"/>
              <a:t>if </a:t>
            </a:r>
            <a:r>
              <a:rPr lang="en-US" sz="2000" i="1" dirty="0"/>
              <a:t>A</a:t>
            </a:r>
            <a:r>
              <a:rPr lang="en-US" sz="2000" dirty="0"/>
              <a:t> and </a:t>
            </a:r>
            <a:r>
              <a:rPr lang="en-US" sz="2000" i="1" dirty="0"/>
              <a:t>B</a:t>
            </a:r>
            <a:r>
              <a:rPr lang="en-US" sz="2000" dirty="0"/>
              <a:t> are the lowest and highest values of the attribute, the width of intervals will be: </a:t>
            </a:r>
            <a:r>
              <a:rPr lang="en-US" sz="2000" i="1" dirty="0"/>
              <a:t>W </a:t>
            </a:r>
            <a:r>
              <a:rPr lang="en-US" sz="2000" dirty="0"/>
              <a:t>= (</a:t>
            </a:r>
            <a:r>
              <a:rPr lang="en-US" sz="2000" i="1" dirty="0"/>
              <a:t>B </a:t>
            </a:r>
            <a:r>
              <a:rPr lang="en-US" sz="2000" dirty="0"/>
              <a:t>–</a:t>
            </a:r>
            <a:r>
              <a:rPr lang="en-US" sz="2000" i="1" dirty="0"/>
              <a:t>A</a:t>
            </a:r>
            <a:r>
              <a:rPr lang="en-US" sz="2000" dirty="0"/>
              <a:t>)/</a:t>
            </a:r>
            <a:r>
              <a:rPr lang="en-US" sz="2000" i="1" dirty="0"/>
              <a:t>N.</a:t>
            </a:r>
            <a:endParaRPr lang="en-US" sz="2000" dirty="0"/>
          </a:p>
          <a:p>
            <a:pPr lvl="1">
              <a:lnSpc>
                <a:spcPct val="150000"/>
              </a:lnSpc>
              <a:spcBef>
                <a:spcPct val="0"/>
              </a:spcBef>
            </a:pPr>
            <a:r>
              <a:rPr lang="en-US" sz="2000" dirty="0"/>
              <a:t>The most straightforward, but </a:t>
            </a:r>
            <a:r>
              <a:rPr lang="en-US" sz="2000" dirty="0">
                <a:solidFill>
                  <a:schemeClr val="accent1"/>
                </a:solidFill>
              </a:rPr>
              <a:t>outliers may dominate presentation</a:t>
            </a:r>
          </a:p>
          <a:p>
            <a:pPr lvl="1">
              <a:lnSpc>
                <a:spcPct val="150000"/>
              </a:lnSpc>
              <a:spcBef>
                <a:spcPct val="0"/>
              </a:spcBef>
            </a:pPr>
            <a:r>
              <a:rPr lang="en-US" sz="2000" dirty="0"/>
              <a:t>Skewed data is not handled well</a:t>
            </a:r>
            <a:endParaRPr lang="en-US" sz="2000" i="1" dirty="0"/>
          </a:p>
          <a:p>
            <a:pPr>
              <a:lnSpc>
                <a:spcPct val="150000"/>
              </a:lnSpc>
            </a:pPr>
            <a:r>
              <a:rPr lang="en-US" sz="2000" dirty="0">
                <a:solidFill>
                  <a:schemeClr val="accent1"/>
                </a:solidFill>
              </a:rPr>
              <a:t>Equal-depth</a:t>
            </a:r>
            <a:r>
              <a:rPr lang="en-US" sz="2000" dirty="0"/>
              <a:t> (frequency) partitioning</a:t>
            </a:r>
          </a:p>
          <a:p>
            <a:pPr lvl="1">
              <a:lnSpc>
                <a:spcPct val="150000"/>
              </a:lnSpc>
              <a:spcBef>
                <a:spcPct val="0"/>
              </a:spcBef>
            </a:pPr>
            <a:r>
              <a:rPr lang="en-US" sz="2000" dirty="0"/>
              <a:t>Divides the range into </a:t>
            </a:r>
            <a:r>
              <a:rPr lang="en-US" sz="2000" i="1" dirty="0">
                <a:solidFill>
                  <a:schemeClr val="accent1"/>
                </a:solidFill>
              </a:rPr>
              <a:t>N</a:t>
            </a:r>
            <a:r>
              <a:rPr lang="en-US" sz="2000" dirty="0">
                <a:solidFill>
                  <a:schemeClr val="accent1"/>
                </a:solidFill>
              </a:rPr>
              <a:t> intervals</a:t>
            </a:r>
            <a:r>
              <a:rPr lang="en-US" sz="2000" dirty="0"/>
              <a:t>, </a:t>
            </a:r>
            <a:r>
              <a:rPr lang="en-US" sz="2000" dirty="0">
                <a:solidFill>
                  <a:schemeClr val="accent1"/>
                </a:solidFill>
              </a:rPr>
              <a:t>each containing approximately same number of samples</a:t>
            </a:r>
          </a:p>
          <a:p>
            <a:pPr lvl="1">
              <a:lnSpc>
                <a:spcPct val="150000"/>
              </a:lnSpc>
              <a:spcBef>
                <a:spcPct val="0"/>
              </a:spcBef>
            </a:pPr>
            <a:r>
              <a:rPr lang="en-US" sz="2000" dirty="0"/>
              <a:t>Good data scaling</a:t>
            </a:r>
          </a:p>
          <a:p>
            <a:pPr lvl="1">
              <a:lnSpc>
                <a:spcPct val="150000"/>
              </a:lnSpc>
              <a:spcBef>
                <a:spcPct val="0"/>
              </a:spcBef>
            </a:pPr>
            <a:r>
              <a:rPr lang="en-US" sz="2000" dirty="0"/>
              <a:t>Managing categorical attributes can be tricky</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A3E963-79D3-4964-9125-CFB37CBF06E2}"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1F1EA66D-271F-4C7F-9D57-B9A1C766C989}" type="slidenum">
              <a:rPr lang="en-US"/>
              <a:pPr/>
              <a:t>6</a:t>
            </a:fld>
            <a:endParaRPr lang="en-US"/>
          </a:p>
        </p:txBody>
      </p:sp>
      <p:sp>
        <p:nvSpPr>
          <p:cNvPr id="1015810" name="Rectangle 1026"/>
          <p:cNvSpPr>
            <a:spLocks noGrp="1" noChangeArrowheads="1"/>
          </p:cNvSpPr>
          <p:nvPr>
            <p:ph type="title"/>
          </p:nvPr>
        </p:nvSpPr>
        <p:spPr>
          <a:xfrm>
            <a:off x="609600" y="304800"/>
            <a:ext cx="7924800" cy="685800"/>
          </a:xfrm>
        </p:spPr>
        <p:txBody>
          <a:bodyPr/>
          <a:lstStyle/>
          <a:p>
            <a:r>
              <a:rPr lang="en-US" sz="3200"/>
              <a:t>Multi-Dimensional Measure of Data Quality</a:t>
            </a:r>
            <a:endParaRPr lang="en-US"/>
          </a:p>
        </p:txBody>
      </p:sp>
      <p:sp>
        <p:nvSpPr>
          <p:cNvPr id="1015811" name="Rectangle 1027"/>
          <p:cNvSpPr>
            <a:spLocks noGrp="1" noChangeArrowheads="1"/>
          </p:cNvSpPr>
          <p:nvPr>
            <p:ph type="body" idx="1"/>
          </p:nvPr>
        </p:nvSpPr>
        <p:spPr>
          <a:xfrm>
            <a:off x="304800" y="1447800"/>
            <a:ext cx="8382000" cy="4800600"/>
          </a:xfrm>
        </p:spPr>
        <p:txBody>
          <a:bodyPr/>
          <a:lstStyle/>
          <a:p>
            <a:pPr>
              <a:lnSpc>
                <a:spcPct val="90000"/>
              </a:lnSpc>
            </a:pPr>
            <a:r>
              <a:rPr lang="en-US" sz="2400"/>
              <a:t>A well-accepted multidimensional view:</a:t>
            </a:r>
          </a:p>
          <a:p>
            <a:pPr lvl="1">
              <a:lnSpc>
                <a:spcPct val="90000"/>
              </a:lnSpc>
            </a:pPr>
            <a:r>
              <a:rPr lang="en-US" sz="2400"/>
              <a:t>Accuracy</a:t>
            </a:r>
          </a:p>
          <a:p>
            <a:pPr lvl="1">
              <a:lnSpc>
                <a:spcPct val="90000"/>
              </a:lnSpc>
            </a:pPr>
            <a:r>
              <a:rPr lang="en-US" sz="2400"/>
              <a:t>Completeness</a:t>
            </a:r>
          </a:p>
          <a:p>
            <a:pPr lvl="1">
              <a:lnSpc>
                <a:spcPct val="90000"/>
              </a:lnSpc>
            </a:pPr>
            <a:r>
              <a:rPr lang="en-US" sz="2400"/>
              <a:t>Consistency</a:t>
            </a:r>
          </a:p>
          <a:p>
            <a:pPr lvl="1">
              <a:lnSpc>
                <a:spcPct val="90000"/>
              </a:lnSpc>
            </a:pPr>
            <a:r>
              <a:rPr lang="en-US" sz="2400"/>
              <a:t>Timeliness</a:t>
            </a:r>
          </a:p>
          <a:p>
            <a:pPr lvl="1">
              <a:lnSpc>
                <a:spcPct val="90000"/>
              </a:lnSpc>
            </a:pPr>
            <a:r>
              <a:rPr lang="en-US" sz="2400"/>
              <a:t>Believability</a:t>
            </a:r>
          </a:p>
          <a:p>
            <a:pPr lvl="1">
              <a:lnSpc>
                <a:spcPct val="90000"/>
              </a:lnSpc>
            </a:pPr>
            <a:r>
              <a:rPr lang="en-US" sz="2400"/>
              <a:t>Value added</a:t>
            </a:r>
          </a:p>
          <a:p>
            <a:pPr lvl="1">
              <a:lnSpc>
                <a:spcPct val="90000"/>
              </a:lnSpc>
            </a:pPr>
            <a:r>
              <a:rPr lang="en-US" sz="2400"/>
              <a:t>Interpretability</a:t>
            </a:r>
          </a:p>
          <a:p>
            <a:pPr lvl="1">
              <a:lnSpc>
                <a:spcPct val="90000"/>
              </a:lnSpc>
            </a:pPr>
            <a:r>
              <a:rPr lang="en-US" sz="2400"/>
              <a:t>Accessibility</a:t>
            </a:r>
          </a:p>
          <a:p>
            <a:pPr>
              <a:lnSpc>
                <a:spcPct val="90000"/>
              </a:lnSpc>
            </a:pPr>
            <a:r>
              <a:rPr lang="en-US" sz="2400"/>
              <a:t>Broad categories:</a:t>
            </a:r>
          </a:p>
          <a:p>
            <a:pPr lvl="1">
              <a:lnSpc>
                <a:spcPct val="90000"/>
              </a:lnSpc>
            </a:pPr>
            <a:r>
              <a:rPr lang="en-US" sz="2400"/>
              <a:t>Intrinsic, contextual, representational, and accessibility</a:t>
            </a: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124540-CD62-4590-8D65-DACEBC40108D}"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BA417571-2B60-4AE4-B183-9A2462CB38A4}" type="slidenum">
              <a:rPr lang="en-US"/>
              <a:pPr/>
              <a:t>60</a:t>
            </a:fld>
            <a:endParaRPr lang="en-US"/>
          </a:p>
        </p:txBody>
      </p:sp>
      <p:sp>
        <p:nvSpPr>
          <p:cNvPr id="959490" name="Rectangle 2"/>
          <p:cNvSpPr>
            <a:spLocks noGrp="1" noChangeArrowheads="1"/>
          </p:cNvSpPr>
          <p:nvPr>
            <p:ph type="title"/>
          </p:nvPr>
        </p:nvSpPr>
        <p:spPr/>
        <p:txBody>
          <a:bodyPr/>
          <a:lstStyle/>
          <a:p>
            <a:r>
              <a:rPr lang="en-US" dirty="0">
                <a:solidFill>
                  <a:schemeClr val="accent1"/>
                </a:solidFill>
              </a:rPr>
              <a:t>Binning Methods for Data Smoothing</a:t>
            </a:r>
          </a:p>
        </p:txBody>
      </p:sp>
      <p:sp>
        <p:nvSpPr>
          <p:cNvPr id="959491" name="Rectangle 3"/>
          <p:cNvSpPr>
            <a:spLocks noGrp="1" noChangeArrowheads="1"/>
          </p:cNvSpPr>
          <p:nvPr>
            <p:ph type="body" idx="1"/>
          </p:nvPr>
        </p:nvSpPr>
        <p:spPr>
          <a:xfrm>
            <a:off x="457200" y="1371600"/>
            <a:ext cx="8077200" cy="5029200"/>
          </a:xfrm>
        </p:spPr>
        <p:txBody>
          <a:bodyPr/>
          <a:lstStyle/>
          <a:p>
            <a:pPr>
              <a:buFont typeface="Wingdings" pitchFamily="2" charset="2"/>
              <a:buChar char="q"/>
            </a:pPr>
            <a:r>
              <a:rPr lang="en-US" sz="2000" dirty="0"/>
              <a:t>Sorted data for price (in dollars): 4, 8, 9, 15, 21, 21, 24, 25, 26, 28, 29, 34</a:t>
            </a:r>
          </a:p>
          <a:p>
            <a:pPr>
              <a:buFontTx/>
              <a:buNone/>
            </a:pPr>
            <a:r>
              <a:rPr lang="en-US" sz="2000" dirty="0"/>
              <a:t>*  Partition into equal-frequency (</a:t>
            </a:r>
            <a:r>
              <a:rPr lang="en-US" sz="2000" dirty="0" err="1"/>
              <a:t>equi</a:t>
            </a:r>
            <a:r>
              <a:rPr lang="en-US" sz="2000" dirty="0"/>
              <a:t>-depth) bins:</a:t>
            </a:r>
          </a:p>
          <a:p>
            <a:pPr>
              <a:buFontTx/>
              <a:buNone/>
            </a:pPr>
            <a:r>
              <a:rPr lang="en-US" sz="2000" dirty="0"/>
              <a:t>      - Bin 1: 4, 8, 9, 15</a:t>
            </a:r>
          </a:p>
          <a:p>
            <a:pPr>
              <a:buFontTx/>
              <a:buNone/>
            </a:pPr>
            <a:r>
              <a:rPr lang="en-US" sz="2000" dirty="0"/>
              <a:t>      - Bin 2: 21, 21, 24, 25</a:t>
            </a:r>
          </a:p>
          <a:p>
            <a:pPr>
              <a:buFontTx/>
              <a:buNone/>
            </a:pPr>
            <a:r>
              <a:rPr lang="en-US" sz="2000" dirty="0"/>
              <a:t>      - Bin 3: 26, 28, 29, 34</a:t>
            </a:r>
          </a:p>
          <a:p>
            <a:pPr>
              <a:buFontTx/>
              <a:buNone/>
            </a:pPr>
            <a:r>
              <a:rPr lang="en-US" sz="2000" dirty="0"/>
              <a:t>*  Smoothing by bin means:</a:t>
            </a:r>
          </a:p>
          <a:p>
            <a:pPr>
              <a:buFontTx/>
              <a:buNone/>
            </a:pPr>
            <a:r>
              <a:rPr lang="en-US" sz="2000" dirty="0"/>
              <a:t>      - Bin 1: 9, 9, 9, 9</a:t>
            </a:r>
          </a:p>
          <a:p>
            <a:pPr>
              <a:buFontTx/>
              <a:buNone/>
            </a:pPr>
            <a:r>
              <a:rPr lang="en-US" sz="2000" dirty="0"/>
              <a:t>      - Bin 2: 23, 23, 23, 23</a:t>
            </a:r>
          </a:p>
          <a:p>
            <a:pPr>
              <a:buFontTx/>
              <a:buNone/>
            </a:pPr>
            <a:r>
              <a:rPr lang="en-US" sz="2000" dirty="0"/>
              <a:t>      - Bin 3: 29, 29, 29, 29</a:t>
            </a:r>
          </a:p>
          <a:p>
            <a:pPr>
              <a:buFontTx/>
              <a:buNone/>
            </a:pPr>
            <a:r>
              <a:rPr lang="en-US" sz="2000" dirty="0"/>
              <a:t>*  Smoothing by bin boundaries:</a:t>
            </a:r>
          </a:p>
          <a:p>
            <a:pPr>
              <a:buFontTx/>
              <a:buNone/>
            </a:pPr>
            <a:r>
              <a:rPr lang="en-US" sz="2000" dirty="0"/>
              <a:t>      - Bin 1: 4, 4, 4, 15</a:t>
            </a:r>
          </a:p>
          <a:p>
            <a:pPr>
              <a:buFontTx/>
              <a:buNone/>
            </a:pPr>
            <a:r>
              <a:rPr lang="en-US" sz="2000" dirty="0"/>
              <a:t>      - Bin 2: 21, 21, 25, 25</a:t>
            </a:r>
          </a:p>
          <a:p>
            <a:pPr>
              <a:buFontTx/>
              <a:buNone/>
            </a:pPr>
            <a:r>
              <a:rPr lang="en-US" sz="2000" dirty="0"/>
              <a:t>      - Bin 3: 26, 26, 26, 34</a:t>
            </a: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half" idx="10"/>
          </p:nvPr>
        </p:nvSpPr>
        <p:spPr/>
        <p:txBody>
          <a:bodyPr/>
          <a:lstStyle/>
          <a:p>
            <a:fld id="{D7C4F1B6-30D9-4F68-B08E-3B4AAFDB136E}" type="datetime4">
              <a:rPr lang="en-US"/>
              <a:pPr/>
              <a:t>January 24, 2017</a:t>
            </a:fld>
            <a:endParaRPr lang="en-US"/>
          </a:p>
        </p:txBody>
      </p:sp>
      <p:sp>
        <p:nvSpPr>
          <p:cNvPr id="29" name="Footer Placeholder 3"/>
          <p:cNvSpPr>
            <a:spLocks noGrp="1"/>
          </p:cNvSpPr>
          <p:nvPr>
            <p:ph type="ftr" sz="quarter" idx="11"/>
          </p:nvPr>
        </p:nvSpPr>
        <p:spPr/>
        <p:txBody>
          <a:bodyPr/>
          <a:lstStyle/>
          <a:p>
            <a:r>
              <a:rPr lang="en-US"/>
              <a:t>Data Mining: Concepts and Techniques</a:t>
            </a:r>
          </a:p>
        </p:txBody>
      </p:sp>
      <p:sp>
        <p:nvSpPr>
          <p:cNvPr id="30" name="Slide Number Placeholder 4"/>
          <p:cNvSpPr>
            <a:spLocks noGrp="1"/>
          </p:cNvSpPr>
          <p:nvPr>
            <p:ph type="sldNum" sz="quarter" idx="12"/>
          </p:nvPr>
        </p:nvSpPr>
        <p:spPr/>
        <p:txBody>
          <a:bodyPr/>
          <a:lstStyle/>
          <a:p>
            <a:fld id="{2547A852-B9B2-449D-8D8F-B628570971C1}" type="slidenum">
              <a:rPr lang="en-US"/>
              <a:pPr/>
              <a:t>61</a:t>
            </a:fld>
            <a:endParaRPr lang="en-US"/>
          </a:p>
        </p:txBody>
      </p:sp>
      <p:sp>
        <p:nvSpPr>
          <p:cNvPr id="961538" name="Rectangle 2"/>
          <p:cNvSpPr>
            <a:spLocks noGrp="1" noChangeArrowheads="1"/>
          </p:cNvSpPr>
          <p:nvPr>
            <p:ph type="title"/>
          </p:nvPr>
        </p:nvSpPr>
        <p:spPr>
          <a:xfrm>
            <a:off x="914400" y="381000"/>
            <a:ext cx="6400800" cy="609600"/>
          </a:xfrm>
        </p:spPr>
        <p:txBody>
          <a:bodyPr/>
          <a:lstStyle/>
          <a:p>
            <a:r>
              <a:rPr lang="en-US" dirty="0">
                <a:solidFill>
                  <a:schemeClr val="accent1"/>
                </a:solidFill>
              </a:rPr>
              <a:t>Regression</a:t>
            </a:r>
          </a:p>
        </p:txBody>
      </p:sp>
      <p:sp>
        <p:nvSpPr>
          <p:cNvPr id="961539"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ffectLst/>
        </p:spPr>
        <p:txBody>
          <a:bodyPr/>
          <a:lstStyle/>
          <a:p>
            <a:endParaRPr lang="th-TH"/>
          </a:p>
        </p:txBody>
      </p:sp>
      <p:sp>
        <p:nvSpPr>
          <p:cNvPr id="961540"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ffectLst/>
        </p:spPr>
        <p:txBody>
          <a:bodyPr/>
          <a:lstStyle/>
          <a:p>
            <a:endParaRPr lang="th-TH"/>
          </a:p>
        </p:txBody>
      </p:sp>
      <p:sp>
        <p:nvSpPr>
          <p:cNvPr id="961541" name="Oval 5"/>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42" name="Oval 6"/>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43"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44" name="Oval 8"/>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45" name="Oval 9"/>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46" name="Oval 10"/>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47" name="Oval 11"/>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48" name="Oval 12"/>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49" name="Oval 13"/>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50" name="Oval 14"/>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51" name="Oval 15"/>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52" name="Oval 16"/>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53" name="Oval 17"/>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a:effectLst/>
        </p:spPr>
        <p:txBody>
          <a:bodyPr wrap="none" anchor="ctr"/>
          <a:lstStyle/>
          <a:p>
            <a:endParaRPr lang="th-TH"/>
          </a:p>
        </p:txBody>
      </p:sp>
      <p:sp>
        <p:nvSpPr>
          <p:cNvPr id="961554" name="Line 18"/>
          <p:cNvSpPr>
            <a:spLocks noChangeShapeType="1"/>
          </p:cNvSpPr>
          <p:nvPr/>
        </p:nvSpPr>
        <p:spPr bwMode="auto">
          <a:xfrm flipV="1">
            <a:off x="4538663" y="1943100"/>
            <a:ext cx="2906712" cy="2270125"/>
          </a:xfrm>
          <a:prstGeom prst="line">
            <a:avLst/>
          </a:prstGeom>
          <a:noFill/>
          <a:ln w="9525">
            <a:solidFill>
              <a:schemeClr val="tx2"/>
            </a:solidFill>
            <a:round/>
            <a:headEnd/>
            <a:tailEnd/>
          </a:ln>
          <a:effectLst/>
        </p:spPr>
        <p:txBody>
          <a:bodyPr/>
          <a:lstStyle/>
          <a:p>
            <a:endParaRPr lang="th-TH"/>
          </a:p>
        </p:txBody>
      </p:sp>
      <p:sp>
        <p:nvSpPr>
          <p:cNvPr id="961555" name="Text Box 19"/>
          <p:cNvSpPr txBox="1">
            <a:spLocks noChangeArrowheads="1"/>
          </p:cNvSpPr>
          <p:nvPr/>
        </p:nvSpPr>
        <p:spPr bwMode="auto">
          <a:xfrm>
            <a:off x="8104188" y="4379913"/>
            <a:ext cx="3365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a:t>
            </a:r>
          </a:p>
        </p:txBody>
      </p:sp>
      <p:sp>
        <p:nvSpPr>
          <p:cNvPr id="961556" name="Text Box 20"/>
          <p:cNvSpPr txBox="1">
            <a:spLocks noChangeArrowheads="1"/>
          </p:cNvSpPr>
          <p:nvPr/>
        </p:nvSpPr>
        <p:spPr bwMode="auto">
          <a:xfrm>
            <a:off x="4757738" y="1455738"/>
            <a:ext cx="3365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y</a:t>
            </a:r>
          </a:p>
        </p:txBody>
      </p:sp>
      <p:sp>
        <p:nvSpPr>
          <p:cNvPr id="961557" name="Text Box 21"/>
          <p:cNvSpPr txBox="1">
            <a:spLocks noChangeArrowheads="1"/>
          </p:cNvSpPr>
          <p:nvPr/>
        </p:nvSpPr>
        <p:spPr bwMode="auto">
          <a:xfrm>
            <a:off x="6324600" y="3219450"/>
            <a:ext cx="12890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y = x + 1</a:t>
            </a:r>
          </a:p>
        </p:txBody>
      </p:sp>
      <p:sp>
        <p:nvSpPr>
          <p:cNvPr id="961558" name="Line 22"/>
          <p:cNvSpPr>
            <a:spLocks noChangeShapeType="1"/>
          </p:cNvSpPr>
          <p:nvPr/>
        </p:nvSpPr>
        <p:spPr bwMode="auto">
          <a:xfrm>
            <a:off x="5372100" y="2498725"/>
            <a:ext cx="0" cy="1909763"/>
          </a:xfrm>
          <a:prstGeom prst="line">
            <a:avLst/>
          </a:prstGeom>
          <a:noFill/>
          <a:ln w="9525">
            <a:solidFill>
              <a:srgbClr val="006666"/>
            </a:solidFill>
            <a:prstDash val="dash"/>
            <a:round/>
            <a:headEnd/>
            <a:tailEnd/>
          </a:ln>
          <a:effectLst/>
        </p:spPr>
        <p:txBody>
          <a:bodyPr/>
          <a:lstStyle/>
          <a:p>
            <a:endParaRPr lang="th-TH"/>
          </a:p>
        </p:txBody>
      </p:sp>
      <p:sp>
        <p:nvSpPr>
          <p:cNvPr id="961559" name="Line 23"/>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ffectLst/>
        </p:spPr>
        <p:txBody>
          <a:bodyPr/>
          <a:lstStyle/>
          <a:p>
            <a:endParaRPr lang="th-TH"/>
          </a:p>
        </p:txBody>
      </p:sp>
      <p:sp>
        <p:nvSpPr>
          <p:cNvPr id="961560" name="Line 24"/>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ffectLst/>
        </p:spPr>
        <p:txBody>
          <a:bodyPr/>
          <a:lstStyle/>
          <a:p>
            <a:endParaRPr lang="th-TH"/>
          </a:p>
        </p:txBody>
      </p:sp>
      <p:sp>
        <p:nvSpPr>
          <p:cNvPr id="961561" name="Text Box 25"/>
          <p:cNvSpPr txBox="1">
            <a:spLocks noChangeArrowheads="1"/>
          </p:cNvSpPr>
          <p:nvPr/>
        </p:nvSpPr>
        <p:spPr bwMode="auto">
          <a:xfrm>
            <a:off x="5295900" y="4411663"/>
            <a:ext cx="4953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X1</a:t>
            </a:r>
          </a:p>
        </p:txBody>
      </p:sp>
      <p:sp>
        <p:nvSpPr>
          <p:cNvPr id="961562" name="Text Box 26"/>
          <p:cNvSpPr txBox="1">
            <a:spLocks noChangeArrowheads="1"/>
          </p:cNvSpPr>
          <p:nvPr/>
        </p:nvSpPr>
        <p:spPr bwMode="auto">
          <a:xfrm>
            <a:off x="4071938" y="2322513"/>
            <a:ext cx="4953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Y1</a:t>
            </a:r>
          </a:p>
        </p:txBody>
      </p:sp>
      <p:sp>
        <p:nvSpPr>
          <p:cNvPr id="961563" name="Text Box 27"/>
          <p:cNvSpPr txBox="1">
            <a:spLocks noChangeArrowheads="1"/>
          </p:cNvSpPr>
          <p:nvPr/>
        </p:nvSpPr>
        <p:spPr bwMode="auto">
          <a:xfrm>
            <a:off x="4071938" y="3268663"/>
            <a:ext cx="579437"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Y1’</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DF76DD3A-CC17-4FBD-8B1A-E13C08B7DFAD}" type="slidenum">
              <a:rPr lang="en-US"/>
              <a:pPr/>
              <a:t>62</a:t>
            </a:fld>
            <a:endParaRPr lang="th-TH"/>
          </a:p>
        </p:txBody>
      </p:sp>
      <p:sp>
        <p:nvSpPr>
          <p:cNvPr id="862210" name="Rectangle 2"/>
          <p:cNvSpPr>
            <a:spLocks noGrp="1" noChangeArrowheads="1"/>
          </p:cNvSpPr>
          <p:nvPr>
            <p:ph type="title"/>
          </p:nvPr>
        </p:nvSpPr>
        <p:spPr/>
        <p:txBody>
          <a:bodyPr/>
          <a:lstStyle/>
          <a:p>
            <a:pPr>
              <a:lnSpc>
                <a:spcPct val="80000"/>
              </a:lnSpc>
            </a:pPr>
            <a:r>
              <a:rPr lang="en-US" sz="3400" dirty="0">
                <a:solidFill>
                  <a:schemeClr val="accent1"/>
                </a:solidFill>
              </a:rPr>
              <a:t>Least Square Method</a:t>
            </a:r>
            <a:r>
              <a:rPr lang="th-TH" sz="3400" dirty="0">
                <a:solidFill>
                  <a:schemeClr val="accent1"/>
                </a:solidFill>
              </a:rPr>
              <a:t/>
            </a:r>
            <a:br>
              <a:rPr lang="th-TH" sz="3400" dirty="0">
                <a:solidFill>
                  <a:schemeClr val="accent1"/>
                </a:solidFill>
              </a:rPr>
            </a:br>
            <a:r>
              <a:rPr lang="th-TH" sz="3400" dirty="0">
                <a:solidFill>
                  <a:schemeClr val="accent1"/>
                </a:solidFill>
              </a:rPr>
              <a:t>ด้วย </a:t>
            </a:r>
            <a:r>
              <a:rPr lang="en-US" sz="3400" dirty="0">
                <a:solidFill>
                  <a:schemeClr val="accent1"/>
                </a:solidFill>
              </a:rPr>
              <a:t>Linear Equation</a:t>
            </a:r>
            <a:endParaRPr lang="th-TH" sz="3400" dirty="0">
              <a:solidFill>
                <a:schemeClr val="accent1"/>
              </a:solidFill>
            </a:endParaRPr>
          </a:p>
        </p:txBody>
      </p:sp>
      <p:sp>
        <p:nvSpPr>
          <p:cNvPr id="862211" name="Rectangle 3"/>
          <p:cNvSpPr>
            <a:spLocks noGrp="1" noChangeArrowheads="1"/>
          </p:cNvSpPr>
          <p:nvPr>
            <p:ph type="body" idx="1"/>
          </p:nvPr>
        </p:nvSpPr>
        <p:spPr>
          <a:xfrm>
            <a:off x="6324600" y="1600200"/>
            <a:ext cx="2819400" cy="2514600"/>
          </a:xfrm>
        </p:spPr>
        <p:txBody>
          <a:bodyPr/>
          <a:lstStyle/>
          <a:p>
            <a:pPr marL="0" indent="0">
              <a:lnSpc>
                <a:spcPct val="90000"/>
              </a:lnSpc>
              <a:buFont typeface="Wingdings" pitchFamily="2" charset="2"/>
              <a:buNone/>
            </a:pPr>
            <a:r>
              <a:rPr lang="th-TH" sz="2000"/>
              <a:t>เราต้องการหาสมการเส้น</a:t>
            </a:r>
            <a:r>
              <a:rPr lang="en-US" sz="2000"/>
              <a:t> graph </a:t>
            </a:r>
            <a:r>
              <a:rPr lang="th-TH" sz="2000"/>
              <a:t>ที่ใช้ประมาณข้อมูล </a:t>
            </a:r>
            <a:r>
              <a:rPr lang="en-US" sz="2000"/>
              <a:t>(Data Point) </a:t>
            </a:r>
            <a:r>
              <a:rPr lang="th-TH" sz="2000"/>
              <a:t>ที่ดีที่สุด </a:t>
            </a:r>
            <a:r>
              <a:rPr lang="en-US" sz="2000"/>
              <a:t>(Best Fit) </a:t>
            </a:r>
            <a:endParaRPr lang="th-TH" sz="2000"/>
          </a:p>
        </p:txBody>
      </p:sp>
      <p:sp>
        <p:nvSpPr>
          <p:cNvPr id="862212" name="Rectangle 4"/>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th-TH"/>
          </a:p>
        </p:txBody>
      </p:sp>
      <p:graphicFrame>
        <p:nvGraphicFramePr>
          <p:cNvPr id="862213" name="Object 5"/>
          <p:cNvGraphicFramePr>
            <a:graphicFrameLocks noChangeAspect="1"/>
          </p:cNvGraphicFramePr>
          <p:nvPr/>
        </p:nvGraphicFramePr>
        <p:xfrm>
          <a:off x="6650038" y="3527425"/>
          <a:ext cx="2168525" cy="762000"/>
        </p:xfrm>
        <a:graphic>
          <a:graphicData uri="http://schemas.openxmlformats.org/presentationml/2006/ole">
            <mc:AlternateContent xmlns:mc="http://schemas.openxmlformats.org/markup-compatibility/2006">
              <mc:Choice xmlns:v="urn:schemas-microsoft-com:vml" Requires="v">
                <p:oleObj spid="_x0000_s1324054" name="Equation" r:id="rId3" imgW="672840" imgH="203040" progId="Equation.3">
                  <p:embed/>
                </p:oleObj>
              </mc:Choice>
              <mc:Fallback>
                <p:oleObj name="Equation" r:id="rId3" imgW="67284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0038" y="3527425"/>
                        <a:ext cx="2168525" cy="762000"/>
                      </a:xfrm>
                      <a:prstGeom prst="rect">
                        <a:avLst/>
                      </a:prstGeom>
                      <a:solidFill>
                        <a:srgbClr val="33CCCC">
                          <a:alpha val="39999"/>
                        </a:srgbClr>
                      </a:solidFill>
                      <a:ln w="9525">
                        <a:solidFill>
                          <a:srgbClr val="00CCFF"/>
                        </a:solidFill>
                        <a:miter lim="800000"/>
                        <a:headEnd/>
                        <a:tailEnd/>
                      </a:ln>
                    </p:spPr>
                  </p:pic>
                </p:oleObj>
              </mc:Fallback>
            </mc:AlternateContent>
          </a:graphicData>
        </a:graphic>
      </p:graphicFrame>
      <p:pic>
        <p:nvPicPr>
          <p:cNvPr id="862214" name="Picture 6"/>
          <p:cNvPicPr>
            <a:picLocks noChangeAspect="1" noChangeArrowheads="1"/>
          </p:cNvPicPr>
          <p:nvPr/>
        </p:nvPicPr>
        <p:blipFill>
          <a:blip r:embed="rId5" cstate="print"/>
          <a:srcRect/>
          <a:stretch>
            <a:fillRect/>
          </a:stretch>
        </p:blipFill>
        <p:spPr bwMode="auto">
          <a:xfrm>
            <a:off x="0" y="1371600"/>
            <a:ext cx="6324600" cy="4283075"/>
          </a:xfrm>
          <a:prstGeom prst="rect">
            <a:avLst/>
          </a:prstGeom>
          <a:noFill/>
        </p:spPr>
      </p:pic>
      <p:sp>
        <p:nvSpPr>
          <p:cNvPr id="862215" name="Rectangle 7"/>
          <p:cNvSpPr>
            <a:spLocks noChangeArrowheads="1"/>
          </p:cNvSpPr>
          <p:nvPr/>
        </p:nvSpPr>
        <p:spPr bwMode="auto">
          <a:xfrm>
            <a:off x="152400" y="5500688"/>
            <a:ext cx="6248400" cy="915987"/>
          </a:xfrm>
          <a:prstGeom prst="rect">
            <a:avLst/>
          </a:prstGeom>
          <a:noFill/>
          <a:ln w="9525" algn="ctr">
            <a:noFill/>
            <a:miter lim="800000"/>
            <a:headEnd/>
            <a:tailEnd/>
          </a:ln>
          <a:effectLst/>
        </p:spPr>
        <p:txBody>
          <a:bodyPr anchor="ctr">
            <a:spAutoFit/>
          </a:bodyPr>
          <a:lstStyle/>
          <a:p>
            <a:r>
              <a:rPr lang="th-TH" sz="1800">
                <a:solidFill>
                  <a:srgbClr val="006600"/>
                </a:solidFill>
                <a:latin typeface="Tahoma" pitchFamily="34" charset="0"/>
                <a:cs typeface="Tahoma" pitchFamily="34" charset="0"/>
              </a:rPr>
              <a:t>เส้น </a:t>
            </a:r>
            <a:r>
              <a:rPr lang="en-US" sz="1800">
                <a:solidFill>
                  <a:srgbClr val="006600"/>
                </a:solidFill>
                <a:latin typeface="Tahoma" pitchFamily="34" charset="0"/>
                <a:cs typeface="Tahoma" pitchFamily="34" charset="0"/>
              </a:rPr>
              <a:t>graph </a:t>
            </a:r>
            <a:r>
              <a:rPr lang="th-TH" sz="1800">
                <a:solidFill>
                  <a:srgbClr val="006600"/>
                </a:solidFill>
                <a:latin typeface="Tahoma" pitchFamily="34" charset="0"/>
                <a:cs typeface="Tahoma" pitchFamily="34" charset="0"/>
              </a:rPr>
              <a:t>ที่มีความสอดคล้องกับข้อมูลมากที่สุดในเชิง </a:t>
            </a:r>
            <a:r>
              <a:rPr lang="en-US" sz="1800">
                <a:solidFill>
                  <a:srgbClr val="006600"/>
                </a:solidFill>
                <a:latin typeface="Tahoma" pitchFamily="34" charset="0"/>
                <a:cs typeface="Tahoma" pitchFamily="34" charset="0"/>
              </a:rPr>
              <a:t>Least Square </a:t>
            </a:r>
            <a:r>
              <a:rPr lang="th-TH" sz="1800">
                <a:solidFill>
                  <a:srgbClr val="006600"/>
                </a:solidFill>
                <a:latin typeface="Tahoma" pitchFamily="34" charset="0"/>
                <a:cs typeface="Tahoma" pitchFamily="34" charset="0"/>
              </a:rPr>
              <a:t>หมายถึงเส้นตรงที่ให้ค่า </a:t>
            </a:r>
            <a:r>
              <a:rPr lang="en-US" sz="1800" i="1">
                <a:solidFill>
                  <a:srgbClr val="006600"/>
                </a:solidFill>
                <a:latin typeface="Tahoma" pitchFamily="34" charset="0"/>
                <a:cs typeface="Tahoma" pitchFamily="34" charset="0"/>
              </a:rPr>
              <a:t>J</a:t>
            </a:r>
            <a:r>
              <a:rPr lang="th-TH" sz="1800">
                <a:solidFill>
                  <a:srgbClr val="006600"/>
                </a:solidFill>
                <a:latin typeface="Tahoma" pitchFamily="34" charset="0"/>
                <a:cs typeface="Tahoma" pitchFamily="34" charset="0"/>
              </a:rPr>
              <a:t> ซึ่งเป็นผลรวมของระยะห่างระหว่าง </a:t>
            </a:r>
            <a:r>
              <a:rPr lang="en-US" sz="1800">
                <a:solidFill>
                  <a:srgbClr val="006600"/>
                </a:solidFill>
                <a:latin typeface="Tahoma" pitchFamily="34" charset="0"/>
                <a:cs typeface="Tahoma" pitchFamily="34" charset="0"/>
              </a:rPr>
              <a:t>Data Point </a:t>
            </a:r>
            <a:r>
              <a:rPr lang="th-TH" sz="1800">
                <a:solidFill>
                  <a:srgbClr val="006600"/>
                </a:solidFill>
                <a:latin typeface="Tahoma" pitchFamily="34" charset="0"/>
                <a:cs typeface="Tahoma" pitchFamily="34" charset="0"/>
              </a:rPr>
              <a:t>และ เส้น </a:t>
            </a:r>
            <a:r>
              <a:rPr lang="en-US" sz="1800">
                <a:solidFill>
                  <a:srgbClr val="006600"/>
                </a:solidFill>
                <a:latin typeface="Tahoma" pitchFamily="34" charset="0"/>
                <a:cs typeface="Tahoma" pitchFamily="34" charset="0"/>
              </a:rPr>
              <a:t>graph </a:t>
            </a:r>
            <a:r>
              <a:rPr lang="th-TH" sz="1800">
                <a:solidFill>
                  <a:srgbClr val="006600"/>
                </a:solidFill>
                <a:latin typeface="Tahoma" pitchFamily="34" charset="0"/>
                <a:cs typeface="Tahoma" pitchFamily="34" charset="0"/>
              </a:rPr>
              <a:t>ยกกำลังสองน้อยที่สุด</a:t>
            </a:r>
            <a:r>
              <a:rPr lang="th-TH" sz="1800">
                <a:solidFill>
                  <a:srgbClr val="006600"/>
                </a:solidFill>
                <a:effectLst>
                  <a:outerShdw blurRad="38100" dist="38100" dir="2700000" algn="tl">
                    <a:srgbClr val="000000"/>
                  </a:outerShdw>
                </a:effectLst>
                <a:latin typeface="Tahoma" pitchFamily="34" charset="0"/>
                <a:cs typeface="Tahoma" pitchFamily="34" charset="0"/>
              </a:rPr>
              <a:t> </a:t>
            </a:r>
          </a:p>
        </p:txBody>
      </p:sp>
      <p:sp>
        <p:nvSpPr>
          <p:cNvPr id="862216" name="Rectangle 8"/>
          <p:cNvSpPr>
            <a:spLocks noChangeArrowheads="1"/>
          </p:cNvSpPr>
          <p:nvPr/>
        </p:nvSpPr>
        <p:spPr bwMode="auto">
          <a:xfrm>
            <a:off x="0" y="3228975"/>
            <a:ext cx="9144000" cy="0"/>
          </a:xfrm>
          <a:prstGeom prst="rect">
            <a:avLst/>
          </a:prstGeom>
          <a:noFill/>
          <a:ln w="9525" algn="ctr">
            <a:noFill/>
            <a:miter lim="800000"/>
            <a:headEnd/>
            <a:tailEnd/>
          </a:ln>
          <a:effectLst/>
        </p:spPr>
        <p:txBody>
          <a:bodyPr wrap="none" anchor="ctr">
            <a:spAutoFit/>
          </a:bodyPr>
          <a:lstStyle/>
          <a:p>
            <a:endParaRPr lang="th-TH"/>
          </a:p>
        </p:txBody>
      </p:sp>
      <p:graphicFrame>
        <p:nvGraphicFramePr>
          <p:cNvPr id="862217" name="Object 9"/>
          <p:cNvGraphicFramePr>
            <a:graphicFrameLocks noChangeAspect="1"/>
          </p:cNvGraphicFramePr>
          <p:nvPr/>
        </p:nvGraphicFramePr>
        <p:xfrm>
          <a:off x="6629400" y="4975225"/>
          <a:ext cx="2286000" cy="1058863"/>
        </p:xfrm>
        <a:graphic>
          <a:graphicData uri="http://schemas.openxmlformats.org/presentationml/2006/ole">
            <mc:AlternateContent xmlns:mc="http://schemas.openxmlformats.org/markup-compatibility/2006">
              <mc:Choice xmlns:v="urn:schemas-microsoft-com:vml" Requires="v">
                <p:oleObj spid="_x0000_s1324055" name="Equation" r:id="rId6" imgW="1346200" imgH="431800" progId="Equation.3">
                  <p:embed/>
                </p:oleObj>
              </mc:Choice>
              <mc:Fallback>
                <p:oleObj name="Equation" r:id="rId6" imgW="1346200" imgH="431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975225"/>
                        <a:ext cx="2286000" cy="1058863"/>
                      </a:xfrm>
                      <a:prstGeom prst="rect">
                        <a:avLst/>
                      </a:prstGeom>
                      <a:solidFill>
                        <a:srgbClr val="00CCFF">
                          <a:alpha val="39999"/>
                        </a:srgbClr>
                      </a:solidFill>
                      <a:ln w="9525">
                        <a:solidFill>
                          <a:srgbClr val="00CCFF"/>
                        </a:solidFill>
                        <a:miter lim="800000"/>
                        <a:headEnd/>
                        <a:tailEnd/>
                      </a:ln>
                    </p:spPr>
                  </p:pic>
                </p:oleObj>
              </mc:Fallback>
            </mc:AlternateContent>
          </a:graphicData>
        </a:graphic>
      </p:graphicFrame>
      <p:sp>
        <p:nvSpPr>
          <p:cNvPr id="862218" name="AutoShape 10"/>
          <p:cNvSpPr>
            <a:spLocks noChangeArrowheads="1"/>
          </p:cNvSpPr>
          <p:nvPr/>
        </p:nvSpPr>
        <p:spPr bwMode="auto">
          <a:xfrm>
            <a:off x="6934200" y="4419600"/>
            <a:ext cx="381000" cy="381000"/>
          </a:xfrm>
          <a:prstGeom prst="downArrow">
            <a:avLst>
              <a:gd name="adj1" fmla="val 50000"/>
              <a:gd name="adj2" fmla="val 25000"/>
            </a:avLst>
          </a:prstGeom>
          <a:solidFill>
            <a:srgbClr val="990000"/>
          </a:solidFill>
          <a:ln w="9525" algn="ctr">
            <a:noFill/>
            <a:miter lim="800000"/>
            <a:headEnd/>
            <a:tailEnd/>
          </a:ln>
          <a:effectLst/>
        </p:spPr>
        <p:txBody>
          <a:bodyPr wrap="none" anchor="ctr"/>
          <a:lstStyle/>
          <a:p>
            <a:endParaRPr lang="th-TH"/>
          </a:p>
        </p:txBody>
      </p:sp>
      <p:sp>
        <p:nvSpPr>
          <p:cNvPr id="862219" name="Rectangle 11"/>
          <p:cNvSpPr>
            <a:spLocks noChangeArrowheads="1"/>
          </p:cNvSpPr>
          <p:nvPr/>
        </p:nvSpPr>
        <p:spPr bwMode="auto">
          <a:xfrm>
            <a:off x="7226300" y="4421188"/>
            <a:ext cx="1600200" cy="533400"/>
          </a:xfrm>
          <a:prstGeom prst="rect">
            <a:avLst/>
          </a:prstGeom>
          <a:noFill/>
          <a:ln w="9525">
            <a:noFill/>
            <a:miter lim="800000"/>
            <a:headEnd/>
            <a:tailEnd/>
          </a:ln>
          <a:effectLst/>
        </p:spPr>
        <p:txBody>
          <a:bodyPr/>
          <a:lstStyle/>
          <a:p>
            <a:pPr algn="ctr">
              <a:lnSpc>
                <a:spcPct val="80000"/>
              </a:lnSpc>
              <a:spcBef>
                <a:spcPct val="20000"/>
              </a:spcBef>
              <a:buClr>
                <a:schemeClr val="folHlink"/>
              </a:buClr>
              <a:buSzPct val="90000"/>
              <a:buFont typeface="Wingdings" pitchFamily="2" charset="2"/>
              <a:buNone/>
            </a:pPr>
            <a:r>
              <a:rPr lang="th-TH" sz="2000">
                <a:solidFill>
                  <a:srgbClr val="990000"/>
                </a:solidFill>
                <a:latin typeface="Times New Roman" pitchFamily="18" charset="0"/>
                <a:cs typeface="Angsana New" pitchFamily="18" charset="-34"/>
              </a:rPr>
              <a:t>ที่ต่ำที่สุด</a:t>
            </a:r>
          </a:p>
        </p:txBody>
      </p:sp>
      <p:sp>
        <p:nvSpPr>
          <p:cNvPr id="862220" name="Rectangle 12"/>
          <p:cNvSpPr>
            <a:spLocks noChangeArrowheads="1"/>
          </p:cNvSpPr>
          <p:nvPr/>
        </p:nvSpPr>
        <p:spPr bwMode="auto">
          <a:xfrm>
            <a:off x="6450013" y="6096000"/>
            <a:ext cx="2617787" cy="396875"/>
          </a:xfrm>
          <a:prstGeom prst="rect">
            <a:avLst/>
          </a:prstGeom>
          <a:noFill/>
          <a:ln w="9525" algn="ctr">
            <a:noFill/>
            <a:miter lim="800000"/>
            <a:headEnd/>
            <a:tailEnd/>
          </a:ln>
          <a:effectLst/>
        </p:spPr>
        <p:txBody>
          <a:bodyPr anchor="ctr">
            <a:spAutoFit/>
          </a:bodyPr>
          <a:lstStyle/>
          <a:p>
            <a:r>
              <a:rPr lang="th-TH" sz="2000">
                <a:solidFill>
                  <a:srgbClr val="9900CC"/>
                </a:solidFill>
                <a:latin typeface="Tahoma" pitchFamily="34" charset="0"/>
                <a:cs typeface="Tahoma" pitchFamily="34" charset="0"/>
              </a:rPr>
              <a:t>โดย </a:t>
            </a:r>
            <a:r>
              <a:rPr lang="en-US" sz="2000" i="1">
                <a:solidFill>
                  <a:srgbClr val="9900CC"/>
                </a:solidFill>
                <a:latin typeface="Tahoma" pitchFamily="34" charset="0"/>
                <a:cs typeface="Tahoma" pitchFamily="34" charset="0"/>
              </a:rPr>
              <a:t>k</a:t>
            </a:r>
            <a:r>
              <a:rPr lang="th-TH" sz="2000">
                <a:solidFill>
                  <a:srgbClr val="9900CC"/>
                </a:solidFill>
                <a:latin typeface="Tahoma" pitchFamily="34" charset="0"/>
                <a:cs typeface="Tahoma" pitchFamily="34" charset="0"/>
              </a:rPr>
              <a:t> เป็นจำนวนข้อมูล</a:t>
            </a:r>
            <a:r>
              <a:rPr lang="th-TH" sz="2000">
                <a:solidFill>
                  <a:srgbClr val="9900CC"/>
                </a:solidFill>
                <a:effectLst>
                  <a:outerShdw blurRad="38100" dist="38100" dir="2700000" algn="tl">
                    <a:srgbClr val="000000"/>
                  </a:outerShdw>
                </a:effectLst>
                <a:latin typeface="Tahoma" pitchFamily="34" charset="0"/>
                <a:cs typeface="Tahoma" pitchFamily="34" charset="0"/>
              </a:rPr>
              <a:t> </a:t>
            </a:r>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39C47AF0-8097-4B2E-A4D8-BC4C318B58A7}" type="slidenum">
              <a:rPr lang="en-US"/>
              <a:pPr/>
              <a:t>63</a:t>
            </a:fld>
            <a:endParaRPr lang="th-TH"/>
          </a:p>
        </p:txBody>
      </p:sp>
      <p:sp>
        <p:nvSpPr>
          <p:cNvPr id="863234" name="Rectangle 2"/>
          <p:cNvSpPr>
            <a:spLocks noGrp="1" noChangeArrowheads="1"/>
          </p:cNvSpPr>
          <p:nvPr>
            <p:ph type="title"/>
          </p:nvPr>
        </p:nvSpPr>
        <p:spPr/>
        <p:txBody>
          <a:bodyPr/>
          <a:lstStyle/>
          <a:p>
            <a:r>
              <a:rPr lang="th-TH" dirty="0">
                <a:solidFill>
                  <a:schemeClr val="accent1"/>
                </a:solidFill>
              </a:rPr>
              <a:t>วิธีทำ</a:t>
            </a:r>
          </a:p>
        </p:txBody>
      </p:sp>
      <p:sp>
        <p:nvSpPr>
          <p:cNvPr id="863235" name="Rectangle 3"/>
          <p:cNvSpPr>
            <a:spLocks noGrp="1" noChangeArrowheads="1"/>
          </p:cNvSpPr>
          <p:nvPr>
            <p:ph type="body" idx="1"/>
          </p:nvPr>
        </p:nvSpPr>
        <p:spPr>
          <a:xfrm>
            <a:off x="914400" y="1600200"/>
            <a:ext cx="7772400" cy="738188"/>
          </a:xfrm>
        </p:spPr>
        <p:txBody>
          <a:bodyPr/>
          <a:lstStyle/>
          <a:p>
            <a:r>
              <a:rPr lang="th-TH" sz="2400"/>
              <a:t>สร้างข้อมูลของ </a:t>
            </a:r>
            <a:r>
              <a:rPr lang="en-US" sz="2400"/>
              <a:t>Data Points</a:t>
            </a:r>
            <a:endParaRPr lang="th-TH" sz="2400"/>
          </a:p>
        </p:txBody>
      </p:sp>
      <p:graphicFrame>
        <p:nvGraphicFramePr>
          <p:cNvPr id="863236" name="Group 4"/>
          <p:cNvGraphicFramePr>
            <a:graphicFrameLocks noGrp="1"/>
          </p:cNvGraphicFramePr>
          <p:nvPr/>
        </p:nvGraphicFramePr>
        <p:xfrm>
          <a:off x="5562600" y="1600200"/>
          <a:ext cx="2514600" cy="1981200"/>
        </p:xfrm>
        <a:graphic>
          <a:graphicData uri="http://schemas.openxmlformats.org/drawingml/2006/table">
            <a:tbl>
              <a:tblPr/>
              <a:tblGrid>
                <a:gridCol w="1257300"/>
                <a:gridCol w="1257300"/>
              </a:tblGrid>
              <a:tr h="495300">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alpha val="50000"/>
                      </a:srgbClr>
                    </a:solidFill>
                  </a:tcPr>
                </a:tc>
              </a:tr>
              <a:tr h="495300">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3253" name="Rectangle 21"/>
          <p:cNvSpPr>
            <a:spLocks noChangeArrowheads="1"/>
          </p:cNvSpPr>
          <p:nvPr/>
        </p:nvSpPr>
        <p:spPr bwMode="auto">
          <a:xfrm>
            <a:off x="457200" y="3657600"/>
            <a:ext cx="8229600" cy="719138"/>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th-TH" sz="2400">
                <a:latin typeface="Times New Roman" pitchFamily="18" charset="0"/>
                <a:cs typeface="Angsana New" pitchFamily="18" charset="-34"/>
              </a:rPr>
              <a:t>แทนค่า</a:t>
            </a:r>
            <a:r>
              <a:rPr lang="en-US" sz="2400">
                <a:latin typeface="Times New Roman" pitchFamily="18" charset="0"/>
                <a:cs typeface="Angsana New" pitchFamily="18" charset="-34"/>
              </a:rPr>
              <a:t>(x</a:t>
            </a:r>
            <a:r>
              <a:rPr lang="en-US" sz="2400" baseline="-25000">
                <a:latin typeface="Times New Roman" pitchFamily="18" charset="0"/>
                <a:cs typeface="Angsana New" pitchFamily="18" charset="-34"/>
              </a:rPr>
              <a:t>i</a:t>
            </a:r>
            <a:r>
              <a:rPr lang="en-US" sz="2400">
                <a:latin typeface="Times New Roman" pitchFamily="18" charset="0"/>
                <a:cs typeface="Angsana New" pitchFamily="18" charset="-34"/>
              </a:rPr>
              <a:t> ,y</a:t>
            </a:r>
            <a:r>
              <a:rPr lang="en-US" sz="2400" baseline="-25000">
                <a:latin typeface="Times New Roman" pitchFamily="18" charset="0"/>
                <a:cs typeface="Angsana New" pitchFamily="18" charset="-34"/>
              </a:rPr>
              <a:t>i</a:t>
            </a:r>
            <a:r>
              <a:rPr lang="en-US" sz="2400">
                <a:latin typeface="Times New Roman" pitchFamily="18" charset="0"/>
                <a:cs typeface="Angsana New" pitchFamily="18" charset="-34"/>
              </a:rPr>
              <a:t>) </a:t>
            </a:r>
            <a:r>
              <a:rPr lang="th-TH" sz="2400">
                <a:latin typeface="Times New Roman" pitchFamily="18" charset="0"/>
                <a:cs typeface="Angsana New" pitchFamily="18" charset="-34"/>
              </a:rPr>
              <a:t>ลงในสมการ </a:t>
            </a:r>
            <a:r>
              <a:rPr lang="en-US" sz="2400">
                <a:latin typeface="Times New Roman" pitchFamily="18" charset="0"/>
                <a:cs typeface="Angsana New" pitchFamily="18" charset="-34"/>
              </a:rPr>
              <a:t>J </a:t>
            </a:r>
            <a:endParaRPr lang="th-TH" sz="2400">
              <a:latin typeface="Times New Roman" pitchFamily="18" charset="0"/>
              <a:cs typeface="Angsana New" pitchFamily="18" charset="-34"/>
            </a:endParaRPr>
          </a:p>
        </p:txBody>
      </p:sp>
      <p:graphicFrame>
        <p:nvGraphicFramePr>
          <p:cNvPr id="863254" name="Object 22"/>
          <p:cNvGraphicFramePr>
            <a:graphicFrameLocks noChangeAspect="1"/>
          </p:cNvGraphicFramePr>
          <p:nvPr/>
        </p:nvGraphicFramePr>
        <p:xfrm>
          <a:off x="990600" y="4724400"/>
          <a:ext cx="7239000" cy="1752600"/>
        </p:xfrm>
        <a:graphic>
          <a:graphicData uri="http://schemas.openxmlformats.org/presentationml/2006/ole">
            <mc:AlternateContent xmlns:mc="http://schemas.openxmlformats.org/markup-compatibility/2006">
              <mc:Choice xmlns:v="urn:schemas-microsoft-com:vml" Requires="v">
                <p:oleObj spid="_x0000_s1325068" name="Equation" r:id="rId3" imgW="2590560" imgH="672840" progId="Equation.3">
                  <p:embed/>
                </p:oleObj>
              </mc:Choice>
              <mc:Fallback>
                <p:oleObj name="Equation" r:id="rId3" imgW="2590560" imgH="672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724400"/>
                        <a:ext cx="7239000" cy="1752600"/>
                      </a:xfrm>
                      <a:prstGeom prst="rect">
                        <a:avLst/>
                      </a:prstGeom>
                      <a:solidFill>
                        <a:srgbClr val="00CCFF">
                          <a:alpha val="30000"/>
                        </a:srgbClr>
                      </a:solidFill>
                      <a:ln w="9525">
                        <a:solidFill>
                          <a:srgbClr val="00CCFF"/>
                        </a:solidFill>
                        <a:miter lim="800000"/>
                        <a:headEnd/>
                        <a:tailEnd/>
                      </a:ln>
                    </p:spPr>
                  </p:pic>
                </p:oleObj>
              </mc:Fallback>
            </mc:AlternateContent>
          </a:graphicData>
        </a:graphic>
      </p:graphicFrame>
      <p:sp>
        <p:nvSpPr>
          <p:cNvPr id="863255" name="Text Box 23"/>
          <p:cNvSpPr txBox="1">
            <a:spLocks noChangeArrowheads="1"/>
          </p:cNvSpPr>
          <p:nvPr/>
        </p:nvSpPr>
        <p:spPr bwMode="auto">
          <a:xfrm>
            <a:off x="4191000" y="4262438"/>
            <a:ext cx="4516438" cy="384175"/>
          </a:xfrm>
          <a:prstGeom prst="rect">
            <a:avLst/>
          </a:prstGeom>
          <a:noFill/>
          <a:ln w="9525" algn="ctr">
            <a:noFill/>
            <a:miter lim="800000"/>
            <a:headEnd/>
            <a:tailEnd/>
          </a:ln>
          <a:effectLst/>
        </p:spPr>
        <p:txBody>
          <a:bodyPr wrap="none">
            <a:spAutoFit/>
          </a:bodyPr>
          <a:lstStyle/>
          <a:p>
            <a:pPr>
              <a:lnSpc>
                <a:spcPct val="80000"/>
              </a:lnSpc>
              <a:spcBef>
                <a:spcPct val="20000"/>
              </a:spcBef>
              <a:buClr>
                <a:schemeClr val="tx2"/>
              </a:buClr>
              <a:buSzPct val="70000"/>
              <a:buFont typeface="Wingdings" pitchFamily="2" charset="2"/>
              <a:buNone/>
            </a:pPr>
            <a:r>
              <a:rPr lang="en-US" sz="2400">
                <a:solidFill>
                  <a:srgbClr val="CC3300"/>
                </a:solidFill>
                <a:latin typeface="Tahoma" pitchFamily="34" charset="0"/>
                <a:cs typeface="Tahoma" pitchFamily="34" charset="0"/>
              </a:rPr>
              <a:t>k </a:t>
            </a:r>
            <a:r>
              <a:rPr lang="th-TH" sz="2400">
                <a:solidFill>
                  <a:srgbClr val="CC3300"/>
                </a:solidFill>
                <a:latin typeface="Tahoma" pitchFamily="34" charset="0"/>
                <a:cs typeface="Tahoma" pitchFamily="34" charset="0"/>
              </a:rPr>
              <a:t>คือ จำนวนข้อมูลที่มี ในที่นี้ </a:t>
            </a:r>
            <a:r>
              <a:rPr lang="en-US" sz="2400">
                <a:solidFill>
                  <a:srgbClr val="CC3300"/>
                </a:solidFill>
                <a:latin typeface="Tahoma" pitchFamily="34" charset="0"/>
                <a:cs typeface="Tahoma" pitchFamily="34" charset="0"/>
              </a:rPr>
              <a:t>k = 3</a:t>
            </a:r>
            <a:endParaRPr lang="th-TH" sz="2400">
              <a:solidFill>
                <a:srgbClr val="CC3300"/>
              </a:solidFill>
              <a:latin typeface="Tahoma" pitchFamily="34" charset="0"/>
              <a:cs typeface="Tahoma" pitchFamily="34" charset="0"/>
            </a:endParaRPr>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8AF85CA-85C0-4080-84A5-2D8854691728}" type="slidenum">
              <a:rPr lang="en-US"/>
              <a:pPr/>
              <a:t>64</a:t>
            </a:fld>
            <a:endParaRPr lang="th-TH"/>
          </a:p>
        </p:txBody>
      </p:sp>
      <p:sp>
        <p:nvSpPr>
          <p:cNvPr id="864258" name="Rectangle 2"/>
          <p:cNvSpPr>
            <a:spLocks noGrp="1" noChangeArrowheads="1"/>
          </p:cNvSpPr>
          <p:nvPr>
            <p:ph type="title"/>
          </p:nvPr>
        </p:nvSpPr>
        <p:spPr>
          <a:xfrm>
            <a:off x="457200" y="152400"/>
            <a:ext cx="8229600" cy="838200"/>
          </a:xfrm>
        </p:spPr>
        <p:txBody>
          <a:bodyPr/>
          <a:lstStyle/>
          <a:p>
            <a:r>
              <a:rPr lang="th-TH" dirty="0">
                <a:solidFill>
                  <a:schemeClr val="accent1"/>
                </a:solidFill>
              </a:rPr>
              <a:t>วิธีทำ</a:t>
            </a:r>
          </a:p>
        </p:txBody>
      </p:sp>
      <p:sp>
        <p:nvSpPr>
          <p:cNvPr id="864259" name="Rectangle 3"/>
          <p:cNvSpPr>
            <a:spLocks noGrp="1" noChangeArrowheads="1"/>
          </p:cNvSpPr>
          <p:nvPr>
            <p:ph type="body" idx="1"/>
          </p:nvPr>
        </p:nvSpPr>
        <p:spPr>
          <a:xfrm>
            <a:off x="457200" y="990600"/>
            <a:ext cx="8229600" cy="719138"/>
          </a:xfrm>
        </p:spPr>
        <p:txBody>
          <a:bodyPr/>
          <a:lstStyle/>
          <a:p>
            <a:r>
              <a:rPr lang="th-TH" sz="2400"/>
              <a:t>หาค่า </a:t>
            </a:r>
            <a:r>
              <a:rPr lang="en-US" sz="2400"/>
              <a:t>m </a:t>
            </a:r>
            <a:r>
              <a:rPr lang="th-TH" sz="2400"/>
              <a:t>และ </a:t>
            </a:r>
            <a:r>
              <a:rPr lang="en-US" sz="2400"/>
              <a:t>b </a:t>
            </a:r>
            <a:r>
              <a:rPr lang="th-TH" sz="2400"/>
              <a:t>ที่ทำให้ </a:t>
            </a:r>
            <a:r>
              <a:rPr lang="en-US" sz="2400"/>
              <a:t>J </a:t>
            </a:r>
            <a:r>
              <a:rPr lang="th-TH" sz="2400"/>
              <a:t>มีค่าต่ำสุด</a:t>
            </a:r>
          </a:p>
        </p:txBody>
      </p:sp>
      <p:graphicFrame>
        <p:nvGraphicFramePr>
          <p:cNvPr id="864260" name="Object 4"/>
          <p:cNvGraphicFramePr>
            <a:graphicFrameLocks noChangeAspect="1"/>
          </p:cNvGraphicFramePr>
          <p:nvPr/>
        </p:nvGraphicFramePr>
        <p:xfrm>
          <a:off x="1143000" y="1547813"/>
          <a:ext cx="7059613" cy="2414587"/>
        </p:xfrm>
        <a:graphic>
          <a:graphicData uri="http://schemas.openxmlformats.org/presentationml/2006/ole">
            <mc:AlternateContent xmlns:mc="http://schemas.openxmlformats.org/markup-compatibility/2006">
              <mc:Choice xmlns:v="urn:schemas-microsoft-com:vml" Requires="v">
                <p:oleObj spid="_x0000_s1326102" name="Equation" r:id="rId3" imgW="2527200" imgH="927000" progId="Equation.3">
                  <p:embed/>
                </p:oleObj>
              </mc:Choice>
              <mc:Fallback>
                <p:oleObj name="Equation" r:id="rId3" imgW="2527200" imgH="927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547813"/>
                        <a:ext cx="7059613" cy="2414587"/>
                      </a:xfrm>
                      <a:prstGeom prst="rect">
                        <a:avLst/>
                      </a:prstGeom>
                      <a:solidFill>
                        <a:srgbClr val="FF9900">
                          <a:alpha val="39999"/>
                        </a:srgbClr>
                      </a:solidFill>
                      <a:ln w="9525">
                        <a:solidFill>
                          <a:srgbClr val="FFCC00"/>
                        </a:solidFill>
                        <a:miter lim="800000"/>
                        <a:headEnd/>
                        <a:tailEnd/>
                      </a:ln>
                    </p:spPr>
                  </p:pic>
                </p:oleObj>
              </mc:Fallback>
            </mc:AlternateContent>
          </a:graphicData>
        </a:graphic>
      </p:graphicFrame>
      <p:graphicFrame>
        <p:nvGraphicFramePr>
          <p:cNvPr id="864261" name="Object 5"/>
          <p:cNvGraphicFramePr>
            <a:graphicFrameLocks noChangeAspect="1"/>
          </p:cNvGraphicFramePr>
          <p:nvPr/>
        </p:nvGraphicFramePr>
        <p:xfrm>
          <a:off x="1143000" y="4105275"/>
          <a:ext cx="7086600" cy="2447925"/>
        </p:xfrm>
        <a:graphic>
          <a:graphicData uri="http://schemas.openxmlformats.org/presentationml/2006/ole">
            <mc:AlternateContent xmlns:mc="http://schemas.openxmlformats.org/markup-compatibility/2006">
              <mc:Choice xmlns:v="urn:schemas-microsoft-com:vml" Requires="v">
                <p:oleObj spid="_x0000_s1326103" name="Equation" r:id="rId5" imgW="2501640" imgH="927000" progId="Equation.3">
                  <p:embed/>
                </p:oleObj>
              </mc:Choice>
              <mc:Fallback>
                <p:oleObj name="Equation" r:id="rId5" imgW="2501640" imgH="9270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105275"/>
                        <a:ext cx="7086600" cy="2447925"/>
                      </a:xfrm>
                      <a:prstGeom prst="rect">
                        <a:avLst/>
                      </a:prstGeom>
                      <a:solidFill>
                        <a:srgbClr val="00CCFF">
                          <a:alpha val="39999"/>
                        </a:srgbClr>
                      </a:solidFill>
                      <a:ln w="9525">
                        <a:solidFill>
                          <a:srgbClr val="00CCFF"/>
                        </a:solidFill>
                        <a:miter lim="800000"/>
                        <a:headEnd/>
                        <a:tailEnd/>
                      </a:ln>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39AF5D91-2560-4B36-8D55-3E84394F478B}" type="slidenum">
              <a:rPr lang="en-US"/>
              <a:pPr/>
              <a:t>65</a:t>
            </a:fld>
            <a:endParaRPr lang="th-TH"/>
          </a:p>
        </p:txBody>
      </p:sp>
      <p:sp>
        <p:nvSpPr>
          <p:cNvPr id="865282" name="Rectangle 2"/>
          <p:cNvSpPr>
            <a:spLocks noGrp="1" noChangeArrowheads="1"/>
          </p:cNvSpPr>
          <p:nvPr>
            <p:ph type="title"/>
          </p:nvPr>
        </p:nvSpPr>
        <p:spPr/>
        <p:txBody>
          <a:bodyPr/>
          <a:lstStyle/>
          <a:p>
            <a:r>
              <a:rPr lang="th-TH" dirty="0">
                <a:solidFill>
                  <a:schemeClr val="accent1"/>
                </a:solidFill>
              </a:rPr>
              <a:t>วิธีทำ</a:t>
            </a:r>
          </a:p>
        </p:txBody>
      </p:sp>
      <p:sp>
        <p:nvSpPr>
          <p:cNvPr id="865283" name="Rectangle 3"/>
          <p:cNvSpPr>
            <a:spLocks noGrp="1" noChangeArrowheads="1"/>
          </p:cNvSpPr>
          <p:nvPr>
            <p:ph type="body" idx="1"/>
          </p:nvPr>
        </p:nvSpPr>
        <p:spPr>
          <a:xfrm>
            <a:off x="457200" y="1295400"/>
            <a:ext cx="8229600" cy="719138"/>
          </a:xfrm>
        </p:spPr>
        <p:txBody>
          <a:bodyPr/>
          <a:lstStyle/>
          <a:p>
            <a:r>
              <a:rPr lang="th-TH" sz="2400"/>
              <a:t>แก้สมการหาค่า </a:t>
            </a:r>
            <a:r>
              <a:rPr lang="en-US" sz="2400"/>
              <a:t>m </a:t>
            </a:r>
            <a:r>
              <a:rPr lang="th-TH" sz="2400"/>
              <a:t>และ </a:t>
            </a:r>
            <a:r>
              <a:rPr lang="en-US" sz="2400"/>
              <a:t>b </a:t>
            </a:r>
            <a:r>
              <a:rPr lang="th-TH" sz="2400"/>
              <a:t>ที่ทำให้ </a:t>
            </a:r>
            <a:r>
              <a:rPr lang="en-US" sz="2400"/>
              <a:t>J </a:t>
            </a:r>
            <a:r>
              <a:rPr lang="th-TH" sz="2400"/>
              <a:t>มีค่าต่ำสุด</a:t>
            </a:r>
          </a:p>
        </p:txBody>
      </p:sp>
      <p:graphicFrame>
        <p:nvGraphicFramePr>
          <p:cNvPr id="865284" name="Object 4"/>
          <p:cNvGraphicFramePr>
            <a:graphicFrameLocks noChangeAspect="1"/>
          </p:cNvGraphicFramePr>
          <p:nvPr/>
        </p:nvGraphicFramePr>
        <p:xfrm>
          <a:off x="990600" y="1981200"/>
          <a:ext cx="2660650" cy="893763"/>
        </p:xfrm>
        <a:graphic>
          <a:graphicData uri="http://schemas.openxmlformats.org/presentationml/2006/ole">
            <mc:AlternateContent xmlns:mc="http://schemas.openxmlformats.org/markup-compatibility/2006">
              <mc:Choice xmlns:v="urn:schemas-microsoft-com:vml" Requires="v">
                <p:oleObj spid="_x0000_s1327146" name="Equation" r:id="rId3" imgW="952200" imgH="342720" progId="Equation.3">
                  <p:embed/>
                </p:oleObj>
              </mc:Choice>
              <mc:Fallback>
                <p:oleObj name="Equation" r:id="rId3" imgW="952200" imgH="342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81200"/>
                        <a:ext cx="2660650" cy="893763"/>
                      </a:xfrm>
                      <a:prstGeom prst="rect">
                        <a:avLst/>
                      </a:prstGeom>
                      <a:solidFill>
                        <a:srgbClr val="FFCC00">
                          <a:alpha val="30000"/>
                        </a:srgbClr>
                      </a:solidFill>
                      <a:ln w="9525">
                        <a:solidFill>
                          <a:srgbClr val="FFCC00"/>
                        </a:solidFill>
                        <a:miter lim="800000"/>
                        <a:headEnd/>
                        <a:tailEnd/>
                      </a:ln>
                    </p:spPr>
                  </p:pic>
                </p:oleObj>
              </mc:Fallback>
            </mc:AlternateContent>
          </a:graphicData>
        </a:graphic>
      </p:graphicFrame>
      <p:graphicFrame>
        <p:nvGraphicFramePr>
          <p:cNvPr id="865285" name="Object 5"/>
          <p:cNvGraphicFramePr>
            <a:graphicFrameLocks noChangeAspect="1"/>
          </p:cNvGraphicFramePr>
          <p:nvPr/>
        </p:nvGraphicFramePr>
        <p:xfrm>
          <a:off x="4495800" y="1905000"/>
          <a:ext cx="3440113" cy="1027113"/>
        </p:xfrm>
        <a:graphic>
          <a:graphicData uri="http://schemas.openxmlformats.org/presentationml/2006/ole">
            <mc:AlternateContent xmlns:mc="http://schemas.openxmlformats.org/markup-compatibility/2006">
              <mc:Choice xmlns:v="urn:schemas-microsoft-com:vml" Requires="v">
                <p:oleObj spid="_x0000_s1327147" name="Equation" r:id="rId5" imgW="1231560" imgH="393480" progId="Equation.3">
                  <p:embed/>
                </p:oleObj>
              </mc:Choice>
              <mc:Fallback>
                <p:oleObj name="Equation" r:id="rId5" imgW="123156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905000"/>
                        <a:ext cx="3440113" cy="1027113"/>
                      </a:xfrm>
                      <a:prstGeom prst="rect">
                        <a:avLst/>
                      </a:prstGeom>
                      <a:solidFill>
                        <a:srgbClr val="FFCC00">
                          <a:alpha val="30000"/>
                        </a:srgbClr>
                      </a:solidFill>
                      <a:ln w="9525">
                        <a:solidFill>
                          <a:srgbClr val="FFCC00"/>
                        </a:solidFill>
                        <a:miter lim="800000"/>
                        <a:headEnd/>
                        <a:tailEnd/>
                      </a:ln>
                    </p:spPr>
                  </p:pic>
                </p:oleObj>
              </mc:Fallback>
            </mc:AlternateContent>
          </a:graphicData>
        </a:graphic>
      </p:graphicFrame>
      <p:sp>
        <p:nvSpPr>
          <p:cNvPr id="865286" name="Rectangle 6"/>
          <p:cNvSpPr>
            <a:spLocks noChangeArrowheads="1"/>
          </p:cNvSpPr>
          <p:nvPr/>
        </p:nvSpPr>
        <p:spPr bwMode="auto">
          <a:xfrm>
            <a:off x="228600" y="3216275"/>
            <a:ext cx="4572000" cy="2574925"/>
          </a:xfrm>
          <a:prstGeom prst="rect">
            <a:avLst/>
          </a:prstGeom>
          <a:noFill/>
          <a:ln w="9525" algn="ctr">
            <a:noFill/>
            <a:miter lim="800000"/>
            <a:headEnd/>
            <a:tailEnd/>
          </a:ln>
          <a:effectLst/>
        </p:spPr>
        <p:txBody>
          <a:bodyPr>
            <a:spAutoFit/>
          </a:bodyPr>
          <a:lstStyle/>
          <a:p>
            <a:pPr>
              <a:lnSpc>
                <a:spcPct val="80000"/>
              </a:lnSpc>
              <a:spcBef>
                <a:spcPct val="20000"/>
              </a:spcBef>
              <a:buClr>
                <a:schemeClr val="tx2"/>
              </a:buClr>
              <a:buSzPct val="70000"/>
              <a:buFont typeface="Wingdings" pitchFamily="2" charset="2"/>
              <a:buNone/>
            </a:pPr>
            <a:r>
              <a:rPr lang="pt-BR" sz="2400" b="1">
                <a:solidFill>
                  <a:srgbClr val="006600"/>
                </a:solidFill>
                <a:latin typeface="Courier New" pitchFamily="49" charset="0"/>
                <a:cs typeface="Tahoma" pitchFamily="34" charset="0"/>
              </a:rPr>
              <a:t>&gt;&gt; A = [250 30; 30 6];</a:t>
            </a:r>
          </a:p>
          <a:p>
            <a:pPr>
              <a:lnSpc>
                <a:spcPct val="80000"/>
              </a:lnSpc>
              <a:spcBef>
                <a:spcPct val="20000"/>
              </a:spcBef>
              <a:buClr>
                <a:schemeClr val="tx2"/>
              </a:buClr>
              <a:buSzPct val="70000"/>
              <a:buFont typeface="Wingdings" pitchFamily="2" charset="2"/>
              <a:buNone/>
            </a:pPr>
            <a:r>
              <a:rPr lang="pt-BR" sz="2400" b="1">
                <a:solidFill>
                  <a:srgbClr val="006600"/>
                </a:solidFill>
                <a:latin typeface="Courier New" pitchFamily="49" charset="0"/>
                <a:cs typeface="Tahoma" pitchFamily="34" charset="0"/>
              </a:rPr>
              <a:t>&gt;&gt; B = [280; 38];</a:t>
            </a:r>
          </a:p>
          <a:p>
            <a:pPr>
              <a:lnSpc>
                <a:spcPct val="80000"/>
              </a:lnSpc>
              <a:spcBef>
                <a:spcPct val="20000"/>
              </a:spcBef>
              <a:buClr>
                <a:schemeClr val="tx2"/>
              </a:buClr>
              <a:buSzPct val="70000"/>
              <a:buFont typeface="Wingdings" pitchFamily="2" charset="2"/>
              <a:buNone/>
            </a:pPr>
            <a:r>
              <a:rPr lang="pt-BR" sz="2400" b="1">
                <a:solidFill>
                  <a:srgbClr val="006600"/>
                </a:solidFill>
                <a:latin typeface="Courier New" pitchFamily="49" charset="0"/>
                <a:cs typeface="Tahoma" pitchFamily="34" charset="0"/>
              </a:rPr>
              <a:t>&gt;&gt; X = inv(A)*B</a:t>
            </a:r>
          </a:p>
          <a:p>
            <a:pPr>
              <a:lnSpc>
                <a:spcPct val="80000"/>
              </a:lnSpc>
              <a:spcBef>
                <a:spcPct val="20000"/>
              </a:spcBef>
              <a:buClr>
                <a:schemeClr val="tx2"/>
              </a:buClr>
              <a:buSzPct val="70000"/>
              <a:buFont typeface="Wingdings" pitchFamily="2" charset="2"/>
              <a:buNone/>
            </a:pPr>
            <a:r>
              <a:rPr lang="pt-BR" sz="2400" b="1">
                <a:solidFill>
                  <a:srgbClr val="006600"/>
                </a:solidFill>
                <a:latin typeface="Courier New" pitchFamily="49" charset="0"/>
                <a:cs typeface="Tahoma" pitchFamily="34" charset="0"/>
              </a:rPr>
              <a:t>X =</a:t>
            </a:r>
          </a:p>
          <a:p>
            <a:pPr>
              <a:lnSpc>
                <a:spcPct val="80000"/>
              </a:lnSpc>
              <a:spcBef>
                <a:spcPct val="20000"/>
              </a:spcBef>
              <a:buClr>
                <a:schemeClr val="tx2"/>
              </a:buClr>
              <a:buSzPct val="70000"/>
              <a:buFont typeface="Wingdings" pitchFamily="2" charset="2"/>
              <a:buNone/>
            </a:pPr>
            <a:r>
              <a:rPr lang="pt-BR" sz="2400" b="1">
                <a:solidFill>
                  <a:srgbClr val="006600"/>
                </a:solidFill>
                <a:latin typeface="Courier New" pitchFamily="49" charset="0"/>
                <a:cs typeface="Tahoma" pitchFamily="34" charset="0"/>
              </a:rPr>
              <a:t>    0.9000</a:t>
            </a:r>
          </a:p>
          <a:p>
            <a:pPr>
              <a:lnSpc>
                <a:spcPct val="80000"/>
              </a:lnSpc>
              <a:spcBef>
                <a:spcPct val="20000"/>
              </a:spcBef>
              <a:buClr>
                <a:schemeClr val="tx2"/>
              </a:buClr>
              <a:buSzPct val="70000"/>
              <a:buFont typeface="Wingdings" pitchFamily="2" charset="2"/>
              <a:buNone/>
            </a:pPr>
            <a:r>
              <a:rPr lang="pt-BR" sz="2400" b="1">
                <a:solidFill>
                  <a:srgbClr val="006600"/>
                </a:solidFill>
                <a:latin typeface="Courier New" pitchFamily="49" charset="0"/>
                <a:cs typeface="Tahoma" pitchFamily="34" charset="0"/>
              </a:rPr>
              <a:t>    1.8333</a:t>
            </a:r>
          </a:p>
          <a:p>
            <a:pPr>
              <a:lnSpc>
                <a:spcPct val="80000"/>
              </a:lnSpc>
              <a:spcBef>
                <a:spcPct val="20000"/>
              </a:spcBef>
              <a:buClr>
                <a:schemeClr val="tx2"/>
              </a:buClr>
              <a:buSzPct val="70000"/>
              <a:buFont typeface="Wingdings" pitchFamily="2" charset="2"/>
              <a:buNone/>
            </a:pPr>
            <a:endParaRPr lang="th-TH" sz="2400" b="1">
              <a:solidFill>
                <a:srgbClr val="006600"/>
              </a:solidFill>
              <a:latin typeface="Courier New" pitchFamily="49" charset="0"/>
              <a:cs typeface="Tahoma" pitchFamily="34" charset="0"/>
            </a:endParaRPr>
          </a:p>
        </p:txBody>
      </p:sp>
      <p:sp>
        <p:nvSpPr>
          <p:cNvPr id="865287" name="AutoShape 7"/>
          <p:cNvSpPr>
            <a:spLocks noChangeArrowheads="1"/>
          </p:cNvSpPr>
          <p:nvPr/>
        </p:nvSpPr>
        <p:spPr bwMode="auto">
          <a:xfrm>
            <a:off x="3810000" y="2209800"/>
            <a:ext cx="457200" cy="381000"/>
          </a:xfrm>
          <a:prstGeom prst="rightArrow">
            <a:avLst>
              <a:gd name="adj1" fmla="val 50000"/>
              <a:gd name="adj2" fmla="val 30000"/>
            </a:avLst>
          </a:prstGeom>
          <a:solidFill>
            <a:srgbClr val="FF0000"/>
          </a:solidFill>
          <a:ln w="9525" algn="ctr">
            <a:noFill/>
            <a:miter lim="800000"/>
            <a:headEnd/>
            <a:tailEnd/>
          </a:ln>
          <a:effectLst/>
        </p:spPr>
        <p:txBody>
          <a:bodyPr wrap="none" anchor="ctr"/>
          <a:lstStyle/>
          <a:p>
            <a:endParaRPr lang="th-TH"/>
          </a:p>
        </p:txBody>
      </p:sp>
      <p:graphicFrame>
        <p:nvGraphicFramePr>
          <p:cNvPr id="865288" name="Object 8"/>
          <p:cNvGraphicFramePr>
            <a:graphicFrameLocks noChangeAspect="1"/>
          </p:cNvGraphicFramePr>
          <p:nvPr/>
        </p:nvGraphicFramePr>
        <p:xfrm>
          <a:off x="4648200" y="3124200"/>
          <a:ext cx="3124200" cy="917575"/>
        </p:xfrm>
        <a:graphic>
          <a:graphicData uri="http://schemas.openxmlformats.org/presentationml/2006/ole">
            <mc:AlternateContent xmlns:mc="http://schemas.openxmlformats.org/markup-compatibility/2006">
              <mc:Choice xmlns:v="urn:schemas-microsoft-com:vml" Requires="v">
                <p:oleObj spid="_x0000_s1327148" name="Equation" r:id="rId7" imgW="444240" imgH="139680" progId="Equation.3">
                  <p:embed/>
                </p:oleObj>
              </mc:Choice>
              <mc:Fallback>
                <p:oleObj name="Equation" r:id="rId7" imgW="444240" imgH="1396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3124200"/>
                        <a:ext cx="3124200" cy="917575"/>
                      </a:xfrm>
                      <a:prstGeom prst="rect">
                        <a:avLst/>
                      </a:prstGeom>
                      <a:solidFill>
                        <a:srgbClr val="00CCFF">
                          <a:alpha val="30000"/>
                        </a:srgbClr>
                      </a:solidFill>
                      <a:ln w="9525">
                        <a:solidFill>
                          <a:srgbClr val="00CCFF"/>
                        </a:solidFill>
                        <a:miter lim="800000"/>
                        <a:headEnd/>
                        <a:tailEnd/>
                      </a:ln>
                    </p:spPr>
                  </p:pic>
                </p:oleObj>
              </mc:Fallback>
            </mc:AlternateContent>
          </a:graphicData>
        </a:graphic>
      </p:graphicFrame>
      <p:sp>
        <p:nvSpPr>
          <p:cNvPr id="865289" name="Rectangle 9"/>
          <p:cNvSpPr>
            <a:spLocks noChangeArrowheads="1"/>
          </p:cNvSpPr>
          <p:nvPr/>
        </p:nvSpPr>
        <p:spPr bwMode="auto">
          <a:xfrm>
            <a:off x="3276600" y="4813300"/>
            <a:ext cx="5029200" cy="1282700"/>
          </a:xfrm>
          <a:prstGeom prst="rect">
            <a:avLst/>
          </a:prstGeom>
          <a:noFill/>
          <a:ln w="9525" algn="ctr">
            <a:noFill/>
            <a:miter lim="800000"/>
            <a:headEnd/>
            <a:tailEnd/>
          </a:ln>
          <a:effectLst/>
        </p:spPr>
        <p:txBody>
          <a:bodyPr anchor="ctr">
            <a:spAutoFit/>
          </a:bodyPr>
          <a:lstStyle/>
          <a:p>
            <a:r>
              <a:rPr lang="th-TH" sz="2600">
                <a:latin typeface="Tahoma" pitchFamily="34" charset="0"/>
                <a:ea typeface="Times New Roman" pitchFamily="18" charset="0"/>
                <a:cs typeface="Tahoma" pitchFamily="34" charset="0"/>
              </a:rPr>
              <a:t>เส้นตรงที่มีความสอดคล้องกับข้อมูลมากที่สุดในเชิง </a:t>
            </a:r>
            <a:r>
              <a:rPr lang="en-US" sz="2600">
                <a:latin typeface="Tahoma" pitchFamily="34" charset="0"/>
                <a:ea typeface="Times New Roman" pitchFamily="18" charset="0"/>
                <a:cs typeface="Tahoma" pitchFamily="34" charset="0"/>
              </a:rPr>
              <a:t>Least Square</a:t>
            </a:r>
            <a:r>
              <a:rPr lang="th-TH" sz="2600">
                <a:latin typeface="Tahoma" pitchFamily="34" charset="0"/>
                <a:ea typeface="Times New Roman" pitchFamily="18" charset="0"/>
                <a:cs typeface="Tahoma" pitchFamily="34" charset="0"/>
              </a:rPr>
              <a:t> คือเส้นตรง </a:t>
            </a:r>
          </a:p>
        </p:txBody>
      </p:sp>
      <p:sp>
        <p:nvSpPr>
          <p:cNvPr id="865290" name="Rectangle 10"/>
          <p:cNvSpPr>
            <a:spLocks noChangeArrowheads="1"/>
          </p:cNvSpPr>
          <p:nvPr/>
        </p:nvSpPr>
        <p:spPr bwMode="auto">
          <a:xfrm>
            <a:off x="0" y="3352800"/>
            <a:ext cx="9144000" cy="0"/>
          </a:xfrm>
          <a:prstGeom prst="rect">
            <a:avLst/>
          </a:prstGeom>
          <a:noFill/>
          <a:ln w="9525" algn="ctr">
            <a:noFill/>
            <a:miter lim="800000"/>
            <a:headEnd/>
            <a:tailEnd/>
          </a:ln>
          <a:effectLst/>
        </p:spPr>
        <p:txBody>
          <a:bodyPr wrap="none" anchor="ctr">
            <a:spAutoFit/>
          </a:bodyPr>
          <a:lstStyle/>
          <a:p>
            <a:endParaRPr lang="th-TH"/>
          </a:p>
        </p:txBody>
      </p:sp>
      <p:graphicFrame>
        <p:nvGraphicFramePr>
          <p:cNvPr id="865291" name="Object 11"/>
          <p:cNvGraphicFramePr>
            <a:graphicFrameLocks noChangeAspect="1"/>
          </p:cNvGraphicFramePr>
          <p:nvPr/>
        </p:nvGraphicFramePr>
        <p:xfrm>
          <a:off x="5257800" y="5802313"/>
          <a:ext cx="2414588" cy="446087"/>
        </p:xfrm>
        <a:graphic>
          <a:graphicData uri="http://schemas.openxmlformats.org/presentationml/2006/ole">
            <mc:AlternateContent xmlns:mc="http://schemas.openxmlformats.org/markup-compatibility/2006">
              <mc:Choice xmlns:v="urn:schemas-microsoft-com:vml" Requires="v">
                <p:oleObj spid="_x0000_s1327149" name="Equation" r:id="rId9" imgW="927000" imgH="177480" progId="Equation.3">
                  <p:embed/>
                </p:oleObj>
              </mc:Choice>
              <mc:Fallback>
                <p:oleObj name="Equation" r:id="rId9" imgW="927000" imgH="177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5802313"/>
                        <a:ext cx="2414588" cy="446087"/>
                      </a:xfrm>
                      <a:prstGeom prst="rect">
                        <a:avLst/>
                      </a:prstGeom>
                      <a:solidFill>
                        <a:srgbClr val="993366">
                          <a:alpha val="30000"/>
                        </a:srgbClr>
                      </a:solidFill>
                      <a:ln w="9525">
                        <a:solidFill>
                          <a:srgbClr val="993366"/>
                        </a:solidFill>
                        <a:miter lim="800000"/>
                        <a:headEnd/>
                        <a:tailEnd/>
                      </a:ln>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BF98C0C9-5801-40E6-9C20-DE3D91C7EF19}" type="slidenum">
              <a:rPr lang="en-US"/>
              <a:pPr/>
              <a:t>66</a:t>
            </a:fld>
            <a:endParaRPr lang="th-TH"/>
          </a:p>
        </p:txBody>
      </p:sp>
      <p:sp>
        <p:nvSpPr>
          <p:cNvPr id="866306" name="Rectangle 2"/>
          <p:cNvSpPr>
            <a:spLocks noGrp="1" noChangeArrowheads="1"/>
          </p:cNvSpPr>
          <p:nvPr>
            <p:ph type="title"/>
          </p:nvPr>
        </p:nvSpPr>
        <p:spPr/>
        <p:txBody>
          <a:bodyPr/>
          <a:lstStyle/>
          <a:p>
            <a:pPr>
              <a:lnSpc>
                <a:spcPct val="90000"/>
              </a:lnSpc>
            </a:pPr>
            <a:r>
              <a:rPr lang="en-US" sz="3400" dirty="0">
                <a:solidFill>
                  <a:schemeClr val="accent1"/>
                </a:solidFill>
              </a:rPr>
              <a:t>Least Square Method</a:t>
            </a:r>
            <a:r>
              <a:rPr lang="th-TH" sz="3400" dirty="0">
                <a:solidFill>
                  <a:schemeClr val="accent1"/>
                </a:solidFill>
              </a:rPr>
              <a:t/>
            </a:r>
            <a:br>
              <a:rPr lang="th-TH" sz="3400" dirty="0">
                <a:solidFill>
                  <a:schemeClr val="accent1"/>
                </a:solidFill>
              </a:rPr>
            </a:br>
            <a:r>
              <a:rPr lang="th-TH" sz="3400" dirty="0">
                <a:solidFill>
                  <a:schemeClr val="accent1"/>
                </a:solidFill>
              </a:rPr>
              <a:t>ด้วย </a:t>
            </a:r>
            <a:r>
              <a:rPr lang="en-US" sz="3400" dirty="0">
                <a:solidFill>
                  <a:schemeClr val="accent1"/>
                </a:solidFill>
              </a:rPr>
              <a:t>Quadratic Equation</a:t>
            </a:r>
            <a:endParaRPr lang="th-TH" sz="3400" dirty="0">
              <a:solidFill>
                <a:schemeClr val="accent1"/>
              </a:solidFill>
            </a:endParaRPr>
          </a:p>
        </p:txBody>
      </p:sp>
      <p:sp>
        <p:nvSpPr>
          <p:cNvPr id="866307" name="Rectangle 3"/>
          <p:cNvSpPr>
            <a:spLocks noGrp="1" noChangeArrowheads="1"/>
          </p:cNvSpPr>
          <p:nvPr>
            <p:ph type="body" idx="1"/>
          </p:nvPr>
        </p:nvSpPr>
        <p:spPr/>
        <p:txBody>
          <a:bodyPr/>
          <a:lstStyle/>
          <a:p>
            <a:r>
              <a:rPr lang="th-TH" sz="2400"/>
              <a:t>เราต้องการจะทำให้เส้นที่อธิบายด้วยสมการ </a:t>
            </a:r>
            <a:r>
              <a:rPr lang="en-US" sz="2400"/>
              <a:t>Quadratic</a:t>
            </a:r>
            <a:r>
              <a:rPr lang="th-TH" sz="2400"/>
              <a:t> สอดคล้องมากที่สุดกับชุดข้อมูลที่มีจำนวน </a:t>
            </a:r>
            <a:r>
              <a:rPr lang="en-US" sz="2400" i="1"/>
              <a:t>n</a:t>
            </a:r>
            <a:r>
              <a:rPr lang="th-TH" sz="2400"/>
              <a:t> ตัว จะต้องใช้ </a:t>
            </a:r>
            <a:r>
              <a:rPr lang="en-US" sz="2400"/>
              <a:t>J </a:t>
            </a:r>
            <a:r>
              <a:rPr lang="th-TH" sz="2400"/>
              <a:t>ที่มีค่าเป็น</a:t>
            </a:r>
          </a:p>
        </p:txBody>
      </p:sp>
      <p:sp>
        <p:nvSpPr>
          <p:cNvPr id="866308"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th-TH"/>
          </a:p>
        </p:txBody>
      </p:sp>
      <p:graphicFrame>
        <p:nvGraphicFramePr>
          <p:cNvPr id="866309" name="Object 5"/>
          <p:cNvGraphicFramePr>
            <a:graphicFrameLocks noChangeAspect="1"/>
          </p:cNvGraphicFramePr>
          <p:nvPr/>
        </p:nvGraphicFramePr>
        <p:xfrm>
          <a:off x="2133600" y="3352800"/>
          <a:ext cx="4953000" cy="1176338"/>
        </p:xfrm>
        <a:graphic>
          <a:graphicData uri="http://schemas.openxmlformats.org/presentationml/2006/ole">
            <mc:AlternateContent xmlns:mc="http://schemas.openxmlformats.org/markup-compatibility/2006">
              <mc:Choice xmlns:v="urn:schemas-microsoft-com:vml" Requires="v">
                <p:oleObj spid="_x0000_s1328170" name="Equation" r:id="rId3" imgW="1841500" imgH="431800" progId="Equation.3">
                  <p:embed/>
                </p:oleObj>
              </mc:Choice>
              <mc:Fallback>
                <p:oleObj name="Equation" r:id="rId3" imgW="18415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4953000" cy="1176338"/>
                      </a:xfrm>
                      <a:prstGeom prst="rect">
                        <a:avLst/>
                      </a:prstGeom>
                      <a:solidFill>
                        <a:srgbClr val="FFCC00">
                          <a:alpha val="30000"/>
                        </a:srgbClr>
                      </a:solidFill>
                      <a:ln w="9525">
                        <a:solidFill>
                          <a:srgbClr val="FFCC00"/>
                        </a:solidFill>
                        <a:miter lim="800000"/>
                        <a:headEnd/>
                        <a:tailEnd/>
                      </a:ln>
                    </p:spPr>
                  </p:pic>
                </p:oleObj>
              </mc:Fallback>
            </mc:AlternateContent>
          </a:graphicData>
        </a:graphic>
      </p:graphicFrame>
      <p:sp>
        <p:nvSpPr>
          <p:cNvPr id="866310" name="Rectangle 6"/>
          <p:cNvSpPr>
            <a:spLocks noChangeArrowheads="1"/>
          </p:cNvSpPr>
          <p:nvPr/>
        </p:nvSpPr>
        <p:spPr bwMode="auto">
          <a:xfrm>
            <a:off x="685800" y="4800600"/>
            <a:ext cx="6348413" cy="519113"/>
          </a:xfrm>
          <a:prstGeom prst="rect">
            <a:avLst/>
          </a:prstGeom>
          <a:noFill/>
          <a:ln w="9525" algn="ctr">
            <a:noFill/>
            <a:miter lim="800000"/>
            <a:headEnd/>
            <a:tailEnd/>
          </a:ln>
          <a:effectLst/>
        </p:spPr>
        <p:txBody>
          <a:bodyPr wrap="none">
            <a:spAutoFit/>
          </a:bodyPr>
          <a:lstStyle/>
          <a:p>
            <a:pPr>
              <a:spcBef>
                <a:spcPct val="20000"/>
              </a:spcBef>
              <a:buClr>
                <a:srgbClr val="FF0000"/>
              </a:buClr>
              <a:buFont typeface="Wingdings" pitchFamily="2" charset="2"/>
              <a:buChar char="§"/>
            </a:pPr>
            <a:r>
              <a:rPr lang="en-US" sz="2800">
                <a:latin typeface="Tahoma" pitchFamily="34" charset="0"/>
                <a:cs typeface="Tahoma" pitchFamily="34" charset="0"/>
              </a:rPr>
              <a:t> </a:t>
            </a:r>
            <a:r>
              <a:rPr lang="th-TH" sz="2800">
                <a:latin typeface="Tahoma" pitchFamily="34" charset="0"/>
                <a:cs typeface="Tahoma" pitchFamily="34" charset="0"/>
              </a:rPr>
              <a:t>หาค่า </a:t>
            </a:r>
            <a:r>
              <a:rPr lang="en-US" sz="2800">
                <a:latin typeface="Tahoma" pitchFamily="34" charset="0"/>
                <a:cs typeface="Tahoma" pitchFamily="34" charset="0"/>
              </a:rPr>
              <a:t>a</a:t>
            </a:r>
            <a:r>
              <a:rPr lang="en-US" sz="2800" baseline="-25000">
                <a:latin typeface="Tahoma" pitchFamily="34" charset="0"/>
                <a:cs typeface="Tahoma" pitchFamily="34" charset="0"/>
              </a:rPr>
              <a:t>1</a:t>
            </a:r>
            <a:r>
              <a:rPr lang="en-US" sz="2800">
                <a:latin typeface="Tahoma" pitchFamily="34" charset="0"/>
                <a:cs typeface="Tahoma" pitchFamily="34" charset="0"/>
              </a:rPr>
              <a:t>, a</a:t>
            </a:r>
            <a:r>
              <a:rPr lang="en-US" sz="2800" baseline="-25000">
                <a:latin typeface="Tahoma" pitchFamily="34" charset="0"/>
                <a:cs typeface="Tahoma" pitchFamily="34" charset="0"/>
              </a:rPr>
              <a:t>2</a:t>
            </a:r>
            <a:r>
              <a:rPr lang="en-US" sz="2800">
                <a:latin typeface="Tahoma" pitchFamily="34" charset="0"/>
                <a:cs typeface="Tahoma" pitchFamily="34" charset="0"/>
              </a:rPr>
              <a:t> </a:t>
            </a:r>
            <a:r>
              <a:rPr lang="th-TH" sz="2800">
                <a:latin typeface="Tahoma" pitchFamily="34" charset="0"/>
                <a:cs typeface="Tahoma" pitchFamily="34" charset="0"/>
              </a:rPr>
              <a:t>และ </a:t>
            </a:r>
            <a:r>
              <a:rPr lang="en-US" sz="2800">
                <a:latin typeface="Tahoma" pitchFamily="34" charset="0"/>
                <a:cs typeface="Tahoma" pitchFamily="34" charset="0"/>
              </a:rPr>
              <a:t>a</a:t>
            </a:r>
            <a:r>
              <a:rPr lang="en-US" sz="2800" baseline="-25000">
                <a:latin typeface="Tahoma" pitchFamily="34" charset="0"/>
                <a:cs typeface="Tahoma" pitchFamily="34" charset="0"/>
              </a:rPr>
              <a:t>3</a:t>
            </a:r>
            <a:r>
              <a:rPr lang="en-US" sz="2800">
                <a:latin typeface="Tahoma" pitchFamily="34" charset="0"/>
                <a:cs typeface="Tahoma" pitchFamily="34" charset="0"/>
              </a:rPr>
              <a:t> </a:t>
            </a:r>
            <a:r>
              <a:rPr lang="th-TH" sz="2800">
                <a:latin typeface="Tahoma" pitchFamily="34" charset="0"/>
                <a:cs typeface="Tahoma" pitchFamily="34" charset="0"/>
              </a:rPr>
              <a:t>ที่ทำให้ </a:t>
            </a:r>
            <a:r>
              <a:rPr lang="en-US" sz="2800">
                <a:latin typeface="Tahoma" pitchFamily="34" charset="0"/>
                <a:cs typeface="Tahoma" pitchFamily="34" charset="0"/>
              </a:rPr>
              <a:t>J </a:t>
            </a:r>
            <a:r>
              <a:rPr lang="th-TH" sz="2800">
                <a:latin typeface="Tahoma" pitchFamily="34" charset="0"/>
                <a:cs typeface="Tahoma" pitchFamily="34" charset="0"/>
              </a:rPr>
              <a:t>มีค่าต่ำสุด</a:t>
            </a:r>
          </a:p>
        </p:txBody>
      </p:sp>
      <p:graphicFrame>
        <p:nvGraphicFramePr>
          <p:cNvPr id="866311" name="Object 7"/>
          <p:cNvGraphicFramePr>
            <a:graphicFrameLocks noChangeAspect="1"/>
          </p:cNvGraphicFramePr>
          <p:nvPr/>
        </p:nvGraphicFramePr>
        <p:xfrm>
          <a:off x="1219200" y="5486400"/>
          <a:ext cx="1219200" cy="1003300"/>
        </p:xfrm>
        <a:graphic>
          <a:graphicData uri="http://schemas.openxmlformats.org/presentationml/2006/ole">
            <mc:AlternateContent xmlns:mc="http://schemas.openxmlformats.org/markup-compatibility/2006">
              <mc:Choice xmlns:v="urn:schemas-microsoft-com:vml" Requires="v">
                <p:oleObj spid="_x0000_s1328171" name="Equation" r:id="rId5" imgW="431640" imgH="355320" progId="Equation.3">
                  <p:embed/>
                </p:oleObj>
              </mc:Choice>
              <mc:Fallback>
                <p:oleObj name="Equation" r:id="rId5" imgW="431640" imgH="3553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486400"/>
                        <a:ext cx="1219200" cy="1003300"/>
                      </a:xfrm>
                      <a:prstGeom prst="rect">
                        <a:avLst/>
                      </a:prstGeom>
                      <a:solidFill>
                        <a:srgbClr val="00CCFF">
                          <a:alpha val="30000"/>
                        </a:srgbClr>
                      </a:solidFill>
                      <a:ln w="9525">
                        <a:solidFill>
                          <a:srgbClr val="00CCFF"/>
                        </a:solidFill>
                        <a:miter lim="800000"/>
                        <a:headEnd/>
                        <a:tailEnd/>
                      </a:ln>
                    </p:spPr>
                  </p:pic>
                </p:oleObj>
              </mc:Fallback>
            </mc:AlternateContent>
          </a:graphicData>
        </a:graphic>
      </p:graphicFrame>
      <p:graphicFrame>
        <p:nvGraphicFramePr>
          <p:cNvPr id="866312" name="Object 8"/>
          <p:cNvGraphicFramePr>
            <a:graphicFrameLocks noChangeAspect="1"/>
          </p:cNvGraphicFramePr>
          <p:nvPr/>
        </p:nvGraphicFramePr>
        <p:xfrm>
          <a:off x="2895600" y="5486400"/>
          <a:ext cx="1290638" cy="1003300"/>
        </p:xfrm>
        <a:graphic>
          <a:graphicData uri="http://schemas.openxmlformats.org/presentationml/2006/ole">
            <mc:AlternateContent xmlns:mc="http://schemas.openxmlformats.org/markup-compatibility/2006">
              <mc:Choice xmlns:v="urn:schemas-microsoft-com:vml" Requires="v">
                <p:oleObj spid="_x0000_s1328172" name="Equation" r:id="rId7" imgW="457200" imgH="355320" progId="Equation.3">
                  <p:embed/>
                </p:oleObj>
              </mc:Choice>
              <mc:Fallback>
                <p:oleObj name="Equation" r:id="rId7" imgW="457200" imgH="3553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5486400"/>
                        <a:ext cx="1290638" cy="1003300"/>
                      </a:xfrm>
                      <a:prstGeom prst="rect">
                        <a:avLst/>
                      </a:prstGeom>
                      <a:solidFill>
                        <a:srgbClr val="00CCFF">
                          <a:alpha val="30000"/>
                        </a:srgbClr>
                      </a:solidFill>
                      <a:ln w="9525">
                        <a:solidFill>
                          <a:srgbClr val="00CCFF"/>
                        </a:solidFill>
                        <a:miter lim="800000"/>
                        <a:headEnd/>
                        <a:tailEnd/>
                      </a:ln>
                    </p:spPr>
                  </p:pic>
                </p:oleObj>
              </mc:Fallback>
            </mc:AlternateContent>
          </a:graphicData>
        </a:graphic>
      </p:graphicFrame>
      <p:graphicFrame>
        <p:nvGraphicFramePr>
          <p:cNvPr id="866313" name="Object 9"/>
          <p:cNvGraphicFramePr>
            <a:graphicFrameLocks noChangeAspect="1"/>
          </p:cNvGraphicFramePr>
          <p:nvPr/>
        </p:nvGraphicFramePr>
        <p:xfrm>
          <a:off x="4572000" y="5486400"/>
          <a:ext cx="1290638" cy="1003300"/>
        </p:xfrm>
        <a:graphic>
          <a:graphicData uri="http://schemas.openxmlformats.org/presentationml/2006/ole">
            <mc:AlternateContent xmlns:mc="http://schemas.openxmlformats.org/markup-compatibility/2006">
              <mc:Choice xmlns:v="urn:schemas-microsoft-com:vml" Requires="v">
                <p:oleObj spid="_x0000_s1328173" name="Equation" r:id="rId9" imgW="457200" imgH="355320" progId="Equation.3">
                  <p:embed/>
                </p:oleObj>
              </mc:Choice>
              <mc:Fallback>
                <p:oleObj name="Equation" r:id="rId9" imgW="457200" imgH="35532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5486400"/>
                        <a:ext cx="1290638" cy="1003300"/>
                      </a:xfrm>
                      <a:prstGeom prst="rect">
                        <a:avLst/>
                      </a:prstGeom>
                      <a:solidFill>
                        <a:srgbClr val="00CCFF">
                          <a:alpha val="30000"/>
                        </a:srgbClr>
                      </a:solidFill>
                      <a:ln w="9525">
                        <a:solidFill>
                          <a:srgbClr val="00CCFF"/>
                        </a:solidFill>
                        <a:miter lim="800000"/>
                        <a:headEnd/>
                        <a:tailEnd/>
                      </a:ln>
                    </p:spPr>
                  </p:pic>
                </p:oleObj>
              </mc:Fallback>
            </mc:AlternateContent>
          </a:graphicData>
        </a:graphic>
      </p:graphicFrame>
      <p:sp>
        <p:nvSpPr>
          <p:cNvPr id="866314" name="Text Box 10"/>
          <p:cNvSpPr txBox="1">
            <a:spLocks noChangeArrowheads="1"/>
          </p:cNvSpPr>
          <p:nvPr/>
        </p:nvSpPr>
        <p:spPr bwMode="auto">
          <a:xfrm>
            <a:off x="6553200" y="5486400"/>
            <a:ext cx="2209800" cy="971550"/>
          </a:xfrm>
          <a:prstGeom prst="rect">
            <a:avLst/>
          </a:prstGeom>
          <a:noFill/>
          <a:ln w="9525" algn="ctr">
            <a:noFill/>
            <a:miter lim="800000"/>
            <a:headEnd/>
            <a:tailEnd/>
          </a:ln>
          <a:effectLst/>
        </p:spPr>
        <p:txBody>
          <a:bodyPr>
            <a:spAutoFit/>
          </a:bodyPr>
          <a:lstStyle/>
          <a:p>
            <a:pPr algn="ctr">
              <a:lnSpc>
                <a:spcPct val="80000"/>
              </a:lnSpc>
              <a:spcBef>
                <a:spcPct val="20000"/>
              </a:spcBef>
              <a:buClr>
                <a:schemeClr val="tx2"/>
              </a:buClr>
              <a:buSzPct val="70000"/>
              <a:buFont typeface="Wingdings" pitchFamily="2" charset="2"/>
              <a:buNone/>
            </a:pPr>
            <a:r>
              <a:rPr lang="en-US" sz="3600" b="1">
                <a:solidFill>
                  <a:srgbClr val="FF0000"/>
                </a:solidFill>
                <a:effectLst>
                  <a:outerShdw blurRad="38100" dist="38100" dir="2700000" algn="tl">
                    <a:srgbClr val="000000"/>
                  </a:outerShdw>
                </a:effectLst>
                <a:latin typeface="Browallia New" pitchFamily="34" charset="-34"/>
              </a:rPr>
              <a:t>3 unknown equations</a:t>
            </a:r>
            <a:endParaRPr lang="th-TH" sz="3600" b="1">
              <a:solidFill>
                <a:srgbClr val="FF0000"/>
              </a:solidFill>
              <a:effectLst>
                <a:outerShdw blurRad="38100" dist="38100" dir="2700000" algn="tl">
                  <a:srgbClr val="000000"/>
                </a:outerShdw>
              </a:effectLst>
              <a:latin typeface="Browallia New" pitchFamily="34" charset="-34"/>
            </a:endParaRPr>
          </a:p>
        </p:txBody>
      </p:sp>
      <p:sp>
        <p:nvSpPr>
          <p:cNvPr id="866315" name="Freeform 11"/>
          <p:cNvSpPr>
            <a:spLocks/>
          </p:cNvSpPr>
          <p:nvPr/>
        </p:nvSpPr>
        <p:spPr bwMode="auto">
          <a:xfrm>
            <a:off x="5943600" y="5715000"/>
            <a:ext cx="838200" cy="330200"/>
          </a:xfrm>
          <a:custGeom>
            <a:avLst/>
            <a:gdLst/>
            <a:ahLst/>
            <a:cxnLst>
              <a:cxn ang="0">
                <a:pos x="0" y="192"/>
              </a:cxn>
              <a:cxn ang="0">
                <a:pos x="192" y="0"/>
              </a:cxn>
              <a:cxn ang="0">
                <a:pos x="384" y="192"/>
              </a:cxn>
              <a:cxn ang="0">
                <a:pos x="528" y="96"/>
              </a:cxn>
            </a:cxnLst>
            <a:rect l="0" t="0" r="r" b="b"/>
            <a:pathLst>
              <a:path w="528" h="208">
                <a:moveTo>
                  <a:pt x="0" y="192"/>
                </a:moveTo>
                <a:cubicBezTo>
                  <a:pt x="64" y="96"/>
                  <a:pt x="128" y="0"/>
                  <a:pt x="192" y="0"/>
                </a:cubicBezTo>
                <a:cubicBezTo>
                  <a:pt x="256" y="0"/>
                  <a:pt x="328" y="176"/>
                  <a:pt x="384" y="192"/>
                </a:cubicBezTo>
                <a:cubicBezTo>
                  <a:pt x="440" y="208"/>
                  <a:pt x="504" y="112"/>
                  <a:pt x="528" y="96"/>
                </a:cubicBezTo>
              </a:path>
            </a:pathLst>
          </a:custGeom>
          <a:noFill/>
          <a:ln w="57150" cap="flat" cmpd="sng">
            <a:solidFill>
              <a:srgbClr val="FF0000"/>
            </a:solidFill>
            <a:prstDash val="solid"/>
            <a:round/>
            <a:headEnd type="none" w="med" len="med"/>
            <a:tailEnd type="triangle" w="med" len="med"/>
          </a:ln>
          <a:effectLst/>
        </p:spPr>
        <p:txBody>
          <a:bodyPr/>
          <a:lstStyle/>
          <a:p>
            <a:endParaRPr lang="th-TH"/>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35920C7-A067-45DB-963F-C4B643935E6F}" type="slidenum">
              <a:rPr lang="en-US"/>
              <a:pPr/>
              <a:t>67</a:t>
            </a:fld>
            <a:endParaRPr lang="th-TH"/>
          </a:p>
        </p:txBody>
      </p:sp>
      <p:sp>
        <p:nvSpPr>
          <p:cNvPr id="867330" name="Rectangle 2"/>
          <p:cNvSpPr>
            <a:spLocks noGrp="1" noChangeArrowheads="1"/>
          </p:cNvSpPr>
          <p:nvPr>
            <p:ph type="title"/>
          </p:nvPr>
        </p:nvSpPr>
        <p:spPr/>
        <p:txBody>
          <a:bodyPr/>
          <a:lstStyle/>
          <a:p>
            <a:r>
              <a:rPr lang="th-TH" dirty="0">
                <a:solidFill>
                  <a:schemeClr val="accent1"/>
                </a:solidFill>
              </a:rPr>
              <a:t>วิธีทำ</a:t>
            </a:r>
          </a:p>
        </p:txBody>
      </p:sp>
      <p:sp>
        <p:nvSpPr>
          <p:cNvPr id="867331" name="Rectangle 3"/>
          <p:cNvSpPr>
            <a:spLocks noChangeArrowheads="1"/>
          </p:cNvSpPr>
          <p:nvPr/>
        </p:nvSpPr>
        <p:spPr bwMode="auto">
          <a:xfrm>
            <a:off x="0" y="2857500"/>
            <a:ext cx="9144000" cy="0"/>
          </a:xfrm>
          <a:prstGeom prst="rect">
            <a:avLst/>
          </a:prstGeom>
          <a:noFill/>
          <a:ln w="9525" algn="ctr">
            <a:noFill/>
            <a:miter lim="800000"/>
            <a:headEnd/>
            <a:tailEnd/>
          </a:ln>
          <a:effectLst/>
        </p:spPr>
        <p:txBody>
          <a:bodyPr wrap="none" anchor="ctr">
            <a:spAutoFit/>
          </a:bodyPr>
          <a:lstStyle/>
          <a:p>
            <a:endParaRPr lang="th-TH"/>
          </a:p>
        </p:txBody>
      </p:sp>
      <p:graphicFrame>
        <p:nvGraphicFramePr>
          <p:cNvPr id="867332" name="Object 4"/>
          <p:cNvGraphicFramePr>
            <a:graphicFrameLocks noChangeAspect="1"/>
          </p:cNvGraphicFramePr>
          <p:nvPr/>
        </p:nvGraphicFramePr>
        <p:xfrm>
          <a:off x="2057400" y="1479550"/>
          <a:ext cx="5105400" cy="2863850"/>
        </p:xfrm>
        <a:graphic>
          <a:graphicData uri="http://schemas.openxmlformats.org/presentationml/2006/ole">
            <mc:AlternateContent xmlns:mc="http://schemas.openxmlformats.org/markup-compatibility/2006">
              <mc:Choice xmlns:v="urn:schemas-microsoft-com:vml" Requires="v">
                <p:oleObj spid="_x0000_s1329164" name="Equation" r:id="rId3" imgW="2336800" imgH="1320800" progId="Equation.3">
                  <p:embed/>
                </p:oleObj>
              </mc:Choice>
              <mc:Fallback>
                <p:oleObj name="Equation" r:id="rId3" imgW="2336800" imgH="1320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479550"/>
                        <a:ext cx="5105400" cy="2863850"/>
                      </a:xfrm>
                      <a:prstGeom prst="rect">
                        <a:avLst/>
                      </a:prstGeom>
                      <a:solidFill>
                        <a:srgbClr val="00CCFF">
                          <a:alpha val="30000"/>
                        </a:srgbClr>
                      </a:solidFill>
                      <a:ln w="9525">
                        <a:solidFill>
                          <a:srgbClr val="00CCFF"/>
                        </a:solidFill>
                        <a:miter lim="800000"/>
                        <a:headEnd/>
                        <a:tailEnd/>
                      </a:ln>
                    </p:spPr>
                  </p:pic>
                </p:oleObj>
              </mc:Fallback>
            </mc:AlternateContent>
          </a:graphicData>
        </a:graphic>
      </p:graphicFrame>
      <p:sp>
        <p:nvSpPr>
          <p:cNvPr id="867333" name="Rectangle 5"/>
          <p:cNvSpPr>
            <a:spLocks noChangeArrowheads="1"/>
          </p:cNvSpPr>
          <p:nvPr/>
        </p:nvSpPr>
        <p:spPr bwMode="auto">
          <a:xfrm>
            <a:off x="1143000" y="4608513"/>
            <a:ext cx="7129463" cy="482600"/>
          </a:xfrm>
          <a:prstGeom prst="rect">
            <a:avLst/>
          </a:prstGeom>
          <a:noFill/>
          <a:ln w="9525" algn="ctr">
            <a:noFill/>
            <a:miter lim="800000"/>
            <a:headEnd/>
            <a:tailEnd/>
          </a:ln>
          <a:effectLst/>
        </p:spPr>
        <p:txBody>
          <a:bodyPr wrap="none">
            <a:spAutoFit/>
          </a:bodyPr>
          <a:lstStyle/>
          <a:p>
            <a:pPr>
              <a:lnSpc>
                <a:spcPct val="80000"/>
              </a:lnSpc>
              <a:spcBef>
                <a:spcPct val="20000"/>
              </a:spcBef>
              <a:buClr>
                <a:schemeClr val="tx2"/>
              </a:buClr>
              <a:buSzPct val="70000"/>
              <a:buFont typeface="Wingdings" pitchFamily="2" charset="2"/>
              <a:buNone/>
            </a:pPr>
            <a:r>
              <a:rPr lang="th-TH" sz="3200" b="1">
                <a:solidFill>
                  <a:srgbClr val="9900CC"/>
                </a:solidFill>
                <a:effectLst>
                  <a:outerShdw blurRad="38100" dist="38100" dir="2700000" algn="tl">
                    <a:srgbClr val="000000"/>
                  </a:outerShdw>
                </a:effectLst>
                <a:latin typeface="Tahoma" pitchFamily="34" charset="0"/>
                <a:cs typeface="Tahoma" pitchFamily="34" charset="0"/>
              </a:rPr>
              <a:t>แก้สมการหาคำตอบจะได้ค่า </a:t>
            </a:r>
            <a:r>
              <a:rPr lang="en-US" sz="3200" b="1">
                <a:solidFill>
                  <a:srgbClr val="9900CC"/>
                </a:solidFill>
                <a:effectLst>
                  <a:outerShdw blurRad="38100" dist="38100" dir="2700000" algn="tl">
                    <a:srgbClr val="000000"/>
                  </a:outerShdw>
                </a:effectLst>
                <a:latin typeface="Tahoma" pitchFamily="34" charset="0"/>
                <a:cs typeface="Tahoma" pitchFamily="34" charset="0"/>
              </a:rPr>
              <a:t>a</a:t>
            </a:r>
            <a:r>
              <a:rPr lang="en-US" sz="3200" b="1" baseline="-25000">
                <a:solidFill>
                  <a:srgbClr val="9900CC"/>
                </a:solidFill>
                <a:effectLst>
                  <a:outerShdw blurRad="38100" dist="38100" dir="2700000" algn="tl">
                    <a:srgbClr val="000000"/>
                  </a:outerShdw>
                </a:effectLst>
                <a:latin typeface="Tahoma" pitchFamily="34" charset="0"/>
                <a:cs typeface="Tahoma" pitchFamily="34" charset="0"/>
              </a:rPr>
              <a:t>1</a:t>
            </a:r>
            <a:r>
              <a:rPr lang="en-US" sz="3200" b="1">
                <a:solidFill>
                  <a:srgbClr val="9900CC"/>
                </a:solidFill>
                <a:effectLst>
                  <a:outerShdw blurRad="38100" dist="38100" dir="2700000" algn="tl">
                    <a:srgbClr val="000000"/>
                  </a:outerShdw>
                </a:effectLst>
                <a:latin typeface="Tahoma" pitchFamily="34" charset="0"/>
                <a:cs typeface="Tahoma" pitchFamily="34" charset="0"/>
              </a:rPr>
              <a:t>, a</a:t>
            </a:r>
            <a:r>
              <a:rPr lang="th-TH" sz="3200" b="1" baseline="-25000">
                <a:solidFill>
                  <a:srgbClr val="9900CC"/>
                </a:solidFill>
                <a:effectLst>
                  <a:outerShdw blurRad="38100" dist="38100" dir="2700000" algn="tl">
                    <a:srgbClr val="000000"/>
                  </a:outerShdw>
                </a:effectLst>
                <a:latin typeface="Tahoma" pitchFamily="34" charset="0"/>
                <a:cs typeface="Tahoma" pitchFamily="34" charset="0"/>
              </a:rPr>
              <a:t>2</a:t>
            </a:r>
            <a:r>
              <a:rPr lang="en-US" sz="3200" b="1">
                <a:solidFill>
                  <a:srgbClr val="9900CC"/>
                </a:solidFill>
                <a:effectLst>
                  <a:outerShdw blurRad="38100" dist="38100" dir="2700000" algn="tl">
                    <a:srgbClr val="000000"/>
                  </a:outerShdw>
                </a:effectLst>
                <a:latin typeface="Tahoma" pitchFamily="34" charset="0"/>
                <a:cs typeface="Tahoma" pitchFamily="34" charset="0"/>
              </a:rPr>
              <a:t>, a</a:t>
            </a:r>
            <a:r>
              <a:rPr lang="th-TH" sz="3200" b="1" baseline="-25000">
                <a:solidFill>
                  <a:srgbClr val="9900CC"/>
                </a:solidFill>
                <a:effectLst>
                  <a:outerShdw blurRad="38100" dist="38100" dir="2700000" algn="tl">
                    <a:srgbClr val="000000"/>
                  </a:outerShdw>
                </a:effectLst>
                <a:latin typeface="Tahoma" pitchFamily="34" charset="0"/>
                <a:cs typeface="Tahoma" pitchFamily="34" charset="0"/>
              </a:rPr>
              <a:t>3 </a:t>
            </a:r>
            <a:endParaRPr lang="th-TH" sz="3200" b="1">
              <a:solidFill>
                <a:srgbClr val="9900CC"/>
              </a:solidFill>
              <a:effectLst>
                <a:outerShdw blurRad="38100" dist="38100" dir="2700000" algn="tl">
                  <a:srgbClr val="000000"/>
                </a:outerShdw>
              </a:effectLst>
              <a:latin typeface="Tahoma" pitchFamily="34" charset="0"/>
              <a:cs typeface="Tahoma" pitchFamily="34" charset="0"/>
            </a:endParaRPr>
          </a:p>
        </p:txBody>
      </p:sp>
      <p:sp>
        <p:nvSpPr>
          <p:cNvPr id="867334" name="Rectangle 6"/>
          <p:cNvSpPr>
            <a:spLocks noChangeArrowheads="1"/>
          </p:cNvSpPr>
          <p:nvPr/>
        </p:nvSpPr>
        <p:spPr bwMode="auto">
          <a:xfrm>
            <a:off x="2895600" y="5410200"/>
            <a:ext cx="3429000" cy="482600"/>
          </a:xfrm>
          <a:prstGeom prst="rect">
            <a:avLst/>
          </a:prstGeom>
          <a:noFill/>
          <a:ln w="9525" algn="ctr">
            <a:noFill/>
            <a:miter lim="800000"/>
            <a:headEnd/>
            <a:tailEnd/>
          </a:ln>
          <a:effectLst/>
        </p:spPr>
        <p:txBody>
          <a:bodyPr>
            <a:spAutoFit/>
          </a:bodyPr>
          <a:lstStyle/>
          <a:p>
            <a:pPr>
              <a:lnSpc>
                <a:spcPct val="80000"/>
              </a:lnSpc>
              <a:spcBef>
                <a:spcPct val="20000"/>
              </a:spcBef>
              <a:buClr>
                <a:schemeClr val="tx2"/>
              </a:buClr>
              <a:buSzPct val="70000"/>
              <a:buFont typeface="Wingdings" pitchFamily="2" charset="2"/>
              <a:buNone/>
            </a:pPr>
            <a:r>
              <a:rPr lang="th-TH" sz="3200" b="1">
                <a:solidFill>
                  <a:srgbClr val="CC0066"/>
                </a:solidFill>
                <a:effectLst>
                  <a:outerShdw blurRad="38100" dist="38100" dir="2700000" algn="tl">
                    <a:srgbClr val="000000"/>
                  </a:outerShdw>
                </a:effectLst>
                <a:latin typeface="Tahoma" pitchFamily="34" charset="0"/>
                <a:cs typeface="Tahoma" pitchFamily="34" charset="0"/>
              </a:rPr>
              <a:t>มีวิธีที่ง่ายกว่านี้ ?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7334"/>
                                        </p:tgtEl>
                                        <p:attrNameLst>
                                          <p:attrName>style.visibility</p:attrName>
                                        </p:attrNameLst>
                                      </p:cBhvr>
                                      <p:to>
                                        <p:strVal val="visible"/>
                                      </p:to>
                                    </p:set>
                                    <p:animEffect transition="in" filter="dissolve">
                                      <p:cBhvr>
                                        <p:cTn id="7" dur="500"/>
                                        <p:tgtEl>
                                          <p:spTgt spid="867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77DE2E4-6DA4-4B5F-8067-582D66BE35C0}" type="slidenum">
              <a:rPr lang="en-US"/>
              <a:pPr/>
              <a:t>68</a:t>
            </a:fld>
            <a:endParaRPr lang="th-TH"/>
          </a:p>
        </p:txBody>
      </p:sp>
      <p:sp>
        <p:nvSpPr>
          <p:cNvPr id="868354" name="Rectangle 2"/>
          <p:cNvSpPr>
            <a:spLocks noGrp="1" noChangeArrowheads="1"/>
          </p:cNvSpPr>
          <p:nvPr>
            <p:ph type="title"/>
          </p:nvPr>
        </p:nvSpPr>
        <p:spPr/>
        <p:txBody>
          <a:bodyPr/>
          <a:lstStyle/>
          <a:p>
            <a:r>
              <a:rPr lang="th-TH" dirty="0">
                <a:solidFill>
                  <a:schemeClr val="accent1"/>
                </a:solidFill>
              </a:rPr>
              <a:t>ฟังก์ชัน </a:t>
            </a:r>
            <a:r>
              <a:rPr lang="en-US" dirty="0" err="1">
                <a:solidFill>
                  <a:schemeClr val="accent1"/>
                </a:solidFill>
              </a:rPr>
              <a:t>Polyfit</a:t>
            </a:r>
            <a:endParaRPr lang="th-TH" dirty="0">
              <a:solidFill>
                <a:schemeClr val="accent1"/>
              </a:solidFill>
            </a:endParaRPr>
          </a:p>
        </p:txBody>
      </p:sp>
      <p:sp>
        <p:nvSpPr>
          <p:cNvPr id="868355" name="Rectangle 3"/>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th-TH"/>
          </a:p>
        </p:txBody>
      </p:sp>
      <p:graphicFrame>
        <p:nvGraphicFramePr>
          <p:cNvPr id="868356" name="Object 4"/>
          <p:cNvGraphicFramePr>
            <a:graphicFrameLocks noChangeAspect="1"/>
          </p:cNvGraphicFramePr>
          <p:nvPr/>
        </p:nvGraphicFramePr>
        <p:xfrm>
          <a:off x="1447800" y="2286000"/>
          <a:ext cx="6629400" cy="1084263"/>
        </p:xfrm>
        <a:graphic>
          <a:graphicData uri="http://schemas.openxmlformats.org/presentationml/2006/ole">
            <mc:AlternateContent xmlns:mc="http://schemas.openxmlformats.org/markup-compatibility/2006">
              <mc:Choice xmlns:v="urn:schemas-microsoft-com:vml" Requires="v">
                <p:oleObj spid="_x0000_s1330188" name="Equation" r:id="rId3" imgW="2667000" imgH="431800" progId="Equation.3">
                  <p:embed/>
                </p:oleObj>
              </mc:Choice>
              <mc:Fallback>
                <p:oleObj name="Equation" r:id="rId3" imgW="26670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6629400" cy="1084263"/>
                      </a:xfrm>
                      <a:prstGeom prst="rect">
                        <a:avLst/>
                      </a:prstGeom>
                      <a:solidFill>
                        <a:srgbClr val="00CCFF">
                          <a:alpha val="30000"/>
                        </a:srgbClr>
                      </a:solidFill>
                      <a:ln w="9525">
                        <a:solidFill>
                          <a:srgbClr val="00CCFF"/>
                        </a:solidFill>
                        <a:miter lim="800000"/>
                        <a:headEnd/>
                        <a:tailEnd/>
                      </a:ln>
                    </p:spPr>
                  </p:pic>
                </p:oleObj>
              </mc:Fallback>
            </mc:AlternateContent>
          </a:graphicData>
        </a:graphic>
      </p:graphicFrame>
      <p:sp>
        <p:nvSpPr>
          <p:cNvPr id="868357" name="Text Box 5"/>
          <p:cNvSpPr txBox="1">
            <a:spLocks noChangeArrowheads="1"/>
          </p:cNvSpPr>
          <p:nvPr/>
        </p:nvSpPr>
        <p:spPr bwMode="auto">
          <a:xfrm>
            <a:off x="533400" y="1600200"/>
            <a:ext cx="6705600" cy="433388"/>
          </a:xfrm>
          <a:prstGeom prst="rect">
            <a:avLst/>
          </a:prstGeom>
          <a:noFill/>
          <a:ln w="9525" algn="ctr">
            <a:noFill/>
            <a:miter lim="800000"/>
            <a:headEnd/>
            <a:tailEnd/>
          </a:ln>
          <a:effectLst/>
        </p:spPr>
        <p:txBody>
          <a:bodyPr>
            <a:spAutoFit/>
          </a:bodyPr>
          <a:lstStyle/>
          <a:p>
            <a:pPr>
              <a:lnSpc>
                <a:spcPct val="80000"/>
              </a:lnSpc>
              <a:spcBef>
                <a:spcPct val="20000"/>
              </a:spcBef>
              <a:buClr>
                <a:schemeClr val="tx2"/>
              </a:buClr>
              <a:buSzPct val="70000"/>
              <a:buFont typeface="Wingdings" pitchFamily="2" charset="2"/>
              <a:buNone/>
            </a:pPr>
            <a:r>
              <a:rPr lang="th-TH" sz="2800" b="1">
                <a:solidFill>
                  <a:srgbClr val="3333CC"/>
                </a:solidFill>
                <a:effectLst>
                  <a:outerShdw blurRad="38100" dist="38100" dir="2700000" algn="tl">
                    <a:srgbClr val="000000"/>
                  </a:outerShdw>
                </a:effectLst>
                <a:latin typeface="Tahoma" pitchFamily="34" charset="0"/>
                <a:cs typeface="Tahoma" pitchFamily="34" charset="0"/>
              </a:rPr>
              <a:t>สมการทั่วไปของ </a:t>
            </a:r>
            <a:r>
              <a:rPr lang="en-US" sz="2800" b="1">
                <a:solidFill>
                  <a:srgbClr val="3333CC"/>
                </a:solidFill>
                <a:effectLst>
                  <a:outerShdw blurRad="38100" dist="38100" dir="2700000" algn="tl">
                    <a:srgbClr val="000000"/>
                  </a:outerShdw>
                </a:effectLst>
                <a:latin typeface="Tahoma" pitchFamily="34" charset="0"/>
                <a:cs typeface="Tahoma" pitchFamily="34" charset="0"/>
              </a:rPr>
              <a:t>J</a:t>
            </a:r>
            <a:endParaRPr lang="th-TH" sz="2800" b="1">
              <a:solidFill>
                <a:srgbClr val="3333CC"/>
              </a:solidFill>
              <a:effectLst>
                <a:outerShdw blurRad="38100" dist="38100" dir="2700000" algn="tl">
                  <a:srgbClr val="000000"/>
                </a:outerShdw>
              </a:effectLst>
              <a:latin typeface="Tahoma" pitchFamily="34" charset="0"/>
              <a:cs typeface="Tahoma" pitchFamily="34" charset="0"/>
            </a:endParaRPr>
          </a:p>
        </p:txBody>
      </p:sp>
      <p:sp>
        <p:nvSpPr>
          <p:cNvPr id="868358" name="Rectangle 6"/>
          <p:cNvSpPr>
            <a:spLocks noChangeArrowheads="1"/>
          </p:cNvSpPr>
          <p:nvPr/>
        </p:nvSpPr>
        <p:spPr bwMode="auto">
          <a:xfrm>
            <a:off x="1524000" y="4311650"/>
            <a:ext cx="2754313" cy="519113"/>
          </a:xfrm>
          <a:prstGeom prst="rect">
            <a:avLst/>
          </a:prstGeom>
          <a:noFill/>
          <a:ln w="9525" algn="ctr">
            <a:noFill/>
            <a:miter lim="800000"/>
            <a:headEnd/>
            <a:tailEnd/>
          </a:ln>
          <a:effectLst/>
        </p:spPr>
        <p:txBody>
          <a:bodyPr wrap="none" anchor="ctr">
            <a:spAutoFit/>
          </a:bodyPr>
          <a:lstStyle/>
          <a:p>
            <a:r>
              <a:rPr lang="en-US" sz="2800">
                <a:solidFill>
                  <a:srgbClr val="CC3300"/>
                </a:solidFill>
                <a:latin typeface="Tahoma" pitchFamily="34" charset="0"/>
                <a:cs typeface="Tahoma" pitchFamily="34" charset="0"/>
              </a:rPr>
              <a:t>p=polyfit(x,y,n)</a:t>
            </a:r>
            <a:r>
              <a:rPr lang="th-TH" sz="2800">
                <a:solidFill>
                  <a:srgbClr val="CC3300"/>
                </a:solidFill>
                <a:effectLst>
                  <a:outerShdw blurRad="38100" dist="38100" dir="2700000" algn="tl">
                    <a:srgbClr val="000000"/>
                  </a:outerShdw>
                </a:effectLst>
                <a:latin typeface="Tahoma" pitchFamily="34" charset="0"/>
                <a:cs typeface="Tahoma" pitchFamily="34" charset="0"/>
              </a:rPr>
              <a:t> </a:t>
            </a:r>
          </a:p>
        </p:txBody>
      </p:sp>
      <p:sp>
        <p:nvSpPr>
          <p:cNvPr id="868359" name="Text Box 7"/>
          <p:cNvSpPr txBox="1">
            <a:spLocks noChangeArrowheads="1"/>
          </p:cNvSpPr>
          <p:nvPr/>
        </p:nvSpPr>
        <p:spPr bwMode="auto">
          <a:xfrm>
            <a:off x="533400" y="3733800"/>
            <a:ext cx="7924800" cy="433388"/>
          </a:xfrm>
          <a:prstGeom prst="rect">
            <a:avLst/>
          </a:prstGeom>
          <a:noFill/>
          <a:ln w="9525" algn="ctr">
            <a:noFill/>
            <a:miter lim="800000"/>
            <a:headEnd/>
            <a:tailEnd/>
          </a:ln>
          <a:effectLst/>
        </p:spPr>
        <p:txBody>
          <a:bodyPr>
            <a:spAutoFit/>
          </a:bodyPr>
          <a:lstStyle/>
          <a:p>
            <a:pPr>
              <a:lnSpc>
                <a:spcPct val="80000"/>
              </a:lnSpc>
              <a:spcBef>
                <a:spcPct val="20000"/>
              </a:spcBef>
              <a:buClr>
                <a:schemeClr val="tx2"/>
              </a:buClr>
              <a:buSzPct val="70000"/>
              <a:buFont typeface="Wingdings" pitchFamily="2" charset="2"/>
              <a:buNone/>
            </a:pPr>
            <a:r>
              <a:rPr lang="th-TH" sz="2800" b="1">
                <a:solidFill>
                  <a:srgbClr val="3333CC"/>
                </a:solidFill>
                <a:effectLst>
                  <a:outerShdw blurRad="38100" dist="38100" dir="2700000" algn="tl">
                    <a:srgbClr val="000000"/>
                  </a:outerShdw>
                </a:effectLst>
                <a:latin typeface="Tahoma" pitchFamily="34" charset="0"/>
                <a:cs typeface="Tahoma" pitchFamily="34" charset="0"/>
              </a:rPr>
              <a:t>รูปแบบการใช้งานฟังก์ชัน </a:t>
            </a:r>
            <a:r>
              <a:rPr lang="en-US" sz="2800" b="1">
                <a:solidFill>
                  <a:srgbClr val="3333CC"/>
                </a:solidFill>
                <a:effectLst>
                  <a:outerShdw blurRad="38100" dist="38100" dir="2700000" algn="tl">
                    <a:srgbClr val="000000"/>
                  </a:outerShdw>
                </a:effectLst>
                <a:latin typeface="Tahoma" pitchFamily="34" charset="0"/>
                <a:cs typeface="Tahoma" pitchFamily="34" charset="0"/>
              </a:rPr>
              <a:t>Polyfit</a:t>
            </a:r>
            <a:endParaRPr lang="th-TH" sz="2800" b="1">
              <a:solidFill>
                <a:srgbClr val="3333CC"/>
              </a:solidFill>
              <a:effectLst>
                <a:outerShdw blurRad="38100" dist="38100" dir="2700000" algn="tl">
                  <a:srgbClr val="000000"/>
                </a:outerShdw>
              </a:effectLst>
              <a:latin typeface="Tahoma" pitchFamily="34" charset="0"/>
              <a:cs typeface="Tahoma" pitchFamily="34" charset="0"/>
            </a:endParaRPr>
          </a:p>
        </p:txBody>
      </p:sp>
      <p:sp>
        <p:nvSpPr>
          <p:cNvPr id="868360" name="Rectangle 8"/>
          <p:cNvSpPr>
            <a:spLocks noChangeArrowheads="1"/>
          </p:cNvSpPr>
          <p:nvPr/>
        </p:nvSpPr>
        <p:spPr bwMode="auto">
          <a:xfrm>
            <a:off x="762000" y="5273675"/>
            <a:ext cx="8001000" cy="1006475"/>
          </a:xfrm>
          <a:prstGeom prst="rect">
            <a:avLst/>
          </a:prstGeom>
          <a:noFill/>
          <a:ln w="9525" algn="ctr">
            <a:noFill/>
            <a:miter lim="800000"/>
            <a:headEnd/>
            <a:tailEnd/>
          </a:ln>
          <a:effectLst/>
        </p:spPr>
        <p:txBody>
          <a:bodyPr anchor="ctr">
            <a:spAutoFit/>
          </a:bodyPr>
          <a:lstStyle/>
          <a:p>
            <a:r>
              <a:rPr lang="en-US" sz="2000" b="1">
                <a:solidFill>
                  <a:srgbClr val="006600"/>
                </a:solidFill>
                <a:latin typeface="Tahoma" pitchFamily="34" charset="0"/>
                <a:cs typeface="Tahoma" pitchFamily="34" charset="0"/>
              </a:rPr>
              <a:t>x</a:t>
            </a:r>
            <a:r>
              <a:rPr lang="en-US" sz="2000">
                <a:solidFill>
                  <a:srgbClr val="006600"/>
                </a:solidFill>
                <a:latin typeface="Tahoma" pitchFamily="34" charset="0"/>
                <a:cs typeface="Tahoma" pitchFamily="34" charset="0"/>
              </a:rPr>
              <a:t> </a:t>
            </a:r>
            <a:r>
              <a:rPr lang="th-TH" sz="2000">
                <a:solidFill>
                  <a:srgbClr val="006600"/>
                </a:solidFill>
                <a:latin typeface="Tahoma" pitchFamily="34" charset="0"/>
                <a:cs typeface="Tahoma" pitchFamily="34" charset="0"/>
              </a:rPr>
              <a:t> คือ ข้อมูลเวกเตอร์ </a:t>
            </a:r>
          </a:p>
          <a:p>
            <a:r>
              <a:rPr lang="en-US" sz="2000" b="1">
                <a:solidFill>
                  <a:srgbClr val="006600"/>
                </a:solidFill>
                <a:latin typeface="Tahoma" pitchFamily="34" charset="0"/>
                <a:cs typeface="Tahoma" pitchFamily="34" charset="0"/>
              </a:rPr>
              <a:t>y</a:t>
            </a:r>
            <a:r>
              <a:rPr lang="en-US" sz="2000">
                <a:solidFill>
                  <a:srgbClr val="006600"/>
                </a:solidFill>
                <a:latin typeface="Tahoma" pitchFamily="34" charset="0"/>
                <a:cs typeface="Tahoma" pitchFamily="34" charset="0"/>
              </a:rPr>
              <a:t> </a:t>
            </a:r>
            <a:r>
              <a:rPr lang="th-TH" sz="2000">
                <a:solidFill>
                  <a:srgbClr val="006600"/>
                </a:solidFill>
                <a:latin typeface="Tahoma" pitchFamily="34" charset="0"/>
                <a:cs typeface="Tahoma" pitchFamily="34" charset="0"/>
              </a:rPr>
              <a:t> คือ ผลลัพธ์ </a:t>
            </a:r>
          </a:p>
          <a:p>
            <a:r>
              <a:rPr lang="en-US" sz="2000" b="1">
                <a:solidFill>
                  <a:srgbClr val="006600"/>
                </a:solidFill>
                <a:latin typeface="Tahoma" pitchFamily="34" charset="0"/>
                <a:cs typeface="Tahoma" pitchFamily="34" charset="0"/>
              </a:rPr>
              <a:t>p</a:t>
            </a:r>
            <a:r>
              <a:rPr lang="en-US" sz="2000">
                <a:solidFill>
                  <a:srgbClr val="006600"/>
                </a:solidFill>
                <a:latin typeface="Tahoma" pitchFamily="34" charset="0"/>
                <a:cs typeface="Tahoma" pitchFamily="34" charset="0"/>
              </a:rPr>
              <a:t>  </a:t>
            </a:r>
            <a:r>
              <a:rPr lang="th-TH" sz="2000">
                <a:solidFill>
                  <a:srgbClr val="006600"/>
                </a:solidFill>
                <a:latin typeface="Tahoma" pitchFamily="34" charset="0"/>
                <a:cs typeface="Tahoma" pitchFamily="34" charset="0"/>
              </a:rPr>
              <a:t>คือค่าเวกเตอร์แถวความยาว </a:t>
            </a:r>
            <a:r>
              <a:rPr lang="en-US" sz="2000" i="1">
                <a:solidFill>
                  <a:srgbClr val="006600"/>
                </a:solidFill>
                <a:latin typeface="Tahoma" pitchFamily="34" charset="0"/>
                <a:cs typeface="Tahoma" pitchFamily="34" charset="0"/>
              </a:rPr>
              <a:t>n</a:t>
            </a:r>
            <a:r>
              <a:rPr lang="th-TH" sz="2000">
                <a:solidFill>
                  <a:srgbClr val="006600"/>
                </a:solidFill>
                <a:latin typeface="Tahoma" pitchFamily="34" charset="0"/>
                <a:cs typeface="Tahoma" pitchFamily="34" charset="0"/>
              </a:rPr>
              <a:t>+1 ของค่าสัมประสิทธิ์ของโพลิโนเมียล</a:t>
            </a:r>
            <a:r>
              <a:rPr lang="en-US" sz="2000">
                <a:solidFill>
                  <a:srgbClr val="006600"/>
                </a:solidFill>
                <a:effectLst>
                  <a:outerShdw blurRad="38100" dist="38100" dir="2700000" algn="tl">
                    <a:srgbClr val="000000"/>
                  </a:outerShdw>
                </a:effectLst>
                <a:latin typeface="Tahoma" pitchFamily="34" charset="0"/>
                <a:cs typeface="Tahoma" pitchFamily="34" charset="0"/>
              </a:rPr>
              <a:t> </a:t>
            </a:r>
          </a:p>
        </p:txBody>
      </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EAA95D1A-D619-41A2-B288-AEB6829A1AFA}" type="slidenum">
              <a:rPr lang="en-US"/>
              <a:pPr/>
              <a:t>69</a:t>
            </a:fld>
            <a:endParaRPr lang="th-TH"/>
          </a:p>
        </p:txBody>
      </p:sp>
      <p:sp>
        <p:nvSpPr>
          <p:cNvPr id="869378" name="Rectangle 2"/>
          <p:cNvSpPr>
            <a:spLocks noGrp="1" noChangeArrowheads="1"/>
          </p:cNvSpPr>
          <p:nvPr>
            <p:ph type="body" idx="1"/>
          </p:nvPr>
        </p:nvSpPr>
        <p:spPr>
          <a:xfrm>
            <a:off x="457200" y="533400"/>
            <a:ext cx="8229600" cy="5943600"/>
          </a:xfrm>
        </p:spPr>
        <p:txBody>
          <a:bodyPr/>
          <a:lstStyle/>
          <a:p>
            <a:pPr>
              <a:buFont typeface="Wingdings" pitchFamily="2" charset="2"/>
              <a:buNone/>
            </a:pPr>
            <a:r>
              <a:rPr lang="en-US" b="1" dirty="0" err="1">
                <a:solidFill>
                  <a:srgbClr val="006600"/>
                </a:solidFill>
              </a:rPr>
              <a:t>polyfit</a:t>
            </a:r>
            <a:r>
              <a:rPr lang="en-US" b="1" dirty="0">
                <a:solidFill>
                  <a:srgbClr val="006600"/>
                </a:solidFill>
              </a:rPr>
              <a:t>(</a:t>
            </a:r>
            <a:r>
              <a:rPr lang="en-US" b="1" dirty="0" err="1">
                <a:solidFill>
                  <a:srgbClr val="006600"/>
                </a:solidFill>
              </a:rPr>
              <a:t>x,y,n</a:t>
            </a:r>
            <a:r>
              <a:rPr lang="en-US" b="1" dirty="0">
                <a:solidFill>
                  <a:srgbClr val="006600"/>
                </a:solidFill>
              </a:rPr>
              <a:t>)</a:t>
            </a:r>
          </a:p>
          <a:p>
            <a:r>
              <a:rPr lang="th-TH" dirty="0"/>
              <a:t>สร้างสมการโพลิโน</a:t>
            </a:r>
            <a:r>
              <a:rPr lang="th-TH" dirty="0" err="1"/>
              <a:t>เมียล</a:t>
            </a:r>
            <a:r>
              <a:rPr lang="th-TH" dirty="0"/>
              <a:t>จากค่าเวกเตอร์</a:t>
            </a:r>
            <a:r>
              <a:rPr lang="en-US" dirty="0"/>
              <a:t> x</a:t>
            </a:r>
            <a:r>
              <a:rPr lang="th-TH" dirty="0"/>
              <a:t> และ </a:t>
            </a:r>
            <a:r>
              <a:rPr lang="en-US" dirty="0"/>
              <a:t>y </a:t>
            </a:r>
            <a:r>
              <a:rPr lang="th-TH" dirty="0"/>
              <a:t>ที่กำหนดให้ โดยมีเส้นโค้งเท่ากับจำนวน</a:t>
            </a:r>
            <a:r>
              <a:rPr lang="en-US" dirty="0"/>
              <a:t> n-1</a:t>
            </a:r>
            <a:r>
              <a:rPr lang="th-TH" dirty="0"/>
              <a:t> ผลลัพธ์ที่ได้ออกมาจะมีค่าเท่ากับสัมประสิทธิ์ของสมการโพลิโน</a:t>
            </a:r>
            <a:r>
              <a:rPr lang="th-TH" dirty="0" err="1"/>
              <a:t>เมียล</a:t>
            </a:r>
            <a:r>
              <a:rPr lang="th-TH" dirty="0"/>
              <a:t>ที่สร้างขึ้นมา</a:t>
            </a:r>
            <a:endParaRPr lang="en-US" dirty="0"/>
          </a:p>
          <a:p>
            <a:endParaRPr lang="en-US" dirty="0"/>
          </a:p>
          <a:p>
            <a:pPr>
              <a:buFont typeface="Wingdings" pitchFamily="2" charset="2"/>
              <a:buNone/>
            </a:pPr>
            <a:r>
              <a:rPr lang="en-US" b="1" dirty="0" err="1">
                <a:solidFill>
                  <a:srgbClr val="006600"/>
                </a:solidFill>
              </a:rPr>
              <a:t>polyval</a:t>
            </a:r>
            <a:r>
              <a:rPr lang="en-US" b="1" dirty="0">
                <a:solidFill>
                  <a:srgbClr val="006600"/>
                </a:solidFill>
              </a:rPr>
              <a:t>(</a:t>
            </a:r>
            <a:r>
              <a:rPr lang="en-US" b="1" dirty="0" err="1">
                <a:solidFill>
                  <a:srgbClr val="006600"/>
                </a:solidFill>
              </a:rPr>
              <a:t>p,x</a:t>
            </a:r>
            <a:r>
              <a:rPr lang="en-US" b="1" dirty="0">
                <a:solidFill>
                  <a:srgbClr val="006600"/>
                </a:solidFill>
              </a:rPr>
              <a:t>)</a:t>
            </a:r>
          </a:p>
          <a:p>
            <a:r>
              <a:rPr lang="th-TH" dirty="0"/>
              <a:t>หาพิกัด</a:t>
            </a:r>
            <a:r>
              <a:rPr lang="en-US" dirty="0"/>
              <a:t> y </a:t>
            </a:r>
            <a:r>
              <a:rPr lang="th-TH" dirty="0"/>
              <a:t>จากค่าสมการคณิตศาสตร์เมื่อมีการป้อนค่า</a:t>
            </a:r>
            <a:r>
              <a:rPr lang="en-US" dirty="0"/>
              <a:t> x</a:t>
            </a:r>
            <a:endParaRPr lang="th-TH" dirty="0"/>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1CDECC-2AA5-46E6-A7FA-CDC3FEC7418B}"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6A3563AD-A96E-47FD-811D-E8FBBA677096}" type="slidenum">
              <a:rPr lang="en-US"/>
              <a:pPr/>
              <a:t>7</a:t>
            </a:fld>
            <a:endParaRPr lang="en-US"/>
          </a:p>
        </p:txBody>
      </p:sp>
      <p:sp>
        <p:nvSpPr>
          <p:cNvPr id="1009666" name="Rectangle 2"/>
          <p:cNvSpPr>
            <a:spLocks noGrp="1" noChangeArrowheads="1"/>
          </p:cNvSpPr>
          <p:nvPr>
            <p:ph type="title"/>
          </p:nvPr>
        </p:nvSpPr>
        <p:spPr>
          <a:xfrm>
            <a:off x="1219200" y="457200"/>
            <a:ext cx="6781800" cy="533400"/>
          </a:xfrm>
        </p:spPr>
        <p:txBody>
          <a:bodyPr/>
          <a:lstStyle/>
          <a:p>
            <a:r>
              <a:rPr lang="en-US" sz="3200" dirty="0">
                <a:solidFill>
                  <a:schemeClr val="accent1"/>
                </a:solidFill>
              </a:rPr>
              <a:t>Major Tasks in Data Preprocessing</a:t>
            </a:r>
          </a:p>
        </p:txBody>
      </p:sp>
      <p:sp>
        <p:nvSpPr>
          <p:cNvPr id="1009667" name="Rectangle 3"/>
          <p:cNvSpPr>
            <a:spLocks noGrp="1" noChangeArrowheads="1"/>
          </p:cNvSpPr>
          <p:nvPr>
            <p:ph type="body" idx="1"/>
          </p:nvPr>
        </p:nvSpPr>
        <p:spPr>
          <a:xfrm>
            <a:off x="304800" y="1371600"/>
            <a:ext cx="8305800" cy="5029200"/>
          </a:xfrm>
        </p:spPr>
        <p:txBody>
          <a:bodyPr/>
          <a:lstStyle/>
          <a:p>
            <a:r>
              <a:rPr lang="en-US" sz="2400" dirty="0">
                <a:solidFill>
                  <a:schemeClr val="accent1"/>
                </a:solidFill>
              </a:rPr>
              <a:t>Data cleaning</a:t>
            </a:r>
          </a:p>
          <a:p>
            <a:pPr lvl="1"/>
            <a:r>
              <a:rPr lang="en-US" sz="2000" dirty="0">
                <a:solidFill>
                  <a:schemeClr val="accent1"/>
                </a:solidFill>
              </a:rPr>
              <a:t>Fill in missing values</a:t>
            </a:r>
            <a:r>
              <a:rPr lang="en-US" sz="2000" dirty="0"/>
              <a:t>, </a:t>
            </a:r>
            <a:r>
              <a:rPr lang="en-US" sz="2000" dirty="0">
                <a:solidFill>
                  <a:schemeClr val="accent1"/>
                </a:solidFill>
              </a:rPr>
              <a:t>smooth noisy data</a:t>
            </a:r>
            <a:r>
              <a:rPr lang="en-US" sz="2000" dirty="0"/>
              <a:t>, </a:t>
            </a:r>
            <a:r>
              <a:rPr lang="en-US" sz="2000" dirty="0">
                <a:solidFill>
                  <a:schemeClr val="accent1"/>
                </a:solidFill>
              </a:rPr>
              <a:t>identify or remove outliers</a:t>
            </a:r>
            <a:r>
              <a:rPr lang="en-US" sz="2000" dirty="0"/>
              <a:t>, and resolve inconsistencies</a:t>
            </a:r>
          </a:p>
          <a:p>
            <a:r>
              <a:rPr lang="en-US" sz="2400" dirty="0">
                <a:solidFill>
                  <a:schemeClr val="accent1"/>
                </a:solidFill>
              </a:rPr>
              <a:t>Data integration</a:t>
            </a:r>
          </a:p>
          <a:p>
            <a:pPr lvl="1"/>
            <a:r>
              <a:rPr lang="en-US" sz="2000" dirty="0"/>
              <a:t>Integration of multiple databases, data cubes, or files</a:t>
            </a:r>
          </a:p>
          <a:p>
            <a:r>
              <a:rPr lang="en-US" sz="2400" dirty="0"/>
              <a:t>Data transformation</a:t>
            </a:r>
          </a:p>
          <a:p>
            <a:pPr lvl="1"/>
            <a:r>
              <a:rPr lang="en-US" sz="2000" dirty="0"/>
              <a:t>Normalization and aggregation</a:t>
            </a:r>
          </a:p>
          <a:p>
            <a:r>
              <a:rPr lang="en-US" sz="2400" dirty="0"/>
              <a:t>Data reduction</a:t>
            </a:r>
          </a:p>
          <a:p>
            <a:pPr lvl="1"/>
            <a:r>
              <a:rPr lang="en-US" sz="2000" dirty="0"/>
              <a:t>Obtains reduced representation in volume but produces the same or similar analytical results</a:t>
            </a:r>
          </a:p>
          <a:p>
            <a:r>
              <a:rPr lang="en-US" sz="2400" dirty="0"/>
              <a:t>Data discretization</a:t>
            </a:r>
          </a:p>
          <a:p>
            <a:pPr lvl="1"/>
            <a:r>
              <a:rPr lang="en-US" sz="2000" dirty="0"/>
              <a:t>Part of data reduction but with particular importance, especially for numerical data</a:t>
            </a:r>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BD33105-A15F-49EC-A61F-3641591CCB64}" type="slidenum">
              <a:rPr lang="en-US"/>
              <a:pPr/>
              <a:t>70</a:t>
            </a:fld>
            <a:endParaRPr lang="th-TH"/>
          </a:p>
        </p:txBody>
      </p:sp>
      <p:sp>
        <p:nvSpPr>
          <p:cNvPr id="870402" name="Rectangle 2"/>
          <p:cNvSpPr>
            <a:spLocks noGrp="1" noChangeArrowheads="1"/>
          </p:cNvSpPr>
          <p:nvPr>
            <p:ph type="title"/>
          </p:nvPr>
        </p:nvSpPr>
        <p:spPr/>
        <p:txBody>
          <a:bodyPr/>
          <a:lstStyle/>
          <a:p>
            <a:r>
              <a:rPr lang="th-TH" dirty="0">
                <a:solidFill>
                  <a:schemeClr val="accent1"/>
                </a:solidFill>
              </a:rPr>
              <a:t>ตัวอย่าง</a:t>
            </a:r>
          </a:p>
        </p:txBody>
      </p:sp>
      <p:sp>
        <p:nvSpPr>
          <p:cNvPr id="870403" name="Rectangle 3"/>
          <p:cNvSpPr>
            <a:spLocks noChangeArrowheads="1"/>
          </p:cNvSpPr>
          <p:nvPr/>
        </p:nvSpPr>
        <p:spPr bwMode="auto">
          <a:xfrm>
            <a:off x="304800" y="1447800"/>
            <a:ext cx="8305800" cy="4665663"/>
          </a:xfrm>
          <a:prstGeom prst="rect">
            <a:avLst/>
          </a:prstGeom>
          <a:noFill/>
          <a:ln w="9525" algn="ctr">
            <a:noFill/>
            <a:miter lim="800000"/>
            <a:headEnd/>
            <a:tailEnd/>
          </a:ln>
          <a:effectLst/>
        </p:spPr>
        <p:txBody>
          <a:bodyPr anchor="ctr">
            <a:spAutoFit/>
          </a:bodyPr>
          <a:lstStyle/>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x = [1:9];</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y = [5,6,10,20,28,33,34,36,42];</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err="1">
                <a:solidFill>
                  <a:srgbClr val="3333CC"/>
                </a:solidFill>
                <a:latin typeface="Courier New" pitchFamily="49" charset="0"/>
              </a:rPr>
              <a:t>xp</a:t>
            </a:r>
            <a:r>
              <a:rPr lang="en-US" sz="1800" b="1" dirty="0">
                <a:solidFill>
                  <a:srgbClr val="3333CC"/>
                </a:solidFill>
                <a:latin typeface="Courier New" pitchFamily="49" charset="0"/>
              </a:rPr>
              <a:t> = [1:.01:9];</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for k = 1:4</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   </a:t>
            </a:r>
            <a:r>
              <a:rPr lang="en-US" sz="1800" b="1" dirty="0" err="1">
                <a:solidFill>
                  <a:srgbClr val="3333CC"/>
                </a:solidFill>
                <a:latin typeface="Courier New" pitchFamily="49" charset="0"/>
              </a:rPr>
              <a:t>yp</a:t>
            </a:r>
            <a:r>
              <a:rPr lang="en-US" sz="1800" b="1" dirty="0">
                <a:solidFill>
                  <a:srgbClr val="3333CC"/>
                </a:solidFill>
                <a:latin typeface="Courier New" pitchFamily="49" charset="0"/>
              </a:rPr>
              <a:t>(k,:) = </a:t>
            </a:r>
            <a:r>
              <a:rPr lang="en-US" sz="1800" b="1" dirty="0" err="1">
                <a:solidFill>
                  <a:srgbClr val="3333CC"/>
                </a:solidFill>
                <a:latin typeface="Courier New" pitchFamily="49" charset="0"/>
              </a:rPr>
              <a:t>polyval</a:t>
            </a:r>
            <a:r>
              <a:rPr lang="en-US" sz="1800" b="1" dirty="0">
                <a:solidFill>
                  <a:srgbClr val="3333CC"/>
                </a:solidFill>
                <a:latin typeface="Courier New" pitchFamily="49" charset="0"/>
              </a:rPr>
              <a:t>(</a:t>
            </a:r>
            <a:r>
              <a:rPr lang="en-US" sz="1800" b="1" dirty="0" err="1">
                <a:solidFill>
                  <a:srgbClr val="3333CC"/>
                </a:solidFill>
                <a:latin typeface="Courier New" pitchFamily="49" charset="0"/>
              </a:rPr>
              <a:t>polyfit</a:t>
            </a:r>
            <a:r>
              <a:rPr lang="en-US" sz="1800" b="1" dirty="0">
                <a:solidFill>
                  <a:srgbClr val="3333CC"/>
                </a:solidFill>
                <a:latin typeface="Courier New" pitchFamily="49" charset="0"/>
              </a:rPr>
              <a:t>(</a:t>
            </a:r>
            <a:r>
              <a:rPr lang="en-US" sz="1800" b="1" dirty="0" err="1">
                <a:solidFill>
                  <a:srgbClr val="3333CC"/>
                </a:solidFill>
                <a:latin typeface="Courier New" pitchFamily="49" charset="0"/>
              </a:rPr>
              <a:t>x,y,k</a:t>
            </a:r>
            <a:r>
              <a:rPr lang="en-US" sz="1800" b="1" dirty="0">
                <a:solidFill>
                  <a:srgbClr val="3333CC"/>
                </a:solidFill>
                <a:latin typeface="Courier New" pitchFamily="49" charset="0"/>
              </a:rPr>
              <a:t>),</a:t>
            </a:r>
            <a:r>
              <a:rPr lang="en-US" sz="1800" b="1" dirty="0" err="1">
                <a:solidFill>
                  <a:srgbClr val="3333CC"/>
                </a:solidFill>
                <a:latin typeface="Courier New" pitchFamily="49" charset="0"/>
              </a:rPr>
              <a:t>xp</a:t>
            </a:r>
            <a:r>
              <a:rPr lang="en-US" sz="1800" b="1" dirty="0">
                <a:solidFill>
                  <a:srgbClr val="3333CC"/>
                </a:solidFill>
                <a:latin typeface="Courier New" pitchFamily="49" charset="0"/>
              </a:rPr>
              <a:t>);</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   J(k) = sum((</a:t>
            </a:r>
            <a:r>
              <a:rPr lang="en-US" sz="1800" b="1" dirty="0" err="1">
                <a:solidFill>
                  <a:srgbClr val="3333CC"/>
                </a:solidFill>
                <a:latin typeface="Courier New" pitchFamily="49" charset="0"/>
              </a:rPr>
              <a:t>polyval</a:t>
            </a:r>
            <a:r>
              <a:rPr lang="en-US" sz="1800" b="1" dirty="0">
                <a:solidFill>
                  <a:srgbClr val="3333CC"/>
                </a:solidFill>
                <a:latin typeface="Courier New" pitchFamily="49" charset="0"/>
              </a:rPr>
              <a:t>(</a:t>
            </a:r>
            <a:r>
              <a:rPr lang="en-US" sz="1800" b="1" dirty="0" err="1">
                <a:solidFill>
                  <a:srgbClr val="3333CC"/>
                </a:solidFill>
                <a:latin typeface="Courier New" pitchFamily="49" charset="0"/>
              </a:rPr>
              <a:t>polyfit</a:t>
            </a:r>
            <a:r>
              <a:rPr lang="en-US" sz="1800" b="1" dirty="0">
                <a:solidFill>
                  <a:srgbClr val="3333CC"/>
                </a:solidFill>
                <a:latin typeface="Courier New" pitchFamily="49" charset="0"/>
              </a:rPr>
              <a:t>(</a:t>
            </a:r>
            <a:r>
              <a:rPr lang="en-US" sz="1800" b="1" dirty="0" err="1">
                <a:solidFill>
                  <a:srgbClr val="3333CC"/>
                </a:solidFill>
                <a:latin typeface="Courier New" pitchFamily="49" charset="0"/>
              </a:rPr>
              <a:t>x,y,k</a:t>
            </a:r>
            <a:r>
              <a:rPr lang="en-US" sz="1800" b="1" dirty="0">
                <a:solidFill>
                  <a:srgbClr val="3333CC"/>
                </a:solidFill>
                <a:latin typeface="Courier New" pitchFamily="49" charset="0"/>
              </a:rPr>
              <a:t>),x)-y).^2);</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end</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subplot(2,2,1);</a:t>
            </a:r>
            <a:r>
              <a:rPr lang="th-TH" sz="1800" b="1" dirty="0">
                <a:solidFill>
                  <a:srgbClr val="3333CC"/>
                </a:solidFill>
                <a:latin typeface="Courier New" pitchFamily="49" charset="0"/>
              </a:rPr>
              <a:t>  </a:t>
            </a:r>
            <a:r>
              <a:rPr lang="en-US" sz="1800" b="1" dirty="0">
                <a:solidFill>
                  <a:srgbClr val="3333CC"/>
                </a:solidFill>
                <a:latin typeface="Courier New" pitchFamily="49" charset="0"/>
              </a:rPr>
              <a:t>plot(</a:t>
            </a:r>
            <a:r>
              <a:rPr lang="en-US" sz="1800" b="1" dirty="0" err="1">
                <a:solidFill>
                  <a:srgbClr val="3333CC"/>
                </a:solidFill>
                <a:latin typeface="Courier New" pitchFamily="49" charset="0"/>
              </a:rPr>
              <a:t>xp,yp</a:t>
            </a:r>
            <a:r>
              <a:rPr lang="en-US" sz="1800" b="1" dirty="0">
                <a:solidFill>
                  <a:srgbClr val="3333CC"/>
                </a:solidFill>
                <a:latin typeface="Courier New" pitchFamily="49" charset="0"/>
              </a:rPr>
              <a:t>(1,:),</a:t>
            </a:r>
            <a:r>
              <a:rPr lang="en-US" sz="1800" b="1" dirty="0" err="1">
                <a:solidFill>
                  <a:srgbClr val="3333CC"/>
                </a:solidFill>
                <a:latin typeface="Courier New" pitchFamily="49" charset="0"/>
              </a:rPr>
              <a:t>x,y,'o</a:t>
            </a:r>
            <a:r>
              <a:rPr lang="en-US" sz="1800" b="1" dirty="0">
                <a:solidFill>
                  <a:srgbClr val="3333CC"/>
                </a:solidFill>
                <a:latin typeface="Courier New" pitchFamily="49" charset="0"/>
              </a:rPr>
              <a:t>'),axis([0 10 0 50])</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subplot(2,2,2);</a:t>
            </a:r>
            <a:r>
              <a:rPr lang="th-TH" sz="1800" b="1" dirty="0">
                <a:solidFill>
                  <a:srgbClr val="3333CC"/>
                </a:solidFill>
                <a:latin typeface="Courier New" pitchFamily="49" charset="0"/>
              </a:rPr>
              <a:t>  </a:t>
            </a:r>
            <a:r>
              <a:rPr lang="en-US" sz="1800" b="1" dirty="0">
                <a:solidFill>
                  <a:srgbClr val="3333CC"/>
                </a:solidFill>
                <a:latin typeface="Courier New" pitchFamily="49" charset="0"/>
              </a:rPr>
              <a:t>plot(</a:t>
            </a:r>
            <a:r>
              <a:rPr lang="en-US" sz="1800" b="1" dirty="0" err="1">
                <a:solidFill>
                  <a:srgbClr val="3333CC"/>
                </a:solidFill>
                <a:latin typeface="Courier New" pitchFamily="49" charset="0"/>
              </a:rPr>
              <a:t>xp,yp</a:t>
            </a:r>
            <a:r>
              <a:rPr lang="en-US" sz="1800" b="1" dirty="0">
                <a:solidFill>
                  <a:srgbClr val="3333CC"/>
                </a:solidFill>
                <a:latin typeface="Courier New" pitchFamily="49" charset="0"/>
              </a:rPr>
              <a:t>(2,:),</a:t>
            </a:r>
            <a:r>
              <a:rPr lang="en-US" sz="1800" b="1" dirty="0" err="1">
                <a:solidFill>
                  <a:srgbClr val="3333CC"/>
                </a:solidFill>
                <a:latin typeface="Courier New" pitchFamily="49" charset="0"/>
              </a:rPr>
              <a:t>x,y,'o</a:t>
            </a:r>
            <a:r>
              <a:rPr lang="en-US" sz="1800" b="1" dirty="0">
                <a:solidFill>
                  <a:srgbClr val="3333CC"/>
                </a:solidFill>
                <a:latin typeface="Courier New" pitchFamily="49" charset="0"/>
              </a:rPr>
              <a:t>'),axis([0 10 0 50])</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subplot(2,2,3);</a:t>
            </a:r>
            <a:r>
              <a:rPr lang="th-TH" sz="1800" b="1" dirty="0">
                <a:solidFill>
                  <a:srgbClr val="3333CC"/>
                </a:solidFill>
                <a:latin typeface="Courier New" pitchFamily="49" charset="0"/>
              </a:rPr>
              <a:t>  </a:t>
            </a:r>
            <a:r>
              <a:rPr lang="en-US" sz="1800" b="1" dirty="0">
                <a:solidFill>
                  <a:srgbClr val="3333CC"/>
                </a:solidFill>
                <a:latin typeface="Courier New" pitchFamily="49" charset="0"/>
              </a:rPr>
              <a:t>plot(</a:t>
            </a:r>
            <a:r>
              <a:rPr lang="en-US" sz="1800" b="1" dirty="0" err="1">
                <a:solidFill>
                  <a:srgbClr val="3333CC"/>
                </a:solidFill>
                <a:latin typeface="Courier New" pitchFamily="49" charset="0"/>
              </a:rPr>
              <a:t>xp,yp</a:t>
            </a:r>
            <a:r>
              <a:rPr lang="en-US" sz="1800" b="1" dirty="0">
                <a:solidFill>
                  <a:srgbClr val="3333CC"/>
                </a:solidFill>
                <a:latin typeface="Courier New" pitchFamily="49" charset="0"/>
              </a:rPr>
              <a:t>(3,:),</a:t>
            </a:r>
            <a:r>
              <a:rPr lang="en-US" sz="1800" b="1" dirty="0" err="1">
                <a:solidFill>
                  <a:srgbClr val="3333CC"/>
                </a:solidFill>
                <a:latin typeface="Courier New" pitchFamily="49" charset="0"/>
              </a:rPr>
              <a:t>x,y,'o</a:t>
            </a:r>
            <a:r>
              <a:rPr lang="en-US" sz="1800" b="1" dirty="0">
                <a:solidFill>
                  <a:srgbClr val="3333CC"/>
                </a:solidFill>
                <a:latin typeface="Courier New" pitchFamily="49" charset="0"/>
              </a:rPr>
              <a:t>'),axis([0 10 0 50])</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a:solidFill>
                  <a:srgbClr val="3333CC"/>
                </a:solidFill>
                <a:latin typeface="Courier New" pitchFamily="49" charset="0"/>
              </a:rPr>
              <a:t>subplot(2,2,4);</a:t>
            </a:r>
            <a:r>
              <a:rPr lang="th-TH" sz="1800" b="1" dirty="0">
                <a:solidFill>
                  <a:srgbClr val="3333CC"/>
                </a:solidFill>
                <a:latin typeface="Courier New" pitchFamily="49" charset="0"/>
              </a:rPr>
              <a:t>  </a:t>
            </a:r>
            <a:r>
              <a:rPr lang="en-US" sz="1800" b="1" dirty="0">
                <a:solidFill>
                  <a:srgbClr val="3333CC"/>
                </a:solidFill>
                <a:latin typeface="Courier New" pitchFamily="49" charset="0"/>
              </a:rPr>
              <a:t>plot(</a:t>
            </a:r>
            <a:r>
              <a:rPr lang="en-US" sz="1800" b="1" dirty="0" err="1">
                <a:solidFill>
                  <a:srgbClr val="3333CC"/>
                </a:solidFill>
                <a:latin typeface="Courier New" pitchFamily="49" charset="0"/>
              </a:rPr>
              <a:t>xp,yp</a:t>
            </a:r>
            <a:r>
              <a:rPr lang="en-US" sz="1800" b="1" dirty="0">
                <a:solidFill>
                  <a:srgbClr val="3333CC"/>
                </a:solidFill>
                <a:latin typeface="Courier New" pitchFamily="49" charset="0"/>
              </a:rPr>
              <a:t>(4,:),</a:t>
            </a:r>
            <a:r>
              <a:rPr lang="en-US" sz="1800" b="1" dirty="0" err="1">
                <a:solidFill>
                  <a:srgbClr val="3333CC"/>
                </a:solidFill>
                <a:latin typeface="Courier New" pitchFamily="49" charset="0"/>
              </a:rPr>
              <a:t>x,y,'o</a:t>
            </a:r>
            <a:r>
              <a:rPr lang="en-US" sz="1800" b="1" dirty="0">
                <a:solidFill>
                  <a:srgbClr val="3333CC"/>
                </a:solidFill>
                <a:latin typeface="Courier New" pitchFamily="49" charset="0"/>
              </a:rPr>
              <a:t>'),axis([0 10 0 50])</a:t>
            </a:r>
          </a:p>
          <a:p>
            <a:pPr>
              <a:lnSpc>
                <a:spcPct val="120000"/>
              </a:lnSpc>
              <a:spcBef>
                <a:spcPct val="20000"/>
              </a:spcBef>
              <a:buClr>
                <a:schemeClr val="tx2"/>
              </a:buClr>
              <a:buSzPct val="70000"/>
              <a:buFont typeface="Wingdings" pitchFamily="2" charset="2"/>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 pos="5486400" algn="l"/>
                <a:tab pos="5715000" algn="l"/>
                <a:tab pos="5943600" algn="l"/>
                <a:tab pos="6172200" algn="l"/>
                <a:tab pos="6400800" algn="l"/>
                <a:tab pos="6629400" algn="l"/>
                <a:tab pos="6858000" algn="l"/>
                <a:tab pos="7086600" algn="l"/>
                <a:tab pos="7315200" algn="l"/>
              </a:tabLst>
            </a:pPr>
            <a:r>
              <a:rPr lang="en-US" sz="1800" b="1" dirty="0" err="1">
                <a:solidFill>
                  <a:srgbClr val="3333CC"/>
                </a:solidFill>
                <a:latin typeface="Courier New" pitchFamily="49" charset="0"/>
              </a:rPr>
              <a:t>disp</a:t>
            </a:r>
            <a:r>
              <a:rPr lang="en-US" sz="1800" b="1" dirty="0">
                <a:solidFill>
                  <a:srgbClr val="3333CC"/>
                </a:solidFill>
                <a:latin typeface="Courier New" pitchFamily="49" charset="0"/>
              </a:rPr>
              <a:t>(J)</a:t>
            </a:r>
          </a:p>
        </p:txBody>
      </p:sp>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FF2F575-BE58-423B-8C7A-1690AD15C60F}" type="slidenum">
              <a:rPr lang="en-US"/>
              <a:pPr/>
              <a:t>71</a:t>
            </a:fld>
            <a:endParaRPr lang="th-TH"/>
          </a:p>
        </p:txBody>
      </p:sp>
      <p:sp>
        <p:nvSpPr>
          <p:cNvPr id="871426" name="Rectangle 2"/>
          <p:cNvSpPr>
            <a:spLocks noGrp="1" noChangeArrowheads="1"/>
          </p:cNvSpPr>
          <p:nvPr>
            <p:ph type="title"/>
          </p:nvPr>
        </p:nvSpPr>
        <p:spPr/>
        <p:txBody>
          <a:bodyPr/>
          <a:lstStyle/>
          <a:p>
            <a:r>
              <a:rPr lang="en-US" dirty="0" smtClean="0">
                <a:solidFill>
                  <a:schemeClr val="accent1"/>
                </a:solidFill>
              </a:rPr>
              <a:t>Error</a:t>
            </a:r>
            <a:endParaRPr lang="th-TH" dirty="0">
              <a:solidFill>
                <a:schemeClr val="accent1"/>
              </a:solidFill>
            </a:endParaRPr>
          </a:p>
        </p:txBody>
      </p:sp>
      <p:sp>
        <p:nvSpPr>
          <p:cNvPr id="871427" name="Rectangle 3"/>
          <p:cNvSpPr>
            <a:spLocks noGrp="1" noChangeArrowheads="1"/>
          </p:cNvSpPr>
          <p:nvPr>
            <p:ph type="body" idx="1"/>
          </p:nvPr>
        </p:nvSpPr>
        <p:spPr/>
        <p:txBody>
          <a:bodyPr/>
          <a:lstStyle/>
          <a:p>
            <a:r>
              <a:rPr lang="en-US"/>
              <a:t>K=1, j=4.578</a:t>
            </a:r>
          </a:p>
          <a:p>
            <a:r>
              <a:rPr lang="en-US"/>
              <a:t>K=2, j=0.962</a:t>
            </a:r>
          </a:p>
          <a:p>
            <a:r>
              <a:rPr lang="en-US"/>
              <a:t>K=3, j=0.410</a:t>
            </a:r>
          </a:p>
          <a:p>
            <a:r>
              <a:rPr lang="en-US"/>
              <a:t>K=4, j=0.264</a:t>
            </a:r>
          </a:p>
          <a:p>
            <a:r>
              <a:rPr lang="en-US"/>
              <a:t>K=5, j=0.168</a:t>
            </a:r>
          </a:p>
          <a:p>
            <a:r>
              <a:rPr lang="en-US"/>
              <a:t>K=6, j=0.149</a:t>
            </a:r>
            <a:endParaRPr lang="th-TH"/>
          </a:p>
        </p:txBody>
      </p:sp>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CC5DFB-BA04-4C7B-94EF-7957D0E0CD02}" type="slidenum">
              <a:rPr lang="en-US"/>
              <a:pPr/>
              <a:t>72</a:t>
            </a:fld>
            <a:endParaRPr lang="th-TH"/>
          </a:p>
        </p:txBody>
      </p:sp>
      <p:sp>
        <p:nvSpPr>
          <p:cNvPr id="872450" name="Rectangle 2"/>
          <p:cNvSpPr>
            <a:spLocks noGrp="1" noChangeArrowheads="1"/>
          </p:cNvSpPr>
          <p:nvPr>
            <p:ph type="title"/>
          </p:nvPr>
        </p:nvSpPr>
        <p:spPr>
          <a:xfrm>
            <a:off x="457200" y="152400"/>
            <a:ext cx="8229600" cy="838200"/>
          </a:xfrm>
        </p:spPr>
        <p:txBody>
          <a:bodyPr/>
          <a:lstStyle/>
          <a:p>
            <a:r>
              <a:rPr lang="th-TH" dirty="0">
                <a:solidFill>
                  <a:schemeClr val="accent1"/>
                </a:solidFill>
              </a:rPr>
              <a:t>ผลลัพธ์</a:t>
            </a:r>
          </a:p>
        </p:txBody>
      </p:sp>
      <p:pic>
        <p:nvPicPr>
          <p:cNvPr id="872451" name="Picture 3"/>
          <p:cNvPicPr>
            <a:picLocks noChangeAspect="1" noChangeArrowheads="1"/>
          </p:cNvPicPr>
          <p:nvPr/>
        </p:nvPicPr>
        <p:blipFill>
          <a:blip r:embed="rId2" cstate="print"/>
          <a:srcRect/>
          <a:stretch>
            <a:fillRect/>
          </a:stretch>
        </p:blipFill>
        <p:spPr bwMode="auto">
          <a:xfrm>
            <a:off x="152400" y="1655763"/>
            <a:ext cx="5943600" cy="4897437"/>
          </a:xfrm>
          <a:prstGeom prst="rect">
            <a:avLst/>
          </a:prstGeom>
          <a:noFill/>
          <a:ln w="9525">
            <a:noFill/>
            <a:miter lim="800000"/>
            <a:headEnd/>
            <a:tailEnd/>
          </a:ln>
          <a:effectLst>
            <a:outerShdw dist="107763" dir="2700000" algn="ctr" rotWithShape="0">
              <a:srgbClr val="808080">
                <a:alpha val="50000"/>
              </a:srgbClr>
            </a:outerShdw>
          </a:effectLst>
        </p:spPr>
      </p:pic>
      <p:sp>
        <p:nvSpPr>
          <p:cNvPr id="872452" name="Rectangle 4"/>
          <p:cNvSpPr>
            <a:spLocks noChangeArrowheads="1"/>
          </p:cNvSpPr>
          <p:nvPr/>
        </p:nvSpPr>
        <p:spPr bwMode="auto">
          <a:xfrm>
            <a:off x="152400" y="1216025"/>
            <a:ext cx="8763000" cy="384175"/>
          </a:xfrm>
          <a:prstGeom prst="rect">
            <a:avLst/>
          </a:prstGeom>
          <a:noFill/>
          <a:ln w="9525" algn="ctr">
            <a:noFill/>
            <a:miter lim="800000"/>
            <a:headEnd/>
            <a:tailEnd/>
          </a:ln>
          <a:effectLst/>
        </p:spPr>
        <p:txBody>
          <a:bodyPr anchor="ctr">
            <a:spAutoFit/>
          </a:bodyPr>
          <a:lstStyle/>
          <a:p>
            <a:pPr>
              <a:lnSpc>
                <a:spcPct val="80000"/>
              </a:lnSpc>
              <a:spcBef>
                <a:spcPct val="20000"/>
              </a:spcBef>
              <a:buClr>
                <a:schemeClr val="tx2"/>
              </a:buClr>
              <a:buSzPct val="70000"/>
              <a:buFont typeface="Wingdings" pitchFamily="2" charset="2"/>
              <a:buNone/>
            </a:pPr>
            <a:r>
              <a:rPr lang="en-US" sz="2400" b="1">
                <a:solidFill>
                  <a:srgbClr val="3333CC"/>
                </a:solidFill>
                <a:effectLst>
                  <a:outerShdw blurRad="38100" dist="38100" dir="2700000" algn="tl">
                    <a:srgbClr val="000000"/>
                  </a:outerShdw>
                </a:effectLst>
                <a:latin typeface="Tahoma" pitchFamily="34" charset="0"/>
                <a:cs typeface="Tahoma" pitchFamily="34" charset="0"/>
              </a:rPr>
              <a:t> </a:t>
            </a:r>
            <a:r>
              <a:rPr lang="th-TH" sz="2400" b="1">
                <a:solidFill>
                  <a:srgbClr val="3333CC"/>
                </a:solidFill>
                <a:latin typeface="Tahoma" pitchFamily="34" charset="0"/>
                <a:cs typeface="Tahoma" pitchFamily="34" charset="0"/>
              </a:rPr>
              <a:t>ผลลัพธ์ </a:t>
            </a:r>
            <a:r>
              <a:rPr lang="en-US" sz="2400" b="1" i="1">
                <a:solidFill>
                  <a:srgbClr val="3333CC"/>
                </a:solidFill>
                <a:latin typeface="Tahoma" pitchFamily="34" charset="0"/>
                <a:cs typeface="Tahoma" pitchFamily="34" charset="0"/>
              </a:rPr>
              <a:t>J</a:t>
            </a:r>
            <a:r>
              <a:rPr lang="th-TH" sz="2400" b="1">
                <a:solidFill>
                  <a:srgbClr val="3333CC"/>
                </a:solidFill>
                <a:latin typeface="Tahoma" pitchFamily="34" charset="0"/>
                <a:cs typeface="Tahoma" pitchFamily="34" charset="0"/>
              </a:rPr>
              <a:t> มีค่าดังนี้คือ</a:t>
            </a:r>
            <a:r>
              <a:rPr lang="en-US" sz="2400" b="1">
                <a:solidFill>
                  <a:srgbClr val="3333CC"/>
                </a:solidFill>
                <a:latin typeface="Tahoma" pitchFamily="34" charset="0"/>
                <a:cs typeface="Tahoma" pitchFamily="34" charset="0"/>
              </a:rPr>
              <a:t>:  </a:t>
            </a:r>
            <a:r>
              <a:rPr lang="en-US" sz="2400">
                <a:solidFill>
                  <a:srgbClr val="3333CC"/>
                </a:solidFill>
                <a:latin typeface="Tahoma" pitchFamily="34" charset="0"/>
                <a:cs typeface="Tahoma" pitchFamily="34" charset="0"/>
              </a:rPr>
              <a:t>71.5389   56.6727   41.8838    4.6566</a:t>
            </a:r>
            <a:endParaRPr lang="en-US" sz="2400">
              <a:solidFill>
                <a:srgbClr val="3333CC"/>
              </a:solidFill>
              <a:effectLst>
                <a:outerShdw blurRad="38100" dist="38100" dir="2700000" algn="tl">
                  <a:srgbClr val="000000"/>
                </a:outerShdw>
              </a:effectLst>
              <a:latin typeface="Tahoma" pitchFamily="34" charset="0"/>
              <a:cs typeface="Tahoma" pitchFamily="34" charset="0"/>
            </a:endParaRPr>
          </a:p>
        </p:txBody>
      </p:sp>
      <p:sp>
        <p:nvSpPr>
          <p:cNvPr id="872453" name="Rectangle 5"/>
          <p:cNvSpPr>
            <a:spLocks noGrp="1" noChangeArrowheads="1"/>
          </p:cNvSpPr>
          <p:nvPr>
            <p:ph type="body" idx="1"/>
          </p:nvPr>
        </p:nvSpPr>
        <p:spPr>
          <a:xfrm>
            <a:off x="6248400" y="1828800"/>
            <a:ext cx="2590800" cy="3462338"/>
          </a:xfrm>
        </p:spPr>
        <p:txBody>
          <a:bodyPr/>
          <a:lstStyle/>
          <a:p>
            <a:pPr>
              <a:lnSpc>
                <a:spcPct val="110000"/>
              </a:lnSpc>
            </a:pPr>
            <a:r>
              <a:rPr lang="th-TH" sz="2000"/>
              <a:t>ค่า </a:t>
            </a:r>
            <a:r>
              <a:rPr lang="en-US" sz="2000" i="1"/>
              <a:t>J</a:t>
            </a:r>
            <a:r>
              <a:rPr lang="th-TH" sz="2000"/>
              <a:t> มีค่าลดลงเมื่อค่าดีกรีของโพลิโนเมียลเพิ่มขึ้น </a:t>
            </a:r>
            <a:endParaRPr lang="en-US" sz="2000"/>
          </a:p>
          <a:p>
            <a:pPr>
              <a:lnSpc>
                <a:spcPct val="110000"/>
              </a:lnSpc>
            </a:pPr>
            <a:endParaRPr lang="th-TH" sz="2000"/>
          </a:p>
          <a:p>
            <a:pPr>
              <a:lnSpc>
                <a:spcPct val="110000"/>
              </a:lnSpc>
            </a:pPr>
            <a:r>
              <a:rPr lang="th-TH" sz="2000"/>
              <a:t>เส้นของโพลิโนเมียลดีกรีสูงจะมีความ สามารถโค้งงอได้มากกว่าโพลิโนเมียลดีกรีต่ำ</a:t>
            </a:r>
          </a:p>
        </p:txBody>
      </p:sp>
    </p:spTree>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2"/>
          <p:cNvSpPr>
            <a:spLocks noGrp="1"/>
          </p:cNvSpPr>
          <p:nvPr>
            <p:ph type="dt" sz="half" idx="10"/>
          </p:nvPr>
        </p:nvSpPr>
        <p:spPr/>
        <p:txBody>
          <a:bodyPr/>
          <a:lstStyle/>
          <a:p>
            <a:fld id="{049E2D1D-9A2A-4514-93E6-881B49593FD9}" type="datetime4">
              <a:rPr lang="en-US"/>
              <a:pPr/>
              <a:t>January 24, 2017</a:t>
            </a:fld>
            <a:endParaRPr lang="en-US"/>
          </a:p>
        </p:txBody>
      </p:sp>
      <p:sp>
        <p:nvSpPr>
          <p:cNvPr id="48" name="Footer Placeholder 3"/>
          <p:cNvSpPr>
            <a:spLocks noGrp="1"/>
          </p:cNvSpPr>
          <p:nvPr>
            <p:ph type="ftr" sz="quarter" idx="11"/>
          </p:nvPr>
        </p:nvSpPr>
        <p:spPr/>
        <p:txBody>
          <a:bodyPr/>
          <a:lstStyle/>
          <a:p>
            <a:r>
              <a:rPr lang="en-US"/>
              <a:t>Data Mining: Concepts and Techniques</a:t>
            </a:r>
          </a:p>
        </p:txBody>
      </p:sp>
      <p:sp>
        <p:nvSpPr>
          <p:cNvPr id="49" name="Slide Number Placeholder 4"/>
          <p:cNvSpPr>
            <a:spLocks noGrp="1"/>
          </p:cNvSpPr>
          <p:nvPr>
            <p:ph type="sldNum" sz="quarter" idx="12"/>
          </p:nvPr>
        </p:nvSpPr>
        <p:spPr/>
        <p:txBody>
          <a:bodyPr/>
          <a:lstStyle/>
          <a:p>
            <a:fld id="{6281974D-D3D8-4FD5-9F65-7BD9109DB537}" type="slidenum">
              <a:rPr lang="en-US"/>
              <a:pPr/>
              <a:t>73</a:t>
            </a:fld>
            <a:endParaRPr lang="en-US"/>
          </a:p>
        </p:txBody>
      </p:sp>
      <p:sp>
        <p:nvSpPr>
          <p:cNvPr id="960514" name="Rectangle 2"/>
          <p:cNvSpPr>
            <a:spLocks noGrp="1" noChangeArrowheads="1"/>
          </p:cNvSpPr>
          <p:nvPr>
            <p:ph type="title"/>
          </p:nvPr>
        </p:nvSpPr>
        <p:spPr>
          <a:xfrm>
            <a:off x="1524000" y="381000"/>
            <a:ext cx="5486400" cy="609600"/>
          </a:xfrm>
        </p:spPr>
        <p:txBody>
          <a:bodyPr/>
          <a:lstStyle/>
          <a:p>
            <a:r>
              <a:rPr lang="en-US" dirty="0">
                <a:solidFill>
                  <a:schemeClr val="accent1"/>
                </a:solidFill>
              </a:rPr>
              <a:t>Cluster Analysis</a:t>
            </a:r>
          </a:p>
        </p:txBody>
      </p:sp>
      <p:sp>
        <p:nvSpPr>
          <p:cNvPr id="960515" name="AutoShape 3"/>
          <p:cNvSpPr>
            <a:spLocks noChangeArrowheads="1"/>
          </p:cNvSpPr>
          <p:nvPr/>
        </p:nvSpPr>
        <p:spPr bwMode="auto">
          <a:xfrm>
            <a:off x="6629400" y="53340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16" name="AutoShape 4"/>
          <p:cNvSpPr>
            <a:spLocks noChangeArrowheads="1"/>
          </p:cNvSpPr>
          <p:nvPr/>
        </p:nvSpPr>
        <p:spPr bwMode="auto">
          <a:xfrm>
            <a:off x="3276600" y="52578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17" name="AutoShape 5"/>
          <p:cNvSpPr>
            <a:spLocks noChangeArrowheads="1"/>
          </p:cNvSpPr>
          <p:nvPr/>
        </p:nvSpPr>
        <p:spPr bwMode="auto">
          <a:xfrm>
            <a:off x="6248400" y="23622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grpSp>
        <p:nvGrpSpPr>
          <p:cNvPr id="960518" name="Group 6"/>
          <p:cNvGrpSpPr>
            <a:grpSpLocks/>
          </p:cNvGrpSpPr>
          <p:nvPr/>
        </p:nvGrpSpPr>
        <p:grpSpPr bwMode="auto">
          <a:xfrm>
            <a:off x="4141788" y="4845050"/>
            <a:ext cx="173037" cy="173038"/>
            <a:chOff x="1900" y="3589"/>
            <a:chExt cx="109" cy="109"/>
          </a:xfrm>
        </p:grpSpPr>
        <p:sp>
          <p:nvSpPr>
            <p:cNvPr id="960519" name="Line 7"/>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th-TH"/>
            </a:p>
          </p:txBody>
        </p:sp>
        <p:sp>
          <p:nvSpPr>
            <p:cNvPr id="960520" name="Line 8"/>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th-TH"/>
            </a:p>
          </p:txBody>
        </p:sp>
      </p:grpSp>
      <p:grpSp>
        <p:nvGrpSpPr>
          <p:cNvPr id="960521" name="Group 9"/>
          <p:cNvGrpSpPr>
            <a:grpSpLocks/>
          </p:cNvGrpSpPr>
          <p:nvPr/>
        </p:nvGrpSpPr>
        <p:grpSpPr bwMode="auto">
          <a:xfrm>
            <a:off x="5160963" y="3625850"/>
            <a:ext cx="173037" cy="173038"/>
            <a:chOff x="1900" y="3589"/>
            <a:chExt cx="109" cy="109"/>
          </a:xfrm>
        </p:grpSpPr>
        <p:sp>
          <p:nvSpPr>
            <p:cNvPr id="960522" name="Line 10"/>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th-TH"/>
            </a:p>
          </p:txBody>
        </p:sp>
        <p:sp>
          <p:nvSpPr>
            <p:cNvPr id="960523" name="Line 11"/>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th-TH"/>
            </a:p>
          </p:txBody>
        </p:sp>
      </p:grpSp>
      <p:grpSp>
        <p:nvGrpSpPr>
          <p:cNvPr id="960524" name="Group 12"/>
          <p:cNvGrpSpPr>
            <a:grpSpLocks/>
          </p:cNvGrpSpPr>
          <p:nvPr/>
        </p:nvGrpSpPr>
        <p:grpSpPr bwMode="auto">
          <a:xfrm>
            <a:off x="2924175" y="3959225"/>
            <a:ext cx="173038" cy="173038"/>
            <a:chOff x="1900" y="3589"/>
            <a:chExt cx="109" cy="109"/>
          </a:xfrm>
        </p:grpSpPr>
        <p:sp>
          <p:nvSpPr>
            <p:cNvPr id="960525" name="Line 13"/>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th-TH"/>
            </a:p>
          </p:txBody>
        </p:sp>
        <p:sp>
          <p:nvSpPr>
            <p:cNvPr id="960526" name="Line 14"/>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th-TH"/>
            </a:p>
          </p:txBody>
        </p:sp>
      </p:grpSp>
      <p:grpSp>
        <p:nvGrpSpPr>
          <p:cNvPr id="960527" name="Group 15"/>
          <p:cNvGrpSpPr>
            <a:grpSpLocks/>
          </p:cNvGrpSpPr>
          <p:nvPr/>
        </p:nvGrpSpPr>
        <p:grpSpPr bwMode="auto">
          <a:xfrm>
            <a:off x="1371600" y="1828800"/>
            <a:ext cx="6016625" cy="4113213"/>
            <a:chOff x="1028" y="1418"/>
            <a:chExt cx="3790" cy="2591"/>
          </a:xfrm>
        </p:grpSpPr>
        <p:sp>
          <p:nvSpPr>
            <p:cNvPr id="960528"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29"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0"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1"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2"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3"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4"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5"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6"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7"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8"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39"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0" name="Rectangle 28"/>
            <p:cNvSpPr>
              <a:spLocks noChangeArrowheads="1"/>
            </p:cNvSpPr>
            <p:nvPr/>
          </p:nvSpPr>
          <p:spPr bwMode="auto">
            <a:xfrm>
              <a:off x="1028" y="1418"/>
              <a:ext cx="3790" cy="2591"/>
            </a:xfrm>
            <a:prstGeom prst="rect">
              <a:avLst/>
            </a:prstGeom>
            <a:noFill/>
            <a:ln w="9525">
              <a:solidFill>
                <a:schemeClr val="tx1"/>
              </a:solidFill>
              <a:miter lim="800000"/>
              <a:headEnd/>
              <a:tailEnd/>
            </a:ln>
            <a:effectLst/>
          </p:spPr>
          <p:txBody>
            <a:bodyPr wrap="none" anchor="ctr"/>
            <a:lstStyle/>
            <a:p>
              <a:endParaRPr lang="th-TH"/>
            </a:p>
          </p:txBody>
        </p:sp>
        <p:sp>
          <p:nvSpPr>
            <p:cNvPr id="960541"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2"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3"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4"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5"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6"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7"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8"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49"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50"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51"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52"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53"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54"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55"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a:effectLst/>
          </p:spPr>
          <p:txBody>
            <a:bodyPr wrap="none" anchor="ctr"/>
            <a:lstStyle/>
            <a:p>
              <a:endParaRPr lang="th-TH"/>
            </a:p>
          </p:txBody>
        </p:sp>
        <p:sp>
          <p:nvSpPr>
            <p:cNvPr id="960556" name="Freeform 44"/>
            <p:cNvSpPr>
              <a:spLocks/>
            </p:cNvSpPr>
            <p:nvPr/>
          </p:nvSpPr>
          <p:spPr bwMode="auto">
            <a:xfrm>
              <a:off x="2795" y="1842"/>
              <a:ext cx="1101" cy="10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th-TH"/>
            </a:p>
          </p:txBody>
        </p:sp>
        <p:sp>
          <p:nvSpPr>
            <p:cNvPr id="960557" name="Freeform 45"/>
            <p:cNvSpPr>
              <a:spLocks/>
            </p:cNvSpPr>
            <p:nvPr/>
          </p:nvSpPr>
          <p:spPr bwMode="auto">
            <a:xfrm>
              <a:off x="2291" y="2591"/>
              <a:ext cx="918" cy="96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th-TH"/>
            </a:p>
          </p:txBody>
        </p:sp>
        <p:sp>
          <p:nvSpPr>
            <p:cNvPr id="960558" name="Freeform 46"/>
            <p:cNvSpPr>
              <a:spLocks/>
            </p:cNvSpPr>
            <p:nvPr/>
          </p:nvSpPr>
          <p:spPr bwMode="auto">
            <a:xfrm>
              <a:off x="1473" y="1882"/>
              <a:ext cx="869" cy="1173"/>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th-TH"/>
            </a:p>
          </p:txBody>
        </p:sp>
      </p:gr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E82879-1BEF-47E2-A1DF-EEF3A2B7E1E3}"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B8B27B29-3AF9-418A-98F0-76049C568B71}" type="slidenum">
              <a:rPr lang="en-US"/>
              <a:pPr/>
              <a:t>74</a:t>
            </a:fld>
            <a:endParaRPr lang="en-US"/>
          </a:p>
        </p:txBody>
      </p:sp>
      <p:sp>
        <p:nvSpPr>
          <p:cNvPr id="1084418" name="Rectangle 2"/>
          <p:cNvSpPr>
            <a:spLocks noGrp="1" noChangeArrowheads="1"/>
          </p:cNvSpPr>
          <p:nvPr>
            <p:ph type="title"/>
          </p:nvPr>
        </p:nvSpPr>
        <p:spPr>
          <a:xfrm>
            <a:off x="762000" y="381000"/>
            <a:ext cx="7640638" cy="609600"/>
          </a:xfrm>
        </p:spPr>
        <p:txBody>
          <a:bodyPr/>
          <a:lstStyle/>
          <a:p>
            <a:r>
              <a:rPr lang="en-US" dirty="0">
                <a:solidFill>
                  <a:schemeClr val="accent1"/>
                </a:solidFill>
              </a:rPr>
              <a:t>Data Cleaning as a Process</a:t>
            </a:r>
          </a:p>
        </p:txBody>
      </p:sp>
      <p:sp>
        <p:nvSpPr>
          <p:cNvPr id="1084419" name="Rectangle 3"/>
          <p:cNvSpPr>
            <a:spLocks noGrp="1" noChangeArrowheads="1"/>
          </p:cNvSpPr>
          <p:nvPr>
            <p:ph type="body" idx="1"/>
          </p:nvPr>
        </p:nvSpPr>
        <p:spPr>
          <a:xfrm>
            <a:off x="304800" y="914400"/>
            <a:ext cx="8401050" cy="5562600"/>
          </a:xfrm>
        </p:spPr>
        <p:txBody>
          <a:bodyPr/>
          <a:lstStyle/>
          <a:p>
            <a:pPr>
              <a:lnSpc>
                <a:spcPct val="90000"/>
              </a:lnSpc>
            </a:pPr>
            <a:r>
              <a:rPr lang="en-US" sz="2000" dirty="0"/>
              <a:t>Data discrepancy detection</a:t>
            </a:r>
          </a:p>
          <a:p>
            <a:pPr lvl="1">
              <a:lnSpc>
                <a:spcPct val="90000"/>
              </a:lnSpc>
            </a:pPr>
            <a:r>
              <a:rPr lang="en-US" sz="2000" dirty="0">
                <a:solidFill>
                  <a:schemeClr val="accent1"/>
                </a:solidFill>
              </a:rPr>
              <a:t>Use metadata</a:t>
            </a:r>
            <a:r>
              <a:rPr lang="en-US" sz="2000" dirty="0"/>
              <a:t> (e.g., domain, range, dependency, distribution)</a:t>
            </a:r>
          </a:p>
          <a:p>
            <a:pPr lvl="1">
              <a:lnSpc>
                <a:spcPct val="90000"/>
              </a:lnSpc>
            </a:pPr>
            <a:r>
              <a:rPr lang="en-US" sz="2000" dirty="0"/>
              <a:t>Check field overloading </a:t>
            </a:r>
          </a:p>
          <a:p>
            <a:pPr lvl="1">
              <a:lnSpc>
                <a:spcPct val="90000"/>
              </a:lnSpc>
            </a:pPr>
            <a:r>
              <a:rPr lang="en-US" sz="2000" dirty="0"/>
              <a:t>Check uniqueness rule, consecutive rule and null rule</a:t>
            </a:r>
          </a:p>
          <a:p>
            <a:pPr lvl="1">
              <a:lnSpc>
                <a:spcPct val="90000"/>
              </a:lnSpc>
            </a:pPr>
            <a:r>
              <a:rPr lang="en-US" sz="2000" dirty="0"/>
              <a:t>Use commercial tools</a:t>
            </a:r>
          </a:p>
          <a:p>
            <a:pPr lvl="2">
              <a:lnSpc>
                <a:spcPct val="90000"/>
              </a:lnSpc>
            </a:pPr>
            <a:r>
              <a:rPr lang="en-US" sz="2000" dirty="0"/>
              <a:t>Data scrubbing: use simple domain knowledge (e.g., postal code, spell-check) to detect errors and make corrections</a:t>
            </a:r>
          </a:p>
          <a:p>
            <a:pPr lvl="2">
              <a:lnSpc>
                <a:spcPct val="90000"/>
              </a:lnSpc>
            </a:pPr>
            <a:r>
              <a:rPr lang="en-US" sz="2000" dirty="0"/>
              <a:t>Data auditing: by analyzing data to discover rules and relationship to detect violators (e.g., correlation and clustering to find outliers)</a:t>
            </a:r>
          </a:p>
          <a:p>
            <a:pPr>
              <a:lnSpc>
                <a:spcPct val="90000"/>
              </a:lnSpc>
            </a:pPr>
            <a:r>
              <a:rPr lang="en-US" sz="2000" dirty="0"/>
              <a:t>Data </a:t>
            </a:r>
            <a:r>
              <a:rPr lang="en-US" sz="2000" dirty="0" smtClean="0"/>
              <a:t>migration(Change Platform) </a:t>
            </a:r>
            <a:r>
              <a:rPr lang="en-US" sz="2000" dirty="0"/>
              <a:t>and </a:t>
            </a:r>
            <a:r>
              <a:rPr lang="en-US" sz="2000" dirty="0" smtClean="0"/>
              <a:t>integration(Mix data to transform)</a:t>
            </a:r>
            <a:endParaRPr lang="en-US" sz="2000" dirty="0"/>
          </a:p>
          <a:p>
            <a:pPr lvl="1">
              <a:lnSpc>
                <a:spcPct val="90000"/>
              </a:lnSpc>
            </a:pPr>
            <a:r>
              <a:rPr lang="en-US" sz="2000" dirty="0"/>
              <a:t>Data migration tools: allow transformations to be specified</a:t>
            </a:r>
          </a:p>
          <a:p>
            <a:pPr lvl="1">
              <a:lnSpc>
                <a:spcPct val="90000"/>
              </a:lnSpc>
            </a:pPr>
            <a:r>
              <a:rPr lang="en-US" sz="2000" dirty="0"/>
              <a:t>ETL (Extraction/Transformation/Loading) tools: allow users to specify transformations through a graphical user interface</a:t>
            </a:r>
          </a:p>
          <a:p>
            <a:pPr>
              <a:lnSpc>
                <a:spcPct val="90000"/>
              </a:lnSpc>
            </a:pPr>
            <a:r>
              <a:rPr lang="en-US" sz="2000" dirty="0"/>
              <a:t>Integration of the two processes</a:t>
            </a:r>
          </a:p>
          <a:p>
            <a:pPr lvl="1">
              <a:lnSpc>
                <a:spcPct val="90000"/>
              </a:lnSpc>
            </a:pPr>
            <a:r>
              <a:rPr lang="en-US" sz="2000" dirty="0"/>
              <a:t>Iterative and interactive (e.g., Potter’s Wheels)</a:t>
            </a: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83D01A-59B1-4B87-AF4C-0466F1D61B98}"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BDB4BD7D-94A0-427A-A7A2-143D855F2780}" type="slidenum">
              <a:rPr lang="en-US"/>
              <a:pPr/>
              <a:t>75</a:t>
            </a:fld>
            <a:endParaRPr lang="en-US"/>
          </a:p>
        </p:txBody>
      </p:sp>
      <p:sp>
        <p:nvSpPr>
          <p:cNvPr id="1004546" name="Rectangle 1026"/>
          <p:cNvSpPr>
            <a:spLocks noGrp="1" noChangeArrowheads="1"/>
          </p:cNvSpPr>
          <p:nvPr>
            <p:ph type="title"/>
          </p:nvPr>
        </p:nvSpPr>
        <p:spPr>
          <a:xfrm>
            <a:off x="990600" y="228600"/>
            <a:ext cx="7467600" cy="914400"/>
          </a:xfrm>
          <a:noFill/>
          <a:ln/>
        </p:spPr>
        <p:txBody>
          <a:bodyPr lIns="92075" tIns="46038" rIns="92075" bIns="46038" anchor="ctr"/>
          <a:lstStyle/>
          <a:p>
            <a:r>
              <a:rPr lang="en-US"/>
              <a:t>Chapter 2: Data Preprocessing</a:t>
            </a:r>
          </a:p>
        </p:txBody>
      </p:sp>
      <p:sp>
        <p:nvSpPr>
          <p:cNvPr id="1004547" name="Rectangle 1027"/>
          <p:cNvSpPr>
            <a:spLocks noGrp="1" noChangeArrowheads="1"/>
          </p:cNvSpPr>
          <p:nvPr>
            <p:ph type="body" idx="1"/>
          </p:nvPr>
        </p:nvSpPr>
        <p:spPr>
          <a:xfrm>
            <a:off x="533400" y="1524000"/>
            <a:ext cx="8077200" cy="449580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solidFill>
                  <a:schemeClr val="hlink"/>
                </a:solidFill>
              </a:rPr>
              <a:t>Data integration and transformation</a:t>
            </a:r>
            <a:endParaRPr lang="en-US"/>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809E63-D8FF-49AB-A6C1-21638F60F445}"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A7FD6E55-DA8A-415F-8F0F-7C59CE0AF443}" type="slidenum">
              <a:rPr lang="en-US"/>
              <a:pPr/>
              <a:t>76</a:t>
            </a:fld>
            <a:endParaRPr lang="en-US"/>
          </a:p>
        </p:txBody>
      </p:sp>
      <p:sp>
        <p:nvSpPr>
          <p:cNvPr id="963586" name="Rectangle 2"/>
          <p:cNvSpPr>
            <a:spLocks noGrp="1" noChangeArrowheads="1"/>
          </p:cNvSpPr>
          <p:nvPr>
            <p:ph type="title"/>
          </p:nvPr>
        </p:nvSpPr>
        <p:spPr>
          <a:xfrm>
            <a:off x="1447800" y="381000"/>
            <a:ext cx="5943600" cy="609600"/>
          </a:xfrm>
        </p:spPr>
        <p:txBody>
          <a:bodyPr/>
          <a:lstStyle/>
          <a:p>
            <a:r>
              <a:rPr lang="en-US" dirty="0">
                <a:solidFill>
                  <a:schemeClr val="accent1"/>
                </a:solidFill>
              </a:rPr>
              <a:t>Data Integration</a:t>
            </a:r>
          </a:p>
        </p:txBody>
      </p:sp>
      <p:sp>
        <p:nvSpPr>
          <p:cNvPr id="963587" name="Rectangle 3"/>
          <p:cNvSpPr>
            <a:spLocks noGrp="1" noChangeArrowheads="1"/>
          </p:cNvSpPr>
          <p:nvPr>
            <p:ph type="body" idx="1"/>
          </p:nvPr>
        </p:nvSpPr>
        <p:spPr>
          <a:xfrm>
            <a:off x="304800" y="1295400"/>
            <a:ext cx="8534400" cy="4953000"/>
          </a:xfrm>
        </p:spPr>
        <p:txBody>
          <a:bodyPr/>
          <a:lstStyle/>
          <a:p>
            <a:pPr>
              <a:lnSpc>
                <a:spcPct val="90000"/>
              </a:lnSpc>
            </a:pPr>
            <a:r>
              <a:rPr lang="en-US" sz="2400" dirty="0"/>
              <a:t>Data integration: </a:t>
            </a:r>
          </a:p>
          <a:p>
            <a:pPr lvl="1">
              <a:lnSpc>
                <a:spcPct val="90000"/>
              </a:lnSpc>
            </a:pPr>
            <a:r>
              <a:rPr lang="en-US" sz="2400" dirty="0">
                <a:solidFill>
                  <a:schemeClr val="accent1"/>
                </a:solidFill>
              </a:rPr>
              <a:t>Combines data from multiple sources</a:t>
            </a:r>
            <a:r>
              <a:rPr lang="en-US" sz="2400" dirty="0"/>
              <a:t> into a coherent store</a:t>
            </a:r>
          </a:p>
          <a:p>
            <a:pPr>
              <a:lnSpc>
                <a:spcPct val="90000"/>
              </a:lnSpc>
            </a:pPr>
            <a:r>
              <a:rPr lang="en-US" sz="2400" dirty="0"/>
              <a:t>Schema integration: e.g., </a:t>
            </a:r>
            <a:r>
              <a:rPr lang="en-US" sz="2400" dirty="0" err="1"/>
              <a:t>A.cust</a:t>
            </a:r>
            <a:r>
              <a:rPr lang="en-US" sz="2400" dirty="0"/>
              <a:t>-id </a:t>
            </a:r>
            <a:r>
              <a:rPr lang="en-US" sz="2400" dirty="0">
                <a:sym typeface="Symbol" pitchFamily="18" charset="2"/>
              </a:rPr>
              <a:t> </a:t>
            </a:r>
            <a:r>
              <a:rPr lang="en-US" sz="2400" dirty="0" err="1">
                <a:sym typeface="Symbol" pitchFamily="18" charset="2"/>
              </a:rPr>
              <a:t>B.</a:t>
            </a:r>
            <a:r>
              <a:rPr lang="en-US" sz="2400" dirty="0" err="1"/>
              <a:t>cust</a:t>
            </a:r>
            <a:r>
              <a:rPr lang="en-US" sz="2400" dirty="0"/>
              <a:t>-#</a:t>
            </a:r>
          </a:p>
          <a:p>
            <a:pPr lvl="1">
              <a:lnSpc>
                <a:spcPct val="90000"/>
              </a:lnSpc>
            </a:pPr>
            <a:r>
              <a:rPr lang="en-US" sz="2400" dirty="0"/>
              <a:t>Integrate metadata from different sources</a:t>
            </a:r>
          </a:p>
          <a:p>
            <a:pPr>
              <a:lnSpc>
                <a:spcPct val="90000"/>
              </a:lnSpc>
            </a:pPr>
            <a:r>
              <a:rPr lang="en-US" sz="2400" dirty="0">
                <a:solidFill>
                  <a:schemeClr val="hlink"/>
                </a:solidFill>
              </a:rPr>
              <a:t>Entity identification problem</a:t>
            </a:r>
            <a:r>
              <a:rPr lang="en-US" sz="2400" dirty="0"/>
              <a:t>: </a:t>
            </a:r>
          </a:p>
          <a:p>
            <a:pPr lvl="1">
              <a:lnSpc>
                <a:spcPct val="90000"/>
              </a:lnSpc>
            </a:pPr>
            <a:r>
              <a:rPr lang="en-US" sz="2400" dirty="0"/>
              <a:t>Identify real world entities from multiple data sources, e.g., Bill Clinton = William Clinton</a:t>
            </a:r>
          </a:p>
          <a:p>
            <a:pPr>
              <a:lnSpc>
                <a:spcPct val="90000"/>
              </a:lnSpc>
            </a:pPr>
            <a:r>
              <a:rPr lang="en-US" sz="2400" dirty="0"/>
              <a:t>Detecting and resolving data value conflicts</a:t>
            </a:r>
          </a:p>
          <a:p>
            <a:pPr lvl="1">
              <a:lnSpc>
                <a:spcPct val="90000"/>
              </a:lnSpc>
            </a:pPr>
            <a:r>
              <a:rPr lang="en-US" sz="2400" dirty="0"/>
              <a:t>For the same real world entity, attribute values from different sources are different</a:t>
            </a:r>
          </a:p>
          <a:p>
            <a:pPr lvl="1">
              <a:lnSpc>
                <a:spcPct val="90000"/>
              </a:lnSpc>
            </a:pPr>
            <a:r>
              <a:rPr lang="en-US" sz="2400" dirty="0"/>
              <a:t>Possible reasons: different representations, different scales, e.g., metric vs. British units</a:t>
            </a:r>
          </a:p>
        </p:txBody>
      </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08D31F-93CA-44F0-8FD8-9416FC3EDD45}"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D17566B5-5A7A-4479-805C-9F6C292B11E5}" type="slidenum">
              <a:rPr lang="en-US"/>
              <a:pPr/>
              <a:t>77</a:t>
            </a:fld>
            <a:endParaRPr lang="en-US"/>
          </a:p>
        </p:txBody>
      </p:sp>
      <p:sp>
        <p:nvSpPr>
          <p:cNvPr id="964610" name="Rectangle 2"/>
          <p:cNvSpPr>
            <a:spLocks noGrp="1" noChangeArrowheads="1"/>
          </p:cNvSpPr>
          <p:nvPr>
            <p:ph type="title"/>
          </p:nvPr>
        </p:nvSpPr>
        <p:spPr>
          <a:xfrm>
            <a:off x="381000" y="152400"/>
            <a:ext cx="8153400" cy="762000"/>
          </a:xfrm>
        </p:spPr>
        <p:txBody>
          <a:bodyPr/>
          <a:lstStyle/>
          <a:p>
            <a:r>
              <a:rPr lang="en-US" sz="3200"/>
              <a:t>Handling Redundancy in Data Integration</a:t>
            </a:r>
          </a:p>
        </p:txBody>
      </p:sp>
      <p:sp>
        <p:nvSpPr>
          <p:cNvPr id="964611" name="Rectangle 3"/>
          <p:cNvSpPr>
            <a:spLocks noGrp="1" noChangeArrowheads="1"/>
          </p:cNvSpPr>
          <p:nvPr>
            <p:ph type="body" idx="1"/>
          </p:nvPr>
        </p:nvSpPr>
        <p:spPr>
          <a:xfrm>
            <a:off x="381000" y="1295400"/>
            <a:ext cx="8305800" cy="5181600"/>
          </a:xfrm>
        </p:spPr>
        <p:txBody>
          <a:bodyPr/>
          <a:lstStyle/>
          <a:p>
            <a:pPr>
              <a:lnSpc>
                <a:spcPct val="110000"/>
              </a:lnSpc>
            </a:pPr>
            <a:r>
              <a:rPr lang="en-US" sz="2400" dirty="0">
                <a:solidFill>
                  <a:schemeClr val="accent1"/>
                </a:solidFill>
              </a:rPr>
              <a:t>Redundant data occur often when integration of multiple databases</a:t>
            </a:r>
          </a:p>
          <a:p>
            <a:pPr lvl="1">
              <a:lnSpc>
                <a:spcPct val="110000"/>
              </a:lnSpc>
            </a:pPr>
            <a:r>
              <a:rPr lang="en-US" sz="2400" i="1" dirty="0"/>
              <a:t>Object identification</a:t>
            </a:r>
            <a:r>
              <a:rPr lang="en-US" sz="2400" dirty="0"/>
              <a:t>:  The same attribute or object may have different names in different databases</a:t>
            </a:r>
          </a:p>
          <a:p>
            <a:pPr lvl="1">
              <a:lnSpc>
                <a:spcPct val="110000"/>
              </a:lnSpc>
            </a:pPr>
            <a:r>
              <a:rPr lang="en-US" sz="2400" i="1" dirty="0"/>
              <a:t>Derivable data:</a:t>
            </a:r>
            <a:r>
              <a:rPr lang="en-US" sz="2400" dirty="0"/>
              <a:t> One attribute may be a “derived” attribute in another table, e.g., annual revenue</a:t>
            </a:r>
          </a:p>
          <a:p>
            <a:pPr>
              <a:lnSpc>
                <a:spcPct val="110000"/>
              </a:lnSpc>
            </a:pPr>
            <a:r>
              <a:rPr lang="en-US" sz="2400" dirty="0">
                <a:solidFill>
                  <a:schemeClr val="folHlink"/>
                </a:solidFill>
              </a:rPr>
              <a:t>Redundant attributes may be able to be detected by </a:t>
            </a:r>
            <a:r>
              <a:rPr lang="en-US" sz="2400" i="1" dirty="0">
                <a:solidFill>
                  <a:schemeClr val="folHlink"/>
                </a:solidFill>
              </a:rPr>
              <a:t>correlation analysis</a:t>
            </a:r>
            <a:endParaRPr lang="en-US" sz="2400" dirty="0"/>
          </a:p>
          <a:p>
            <a:pPr>
              <a:lnSpc>
                <a:spcPct val="110000"/>
              </a:lnSpc>
            </a:pPr>
            <a:r>
              <a:rPr lang="en-US" sz="2400" dirty="0"/>
              <a:t>Careful integration of the data from multiple sources may help reduce/avoid redundancies and inconsistencies and improve mining speed and quality</a:t>
            </a:r>
          </a:p>
        </p:txBody>
      </p:sp>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fld id="{9D4403B3-C2C6-4BCB-8929-1C97628A91CC}" type="datetime4">
              <a:rPr lang="en-US"/>
              <a:pPr/>
              <a:t>January 24, 2017</a:t>
            </a:fld>
            <a:endParaRPr lang="en-US"/>
          </a:p>
        </p:txBody>
      </p:sp>
      <p:sp>
        <p:nvSpPr>
          <p:cNvPr id="8" name="Footer Placeholder 6"/>
          <p:cNvSpPr>
            <a:spLocks noGrp="1"/>
          </p:cNvSpPr>
          <p:nvPr>
            <p:ph type="ftr" sz="quarter" idx="11"/>
          </p:nvPr>
        </p:nvSpPr>
        <p:spPr/>
        <p:txBody>
          <a:bodyPr/>
          <a:lstStyle/>
          <a:p>
            <a:r>
              <a:rPr lang="en-US"/>
              <a:t>Data Mining: Concepts and Techniques</a:t>
            </a:r>
          </a:p>
        </p:txBody>
      </p:sp>
      <p:sp>
        <p:nvSpPr>
          <p:cNvPr id="9" name="Slide Number Placeholder 7"/>
          <p:cNvSpPr>
            <a:spLocks noGrp="1"/>
          </p:cNvSpPr>
          <p:nvPr>
            <p:ph type="sldNum" sz="quarter" idx="12"/>
          </p:nvPr>
        </p:nvSpPr>
        <p:spPr/>
        <p:txBody>
          <a:bodyPr/>
          <a:lstStyle/>
          <a:p>
            <a:fld id="{E1D0D6FE-6E5F-4BD4-9FC9-2D8EC744E5D2}" type="slidenum">
              <a:rPr lang="en-US"/>
              <a:pPr/>
              <a:t>78</a:t>
            </a:fld>
            <a:endParaRPr lang="en-US"/>
          </a:p>
        </p:txBody>
      </p:sp>
      <p:sp>
        <p:nvSpPr>
          <p:cNvPr id="1068034" name="Rectangle 2"/>
          <p:cNvSpPr>
            <a:spLocks noGrp="1" noChangeArrowheads="1"/>
          </p:cNvSpPr>
          <p:nvPr>
            <p:ph type="title"/>
          </p:nvPr>
        </p:nvSpPr>
        <p:spPr>
          <a:xfrm>
            <a:off x="609600" y="304800"/>
            <a:ext cx="7793038" cy="609600"/>
          </a:xfrm>
        </p:spPr>
        <p:txBody>
          <a:bodyPr/>
          <a:lstStyle/>
          <a:p>
            <a:r>
              <a:rPr lang="en-US" sz="3200" dirty="0">
                <a:solidFill>
                  <a:schemeClr val="accent1"/>
                </a:solidFill>
              </a:rPr>
              <a:t>Correlation Analysis</a:t>
            </a:r>
            <a:r>
              <a:rPr lang="en-US" sz="3200" dirty="0"/>
              <a:t> (</a:t>
            </a:r>
            <a:r>
              <a:rPr lang="en-US" sz="3200" dirty="0">
                <a:solidFill>
                  <a:schemeClr val="accent1"/>
                </a:solidFill>
              </a:rPr>
              <a:t>Numerical Data</a:t>
            </a:r>
            <a:r>
              <a:rPr lang="en-US" sz="3200" dirty="0"/>
              <a:t>)</a:t>
            </a:r>
          </a:p>
        </p:txBody>
      </p:sp>
      <p:sp>
        <p:nvSpPr>
          <p:cNvPr id="1068035" name="Rectangle 3"/>
          <p:cNvSpPr>
            <a:spLocks noGrp="1" noChangeArrowheads="1"/>
          </p:cNvSpPr>
          <p:nvPr>
            <p:ph type="body" sz="half" idx="1"/>
          </p:nvPr>
        </p:nvSpPr>
        <p:spPr>
          <a:xfrm>
            <a:off x="304800" y="1447800"/>
            <a:ext cx="8534400" cy="5029200"/>
          </a:xfrm>
        </p:spPr>
        <p:txBody>
          <a:bodyPr/>
          <a:lstStyle/>
          <a:p>
            <a:pPr>
              <a:lnSpc>
                <a:spcPct val="110000"/>
              </a:lnSpc>
            </a:pPr>
            <a:r>
              <a:rPr lang="en-US" sz="2400" dirty="0">
                <a:solidFill>
                  <a:schemeClr val="accent1"/>
                </a:solidFill>
              </a:rPr>
              <a:t>Correlation coefficient </a:t>
            </a:r>
            <a:r>
              <a:rPr lang="en-US" sz="2400" dirty="0"/>
              <a:t>(also called </a:t>
            </a:r>
            <a:r>
              <a:rPr lang="en-US" sz="2400" dirty="0">
                <a:solidFill>
                  <a:schemeClr val="folHlink"/>
                </a:solidFill>
              </a:rPr>
              <a:t>Pearson’s product moment coefficient</a:t>
            </a:r>
            <a:r>
              <a:rPr lang="en-US" sz="2400" dirty="0"/>
              <a:t>)</a:t>
            </a:r>
          </a:p>
          <a:p>
            <a:pPr>
              <a:lnSpc>
                <a:spcPct val="110000"/>
              </a:lnSpc>
            </a:pPr>
            <a:endParaRPr lang="en-US" sz="2400" dirty="0"/>
          </a:p>
          <a:p>
            <a:pPr>
              <a:lnSpc>
                <a:spcPct val="110000"/>
              </a:lnSpc>
            </a:pPr>
            <a:endParaRPr lang="en-US" sz="2400" dirty="0"/>
          </a:p>
          <a:p>
            <a:pPr>
              <a:lnSpc>
                <a:spcPct val="110000"/>
              </a:lnSpc>
            </a:pPr>
            <a:endParaRPr lang="en-US" sz="2400" dirty="0"/>
          </a:p>
          <a:p>
            <a:pPr lvl="1">
              <a:lnSpc>
                <a:spcPct val="110000"/>
              </a:lnSpc>
              <a:buFont typeface="Wingdings" pitchFamily="2" charset="2"/>
              <a:buNone/>
            </a:pPr>
            <a:r>
              <a:rPr lang="en-US" sz="2000" dirty="0"/>
              <a:t>where n is the number of tuples,       and      are the respective means of A and B, </a:t>
            </a:r>
            <a:r>
              <a:rPr lang="el-GR" sz="2000" dirty="0"/>
              <a:t>σ</a:t>
            </a:r>
            <a:r>
              <a:rPr lang="en-US" sz="2000" baseline="-25000" dirty="0"/>
              <a:t>A </a:t>
            </a:r>
            <a:r>
              <a:rPr lang="en-US" sz="2000" dirty="0"/>
              <a:t>and </a:t>
            </a:r>
            <a:r>
              <a:rPr lang="el-GR" sz="2000" dirty="0"/>
              <a:t>σ</a:t>
            </a:r>
            <a:r>
              <a:rPr lang="en-US" sz="2000" baseline="-25000" dirty="0"/>
              <a:t>B </a:t>
            </a:r>
            <a:r>
              <a:rPr lang="en-US" sz="2000" dirty="0"/>
              <a:t>are the respective standard deviation of A and B, and </a:t>
            </a:r>
            <a:r>
              <a:rPr lang="el-GR" sz="2000" dirty="0"/>
              <a:t>Σ</a:t>
            </a:r>
            <a:r>
              <a:rPr lang="en-US" sz="2000" dirty="0"/>
              <a:t>(AB) is the sum of the AB cross-product.</a:t>
            </a:r>
          </a:p>
          <a:p>
            <a:pPr>
              <a:lnSpc>
                <a:spcPct val="110000"/>
              </a:lnSpc>
            </a:pPr>
            <a:r>
              <a:rPr lang="en-US" sz="2400" dirty="0"/>
              <a:t>If </a:t>
            </a:r>
            <a:r>
              <a:rPr lang="en-US" sz="2400" dirty="0" err="1"/>
              <a:t>r</a:t>
            </a:r>
            <a:r>
              <a:rPr lang="en-US" sz="2400" baseline="-25000" dirty="0" err="1"/>
              <a:t>A,B</a:t>
            </a:r>
            <a:r>
              <a:rPr lang="en-US" sz="2400" dirty="0"/>
              <a:t> &gt; 0, A and B are positively correlated (A’s values increase as B’s).  The higher, the stronger correlation.</a:t>
            </a:r>
          </a:p>
          <a:p>
            <a:pPr>
              <a:lnSpc>
                <a:spcPct val="110000"/>
              </a:lnSpc>
            </a:pPr>
            <a:r>
              <a:rPr lang="en-US" sz="2400" dirty="0" err="1"/>
              <a:t>r</a:t>
            </a:r>
            <a:r>
              <a:rPr lang="en-US" sz="2400" baseline="-25000" dirty="0" err="1"/>
              <a:t>A,B</a:t>
            </a:r>
            <a:r>
              <a:rPr lang="en-US" sz="2400" dirty="0"/>
              <a:t> = 0: independent;  </a:t>
            </a:r>
            <a:r>
              <a:rPr lang="en-US" sz="2400" dirty="0" err="1"/>
              <a:t>r</a:t>
            </a:r>
            <a:r>
              <a:rPr lang="en-US" sz="2400" baseline="-25000" dirty="0" err="1"/>
              <a:t>A,B</a:t>
            </a:r>
            <a:r>
              <a:rPr lang="en-US" sz="2400" dirty="0"/>
              <a:t> &lt; 0: negatively correlated</a:t>
            </a:r>
          </a:p>
        </p:txBody>
      </p:sp>
      <p:graphicFrame>
        <p:nvGraphicFramePr>
          <p:cNvPr id="1068036" name="Object 4"/>
          <p:cNvGraphicFramePr>
            <a:graphicFrameLocks noGrp="1" noChangeAspect="1"/>
          </p:cNvGraphicFramePr>
          <p:nvPr>
            <p:ph sz="quarter" idx="2"/>
          </p:nvPr>
        </p:nvGraphicFramePr>
        <p:xfrm>
          <a:off x="1295400" y="2438400"/>
          <a:ext cx="6324600" cy="981075"/>
        </p:xfrm>
        <a:graphic>
          <a:graphicData uri="http://schemas.openxmlformats.org/presentationml/2006/ole">
            <mc:AlternateContent xmlns:mc="http://schemas.openxmlformats.org/markup-compatibility/2006">
              <mc:Choice xmlns:v="urn:schemas-microsoft-com:vml" Requires="v">
                <p:oleObj spid="_x0000_s1068065" name="Equation" r:id="rId3" imgW="2590560" imgH="469800" progId="Equation.3">
                  <p:embed/>
                </p:oleObj>
              </mc:Choice>
              <mc:Fallback>
                <p:oleObj name="Equation" r:id="rId3" imgW="2590560" imgH="469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38400"/>
                        <a:ext cx="63246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8038" name="Object 6"/>
          <p:cNvGraphicFramePr>
            <a:graphicFrameLocks noGrp="1" noChangeAspect="1"/>
          </p:cNvGraphicFramePr>
          <p:nvPr>
            <p:ph sz="quarter" idx="3"/>
          </p:nvPr>
        </p:nvGraphicFramePr>
        <p:xfrm>
          <a:off x="4633913" y="3733800"/>
          <a:ext cx="319087" cy="393700"/>
        </p:xfrm>
        <a:graphic>
          <a:graphicData uri="http://schemas.openxmlformats.org/presentationml/2006/ole">
            <mc:AlternateContent xmlns:mc="http://schemas.openxmlformats.org/markup-compatibility/2006">
              <mc:Choice xmlns:v="urn:schemas-microsoft-com:vml" Requires="v">
                <p:oleObj spid="_x0000_s1068066" name="Equation" r:id="rId5" imgW="152280" imgH="203040" progId="Equation.3">
                  <p:embed/>
                </p:oleObj>
              </mc:Choice>
              <mc:Fallback>
                <p:oleObj name="Equation" r:id="rId5" imgW="152280" imgH="2030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3913" y="3733800"/>
                        <a:ext cx="3190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8040" name="Object 8"/>
          <p:cNvGraphicFramePr>
            <a:graphicFrameLocks noChangeAspect="1"/>
          </p:cNvGraphicFramePr>
          <p:nvPr/>
        </p:nvGraphicFramePr>
        <p:xfrm>
          <a:off x="5562600" y="3721100"/>
          <a:ext cx="295275" cy="393700"/>
        </p:xfrm>
        <a:graphic>
          <a:graphicData uri="http://schemas.openxmlformats.org/presentationml/2006/ole">
            <mc:AlternateContent xmlns:mc="http://schemas.openxmlformats.org/markup-compatibility/2006">
              <mc:Choice xmlns:v="urn:schemas-microsoft-com:vml" Requires="v">
                <p:oleObj spid="_x0000_s1068067" name="Equation" r:id="rId7" imgW="152280" imgH="203040" progId="Equation.3">
                  <p:embed/>
                </p:oleObj>
              </mc:Choice>
              <mc:Fallback>
                <p:oleObj name="Equation" r:id="rId7" imgW="152280" imgH="20304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721100"/>
                        <a:ext cx="2952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p:cNvSpPr>
            <a:spLocks noGrp="1"/>
          </p:cNvSpPr>
          <p:nvPr>
            <p:ph type="dt" sz="half" idx="10"/>
          </p:nvPr>
        </p:nvSpPr>
        <p:spPr/>
        <p:txBody>
          <a:bodyPr/>
          <a:lstStyle/>
          <a:p>
            <a:fld id="{712443F1-AA8A-4B5B-A2C4-FE959A032112}" type="datetime4">
              <a:rPr lang="en-US"/>
              <a:pPr/>
              <a:t>January 24, 2017</a:t>
            </a:fld>
            <a:endParaRPr lang="en-US"/>
          </a:p>
        </p:txBody>
      </p:sp>
      <p:sp>
        <p:nvSpPr>
          <p:cNvPr id="6" name="Footer Placeholder 6"/>
          <p:cNvSpPr>
            <a:spLocks noGrp="1"/>
          </p:cNvSpPr>
          <p:nvPr>
            <p:ph type="ftr" sz="quarter" idx="11"/>
          </p:nvPr>
        </p:nvSpPr>
        <p:spPr/>
        <p:txBody>
          <a:bodyPr/>
          <a:lstStyle/>
          <a:p>
            <a:r>
              <a:rPr lang="en-US"/>
              <a:t>Data Mining: Concepts and Techniques</a:t>
            </a:r>
          </a:p>
        </p:txBody>
      </p:sp>
      <p:sp>
        <p:nvSpPr>
          <p:cNvPr id="7" name="Slide Number Placeholder 7"/>
          <p:cNvSpPr>
            <a:spLocks noGrp="1"/>
          </p:cNvSpPr>
          <p:nvPr>
            <p:ph type="sldNum" sz="quarter" idx="12"/>
          </p:nvPr>
        </p:nvSpPr>
        <p:spPr/>
        <p:txBody>
          <a:bodyPr/>
          <a:lstStyle/>
          <a:p>
            <a:fld id="{7A4106F8-2011-4977-BC79-F7BF04D12D73}" type="slidenum">
              <a:rPr lang="en-US"/>
              <a:pPr/>
              <a:t>79</a:t>
            </a:fld>
            <a:endParaRPr lang="en-US"/>
          </a:p>
        </p:txBody>
      </p:sp>
      <p:sp>
        <p:nvSpPr>
          <p:cNvPr id="1071106" name="Rectangle 2"/>
          <p:cNvSpPr>
            <a:spLocks noGrp="1" noChangeArrowheads="1"/>
          </p:cNvSpPr>
          <p:nvPr>
            <p:ph type="title"/>
          </p:nvPr>
        </p:nvSpPr>
        <p:spPr/>
        <p:txBody>
          <a:bodyPr/>
          <a:lstStyle/>
          <a:p>
            <a:r>
              <a:rPr lang="en-US" sz="3200" dirty="0"/>
              <a:t>Correlation Analysis (</a:t>
            </a:r>
            <a:r>
              <a:rPr lang="en-US" sz="3200" dirty="0">
                <a:solidFill>
                  <a:schemeClr val="accent1"/>
                </a:solidFill>
              </a:rPr>
              <a:t>Categorical Data</a:t>
            </a:r>
            <a:r>
              <a:rPr lang="en-US" sz="3200" dirty="0"/>
              <a:t>)</a:t>
            </a:r>
          </a:p>
        </p:txBody>
      </p:sp>
      <p:sp>
        <p:nvSpPr>
          <p:cNvPr id="1071107" name="Rectangle 3"/>
          <p:cNvSpPr>
            <a:spLocks noGrp="1" noChangeArrowheads="1"/>
          </p:cNvSpPr>
          <p:nvPr>
            <p:ph type="body" sz="half" idx="1"/>
          </p:nvPr>
        </p:nvSpPr>
        <p:spPr>
          <a:xfrm>
            <a:off x="304800" y="1447800"/>
            <a:ext cx="8382000" cy="5029200"/>
          </a:xfrm>
        </p:spPr>
        <p:txBody>
          <a:bodyPr/>
          <a:lstStyle/>
          <a:p>
            <a:pPr>
              <a:lnSpc>
                <a:spcPct val="110000"/>
              </a:lnSpc>
            </a:pPr>
            <a:r>
              <a:rPr lang="el-GR" sz="2400" dirty="0">
                <a:solidFill>
                  <a:schemeClr val="accent1"/>
                </a:solidFill>
              </a:rPr>
              <a:t>Χ</a:t>
            </a:r>
            <a:r>
              <a:rPr lang="en-US" sz="2400" baseline="30000" dirty="0">
                <a:solidFill>
                  <a:schemeClr val="accent1"/>
                </a:solidFill>
              </a:rPr>
              <a:t>2</a:t>
            </a:r>
            <a:r>
              <a:rPr lang="en-US" sz="2400" dirty="0">
                <a:solidFill>
                  <a:schemeClr val="accent1"/>
                </a:solidFill>
              </a:rPr>
              <a:t> (chi-square) test</a:t>
            </a:r>
            <a:endParaRPr lang="el-GR" sz="2400" dirty="0">
              <a:solidFill>
                <a:schemeClr val="accent1"/>
              </a:solidFill>
            </a:endParaRPr>
          </a:p>
          <a:p>
            <a:pPr>
              <a:lnSpc>
                <a:spcPct val="110000"/>
              </a:lnSpc>
            </a:pPr>
            <a:endParaRPr lang="en-US" sz="2400" dirty="0"/>
          </a:p>
          <a:p>
            <a:pPr>
              <a:lnSpc>
                <a:spcPct val="110000"/>
              </a:lnSpc>
            </a:pPr>
            <a:endParaRPr lang="en-US" sz="2400" dirty="0"/>
          </a:p>
          <a:p>
            <a:pPr>
              <a:lnSpc>
                <a:spcPct val="110000"/>
              </a:lnSpc>
            </a:pPr>
            <a:r>
              <a:rPr lang="en-US" sz="2400" dirty="0"/>
              <a:t>The larger the </a:t>
            </a:r>
            <a:r>
              <a:rPr lang="el-GR" sz="2400" dirty="0"/>
              <a:t>Χ</a:t>
            </a:r>
            <a:r>
              <a:rPr lang="en-US" sz="2400" baseline="30000" dirty="0"/>
              <a:t>2</a:t>
            </a:r>
            <a:r>
              <a:rPr lang="en-US" sz="2400" dirty="0"/>
              <a:t> value, the more likely the variables are related</a:t>
            </a:r>
          </a:p>
          <a:p>
            <a:pPr>
              <a:lnSpc>
                <a:spcPct val="110000"/>
              </a:lnSpc>
            </a:pPr>
            <a:r>
              <a:rPr lang="en-US" sz="2400" dirty="0"/>
              <a:t>The cells that contribute the most to the </a:t>
            </a:r>
            <a:r>
              <a:rPr lang="el-GR" sz="2400" dirty="0"/>
              <a:t>Χ</a:t>
            </a:r>
            <a:r>
              <a:rPr lang="en-US" sz="2400" baseline="30000" dirty="0"/>
              <a:t>2</a:t>
            </a:r>
            <a:r>
              <a:rPr lang="en-US" sz="2400" dirty="0"/>
              <a:t> value are those whose actual count is very different from the expected count</a:t>
            </a:r>
          </a:p>
          <a:p>
            <a:pPr>
              <a:lnSpc>
                <a:spcPct val="110000"/>
              </a:lnSpc>
            </a:pPr>
            <a:r>
              <a:rPr lang="en-US" sz="2400" dirty="0"/>
              <a:t>Correlation does not imply causality</a:t>
            </a:r>
          </a:p>
          <a:p>
            <a:pPr lvl="1">
              <a:lnSpc>
                <a:spcPct val="110000"/>
              </a:lnSpc>
            </a:pPr>
            <a:r>
              <a:rPr lang="en-US" sz="2000" dirty="0"/>
              <a:t># of hospitals and # of car-theft in a city are correlated</a:t>
            </a:r>
          </a:p>
          <a:p>
            <a:pPr lvl="1">
              <a:lnSpc>
                <a:spcPct val="110000"/>
              </a:lnSpc>
            </a:pPr>
            <a:r>
              <a:rPr lang="en-US" sz="2000" dirty="0"/>
              <a:t>Both are causally linked to the third variable: population</a:t>
            </a:r>
          </a:p>
        </p:txBody>
      </p:sp>
      <p:graphicFrame>
        <p:nvGraphicFramePr>
          <p:cNvPr id="1071108" name="Object 4"/>
          <p:cNvGraphicFramePr>
            <a:graphicFrameLocks noGrp="1" noChangeAspect="1"/>
          </p:cNvGraphicFramePr>
          <p:nvPr>
            <p:ph sz="quarter" idx="2"/>
          </p:nvPr>
        </p:nvGraphicFramePr>
        <p:xfrm>
          <a:off x="2187575" y="1981200"/>
          <a:ext cx="4540250" cy="981075"/>
        </p:xfrm>
        <a:graphic>
          <a:graphicData uri="http://schemas.openxmlformats.org/presentationml/2006/ole">
            <mc:AlternateContent xmlns:mc="http://schemas.openxmlformats.org/markup-compatibility/2006">
              <mc:Choice xmlns:v="urn:schemas-microsoft-com:vml" Requires="v">
                <p:oleObj spid="_x0000_s1071117" name="Equation" r:id="rId3" imgW="2057400" imgH="444240" progId="Equation.3">
                  <p:embed/>
                </p:oleObj>
              </mc:Choice>
              <mc:Fallback>
                <p:oleObj name="Equation" r:id="rId3" imgW="2057400" imgH="4442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575" y="1981200"/>
                        <a:ext cx="454025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fld id="{C231B1D8-BBCA-4892-9BDA-4C71BB7468EB}" type="datetime4">
              <a:rPr lang="en-US"/>
              <a:pPr/>
              <a:t>January 24, 2017</a:t>
            </a:fld>
            <a:endParaRPr lang="en-US"/>
          </a:p>
        </p:txBody>
      </p:sp>
      <p:sp>
        <p:nvSpPr>
          <p:cNvPr id="5" name="Footer Placeholder 3"/>
          <p:cNvSpPr>
            <a:spLocks noGrp="1"/>
          </p:cNvSpPr>
          <p:nvPr>
            <p:ph type="ftr" sz="quarter" idx="11"/>
          </p:nvPr>
        </p:nvSpPr>
        <p:spPr/>
        <p:txBody>
          <a:bodyPr/>
          <a:lstStyle/>
          <a:p>
            <a:r>
              <a:rPr lang="en-US"/>
              <a:t>Data Mining: Concepts and Techniques</a:t>
            </a:r>
          </a:p>
        </p:txBody>
      </p:sp>
      <p:sp>
        <p:nvSpPr>
          <p:cNvPr id="6" name="Slide Number Placeholder 4"/>
          <p:cNvSpPr>
            <a:spLocks noGrp="1"/>
          </p:cNvSpPr>
          <p:nvPr>
            <p:ph type="sldNum" sz="quarter" idx="12"/>
          </p:nvPr>
        </p:nvSpPr>
        <p:spPr/>
        <p:txBody>
          <a:bodyPr/>
          <a:lstStyle/>
          <a:p>
            <a:fld id="{D8670576-B578-4698-A0A9-DC66A3E66C58}" type="slidenum">
              <a:rPr lang="en-US"/>
              <a:pPr/>
              <a:t>8</a:t>
            </a:fld>
            <a:endParaRPr lang="en-US"/>
          </a:p>
        </p:txBody>
      </p:sp>
      <p:sp>
        <p:nvSpPr>
          <p:cNvPr id="953346" name="Rectangle 2"/>
          <p:cNvSpPr>
            <a:spLocks noGrp="1" noChangeArrowheads="1"/>
          </p:cNvSpPr>
          <p:nvPr>
            <p:ph type="title"/>
          </p:nvPr>
        </p:nvSpPr>
        <p:spPr>
          <a:xfrm>
            <a:off x="1350963" y="457200"/>
            <a:ext cx="6269037" cy="609600"/>
          </a:xfrm>
        </p:spPr>
        <p:txBody>
          <a:bodyPr/>
          <a:lstStyle/>
          <a:p>
            <a:r>
              <a:rPr lang="en-US" sz="3200" dirty="0">
                <a:solidFill>
                  <a:schemeClr val="accent1"/>
                </a:solidFill>
              </a:rPr>
              <a:t>Forms of Data Preprocessing</a:t>
            </a:r>
            <a:r>
              <a:rPr lang="en-US" dirty="0">
                <a:solidFill>
                  <a:schemeClr val="accent1"/>
                </a:solidFill>
              </a:rPr>
              <a:t> </a:t>
            </a:r>
          </a:p>
        </p:txBody>
      </p:sp>
      <p:pic>
        <p:nvPicPr>
          <p:cNvPr id="953347" name="Picture 3"/>
          <p:cNvPicPr>
            <a:picLocks noChangeAspect="1" noChangeArrowheads="1"/>
          </p:cNvPicPr>
          <p:nvPr/>
        </p:nvPicPr>
        <p:blipFill>
          <a:blip r:embed="rId2" cstate="print"/>
          <a:srcRect/>
          <a:stretch>
            <a:fillRect/>
          </a:stretch>
        </p:blipFill>
        <p:spPr bwMode="auto">
          <a:xfrm>
            <a:off x="457200" y="1600200"/>
            <a:ext cx="8305800" cy="4843463"/>
          </a:xfrm>
          <a:prstGeom prst="rect">
            <a:avLst/>
          </a:prstGeom>
          <a:noFill/>
          <a:ln w="9525">
            <a:noFill/>
            <a:miter lim="800000"/>
            <a:headEnd/>
            <a:tailEnd/>
          </a:ln>
          <a:effectLst/>
        </p:spPr>
      </p:pic>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5"/>
          <p:cNvSpPr>
            <a:spLocks noGrp="1"/>
          </p:cNvSpPr>
          <p:nvPr>
            <p:ph type="dt" sz="half" idx="10"/>
          </p:nvPr>
        </p:nvSpPr>
        <p:spPr/>
        <p:txBody>
          <a:bodyPr/>
          <a:lstStyle/>
          <a:p>
            <a:fld id="{292775C5-60EF-4590-B663-B9AF45BCB217}" type="datetime4">
              <a:rPr lang="en-US"/>
              <a:pPr/>
              <a:t>January 24, 2017</a:t>
            </a:fld>
            <a:endParaRPr lang="en-US"/>
          </a:p>
        </p:txBody>
      </p:sp>
      <p:sp>
        <p:nvSpPr>
          <p:cNvPr id="33" name="Footer Placeholder 6"/>
          <p:cNvSpPr>
            <a:spLocks noGrp="1"/>
          </p:cNvSpPr>
          <p:nvPr>
            <p:ph type="ftr" sz="quarter" idx="11"/>
          </p:nvPr>
        </p:nvSpPr>
        <p:spPr/>
        <p:txBody>
          <a:bodyPr/>
          <a:lstStyle/>
          <a:p>
            <a:r>
              <a:rPr lang="en-US"/>
              <a:t>Data Mining: Concepts and Techniques</a:t>
            </a:r>
          </a:p>
        </p:txBody>
      </p:sp>
      <p:sp>
        <p:nvSpPr>
          <p:cNvPr id="34" name="Slide Number Placeholder 7"/>
          <p:cNvSpPr>
            <a:spLocks noGrp="1"/>
          </p:cNvSpPr>
          <p:nvPr>
            <p:ph type="sldNum" sz="quarter" idx="12"/>
          </p:nvPr>
        </p:nvSpPr>
        <p:spPr/>
        <p:txBody>
          <a:bodyPr/>
          <a:lstStyle/>
          <a:p>
            <a:fld id="{3697B240-3F45-4CEA-8E7A-861B148F594B}" type="slidenum">
              <a:rPr lang="en-US"/>
              <a:pPr/>
              <a:t>80</a:t>
            </a:fld>
            <a:endParaRPr lang="en-US"/>
          </a:p>
        </p:txBody>
      </p:sp>
      <p:sp>
        <p:nvSpPr>
          <p:cNvPr id="1072130" name="Rectangle 2"/>
          <p:cNvSpPr>
            <a:spLocks noGrp="1" noChangeArrowheads="1"/>
          </p:cNvSpPr>
          <p:nvPr>
            <p:ph type="title"/>
          </p:nvPr>
        </p:nvSpPr>
        <p:spPr>
          <a:xfrm>
            <a:off x="685800" y="304800"/>
            <a:ext cx="7793038" cy="609600"/>
          </a:xfrm>
        </p:spPr>
        <p:txBody>
          <a:bodyPr/>
          <a:lstStyle/>
          <a:p>
            <a:r>
              <a:rPr lang="en-US" sz="3200" dirty="0">
                <a:solidFill>
                  <a:schemeClr val="accent1"/>
                </a:solidFill>
              </a:rPr>
              <a:t>Chi-Square Calculation: An Example</a:t>
            </a:r>
          </a:p>
        </p:txBody>
      </p:sp>
      <p:sp>
        <p:nvSpPr>
          <p:cNvPr id="1072131" name="Rectangle 3"/>
          <p:cNvSpPr>
            <a:spLocks noGrp="1" noChangeArrowheads="1"/>
          </p:cNvSpPr>
          <p:nvPr>
            <p:ph type="body" sz="half" idx="1"/>
          </p:nvPr>
        </p:nvSpPr>
        <p:spPr>
          <a:xfrm>
            <a:off x="304800" y="1447800"/>
            <a:ext cx="8534400" cy="5029200"/>
          </a:xfrm>
        </p:spPr>
        <p:txBody>
          <a:bodyPr/>
          <a:lstStyle/>
          <a:p>
            <a:pPr>
              <a:lnSpc>
                <a:spcPct val="110000"/>
              </a:lnSpc>
            </a:pPr>
            <a:endParaRPr lang="en-US" sz="2400"/>
          </a:p>
          <a:p>
            <a:pPr>
              <a:lnSpc>
                <a:spcPct val="110000"/>
              </a:lnSpc>
            </a:pPr>
            <a:endParaRPr lang="en-US" sz="2400"/>
          </a:p>
          <a:p>
            <a:pPr>
              <a:lnSpc>
                <a:spcPct val="110000"/>
              </a:lnSpc>
            </a:pPr>
            <a:endParaRPr lang="en-US" sz="2400"/>
          </a:p>
          <a:p>
            <a:pPr>
              <a:lnSpc>
                <a:spcPct val="110000"/>
              </a:lnSpc>
            </a:pPr>
            <a:endParaRPr lang="en-US" sz="2400"/>
          </a:p>
          <a:p>
            <a:pPr>
              <a:lnSpc>
                <a:spcPct val="110000"/>
              </a:lnSpc>
            </a:pPr>
            <a:r>
              <a:rPr lang="el-GR" sz="2400"/>
              <a:t>Χ</a:t>
            </a:r>
            <a:r>
              <a:rPr lang="en-US" sz="2400" baseline="30000"/>
              <a:t>2</a:t>
            </a:r>
            <a:r>
              <a:rPr lang="en-US" sz="2400"/>
              <a:t> (chi-square) calculation (numbers in parenthesis are expected counts calculated based on the data distribution in the two categories)</a:t>
            </a:r>
            <a:endParaRPr lang="el-GR" sz="2400"/>
          </a:p>
          <a:p>
            <a:pPr>
              <a:lnSpc>
                <a:spcPct val="110000"/>
              </a:lnSpc>
            </a:pPr>
            <a:endParaRPr lang="en-US" sz="2400"/>
          </a:p>
          <a:p>
            <a:pPr>
              <a:lnSpc>
                <a:spcPct val="110000"/>
              </a:lnSpc>
            </a:pPr>
            <a:endParaRPr lang="en-US" sz="2400"/>
          </a:p>
          <a:p>
            <a:pPr>
              <a:lnSpc>
                <a:spcPct val="110000"/>
              </a:lnSpc>
            </a:pPr>
            <a:r>
              <a:rPr lang="en-US" sz="2400"/>
              <a:t>It shows that like_science_fiction and play_chess are correlated in the group</a:t>
            </a:r>
          </a:p>
        </p:txBody>
      </p:sp>
      <p:graphicFrame>
        <p:nvGraphicFramePr>
          <p:cNvPr id="1072132" name="Object 4"/>
          <p:cNvGraphicFramePr>
            <a:graphicFrameLocks noGrp="1" noChangeAspect="1"/>
          </p:cNvGraphicFramePr>
          <p:nvPr>
            <p:ph sz="quarter" idx="2"/>
          </p:nvPr>
        </p:nvGraphicFramePr>
        <p:xfrm>
          <a:off x="762000" y="4800600"/>
          <a:ext cx="7772400" cy="722313"/>
        </p:xfrm>
        <a:graphic>
          <a:graphicData uri="http://schemas.openxmlformats.org/presentationml/2006/ole">
            <mc:AlternateContent xmlns:mc="http://schemas.openxmlformats.org/markup-compatibility/2006">
              <mc:Choice xmlns:v="urn:schemas-microsoft-com:vml" Requires="v">
                <p:oleObj spid="_x0000_s1072141" name="Equation" r:id="rId3" imgW="4381200" imgH="419040" progId="Equation.3">
                  <p:embed/>
                </p:oleObj>
              </mc:Choice>
              <mc:Fallback>
                <p:oleObj name="Equation" r:id="rId3" imgW="4381200" imgH="419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00600"/>
                        <a:ext cx="77724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2175" name="Group 47"/>
          <p:cNvGraphicFramePr>
            <a:graphicFrameLocks noGrp="1"/>
          </p:cNvGraphicFramePr>
          <p:nvPr/>
        </p:nvGraphicFramePr>
        <p:xfrm>
          <a:off x="1371600" y="1447800"/>
          <a:ext cx="6096000" cy="1595439"/>
        </p:xfrm>
        <a:graphic>
          <a:graphicData uri="http://schemas.openxmlformats.org/drawingml/2006/table">
            <a:tbl>
              <a:tblPr/>
              <a:tblGrid>
                <a:gridCol w="2219325"/>
                <a:gridCol w="1136650"/>
                <a:gridCol w="1571625"/>
                <a:gridCol w="1168400"/>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th-TH"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85A96F-2223-4C05-BA33-E24F0844A1AF}"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C56E8726-E40A-4803-B779-4C37DCF50421}" type="slidenum">
              <a:rPr lang="en-US"/>
              <a:pPr/>
              <a:t>81</a:t>
            </a:fld>
            <a:endParaRPr lang="en-US"/>
          </a:p>
        </p:txBody>
      </p:sp>
      <p:sp>
        <p:nvSpPr>
          <p:cNvPr id="965634" name="Rectangle 2"/>
          <p:cNvSpPr>
            <a:spLocks noGrp="1" noChangeArrowheads="1"/>
          </p:cNvSpPr>
          <p:nvPr>
            <p:ph type="title"/>
          </p:nvPr>
        </p:nvSpPr>
        <p:spPr>
          <a:xfrm>
            <a:off x="914400" y="381000"/>
            <a:ext cx="7162800" cy="609600"/>
          </a:xfrm>
        </p:spPr>
        <p:txBody>
          <a:bodyPr/>
          <a:lstStyle/>
          <a:p>
            <a:r>
              <a:rPr lang="en-US" dirty="0">
                <a:solidFill>
                  <a:schemeClr val="accent1"/>
                </a:solidFill>
              </a:rPr>
              <a:t>Data Transformation</a:t>
            </a:r>
          </a:p>
        </p:txBody>
      </p:sp>
      <p:sp>
        <p:nvSpPr>
          <p:cNvPr id="965635" name="Rectangle 3"/>
          <p:cNvSpPr>
            <a:spLocks noGrp="1" noChangeArrowheads="1"/>
          </p:cNvSpPr>
          <p:nvPr>
            <p:ph type="body" idx="1"/>
          </p:nvPr>
        </p:nvSpPr>
        <p:spPr>
          <a:xfrm>
            <a:off x="457200" y="1524000"/>
            <a:ext cx="8229600" cy="4800600"/>
          </a:xfrm>
        </p:spPr>
        <p:txBody>
          <a:bodyPr/>
          <a:lstStyle/>
          <a:p>
            <a:pPr>
              <a:lnSpc>
                <a:spcPct val="110000"/>
              </a:lnSpc>
            </a:pPr>
            <a:r>
              <a:rPr lang="en-US" sz="2400" dirty="0"/>
              <a:t>Smoothing: remove noise from data</a:t>
            </a:r>
          </a:p>
          <a:p>
            <a:pPr>
              <a:lnSpc>
                <a:spcPct val="110000"/>
              </a:lnSpc>
            </a:pPr>
            <a:r>
              <a:rPr lang="en-US" sz="2400" dirty="0"/>
              <a:t>Aggregation: summarization, data cube construction</a:t>
            </a:r>
          </a:p>
          <a:p>
            <a:pPr>
              <a:lnSpc>
                <a:spcPct val="110000"/>
              </a:lnSpc>
            </a:pPr>
            <a:r>
              <a:rPr lang="en-US" sz="2400" dirty="0"/>
              <a:t>Generalization: concept hierarchy climbing</a:t>
            </a:r>
          </a:p>
          <a:p>
            <a:pPr>
              <a:lnSpc>
                <a:spcPct val="110000"/>
              </a:lnSpc>
            </a:pPr>
            <a:r>
              <a:rPr lang="en-US" sz="2400" dirty="0"/>
              <a:t>Normalization: scaled to fall within a small, specified range</a:t>
            </a:r>
          </a:p>
          <a:p>
            <a:pPr lvl="1">
              <a:lnSpc>
                <a:spcPct val="110000"/>
              </a:lnSpc>
            </a:pPr>
            <a:r>
              <a:rPr lang="en-US" sz="2400" dirty="0">
                <a:solidFill>
                  <a:schemeClr val="accent1"/>
                </a:solidFill>
              </a:rPr>
              <a:t>min-max normalization</a:t>
            </a:r>
          </a:p>
          <a:p>
            <a:pPr lvl="1">
              <a:lnSpc>
                <a:spcPct val="110000"/>
              </a:lnSpc>
            </a:pPr>
            <a:r>
              <a:rPr lang="en-US" sz="2400" dirty="0">
                <a:solidFill>
                  <a:schemeClr val="accent1"/>
                </a:solidFill>
              </a:rPr>
              <a:t>z-score normalization</a:t>
            </a:r>
          </a:p>
          <a:p>
            <a:pPr lvl="1">
              <a:lnSpc>
                <a:spcPct val="110000"/>
              </a:lnSpc>
            </a:pPr>
            <a:r>
              <a:rPr lang="en-US" sz="2400" dirty="0">
                <a:solidFill>
                  <a:schemeClr val="accent1"/>
                </a:solidFill>
              </a:rPr>
              <a:t>normalization by decimal scaling</a:t>
            </a:r>
          </a:p>
          <a:p>
            <a:pPr>
              <a:lnSpc>
                <a:spcPct val="110000"/>
              </a:lnSpc>
            </a:pPr>
            <a:r>
              <a:rPr lang="en-US" sz="2400" dirty="0"/>
              <a:t>Attribute/feature construction</a:t>
            </a:r>
          </a:p>
          <a:p>
            <a:pPr lvl="1">
              <a:lnSpc>
                <a:spcPct val="110000"/>
              </a:lnSpc>
            </a:pPr>
            <a:r>
              <a:rPr lang="en-US" sz="2400" dirty="0"/>
              <a:t>New attributes constructed from the given ones</a:t>
            </a:r>
          </a:p>
        </p:txBody>
      </p:sp>
    </p:spTree>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5"/>
          <p:cNvSpPr>
            <a:spLocks noGrp="1"/>
          </p:cNvSpPr>
          <p:nvPr>
            <p:ph type="dt" sz="half" idx="10"/>
          </p:nvPr>
        </p:nvSpPr>
        <p:spPr/>
        <p:txBody>
          <a:bodyPr/>
          <a:lstStyle/>
          <a:p>
            <a:fld id="{B85308FC-4E06-4A9B-A5BF-AB1B70372F9F}" type="datetime4">
              <a:rPr lang="en-US"/>
              <a:pPr/>
              <a:t>January 24, 2017</a:t>
            </a:fld>
            <a:endParaRPr lang="en-US"/>
          </a:p>
        </p:txBody>
      </p:sp>
      <p:sp>
        <p:nvSpPr>
          <p:cNvPr id="12" name="Footer Placeholder 6"/>
          <p:cNvSpPr>
            <a:spLocks noGrp="1"/>
          </p:cNvSpPr>
          <p:nvPr>
            <p:ph type="ftr" sz="quarter" idx="11"/>
          </p:nvPr>
        </p:nvSpPr>
        <p:spPr/>
        <p:txBody>
          <a:bodyPr/>
          <a:lstStyle/>
          <a:p>
            <a:r>
              <a:rPr lang="en-US"/>
              <a:t>Data Mining: Concepts and Techniques</a:t>
            </a:r>
          </a:p>
        </p:txBody>
      </p:sp>
      <p:sp>
        <p:nvSpPr>
          <p:cNvPr id="13" name="Slide Number Placeholder 7"/>
          <p:cNvSpPr>
            <a:spLocks noGrp="1"/>
          </p:cNvSpPr>
          <p:nvPr>
            <p:ph type="sldNum" sz="quarter" idx="12"/>
          </p:nvPr>
        </p:nvSpPr>
        <p:spPr/>
        <p:txBody>
          <a:bodyPr/>
          <a:lstStyle/>
          <a:p>
            <a:fld id="{6AE3CA7A-A934-48EB-9C2A-AE3A6EF4D90C}" type="slidenum">
              <a:rPr lang="en-US"/>
              <a:pPr/>
              <a:t>82</a:t>
            </a:fld>
            <a:endParaRPr lang="en-US"/>
          </a:p>
        </p:txBody>
      </p:sp>
      <p:sp>
        <p:nvSpPr>
          <p:cNvPr id="966658" name="Rectangle 2"/>
          <p:cNvSpPr>
            <a:spLocks noGrp="1" noChangeArrowheads="1"/>
          </p:cNvSpPr>
          <p:nvPr>
            <p:ph type="title"/>
          </p:nvPr>
        </p:nvSpPr>
        <p:spPr/>
        <p:txBody>
          <a:bodyPr/>
          <a:lstStyle/>
          <a:p>
            <a:r>
              <a:rPr lang="en-US" dirty="0"/>
              <a:t>Data Transformation: </a:t>
            </a:r>
            <a:r>
              <a:rPr lang="en-US" dirty="0">
                <a:solidFill>
                  <a:schemeClr val="accent1"/>
                </a:solidFill>
              </a:rPr>
              <a:t>Normalization</a:t>
            </a:r>
          </a:p>
        </p:txBody>
      </p:sp>
      <p:sp>
        <p:nvSpPr>
          <p:cNvPr id="966659" name="Rectangle 3"/>
          <p:cNvSpPr>
            <a:spLocks noGrp="1" noChangeArrowheads="1"/>
          </p:cNvSpPr>
          <p:nvPr>
            <p:ph type="body" sz="half" idx="1"/>
          </p:nvPr>
        </p:nvSpPr>
        <p:spPr>
          <a:xfrm>
            <a:off x="304800" y="1295400"/>
            <a:ext cx="8305800" cy="5029200"/>
          </a:xfrm>
        </p:spPr>
        <p:txBody>
          <a:bodyPr/>
          <a:lstStyle/>
          <a:p>
            <a:pPr>
              <a:lnSpc>
                <a:spcPct val="120000"/>
              </a:lnSpc>
            </a:pPr>
            <a:r>
              <a:rPr lang="en-US" sz="2000" dirty="0">
                <a:solidFill>
                  <a:schemeClr val="accent1"/>
                </a:solidFill>
              </a:rPr>
              <a:t>Min-max normalization</a:t>
            </a:r>
            <a:r>
              <a:rPr lang="en-US" sz="2000" dirty="0"/>
              <a:t>: to [</a:t>
            </a:r>
            <a:r>
              <a:rPr lang="en-US" sz="2000" dirty="0" err="1"/>
              <a:t>new_min</a:t>
            </a:r>
            <a:r>
              <a:rPr lang="en-US" sz="2000" baseline="-25000" dirty="0" err="1"/>
              <a:t>A</a:t>
            </a:r>
            <a:r>
              <a:rPr lang="en-US" sz="2000" dirty="0"/>
              <a:t>, </a:t>
            </a:r>
            <a:r>
              <a:rPr lang="en-US" sz="2000" dirty="0" err="1"/>
              <a:t>new_max</a:t>
            </a:r>
            <a:r>
              <a:rPr lang="en-US" sz="2000" baseline="-25000" dirty="0" err="1"/>
              <a:t>A</a:t>
            </a:r>
            <a:r>
              <a:rPr lang="en-US" sz="2000" dirty="0"/>
              <a:t>]</a:t>
            </a:r>
          </a:p>
          <a:p>
            <a:pPr lvl="1">
              <a:lnSpc>
                <a:spcPct val="120000"/>
              </a:lnSpc>
            </a:pPr>
            <a:endParaRPr lang="en-US" sz="2000" dirty="0"/>
          </a:p>
          <a:p>
            <a:pPr lvl="1">
              <a:lnSpc>
                <a:spcPct val="120000"/>
              </a:lnSpc>
            </a:pPr>
            <a:endParaRPr lang="en-US" sz="2000" dirty="0"/>
          </a:p>
          <a:p>
            <a:pPr lvl="1">
              <a:lnSpc>
                <a:spcPct val="120000"/>
              </a:lnSpc>
            </a:pPr>
            <a:r>
              <a:rPr lang="en-US" sz="2000" dirty="0"/>
              <a:t>Ex.  Let income range $12,000 to $98,000 normalized to [0.0, 1.0].  Then $73,000 is mapped to  </a:t>
            </a:r>
          </a:p>
          <a:p>
            <a:pPr>
              <a:lnSpc>
                <a:spcPct val="120000"/>
              </a:lnSpc>
            </a:pPr>
            <a:r>
              <a:rPr lang="en-US" sz="2000" dirty="0">
                <a:solidFill>
                  <a:schemeClr val="accent1"/>
                </a:solidFill>
              </a:rPr>
              <a:t>Z-score normalization </a:t>
            </a:r>
            <a:r>
              <a:rPr lang="en-US" sz="2000" dirty="0"/>
              <a:t>(</a:t>
            </a:r>
            <a:r>
              <a:rPr lang="el-GR" sz="2000" dirty="0"/>
              <a:t>μ</a:t>
            </a:r>
            <a:r>
              <a:rPr lang="en-US" sz="2000" dirty="0"/>
              <a:t>: mean, </a:t>
            </a:r>
            <a:r>
              <a:rPr lang="el-GR" sz="2000" dirty="0"/>
              <a:t>σ</a:t>
            </a:r>
            <a:r>
              <a:rPr lang="en-US" sz="2000" dirty="0"/>
              <a:t>: standard deviation):</a:t>
            </a:r>
          </a:p>
          <a:p>
            <a:pPr>
              <a:lnSpc>
                <a:spcPct val="120000"/>
              </a:lnSpc>
            </a:pPr>
            <a:endParaRPr lang="en-US" sz="2000" dirty="0"/>
          </a:p>
          <a:p>
            <a:pPr lvl="1">
              <a:lnSpc>
                <a:spcPct val="120000"/>
              </a:lnSpc>
            </a:pPr>
            <a:endParaRPr lang="en-US" sz="2000" dirty="0"/>
          </a:p>
          <a:p>
            <a:pPr lvl="1">
              <a:lnSpc>
                <a:spcPct val="120000"/>
              </a:lnSpc>
            </a:pPr>
            <a:r>
              <a:rPr lang="en-US" sz="2000" dirty="0"/>
              <a:t>Ex. Let </a:t>
            </a:r>
            <a:r>
              <a:rPr lang="el-GR" sz="2000" dirty="0"/>
              <a:t>μ</a:t>
            </a:r>
            <a:r>
              <a:rPr lang="en-US" sz="2000" dirty="0"/>
              <a:t> = 54,000, </a:t>
            </a:r>
            <a:r>
              <a:rPr lang="el-GR" sz="2000" dirty="0"/>
              <a:t>σ</a:t>
            </a:r>
            <a:r>
              <a:rPr lang="en-US" sz="2000" dirty="0"/>
              <a:t> = 16,000.  Then</a:t>
            </a:r>
            <a:endParaRPr lang="el-GR" sz="2000" dirty="0"/>
          </a:p>
          <a:p>
            <a:pPr>
              <a:lnSpc>
                <a:spcPct val="120000"/>
              </a:lnSpc>
            </a:pPr>
            <a:r>
              <a:rPr lang="en-US" sz="2000" dirty="0">
                <a:solidFill>
                  <a:schemeClr val="accent1"/>
                </a:solidFill>
              </a:rPr>
              <a:t>Normalization by decimal scaling</a:t>
            </a:r>
          </a:p>
        </p:txBody>
      </p:sp>
      <p:graphicFrame>
        <p:nvGraphicFramePr>
          <p:cNvPr id="1088512" name="Object 1024"/>
          <p:cNvGraphicFramePr>
            <a:graphicFrameLocks noGrp="1" noChangeAspect="1"/>
          </p:cNvGraphicFramePr>
          <p:nvPr>
            <p:ph sz="quarter" idx="2"/>
          </p:nvPr>
        </p:nvGraphicFramePr>
        <p:xfrm>
          <a:off x="5105400" y="2971800"/>
          <a:ext cx="2514600" cy="474663"/>
        </p:xfrm>
        <a:graphic>
          <a:graphicData uri="http://schemas.openxmlformats.org/presentationml/2006/ole">
            <mc:AlternateContent xmlns:mc="http://schemas.openxmlformats.org/markup-compatibility/2006">
              <mc:Choice xmlns:v="urn:schemas-microsoft-com:vml" Requires="v">
                <p:oleObj spid="_x0000_s1088572" name="Equation" r:id="rId3" imgW="2222280" imgH="419040" progId="Equation.3">
                  <p:embed/>
                </p:oleObj>
              </mc:Choice>
              <mc:Fallback>
                <p:oleObj name="Equation" r:id="rId3" imgW="2222280" imgH="41904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971800"/>
                        <a:ext cx="25146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8513" name="Object 1025"/>
          <p:cNvGraphicFramePr>
            <a:graphicFrameLocks noChangeAspect="1"/>
          </p:cNvGraphicFramePr>
          <p:nvPr/>
        </p:nvGraphicFramePr>
        <p:xfrm>
          <a:off x="1905000" y="1828800"/>
          <a:ext cx="5943600" cy="709613"/>
        </p:xfrm>
        <a:graphic>
          <a:graphicData uri="http://schemas.openxmlformats.org/presentationml/2006/ole">
            <mc:AlternateContent xmlns:mc="http://schemas.openxmlformats.org/markup-compatibility/2006">
              <mc:Choice xmlns:v="urn:schemas-microsoft-com:vml" Requires="v">
                <p:oleObj spid="_x0000_s1088573" name="Equation" r:id="rId5" imgW="3340080" imgH="393480" progId="Equation.3">
                  <p:embed/>
                </p:oleObj>
              </mc:Choice>
              <mc:Fallback>
                <p:oleObj name="Equation" r:id="rId5" imgW="3340080" imgH="393480" progId="Equation.3">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828800"/>
                        <a:ext cx="59436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8514" name="Object 1026"/>
          <p:cNvGraphicFramePr>
            <a:graphicFrameLocks noChangeAspect="1"/>
          </p:cNvGraphicFramePr>
          <p:nvPr/>
        </p:nvGraphicFramePr>
        <p:xfrm>
          <a:off x="1981200" y="3886200"/>
          <a:ext cx="1447800" cy="679450"/>
        </p:xfrm>
        <a:graphic>
          <a:graphicData uri="http://schemas.openxmlformats.org/presentationml/2006/ole">
            <mc:AlternateContent xmlns:mc="http://schemas.openxmlformats.org/markup-compatibility/2006">
              <mc:Choice xmlns:v="urn:schemas-microsoft-com:vml" Requires="v">
                <p:oleObj spid="_x0000_s1088574" name="Equation" r:id="rId7" imgW="634680" imgH="393480" progId="Equation.3">
                  <p:embed/>
                </p:oleObj>
              </mc:Choice>
              <mc:Fallback>
                <p:oleObj name="Equation" r:id="rId7" imgW="634680" imgH="393480" progId="Equation.3">
                  <p:embed/>
                  <p:pic>
                    <p:nvPicPr>
                      <p:cNvPr id="0" name="Picture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886200"/>
                        <a:ext cx="14478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8515" name="Object 1027"/>
          <p:cNvGraphicFramePr>
            <a:graphicFrameLocks noChangeAspect="1"/>
          </p:cNvGraphicFramePr>
          <p:nvPr/>
        </p:nvGraphicFramePr>
        <p:xfrm>
          <a:off x="1219200" y="5486400"/>
          <a:ext cx="1066800" cy="847725"/>
        </p:xfrm>
        <a:graphic>
          <a:graphicData uri="http://schemas.openxmlformats.org/presentationml/2006/ole">
            <mc:AlternateContent xmlns:mc="http://schemas.openxmlformats.org/markup-compatibility/2006">
              <mc:Choice xmlns:v="urn:schemas-microsoft-com:vml" Requires="v">
                <p:oleObj spid="_x0000_s1088575" name="Equation" r:id="rId9" imgW="495000" imgH="393480" progId="Equation.3">
                  <p:embed/>
                </p:oleObj>
              </mc:Choice>
              <mc:Fallback>
                <p:oleObj name="Equation" r:id="rId9" imgW="495000" imgH="393480" progId="Equation.3">
                  <p:embed/>
                  <p:pic>
                    <p:nvPicPr>
                      <p:cNvPr id="0" name="Picture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5486400"/>
                        <a:ext cx="1066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8516" name="Object 1028"/>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1088576" name="Equation" r:id="rId11" imgW="114120" imgH="215640" progId="Equation.3">
                  <p:embed/>
                </p:oleObj>
              </mc:Choice>
              <mc:Fallback>
                <p:oleObj name="Equation" r:id="rId11" imgW="114120" imgH="215640" progId="Equation.3">
                  <p:embed/>
                  <p:pic>
                    <p:nvPicPr>
                      <p:cNvPr id="0" name="Picture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6664" name="Text Box 8"/>
          <p:cNvSpPr txBox="1">
            <a:spLocks noChangeArrowheads="1"/>
          </p:cNvSpPr>
          <p:nvPr/>
        </p:nvSpPr>
        <p:spPr bwMode="auto">
          <a:xfrm>
            <a:off x="2514600" y="5638800"/>
            <a:ext cx="6126163" cy="457200"/>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Where </a:t>
            </a:r>
            <a:r>
              <a:rPr lang="en-US" i="1">
                <a:latin typeface="Times New Roman" pitchFamily="18" charset="0"/>
              </a:rPr>
              <a:t>j</a:t>
            </a:r>
            <a:r>
              <a:rPr lang="en-US" sz="2000">
                <a:latin typeface="Times New Roman" pitchFamily="18" charset="0"/>
              </a:rPr>
              <a:t> is the smallest integer such that Max(|</a:t>
            </a:r>
            <a:r>
              <a:rPr lang="el-GR" sz="2000">
                <a:latin typeface="Times New Roman" pitchFamily="18" charset="0"/>
                <a:cs typeface="Times New Roman" pitchFamily="18" charset="0"/>
              </a:rPr>
              <a:t>ν</a:t>
            </a:r>
            <a:r>
              <a:rPr lang="en-US" sz="2000">
                <a:latin typeface="Times New Roman" pitchFamily="18" charset="0"/>
                <a:cs typeface="Times New Roman" pitchFamily="18" charset="0"/>
              </a:rPr>
              <a:t>’</a:t>
            </a:r>
            <a:r>
              <a:rPr lang="en-US" sz="2000">
                <a:latin typeface="Times New Roman" pitchFamily="18" charset="0"/>
              </a:rPr>
              <a:t>|) &lt; 1</a:t>
            </a:r>
            <a:endParaRPr lang="en-US">
              <a:latin typeface="Times New Roman" pitchFamily="18" charset="0"/>
            </a:endParaRPr>
          </a:p>
        </p:txBody>
      </p:sp>
      <p:graphicFrame>
        <p:nvGraphicFramePr>
          <p:cNvPr id="1088517" name="Object 1029"/>
          <p:cNvGraphicFramePr>
            <a:graphicFrameLocks noGrp="1" noChangeAspect="1"/>
          </p:cNvGraphicFramePr>
          <p:nvPr>
            <p:ph sz="quarter" idx="3"/>
          </p:nvPr>
        </p:nvGraphicFramePr>
        <p:xfrm>
          <a:off x="5562600" y="4648200"/>
          <a:ext cx="1952625" cy="546100"/>
        </p:xfrm>
        <a:graphic>
          <a:graphicData uri="http://schemas.openxmlformats.org/presentationml/2006/ole">
            <mc:AlternateContent xmlns:mc="http://schemas.openxmlformats.org/markup-compatibility/2006">
              <mc:Choice xmlns:v="urn:schemas-microsoft-com:vml" Requires="v">
                <p:oleObj spid="_x0000_s1088577" name="Equation" r:id="rId13" imgW="1498320" imgH="419040" progId="Equation.3">
                  <p:embed/>
                </p:oleObj>
              </mc:Choice>
              <mc:Fallback>
                <p:oleObj name="Equation" r:id="rId13" imgW="1498320" imgH="419040" progId="Equation.3">
                  <p:embed/>
                  <p:pic>
                    <p:nvPicPr>
                      <p:cNvPr id="0" name="Picture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4648200"/>
                        <a:ext cx="195262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A10605-AB95-4DF4-807F-033295FFC092}"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8F561D83-F502-40B4-82F9-7CC715904ACC}" type="slidenum">
              <a:rPr lang="en-US"/>
              <a:pPr/>
              <a:t>83</a:t>
            </a:fld>
            <a:endParaRPr lang="en-US"/>
          </a:p>
        </p:txBody>
      </p:sp>
      <p:sp>
        <p:nvSpPr>
          <p:cNvPr id="1006594" name="Rectangle 2"/>
          <p:cNvSpPr>
            <a:spLocks noGrp="1" noChangeArrowheads="1"/>
          </p:cNvSpPr>
          <p:nvPr>
            <p:ph type="title"/>
          </p:nvPr>
        </p:nvSpPr>
        <p:spPr>
          <a:xfrm>
            <a:off x="838200" y="228600"/>
            <a:ext cx="7467600" cy="914400"/>
          </a:xfrm>
          <a:noFill/>
          <a:ln/>
        </p:spPr>
        <p:txBody>
          <a:bodyPr lIns="92075" tIns="46038" rIns="92075" bIns="46038" anchor="ctr"/>
          <a:lstStyle/>
          <a:p>
            <a:r>
              <a:rPr lang="en-US"/>
              <a:t>Chapter 2: Data Preprocessing</a:t>
            </a:r>
          </a:p>
        </p:txBody>
      </p:sp>
      <p:sp>
        <p:nvSpPr>
          <p:cNvPr id="1006595" name="Rectangle 3"/>
          <p:cNvSpPr>
            <a:spLocks noGrp="1" noChangeArrowheads="1"/>
          </p:cNvSpPr>
          <p:nvPr>
            <p:ph type="body" idx="1"/>
          </p:nvPr>
        </p:nvSpPr>
        <p:spPr>
          <a:xfrm>
            <a:off x="533400" y="1600200"/>
            <a:ext cx="8305800" cy="487680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t>Data integration and transformation</a:t>
            </a:r>
          </a:p>
          <a:p>
            <a:pPr>
              <a:lnSpc>
                <a:spcPct val="140000"/>
              </a:lnSpc>
            </a:pPr>
            <a:r>
              <a:rPr lang="en-US">
                <a:solidFill>
                  <a:schemeClr val="hlink"/>
                </a:solidFill>
              </a:rPr>
              <a:t>Data reduction</a:t>
            </a: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7F327D-BE2B-49E3-82FD-87EE49CDAC0C}"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005854E2-BADB-4112-959A-3767F57EF1C2}" type="slidenum">
              <a:rPr lang="en-US"/>
              <a:pPr/>
              <a:t>84</a:t>
            </a:fld>
            <a:endParaRPr lang="en-US"/>
          </a:p>
        </p:txBody>
      </p:sp>
      <p:sp>
        <p:nvSpPr>
          <p:cNvPr id="1011714" name="Rectangle 1026"/>
          <p:cNvSpPr>
            <a:spLocks noGrp="1" noChangeArrowheads="1"/>
          </p:cNvSpPr>
          <p:nvPr>
            <p:ph type="title"/>
          </p:nvPr>
        </p:nvSpPr>
        <p:spPr>
          <a:xfrm>
            <a:off x="1295400" y="228600"/>
            <a:ext cx="6248400" cy="685800"/>
          </a:xfrm>
        </p:spPr>
        <p:txBody>
          <a:bodyPr/>
          <a:lstStyle/>
          <a:p>
            <a:r>
              <a:rPr lang="en-US" sz="3200" dirty="0">
                <a:solidFill>
                  <a:schemeClr val="accent1"/>
                </a:solidFill>
              </a:rPr>
              <a:t>Data Reduction Strategies</a:t>
            </a:r>
            <a:endParaRPr lang="en-US" dirty="0">
              <a:solidFill>
                <a:schemeClr val="accent1"/>
              </a:solidFill>
            </a:endParaRPr>
          </a:p>
        </p:txBody>
      </p:sp>
      <p:sp>
        <p:nvSpPr>
          <p:cNvPr id="1011715" name="Rectangle 1027"/>
          <p:cNvSpPr>
            <a:spLocks noGrp="1" noChangeArrowheads="1"/>
          </p:cNvSpPr>
          <p:nvPr>
            <p:ph type="body" idx="1"/>
          </p:nvPr>
        </p:nvSpPr>
        <p:spPr>
          <a:xfrm>
            <a:off x="304800" y="1371600"/>
            <a:ext cx="8229600" cy="5257800"/>
          </a:xfrm>
        </p:spPr>
        <p:txBody>
          <a:bodyPr/>
          <a:lstStyle/>
          <a:p>
            <a:r>
              <a:rPr lang="en-US" sz="2000" dirty="0"/>
              <a:t>Why data reduction?</a:t>
            </a:r>
          </a:p>
          <a:p>
            <a:pPr lvl="1"/>
            <a:r>
              <a:rPr lang="en-US" sz="2000" dirty="0"/>
              <a:t>A database/data warehouse may store terabytes of data</a:t>
            </a:r>
          </a:p>
          <a:p>
            <a:pPr lvl="1"/>
            <a:r>
              <a:rPr lang="en-US" sz="2000" dirty="0"/>
              <a:t>Complex data analysis/mining may take a very long time to run on the complete data set</a:t>
            </a:r>
          </a:p>
          <a:p>
            <a:r>
              <a:rPr lang="en-US" sz="2000" dirty="0"/>
              <a:t>Data reduction </a:t>
            </a:r>
          </a:p>
          <a:p>
            <a:pPr lvl="1"/>
            <a:r>
              <a:rPr lang="en-US" sz="2000" dirty="0"/>
              <a:t>Obtain a reduced representation of the data set that is much smaller in volume but yet produce the same (or almost the same) analytical results</a:t>
            </a:r>
          </a:p>
          <a:p>
            <a:r>
              <a:rPr lang="en-US" sz="2000" dirty="0">
                <a:solidFill>
                  <a:schemeClr val="hlink"/>
                </a:solidFill>
              </a:rPr>
              <a:t>Data reduction strategies</a:t>
            </a:r>
          </a:p>
          <a:p>
            <a:pPr lvl="1"/>
            <a:r>
              <a:rPr lang="en-US" sz="2000" dirty="0">
                <a:solidFill>
                  <a:schemeClr val="accent1"/>
                </a:solidFill>
              </a:rPr>
              <a:t>Data cube aggregation</a:t>
            </a:r>
            <a:r>
              <a:rPr lang="en-US" sz="2000" dirty="0">
                <a:solidFill>
                  <a:schemeClr val="folHlink"/>
                </a:solidFill>
              </a:rPr>
              <a:t>:</a:t>
            </a:r>
          </a:p>
          <a:p>
            <a:pPr lvl="1"/>
            <a:r>
              <a:rPr lang="en-US" sz="2000" dirty="0">
                <a:solidFill>
                  <a:schemeClr val="folHlink"/>
                </a:solidFill>
              </a:rPr>
              <a:t>Dimensionality reduction — </a:t>
            </a:r>
            <a:r>
              <a:rPr lang="en-US" sz="2000" dirty="0"/>
              <a:t>e.g.,</a:t>
            </a:r>
            <a:r>
              <a:rPr lang="en-US" sz="2000" dirty="0">
                <a:solidFill>
                  <a:schemeClr val="folHlink"/>
                </a:solidFill>
              </a:rPr>
              <a:t> </a:t>
            </a:r>
            <a:r>
              <a:rPr lang="en-US" sz="2000" dirty="0"/>
              <a:t>remove unimportant attributes</a:t>
            </a:r>
            <a:endParaRPr lang="en-US" sz="2000" dirty="0">
              <a:solidFill>
                <a:schemeClr val="folHlink"/>
              </a:solidFill>
            </a:endParaRPr>
          </a:p>
          <a:p>
            <a:pPr lvl="1"/>
            <a:r>
              <a:rPr lang="en-US" sz="2000" dirty="0">
                <a:solidFill>
                  <a:schemeClr val="folHlink"/>
                </a:solidFill>
              </a:rPr>
              <a:t>Data Compression</a:t>
            </a:r>
          </a:p>
          <a:p>
            <a:pPr lvl="1"/>
            <a:r>
              <a:rPr lang="en-US" sz="2000" dirty="0" err="1">
                <a:solidFill>
                  <a:schemeClr val="accent1"/>
                </a:solidFill>
              </a:rPr>
              <a:t>Numerosity</a:t>
            </a:r>
            <a:r>
              <a:rPr lang="en-US" sz="2000" dirty="0">
                <a:solidFill>
                  <a:schemeClr val="accent1"/>
                </a:solidFill>
              </a:rPr>
              <a:t> reduction </a:t>
            </a:r>
            <a:r>
              <a:rPr lang="en-US" sz="2000" dirty="0">
                <a:solidFill>
                  <a:schemeClr val="folHlink"/>
                </a:solidFill>
              </a:rPr>
              <a:t>— </a:t>
            </a:r>
            <a:r>
              <a:rPr lang="en-US" sz="2000" dirty="0"/>
              <a:t>e.g.,</a:t>
            </a:r>
            <a:r>
              <a:rPr lang="en-US" sz="2000" dirty="0">
                <a:solidFill>
                  <a:schemeClr val="folHlink"/>
                </a:solidFill>
              </a:rPr>
              <a:t> </a:t>
            </a:r>
            <a:r>
              <a:rPr lang="en-US" sz="2000" dirty="0"/>
              <a:t>fit data into models</a:t>
            </a:r>
            <a:endParaRPr lang="en-US" sz="2000" dirty="0">
              <a:solidFill>
                <a:schemeClr val="folHlink"/>
              </a:solidFill>
            </a:endParaRPr>
          </a:p>
          <a:p>
            <a:pPr lvl="1"/>
            <a:r>
              <a:rPr lang="en-US" sz="2000" dirty="0">
                <a:solidFill>
                  <a:schemeClr val="folHlink"/>
                </a:solidFill>
              </a:rPr>
              <a:t>Discretization and concept hierarchy generation</a:t>
            </a:r>
          </a:p>
        </p:txBody>
      </p:sp>
    </p:spTree>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009E32-1714-415B-9478-F888B9EFBFC8}"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79AA2E0C-E507-4721-A1A8-BDD309D3C506}" type="slidenum">
              <a:rPr lang="en-US"/>
              <a:pPr/>
              <a:t>85</a:t>
            </a:fld>
            <a:endParaRPr lang="en-US"/>
          </a:p>
        </p:txBody>
      </p:sp>
      <p:sp>
        <p:nvSpPr>
          <p:cNvPr id="970754" name="Rectangle 2"/>
          <p:cNvSpPr>
            <a:spLocks noGrp="1" noChangeArrowheads="1"/>
          </p:cNvSpPr>
          <p:nvPr>
            <p:ph type="title"/>
          </p:nvPr>
        </p:nvSpPr>
        <p:spPr>
          <a:xfrm>
            <a:off x="838200" y="228600"/>
            <a:ext cx="7162800" cy="685800"/>
          </a:xfrm>
        </p:spPr>
        <p:txBody>
          <a:bodyPr/>
          <a:lstStyle/>
          <a:p>
            <a:r>
              <a:rPr lang="en-US" dirty="0">
                <a:solidFill>
                  <a:schemeClr val="accent1"/>
                </a:solidFill>
              </a:rPr>
              <a:t>Data Cube Aggregation</a:t>
            </a:r>
          </a:p>
        </p:txBody>
      </p:sp>
      <p:sp>
        <p:nvSpPr>
          <p:cNvPr id="970755" name="Rectangle 3"/>
          <p:cNvSpPr>
            <a:spLocks noGrp="1" noChangeArrowheads="1"/>
          </p:cNvSpPr>
          <p:nvPr>
            <p:ph type="body" idx="1"/>
          </p:nvPr>
        </p:nvSpPr>
        <p:spPr>
          <a:xfrm>
            <a:off x="304800" y="1371600"/>
            <a:ext cx="8458200" cy="5238750"/>
          </a:xfrm>
        </p:spPr>
        <p:txBody>
          <a:bodyPr/>
          <a:lstStyle/>
          <a:p>
            <a:pPr>
              <a:lnSpc>
                <a:spcPct val="120000"/>
              </a:lnSpc>
            </a:pPr>
            <a:r>
              <a:rPr lang="en-US" sz="2400"/>
              <a:t>The lowest level of a data cube (base cuboid)</a:t>
            </a:r>
          </a:p>
          <a:p>
            <a:pPr lvl="1">
              <a:lnSpc>
                <a:spcPct val="120000"/>
              </a:lnSpc>
            </a:pPr>
            <a:r>
              <a:rPr lang="en-US" sz="2400"/>
              <a:t>The aggregated data for an </a:t>
            </a:r>
            <a:r>
              <a:rPr lang="en-US" sz="2400">
                <a:solidFill>
                  <a:schemeClr val="hlink"/>
                </a:solidFill>
              </a:rPr>
              <a:t>individual entity of interest</a:t>
            </a:r>
          </a:p>
          <a:p>
            <a:pPr lvl="1">
              <a:lnSpc>
                <a:spcPct val="120000"/>
              </a:lnSpc>
            </a:pPr>
            <a:r>
              <a:rPr lang="en-US" sz="2400"/>
              <a:t>E.g., a customer in a phone calling data warehouse</a:t>
            </a:r>
          </a:p>
          <a:p>
            <a:pPr>
              <a:lnSpc>
                <a:spcPct val="120000"/>
              </a:lnSpc>
            </a:pPr>
            <a:r>
              <a:rPr lang="en-US" sz="2400"/>
              <a:t>Multiple levels of aggregation in data cubes</a:t>
            </a:r>
          </a:p>
          <a:p>
            <a:pPr lvl="1">
              <a:lnSpc>
                <a:spcPct val="120000"/>
              </a:lnSpc>
            </a:pPr>
            <a:r>
              <a:rPr lang="en-US" sz="2400"/>
              <a:t>Further reduce the size of data to deal with</a:t>
            </a:r>
          </a:p>
          <a:p>
            <a:pPr>
              <a:lnSpc>
                <a:spcPct val="120000"/>
              </a:lnSpc>
            </a:pPr>
            <a:r>
              <a:rPr lang="en-US" sz="2400"/>
              <a:t>Reference appropriate levels</a:t>
            </a:r>
          </a:p>
          <a:p>
            <a:pPr lvl="1">
              <a:lnSpc>
                <a:spcPct val="120000"/>
              </a:lnSpc>
            </a:pPr>
            <a:r>
              <a:rPr lang="en-US" sz="2400"/>
              <a:t>Use the smallest representation which is enough to solve the task</a:t>
            </a:r>
          </a:p>
          <a:p>
            <a:pPr>
              <a:lnSpc>
                <a:spcPct val="120000"/>
              </a:lnSpc>
            </a:pPr>
            <a:r>
              <a:rPr lang="en-US" sz="2400"/>
              <a:t>Queries regarding aggregated information should be answered using data cube, when possible</a:t>
            </a:r>
          </a:p>
        </p:txBody>
      </p:sp>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BC90CC-B3EA-4F0F-BB0A-61467418DE65}"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25A07450-A990-4104-B39E-7D0FB3246EAE}" type="slidenum">
              <a:rPr lang="en-US"/>
              <a:pPr/>
              <a:t>86</a:t>
            </a:fld>
            <a:endParaRPr lang="en-US"/>
          </a:p>
        </p:txBody>
      </p:sp>
      <p:sp>
        <p:nvSpPr>
          <p:cNvPr id="971778" name="Rectangle 2"/>
          <p:cNvSpPr>
            <a:spLocks noGrp="1" noChangeArrowheads="1"/>
          </p:cNvSpPr>
          <p:nvPr>
            <p:ph type="title"/>
          </p:nvPr>
        </p:nvSpPr>
        <p:spPr>
          <a:xfrm>
            <a:off x="609600" y="228600"/>
            <a:ext cx="7772400" cy="685800"/>
          </a:xfrm>
        </p:spPr>
        <p:txBody>
          <a:bodyPr/>
          <a:lstStyle/>
          <a:p>
            <a:r>
              <a:rPr lang="en-US" dirty="0">
                <a:solidFill>
                  <a:schemeClr val="accent1"/>
                </a:solidFill>
              </a:rPr>
              <a:t>Attribute Subset Selection</a:t>
            </a:r>
          </a:p>
        </p:txBody>
      </p:sp>
      <p:sp>
        <p:nvSpPr>
          <p:cNvPr id="971779" name="Rectangle 3"/>
          <p:cNvSpPr>
            <a:spLocks noGrp="1" noChangeArrowheads="1"/>
          </p:cNvSpPr>
          <p:nvPr>
            <p:ph type="body" idx="1"/>
          </p:nvPr>
        </p:nvSpPr>
        <p:spPr>
          <a:xfrm>
            <a:off x="304800" y="1371600"/>
            <a:ext cx="8610600" cy="5086350"/>
          </a:xfrm>
        </p:spPr>
        <p:txBody>
          <a:bodyPr/>
          <a:lstStyle/>
          <a:p>
            <a:r>
              <a:rPr lang="en-US" sz="2400"/>
              <a:t>Feature selection (i.e., attribute subset selection):</a:t>
            </a:r>
          </a:p>
          <a:p>
            <a:pPr lvl="1"/>
            <a:r>
              <a:rPr lang="en-US" sz="2400"/>
              <a:t>Select a minimum set of features </a:t>
            </a:r>
            <a:r>
              <a:rPr lang="en-US" sz="2400">
                <a:sym typeface="Symbol" pitchFamily="18" charset="2"/>
              </a:rPr>
              <a:t>such that the probability distribution of different classes given the values for those features is as close as possible to the original distribution given the values of all features</a:t>
            </a:r>
          </a:p>
          <a:p>
            <a:pPr lvl="1"/>
            <a:r>
              <a:rPr lang="en-US" sz="2400">
                <a:sym typeface="Symbol" pitchFamily="18" charset="2"/>
              </a:rPr>
              <a:t>reduce # of patterns in the patterns, easier to understand</a:t>
            </a:r>
          </a:p>
          <a:p>
            <a:r>
              <a:rPr lang="en-US" sz="2400">
                <a:sym typeface="Symbol" pitchFamily="18" charset="2"/>
              </a:rPr>
              <a:t>Heuristic methods (due to exponential # of choices):</a:t>
            </a:r>
          </a:p>
          <a:p>
            <a:pPr lvl="1"/>
            <a:r>
              <a:rPr lang="en-US" sz="2400">
                <a:sym typeface="Symbol" pitchFamily="18" charset="2"/>
              </a:rPr>
              <a:t>Step-wise forward selection</a:t>
            </a:r>
          </a:p>
          <a:p>
            <a:pPr lvl="1"/>
            <a:r>
              <a:rPr lang="en-US" sz="2400">
                <a:sym typeface="Symbol" pitchFamily="18" charset="2"/>
              </a:rPr>
              <a:t>Step-wise backward elimination</a:t>
            </a:r>
          </a:p>
          <a:p>
            <a:pPr lvl="1"/>
            <a:r>
              <a:rPr lang="en-US" sz="2400">
                <a:sym typeface="Symbol" pitchFamily="18" charset="2"/>
              </a:rPr>
              <a:t>Combining forward selection and backward elimination</a:t>
            </a:r>
          </a:p>
          <a:p>
            <a:pPr lvl="1"/>
            <a:r>
              <a:rPr lang="en-US" sz="2400">
                <a:sym typeface="Symbol" pitchFamily="18" charset="2"/>
              </a:rPr>
              <a:t>Decision-tree induction</a:t>
            </a:r>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p:cNvSpPr>
            <a:spLocks noGrp="1"/>
          </p:cNvSpPr>
          <p:nvPr>
            <p:ph type="dt" sz="half" idx="10"/>
          </p:nvPr>
        </p:nvSpPr>
        <p:spPr/>
        <p:txBody>
          <a:bodyPr/>
          <a:lstStyle/>
          <a:p>
            <a:fld id="{5038E6B2-EF15-4EAD-A9FB-BB1CC583A57A}" type="datetime4">
              <a:rPr lang="en-US"/>
              <a:pPr/>
              <a:t>January 24, 2017</a:t>
            </a:fld>
            <a:endParaRPr lang="en-US"/>
          </a:p>
        </p:txBody>
      </p:sp>
      <p:sp>
        <p:nvSpPr>
          <p:cNvPr id="30" name="Footer Placeholder 2"/>
          <p:cNvSpPr>
            <a:spLocks noGrp="1"/>
          </p:cNvSpPr>
          <p:nvPr>
            <p:ph type="ftr" sz="quarter" idx="11"/>
          </p:nvPr>
        </p:nvSpPr>
        <p:spPr/>
        <p:txBody>
          <a:bodyPr/>
          <a:lstStyle/>
          <a:p>
            <a:r>
              <a:rPr lang="en-US"/>
              <a:t>Data Mining: Concepts and Techniques</a:t>
            </a:r>
          </a:p>
        </p:txBody>
      </p:sp>
      <p:sp>
        <p:nvSpPr>
          <p:cNvPr id="31" name="Slide Number Placeholder 3"/>
          <p:cNvSpPr>
            <a:spLocks noGrp="1"/>
          </p:cNvSpPr>
          <p:nvPr>
            <p:ph type="sldNum" sz="quarter" idx="12"/>
          </p:nvPr>
        </p:nvSpPr>
        <p:spPr/>
        <p:txBody>
          <a:bodyPr/>
          <a:lstStyle/>
          <a:p>
            <a:fld id="{50B4080A-2714-4DEC-BC49-851C784E5D44}" type="slidenum">
              <a:rPr lang="en-US"/>
              <a:pPr/>
              <a:t>87</a:t>
            </a:fld>
            <a:endParaRPr lang="en-US"/>
          </a:p>
        </p:txBody>
      </p:sp>
      <p:sp>
        <p:nvSpPr>
          <p:cNvPr id="972802" name="Text Box 2"/>
          <p:cNvSpPr txBox="1">
            <a:spLocks noChangeArrowheads="1"/>
          </p:cNvSpPr>
          <p:nvPr/>
        </p:nvSpPr>
        <p:spPr bwMode="auto">
          <a:xfrm>
            <a:off x="762000" y="304800"/>
            <a:ext cx="7696200" cy="641350"/>
          </a:xfrm>
          <a:prstGeom prst="rect">
            <a:avLst/>
          </a:prstGeom>
          <a:noFill/>
          <a:ln w="9525">
            <a:noFill/>
            <a:miter lim="800000"/>
            <a:headEnd/>
            <a:tailEnd/>
          </a:ln>
          <a:effectLst/>
        </p:spPr>
        <p:txBody>
          <a:bodyPr>
            <a:spAutoFit/>
          </a:bodyPr>
          <a:lstStyle/>
          <a:p>
            <a:pPr algn="ctr" eaLnBrk="0" hangingPunct="0"/>
            <a:r>
              <a:rPr lang="en-US" sz="3600" dirty="0">
                <a:solidFill>
                  <a:schemeClr val="tx2"/>
                </a:solidFill>
              </a:rPr>
              <a:t>Example of </a:t>
            </a:r>
            <a:r>
              <a:rPr lang="en-US" sz="3600" dirty="0">
                <a:solidFill>
                  <a:schemeClr val="accent1"/>
                </a:solidFill>
              </a:rPr>
              <a:t>Decision Tree Induction</a:t>
            </a:r>
          </a:p>
        </p:txBody>
      </p:sp>
      <p:sp>
        <p:nvSpPr>
          <p:cNvPr id="972803" name="Text Box 3"/>
          <p:cNvSpPr txBox="1">
            <a:spLocks noChangeArrowheads="1"/>
          </p:cNvSpPr>
          <p:nvPr/>
        </p:nvSpPr>
        <p:spPr bwMode="auto">
          <a:xfrm>
            <a:off x="1219200" y="1447800"/>
            <a:ext cx="3476625" cy="822325"/>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Initial attribute set:</a:t>
            </a:r>
          </a:p>
          <a:p>
            <a:pPr eaLnBrk="0" hangingPunct="0"/>
            <a:r>
              <a:rPr lang="en-US">
                <a:latin typeface="Times New Roman" pitchFamily="18" charset="0"/>
              </a:rPr>
              <a:t>{A1, A2, A3, A4, A5, A6}</a:t>
            </a:r>
          </a:p>
        </p:txBody>
      </p:sp>
      <p:sp>
        <p:nvSpPr>
          <p:cNvPr id="972804" name="Rectangle 4"/>
          <p:cNvSpPr>
            <a:spLocks noChangeArrowheads="1"/>
          </p:cNvSpPr>
          <p:nvPr/>
        </p:nvSpPr>
        <p:spPr bwMode="auto">
          <a:xfrm>
            <a:off x="3881438" y="2598738"/>
            <a:ext cx="865187" cy="519112"/>
          </a:xfrm>
          <a:prstGeom prst="rect">
            <a:avLst/>
          </a:prstGeom>
          <a:noFill/>
          <a:ln w="9525">
            <a:solidFill>
              <a:schemeClr val="tx1"/>
            </a:solidFill>
            <a:miter lim="800000"/>
            <a:headEnd/>
            <a:tailEnd/>
          </a:ln>
          <a:effectLst/>
        </p:spPr>
        <p:txBody>
          <a:bodyPr wrap="none" anchor="ctr"/>
          <a:lstStyle/>
          <a:p>
            <a:endParaRPr lang="th-TH"/>
          </a:p>
        </p:txBody>
      </p:sp>
      <p:sp>
        <p:nvSpPr>
          <p:cNvPr id="972805" name="Text Box 5"/>
          <p:cNvSpPr txBox="1">
            <a:spLocks noChangeArrowheads="1"/>
          </p:cNvSpPr>
          <p:nvPr/>
        </p:nvSpPr>
        <p:spPr bwMode="auto">
          <a:xfrm>
            <a:off x="3963988" y="2619375"/>
            <a:ext cx="882650" cy="457200"/>
          </a:xfrm>
          <a:prstGeom prst="rect">
            <a:avLst/>
          </a:prstGeom>
          <a:noFill/>
          <a:ln w="9525">
            <a:noFill/>
            <a:miter lim="800000"/>
            <a:headEnd/>
            <a:tailEnd/>
          </a:ln>
          <a:effectLst/>
        </p:spPr>
        <p:txBody>
          <a:bodyPr>
            <a:spAutoFit/>
          </a:bodyPr>
          <a:lstStyle/>
          <a:p>
            <a:pPr eaLnBrk="0" hangingPunct="0"/>
            <a:r>
              <a:rPr lang="en-US">
                <a:latin typeface="Times New Roman" pitchFamily="18" charset="0"/>
              </a:rPr>
              <a:t>A4 ?</a:t>
            </a:r>
          </a:p>
        </p:txBody>
      </p:sp>
      <p:sp>
        <p:nvSpPr>
          <p:cNvPr id="972806" name="Rectangle 6"/>
          <p:cNvSpPr>
            <a:spLocks noChangeArrowheads="1"/>
          </p:cNvSpPr>
          <p:nvPr/>
        </p:nvSpPr>
        <p:spPr bwMode="auto">
          <a:xfrm>
            <a:off x="2462213" y="3616325"/>
            <a:ext cx="777875" cy="519113"/>
          </a:xfrm>
          <a:prstGeom prst="rect">
            <a:avLst/>
          </a:prstGeom>
          <a:noFill/>
          <a:ln w="9525">
            <a:solidFill>
              <a:schemeClr val="tx1"/>
            </a:solidFill>
            <a:miter lim="800000"/>
            <a:headEnd/>
            <a:tailEnd/>
          </a:ln>
          <a:effectLst/>
        </p:spPr>
        <p:txBody>
          <a:bodyPr wrap="none" anchor="ctr"/>
          <a:lstStyle/>
          <a:p>
            <a:endParaRPr lang="th-TH"/>
          </a:p>
        </p:txBody>
      </p:sp>
      <p:sp>
        <p:nvSpPr>
          <p:cNvPr id="972807" name="Rectangle 7"/>
          <p:cNvSpPr>
            <a:spLocks noChangeArrowheads="1"/>
          </p:cNvSpPr>
          <p:nvPr/>
        </p:nvSpPr>
        <p:spPr bwMode="auto">
          <a:xfrm>
            <a:off x="5281613" y="3551238"/>
            <a:ext cx="808037" cy="547687"/>
          </a:xfrm>
          <a:prstGeom prst="rect">
            <a:avLst/>
          </a:prstGeom>
          <a:noFill/>
          <a:ln w="9525">
            <a:solidFill>
              <a:schemeClr val="tx1"/>
            </a:solidFill>
            <a:miter lim="800000"/>
            <a:headEnd/>
            <a:tailEnd/>
          </a:ln>
          <a:effectLst/>
        </p:spPr>
        <p:txBody>
          <a:bodyPr wrap="none" anchor="ctr"/>
          <a:lstStyle/>
          <a:p>
            <a:endParaRPr lang="th-TH"/>
          </a:p>
        </p:txBody>
      </p:sp>
      <p:sp>
        <p:nvSpPr>
          <p:cNvPr id="972808" name="Text Box 8"/>
          <p:cNvSpPr txBox="1">
            <a:spLocks noChangeArrowheads="1"/>
          </p:cNvSpPr>
          <p:nvPr/>
        </p:nvSpPr>
        <p:spPr bwMode="auto">
          <a:xfrm>
            <a:off x="2460625" y="3643313"/>
            <a:ext cx="692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A1?</a:t>
            </a:r>
          </a:p>
        </p:txBody>
      </p:sp>
      <p:sp>
        <p:nvSpPr>
          <p:cNvPr id="972809" name="Text Box 9"/>
          <p:cNvSpPr txBox="1">
            <a:spLocks noChangeArrowheads="1"/>
          </p:cNvSpPr>
          <p:nvPr/>
        </p:nvSpPr>
        <p:spPr bwMode="auto">
          <a:xfrm>
            <a:off x="5305425" y="3614738"/>
            <a:ext cx="692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A6?</a:t>
            </a:r>
          </a:p>
        </p:txBody>
      </p:sp>
      <p:sp>
        <p:nvSpPr>
          <p:cNvPr id="972810" name="Oval 10"/>
          <p:cNvSpPr>
            <a:spLocks noChangeArrowheads="1"/>
          </p:cNvSpPr>
          <p:nvPr/>
        </p:nvSpPr>
        <p:spPr bwMode="auto">
          <a:xfrm>
            <a:off x="1443038" y="4935538"/>
            <a:ext cx="1139825" cy="606425"/>
          </a:xfrm>
          <a:prstGeom prst="ellipse">
            <a:avLst/>
          </a:prstGeom>
          <a:noFill/>
          <a:ln w="9525">
            <a:solidFill>
              <a:schemeClr val="accent1"/>
            </a:solidFill>
            <a:round/>
            <a:headEnd/>
            <a:tailEnd/>
          </a:ln>
          <a:effectLst/>
        </p:spPr>
        <p:txBody>
          <a:bodyPr wrap="none" anchor="ctr"/>
          <a:lstStyle/>
          <a:p>
            <a:endParaRPr lang="th-TH"/>
          </a:p>
        </p:txBody>
      </p:sp>
      <p:sp>
        <p:nvSpPr>
          <p:cNvPr id="972811" name="Text Box 11"/>
          <p:cNvSpPr txBox="1">
            <a:spLocks noChangeArrowheads="1"/>
          </p:cNvSpPr>
          <p:nvPr/>
        </p:nvSpPr>
        <p:spPr bwMode="auto">
          <a:xfrm>
            <a:off x="1509713" y="503078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1</a:t>
            </a:r>
          </a:p>
        </p:txBody>
      </p:sp>
      <p:sp>
        <p:nvSpPr>
          <p:cNvPr id="972812" name="Rectangle 12"/>
          <p:cNvSpPr>
            <a:spLocks noChangeArrowheads="1"/>
          </p:cNvSpPr>
          <p:nvPr/>
        </p:nvSpPr>
        <p:spPr bwMode="auto">
          <a:xfrm>
            <a:off x="3127375" y="4983163"/>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2</a:t>
            </a:r>
          </a:p>
        </p:txBody>
      </p:sp>
      <p:sp>
        <p:nvSpPr>
          <p:cNvPr id="972813" name="Rectangle 13"/>
          <p:cNvSpPr>
            <a:spLocks noChangeArrowheads="1"/>
          </p:cNvSpPr>
          <p:nvPr/>
        </p:nvSpPr>
        <p:spPr bwMode="auto">
          <a:xfrm>
            <a:off x="4654550" y="502443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1</a:t>
            </a:r>
          </a:p>
        </p:txBody>
      </p:sp>
      <p:sp>
        <p:nvSpPr>
          <p:cNvPr id="972814" name="Rectangle 14"/>
          <p:cNvSpPr>
            <a:spLocks noChangeArrowheads="1"/>
          </p:cNvSpPr>
          <p:nvPr/>
        </p:nvSpPr>
        <p:spPr bwMode="auto">
          <a:xfrm>
            <a:off x="6056313" y="495458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2</a:t>
            </a:r>
          </a:p>
        </p:txBody>
      </p:sp>
      <p:sp>
        <p:nvSpPr>
          <p:cNvPr id="972815" name="Oval 15"/>
          <p:cNvSpPr>
            <a:spLocks noChangeArrowheads="1"/>
          </p:cNvSpPr>
          <p:nvPr/>
        </p:nvSpPr>
        <p:spPr bwMode="auto">
          <a:xfrm>
            <a:off x="3052763" y="4929188"/>
            <a:ext cx="1139825" cy="606425"/>
          </a:xfrm>
          <a:prstGeom prst="ellipse">
            <a:avLst/>
          </a:prstGeom>
          <a:noFill/>
          <a:ln w="9525">
            <a:solidFill>
              <a:schemeClr val="tx2"/>
            </a:solidFill>
            <a:round/>
            <a:headEnd/>
            <a:tailEnd/>
          </a:ln>
          <a:effectLst/>
        </p:spPr>
        <p:txBody>
          <a:bodyPr wrap="none" anchor="ctr"/>
          <a:lstStyle/>
          <a:p>
            <a:endParaRPr lang="th-TH"/>
          </a:p>
        </p:txBody>
      </p:sp>
      <p:sp>
        <p:nvSpPr>
          <p:cNvPr id="972816" name="Oval 16"/>
          <p:cNvSpPr>
            <a:spLocks noChangeArrowheads="1"/>
          </p:cNvSpPr>
          <p:nvPr/>
        </p:nvSpPr>
        <p:spPr bwMode="auto">
          <a:xfrm>
            <a:off x="4625975" y="4943475"/>
            <a:ext cx="1139825" cy="606425"/>
          </a:xfrm>
          <a:prstGeom prst="ellipse">
            <a:avLst/>
          </a:prstGeom>
          <a:noFill/>
          <a:ln w="9525">
            <a:solidFill>
              <a:schemeClr val="accent1"/>
            </a:solidFill>
            <a:round/>
            <a:headEnd/>
            <a:tailEnd/>
          </a:ln>
          <a:effectLst/>
        </p:spPr>
        <p:txBody>
          <a:bodyPr wrap="none" anchor="ctr"/>
          <a:lstStyle/>
          <a:p>
            <a:endParaRPr lang="th-TH"/>
          </a:p>
        </p:txBody>
      </p:sp>
      <p:sp>
        <p:nvSpPr>
          <p:cNvPr id="972817" name="Oval 17"/>
          <p:cNvSpPr>
            <a:spLocks noChangeArrowheads="1"/>
          </p:cNvSpPr>
          <p:nvPr/>
        </p:nvSpPr>
        <p:spPr bwMode="auto">
          <a:xfrm>
            <a:off x="5953125" y="4899025"/>
            <a:ext cx="1139825" cy="606425"/>
          </a:xfrm>
          <a:prstGeom prst="ellipse">
            <a:avLst/>
          </a:prstGeom>
          <a:noFill/>
          <a:ln w="9525">
            <a:solidFill>
              <a:schemeClr val="tx2"/>
            </a:solidFill>
            <a:round/>
            <a:headEnd/>
            <a:tailEnd/>
          </a:ln>
          <a:effectLst/>
        </p:spPr>
        <p:txBody>
          <a:bodyPr wrap="none" anchor="ctr"/>
          <a:lstStyle/>
          <a:p>
            <a:endParaRPr lang="th-TH"/>
          </a:p>
        </p:txBody>
      </p:sp>
      <p:sp>
        <p:nvSpPr>
          <p:cNvPr id="972818" name="Line 18"/>
          <p:cNvSpPr>
            <a:spLocks noChangeShapeType="1"/>
          </p:cNvSpPr>
          <p:nvPr/>
        </p:nvSpPr>
        <p:spPr bwMode="auto">
          <a:xfrm flipH="1">
            <a:off x="2843213" y="3132138"/>
            <a:ext cx="1414462" cy="476250"/>
          </a:xfrm>
          <a:prstGeom prst="line">
            <a:avLst/>
          </a:prstGeom>
          <a:noFill/>
          <a:ln w="9525">
            <a:solidFill>
              <a:schemeClr val="tx1"/>
            </a:solidFill>
            <a:round/>
            <a:headEnd/>
            <a:tailEnd/>
          </a:ln>
          <a:effectLst/>
        </p:spPr>
        <p:txBody>
          <a:bodyPr wrap="none" anchor="ctr"/>
          <a:lstStyle/>
          <a:p>
            <a:endParaRPr lang="th-TH"/>
          </a:p>
        </p:txBody>
      </p:sp>
      <p:sp>
        <p:nvSpPr>
          <p:cNvPr id="972819" name="Line 19"/>
          <p:cNvSpPr>
            <a:spLocks noChangeShapeType="1"/>
          </p:cNvSpPr>
          <p:nvPr/>
        </p:nvSpPr>
        <p:spPr bwMode="auto">
          <a:xfrm>
            <a:off x="4271963" y="3132138"/>
            <a:ext cx="1355725" cy="403225"/>
          </a:xfrm>
          <a:prstGeom prst="line">
            <a:avLst/>
          </a:prstGeom>
          <a:noFill/>
          <a:ln w="9525">
            <a:solidFill>
              <a:schemeClr val="tx1"/>
            </a:solidFill>
            <a:round/>
            <a:headEnd/>
            <a:tailEnd/>
          </a:ln>
          <a:effectLst/>
        </p:spPr>
        <p:txBody>
          <a:bodyPr wrap="none" anchor="ctr"/>
          <a:lstStyle/>
          <a:p>
            <a:endParaRPr lang="th-TH"/>
          </a:p>
        </p:txBody>
      </p:sp>
      <p:sp>
        <p:nvSpPr>
          <p:cNvPr id="972820" name="Line 20"/>
          <p:cNvSpPr>
            <a:spLocks noChangeShapeType="1"/>
          </p:cNvSpPr>
          <p:nvPr/>
        </p:nvSpPr>
        <p:spPr bwMode="auto">
          <a:xfrm flipH="1">
            <a:off x="2020888" y="4141788"/>
            <a:ext cx="808037" cy="779462"/>
          </a:xfrm>
          <a:prstGeom prst="line">
            <a:avLst/>
          </a:prstGeom>
          <a:noFill/>
          <a:ln w="9525">
            <a:solidFill>
              <a:schemeClr val="tx1"/>
            </a:solidFill>
            <a:round/>
            <a:headEnd/>
            <a:tailEnd/>
          </a:ln>
          <a:effectLst/>
        </p:spPr>
        <p:txBody>
          <a:bodyPr wrap="none" anchor="ctr"/>
          <a:lstStyle/>
          <a:p>
            <a:endParaRPr lang="th-TH"/>
          </a:p>
        </p:txBody>
      </p:sp>
      <p:sp>
        <p:nvSpPr>
          <p:cNvPr id="972821" name="Line 21"/>
          <p:cNvSpPr>
            <a:spLocks noChangeShapeType="1"/>
          </p:cNvSpPr>
          <p:nvPr/>
        </p:nvSpPr>
        <p:spPr bwMode="auto">
          <a:xfrm>
            <a:off x="2828925" y="4141788"/>
            <a:ext cx="763588" cy="793750"/>
          </a:xfrm>
          <a:prstGeom prst="line">
            <a:avLst/>
          </a:prstGeom>
          <a:noFill/>
          <a:ln w="9525">
            <a:solidFill>
              <a:schemeClr val="tx1"/>
            </a:solidFill>
            <a:round/>
            <a:headEnd/>
            <a:tailEnd/>
          </a:ln>
          <a:effectLst/>
        </p:spPr>
        <p:txBody>
          <a:bodyPr wrap="none" anchor="ctr"/>
          <a:lstStyle/>
          <a:p>
            <a:endParaRPr lang="th-TH"/>
          </a:p>
        </p:txBody>
      </p:sp>
      <p:sp>
        <p:nvSpPr>
          <p:cNvPr id="972822" name="Line 22"/>
          <p:cNvSpPr>
            <a:spLocks noChangeShapeType="1"/>
          </p:cNvSpPr>
          <p:nvPr/>
        </p:nvSpPr>
        <p:spPr bwMode="auto">
          <a:xfrm flipH="1">
            <a:off x="5180013" y="4113213"/>
            <a:ext cx="504825" cy="836612"/>
          </a:xfrm>
          <a:prstGeom prst="line">
            <a:avLst/>
          </a:prstGeom>
          <a:noFill/>
          <a:ln w="9525">
            <a:solidFill>
              <a:schemeClr val="tx1"/>
            </a:solidFill>
            <a:round/>
            <a:headEnd/>
            <a:tailEnd/>
          </a:ln>
          <a:effectLst/>
        </p:spPr>
        <p:txBody>
          <a:bodyPr wrap="none" anchor="ctr"/>
          <a:lstStyle/>
          <a:p>
            <a:endParaRPr lang="th-TH"/>
          </a:p>
        </p:txBody>
      </p:sp>
      <p:sp>
        <p:nvSpPr>
          <p:cNvPr id="972823" name="Line 23"/>
          <p:cNvSpPr>
            <a:spLocks noChangeShapeType="1"/>
          </p:cNvSpPr>
          <p:nvPr/>
        </p:nvSpPr>
        <p:spPr bwMode="auto">
          <a:xfrm>
            <a:off x="5715000" y="4098925"/>
            <a:ext cx="808038" cy="793750"/>
          </a:xfrm>
          <a:prstGeom prst="line">
            <a:avLst/>
          </a:prstGeom>
          <a:noFill/>
          <a:ln w="9525">
            <a:solidFill>
              <a:schemeClr val="tx1"/>
            </a:solidFill>
            <a:round/>
            <a:headEnd/>
            <a:tailEnd/>
          </a:ln>
          <a:effectLst/>
        </p:spPr>
        <p:txBody>
          <a:bodyPr wrap="none" anchor="ctr"/>
          <a:lstStyle/>
          <a:p>
            <a:endParaRPr lang="th-TH"/>
          </a:p>
        </p:txBody>
      </p:sp>
      <p:sp>
        <p:nvSpPr>
          <p:cNvPr id="972824" name="Text Box 24"/>
          <p:cNvSpPr txBox="1">
            <a:spLocks noChangeArrowheads="1"/>
          </p:cNvSpPr>
          <p:nvPr/>
        </p:nvSpPr>
        <p:spPr bwMode="auto">
          <a:xfrm>
            <a:off x="715963" y="5678488"/>
            <a:ext cx="184150" cy="457200"/>
          </a:xfrm>
          <a:prstGeom prst="rect">
            <a:avLst/>
          </a:prstGeom>
          <a:noFill/>
          <a:ln w="9525">
            <a:noFill/>
            <a:miter lim="800000"/>
            <a:headEnd/>
            <a:tailEnd/>
          </a:ln>
          <a:effectLst/>
        </p:spPr>
        <p:txBody>
          <a:bodyPr wrap="none">
            <a:spAutoFit/>
          </a:bodyPr>
          <a:lstStyle/>
          <a:p>
            <a:pPr eaLnBrk="0" hangingPunct="0"/>
            <a:endParaRPr lang="th-TH">
              <a:latin typeface="Times New Roman" pitchFamily="18" charset="0"/>
            </a:endParaRPr>
          </a:p>
        </p:txBody>
      </p:sp>
      <p:grpSp>
        <p:nvGrpSpPr>
          <p:cNvPr id="972825" name="Group 25"/>
          <p:cNvGrpSpPr>
            <a:grpSpLocks/>
          </p:cNvGrpSpPr>
          <p:nvPr/>
        </p:nvGrpSpPr>
        <p:grpSpPr bwMode="auto">
          <a:xfrm>
            <a:off x="779463" y="5810250"/>
            <a:ext cx="652462" cy="366713"/>
            <a:chOff x="491" y="3660"/>
            <a:chExt cx="411" cy="231"/>
          </a:xfrm>
        </p:grpSpPr>
        <p:sp>
          <p:nvSpPr>
            <p:cNvPr id="972826" name="Line 26"/>
            <p:cNvSpPr>
              <a:spLocks noChangeShapeType="1"/>
            </p:cNvSpPr>
            <p:nvPr/>
          </p:nvSpPr>
          <p:spPr bwMode="auto">
            <a:xfrm>
              <a:off x="491" y="3773"/>
              <a:ext cx="273" cy="0"/>
            </a:xfrm>
            <a:prstGeom prst="line">
              <a:avLst/>
            </a:prstGeom>
            <a:noFill/>
            <a:ln w="9525">
              <a:solidFill>
                <a:schemeClr val="tx1"/>
              </a:solidFill>
              <a:prstDash val="dash"/>
              <a:round/>
              <a:headEnd/>
              <a:tailEnd/>
            </a:ln>
            <a:effectLst/>
          </p:spPr>
          <p:txBody>
            <a:bodyPr wrap="none" anchor="ctr"/>
            <a:lstStyle/>
            <a:p>
              <a:endParaRPr lang="th-TH"/>
            </a:p>
          </p:txBody>
        </p:sp>
        <p:sp>
          <p:nvSpPr>
            <p:cNvPr id="972827" name="Text Box 27"/>
            <p:cNvSpPr txBox="1">
              <a:spLocks noChangeArrowheads="1"/>
            </p:cNvSpPr>
            <p:nvPr/>
          </p:nvSpPr>
          <p:spPr bwMode="auto">
            <a:xfrm>
              <a:off x="705" y="3660"/>
              <a:ext cx="197" cy="231"/>
            </a:xfrm>
            <a:prstGeom prst="rect">
              <a:avLst/>
            </a:prstGeom>
            <a:noFill/>
            <a:ln w="9525">
              <a:noFill/>
              <a:miter lim="800000"/>
              <a:headEnd/>
              <a:tailEnd/>
            </a:ln>
            <a:effectLst/>
          </p:spPr>
          <p:txBody>
            <a:bodyPr wrap="none">
              <a:spAutoFit/>
            </a:bodyPr>
            <a:lstStyle/>
            <a:p>
              <a:pPr eaLnBrk="0" hangingPunct="0"/>
              <a:r>
                <a:rPr lang="en-US" sz="1800">
                  <a:latin typeface="Times New Roman" pitchFamily="18" charset="0"/>
                </a:rPr>
                <a:t>&gt;</a:t>
              </a:r>
              <a:endParaRPr lang="en-US">
                <a:latin typeface="Times New Roman" pitchFamily="18" charset="0"/>
              </a:endParaRPr>
            </a:p>
          </p:txBody>
        </p:sp>
      </p:grpSp>
      <p:sp>
        <p:nvSpPr>
          <p:cNvPr id="972828" name="Text Box 28"/>
          <p:cNvSpPr txBox="1">
            <a:spLocks noChangeArrowheads="1"/>
          </p:cNvSpPr>
          <p:nvPr/>
        </p:nvSpPr>
        <p:spPr bwMode="auto">
          <a:xfrm>
            <a:off x="1422400" y="5737225"/>
            <a:ext cx="47053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Reduced attribute set:  {A1, A4, A6}</a:t>
            </a: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0CBD2E-C095-47CA-8B44-0E647CB80E17}"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321B2F61-FAAC-4F52-A001-94E66FE64DF6}" type="slidenum">
              <a:rPr lang="en-US"/>
              <a:pPr/>
              <a:t>88</a:t>
            </a:fld>
            <a:endParaRPr lang="en-US"/>
          </a:p>
        </p:txBody>
      </p:sp>
      <p:sp>
        <p:nvSpPr>
          <p:cNvPr id="973826" name="Rectangle 2"/>
          <p:cNvSpPr>
            <a:spLocks noGrp="1" noChangeArrowheads="1"/>
          </p:cNvSpPr>
          <p:nvPr>
            <p:ph type="title"/>
          </p:nvPr>
        </p:nvSpPr>
        <p:spPr>
          <a:xfrm>
            <a:off x="685800" y="228600"/>
            <a:ext cx="7696200" cy="762000"/>
          </a:xfrm>
        </p:spPr>
        <p:txBody>
          <a:bodyPr/>
          <a:lstStyle/>
          <a:p>
            <a:r>
              <a:rPr lang="en-US"/>
              <a:t>Heuristic Feature Selection Methods</a:t>
            </a:r>
          </a:p>
        </p:txBody>
      </p:sp>
      <p:sp>
        <p:nvSpPr>
          <p:cNvPr id="973827" name="Rectangle 3"/>
          <p:cNvSpPr>
            <a:spLocks noGrp="1" noChangeArrowheads="1"/>
          </p:cNvSpPr>
          <p:nvPr>
            <p:ph type="body" idx="1"/>
          </p:nvPr>
        </p:nvSpPr>
        <p:spPr>
          <a:xfrm>
            <a:off x="381000" y="1447800"/>
            <a:ext cx="8382000" cy="5162550"/>
          </a:xfrm>
        </p:spPr>
        <p:txBody>
          <a:bodyPr/>
          <a:lstStyle/>
          <a:p>
            <a:pPr>
              <a:lnSpc>
                <a:spcPct val="90000"/>
              </a:lnSpc>
            </a:pPr>
            <a:r>
              <a:rPr lang="en-US" sz="2400"/>
              <a:t>There are </a:t>
            </a:r>
            <a:r>
              <a:rPr lang="en-US" sz="2400" i="1"/>
              <a:t>2</a:t>
            </a:r>
            <a:r>
              <a:rPr lang="en-US" sz="2400" i="1" baseline="30000"/>
              <a:t>d</a:t>
            </a:r>
            <a:r>
              <a:rPr lang="en-US" sz="2400" baseline="30000"/>
              <a:t> </a:t>
            </a:r>
            <a:r>
              <a:rPr lang="en-US" sz="2400"/>
              <a:t>possible sub-features of </a:t>
            </a:r>
            <a:r>
              <a:rPr lang="en-US" sz="2400" i="1"/>
              <a:t>d</a:t>
            </a:r>
            <a:r>
              <a:rPr lang="en-US" sz="2400"/>
              <a:t> features</a:t>
            </a:r>
          </a:p>
          <a:p>
            <a:pPr>
              <a:lnSpc>
                <a:spcPct val="90000"/>
              </a:lnSpc>
            </a:pPr>
            <a:r>
              <a:rPr lang="en-US" sz="2400"/>
              <a:t>Several heuristic feature selection methods:</a:t>
            </a:r>
          </a:p>
          <a:p>
            <a:pPr lvl="1">
              <a:lnSpc>
                <a:spcPct val="90000"/>
              </a:lnSpc>
            </a:pPr>
            <a:r>
              <a:rPr lang="en-US" sz="2400"/>
              <a:t>Best single features under the feature independence assumption: choose by significance tests</a:t>
            </a:r>
          </a:p>
          <a:p>
            <a:pPr lvl="1">
              <a:lnSpc>
                <a:spcPct val="90000"/>
              </a:lnSpc>
            </a:pPr>
            <a:r>
              <a:rPr lang="en-US" sz="2400"/>
              <a:t>Best step-wise feature selection: </a:t>
            </a:r>
          </a:p>
          <a:p>
            <a:pPr lvl="2">
              <a:lnSpc>
                <a:spcPct val="90000"/>
              </a:lnSpc>
            </a:pPr>
            <a:r>
              <a:rPr lang="en-US"/>
              <a:t>The best single-feature is picked first</a:t>
            </a:r>
          </a:p>
          <a:p>
            <a:pPr lvl="2">
              <a:lnSpc>
                <a:spcPct val="90000"/>
              </a:lnSpc>
            </a:pPr>
            <a:r>
              <a:rPr lang="en-US"/>
              <a:t>Then next best feature condition to the first, ...</a:t>
            </a:r>
          </a:p>
          <a:p>
            <a:pPr lvl="1">
              <a:lnSpc>
                <a:spcPct val="90000"/>
              </a:lnSpc>
            </a:pPr>
            <a:r>
              <a:rPr lang="en-US" sz="2400"/>
              <a:t>Step-wise feature elimination:</a:t>
            </a:r>
          </a:p>
          <a:p>
            <a:pPr lvl="2">
              <a:lnSpc>
                <a:spcPct val="90000"/>
              </a:lnSpc>
            </a:pPr>
            <a:r>
              <a:rPr lang="en-US"/>
              <a:t>Repeatedly eliminate the worst feature</a:t>
            </a:r>
          </a:p>
          <a:p>
            <a:pPr lvl="1">
              <a:lnSpc>
                <a:spcPct val="90000"/>
              </a:lnSpc>
            </a:pPr>
            <a:r>
              <a:rPr lang="en-US" sz="2400"/>
              <a:t>Best combined feature selection and elimination</a:t>
            </a:r>
          </a:p>
          <a:p>
            <a:pPr lvl="1">
              <a:lnSpc>
                <a:spcPct val="90000"/>
              </a:lnSpc>
            </a:pPr>
            <a:r>
              <a:rPr lang="en-US" sz="2400"/>
              <a:t>Optimal branch and bound:</a:t>
            </a:r>
          </a:p>
          <a:p>
            <a:pPr lvl="2">
              <a:lnSpc>
                <a:spcPct val="90000"/>
              </a:lnSpc>
            </a:pPr>
            <a:r>
              <a:rPr lang="en-US">
                <a:sym typeface="Symbol" pitchFamily="18" charset="2"/>
              </a:rPr>
              <a:t>Use feature elimination and backtracking</a:t>
            </a:r>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DFECD9-705F-426E-B56B-95124DA99084}"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72228410-632A-4049-B31F-4B9FE1DB152F}" type="slidenum">
              <a:rPr lang="en-US"/>
              <a:pPr/>
              <a:t>89</a:t>
            </a:fld>
            <a:endParaRPr lang="en-US"/>
          </a:p>
        </p:txBody>
      </p:sp>
      <p:sp>
        <p:nvSpPr>
          <p:cNvPr id="974850" name="Rectangle 2"/>
          <p:cNvSpPr>
            <a:spLocks noGrp="1" noChangeArrowheads="1"/>
          </p:cNvSpPr>
          <p:nvPr>
            <p:ph type="title"/>
          </p:nvPr>
        </p:nvSpPr>
        <p:spPr>
          <a:xfrm>
            <a:off x="1066800" y="152400"/>
            <a:ext cx="6934200" cy="838200"/>
          </a:xfrm>
        </p:spPr>
        <p:txBody>
          <a:bodyPr/>
          <a:lstStyle/>
          <a:p>
            <a:r>
              <a:rPr lang="en-US" dirty="0">
                <a:solidFill>
                  <a:schemeClr val="accent1"/>
                </a:solidFill>
              </a:rPr>
              <a:t>Data Compression</a:t>
            </a:r>
          </a:p>
        </p:txBody>
      </p:sp>
      <p:sp>
        <p:nvSpPr>
          <p:cNvPr id="974851" name="Rectangle 3"/>
          <p:cNvSpPr>
            <a:spLocks noGrp="1" noChangeArrowheads="1"/>
          </p:cNvSpPr>
          <p:nvPr>
            <p:ph type="body" idx="1"/>
          </p:nvPr>
        </p:nvSpPr>
        <p:spPr>
          <a:xfrm>
            <a:off x="304800" y="1371600"/>
            <a:ext cx="8534400" cy="5314950"/>
          </a:xfrm>
        </p:spPr>
        <p:txBody>
          <a:bodyPr/>
          <a:lstStyle/>
          <a:p>
            <a:r>
              <a:rPr lang="en-US" sz="2400"/>
              <a:t>String compression</a:t>
            </a:r>
          </a:p>
          <a:p>
            <a:pPr lvl="1"/>
            <a:r>
              <a:rPr lang="en-US" sz="2400"/>
              <a:t>There are extensive theories and well-tuned algorithms</a:t>
            </a:r>
          </a:p>
          <a:p>
            <a:pPr lvl="1"/>
            <a:r>
              <a:rPr lang="en-US" sz="2400"/>
              <a:t>Typically lossless</a:t>
            </a:r>
          </a:p>
          <a:p>
            <a:pPr lvl="1"/>
            <a:r>
              <a:rPr lang="en-US" sz="2400"/>
              <a:t>But only limited manipulation is possible without expansion</a:t>
            </a:r>
            <a:endParaRPr lang="en-US" sz="2400">
              <a:sym typeface="Symbol" pitchFamily="18" charset="2"/>
            </a:endParaRPr>
          </a:p>
          <a:p>
            <a:r>
              <a:rPr lang="en-US" sz="2400">
                <a:sym typeface="Symbol" pitchFamily="18" charset="2"/>
              </a:rPr>
              <a:t>Audio/video compression</a:t>
            </a:r>
          </a:p>
          <a:p>
            <a:pPr lvl="1"/>
            <a:r>
              <a:rPr lang="en-US" sz="2400">
                <a:sym typeface="Symbol" pitchFamily="18" charset="2"/>
              </a:rPr>
              <a:t>Typically lossy compression, with progressive refinement</a:t>
            </a:r>
          </a:p>
          <a:p>
            <a:pPr lvl="1"/>
            <a:r>
              <a:rPr lang="en-US" sz="2400">
                <a:sym typeface="Symbol" pitchFamily="18" charset="2"/>
              </a:rPr>
              <a:t>Sometimes small fragments of signal can be reconstructed without reconstructing the whole</a:t>
            </a:r>
          </a:p>
          <a:p>
            <a:r>
              <a:rPr lang="en-US" sz="2400">
                <a:sym typeface="Symbol" pitchFamily="18" charset="2"/>
              </a:rPr>
              <a:t>Time sequence is not audio</a:t>
            </a:r>
          </a:p>
          <a:p>
            <a:pPr lvl="1"/>
            <a:r>
              <a:rPr lang="en-US" sz="2400">
                <a:sym typeface="Symbol" pitchFamily="18" charset="2"/>
              </a:rPr>
              <a:t>Typically short and vary slowly with time</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53D7C3-AE23-41D0-A547-0A0631713EE2}"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F03021B1-B408-40D3-988E-C4A41C977D83}" type="slidenum">
              <a:rPr lang="en-US"/>
              <a:pPr/>
              <a:t>9</a:t>
            </a:fld>
            <a:endParaRPr lang="en-US"/>
          </a:p>
        </p:txBody>
      </p:sp>
      <p:sp>
        <p:nvSpPr>
          <p:cNvPr id="1035266" name="Rectangle 2"/>
          <p:cNvSpPr>
            <a:spLocks noGrp="1" noChangeArrowheads="1"/>
          </p:cNvSpPr>
          <p:nvPr>
            <p:ph type="title"/>
          </p:nvPr>
        </p:nvSpPr>
        <p:spPr>
          <a:xfrm>
            <a:off x="838200" y="152400"/>
            <a:ext cx="7467600" cy="914400"/>
          </a:xfrm>
          <a:noFill/>
          <a:ln/>
        </p:spPr>
        <p:txBody>
          <a:bodyPr lIns="92075" tIns="46038" rIns="92075" bIns="46038" anchor="ctr"/>
          <a:lstStyle/>
          <a:p>
            <a:r>
              <a:rPr lang="en-US"/>
              <a:t>Chapter 2: Data Preprocessing</a:t>
            </a:r>
          </a:p>
        </p:txBody>
      </p:sp>
      <p:sp>
        <p:nvSpPr>
          <p:cNvPr id="1035267" name="Rectangle 3"/>
          <p:cNvSpPr>
            <a:spLocks noGrp="1" noChangeArrowheads="1"/>
          </p:cNvSpPr>
          <p:nvPr>
            <p:ph type="body" idx="1"/>
          </p:nvPr>
        </p:nvSpPr>
        <p:spPr>
          <a:xfrm>
            <a:off x="533400" y="1600200"/>
            <a:ext cx="8229600" cy="4724400"/>
          </a:xfrm>
          <a:noFill/>
          <a:ln/>
        </p:spPr>
        <p:txBody>
          <a:bodyPr lIns="92075" tIns="46038" rIns="92075" bIns="46038"/>
          <a:lstStyle/>
          <a:p>
            <a:pPr>
              <a:lnSpc>
                <a:spcPct val="140000"/>
              </a:lnSpc>
            </a:pPr>
            <a:r>
              <a:rPr lang="en-US"/>
              <a:t>Why preprocess the data?</a:t>
            </a:r>
          </a:p>
          <a:p>
            <a:pPr>
              <a:lnSpc>
                <a:spcPct val="140000"/>
              </a:lnSpc>
            </a:pPr>
            <a:r>
              <a:rPr lang="en-US">
                <a:solidFill>
                  <a:schemeClr val="hlink"/>
                </a:solidFill>
              </a:rPr>
              <a:t>Descriptive data summarization</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p:cNvSpPr>
            <a:spLocks noGrp="1"/>
          </p:cNvSpPr>
          <p:nvPr>
            <p:ph type="dt" sz="half" idx="10"/>
          </p:nvPr>
        </p:nvSpPr>
        <p:spPr/>
        <p:txBody>
          <a:bodyPr/>
          <a:lstStyle/>
          <a:p>
            <a:fld id="{EF66F79C-D1C1-4962-B6EA-919363B186D6}" type="datetime4">
              <a:rPr lang="en-US"/>
              <a:pPr/>
              <a:t>January 24, 2017</a:t>
            </a:fld>
            <a:endParaRPr lang="en-US"/>
          </a:p>
        </p:txBody>
      </p:sp>
      <p:sp>
        <p:nvSpPr>
          <p:cNvPr id="12" name="Footer Placeholder 3"/>
          <p:cNvSpPr>
            <a:spLocks noGrp="1"/>
          </p:cNvSpPr>
          <p:nvPr>
            <p:ph type="ftr" sz="quarter" idx="11"/>
          </p:nvPr>
        </p:nvSpPr>
        <p:spPr/>
        <p:txBody>
          <a:bodyPr/>
          <a:lstStyle/>
          <a:p>
            <a:r>
              <a:rPr lang="en-US"/>
              <a:t>Data Mining: Concepts and Techniques</a:t>
            </a:r>
          </a:p>
        </p:txBody>
      </p:sp>
      <p:sp>
        <p:nvSpPr>
          <p:cNvPr id="13" name="Slide Number Placeholder 4"/>
          <p:cNvSpPr>
            <a:spLocks noGrp="1"/>
          </p:cNvSpPr>
          <p:nvPr>
            <p:ph type="sldNum" sz="quarter" idx="12"/>
          </p:nvPr>
        </p:nvSpPr>
        <p:spPr/>
        <p:txBody>
          <a:bodyPr/>
          <a:lstStyle/>
          <a:p>
            <a:fld id="{306B64DA-1232-4339-B289-2D687DEE30D6}" type="slidenum">
              <a:rPr lang="en-US"/>
              <a:pPr/>
              <a:t>90</a:t>
            </a:fld>
            <a:endParaRPr lang="en-US"/>
          </a:p>
        </p:txBody>
      </p:sp>
      <p:sp>
        <p:nvSpPr>
          <p:cNvPr id="975874" name="Rectangle 2"/>
          <p:cNvSpPr>
            <a:spLocks noGrp="1" noChangeArrowheads="1"/>
          </p:cNvSpPr>
          <p:nvPr>
            <p:ph type="title"/>
          </p:nvPr>
        </p:nvSpPr>
        <p:spPr>
          <a:xfrm>
            <a:off x="1503363" y="381000"/>
            <a:ext cx="5126037" cy="609600"/>
          </a:xfrm>
        </p:spPr>
        <p:txBody>
          <a:bodyPr/>
          <a:lstStyle/>
          <a:p>
            <a:r>
              <a:rPr lang="en-US" dirty="0">
                <a:solidFill>
                  <a:schemeClr val="accent1"/>
                </a:solidFill>
              </a:rPr>
              <a:t>Data Compression</a:t>
            </a:r>
          </a:p>
        </p:txBody>
      </p:sp>
      <p:sp>
        <p:nvSpPr>
          <p:cNvPr id="975875" name="AutoShape 3"/>
          <p:cNvSpPr>
            <a:spLocks noChangeArrowheads="1"/>
          </p:cNvSpPr>
          <p:nvPr/>
        </p:nvSpPr>
        <p:spPr bwMode="auto">
          <a:xfrm>
            <a:off x="838200" y="1625600"/>
            <a:ext cx="3446463" cy="2595563"/>
          </a:xfrm>
          <a:prstGeom prst="can">
            <a:avLst>
              <a:gd name="adj" fmla="val 25000"/>
            </a:avLst>
          </a:prstGeom>
          <a:solidFill>
            <a:schemeClr val="bg1"/>
          </a:solidFill>
          <a:ln w="9525">
            <a:solidFill>
              <a:schemeClr val="tx1"/>
            </a:solidFill>
            <a:round/>
            <a:headEnd/>
            <a:tailEnd/>
          </a:ln>
          <a:effectLst/>
        </p:spPr>
        <p:txBody>
          <a:bodyPr wrap="none" anchor="ctr"/>
          <a:lstStyle/>
          <a:p>
            <a:pPr algn="ctr" eaLnBrk="0" hangingPunct="0"/>
            <a:r>
              <a:rPr lang="en-US">
                <a:latin typeface="Times New Roman" pitchFamily="18" charset="0"/>
              </a:rPr>
              <a:t>Original Data</a:t>
            </a:r>
          </a:p>
        </p:txBody>
      </p:sp>
      <p:sp>
        <p:nvSpPr>
          <p:cNvPr id="975876" name="AutoShape 4"/>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Compressed </a:t>
            </a:r>
          </a:p>
          <a:p>
            <a:pPr algn="ctr" eaLnBrk="0" hangingPunct="0"/>
            <a:r>
              <a:rPr lang="en-US">
                <a:latin typeface="Times New Roman" pitchFamily="18" charset="0"/>
              </a:rPr>
              <a:t>Data</a:t>
            </a:r>
          </a:p>
        </p:txBody>
      </p:sp>
      <p:sp>
        <p:nvSpPr>
          <p:cNvPr id="975877" name="Line 5"/>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a:effectLst/>
        </p:spPr>
        <p:txBody>
          <a:bodyPr wrap="none" anchor="ctr"/>
          <a:lstStyle/>
          <a:p>
            <a:endParaRPr lang="th-TH"/>
          </a:p>
        </p:txBody>
      </p:sp>
      <p:sp>
        <p:nvSpPr>
          <p:cNvPr id="975878" name="Line 6"/>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a:effectLst/>
        </p:spPr>
        <p:txBody>
          <a:bodyPr wrap="none" anchor="ctr"/>
          <a:lstStyle/>
          <a:p>
            <a:endParaRPr lang="th-TH"/>
          </a:p>
        </p:txBody>
      </p:sp>
      <p:sp>
        <p:nvSpPr>
          <p:cNvPr id="975879" name="Text Box 7"/>
          <p:cNvSpPr txBox="1">
            <a:spLocks noChangeArrowheads="1"/>
          </p:cNvSpPr>
          <p:nvPr/>
        </p:nvSpPr>
        <p:spPr bwMode="auto">
          <a:xfrm>
            <a:off x="4637088" y="3665538"/>
            <a:ext cx="111601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lossless</a:t>
            </a:r>
          </a:p>
        </p:txBody>
      </p:sp>
      <p:sp>
        <p:nvSpPr>
          <p:cNvPr id="975880" name="AutoShape 8"/>
          <p:cNvSpPr>
            <a:spLocks noChangeArrowheads="1"/>
          </p:cNvSpPr>
          <p:nvPr/>
        </p:nvSpPr>
        <p:spPr bwMode="auto">
          <a:xfrm>
            <a:off x="950913" y="4367213"/>
            <a:ext cx="3286125" cy="2184400"/>
          </a:xfrm>
          <a:prstGeom prst="can">
            <a:avLst>
              <a:gd name="adj" fmla="val 25000"/>
            </a:avLst>
          </a:prstGeom>
          <a:solidFill>
            <a:schemeClr val="bg1"/>
          </a:solidFill>
          <a:ln w="9525">
            <a:solidFill>
              <a:schemeClr val="tx1"/>
            </a:solidFill>
            <a:round/>
            <a:headEnd/>
            <a:tailEnd/>
          </a:ln>
          <a:effectLst/>
        </p:spPr>
        <p:txBody>
          <a:bodyPr wrap="none" anchor="ctr"/>
          <a:lstStyle/>
          <a:p>
            <a:pPr algn="ctr" eaLnBrk="0" hangingPunct="0"/>
            <a:r>
              <a:rPr lang="en-US">
                <a:latin typeface="Times New Roman" pitchFamily="18" charset="0"/>
              </a:rPr>
              <a:t>Original Data</a:t>
            </a:r>
          </a:p>
          <a:p>
            <a:pPr algn="ctr" eaLnBrk="0" hangingPunct="0"/>
            <a:r>
              <a:rPr lang="en-US">
                <a:latin typeface="Times New Roman" pitchFamily="18" charset="0"/>
              </a:rPr>
              <a:t>Approximated </a:t>
            </a:r>
          </a:p>
        </p:txBody>
      </p:sp>
      <p:sp>
        <p:nvSpPr>
          <p:cNvPr id="975881" name="Line 9"/>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a:effectLst/>
        </p:spPr>
        <p:txBody>
          <a:bodyPr wrap="none" anchor="ctr"/>
          <a:lstStyle/>
          <a:p>
            <a:endParaRPr lang="th-TH"/>
          </a:p>
        </p:txBody>
      </p:sp>
      <p:sp>
        <p:nvSpPr>
          <p:cNvPr id="975882" name="Text Box 10"/>
          <p:cNvSpPr txBox="1">
            <a:spLocks noChangeArrowheads="1"/>
          </p:cNvSpPr>
          <p:nvPr/>
        </p:nvSpPr>
        <p:spPr bwMode="auto">
          <a:xfrm rot="-1797028">
            <a:off x="5227638" y="4783138"/>
            <a:ext cx="81121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lossy</a:t>
            </a:r>
          </a:p>
        </p:txBody>
      </p:sp>
    </p:spTree>
  </p:cSld>
  <p:clrMapOvr>
    <a:masterClrMapping/>
  </p:clrMapOvr>
  <p:transition>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fld id="{7734C29C-7E6B-4C70-AB5A-E90834967B84}" type="datetime4">
              <a:rPr lang="en-US"/>
              <a:pPr/>
              <a:t>January 24, 2017</a:t>
            </a:fld>
            <a:endParaRPr lang="en-US"/>
          </a:p>
        </p:txBody>
      </p:sp>
      <p:sp>
        <p:nvSpPr>
          <p:cNvPr id="20" name="Footer Placeholder 4"/>
          <p:cNvSpPr>
            <a:spLocks noGrp="1"/>
          </p:cNvSpPr>
          <p:nvPr>
            <p:ph type="ftr" sz="quarter" idx="11"/>
          </p:nvPr>
        </p:nvSpPr>
        <p:spPr/>
        <p:txBody>
          <a:bodyPr/>
          <a:lstStyle/>
          <a:p>
            <a:r>
              <a:rPr lang="en-US"/>
              <a:t>Data Mining: Concepts and Techniques</a:t>
            </a:r>
          </a:p>
        </p:txBody>
      </p:sp>
      <p:sp>
        <p:nvSpPr>
          <p:cNvPr id="21" name="Slide Number Placeholder 5"/>
          <p:cNvSpPr>
            <a:spLocks noGrp="1"/>
          </p:cNvSpPr>
          <p:nvPr>
            <p:ph type="sldNum" sz="quarter" idx="12"/>
          </p:nvPr>
        </p:nvSpPr>
        <p:spPr/>
        <p:txBody>
          <a:bodyPr/>
          <a:lstStyle/>
          <a:p>
            <a:fld id="{200D4C8D-DD8A-41FC-9D11-2122EBF3E1FA}" type="slidenum">
              <a:rPr lang="en-US"/>
              <a:pPr/>
              <a:t>91</a:t>
            </a:fld>
            <a:endParaRPr lang="en-US"/>
          </a:p>
        </p:txBody>
      </p:sp>
      <p:sp>
        <p:nvSpPr>
          <p:cNvPr id="976898" name="Rectangle 2"/>
          <p:cNvSpPr>
            <a:spLocks noGrp="1" noChangeArrowheads="1"/>
          </p:cNvSpPr>
          <p:nvPr>
            <p:ph type="title"/>
          </p:nvPr>
        </p:nvSpPr>
        <p:spPr>
          <a:xfrm>
            <a:off x="228600" y="228600"/>
            <a:ext cx="6934200" cy="838200"/>
          </a:xfrm>
        </p:spPr>
        <p:txBody>
          <a:bodyPr/>
          <a:lstStyle/>
          <a:p>
            <a:r>
              <a:rPr lang="en-US" sz="3200"/>
              <a:t>Dimensionality Reduction:</a:t>
            </a:r>
            <a:br>
              <a:rPr lang="en-US" sz="3200"/>
            </a:br>
            <a:r>
              <a:rPr lang="en-US" sz="3200"/>
              <a:t>Wavelet Transformation </a:t>
            </a:r>
          </a:p>
        </p:txBody>
      </p:sp>
      <p:sp>
        <p:nvSpPr>
          <p:cNvPr id="976899" name="Rectangle 3"/>
          <p:cNvSpPr>
            <a:spLocks noGrp="1" noChangeArrowheads="1"/>
          </p:cNvSpPr>
          <p:nvPr>
            <p:ph type="body" idx="1"/>
          </p:nvPr>
        </p:nvSpPr>
        <p:spPr>
          <a:xfrm>
            <a:off x="304800" y="1447800"/>
            <a:ext cx="8458200" cy="4933950"/>
          </a:xfrm>
        </p:spPr>
        <p:txBody>
          <a:bodyPr/>
          <a:lstStyle/>
          <a:p>
            <a:pPr>
              <a:lnSpc>
                <a:spcPct val="110000"/>
              </a:lnSpc>
            </a:pPr>
            <a:r>
              <a:rPr lang="en-US" sz="2400"/>
              <a:t>Discrete wavelet transform (DWT): linear signal processing, multi-resolutional analysis</a:t>
            </a:r>
          </a:p>
          <a:p>
            <a:pPr>
              <a:lnSpc>
                <a:spcPct val="110000"/>
              </a:lnSpc>
            </a:pPr>
            <a:r>
              <a:rPr lang="en-US" sz="2400"/>
              <a:t>Compressed approximation: store only a small fraction of the strongest of the wavelet coefficients</a:t>
            </a:r>
          </a:p>
          <a:p>
            <a:pPr>
              <a:lnSpc>
                <a:spcPct val="110000"/>
              </a:lnSpc>
            </a:pPr>
            <a:r>
              <a:rPr lang="en-US" sz="2400"/>
              <a:t>Similar to discrete Fourier transform (DFT), but better lossy compression, localized in space</a:t>
            </a:r>
          </a:p>
          <a:p>
            <a:pPr>
              <a:lnSpc>
                <a:spcPct val="110000"/>
              </a:lnSpc>
            </a:pPr>
            <a:r>
              <a:rPr lang="en-US" sz="2400"/>
              <a:t>Method:</a:t>
            </a:r>
          </a:p>
          <a:p>
            <a:pPr lvl="1">
              <a:lnSpc>
                <a:spcPct val="110000"/>
              </a:lnSpc>
            </a:pPr>
            <a:r>
              <a:rPr lang="en-US" sz="2000"/>
              <a:t>Length, L, must be an integer power of 2 (padding with 0’s, when necessary)</a:t>
            </a:r>
          </a:p>
          <a:p>
            <a:pPr lvl="1">
              <a:lnSpc>
                <a:spcPct val="110000"/>
              </a:lnSpc>
            </a:pPr>
            <a:r>
              <a:rPr lang="en-US" sz="2000"/>
              <a:t>Each transform has 2 functions: smoothing, difference</a:t>
            </a:r>
          </a:p>
          <a:p>
            <a:pPr lvl="1">
              <a:lnSpc>
                <a:spcPct val="110000"/>
              </a:lnSpc>
            </a:pPr>
            <a:r>
              <a:rPr lang="en-US" sz="2000"/>
              <a:t>Applies to pairs of data, resulting in two set of data of length L/2</a:t>
            </a:r>
          </a:p>
          <a:p>
            <a:pPr lvl="1">
              <a:lnSpc>
                <a:spcPct val="110000"/>
              </a:lnSpc>
            </a:pPr>
            <a:r>
              <a:rPr lang="en-US" sz="2000"/>
              <a:t>Applies two functions recursively, until reaches the desired length</a:t>
            </a:r>
          </a:p>
        </p:txBody>
      </p:sp>
      <p:grpSp>
        <p:nvGrpSpPr>
          <p:cNvPr id="976917" name="Group 21"/>
          <p:cNvGrpSpPr>
            <a:grpSpLocks/>
          </p:cNvGrpSpPr>
          <p:nvPr/>
        </p:nvGrpSpPr>
        <p:grpSpPr bwMode="auto">
          <a:xfrm>
            <a:off x="6553200" y="0"/>
            <a:ext cx="2590800" cy="1579563"/>
            <a:chOff x="3936" y="96"/>
            <a:chExt cx="1632" cy="995"/>
          </a:xfrm>
        </p:grpSpPr>
        <p:sp>
          <p:nvSpPr>
            <p:cNvPr id="976901"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a:effectLst/>
          </p:spPr>
          <p:txBody>
            <a:bodyPr wrap="none" anchor="ctr"/>
            <a:lstStyle/>
            <a:p>
              <a:pPr algn="ctr"/>
              <a:r>
                <a:rPr lang="en-US"/>
                <a:t> </a:t>
              </a:r>
              <a:endParaRPr lang="en-US" sz="1600"/>
            </a:p>
            <a:p>
              <a:pPr algn="ctr"/>
              <a:endParaRPr lang="en-US"/>
            </a:p>
          </p:txBody>
        </p:sp>
        <p:sp>
          <p:nvSpPr>
            <p:cNvPr id="976902" name="Line 6"/>
            <p:cNvSpPr>
              <a:spLocks noChangeShapeType="1"/>
            </p:cNvSpPr>
            <p:nvPr/>
          </p:nvSpPr>
          <p:spPr bwMode="auto">
            <a:xfrm>
              <a:off x="3984" y="864"/>
              <a:ext cx="144" cy="0"/>
            </a:xfrm>
            <a:prstGeom prst="line">
              <a:avLst/>
            </a:prstGeom>
            <a:noFill/>
            <a:ln w="9525">
              <a:solidFill>
                <a:schemeClr val="tx1"/>
              </a:solidFill>
              <a:miter lim="800000"/>
              <a:headEnd/>
              <a:tailEnd/>
            </a:ln>
            <a:effectLst/>
          </p:spPr>
          <p:txBody>
            <a:bodyPr wrap="none"/>
            <a:lstStyle/>
            <a:p>
              <a:endParaRPr lang="th-TH"/>
            </a:p>
          </p:txBody>
        </p:sp>
        <p:sp>
          <p:nvSpPr>
            <p:cNvPr id="976903" name="Line 7"/>
            <p:cNvSpPr>
              <a:spLocks noChangeShapeType="1"/>
            </p:cNvSpPr>
            <p:nvPr/>
          </p:nvSpPr>
          <p:spPr bwMode="auto">
            <a:xfrm flipH="1" flipV="1">
              <a:off x="4128" y="288"/>
              <a:ext cx="0" cy="576"/>
            </a:xfrm>
            <a:prstGeom prst="line">
              <a:avLst/>
            </a:prstGeom>
            <a:noFill/>
            <a:ln w="9525">
              <a:solidFill>
                <a:schemeClr val="tx1"/>
              </a:solidFill>
              <a:miter lim="800000"/>
              <a:headEnd/>
              <a:tailEnd/>
            </a:ln>
            <a:effectLst/>
          </p:spPr>
          <p:txBody>
            <a:bodyPr wrap="none"/>
            <a:lstStyle/>
            <a:p>
              <a:endParaRPr lang="th-TH"/>
            </a:p>
          </p:txBody>
        </p:sp>
        <p:sp>
          <p:nvSpPr>
            <p:cNvPr id="976904" name="Line 8"/>
            <p:cNvSpPr>
              <a:spLocks noChangeShapeType="1"/>
            </p:cNvSpPr>
            <p:nvPr/>
          </p:nvSpPr>
          <p:spPr bwMode="auto">
            <a:xfrm>
              <a:off x="4128" y="288"/>
              <a:ext cx="288" cy="0"/>
            </a:xfrm>
            <a:prstGeom prst="line">
              <a:avLst/>
            </a:prstGeom>
            <a:noFill/>
            <a:ln w="9525">
              <a:solidFill>
                <a:schemeClr val="tx1"/>
              </a:solidFill>
              <a:miter lim="800000"/>
              <a:headEnd/>
              <a:tailEnd/>
            </a:ln>
            <a:effectLst/>
          </p:spPr>
          <p:txBody>
            <a:bodyPr wrap="none"/>
            <a:lstStyle/>
            <a:p>
              <a:endParaRPr lang="th-TH"/>
            </a:p>
          </p:txBody>
        </p:sp>
        <p:sp>
          <p:nvSpPr>
            <p:cNvPr id="976905" name="Line 9"/>
            <p:cNvSpPr>
              <a:spLocks noChangeShapeType="1"/>
            </p:cNvSpPr>
            <p:nvPr/>
          </p:nvSpPr>
          <p:spPr bwMode="auto">
            <a:xfrm>
              <a:off x="4416" y="288"/>
              <a:ext cx="0" cy="576"/>
            </a:xfrm>
            <a:prstGeom prst="line">
              <a:avLst/>
            </a:prstGeom>
            <a:noFill/>
            <a:ln w="9525">
              <a:solidFill>
                <a:schemeClr val="tx1"/>
              </a:solidFill>
              <a:miter lim="800000"/>
              <a:headEnd/>
              <a:tailEnd/>
            </a:ln>
            <a:effectLst/>
          </p:spPr>
          <p:txBody>
            <a:bodyPr wrap="none"/>
            <a:lstStyle/>
            <a:p>
              <a:endParaRPr lang="th-TH"/>
            </a:p>
          </p:txBody>
        </p:sp>
        <p:sp>
          <p:nvSpPr>
            <p:cNvPr id="976906" name="Line 10"/>
            <p:cNvSpPr>
              <a:spLocks noChangeShapeType="1"/>
            </p:cNvSpPr>
            <p:nvPr/>
          </p:nvSpPr>
          <p:spPr bwMode="auto">
            <a:xfrm>
              <a:off x="4416" y="864"/>
              <a:ext cx="192" cy="0"/>
            </a:xfrm>
            <a:prstGeom prst="line">
              <a:avLst/>
            </a:prstGeom>
            <a:noFill/>
            <a:ln w="9525">
              <a:solidFill>
                <a:schemeClr val="tx1"/>
              </a:solidFill>
              <a:miter lim="800000"/>
              <a:headEnd/>
              <a:tailEnd/>
            </a:ln>
            <a:effectLst/>
          </p:spPr>
          <p:txBody>
            <a:bodyPr wrap="none"/>
            <a:lstStyle/>
            <a:p>
              <a:endParaRPr lang="th-TH"/>
            </a:p>
          </p:txBody>
        </p:sp>
        <p:sp>
          <p:nvSpPr>
            <p:cNvPr id="976907" name="Line 11"/>
            <p:cNvSpPr>
              <a:spLocks noChangeShapeType="1"/>
            </p:cNvSpPr>
            <p:nvPr/>
          </p:nvSpPr>
          <p:spPr bwMode="auto">
            <a:xfrm>
              <a:off x="4848" y="864"/>
              <a:ext cx="96" cy="0"/>
            </a:xfrm>
            <a:prstGeom prst="line">
              <a:avLst/>
            </a:prstGeom>
            <a:noFill/>
            <a:ln w="9525">
              <a:solidFill>
                <a:schemeClr val="tx1"/>
              </a:solidFill>
              <a:miter lim="800000"/>
              <a:headEnd/>
              <a:tailEnd/>
            </a:ln>
            <a:effectLst/>
          </p:spPr>
          <p:txBody>
            <a:bodyPr wrap="none"/>
            <a:lstStyle/>
            <a:p>
              <a:endParaRPr lang="th-TH"/>
            </a:p>
          </p:txBody>
        </p:sp>
        <p:sp>
          <p:nvSpPr>
            <p:cNvPr id="976908" name="Line 12"/>
            <p:cNvSpPr>
              <a:spLocks noChangeShapeType="1"/>
            </p:cNvSpPr>
            <p:nvPr/>
          </p:nvSpPr>
          <p:spPr bwMode="auto">
            <a:xfrm flipV="1">
              <a:off x="4944" y="336"/>
              <a:ext cx="192" cy="528"/>
            </a:xfrm>
            <a:prstGeom prst="line">
              <a:avLst/>
            </a:prstGeom>
            <a:noFill/>
            <a:ln w="9525">
              <a:solidFill>
                <a:schemeClr val="tx1"/>
              </a:solidFill>
              <a:miter lim="800000"/>
              <a:headEnd/>
              <a:tailEnd/>
            </a:ln>
            <a:effectLst/>
          </p:spPr>
          <p:txBody>
            <a:bodyPr wrap="none"/>
            <a:lstStyle/>
            <a:p>
              <a:endParaRPr lang="th-TH"/>
            </a:p>
          </p:txBody>
        </p:sp>
        <p:sp>
          <p:nvSpPr>
            <p:cNvPr id="976909" name="Line 13"/>
            <p:cNvSpPr>
              <a:spLocks noChangeShapeType="1"/>
            </p:cNvSpPr>
            <p:nvPr/>
          </p:nvSpPr>
          <p:spPr bwMode="auto">
            <a:xfrm>
              <a:off x="5136" y="336"/>
              <a:ext cx="96" cy="288"/>
            </a:xfrm>
            <a:prstGeom prst="line">
              <a:avLst/>
            </a:prstGeom>
            <a:noFill/>
            <a:ln w="9525">
              <a:solidFill>
                <a:schemeClr val="tx1"/>
              </a:solidFill>
              <a:miter lim="800000"/>
              <a:headEnd/>
              <a:tailEnd/>
            </a:ln>
            <a:effectLst/>
          </p:spPr>
          <p:txBody>
            <a:bodyPr wrap="none"/>
            <a:lstStyle/>
            <a:p>
              <a:endParaRPr lang="th-TH"/>
            </a:p>
          </p:txBody>
        </p:sp>
        <p:sp>
          <p:nvSpPr>
            <p:cNvPr id="976910" name="Line 14"/>
            <p:cNvSpPr>
              <a:spLocks noChangeShapeType="1"/>
            </p:cNvSpPr>
            <p:nvPr/>
          </p:nvSpPr>
          <p:spPr bwMode="auto">
            <a:xfrm>
              <a:off x="5232" y="624"/>
              <a:ext cx="96" cy="288"/>
            </a:xfrm>
            <a:prstGeom prst="line">
              <a:avLst/>
            </a:prstGeom>
            <a:noFill/>
            <a:ln w="9525">
              <a:solidFill>
                <a:schemeClr val="tx1"/>
              </a:solidFill>
              <a:miter lim="800000"/>
              <a:headEnd/>
              <a:tailEnd/>
            </a:ln>
            <a:effectLst/>
          </p:spPr>
          <p:txBody>
            <a:bodyPr wrap="none"/>
            <a:lstStyle/>
            <a:p>
              <a:endParaRPr lang="th-TH"/>
            </a:p>
          </p:txBody>
        </p:sp>
        <p:sp>
          <p:nvSpPr>
            <p:cNvPr id="976911" name="Line 15"/>
            <p:cNvSpPr>
              <a:spLocks noChangeShapeType="1"/>
            </p:cNvSpPr>
            <p:nvPr/>
          </p:nvSpPr>
          <p:spPr bwMode="auto">
            <a:xfrm flipV="1">
              <a:off x="5328" y="864"/>
              <a:ext cx="96" cy="48"/>
            </a:xfrm>
            <a:prstGeom prst="line">
              <a:avLst/>
            </a:prstGeom>
            <a:noFill/>
            <a:ln w="9525">
              <a:solidFill>
                <a:schemeClr val="tx1"/>
              </a:solidFill>
              <a:miter lim="800000"/>
              <a:headEnd/>
              <a:tailEnd/>
            </a:ln>
            <a:effectLst/>
          </p:spPr>
          <p:txBody>
            <a:bodyPr wrap="none"/>
            <a:lstStyle/>
            <a:p>
              <a:endParaRPr lang="th-TH"/>
            </a:p>
          </p:txBody>
        </p:sp>
        <p:sp>
          <p:nvSpPr>
            <p:cNvPr id="976912" name="Line 16"/>
            <p:cNvSpPr>
              <a:spLocks noChangeShapeType="1"/>
            </p:cNvSpPr>
            <p:nvPr/>
          </p:nvSpPr>
          <p:spPr bwMode="auto">
            <a:xfrm>
              <a:off x="5424" y="864"/>
              <a:ext cx="96" cy="0"/>
            </a:xfrm>
            <a:prstGeom prst="line">
              <a:avLst/>
            </a:prstGeom>
            <a:noFill/>
            <a:ln w="9525">
              <a:solidFill>
                <a:schemeClr val="tx1"/>
              </a:solidFill>
              <a:miter lim="800000"/>
              <a:headEnd/>
              <a:tailEnd/>
            </a:ln>
            <a:effectLst/>
          </p:spPr>
          <p:txBody>
            <a:bodyPr wrap="none"/>
            <a:lstStyle/>
            <a:p>
              <a:endParaRPr lang="th-TH"/>
            </a:p>
          </p:txBody>
        </p:sp>
        <p:sp>
          <p:nvSpPr>
            <p:cNvPr id="976915" name="Rectangle 19"/>
            <p:cNvSpPr>
              <a:spLocks noChangeArrowheads="1"/>
            </p:cNvSpPr>
            <p:nvPr/>
          </p:nvSpPr>
          <p:spPr bwMode="auto">
            <a:xfrm>
              <a:off x="4080" y="864"/>
              <a:ext cx="452" cy="212"/>
            </a:xfrm>
            <a:prstGeom prst="rect">
              <a:avLst/>
            </a:prstGeom>
            <a:noFill/>
            <a:ln w="9525">
              <a:noFill/>
              <a:miter lim="800000"/>
              <a:headEnd/>
              <a:tailEnd/>
            </a:ln>
            <a:effectLst/>
          </p:spPr>
          <p:txBody>
            <a:bodyPr wrap="none">
              <a:spAutoFit/>
            </a:bodyPr>
            <a:lstStyle/>
            <a:p>
              <a:r>
                <a:rPr lang="en-US" sz="1600"/>
                <a:t>Haar2</a:t>
              </a:r>
            </a:p>
          </p:txBody>
        </p:sp>
        <p:sp>
          <p:nvSpPr>
            <p:cNvPr id="976916" name="Rectangle 20"/>
            <p:cNvSpPr>
              <a:spLocks noChangeArrowheads="1"/>
            </p:cNvSpPr>
            <p:nvPr/>
          </p:nvSpPr>
          <p:spPr bwMode="auto">
            <a:xfrm>
              <a:off x="4752" y="864"/>
              <a:ext cx="775" cy="227"/>
            </a:xfrm>
            <a:prstGeom prst="rect">
              <a:avLst/>
            </a:prstGeom>
            <a:noFill/>
            <a:ln w="9525">
              <a:noFill/>
              <a:miter lim="800000"/>
              <a:headEnd/>
              <a:tailEnd/>
            </a:ln>
            <a:effectLst/>
          </p:spPr>
          <p:txBody>
            <a:bodyPr wrap="none">
              <a:spAutoFit/>
            </a:bodyPr>
            <a:lstStyle/>
            <a:p>
              <a:pPr>
                <a:lnSpc>
                  <a:spcPct val="110000"/>
                </a:lnSpc>
                <a:spcBef>
                  <a:spcPct val="20000"/>
                </a:spcBef>
                <a:buClr>
                  <a:schemeClr val="folHlink"/>
                </a:buClr>
                <a:buSzPct val="60000"/>
                <a:buFont typeface="Wingdings" pitchFamily="2" charset="2"/>
                <a:buNone/>
              </a:pPr>
              <a:r>
                <a:rPr lang="en-US" sz="1600"/>
                <a:t>Daubechie4</a:t>
              </a:r>
            </a:p>
          </p:txBody>
        </p:sp>
      </p:grpSp>
    </p:spTree>
  </p:cSld>
  <p:clrMapOvr>
    <a:masterClrMapping/>
  </p:clrMapOvr>
  <p:transition>
    <p:zo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4"/>
          <p:cNvSpPr>
            <a:spLocks noGrp="1"/>
          </p:cNvSpPr>
          <p:nvPr>
            <p:ph type="dt" sz="half" idx="10"/>
          </p:nvPr>
        </p:nvSpPr>
        <p:spPr/>
        <p:txBody>
          <a:bodyPr/>
          <a:lstStyle/>
          <a:p>
            <a:fld id="{06CAB5F7-39C5-47D1-AC3B-AB60B181B314}" type="datetime4">
              <a:rPr lang="en-US"/>
              <a:pPr/>
              <a:t>January 24, 2017</a:t>
            </a:fld>
            <a:endParaRPr lang="en-US"/>
          </a:p>
        </p:txBody>
      </p:sp>
      <p:sp>
        <p:nvSpPr>
          <p:cNvPr id="12" name="Footer Placeholder 5"/>
          <p:cNvSpPr>
            <a:spLocks noGrp="1"/>
          </p:cNvSpPr>
          <p:nvPr>
            <p:ph type="ftr" sz="quarter" idx="11"/>
          </p:nvPr>
        </p:nvSpPr>
        <p:spPr/>
        <p:txBody>
          <a:bodyPr/>
          <a:lstStyle/>
          <a:p>
            <a:r>
              <a:rPr lang="en-US"/>
              <a:t>Data Mining: Concepts and Techniques</a:t>
            </a:r>
          </a:p>
        </p:txBody>
      </p:sp>
      <p:sp>
        <p:nvSpPr>
          <p:cNvPr id="13" name="Slide Number Placeholder 6"/>
          <p:cNvSpPr>
            <a:spLocks noGrp="1"/>
          </p:cNvSpPr>
          <p:nvPr>
            <p:ph type="sldNum" sz="quarter" idx="12"/>
          </p:nvPr>
        </p:nvSpPr>
        <p:spPr/>
        <p:txBody>
          <a:bodyPr/>
          <a:lstStyle/>
          <a:p>
            <a:fld id="{7F55F051-26DB-48B5-8897-D091A305C09B}" type="slidenum">
              <a:rPr lang="en-US"/>
              <a:pPr/>
              <a:t>92</a:t>
            </a:fld>
            <a:endParaRPr lang="en-US"/>
          </a:p>
        </p:txBody>
      </p:sp>
      <p:sp>
        <p:nvSpPr>
          <p:cNvPr id="1031170" name="Rectangle 1026"/>
          <p:cNvSpPr>
            <a:spLocks noGrp="1" noChangeArrowheads="1"/>
          </p:cNvSpPr>
          <p:nvPr>
            <p:ph type="title"/>
          </p:nvPr>
        </p:nvSpPr>
        <p:spPr/>
        <p:txBody>
          <a:bodyPr/>
          <a:lstStyle/>
          <a:p>
            <a:r>
              <a:rPr lang="en-US" dirty="0">
                <a:solidFill>
                  <a:schemeClr val="accent1"/>
                </a:solidFill>
              </a:rPr>
              <a:t>DWT for Image Compression</a:t>
            </a:r>
          </a:p>
        </p:txBody>
      </p:sp>
      <p:sp>
        <p:nvSpPr>
          <p:cNvPr id="1031171" name="Rectangle 1027"/>
          <p:cNvSpPr>
            <a:spLocks noGrp="1" noChangeArrowheads="1"/>
          </p:cNvSpPr>
          <p:nvPr>
            <p:ph type="body" sz="half" idx="1"/>
          </p:nvPr>
        </p:nvSpPr>
        <p:spPr>
          <a:xfrm>
            <a:off x="228600" y="1371600"/>
            <a:ext cx="4111625" cy="5029200"/>
          </a:xfrm>
        </p:spPr>
        <p:txBody>
          <a:bodyPr/>
          <a:lstStyle/>
          <a:p>
            <a:pPr algn="ctr">
              <a:lnSpc>
                <a:spcPct val="110000"/>
              </a:lnSpc>
            </a:pPr>
            <a:r>
              <a:rPr lang="en-US" sz="2400"/>
              <a:t>Image</a:t>
            </a:r>
          </a:p>
          <a:p>
            <a:pPr>
              <a:lnSpc>
                <a:spcPct val="110000"/>
              </a:lnSpc>
              <a:buFont typeface="Wingdings" pitchFamily="2" charset="2"/>
              <a:buNone/>
            </a:pPr>
            <a:endParaRPr lang="en-US" sz="2400"/>
          </a:p>
          <a:p>
            <a:pPr algn="r">
              <a:lnSpc>
                <a:spcPct val="110000"/>
              </a:lnSpc>
              <a:buFont typeface="Wingdings" pitchFamily="2" charset="2"/>
              <a:buNone/>
            </a:pPr>
            <a:r>
              <a:rPr lang="en-US" sz="2400"/>
              <a:t>  </a:t>
            </a:r>
            <a:r>
              <a:rPr lang="en-US" sz="2000"/>
              <a:t>Low Pass       High Pass</a:t>
            </a:r>
          </a:p>
          <a:p>
            <a:pPr algn="r">
              <a:lnSpc>
                <a:spcPct val="110000"/>
              </a:lnSpc>
              <a:buFont typeface="Wingdings" pitchFamily="2" charset="2"/>
              <a:buNone/>
            </a:pPr>
            <a:endParaRPr lang="en-US" sz="2000"/>
          </a:p>
          <a:p>
            <a:pPr>
              <a:lnSpc>
                <a:spcPct val="110000"/>
              </a:lnSpc>
              <a:buFont typeface="Wingdings" pitchFamily="2" charset="2"/>
              <a:buNone/>
            </a:pPr>
            <a:r>
              <a:rPr lang="en-US" sz="2000"/>
              <a:t>     Low Pass       High Pass</a:t>
            </a:r>
          </a:p>
          <a:p>
            <a:pPr>
              <a:lnSpc>
                <a:spcPct val="110000"/>
              </a:lnSpc>
              <a:buFont typeface="Wingdings" pitchFamily="2" charset="2"/>
              <a:buNone/>
            </a:pPr>
            <a:endParaRPr lang="en-US" sz="2000"/>
          </a:p>
          <a:p>
            <a:pPr>
              <a:lnSpc>
                <a:spcPct val="110000"/>
              </a:lnSpc>
              <a:buFont typeface="Wingdings" pitchFamily="2" charset="2"/>
              <a:buNone/>
            </a:pPr>
            <a:r>
              <a:rPr lang="en-US" sz="2000"/>
              <a:t>Low Pass    High Pass</a:t>
            </a:r>
          </a:p>
        </p:txBody>
      </p:sp>
      <p:pic>
        <p:nvPicPr>
          <p:cNvPr id="1031172" name="Picture 1028" descr="Lina"/>
          <p:cNvPicPr>
            <a:picLocks noGrp="1" noChangeAspect="1" noChangeArrowheads="1"/>
          </p:cNvPicPr>
          <p:nvPr>
            <p:ph type="clipArt" sz="half" idx="2"/>
          </p:nvPr>
        </p:nvPicPr>
        <p:blipFill>
          <a:blip r:embed="rId2" cstate="print"/>
          <a:srcRect/>
          <a:stretch>
            <a:fillRect/>
          </a:stretch>
        </p:blipFill>
        <p:spPr>
          <a:xfrm>
            <a:off x="4575175" y="1736725"/>
            <a:ext cx="4111625" cy="4451350"/>
          </a:xfrm>
        </p:spPr>
      </p:pic>
      <p:sp>
        <p:nvSpPr>
          <p:cNvPr id="1031173" name="Line 1029"/>
          <p:cNvSpPr>
            <a:spLocks noChangeShapeType="1"/>
          </p:cNvSpPr>
          <p:nvPr/>
        </p:nvSpPr>
        <p:spPr bwMode="auto">
          <a:xfrm flipH="1">
            <a:off x="1981200" y="1828800"/>
            <a:ext cx="457200" cy="609600"/>
          </a:xfrm>
          <a:prstGeom prst="line">
            <a:avLst/>
          </a:prstGeom>
          <a:noFill/>
          <a:ln w="9525">
            <a:solidFill>
              <a:schemeClr val="tx1"/>
            </a:solidFill>
            <a:miter lim="800000"/>
            <a:headEnd/>
            <a:tailEnd type="triangle" w="med" len="med"/>
          </a:ln>
          <a:effectLst/>
        </p:spPr>
        <p:txBody>
          <a:bodyPr wrap="none"/>
          <a:lstStyle/>
          <a:p>
            <a:endParaRPr lang="th-TH"/>
          </a:p>
        </p:txBody>
      </p:sp>
      <p:sp>
        <p:nvSpPr>
          <p:cNvPr id="1031174" name="Line 1030"/>
          <p:cNvSpPr>
            <a:spLocks noChangeShapeType="1"/>
          </p:cNvSpPr>
          <p:nvPr/>
        </p:nvSpPr>
        <p:spPr bwMode="auto">
          <a:xfrm>
            <a:off x="2590800" y="1828800"/>
            <a:ext cx="838200" cy="609600"/>
          </a:xfrm>
          <a:prstGeom prst="line">
            <a:avLst/>
          </a:prstGeom>
          <a:noFill/>
          <a:ln w="9525">
            <a:solidFill>
              <a:schemeClr val="tx1"/>
            </a:solidFill>
            <a:miter lim="800000"/>
            <a:headEnd/>
            <a:tailEnd type="triangle" w="med" len="med"/>
          </a:ln>
          <a:effectLst/>
        </p:spPr>
        <p:txBody>
          <a:bodyPr wrap="none"/>
          <a:lstStyle/>
          <a:p>
            <a:endParaRPr lang="th-TH"/>
          </a:p>
        </p:txBody>
      </p:sp>
      <p:sp>
        <p:nvSpPr>
          <p:cNvPr id="1031175" name="Line 1031"/>
          <p:cNvSpPr>
            <a:spLocks noChangeShapeType="1"/>
          </p:cNvSpPr>
          <p:nvPr/>
        </p:nvSpPr>
        <p:spPr bwMode="auto">
          <a:xfrm flipH="1">
            <a:off x="1447800" y="2743200"/>
            <a:ext cx="457200" cy="457200"/>
          </a:xfrm>
          <a:prstGeom prst="line">
            <a:avLst/>
          </a:prstGeom>
          <a:noFill/>
          <a:ln w="9525">
            <a:solidFill>
              <a:schemeClr val="tx1"/>
            </a:solidFill>
            <a:miter lim="800000"/>
            <a:headEnd/>
            <a:tailEnd type="triangle" w="med" len="med"/>
          </a:ln>
          <a:effectLst/>
        </p:spPr>
        <p:txBody>
          <a:bodyPr wrap="none"/>
          <a:lstStyle/>
          <a:p>
            <a:endParaRPr lang="th-TH"/>
          </a:p>
        </p:txBody>
      </p:sp>
      <p:sp>
        <p:nvSpPr>
          <p:cNvPr id="1031176" name="Line 1032"/>
          <p:cNvSpPr>
            <a:spLocks noChangeShapeType="1"/>
          </p:cNvSpPr>
          <p:nvPr/>
        </p:nvSpPr>
        <p:spPr bwMode="auto">
          <a:xfrm>
            <a:off x="2057400" y="2743200"/>
            <a:ext cx="533400" cy="457200"/>
          </a:xfrm>
          <a:prstGeom prst="line">
            <a:avLst/>
          </a:prstGeom>
          <a:noFill/>
          <a:ln w="9525">
            <a:solidFill>
              <a:schemeClr val="tx1"/>
            </a:solidFill>
            <a:miter lim="800000"/>
            <a:headEnd/>
            <a:tailEnd type="triangle" w="med" len="med"/>
          </a:ln>
          <a:effectLst/>
        </p:spPr>
        <p:txBody>
          <a:bodyPr wrap="none"/>
          <a:lstStyle/>
          <a:p>
            <a:endParaRPr lang="th-TH"/>
          </a:p>
        </p:txBody>
      </p:sp>
      <p:sp>
        <p:nvSpPr>
          <p:cNvPr id="1031177" name="Line 1033"/>
          <p:cNvSpPr>
            <a:spLocks noChangeShapeType="1"/>
          </p:cNvSpPr>
          <p:nvPr/>
        </p:nvSpPr>
        <p:spPr bwMode="auto">
          <a:xfrm flipH="1">
            <a:off x="838200" y="3581400"/>
            <a:ext cx="381000" cy="533400"/>
          </a:xfrm>
          <a:prstGeom prst="line">
            <a:avLst/>
          </a:prstGeom>
          <a:noFill/>
          <a:ln w="9525">
            <a:solidFill>
              <a:schemeClr val="tx1"/>
            </a:solidFill>
            <a:miter lim="800000"/>
            <a:headEnd/>
            <a:tailEnd type="triangle" w="med" len="med"/>
          </a:ln>
          <a:effectLst/>
        </p:spPr>
        <p:txBody>
          <a:bodyPr wrap="none"/>
          <a:lstStyle/>
          <a:p>
            <a:endParaRPr lang="th-TH"/>
          </a:p>
        </p:txBody>
      </p:sp>
      <p:sp>
        <p:nvSpPr>
          <p:cNvPr id="1031178" name="Line 1034"/>
          <p:cNvSpPr>
            <a:spLocks noChangeShapeType="1"/>
          </p:cNvSpPr>
          <p:nvPr/>
        </p:nvSpPr>
        <p:spPr bwMode="auto">
          <a:xfrm>
            <a:off x="1447800" y="3505200"/>
            <a:ext cx="533400" cy="533400"/>
          </a:xfrm>
          <a:prstGeom prst="line">
            <a:avLst/>
          </a:prstGeom>
          <a:noFill/>
          <a:ln w="9525">
            <a:solidFill>
              <a:schemeClr val="tx1"/>
            </a:solidFill>
            <a:miter lim="800000"/>
            <a:headEnd/>
            <a:tailEnd type="triangle" w="med" len="med"/>
          </a:ln>
          <a:effectLst/>
        </p:spPr>
        <p:txBody>
          <a:bodyPr wrap="none"/>
          <a:lstStyle/>
          <a:p>
            <a:endParaRPr lang="th-TH"/>
          </a:p>
        </p:txBody>
      </p:sp>
    </p:spTree>
  </p:cSld>
  <p:clrMapOvr>
    <a:masterClrMapping/>
  </p:clrMapOvr>
  <p:transition>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F7A38D-8314-4706-8459-62910574C4C5}"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F3FA2D15-42A8-401C-A180-289B6514D5E3}" type="slidenum">
              <a:rPr lang="en-US"/>
              <a:pPr/>
              <a:t>93</a:t>
            </a:fld>
            <a:endParaRPr lang="en-US"/>
          </a:p>
        </p:txBody>
      </p:sp>
      <p:sp>
        <p:nvSpPr>
          <p:cNvPr id="977922" name="Rectangle 2"/>
          <p:cNvSpPr>
            <a:spLocks noGrp="1" noChangeArrowheads="1"/>
          </p:cNvSpPr>
          <p:nvPr>
            <p:ph type="body" idx="1"/>
          </p:nvPr>
        </p:nvSpPr>
        <p:spPr>
          <a:xfrm>
            <a:off x="304800" y="1371600"/>
            <a:ext cx="8534400" cy="5257800"/>
          </a:xfrm>
        </p:spPr>
        <p:txBody>
          <a:bodyPr/>
          <a:lstStyle/>
          <a:p>
            <a:r>
              <a:rPr lang="en-US" sz="2000"/>
              <a:t>Given </a:t>
            </a:r>
            <a:r>
              <a:rPr lang="en-US" sz="2000" i="1"/>
              <a:t>N</a:t>
            </a:r>
            <a:r>
              <a:rPr lang="en-US" sz="2000"/>
              <a:t> data vectors from </a:t>
            </a:r>
            <a:r>
              <a:rPr lang="en-US" sz="2000" i="1"/>
              <a:t>n</a:t>
            </a:r>
            <a:r>
              <a:rPr lang="en-US" sz="2000"/>
              <a:t>-dimensions, find </a:t>
            </a:r>
            <a:r>
              <a:rPr lang="en-US" sz="2000" i="1"/>
              <a:t>k</a:t>
            </a:r>
            <a:r>
              <a:rPr lang="en-US" sz="2000"/>
              <a:t> ≤ </a:t>
            </a:r>
            <a:r>
              <a:rPr lang="en-US" sz="2000" i="1"/>
              <a:t>n </a:t>
            </a:r>
            <a:r>
              <a:rPr lang="en-US" sz="2000"/>
              <a:t> orthogonal vectors (</a:t>
            </a:r>
            <a:r>
              <a:rPr lang="en-US" sz="2000" i="1"/>
              <a:t>principal components</a:t>
            </a:r>
            <a:r>
              <a:rPr lang="en-US" sz="2000"/>
              <a:t>) that can be best used to represent data </a:t>
            </a:r>
          </a:p>
          <a:p>
            <a:r>
              <a:rPr lang="en-US" sz="2000"/>
              <a:t>Steps</a:t>
            </a:r>
          </a:p>
          <a:p>
            <a:pPr lvl="1"/>
            <a:r>
              <a:rPr lang="en-US" sz="2000"/>
              <a:t>Normalize input data: Each attribute falls within the same range</a:t>
            </a:r>
          </a:p>
          <a:p>
            <a:pPr lvl="1"/>
            <a:r>
              <a:rPr lang="en-US" sz="2000"/>
              <a:t>Compute </a:t>
            </a:r>
            <a:r>
              <a:rPr lang="en-US" sz="2000" i="1"/>
              <a:t>k</a:t>
            </a:r>
            <a:r>
              <a:rPr lang="en-US" sz="2000"/>
              <a:t> orthonormal (unit) vectors, i.e., </a:t>
            </a:r>
            <a:r>
              <a:rPr lang="en-US" sz="2000" i="1"/>
              <a:t>principal components</a:t>
            </a:r>
            <a:endParaRPr lang="en-US" sz="2000"/>
          </a:p>
          <a:p>
            <a:pPr lvl="1"/>
            <a:r>
              <a:rPr lang="en-US" sz="2000"/>
              <a:t>Each input data (vector) is a linear combination of the </a:t>
            </a:r>
            <a:r>
              <a:rPr lang="en-US" sz="2000" i="1"/>
              <a:t>k</a:t>
            </a:r>
            <a:r>
              <a:rPr lang="en-US" sz="2000"/>
              <a:t> principal component vectors</a:t>
            </a:r>
          </a:p>
          <a:p>
            <a:pPr lvl="1"/>
            <a:r>
              <a:rPr lang="en-US" sz="2000">
                <a:sym typeface="Symbol" pitchFamily="18" charset="2"/>
              </a:rPr>
              <a:t>The principal components are sorted in order of decreasing “significance” or strength</a:t>
            </a:r>
          </a:p>
          <a:p>
            <a:pPr lvl="1"/>
            <a:r>
              <a:rPr lang="en-US" sz="2000">
                <a:sym typeface="Symbol"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r>
              <a:rPr lang="en-US" sz="2000"/>
              <a:t>Works for numeric data only</a:t>
            </a:r>
          </a:p>
          <a:p>
            <a:r>
              <a:rPr lang="en-US" sz="2000"/>
              <a:t>Used when the number of dimensions is large</a:t>
            </a:r>
          </a:p>
        </p:txBody>
      </p:sp>
      <p:sp>
        <p:nvSpPr>
          <p:cNvPr id="977923" name="Rectangle 3"/>
          <p:cNvSpPr>
            <a:spLocks noGrp="1" noChangeArrowheads="1"/>
          </p:cNvSpPr>
          <p:nvPr>
            <p:ph type="title"/>
          </p:nvPr>
        </p:nvSpPr>
        <p:spPr>
          <a:xfrm>
            <a:off x="457200" y="152400"/>
            <a:ext cx="8229600" cy="990600"/>
          </a:xfrm>
          <a:noFill/>
          <a:ln/>
        </p:spPr>
        <p:txBody>
          <a:bodyPr anchor="ctr"/>
          <a:lstStyle/>
          <a:p>
            <a:r>
              <a:rPr lang="en-US"/>
              <a:t>Dimensionality Reduction: Principal Component Analysis (PCA)</a:t>
            </a:r>
          </a:p>
        </p:txBody>
      </p:sp>
    </p:spTree>
  </p:cSld>
  <p:clrMapOvr>
    <a:masterClrMapping/>
  </p:clrMapOvr>
  <p:transition>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p:cNvSpPr>
            <a:spLocks noGrp="1"/>
          </p:cNvSpPr>
          <p:nvPr>
            <p:ph type="dt" sz="half" idx="10"/>
          </p:nvPr>
        </p:nvSpPr>
        <p:spPr/>
        <p:txBody>
          <a:bodyPr/>
          <a:lstStyle/>
          <a:p>
            <a:fld id="{DABCA838-9A05-4748-B288-CC08D176506F}" type="datetime4">
              <a:rPr lang="en-US"/>
              <a:pPr/>
              <a:t>January 24, 2017</a:t>
            </a:fld>
            <a:endParaRPr lang="en-US"/>
          </a:p>
        </p:txBody>
      </p:sp>
      <p:sp>
        <p:nvSpPr>
          <p:cNvPr id="13" name="Footer Placeholder 2"/>
          <p:cNvSpPr>
            <a:spLocks noGrp="1"/>
          </p:cNvSpPr>
          <p:nvPr>
            <p:ph type="ftr" sz="quarter" idx="11"/>
          </p:nvPr>
        </p:nvSpPr>
        <p:spPr/>
        <p:txBody>
          <a:bodyPr/>
          <a:lstStyle/>
          <a:p>
            <a:r>
              <a:rPr lang="en-US"/>
              <a:t>Data Mining: Concepts and Techniques</a:t>
            </a:r>
          </a:p>
        </p:txBody>
      </p:sp>
      <p:sp>
        <p:nvSpPr>
          <p:cNvPr id="14" name="Slide Number Placeholder 3"/>
          <p:cNvSpPr>
            <a:spLocks noGrp="1"/>
          </p:cNvSpPr>
          <p:nvPr>
            <p:ph type="sldNum" sz="quarter" idx="12"/>
          </p:nvPr>
        </p:nvSpPr>
        <p:spPr/>
        <p:txBody>
          <a:bodyPr/>
          <a:lstStyle/>
          <a:p>
            <a:fld id="{96A69B0D-E65E-471F-B480-6680CD12C257}" type="slidenum">
              <a:rPr lang="en-US"/>
              <a:pPr/>
              <a:t>94</a:t>
            </a:fld>
            <a:endParaRPr lang="en-US"/>
          </a:p>
        </p:txBody>
      </p:sp>
      <p:sp>
        <p:nvSpPr>
          <p:cNvPr id="978946" name="Line 2"/>
          <p:cNvSpPr>
            <a:spLocks noChangeShapeType="1"/>
          </p:cNvSpPr>
          <p:nvPr/>
        </p:nvSpPr>
        <p:spPr bwMode="auto">
          <a:xfrm>
            <a:off x="1028700" y="4362450"/>
            <a:ext cx="7105650" cy="0"/>
          </a:xfrm>
          <a:prstGeom prst="line">
            <a:avLst/>
          </a:prstGeom>
          <a:noFill/>
          <a:ln w="9525">
            <a:solidFill>
              <a:schemeClr val="tx1"/>
            </a:solidFill>
            <a:round/>
            <a:headEnd/>
            <a:tailEnd type="triangle" w="med" len="med"/>
          </a:ln>
          <a:effectLst/>
        </p:spPr>
        <p:txBody>
          <a:bodyPr wrap="none" anchor="ctr"/>
          <a:lstStyle/>
          <a:p>
            <a:endParaRPr lang="th-TH"/>
          </a:p>
        </p:txBody>
      </p:sp>
      <p:sp>
        <p:nvSpPr>
          <p:cNvPr id="978947" name="Line 3"/>
          <p:cNvSpPr>
            <a:spLocks noChangeShapeType="1"/>
          </p:cNvSpPr>
          <p:nvPr/>
        </p:nvSpPr>
        <p:spPr bwMode="auto">
          <a:xfrm rot="-10800000">
            <a:off x="4229100" y="1619250"/>
            <a:ext cx="0" cy="4991100"/>
          </a:xfrm>
          <a:prstGeom prst="line">
            <a:avLst/>
          </a:prstGeom>
          <a:noFill/>
          <a:ln w="9525">
            <a:solidFill>
              <a:schemeClr val="tx1"/>
            </a:solidFill>
            <a:round/>
            <a:headEnd/>
            <a:tailEnd type="triangle" w="med" len="med"/>
          </a:ln>
          <a:effectLst/>
        </p:spPr>
        <p:txBody>
          <a:bodyPr wrap="none" anchor="ctr"/>
          <a:lstStyle/>
          <a:p>
            <a:endParaRPr lang="th-TH"/>
          </a:p>
        </p:txBody>
      </p:sp>
      <p:sp>
        <p:nvSpPr>
          <p:cNvPr id="978948" name="Oval 4"/>
          <p:cNvSpPr>
            <a:spLocks noChangeArrowheads="1"/>
          </p:cNvSpPr>
          <p:nvPr/>
        </p:nvSpPr>
        <p:spPr bwMode="auto">
          <a:xfrm rot="-1868112">
            <a:off x="2362200" y="3333750"/>
            <a:ext cx="4095750" cy="1809750"/>
          </a:xfrm>
          <a:prstGeom prst="ellipse">
            <a:avLst/>
          </a:prstGeom>
          <a:noFill/>
          <a:ln w="9525">
            <a:solidFill>
              <a:schemeClr val="tx1"/>
            </a:solidFill>
            <a:round/>
            <a:headEnd/>
            <a:tailEnd/>
          </a:ln>
          <a:effectLst/>
        </p:spPr>
        <p:txBody>
          <a:bodyPr wrap="none" anchor="ctr"/>
          <a:lstStyle/>
          <a:p>
            <a:endParaRPr lang="th-TH"/>
          </a:p>
        </p:txBody>
      </p:sp>
      <p:sp>
        <p:nvSpPr>
          <p:cNvPr id="978949" name="Line 5"/>
          <p:cNvSpPr>
            <a:spLocks noChangeShapeType="1"/>
          </p:cNvSpPr>
          <p:nvPr/>
        </p:nvSpPr>
        <p:spPr bwMode="auto">
          <a:xfrm rot="406919" flipV="1">
            <a:off x="2000250" y="2076450"/>
            <a:ext cx="5124450" cy="4133850"/>
          </a:xfrm>
          <a:prstGeom prst="line">
            <a:avLst/>
          </a:prstGeom>
          <a:noFill/>
          <a:ln w="9525">
            <a:solidFill>
              <a:schemeClr val="tx2"/>
            </a:solidFill>
            <a:round/>
            <a:headEnd/>
            <a:tailEnd type="triangle" w="med" len="med"/>
          </a:ln>
          <a:effectLst/>
        </p:spPr>
        <p:txBody>
          <a:bodyPr wrap="none" anchor="ctr"/>
          <a:lstStyle/>
          <a:p>
            <a:endParaRPr lang="th-TH"/>
          </a:p>
        </p:txBody>
      </p:sp>
      <p:sp>
        <p:nvSpPr>
          <p:cNvPr id="978950" name="Line 6"/>
          <p:cNvSpPr>
            <a:spLocks noChangeShapeType="1"/>
          </p:cNvSpPr>
          <p:nvPr/>
        </p:nvSpPr>
        <p:spPr bwMode="auto">
          <a:xfrm flipH="1" flipV="1">
            <a:off x="2686050" y="2800350"/>
            <a:ext cx="3124200" cy="3143250"/>
          </a:xfrm>
          <a:prstGeom prst="line">
            <a:avLst/>
          </a:prstGeom>
          <a:noFill/>
          <a:ln w="9525">
            <a:solidFill>
              <a:schemeClr val="tx2"/>
            </a:solidFill>
            <a:round/>
            <a:headEnd/>
            <a:tailEnd type="triangle" w="med" len="med"/>
          </a:ln>
          <a:effectLst/>
        </p:spPr>
        <p:txBody>
          <a:bodyPr wrap="none" anchor="ctr"/>
          <a:lstStyle/>
          <a:p>
            <a:endParaRPr lang="th-TH"/>
          </a:p>
        </p:txBody>
      </p:sp>
      <p:sp>
        <p:nvSpPr>
          <p:cNvPr id="978951" name="Text Box 7"/>
          <p:cNvSpPr txBox="1">
            <a:spLocks noChangeArrowheads="1"/>
          </p:cNvSpPr>
          <p:nvPr/>
        </p:nvSpPr>
        <p:spPr bwMode="auto">
          <a:xfrm>
            <a:off x="8080375" y="4403725"/>
            <a:ext cx="5572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X1</a:t>
            </a:r>
          </a:p>
        </p:txBody>
      </p:sp>
      <p:sp>
        <p:nvSpPr>
          <p:cNvPr id="978952" name="Text Box 8"/>
          <p:cNvSpPr txBox="1">
            <a:spLocks noChangeArrowheads="1"/>
          </p:cNvSpPr>
          <p:nvPr/>
        </p:nvSpPr>
        <p:spPr bwMode="auto">
          <a:xfrm>
            <a:off x="4308475" y="1431925"/>
            <a:ext cx="5572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X2</a:t>
            </a:r>
          </a:p>
        </p:txBody>
      </p:sp>
      <p:sp>
        <p:nvSpPr>
          <p:cNvPr id="978953" name="Text Box 9"/>
          <p:cNvSpPr txBox="1">
            <a:spLocks noChangeArrowheads="1"/>
          </p:cNvSpPr>
          <p:nvPr/>
        </p:nvSpPr>
        <p:spPr bwMode="auto">
          <a:xfrm>
            <a:off x="7489825" y="2117725"/>
            <a:ext cx="557213" cy="457200"/>
          </a:xfrm>
          <a:prstGeom prst="rect">
            <a:avLst/>
          </a:prstGeom>
          <a:noFill/>
          <a:ln w="9525">
            <a:noFill/>
            <a:miter lim="800000"/>
            <a:headEnd/>
            <a:tailEnd/>
          </a:ln>
          <a:effectLst/>
        </p:spPr>
        <p:txBody>
          <a:bodyPr wrap="none">
            <a:spAutoFit/>
          </a:bodyPr>
          <a:lstStyle/>
          <a:p>
            <a:pPr eaLnBrk="0" hangingPunct="0"/>
            <a:r>
              <a:rPr lang="en-US">
                <a:solidFill>
                  <a:schemeClr val="tx2"/>
                </a:solidFill>
                <a:latin typeface="Times New Roman" pitchFamily="18" charset="0"/>
              </a:rPr>
              <a:t>Y1</a:t>
            </a:r>
          </a:p>
        </p:txBody>
      </p:sp>
      <p:sp>
        <p:nvSpPr>
          <p:cNvPr id="978954" name="Text Box 10"/>
          <p:cNvSpPr txBox="1">
            <a:spLocks noChangeArrowheads="1"/>
          </p:cNvSpPr>
          <p:nvPr/>
        </p:nvSpPr>
        <p:spPr bwMode="auto">
          <a:xfrm>
            <a:off x="2022475" y="2574925"/>
            <a:ext cx="557213" cy="457200"/>
          </a:xfrm>
          <a:prstGeom prst="rect">
            <a:avLst/>
          </a:prstGeom>
          <a:noFill/>
          <a:ln w="9525">
            <a:noFill/>
            <a:miter lim="800000"/>
            <a:headEnd/>
            <a:tailEnd/>
          </a:ln>
          <a:effectLst/>
        </p:spPr>
        <p:txBody>
          <a:bodyPr>
            <a:spAutoFit/>
          </a:bodyPr>
          <a:lstStyle/>
          <a:p>
            <a:pPr eaLnBrk="0" hangingPunct="0"/>
            <a:r>
              <a:rPr lang="en-US">
                <a:solidFill>
                  <a:schemeClr val="tx2"/>
                </a:solidFill>
                <a:latin typeface="Times New Roman" pitchFamily="18" charset="0"/>
              </a:rPr>
              <a:t>Y2</a:t>
            </a:r>
          </a:p>
        </p:txBody>
      </p:sp>
      <p:sp>
        <p:nvSpPr>
          <p:cNvPr id="978955" name="Text Box 11"/>
          <p:cNvSpPr txBox="1">
            <a:spLocks noChangeArrowheads="1"/>
          </p:cNvSpPr>
          <p:nvPr/>
        </p:nvSpPr>
        <p:spPr bwMode="auto">
          <a:xfrm>
            <a:off x="1371600" y="330200"/>
            <a:ext cx="6705600" cy="579438"/>
          </a:xfrm>
          <a:prstGeom prst="rect">
            <a:avLst/>
          </a:prstGeom>
          <a:noFill/>
          <a:ln w="9525">
            <a:noFill/>
            <a:miter lim="800000"/>
            <a:headEnd/>
            <a:tailEnd/>
          </a:ln>
          <a:effectLst/>
        </p:spPr>
        <p:txBody>
          <a:bodyPr>
            <a:spAutoFit/>
          </a:bodyPr>
          <a:lstStyle/>
          <a:p>
            <a:pPr algn="ctr" eaLnBrk="0" hangingPunct="0"/>
            <a:r>
              <a:rPr lang="en-US" sz="3200" b="1" dirty="0">
                <a:solidFill>
                  <a:schemeClr val="accent1"/>
                </a:solidFill>
              </a:rPr>
              <a:t>Principal Component Analysis</a:t>
            </a:r>
            <a:endParaRPr lang="en-US" sz="3200" dirty="0">
              <a:solidFill>
                <a:schemeClr val="accent1"/>
              </a:solidFill>
            </a:endParaRPr>
          </a:p>
        </p:txBody>
      </p:sp>
    </p:spTree>
  </p:cSld>
  <p:clrMapOvr>
    <a:masterClrMapping/>
  </p:clrMapOvr>
  <p:transition>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19DA98-0799-418C-BA12-1383FA127B49}"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09BA7F6C-B030-4755-96F7-27331B24F181}" type="slidenum">
              <a:rPr lang="en-US"/>
              <a:pPr/>
              <a:t>95</a:t>
            </a:fld>
            <a:endParaRPr lang="en-US"/>
          </a:p>
        </p:txBody>
      </p:sp>
      <p:sp>
        <p:nvSpPr>
          <p:cNvPr id="979970" name="Rectangle 2"/>
          <p:cNvSpPr>
            <a:spLocks noGrp="1" noChangeArrowheads="1"/>
          </p:cNvSpPr>
          <p:nvPr>
            <p:ph type="title"/>
          </p:nvPr>
        </p:nvSpPr>
        <p:spPr>
          <a:xfrm>
            <a:off x="1600200" y="381000"/>
            <a:ext cx="5334000" cy="685800"/>
          </a:xfrm>
        </p:spPr>
        <p:txBody>
          <a:bodyPr/>
          <a:lstStyle/>
          <a:p>
            <a:r>
              <a:rPr lang="en-US"/>
              <a:t>Numerosity Reduction</a:t>
            </a:r>
          </a:p>
        </p:txBody>
      </p:sp>
      <p:sp>
        <p:nvSpPr>
          <p:cNvPr id="979971" name="Rectangle 3"/>
          <p:cNvSpPr>
            <a:spLocks noGrp="1" noChangeArrowheads="1"/>
          </p:cNvSpPr>
          <p:nvPr>
            <p:ph type="body" idx="1"/>
          </p:nvPr>
        </p:nvSpPr>
        <p:spPr>
          <a:xfrm>
            <a:off x="304800" y="1447800"/>
            <a:ext cx="8229600" cy="5029200"/>
          </a:xfrm>
        </p:spPr>
        <p:txBody>
          <a:bodyPr/>
          <a:lstStyle/>
          <a:p>
            <a:r>
              <a:rPr lang="en-US" sz="2400"/>
              <a:t>Reduce data volume by choosing alternative, smaller forms of data representation</a:t>
            </a:r>
          </a:p>
          <a:p>
            <a:r>
              <a:rPr lang="en-US" sz="2400"/>
              <a:t>Parametric methods</a:t>
            </a:r>
          </a:p>
          <a:p>
            <a:pPr lvl="1"/>
            <a:r>
              <a:rPr lang="en-US" sz="2400"/>
              <a:t>Assume the data fits some model, estimate model parameters, store only the parameters, and discard the data (except possible outliers)</a:t>
            </a:r>
            <a:endParaRPr lang="en-US" sz="2400">
              <a:sym typeface="Symbol" pitchFamily="18" charset="2"/>
            </a:endParaRPr>
          </a:p>
          <a:p>
            <a:pPr lvl="1"/>
            <a:r>
              <a:rPr lang="en-US" sz="2400"/>
              <a:t>Example: Log-linear models—obtain value at a point in m-D space as the product on appropriate marginal subspaces </a:t>
            </a:r>
          </a:p>
          <a:p>
            <a:r>
              <a:rPr lang="en-US" sz="2400"/>
              <a:t>Non-parametric methods</a:t>
            </a:r>
            <a:r>
              <a:rPr lang="en-US" sz="2400">
                <a:sym typeface="Symbol" pitchFamily="18" charset="2"/>
              </a:rPr>
              <a:t> </a:t>
            </a:r>
          </a:p>
          <a:p>
            <a:pPr lvl="1"/>
            <a:r>
              <a:rPr lang="en-US" sz="2400">
                <a:sym typeface="Symbol" pitchFamily="18" charset="2"/>
              </a:rPr>
              <a:t>Do not assume models</a:t>
            </a:r>
          </a:p>
          <a:p>
            <a:pPr lvl="1"/>
            <a:r>
              <a:rPr lang="en-US" sz="2400">
                <a:sym typeface="Symbol" pitchFamily="18" charset="2"/>
              </a:rPr>
              <a:t>Major families: histograms, clustering, sampling </a:t>
            </a:r>
          </a:p>
        </p:txBody>
      </p:sp>
    </p:spTree>
  </p:cSld>
  <p:clrMapOvr>
    <a:masterClrMapping/>
  </p:clrMapOvr>
  <p:transition>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B1BF36-97D0-417A-A2B4-93165D297C7C}"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856BFBA1-4558-4127-BEA1-AAA7B47D5A0B}" type="slidenum">
              <a:rPr lang="en-US"/>
              <a:pPr/>
              <a:t>96</a:t>
            </a:fld>
            <a:endParaRPr lang="en-US"/>
          </a:p>
        </p:txBody>
      </p:sp>
      <p:sp>
        <p:nvSpPr>
          <p:cNvPr id="1012738" name="Rectangle 1026"/>
          <p:cNvSpPr>
            <a:spLocks noGrp="1" noChangeArrowheads="1"/>
          </p:cNvSpPr>
          <p:nvPr>
            <p:ph type="title"/>
          </p:nvPr>
        </p:nvSpPr>
        <p:spPr>
          <a:xfrm>
            <a:off x="609600" y="152400"/>
            <a:ext cx="7772400" cy="1066800"/>
          </a:xfrm>
        </p:spPr>
        <p:txBody>
          <a:bodyPr/>
          <a:lstStyle/>
          <a:p>
            <a:r>
              <a:rPr lang="en-US" dirty="0"/>
              <a:t>Data Reduction Method (1): </a:t>
            </a:r>
            <a:r>
              <a:rPr lang="en-US" dirty="0">
                <a:solidFill>
                  <a:schemeClr val="accent1"/>
                </a:solidFill>
              </a:rPr>
              <a:t>Regression and Log-Linear Models</a:t>
            </a:r>
          </a:p>
        </p:txBody>
      </p:sp>
      <p:sp>
        <p:nvSpPr>
          <p:cNvPr id="1012739" name="Rectangle 1027"/>
          <p:cNvSpPr>
            <a:spLocks noGrp="1" noChangeArrowheads="1"/>
          </p:cNvSpPr>
          <p:nvPr>
            <p:ph type="body" idx="1"/>
          </p:nvPr>
        </p:nvSpPr>
        <p:spPr>
          <a:xfrm>
            <a:off x="457200" y="1524000"/>
            <a:ext cx="8229600" cy="4933950"/>
          </a:xfrm>
        </p:spPr>
        <p:txBody>
          <a:bodyPr/>
          <a:lstStyle/>
          <a:p>
            <a:pPr>
              <a:lnSpc>
                <a:spcPct val="160000"/>
              </a:lnSpc>
            </a:pPr>
            <a:r>
              <a:rPr lang="en-US" sz="2400"/>
              <a:t>Linear regression: Data are modeled to fit a straight line</a:t>
            </a:r>
          </a:p>
          <a:p>
            <a:pPr lvl="1">
              <a:lnSpc>
                <a:spcPct val="160000"/>
              </a:lnSpc>
            </a:pPr>
            <a:r>
              <a:rPr lang="en-US" sz="2400"/>
              <a:t>Often uses the least-square method to fit the line</a:t>
            </a:r>
          </a:p>
          <a:p>
            <a:pPr>
              <a:lnSpc>
                <a:spcPct val="160000"/>
              </a:lnSpc>
            </a:pPr>
            <a:r>
              <a:rPr lang="en-US" sz="2400">
                <a:sym typeface="Symbol" pitchFamily="18" charset="2"/>
              </a:rPr>
              <a:t>Multiple regression: allows a response variable Y to be modeled as a linear function of multidimensional feature vector</a:t>
            </a:r>
          </a:p>
          <a:p>
            <a:pPr>
              <a:lnSpc>
                <a:spcPct val="160000"/>
              </a:lnSpc>
            </a:pPr>
            <a:r>
              <a:rPr lang="en-US" sz="2400">
                <a:sym typeface="Symbol" pitchFamily="18" charset="2"/>
              </a:rPr>
              <a:t>Log-linear model: approximates discrete multidimensional probability distributions</a:t>
            </a:r>
          </a:p>
        </p:txBody>
      </p:sp>
    </p:spTree>
  </p:cSld>
  <p:clrMapOvr>
    <a:masterClrMapping/>
  </p:clrMapOvr>
  <p:transition>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1026"/>
          <p:cNvSpPr>
            <a:spLocks noGrp="1" noChangeArrowheads="1"/>
          </p:cNvSpPr>
          <p:nvPr>
            <p:ph type="body" idx="1"/>
          </p:nvPr>
        </p:nvSpPr>
        <p:spPr>
          <a:xfrm>
            <a:off x="381000" y="1524000"/>
            <a:ext cx="8382000" cy="5029200"/>
          </a:xfrm>
          <a:noFill/>
          <a:ln/>
        </p:spPr>
        <p:txBody>
          <a:bodyPr lIns="92075" tIns="46038" rIns="92075" bIns="46038"/>
          <a:lstStyle/>
          <a:p>
            <a:pPr>
              <a:lnSpc>
                <a:spcPct val="90000"/>
              </a:lnSpc>
            </a:pPr>
            <a:r>
              <a:rPr lang="en-US" sz="2400" u="sng"/>
              <a:t>Linear regression</a:t>
            </a:r>
            <a:r>
              <a:rPr lang="en-US" sz="2000"/>
              <a:t>: </a:t>
            </a:r>
            <a:r>
              <a:rPr lang="en-US" sz="2000" i="1"/>
              <a:t>Y = </a:t>
            </a:r>
            <a:r>
              <a:rPr lang="en-US" sz="2000" i="1">
                <a:sym typeface="Symbol" pitchFamily="18" charset="2"/>
              </a:rPr>
              <a:t>w X + b</a:t>
            </a:r>
            <a:endParaRPr lang="en-US" sz="2000" i="1"/>
          </a:p>
          <a:p>
            <a:pPr lvl="1">
              <a:lnSpc>
                <a:spcPct val="90000"/>
              </a:lnSpc>
            </a:pPr>
            <a:r>
              <a:rPr lang="en-US" sz="2400"/>
              <a:t>Two regression coefficients, </a:t>
            </a:r>
            <a:r>
              <a:rPr lang="en-US" sz="2400" i="1">
                <a:sym typeface="Symbol" pitchFamily="18" charset="2"/>
              </a:rPr>
              <a:t>w</a:t>
            </a:r>
            <a:r>
              <a:rPr lang="en-US" sz="2400">
                <a:sym typeface="Symbol" pitchFamily="18" charset="2"/>
              </a:rPr>
              <a:t> and </a:t>
            </a:r>
            <a:r>
              <a:rPr lang="en-US" sz="2400" i="1">
                <a:sym typeface="Symbol" pitchFamily="18" charset="2"/>
              </a:rPr>
              <a:t>b,</a:t>
            </a:r>
            <a:r>
              <a:rPr lang="en-US" sz="2400"/>
              <a:t> specify the line and are to be estimated by using the data at hand</a:t>
            </a:r>
          </a:p>
          <a:p>
            <a:pPr lvl="1">
              <a:lnSpc>
                <a:spcPct val="90000"/>
              </a:lnSpc>
            </a:pPr>
            <a:r>
              <a:rPr lang="en-US" sz="2400"/>
              <a:t>Using the least squares criterion to the known values of </a:t>
            </a:r>
            <a:r>
              <a:rPr lang="en-US" sz="2400" i="1"/>
              <a:t>Y</a:t>
            </a:r>
            <a:r>
              <a:rPr lang="en-US" sz="1800" i="1"/>
              <a:t>1</a:t>
            </a:r>
            <a:r>
              <a:rPr lang="en-US" sz="2400" i="1"/>
              <a:t>, Y</a:t>
            </a:r>
            <a:r>
              <a:rPr lang="en-US" sz="1800" i="1"/>
              <a:t>2</a:t>
            </a:r>
            <a:r>
              <a:rPr lang="en-US" sz="2400" i="1"/>
              <a:t>, …, X</a:t>
            </a:r>
            <a:r>
              <a:rPr lang="en-US" sz="1800" i="1"/>
              <a:t>1</a:t>
            </a:r>
            <a:r>
              <a:rPr lang="en-US" sz="2400" i="1"/>
              <a:t>, X</a:t>
            </a:r>
            <a:r>
              <a:rPr lang="en-US" sz="2000" i="1"/>
              <a:t>2</a:t>
            </a:r>
            <a:r>
              <a:rPr lang="en-US" sz="2400" i="1"/>
              <a:t>, ….</a:t>
            </a:r>
          </a:p>
          <a:p>
            <a:pPr>
              <a:lnSpc>
                <a:spcPct val="90000"/>
              </a:lnSpc>
            </a:pPr>
            <a:r>
              <a:rPr lang="en-US" sz="2400" u="sng"/>
              <a:t>Multiple regression</a:t>
            </a:r>
            <a:r>
              <a:rPr lang="en-US" sz="2000"/>
              <a:t>: </a:t>
            </a:r>
            <a:r>
              <a:rPr lang="en-US" sz="2000" i="1"/>
              <a:t>Y = b0 + b1 X1 + b2 X2.</a:t>
            </a:r>
            <a:endParaRPr lang="en-US" sz="2400" i="1"/>
          </a:p>
          <a:p>
            <a:pPr lvl="1">
              <a:lnSpc>
                <a:spcPct val="90000"/>
              </a:lnSpc>
            </a:pPr>
            <a:r>
              <a:rPr lang="en-US" sz="2400"/>
              <a:t>Many nonlinear functions can be transformed into the above</a:t>
            </a:r>
          </a:p>
          <a:p>
            <a:pPr>
              <a:lnSpc>
                <a:spcPct val="90000"/>
              </a:lnSpc>
            </a:pPr>
            <a:r>
              <a:rPr lang="en-US" sz="2400" u="sng"/>
              <a:t>Log-linear models</a:t>
            </a:r>
            <a:r>
              <a:rPr lang="en-US" sz="2000"/>
              <a:t>:</a:t>
            </a:r>
          </a:p>
          <a:p>
            <a:pPr lvl="1">
              <a:lnSpc>
                <a:spcPct val="90000"/>
              </a:lnSpc>
            </a:pPr>
            <a:r>
              <a:rPr lang="en-US" sz="2400"/>
              <a:t>The multi-way table of joint probabilities is approximated by a product of lower-order tables</a:t>
            </a:r>
          </a:p>
          <a:p>
            <a:pPr lvl="1">
              <a:lnSpc>
                <a:spcPct val="90000"/>
              </a:lnSpc>
            </a:pPr>
            <a:r>
              <a:rPr lang="en-US" sz="2400"/>
              <a:t>Probability:  </a:t>
            </a:r>
            <a:r>
              <a:rPr lang="en-US" sz="2400" i="1"/>
              <a:t>p(a, b, c, d) = </a:t>
            </a:r>
            <a:r>
              <a:rPr lang="en-US" i="1">
                <a:sym typeface="Symbol" pitchFamily="18" charset="2"/>
              </a:rPr>
              <a:t></a:t>
            </a:r>
            <a:r>
              <a:rPr lang="en-US" sz="2000" i="1">
                <a:sym typeface="Symbol" pitchFamily="18" charset="2"/>
              </a:rPr>
              <a:t>ab </a:t>
            </a:r>
            <a:r>
              <a:rPr lang="en-US" i="1">
                <a:sym typeface="Symbol" pitchFamily="18" charset="2"/>
              </a:rPr>
              <a:t></a:t>
            </a:r>
            <a:r>
              <a:rPr lang="en-US" sz="2000" i="1">
                <a:sym typeface="Symbol" pitchFamily="18" charset="2"/>
              </a:rPr>
              <a:t>ac</a:t>
            </a:r>
            <a:r>
              <a:rPr lang="en-US" i="1">
                <a:sym typeface="Symbol" pitchFamily="18" charset="2"/>
              </a:rPr>
              <a:t></a:t>
            </a:r>
            <a:r>
              <a:rPr lang="en-US" sz="2000" i="1">
                <a:sym typeface="Symbol" pitchFamily="18" charset="2"/>
              </a:rPr>
              <a:t>ad</a:t>
            </a:r>
            <a:r>
              <a:rPr lang="en-US" i="1">
                <a:sym typeface="Symbol" pitchFamily="18" charset="2"/>
              </a:rPr>
              <a:t> </a:t>
            </a:r>
            <a:r>
              <a:rPr lang="en-US" sz="2000" i="1">
                <a:sym typeface="Symbol" pitchFamily="18" charset="2"/>
              </a:rPr>
              <a:t>bcd</a:t>
            </a:r>
            <a:endParaRPr lang="en-US" sz="2000" i="1"/>
          </a:p>
        </p:txBody>
      </p:sp>
      <p:sp>
        <p:nvSpPr>
          <p:cNvPr id="1013763" name="Rectangle 1027"/>
          <p:cNvSpPr>
            <a:spLocks noGrp="1" noChangeArrowheads="1"/>
          </p:cNvSpPr>
          <p:nvPr>
            <p:ph type="title"/>
          </p:nvPr>
        </p:nvSpPr>
        <p:spPr>
          <a:xfrm>
            <a:off x="381000" y="228600"/>
            <a:ext cx="8458200" cy="838200"/>
          </a:xfrm>
          <a:noFill/>
          <a:ln/>
        </p:spPr>
        <p:txBody>
          <a:bodyPr lIns="92075" tIns="46038" rIns="92075" bIns="46038" anchor="ctr"/>
          <a:lstStyle/>
          <a:p>
            <a:r>
              <a:rPr lang="en-US" dirty="0">
                <a:solidFill>
                  <a:schemeClr val="accent1"/>
                </a:solidFill>
              </a:rPr>
              <a:t>Regress Analysis and Log-Linear Models</a:t>
            </a:r>
            <a:endParaRPr lang="en-US" sz="2400" dirty="0">
              <a:solidFill>
                <a:schemeClr val="accent1"/>
              </a:solidFill>
            </a:endParaRPr>
          </a:p>
        </p:txBody>
      </p:sp>
    </p:spTree>
  </p:cSld>
  <p:clrMapOvr>
    <a:masterClrMapping/>
  </p:clrMapOvr>
  <p:transition>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1B04244B-F5D3-4395-9413-583032789F11}" type="datetime4">
              <a:rPr lang="en-US"/>
              <a:pPr/>
              <a:t>January 24, 2017</a:t>
            </a:fld>
            <a:endParaRPr lang="en-US"/>
          </a:p>
        </p:txBody>
      </p:sp>
      <p:sp>
        <p:nvSpPr>
          <p:cNvPr id="6" name="Footer Placeholder 4"/>
          <p:cNvSpPr>
            <a:spLocks noGrp="1"/>
          </p:cNvSpPr>
          <p:nvPr>
            <p:ph type="ftr" sz="quarter" idx="11"/>
          </p:nvPr>
        </p:nvSpPr>
        <p:spPr/>
        <p:txBody>
          <a:bodyPr/>
          <a:lstStyle/>
          <a:p>
            <a:r>
              <a:rPr lang="en-US"/>
              <a:t>Data Mining: Concepts and Techniques</a:t>
            </a:r>
          </a:p>
        </p:txBody>
      </p:sp>
      <p:sp>
        <p:nvSpPr>
          <p:cNvPr id="7" name="Slide Number Placeholder 5"/>
          <p:cNvSpPr>
            <a:spLocks noGrp="1"/>
          </p:cNvSpPr>
          <p:nvPr>
            <p:ph type="sldNum" sz="quarter" idx="12"/>
          </p:nvPr>
        </p:nvSpPr>
        <p:spPr/>
        <p:txBody>
          <a:bodyPr/>
          <a:lstStyle/>
          <a:p>
            <a:fld id="{000BF23E-9446-47F0-AA87-53A3C848CC2E}" type="slidenum">
              <a:rPr lang="en-US"/>
              <a:pPr/>
              <a:t>98</a:t>
            </a:fld>
            <a:endParaRPr lang="en-US"/>
          </a:p>
        </p:txBody>
      </p:sp>
      <p:sp>
        <p:nvSpPr>
          <p:cNvPr id="1019906" name="Rectangle 1026"/>
          <p:cNvSpPr>
            <a:spLocks noGrp="1" noChangeArrowheads="1"/>
          </p:cNvSpPr>
          <p:nvPr>
            <p:ph type="title"/>
          </p:nvPr>
        </p:nvSpPr>
        <p:spPr>
          <a:xfrm>
            <a:off x="533400" y="228600"/>
            <a:ext cx="7924800" cy="838200"/>
          </a:xfrm>
        </p:spPr>
        <p:txBody>
          <a:bodyPr/>
          <a:lstStyle/>
          <a:p>
            <a:r>
              <a:rPr lang="en-US" sz="3200" dirty="0"/>
              <a:t>Data Reduction Method (2): </a:t>
            </a:r>
            <a:r>
              <a:rPr lang="en-US" sz="3200" dirty="0">
                <a:solidFill>
                  <a:schemeClr val="accent1"/>
                </a:solidFill>
              </a:rPr>
              <a:t>Histograms</a:t>
            </a:r>
          </a:p>
        </p:txBody>
      </p:sp>
      <p:sp>
        <p:nvSpPr>
          <p:cNvPr id="1019907" name="Rectangle 1027"/>
          <p:cNvSpPr>
            <a:spLocks noGrp="1" noChangeArrowheads="1"/>
          </p:cNvSpPr>
          <p:nvPr>
            <p:ph type="body" idx="1"/>
          </p:nvPr>
        </p:nvSpPr>
        <p:spPr>
          <a:xfrm>
            <a:off x="76200" y="1447800"/>
            <a:ext cx="4648200" cy="5334000"/>
          </a:xfrm>
        </p:spPr>
        <p:txBody>
          <a:bodyPr/>
          <a:lstStyle/>
          <a:p>
            <a:pPr>
              <a:lnSpc>
                <a:spcPct val="120000"/>
              </a:lnSpc>
            </a:pPr>
            <a:r>
              <a:rPr lang="en-US" sz="2000"/>
              <a:t>Divide data into buckets and store average (sum) for each bucket</a:t>
            </a:r>
          </a:p>
          <a:p>
            <a:pPr>
              <a:lnSpc>
                <a:spcPct val="120000"/>
              </a:lnSpc>
            </a:pPr>
            <a:r>
              <a:rPr lang="en-US" sz="2000"/>
              <a:t>Partitioning rules:</a:t>
            </a:r>
          </a:p>
          <a:p>
            <a:pPr lvl="1">
              <a:lnSpc>
                <a:spcPct val="120000"/>
              </a:lnSpc>
            </a:pPr>
            <a:r>
              <a:rPr lang="en-US" sz="2000"/>
              <a:t>Equal-width: equal bucket range</a:t>
            </a:r>
          </a:p>
          <a:p>
            <a:pPr lvl="1">
              <a:lnSpc>
                <a:spcPct val="120000"/>
              </a:lnSpc>
            </a:pPr>
            <a:r>
              <a:rPr lang="en-US" sz="2000"/>
              <a:t>Equal-frequency (or equal-depth)</a:t>
            </a:r>
          </a:p>
          <a:p>
            <a:pPr lvl="1">
              <a:lnSpc>
                <a:spcPct val="120000"/>
              </a:lnSpc>
            </a:pPr>
            <a:r>
              <a:rPr lang="en-US" sz="2000"/>
              <a:t>V-optimal: with the least </a:t>
            </a:r>
            <a:r>
              <a:rPr lang="en-US" sz="2000" i="1"/>
              <a:t>histogram variance</a:t>
            </a:r>
            <a:r>
              <a:rPr lang="en-US" sz="2000"/>
              <a:t> (weighted sum of the original values that each bucket represents)</a:t>
            </a:r>
          </a:p>
          <a:p>
            <a:pPr lvl="1">
              <a:lnSpc>
                <a:spcPct val="120000"/>
              </a:lnSpc>
            </a:pPr>
            <a:r>
              <a:rPr lang="en-US" sz="2000"/>
              <a:t>MaxDiff: set bucket boundary between each pair for pairs have the </a:t>
            </a:r>
            <a:r>
              <a:rPr lang="el-GR" sz="2000"/>
              <a:t>β</a:t>
            </a:r>
            <a:r>
              <a:rPr lang="en-US" sz="2000"/>
              <a:t>–1 largest differences</a:t>
            </a:r>
          </a:p>
        </p:txBody>
      </p:sp>
      <p:graphicFrame>
        <p:nvGraphicFramePr>
          <p:cNvPr id="1089536" name="Object 1024"/>
          <p:cNvGraphicFramePr>
            <a:graphicFrameLocks/>
          </p:cNvGraphicFramePr>
          <p:nvPr/>
        </p:nvGraphicFramePr>
        <p:xfrm>
          <a:off x="3962400" y="1295400"/>
          <a:ext cx="6477000" cy="5410200"/>
        </p:xfrm>
        <a:graphic>
          <a:graphicData uri="http://schemas.openxmlformats.org/presentationml/2006/ole">
            <mc:AlternateContent xmlns:mc="http://schemas.openxmlformats.org/markup-compatibility/2006">
              <mc:Choice xmlns:v="urn:schemas-microsoft-com:vml" Requires="v">
                <p:oleObj spid="_x0000_s1089546" name="Chart" r:id="rId3" imgW="7890480" imgH="3830040" progId="MSGraph.Chart.8">
                  <p:embed followColorScheme="full"/>
                </p:oleObj>
              </mc:Choice>
              <mc:Fallback>
                <p:oleObj name="Chart" r:id="rId3" imgW="7890480" imgH="3830040" progId="MSGraph.Chart.8">
                  <p:embed followColorScheme="full"/>
                  <p:pic>
                    <p:nvPicPr>
                      <p:cNvPr id="0" name="Picture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295400"/>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9B2444-C1F3-4F51-8F4D-69A9CAD9395C}" type="datetime4">
              <a:rPr lang="en-US"/>
              <a:pPr/>
              <a:t>January 24, 2017</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70416AA1-DA15-4B4B-8246-E2F9D6F9EFE7}" type="slidenum">
              <a:rPr lang="en-US"/>
              <a:pPr/>
              <a:t>99</a:t>
            </a:fld>
            <a:endParaRPr lang="en-US"/>
          </a:p>
        </p:txBody>
      </p:sp>
      <p:sp>
        <p:nvSpPr>
          <p:cNvPr id="980994" name="Rectangle 2"/>
          <p:cNvSpPr>
            <a:spLocks noGrp="1" noChangeArrowheads="1"/>
          </p:cNvSpPr>
          <p:nvPr>
            <p:ph type="title"/>
          </p:nvPr>
        </p:nvSpPr>
        <p:spPr>
          <a:xfrm>
            <a:off x="457200" y="381000"/>
            <a:ext cx="8229600" cy="685800"/>
          </a:xfrm>
        </p:spPr>
        <p:txBody>
          <a:bodyPr/>
          <a:lstStyle/>
          <a:p>
            <a:r>
              <a:rPr lang="en-US" dirty="0"/>
              <a:t>Data Reduction Method (3): </a:t>
            </a:r>
            <a:r>
              <a:rPr lang="en-US" dirty="0">
                <a:solidFill>
                  <a:schemeClr val="accent1"/>
                </a:solidFill>
              </a:rPr>
              <a:t>Clustering</a:t>
            </a:r>
          </a:p>
        </p:txBody>
      </p:sp>
      <p:sp>
        <p:nvSpPr>
          <p:cNvPr id="980995" name="Rectangle 3"/>
          <p:cNvSpPr>
            <a:spLocks noGrp="1" noChangeArrowheads="1"/>
          </p:cNvSpPr>
          <p:nvPr>
            <p:ph type="body" idx="1"/>
          </p:nvPr>
        </p:nvSpPr>
        <p:spPr>
          <a:xfrm>
            <a:off x="381000" y="1600200"/>
            <a:ext cx="8229600" cy="4876800"/>
          </a:xfrm>
        </p:spPr>
        <p:txBody>
          <a:bodyPr/>
          <a:lstStyle/>
          <a:p>
            <a:pPr>
              <a:lnSpc>
                <a:spcPct val="140000"/>
              </a:lnSpc>
            </a:pPr>
            <a:r>
              <a:rPr lang="en-US" sz="2000"/>
              <a:t>Partition data set into clusters based on similarity, and store cluster representation (e.g., centroid and diameter) only</a:t>
            </a:r>
          </a:p>
          <a:p>
            <a:pPr>
              <a:lnSpc>
                <a:spcPct val="140000"/>
              </a:lnSpc>
            </a:pPr>
            <a:r>
              <a:rPr lang="en-US" sz="2000"/>
              <a:t>Can be very effective if data is clustered but not if data is “smeared”</a:t>
            </a:r>
          </a:p>
          <a:p>
            <a:pPr>
              <a:lnSpc>
                <a:spcPct val="140000"/>
              </a:lnSpc>
            </a:pPr>
            <a:r>
              <a:rPr lang="en-US" sz="2000"/>
              <a:t>Can have hierarchical clustering and be stored in multi-dimensional index tree structures</a:t>
            </a:r>
          </a:p>
          <a:p>
            <a:pPr>
              <a:lnSpc>
                <a:spcPct val="140000"/>
              </a:lnSpc>
            </a:pPr>
            <a:r>
              <a:rPr lang="en-US" sz="2000"/>
              <a:t>There are many choices of clustering definitions and clustering algorithms</a:t>
            </a:r>
          </a:p>
          <a:p>
            <a:pPr>
              <a:lnSpc>
                <a:spcPct val="140000"/>
              </a:lnSpc>
            </a:pPr>
            <a:r>
              <a:rPr lang="en-US" sz="2000"/>
              <a:t>Cluster analysis will be studied in depth in Chapter 7</a:t>
            </a:r>
            <a:endParaRPr lang="en-US" sz="2000">
              <a:sym typeface="Symbol" pitchFamily="18" charset="2"/>
            </a:endParaRP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7308</TotalTime>
  <Words>8299</Words>
  <Application>Microsoft Office PowerPoint</Application>
  <PresentationFormat>นำเสนอทางหน้าจอ (4:3)</PresentationFormat>
  <Paragraphs>1546</Paragraphs>
  <Slides>116</Slides>
  <Notes>8</Notes>
  <HiddenSlides>0</HiddenSlides>
  <MMClips>0</MMClips>
  <ScaleCrop>false</ScaleCrop>
  <HeadingPairs>
    <vt:vector size="6" baseType="variant">
      <vt:variant>
        <vt:lpstr>ชุดรูปแบบ</vt:lpstr>
      </vt:variant>
      <vt:variant>
        <vt:i4>1</vt:i4>
      </vt:variant>
      <vt:variant>
        <vt:lpstr>เซิร์ฟเวอร์ OLE ฝังตัว</vt:lpstr>
      </vt:variant>
      <vt:variant>
        <vt:i4>3</vt:i4>
      </vt:variant>
      <vt:variant>
        <vt:lpstr>ชื่อเรื่องภาพนิ่ง</vt:lpstr>
      </vt:variant>
      <vt:variant>
        <vt:i4>116</vt:i4>
      </vt:variant>
    </vt:vector>
  </HeadingPairs>
  <TitlesOfParts>
    <vt:vector size="120" baseType="lpstr">
      <vt:lpstr>Blends</vt:lpstr>
      <vt:lpstr>สมการ</vt:lpstr>
      <vt:lpstr>Equation</vt:lpstr>
      <vt:lpstr>Chart</vt:lpstr>
      <vt:lpstr>Data Mining:   Concepts and Techniques   — Chapter 2 —</vt:lpstr>
      <vt:lpstr>Chapter 2: Data Preprocessing</vt:lpstr>
      <vt:lpstr>Why Data Preprocessing?</vt:lpstr>
      <vt:lpstr>Why Is Data Dirty?</vt:lpstr>
      <vt:lpstr>Why Is Data Preprocessing Important?</vt:lpstr>
      <vt:lpstr>Multi-Dimensional Measure of Data Quality</vt:lpstr>
      <vt:lpstr>Major Tasks in Data Preprocessing</vt:lpstr>
      <vt:lpstr>Forms of Data Preprocessing </vt:lpstr>
      <vt:lpstr>Chapter 2: Data Preprocessing</vt:lpstr>
      <vt:lpstr>Mining Data Descriptive Characteristics</vt:lpstr>
      <vt:lpstr>Measuring the Central Tendency</vt:lpstr>
      <vt:lpstr>ค่าเฉลี่ยกรณีแจกแจงความถี่</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 Symmetric vs. Skewed Data</vt:lpstr>
      <vt:lpstr>Measuring the Dispersion of Data</vt:lpstr>
      <vt:lpstr>Properties of Normal Distribution Curve</vt:lpstr>
      <vt:lpstr> Boxplot Analysis</vt:lpstr>
      <vt:lpstr>Visualization of Data Dispersion: Boxplot Analysis</vt:lpstr>
      <vt:lpstr>Histogram Analysis</vt:lpstr>
      <vt:lpstr>Quantile Plot</vt:lpstr>
      <vt:lpstr>Quantile-Quantile (Q-Q) Plot</vt:lpstr>
      <vt:lpstr>Scatter plot</vt:lpstr>
      <vt:lpstr>Loess Curve</vt:lpstr>
      <vt:lpstr>Positively and Negatively Correlated Data</vt:lpstr>
      <vt:lpstr> Not Correlated Data</vt:lpstr>
      <vt:lpstr>Graphic Displays of Basic Statistical Descriptions</vt:lpstr>
      <vt:lpstr>Chapter 2: Data Preprocessing</vt:lpstr>
      <vt:lpstr>Data Cleaning</vt:lpstr>
      <vt:lpstr>Missing Data</vt:lpstr>
      <vt:lpstr>How to Handle Missing Data?</vt:lpstr>
      <vt:lpstr>Noisy Data</vt:lpstr>
      <vt:lpstr>How to Handle Noisy Data?</vt:lpstr>
      <vt:lpstr>Simple Discretization Methods: Binning</vt:lpstr>
      <vt:lpstr>Binning Methods for Data Smoothing</vt:lpstr>
      <vt:lpstr>Regression</vt:lpstr>
      <vt:lpstr>Least Square Method ด้วย Linear Equation</vt:lpstr>
      <vt:lpstr>วิธีทำ</vt:lpstr>
      <vt:lpstr>วิธีทำ</vt:lpstr>
      <vt:lpstr>วิธีทำ</vt:lpstr>
      <vt:lpstr>Least Square Method ด้วย Quadratic Equation</vt:lpstr>
      <vt:lpstr>วิธีทำ</vt:lpstr>
      <vt:lpstr>ฟังก์ชัน Polyfit</vt:lpstr>
      <vt:lpstr>งานนำเสนอ PowerPoint</vt:lpstr>
      <vt:lpstr>ตัวอย่าง</vt:lpstr>
      <vt:lpstr>Error</vt:lpstr>
      <vt:lpstr>ผลลัพธ์</vt:lpstr>
      <vt:lpstr>Cluster Analysis</vt:lpstr>
      <vt:lpstr>Data Cleaning as a Process</vt:lpstr>
      <vt:lpstr>Chapter 2: Data Preprocessing</vt:lpstr>
      <vt:lpstr>Data Integration</vt:lpstr>
      <vt:lpstr>Handling Redundancy in Data Integration</vt:lpstr>
      <vt:lpstr>Correlation Analysis (Numerical Data)</vt:lpstr>
      <vt:lpstr>Correlation Analysis (Categorical Data)</vt:lpstr>
      <vt:lpstr>Chi-Square Calculation: An Example</vt:lpstr>
      <vt:lpstr>Data Transformation</vt:lpstr>
      <vt:lpstr>Data Transformation: Normalization</vt:lpstr>
      <vt:lpstr>Chapter 2: Data Preprocessing</vt:lpstr>
      <vt:lpstr>Data Reduction Strategies</vt:lpstr>
      <vt:lpstr>Data Cube Aggregation</vt:lpstr>
      <vt:lpstr>Attribute Subset Selection</vt:lpstr>
      <vt:lpstr>งานนำเสนอ PowerPoint</vt:lpstr>
      <vt:lpstr>Heuristic Feature Selection Methods</vt:lpstr>
      <vt:lpstr>Data Compression</vt:lpstr>
      <vt:lpstr>Data Compression</vt:lpstr>
      <vt:lpstr>Dimensionality Reduction: Wavelet Transformation </vt:lpstr>
      <vt:lpstr>DWT for Image Compression</vt:lpstr>
      <vt:lpstr>Dimensionality Reduction: Principal Component Analysis (PCA)</vt:lpstr>
      <vt:lpstr>งานนำเสนอ PowerPoint</vt:lpstr>
      <vt:lpstr>Numerosity Reduction</vt:lpstr>
      <vt:lpstr>Data Reduction Method (1): Regression and Log-Linear Models</vt:lpstr>
      <vt:lpstr>Regress Analysis and Log-Linear Models</vt:lpstr>
      <vt:lpstr>Data Reduction Method (2): Histograms</vt:lpstr>
      <vt:lpstr>Data Reduction Method (3): Clustering</vt:lpstr>
      <vt:lpstr>Data Reduction Method (4): Sampling</vt:lpstr>
      <vt:lpstr>งานนำเสนอ PowerPoint</vt:lpstr>
      <vt:lpstr>Sampling: Cluster or Stratified Sampling</vt:lpstr>
      <vt:lpstr>Chapter 2: Data Preprocessing</vt:lpstr>
      <vt:lpstr>Discretization</vt:lpstr>
      <vt:lpstr>Discretization and Concept Hierarchy</vt:lpstr>
      <vt:lpstr>Discretization and Concept Hierarchy Generation for Numeric Data</vt:lpstr>
      <vt:lpstr>Entropy-Based Discretization</vt:lpstr>
      <vt:lpstr>Interval Merge by 2 Analysis</vt:lpstr>
      <vt:lpstr>Segmentation by Natural Partitioning</vt:lpstr>
      <vt:lpstr>Example of 3-4-5 Rule</vt:lpstr>
      <vt:lpstr>Concept Hierarchy Generation for Categorical Data</vt:lpstr>
      <vt:lpstr>Automatic Concept Hierarchy Generation</vt:lpstr>
      <vt:lpstr>Chapter 2: Data Preprocessing</vt:lpstr>
      <vt:lpstr>Summary</vt:lpstr>
      <vt:lpstr>References</vt:lpstr>
      <vt:lpstr>งานนำเสนอ PowerPoint</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MSI-GL62</cp:lastModifiedBy>
  <cp:revision>352</cp:revision>
  <cp:lastPrinted>1999-09-10T20:38:56Z</cp:lastPrinted>
  <dcterms:created xsi:type="dcterms:W3CDTF">1998-06-19T04:38:52Z</dcterms:created>
  <dcterms:modified xsi:type="dcterms:W3CDTF">2017-01-24T08:45:44Z</dcterms:modified>
</cp:coreProperties>
</file>