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3" d="100"/>
          <a:sy n="63" d="100"/>
        </p:scale>
        <p:origin x="-1818" y="-582"/>
      </p:cViewPr>
      <p:guideLst>
        <p:guide orient="horz" pos="2400"/>
        <p:guide pos="32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2814597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Shape 2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 name="Shape 2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
        <p:cNvGrpSpPr/>
        <p:nvPr/>
      </p:nvGrpSpPr>
      <p:grpSpPr>
        <a:xfrm>
          <a:off x="0" y="0"/>
          <a:ext cx="0" cy="0"/>
          <a:chOff x="0" y="0"/>
          <a:chExt cx="0" cy="0"/>
        </a:xfrm>
      </p:grpSpPr>
      <p:sp>
        <p:nvSpPr>
          <p:cNvPr id="7" name="Shape 7"/>
          <p:cNvSpPr txBox="1">
            <a:spLocks noGrp="1"/>
          </p:cNvSpPr>
          <p:nvPr>
            <p:ph type="ctrTitle"/>
          </p:nvPr>
        </p:nvSpPr>
        <p:spPr>
          <a:xfrm>
            <a:off x="914400" y="3048000"/>
            <a:ext cx="8331200" cy="1219199"/>
          </a:xfrm>
          <a:prstGeom prst="rect">
            <a:avLst/>
          </a:prstGeom>
        </p:spPr>
        <p:txBody>
          <a:bodyPr lIns="91425" tIns="91425" rIns="91425" bIns="91425" anchor="t" anchorCtr="0"/>
          <a:lstStyle>
            <a:lvl1pPr algn="ctr">
              <a:buSzPct val="100000"/>
              <a:defRPr sz="4800"/>
            </a:lvl1pPr>
            <a:lvl2pPr algn="ctr">
              <a:buSzPct val="100000"/>
              <a:defRPr sz="4800"/>
            </a:lvl2pPr>
            <a:lvl3pPr algn="ctr">
              <a:buSzPct val="100000"/>
              <a:defRPr sz="4800"/>
            </a:lvl3pPr>
            <a:lvl4pPr algn="ctr">
              <a:buSzPct val="100000"/>
              <a:defRPr sz="4800"/>
            </a:lvl4pPr>
            <a:lvl5pPr algn="ctr">
              <a:buSzPct val="100000"/>
              <a:defRPr sz="4800"/>
            </a:lvl5pPr>
            <a:lvl6pPr algn="ctr">
              <a:buSzPct val="100000"/>
              <a:defRPr sz="4800"/>
            </a:lvl6pPr>
            <a:lvl7pPr algn="ctr">
              <a:buSzPct val="100000"/>
              <a:defRPr sz="4800"/>
            </a:lvl7pPr>
            <a:lvl8pPr algn="ctr">
              <a:buSzPct val="100000"/>
              <a:defRPr sz="4800"/>
            </a:lvl8pPr>
            <a:lvl9pPr algn="ctr">
              <a:buSzPct val="100000"/>
              <a:defRPr sz="4800"/>
            </a:lvl9pPr>
          </a:lstStyle>
          <a:p>
            <a:endParaRPr/>
          </a:p>
        </p:txBody>
      </p:sp>
      <p:sp>
        <p:nvSpPr>
          <p:cNvPr id="8" name="Shape 8"/>
          <p:cNvSpPr txBox="1">
            <a:spLocks noGrp="1"/>
          </p:cNvSpPr>
          <p:nvPr>
            <p:ph type="subTitle" idx="1"/>
          </p:nvPr>
        </p:nvSpPr>
        <p:spPr>
          <a:xfrm>
            <a:off x="1828800" y="4572000"/>
            <a:ext cx="6502399" cy="914400"/>
          </a:xfrm>
          <a:prstGeom prst="rect">
            <a:avLst/>
          </a:prstGeom>
        </p:spPr>
        <p:txBody>
          <a:bodyPr lIns="91425" tIns="91425" rIns="91425" bIns="91425" anchor="t" anchorCtr="0"/>
          <a:lstStyle>
            <a:lvl1pPr algn="ctr">
              <a:buSzPct val="100000"/>
              <a:defRPr sz="3200"/>
            </a:lvl1pPr>
            <a:lvl2pPr algn="ctr">
              <a:buSzPct val="100000"/>
              <a:defRPr sz="3200"/>
            </a:lvl2pPr>
            <a:lvl3pPr algn="ctr">
              <a:buSzPct val="100000"/>
              <a:defRPr sz="3200"/>
            </a:lvl3pPr>
            <a:lvl4pPr algn="ctr">
              <a:buSzPct val="100000"/>
              <a:defRPr sz="3200"/>
            </a:lvl4pPr>
            <a:lvl5pPr algn="ctr">
              <a:buSzPct val="100000"/>
              <a:defRPr sz="3200"/>
            </a:lvl5pPr>
            <a:lvl6pPr algn="ctr">
              <a:buSzPct val="100000"/>
              <a:defRPr sz="3200"/>
            </a:lvl6pPr>
            <a:lvl7pPr algn="ctr">
              <a:buSzPct val="100000"/>
              <a:defRPr sz="3200"/>
            </a:lvl7pPr>
            <a:lvl8pPr algn="ctr">
              <a:buSzPct val="100000"/>
              <a:defRPr sz="3200"/>
            </a:lvl8pPr>
            <a:lvl9pPr algn="ctr">
              <a:buSzPct val="100000"/>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p:spPr>
        <p:txBody>
          <a:bodyPr lIns="91425" tIns="91425" rIns="91425" bIns="91425" anchor="t" anchorCtr="0"/>
          <a:lstStyle>
            <a:lvl1pPr>
              <a:buSzPct val="99224"/>
              <a:defRPr sz="4266"/>
            </a:lvl1pPr>
            <a:lvl2pPr>
              <a:buSzPct val="99224"/>
              <a:defRPr sz="4266"/>
            </a:lvl2pPr>
            <a:lvl3pPr>
              <a:buSzPct val="99224"/>
              <a:defRPr sz="4266"/>
            </a:lvl3pPr>
            <a:lvl4pPr>
              <a:buSzPct val="99224"/>
              <a:defRPr sz="4266"/>
            </a:lvl4pPr>
            <a:lvl5pPr>
              <a:buSzPct val="99224"/>
              <a:defRPr sz="4266"/>
            </a:lvl5pPr>
            <a:lvl6pPr>
              <a:buSzPct val="99224"/>
              <a:defRPr sz="4266"/>
            </a:lvl6pPr>
            <a:lvl7pPr>
              <a:buSzPct val="99224"/>
              <a:defRPr sz="4266"/>
            </a:lvl7pPr>
            <a:lvl8pPr>
              <a:buSzPct val="99224"/>
              <a:defRPr sz="4266"/>
            </a:lvl8pPr>
            <a:lvl9pPr>
              <a:buSzPct val="99224"/>
              <a:defRPr sz="4266"/>
            </a:lvl9pPr>
          </a:lstStyle>
          <a:p>
            <a:endParaRPr/>
          </a:p>
        </p:txBody>
      </p:sp>
      <p:sp>
        <p:nvSpPr>
          <p:cNvPr id="11" name="Shape 11"/>
          <p:cNvSpPr txBox="1">
            <a:spLocks noGrp="1"/>
          </p:cNvSpPr>
          <p:nvPr>
            <p:ph type="body" idx="1"/>
          </p:nvPr>
        </p:nvSpPr>
        <p:spPr>
          <a:xfrm>
            <a:off x="304800" y="1828800"/>
            <a:ext cx="9550400"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04800" y="304800"/>
            <a:ext cx="9550400" cy="914400"/>
          </a:xfrm>
          <a:prstGeom prst="rect">
            <a:avLst/>
          </a:prstGeom>
        </p:spPr>
        <p:txBody>
          <a:bodyPr lIns="91425" tIns="91425" rIns="91425" bIns="91425" anchor="t" anchorCtr="0"/>
          <a:lstStyle>
            <a:lvl1pPr>
              <a:buSzPct val="99224"/>
              <a:defRPr sz="4266"/>
            </a:lvl1pPr>
            <a:lvl2pPr>
              <a:buSzPct val="99224"/>
              <a:defRPr sz="4266"/>
            </a:lvl2pPr>
            <a:lvl3pPr>
              <a:buSzPct val="99224"/>
              <a:defRPr sz="4266"/>
            </a:lvl3pPr>
            <a:lvl4pPr>
              <a:buSzPct val="99224"/>
              <a:defRPr sz="4266"/>
            </a:lvl4pPr>
            <a:lvl5pPr>
              <a:buSzPct val="99224"/>
              <a:defRPr sz="4266"/>
            </a:lvl5pPr>
            <a:lvl6pPr>
              <a:buSzPct val="99224"/>
              <a:defRPr sz="4266"/>
            </a:lvl6pPr>
            <a:lvl7pPr>
              <a:buSzPct val="99224"/>
              <a:defRPr sz="4266"/>
            </a:lvl7pPr>
            <a:lvl8pPr>
              <a:buSzPct val="99224"/>
              <a:defRPr sz="4266"/>
            </a:lvl8pPr>
            <a:lvl9pPr>
              <a:buSzPct val="99224"/>
              <a:defRPr sz="4266"/>
            </a:lvl9pPr>
          </a:lstStyle>
          <a:p>
            <a:endParaRPr/>
          </a:p>
        </p:txBody>
      </p:sp>
      <p:sp>
        <p:nvSpPr>
          <p:cNvPr id="14" name="Shape 14"/>
          <p:cNvSpPr txBox="1">
            <a:spLocks noGrp="1"/>
          </p:cNvSpPr>
          <p:nvPr>
            <p:ph type="body" idx="1"/>
          </p:nvPr>
        </p:nvSpPr>
        <p:spPr>
          <a:xfrm>
            <a:off x="304800" y="1828800"/>
            <a:ext cx="4470399"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
        <p:nvSpPr>
          <p:cNvPr id="15" name="Shape 15"/>
          <p:cNvSpPr txBox="1">
            <a:spLocks noGrp="1"/>
          </p:cNvSpPr>
          <p:nvPr>
            <p:ph type="body" idx="2"/>
          </p:nvPr>
        </p:nvSpPr>
        <p:spPr>
          <a:xfrm>
            <a:off x="5384800" y="1828800"/>
            <a:ext cx="4470399"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304800" y="6705600"/>
            <a:ext cx="9550400" cy="609599"/>
          </a:xfrm>
          <a:prstGeom prst="rect">
            <a:avLst/>
          </a:prstGeom>
        </p:spPr>
        <p:txBody>
          <a:bodyPr lIns="91425" tIns="91425" rIns="91425" bIns="91425" anchor="t" anchorCtr="0"/>
          <a:lstStyle>
            <a:lvl1pPr algn="ctr">
              <a:buSzPct val="100000"/>
              <a:defRPr sz="3200"/>
            </a:lvl1pPr>
            <a:lvl2pPr algn="ctr">
              <a:buSzPct val="100000"/>
              <a:defRPr sz="3200"/>
            </a:lvl2pPr>
            <a:lvl3pPr algn="ctr">
              <a:buSzPct val="100000"/>
              <a:defRPr sz="3200"/>
            </a:lvl3pPr>
            <a:lvl4pPr algn="ctr">
              <a:buSzPct val="100000"/>
              <a:defRPr sz="3200"/>
            </a:lvl4pPr>
            <a:lvl5pPr algn="ctr">
              <a:buSzPct val="100000"/>
              <a:defRPr sz="3200"/>
            </a:lvl5pPr>
            <a:lvl6pPr algn="ctr">
              <a:buSzPct val="100000"/>
              <a:defRPr sz="3200"/>
            </a:lvl6pPr>
            <a:lvl7pPr algn="ctr">
              <a:buSzPct val="100000"/>
              <a:defRPr sz="3200"/>
            </a:lvl7pPr>
            <a:lvl8pPr algn="ctr">
              <a:buSzPct val="100000"/>
              <a:defRPr sz="3200"/>
            </a:lvl8pPr>
            <a:lvl9pPr algn="ctr">
              <a:buSzPct val="100000"/>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2.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31.xml"/><Relationship Id="rId16"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2.png"/><Relationship Id="rId7"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0" y="2675806"/>
            <a:ext cx="10160000" cy="1479783"/>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3000" b="1" dirty="0">
                <a:solidFill>
                  <a:srgbClr val="FFFFFF"/>
                </a:solidFill>
                <a:sym typeface="Arial"/>
              </a:rPr>
              <a:t>LECTURE </a:t>
            </a:r>
            <a:r>
              <a:rPr lang="en-US" sz="3000" b="1" dirty="0" smtClean="0">
                <a:solidFill>
                  <a:srgbClr val="FFFFFF"/>
                </a:solidFill>
                <a:sym typeface="Arial"/>
              </a:rPr>
              <a:t>1 </a:t>
            </a:r>
            <a:r>
              <a:rPr lang="en-US" sz="3000" b="1" dirty="0">
                <a:solidFill>
                  <a:srgbClr val="FFFFFF"/>
                </a:solidFill>
              </a:rPr>
              <a:t> </a:t>
            </a:r>
            <a:r>
              <a:rPr lang="en-US" sz="3000" b="1" dirty="0" smtClean="0">
                <a:solidFill>
                  <a:srgbClr val="FFFFFF"/>
                </a:solidFill>
                <a:sym typeface="Arial"/>
              </a:rPr>
              <a:t>Introduction </a:t>
            </a:r>
            <a:r>
              <a:rPr lang="en-US" sz="3000" b="1" dirty="0">
                <a:solidFill>
                  <a:srgbClr val="FFFFFF"/>
                </a:solidFill>
                <a:sym typeface="Arial"/>
              </a:rPr>
              <a:t>to Software Engineering</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Types</a:t>
            </a:r>
          </a:p>
        </p:txBody>
      </p:sp>
      <p:sp>
        <p:nvSpPr>
          <p:cNvPr id="74" name="Shape 74"/>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Types of software products</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Single application</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Suite of application</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Business software products</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Consumer software products</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Software as a service</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Roles of Software</a:t>
            </a:r>
          </a:p>
        </p:txBody>
      </p:sp>
      <p:sp>
        <p:nvSpPr>
          <p:cNvPr id="80" name="Shape 80"/>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0" marR="0" indent="0" algn="ctr">
              <a:lnSpc>
                <a:spcPct val="120000"/>
              </a:lnSpc>
              <a:spcBef>
                <a:spcPts val="802"/>
              </a:spcBef>
              <a:spcAft>
                <a:spcPts val="0"/>
              </a:spcAft>
              <a:buNone/>
            </a:pPr>
            <a:r>
              <a:rPr lang="en-US" sz="3555">
                <a:solidFill>
                  <a:srgbClr val="000000"/>
                </a:solidFill>
                <a:latin typeface="Arial"/>
                <a:ea typeface="Arial"/>
                <a:cs typeface="Arial"/>
                <a:sym typeface="Arial"/>
              </a:rPr>
              <a:t>
</a:t>
            </a:r>
            <a:r>
              <a:rPr lang="en-US" sz="4444">
                <a:solidFill>
                  <a:srgbClr val="000000"/>
                </a:solidFill>
                <a:latin typeface="Arial"/>
                <a:ea typeface="Arial"/>
                <a:cs typeface="Arial"/>
                <a:sym typeface="Arial"/>
              </a:rPr>
              <a:t>“Software is both a product and a vehicle for delivering a product”</a:t>
            </a:r>
          </a:p>
          <a:p>
            <a:endParaRPr lang="en-US" sz="4444">
              <a:solidFill>
                <a:srgbClr val="000000"/>
              </a:solidFill>
              <a:latin typeface="Arial"/>
              <a:ea typeface="Arial"/>
              <a:cs typeface="Arial"/>
              <a:sym typeface="Arial"/>
            </a:endParaRPr>
          </a:p>
          <a:p>
            <a:pPr marL="0" marR="0" indent="0" algn="r">
              <a:lnSpc>
                <a:spcPct val="119921"/>
              </a:lnSpc>
              <a:spcBef>
                <a:spcPts val="635"/>
              </a:spcBef>
              <a:spcAft>
                <a:spcPts val="0"/>
              </a:spcAft>
              <a:buNone/>
            </a:pPr>
            <a:r>
              <a:rPr lang="en-US" sz="3555">
                <a:solidFill>
                  <a:srgbClr val="000000"/>
                </a:solidFill>
                <a:latin typeface="Arial"/>
                <a:ea typeface="Arial"/>
                <a:cs typeface="Arial"/>
                <a:sym typeface="Arial"/>
              </a:rPr>
              <a:t>Pressman (2001)</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921"/>
              </a:lnSpc>
              <a:spcBef>
                <a:spcPts val="0"/>
              </a:spcBef>
              <a:spcAft>
                <a:spcPts val="0"/>
              </a:spcAft>
              <a:buNone/>
            </a:pPr>
            <a:r>
              <a:rPr lang="en-US" sz="3555" b="1">
                <a:solidFill>
                  <a:srgbClr val="FFFFFF"/>
                </a:solidFill>
                <a:latin typeface="Arial"/>
                <a:ea typeface="Arial"/>
                <a:cs typeface="Arial"/>
                <a:sym typeface="Arial"/>
              </a:rPr>
              <a:t>What are the Attributes of Good Software?</a:t>
            </a:r>
          </a:p>
        </p:txBody>
      </p:sp>
      <p:sp>
        <p:nvSpPr>
          <p:cNvPr id="86" name="Shape 86"/>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20133" algn="l">
              <a:lnSpc>
                <a:spcPct val="119791"/>
              </a:lnSpc>
              <a:spcBef>
                <a:spcPts val="0"/>
              </a:spcBef>
              <a:spcAft>
                <a:spcPts val="0"/>
              </a:spcAft>
              <a:buClr>
                <a:srgbClr val="000000"/>
              </a:buClr>
              <a:buSzPct val="164609"/>
              <a:buFont typeface="Arial"/>
              <a:buChar char="•"/>
            </a:pPr>
            <a:r>
              <a:rPr lang="en-US" sz="2666" dirty="0">
                <a:solidFill>
                  <a:srgbClr val="000000"/>
                </a:solidFill>
                <a:latin typeface="Arial"/>
                <a:ea typeface="Arial"/>
                <a:cs typeface="Arial"/>
                <a:sym typeface="Arial"/>
              </a:rPr>
              <a:t>The software should deliver the required functionality and performance to the user and should be maintainable, dependable and acceptable.</a:t>
            </a:r>
          </a:p>
          <a:p>
            <a:pPr marL="381000" marR="0" lvl="0" indent="-220133" algn="l">
              <a:lnSpc>
                <a:spcPct val="119791"/>
              </a:lnSpc>
              <a:spcBef>
                <a:spcPts val="479"/>
              </a:spcBef>
              <a:spcAft>
                <a:spcPts val="0"/>
              </a:spcAft>
              <a:buClr>
                <a:srgbClr val="000000"/>
              </a:buClr>
              <a:buSzPct val="164609"/>
              <a:buFont typeface="Arial"/>
              <a:buChar char="•"/>
            </a:pPr>
            <a:r>
              <a:rPr lang="en-US" sz="2666" b="1" dirty="0">
                <a:solidFill>
                  <a:srgbClr val="000000"/>
                </a:solidFill>
                <a:latin typeface="Arial"/>
                <a:ea typeface="Arial"/>
                <a:cs typeface="Arial"/>
                <a:sym typeface="Arial"/>
              </a:rPr>
              <a:t>Maintainability</a:t>
            </a:r>
          </a:p>
          <a:p>
            <a:pPr marL="762000" marR="0" lvl="1" indent="-191911" algn="l">
              <a:lnSpc>
                <a:spcPct val="120000"/>
              </a:lnSpc>
              <a:spcBef>
                <a:spcPts val="396"/>
              </a:spcBef>
              <a:spcAft>
                <a:spcPts val="0"/>
              </a:spcAft>
              <a:buClr>
                <a:srgbClr val="A50021"/>
              </a:buClr>
              <a:buSzPct val="101010"/>
              <a:buFont typeface="Courier New"/>
              <a:buChar char="o"/>
            </a:pPr>
            <a:r>
              <a:rPr lang="en-US" sz="2222" dirty="0">
                <a:solidFill>
                  <a:srgbClr val="A50021"/>
                </a:solidFill>
                <a:latin typeface="Arial"/>
                <a:ea typeface="Arial"/>
                <a:cs typeface="Arial"/>
                <a:sym typeface="Arial"/>
              </a:rPr>
              <a:t>Software must evolve to meet changing needs</a:t>
            </a:r>
          </a:p>
          <a:p>
            <a:pPr marL="381000" marR="0" lvl="0" indent="-220133" algn="l">
              <a:lnSpc>
                <a:spcPct val="119791"/>
              </a:lnSpc>
              <a:spcBef>
                <a:spcPts val="479"/>
              </a:spcBef>
              <a:spcAft>
                <a:spcPts val="0"/>
              </a:spcAft>
              <a:buClr>
                <a:srgbClr val="000000"/>
              </a:buClr>
              <a:buSzPct val="164609"/>
              <a:buFont typeface="Arial"/>
              <a:buChar char="•"/>
            </a:pPr>
            <a:r>
              <a:rPr lang="en-US" sz="2666" b="1" dirty="0">
                <a:solidFill>
                  <a:srgbClr val="000000"/>
                </a:solidFill>
                <a:latin typeface="Arial"/>
                <a:ea typeface="Arial"/>
                <a:cs typeface="Arial"/>
                <a:sym typeface="Arial"/>
              </a:rPr>
              <a:t>Dependability</a:t>
            </a:r>
          </a:p>
          <a:p>
            <a:pPr marL="762000" marR="0" lvl="1" indent="-191911" algn="l">
              <a:lnSpc>
                <a:spcPct val="120000"/>
              </a:lnSpc>
              <a:spcBef>
                <a:spcPts val="396"/>
              </a:spcBef>
              <a:spcAft>
                <a:spcPts val="0"/>
              </a:spcAft>
              <a:buClr>
                <a:srgbClr val="A50021"/>
              </a:buClr>
              <a:buSzPct val="101010"/>
              <a:buFont typeface="Courier New"/>
              <a:buChar char="o"/>
            </a:pPr>
            <a:r>
              <a:rPr lang="en-US" sz="2222" dirty="0">
                <a:solidFill>
                  <a:srgbClr val="A50021"/>
                </a:solidFill>
                <a:latin typeface="Arial"/>
                <a:ea typeface="Arial"/>
                <a:cs typeface="Arial"/>
                <a:sym typeface="Arial"/>
              </a:rPr>
              <a:t>Software must be trustworthy</a:t>
            </a:r>
          </a:p>
          <a:p>
            <a:pPr marL="381000" marR="0" lvl="0" indent="-220133" algn="l">
              <a:lnSpc>
                <a:spcPct val="119791"/>
              </a:lnSpc>
              <a:spcBef>
                <a:spcPts val="479"/>
              </a:spcBef>
              <a:spcAft>
                <a:spcPts val="0"/>
              </a:spcAft>
              <a:buClr>
                <a:srgbClr val="000000"/>
              </a:buClr>
              <a:buSzPct val="164609"/>
              <a:buFont typeface="Arial"/>
              <a:buChar char="•"/>
            </a:pPr>
            <a:r>
              <a:rPr lang="en-US" sz="2666" b="1" dirty="0">
                <a:solidFill>
                  <a:srgbClr val="000000"/>
                </a:solidFill>
                <a:latin typeface="Arial"/>
                <a:ea typeface="Arial"/>
                <a:cs typeface="Arial"/>
                <a:sym typeface="Arial"/>
              </a:rPr>
              <a:t>Efficiency</a:t>
            </a:r>
          </a:p>
          <a:p>
            <a:pPr marL="762000" marR="0" lvl="1" indent="-191911" algn="l">
              <a:lnSpc>
                <a:spcPct val="120000"/>
              </a:lnSpc>
              <a:spcBef>
                <a:spcPts val="396"/>
              </a:spcBef>
              <a:spcAft>
                <a:spcPts val="0"/>
              </a:spcAft>
              <a:buClr>
                <a:srgbClr val="A50021"/>
              </a:buClr>
              <a:buSzPct val="101010"/>
              <a:buFont typeface="Courier New"/>
              <a:buChar char="o"/>
            </a:pPr>
            <a:r>
              <a:rPr lang="en-US" sz="2222" dirty="0">
                <a:solidFill>
                  <a:srgbClr val="A50021"/>
                </a:solidFill>
                <a:latin typeface="Arial"/>
                <a:ea typeface="Arial"/>
                <a:cs typeface="Arial"/>
                <a:sym typeface="Arial"/>
              </a:rPr>
              <a:t>Software should not make wasteful use of system resources</a:t>
            </a:r>
          </a:p>
          <a:p>
            <a:pPr marL="381000" marR="0" lvl="0" indent="-220133" algn="l">
              <a:lnSpc>
                <a:spcPct val="119791"/>
              </a:lnSpc>
              <a:spcBef>
                <a:spcPts val="479"/>
              </a:spcBef>
              <a:spcAft>
                <a:spcPts val="0"/>
              </a:spcAft>
              <a:buClr>
                <a:srgbClr val="000000"/>
              </a:buClr>
              <a:buSzPct val="164609"/>
              <a:buFont typeface="Arial"/>
              <a:buChar char="•"/>
            </a:pPr>
            <a:r>
              <a:rPr lang="en-US" sz="2666" b="1" dirty="0">
                <a:solidFill>
                  <a:srgbClr val="000000"/>
                </a:solidFill>
                <a:latin typeface="Arial"/>
                <a:ea typeface="Arial"/>
                <a:cs typeface="Arial"/>
                <a:sym typeface="Arial"/>
              </a:rPr>
              <a:t>Acceptability</a:t>
            </a:r>
          </a:p>
          <a:p>
            <a:pPr marL="762000" marR="0" lvl="1" indent="-191911" algn="l">
              <a:lnSpc>
                <a:spcPct val="120000"/>
              </a:lnSpc>
              <a:spcBef>
                <a:spcPts val="396"/>
              </a:spcBef>
              <a:spcAft>
                <a:spcPts val="0"/>
              </a:spcAft>
              <a:buClr>
                <a:srgbClr val="A50021"/>
              </a:buClr>
              <a:buSzPct val="101010"/>
              <a:buFont typeface="Courier New"/>
              <a:buChar char="o"/>
            </a:pPr>
            <a:r>
              <a:rPr lang="en-US" sz="1800" dirty="0">
                <a:solidFill>
                  <a:srgbClr val="A50021"/>
                </a:solidFill>
                <a:latin typeface="Arial"/>
                <a:ea typeface="Arial"/>
                <a:cs typeface="Arial"/>
                <a:sym typeface="Arial"/>
              </a:rPr>
              <a:t>Software must accepted by the users for which it was designed. This means it must be understandable, usable and compatible with other systems.</a:t>
            </a:r>
          </a:p>
          <a:p>
            <a:endParaRPr lang="en-US" sz="2222" dirty="0">
              <a:solidFill>
                <a:srgbClr val="A5002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40950" y="220475"/>
            <a:ext cx="9438900" cy="1321616"/>
          </a:xfrm>
          <a:prstGeom prst="rect">
            <a:avLst/>
          </a:prstGeom>
        </p:spPr>
        <p:txBody>
          <a:bodyPr lIns="38100" tIns="38100" rIns="38100" bIns="38100" anchor="ctr" anchorCtr="0">
            <a:noAutofit/>
          </a:bodyPr>
          <a:lstStyle/>
          <a:p>
            <a:pPr marL="0" marR="0" indent="0" algn="ctr">
              <a:lnSpc>
                <a:spcPct val="119921"/>
              </a:lnSpc>
              <a:spcBef>
                <a:spcPts val="0"/>
              </a:spcBef>
              <a:spcAft>
                <a:spcPts val="0"/>
              </a:spcAft>
              <a:buNone/>
            </a:pPr>
            <a:r>
              <a:rPr lang="en-US" sz="3555" b="1">
                <a:solidFill>
                  <a:srgbClr val="FFFFFF"/>
                </a:solidFill>
                <a:latin typeface="Arial"/>
                <a:ea typeface="Arial"/>
                <a:cs typeface="Arial"/>
                <a:sym typeface="Arial"/>
              </a:rPr>
              <a:t>What do you need to build a software product?</a:t>
            </a:r>
          </a:p>
        </p:txBody>
      </p:sp>
      <p:sp>
        <p:nvSpPr>
          <p:cNvPr id="92" name="Shape 92"/>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Software development process</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Software development methods</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Software engineering standards</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Software engineering tools (CASE)</a:t>
            </a:r>
          </a:p>
          <a:p>
            <a:endParaRPr lang="en-US" sz="3555">
              <a:solidFill>
                <a:srgbClr val="000000"/>
              </a:solidFill>
              <a:latin typeface="Arial"/>
              <a:ea typeface="Arial"/>
              <a:cs typeface="Arial"/>
              <a:sym typeface="Arial"/>
            </a:endParaRP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More importantly, you need good People and good Management.</a:t>
            </a:r>
          </a:p>
          <a:p>
            <a:endParaRPr lang="en-US" sz="3555">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What is A Software Process?</a:t>
            </a:r>
          </a:p>
        </p:txBody>
      </p:sp>
      <p:sp>
        <p:nvSpPr>
          <p:cNvPr id="98" name="Shape 98"/>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48355" algn="l">
              <a:lnSpc>
                <a:spcPct val="120089"/>
              </a:lnSpc>
              <a:spcBef>
                <a:spcPts val="0"/>
              </a:spcBef>
              <a:spcAft>
                <a:spcPts val="0"/>
              </a:spcAft>
              <a:buClr>
                <a:srgbClr val="000000"/>
              </a:buClr>
              <a:buSzPct val="167264"/>
              <a:buFont typeface="Arial"/>
              <a:buChar char="•"/>
            </a:pPr>
            <a:r>
              <a:rPr lang="en-US" sz="3111">
                <a:solidFill>
                  <a:srgbClr val="000000"/>
                </a:solidFill>
                <a:latin typeface="Arial"/>
                <a:ea typeface="Arial"/>
                <a:cs typeface="Arial"/>
                <a:sym typeface="Arial"/>
              </a:rPr>
              <a:t>A set of activities whose goal is the development or evolution of software.</a:t>
            </a:r>
          </a:p>
          <a:p>
            <a:pPr marL="381000" marR="0" lvl="0" indent="-248355" algn="l">
              <a:lnSpc>
                <a:spcPct val="120089"/>
              </a:lnSpc>
              <a:spcBef>
                <a:spcPts val="563"/>
              </a:spcBef>
              <a:spcAft>
                <a:spcPts val="0"/>
              </a:spcAft>
              <a:buClr>
                <a:srgbClr val="000000"/>
              </a:buClr>
              <a:buSzPct val="167264"/>
              <a:buFont typeface="Arial"/>
              <a:buChar char="•"/>
            </a:pPr>
            <a:r>
              <a:rPr lang="en-US" sz="3111">
                <a:solidFill>
                  <a:srgbClr val="000000"/>
                </a:solidFill>
                <a:latin typeface="Arial"/>
                <a:ea typeface="Arial"/>
                <a:cs typeface="Arial"/>
                <a:sym typeface="Arial"/>
              </a:rPr>
              <a:t>Generic activities in all software processes are:</a:t>
            </a:r>
          </a:p>
          <a:p>
            <a:pPr marL="762000" marR="0" lvl="1" indent="-220133" algn="l">
              <a:lnSpc>
                <a:spcPct val="120089"/>
              </a:lnSpc>
              <a:spcBef>
                <a:spcPts val="479"/>
              </a:spcBef>
              <a:spcAft>
                <a:spcPts val="0"/>
              </a:spcAft>
              <a:buClr>
                <a:srgbClr val="A50021"/>
              </a:buClr>
              <a:buSzPct val="98765"/>
              <a:buFont typeface="Courier New"/>
              <a:buChar char="o"/>
            </a:pPr>
            <a:r>
              <a:rPr lang="en-US" sz="2666" b="1">
                <a:solidFill>
                  <a:srgbClr val="A50021"/>
                </a:solidFill>
                <a:latin typeface="Arial"/>
                <a:ea typeface="Arial"/>
                <a:cs typeface="Arial"/>
                <a:sym typeface="Arial"/>
              </a:rPr>
              <a:t>Definition</a:t>
            </a:r>
            <a:r>
              <a:rPr lang="en-US" sz="2666" b="1">
                <a:solidFill>
                  <a:srgbClr val="000000"/>
                </a:solidFill>
                <a:latin typeface="Arial"/>
                <a:ea typeface="Arial"/>
                <a:cs typeface="Arial"/>
                <a:sym typeface="Arial"/>
              </a:rPr>
              <a:t> </a:t>
            </a:r>
            <a:r>
              <a:rPr lang="en-US" sz="2666">
                <a:solidFill>
                  <a:srgbClr val="000000"/>
                </a:solidFill>
                <a:latin typeface="Arial"/>
                <a:ea typeface="Arial"/>
                <a:cs typeface="Arial"/>
                <a:sym typeface="Arial"/>
              </a:rPr>
              <a:t>- what the system should do and its development constraints</a:t>
            </a:r>
          </a:p>
          <a:p>
            <a:pPr marL="762000" marR="0" lvl="1" indent="-220133" algn="l">
              <a:lnSpc>
                <a:spcPct val="120089"/>
              </a:lnSpc>
              <a:spcBef>
                <a:spcPts val="479"/>
              </a:spcBef>
              <a:spcAft>
                <a:spcPts val="0"/>
              </a:spcAft>
              <a:buClr>
                <a:srgbClr val="A50021"/>
              </a:buClr>
              <a:buSzPct val="98765"/>
              <a:buFont typeface="Courier New"/>
              <a:buChar char="o"/>
            </a:pPr>
            <a:r>
              <a:rPr lang="en-US" sz="2666" b="1">
                <a:solidFill>
                  <a:srgbClr val="A50021"/>
                </a:solidFill>
                <a:latin typeface="Arial"/>
                <a:ea typeface="Arial"/>
                <a:cs typeface="Arial"/>
                <a:sym typeface="Arial"/>
              </a:rPr>
              <a:t>Development</a:t>
            </a:r>
            <a:r>
              <a:rPr lang="en-US" sz="2666">
                <a:solidFill>
                  <a:srgbClr val="000000"/>
                </a:solidFill>
                <a:latin typeface="Arial"/>
                <a:ea typeface="Arial"/>
                <a:cs typeface="Arial"/>
                <a:sym typeface="Arial"/>
              </a:rPr>
              <a:t> - production and testing of the software system</a:t>
            </a:r>
          </a:p>
          <a:p>
            <a:pPr marL="762000" marR="0" lvl="1" indent="-220133" algn="l">
              <a:lnSpc>
                <a:spcPct val="120089"/>
              </a:lnSpc>
              <a:spcBef>
                <a:spcPts val="479"/>
              </a:spcBef>
              <a:spcAft>
                <a:spcPts val="0"/>
              </a:spcAft>
              <a:buClr>
                <a:srgbClr val="A50021"/>
              </a:buClr>
              <a:buSzPct val="98765"/>
              <a:buFont typeface="Courier New"/>
              <a:buChar char="o"/>
            </a:pPr>
            <a:r>
              <a:rPr lang="en-US" sz="2666" b="1">
                <a:solidFill>
                  <a:srgbClr val="A50021"/>
                </a:solidFill>
                <a:latin typeface="Arial"/>
                <a:ea typeface="Arial"/>
                <a:cs typeface="Arial"/>
                <a:sym typeface="Arial"/>
              </a:rPr>
              <a:t>Support </a:t>
            </a:r>
            <a:r>
              <a:rPr lang="en-US" sz="2666">
                <a:solidFill>
                  <a:srgbClr val="000000"/>
                </a:solidFill>
                <a:latin typeface="Arial"/>
                <a:ea typeface="Arial"/>
                <a:cs typeface="Arial"/>
                <a:sym typeface="Arial"/>
              </a:rPr>
              <a:t>– maintenance and changing the software in response to changing demands.</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4000" b="1">
                <a:solidFill>
                  <a:srgbClr val="FFFFFF"/>
                </a:solidFill>
                <a:latin typeface="Arial"/>
                <a:ea typeface="Arial"/>
                <a:cs typeface="Arial"/>
                <a:sym typeface="Arial"/>
              </a:rPr>
              <a:t>Software Development Terminologies</a:t>
            </a:r>
          </a:p>
        </p:txBody>
      </p:sp>
      <p:sp>
        <p:nvSpPr>
          <p:cNvPr id="104" name="Shape 104"/>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b="1">
                <a:solidFill>
                  <a:srgbClr val="000000"/>
                </a:solidFill>
                <a:latin typeface="Arial"/>
                <a:ea typeface="Arial"/>
                <a:cs typeface="Arial"/>
                <a:sym typeface="Arial"/>
              </a:rPr>
              <a:t>Methodology (or method)</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A specific collection of principles/practices</a:t>
            </a:r>
          </a:p>
          <a:p>
            <a:pPr marL="381000" marR="0" lvl="0" indent="-276577" algn="l">
              <a:lnSpc>
                <a:spcPct val="119921"/>
              </a:lnSpc>
              <a:spcBef>
                <a:spcPts val="635"/>
              </a:spcBef>
              <a:spcAft>
                <a:spcPts val="0"/>
              </a:spcAft>
              <a:buClr>
                <a:srgbClr val="000000"/>
              </a:buClr>
              <a:buSzPct val="164609"/>
              <a:buFont typeface="Arial"/>
              <a:buChar char="•"/>
            </a:pPr>
            <a:r>
              <a:rPr lang="en-US" sz="3555" b="1">
                <a:solidFill>
                  <a:srgbClr val="000000"/>
                </a:solidFill>
                <a:latin typeface="Arial"/>
                <a:ea typeface="Arial"/>
                <a:cs typeface="Arial"/>
                <a:sym typeface="Arial"/>
              </a:rPr>
              <a:t>Framework</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An outline that requires customization</a:t>
            </a:r>
          </a:p>
          <a:p>
            <a:pPr marL="381000" marR="0" lvl="0" indent="-276577" algn="l">
              <a:lnSpc>
                <a:spcPct val="119921"/>
              </a:lnSpc>
              <a:spcBef>
                <a:spcPts val="635"/>
              </a:spcBef>
              <a:spcAft>
                <a:spcPts val="0"/>
              </a:spcAft>
              <a:buClr>
                <a:srgbClr val="000000"/>
              </a:buClr>
              <a:buSzPct val="164609"/>
              <a:buFont typeface="Arial"/>
              <a:buChar char="•"/>
            </a:pPr>
            <a:r>
              <a:rPr lang="en-US" sz="3555" b="1">
                <a:solidFill>
                  <a:srgbClr val="000000"/>
                </a:solidFill>
                <a:latin typeface="Arial"/>
                <a:ea typeface="Arial"/>
                <a:cs typeface="Arial"/>
                <a:sym typeface="Arial"/>
              </a:rPr>
              <a:t>Model</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A description that can be implemented using any method/framework</a:t>
            </a:r>
          </a:p>
          <a:p>
            <a:endParaRPr lang="en-US" sz="3111">
              <a:solidFill>
                <a:srgbClr val="A5002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40950" y="220475"/>
            <a:ext cx="9438900" cy="1787649"/>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Engineering Standards</a:t>
            </a:r>
          </a:p>
        </p:txBody>
      </p:sp>
      <p:sp>
        <p:nvSpPr>
          <p:cNvPr id="110" name="Shape 110"/>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Professional standards</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e.g. IEEE 12207</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International standards</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e.g. ISO 25000 (Quality), IEC 15504 (SPICE)</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Industry standards</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e.g. XML, UML, CMMI</a:t>
            </a:r>
          </a:p>
          <a:p>
            <a:endParaRPr lang="en-US" sz="3111">
              <a:solidFill>
                <a:srgbClr val="A50021"/>
              </a:solidFill>
              <a:latin typeface="Arial"/>
              <a:ea typeface="Arial"/>
              <a:cs typeface="Arial"/>
              <a:sym typeface="Arial"/>
            </a:endParaRPr>
          </a:p>
          <a:p>
            <a:endParaRPr lang="en-US" sz="3111">
              <a:solidFill>
                <a:srgbClr val="A50021"/>
              </a:solidFill>
              <a:latin typeface="Arial"/>
              <a:ea typeface="Arial"/>
              <a:cs typeface="Arial"/>
              <a:sym typeface="Arial"/>
            </a:endParaRPr>
          </a:p>
          <a:p>
            <a:endParaRPr lang="en-US" sz="3111">
              <a:solidFill>
                <a:srgbClr val="A5002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What is CASE Tools?</a:t>
            </a:r>
          </a:p>
        </p:txBody>
      </p:sp>
      <p:sp>
        <p:nvSpPr>
          <p:cNvPr id="116" name="Shape 116"/>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191911" algn="l">
              <a:lnSpc>
                <a:spcPct val="120000"/>
              </a:lnSpc>
              <a:spcBef>
                <a:spcPts val="0"/>
              </a:spcBef>
              <a:spcAft>
                <a:spcPts val="0"/>
              </a:spcAft>
              <a:buClr>
                <a:srgbClr val="000000"/>
              </a:buClr>
              <a:buSzPct val="168350"/>
              <a:buFont typeface="Arial"/>
              <a:buChar char="•"/>
            </a:pPr>
            <a:r>
              <a:rPr lang="en-US" sz="2222" dirty="0">
                <a:solidFill>
                  <a:srgbClr val="000000"/>
                </a:solidFill>
                <a:latin typeface="Arial"/>
                <a:ea typeface="Arial"/>
                <a:cs typeface="Arial"/>
                <a:sym typeface="Arial"/>
              </a:rPr>
              <a:t>Computer Aided Software Engineering</a:t>
            </a:r>
          </a:p>
          <a:p>
            <a:pPr marL="381000" marR="0" lvl="0" indent="-191911" algn="l">
              <a:lnSpc>
                <a:spcPct val="120000"/>
              </a:lnSpc>
              <a:spcBef>
                <a:spcPts val="396"/>
              </a:spcBef>
              <a:spcAft>
                <a:spcPts val="0"/>
              </a:spcAft>
              <a:buClr>
                <a:srgbClr val="000000"/>
              </a:buClr>
              <a:buSzPct val="168350"/>
              <a:buFont typeface="Arial"/>
              <a:buChar char="•"/>
            </a:pPr>
            <a:r>
              <a:rPr lang="en-US" sz="2222" dirty="0">
                <a:solidFill>
                  <a:srgbClr val="000000"/>
                </a:solidFill>
                <a:latin typeface="Arial"/>
                <a:ea typeface="Arial"/>
                <a:cs typeface="Arial"/>
                <a:sym typeface="Arial"/>
              </a:rPr>
              <a:t>Any computer-based tool for software definition, development, and support</a:t>
            </a:r>
          </a:p>
          <a:p>
            <a:pPr marL="762000" marR="0" lvl="1" indent="-177800" algn="l">
              <a:lnSpc>
                <a:spcPct val="120138"/>
              </a:lnSpc>
              <a:spcBef>
                <a:spcPts val="365"/>
              </a:spcBef>
              <a:spcAft>
                <a:spcPts val="0"/>
              </a:spcAft>
              <a:buClr>
                <a:srgbClr val="A50021"/>
              </a:buClr>
              <a:buSzPct val="100000"/>
              <a:buFont typeface="Courier New"/>
              <a:buChar char="o"/>
            </a:pPr>
            <a:r>
              <a:rPr lang="en-US" sz="1800" dirty="0">
                <a:solidFill>
                  <a:srgbClr val="A50021"/>
                </a:solidFill>
                <a:latin typeface="Arial"/>
                <a:ea typeface="Arial"/>
                <a:cs typeface="Arial"/>
                <a:sym typeface="Arial"/>
              </a:rPr>
              <a:t>Structured Analysis (SA)</a:t>
            </a:r>
          </a:p>
          <a:p>
            <a:pPr marL="762000" marR="0" lvl="1" indent="-177800" algn="l">
              <a:lnSpc>
                <a:spcPct val="120138"/>
              </a:lnSpc>
              <a:spcBef>
                <a:spcPts val="365"/>
              </a:spcBef>
              <a:spcAft>
                <a:spcPts val="0"/>
              </a:spcAft>
              <a:buClr>
                <a:srgbClr val="A50021"/>
              </a:buClr>
              <a:buSzPct val="100000"/>
              <a:buFont typeface="Courier New"/>
              <a:buChar char="o"/>
            </a:pPr>
            <a:r>
              <a:rPr lang="en-US" sz="1800" dirty="0">
                <a:solidFill>
                  <a:srgbClr val="A50021"/>
                </a:solidFill>
                <a:latin typeface="Arial"/>
                <a:ea typeface="Arial"/>
                <a:cs typeface="Arial"/>
                <a:sym typeface="Arial"/>
              </a:rPr>
              <a:t>Structured Design (SD)</a:t>
            </a:r>
          </a:p>
          <a:p>
            <a:pPr marL="762000" marR="0" lvl="1" indent="-177800" algn="l">
              <a:lnSpc>
                <a:spcPct val="120138"/>
              </a:lnSpc>
              <a:spcBef>
                <a:spcPts val="365"/>
              </a:spcBef>
              <a:spcAft>
                <a:spcPts val="0"/>
              </a:spcAft>
              <a:buClr>
                <a:srgbClr val="A50021"/>
              </a:buClr>
              <a:buSzPct val="100000"/>
              <a:buFont typeface="Courier New"/>
              <a:buChar char="o"/>
            </a:pPr>
            <a:r>
              <a:rPr lang="en-US" sz="1800" dirty="0">
                <a:solidFill>
                  <a:srgbClr val="A50021"/>
                </a:solidFill>
                <a:latin typeface="Arial"/>
                <a:ea typeface="Arial"/>
                <a:cs typeface="Arial"/>
                <a:sym typeface="Arial"/>
              </a:rPr>
              <a:t>Editors, Compilers and Debuggers</a:t>
            </a:r>
          </a:p>
          <a:p>
            <a:pPr marL="762000" marR="0" lvl="1" indent="-177800" algn="l">
              <a:lnSpc>
                <a:spcPct val="120138"/>
              </a:lnSpc>
              <a:spcBef>
                <a:spcPts val="365"/>
              </a:spcBef>
              <a:spcAft>
                <a:spcPts val="0"/>
              </a:spcAft>
              <a:buClr>
                <a:srgbClr val="A50021"/>
              </a:buClr>
              <a:buSzPct val="100000"/>
              <a:buFont typeface="Courier New"/>
              <a:buChar char="o"/>
            </a:pPr>
            <a:r>
              <a:rPr lang="en-US" sz="1800" dirty="0">
                <a:solidFill>
                  <a:srgbClr val="A50021"/>
                </a:solidFill>
                <a:latin typeface="Arial"/>
                <a:ea typeface="Arial"/>
                <a:cs typeface="Arial"/>
                <a:sym typeface="Arial"/>
              </a:rPr>
              <a:t>Code Generators</a:t>
            </a:r>
          </a:p>
          <a:p>
            <a:pPr marL="762000" marR="0" lvl="1" indent="-177800" algn="l">
              <a:lnSpc>
                <a:spcPct val="120138"/>
              </a:lnSpc>
              <a:spcBef>
                <a:spcPts val="365"/>
              </a:spcBef>
              <a:spcAft>
                <a:spcPts val="0"/>
              </a:spcAft>
              <a:buClr>
                <a:srgbClr val="A50021"/>
              </a:buClr>
              <a:buSzPct val="100000"/>
              <a:buFont typeface="Courier New"/>
              <a:buChar char="o"/>
            </a:pPr>
            <a:r>
              <a:rPr lang="en-US" sz="1800" dirty="0">
                <a:solidFill>
                  <a:srgbClr val="A50021"/>
                </a:solidFill>
                <a:latin typeface="Arial"/>
                <a:ea typeface="Arial"/>
                <a:cs typeface="Arial"/>
                <a:sym typeface="Arial"/>
              </a:rPr>
              <a:t>Documentation Generators</a:t>
            </a:r>
          </a:p>
          <a:p>
            <a:pPr marL="762000" marR="0" lvl="1" indent="-177800" algn="l">
              <a:lnSpc>
                <a:spcPct val="120138"/>
              </a:lnSpc>
              <a:spcBef>
                <a:spcPts val="365"/>
              </a:spcBef>
              <a:spcAft>
                <a:spcPts val="0"/>
              </a:spcAft>
              <a:buClr>
                <a:srgbClr val="A50021"/>
              </a:buClr>
              <a:buSzPct val="100000"/>
              <a:buFont typeface="Courier New"/>
              <a:buChar char="o"/>
            </a:pPr>
            <a:r>
              <a:rPr lang="en-US" sz="1800" dirty="0">
                <a:solidFill>
                  <a:srgbClr val="A50021"/>
                </a:solidFill>
                <a:latin typeface="Arial"/>
                <a:ea typeface="Arial"/>
                <a:cs typeface="Arial"/>
                <a:sym typeface="Arial"/>
              </a:rPr>
              <a:t>Project Management</a:t>
            </a:r>
          </a:p>
          <a:p>
            <a:pPr marL="762000" marR="0" lvl="1" indent="-177800" algn="l">
              <a:lnSpc>
                <a:spcPct val="120138"/>
              </a:lnSpc>
              <a:spcBef>
                <a:spcPts val="365"/>
              </a:spcBef>
              <a:spcAft>
                <a:spcPts val="0"/>
              </a:spcAft>
              <a:buClr>
                <a:srgbClr val="A50021"/>
              </a:buClr>
              <a:buSzPct val="100000"/>
              <a:buFont typeface="Courier New"/>
              <a:buChar char="o"/>
            </a:pPr>
            <a:r>
              <a:rPr lang="en-US" sz="1800" dirty="0">
                <a:solidFill>
                  <a:srgbClr val="A50021"/>
                </a:solidFill>
                <a:latin typeface="Arial"/>
                <a:ea typeface="Arial"/>
                <a:cs typeface="Arial"/>
                <a:sym typeface="Arial"/>
              </a:rPr>
              <a:t>Scheduling and Tracking </a:t>
            </a:r>
          </a:p>
          <a:p>
            <a:pPr marL="381000" marR="0" lvl="0" indent="-191911" algn="l">
              <a:lnSpc>
                <a:spcPct val="120000"/>
              </a:lnSpc>
              <a:spcBef>
                <a:spcPts val="396"/>
              </a:spcBef>
              <a:spcAft>
                <a:spcPts val="0"/>
              </a:spcAft>
              <a:buClr>
                <a:srgbClr val="000000"/>
              </a:buClr>
              <a:buSzPct val="168350"/>
              <a:buFont typeface="Arial"/>
              <a:buChar char="•"/>
            </a:pPr>
            <a:r>
              <a:rPr lang="en-US" sz="2222" dirty="0" err="1">
                <a:solidFill>
                  <a:srgbClr val="000000"/>
                </a:solidFill>
                <a:latin typeface="Arial"/>
                <a:ea typeface="Arial"/>
                <a:cs typeface="Arial"/>
                <a:sym typeface="Arial"/>
              </a:rPr>
              <a:t>Upper-CASE</a:t>
            </a:r>
            <a:endParaRPr lang="en-US" sz="2222" dirty="0">
              <a:solidFill>
                <a:srgbClr val="000000"/>
              </a:solidFill>
              <a:latin typeface="Arial"/>
              <a:ea typeface="Arial"/>
              <a:cs typeface="Arial"/>
              <a:sym typeface="Arial"/>
            </a:endParaRPr>
          </a:p>
          <a:p>
            <a:pPr marL="762000" marR="0" lvl="1" indent="-177800" algn="l">
              <a:lnSpc>
                <a:spcPct val="120138"/>
              </a:lnSpc>
              <a:spcBef>
                <a:spcPts val="365"/>
              </a:spcBef>
              <a:spcAft>
                <a:spcPts val="0"/>
              </a:spcAft>
              <a:buClr>
                <a:srgbClr val="A50021"/>
              </a:buClr>
              <a:buSzPct val="100000"/>
              <a:buFont typeface="Courier New"/>
              <a:buChar char="o"/>
            </a:pPr>
            <a:r>
              <a:rPr lang="en-US" sz="2000" dirty="0">
                <a:solidFill>
                  <a:srgbClr val="A50021"/>
                </a:solidFill>
                <a:latin typeface="Arial"/>
                <a:ea typeface="Arial"/>
                <a:cs typeface="Arial"/>
                <a:sym typeface="Arial"/>
              </a:rPr>
              <a:t>Tools to support the early process activities of requirements and design</a:t>
            </a:r>
          </a:p>
          <a:p>
            <a:pPr marL="381000" marR="0" lvl="0" indent="-191911" algn="l">
              <a:lnSpc>
                <a:spcPct val="120000"/>
              </a:lnSpc>
              <a:spcBef>
                <a:spcPts val="396"/>
              </a:spcBef>
              <a:spcAft>
                <a:spcPts val="0"/>
              </a:spcAft>
              <a:buClr>
                <a:srgbClr val="000000"/>
              </a:buClr>
              <a:buSzPct val="168350"/>
              <a:buFont typeface="Arial"/>
              <a:buChar char="•"/>
            </a:pPr>
            <a:r>
              <a:rPr lang="en-US" sz="2222" dirty="0" err="1">
                <a:solidFill>
                  <a:srgbClr val="000000"/>
                </a:solidFill>
                <a:latin typeface="Arial"/>
                <a:ea typeface="Arial"/>
                <a:cs typeface="Arial"/>
                <a:sym typeface="Arial"/>
              </a:rPr>
              <a:t>Lower-CASE</a:t>
            </a:r>
            <a:endParaRPr lang="en-US" sz="2222" dirty="0">
              <a:solidFill>
                <a:srgbClr val="000000"/>
              </a:solidFill>
              <a:latin typeface="Arial"/>
              <a:ea typeface="Arial"/>
              <a:cs typeface="Arial"/>
              <a:sym typeface="Arial"/>
            </a:endParaRPr>
          </a:p>
          <a:p>
            <a:pPr marL="762000" marR="0" lvl="1" indent="-177800" algn="l">
              <a:lnSpc>
                <a:spcPct val="120138"/>
              </a:lnSpc>
              <a:spcBef>
                <a:spcPts val="365"/>
              </a:spcBef>
              <a:spcAft>
                <a:spcPts val="0"/>
              </a:spcAft>
              <a:buClr>
                <a:srgbClr val="A50021"/>
              </a:buClr>
              <a:buSzPct val="100000"/>
              <a:buFont typeface="Courier New"/>
              <a:buChar char="o"/>
            </a:pPr>
            <a:r>
              <a:rPr lang="en-US" sz="1800" dirty="0">
                <a:solidFill>
                  <a:srgbClr val="A50021"/>
                </a:solidFill>
                <a:latin typeface="Arial"/>
                <a:ea typeface="Arial"/>
                <a:cs typeface="Arial"/>
                <a:sym typeface="Arial"/>
              </a:rPr>
              <a:t>Tools to support later activities such as programming, debugging and testing</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CASE Tools: </a:t>
            </a:r>
            <a:r>
              <a:rPr lang="en-US" sz="4888">
                <a:solidFill>
                  <a:srgbClr val="FFFFFF"/>
                </a:solidFill>
                <a:latin typeface="Arial"/>
                <a:ea typeface="Arial"/>
                <a:cs typeface="Arial"/>
                <a:sym typeface="Arial"/>
              </a:rPr>
              <a:t>Examples</a:t>
            </a:r>
          </a:p>
        </p:txBody>
      </p:sp>
      <p:sp>
        <p:nvSpPr>
          <p:cNvPr id="122" name="Shape 122"/>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ORACLE Designer</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Design and generate an information system</a:t>
            </a:r>
          </a:p>
        </p:txBody>
      </p:sp>
      <p:sp>
        <p:nvSpPr>
          <p:cNvPr id="123" name="Shape 123"/>
          <p:cNvSpPr/>
          <p:nvPr/>
        </p:nvSpPr>
        <p:spPr>
          <a:xfrm>
            <a:off x="0" y="0"/>
            <a:ext cx="7577649" cy="6603974"/>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CASE Tools: </a:t>
            </a:r>
            <a:r>
              <a:rPr lang="en-US" sz="4888">
                <a:solidFill>
                  <a:srgbClr val="FFFFFF"/>
                </a:solidFill>
                <a:latin typeface="Arial"/>
                <a:ea typeface="Arial"/>
                <a:cs typeface="Arial"/>
                <a:sym typeface="Arial"/>
              </a:rPr>
              <a:t>Examples</a:t>
            </a:r>
          </a:p>
        </p:txBody>
      </p:sp>
      <p:sp>
        <p:nvSpPr>
          <p:cNvPr id="129" name="Shape 129"/>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Microsoft Visio</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Diagramming</a:t>
            </a:r>
          </a:p>
        </p:txBody>
      </p:sp>
      <p:sp>
        <p:nvSpPr>
          <p:cNvPr id="130" name="Shape 130"/>
          <p:cNvSpPr/>
          <p:nvPr/>
        </p:nvSpPr>
        <p:spPr>
          <a:xfrm>
            <a:off x="2370650" y="2878650"/>
            <a:ext cx="5302250" cy="3968724"/>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3"/>
        <p:cNvGrpSpPr/>
        <p:nvPr/>
      </p:nvGrpSpPr>
      <p:grpSpPr>
        <a:xfrm>
          <a:off x="0" y="0"/>
          <a:ext cx="0" cy="0"/>
          <a:chOff x="0" y="0"/>
          <a:chExt cx="0" cy="0"/>
        </a:xfrm>
      </p:grpSpPr>
      <p:sp>
        <p:nvSpPr>
          <p:cNvPr id="24" name="Shape 24"/>
          <p:cNvSpPr txBox="1">
            <a:spLocks noGrp="1"/>
          </p:cNvSpPr>
          <p:nvPr>
            <p:ph type="ctrTitle"/>
          </p:nvPr>
        </p:nvSpPr>
        <p:spPr>
          <a:xfrm>
            <a:off x="440950" y="2929800"/>
            <a:ext cx="9438900" cy="1243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Definitions</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CASE Tools: </a:t>
            </a:r>
            <a:r>
              <a:rPr lang="en-US" sz="4888">
                <a:solidFill>
                  <a:srgbClr val="FFFFFF"/>
                </a:solidFill>
                <a:latin typeface="Arial"/>
                <a:ea typeface="Arial"/>
                <a:cs typeface="Arial"/>
                <a:sym typeface="Arial"/>
              </a:rPr>
              <a:t>Examples</a:t>
            </a:r>
          </a:p>
        </p:txBody>
      </p:sp>
      <p:sp>
        <p:nvSpPr>
          <p:cNvPr id="136" name="Shape 136"/>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IBM Rational ClearCase</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Revision control of source code and SD assets</a:t>
            </a:r>
          </a:p>
          <a:p>
            <a:endParaRPr lang="en-US" sz="3111">
              <a:solidFill>
                <a:srgbClr val="A50021"/>
              </a:solidFill>
              <a:latin typeface="Arial"/>
              <a:ea typeface="Arial"/>
              <a:cs typeface="Arial"/>
              <a:sym typeface="Arial"/>
            </a:endParaRPr>
          </a:p>
        </p:txBody>
      </p:sp>
      <p:sp>
        <p:nvSpPr>
          <p:cNvPr id="137" name="Shape 137"/>
          <p:cNvSpPr/>
          <p:nvPr/>
        </p:nvSpPr>
        <p:spPr>
          <a:xfrm>
            <a:off x="0" y="0"/>
            <a:ext cx="8297325" cy="6434650"/>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People in Software Engineering</a:t>
            </a:r>
          </a:p>
        </p:txBody>
      </p:sp>
      <p:sp>
        <p:nvSpPr>
          <p:cNvPr id="143" name="Shape 143"/>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People is considered the most important part of software engineering.</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Project mangement</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People CMM</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A maturity framework for managing and developing the workforce of an organization</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Management</a:t>
            </a:r>
          </a:p>
        </p:txBody>
      </p:sp>
      <p:sp>
        <p:nvSpPr>
          <p:cNvPr id="149" name="Shape 149"/>
          <p:cNvSpPr/>
          <p:nvPr/>
        </p:nvSpPr>
        <p:spPr>
          <a:xfrm>
            <a:off x="338650" y="1989650"/>
            <a:ext cx="9482649" cy="4444975"/>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Project Management</a:t>
            </a:r>
          </a:p>
        </p:txBody>
      </p:sp>
      <p:sp>
        <p:nvSpPr>
          <p:cNvPr id="155" name="Shape 155"/>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Cost estimation</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Budget</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Time</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Staffing</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Quality assurance</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Measurement and metrics</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Process improvement</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59"/>
        <p:cNvGrpSpPr/>
        <p:nvPr/>
      </p:nvGrpSpPr>
      <p:grpSpPr>
        <a:xfrm>
          <a:off x="0" y="0"/>
          <a:ext cx="0" cy="0"/>
          <a:chOff x="0" y="0"/>
          <a:chExt cx="0" cy="0"/>
        </a:xfrm>
      </p:grpSpPr>
      <p:sp>
        <p:nvSpPr>
          <p:cNvPr id="160" name="Shape 160"/>
          <p:cNvSpPr txBox="1">
            <a:spLocks noGrp="1"/>
          </p:cNvSpPr>
          <p:nvPr>
            <p:ph type="ctrTitle"/>
          </p:nvPr>
        </p:nvSpPr>
        <p:spPr>
          <a:xfrm>
            <a:off x="440950" y="2929800"/>
            <a:ext cx="9438900" cy="1243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Engineering</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Engineering Layers</a:t>
            </a:r>
          </a:p>
        </p:txBody>
      </p:sp>
      <p:sp>
        <p:nvSpPr>
          <p:cNvPr id="166" name="Shape 166"/>
          <p:cNvSpPr/>
          <p:nvPr/>
        </p:nvSpPr>
        <p:spPr>
          <a:xfrm>
            <a:off x="1947325" y="3799400"/>
            <a:ext cx="6180649" cy="1174750"/>
          </a:xfrm>
          <a:prstGeom prst="rect">
            <a:avLst/>
          </a:prstGeom>
          <a:blipFill>
            <a:blip r:embed="rId4"/>
            <a:stretch>
              <a:fillRect/>
            </a:stretch>
          </a:blipFill>
        </p:spPr>
      </p:sp>
      <p:sp>
        <p:nvSpPr>
          <p:cNvPr id="167" name="Shape 167"/>
          <p:cNvSpPr txBox="1"/>
          <p:nvPr/>
        </p:nvSpPr>
        <p:spPr>
          <a:xfrm>
            <a:off x="3571875" y="4455575"/>
            <a:ext cx="2632442" cy="481874"/>
          </a:xfrm>
          <a:prstGeom prst="rect">
            <a:avLst/>
          </a:prstGeom>
        </p:spPr>
        <p:txBody>
          <a:bodyPr lIns="38100" tIns="38100" rIns="38100" bIns="38100" anchor="t" anchorCtr="0">
            <a:noAutofit/>
          </a:bodyPr>
          <a:lstStyle/>
          <a:p>
            <a:pPr marL="0" marR="0" indent="0" algn="r" rtl="1">
              <a:lnSpc>
                <a:spcPct val="119791"/>
              </a:lnSpc>
              <a:spcBef>
                <a:spcPts val="0"/>
              </a:spcBef>
              <a:spcAft>
                <a:spcPts val="0"/>
              </a:spcAft>
              <a:buNone/>
            </a:pPr>
            <a:r>
              <a:rPr lang="en-US" sz="2000" b="1" dirty="0">
                <a:solidFill>
                  <a:srgbClr val="000000"/>
                </a:solidFill>
                <a:latin typeface="Arial"/>
                <a:ea typeface="Arial"/>
                <a:cs typeface="Arial"/>
                <a:sym typeface="Arial"/>
              </a:rPr>
              <a:t>A “Quality” Focus</a:t>
            </a:r>
          </a:p>
        </p:txBody>
      </p:sp>
      <p:sp>
        <p:nvSpPr>
          <p:cNvPr id="168" name="Shape 168"/>
          <p:cNvSpPr/>
          <p:nvPr/>
        </p:nvSpPr>
        <p:spPr>
          <a:xfrm>
            <a:off x="2370650" y="3196150"/>
            <a:ext cx="5376324" cy="1121825"/>
          </a:xfrm>
          <a:prstGeom prst="rect">
            <a:avLst/>
          </a:prstGeom>
          <a:blipFill>
            <a:blip r:embed="rId5"/>
            <a:stretch>
              <a:fillRect/>
            </a:stretch>
          </a:blipFill>
        </p:spPr>
      </p:sp>
      <p:sp>
        <p:nvSpPr>
          <p:cNvPr id="169" name="Shape 169"/>
          <p:cNvSpPr txBox="1"/>
          <p:nvPr/>
        </p:nvSpPr>
        <p:spPr>
          <a:xfrm>
            <a:off x="3910525" y="3859375"/>
            <a:ext cx="2131125" cy="481874"/>
          </a:xfrm>
          <a:prstGeom prst="rect">
            <a:avLst/>
          </a:prstGeom>
        </p:spPr>
        <p:txBody>
          <a:bodyPr lIns="38100" tIns="38100" rIns="38100" bIns="38100" anchor="t" anchorCtr="0">
            <a:noAutofit/>
          </a:bodyPr>
          <a:lstStyle/>
          <a:p>
            <a:pPr marL="0" marR="0" indent="0" algn="l">
              <a:lnSpc>
                <a:spcPct val="119791"/>
              </a:lnSpc>
              <a:spcBef>
                <a:spcPts val="0"/>
              </a:spcBef>
              <a:spcAft>
                <a:spcPts val="0"/>
              </a:spcAft>
              <a:buNone/>
            </a:pPr>
            <a:r>
              <a:rPr lang="en-US" sz="2000" b="1" dirty="0" smtClean="0">
                <a:solidFill>
                  <a:srgbClr val="000000"/>
                </a:solidFill>
                <a:latin typeface="Arial"/>
                <a:ea typeface="Arial"/>
                <a:cs typeface="Arial"/>
                <a:sym typeface="Arial"/>
              </a:rPr>
              <a:t>Process  Model</a:t>
            </a:r>
            <a:endParaRPr lang="en-US" sz="2000" b="1" dirty="0">
              <a:solidFill>
                <a:srgbClr val="000000"/>
              </a:solidFill>
              <a:latin typeface="Arial"/>
              <a:ea typeface="Arial"/>
              <a:cs typeface="Arial"/>
              <a:sym typeface="Arial"/>
            </a:endParaRPr>
          </a:p>
        </p:txBody>
      </p:sp>
      <p:sp>
        <p:nvSpPr>
          <p:cNvPr id="170" name="Shape 170"/>
          <p:cNvSpPr/>
          <p:nvPr/>
        </p:nvSpPr>
        <p:spPr>
          <a:xfrm>
            <a:off x="2878650" y="2624650"/>
            <a:ext cx="4455575" cy="1037150"/>
          </a:xfrm>
          <a:prstGeom prst="rect">
            <a:avLst/>
          </a:prstGeom>
          <a:blipFill>
            <a:blip r:embed="rId6"/>
            <a:stretch>
              <a:fillRect/>
            </a:stretch>
          </a:blipFill>
        </p:spPr>
      </p:sp>
      <p:sp>
        <p:nvSpPr>
          <p:cNvPr id="171" name="Shape 171"/>
          <p:cNvSpPr txBox="1"/>
          <p:nvPr/>
        </p:nvSpPr>
        <p:spPr>
          <a:xfrm>
            <a:off x="4452050" y="3185575"/>
            <a:ext cx="1342649" cy="481874"/>
          </a:xfrm>
          <a:prstGeom prst="rect">
            <a:avLst/>
          </a:prstGeom>
        </p:spPr>
        <p:txBody>
          <a:bodyPr lIns="38100" tIns="38100" rIns="38100" bIns="38100" anchor="t" anchorCtr="0">
            <a:noAutofit/>
          </a:bodyPr>
          <a:lstStyle/>
          <a:p>
            <a:pPr marL="0" marR="0" indent="0" algn="l">
              <a:lnSpc>
                <a:spcPct val="119791"/>
              </a:lnSpc>
              <a:spcBef>
                <a:spcPts val="0"/>
              </a:spcBef>
              <a:spcAft>
                <a:spcPts val="0"/>
              </a:spcAft>
              <a:buNone/>
            </a:pPr>
            <a:r>
              <a:rPr lang="en-US" sz="2000" b="1" dirty="0">
                <a:solidFill>
                  <a:srgbClr val="000000"/>
                </a:solidFill>
                <a:latin typeface="Arial"/>
                <a:ea typeface="Arial"/>
                <a:cs typeface="Arial"/>
                <a:sym typeface="Arial"/>
              </a:rPr>
              <a:t>Methods</a:t>
            </a:r>
          </a:p>
        </p:txBody>
      </p:sp>
      <p:sp>
        <p:nvSpPr>
          <p:cNvPr id="172" name="Shape 172"/>
          <p:cNvSpPr/>
          <p:nvPr/>
        </p:nvSpPr>
        <p:spPr>
          <a:xfrm>
            <a:off x="440950" y="1428750"/>
            <a:ext cx="6551074" cy="3153824"/>
          </a:xfrm>
          <a:prstGeom prst="rect">
            <a:avLst/>
          </a:prstGeom>
          <a:blipFill>
            <a:blip r:embed="rId7"/>
            <a:stretch>
              <a:fillRect/>
            </a:stretch>
          </a:blipFill>
        </p:spPr>
      </p:sp>
      <p:sp>
        <p:nvSpPr>
          <p:cNvPr id="173" name="Shape 173"/>
          <p:cNvSpPr txBox="1"/>
          <p:nvPr/>
        </p:nvSpPr>
        <p:spPr>
          <a:xfrm>
            <a:off x="4751900" y="2508250"/>
            <a:ext cx="825850" cy="481874"/>
          </a:xfrm>
          <a:prstGeom prst="rect">
            <a:avLst/>
          </a:prstGeom>
        </p:spPr>
        <p:txBody>
          <a:bodyPr lIns="38100" tIns="38100" rIns="38100" bIns="38100" anchor="t" anchorCtr="0">
            <a:noAutofit/>
          </a:bodyPr>
          <a:lstStyle/>
          <a:p>
            <a:pPr marL="0" marR="0" indent="0" algn="l">
              <a:lnSpc>
                <a:spcPct val="119791"/>
              </a:lnSpc>
              <a:spcBef>
                <a:spcPts val="0"/>
              </a:spcBef>
              <a:spcAft>
                <a:spcPts val="0"/>
              </a:spcAft>
              <a:buNone/>
            </a:pPr>
            <a:r>
              <a:rPr lang="en-US" sz="2000" b="1" dirty="0">
                <a:solidFill>
                  <a:srgbClr val="000000"/>
                </a:solidFill>
                <a:latin typeface="Arial"/>
                <a:ea typeface="Arial"/>
                <a:cs typeface="Arial"/>
                <a:sym typeface="Arial"/>
              </a:rPr>
              <a:t>Tools</a:t>
            </a:r>
          </a:p>
        </p:txBody>
      </p:sp>
      <p:sp>
        <p:nvSpPr>
          <p:cNvPr id="174" name="Shape 174"/>
          <p:cNvSpPr txBox="1"/>
          <p:nvPr/>
        </p:nvSpPr>
        <p:spPr>
          <a:xfrm>
            <a:off x="440950" y="1580425"/>
            <a:ext cx="1735473" cy="2333974"/>
          </a:xfrm>
          <a:prstGeom prst="rect">
            <a:avLst/>
          </a:prstGeom>
        </p:spPr>
        <p:txBody>
          <a:bodyPr lIns="38100" tIns="38100" rIns="38100" bIns="38100" anchor="t" anchorCtr="0">
            <a:noAutofit/>
          </a:bodyPr>
          <a:lstStyle/>
          <a:p>
            <a:pPr marL="0" marR="0" indent="0" algn="ctr">
              <a:lnSpc>
                <a:spcPct val="120138"/>
              </a:lnSpc>
              <a:spcBef>
                <a:spcPts val="0"/>
              </a:spcBef>
              <a:spcAft>
                <a:spcPts val="0"/>
              </a:spcAft>
              <a:buNone/>
            </a:pPr>
            <a:r>
              <a:rPr lang="en-US" b="1" dirty="0">
                <a:solidFill>
                  <a:srgbClr val="3366FF"/>
                </a:solidFill>
                <a:latin typeface="Arial"/>
                <a:ea typeface="Arial"/>
                <a:cs typeface="Arial"/>
                <a:sym typeface="Arial"/>
              </a:rPr>
              <a:t>A “Quality” Focus</a:t>
            </a:r>
          </a:p>
          <a:p>
            <a:pPr marL="381000" marR="0" lvl="0" indent="-163688" algn="l">
              <a:lnSpc>
                <a:spcPct val="120312"/>
              </a:lnSpc>
              <a:spcBef>
                <a:spcPts val="0"/>
              </a:spcBef>
              <a:spcAft>
                <a:spcPts val="0"/>
              </a:spcAft>
              <a:buClr>
                <a:srgbClr val="000000"/>
              </a:buClr>
              <a:buSzPct val="164609"/>
              <a:buFont typeface="Arial"/>
              <a:buChar char="•"/>
            </a:pPr>
            <a:r>
              <a:rPr lang="en-US" dirty="0">
                <a:solidFill>
                  <a:srgbClr val="000000"/>
                </a:solidFill>
                <a:latin typeface="Arial"/>
                <a:ea typeface="Arial"/>
                <a:cs typeface="Arial"/>
                <a:sym typeface="Arial"/>
              </a:rPr>
              <a:t>Continuous process improvement</a:t>
            </a:r>
          </a:p>
          <a:p>
            <a:endParaRPr lang="en-US" dirty="0">
              <a:solidFill>
                <a:srgbClr val="000000"/>
              </a:solidFill>
              <a:latin typeface="Arial"/>
              <a:ea typeface="Arial"/>
              <a:cs typeface="Arial"/>
              <a:sym typeface="Arial"/>
            </a:endParaRPr>
          </a:p>
          <a:p>
            <a:pPr marL="381000" marR="0" lvl="0" indent="-163688" algn="l">
              <a:lnSpc>
                <a:spcPct val="120312"/>
              </a:lnSpc>
              <a:spcBef>
                <a:spcPts val="0"/>
              </a:spcBef>
              <a:spcAft>
                <a:spcPts val="0"/>
              </a:spcAft>
              <a:buClr>
                <a:srgbClr val="000000"/>
              </a:buClr>
              <a:buSzPct val="164609"/>
              <a:buFont typeface="Arial"/>
              <a:buChar char="•"/>
            </a:pPr>
            <a:r>
              <a:rPr lang="en-US" dirty="0">
                <a:solidFill>
                  <a:srgbClr val="000000"/>
                </a:solidFill>
                <a:latin typeface="Arial"/>
                <a:ea typeface="Arial"/>
                <a:cs typeface="Arial"/>
                <a:sym typeface="Arial"/>
              </a:rPr>
              <a:t>Concept Development</a:t>
            </a:r>
          </a:p>
        </p:txBody>
      </p:sp>
      <p:sp>
        <p:nvSpPr>
          <p:cNvPr id="175" name="Shape 175"/>
          <p:cNvSpPr/>
          <p:nvPr/>
        </p:nvSpPr>
        <p:spPr>
          <a:xfrm>
            <a:off x="497400" y="4100312"/>
            <a:ext cx="4254500" cy="3122075"/>
          </a:xfrm>
          <a:prstGeom prst="rect">
            <a:avLst/>
          </a:prstGeom>
          <a:blipFill>
            <a:blip r:embed="rId8"/>
            <a:stretch>
              <a:fillRect/>
            </a:stretch>
          </a:blipFill>
        </p:spPr>
      </p:sp>
      <p:sp>
        <p:nvSpPr>
          <p:cNvPr id="176" name="Shape 176"/>
          <p:cNvSpPr txBox="1"/>
          <p:nvPr/>
        </p:nvSpPr>
        <p:spPr>
          <a:xfrm>
            <a:off x="615575" y="5221100"/>
            <a:ext cx="4094324" cy="1910624"/>
          </a:xfrm>
          <a:prstGeom prst="rect">
            <a:avLst/>
          </a:prstGeom>
        </p:spPr>
        <p:txBody>
          <a:bodyPr lIns="38100" tIns="38100" rIns="38100" bIns="38100" anchor="t" anchorCtr="0">
            <a:noAutofit/>
          </a:bodyPr>
          <a:lstStyle/>
          <a:p>
            <a:pPr marL="0" marR="0" indent="0" algn="ctr">
              <a:lnSpc>
                <a:spcPct val="120138"/>
              </a:lnSpc>
              <a:spcBef>
                <a:spcPts val="0"/>
              </a:spcBef>
              <a:spcAft>
                <a:spcPts val="0"/>
              </a:spcAft>
              <a:buNone/>
            </a:pPr>
            <a:r>
              <a:rPr lang="en-US" sz="2000" b="1" dirty="0">
                <a:solidFill>
                  <a:srgbClr val="0099CC"/>
                </a:solidFill>
                <a:latin typeface="Arial"/>
                <a:ea typeface="Arial"/>
                <a:cs typeface="Arial"/>
                <a:sym typeface="Arial"/>
              </a:rPr>
              <a:t>Process Model</a:t>
            </a:r>
          </a:p>
          <a:p>
            <a:pPr marL="381000" marR="0" lvl="0" indent="-163688" algn="l">
              <a:lnSpc>
                <a:spcPct val="120312"/>
              </a:lnSpc>
              <a:spcBef>
                <a:spcPts val="0"/>
              </a:spcBef>
              <a:spcAft>
                <a:spcPts val="0"/>
              </a:spcAft>
              <a:buClr>
                <a:srgbClr val="000000"/>
              </a:buClr>
              <a:buSzPct val="164609"/>
              <a:buFont typeface="Arial"/>
              <a:buChar char="•"/>
            </a:pPr>
            <a:r>
              <a:rPr lang="en-US" dirty="0">
                <a:solidFill>
                  <a:srgbClr val="000000"/>
                </a:solidFill>
                <a:latin typeface="Arial"/>
                <a:ea typeface="Arial"/>
                <a:cs typeface="Arial"/>
                <a:sym typeface="Arial"/>
              </a:rPr>
              <a:t>Framework Design</a:t>
            </a:r>
          </a:p>
          <a:p>
            <a:pPr marL="381000" marR="0" lvl="0" indent="-163688" algn="l">
              <a:lnSpc>
                <a:spcPct val="120312"/>
              </a:lnSpc>
              <a:spcBef>
                <a:spcPts val="0"/>
              </a:spcBef>
              <a:spcAft>
                <a:spcPts val="0"/>
              </a:spcAft>
              <a:buClr>
                <a:srgbClr val="000000"/>
              </a:buClr>
              <a:buSzPct val="164609"/>
              <a:buFont typeface="Arial"/>
              <a:buChar char="•"/>
            </a:pPr>
            <a:r>
              <a:rPr lang="en-US" dirty="0">
                <a:solidFill>
                  <a:srgbClr val="000000"/>
                </a:solidFill>
                <a:latin typeface="Arial"/>
                <a:ea typeface="Arial"/>
                <a:cs typeface="Arial"/>
                <a:sym typeface="Arial"/>
              </a:rPr>
              <a:t>Key Process Areas (KPAs)</a:t>
            </a:r>
          </a:p>
          <a:p>
            <a:pPr marL="381000" marR="0" lvl="0" indent="-163688" algn="l">
              <a:lnSpc>
                <a:spcPct val="120312"/>
              </a:lnSpc>
              <a:spcBef>
                <a:spcPts val="0"/>
              </a:spcBef>
              <a:spcAft>
                <a:spcPts val="0"/>
              </a:spcAft>
              <a:buClr>
                <a:srgbClr val="000000"/>
              </a:buClr>
              <a:buSzPct val="164609"/>
              <a:buFont typeface="Arial"/>
              <a:buChar char="•"/>
            </a:pPr>
            <a:r>
              <a:rPr lang="en-US" dirty="0">
                <a:solidFill>
                  <a:srgbClr val="000000"/>
                </a:solidFill>
                <a:latin typeface="Arial"/>
                <a:ea typeface="Arial"/>
                <a:cs typeface="Arial"/>
                <a:sym typeface="Arial"/>
              </a:rPr>
              <a:t>Project Management</a:t>
            </a:r>
          </a:p>
          <a:p>
            <a:pPr marL="762000" marR="0" lvl="1" indent="-149577" algn="l">
              <a:lnSpc>
                <a:spcPct val="120312"/>
              </a:lnSpc>
              <a:spcBef>
                <a:spcPts val="0"/>
              </a:spcBef>
              <a:spcAft>
                <a:spcPts val="0"/>
              </a:spcAft>
              <a:buClr>
                <a:srgbClr val="000000"/>
              </a:buClr>
              <a:buSzPct val="97222"/>
              <a:buFont typeface="Courier New"/>
              <a:buChar char="o"/>
            </a:pPr>
            <a:r>
              <a:rPr lang="en-US" dirty="0">
                <a:solidFill>
                  <a:srgbClr val="000000"/>
                </a:solidFill>
                <a:latin typeface="Arial"/>
                <a:ea typeface="Arial"/>
                <a:cs typeface="Arial"/>
                <a:sym typeface="Arial"/>
              </a:rPr>
              <a:t>Planning </a:t>
            </a:r>
          </a:p>
          <a:p>
            <a:pPr marL="762000" marR="0" lvl="1" indent="-149577" algn="l">
              <a:lnSpc>
                <a:spcPct val="120312"/>
              </a:lnSpc>
              <a:spcBef>
                <a:spcPts val="0"/>
              </a:spcBef>
              <a:spcAft>
                <a:spcPts val="0"/>
              </a:spcAft>
              <a:buClr>
                <a:srgbClr val="000000"/>
              </a:buClr>
              <a:buSzPct val="97222"/>
              <a:buFont typeface="Courier New"/>
              <a:buChar char="o"/>
            </a:pPr>
            <a:r>
              <a:rPr lang="en-US" dirty="0">
                <a:solidFill>
                  <a:srgbClr val="000000"/>
                </a:solidFill>
                <a:latin typeface="Arial"/>
                <a:ea typeface="Arial"/>
                <a:cs typeface="Arial"/>
                <a:sym typeface="Arial"/>
              </a:rPr>
              <a:t>Milestones</a:t>
            </a:r>
          </a:p>
          <a:p>
            <a:pPr marL="762000" marR="0" lvl="1" indent="-149577" algn="l">
              <a:lnSpc>
                <a:spcPct val="120312"/>
              </a:lnSpc>
              <a:spcBef>
                <a:spcPts val="0"/>
              </a:spcBef>
              <a:spcAft>
                <a:spcPts val="0"/>
              </a:spcAft>
              <a:buClr>
                <a:srgbClr val="000000"/>
              </a:buClr>
              <a:buSzPct val="97222"/>
              <a:buFont typeface="Courier New"/>
              <a:buChar char="o"/>
            </a:pPr>
            <a:r>
              <a:rPr lang="en-US" dirty="0">
                <a:solidFill>
                  <a:srgbClr val="000000"/>
                </a:solidFill>
                <a:latin typeface="Arial"/>
                <a:ea typeface="Arial"/>
                <a:cs typeface="Arial"/>
                <a:sym typeface="Arial"/>
              </a:rPr>
              <a:t>Quality Assurance</a:t>
            </a:r>
          </a:p>
        </p:txBody>
      </p:sp>
      <p:sp>
        <p:nvSpPr>
          <p:cNvPr id="177" name="Shape 177"/>
          <p:cNvSpPr/>
          <p:nvPr/>
        </p:nvSpPr>
        <p:spPr>
          <a:xfrm>
            <a:off x="5143474" y="3268824"/>
            <a:ext cx="2984500" cy="3862900"/>
          </a:xfrm>
          <a:prstGeom prst="rect">
            <a:avLst/>
          </a:prstGeom>
          <a:blipFill>
            <a:blip r:embed="rId9"/>
            <a:stretch>
              <a:fillRect/>
            </a:stretch>
          </a:blipFill>
        </p:spPr>
      </p:sp>
      <p:sp>
        <p:nvSpPr>
          <p:cNvPr id="178" name="Shape 178"/>
          <p:cNvSpPr txBox="1"/>
          <p:nvPr/>
        </p:nvSpPr>
        <p:spPr>
          <a:xfrm>
            <a:off x="5272250" y="5390425"/>
            <a:ext cx="2824324" cy="1741299"/>
          </a:xfrm>
          <a:prstGeom prst="rect">
            <a:avLst/>
          </a:prstGeom>
        </p:spPr>
        <p:txBody>
          <a:bodyPr lIns="38100" tIns="38100" rIns="38100" bIns="38100" anchor="t" anchorCtr="0">
            <a:noAutofit/>
          </a:bodyPr>
          <a:lstStyle/>
          <a:p>
            <a:pPr marL="0" marR="0" indent="0" algn="ctr">
              <a:lnSpc>
                <a:spcPct val="120138"/>
              </a:lnSpc>
              <a:spcBef>
                <a:spcPts val="0"/>
              </a:spcBef>
              <a:spcAft>
                <a:spcPts val="0"/>
              </a:spcAft>
              <a:buNone/>
            </a:pPr>
            <a:r>
              <a:rPr lang="en-US" sz="2000" b="1" dirty="0">
                <a:solidFill>
                  <a:srgbClr val="008000"/>
                </a:solidFill>
                <a:latin typeface="Arial"/>
                <a:ea typeface="Arial"/>
                <a:cs typeface="Arial"/>
                <a:sym typeface="Arial"/>
              </a:rPr>
              <a:t>Method</a:t>
            </a:r>
          </a:p>
          <a:p>
            <a:pPr marL="381000" marR="0" lvl="0" indent="-163688" algn="l">
              <a:lnSpc>
                <a:spcPct val="120312"/>
              </a:lnSpc>
              <a:spcBef>
                <a:spcPts val="0"/>
              </a:spcBef>
              <a:spcAft>
                <a:spcPts val="0"/>
              </a:spcAft>
              <a:buClr>
                <a:srgbClr val="000000"/>
              </a:buClr>
              <a:buSzPct val="164609"/>
              <a:buFont typeface="Arial"/>
              <a:buChar char="•"/>
            </a:pPr>
            <a:r>
              <a:rPr lang="en-US" dirty="0">
                <a:solidFill>
                  <a:srgbClr val="000000"/>
                </a:solidFill>
                <a:latin typeface="Arial"/>
                <a:ea typeface="Arial"/>
                <a:cs typeface="Arial"/>
                <a:sym typeface="Arial"/>
              </a:rPr>
              <a:t>Technical Activities</a:t>
            </a:r>
          </a:p>
          <a:p>
            <a:pPr marL="762000" marR="0" lvl="1" indent="-149577" algn="l">
              <a:lnSpc>
                <a:spcPct val="120312"/>
              </a:lnSpc>
              <a:spcBef>
                <a:spcPts val="0"/>
              </a:spcBef>
              <a:spcAft>
                <a:spcPts val="0"/>
              </a:spcAft>
              <a:buClr>
                <a:srgbClr val="000000"/>
              </a:buClr>
              <a:buSzPct val="97222"/>
              <a:buFont typeface="Courier New"/>
              <a:buChar char="o"/>
            </a:pPr>
            <a:r>
              <a:rPr lang="en-US" dirty="0">
                <a:solidFill>
                  <a:srgbClr val="000000"/>
                </a:solidFill>
                <a:latin typeface="Arial"/>
                <a:ea typeface="Arial"/>
                <a:cs typeface="Arial"/>
                <a:sym typeface="Arial"/>
              </a:rPr>
              <a:t>Requirements Analysis</a:t>
            </a:r>
          </a:p>
          <a:p>
            <a:pPr marL="762000" marR="0" lvl="1" indent="-149577" algn="l">
              <a:lnSpc>
                <a:spcPct val="120312"/>
              </a:lnSpc>
              <a:spcBef>
                <a:spcPts val="0"/>
              </a:spcBef>
              <a:spcAft>
                <a:spcPts val="0"/>
              </a:spcAft>
              <a:buClr>
                <a:srgbClr val="000000"/>
              </a:buClr>
              <a:buSzPct val="97222"/>
              <a:buFont typeface="Courier New"/>
              <a:buChar char="o"/>
            </a:pPr>
            <a:r>
              <a:rPr lang="en-US" dirty="0">
                <a:solidFill>
                  <a:srgbClr val="000000"/>
                </a:solidFill>
                <a:latin typeface="Arial"/>
                <a:ea typeface="Arial"/>
                <a:cs typeface="Arial"/>
                <a:sym typeface="Arial"/>
              </a:rPr>
              <a:t>Programming</a:t>
            </a:r>
          </a:p>
          <a:p>
            <a:pPr marL="762000" marR="0" lvl="1" indent="-149577" algn="l">
              <a:lnSpc>
                <a:spcPct val="120312"/>
              </a:lnSpc>
              <a:spcBef>
                <a:spcPts val="0"/>
              </a:spcBef>
              <a:spcAft>
                <a:spcPts val="0"/>
              </a:spcAft>
              <a:buClr>
                <a:srgbClr val="000000"/>
              </a:buClr>
              <a:buSzPct val="97222"/>
              <a:buFont typeface="Courier New"/>
              <a:buChar char="o"/>
            </a:pPr>
            <a:r>
              <a:rPr lang="en-US" dirty="0">
                <a:solidFill>
                  <a:srgbClr val="000000"/>
                </a:solidFill>
                <a:latin typeface="Arial"/>
                <a:ea typeface="Arial"/>
                <a:cs typeface="Arial"/>
                <a:sym typeface="Arial"/>
              </a:rPr>
              <a:t>Testing</a:t>
            </a:r>
          </a:p>
          <a:p>
            <a:pPr marL="762000" marR="0" lvl="1" indent="-149577" algn="l">
              <a:lnSpc>
                <a:spcPct val="120312"/>
              </a:lnSpc>
              <a:spcBef>
                <a:spcPts val="0"/>
              </a:spcBef>
              <a:spcAft>
                <a:spcPts val="0"/>
              </a:spcAft>
              <a:buClr>
                <a:srgbClr val="000000"/>
              </a:buClr>
              <a:buSzPct val="97222"/>
              <a:buFont typeface="Courier New"/>
              <a:buChar char="o"/>
            </a:pPr>
            <a:r>
              <a:rPr lang="en-US" dirty="0">
                <a:solidFill>
                  <a:srgbClr val="000000"/>
                </a:solidFill>
                <a:latin typeface="Arial"/>
                <a:ea typeface="Arial"/>
                <a:cs typeface="Arial"/>
                <a:sym typeface="Arial"/>
              </a:rPr>
              <a:t>Support</a:t>
            </a:r>
          </a:p>
        </p:txBody>
      </p:sp>
      <p:sp>
        <p:nvSpPr>
          <p:cNvPr id="179" name="Shape 179"/>
          <p:cNvSpPr/>
          <p:nvPr/>
        </p:nvSpPr>
        <p:spPr>
          <a:xfrm>
            <a:off x="6445250" y="1428750"/>
            <a:ext cx="3302000" cy="2561149"/>
          </a:xfrm>
          <a:prstGeom prst="rect">
            <a:avLst/>
          </a:prstGeom>
          <a:blipFill>
            <a:blip r:embed="rId10"/>
            <a:stretch>
              <a:fillRect/>
            </a:stretch>
          </a:blipFill>
        </p:spPr>
      </p:sp>
      <p:sp>
        <p:nvSpPr>
          <p:cNvPr id="180" name="Shape 180"/>
          <p:cNvSpPr txBox="1"/>
          <p:nvPr/>
        </p:nvSpPr>
        <p:spPr>
          <a:xfrm>
            <a:off x="7746975" y="1435504"/>
            <a:ext cx="2000276" cy="2503299"/>
          </a:xfrm>
          <a:prstGeom prst="rect">
            <a:avLst/>
          </a:prstGeom>
        </p:spPr>
        <p:txBody>
          <a:bodyPr lIns="38100" tIns="38100" rIns="38100" bIns="38100" anchor="t" anchorCtr="0">
            <a:noAutofit/>
          </a:bodyPr>
          <a:lstStyle/>
          <a:p>
            <a:pPr marL="0" marR="0" indent="0" algn="ctr">
              <a:lnSpc>
                <a:spcPct val="120312"/>
              </a:lnSpc>
              <a:spcBef>
                <a:spcPts val="0"/>
              </a:spcBef>
              <a:spcAft>
                <a:spcPts val="0"/>
              </a:spcAft>
              <a:buNone/>
            </a:pPr>
            <a:r>
              <a:rPr lang="en-US" b="1" dirty="0">
                <a:solidFill>
                  <a:srgbClr val="B88800"/>
                </a:solidFill>
                <a:latin typeface="Arial"/>
                <a:ea typeface="Arial"/>
                <a:cs typeface="Arial"/>
                <a:sym typeface="Arial"/>
              </a:rPr>
              <a:t>Tools</a:t>
            </a:r>
          </a:p>
          <a:p>
            <a:pPr marL="381000" marR="0" lvl="0" indent="-149577" algn="l">
              <a:lnSpc>
                <a:spcPct val="119642"/>
              </a:lnSpc>
              <a:spcBef>
                <a:spcPts val="0"/>
              </a:spcBef>
              <a:spcAft>
                <a:spcPts val="0"/>
              </a:spcAft>
              <a:buClr>
                <a:srgbClr val="000000"/>
              </a:buClr>
              <a:buSzPct val="162037"/>
              <a:buFont typeface="Arial"/>
              <a:buChar char="•"/>
            </a:pPr>
            <a:r>
              <a:rPr lang="en-US" dirty="0">
                <a:solidFill>
                  <a:srgbClr val="000000"/>
                </a:solidFill>
                <a:latin typeface="Arial"/>
                <a:ea typeface="Arial"/>
                <a:cs typeface="Arial"/>
                <a:sym typeface="Arial"/>
              </a:rPr>
              <a:t>Automated or semi-automated support for the process and the </a:t>
            </a:r>
            <a:r>
              <a:rPr lang="en-US" dirty="0" smtClean="0">
                <a:solidFill>
                  <a:srgbClr val="000000"/>
                </a:solidFill>
                <a:latin typeface="Arial"/>
                <a:ea typeface="Arial"/>
                <a:cs typeface="Arial"/>
                <a:sym typeface="Arial"/>
              </a:rPr>
              <a:t>methods</a:t>
            </a:r>
            <a:endParaRPr lang="en-US" dirty="0">
              <a:solidFill>
                <a:srgbClr val="000000"/>
              </a:solidFill>
              <a:latin typeface="Arial"/>
              <a:ea typeface="Arial"/>
              <a:cs typeface="Arial"/>
              <a:sym typeface="Arial"/>
            </a:endParaRPr>
          </a:p>
          <a:p>
            <a:pPr marL="381000" marR="0" lvl="0" indent="-149577" algn="l">
              <a:lnSpc>
                <a:spcPct val="119642"/>
              </a:lnSpc>
              <a:spcBef>
                <a:spcPts val="0"/>
              </a:spcBef>
              <a:spcAft>
                <a:spcPts val="0"/>
              </a:spcAft>
              <a:buClr>
                <a:srgbClr val="000000"/>
              </a:buClr>
              <a:buSzPct val="162037"/>
              <a:buFont typeface="Arial"/>
              <a:buChar char="•"/>
            </a:pPr>
            <a:r>
              <a:rPr lang="en-US" dirty="0">
                <a:solidFill>
                  <a:srgbClr val="000000"/>
                </a:solidFill>
                <a:latin typeface="Arial"/>
                <a:ea typeface="Arial"/>
                <a:cs typeface="Arial"/>
                <a:sym typeface="Arial"/>
              </a:rPr>
              <a:t>CASE (Computer Aided System Engineering)</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A Generic View of SE</a:t>
            </a:r>
          </a:p>
        </p:txBody>
      </p:sp>
      <p:sp>
        <p:nvSpPr>
          <p:cNvPr id="186" name="Shape 186"/>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200" dirty="0">
                <a:solidFill>
                  <a:srgbClr val="000000"/>
                </a:solidFill>
                <a:latin typeface="Arial"/>
                <a:ea typeface="Arial"/>
                <a:cs typeface="Arial"/>
                <a:sym typeface="Arial"/>
              </a:rPr>
              <a:t>Engineering is analysis, design, construction, verification, and management of technical (or social) entities.</a:t>
            </a:r>
          </a:p>
          <a:p>
            <a:pPr marL="381000" marR="0" lvl="0" indent="-276577" algn="l">
              <a:lnSpc>
                <a:spcPct val="119921"/>
              </a:lnSpc>
              <a:spcBef>
                <a:spcPts val="635"/>
              </a:spcBef>
              <a:spcAft>
                <a:spcPts val="0"/>
              </a:spcAft>
              <a:buClr>
                <a:srgbClr val="000000"/>
              </a:buClr>
              <a:buSzPct val="164609"/>
              <a:buFont typeface="Arial"/>
              <a:buChar char="•"/>
            </a:pPr>
            <a:r>
              <a:rPr lang="en-US" sz="3200" dirty="0">
                <a:solidFill>
                  <a:srgbClr val="000000"/>
                </a:solidFill>
                <a:latin typeface="Arial"/>
                <a:ea typeface="Arial"/>
                <a:cs typeface="Arial"/>
                <a:sym typeface="Arial"/>
              </a:rPr>
              <a:t>Entity </a:t>
            </a:r>
            <a:r>
              <a:rPr lang="en-US" sz="3200" dirty="0">
                <a:solidFill>
                  <a:srgbClr val="FF0000"/>
                </a:solidFill>
                <a:latin typeface="Arial"/>
                <a:ea typeface="Arial"/>
                <a:cs typeface="Arial"/>
                <a:sym typeface="Arial"/>
              </a:rPr>
              <a:t></a:t>
            </a:r>
            <a:r>
              <a:rPr lang="en-US" sz="3200" dirty="0">
                <a:solidFill>
                  <a:srgbClr val="000000"/>
                </a:solidFill>
                <a:latin typeface="Arial"/>
                <a:ea typeface="Arial"/>
                <a:cs typeface="Arial"/>
                <a:sym typeface="Arial"/>
              </a:rPr>
              <a:t> computer software</a:t>
            </a:r>
          </a:p>
          <a:p>
            <a:pPr marL="381000" marR="0" lvl="0" indent="-276577" algn="l">
              <a:lnSpc>
                <a:spcPct val="119921"/>
              </a:lnSpc>
              <a:spcBef>
                <a:spcPts val="635"/>
              </a:spcBef>
              <a:spcAft>
                <a:spcPts val="0"/>
              </a:spcAft>
              <a:buClr>
                <a:srgbClr val="000000"/>
              </a:buClr>
              <a:buSzPct val="164609"/>
              <a:buFont typeface="Arial"/>
              <a:buChar char="•"/>
            </a:pPr>
            <a:r>
              <a:rPr lang="en-US" sz="3200" dirty="0">
                <a:solidFill>
                  <a:srgbClr val="000000"/>
                </a:solidFill>
                <a:latin typeface="Arial"/>
                <a:ea typeface="Arial"/>
                <a:cs typeface="Arial"/>
                <a:sym typeface="Arial"/>
              </a:rPr>
              <a:t>A software engineering process must be defined: </a:t>
            </a:r>
          </a:p>
          <a:p>
            <a:pPr marL="762000" marR="0" lvl="1" indent="-248355" algn="l">
              <a:lnSpc>
                <a:spcPct val="120089"/>
              </a:lnSpc>
              <a:spcBef>
                <a:spcPts val="563"/>
              </a:spcBef>
              <a:spcAft>
                <a:spcPts val="0"/>
              </a:spcAft>
              <a:buClr>
                <a:srgbClr val="003AF4"/>
              </a:buClr>
              <a:buSzPct val="100358"/>
              <a:buFont typeface="Courier New"/>
              <a:buChar char="o"/>
            </a:pPr>
            <a:r>
              <a:rPr lang="en-US" sz="2800" dirty="0">
                <a:solidFill>
                  <a:srgbClr val="003AF4"/>
                </a:solidFill>
                <a:latin typeface="Arial"/>
                <a:ea typeface="Arial"/>
                <a:cs typeface="Arial"/>
                <a:sym typeface="Arial"/>
              </a:rPr>
              <a:t>Definition phase</a:t>
            </a:r>
          </a:p>
          <a:p>
            <a:pPr marL="762000" marR="0" lvl="1" indent="-248355" algn="l">
              <a:lnSpc>
                <a:spcPct val="120089"/>
              </a:lnSpc>
              <a:spcBef>
                <a:spcPts val="563"/>
              </a:spcBef>
              <a:spcAft>
                <a:spcPts val="0"/>
              </a:spcAft>
              <a:buClr>
                <a:srgbClr val="003AF4"/>
              </a:buClr>
              <a:buSzPct val="100358"/>
              <a:buFont typeface="Courier New"/>
              <a:buChar char="o"/>
            </a:pPr>
            <a:r>
              <a:rPr lang="en-US" sz="2800" dirty="0">
                <a:solidFill>
                  <a:srgbClr val="003AF4"/>
                </a:solidFill>
                <a:latin typeface="Arial"/>
                <a:ea typeface="Arial"/>
                <a:cs typeface="Arial"/>
                <a:sym typeface="Arial"/>
              </a:rPr>
              <a:t>Development phase</a:t>
            </a:r>
          </a:p>
          <a:p>
            <a:pPr marL="762000" marR="0" lvl="1" indent="-248355" algn="l">
              <a:lnSpc>
                <a:spcPct val="120089"/>
              </a:lnSpc>
              <a:spcBef>
                <a:spcPts val="563"/>
              </a:spcBef>
              <a:spcAft>
                <a:spcPts val="0"/>
              </a:spcAft>
              <a:buClr>
                <a:srgbClr val="003AF4"/>
              </a:buClr>
              <a:buSzPct val="100358"/>
              <a:buFont typeface="Courier New"/>
              <a:buChar char="o"/>
            </a:pPr>
            <a:r>
              <a:rPr lang="en-US" sz="2800" dirty="0">
                <a:solidFill>
                  <a:srgbClr val="003AF4"/>
                </a:solidFill>
                <a:latin typeface="Arial"/>
                <a:ea typeface="Arial"/>
                <a:cs typeface="Arial"/>
                <a:sym typeface="Arial"/>
              </a:rPr>
              <a:t>Support phase</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Engineering Phases</a:t>
            </a:r>
          </a:p>
        </p:txBody>
      </p:sp>
      <p:sp>
        <p:nvSpPr>
          <p:cNvPr id="192" name="Shape 192"/>
          <p:cNvSpPr/>
          <p:nvPr/>
        </p:nvSpPr>
        <p:spPr>
          <a:xfrm>
            <a:off x="666750" y="1682750"/>
            <a:ext cx="3069149" cy="867824"/>
          </a:xfrm>
          <a:prstGeom prst="rect">
            <a:avLst/>
          </a:prstGeom>
          <a:blipFill>
            <a:blip r:embed="rId4"/>
            <a:stretch>
              <a:fillRect/>
            </a:stretch>
          </a:blipFill>
        </p:spPr>
      </p:sp>
      <p:sp>
        <p:nvSpPr>
          <p:cNvPr id="193" name="Shape 193"/>
          <p:cNvSpPr txBox="1"/>
          <p:nvPr/>
        </p:nvSpPr>
        <p:spPr>
          <a:xfrm>
            <a:off x="864300" y="1744475"/>
            <a:ext cx="2750250" cy="777812"/>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b="1">
                <a:solidFill>
                  <a:srgbClr val="000000"/>
                </a:solidFill>
                <a:latin typeface="Arial"/>
                <a:ea typeface="Arial"/>
                <a:cs typeface="Arial"/>
                <a:sym typeface="Arial"/>
              </a:rPr>
              <a:t>Definition</a:t>
            </a:r>
          </a:p>
          <a:p>
            <a:pPr marL="0" marR="0" indent="0" algn="ctr">
              <a:lnSpc>
                <a:spcPct val="120138"/>
              </a:lnSpc>
              <a:spcBef>
                <a:spcPts val="0"/>
              </a:spcBef>
              <a:spcAft>
                <a:spcPts val="0"/>
              </a:spcAft>
              <a:buNone/>
            </a:pPr>
            <a:r>
              <a:rPr lang="en-US" sz="2000" b="1">
                <a:solidFill>
                  <a:srgbClr val="000000"/>
                </a:solidFill>
                <a:latin typeface="Arial"/>
                <a:ea typeface="Arial"/>
                <a:cs typeface="Arial"/>
                <a:sym typeface="Arial"/>
              </a:rPr>
              <a:t>Phase</a:t>
            </a:r>
          </a:p>
        </p:txBody>
      </p:sp>
      <p:sp>
        <p:nvSpPr>
          <p:cNvPr id="194" name="Shape 194"/>
          <p:cNvSpPr/>
          <p:nvPr/>
        </p:nvSpPr>
        <p:spPr>
          <a:xfrm>
            <a:off x="6032500" y="1682750"/>
            <a:ext cx="3079750" cy="867824"/>
          </a:xfrm>
          <a:prstGeom prst="rect">
            <a:avLst/>
          </a:prstGeom>
          <a:blipFill>
            <a:blip r:embed="rId5"/>
            <a:stretch>
              <a:fillRect/>
            </a:stretch>
          </a:blipFill>
        </p:spPr>
      </p:sp>
      <p:sp>
        <p:nvSpPr>
          <p:cNvPr id="195" name="Shape 195"/>
          <p:cNvSpPr txBox="1"/>
          <p:nvPr/>
        </p:nvSpPr>
        <p:spPr>
          <a:xfrm>
            <a:off x="6621625" y="1744475"/>
            <a:ext cx="2750250" cy="777812"/>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b="1">
                <a:solidFill>
                  <a:srgbClr val="000000"/>
                </a:solidFill>
                <a:latin typeface="Arial"/>
                <a:ea typeface="Arial"/>
                <a:cs typeface="Arial"/>
                <a:sym typeface="Arial"/>
              </a:rPr>
              <a:t>Support</a:t>
            </a:r>
          </a:p>
          <a:p>
            <a:pPr marL="0" marR="0" indent="0" algn="ctr">
              <a:lnSpc>
                <a:spcPct val="120138"/>
              </a:lnSpc>
              <a:spcBef>
                <a:spcPts val="0"/>
              </a:spcBef>
              <a:spcAft>
                <a:spcPts val="0"/>
              </a:spcAft>
              <a:buNone/>
            </a:pPr>
            <a:r>
              <a:rPr lang="en-US" sz="2000" b="1">
                <a:solidFill>
                  <a:srgbClr val="000000"/>
                </a:solidFill>
                <a:latin typeface="Arial"/>
                <a:ea typeface="Arial"/>
                <a:cs typeface="Arial"/>
                <a:sym typeface="Arial"/>
              </a:rPr>
              <a:t>Phase</a:t>
            </a:r>
          </a:p>
        </p:txBody>
      </p:sp>
      <p:sp>
        <p:nvSpPr>
          <p:cNvPr id="196" name="Shape 196"/>
          <p:cNvSpPr/>
          <p:nvPr/>
        </p:nvSpPr>
        <p:spPr>
          <a:xfrm>
            <a:off x="3640650" y="1682750"/>
            <a:ext cx="2878649" cy="867824"/>
          </a:xfrm>
          <a:prstGeom prst="rect">
            <a:avLst/>
          </a:prstGeom>
          <a:blipFill>
            <a:blip r:embed="rId6"/>
            <a:stretch>
              <a:fillRect/>
            </a:stretch>
          </a:blipFill>
        </p:spPr>
      </p:sp>
      <p:sp>
        <p:nvSpPr>
          <p:cNvPr id="197" name="Shape 197"/>
          <p:cNvSpPr txBox="1"/>
          <p:nvPr/>
        </p:nvSpPr>
        <p:spPr>
          <a:xfrm>
            <a:off x="3742950" y="1744475"/>
            <a:ext cx="2750250" cy="777812"/>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b="1" dirty="0">
                <a:solidFill>
                  <a:srgbClr val="000000"/>
                </a:solidFill>
                <a:latin typeface="Arial"/>
                <a:ea typeface="Arial"/>
                <a:cs typeface="Arial"/>
                <a:sym typeface="Arial"/>
              </a:rPr>
              <a:t>Development</a:t>
            </a:r>
          </a:p>
          <a:p>
            <a:pPr marL="0" marR="0" indent="0" algn="ctr">
              <a:lnSpc>
                <a:spcPct val="120138"/>
              </a:lnSpc>
              <a:spcBef>
                <a:spcPts val="0"/>
              </a:spcBef>
              <a:spcAft>
                <a:spcPts val="0"/>
              </a:spcAft>
              <a:buNone/>
            </a:pPr>
            <a:r>
              <a:rPr lang="en-US" sz="2000" b="1" dirty="0">
                <a:solidFill>
                  <a:srgbClr val="000000"/>
                </a:solidFill>
                <a:latin typeface="Arial"/>
                <a:ea typeface="Arial"/>
                <a:cs typeface="Arial"/>
                <a:sym typeface="Arial"/>
              </a:rPr>
              <a:t>Phase</a:t>
            </a:r>
          </a:p>
        </p:txBody>
      </p:sp>
      <p:sp>
        <p:nvSpPr>
          <p:cNvPr id="198" name="Shape 198"/>
          <p:cNvSpPr/>
          <p:nvPr/>
        </p:nvSpPr>
        <p:spPr>
          <a:xfrm>
            <a:off x="521803" y="2522287"/>
            <a:ext cx="9165149" cy="2245260"/>
          </a:xfrm>
          <a:prstGeom prst="rect">
            <a:avLst/>
          </a:prstGeom>
          <a:blipFill>
            <a:blip r:embed="rId7"/>
            <a:stretch>
              <a:fillRect/>
            </a:stretch>
          </a:blipFill>
        </p:spPr>
      </p:sp>
      <p:sp>
        <p:nvSpPr>
          <p:cNvPr id="199" name="Shape 199"/>
          <p:cNvSpPr txBox="1"/>
          <p:nvPr/>
        </p:nvSpPr>
        <p:spPr>
          <a:xfrm>
            <a:off x="577474" y="3053038"/>
            <a:ext cx="9005000" cy="1487300"/>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2000" b="1" dirty="0">
                <a:solidFill>
                  <a:srgbClr val="CC0000"/>
                </a:solidFill>
                <a:latin typeface="Arial"/>
                <a:ea typeface="Arial"/>
                <a:cs typeface="Arial"/>
                <a:sym typeface="Arial"/>
              </a:rPr>
              <a:t>What?</a:t>
            </a:r>
          </a:p>
          <a:p>
            <a:pPr marL="381000" marR="0" lvl="0" indent="-163688" algn="l">
              <a:lnSpc>
                <a:spcPct val="120312"/>
              </a:lnSpc>
              <a:spcBef>
                <a:spcPts val="0"/>
              </a:spcBef>
              <a:spcAft>
                <a:spcPts val="0"/>
              </a:spcAft>
              <a:buClr>
                <a:srgbClr val="000000"/>
              </a:buClr>
              <a:buSzPct val="164609"/>
              <a:buFont typeface="Arial"/>
              <a:buChar char="•"/>
            </a:pPr>
            <a:r>
              <a:rPr lang="en-US" sz="1777" dirty="0">
                <a:solidFill>
                  <a:srgbClr val="000000"/>
                </a:solidFill>
                <a:latin typeface="Arial"/>
                <a:ea typeface="Arial"/>
                <a:cs typeface="Arial"/>
                <a:sym typeface="Arial"/>
              </a:rPr>
              <a:t>What information is to be processed?</a:t>
            </a:r>
          </a:p>
          <a:p>
            <a:pPr marL="381000" marR="0" lvl="0" indent="-163688" algn="l">
              <a:lnSpc>
                <a:spcPct val="120312"/>
              </a:lnSpc>
              <a:spcBef>
                <a:spcPts val="0"/>
              </a:spcBef>
              <a:spcAft>
                <a:spcPts val="0"/>
              </a:spcAft>
              <a:buClr>
                <a:srgbClr val="000000"/>
              </a:buClr>
              <a:buSzPct val="164609"/>
              <a:buFont typeface="Arial"/>
              <a:buChar char="•"/>
            </a:pPr>
            <a:r>
              <a:rPr lang="en-US" sz="1777" dirty="0">
                <a:solidFill>
                  <a:srgbClr val="000000"/>
                </a:solidFill>
                <a:latin typeface="Arial"/>
                <a:ea typeface="Arial"/>
                <a:cs typeface="Arial"/>
                <a:sym typeface="Arial"/>
              </a:rPr>
              <a:t>What function and performance are desired?</a:t>
            </a:r>
          </a:p>
          <a:p>
            <a:pPr marL="381000" marR="0" lvl="0" indent="-163688" algn="l">
              <a:lnSpc>
                <a:spcPct val="120312"/>
              </a:lnSpc>
              <a:spcBef>
                <a:spcPts val="0"/>
              </a:spcBef>
              <a:spcAft>
                <a:spcPts val="0"/>
              </a:spcAft>
              <a:buClr>
                <a:srgbClr val="000000"/>
              </a:buClr>
              <a:buSzPct val="164609"/>
              <a:buFont typeface="Arial"/>
              <a:buChar char="•"/>
            </a:pPr>
            <a:r>
              <a:rPr lang="en-US" sz="1777" dirty="0">
                <a:solidFill>
                  <a:srgbClr val="000000"/>
                </a:solidFill>
                <a:latin typeface="Arial"/>
                <a:ea typeface="Arial"/>
                <a:cs typeface="Arial"/>
                <a:sym typeface="Arial"/>
              </a:rPr>
              <a:t>What system behavior can be expected?</a:t>
            </a:r>
          </a:p>
          <a:p>
            <a:pPr marL="381000" marR="0" lvl="0" indent="-163688" algn="l">
              <a:lnSpc>
                <a:spcPct val="120312"/>
              </a:lnSpc>
              <a:spcBef>
                <a:spcPts val="0"/>
              </a:spcBef>
              <a:spcAft>
                <a:spcPts val="0"/>
              </a:spcAft>
              <a:buClr>
                <a:srgbClr val="000000"/>
              </a:buClr>
              <a:buSzPct val="164609"/>
              <a:buFont typeface="Arial"/>
              <a:buChar char="•"/>
            </a:pPr>
            <a:r>
              <a:rPr lang="en-US" sz="1777" dirty="0">
                <a:solidFill>
                  <a:srgbClr val="000000"/>
                </a:solidFill>
                <a:latin typeface="Arial"/>
                <a:ea typeface="Arial"/>
                <a:cs typeface="Arial"/>
                <a:sym typeface="Arial"/>
              </a:rPr>
              <a:t>Identify key requirements - Interface, design constraints, validation criteria</a:t>
            </a:r>
          </a:p>
        </p:txBody>
      </p:sp>
      <p:sp>
        <p:nvSpPr>
          <p:cNvPr id="200" name="Shape 200"/>
          <p:cNvSpPr/>
          <p:nvPr/>
        </p:nvSpPr>
        <p:spPr>
          <a:xfrm>
            <a:off x="521803" y="2522286"/>
            <a:ext cx="9165149" cy="3644245"/>
          </a:xfrm>
          <a:prstGeom prst="rect">
            <a:avLst/>
          </a:prstGeom>
          <a:blipFill>
            <a:blip r:embed="rId8"/>
            <a:stretch>
              <a:fillRect/>
            </a:stretch>
          </a:blipFill>
        </p:spPr>
      </p:sp>
      <p:sp>
        <p:nvSpPr>
          <p:cNvPr id="201" name="Shape 201"/>
          <p:cNvSpPr txBox="1"/>
          <p:nvPr/>
        </p:nvSpPr>
        <p:spPr>
          <a:xfrm>
            <a:off x="615575" y="4767547"/>
            <a:ext cx="9005000" cy="1233300"/>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2000" b="1" dirty="0">
                <a:solidFill>
                  <a:srgbClr val="800080"/>
                </a:solidFill>
                <a:latin typeface="Arial"/>
                <a:ea typeface="Arial"/>
                <a:cs typeface="Arial"/>
                <a:sym typeface="Arial"/>
              </a:rPr>
              <a:t>How?</a:t>
            </a:r>
          </a:p>
          <a:p>
            <a:pPr marL="381000" marR="0" lvl="0" indent="-163688" algn="l">
              <a:lnSpc>
                <a:spcPct val="120312"/>
              </a:lnSpc>
              <a:spcBef>
                <a:spcPts val="0"/>
              </a:spcBef>
              <a:spcAft>
                <a:spcPts val="0"/>
              </a:spcAft>
              <a:buClr>
                <a:srgbClr val="000000"/>
              </a:buClr>
              <a:buSzPct val="164609"/>
              <a:buFont typeface="Arial"/>
              <a:buChar char="•"/>
            </a:pPr>
            <a:r>
              <a:rPr lang="en-US" sz="1777" dirty="0">
                <a:solidFill>
                  <a:srgbClr val="000000"/>
                </a:solidFill>
                <a:latin typeface="Arial"/>
                <a:ea typeface="Arial"/>
                <a:cs typeface="Arial"/>
                <a:sym typeface="Arial"/>
              </a:rPr>
              <a:t>How data are to be constructed?</a:t>
            </a:r>
          </a:p>
          <a:p>
            <a:pPr marL="381000" marR="0" lvl="0" indent="-163688" algn="l">
              <a:lnSpc>
                <a:spcPct val="120312"/>
              </a:lnSpc>
              <a:spcBef>
                <a:spcPts val="0"/>
              </a:spcBef>
              <a:spcAft>
                <a:spcPts val="0"/>
              </a:spcAft>
              <a:buClr>
                <a:srgbClr val="000000"/>
              </a:buClr>
              <a:buSzPct val="164609"/>
              <a:buFont typeface="Arial"/>
              <a:buChar char="•"/>
            </a:pPr>
            <a:r>
              <a:rPr lang="en-US" sz="1777" dirty="0">
                <a:solidFill>
                  <a:srgbClr val="000000"/>
                </a:solidFill>
                <a:latin typeface="Arial"/>
                <a:ea typeface="Arial"/>
                <a:cs typeface="Arial"/>
                <a:sym typeface="Arial"/>
              </a:rPr>
              <a:t>How function is to be implemented within a software architecture?</a:t>
            </a:r>
          </a:p>
          <a:p>
            <a:pPr marL="381000" marR="0" lvl="0" indent="-163688" algn="l">
              <a:lnSpc>
                <a:spcPct val="120312"/>
              </a:lnSpc>
              <a:spcBef>
                <a:spcPts val="0"/>
              </a:spcBef>
              <a:spcAft>
                <a:spcPts val="0"/>
              </a:spcAft>
              <a:buClr>
                <a:srgbClr val="000000"/>
              </a:buClr>
              <a:buSzPct val="164609"/>
              <a:buFont typeface="Arial"/>
              <a:buChar char="•"/>
            </a:pPr>
            <a:r>
              <a:rPr lang="en-US" sz="1777" dirty="0">
                <a:solidFill>
                  <a:srgbClr val="000000"/>
                </a:solidFill>
                <a:latin typeface="Arial"/>
                <a:ea typeface="Arial"/>
                <a:cs typeface="Arial"/>
                <a:sym typeface="Arial"/>
              </a:rPr>
              <a:t>Procedural details, interfaces, design, programming, testing</a:t>
            </a:r>
          </a:p>
        </p:txBody>
      </p:sp>
      <p:sp>
        <p:nvSpPr>
          <p:cNvPr id="202" name="Shape 202"/>
          <p:cNvSpPr/>
          <p:nvPr/>
        </p:nvSpPr>
        <p:spPr>
          <a:xfrm>
            <a:off x="521802" y="2522286"/>
            <a:ext cx="9165149" cy="4699000"/>
          </a:xfrm>
          <a:prstGeom prst="rect">
            <a:avLst/>
          </a:prstGeom>
          <a:blipFill>
            <a:blip r:embed="rId9"/>
            <a:stretch>
              <a:fillRect/>
            </a:stretch>
          </a:blipFill>
        </p:spPr>
      </p:sp>
      <p:sp>
        <p:nvSpPr>
          <p:cNvPr id="203" name="Shape 203"/>
          <p:cNvSpPr txBox="1"/>
          <p:nvPr/>
        </p:nvSpPr>
        <p:spPr>
          <a:xfrm>
            <a:off x="615575" y="6237100"/>
            <a:ext cx="9005000" cy="894624"/>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2000" b="1" dirty="0">
                <a:solidFill>
                  <a:srgbClr val="0000CC"/>
                </a:solidFill>
                <a:latin typeface="Arial"/>
                <a:ea typeface="Arial"/>
                <a:cs typeface="Arial"/>
                <a:sym typeface="Arial"/>
              </a:rPr>
              <a:t>Change?</a:t>
            </a:r>
          </a:p>
          <a:p>
            <a:pPr marL="381000" marR="0" lvl="0" indent="-163688" algn="l">
              <a:lnSpc>
                <a:spcPct val="120312"/>
              </a:lnSpc>
              <a:spcBef>
                <a:spcPts val="0"/>
              </a:spcBef>
              <a:spcAft>
                <a:spcPts val="0"/>
              </a:spcAft>
              <a:buClr>
                <a:srgbClr val="000000"/>
              </a:buClr>
              <a:buSzPct val="164609"/>
              <a:buFont typeface="Arial"/>
              <a:buChar char="•"/>
            </a:pPr>
            <a:r>
              <a:rPr lang="en-US" sz="1777" dirty="0">
                <a:solidFill>
                  <a:srgbClr val="000000"/>
                </a:solidFill>
                <a:latin typeface="Arial"/>
                <a:ea typeface="Arial"/>
                <a:cs typeface="Arial"/>
                <a:sym typeface="Arial"/>
              </a:rPr>
              <a:t>Focuses on “change” associated with error correction, adaptations, changes.</a:t>
            </a:r>
          </a:p>
          <a:p>
            <a:pPr marL="381000" marR="0" lvl="0" indent="-163688" algn="l">
              <a:lnSpc>
                <a:spcPct val="120312"/>
              </a:lnSpc>
              <a:spcBef>
                <a:spcPts val="0"/>
              </a:spcBef>
              <a:spcAft>
                <a:spcPts val="0"/>
              </a:spcAft>
              <a:buClr>
                <a:srgbClr val="000000"/>
              </a:buClr>
              <a:buSzPct val="164609"/>
              <a:buFont typeface="Arial"/>
              <a:buChar char="•"/>
            </a:pPr>
            <a:r>
              <a:rPr lang="en-US" sz="1777" dirty="0">
                <a:solidFill>
                  <a:srgbClr val="000000"/>
                </a:solidFill>
                <a:latin typeface="Arial"/>
                <a:ea typeface="Arial"/>
                <a:cs typeface="Arial"/>
                <a:sym typeface="Arial"/>
              </a:rPr>
              <a:t>Correction, Adaptation, Enhancement and Prevention (Reengineering) </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07"/>
        <p:cNvGrpSpPr/>
        <p:nvPr/>
      </p:nvGrpSpPr>
      <p:grpSpPr>
        <a:xfrm>
          <a:off x="0" y="0"/>
          <a:ext cx="0" cy="0"/>
          <a:chOff x="0" y="0"/>
          <a:chExt cx="0" cy="0"/>
        </a:xfrm>
      </p:grpSpPr>
      <p:sp>
        <p:nvSpPr>
          <p:cNvPr id="208" name="Shape 208"/>
          <p:cNvSpPr/>
          <p:nvPr/>
        </p:nvSpPr>
        <p:spPr>
          <a:xfrm>
            <a:off x="412750" y="1432555"/>
            <a:ext cx="9419149" cy="963075"/>
          </a:xfrm>
          <a:prstGeom prst="rect">
            <a:avLst/>
          </a:prstGeom>
          <a:blipFill>
            <a:blip r:embed="rId4"/>
            <a:stretch>
              <a:fillRect/>
            </a:stretch>
          </a:blipFill>
        </p:spPr>
      </p:sp>
      <p:sp>
        <p:nvSpPr>
          <p:cNvPr id="209" name="Shape 209"/>
          <p:cNvSpPr txBox="1"/>
          <p:nvPr/>
        </p:nvSpPr>
        <p:spPr>
          <a:xfrm>
            <a:off x="8093487" y="1998353"/>
            <a:ext cx="1614300" cy="383100"/>
          </a:xfrm>
          <a:prstGeom prst="rect">
            <a:avLst/>
          </a:prstGeom>
        </p:spPr>
        <p:txBody>
          <a:bodyPr lIns="38100" tIns="38100" rIns="38100" bIns="38100" anchor="t" anchorCtr="0">
            <a:noAutofit/>
          </a:bodyPr>
          <a:lstStyle/>
          <a:p>
            <a:pPr marL="0" marR="0" indent="0" algn="r">
              <a:lnSpc>
                <a:spcPct val="120138"/>
              </a:lnSpc>
              <a:spcBef>
                <a:spcPts val="0"/>
              </a:spcBef>
              <a:spcAft>
                <a:spcPts val="0"/>
              </a:spcAft>
              <a:buNone/>
            </a:pPr>
            <a:r>
              <a:rPr lang="en-US" sz="2000" b="1" dirty="0">
                <a:solidFill>
                  <a:srgbClr val="A50021"/>
                </a:solidFill>
                <a:latin typeface="Arial"/>
                <a:ea typeface="Arial"/>
                <a:cs typeface="Arial"/>
                <a:sym typeface="Arial"/>
              </a:rPr>
              <a:t>Design</a:t>
            </a:r>
          </a:p>
        </p:txBody>
      </p:sp>
      <p:sp>
        <p:nvSpPr>
          <p:cNvPr id="210" name="Shape 210"/>
          <p:cNvSpPr/>
          <p:nvPr/>
        </p:nvSpPr>
        <p:spPr>
          <a:xfrm>
            <a:off x="412750" y="2529400"/>
            <a:ext cx="9419149" cy="3238500"/>
          </a:xfrm>
          <a:prstGeom prst="rect">
            <a:avLst/>
          </a:prstGeom>
          <a:blipFill>
            <a:blip r:embed="rId5"/>
            <a:stretch>
              <a:fillRect/>
            </a:stretch>
          </a:blipFill>
        </p:spPr>
      </p:sp>
      <p:sp>
        <p:nvSpPr>
          <p:cNvPr id="211" name="Shape 211"/>
          <p:cNvSpPr txBox="1"/>
          <p:nvPr/>
        </p:nvSpPr>
        <p:spPr>
          <a:xfrm>
            <a:off x="7798196" y="5374068"/>
            <a:ext cx="1951199" cy="381349"/>
          </a:xfrm>
          <a:prstGeom prst="rect">
            <a:avLst/>
          </a:prstGeom>
        </p:spPr>
        <p:txBody>
          <a:bodyPr lIns="38100" tIns="38100" rIns="38100" bIns="38100" anchor="t" anchorCtr="0">
            <a:noAutofit/>
          </a:bodyPr>
          <a:lstStyle/>
          <a:p>
            <a:pPr marL="0" marR="0" indent="0" algn="r">
              <a:lnSpc>
                <a:spcPct val="120138"/>
              </a:lnSpc>
              <a:spcBef>
                <a:spcPts val="0"/>
              </a:spcBef>
              <a:spcAft>
                <a:spcPts val="0"/>
              </a:spcAft>
              <a:buNone/>
            </a:pPr>
            <a:r>
              <a:rPr lang="en-US" sz="2000" b="1" dirty="0">
                <a:solidFill>
                  <a:srgbClr val="800080"/>
                </a:solidFill>
                <a:latin typeface="Arial"/>
                <a:ea typeface="Arial"/>
                <a:cs typeface="Arial"/>
                <a:sym typeface="Arial"/>
              </a:rPr>
              <a:t>Development</a:t>
            </a:r>
          </a:p>
        </p:txBody>
      </p:sp>
      <p:sp>
        <p:nvSpPr>
          <p:cNvPr id="212" name="Shape 212"/>
          <p:cNvSpPr/>
          <p:nvPr/>
        </p:nvSpPr>
        <p:spPr>
          <a:xfrm>
            <a:off x="412750" y="5916075"/>
            <a:ext cx="9419149" cy="1291150"/>
          </a:xfrm>
          <a:prstGeom prst="rect">
            <a:avLst/>
          </a:prstGeom>
          <a:blipFill>
            <a:blip r:embed="rId6"/>
            <a:stretch>
              <a:fillRect/>
            </a:stretch>
          </a:blipFill>
        </p:spPr>
      </p:sp>
      <p:sp>
        <p:nvSpPr>
          <p:cNvPr id="213" name="Shape 213"/>
          <p:cNvSpPr txBox="1"/>
          <p:nvPr/>
        </p:nvSpPr>
        <p:spPr>
          <a:xfrm>
            <a:off x="8135095" y="6712947"/>
            <a:ext cx="1614300" cy="381349"/>
          </a:xfrm>
          <a:prstGeom prst="rect">
            <a:avLst/>
          </a:prstGeom>
        </p:spPr>
        <p:txBody>
          <a:bodyPr lIns="38100" tIns="38100" rIns="38100" bIns="38100" anchor="t" anchorCtr="0">
            <a:noAutofit/>
          </a:bodyPr>
          <a:lstStyle/>
          <a:p>
            <a:pPr marL="0" marR="0" indent="0" algn="r">
              <a:lnSpc>
                <a:spcPct val="120138"/>
              </a:lnSpc>
              <a:spcBef>
                <a:spcPts val="0"/>
              </a:spcBef>
              <a:spcAft>
                <a:spcPts val="0"/>
              </a:spcAft>
              <a:buNone/>
            </a:pPr>
            <a:r>
              <a:rPr lang="en-US" sz="2000" b="1" dirty="0">
                <a:solidFill>
                  <a:srgbClr val="333399"/>
                </a:solidFill>
                <a:latin typeface="Arial"/>
                <a:ea typeface="Arial"/>
                <a:cs typeface="Arial"/>
                <a:sym typeface="Arial"/>
              </a:rPr>
              <a:t>Support</a:t>
            </a:r>
          </a:p>
        </p:txBody>
      </p:sp>
      <p:sp>
        <p:nvSpPr>
          <p:cNvPr id="214" name="Shape 214"/>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Engineering Process</a:t>
            </a:r>
          </a:p>
        </p:txBody>
      </p:sp>
      <p:sp>
        <p:nvSpPr>
          <p:cNvPr id="215" name="Shape 215"/>
          <p:cNvSpPr/>
          <p:nvPr/>
        </p:nvSpPr>
        <p:spPr>
          <a:xfrm>
            <a:off x="508000" y="1513400"/>
            <a:ext cx="3132650" cy="571500"/>
          </a:xfrm>
          <a:prstGeom prst="rect">
            <a:avLst/>
          </a:prstGeom>
          <a:blipFill>
            <a:blip r:embed="rId7"/>
            <a:stretch>
              <a:fillRect/>
            </a:stretch>
          </a:blipFill>
        </p:spPr>
      </p:sp>
      <p:sp>
        <p:nvSpPr>
          <p:cNvPr id="216" name="Shape 216"/>
          <p:cNvSpPr txBox="1"/>
          <p:nvPr/>
        </p:nvSpPr>
        <p:spPr>
          <a:xfrm>
            <a:off x="610300" y="1575150"/>
            <a:ext cx="3004250" cy="481874"/>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a:solidFill>
                  <a:srgbClr val="000000"/>
                </a:solidFill>
                <a:latin typeface="Arial"/>
                <a:ea typeface="Arial"/>
                <a:cs typeface="Arial"/>
                <a:sym typeface="Arial"/>
              </a:rPr>
              <a:t>Requirement Definition</a:t>
            </a:r>
          </a:p>
        </p:txBody>
      </p:sp>
      <p:sp>
        <p:nvSpPr>
          <p:cNvPr id="217" name="Shape 217"/>
          <p:cNvSpPr/>
          <p:nvPr/>
        </p:nvSpPr>
        <p:spPr>
          <a:xfrm>
            <a:off x="1354650" y="2264825"/>
            <a:ext cx="3132650" cy="571500"/>
          </a:xfrm>
          <a:prstGeom prst="rect">
            <a:avLst/>
          </a:prstGeom>
          <a:blipFill>
            <a:blip r:embed="rId8"/>
            <a:stretch>
              <a:fillRect/>
            </a:stretch>
          </a:blipFill>
        </p:spPr>
      </p:sp>
      <p:sp>
        <p:nvSpPr>
          <p:cNvPr id="218" name="Shape 218"/>
          <p:cNvSpPr txBox="1"/>
          <p:nvPr/>
        </p:nvSpPr>
        <p:spPr>
          <a:xfrm>
            <a:off x="1456950" y="2337150"/>
            <a:ext cx="3004250" cy="481874"/>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a:solidFill>
                  <a:srgbClr val="000000"/>
                </a:solidFill>
                <a:latin typeface="Arial"/>
                <a:ea typeface="Arial"/>
                <a:cs typeface="Arial"/>
                <a:sym typeface="Arial"/>
              </a:rPr>
              <a:t>System Design</a:t>
            </a:r>
          </a:p>
        </p:txBody>
      </p:sp>
      <p:sp>
        <p:nvSpPr>
          <p:cNvPr id="219" name="Shape 219"/>
          <p:cNvSpPr/>
          <p:nvPr/>
        </p:nvSpPr>
        <p:spPr>
          <a:xfrm>
            <a:off x="2116650" y="3026825"/>
            <a:ext cx="3132650" cy="571500"/>
          </a:xfrm>
          <a:prstGeom prst="rect">
            <a:avLst/>
          </a:prstGeom>
          <a:blipFill>
            <a:blip r:embed="rId9"/>
            <a:stretch>
              <a:fillRect/>
            </a:stretch>
          </a:blipFill>
        </p:spPr>
      </p:sp>
      <p:sp>
        <p:nvSpPr>
          <p:cNvPr id="220" name="Shape 220"/>
          <p:cNvSpPr txBox="1"/>
          <p:nvPr/>
        </p:nvSpPr>
        <p:spPr>
          <a:xfrm>
            <a:off x="2218950" y="3099150"/>
            <a:ext cx="3004250" cy="481874"/>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a:solidFill>
                  <a:srgbClr val="000000"/>
                </a:solidFill>
                <a:latin typeface="Arial"/>
                <a:ea typeface="Arial"/>
                <a:cs typeface="Arial"/>
                <a:sym typeface="Arial"/>
              </a:rPr>
              <a:t>Sub-system Development</a:t>
            </a:r>
          </a:p>
        </p:txBody>
      </p:sp>
      <p:sp>
        <p:nvSpPr>
          <p:cNvPr id="221" name="Shape 221"/>
          <p:cNvSpPr/>
          <p:nvPr/>
        </p:nvSpPr>
        <p:spPr>
          <a:xfrm>
            <a:off x="2963325" y="3862900"/>
            <a:ext cx="3132650" cy="571500"/>
          </a:xfrm>
          <a:prstGeom prst="rect">
            <a:avLst/>
          </a:prstGeom>
          <a:blipFill>
            <a:blip r:embed="rId10"/>
            <a:stretch>
              <a:fillRect/>
            </a:stretch>
          </a:blipFill>
        </p:spPr>
      </p:sp>
      <p:sp>
        <p:nvSpPr>
          <p:cNvPr id="222" name="Shape 222"/>
          <p:cNvSpPr txBox="1"/>
          <p:nvPr/>
        </p:nvSpPr>
        <p:spPr>
          <a:xfrm>
            <a:off x="3065625" y="3945800"/>
            <a:ext cx="3004250" cy="481874"/>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a:solidFill>
                  <a:srgbClr val="000000"/>
                </a:solidFill>
                <a:latin typeface="Arial"/>
                <a:ea typeface="Arial"/>
                <a:cs typeface="Arial"/>
                <a:sym typeface="Arial"/>
              </a:rPr>
              <a:t>System Integration</a:t>
            </a:r>
          </a:p>
        </p:txBody>
      </p:sp>
      <p:sp>
        <p:nvSpPr>
          <p:cNvPr id="223" name="Shape 223"/>
          <p:cNvSpPr/>
          <p:nvPr/>
        </p:nvSpPr>
        <p:spPr>
          <a:xfrm>
            <a:off x="3810000" y="4709575"/>
            <a:ext cx="3132650" cy="571500"/>
          </a:xfrm>
          <a:prstGeom prst="rect">
            <a:avLst/>
          </a:prstGeom>
          <a:blipFill>
            <a:blip r:embed="rId11"/>
            <a:stretch>
              <a:fillRect/>
            </a:stretch>
          </a:blipFill>
        </p:spPr>
      </p:sp>
      <p:sp>
        <p:nvSpPr>
          <p:cNvPr id="224" name="Shape 224"/>
          <p:cNvSpPr txBox="1"/>
          <p:nvPr/>
        </p:nvSpPr>
        <p:spPr>
          <a:xfrm>
            <a:off x="3912300" y="4792475"/>
            <a:ext cx="3004250" cy="481874"/>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a:solidFill>
                  <a:srgbClr val="000000"/>
                </a:solidFill>
                <a:latin typeface="Arial"/>
                <a:ea typeface="Arial"/>
                <a:cs typeface="Arial"/>
                <a:sym typeface="Arial"/>
              </a:rPr>
              <a:t>System Installation</a:t>
            </a:r>
          </a:p>
        </p:txBody>
      </p:sp>
      <p:sp>
        <p:nvSpPr>
          <p:cNvPr id="225" name="Shape 225"/>
          <p:cNvSpPr/>
          <p:nvPr/>
        </p:nvSpPr>
        <p:spPr>
          <a:xfrm>
            <a:off x="5503325" y="6392325"/>
            <a:ext cx="3132650" cy="571500"/>
          </a:xfrm>
          <a:prstGeom prst="rect">
            <a:avLst/>
          </a:prstGeom>
          <a:blipFill>
            <a:blip r:embed="rId12"/>
            <a:stretch>
              <a:fillRect/>
            </a:stretch>
          </a:blipFill>
        </p:spPr>
      </p:sp>
      <p:sp>
        <p:nvSpPr>
          <p:cNvPr id="226" name="Shape 226"/>
          <p:cNvSpPr txBox="1"/>
          <p:nvPr/>
        </p:nvSpPr>
        <p:spPr>
          <a:xfrm>
            <a:off x="5605625" y="6485800"/>
            <a:ext cx="3004250" cy="481874"/>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a:solidFill>
                  <a:srgbClr val="000000"/>
                </a:solidFill>
                <a:latin typeface="Arial"/>
                <a:ea typeface="Arial"/>
                <a:cs typeface="Arial"/>
                <a:sym typeface="Arial"/>
              </a:rPr>
              <a:t>System Decommissioning</a:t>
            </a:r>
          </a:p>
        </p:txBody>
      </p:sp>
      <p:sp>
        <p:nvSpPr>
          <p:cNvPr id="227" name="Shape 227"/>
          <p:cNvSpPr/>
          <p:nvPr/>
        </p:nvSpPr>
        <p:spPr>
          <a:xfrm>
            <a:off x="825500" y="2031975"/>
            <a:ext cx="529150" cy="592650"/>
          </a:xfrm>
          <a:prstGeom prst="rect">
            <a:avLst/>
          </a:prstGeom>
          <a:blipFill>
            <a:blip r:embed="rId13"/>
            <a:stretch>
              <a:fillRect/>
            </a:stretch>
          </a:blipFill>
        </p:spPr>
      </p:sp>
      <p:sp>
        <p:nvSpPr>
          <p:cNvPr id="228" name="Shape 228"/>
          <p:cNvSpPr/>
          <p:nvPr/>
        </p:nvSpPr>
        <p:spPr>
          <a:xfrm>
            <a:off x="1587500" y="2794000"/>
            <a:ext cx="529150" cy="592650"/>
          </a:xfrm>
          <a:prstGeom prst="rect">
            <a:avLst/>
          </a:prstGeom>
          <a:blipFill>
            <a:blip r:embed="rId13"/>
            <a:stretch>
              <a:fillRect/>
            </a:stretch>
          </a:blipFill>
        </p:spPr>
      </p:sp>
      <p:sp>
        <p:nvSpPr>
          <p:cNvPr id="229" name="Shape 229"/>
          <p:cNvSpPr/>
          <p:nvPr/>
        </p:nvSpPr>
        <p:spPr>
          <a:xfrm>
            <a:off x="2434150" y="3556000"/>
            <a:ext cx="529150" cy="677325"/>
          </a:xfrm>
          <a:prstGeom prst="rect">
            <a:avLst/>
          </a:prstGeom>
          <a:blipFill>
            <a:blip r:embed="rId14"/>
            <a:stretch>
              <a:fillRect/>
            </a:stretch>
          </a:blipFill>
        </p:spPr>
      </p:sp>
      <p:sp>
        <p:nvSpPr>
          <p:cNvPr id="230" name="Shape 230"/>
          <p:cNvSpPr/>
          <p:nvPr/>
        </p:nvSpPr>
        <p:spPr>
          <a:xfrm>
            <a:off x="3280825" y="4402650"/>
            <a:ext cx="529150" cy="677325"/>
          </a:xfrm>
          <a:prstGeom prst="rect">
            <a:avLst/>
          </a:prstGeom>
          <a:blipFill>
            <a:blip r:embed="rId14"/>
            <a:stretch>
              <a:fillRect/>
            </a:stretch>
          </a:blipFill>
        </p:spPr>
      </p:sp>
      <p:sp>
        <p:nvSpPr>
          <p:cNvPr id="231" name="Shape 231"/>
          <p:cNvSpPr/>
          <p:nvPr/>
        </p:nvSpPr>
        <p:spPr>
          <a:xfrm>
            <a:off x="4127500" y="5249325"/>
            <a:ext cx="3661824" cy="867824"/>
          </a:xfrm>
          <a:prstGeom prst="rect">
            <a:avLst/>
          </a:prstGeom>
          <a:blipFill>
            <a:blip r:embed="rId15"/>
            <a:stretch>
              <a:fillRect/>
            </a:stretch>
          </a:blipFill>
        </p:spPr>
      </p:sp>
      <p:sp>
        <p:nvSpPr>
          <p:cNvPr id="232" name="Shape 232"/>
          <p:cNvSpPr txBox="1"/>
          <p:nvPr/>
        </p:nvSpPr>
        <p:spPr>
          <a:xfrm>
            <a:off x="4758950" y="5639150"/>
            <a:ext cx="3004250" cy="481874"/>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a:solidFill>
                  <a:srgbClr val="000000"/>
                </a:solidFill>
                <a:latin typeface="Arial"/>
                <a:ea typeface="Arial"/>
                <a:cs typeface="Arial"/>
                <a:sym typeface="Arial"/>
              </a:rPr>
              <a:t>System Evolution</a:t>
            </a:r>
          </a:p>
        </p:txBody>
      </p:sp>
      <p:sp>
        <p:nvSpPr>
          <p:cNvPr id="233" name="Shape 233"/>
          <p:cNvSpPr/>
          <p:nvPr/>
        </p:nvSpPr>
        <p:spPr>
          <a:xfrm>
            <a:off x="4974150" y="6096000"/>
            <a:ext cx="529150" cy="677325"/>
          </a:xfrm>
          <a:prstGeom prst="rect">
            <a:avLst/>
          </a:prstGeom>
          <a:blipFill>
            <a:blip r:embed="rId14"/>
            <a:stretch>
              <a:fillRect/>
            </a:stretch>
          </a:blipFill>
        </p:spPr>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SE Phases Example</a:t>
            </a:r>
          </a:p>
        </p:txBody>
      </p:sp>
      <p:sp>
        <p:nvSpPr>
          <p:cNvPr id="239" name="Shape 239"/>
          <p:cNvSpPr txBox="1">
            <a:spLocks noGrp="1"/>
          </p:cNvSpPr>
          <p:nvPr>
            <p:ph type="body" idx="1"/>
          </p:nvPr>
        </p:nvSpPr>
        <p:spPr>
          <a:xfrm>
            <a:off x="610300" y="1490475"/>
            <a:ext cx="2411575" cy="5731225"/>
          </a:xfrm>
          <a:prstGeom prst="rect">
            <a:avLst/>
          </a:prstGeom>
        </p:spPr>
        <p:txBody>
          <a:bodyPr lIns="38100" tIns="38100" rIns="38100" bIns="38100" anchor="t" anchorCtr="0">
            <a:noAutofit/>
          </a:bodyPr>
          <a:lstStyle/>
          <a:p>
            <a:pPr marL="381000" marR="0" lvl="0" indent="-191911" algn="l">
              <a:lnSpc>
                <a:spcPct val="120000"/>
              </a:lnSpc>
              <a:spcBef>
                <a:spcPts val="0"/>
              </a:spcBef>
              <a:spcAft>
                <a:spcPts val="0"/>
              </a:spcAft>
              <a:buClr>
                <a:srgbClr val="000000"/>
              </a:buClr>
              <a:buSzPct val="168350"/>
              <a:buFont typeface="Arial"/>
              <a:buChar char="•"/>
            </a:pPr>
            <a:r>
              <a:rPr lang="en-US" sz="2222">
                <a:solidFill>
                  <a:srgbClr val="000000"/>
                </a:solidFill>
                <a:latin typeface="Arial"/>
                <a:ea typeface="Arial"/>
                <a:cs typeface="Arial"/>
                <a:sym typeface="Arial"/>
              </a:rPr>
              <a:t>Product life cycle from Cogzinant Technology Solution </a:t>
            </a:r>
            <a:r>
              <a:rPr lang="en-US" sz="1555">
                <a:solidFill>
                  <a:srgbClr val="000000"/>
                </a:solidFill>
                <a:latin typeface="Arial"/>
                <a:ea typeface="Arial"/>
                <a:cs typeface="Arial"/>
                <a:sym typeface="Arial"/>
              </a:rPr>
              <a:t>(</a:t>
            </a:r>
            <a:r>
              <a:rPr lang="en-US" sz="1555" u="sng">
                <a:solidFill>
                  <a:srgbClr val="0000CC"/>
                </a:solidFill>
                <a:latin typeface="Arial"/>
                <a:ea typeface="Arial"/>
                <a:cs typeface="Arial"/>
                <a:sym typeface="Arial"/>
              </a:rPr>
              <a:t>http://www.cognizant.com/industries/telecom/telecom_sv.htm</a:t>
            </a:r>
            <a:r>
              <a:rPr lang="en-US" sz="1555">
                <a:solidFill>
                  <a:srgbClr val="000000"/>
                </a:solidFill>
                <a:latin typeface="Arial"/>
                <a:ea typeface="Arial"/>
                <a:cs typeface="Arial"/>
                <a:sym typeface="Arial"/>
              </a:rPr>
              <a:t>)</a:t>
            </a:r>
          </a:p>
        </p:txBody>
      </p:sp>
      <p:sp>
        <p:nvSpPr>
          <p:cNvPr id="240" name="Shape 240"/>
          <p:cNvSpPr/>
          <p:nvPr/>
        </p:nvSpPr>
        <p:spPr>
          <a:xfrm>
            <a:off x="0" y="0"/>
            <a:ext cx="9736650" cy="7101399"/>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Engineering</a:t>
            </a:r>
          </a:p>
        </p:txBody>
      </p:sp>
      <p:sp>
        <p:nvSpPr>
          <p:cNvPr id="30" name="Shape 30"/>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20133" algn="l">
              <a:lnSpc>
                <a:spcPct val="119791"/>
              </a:lnSpc>
              <a:spcBef>
                <a:spcPts val="0"/>
              </a:spcBef>
              <a:spcAft>
                <a:spcPts val="0"/>
              </a:spcAft>
              <a:buClr>
                <a:srgbClr val="000000"/>
              </a:buClr>
              <a:buSzPct val="164609"/>
              <a:buFont typeface="Arial"/>
              <a:buChar char="•"/>
            </a:pPr>
            <a:r>
              <a:rPr lang="en-US" sz="2400" dirty="0">
                <a:solidFill>
                  <a:srgbClr val="000000"/>
                </a:solidFill>
                <a:latin typeface="Arial"/>
                <a:ea typeface="Arial"/>
                <a:cs typeface="Arial"/>
                <a:sym typeface="Arial"/>
              </a:rPr>
              <a:t>The application of a systematic, disciplined, quantifiable approach to development, operation, and maintenance of software; that is, the application of engineering to software (</a:t>
            </a:r>
            <a:r>
              <a:rPr lang="en-US" sz="2400" dirty="0">
                <a:solidFill>
                  <a:srgbClr val="FF0000"/>
                </a:solidFill>
                <a:latin typeface="Arial"/>
                <a:ea typeface="Arial"/>
                <a:cs typeface="Arial"/>
                <a:sym typeface="Arial"/>
              </a:rPr>
              <a:t>IEEE, 1990</a:t>
            </a:r>
            <a:r>
              <a:rPr lang="en-US" sz="2400" dirty="0">
                <a:solidFill>
                  <a:srgbClr val="000000"/>
                </a:solidFill>
                <a:latin typeface="Arial"/>
                <a:ea typeface="Arial"/>
                <a:cs typeface="Arial"/>
                <a:sym typeface="Arial"/>
              </a:rPr>
              <a:t>)</a:t>
            </a:r>
          </a:p>
          <a:p>
            <a:endParaRPr lang="en-US" sz="2400" dirty="0">
              <a:solidFill>
                <a:srgbClr val="000000"/>
              </a:solidFill>
              <a:latin typeface="Arial"/>
              <a:ea typeface="Arial"/>
              <a:cs typeface="Arial"/>
              <a:sym typeface="Arial"/>
            </a:endParaRPr>
          </a:p>
          <a:p>
            <a:pPr marL="381000" marR="0" lvl="0" indent="-220133" algn="l">
              <a:lnSpc>
                <a:spcPct val="119791"/>
              </a:lnSpc>
              <a:spcBef>
                <a:spcPts val="479"/>
              </a:spcBef>
              <a:spcAft>
                <a:spcPts val="0"/>
              </a:spcAft>
              <a:buClr>
                <a:srgbClr val="000000"/>
              </a:buClr>
              <a:buSzPct val="164609"/>
              <a:buFont typeface="Arial"/>
              <a:buChar char="•"/>
            </a:pPr>
            <a:r>
              <a:rPr lang="en-US" sz="2400" dirty="0">
                <a:solidFill>
                  <a:srgbClr val="000000"/>
                </a:solidFill>
                <a:latin typeface="Arial"/>
                <a:ea typeface="Arial"/>
                <a:cs typeface="Arial"/>
                <a:sym typeface="Arial"/>
              </a:rPr>
              <a:t>Software engineering is an engineering discipline that is concerned with all aspects of software production from the early stage of system specification to maintaining the system after it has gone into use. (</a:t>
            </a:r>
            <a:r>
              <a:rPr lang="en-US" sz="2400" dirty="0">
                <a:solidFill>
                  <a:srgbClr val="FF0000"/>
                </a:solidFill>
                <a:latin typeface="Arial"/>
                <a:ea typeface="Arial"/>
                <a:cs typeface="Arial"/>
                <a:sym typeface="Arial"/>
              </a:rPr>
              <a:t>Ian </a:t>
            </a:r>
            <a:r>
              <a:rPr lang="en-US" sz="2400" dirty="0" err="1">
                <a:solidFill>
                  <a:srgbClr val="FF0000"/>
                </a:solidFill>
                <a:latin typeface="Arial"/>
                <a:ea typeface="Arial"/>
                <a:cs typeface="Arial"/>
                <a:sym typeface="Arial"/>
              </a:rPr>
              <a:t>Sommerville</a:t>
            </a:r>
            <a:r>
              <a:rPr lang="en-US" sz="2400" dirty="0">
                <a:solidFill>
                  <a:srgbClr val="FF0000"/>
                </a:solidFill>
                <a:latin typeface="Arial"/>
                <a:ea typeface="Arial"/>
                <a:cs typeface="Arial"/>
                <a:sym typeface="Arial"/>
              </a:rPr>
              <a:t>, 2007</a:t>
            </a:r>
            <a:r>
              <a:rPr lang="en-US" sz="2400" dirty="0">
                <a:solidFill>
                  <a:srgbClr val="000000"/>
                </a:solidFill>
                <a:latin typeface="Arial"/>
                <a:ea typeface="Arial"/>
                <a:cs typeface="Arial"/>
                <a:sym typeface="Arial"/>
              </a:rPr>
              <a:t>)</a:t>
            </a:r>
          </a:p>
          <a:p>
            <a:endParaRPr lang="en-US" sz="2400" dirty="0">
              <a:solidFill>
                <a:srgbClr val="000000"/>
              </a:solidFill>
              <a:latin typeface="Arial"/>
              <a:ea typeface="Arial"/>
              <a:cs typeface="Arial"/>
              <a:sym typeface="Arial"/>
            </a:endParaRPr>
          </a:p>
          <a:p>
            <a:pPr marL="381000" marR="0" lvl="0" indent="-220133" algn="l">
              <a:lnSpc>
                <a:spcPct val="119791"/>
              </a:lnSpc>
              <a:spcBef>
                <a:spcPts val="479"/>
              </a:spcBef>
              <a:spcAft>
                <a:spcPts val="0"/>
              </a:spcAft>
              <a:buClr>
                <a:srgbClr val="000000"/>
              </a:buClr>
              <a:buSzPct val="164609"/>
              <a:buFont typeface="Arial"/>
              <a:buChar char="•"/>
            </a:pPr>
            <a:r>
              <a:rPr lang="en-US" sz="2400" dirty="0">
                <a:solidFill>
                  <a:srgbClr val="000000"/>
                </a:solidFill>
                <a:latin typeface="Arial"/>
                <a:ea typeface="Arial"/>
                <a:cs typeface="Arial"/>
                <a:sym typeface="Arial"/>
              </a:rPr>
              <a:t>A discipline whose aim is the production of quality software, delivered on time, within budget, and satisfying users' needs. (</a:t>
            </a:r>
            <a:r>
              <a:rPr lang="en-US" sz="2400" dirty="0">
                <a:solidFill>
                  <a:srgbClr val="FF0000"/>
                </a:solidFill>
                <a:latin typeface="Arial"/>
                <a:ea typeface="Arial"/>
                <a:cs typeface="Arial"/>
                <a:sym typeface="Arial"/>
              </a:rPr>
              <a:t>Stephen R. </a:t>
            </a:r>
            <a:r>
              <a:rPr lang="en-US" sz="2400" dirty="0" err="1">
                <a:solidFill>
                  <a:srgbClr val="FF0000"/>
                </a:solidFill>
                <a:latin typeface="Arial"/>
                <a:ea typeface="Arial"/>
                <a:cs typeface="Arial"/>
                <a:sym typeface="Arial"/>
              </a:rPr>
              <a:t>Schach</a:t>
            </a:r>
            <a:r>
              <a:rPr lang="en-US" sz="2400" dirty="0">
                <a:solidFill>
                  <a:srgbClr val="FF0000"/>
                </a:solidFill>
                <a:latin typeface="Arial"/>
                <a:ea typeface="Arial"/>
                <a:cs typeface="Arial"/>
                <a:sym typeface="Arial"/>
              </a:rPr>
              <a:t>, 1993</a:t>
            </a:r>
            <a:r>
              <a:rPr lang="en-US" sz="2400" dirty="0">
                <a:solidFill>
                  <a:srgbClr val="000000"/>
                </a:solidFill>
                <a:latin typeface="Arial"/>
                <a:ea typeface="Arial"/>
                <a:cs typeface="Arial"/>
                <a:sym typeface="Arial"/>
              </a:rPr>
              <a:t>) </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SE Phases Example</a:t>
            </a:r>
          </a:p>
        </p:txBody>
      </p:sp>
      <p:sp>
        <p:nvSpPr>
          <p:cNvPr id="246" name="Shape 246"/>
          <p:cNvSpPr txBox="1">
            <a:spLocks noGrp="1"/>
          </p:cNvSpPr>
          <p:nvPr>
            <p:ph type="body" idx="1"/>
          </p:nvPr>
        </p:nvSpPr>
        <p:spPr>
          <a:xfrm>
            <a:off x="610300" y="1490475"/>
            <a:ext cx="3004250" cy="5731225"/>
          </a:xfrm>
          <a:prstGeom prst="rect">
            <a:avLst/>
          </a:prstGeom>
        </p:spPr>
        <p:txBody>
          <a:bodyPr lIns="38100" tIns="38100" rIns="38100" bIns="38100" anchor="t" anchorCtr="0">
            <a:noAutofit/>
          </a:bodyPr>
          <a:lstStyle/>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Product life cycle from Diyatech </a:t>
            </a:r>
            <a:r>
              <a:rPr lang="en-US" sz="1777">
                <a:solidFill>
                  <a:srgbClr val="000000"/>
                </a:solidFill>
                <a:latin typeface="Arial"/>
                <a:ea typeface="Arial"/>
                <a:cs typeface="Arial"/>
                <a:sym typeface="Arial"/>
              </a:rPr>
              <a:t>(</a:t>
            </a:r>
            <a:r>
              <a:rPr lang="en-US" sz="1777" u="sng">
                <a:solidFill>
                  <a:srgbClr val="0000CC"/>
                </a:solidFill>
                <a:latin typeface="Arial"/>
                <a:ea typeface="Arial"/>
                <a:cs typeface="Arial"/>
                <a:sym typeface="Arial"/>
              </a:rPr>
              <a:t>http://www.diyatech.com/devmetho.htm</a:t>
            </a:r>
            <a:r>
              <a:rPr lang="en-US" sz="1777">
                <a:solidFill>
                  <a:srgbClr val="000000"/>
                </a:solidFill>
                <a:latin typeface="Arial"/>
                <a:ea typeface="Arial"/>
                <a:cs typeface="Arial"/>
                <a:sym typeface="Arial"/>
              </a:rPr>
              <a:t>)</a:t>
            </a:r>
          </a:p>
          <a:p>
            <a:endParaRPr lang="en-US" sz="1777">
              <a:solidFill>
                <a:srgbClr val="000000"/>
              </a:solidFill>
              <a:latin typeface="Arial"/>
              <a:ea typeface="Arial"/>
              <a:cs typeface="Arial"/>
              <a:sym typeface="Arial"/>
            </a:endParaRPr>
          </a:p>
        </p:txBody>
      </p:sp>
      <p:sp>
        <p:nvSpPr>
          <p:cNvPr id="247" name="Shape 247"/>
          <p:cNvSpPr/>
          <p:nvPr/>
        </p:nvSpPr>
        <p:spPr>
          <a:xfrm>
            <a:off x="0" y="0"/>
            <a:ext cx="9652000" cy="7112000"/>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51"/>
        <p:cNvGrpSpPr/>
        <p:nvPr/>
      </p:nvGrpSpPr>
      <p:grpSpPr>
        <a:xfrm>
          <a:off x="0" y="0"/>
          <a:ext cx="0" cy="0"/>
          <a:chOff x="0" y="0"/>
          <a:chExt cx="0" cy="0"/>
        </a:xfrm>
      </p:grpSpPr>
      <p:sp>
        <p:nvSpPr>
          <p:cNvPr id="252" name="Shape 252"/>
          <p:cNvSpPr/>
          <p:nvPr/>
        </p:nvSpPr>
        <p:spPr>
          <a:xfrm>
            <a:off x="1354650" y="1566325"/>
            <a:ext cx="7704650" cy="5005899"/>
          </a:xfrm>
          <a:prstGeom prst="rect">
            <a:avLst/>
          </a:prstGeom>
          <a:blipFill>
            <a:blip r:embed="rId4"/>
            <a:stretch>
              <a:fillRect/>
            </a:stretch>
          </a:blipFill>
        </p:spPr>
      </p:sp>
      <p:sp>
        <p:nvSpPr>
          <p:cNvPr id="253" name="Shape 253"/>
          <p:cNvSpPr txBox="1"/>
          <p:nvPr/>
        </p:nvSpPr>
        <p:spPr>
          <a:xfrm>
            <a:off x="7831650" y="6586350"/>
            <a:ext cx="587725" cy="381349"/>
          </a:xfrm>
          <a:prstGeom prst="rect">
            <a:avLst/>
          </a:prstGeom>
        </p:spPr>
        <p:txBody>
          <a:bodyPr lIns="38100" tIns="38100" rIns="38100" bIns="38100" anchor="t" anchorCtr="0">
            <a:noAutofit/>
          </a:bodyPr>
          <a:lstStyle/>
          <a:p>
            <a:pPr marL="0" marR="0" indent="0" algn="r">
              <a:lnSpc>
                <a:spcPct val="120138"/>
              </a:lnSpc>
              <a:spcBef>
                <a:spcPts val="0"/>
              </a:spcBef>
              <a:spcAft>
                <a:spcPts val="0"/>
              </a:spcAft>
              <a:buNone/>
            </a:pPr>
            <a:r>
              <a:rPr lang="en-US" sz="2000">
                <a:solidFill>
                  <a:srgbClr val="000000"/>
                </a:solidFill>
                <a:latin typeface="Arial"/>
                <a:ea typeface="Arial"/>
                <a:cs typeface="Arial"/>
                <a:sym typeface="Arial"/>
              </a:rPr>
              <a:t>Time</a:t>
            </a:r>
          </a:p>
        </p:txBody>
      </p:sp>
      <p:sp>
        <p:nvSpPr>
          <p:cNvPr id="254" name="Shape 254"/>
          <p:cNvSpPr txBox="1"/>
          <p:nvPr/>
        </p:nvSpPr>
        <p:spPr>
          <a:xfrm>
            <a:off x="553850" y="2099025"/>
            <a:ext cx="779975" cy="686499"/>
          </a:xfrm>
          <a:prstGeom prst="rect">
            <a:avLst/>
          </a:prstGeom>
        </p:spPr>
        <p:txBody>
          <a:bodyPr lIns="38100" tIns="38100" rIns="38100" bIns="38100" anchor="t" anchorCtr="0">
            <a:noAutofit/>
          </a:bodyPr>
          <a:lstStyle/>
          <a:p>
            <a:pPr marL="0" marR="0" indent="0" algn="r">
              <a:lnSpc>
                <a:spcPct val="120138"/>
              </a:lnSpc>
              <a:spcBef>
                <a:spcPts val="0"/>
              </a:spcBef>
              <a:spcAft>
                <a:spcPts val="0"/>
              </a:spcAft>
              <a:buNone/>
            </a:pPr>
            <a:r>
              <a:rPr lang="en-US" sz="1600" dirty="0">
                <a:solidFill>
                  <a:srgbClr val="000000"/>
                </a:solidFill>
                <a:latin typeface="Arial"/>
                <a:ea typeface="Arial"/>
                <a:cs typeface="Arial"/>
                <a:sym typeface="Arial"/>
              </a:rPr>
              <a:t>Failure</a:t>
            </a:r>
          </a:p>
          <a:p>
            <a:pPr marL="0" marR="0" indent="0" algn="r">
              <a:lnSpc>
                <a:spcPct val="120138"/>
              </a:lnSpc>
              <a:spcBef>
                <a:spcPts val="0"/>
              </a:spcBef>
              <a:spcAft>
                <a:spcPts val="0"/>
              </a:spcAft>
              <a:buNone/>
            </a:pPr>
            <a:r>
              <a:rPr lang="en-US" sz="1600" dirty="0">
                <a:solidFill>
                  <a:srgbClr val="000000"/>
                </a:solidFill>
                <a:latin typeface="Arial"/>
                <a:ea typeface="Arial"/>
                <a:cs typeface="Arial"/>
                <a:sym typeface="Arial"/>
              </a:rPr>
              <a:t>Rate</a:t>
            </a:r>
          </a:p>
        </p:txBody>
      </p:sp>
      <p:sp>
        <p:nvSpPr>
          <p:cNvPr id="255" name="Shape 255"/>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Life Cycle</a:t>
            </a:r>
          </a:p>
        </p:txBody>
      </p:sp>
      <p:sp>
        <p:nvSpPr>
          <p:cNvPr id="256" name="Shape 256"/>
          <p:cNvSpPr/>
          <p:nvPr/>
        </p:nvSpPr>
        <p:spPr>
          <a:xfrm>
            <a:off x="1926150" y="1820325"/>
            <a:ext cx="6709824" cy="4265075"/>
          </a:xfrm>
          <a:prstGeom prst="rect">
            <a:avLst/>
          </a:prstGeom>
          <a:blipFill>
            <a:blip r:embed="rId5"/>
            <a:stretch>
              <a:fillRect/>
            </a:stretch>
          </a:blipFill>
        </p:spPr>
      </p:sp>
      <p:sp>
        <p:nvSpPr>
          <p:cNvPr id="257" name="Shape 257"/>
          <p:cNvSpPr txBox="1"/>
          <p:nvPr/>
        </p:nvSpPr>
        <p:spPr>
          <a:xfrm>
            <a:off x="6875625" y="6111875"/>
            <a:ext cx="1831249" cy="414849"/>
          </a:xfrm>
          <a:prstGeom prst="rect">
            <a:avLst/>
          </a:prstGeom>
        </p:spPr>
        <p:txBody>
          <a:bodyPr lIns="38100" tIns="38100" rIns="38100" bIns="38100" anchor="t" anchorCtr="0">
            <a:noAutofit/>
          </a:bodyPr>
          <a:lstStyle/>
          <a:p>
            <a:pPr marL="0" marR="0" indent="0" algn="l">
              <a:lnSpc>
                <a:spcPct val="120000"/>
              </a:lnSpc>
              <a:spcBef>
                <a:spcPts val="0"/>
              </a:spcBef>
              <a:spcAft>
                <a:spcPts val="0"/>
              </a:spcAft>
              <a:buNone/>
            </a:pPr>
            <a:r>
              <a:rPr lang="en-US" sz="1600" dirty="0">
                <a:solidFill>
                  <a:srgbClr val="008000"/>
                </a:solidFill>
                <a:latin typeface="Arial"/>
                <a:ea typeface="Arial"/>
                <a:cs typeface="Arial"/>
                <a:sym typeface="Arial"/>
              </a:rPr>
              <a:t>Idealized Curve</a:t>
            </a:r>
          </a:p>
        </p:txBody>
      </p:sp>
      <p:sp>
        <p:nvSpPr>
          <p:cNvPr id="258" name="Shape 258"/>
          <p:cNvSpPr/>
          <p:nvPr/>
        </p:nvSpPr>
        <p:spPr>
          <a:xfrm>
            <a:off x="4466150" y="3005650"/>
            <a:ext cx="1047750" cy="1979074"/>
          </a:xfrm>
          <a:prstGeom prst="rect">
            <a:avLst/>
          </a:prstGeom>
          <a:blipFill>
            <a:blip r:embed="rId6"/>
            <a:stretch>
              <a:fillRect/>
            </a:stretch>
          </a:blipFill>
        </p:spPr>
      </p:sp>
      <p:sp>
        <p:nvSpPr>
          <p:cNvPr id="259" name="Shape 259"/>
          <p:cNvSpPr/>
          <p:nvPr/>
        </p:nvSpPr>
        <p:spPr>
          <a:xfrm>
            <a:off x="5482150" y="3005650"/>
            <a:ext cx="42325" cy="1957900"/>
          </a:xfrm>
          <a:prstGeom prst="rect">
            <a:avLst/>
          </a:prstGeom>
          <a:blipFill>
            <a:blip r:embed="rId7"/>
            <a:stretch>
              <a:fillRect/>
            </a:stretch>
          </a:blipFill>
        </p:spPr>
      </p:sp>
      <p:sp>
        <p:nvSpPr>
          <p:cNvPr id="260" name="Shape 260"/>
          <p:cNvSpPr/>
          <p:nvPr/>
        </p:nvSpPr>
        <p:spPr>
          <a:xfrm>
            <a:off x="6582825" y="3090325"/>
            <a:ext cx="42325" cy="1873250"/>
          </a:xfrm>
          <a:prstGeom prst="rect">
            <a:avLst/>
          </a:prstGeom>
          <a:blipFill>
            <a:blip r:embed="rId8"/>
            <a:stretch>
              <a:fillRect/>
            </a:stretch>
          </a:blipFill>
        </p:spPr>
      </p:sp>
      <p:sp>
        <p:nvSpPr>
          <p:cNvPr id="261" name="Shape 261"/>
          <p:cNvSpPr/>
          <p:nvPr/>
        </p:nvSpPr>
        <p:spPr>
          <a:xfrm>
            <a:off x="6582825" y="3090325"/>
            <a:ext cx="1121825" cy="1555725"/>
          </a:xfrm>
          <a:prstGeom prst="rect">
            <a:avLst/>
          </a:prstGeom>
          <a:blipFill>
            <a:blip r:embed="rId9"/>
            <a:stretch>
              <a:fillRect/>
            </a:stretch>
          </a:blipFill>
        </p:spPr>
      </p:sp>
      <p:sp>
        <p:nvSpPr>
          <p:cNvPr id="262" name="Shape 262"/>
          <p:cNvSpPr txBox="1"/>
          <p:nvPr/>
        </p:nvSpPr>
        <p:spPr>
          <a:xfrm>
            <a:off x="7214300" y="4841875"/>
            <a:ext cx="1533149" cy="414849"/>
          </a:xfrm>
          <a:prstGeom prst="rect">
            <a:avLst/>
          </a:prstGeom>
        </p:spPr>
        <p:txBody>
          <a:bodyPr lIns="38100" tIns="38100" rIns="38100" bIns="38100" anchor="t" anchorCtr="0">
            <a:noAutofit/>
          </a:bodyPr>
          <a:lstStyle/>
          <a:p>
            <a:pPr marL="0" marR="0" indent="0" algn="l">
              <a:lnSpc>
                <a:spcPct val="120000"/>
              </a:lnSpc>
              <a:spcBef>
                <a:spcPts val="0"/>
              </a:spcBef>
              <a:spcAft>
                <a:spcPts val="0"/>
              </a:spcAft>
              <a:buNone/>
            </a:pPr>
            <a:r>
              <a:rPr lang="en-US" dirty="0">
                <a:solidFill>
                  <a:srgbClr val="0066FF"/>
                </a:solidFill>
                <a:latin typeface="Arial"/>
                <a:ea typeface="Arial"/>
                <a:cs typeface="Arial"/>
                <a:sym typeface="Arial"/>
              </a:rPr>
              <a:t>Actual Curve</a:t>
            </a:r>
          </a:p>
        </p:txBody>
      </p:sp>
      <p:sp>
        <p:nvSpPr>
          <p:cNvPr id="263" name="Shape 263"/>
          <p:cNvSpPr/>
          <p:nvPr/>
        </p:nvSpPr>
        <p:spPr>
          <a:xfrm>
            <a:off x="2180150" y="1820325"/>
            <a:ext cx="2317750" cy="3164400"/>
          </a:xfrm>
          <a:prstGeom prst="rect">
            <a:avLst/>
          </a:prstGeom>
          <a:blipFill>
            <a:blip r:embed="rId10"/>
            <a:stretch>
              <a:fillRect/>
            </a:stretch>
          </a:blipFill>
        </p:spPr>
      </p:sp>
      <p:sp>
        <p:nvSpPr>
          <p:cNvPr id="264" name="Shape 264"/>
          <p:cNvSpPr/>
          <p:nvPr/>
        </p:nvSpPr>
        <p:spPr>
          <a:xfrm>
            <a:off x="4455575" y="4169825"/>
            <a:ext cx="4042824" cy="836074"/>
          </a:xfrm>
          <a:prstGeom prst="rect">
            <a:avLst/>
          </a:prstGeom>
          <a:blipFill>
            <a:blip r:embed="rId11"/>
            <a:stretch>
              <a:fillRect/>
            </a:stretch>
          </a:blipFill>
        </p:spPr>
      </p:sp>
      <p:sp>
        <p:nvSpPr>
          <p:cNvPr id="265" name="Shape 265"/>
          <p:cNvSpPr/>
          <p:nvPr/>
        </p:nvSpPr>
        <p:spPr>
          <a:xfrm>
            <a:off x="5482150" y="3005650"/>
            <a:ext cx="1132400" cy="1979074"/>
          </a:xfrm>
          <a:prstGeom prst="rect">
            <a:avLst/>
          </a:prstGeom>
          <a:blipFill>
            <a:blip r:embed="rId12"/>
            <a:stretch>
              <a:fillRect/>
            </a:stretch>
          </a:blipFill>
        </p:spPr>
      </p:sp>
      <p:sp>
        <p:nvSpPr>
          <p:cNvPr id="266" name="Shape 266"/>
          <p:cNvSpPr/>
          <p:nvPr/>
        </p:nvSpPr>
        <p:spPr>
          <a:xfrm>
            <a:off x="4402650" y="4868325"/>
            <a:ext cx="169325" cy="179900"/>
          </a:xfrm>
          <a:prstGeom prst="rect">
            <a:avLst/>
          </a:prstGeom>
          <a:blipFill>
            <a:blip r:embed="rId13"/>
            <a:stretch>
              <a:fillRect/>
            </a:stretch>
          </a:blipFill>
        </p:spPr>
      </p:sp>
      <p:sp>
        <p:nvSpPr>
          <p:cNvPr id="267" name="Shape 267"/>
          <p:cNvSpPr/>
          <p:nvPr/>
        </p:nvSpPr>
        <p:spPr>
          <a:xfrm>
            <a:off x="5418650" y="4868325"/>
            <a:ext cx="169325" cy="179900"/>
          </a:xfrm>
          <a:prstGeom prst="rect">
            <a:avLst/>
          </a:prstGeom>
          <a:blipFill>
            <a:blip r:embed="rId13"/>
            <a:stretch>
              <a:fillRect/>
            </a:stretch>
          </a:blipFill>
        </p:spPr>
      </p:sp>
      <p:sp>
        <p:nvSpPr>
          <p:cNvPr id="268" name="Shape 268"/>
          <p:cNvSpPr/>
          <p:nvPr/>
        </p:nvSpPr>
        <p:spPr>
          <a:xfrm>
            <a:off x="6519325" y="4868325"/>
            <a:ext cx="169325" cy="179900"/>
          </a:xfrm>
          <a:prstGeom prst="rect">
            <a:avLst/>
          </a:prstGeom>
          <a:blipFill>
            <a:blip r:embed="rId13"/>
            <a:stretch>
              <a:fillRect/>
            </a:stretch>
          </a:blipFill>
        </p:spPr>
      </p:sp>
      <p:sp>
        <p:nvSpPr>
          <p:cNvPr id="269" name="Shape 269"/>
          <p:cNvSpPr/>
          <p:nvPr/>
        </p:nvSpPr>
        <p:spPr>
          <a:xfrm>
            <a:off x="7704650" y="4529650"/>
            <a:ext cx="169325" cy="179900"/>
          </a:xfrm>
          <a:prstGeom prst="rect">
            <a:avLst/>
          </a:prstGeom>
          <a:blipFill>
            <a:blip r:embed="rId13"/>
            <a:stretch>
              <a:fillRect/>
            </a:stretch>
          </a:blipFill>
        </p:spPr>
      </p:sp>
      <p:sp>
        <p:nvSpPr>
          <p:cNvPr id="270" name="Shape 270"/>
          <p:cNvSpPr txBox="1"/>
          <p:nvPr/>
        </p:nvSpPr>
        <p:spPr>
          <a:xfrm>
            <a:off x="3404300" y="3503075"/>
            <a:ext cx="848775" cy="38134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1600" dirty="0">
                <a:solidFill>
                  <a:srgbClr val="FF0000"/>
                </a:solidFill>
                <a:latin typeface="Arial"/>
                <a:ea typeface="Arial"/>
                <a:cs typeface="Arial"/>
                <a:sym typeface="Arial"/>
              </a:rPr>
              <a:t>Change</a:t>
            </a:r>
          </a:p>
        </p:txBody>
      </p:sp>
      <p:sp>
        <p:nvSpPr>
          <p:cNvPr id="271" name="Shape 271"/>
          <p:cNvSpPr/>
          <p:nvPr/>
        </p:nvSpPr>
        <p:spPr>
          <a:xfrm>
            <a:off x="3968750" y="3852325"/>
            <a:ext cx="529150" cy="1121825"/>
          </a:xfrm>
          <a:prstGeom prst="rect">
            <a:avLst/>
          </a:prstGeom>
          <a:blipFill>
            <a:blip r:embed="rId14"/>
            <a:stretch>
              <a:fillRect/>
            </a:stretch>
          </a:blipFill>
        </p:spPr>
      </p:sp>
      <p:sp>
        <p:nvSpPr>
          <p:cNvPr id="272" name="Shape 272"/>
          <p:cNvSpPr/>
          <p:nvPr/>
        </p:nvSpPr>
        <p:spPr>
          <a:xfrm>
            <a:off x="3968750" y="3852325"/>
            <a:ext cx="1545149" cy="1121825"/>
          </a:xfrm>
          <a:prstGeom prst="rect">
            <a:avLst/>
          </a:prstGeom>
          <a:blipFill>
            <a:blip r:embed="rId15"/>
            <a:stretch>
              <a:fillRect/>
            </a:stretch>
          </a:blipFill>
        </p:spPr>
      </p:sp>
      <p:sp>
        <p:nvSpPr>
          <p:cNvPr id="273" name="Shape 273"/>
          <p:cNvSpPr/>
          <p:nvPr/>
        </p:nvSpPr>
        <p:spPr>
          <a:xfrm>
            <a:off x="3968750" y="3852325"/>
            <a:ext cx="2645825" cy="1121825"/>
          </a:xfrm>
          <a:prstGeom prst="rect">
            <a:avLst/>
          </a:prstGeom>
          <a:blipFill>
            <a:blip r:embed="rId16"/>
            <a:stretch>
              <a:fillRect/>
            </a:stretch>
          </a:blipFill>
        </p:spPr>
      </p:sp>
      <p:sp>
        <p:nvSpPr>
          <p:cNvPr id="274" name="Shape 274"/>
          <p:cNvSpPr txBox="1"/>
          <p:nvPr/>
        </p:nvSpPr>
        <p:spPr>
          <a:xfrm>
            <a:off x="2896300" y="2481775"/>
            <a:ext cx="2083500" cy="619474"/>
          </a:xfrm>
          <a:prstGeom prst="rect">
            <a:avLst/>
          </a:prstGeom>
        </p:spPr>
        <p:txBody>
          <a:bodyPr lIns="38100" tIns="38100" rIns="38100" bIns="38100" anchor="t" anchorCtr="0">
            <a:noAutofit/>
          </a:bodyPr>
          <a:lstStyle/>
          <a:p>
            <a:pPr marL="0" marR="0" indent="0" algn="l">
              <a:lnSpc>
                <a:spcPct val="120312"/>
              </a:lnSpc>
              <a:spcBef>
                <a:spcPts val="0"/>
              </a:spcBef>
              <a:spcAft>
                <a:spcPts val="0"/>
              </a:spcAft>
              <a:buNone/>
            </a:pPr>
            <a:r>
              <a:rPr lang="en-US" dirty="0">
                <a:solidFill>
                  <a:srgbClr val="0066FF"/>
                </a:solidFill>
                <a:latin typeface="Arial"/>
                <a:ea typeface="Arial"/>
                <a:cs typeface="Arial"/>
                <a:sym typeface="Arial"/>
              </a:rPr>
              <a:t>Increased failure rate </a:t>
            </a:r>
          </a:p>
          <a:p>
            <a:pPr marL="0" marR="0" indent="0" algn="l">
              <a:lnSpc>
                <a:spcPct val="120312"/>
              </a:lnSpc>
              <a:spcBef>
                <a:spcPts val="0"/>
              </a:spcBef>
              <a:spcAft>
                <a:spcPts val="0"/>
              </a:spcAft>
              <a:buNone/>
            </a:pPr>
            <a:r>
              <a:rPr lang="en-US" dirty="0">
                <a:solidFill>
                  <a:srgbClr val="0066FF"/>
                </a:solidFill>
                <a:latin typeface="Arial"/>
                <a:ea typeface="Arial"/>
                <a:cs typeface="Arial"/>
                <a:sym typeface="Arial"/>
              </a:rPr>
              <a:t>due to side effects</a:t>
            </a:r>
          </a:p>
        </p:txBody>
      </p:sp>
      <p:sp>
        <p:nvSpPr>
          <p:cNvPr id="275" name="Shape 275"/>
          <p:cNvSpPr/>
          <p:nvPr/>
        </p:nvSpPr>
        <p:spPr>
          <a:xfrm>
            <a:off x="4053400" y="3005650"/>
            <a:ext cx="444500" cy="529150"/>
          </a:xfrm>
          <a:prstGeom prst="rect">
            <a:avLst/>
          </a:prstGeom>
          <a:blipFill>
            <a:blip r:embed="rId17"/>
            <a:stretch>
              <a:fillRect/>
            </a:stretch>
          </a:blipFill>
        </p:spPr>
      </p:sp>
      <p:sp>
        <p:nvSpPr>
          <p:cNvPr id="276" name="Shape 276"/>
          <p:cNvSpPr/>
          <p:nvPr/>
        </p:nvSpPr>
        <p:spPr>
          <a:xfrm>
            <a:off x="3968750" y="3852325"/>
            <a:ext cx="3831149" cy="783149"/>
          </a:xfrm>
          <a:prstGeom prst="rect">
            <a:avLst/>
          </a:prstGeom>
          <a:blipFill>
            <a:blip r:embed="rId18"/>
            <a:stretch>
              <a:fillRect/>
            </a:stretch>
          </a:blipFill>
        </p:spPr>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80"/>
        <p:cNvGrpSpPr/>
        <p:nvPr/>
      </p:nvGrpSpPr>
      <p:grpSpPr>
        <a:xfrm>
          <a:off x="0" y="0"/>
          <a:ext cx="0" cy="0"/>
          <a:chOff x="0" y="0"/>
          <a:chExt cx="0" cy="0"/>
        </a:xfrm>
      </p:grpSpPr>
      <p:sp>
        <p:nvSpPr>
          <p:cNvPr id="281" name="Shape 281"/>
          <p:cNvSpPr/>
          <p:nvPr/>
        </p:nvSpPr>
        <p:spPr>
          <a:xfrm>
            <a:off x="1354650" y="1492250"/>
            <a:ext cx="7704650" cy="4995325"/>
          </a:xfrm>
          <a:prstGeom prst="rect">
            <a:avLst/>
          </a:prstGeom>
          <a:blipFill>
            <a:blip r:embed="rId4"/>
            <a:stretch>
              <a:fillRect/>
            </a:stretch>
          </a:blipFill>
        </p:spPr>
      </p:sp>
      <p:sp>
        <p:nvSpPr>
          <p:cNvPr id="282" name="Shape 282"/>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The Cost of Change</a:t>
            </a:r>
          </a:p>
        </p:txBody>
      </p:sp>
      <p:sp>
        <p:nvSpPr>
          <p:cNvPr id="283" name="Shape 283"/>
          <p:cNvSpPr/>
          <p:nvPr/>
        </p:nvSpPr>
        <p:spPr>
          <a:xfrm>
            <a:off x="2032000" y="5894900"/>
            <a:ext cx="1693324" cy="518575"/>
          </a:xfrm>
          <a:prstGeom prst="rect">
            <a:avLst/>
          </a:prstGeom>
          <a:blipFill>
            <a:blip r:embed="rId5"/>
            <a:stretch>
              <a:fillRect/>
            </a:stretch>
          </a:blipFill>
        </p:spPr>
      </p:sp>
      <p:sp>
        <p:nvSpPr>
          <p:cNvPr id="284" name="Shape 284"/>
          <p:cNvSpPr/>
          <p:nvPr/>
        </p:nvSpPr>
        <p:spPr>
          <a:xfrm>
            <a:off x="4402650" y="5132900"/>
            <a:ext cx="1693324" cy="1280574"/>
          </a:xfrm>
          <a:prstGeom prst="rect">
            <a:avLst/>
          </a:prstGeom>
          <a:blipFill>
            <a:blip r:embed="rId6"/>
            <a:stretch>
              <a:fillRect/>
            </a:stretch>
          </a:blipFill>
        </p:spPr>
      </p:sp>
      <p:sp>
        <p:nvSpPr>
          <p:cNvPr id="285" name="Shape 285"/>
          <p:cNvSpPr/>
          <p:nvPr/>
        </p:nvSpPr>
        <p:spPr>
          <a:xfrm>
            <a:off x="6773325" y="3185575"/>
            <a:ext cx="1693324" cy="3227899"/>
          </a:xfrm>
          <a:prstGeom prst="rect">
            <a:avLst/>
          </a:prstGeom>
          <a:blipFill>
            <a:blip r:embed="rId7"/>
            <a:stretch>
              <a:fillRect/>
            </a:stretch>
          </a:blipFill>
        </p:spPr>
      </p:sp>
      <p:sp>
        <p:nvSpPr>
          <p:cNvPr id="286" name="Shape 286"/>
          <p:cNvSpPr/>
          <p:nvPr/>
        </p:nvSpPr>
        <p:spPr>
          <a:xfrm>
            <a:off x="6773325" y="1735650"/>
            <a:ext cx="1693324" cy="1439324"/>
          </a:xfrm>
          <a:prstGeom prst="rect">
            <a:avLst/>
          </a:prstGeom>
          <a:blipFill>
            <a:blip r:embed="rId8"/>
            <a:stretch>
              <a:fillRect/>
            </a:stretch>
          </a:blipFill>
        </p:spPr>
      </p:sp>
      <p:sp>
        <p:nvSpPr>
          <p:cNvPr id="287" name="Shape 287"/>
          <p:cNvSpPr txBox="1"/>
          <p:nvPr/>
        </p:nvSpPr>
        <p:spPr>
          <a:xfrm>
            <a:off x="2303625" y="6535200"/>
            <a:ext cx="1143349" cy="38134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1800" dirty="0">
                <a:solidFill>
                  <a:srgbClr val="000000"/>
                </a:solidFill>
                <a:latin typeface="Arial"/>
                <a:ea typeface="Arial"/>
                <a:cs typeface="Arial"/>
                <a:sym typeface="Arial"/>
              </a:rPr>
              <a:t>Definition</a:t>
            </a:r>
          </a:p>
        </p:txBody>
      </p:sp>
      <p:sp>
        <p:nvSpPr>
          <p:cNvPr id="288" name="Shape 288"/>
          <p:cNvSpPr txBox="1"/>
          <p:nvPr/>
        </p:nvSpPr>
        <p:spPr>
          <a:xfrm>
            <a:off x="4515550" y="6535200"/>
            <a:ext cx="1554324" cy="38134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1800" dirty="0">
                <a:solidFill>
                  <a:srgbClr val="000000"/>
                </a:solidFill>
                <a:latin typeface="Arial"/>
                <a:ea typeface="Arial"/>
                <a:cs typeface="Arial"/>
                <a:sym typeface="Arial"/>
              </a:rPr>
              <a:t>Development</a:t>
            </a:r>
          </a:p>
        </p:txBody>
      </p:sp>
      <p:sp>
        <p:nvSpPr>
          <p:cNvPr id="289" name="Shape 289"/>
          <p:cNvSpPr txBox="1"/>
          <p:nvPr/>
        </p:nvSpPr>
        <p:spPr>
          <a:xfrm>
            <a:off x="6706300" y="6535200"/>
            <a:ext cx="1833025" cy="686499"/>
          </a:xfrm>
          <a:prstGeom prst="rect">
            <a:avLst/>
          </a:prstGeom>
        </p:spPr>
        <p:txBody>
          <a:bodyPr lIns="38100" tIns="38100" rIns="38100" bIns="38100" anchor="t" anchorCtr="0">
            <a:noAutofit/>
          </a:bodyPr>
          <a:lstStyle/>
          <a:p>
            <a:pPr marL="0" marR="0" indent="0" algn="ctr">
              <a:lnSpc>
                <a:spcPct val="120138"/>
              </a:lnSpc>
              <a:spcBef>
                <a:spcPts val="0"/>
              </a:spcBef>
              <a:spcAft>
                <a:spcPts val="0"/>
              </a:spcAft>
              <a:buNone/>
            </a:pPr>
            <a:r>
              <a:rPr lang="en-US" sz="1600" dirty="0">
                <a:solidFill>
                  <a:srgbClr val="000000"/>
                </a:solidFill>
                <a:latin typeface="Arial"/>
                <a:ea typeface="Arial"/>
                <a:cs typeface="Arial"/>
                <a:sym typeface="Arial"/>
              </a:rPr>
              <a:t>Support</a:t>
            </a:r>
          </a:p>
          <a:p>
            <a:pPr marL="0" marR="0" indent="0" algn="ctr">
              <a:lnSpc>
                <a:spcPct val="120138"/>
              </a:lnSpc>
              <a:spcBef>
                <a:spcPts val="0"/>
              </a:spcBef>
              <a:spcAft>
                <a:spcPts val="0"/>
              </a:spcAft>
              <a:buNone/>
            </a:pPr>
            <a:r>
              <a:rPr lang="en-US" sz="1600" dirty="0">
                <a:solidFill>
                  <a:srgbClr val="000000"/>
                </a:solidFill>
                <a:latin typeface="Arial"/>
                <a:ea typeface="Arial"/>
                <a:cs typeface="Arial"/>
                <a:sym typeface="Arial"/>
              </a:rPr>
              <a:t>(After released)</a:t>
            </a:r>
          </a:p>
        </p:txBody>
      </p:sp>
      <p:sp>
        <p:nvSpPr>
          <p:cNvPr id="290" name="Shape 290"/>
          <p:cNvSpPr txBox="1"/>
          <p:nvPr/>
        </p:nvSpPr>
        <p:spPr>
          <a:xfrm>
            <a:off x="2726950" y="5542125"/>
            <a:ext cx="340774" cy="38134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1800" dirty="0">
                <a:solidFill>
                  <a:srgbClr val="000000"/>
                </a:solidFill>
                <a:latin typeface="Arial"/>
                <a:ea typeface="Arial"/>
                <a:cs typeface="Arial"/>
                <a:sym typeface="Arial"/>
              </a:rPr>
              <a:t>1x</a:t>
            </a:r>
          </a:p>
        </p:txBody>
      </p:sp>
      <p:sp>
        <p:nvSpPr>
          <p:cNvPr id="291" name="Shape 291"/>
          <p:cNvSpPr txBox="1"/>
          <p:nvPr/>
        </p:nvSpPr>
        <p:spPr>
          <a:xfrm>
            <a:off x="4928300" y="4780125"/>
            <a:ext cx="788800" cy="38134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1800" dirty="0">
                <a:solidFill>
                  <a:srgbClr val="000000"/>
                </a:solidFill>
                <a:latin typeface="Arial"/>
                <a:ea typeface="Arial"/>
                <a:cs typeface="Arial"/>
                <a:sym typeface="Arial"/>
              </a:rPr>
              <a:t>1.5-6x</a:t>
            </a:r>
          </a:p>
        </p:txBody>
      </p:sp>
      <p:sp>
        <p:nvSpPr>
          <p:cNvPr id="292" name="Shape 292"/>
          <p:cNvSpPr txBox="1"/>
          <p:nvPr/>
        </p:nvSpPr>
        <p:spPr>
          <a:xfrm>
            <a:off x="7196650" y="1393450"/>
            <a:ext cx="989874" cy="38134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1800" dirty="0">
                <a:solidFill>
                  <a:srgbClr val="000000"/>
                </a:solidFill>
                <a:latin typeface="Arial"/>
                <a:ea typeface="Arial"/>
                <a:cs typeface="Arial"/>
                <a:sym typeface="Arial"/>
              </a:rPr>
              <a:t>60-100x</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Challenge</a:t>
            </a:r>
          </a:p>
        </p:txBody>
      </p:sp>
      <p:sp>
        <p:nvSpPr>
          <p:cNvPr id="298" name="Shape 298"/>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dirty="0">
                <a:solidFill>
                  <a:srgbClr val="000000"/>
                </a:solidFill>
                <a:latin typeface="Arial"/>
                <a:ea typeface="Arial"/>
                <a:cs typeface="Arial"/>
                <a:sym typeface="Arial"/>
              </a:rPr>
              <a:t>How do we ensure the quality of software we produce?</a:t>
            </a:r>
          </a:p>
          <a:p>
            <a:pPr marL="381000" marR="0" lvl="0" indent="-276577" algn="l">
              <a:lnSpc>
                <a:spcPct val="119921"/>
              </a:lnSpc>
              <a:spcBef>
                <a:spcPts val="635"/>
              </a:spcBef>
              <a:spcAft>
                <a:spcPts val="0"/>
              </a:spcAft>
              <a:buClr>
                <a:srgbClr val="A50021"/>
              </a:buClr>
              <a:buSzPct val="164609"/>
              <a:buFont typeface="Arial"/>
              <a:buChar char="•"/>
            </a:pPr>
            <a:r>
              <a:rPr lang="en-US" sz="3555" dirty="0">
                <a:solidFill>
                  <a:srgbClr val="A50021"/>
                </a:solidFill>
                <a:latin typeface="Arial"/>
                <a:ea typeface="Arial"/>
                <a:cs typeface="Arial"/>
                <a:sym typeface="Arial"/>
              </a:rPr>
              <a:t>How do we meet growing demand and still maintain budget control?</a:t>
            </a:r>
          </a:p>
          <a:p>
            <a:pPr marL="381000" marR="0" lvl="0" indent="-276577" algn="l">
              <a:lnSpc>
                <a:spcPct val="119921"/>
              </a:lnSpc>
              <a:spcBef>
                <a:spcPts val="635"/>
              </a:spcBef>
              <a:spcAft>
                <a:spcPts val="0"/>
              </a:spcAft>
              <a:buClr>
                <a:srgbClr val="000000"/>
              </a:buClr>
              <a:buSzPct val="164609"/>
              <a:buFont typeface="Arial"/>
              <a:buChar char="•"/>
            </a:pPr>
            <a:r>
              <a:rPr lang="en-US" sz="3555" dirty="0">
                <a:solidFill>
                  <a:srgbClr val="000000"/>
                </a:solidFill>
                <a:latin typeface="Arial"/>
                <a:ea typeface="Arial"/>
                <a:cs typeface="Arial"/>
                <a:sym typeface="Arial"/>
              </a:rPr>
              <a:t>How do we upgrade aging software?</a:t>
            </a:r>
          </a:p>
          <a:p>
            <a:pPr marL="381000" marR="0" lvl="0" indent="-276577" algn="l">
              <a:lnSpc>
                <a:spcPct val="119921"/>
              </a:lnSpc>
              <a:spcBef>
                <a:spcPts val="635"/>
              </a:spcBef>
              <a:spcAft>
                <a:spcPts val="0"/>
              </a:spcAft>
              <a:buClr>
                <a:srgbClr val="A50021"/>
              </a:buClr>
              <a:buSzPct val="164609"/>
              <a:buFont typeface="Arial"/>
              <a:buChar char="•"/>
            </a:pPr>
            <a:r>
              <a:rPr lang="en-US" sz="3555" dirty="0">
                <a:solidFill>
                  <a:srgbClr val="A50021"/>
                </a:solidFill>
                <a:latin typeface="Arial"/>
                <a:ea typeface="Arial"/>
                <a:cs typeface="Arial"/>
                <a:sym typeface="Arial"/>
              </a:rPr>
              <a:t>How do we avoid disastrous time delay?</a:t>
            </a:r>
          </a:p>
          <a:p>
            <a:pPr marL="381000" marR="0" lvl="0" indent="-276577" algn="l">
              <a:lnSpc>
                <a:spcPct val="119921"/>
              </a:lnSpc>
              <a:spcBef>
                <a:spcPts val="635"/>
              </a:spcBef>
              <a:spcAft>
                <a:spcPts val="0"/>
              </a:spcAft>
              <a:buClr>
                <a:srgbClr val="000000"/>
              </a:buClr>
              <a:buSzPct val="164609"/>
              <a:buFont typeface="Arial"/>
              <a:buChar char="•"/>
            </a:pPr>
            <a:r>
              <a:rPr lang="en-US" sz="3555" dirty="0">
                <a:solidFill>
                  <a:srgbClr val="000000"/>
                </a:solidFill>
                <a:latin typeface="Arial"/>
                <a:ea typeface="Arial"/>
                <a:cs typeface="Arial"/>
                <a:sym typeface="Arial"/>
              </a:rPr>
              <a:t>How do we successfully institute new software technologies?</a:t>
            </a: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Challenge</a:t>
            </a:r>
          </a:p>
        </p:txBody>
      </p:sp>
      <p:sp>
        <p:nvSpPr>
          <p:cNvPr id="304" name="Shape 304"/>
          <p:cNvSpPr/>
          <p:nvPr/>
        </p:nvSpPr>
        <p:spPr>
          <a:xfrm>
            <a:off x="423325" y="1968500"/>
            <a:ext cx="9493250" cy="3280824"/>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Software Challenge</a:t>
            </a:r>
          </a:p>
        </p:txBody>
      </p:sp>
      <p:sp>
        <p:nvSpPr>
          <p:cNvPr id="310" name="Shape 310"/>
          <p:cNvSpPr/>
          <p:nvPr/>
        </p:nvSpPr>
        <p:spPr>
          <a:xfrm>
            <a:off x="423325" y="2031975"/>
            <a:ext cx="9408574" cy="3259650"/>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14"/>
        <p:cNvGrpSpPr/>
        <p:nvPr/>
      </p:nvGrpSpPr>
      <p:grpSpPr>
        <a:xfrm>
          <a:off x="0" y="0"/>
          <a:ext cx="0" cy="0"/>
          <a:chOff x="0" y="0"/>
          <a:chExt cx="0" cy="0"/>
        </a:xfrm>
      </p:grpSpPr>
      <p:sp>
        <p:nvSpPr>
          <p:cNvPr id="315" name="Shape 315"/>
          <p:cNvSpPr txBox="1">
            <a:spLocks noGrp="1"/>
          </p:cNvSpPr>
          <p:nvPr>
            <p:ph type="ctrTitle"/>
          </p:nvPr>
        </p:nvSpPr>
        <p:spPr>
          <a:xfrm>
            <a:off x="440950" y="2929800"/>
            <a:ext cx="9438900" cy="1243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Summary</a:t>
            </a: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Summary</a:t>
            </a:r>
          </a:p>
        </p:txBody>
      </p:sp>
      <p:sp>
        <p:nvSpPr>
          <p:cNvPr id="321" name="Shape 321"/>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Software engineering is a process of developing software</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Software life cycle</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Design</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Development</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Support</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System Engineering</a:t>
            </a:r>
          </a:p>
        </p:txBody>
      </p:sp>
      <p:sp>
        <p:nvSpPr>
          <p:cNvPr id="36" name="Shape 36"/>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An interdisciplinary collaborative approach to derive, evolve, and verify a life cycle balanced system solution that satisfies customer expectations and meets public acceptability (</a:t>
            </a:r>
            <a:r>
              <a:rPr lang="en-US" sz="3555">
                <a:solidFill>
                  <a:srgbClr val="FF0000"/>
                </a:solidFill>
                <a:latin typeface="Arial"/>
                <a:ea typeface="Arial"/>
                <a:cs typeface="Arial"/>
                <a:sym typeface="Arial"/>
              </a:rPr>
              <a:t>IEEE, 1984</a:t>
            </a:r>
            <a:r>
              <a:rPr lang="en-US" sz="3555">
                <a:solidFill>
                  <a:srgbClr val="000000"/>
                </a:solidFill>
                <a:latin typeface="Arial"/>
                <a:ea typeface="Arial"/>
                <a:cs typeface="Arial"/>
                <a:sym typeface="Arial"/>
              </a:rPr>
              <a:t>)</a:t>
            </a:r>
          </a:p>
          <a:p>
            <a:endParaRPr lang="en-US" sz="3555">
              <a:solidFill>
                <a:srgbClr val="000000"/>
              </a:solidFill>
              <a:latin typeface="Arial"/>
              <a:ea typeface="Arial"/>
              <a:cs typeface="Arial"/>
              <a:sym typeface="Arial"/>
            </a:endParaRP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Software engineering is a part of it.</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Problems</a:t>
            </a:r>
          </a:p>
        </p:txBody>
      </p:sp>
      <p:sp>
        <p:nvSpPr>
          <p:cNvPr id="42" name="Shape 42"/>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a:solidFill>
                  <a:srgbClr val="000000"/>
                </a:solidFill>
                <a:latin typeface="Arial"/>
                <a:ea typeface="Arial"/>
                <a:cs typeface="Arial"/>
                <a:sym typeface="Arial"/>
              </a:rPr>
              <a:t>Costs</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Complexity</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New technologies</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User expectations</a:t>
            </a:r>
          </a:p>
          <a:p>
            <a:pPr marL="381000" marR="0" lvl="0" indent="-276577" algn="l">
              <a:lnSpc>
                <a:spcPct val="119921"/>
              </a:lnSpc>
              <a:spcBef>
                <a:spcPts val="635"/>
              </a:spcBef>
              <a:spcAft>
                <a:spcPts val="0"/>
              </a:spcAft>
              <a:buClr>
                <a:srgbClr val="000000"/>
              </a:buClr>
              <a:buSzPct val="164609"/>
              <a:buFont typeface="Arial"/>
              <a:buChar char="•"/>
            </a:pPr>
            <a:r>
              <a:rPr lang="en-US" sz="3555">
                <a:solidFill>
                  <a:srgbClr val="000000"/>
                </a:solidFill>
                <a:latin typeface="Arial"/>
                <a:ea typeface="Arial"/>
                <a:cs typeface="Arial"/>
                <a:sym typeface="Arial"/>
              </a:rPr>
              <a:t>Improvement</a:t>
            </a:r>
          </a:p>
          <a:p>
            <a:endParaRPr lang="en-US" sz="3555">
              <a:solidFill>
                <a:srgbClr val="000000"/>
              </a:solidFill>
              <a:latin typeface="Arial"/>
              <a:ea typeface="Arial"/>
              <a:cs typeface="Arial"/>
              <a:sym typeface="Arial"/>
            </a:endParaRPr>
          </a:p>
          <a:p>
            <a:endParaRPr lang="en-US" sz="3555">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40950" y="220475"/>
            <a:ext cx="9438900" cy="1633537"/>
          </a:xfrm>
          <a:prstGeom prst="rect">
            <a:avLst/>
          </a:prstGeom>
        </p:spPr>
        <p:txBody>
          <a:bodyPr lIns="38100" tIns="38100" rIns="38100" bIns="38100" anchor="ctr" anchorCtr="0">
            <a:noAutofit/>
          </a:bodyPr>
          <a:lstStyle/>
          <a:p>
            <a:pPr marL="0" marR="0" indent="0" algn="ctr">
              <a:lnSpc>
                <a:spcPct val="120000"/>
              </a:lnSpc>
              <a:spcBef>
                <a:spcPts val="0"/>
              </a:spcBef>
              <a:spcAft>
                <a:spcPts val="0"/>
              </a:spcAft>
              <a:buNone/>
            </a:pPr>
            <a:r>
              <a:rPr lang="en-US" sz="4444" b="1">
                <a:solidFill>
                  <a:srgbClr val="FFFFFF"/>
                </a:solidFill>
                <a:latin typeface="Arial"/>
                <a:ea typeface="Arial"/>
                <a:cs typeface="Arial"/>
                <a:sym typeface="Arial"/>
              </a:rPr>
              <a:t>Software Engineering Errors: A Survey</a:t>
            </a:r>
          </a:p>
        </p:txBody>
      </p:sp>
      <p:sp>
        <p:nvSpPr>
          <p:cNvPr id="48" name="Shape 48"/>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48355" algn="l">
              <a:lnSpc>
                <a:spcPct val="120089"/>
              </a:lnSpc>
              <a:spcBef>
                <a:spcPts val="0"/>
              </a:spcBef>
              <a:spcAft>
                <a:spcPts val="0"/>
              </a:spcAft>
              <a:buClr>
                <a:srgbClr val="000000"/>
              </a:buClr>
              <a:buSzPct val="167264"/>
              <a:buFont typeface="Arial"/>
              <a:buChar char="•"/>
            </a:pPr>
            <a:r>
              <a:rPr lang="en-US" sz="3111" dirty="0">
                <a:solidFill>
                  <a:srgbClr val="000000"/>
                </a:solidFill>
                <a:latin typeface="Arial"/>
                <a:ea typeface="Arial"/>
                <a:cs typeface="Arial"/>
                <a:sym typeface="Arial"/>
              </a:rPr>
              <a:t>According to Prof. Thomas </a:t>
            </a:r>
            <a:r>
              <a:rPr lang="en-US" sz="3111" dirty="0" err="1">
                <a:solidFill>
                  <a:srgbClr val="000000"/>
                </a:solidFill>
                <a:latin typeface="Arial"/>
                <a:ea typeface="Arial"/>
                <a:cs typeface="Arial"/>
                <a:sym typeface="Arial"/>
              </a:rPr>
              <a:t>Huckle</a:t>
            </a:r>
            <a:r>
              <a:rPr lang="en-US" sz="3111" dirty="0">
                <a:solidFill>
                  <a:srgbClr val="000000"/>
                </a:solidFill>
                <a:latin typeface="Arial"/>
                <a:ea typeface="Arial"/>
                <a:cs typeface="Arial"/>
                <a:sym typeface="Arial"/>
              </a:rPr>
              <a:t> from </a:t>
            </a:r>
            <a:r>
              <a:rPr lang="en-US" sz="3111" dirty="0" err="1">
                <a:solidFill>
                  <a:srgbClr val="000000"/>
                </a:solidFill>
                <a:latin typeface="Arial"/>
                <a:ea typeface="Arial"/>
                <a:cs typeface="Arial"/>
                <a:sym typeface="Arial"/>
              </a:rPr>
              <a:t>Institut</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für</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Informatik</a:t>
            </a:r>
            <a:r>
              <a:rPr lang="en-US" sz="3111" dirty="0">
                <a:solidFill>
                  <a:srgbClr val="000000"/>
                </a:solidFill>
                <a:latin typeface="Arial"/>
                <a:ea typeface="Arial"/>
                <a:cs typeface="Arial"/>
                <a:sym typeface="Arial"/>
              </a:rPr>
              <a:t> in Germany</a:t>
            </a:r>
          </a:p>
          <a:p>
            <a:pPr marL="762000" marR="0" lvl="1" indent="-220133" algn="l">
              <a:lnSpc>
                <a:spcPct val="120089"/>
              </a:lnSpc>
              <a:spcBef>
                <a:spcPts val="479"/>
              </a:spcBef>
              <a:spcAft>
                <a:spcPts val="0"/>
              </a:spcAft>
              <a:buClr>
                <a:srgbClr val="A50021"/>
              </a:buClr>
              <a:buSzPct val="98765"/>
              <a:buFont typeface="Courier New"/>
              <a:buChar char="o"/>
            </a:pPr>
            <a:r>
              <a:rPr lang="en-US" sz="2400" dirty="0">
                <a:solidFill>
                  <a:srgbClr val="A50021"/>
                </a:solidFill>
                <a:latin typeface="Arial"/>
                <a:ea typeface="Arial"/>
                <a:cs typeface="Arial"/>
                <a:sym typeface="Arial"/>
              </a:rPr>
              <a:t>INTEL: no more than 80-90 Bugs in Pentium.</a:t>
            </a:r>
          </a:p>
          <a:p>
            <a:pPr marL="762000" marR="0" lvl="1" indent="-220133" algn="l">
              <a:lnSpc>
                <a:spcPct val="120089"/>
              </a:lnSpc>
              <a:spcBef>
                <a:spcPts val="479"/>
              </a:spcBef>
              <a:spcAft>
                <a:spcPts val="0"/>
              </a:spcAft>
              <a:buClr>
                <a:srgbClr val="A50021"/>
              </a:buClr>
              <a:buSzPct val="98765"/>
              <a:buFont typeface="Courier New"/>
              <a:buChar char="o"/>
            </a:pPr>
            <a:r>
              <a:rPr lang="en-US" sz="2400" dirty="0">
                <a:solidFill>
                  <a:srgbClr val="A50021"/>
                </a:solidFill>
                <a:latin typeface="Arial"/>
                <a:ea typeface="Arial"/>
                <a:cs typeface="Arial"/>
                <a:sym typeface="Arial"/>
              </a:rPr>
              <a:t>Standard Software: 25 bugs per 1000 lines of program.</a:t>
            </a:r>
          </a:p>
          <a:p>
            <a:pPr marL="762000" marR="0" lvl="1" indent="-220133" algn="l">
              <a:lnSpc>
                <a:spcPct val="120089"/>
              </a:lnSpc>
              <a:spcBef>
                <a:spcPts val="479"/>
              </a:spcBef>
              <a:spcAft>
                <a:spcPts val="0"/>
              </a:spcAft>
              <a:buClr>
                <a:srgbClr val="A50021"/>
              </a:buClr>
              <a:buSzPct val="98765"/>
              <a:buFont typeface="Courier New"/>
              <a:buChar char="o"/>
            </a:pPr>
            <a:r>
              <a:rPr lang="en-US" sz="2400" dirty="0">
                <a:solidFill>
                  <a:srgbClr val="A50021"/>
                </a:solidFill>
                <a:latin typeface="Arial"/>
                <a:ea typeface="Arial"/>
                <a:cs typeface="Arial"/>
                <a:sym typeface="Arial"/>
              </a:rPr>
              <a:t>Good Software: 2 errors per 1,000 lines.</a:t>
            </a:r>
          </a:p>
          <a:p>
            <a:pPr marL="762000" marR="0" lvl="1" indent="-220133" algn="l">
              <a:lnSpc>
                <a:spcPct val="120089"/>
              </a:lnSpc>
              <a:spcBef>
                <a:spcPts val="479"/>
              </a:spcBef>
              <a:spcAft>
                <a:spcPts val="0"/>
              </a:spcAft>
              <a:buClr>
                <a:srgbClr val="A50021"/>
              </a:buClr>
              <a:buSzPct val="98765"/>
              <a:buFont typeface="Courier New"/>
              <a:buChar char="o"/>
            </a:pPr>
            <a:r>
              <a:rPr lang="en-US" sz="2400" dirty="0">
                <a:solidFill>
                  <a:srgbClr val="A50021"/>
                </a:solidFill>
                <a:latin typeface="Arial"/>
                <a:ea typeface="Arial"/>
                <a:cs typeface="Arial"/>
                <a:sym typeface="Arial"/>
              </a:rPr>
              <a:t>Space Shuttle Software: &lt; 1 errors per 10,000 lines.</a:t>
            </a:r>
          </a:p>
          <a:p>
            <a:pPr marL="762000" marR="0" lvl="1" indent="-220133" algn="l">
              <a:lnSpc>
                <a:spcPct val="120089"/>
              </a:lnSpc>
              <a:spcBef>
                <a:spcPts val="479"/>
              </a:spcBef>
              <a:spcAft>
                <a:spcPts val="0"/>
              </a:spcAft>
              <a:buClr>
                <a:srgbClr val="A50021"/>
              </a:buClr>
              <a:buSzPct val="98765"/>
              <a:buFont typeface="Courier New"/>
              <a:buChar char="o"/>
            </a:pPr>
            <a:r>
              <a:rPr lang="en-US" sz="2400" dirty="0">
                <a:solidFill>
                  <a:srgbClr val="A50021"/>
                </a:solidFill>
                <a:latin typeface="Arial"/>
                <a:ea typeface="Arial"/>
                <a:cs typeface="Arial"/>
                <a:sym typeface="Arial"/>
              </a:rPr>
              <a:t>Cellular Phone: 200,000 lines of program, up to 600</a:t>
            </a:r>
          </a:p>
          <a:p>
            <a:pPr marL="762000" marR="0" lvl="1" indent="-220133" algn="l">
              <a:lnSpc>
                <a:spcPct val="120089"/>
              </a:lnSpc>
              <a:spcBef>
                <a:spcPts val="479"/>
              </a:spcBef>
              <a:spcAft>
                <a:spcPts val="0"/>
              </a:spcAft>
              <a:buClr>
                <a:srgbClr val="A50021"/>
              </a:buClr>
              <a:buSzPct val="98765"/>
              <a:buFont typeface="Courier New"/>
              <a:buChar char="o"/>
            </a:pPr>
            <a:r>
              <a:rPr lang="en-US" sz="2400" dirty="0">
                <a:solidFill>
                  <a:srgbClr val="A50021"/>
                </a:solidFill>
                <a:latin typeface="Arial"/>
                <a:ea typeface="Arial"/>
                <a:cs typeface="Arial"/>
                <a:sym typeface="Arial"/>
              </a:rPr>
              <a:t>errors.</a:t>
            </a:r>
          </a:p>
          <a:p>
            <a:pPr marL="762000" marR="0" lvl="1" indent="-220133" algn="l">
              <a:lnSpc>
                <a:spcPct val="120089"/>
              </a:lnSpc>
              <a:spcBef>
                <a:spcPts val="479"/>
              </a:spcBef>
              <a:spcAft>
                <a:spcPts val="0"/>
              </a:spcAft>
              <a:buClr>
                <a:srgbClr val="A50021"/>
              </a:buClr>
              <a:buSzPct val="98765"/>
              <a:buFont typeface="Courier New"/>
              <a:buChar char="o"/>
            </a:pPr>
            <a:r>
              <a:rPr lang="en-US" sz="2400" dirty="0">
                <a:solidFill>
                  <a:srgbClr val="A50021"/>
                </a:solidFill>
                <a:latin typeface="Arial"/>
                <a:ea typeface="Arial"/>
                <a:cs typeface="Arial"/>
                <a:sym typeface="Arial"/>
              </a:rPr>
              <a:t>Windows95: 10 million lines, up to 200 000 errors.</a:t>
            </a:r>
          </a:p>
          <a:p>
            <a:endParaRPr lang="en-US" sz="2666" dirty="0">
              <a:solidFill>
                <a:srgbClr val="A50021"/>
              </a:solidFill>
              <a:latin typeface="Arial"/>
              <a:ea typeface="Arial"/>
              <a:cs typeface="Arial"/>
              <a:sym typeface="Arial"/>
            </a:endParaRPr>
          </a:p>
          <a:p>
            <a:pPr marL="381000" marR="0" lvl="0" indent="-248355" algn="l">
              <a:lnSpc>
                <a:spcPct val="120089"/>
              </a:lnSpc>
              <a:spcBef>
                <a:spcPts val="563"/>
              </a:spcBef>
              <a:spcAft>
                <a:spcPts val="0"/>
              </a:spcAft>
              <a:buClr>
                <a:srgbClr val="000000"/>
              </a:buClr>
              <a:buSzPct val="167264"/>
              <a:buFont typeface="Arial"/>
              <a:buChar char="•"/>
            </a:pPr>
            <a:r>
              <a:rPr lang="en-US" sz="3111" dirty="0" err="1">
                <a:solidFill>
                  <a:srgbClr val="000000"/>
                </a:solidFill>
                <a:latin typeface="Arial"/>
                <a:ea typeface="Arial"/>
                <a:cs typeface="Arial"/>
                <a:sym typeface="Arial"/>
              </a:rPr>
              <a:t>softwares</a:t>
            </a:r>
            <a:r>
              <a:rPr lang="en-US" sz="3111" dirty="0">
                <a:solidFill>
                  <a:srgbClr val="000000"/>
                </a:solidFill>
                <a:latin typeface="Arial"/>
                <a:ea typeface="Arial"/>
                <a:cs typeface="Arial"/>
                <a:sym typeface="Arial"/>
              </a:rPr>
              <a:t> are all buggy ?</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40950" y="220475"/>
            <a:ext cx="9438900" cy="1633537"/>
          </a:xfrm>
          <a:prstGeom prst="rect">
            <a:avLst/>
          </a:prstGeom>
        </p:spPr>
        <p:txBody>
          <a:bodyPr lIns="38100" tIns="38100" rIns="38100" bIns="38100" anchor="ctr" anchorCtr="0">
            <a:noAutofit/>
          </a:bodyPr>
          <a:lstStyle/>
          <a:p>
            <a:pPr marL="0" marR="0" indent="0" algn="ctr">
              <a:lnSpc>
                <a:spcPct val="120000"/>
              </a:lnSpc>
              <a:spcBef>
                <a:spcPts val="0"/>
              </a:spcBef>
              <a:spcAft>
                <a:spcPts val="0"/>
              </a:spcAft>
              <a:buNone/>
            </a:pPr>
            <a:r>
              <a:rPr lang="en-US" sz="4444" b="1">
                <a:solidFill>
                  <a:srgbClr val="FFFFFF"/>
                </a:solidFill>
                <a:latin typeface="Arial"/>
                <a:ea typeface="Arial"/>
                <a:cs typeface="Arial"/>
                <a:sym typeface="Arial"/>
              </a:rPr>
              <a:t>Software Engineering Failures: A Survey</a:t>
            </a:r>
          </a:p>
        </p:txBody>
      </p:sp>
      <p:sp>
        <p:nvSpPr>
          <p:cNvPr id="54" name="Shape 54"/>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48355" algn="l">
              <a:lnSpc>
                <a:spcPct val="120089"/>
              </a:lnSpc>
              <a:spcBef>
                <a:spcPts val="0"/>
              </a:spcBef>
              <a:spcAft>
                <a:spcPts val="0"/>
              </a:spcAft>
              <a:buClr>
                <a:srgbClr val="000000"/>
              </a:buClr>
              <a:buSzPct val="167264"/>
              <a:buFont typeface="Arial"/>
              <a:buChar char="•"/>
            </a:pPr>
            <a:r>
              <a:rPr lang="en-US" sz="3111" b="1">
                <a:solidFill>
                  <a:srgbClr val="000000"/>
                </a:solidFill>
                <a:latin typeface="Arial"/>
                <a:ea typeface="Arial"/>
                <a:cs typeface="Arial"/>
                <a:sym typeface="Arial"/>
              </a:rPr>
              <a:t>Ariane 5 Rocket Explodes</a:t>
            </a:r>
          </a:p>
          <a:p>
            <a:pPr marL="762000" marR="0" lvl="1" indent="-220133" algn="l">
              <a:lnSpc>
                <a:spcPct val="120089"/>
              </a:lnSpc>
              <a:spcBef>
                <a:spcPts val="479"/>
              </a:spcBef>
              <a:spcAft>
                <a:spcPts val="0"/>
              </a:spcAft>
              <a:buClr>
                <a:srgbClr val="A50021"/>
              </a:buClr>
              <a:buSzPct val="98765"/>
              <a:buFont typeface="Courier New"/>
              <a:buChar char="o"/>
            </a:pPr>
            <a:r>
              <a:rPr lang="en-US" sz="2666">
                <a:solidFill>
                  <a:srgbClr val="A50021"/>
                </a:solidFill>
                <a:latin typeface="Arial"/>
                <a:ea typeface="Arial"/>
                <a:cs typeface="Arial"/>
                <a:sym typeface="Arial"/>
              </a:rPr>
              <a:t>Approximate loss: $370 million</a:t>
            </a:r>
          </a:p>
          <a:p>
            <a:endParaRPr lang="en-US" sz="2666">
              <a:solidFill>
                <a:srgbClr val="A50021"/>
              </a:solidFill>
              <a:latin typeface="Arial"/>
              <a:ea typeface="Arial"/>
              <a:cs typeface="Arial"/>
              <a:sym typeface="Arial"/>
            </a:endParaRPr>
          </a:p>
          <a:p>
            <a:endParaRPr lang="en-US" sz="2666">
              <a:solidFill>
                <a:srgbClr val="A50021"/>
              </a:solidFill>
              <a:latin typeface="Arial"/>
              <a:ea typeface="Arial"/>
              <a:cs typeface="Arial"/>
              <a:sym typeface="Arial"/>
            </a:endParaRPr>
          </a:p>
          <a:p>
            <a:endParaRPr lang="en-US" sz="2666">
              <a:solidFill>
                <a:srgbClr val="A50021"/>
              </a:solidFill>
              <a:latin typeface="Arial"/>
              <a:ea typeface="Arial"/>
              <a:cs typeface="Arial"/>
              <a:sym typeface="Arial"/>
            </a:endParaRPr>
          </a:p>
          <a:p>
            <a:endParaRPr lang="en-US" sz="2666">
              <a:solidFill>
                <a:srgbClr val="A50021"/>
              </a:solidFill>
              <a:latin typeface="Arial"/>
              <a:ea typeface="Arial"/>
              <a:cs typeface="Arial"/>
              <a:sym typeface="Arial"/>
            </a:endParaRPr>
          </a:p>
          <a:p>
            <a:pPr marL="762000" marR="0" lvl="1" indent="-220133" algn="l">
              <a:lnSpc>
                <a:spcPct val="120089"/>
              </a:lnSpc>
              <a:spcBef>
                <a:spcPts val="479"/>
              </a:spcBef>
              <a:spcAft>
                <a:spcPts val="0"/>
              </a:spcAft>
              <a:buClr>
                <a:srgbClr val="A50021"/>
              </a:buClr>
              <a:buSzPct val="98765"/>
              <a:buFont typeface="Courier New"/>
              <a:buChar char="o"/>
            </a:pPr>
            <a:r>
              <a:rPr lang="en-US" sz="2666" b="1">
                <a:solidFill>
                  <a:srgbClr val="A50021"/>
                </a:solidFill>
                <a:latin typeface="Arial"/>
                <a:ea typeface="Arial"/>
                <a:cs typeface="Arial"/>
                <a:sym typeface="Arial"/>
              </a:rPr>
              <a:t>Lesson learned:</a:t>
            </a:r>
          </a:p>
          <a:p>
            <a:pPr marL="1143000" marR="0" lvl="2" indent="-191911" algn="l">
              <a:lnSpc>
                <a:spcPct val="120089"/>
              </a:lnSpc>
              <a:spcBef>
                <a:spcPts val="396"/>
              </a:spcBef>
              <a:spcAft>
                <a:spcPts val="0"/>
              </a:spcAft>
              <a:buClr>
                <a:srgbClr val="008000"/>
              </a:buClr>
              <a:buSzPct val="101010"/>
              <a:buFont typeface="Wingdings"/>
              <a:buChar char="§"/>
            </a:pPr>
            <a:r>
              <a:rPr lang="en-US" sz="2222">
                <a:solidFill>
                  <a:srgbClr val="008000"/>
                </a:solidFill>
                <a:latin typeface="Arial"/>
                <a:ea typeface="Arial"/>
                <a:cs typeface="Arial"/>
                <a:sym typeface="Arial"/>
              </a:rPr>
              <a:t>Reuse of anything can be dangerous. The changes and their consequences must be fully analyzed before implementing reuse. </a:t>
            </a:r>
          </a:p>
          <a:p>
            <a:pPr marL="1143000" marR="0" lvl="2" indent="-191911" algn="l">
              <a:lnSpc>
                <a:spcPct val="120089"/>
              </a:lnSpc>
              <a:spcBef>
                <a:spcPts val="396"/>
              </a:spcBef>
              <a:spcAft>
                <a:spcPts val="0"/>
              </a:spcAft>
              <a:buClr>
                <a:srgbClr val="008000"/>
              </a:buClr>
              <a:buSzPct val="101010"/>
              <a:buFont typeface="Wingdings"/>
              <a:buChar char="§"/>
            </a:pPr>
            <a:r>
              <a:rPr lang="en-US" sz="2222">
                <a:solidFill>
                  <a:srgbClr val="008000"/>
                </a:solidFill>
                <a:latin typeface="Arial"/>
                <a:ea typeface="Arial"/>
                <a:cs typeface="Arial"/>
                <a:sym typeface="Arial"/>
              </a:rPr>
              <a:t>Test cases must be developed for real environment.</a:t>
            </a:r>
          </a:p>
          <a:p>
            <a:pPr marL="1143000" marR="0" lvl="2" indent="-191911" algn="l">
              <a:lnSpc>
                <a:spcPct val="120089"/>
              </a:lnSpc>
              <a:spcBef>
                <a:spcPts val="396"/>
              </a:spcBef>
              <a:spcAft>
                <a:spcPts val="0"/>
              </a:spcAft>
              <a:buClr>
                <a:srgbClr val="008000"/>
              </a:buClr>
              <a:buSzPct val="101010"/>
              <a:buFont typeface="Wingdings"/>
              <a:buChar char="§"/>
            </a:pPr>
            <a:r>
              <a:rPr lang="en-US" sz="2222">
                <a:solidFill>
                  <a:srgbClr val="008000"/>
                </a:solidFill>
                <a:latin typeface="Arial"/>
                <a:ea typeface="Arial"/>
                <a:cs typeface="Arial"/>
                <a:sym typeface="Arial"/>
              </a:rPr>
              <a:t>Software systems must be robust to errors and exceptions.</a:t>
            </a:r>
          </a:p>
        </p:txBody>
      </p:sp>
      <p:sp>
        <p:nvSpPr>
          <p:cNvPr id="55" name="Shape 55"/>
          <p:cNvSpPr/>
          <p:nvPr/>
        </p:nvSpPr>
        <p:spPr>
          <a:xfrm>
            <a:off x="2624650" y="2539975"/>
            <a:ext cx="4667250" cy="1873250"/>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40950" y="220475"/>
            <a:ext cx="9438900" cy="1633537"/>
          </a:xfrm>
          <a:prstGeom prst="rect">
            <a:avLst/>
          </a:prstGeom>
        </p:spPr>
        <p:txBody>
          <a:bodyPr lIns="38100" tIns="38100" rIns="38100" bIns="38100" anchor="ctr" anchorCtr="0">
            <a:noAutofit/>
          </a:bodyPr>
          <a:lstStyle/>
          <a:p>
            <a:pPr marL="0" marR="0" indent="0" algn="ctr">
              <a:lnSpc>
                <a:spcPct val="120000"/>
              </a:lnSpc>
              <a:spcBef>
                <a:spcPts val="0"/>
              </a:spcBef>
              <a:spcAft>
                <a:spcPts val="0"/>
              </a:spcAft>
              <a:buNone/>
            </a:pPr>
            <a:r>
              <a:rPr lang="en-US" sz="4444" b="1">
                <a:solidFill>
                  <a:srgbClr val="FFFFFF"/>
                </a:solidFill>
                <a:latin typeface="Arial"/>
                <a:ea typeface="Arial"/>
                <a:cs typeface="Arial"/>
                <a:sym typeface="Arial"/>
              </a:rPr>
              <a:t>Software Engineering Failures: A Survey</a:t>
            </a:r>
          </a:p>
        </p:txBody>
      </p:sp>
      <p:sp>
        <p:nvSpPr>
          <p:cNvPr id="61" name="Shape 61"/>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b="1">
                <a:solidFill>
                  <a:srgbClr val="000000"/>
                </a:solidFill>
                <a:latin typeface="Arial"/>
                <a:ea typeface="Arial"/>
                <a:cs typeface="Arial"/>
                <a:sym typeface="Arial"/>
              </a:rPr>
              <a:t>Airbus 380 Delivery Delays</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Approximate loss: 4.8 billion euros. </a:t>
            </a: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Two CEOs of Airbus resigned.</a:t>
            </a:r>
          </a:p>
          <a:p>
            <a:endParaRPr lang="en-US" sz="3111">
              <a:solidFill>
                <a:srgbClr val="A50021"/>
              </a:solidFill>
              <a:latin typeface="Arial"/>
              <a:ea typeface="Arial"/>
              <a:cs typeface="Arial"/>
              <a:sym typeface="Arial"/>
            </a:endParaRPr>
          </a:p>
          <a:p>
            <a:endParaRPr lang="en-US" sz="3111">
              <a:solidFill>
                <a:srgbClr val="A50021"/>
              </a:solidFill>
              <a:latin typeface="Arial"/>
              <a:ea typeface="Arial"/>
              <a:cs typeface="Arial"/>
              <a:sym typeface="Arial"/>
            </a:endParaRPr>
          </a:p>
          <a:p>
            <a:endParaRPr lang="en-US" sz="3111">
              <a:solidFill>
                <a:srgbClr val="A50021"/>
              </a:solidFill>
              <a:latin typeface="Arial"/>
              <a:ea typeface="Arial"/>
              <a:cs typeface="Arial"/>
              <a:sym typeface="Arial"/>
            </a:endParaRPr>
          </a:p>
          <a:p>
            <a:pPr marL="762000" marR="0" lvl="1" indent="-248355" algn="l">
              <a:lnSpc>
                <a:spcPct val="120089"/>
              </a:lnSpc>
              <a:spcBef>
                <a:spcPts val="563"/>
              </a:spcBef>
              <a:spcAft>
                <a:spcPts val="0"/>
              </a:spcAft>
              <a:buClr>
                <a:srgbClr val="A50021"/>
              </a:buClr>
              <a:buSzPct val="100358"/>
              <a:buFont typeface="Courier New"/>
              <a:buChar char="o"/>
            </a:pPr>
            <a:r>
              <a:rPr lang="en-US" sz="3111">
                <a:solidFill>
                  <a:srgbClr val="A50021"/>
                </a:solidFill>
                <a:latin typeface="Arial"/>
                <a:ea typeface="Arial"/>
                <a:cs typeface="Arial"/>
                <a:sym typeface="Arial"/>
              </a:rPr>
              <a:t>Lesson learned:</a:t>
            </a:r>
          </a:p>
          <a:p>
            <a:pPr marL="1143000" marR="0" lvl="2" indent="-220133" algn="l">
              <a:lnSpc>
                <a:spcPct val="120089"/>
              </a:lnSpc>
              <a:spcBef>
                <a:spcPts val="479"/>
              </a:spcBef>
              <a:spcAft>
                <a:spcPts val="0"/>
              </a:spcAft>
              <a:buClr>
                <a:srgbClr val="008000"/>
              </a:buClr>
              <a:buSzPct val="98765"/>
              <a:buFont typeface="Wingdings"/>
              <a:buChar char="§"/>
            </a:pPr>
            <a:r>
              <a:rPr lang="en-US" sz="2666">
                <a:solidFill>
                  <a:srgbClr val="008000"/>
                </a:solidFill>
                <a:latin typeface="Arial"/>
                <a:ea typeface="Arial"/>
                <a:cs typeface="Arial"/>
                <a:sym typeface="Arial"/>
              </a:rPr>
              <a:t>Standardize of software tools is important.</a:t>
            </a:r>
          </a:p>
          <a:p>
            <a:pPr marL="1143000" marR="0" lvl="2" indent="-220133" algn="l">
              <a:lnSpc>
                <a:spcPct val="120089"/>
              </a:lnSpc>
              <a:spcBef>
                <a:spcPts val="479"/>
              </a:spcBef>
              <a:spcAft>
                <a:spcPts val="0"/>
              </a:spcAft>
              <a:buClr>
                <a:srgbClr val="008000"/>
              </a:buClr>
              <a:buSzPct val="98765"/>
              <a:buFont typeface="Wingdings"/>
              <a:buChar char="§"/>
            </a:pPr>
            <a:r>
              <a:rPr lang="en-US" sz="2666">
                <a:solidFill>
                  <a:srgbClr val="008000"/>
                </a:solidFill>
                <a:latin typeface="Arial"/>
                <a:ea typeface="Arial"/>
                <a:cs typeface="Arial"/>
                <a:sym typeface="Arial"/>
              </a:rPr>
              <a:t>Loss in communication can cause tremendous loss in time and money.</a:t>
            </a:r>
          </a:p>
        </p:txBody>
      </p:sp>
      <p:sp>
        <p:nvSpPr>
          <p:cNvPr id="62" name="Shape 62"/>
          <p:cNvSpPr/>
          <p:nvPr/>
        </p:nvSpPr>
        <p:spPr>
          <a:xfrm>
            <a:off x="5062112" y="3445072"/>
            <a:ext cx="2896537" cy="1527602"/>
          </a:xfrm>
          <a:prstGeom prst="rect">
            <a:avLst/>
          </a:prstGeom>
          <a:blipFill>
            <a:blip r:embed="rId4"/>
            <a:stretch>
              <a:fillRect/>
            </a:stretch>
          </a:blipFill>
        </p:spPr>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40950" y="220475"/>
            <a:ext cx="9438900" cy="98987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b="1">
                <a:solidFill>
                  <a:srgbClr val="FFFFFF"/>
                </a:solidFill>
                <a:latin typeface="Arial"/>
                <a:ea typeface="Arial"/>
                <a:cs typeface="Arial"/>
                <a:sym typeface="Arial"/>
              </a:rPr>
              <a:t>What is Software?</a:t>
            </a:r>
          </a:p>
        </p:txBody>
      </p:sp>
      <p:sp>
        <p:nvSpPr>
          <p:cNvPr id="68" name="Shape 68"/>
          <p:cNvSpPr txBox="1">
            <a:spLocks noGrp="1"/>
          </p:cNvSpPr>
          <p:nvPr>
            <p:ph type="body" idx="1"/>
          </p:nvPr>
        </p:nvSpPr>
        <p:spPr>
          <a:xfrm>
            <a:off x="610300" y="1490475"/>
            <a:ext cx="9015574" cy="5731225"/>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dirty="0">
                <a:solidFill>
                  <a:srgbClr val="000000"/>
                </a:solidFill>
                <a:latin typeface="Arial"/>
                <a:ea typeface="Arial"/>
                <a:cs typeface="Arial"/>
                <a:sym typeface="Arial"/>
              </a:rPr>
              <a:t>Computer programs and associated documentation such as requirements, design models, configuration files, and user manuals</a:t>
            </a:r>
          </a:p>
          <a:p>
            <a:pPr marL="381000" marR="0" lvl="0" indent="-276577" algn="l">
              <a:lnSpc>
                <a:spcPct val="119921"/>
              </a:lnSpc>
              <a:spcBef>
                <a:spcPts val="635"/>
              </a:spcBef>
              <a:spcAft>
                <a:spcPts val="0"/>
              </a:spcAft>
              <a:buClr>
                <a:srgbClr val="000000"/>
              </a:buClr>
              <a:buSzPct val="164609"/>
              <a:buFont typeface="Arial"/>
              <a:buChar char="•"/>
            </a:pPr>
            <a:r>
              <a:rPr lang="en-US" sz="3555" dirty="0">
                <a:solidFill>
                  <a:srgbClr val="000000"/>
                </a:solidFill>
                <a:latin typeface="Arial"/>
                <a:ea typeface="Arial"/>
                <a:cs typeface="Arial"/>
                <a:sym typeface="Arial"/>
              </a:rPr>
              <a:t>Software products may be</a:t>
            </a:r>
          </a:p>
          <a:p>
            <a:pPr marL="762000" indent="-248355">
              <a:lnSpc>
                <a:spcPct val="120089"/>
              </a:lnSpc>
              <a:spcBef>
                <a:spcPts val="563"/>
              </a:spcBef>
              <a:buClr>
                <a:srgbClr val="A50021"/>
              </a:buClr>
              <a:buSzPct val="100358"/>
              <a:buFont typeface="Courier New"/>
              <a:buChar char="o"/>
            </a:pPr>
            <a:r>
              <a:rPr lang="en-US" sz="2400" b="1" dirty="0">
                <a:solidFill>
                  <a:srgbClr val="A50021"/>
                </a:solidFill>
                <a:latin typeface="Arial"/>
                <a:ea typeface="Arial"/>
                <a:cs typeface="Arial"/>
                <a:sym typeface="Arial"/>
              </a:rPr>
              <a:t>Generic</a:t>
            </a:r>
            <a:r>
              <a:rPr lang="en-US" sz="2400" dirty="0">
                <a:solidFill>
                  <a:srgbClr val="A50021"/>
                </a:solidFill>
                <a:latin typeface="Arial"/>
                <a:ea typeface="Arial"/>
                <a:cs typeface="Arial"/>
                <a:sym typeface="Arial"/>
              </a:rPr>
              <a:t> </a:t>
            </a:r>
            <a:r>
              <a:rPr lang="en-US" sz="2400" dirty="0">
                <a:solidFill>
                  <a:srgbClr val="000000"/>
                </a:solidFill>
                <a:latin typeface="Arial"/>
                <a:ea typeface="Arial"/>
                <a:cs typeface="Arial"/>
                <a:sym typeface="Arial"/>
              </a:rPr>
              <a:t>- developed to be sold to a range of different customers e.g. PC software such as </a:t>
            </a:r>
            <a:r>
              <a:rPr lang="en-US" sz="2400" i="1" dirty="0">
                <a:solidFill>
                  <a:srgbClr val="FF9900"/>
                </a:solidFill>
                <a:latin typeface="Arial"/>
                <a:ea typeface="Arial"/>
                <a:cs typeface="Arial"/>
                <a:sym typeface="Arial"/>
              </a:rPr>
              <a:t>Excel</a:t>
            </a:r>
            <a:r>
              <a:rPr lang="en-US" sz="2400" dirty="0">
                <a:solidFill>
                  <a:srgbClr val="000000"/>
                </a:solidFill>
                <a:latin typeface="Arial"/>
                <a:ea typeface="Arial"/>
                <a:cs typeface="Arial"/>
                <a:sym typeface="Arial"/>
              </a:rPr>
              <a:t> or </a:t>
            </a:r>
            <a:r>
              <a:rPr lang="en-US" sz="2400" i="1" dirty="0">
                <a:solidFill>
                  <a:srgbClr val="FF9900"/>
                </a:solidFill>
                <a:latin typeface="Arial"/>
                <a:ea typeface="Arial"/>
                <a:cs typeface="Arial"/>
                <a:sym typeface="Arial"/>
              </a:rPr>
              <a:t>Word</a:t>
            </a:r>
            <a:r>
              <a:rPr lang="en-US" sz="2400" dirty="0">
                <a:solidFill>
                  <a:srgbClr val="000000"/>
                </a:solidFill>
                <a:latin typeface="Arial"/>
                <a:ea typeface="Arial"/>
                <a:cs typeface="Arial"/>
                <a:sym typeface="Arial"/>
              </a:rPr>
              <a:t>.</a:t>
            </a:r>
          </a:p>
          <a:p>
            <a:pPr marL="762000" marR="0" lvl="1" indent="-248355" algn="l">
              <a:lnSpc>
                <a:spcPct val="120089"/>
              </a:lnSpc>
              <a:spcBef>
                <a:spcPts val="563"/>
              </a:spcBef>
              <a:spcAft>
                <a:spcPts val="0"/>
              </a:spcAft>
              <a:buClr>
                <a:srgbClr val="A50021"/>
              </a:buClr>
              <a:buSzPct val="100358"/>
              <a:buFont typeface="Courier New"/>
              <a:buChar char="o"/>
            </a:pPr>
            <a:r>
              <a:rPr lang="en-US" sz="2400" b="1" dirty="0">
                <a:solidFill>
                  <a:srgbClr val="A50021"/>
                </a:solidFill>
                <a:latin typeface="Arial"/>
                <a:ea typeface="Arial"/>
                <a:cs typeface="Arial"/>
                <a:sym typeface="Arial"/>
              </a:rPr>
              <a:t>Bespoke (Custom)</a:t>
            </a:r>
            <a:r>
              <a:rPr lang="en-US" sz="2400" dirty="0">
                <a:solidFill>
                  <a:srgbClr val="A50021"/>
                </a:solidFill>
                <a:latin typeface="Arial"/>
                <a:ea typeface="Arial"/>
                <a:cs typeface="Arial"/>
                <a:sym typeface="Arial"/>
              </a:rPr>
              <a:t> </a:t>
            </a:r>
            <a:r>
              <a:rPr lang="en-US" sz="2400" dirty="0">
                <a:solidFill>
                  <a:srgbClr val="000000"/>
                </a:solidFill>
                <a:latin typeface="Arial"/>
                <a:ea typeface="Arial"/>
                <a:cs typeface="Arial"/>
                <a:sym typeface="Arial"/>
              </a:rPr>
              <a:t>- developed for a single customer according to their specification.</a:t>
            </a:r>
          </a:p>
          <a:p>
            <a:endParaRPr lang="en-US" sz="3111" dirty="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1184</Words>
  <Application>Microsoft Office PowerPoint</Application>
  <PresentationFormat>Custom</PresentationFormat>
  <Paragraphs>240</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Custom Theme</vt:lpstr>
      <vt:lpstr>LECTURE 1  Introduction to Software Engineering</vt:lpstr>
      <vt:lpstr>Definitions</vt:lpstr>
      <vt:lpstr>Software Engineering</vt:lpstr>
      <vt:lpstr>System Engineering</vt:lpstr>
      <vt:lpstr>Problems</vt:lpstr>
      <vt:lpstr>Software Engineering Errors: A Survey</vt:lpstr>
      <vt:lpstr>Software Engineering Failures: A Survey</vt:lpstr>
      <vt:lpstr>Software Engineering Failures: A Survey</vt:lpstr>
      <vt:lpstr>What is Software?</vt:lpstr>
      <vt:lpstr>Software Types</vt:lpstr>
      <vt:lpstr>Roles of Software</vt:lpstr>
      <vt:lpstr>What are the Attributes of Good Software?</vt:lpstr>
      <vt:lpstr>What do you need to build a software product?</vt:lpstr>
      <vt:lpstr>What is A Software Process?</vt:lpstr>
      <vt:lpstr>Software Development Terminologies</vt:lpstr>
      <vt:lpstr>Software Engineering Standards</vt:lpstr>
      <vt:lpstr>What is CASE Tools?</vt:lpstr>
      <vt:lpstr>CASE Tools: Examples</vt:lpstr>
      <vt:lpstr>CASE Tools: Examples</vt:lpstr>
      <vt:lpstr>CASE Tools: Examples</vt:lpstr>
      <vt:lpstr>People in Software Engineering</vt:lpstr>
      <vt:lpstr>Management</vt:lpstr>
      <vt:lpstr>Project Management</vt:lpstr>
      <vt:lpstr>Software Engineering</vt:lpstr>
      <vt:lpstr>Software Engineering Layers</vt:lpstr>
      <vt:lpstr>A Generic View of SE</vt:lpstr>
      <vt:lpstr>Software Engineering Phases</vt:lpstr>
      <vt:lpstr>Software Engineering Process</vt:lpstr>
      <vt:lpstr>SE Phases Example</vt:lpstr>
      <vt:lpstr>SE Phases Example</vt:lpstr>
      <vt:lpstr>Software Life Cycle</vt:lpstr>
      <vt:lpstr>The Cost of Change</vt:lpstr>
      <vt:lpstr>Software Challenge</vt:lpstr>
      <vt:lpstr>Software Challenge</vt:lpstr>
      <vt:lpstr>Software Challenge</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Software Engineering</dc:title>
  <cp:lastModifiedBy>Admin</cp:lastModifiedBy>
  <cp:revision>9</cp:revision>
  <dcterms:modified xsi:type="dcterms:W3CDTF">2015-08-13T00:15:13Z</dcterms:modified>
</cp:coreProperties>
</file>