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6" r:id="rId3"/>
    <p:sldId id="907" r:id="rId5"/>
    <p:sldId id="863" r:id="rId6"/>
    <p:sldId id="878" r:id="rId7"/>
    <p:sldId id="882" r:id="rId8"/>
    <p:sldId id="883" r:id="rId9"/>
    <p:sldId id="879" r:id="rId10"/>
    <p:sldId id="881" r:id="rId11"/>
    <p:sldId id="886" r:id="rId12"/>
    <p:sldId id="885" r:id="rId13"/>
    <p:sldId id="887" r:id="rId14"/>
    <p:sldId id="912" r:id="rId15"/>
    <p:sldId id="322" r:id="rId16"/>
    <p:sldId id="286" r:id="rId17"/>
    <p:sldId id="293" r:id="rId18"/>
    <p:sldId id="294" r:id="rId19"/>
    <p:sldId id="913" r:id="rId20"/>
    <p:sldId id="897" r:id="rId21"/>
    <p:sldId id="295" r:id="rId22"/>
    <p:sldId id="296" r:id="rId23"/>
    <p:sldId id="904" r:id="rId24"/>
    <p:sldId id="905" r:id="rId25"/>
    <p:sldId id="906" r:id="rId26"/>
    <p:sldId id="287" r:id="rId27"/>
    <p:sldId id="288" r:id="rId28"/>
    <p:sldId id="289" r:id="rId29"/>
    <p:sldId id="290" r:id="rId30"/>
  </p:sldIdLst>
  <p:sldSz cx="12192000" cy="6858000"/>
  <p:notesSz cx="7103745" cy="10234295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rgbClr val="002060"/>
      </a:buClr>
      <a:buFont typeface="Wingdings" panose="05000000000000000000" pitchFamily="2" charset="2"/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002060"/>
      </a:buClr>
      <a:buFont typeface="Wingdings" panose="05000000000000000000" pitchFamily="2" charset="2"/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002060"/>
      </a:buClr>
      <a:buFont typeface="Wingdings" panose="05000000000000000000" pitchFamily="2" charset="2"/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002060"/>
      </a:buClr>
      <a:buFont typeface="Wingdings" panose="05000000000000000000" pitchFamily="2" charset="2"/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002060"/>
      </a:buClr>
      <a:buFont typeface="Wingdings" panose="05000000000000000000" pitchFamily="2" charset="2"/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49A5"/>
    <a:srgbClr val="26F0FA"/>
    <a:srgbClr val="99FF33"/>
    <a:srgbClr val="0000CC"/>
    <a:srgbClr val="54C3CC"/>
    <a:srgbClr val="000099"/>
    <a:srgbClr val="FFFFCC"/>
    <a:srgbClr val="3AD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5" autoAdjust="0"/>
    <p:restoredTop sz="95438" autoAdjust="0"/>
  </p:normalViewPr>
  <p:slideViewPr>
    <p:cSldViewPr>
      <p:cViewPr varScale="1">
        <p:scale>
          <a:sx n="51" d="100"/>
          <a:sy n="51" d="100"/>
        </p:scale>
        <p:origin x="54" y="402"/>
      </p:cViewPr>
      <p:guideLst>
        <p:guide orient="horz" pos="2126"/>
        <p:guide pos="3807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>
      <p:cViewPr varScale="1">
        <p:scale>
          <a:sx n="64" d="100"/>
          <a:sy n="64" d="100"/>
        </p:scale>
        <p:origin x="-2862" y="-120"/>
      </p:cViewPr>
      <p:guideLst>
        <p:guide orient="horz" pos="3172"/>
        <p:guide pos="22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214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/50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还有别的方法吗</a:t>
            </a:r>
            <a:r>
              <a:rPr lang="zh-CN" altLang="en-US"/>
              <a:t>？定积分的定义！</a:t>
            </a: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05E2A4-E826-4F06-9D13-2ADADBF125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3F0BBF-D7FF-4C67-856D-BAC33798855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370C5D-6DE4-4BE1-846B-E6CC111EC9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68290" y="2708277"/>
            <a:ext cx="7291916" cy="822325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05413-71B1-4395-ACA5-C87994C344A6}" type="slidenum">
              <a:rPr lang="en-US" altLang="zh-CN"/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15890"/>
            <a:ext cx="2895600" cy="6010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15890"/>
            <a:ext cx="8483600" cy="6010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D25F-2F71-4A3D-A6BD-8E23652323F7}" type="slidenum">
              <a:rPr lang="en-US" altLang="zh-CN"/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" y="115889"/>
            <a:ext cx="7118351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8416"/>
            <a:ext cx="5384800" cy="4857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68416"/>
            <a:ext cx="5384800" cy="4857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1D829-C9DD-4394-87DD-C061702E8A6B}" type="slidenum">
              <a:rPr lang="en-US" altLang="zh-CN"/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" y="115889"/>
            <a:ext cx="7118351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8416"/>
            <a:ext cx="5384800" cy="4857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68414"/>
            <a:ext cx="5384800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773490"/>
            <a:ext cx="5384800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0F172-20C7-4632-BF2A-E6A8A445BC69}" type="slidenum">
              <a:rPr lang="en-US" altLang="zh-CN"/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" y="115889"/>
            <a:ext cx="7118351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68416"/>
            <a:ext cx="10972800" cy="4857751"/>
          </a:xfrm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BCEA9-547B-4148-9002-BB0444250607}" type="slidenum">
              <a:rPr lang="en-US" altLang="zh-CN"/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45926-EE8E-4769-B1A5-C43E1DE0AED1}" type="slidenum">
              <a:rPr lang="en-US" altLang="zh-CN"/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0C7AC-43B1-4BA2-81E3-309BB6445E73}" type="slidenum">
              <a:rPr lang="en-US" altLang="zh-CN"/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797B8-6492-4C3C-B50F-B30C445B49EC}" type="slidenum">
              <a:rPr lang="en-US" altLang="zh-CN"/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8416"/>
            <a:ext cx="5384800" cy="4857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68416"/>
            <a:ext cx="5384800" cy="4857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20C62-B98D-4CAC-A406-E566320CD44C}" type="slidenum">
              <a:rPr lang="en-US" altLang="zh-CN"/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6A17-63DB-4CD1-9654-1BA30D2B0668}" type="slidenum">
              <a:rPr lang="en-US" altLang="zh-CN"/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00782-2717-4EC6-907D-F363B4AFEEE6}" type="slidenum">
              <a:rPr lang="en-US" altLang="zh-CN"/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/50</a:t>
            </a: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36E3-EB61-494F-A23C-548F91AABD2E}" type="slidenum">
              <a:rPr lang="en-US" altLang="zh-CN"/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D12-6517-43DD-9832-099D3ECB0645}" type="slidenum">
              <a:rPr lang="en-US" altLang="zh-CN"/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81750"/>
            <a:ext cx="28448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2000" b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/59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6"/>
            <a:ext cx="28448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hyperlink" Target="https://www.hitsz.edu.cn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3.bin"/><Relationship Id="rId21" Type="http://schemas.openxmlformats.org/officeDocument/2006/relationships/notesSlide" Target="../notesSlides/notesSlide3.xml"/><Relationship Id="rId20" Type="http://schemas.openxmlformats.org/officeDocument/2006/relationships/vmlDrawing" Target="../drawings/vmlDrawing2.vml"/><Relationship Id="rId2" Type="http://schemas.openxmlformats.org/officeDocument/2006/relationships/image" Target="../media/image2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0.wmf"/><Relationship Id="rId14" Type="http://schemas.openxmlformats.org/officeDocument/2006/relationships/notesSlide" Target="../notesSlides/notesSlide4.xml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5.png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oleObject" Target="../embeddings/oleObject18.bin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36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oleObject" Target="../embeddings/oleObject22.bin"/><Relationship Id="rId13" Type="http://schemas.openxmlformats.org/officeDocument/2006/relationships/oleObject" Target="../embeddings/oleObject21.bin"/><Relationship Id="rId12" Type="http://schemas.openxmlformats.org/officeDocument/2006/relationships/oleObject" Target="../embeddings/oleObject20.bin"/><Relationship Id="rId11" Type="http://schemas.openxmlformats.org/officeDocument/2006/relationships/image" Target="../media/image42.wmf"/><Relationship Id="rId10" Type="http://schemas.openxmlformats.org/officeDocument/2006/relationships/oleObject" Target="../embeddings/oleObject19.bin"/><Relationship Id="rId1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jpeg"/><Relationship Id="rId8" Type="http://schemas.openxmlformats.org/officeDocument/2006/relationships/oleObject" Target="../embeddings/oleObject26.bin"/><Relationship Id="rId7" Type="http://schemas.openxmlformats.org/officeDocument/2006/relationships/image" Target="../media/image47.wmf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6.png"/><Relationship Id="rId4" Type="http://schemas.openxmlformats.org/officeDocument/2006/relationships/image" Target="../media/image4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44.e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12.xml"/><Relationship Id="rId1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8.jpeg"/><Relationship Id="rId3" Type="http://schemas.openxmlformats.org/officeDocument/2006/relationships/image" Target="../media/image50.wmf"/><Relationship Id="rId20" Type="http://schemas.openxmlformats.org/officeDocument/2006/relationships/vmlDrawing" Target="../drawings/vmlDrawing6.vml"/><Relationship Id="rId2" Type="http://schemas.openxmlformats.org/officeDocument/2006/relationships/oleObject" Target="../embeddings/oleObject27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7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53.wmf"/><Relationship Id="rId1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4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61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3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7.png"/><Relationship Id="rId3" Type="http://schemas.openxmlformats.org/officeDocument/2006/relationships/image" Target="../media/image66.wmf"/><Relationship Id="rId2" Type="http://schemas.openxmlformats.org/officeDocument/2006/relationships/oleObject" Target="../embeddings/oleObject42.bin"/><Relationship Id="rId1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0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71.wmf"/><Relationship Id="rId17" Type="http://schemas.openxmlformats.org/officeDocument/2006/relationships/vmlDrawing" Target="../drawings/vmlDrawing1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78.wmf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4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79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53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3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87.wmf"/><Relationship Id="rId1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9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88.wmf"/><Relationship Id="rId1" Type="http://schemas.openxmlformats.org/officeDocument/2006/relationships/oleObject" Target="../embeddings/oleObject63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hyperlink" Target="https://baike.baidu.com/pic/%E7%BA%A6%E7%BF%B0%C2%B7%E5%86%AF%C2%B7%E8%AF%BA%E4%BE%9D%E6%9B%BC/986797/0/32fa828ba61ea8d3d37e3d369f0a304e251f58a7?fr=lemma&amp;ct=single" TargetMode="External"/><Relationship Id="rId4" Type="http://schemas.openxmlformats.org/officeDocument/2006/relationships/image" Target="../media/image4.jpeg"/><Relationship Id="rId3" Type="http://schemas.openxmlformats.org/officeDocument/2006/relationships/hyperlink" Target="https://baike.baidu.com/pic/%E8%89%BE%E8%90%A8%E5%85%8B%C2%B7%E7%89%9B%E9%A1%BF/1119240/0/d058ccbf6c81800a8708b1cfb13533fa838b4705?fr=lemma&amp;ct=single" TargetMode="External"/><Relationship Id="rId2" Type="http://schemas.openxmlformats.org/officeDocument/2006/relationships/image" Target="../media/image3.jpeg"/><Relationship Id="rId1" Type="http://schemas.openxmlformats.org/officeDocument/2006/relationships/hyperlink" Target="https://baike.baidu.com/pic/%E4%BC%BD%E5%88%A9%E7%95%A5%C2%B7%E4%BC%BD%E5%88%A9%E9%9B%B7/6028466/0/2f9cbdccdbb1303801e928b6?fr=lemma&amp;ct=single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jpeg"/><Relationship Id="rId2" Type="http://schemas.openxmlformats.org/officeDocument/2006/relationships/hyperlink" Target="https://baike.baidu.com/pic/%E5%BC%A0%E5%B9%B3%E6%96%87/4940545/1/a8ec8a13632762d0904f2a89aaec08fa513dc697?fr=lemma&amp;ct=single" TargetMode="Externa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jpeg"/><Relationship Id="rId1" Type="http://schemas.openxmlformats.org/officeDocument/2006/relationships/hyperlink" Target="https://baike.baidu.com/pic/%E6%B5%B7%E7%8E%8B%E6%98%9F/30351/0/cdbf6c81800a19d82ab3bdec39fa828ba71e46a2?fr=lemma&amp;ct=sing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hidden="1"/>
          <p:cNvSpPr>
            <a:spLocks noGrp="1" noChangeArrowheads="1"/>
          </p:cNvSpPr>
          <p:nvPr>
            <p:ph type="title"/>
          </p:nvPr>
        </p:nvSpPr>
        <p:spPr bwMode="auto">
          <a:xfrm>
            <a:off x="1524005" y="115889"/>
            <a:ext cx="5338763" cy="79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6388" name="Line 2"/>
          <p:cNvSpPr>
            <a:spLocks noChangeShapeType="1"/>
          </p:cNvSpPr>
          <p:nvPr/>
        </p:nvSpPr>
        <p:spPr bwMode="auto">
          <a:xfrm flipV="1">
            <a:off x="767409" y="1177515"/>
            <a:ext cx="10729191" cy="91245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9" name="矩形 17"/>
          <p:cNvSpPr>
            <a:spLocks noChangeArrowheads="1"/>
          </p:cNvSpPr>
          <p:nvPr/>
        </p:nvSpPr>
        <p:spPr bwMode="auto">
          <a:xfrm>
            <a:off x="1199456" y="1628800"/>
            <a:ext cx="89319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800000"/>
                </a:solidFill>
                <a:latin typeface="+mj-ea"/>
                <a:ea typeface="楷体_GB2312" panose="02010609030101010101"/>
              </a:rPr>
              <a:t>计  算  方  法 </a:t>
            </a:r>
            <a:endParaRPr lang="en-US" altLang="zh-CN" sz="4000" b="1" dirty="0">
              <a:solidFill>
                <a:srgbClr val="800000"/>
              </a:solidFill>
              <a:latin typeface="+mj-ea"/>
              <a:ea typeface="楷体_GB2312" panose="02010609030101010101"/>
            </a:endParaRPr>
          </a:p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4000" dirty="0"/>
              <a:t>(</a:t>
            </a:r>
            <a:r>
              <a:rPr lang="en-US" sz="4000" dirty="0"/>
              <a:t>Computational methods)</a:t>
            </a:r>
            <a:endParaRPr lang="en-US" altLang="zh-CN" sz="4000" dirty="0"/>
          </a:p>
        </p:txBody>
      </p:sp>
      <p:sp>
        <p:nvSpPr>
          <p:cNvPr id="16393" name="灯片编号占位符 13"/>
          <p:cNvSpPr>
            <a:spLocks noGrp="1"/>
          </p:cNvSpPr>
          <p:nvPr>
            <p:ph type="sldNum" sz="quarter" idx="10"/>
          </p:nvPr>
        </p:nvSpPr>
        <p:spPr>
          <a:xfrm>
            <a:off x="8534400" y="6165850"/>
            <a:ext cx="2133600" cy="47625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98" name="Picture 14" descr="https://www.hitsz.edu.cn/media/images/logo.png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3392" y="404668"/>
            <a:ext cx="3476625" cy="638175"/>
          </a:xfrm>
          <a:prstGeom prst="rect">
            <a:avLst/>
          </a:prstGeom>
          <a:noFill/>
        </p:spPr>
      </p:pic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223792" y="3158846"/>
            <a:ext cx="5976664" cy="34385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</a:pPr>
            <a:r>
              <a:rPr lang="zh-CN" altLang="en-US" sz="3600" b="1" noProof="1">
                <a:solidFill>
                  <a:srgbClr val="0000CC"/>
                </a:solidFill>
                <a:latin typeface="+mn-ea"/>
                <a:ea typeface="+mn-ea"/>
              </a:rPr>
              <a:t>梁   慧</a:t>
            </a:r>
            <a:endParaRPr lang="en-US" altLang="zh-CN" sz="3600" b="1" noProof="1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chemeClr val="hlink"/>
              </a:buClr>
            </a:pPr>
            <a:r>
              <a:rPr lang="zh-CN" altLang="en-US" sz="2800" b="1" noProof="1">
                <a:latin typeface="+mn-ea"/>
                <a:ea typeface="+mn-ea"/>
              </a:rPr>
              <a:t>理学院数学学科   </a:t>
            </a:r>
            <a:endParaRPr lang="zh-CN" altLang="en-US" sz="2800" b="1" noProof="1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b="1" noProof="1">
                <a:ea typeface="楷体" panose="02010609060101010101" pitchFamily="49" charset="-122"/>
              </a:rPr>
              <a:t>办公室：</a:t>
            </a:r>
            <a:r>
              <a:rPr lang="en-US" altLang="en-US" sz="2800" b="1" noProof="1">
                <a:ea typeface="楷体" panose="02010609060101010101" pitchFamily="49" charset="-122"/>
              </a:rPr>
              <a:t>G1012</a:t>
            </a:r>
            <a:endParaRPr lang="en-US" altLang="en-US" sz="2800" b="1" noProof="1"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b="1" noProof="1">
                <a:ea typeface="楷体" panose="02010609060101010101" pitchFamily="49" charset="-122"/>
              </a:rPr>
              <a:t>电    话：</a:t>
            </a:r>
            <a:r>
              <a:rPr lang="zh-CN" altLang="zh-CN" sz="2800" b="1" noProof="1">
                <a:ea typeface="楷体" panose="02010609060101010101" pitchFamily="49" charset="-122"/>
              </a:rPr>
              <a:t>18800465586</a:t>
            </a:r>
            <a:endParaRPr lang="zh-CN" altLang="en-US" sz="2800" b="1" noProof="1"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b="1" noProof="1">
                <a:ea typeface="楷体" panose="02010609060101010101" pitchFamily="49" charset="-122"/>
              </a:rPr>
              <a:t>邮    箱：</a:t>
            </a:r>
            <a:r>
              <a:rPr lang="en-US" altLang="zh-CN" sz="2800" b="1" noProof="1">
                <a:ea typeface="楷体" panose="02010609060101010101" pitchFamily="49" charset="-122"/>
              </a:rPr>
              <a:t>lianghui@hit.edu.cn</a:t>
            </a:r>
            <a:endParaRPr lang="en-US" altLang="zh-CN" sz="2800" b="1" noProof="1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413" name="灯片编号占位符 6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4" name="Line 2"/>
          <p:cNvSpPr>
            <a:spLocks noChangeShapeType="1"/>
          </p:cNvSpPr>
          <p:nvPr/>
        </p:nvSpPr>
        <p:spPr bwMode="auto">
          <a:xfrm>
            <a:off x="1919293" y="1268413"/>
            <a:ext cx="8315325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767408" y="260648"/>
            <a:ext cx="7858149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课程考核： </a:t>
            </a:r>
            <a:endParaRPr lang="zh-CN" altLang="en-US" sz="3200" b="1" dirty="0">
              <a:solidFill>
                <a:srgbClr val="7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3432" y="836712"/>
          <a:ext cx="10441160" cy="5904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17"/>
                <a:gridCol w="969312"/>
                <a:gridCol w="8031731"/>
              </a:tblGrid>
              <a:tr h="773902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0000CC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考核</a:t>
                      </a:r>
                      <a:endParaRPr lang="en-US" altLang="zh-CN" sz="2000" b="1" kern="0" dirty="0">
                        <a:solidFill>
                          <a:srgbClr val="0000C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0000CC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环节</a:t>
                      </a:r>
                      <a:endParaRPr lang="zh-CN" sz="2000" b="1" kern="100" dirty="0">
                        <a:solidFill>
                          <a:srgbClr val="0000C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0000CC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所占</a:t>
                      </a:r>
                      <a:endParaRPr lang="en-US" altLang="zh-CN" sz="2000" b="1" kern="0" dirty="0">
                        <a:solidFill>
                          <a:srgbClr val="0000C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0000CC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分值</a:t>
                      </a:r>
                      <a:endParaRPr lang="zh-CN" sz="2000" b="1" kern="100" dirty="0">
                        <a:solidFill>
                          <a:srgbClr val="0000C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0000CC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考核与评价细则</a:t>
                      </a:r>
                      <a:endParaRPr lang="zh-CN" sz="2000" b="1" kern="100" dirty="0">
                        <a:solidFill>
                          <a:srgbClr val="0000C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57648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平时作业</a:t>
                      </a:r>
                      <a:endParaRPr lang="zh-CN" sz="20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及考核</a:t>
                      </a:r>
                      <a:endParaRPr lang="zh-CN" sz="20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C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）考核学生上课表现，对提问的回答，出勤等；</a:t>
                      </a:r>
                      <a:endParaRPr lang="zh-CN" sz="20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）作业交</a:t>
                      </a:r>
                      <a:r>
                        <a:rPr lang="en-US" sz="2000" b="1" kern="0" dirty="0">
                          <a:solidFill>
                            <a:srgbClr val="C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次，单独评分；</a:t>
                      </a:r>
                      <a:endParaRPr lang="zh-CN" sz="20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）以上两项最后合计，给出成绩。</a:t>
                      </a:r>
                      <a:endParaRPr lang="en-US" altLang="zh-CN" sz="2000" b="1" kern="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17519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上机实验报告</a:t>
                      </a:r>
                      <a:endParaRPr lang="zh-CN" sz="20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C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）按要求完成</a:t>
                      </a:r>
                      <a:r>
                        <a:rPr lang="en-US" sz="2000" b="1" kern="0" dirty="0">
                          <a:solidFill>
                            <a:srgbClr val="C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个上机实验；</a:t>
                      </a:r>
                      <a:endParaRPr lang="zh-CN" sz="20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）完成实验报告，由任课教师给出成绩。</a:t>
                      </a:r>
                      <a:endParaRPr lang="en-US" altLang="zh-CN" sz="2000" b="1" kern="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2379072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期末考试</a:t>
                      </a:r>
                      <a:endParaRPr lang="zh-CN" sz="20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C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考核方式</a:t>
                      </a: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：闭卷考试，可以带计算器；不能带教材、参考书、作业、手机及笔记本电脑等物品；</a:t>
                      </a:r>
                      <a:endParaRPr lang="zh-CN" sz="20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评价细则</a:t>
                      </a: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：（</a:t>
                      </a:r>
                      <a:r>
                        <a:rPr lang="en-US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）卷面成绩</a:t>
                      </a:r>
                      <a:r>
                        <a:rPr lang="en-US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分，以卷面成绩按比例折算成实际得分；</a:t>
                      </a:r>
                      <a:endParaRPr lang="zh-CN" sz="20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 b="1" kern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）考试</a:t>
                      </a:r>
                      <a:r>
                        <a:rPr lang="zh-CN" sz="20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命题以大纲以及课堂所讲内容为主，题型以计算题为主，无填空选择题。</a:t>
                      </a:r>
                      <a:endParaRPr lang="zh-CN" sz="20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3"/>
          <p:cNvSpPr txBox="1">
            <a:spLocks noChangeArrowheads="1"/>
          </p:cNvSpPr>
          <p:nvPr/>
        </p:nvSpPr>
        <p:spPr bwMode="auto">
          <a:xfrm>
            <a:off x="695400" y="189652"/>
            <a:ext cx="8002593" cy="63309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660400" indent="-660400">
              <a:spcBef>
                <a:spcPct val="50000"/>
              </a:spcBef>
              <a:buFont typeface="Wingdings" panose="05000000000000000000" pitchFamily="2" charset="2"/>
              <a:buChar char="&amp;"/>
            </a:pPr>
            <a:r>
              <a:rPr kumimoji="1" lang="zh-CN" altLang="en-US" sz="2800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教材和参考书目 </a:t>
            </a:r>
            <a:r>
              <a:rPr kumimoji="1" lang="en-US" altLang="zh-CN" sz="2800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(Reference)</a:t>
            </a:r>
            <a:endParaRPr kumimoji="1" lang="en-US" altLang="zh-CN" sz="2800" b="1" dirty="0"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60400" indent="-660400">
              <a:spcBef>
                <a:spcPts val="1800"/>
              </a:spcBef>
              <a:spcAft>
                <a:spcPts val="600"/>
              </a:spcAft>
            </a:pPr>
            <a:r>
              <a:rPr kumimoji="1" lang="en-US" altLang="zh-CN" sz="2800" b="1" dirty="0">
                <a:solidFill>
                  <a:srgbClr val="0B34FF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zh-CN" altLang="en-US" sz="2800" b="1" dirty="0">
                <a:solidFill>
                  <a:srgbClr val="0B34FF"/>
                </a:solidFill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  数值分析原理</a:t>
            </a:r>
            <a:r>
              <a:rPr kumimoji="1" lang="zh-CN" altLang="en-US" sz="3600" b="1" dirty="0">
                <a:solidFill>
                  <a:srgbClr val="0B34FF"/>
                </a:solidFill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kumimoji="1" lang="zh-CN" altLang="en-US" b="1" dirty="0">
                <a:solidFill>
                  <a:srgbClr val="0B34FF"/>
                </a:solidFill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吴勃英主编（科学出版社） </a:t>
            </a:r>
            <a:endParaRPr kumimoji="1" lang="en-US" altLang="zh-CN" b="1" dirty="0"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60400" indent="-660400">
              <a:spcBef>
                <a:spcPts val="1200"/>
              </a:spcBef>
              <a:spcAft>
                <a:spcPts val="600"/>
              </a:spcAft>
            </a:pPr>
            <a:r>
              <a:rPr kumimoji="1" lang="en-US" altLang="zh-CN" sz="2400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1" lang="zh-CN" altLang="en-US" sz="24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  </a:t>
            </a:r>
            <a:r>
              <a:rPr kumimoji="1" lang="zh-CN" altLang="en-US" sz="28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数值分析</a:t>
            </a:r>
            <a:r>
              <a:rPr kumimoji="1" lang="zh-CN" altLang="en-US" sz="24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kumimoji="1" lang="zh-CN" altLang="en-US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李庆扬、王能超、易大义 编著 （清华大学出版社） </a:t>
            </a:r>
            <a:endParaRPr kumimoji="1" lang="en-US" altLang="zh-CN" b="1" dirty="0"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60400" indent="-660400">
              <a:spcBef>
                <a:spcPts val="1200"/>
              </a:spcBef>
              <a:spcAft>
                <a:spcPts val="600"/>
              </a:spcAft>
            </a:pPr>
            <a:r>
              <a:rPr kumimoji="1" lang="en-US" altLang="zh-CN" sz="2400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1" lang="zh-CN" altLang="en-US" sz="24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  </a:t>
            </a:r>
            <a:r>
              <a:rPr kumimoji="1" lang="zh-CN" altLang="en-US" sz="28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计算方法引论  </a:t>
            </a:r>
            <a:r>
              <a:rPr kumimoji="1" lang="zh-CN" altLang="en-US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徐萃薇、孙绳武编著 （高等教育出版社）</a:t>
            </a:r>
            <a:r>
              <a:rPr kumimoji="1" lang="zh-CN" altLang="en-US" sz="24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kumimoji="1" lang="zh-CN" altLang="en-US" b="1" dirty="0"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60400" indent="-660400">
              <a:spcBef>
                <a:spcPts val="1200"/>
              </a:spcBef>
            </a:pPr>
            <a:r>
              <a:rPr kumimoji="1" lang="en-US" altLang="zh-CN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kumimoji="1" lang="en-US" altLang="zh-CN" sz="24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  </a:t>
            </a:r>
            <a:r>
              <a:rPr kumimoji="1" lang="en-US" altLang="zh-CN" sz="28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Numerical Analysis  </a:t>
            </a:r>
            <a:r>
              <a:rPr kumimoji="1" lang="en-US" altLang="zh-CN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(Seventh Edition)</a:t>
            </a:r>
            <a:endParaRPr kumimoji="1" lang="en-US" altLang="zh-CN" b="1" dirty="0"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60400" indent="-660400"/>
            <a:r>
              <a:rPr kumimoji="1" lang="en-US" altLang="zh-CN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kumimoji="1" lang="zh-CN" altLang="en-US" sz="24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数值分析</a:t>
            </a:r>
            <a:r>
              <a:rPr kumimoji="1" lang="zh-CN" altLang="en-US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（第七版  影印版） </a:t>
            </a:r>
            <a:endParaRPr kumimoji="1" lang="zh-CN" altLang="en-US" b="1" dirty="0"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60400" indent="-660400"/>
            <a:r>
              <a:rPr kumimoji="1" lang="zh-CN" altLang="en-US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kumimoji="1" lang="en-US" altLang="zh-CN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Richard L. Burden &amp; J. Douglas </a:t>
            </a:r>
            <a:r>
              <a:rPr kumimoji="1" lang="en-US" altLang="zh-CN" b="1" dirty="0" err="1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Faires</a:t>
            </a:r>
            <a:r>
              <a:rPr kumimoji="1" lang="en-US" altLang="zh-CN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endParaRPr kumimoji="1" lang="en-US" altLang="zh-CN" b="1" dirty="0"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60400" indent="-660400">
              <a:spcAft>
                <a:spcPts val="600"/>
              </a:spcAft>
            </a:pPr>
            <a:r>
              <a:rPr kumimoji="1" lang="en-US" altLang="zh-CN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kumimoji="1" lang="zh-CN" altLang="en-US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（高等教育出版社）                                                                         </a:t>
            </a:r>
            <a:endParaRPr kumimoji="1" lang="zh-CN" altLang="en-US" b="1" dirty="0"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60400" indent="-660400">
              <a:spcBef>
                <a:spcPts val="1200"/>
              </a:spcBef>
            </a:pPr>
            <a:r>
              <a:rPr kumimoji="1" lang="en-US" altLang="zh-CN" sz="24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1" lang="en-US" altLang="zh-CN" sz="24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  </a:t>
            </a:r>
            <a:r>
              <a:rPr kumimoji="1" lang="en-US" altLang="zh-CN" sz="28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Introduction to Numerical Analysis  </a:t>
            </a:r>
            <a:r>
              <a:rPr kumimoji="1" lang="en-US" altLang="zh-CN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(Second Edition)  </a:t>
            </a:r>
            <a:endParaRPr kumimoji="1" lang="en-US" altLang="zh-CN" b="1" dirty="0"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60400" indent="-660400"/>
            <a:r>
              <a:rPr kumimoji="1" lang="zh-CN" altLang="en-US" sz="24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数值分析导论</a:t>
            </a:r>
            <a:r>
              <a:rPr kumimoji="1" lang="en-US" altLang="zh-CN" sz="24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kumimoji="1" lang="zh-CN" altLang="en-US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（第二版  影印版）</a:t>
            </a:r>
            <a:endParaRPr kumimoji="1" lang="en-US" altLang="zh-CN" b="1" dirty="0"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60400" indent="-660400"/>
            <a:r>
              <a:rPr kumimoji="1" lang="zh-CN" altLang="en-US" sz="2400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</a:t>
            </a:r>
            <a:r>
              <a:rPr kumimoji="1" lang="en-US" altLang="zh-CN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J. </a:t>
            </a:r>
            <a:r>
              <a:rPr kumimoji="1" lang="en-US" altLang="zh-CN" b="1" dirty="0" err="1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Stoer</a:t>
            </a:r>
            <a:r>
              <a:rPr kumimoji="1" lang="en-US" altLang="zh-CN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&amp; R. </a:t>
            </a:r>
            <a:r>
              <a:rPr kumimoji="1" lang="en-US" altLang="zh-CN" b="1" dirty="0" err="1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Bulirsch</a:t>
            </a:r>
            <a:r>
              <a:rPr kumimoji="1" lang="en-US" altLang="zh-CN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zh-CN" altLang="en-US" b="1" dirty="0"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（世界图书出版公司）</a:t>
            </a:r>
            <a:endParaRPr kumimoji="1" lang="zh-CN" altLang="en-US" b="1" dirty="0"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1506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33468" y="3069719"/>
            <a:ext cx="1975100" cy="34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2" descr="数值分析原理(吴勃英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5994" y="189146"/>
            <a:ext cx="2476672" cy="3229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ChangeArrowheads="1"/>
          </p:cNvSpPr>
          <p:nvPr/>
        </p:nvSpPr>
        <p:spPr bwMode="auto">
          <a:xfrm>
            <a:off x="22098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r>
              <a:rPr kumimoji="1" lang="zh-CN" altLang="en-US" sz="3600" b="1" dirty="0">
                <a:solidFill>
                  <a:srgbClr val="0000CC"/>
                </a:solidFill>
              </a:rPr>
              <a:t>第</a:t>
            </a:r>
            <a:r>
              <a:rPr kumimoji="1" lang="en-US" altLang="zh-CN" sz="3600" b="1" dirty="0">
                <a:solidFill>
                  <a:srgbClr val="0000CC"/>
                </a:solidFill>
              </a:rPr>
              <a:t>1</a:t>
            </a:r>
            <a:r>
              <a:rPr kumimoji="1" lang="zh-CN" altLang="en-US" sz="3600" b="1" dirty="0">
                <a:solidFill>
                  <a:srgbClr val="0000CC"/>
                </a:solidFill>
              </a:rPr>
              <a:t>节  误差来源与误差概念</a:t>
            </a:r>
            <a:endParaRPr kumimoji="1" lang="en-US" altLang="zh-CN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1027"/>
          <p:cNvSpPr txBox="1">
            <a:spLocks noChangeArrowheads="1"/>
          </p:cNvSpPr>
          <p:nvPr/>
        </p:nvSpPr>
        <p:spPr bwMode="auto">
          <a:xfrm>
            <a:off x="623392" y="1052736"/>
            <a:ext cx="6934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ea typeface="宋体" panose="02010600030101010101" pitchFamily="2" charset="-122"/>
              </a:rPr>
              <a:t>§1  </a:t>
            </a:r>
            <a:r>
              <a:rPr kumimoji="1" lang="zh-CN" altLang="en-US" sz="3200" b="1" dirty="0"/>
              <a:t>误差的背景介绍</a:t>
            </a:r>
            <a:endParaRPr kumimoji="1" lang="en-US" altLang="zh-CN" sz="3200" b="1" dirty="0"/>
          </a:p>
        </p:txBody>
      </p:sp>
      <p:sp>
        <p:nvSpPr>
          <p:cNvPr id="30724" name="Text Box 1028"/>
          <p:cNvSpPr txBox="1">
            <a:spLocks noChangeArrowheads="1"/>
          </p:cNvSpPr>
          <p:nvPr/>
        </p:nvSpPr>
        <p:spPr bwMode="auto">
          <a:xfrm>
            <a:off x="740772" y="2204864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ea typeface="宋体" panose="02010600030101010101" pitchFamily="2" charset="-122"/>
              </a:rPr>
              <a:t>1.  </a:t>
            </a:r>
            <a:r>
              <a:rPr kumimoji="1" lang="zh-CN" altLang="en-US" sz="2800" b="1" dirty="0"/>
              <a:t>来源与分类</a:t>
            </a:r>
            <a:endParaRPr kumimoji="1" lang="en-US" altLang="zh-CN" sz="2800" b="1" dirty="0"/>
          </a:p>
        </p:txBody>
      </p:sp>
      <p:sp>
        <p:nvSpPr>
          <p:cNvPr id="30725" name="Text Box 1029"/>
          <p:cNvSpPr txBox="1">
            <a:spLocks noChangeArrowheads="1"/>
          </p:cNvSpPr>
          <p:nvPr/>
        </p:nvSpPr>
        <p:spPr bwMode="auto">
          <a:xfrm>
            <a:off x="1763216" y="3388233"/>
            <a:ext cx="8077200" cy="9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 b="1" dirty="0"/>
              <a:t> </a:t>
            </a:r>
            <a:r>
              <a:rPr kumimoji="1" lang="zh-CN" altLang="en-US" sz="2400" b="1" dirty="0"/>
              <a:t>从实际问题中抽象出数学模型 </a:t>
            </a:r>
            <a:endParaRPr kumimoji="1" lang="zh-CN" altLang="en-US" sz="2400" b="1" dirty="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zh-CN" altLang="en-US" sz="2400" b="1" dirty="0"/>
              <a:t>                                           </a:t>
            </a:r>
            <a:r>
              <a:rPr kumimoji="1" lang="en-US" altLang="zh-CN" sz="2400" b="1" dirty="0"/>
              <a:t>—— </a:t>
            </a:r>
            <a:r>
              <a:rPr kumimoji="1" lang="zh-CN" altLang="en-US" sz="2400" b="1" dirty="0">
                <a:solidFill>
                  <a:schemeClr val="hlink"/>
                </a:solidFill>
              </a:rPr>
              <a:t>模型误差</a:t>
            </a:r>
            <a:endParaRPr kumimoji="1" lang="en-US" altLang="zh-CN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Text Box 1030"/>
          <p:cNvSpPr txBox="1">
            <a:spLocks noChangeArrowheads="1"/>
          </p:cNvSpPr>
          <p:nvPr/>
        </p:nvSpPr>
        <p:spPr bwMode="auto">
          <a:xfrm>
            <a:off x="1764803" y="4180321"/>
            <a:ext cx="8075613" cy="9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 b="1" dirty="0"/>
              <a:t> </a:t>
            </a:r>
            <a:r>
              <a:rPr kumimoji="1" lang="zh-CN" altLang="en-US" sz="2400" b="1" dirty="0"/>
              <a:t>通过测量得到模型中参数的值 </a:t>
            </a:r>
            <a:endParaRPr kumimoji="1" lang="zh-CN" altLang="en-US" sz="2400" b="1" dirty="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zh-CN" altLang="en-US" sz="2400" b="1" dirty="0"/>
              <a:t>                                           </a:t>
            </a:r>
            <a:r>
              <a:rPr kumimoji="1" lang="en-US" altLang="zh-CN" sz="2400" b="1" dirty="0"/>
              <a:t>—— </a:t>
            </a:r>
            <a:r>
              <a:rPr kumimoji="1" lang="zh-CN" altLang="en-US" sz="2400" b="1" dirty="0">
                <a:solidFill>
                  <a:schemeClr val="hlink"/>
                </a:solidFill>
              </a:rPr>
              <a:t>观测误差  </a:t>
            </a:r>
            <a:endParaRPr kumimoji="1" lang="en-US" altLang="zh-CN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0727" name="Text Box 1031"/>
          <p:cNvSpPr txBox="1">
            <a:spLocks noChangeArrowheads="1"/>
          </p:cNvSpPr>
          <p:nvPr/>
        </p:nvSpPr>
        <p:spPr bwMode="auto">
          <a:xfrm>
            <a:off x="1775520" y="5487615"/>
            <a:ext cx="80756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 b="1" dirty="0"/>
              <a:t> 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求近似解 </a:t>
            </a:r>
            <a:r>
              <a:rPr kumimoji="1" lang="en-US" altLang="zh-CN" sz="2400" b="1" dirty="0"/>
              <a:t>—— </a:t>
            </a:r>
            <a:r>
              <a:rPr kumimoji="1" lang="zh-CN" altLang="en-US" sz="2400" b="1" dirty="0">
                <a:solidFill>
                  <a:schemeClr val="hlink"/>
                </a:solidFill>
              </a:rPr>
              <a:t>方法误差 </a:t>
            </a:r>
            <a:r>
              <a:rPr kumimoji="1" lang="en-US" altLang="zh-CN" sz="2400" b="1" dirty="0">
                <a:solidFill>
                  <a:schemeClr val="hlink"/>
                </a:solidFill>
              </a:rPr>
              <a:t>(</a:t>
            </a:r>
            <a:r>
              <a:rPr kumimoji="1" lang="zh-CN" altLang="en-US" sz="2400" b="1" dirty="0">
                <a:solidFill>
                  <a:schemeClr val="hlink"/>
                </a:solidFill>
              </a:rPr>
              <a:t>截断误差 </a:t>
            </a:r>
            <a:r>
              <a:rPr kumimoji="1" lang="en-US" altLang="zh-CN" sz="2400" b="1" dirty="0">
                <a:solidFill>
                  <a:schemeClr val="hlink"/>
                </a:solidFill>
              </a:rPr>
              <a:t>)</a:t>
            </a:r>
            <a:endParaRPr kumimoji="1"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30728" name="Text Box 1032"/>
          <p:cNvSpPr txBox="1">
            <a:spLocks noChangeArrowheads="1"/>
          </p:cNvSpPr>
          <p:nvPr/>
        </p:nvSpPr>
        <p:spPr bwMode="auto">
          <a:xfrm>
            <a:off x="1775520" y="6135687"/>
            <a:ext cx="80756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 b="1" dirty="0"/>
              <a:t> 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机器字长有限 </a:t>
            </a:r>
            <a:r>
              <a:rPr kumimoji="1" lang="en-US" altLang="zh-CN" sz="2400" b="1" dirty="0"/>
              <a:t>—— </a:t>
            </a:r>
            <a:r>
              <a:rPr kumimoji="1" lang="zh-CN" altLang="en-US" sz="2400" b="1" dirty="0">
                <a:solidFill>
                  <a:schemeClr val="hlink"/>
                </a:solidFill>
              </a:rPr>
              <a:t>舍入误差</a:t>
            </a:r>
            <a:endParaRPr kumimoji="1"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2" name="Text Box 1029"/>
          <p:cNvSpPr txBox="1">
            <a:spLocks noChangeArrowheads="1"/>
          </p:cNvSpPr>
          <p:nvPr/>
        </p:nvSpPr>
        <p:spPr bwMode="auto">
          <a:xfrm>
            <a:off x="1703512" y="1700808"/>
            <a:ext cx="81375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FF3300"/>
                </a:solidFill>
              </a:rPr>
              <a:t>误差：</a:t>
            </a:r>
            <a:r>
              <a:rPr kumimoji="1" lang="zh-CN" altLang="en-US" sz="2400" b="1" dirty="0"/>
              <a:t>一个物理量的真实值与计算值之间的差异 </a:t>
            </a:r>
            <a:endParaRPr kumimoji="1" lang="en-US" altLang="zh-CN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5440" y="2751311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固有误差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5440" y="498355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计算误差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89"/>
          <p:cNvSpPr>
            <a:spLocks noChangeArrowheads="1"/>
          </p:cNvSpPr>
          <p:nvPr/>
        </p:nvSpPr>
        <p:spPr bwMode="auto">
          <a:xfrm>
            <a:off x="7968208" y="3702527"/>
            <a:ext cx="3528392" cy="1785088"/>
          </a:xfrm>
          <a:prstGeom prst="wedgeRectCallout">
            <a:avLst>
              <a:gd name="adj1" fmla="val -87271"/>
              <a:gd name="adj2" fmla="val 88547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方法误差</a:t>
            </a:r>
            <a:r>
              <a:rPr kumimoji="1" lang="zh-CN" altLang="en-US" sz="2400" b="1" dirty="0">
                <a:latin typeface="+mj-ea"/>
                <a:ea typeface="+mj-ea"/>
              </a:rPr>
              <a:t>和</a:t>
            </a:r>
            <a:r>
              <a:rPr kumimoji="1"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舍入误差</a:t>
            </a:r>
            <a:r>
              <a:rPr kumimoji="1" lang="zh-CN" altLang="en-US" sz="2400" b="1" dirty="0">
                <a:latin typeface="+mj-ea"/>
                <a:ea typeface="+mj-ea"/>
              </a:rPr>
              <a:t>是我们在设计数值算法时需要关注的！</a:t>
            </a:r>
            <a:endParaRPr lang="zh-CN" altLang="zh-CN" sz="2400" dirty="0">
              <a:latin typeface="+mj-ea"/>
              <a:ea typeface="+mj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8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30724" grpId="0" autoUpdateAnimBg="0"/>
      <p:bldP spid="30725" grpId="0" autoUpdateAnimBg="0"/>
      <p:bldP spid="30726" grpId="0" autoUpdateAnimBg="0"/>
      <p:bldP spid="30727" grpId="0" autoUpdateAnimBg="0"/>
      <p:bldP spid="30728" grpId="0" autoUpdateAnimBg="0"/>
      <p:bldP spid="2" grpId="0" autoUpdateAnimBg="0"/>
      <p:bldP spid="3" grpId="0"/>
      <p:bldP spid="11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5"/>
          <p:cNvGrpSpPr/>
          <p:nvPr/>
        </p:nvGrpSpPr>
        <p:grpSpPr bwMode="auto">
          <a:xfrm>
            <a:off x="628650" y="876300"/>
            <a:ext cx="5638800" cy="547688"/>
            <a:chOff x="672" y="3111"/>
            <a:chExt cx="3552" cy="345"/>
          </a:xfrm>
        </p:grpSpPr>
        <p:sp>
          <p:nvSpPr>
            <p:cNvPr id="36893" name="Rectangle 153"/>
            <p:cNvSpPr>
              <a:spLocks noChangeArrowheads="1"/>
            </p:cNvSpPr>
            <p:nvPr/>
          </p:nvSpPr>
          <p:spPr bwMode="auto">
            <a:xfrm>
              <a:off x="672" y="3168"/>
              <a:ext cx="3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解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将     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作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Taylor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展开后再积分</a:t>
              </a: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6894" name="Object 154"/>
            <p:cNvGraphicFramePr>
              <a:graphicFrameLocks noChangeAspect="1"/>
            </p:cNvGraphicFramePr>
            <p:nvPr/>
          </p:nvGraphicFramePr>
          <p:xfrm>
            <a:off x="1387" y="3111"/>
            <a:ext cx="33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3" name="公式" r:id="rId1" imgW="5048250" imgH="3952875" progId="Equation.3">
                    <p:embed/>
                  </p:oleObj>
                </mc:Choice>
                <mc:Fallback>
                  <p:oleObj name="公式" r:id="rId1" imgW="5048250" imgH="3952875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3111"/>
                          <a:ext cx="33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1"/>
          <p:cNvGrpSpPr/>
          <p:nvPr/>
        </p:nvGrpSpPr>
        <p:grpSpPr bwMode="auto">
          <a:xfrm>
            <a:off x="2838450" y="2719388"/>
            <a:ext cx="2514600" cy="609600"/>
            <a:chOff x="1872" y="2016"/>
            <a:chExt cx="1584" cy="384"/>
          </a:xfrm>
        </p:grpSpPr>
        <p:sp>
          <p:nvSpPr>
            <p:cNvPr id="36891" name="AutoShape 157"/>
            <p:cNvSpPr/>
            <p:nvPr/>
          </p:nvSpPr>
          <p:spPr bwMode="auto">
            <a:xfrm rot="-5400000">
              <a:off x="2592" y="1296"/>
              <a:ext cx="144" cy="1584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92" name="Text Box 159"/>
            <p:cNvSpPr txBox="1">
              <a:spLocks noChangeArrowheads="1"/>
            </p:cNvSpPr>
            <p:nvPr/>
          </p:nvSpPr>
          <p:spPr bwMode="auto">
            <a:xfrm>
              <a:off x="2496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162"/>
          <p:cNvGrpSpPr/>
          <p:nvPr/>
        </p:nvGrpSpPr>
        <p:grpSpPr bwMode="auto">
          <a:xfrm>
            <a:off x="5734050" y="2768603"/>
            <a:ext cx="2667000" cy="560388"/>
            <a:chOff x="3696" y="2047"/>
            <a:chExt cx="1680" cy="353"/>
          </a:xfrm>
        </p:grpSpPr>
        <p:sp>
          <p:nvSpPr>
            <p:cNvPr id="36889" name="AutoShape 158"/>
            <p:cNvSpPr/>
            <p:nvPr/>
          </p:nvSpPr>
          <p:spPr bwMode="auto">
            <a:xfrm rot="16200000">
              <a:off x="4032" y="1711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90" name="Text Box 160"/>
            <p:cNvSpPr txBox="1">
              <a:spLocks noChangeArrowheads="1"/>
            </p:cNvSpPr>
            <p:nvPr/>
          </p:nvSpPr>
          <p:spPr bwMode="auto">
            <a:xfrm>
              <a:off x="3936" y="2112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400" b="1" dirty="0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余项</a:t>
              </a:r>
              <a:endParaRPr kumimoji="1" lang="en-US" altLang="zh-CN" sz="2400" b="1" i="1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6" name="Group 172"/>
          <p:cNvGrpSpPr/>
          <p:nvPr/>
        </p:nvGrpSpPr>
        <p:grpSpPr bwMode="auto">
          <a:xfrm>
            <a:off x="1314450" y="2984500"/>
            <a:ext cx="5870575" cy="1866900"/>
            <a:chOff x="480" y="2016"/>
            <a:chExt cx="3698" cy="1176"/>
          </a:xfrm>
        </p:grpSpPr>
        <p:graphicFrame>
          <p:nvGraphicFramePr>
            <p:cNvPr id="36883" name="Object 163"/>
            <p:cNvGraphicFramePr>
              <a:graphicFrameLocks noChangeAspect="1"/>
            </p:cNvGraphicFramePr>
            <p:nvPr/>
          </p:nvGraphicFramePr>
          <p:xfrm>
            <a:off x="768" y="2016"/>
            <a:ext cx="1168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4" name="Equation" r:id="rId3" imgW="17335500" imgH="6143625" progId="Equation.3">
                    <p:embed/>
                  </p:oleObj>
                </mc:Choice>
                <mc:Fallback>
                  <p:oleObj name="Equation" r:id="rId3" imgW="17335500" imgH="6143625" progId="Equation.3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16"/>
                          <a:ext cx="1168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4" name="Text Box 164"/>
            <p:cNvSpPr txBox="1">
              <a:spLocks noChangeArrowheads="1"/>
            </p:cNvSpPr>
            <p:nvPr/>
          </p:nvSpPr>
          <p:spPr bwMode="auto">
            <a:xfrm>
              <a:off x="502" y="20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取</a:t>
              </a:r>
              <a:endParaRPr kumimoji="1"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85" name="Text Box 165"/>
            <p:cNvSpPr txBox="1">
              <a:spLocks noChangeArrowheads="1"/>
            </p:cNvSpPr>
            <p:nvPr/>
          </p:nvSpPr>
          <p:spPr bwMode="auto">
            <a:xfrm>
              <a:off x="480" y="240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则</a:t>
              </a:r>
              <a:endParaRPr kumimoji="1"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886" name="Object 166"/>
            <p:cNvGraphicFramePr>
              <a:graphicFrameLocks noChangeAspect="1"/>
            </p:cNvGraphicFramePr>
            <p:nvPr/>
          </p:nvGraphicFramePr>
          <p:xfrm>
            <a:off x="768" y="2352"/>
            <a:ext cx="186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5" name="Equation" r:id="rId5" imgW="27651075" imgH="6800850" progId="Equation.3">
                    <p:embed/>
                  </p:oleObj>
                </mc:Choice>
                <mc:Fallback>
                  <p:oleObj name="Equation" r:id="rId5" imgW="27651075" imgH="6800850" progId="Equation.3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352"/>
                          <a:ext cx="186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Text Box 167"/>
            <p:cNvSpPr txBox="1">
              <a:spLocks noChangeArrowheads="1"/>
            </p:cNvSpPr>
            <p:nvPr/>
          </p:nvSpPr>
          <p:spPr bwMode="auto">
            <a:xfrm>
              <a:off x="2544" y="2400"/>
              <a:ext cx="16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称为 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截断误差</a:t>
              </a:r>
              <a:endParaRPr kumimoji="1"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36888" name="Object 168"/>
            <p:cNvGraphicFramePr>
              <a:graphicFrameLocks noChangeAspect="1"/>
            </p:cNvGraphicFramePr>
            <p:nvPr/>
          </p:nvGraphicFramePr>
          <p:xfrm>
            <a:off x="528" y="2784"/>
            <a:ext cx="198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6" name="Equation" r:id="rId7" imgW="29403675" imgH="6800850" progId="Equation.3">
                    <p:embed/>
                  </p:oleObj>
                </mc:Choice>
                <mc:Fallback>
                  <p:oleObj name="Equation" r:id="rId7" imgW="29403675" imgH="6800850" progId="Equation.3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784"/>
                          <a:ext cx="198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914" name="Object 170"/>
          <p:cNvGraphicFramePr>
            <a:graphicFrameLocks noChangeAspect="1"/>
          </p:cNvGraphicFramePr>
          <p:nvPr/>
        </p:nvGraphicFramePr>
        <p:xfrm>
          <a:off x="1390650" y="4813300"/>
          <a:ext cx="5410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7" name="Equation" r:id="rId9" imgW="55949850" imgH="6800850" progId="Equation.3">
                  <p:embed/>
                </p:oleObj>
              </mc:Choice>
              <mc:Fallback>
                <p:oleObj name="Equation" r:id="rId9" imgW="55949850" imgH="680085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813300"/>
                        <a:ext cx="54102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74"/>
          <p:cNvGrpSpPr/>
          <p:nvPr/>
        </p:nvGrpSpPr>
        <p:grpSpPr bwMode="auto">
          <a:xfrm>
            <a:off x="2351092" y="5422900"/>
            <a:ext cx="3962400" cy="457200"/>
            <a:chOff x="1133" y="3552"/>
            <a:chExt cx="2496" cy="288"/>
          </a:xfrm>
        </p:grpSpPr>
        <p:graphicFrame>
          <p:nvGraphicFramePr>
            <p:cNvPr id="36881" name="Object 171"/>
            <p:cNvGraphicFramePr>
              <a:graphicFrameLocks noChangeAspect="1"/>
            </p:cNvGraphicFramePr>
            <p:nvPr/>
          </p:nvGraphicFramePr>
          <p:xfrm>
            <a:off x="2237" y="3600"/>
            <a:ext cx="134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8" name="Equation" r:id="rId11" imgW="21726525" imgH="3514725" progId="Equation.3">
                    <p:embed/>
                  </p:oleObj>
                </mc:Choice>
                <mc:Fallback>
                  <p:oleObj name="Equation" r:id="rId11" imgW="21726525" imgH="3514725" progId="Equation.3">
                    <p:embed/>
                    <p:pic>
                      <p:nvPicPr>
                        <p:cNvPr id="0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7" y="3600"/>
                          <a:ext cx="134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2" name="Text Box 173"/>
            <p:cNvSpPr txBox="1">
              <a:spLocks noChangeArrowheads="1"/>
            </p:cNvSpPr>
            <p:nvPr/>
          </p:nvSpPr>
          <p:spPr bwMode="auto">
            <a:xfrm>
              <a:off x="1133" y="3552"/>
              <a:ext cx="2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latin typeface="Arial" panose="020B0604020202020204" pitchFamily="34" charset="0"/>
                  <a:ea typeface="楷体_GB2312" pitchFamily="49" charset="-122"/>
                </a:rPr>
                <a:t>|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舍入误差 </a:t>
              </a:r>
              <a:r>
                <a:rPr kumimoji="1" lang="en-US" altLang="zh-CN" sz="2400" b="1" dirty="0">
                  <a:latin typeface="Arial" panose="020B0604020202020204" pitchFamily="34" charset="0"/>
                  <a:ea typeface="楷体_GB2312" pitchFamily="49" charset="-122"/>
                </a:rPr>
                <a:t>|</a:t>
              </a:r>
              <a:endParaRPr kumimoji="1"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31919" name="Object 175"/>
          <p:cNvGraphicFramePr>
            <a:graphicFrameLocks noChangeAspect="1"/>
          </p:cNvGraphicFramePr>
          <p:nvPr/>
        </p:nvGraphicFramePr>
        <p:xfrm>
          <a:off x="1314450" y="5964237"/>
          <a:ext cx="6244469" cy="62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9" name="Equation" r:id="rId13" imgW="60779025" imgH="6581775" progId="Equation.3">
                  <p:embed/>
                </p:oleObj>
              </mc:Choice>
              <mc:Fallback>
                <p:oleObj name="Equation" r:id="rId13" imgW="60779025" imgH="6581775" progId="Equation.3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5964237"/>
                        <a:ext cx="6244469" cy="628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21" name="Text Box 177"/>
          <p:cNvSpPr txBox="1">
            <a:spLocks noChangeArrowheads="1"/>
          </p:cNvSpPr>
          <p:nvPr/>
        </p:nvSpPr>
        <p:spPr bwMode="auto">
          <a:xfrm>
            <a:off x="3981450" y="35718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0.747… …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922" name="AutoShape 178"/>
          <p:cNvSpPr>
            <a:spLocks noChangeArrowheads="1"/>
          </p:cNvSpPr>
          <p:nvPr/>
        </p:nvSpPr>
        <p:spPr bwMode="auto">
          <a:xfrm>
            <a:off x="7943850" y="2172469"/>
            <a:ext cx="3276600" cy="1026964"/>
          </a:xfrm>
          <a:prstGeom prst="wedgeEllipseCallout">
            <a:avLst>
              <a:gd name="adj1" fmla="val -85815"/>
              <a:gd name="adj2" fmla="val 108881"/>
            </a:avLst>
          </a:prstGeom>
          <a:gradFill rotWithShape="0">
            <a:gsLst>
              <a:gs pos="0">
                <a:srgbClr val="CCFFFF"/>
              </a:gs>
              <a:gs pos="100000">
                <a:srgbClr val="FAFCFC"/>
              </a:gs>
            </a:gsLst>
            <a:lin ang="2700000" scaled="1"/>
          </a:gradFill>
          <a:ln w="12700">
            <a:solidFill>
              <a:srgbClr val="CCFFFF"/>
            </a:solidFill>
            <a:miter lim="800000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由截去部分引起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923" name="AutoShape 179"/>
          <p:cNvSpPr>
            <a:spLocks noChangeArrowheads="1"/>
          </p:cNvSpPr>
          <p:nvPr/>
        </p:nvSpPr>
        <p:spPr bwMode="auto">
          <a:xfrm>
            <a:off x="7464152" y="4670103"/>
            <a:ext cx="2617588" cy="991145"/>
          </a:xfrm>
          <a:prstGeom prst="wedgeEllipseCallout">
            <a:avLst>
              <a:gd name="adj1" fmla="val -92537"/>
              <a:gd name="adj2" fmla="val 49769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rgbClr val="CCFFFF"/>
            </a:solidFill>
            <a:miter lim="800000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由舍入引起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" name="Object 156"/>
          <p:cNvGraphicFramePr>
            <a:graphicFrameLocks noChangeAspect="1"/>
          </p:cNvGraphicFramePr>
          <p:nvPr/>
        </p:nvGraphicFramePr>
        <p:xfrm>
          <a:off x="1314450" y="1423988"/>
          <a:ext cx="56388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0" name="Equation" r:id="rId15" imgW="48710850" imgH="14925675" progId="Equation.3">
                  <p:embed/>
                </p:oleObj>
              </mc:Choice>
              <mc:Fallback>
                <p:oleObj name="Equation" r:id="rId15" imgW="48710850" imgH="14925675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423988"/>
                        <a:ext cx="5638800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73"/>
          <p:cNvSpPr txBox="1">
            <a:spLocks noChangeArrowheads="1"/>
          </p:cNvSpPr>
          <p:nvPr/>
        </p:nvSpPr>
        <p:spPr bwMode="auto">
          <a:xfrm>
            <a:off x="7680176" y="602138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舍入误差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截断误差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1800" b="1" dirty="0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3" name="Object 131"/>
          <p:cNvGraphicFramePr>
            <a:graphicFrameLocks noChangeAspect="1"/>
          </p:cNvGraphicFramePr>
          <p:nvPr/>
        </p:nvGraphicFramePr>
        <p:xfrm>
          <a:off x="479376" y="260648"/>
          <a:ext cx="36258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1" name="Equation" r:id="rId17" imgW="35661600" imgH="8229600" progId="">
                  <p:embed/>
                </p:oleObj>
              </mc:Choice>
              <mc:Fallback>
                <p:oleObj name="Equation" r:id="rId17" imgW="35661600" imgH="8229600" progId="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260648"/>
                        <a:ext cx="362585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21" grpId="0"/>
      <p:bldP spid="31922" grpId="0" animBg="1"/>
      <p:bldP spid="31923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866775" y="427038"/>
            <a:ext cx="693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传播与积累</a:t>
            </a:r>
            <a:endParaRPr kumimoji="1" lang="en-US" altLang="zh-CN" sz="2400" b="1" dirty="0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911225" y="1125538"/>
            <a:ext cx="7518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solidFill>
                  <a:srgbClr val="990099"/>
                </a:solidFill>
                <a:latin typeface="Times New Roman" panose="02020603050405020304" pitchFamily="18" charset="0"/>
                <a:ea typeface="楷体_GB2312" pitchFamily="49" charset="-122"/>
              </a:rPr>
              <a:t>蝴蝶效应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——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纽约的一只蝴蝶翅膀一拍，风和日丽的北京就刮起台风来了？！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53"/>
          <p:cNvGrpSpPr/>
          <p:nvPr/>
        </p:nvGrpSpPr>
        <p:grpSpPr bwMode="auto">
          <a:xfrm>
            <a:off x="2511425" y="2420938"/>
            <a:ext cx="5410200" cy="2209800"/>
            <a:chOff x="1872" y="2832"/>
            <a:chExt cx="3408" cy="1392"/>
          </a:xfrm>
        </p:grpSpPr>
        <p:sp>
          <p:nvSpPr>
            <p:cNvPr id="38960" name="Line 6"/>
            <p:cNvSpPr>
              <a:spLocks noChangeShapeType="1"/>
            </p:cNvSpPr>
            <p:nvPr/>
          </p:nvSpPr>
          <p:spPr bwMode="auto">
            <a:xfrm>
              <a:off x="1872" y="4224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Line 7"/>
            <p:cNvSpPr>
              <a:spLocks noChangeShapeType="1"/>
            </p:cNvSpPr>
            <p:nvPr/>
          </p:nvSpPr>
          <p:spPr bwMode="auto">
            <a:xfrm flipV="1">
              <a:off x="1872" y="2832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6" name="Freeform 8"/>
          <p:cNvSpPr/>
          <p:nvPr/>
        </p:nvSpPr>
        <p:spPr bwMode="auto">
          <a:xfrm>
            <a:off x="2511425" y="3792538"/>
            <a:ext cx="4419600" cy="266700"/>
          </a:xfrm>
          <a:custGeom>
            <a:avLst/>
            <a:gdLst>
              <a:gd name="T0" fmla="*/ 0 w 2784"/>
              <a:gd name="T1" fmla="*/ 2147483646 h 168"/>
              <a:gd name="T2" fmla="*/ 2147483646 w 2784"/>
              <a:gd name="T3" fmla="*/ 2147483646 h 168"/>
              <a:gd name="T4" fmla="*/ 2147483646 w 2784"/>
              <a:gd name="T5" fmla="*/ 2147483646 h 168"/>
              <a:gd name="T6" fmla="*/ 2147483646 w 2784"/>
              <a:gd name="T7" fmla="*/ 2147483646 h 168"/>
              <a:gd name="T8" fmla="*/ 2147483646 w 2784"/>
              <a:gd name="T9" fmla="*/ 2147483646 h 168"/>
              <a:gd name="T10" fmla="*/ 2147483646 w 2784"/>
              <a:gd name="T11" fmla="*/ 2147483646 h 168"/>
              <a:gd name="T12" fmla="*/ 2147483646 w 2784"/>
              <a:gd name="T13" fmla="*/ 2147483646 h 168"/>
              <a:gd name="T14" fmla="*/ 2147483646 w 2784"/>
              <a:gd name="T15" fmla="*/ 2147483646 h 168"/>
              <a:gd name="T16" fmla="*/ 2147483646 w 2784"/>
              <a:gd name="T17" fmla="*/ 2147483646 h 168"/>
              <a:gd name="T18" fmla="*/ 2147483646 w 2784"/>
              <a:gd name="T19" fmla="*/ 2147483646 h 1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84"/>
              <a:gd name="T31" fmla="*/ 0 h 168"/>
              <a:gd name="T32" fmla="*/ 2784 w 2784"/>
              <a:gd name="T33" fmla="*/ 168 h 1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84" h="168">
                <a:moveTo>
                  <a:pt x="0" y="64"/>
                </a:moveTo>
                <a:cubicBezTo>
                  <a:pt x="68" y="68"/>
                  <a:pt x="136" y="72"/>
                  <a:pt x="240" y="64"/>
                </a:cubicBezTo>
                <a:cubicBezTo>
                  <a:pt x="344" y="56"/>
                  <a:pt x="520" y="24"/>
                  <a:pt x="624" y="16"/>
                </a:cubicBezTo>
                <a:cubicBezTo>
                  <a:pt x="728" y="8"/>
                  <a:pt x="760" y="0"/>
                  <a:pt x="864" y="16"/>
                </a:cubicBezTo>
                <a:cubicBezTo>
                  <a:pt x="968" y="32"/>
                  <a:pt x="1136" y="88"/>
                  <a:pt x="1248" y="112"/>
                </a:cubicBezTo>
                <a:cubicBezTo>
                  <a:pt x="1360" y="136"/>
                  <a:pt x="1456" y="168"/>
                  <a:pt x="1536" y="160"/>
                </a:cubicBezTo>
                <a:cubicBezTo>
                  <a:pt x="1616" y="152"/>
                  <a:pt x="1656" y="88"/>
                  <a:pt x="1728" y="64"/>
                </a:cubicBezTo>
                <a:cubicBezTo>
                  <a:pt x="1800" y="40"/>
                  <a:pt x="1880" y="16"/>
                  <a:pt x="1968" y="16"/>
                </a:cubicBezTo>
                <a:cubicBezTo>
                  <a:pt x="2056" y="16"/>
                  <a:pt x="2120" y="56"/>
                  <a:pt x="2256" y="64"/>
                </a:cubicBezTo>
                <a:cubicBezTo>
                  <a:pt x="2392" y="72"/>
                  <a:pt x="2588" y="68"/>
                  <a:pt x="2784" y="64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6931025" y="394493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40"/>
          <p:cNvGrpSpPr/>
          <p:nvPr/>
        </p:nvGrpSpPr>
        <p:grpSpPr bwMode="auto">
          <a:xfrm flipH="1">
            <a:off x="1597025" y="3335338"/>
            <a:ext cx="879475" cy="762000"/>
            <a:chOff x="220" y="1356"/>
            <a:chExt cx="1130" cy="1108"/>
          </a:xfrm>
        </p:grpSpPr>
        <p:sp>
          <p:nvSpPr>
            <p:cNvPr id="38931" name="Freeform 11"/>
            <p:cNvSpPr/>
            <p:nvPr/>
          </p:nvSpPr>
          <p:spPr bwMode="auto">
            <a:xfrm>
              <a:off x="736" y="1709"/>
              <a:ext cx="127" cy="232"/>
            </a:xfrm>
            <a:custGeom>
              <a:avLst/>
              <a:gdLst>
                <a:gd name="T0" fmla="*/ 1 w 252"/>
                <a:gd name="T1" fmla="*/ 1 h 464"/>
                <a:gd name="T2" fmla="*/ 1 w 252"/>
                <a:gd name="T3" fmla="*/ 1 h 464"/>
                <a:gd name="T4" fmla="*/ 1 w 252"/>
                <a:gd name="T5" fmla="*/ 1 h 464"/>
                <a:gd name="T6" fmla="*/ 1 w 252"/>
                <a:gd name="T7" fmla="*/ 1 h 464"/>
                <a:gd name="T8" fmla="*/ 1 w 252"/>
                <a:gd name="T9" fmla="*/ 1 h 464"/>
                <a:gd name="T10" fmla="*/ 1 w 252"/>
                <a:gd name="T11" fmla="*/ 1 h 464"/>
                <a:gd name="T12" fmla="*/ 1 w 252"/>
                <a:gd name="T13" fmla="*/ 1 h 464"/>
                <a:gd name="T14" fmla="*/ 1 w 252"/>
                <a:gd name="T15" fmla="*/ 1 h 464"/>
                <a:gd name="T16" fmla="*/ 1 w 252"/>
                <a:gd name="T17" fmla="*/ 1 h 464"/>
                <a:gd name="T18" fmla="*/ 1 w 252"/>
                <a:gd name="T19" fmla="*/ 1 h 464"/>
                <a:gd name="T20" fmla="*/ 1 w 252"/>
                <a:gd name="T21" fmla="*/ 1 h 464"/>
                <a:gd name="T22" fmla="*/ 1 w 252"/>
                <a:gd name="T23" fmla="*/ 1 h 464"/>
                <a:gd name="T24" fmla="*/ 1 w 252"/>
                <a:gd name="T25" fmla="*/ 1 h 464"/>
                <a:gd name="T26" fmla="*/ 1 w 252"/>
                <a:gd name="T27" fmla="*/ 1 h 464"/>
                <a:gd name="T28" fmla="*/ 1 w 252"/>
                <a:gd name="T29" fmla="*/ 1 h 464"/>
                <a:gd name="T30" fmla="*/ 1 w 252"/>
                <a:gd name="T31" fmla="*/ 1 h 464"/>
                <a:gd name="T32" fmla="*/ 1 w 252"/>
                <a:gd name="T33" fmla="*/ 1 h 464"/>
                <a:gd name="T34" fmla="*/ 1 w 252"/>
                <a:gd name="T35" fmla="*/ 1 h 464"/>
                <a:gd name="T36" fmla="*/ 1 w 252"/>
                <a:gd name="T37" fmla="*/ 0 h 464"/>
                <a:gd name="T38" fmla="*/ 1 w 252"/>
                <a:gd name="T39" fmla="*/ 1 h 464"/>
                <a:gd name="T40" fmla="*/ 1 w 252"/>
                <a:gd name="T41" fmla="*/ 1 h 464"/>
                <a:gd name="T42" fmla="*/ 1 w 252"/>
                <a:gd name="T43" fmla="*/ 1 h 464"/>
                <a:gd name="T44" fmla="*/ 1 w 252"/>
                <a:gd name="T45" fmla="*/ 1 h 464"/>
                <a:gd name="T46" fmla="*/ 0 w 252"/>
                <a:gd name="T47" fmla="*/ 1 h 464"/>
                <a:gd name="T48" fmla="*/ 0 w 252"/>
                <a:gd name="T49" fmla="*/ 1 h 464"/>
                <a:gd name="T50" fmla="*/ 1 w 252"/>
                <a:gd name="T51" fmla="*/ 1 h 464"/>
                <a:gd name="T52" fmla="*/ 1 w 252"/>
                <a:gd name="T53" fmla="*/ 1 h 464"/>
                <a:gd name="T54" fmla="*/ 1 w 252"/>
                <a:gd name="T55" fmla="*/ 1 h 464"/>
                <a:gd name="T56" fmla="*/ 1 w 252"/>
                <a:gd name="T57" fmla="*/ 1 h 464"/>
                <a:gd name="T58" fmla="*/ 1 w 252"/>
                <a:gd name="T59" fmla="*/ 1 h 464"/>
                <a:gd name="T60" fmla="*/ 1 w 252"/>
                <a:gd name="T61" fmla="*/ 1 h 464"/>
                <a:gd name="T62" fmla="*/ 1 w 252"/>
                <a:gd name="T63" fmla="*/ 1 h 464"/>
                <a:gd name="T64" fmla="*/ 1 w 252"/>
                <a:gd name="T65" fmla="*/ 1 h 464"/>
                <a:gd name="T66" fmla="*/ 1 w 252"/>
                <a:gd name="T67" fmla="*/ 1 h 464"/>
                <a:gd name="T68" fmla="*/ 1 w 252"/>
                <a:gd name="T69" fmla="*/ 1 h 464"/>
                <a:gd name="T70" fmla="*/ 1 w 252"/>
                <a:gd name="T71" fmla="*/ 1 h 464"/>
                <a:gd name="T72" fmla="*/ 1 w 252"/>
                <a:gd name="T73" fmla="*/ 1 h 464"/>
                <a:gd name="T74" fmla="*/ 1 w 252"/>
                <a:gd name="T75" fmla="*/ 1 h 464"/>
                <a:gd name="T76" fmla="*/ 1 w 252"/>
                <a:gd name="T77" fmla="*/ 1 h 464"/>
                <a:gd name="T78" fmla="*/ 1 w 252"/>
                <a:gd name="T79" fmla="*/ 1 h 464"/>
                <a:gd name="T80" fmla="*/ 1 w 252"/>
                <a:gd name="T81" fmla="*/ 1 h 4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52"/>
                <a:gd name="T124" fmla="*/ 0 h 464"/>
                <a:gd name="T125" fmla="*/ 252 w 252"/>
                <a:gd name="T126" fmla="*/ 464 h 46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52" h="464">
                  <a:moveTo>
                    <a:pt x="252" y="456"/>
                  </a:moveTo>
                  <a:lnTo>
                    <a:pt x="237" y="409"/>
                  </a:lnTo>
                  <a:lnTo>
                    <a:pt x="222" y="355"/>
                  </a:lnTo>
                  <a:lnTo>
                    <a:pt x="206" y="297"/>
                  </a:lnTo>
                  <a:lnTo>
                    <a:pt x="190" y="237"/>
                  </a:lnTo>
                  <a:lnTo>
                    <a:pt x="172" y="179"/>
                  </a:lnTo>
                  <a:lnTo>
                    <a:pt x="151" y="123"/>
                  </a:lnTo>
                  <a:lnTo>
                    <a:pt x="129" y="74"/>
                  </a:lnTo>
                  <a:lnTo>
                    <a:pt x="104" y="31"/>
                  </a:lnTo>
                  <a:lnTo>
                    <a:pt x="100" y="24"/>
                  </a:lnTo>
                  <a:lnTo>
                    <a:pt x="96" y="19"/>
                  </a:lnTo>
                  <a:lnTo>
                    <a:pt x="91" y="14"/>
                  </a:lnTo>
                  <a:lnTo>
                    <a:pt x="86" y="9"/>
                  </a:lnTo>
                  <a:lnTo>
                    <a:pt x="82" y="7"/>
                  </a:lnTo>
                  <a:lnTo>
                    <a:pt x="77" y="7"/>
                  </a:lnTo>
                  <a:lnTo>
                    <a:pt x="73" y="8"/>
                  </a:lnTo>
                  <a:lnTo>
                    <a:pt x="69" y="12"/>
                  </a:lnTo>
                  <a:lnTo>
                    <a:pt x="59" y="4"/>
                  </a:lnTo>
                  <a:lnTo>
                    <a:pt x="47" y="0"/>
                  </a:lnTo>
                  <a:lnTo>
                    <a:pt x="34" y="1"/>
                  </a:lnTo>
                  <a:lnTo>
                    <a:pt x="23" y="6"/>
                  </a:lnTo>
                  <a:lnTo>
                    <a:pt x="13" y="13"/>
                  </a:lnTo>
                  <a:lnTo>
                    <a:pt x="5" y="24"/>
                  </a:lnTo>
                  <a:lnTo>
                    <a:pt x="0" y="37"/>
                  </a:lnTo>
                  <a:lnTo>
                    <a:pt x="0" y="53"/>
                  </a:lnTo>
                  <a:lnTo>
                    <a:pt x="2" y="59"/>
                  </a:lnTo>
                  <a:lnTo>
                    <a:pt x="9" y="74"/>
                  </a:lnTo>
                  <a:lnTo>
                    <a:pt x="21" y="97"/>
                  </a:lnTo>
                  <a:lnTo>
                    <a:pt x="34" y="127"/>
                  </a:lnTo>
                  <a:lnTo>
                    <a:pt x="52" y="161"/>
                  </a:lnTo>
                  <a:lnTo>
                    <a:pt x="71" y="201"/>
                  </a:lnTo>
                  <a:lnTo>
                    <a:pt x="92" y="241"/>
                  </a:lnTo>
                  <a:lnTo>
                    <a:pt x="114" y="282"/>
                  </a:lnTo>
                  <a:lnTo>
                    <a:pt x="137" y="324"/>
                  </a:lnTo>
                  <a:lnTo>
                    <a:pt x="159" y="362"/>
                  </a:lnTo>
                  <a:lnTo>
                    <a:pt x="180" y="396"/>
                  </a:lnTo>
                  <a:lnTo>
                    <a:pt x="199" y="425"/>
                  </a:lnTo>
                  <a:lnTo>
                    <a:pt x="218" y="447"/>
                  </a:lnTo>
                  <a:lnTo>
                    <a:pt x="233" y="461"/>
                  </a:lnTo>
                  <a:lnTo>
                    <a:pt x="244" y="464"/>
                  </a:lnTo>
                  <a:lnTo>
                    <a:pt x="252" y="4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Freeform 12"/>
            <p:cNvSpPr/>
            <p:nvPr/>
          </p:nvSpPr>
          <p:spPr bwMode="auto">
            <a:xfrm>
              <a:off x="220" y="1709"/>
              <a:ext cx="651" cy="755"/>
            </a:xfrm>
            <a:custGeom>
              <a:avLst/>
              <a:gdLst>
                <a:gd name="T0" fmla="*/ 1 w 1302"/>
                <a:gd name="T1" fmla="*/ 0 h 1511"/>
                <a:gd name="T2" fmla="*/ 1 w 1302"/>
                <a:gd name="T3" fmla="*/ 0 h 1511"/>
                <a:gd name="T4" fmla="*/ 1 w 1302"/>
                <a:gd name="T5" fmla="*/ 0 h 1511"/>
                <a:gd name="T6" fmla="*/ 1 w 1302"/>
                <a:gd name="T7" fmla="*/ 0 h 1511"/>
                <a:gd name="T8" fmla="*/ 1 w 1302"/>
                <a:gd name="T9" fmla="*/ 0 h 1511"/>
                <a:gd name="T10" fmla="*/ 1 w 1302"/>
                <a:gd name="T11" fmla="*/ 0 h 1511"/>
                <a:gd name="T12" fmla="*/ 1 w 1302"/>
                <a:gd name="T13" fmla="*/ 0 h 1511"/>
                <a:gd name="T14" fmla="*/ 1 w 1302"/>
                <a:gd name="T15" fmla="*/ 0 h 1511"/>
                <a:gd name="T16" fmla="*/ 1 w 1302"/>
                <a:gd name="T17" fmla="*/ 0 h 1511"/>
                <a:gd name="T18" fmla="*/ 1 w 1302"/>
                <a:gd name="T19" fmla="*/ 0 h 1511"/>
                <a:gd name="T20" fmla="*/ 1 w 1302"/>
                <a:gd name="T21" fmla="*/ 0 h 1511"/>
                <a:gd name="T22" fmla="*/ 0 w 1302"/>
                <a:gd name="T23" fmla="*/ 0 h 1511"/>
                <a:gd name="T24" fmla="*/ 1 w 1302"/>
                <a:gd name="T25" fmla="*/ 0 h 1511"/>
                <a:gd name="T26" fmla="*/ 1 w 1302"/>
                <a:gd name="T27" fmla="*/ 0 h 1511"/>
                <a:gd name="T28" fmla="*/ 1 w 1302"/>
                <a:gd name="T29" fmla="*/ 0 h 1511"/>
                <a:gd name="T30" fmla="*/ 1 w 1302"/>
                <a:gd name="T31" fmla="*/ 0 h 1511"/>
                <a:gd name="T32" fmla="*/ 1 w 1302"/>
                <a:gd name="T33" fmla="*/ 0 h 1511"/>
                <a:gd name="T34" fmla="*/ 1 w 1302"/>
                <a:gd name="T35" fmla="*/ 0 h 1511"/>
                <a:gd name="T36" fmla="*/ 1 w 1302"/>
                <a:gd name="T37" fmla="*/ 0 h 1511"/>
                <a:gd name="T38" fmla="*/ 1 w 1302"/>
                <a:gd name="T39" fmla="*/ 0 h 1511"/>
                <a:gd name="T40" fmla="*/ 1 w 1302"/>
                <a:gd name="T41" fmla="*/ 0 h 1511"/>
                <a:gd name="T42" fmla="*/ 1 w 1302"/>
                <a:gd name="T43" fmla="*/ 0 h 1511"/>
                <a:gd name="T44" fmla="*/ 1 w 1302"/>
                <a:gd name="T45" fmla="*/ 0 h 1511"/>
                <a:gd name="T46" fmla="*/ 1 w 1302"/>
                <a:gd name="T47" fmla="*/ 0 h 1511"/>
                <a:gd name="T48" fmla="*/ 1 w 1302"/>
                <a:gd name="T49" fmla="*/ 0 h 1511"/>
                <a:gd name="T50" fmla="*/ 1 w 1302"/>
                <a:gd name="T51" fmla="*/ 0 h 1511"/>
                <a:gd name="T52" fmla="*/ 1 w 1302"/>
                <a:gd name="T53" fmla="*/ 0 h 1511"/>
                <a:gd name="T54" fmla="*/ 1 w 1302"/>
                <a:gd name="T55" fmla="*/ 0 h 1511"/>
                <a:gd name="T56" fmla="*/ 1 w 1302"/>
                <a:gd name="T57" fmla="*/ 0 h 1511"/>
                <a:gd name="T58" fmla="*/ 1 w 1302"/>
                <a:gd name="T59" fmla="*/ 0 h 1511"/>
                <a:gd name="T60" fmla="*/ 1 w 1302"/>
                <a:gd name="T61" fmla="*/ 0 h 1511"/>
                <a:gd name="T62" fmla="*/ 1 w 1302"/>
                <a:gd name="T63" fmla="*/ 0 h 1511"/>
                <a:gd name="T64" fmla="*/ 1 w 1302"/>
                <a:gd name="T65" fmla="*/ 0 h 1511"/>
                <a:gd name="T66" fmla="*/ 1 w 1302"/>
                <a:gd name="T67" fmla="*/ 0 h 1511"/>
                <a:gd name="T68" fmla="*/ 1 w 1302"/>
                <a:gd name="T69" fmla="*/ 0 h 1511"/>
                <a:gd name="T70" fmla="*/ 1 w 1302"/>
                <a:gd name="T71" fmla="*/ 0 h 1511"/>
                <a:gd name="T72" fmla="*/ 1 w 1302"/>
                <a:gd name="T73" fmla="*/ 0 h 1511"/>
                <a:gd name="T74" fmla="*/ 1 w 1302"/>
                <a:gd name="T75" fmla="*/ 0 h 1511"/>
                <a:gd name="T76" fmla="*/ 1 w 1302"/>
                <a:gd name="T77" fmla="*/ 0 h 1511"/>
                <a:gd name="T78" fmla="*/ 1 w 1302"/>
                <a:gd name="T79" fmla="*/ 0 h 1511"/>
                <a:gd name="T80" fmla="*/ 1 w 1302"/>
                <a:gd name="T81" fmla="*/ 0 h 1511"/>
                <a:gd name="T82" fmla="*/ 1 w 1302"/>
                <a:gd name="T83" fmla="*/ 0 h 1511"/>
                <a:gd name="T84" fmla="*/ 1 w 1302"/>
                <a:gd name="T85" fmla="*/ 0 h 1511"/>
                <a:gd name="T86" fmla="*/ 1 w 1302"/>
                <a:gd name="T87" fmla="*/ 0 h 1511"/>
                <a:gd name="T88" fmla="*/ 1 w 1302"/>
                <a:gd name="T89" fmla="*/ 0 h 1511"/>
                <a:gd name="T90" fmla="*/ 1 w 1302"/>
                <a:gd name="T91" fmla="*/ 0 h 1511"/>
                <a:gd name="T92" fmla="*/ 1 w 1302"/>
                <a:gd name="T93" fmla="*/ 0 h 1511"/>
                <a:gd name="T94" fmla="*/ 1 w 1302"/>
                <a:gd name="T95" fmla="*/ 0 h 1511"/>
                <a:gd name="T96" fmla="*/ 1 w 1302"/>
                <a:gd name="T97" fmla="*/ 0 h 1511"/>
                <a:gd name="T98" fmla="*/ 1 w 1302"/>
                <a:gd name="T99" fmla="*/ 0 h 1511"/>
                <a:gd name="T100" fmla="*/ 1 w 1302"/>
                <a:gd name="T101" fmla="*/ 0 h 1511"/>
                <a:gd name="T102" fmla="*/ 1 w 1302"/>
                <a:gd name="T103" fmla="*/ 0 h 1511"/>
                <a:gd name="T104" fmla="*/ 1 w 1302"/>
                <a:gd name="T105" fmla="*/ 0 h 1511"/>
                <a:gd name="T106" fmla="*/ 1 w 1302"/>
                <a:gd name="T107" fmla="*/ 0 h 1511"/>
                <a:gd name="T108" fmla="*/ 1 w 1302"/>
                <a:gd name="T109" fmla="*/ 0 h 1511"/>
                <a:gd name="T110" fmla="*/ 1 w 1302"/>
                <a:gd name="T111" fmla="*/ 0 h 1511"/>
                <a:gd name="T112" fmla="*/ 1 w 1302"/>
                <a:gd name="T113" fmla="*/ 0 h 1511"/>
                <a:gd name="T114" fmla="*/ 1 w 1302"/>
                <a:gd name="T115" fmla="*/ 0 h 1511"/>
                <a:gd name="T116" fmla="*/ 1 w 1302"/>
                <a:gd name="T117" fmla="*/ 0 h 1511"/>
                <a:gd name="T118" fmla="*/ 1 w 1302"/>
                <a:gd name="T119" fmla="*/ 0 h 1511"/>
                <a:gd name="T120" fmla="*/ 1 w 1302"/>
                <a:gd name="T121" fmla="*/ 0 h 15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02"/>
                <a:gd name="T184" fmla="*/ 0 h 1511"/>
                <a:gd name="T185" fmla="*/ 1302 w 1302"/>
                <a:gd name="T186" fmla="*/ 1511 h 15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02" h="1511">
                  <a:moveTo>
                    <a:pt x="1043" y="71"/>
                  </a:moveTo>
                  <a:lnTo>
                    <a:pt x="1028" y="61"/>
                  </a:lnTo>
                  <a:lnTo>
                    <a:pt x="1010" y="51"/>
                  </a:lnTo>
                  <a:lnTo>
                    <a:pt x="989" y="42"/>
                  </a:lnTo>
                  <a:lnTo>
                    <a:pt x="964" y="35"/>
                  </a:lnTo>
                  <a:lnTo>
                    <a:pt x="937" y="28"/>
                  </a:lnTo>
                  <a:lnTo>
                    <a:pt x="907" y="21"/>
                  </a:lnTo>
                  <a:lnTo>
                    <a:pt x="875" y="16"/>
                  </a:lnTo>
                  <a:lnTo>
                    <a:pt x="840" y="12"/>
                  </a:lnTo>
                  <a:lnTo>
                    <a:pt x="805" y="8"/>
                  </a:lnTo>
                  <a:lnTo>
                    <a:pt x="767" y="6"/>
                  </a:lnTo>
                  <a:lnTo>
                    <a:pt x="729" y="4"/>
                  </a:lnTo>
                  <a:lnTo>
                    <a:pt x="688" y="1"/>
                  </a:lnTo>
                  <a:lnTo>
                    <a:pt x="648" y="1"/>
                  </a:lnTo>
                  <a:lnTo>
                    <a:pt x="608" y="0"/>
                  </a:lnTo>
                  <a:lnTo>
                    <a:pt x="566" y="0"/>
                  </a:lnTo>
                  <a:lnTo>
                    <a:pt x="525" y="1"/>
                  </a:lnTo>
                  <a:lnTo>
                    <a:pt x="484" y="2"/>
                  </a:lnTo>
                  <a:lnTo>
                    <a:pt x="446" y="2"/>
                  </a:lnTo>
                  <a:lnTo>
                    <a:pt x="408" y="2"/>
                  </a:lnTo>
                  <a:lnTo>
                    <a:pt x="373" y="2"/>
                  </a:lnTo>
                  <a:lnTo>
                    <a:pt x="339" y="2"/>
                  </a:lnTo>
                  <a:lnTo>
                    <a:pt x="306" y="2"/>
                  </a:lnTo>
                  <a:lnTo>
                    <a:pt x="275" y="4"/>
                  </a:lnTo>
                  <a:lnTo>
                    <a:pt x="245" y="5"/>
                  </a:lnTo>
                  <a:lnTo>
                    <a:pt x="217" y="7"/>
                  </a:lnTo>
                  <a:lnTo>
                    <a:pt x="189" y="10"/>
                  </a:lnTo>
                  <a:lnTo>
                    <a:pt x="163" y="15"/>
                  </a:lnTo>
                  <a:lnTo>
                    <a:pt x="139" y="20"/>
                  </a:lnTo>
                  <a:lnTo>
                    <a:pt x="114" y="27"/>
                  </a:lnTo>
                  <a:lnTo>
                    <a:pt x="92" y="35"/>
                  </a:lnTo>
                  <a:lnTo>
                    <a:pt x="72" y="45"/>
                  </a:lnTo>
                  <a:lnTo>
                    <a:pt x="51" y="56"/>
                  </a:lnTo>
                  <a:lnTo>
                    <a:pt x="20" y="80"/>
                  </a:lnTo>
                  <a:lnTo>
                    <a:pt x="4" y="99"/>
                  </a:lnTo>
                  <a:lnTo>
                    <a:pt x="0" y="116"/>
                  </a:lnTo>
                  <a:lnTo>
                    <a:pt x="8" y="134"/>
                  </a:lnTo>
                  <a:lnTo>
                    <a:pt x="26" y="151"/>
                  </a:lnTo>
                  <a:lnTo>
                    <a:pt x="49" y="169"/>
                  </a:lnTo>
                  <a:lnTo>
                    <a:pt x="78" y="190"/>
                  </a:lnTo>
                  <a:lnTo>
                    <a:pt x="109" y="214"/>
                  </a:lnTo>
                  <a:lnTo>
                    <a:pt x="127" y="229"/>
                  </a:lnTo>
                  <a:lnTo>
                    <a:pt x="149" y="247"/>
                  </a:lnTo>
                  <a:lnTo>
                    <a:pt x="174" y="266"/>
                  </a:lnTo>
                  <a:lnTo>
                    <a:pt x="203" y="287"/>
                  </a:lnTo>
                  <a:lnTo>
                    <a:pt x="235" y="310"/>
                  </a:lnTo>
                  <a:lnTo>
                    <a:pt x="269" y="333"/>
                  </a:lnTo>
                  <a:lnTo>
                    <a:pt x="305" y="356"/>
                  </a:lnTo>
                  <a:lnTo>
                    <a:pt x="343" y="379"/>
                  </a:lnTo>
                  <a:lnTo>
                    <a:pt x="382" y="402"/>
                  </a:lnTo>
                  <a:lnTo>
                    <a:pt x="421" y="423"/>
                  </a:lnTo>
                  <a:lnTo>
                    <a:pt x="461" y="442"/>
                  </a:lnTo>
                  <a:lnTo>
                    <a:pt x="500" y="460"/>
                  </a:lnTo>
                  <a:lnTo>
                    <a:pt x="541" y="475"/>
                  </a:lnTo>
                  <a:lnTo>
                    <a:pt x="579" y="486"/>
                  </a:lnTo>
                  <a:lnTo>
                    <a:pt x="617" y="494"/>
                  </a:lnTo>
                  <a:lnTo>
                    <a:pt x="653" y="498"/>
                  </a:lnTo>
                  <a:lnTo>
                    <a:pt x="667" y="500"/>
                  </a:lnTo>
                  <a:lnTo>
                    <a:pt x="686" y="503"/>
                  </a:lnTo>
                  <a:lnTo>
                    <a:pt x="708" y="507"/>
                  </a:lnTo>
                  <a:lnTo>
                    <a:pt x="731" y="507"/>
                  </a:lnTo>
                  <a:lnTo>
                    <a:pt x="754" y="503"/>
                  </a:lnTo>
                  <a:lnTo>
                    <a:pt x="776" y="492"/>
                  </a:lnTo>
                  <a:lnTo>
                    <a:pt x="795" y="473"/>
                  </a:lnTo>
                  <a:lnTo>
                    <a:pt x="810" y="443"/>
                  </a:lnTo>
                  <a:lnTo>
                    <a:pt x="803" y="503"/>
                  </a:lnTo>
                  <a:lnTo>
                    <a:pt x="794" y="551"/>
                  </a:lnTo>
                  <a:lnTo>
                    <a:pt x="787" y="590"/>
                  </a:lnTo>
                  <a:lnTo>
                    <a:pt x="784" y="627"/>
                  </a:lnTo>
                  <a:lnTo>
                    <a:pt x="785" y="643"/>
                  </a:lnTo>
                  <a:lnTo>
                    <a:pt x="788" y="654"/>
                  </a:lnTo>
                  <a:lnTo>
                    <a:pt x="794" y="663"/>
                  </a:lnTo>
                  <a:lnTo>
                    <a:pt x="801" y="669"/>
                  </a:lnTo>
                  <a:lnTo>
                    <a:pt x="809" y="675"/>
                  </a:lnTo>
                  <a:lnTo>
                    <a:pt x="818" y="681"/>
                  </a:lnTo>
                  <a:lnTo>
                    <a:pt x="827" y="688"/>
                  </a:lnTo>
                  <a:lnTo>
                    <a:pt x="835" y="696"/>
                  </a:lnTo>
                  <a:lnTo>
                    <a:pt x="845" y="696"/>
                  </a:lnTo>
                  <a:lnTo>
                    <a:pt x="858" y="698"/>
                  </a:lnTo>
                  <a:lnTo>
                    <a:pt x="873" y="700"/>
                  </a:lnTo>
                  <a:lnTo>
                    <a:pt x="889" y="705"/>
                  </a:lnTo>
                  <a:lnTo>
                    <a:pt x="904" y="712"/>
                  </a:lnTo>
                  <a:lnTo>
                    <a:pt x="916" y="720"/>
                  </a:lnTo>
                  <a:lnTo>
                    <a:pt x="927" y="729"/>
                  </a:lnTo>
                  <a:lnTo>
                    <a:pt x="933" y="741"/>
                  </a:lnTo>
                  <a:lnTo>
                    <a:pt x="938" y="744"/>
                  </a:lnTo>
                  <a:lnTo>
                    <a:pt x="945" y="748"/>
                  </a:lnTo>
                  <a:lnTo>
                    <a:pt x="952" y="754"/>
                  </a:lnTo>
                  <a:lnTo>
                    <a:pt x="958" y="762"/>
                  </a:lnTo>
                  <a:lnTo>
                    <a:pt x="964" y="775"/>
                  </a:lnTo>
                  <a:lnTo>
                    <a:pt x="967" y="790"/>
                  </a:lnTo>
                  <a:lnTo>
                    <a:pt x="968" y="811"/>
                  </a:lnTo>
                  <a:lnTo>
                    <a:pt x="966" y="836"/>
                  </a:lnTo>
                  <a:lnTo>
                    <a:pt x="958" y="939"/>
                  </a:lnTo>
                  <a:lnTo>
                    <a:pt x="950" y="1096"/>
                  </a:lnTo>
                  <a:lnTo>
                    <a:pt x="944" y="1252"/>
                  </a:lnTo>
                  <a:lnTo>
                    <a:pt x="945" y="1346"/>
                  </a:lnTo>
                  <a:lnTo>
                    <a:pt x="946" y="1389"/>
                  </a:lnTo>
                  <a:lnTo>
                    <a:pt x="943" y="1426"/>
                  </a:lnTo>
                  <a:lnTo>
                    <a:pt x="937" y="1455"/>
                  </a:lnTo>
                  <a:lnTo>
                    <a:pt x="931" y="1473"/>
                  </a:lnTo>
                  <a:lnTo>
                    <a:pt x="928" y="1488"/>
                  </a:lnTo>
                  <a:lnTo>
                    <a:pt x="928" y="1504"/>
                  </a:lnTo>
                  <a:lnTo>
                    <a:pt x="935" y="1511"/>
                  </a:lnTo>
                  <a:lnTo>
                    <a:pt x="951" y="1498"/>
                  </a:lnTo>
                  <a:lnTo>
                    <a:pt x="967" y="1465"/>
                  </a:lnTo>
                  <a:lnTo>
                    <a:pt x="976" y="1420"/>
                  </a:lnTo>
                  <a:lnTo>
                    <a:pt x="980" y="1372"/>
                  </a:lnTo>
                  <a:lnTo>
                    <a:pt x="977" y="1327"/>
                  </a:lnTo>
                  <a:lnTo>
                    <a:pt x="975" y="1276"/>
                  </a:lnTo>
                  <a:lnTo>
                    <a:pt x="976" y="1215"/>
                  </a:lnTo>
                  <a:lnTo>
                    <a:pt x="980" y="1156"/>
                  </a:lnTo>
                  <a:lnTo>
                    <a:pt x="984" y="1110"/>
                  </a:lnTo>
                  <a:lnTo>
                    <a:pt x="987" y="1093"/>
                  </a:lnTo>
                  <a:lnTo>
                    <a:pt x="989" y="1077"/>
                  </a:lnTo>
                  <a:lnTo>
                    <a:pt x="992" y="1063"/>
                  </a:lnTo>
                  <a:lnTo>
                    <a:pt x="996" y="1050"/>
                  </a:lnTo>
                  <a:lnTo>
                    <a:pt x="1000" y="1040"/>
                  </a:lnTo>
                  <a:lnTo>
                    <a:pt x="1005" y="1032"/>
                  </a:lnTo>
                  <a:lnTo>
                    <a:pt x="1013" y="1026"/>
                  </a:lnTo>
                  <a:lnTo>
                    <a:pt x="1021" y="1023"/>
                  </a:lnTo>
                  <a:lnTo>
                    <a:pt x="1030" y="1022"/>
                  </a:lnTo>
                  <a:lnTo>
                    <a:pt x="1039" y="1024"/>
                  </a:lnTo>
                  <a:lnTo>
                    <a:pt x="1044" y="1026"/>
                  </a:lnTo>
                  <a:lnTo>
                    <a:pt x="1051" y="1030"/>
                  </a:lnTo>
                  <a:lnTo>
                    <a:pt x="1056" y="1033"/>
                  </a:lnTo>
                  <a:lnTo>
                    <a:pt x="1062" y="1037"/>
                  </a:lnTo>
                  <a:lnTo>
                    <a:pt x="1067" y="1039"/>
                  </a:lnTo>
                  <a:lnTo>
                    <a:pt x="1074" y="1040"/>
                  </a:lnTo>
                  <a:lnTo>
                    <a:pt x="1081" y="1039"/>
                  </a:lnTo>
                  <a:lnTo>
                    <a:pt x="1087" y="1037"/>
                  </a:lnTo>
                  <a:lnTo>
                    <a:pt x="1093" y="1033"/>
                  </a:lnTo>
                  <a:lnTo>
                    <a:pt x="1097" y="1030"/>
                  </a:lnTo>
                  <a:lnTo>
                    <a:pt x="1102" y="1026"/>
                  </a:lnTo>
                  <a:lnTo>
                    <a:pt x="1108" y="1023"/>
                  </a:lnTo>
                  <a:lnTo>
                    <a:pt x="1112" y="1020"/>
                  </a:lnTo>
                  <a:lnTo>
                    <a:pt x="1118" y="1019"/>
                  </a:lnTo>
                  <a:lnTo>
                    <a:pt x="1125" y="1022"/>
                  </a:lnTo>
                  <a:lnTo>
                    <a:pt x="1133" y="1027"/>
                  </a:lnTo>
                  <a:lnTo>
                    <a:pt x="1141" y="1037"/>
                  </a:lnTo>
                  <a:lnTo>
                    <a:pt x="1151" y="1046"/>
                  </a:lnTo>
                  <a:lnTo>
                    <a:pt x="1162" y="1055"/>
                  </a:lnTo>
                  <a:lnTo>
                    <a:pt x="1172" y="1063"/>
                  </a:lnTo>
                  <a:lnTo>
                    <a:pt x="1181" y="1068"/>
                  </a:lnTo>
                  <a:lnTo>
                    <a:pt x="1191" y="1069"/>
                  </a:lnTo>
                  <a:lnTo>
                    <a:pt x="1204" y="1061"/>
                  </a:lnTo>
                  <a:lnTo>
                    <a:pt x="1211" y="1047"/>
                  </a:lnTo>
                  <a:lnTo>
                    <a:pt x="1214" y="1027"/>
                  </a:lnTo>
                  <a:lnTo>
                    <a:pt x="1211" y="1004"/>
                  </a:lnTo>
                  <a:lnTo>
                    <a:pt x="1207" y="980"/>
                  </a:lnTo>
                  <a:lnTo>
                    <a:pt x="1203" y="957"/>
                  </a:lnTo>
                  <a:lnTo>
                    <a:pt x="1200" y="936"/>
                  </a:lnTo>
                  <a:lnTo>
                    <a:pt x="1200" y="920"/>
                  </a:lnTo>
                  <a:lnTo>
                    <a:pt x="1207" y="896"/>
                  </a:lnTo>
                  <a:lnTo>
                    <a:pt x="1216" y="880"/>
                  </a:lnTo>
                  <a:lnTo>
                    <a:pt x="1228" y="867"/>
                  </a:lnTo>
                  <a:lnTo>
                    <a:pt x="1240" y="858"/>
                  </a:lnTo>
                  <a:lnTo>
                    <a:pt x="1254" y="849"/>
                  </a:lnTo>
                  <a:lnTo>
                    <a:pt x="1267" y="837"/>
                  </a:lnTo>
                  <a:lnTo>
                    <a:pt x="1278" y="822"/>
                  </a:lnTo>
                  <a:lnTo>
                    <a:pt x="1289" y="802"/>
                  </a:lnTo>
                  <a:lnTo>
                    <a:pt x="1295" y="773"/>
                  </a:lnTo>
                  <a:lnTo>
                    <a:pt x="1301" y="737"/>
                  </a:lnTo>
                  <a:lnTo>
                    <a:pt x="1302" y="696"/>
                  </a:lnTo>
                  <a:lnTo>
                    <a:pt x="1301" y="652"/>
                  </a:lnTo>
                  <a:lnTo>
                    <a:pt x="1295" y="606"/>
                  </a:lnTo>
                  <a:lnTo>
                    <a:pt x="1286" y="560"/>
                  </a:lnTo>
                  <a:lnTo>
                    <a:pt x="1272" y="514"/>
                  </a:lnTo>
                  <a:lnTo>
                    <a:pt x="1254" y="471"/>
                  </a:lnTo>
                  <a:lnTo>
                    <a:pt x="1242" y="450"/>
                  </a:lnTo>
                  <a:lnTo>
                    <a:pt x="1231" y="427"/>
                  </a:lnTo>
                  <a:lnTo>
                    <a:pt x="1218" y="404"/>
                  </a:lnTo>
                  <a:lnTo>
                    <a:pt x="1204" y="379"/>
                  </a:lnTo>
                  <a:lnTo>
                    <a:pt x="1189" y="354"/>
                  </a:lnTo>
                  <a:lnTo>
                    <a:pt x="1176" y="328"/>
                  </a:lnTo>
                  <a:lnTo>
                    <a:pt x="1161" y="302"/>
                  </a:lnTo>
                  <a:lnTo>
                    <a:pt x="1146" y="275"/>
                  </a:lnTo>
                  <a:lnTo>
                    <a:pt x="1131" y="249"/>
                  </a:lnTo>
                  <a:lnTo>
                    <a:pt x="1116" y="221"/>
                  </a:lnTo>
                  <a:lnTo>
                    <a:pt x="1102" y="195"/>
                  </a:lnTo>
                  <a:lnTo>
                    <a:pt x="1088" y="169"/>
                  </a:lnTo>
                  <a:lnTo>
                    <a:pt x="1075" y="144"/>
                  </a:lnTo>
                  <a:lnTo>
                    <a:pt x="1064" y="119"/>
                  </a:lnTo>
                  <a:lnTo>
                    <a:pt x="1052" y="94"/>
                  </a:lnTo>
                  <a:lnTo>
                    <a:pt x="1043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Freeform 13"/>
            <p:cNvSpPr/>
            <p:nvPr/>
          </p:nvSpPr>
          <p:spPr bwMode="auto">
            <a:xfrm>
              <a:off x="788" y="1356"/>
              <a:ext cx="562" cy="826"/>
            </a:xfrm>
            <a:custGeom>
              <a:avLst/>
              <a:gdLst>
                <a:gd name="T0" fmla="*/ 1 w 1123"/>
                <a:gd name="T1" fmla="*/ 0 h 1654"/>
                <a:gd name="T2" fmla="*/ 1 w 1123"/>
                <a:gd name="T3" fmla="*/ 0 h 1654"/>
                <a:gd name="T4" fmla="*/ 1 w 1123"/>
                <a:gd name="T5" fmla="*/ 0 h 1654"/>
                <a:gd name="T6" fmla="*/ 1 w 1123"/>
                <a:gd name="T7" fmla="*/ 0 h 1654"/>
                <a:gd name="T8" fmla="*/ 1 w 1123"/>
                <a:gd name="T9" fmla="*/ 0 h 1654"/>
                <a:gd name="T10" fmla="*/ 1 w 1123"/>
                <a:gd name="T11" fmla="*/ 0 h 1654"/>
                <a:gd name="T12" fmla="*/ 1 w 1123"/>
                <a:gd name="T13" fmla="*/ 0 h 1654"/>
                <a:gd name="T14" fmla="*/ 1 w 1123"/>
                <a:gd name="T15" fmla="*/ 0 h 1654"/>
                <a:gd name="T16" fmla="*/ 1 w 1123"/>
                <a:gd name="T17" fmla="*/ 0 h 1654"/>
                <a:gd name="T18" fmla="*/ 1 w 1123"/>
                <a:gd name="T19" fmla="*/ 0 h 1654"/>
                <a:gd name="T20" fmla="*/ 1 w 1123"/>
                <a:gd name="T21" fmla="*/ 0 h 1654"/>
                <a:gd name="T22" fmla="*/ 1 w 1123"/>
                <a:gd name="T23" fmla="*/ 0 h 1654"/>
                <a:gd name="T24" fmla="*/ 1 w 1123"/>
                <a:gd name="T25" fmla="*/ 0 h 1654"/>
                <a:gd name="T26" fmla="*/ 1 w 1123"/>
                <a:gd name="T27" fmla="*/ 0 h 1654"/>
                <a:gd name="T28" fmla="*/ 1 w 1123"/>
                <a:gd name="T29" fmla="*/ 0 h 1654"/>
                <a:gd name="T30" fmla="*/ 1 w 1123"/>
                <a:gd name="T31" fmla="*/ 0 h 1654"/>
                <a:gd name="T32" fmla="*/ 1 w 1123"/>
                <a:gd name="T33" fmla="*/ 0 h 1654"/>
                <a:gd name="T34" fmla="*/ 1 w 1123"/>
                <a:gd name="T35" fmla="*/ 0 h 1654"/>
                <a:gd name="T36" fmla="*/ 1 w 1123"/>
                <a:gd name="T37" fmla="*/ 0 h 1654"/>
                <a:gd name="T38" fmla="*/ 1 w 1123"/>
                <a:gd name="T39" fmla="*/ 0 h 1654"/>
                <a:gd name="T40" fmla="*/ 1 w 1123"/>
                <a:gd name="T41" fmla="*/ 0 h 1654"/>
                <a:gd name="T42" fmla="*/ 1 w 1123"/>
                <a:gd name="T43" fmla="*/ 0 h 1654"/>
                <a:gd name="T44" fmla="*/ 1 w 1123"/>
                <a:gd name="T45" fmla="*/ 0 h 1654"/>
                <a:gd name="T46" fmla="*/ 1 w 1123"/>
                <a:gd name="T47" fmla="*/ 0 h 1654"/>
                <a:gd name="T48" fmla="*/ 1 w 1123"/>
                <a:gd name="T49" fmla="*/ 0 h 1654"/>
                <a:gd name="T50" fmla="*/ 1 w 1123"/>
                <a:gd name="T51" fmla="*/ 0 h 1654"/>
                <a:gd name="T52" fmla="*/ 1 w 1123"/>
                <a:gd name="T53" fmla="*/ 0 h 1654"/>
                <a:gd name="T54" fmla="*/ 1 w 1123"/>
                <a:gd name="T55" fmla="*/ 0 h 1654"/>
                <a:gd name="T56" fmla="*/ 1 w 1123"/>
                <a:gd name="T57" fmla="*/ 0 h 1654"/>
                <a:gd name="T58" fmla="*/ 1 w 1123"/>
                <a:gd name="T59" fmla="*/ 0 h 1654"/>
                <a:gd name="T60" fmla="*/ 1 w 1123"/>
                <a:gd name="T61" fmla="*/ 0 h 1654"/>
                <a:gd name="T62" fmla="*/ 1 w 1123"/>
                <a:gd name="T63" fmla="*/ 0 h 1654"/>
                <a:gd name="T64" fmla="*/ 1 w 1123"/>
                <a:gd name="T65" fmla="*/ 0 h 1654"/>
                <a:gd name="T66" fmla="*/ 1 w 1123"/>
                <a:gd name="T67" fmla="*/ 0 h 1654"/>
                <a:gd name="T68" fmla="*/ 1 w 1123"/>
                <a:gd name="T69" fmla="*/ 0 h 1654"/>
                <a:gd name="T70" fmla="*/ 1 w 1123"/>
                <a:gd name="T71" fmla="*/ 0 h 1654"/>
                <a:gd name="T72" fmla="*/ 1 w 1123"/>
                <a:gd name="T73" fmla="*/ 0 h 1654"/>
                <a:gd name="T74" fmla="*/ 1 w 1123"/>
                <a:gd name="T75" fmla="*/ 0 h 1654"/>
                <a:gd name="T76" fmla="*/ 1 w 1123"/>
                <a:gd name="T77" fmla="*/ 0 h 1654"/>
                <a:gd name="T78" fmla="*/ 1 w 1123"/>
                <a:gd name="T79" fmla="*/ 0 h 1654"/>
                <a:gd name="T80" fmla="*/ 1 w 1123"/>
                <a:gd name="T81" fmla="*/ 0 h 1654"/>
                <a:gd name="T82" fmla="*/ 1 w 1123"/>
                <a:gd name="T83" fmla="*/ 0 h 1654"/>
                <a:gd name="T84" fmla="*/ 1 w 1123"/>
                <a:gd name="T85" fmla="*/ 0 h 1654"/>
                <a:gd name="T86" fmla="*/ 1 w 1123"/>
                <a:gd name="T87" fmla="*/ 0 h 1654"/>
                <a:gd name="T88" fmla="*/ 1 w 1123"/>
                <a:gd name="T89" fmla="*/ 0 h 1654"/>
                <a:gd name="T90" fmla="*/ 1 w 1123"/>
                <a:gd name="T91" fmla="*/ 0 h 1654"/>
                <a:gd name="T92" fmla="*/ 1 w 1123"/>
                <a:gd name="T93" fmla="*/ 0 h 1654"/>
                <a:gd name="T94" fmla="*/ 1 w 1123"/>
                <a:gd name="T95" fmla="*/ 0 h 1654"/>
                <a:gd name="T96" fmla="*/ 1 w 1123"/>
                <a:gd name="T97" fmla="*/ 0 h 1654"/>
                <a:gd name="T98" fmla="*/ 1 w 1123"/>
                <a:gd name="T99" fmla="*/ 0 h 16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23"/>
                <a:gd name="T151" fmla="*/ 0 h 1654"/>
                <a:gd name="T152" fmla="*/ 1123 w 1123"/>
                <a:gd name="T153" fmla="*/ 1654 h 165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23" h="1654">
                  <a:moveTo>
                    <a:pt x="0" y="738"/>
                  </a:moveTo>
                  <a:lnTo>
                    <a:pt x="2" y="720"/>
                  </a:lnTo>
                  <a:lnTo>
                    <a:pt x="8" y="700"/>
                  </a:lnTo>
                  <a:lnTo>
                    <a:pt x="17" y="678"/>
                  </a:lnTo>
                  <a:lnTo>
                    <a:pt x="28" y="654"/>
                  </a:lnTo>
                  <a:lnTo>
                    <a:pt x="42" y="630"/>
                  </a:lnTo>
                  <a:lnTo>
                    <a:pt x="58" y="604"/>
                  </a:lnTo>
                  <a:lnTo>
                    <a:pt x="78" y="577"/>
                  </a:lnTo>
                  <a:lnTo>
                    <a:pt x="99" y="548"/>
                  </a:lnTo>
                  <a:lnTo>
                    <a:pt x="122" y="519"/>
                  </a:lnTo>
                  <a:lnTo>
                    <a:pt x="145" y="491"/>
                  </a:lnTo>
                  <a:lnTo>
                    <a:pt x="171" y="461"/>
                  </a:lnTo>
                  <a:lnTo>
                    <a:pt x="198" y="431"/>
                  </a:lnTo>
                  <a:lnTo>
                    <a:pt x="225" y="401"/>
                  </a:lnTo>
                  <a:lnTo>
                    <a:pt x="253" y="371"/>
                  </a:lnTo>
                  <a:lnTo>
                    <a:pt x="282" y="341"/>
                  </a:lnTo>
                  <a:lnTo>
                    <a:pt x="311" y="312"/>
                  </a:lnTo>
                  <a:lnTo>
                    <a:pt x="340" y="283"/>
                  </a:lnTo>
                  <a:lnTo>
                    <a:pt x="366" y="256"/>
                  </a:lnTo>
                  <a:lnTo>
                    <a:pt x="391" y="229"/>
                  </a:lnTo>
                  <a:lnTo>
                    <a:pt x="416" y="203"/>
                  </a:lnTo>
                  <a:lnTo>
                    <a:pt x="440" y="179"/>
                  </a:lnTo>
                  <a:lnTo>
                    <a:pt x="463" y="156"/>
                  </a:lnTo>
                  <a:lnTo>
                    <a:pt x="485" y="134"/>
                  </a:lnTo>
                  <a:lnTo>
                    <a:pt x="507" y="113"/>
                  </a:lnTo>
                  <a:lnTo>
                    <a:pt x="529" y="93"/>
                  </a:lnTo>
                  <a:lnTo>
                    <a:pt x="549" y="76"/>
                  </a:lnTo>
                  <a:lnTo>
                    <a:pt x="570" y="60"/>
                  </a:lnTo>
                  <a:lnTo>
                    <a:pt x="591" y="45"/>
                  </a:lnTo>
                  <a:lnTo>
                    <a:pt x="613" y="33"/>
                  </a:lnTo>
                  <a:lnTo>
                    <a:pt x="633" y="22"/>
                  </a:lnTo>
                  <a:lnTo>
                    <a:pt x="655" y="14"/>
                  </a:lnTo>
                  <a:lnTo>
                    <a:pt x="678" y="7"/>
                  </a:lnTo>
                  <a:lnTo>
                    <a:pt x="716" y="0"/>
                  </a:lnTo>
                  <a:lnTo>
                    <a:pt x="742" y="2"/>
                  </a:lnTo>
                  <a:lnTo>
                    <a:pt x="757" y="13"/>
                  </a:lnTo>
                  <a:lnTo>
                    <a:pt x="764" y="30"/>
                  </a:lnTo>
                  <a:lnTo>
                    <a:pt x="764" y="54"/>
                  </a:lnTo>
                  <a:lnTo>
                    <a:pt x="760" y="83"/>
                  </a:lnTo>
                  <a:lnTo>
                    <a:pt x="756" y="119"/>
                  </a:lnTo>
                  <a:lnTo>
                    <a:pt x="752" y="158"/>
                  </a:lnTo>
                  <a:lnTo>
                    <a:pt x="747" y="210"/>
                  </a:lnTo>
                  <a:lnTo>
                    <a:pt x="739" y="276"/>
                  </a:lnTo>
                  <a:lnTo>
                    <a:pt x="728" y="356"/>
                  </a:lnTo>
                  <a:lnTo>
                    <a:pt x="711" y="441"/>
                  </a:lnTo>
                  <a:lnTo>
                    <a:pt x="689" y="528"/>
                  </a:lnTo>
                  <a:lnTo>
                    <a:pt x="660" y="612"/>
                  </a:lnTo>
                  <a:lnTo>
                    <a:pt x="625" y="685"/>
                  </a:lnTo>
                  <a:lnTo>
                    <a:pt x="583" y="746"/>
                  </a:lnTo>
                  <a:lnTo>
                    <a:pt x="575" y="759"/>
                  </a:lnTo>
                  <a:lnTo>
                    <a:pt x="564" y="775"/>
                  </a:lnTo>
                  <a:lnTo>
                    <a:pt x="550" y="794"/>
                  </a:lnTo>
                  <a:lnTo>
                    <a:pt x="535" y="810"/>
                  </a:lnTo>
                  <a:lnTo>
                    <a:pt x="516" y="824"/>
                  </a:lnTo>
                  <a:lnTo>
                    <a:pt x="493" y="833"/>
                  </a:lnTo>
                  <a:lnTo>
                    <a:pt x="466" y="833"/>
                  </a:lnTo>
                  <a:lnTo>
                    <a:pt x="434" y="824"/>
                  </a:lnTo>
                  <a:lnTo>
                    <a:pt x="459" y="843"/>
                  </a:lnTo>
                  <a:lnTo>
                    <a:pt x="482" y="859"/>
                  </a:lnTo>
                  <a:lnTo>
                    <a:pt x="503" y="874"/>
                  </a:lnTo>
                  <a:lnTo>
                    <a:pt x="523" y="886"/>
                  </a:lnTo>
                  <a:lnTo>
                    <a:pt x="540" y="897"/>
                  </a:lnTo>
                  <a:lnTo>
                    <a:pt x="556" y="909"/>
                  </a:lnTo>
                  <a:lnTo>
                    <a:pt x="571" y="919"/>
                  </a:lnTo>
                  <a:lnTo>
                    <a:pt x="585" y="931"/>
                  </a:lnTo>
                  <a:lnTo>
                    <a:pt x="597" y="942"/>
                  </a:lnTo>
                  <a:lnTo>
                    <a:pt x="602" y="953"/>
                  </a:lnTo>
                  <a:lnTo>
                    <a:pt x="605" y="963"/>
                  </a:lnTo>
                  <a:lnTo>
                    <a:pt x="605" y="973"/>
                  </a:lnTo>
                  <a:lnTo>
                    <a:pt x="603" y="982"/>
                  </a:lnTo>
                  <a:lnTo>
                    <a:pt x="601" y="993"/>
                  </a:lnTo>
                  <a:lnTo>
                    <a:pt x="600" y="1003"/>
                  </a:lnTo>
                  <a:lnTo>
                    <a:pt x="600" y="1015"/>
                  </a:lnTo>
                  <a:lnTo>
                    <a:pt x="593" y="1023"/>
                  </a:lnTo>
                  <a:lnTo>
                    <a:pt x="585" y="1033"/>
                  </a:lnTo>
                  <a:lnTo>
                    <a:pt x="577" y="1047"/>
                  </a:lnTo>
                  <a:lnTo>
                    <a:pt x="569" y="1061"/>
                  </a:lnTo>
                  <a:lnTo>
                    <a:pt x="563" y="1077"/>
                  </a:lnTo>
                  <a:lnTo>
                    <a:pt x="560" y="1092"/>
                  </a:lnTo>
                  <a:lnTo>
                    <a:pt x="560" y="1106"/>
                  </a:lnTo>
                  <a:lnTo>
                    <a:pt x="564" y="1117"/>
                  </a:lnTo>
                  <a:lnTo>
                    <a:pt x="562" y="1123"/>
                  </a:lnTo>
                  <a:lnTo>
                    <a:pt x="561" y="1131"/>
                  </a:lnTo>
                  <a:lnTo>
                    <a:pt x="561" y="1140"/>
                  </a:lnTo>
                  <a:lnTo>
                    <a:pt x="563" y="1151"/>
                  </a:lnTo>
                  <a:lnTo>
                    <a:pt x="568" y="1162"/>
                  </a:lnTo>
                  <a:lnTo>
                    <a:pt x="577" y="1176"/>
                  </a:lnTo>
                  <a:lnTo>
                    <a:pt x="591" y="1191"/>
                  </a:lnTo>
                  <a:lnTo>
                    <a:pt x="610" y="1207"/>
                  </a:lnTo>
                  <a:lnTo>
                    <a:pt x="624" y="1217"/>
                  </a:lnTo>
                  <a:lnTo>
                    <a:pt x="643" y="1232"/>
                  </a:lnTo>
                  <a:lnTo>
                    <a:pt x="664" y="1251"/>
                  </a:lnTo>
                  <a:lnTo>
                    <a:pt x="690" y="1273"/>
                  </a:lnTo>
                  <a:lnTo>
                    <a:pt x="719" y="1297"/>
                  </a:lnTo>
                  <a:lnTo>
                    <a:pt x="749" y="1322"/>
                  </a:lnTo>
                  <a:lnTo>
                    <a:pt x="779" y="1349"/>
                  </a:lnTo>
                  <a:lnTo>
                    <a:pt x="811" y="1375"/>
                  </a:lnTo>
                  <a:lnTo>
                    <a:pt x="842" y="1403"/>
                  </a:lnTo>
                  <a:lnTo>
                    <a:pt x="872" y="1429"/>
                  </a:lnTo>
                  <a:lnTo>
                    <a:pt x="901" y="1455"/>
                  </a:lnTo>
                  <a:lnTo>
                    <a:pt x="926" y="1479"/>
                  </a:lnTo>
                  <a:lnTo>
                    <a:pt x="949" y="1501"/>
                  </a:lnTo>
                  <a:lnTo>
                    <a:pt x="969" y="1519"/>
                  </a:lnTo>
                  <a:lnTo>
                    <a:pt x="984" y="1534"/>
                  </a:lnTo>
                  <a:lnTo>
                    <a:pt x="994" y="1545"/>
                  </a:lnTo>
                  <a:lnTo>
                    <a:pt x="1009" y="1561"/>
                  </a:lnTo>
                  <a:lnTo>
                    <a:pt x="1024" y="1574"/>
                  </a:lnTo>
                  <a:lnTo>
                    <a:pt x="1039" y="1587"/>
                  </a:lnTo>
                  <a:lnTo>
                    <a:pt x="1054" y="1597"/>
                  </a:lnTo>
                  <a:lnTo>
                    <a:pt x="1067" y="1607"/>
                  </a:lnTo>
                  <a:lnTo>
                    <a:pt x="1079" y="1614"/>
                  </a:lnTo>
                  <a:lnTo>
                    <a:pt x="1089" y="1618"/>
                  </a:lnTo>
                  <a:lnTo>
                    <a:pt x="1095" y="1622"/>
                  </a:lnTo>
                  <a:lnTo>
                    <a:pt x="1102" y="1625"/>
                  </a:lnTo>
                  <a:lnTo>
                    <a:pt x="1109" y="1630"/>
                  </a:lnTo>
                  <a:lnTo>
                    <a:pt x="1116" y="1635"/>
                  </a:lnTo>
                  <a:lnTo>
                    <a:pt x="1121" y="1641"/>
                  </a:lnTo>
                  <a:lnTo>
                    <a:pt x="1123" y="1646"/>
                  </a:lnTo>
                  <a:lnTo>
                    <a:pt x="1121" y="1650"/>
                  </a:lnTo>
                  <a:lnTo>
                    <a:pt x="1114" y="1654"/>
                  </a:lnTo>
                  <a:lnTo>
                    <a:pt x="1100" y="1654"/>
                  </a:lnTo>
                  <a:lnTo>
                    <a:pt x="1083" y="1650"/>
                  </a:lnTo>
                  <a:lnTo>
                    <a:pt x="1064" y="1642"/>
                  </a:lnTo>
                  <a:lnTo>
                    <a:pt x="1046" y="1632"/>
                  </a:lnTo>
                  <a:lnTo>
                    <a:pt x="1026" y="1618"/>
                  </a:lnTo>
                  <a:lnTo>
                    <a:pt x="1007" y="1603"/>
                  </a:lnTo>
                  <a:lnTo>
                    <a:pt x="989" y="1587"/>
                  </a:lnTo>
                  <a:lnTo>
                    <a:pt x="972" y="1570"/>
                  </a:lnTo>
                  <a:lnTo>
                    <a:pt x="957" y="1554"/>
                  </a:lnTo>
                  <a:lnTo>
                    <a:pt x="941" y="1536"/>
                  </a:lnTo>
                  <a:lnTo>
                    <a:pt x="923" y="1518"/>
                  </a:lnTo>
                  <a:lnTo>
                    <a:pt x="901" y="1497"/>
                  </a:lnTo>
                  <a:lnTo>
                    <a:pt x="878" y="1477"/>
                  </a:lnTo>
                  <a:lnTo>
                    <a:pt x="855" y="1457"/>
                  </a:lnTo>
                  <a:lnTo>
                    <a:pt x="833" y="1439"/>
                  </a:lnTo>
                  <a:lnTo>
                    <a:pt x="813" y="1422"/>
                  </a:lnTo>
                  <a:lnTo>
                    <a:pt x="797" y="1410"/>
                  </a:lnTo>
                  <a:lnTo>
                    <a:pt x="783" y="1399"/>
                  </a:lnTo>
                  <a:lnTo>
                    <a:pt x="769" y="1390"/>
                  </a:lnTo>
                  <a:lnTo>
                    <a:pt x="757" y="1382"/>
                  </a:lnTo>
                  <a:lnTo>
                    <a:pt x="745" y="1376"/>
                  </a:lnTo>
                  <a:lnTo>
                    <a:pt x="735" y="1373"/>
                  </a:lnTo>
                  <a:lnTo>
                    <a:pt x="724" y="1371"/>
                  </a:lnTo>
                  <a:lnTo>
                    <a:pt x="715" y="1372"/>
                  </a:lnTo>
                  <a:lnTo>
                    <a:pt x="707" y="1376"/>
                  </a:lnTo>
                  <a:lnTo>
                    <a:pt x="697" y="1389"/>
                  </a:lnTo>
                  <a:lnTo>
                    <a:pt x="692" y="1403"/>
                  </a:lnTo>
                  <a:lnTo>
                    <a:pt x="690" y="1416"/>
                  </a:lnTo>
                  <a:lnTo>
                    <a:pt x="683" y="1426"/>
                  </a:lnTo>
                  <a:lnTo>
                    <a:pt x="678" y="1430"/>
                  </a:lnTo>
                  <a:lnTo>
                    <a:pt x="673" y="1433"/>
                  </a:lnTo>
                  <a:lnTo>
                    <a:pt x="666" y="1435"/>
                  </a:lnTo>
                  <a:lnTo>
                    <a:pt x="660" y="1436"/>
                  </a:lnTo>
                  <a:lnTo>
                    <a:pt x="653" y="1437"/>
                  </a:lnTo>
                  <a:lnTo>
                    <a:pt x="647" y="1439"/>
                  </a:lnTo>
                  <a:lnTo>
                    <a:pt x="643" y="1441"/>
                  </a:lnTo>
                  <a:lnTo>
                    <a:pt x="638" y="1444"/>
                  </a:lnTo>
                  <a:lnTo>
                    <a:pt x="635" y="1460"/>
                  </a:lnTo>
                  <a:lnTo>
                    <a:pt x="635" y="1486"/>
                  </a:lnTo>
                  <a:lnTo>
                    <a:pt x="632" y="1512"/>
                  </a:lnTo>
                  <a:lnTo>
                    <a:pt x="624" y="1531"/>
                  </a:lnTo>
                  <a:lnTo>
                    <a:pt x="609" y="1535"/>
                  </a:lnTo>
                  <a:lnTo>
                    <a:pt x="593" y="1531"/>
                  </a:lnTo>
                  <a:lnTo>
                    <a:pt x="578" y="1518"/>
                  </a:lnTo>
                  <a:lnTo>
                    <a:pt x="563" y="1501"/>
                  </a:lnTo>
                  <a:lnTo>
                    <a:pt x="549" y="1481"/>
                  </a:lnTo>
                  <a:lnTo>
                    <a:pt x="535" y="1462"/>
                  </a:lnTo>
                  <a:lnTo>
                    <a:pt x="522" y="1445"/>
                  </a:lnTo>
                  <a:lnTo>
                    <a:pt x="510" y="1434"/>
                  </a:lnTo>
                  <a:lnTo>
                    <a:pt x="488" y="1422"/>
                  </a:lnTo>
                  <a:lnTo>
                    <a:pt x="470" y="1418"/>
                  </a:lnTo>
                  <a:lnTo>
                    <a:pt x="452" y="1418"/>
                  </a:lnTo>
                  <a:lnTo>
                    <a:pt x="437" y="1420"/>
                  </a:lnTo>
                  <a:lnTo>
                    <a:pt x="421" y="1424"/>
                  </a:lnTo>
                  <a:lnTo>
                    <a:pt x="404" y="1426"/>
                  </a:lnTo>
                  <a:lnTo>
                    <a:pt x="386" y="1425"/>
                  </a:lnTo>
                  <a:lnTo>
                    <a:pt x="363" y="1417"/>
                  </a:lnTo>
                  <a:lnTo>
                    <a:pt x="350" y="1410"/>
                  </a:lnTo>
                  <a:lnTo>
                    <a:pt x="336" y="1402"/>
                  </a:lnTo>
                  <a:lnTo>
                    <a:pt x="322" y="1392"/>
                  </a:lnTo>
                  <a:lnTo>
                    <a:pt x="307" y="1381"/>
                  </a:lnTo>
                  <a:lnTo>
                    <a:pt x="292" y="1368"/>
                  </a:lnTo>
                  <a:lnTo>
                    <a:pt x="276" y="1354"/>
                  </a:lnTo>
                  <a:lnTo>
                    <a:pt x="261" y="1338"/>
                  </a:lnTo>
                  <a:lnTo>
                    <a:pt x="246" y="1322"/>
                  </a:lnTo>
                  <a:lnTo>
                    <a:pt x="231" y="1305"/>
                  </a:lnTo>
                  <a:lnTo>
                    <a:pt x="216" y="1287"/>
                  </a:lnTo>
                  <a:lnTo>
                    <a:pt x="202" y="1268"/>
                  </a:lnTo>
                  <a:lnTo>
                    <a:pt x="190" y="1247"/>
                  </a:lnTo>
                  <a:lnTo>
                    <a:pt x="177" y="1228"/>
                  </a:lnTo>
                  <a:lnTo>
                    <a:pt x="167" y="1206"/>
                  </a:lnTo>
                  <a:lnTo>
                    <a:pt x="156" y="1185"/>
                  </a:lnTo>
                  <a:lnTo>
                    <a:pt x="148" y="1163"/>
                  </a:lnTo>
                  <a:lnTo>
                    <a:pt x="133" y="1116"/>
                  </a:lnTo>
                  <a:lnTo>
                    <a:pt x="118" y="1062"/>
                  </a:lnTo>
                  <a:lnTo>
                    <a:pt x="102" y="1004"/>
                  </a:lnTo>
                  <a:lnTo>
                    <a:pt x="86" y="944"/>
                  </a:lnTo>
                  <a:lnTo>
                    <a:pt x="68" y="886"/>
                  </a:lnTo>
                  <a:lnTo>
                    <a:pt x="47" y="830"/>
                  </a:lnTo>
                  <a:lnTo>
                    <a:pt x="25" y="781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Freeform 14"/>
            <p:cNvSpPr/>
            <p:nvPr/>
          </p:nvSpPr>
          <p:spPr bwMode="auto">
            <a:xfrm>
              <a:off x="763" y="1468"/>
              <a:ext cx="142" cy="242"/>
            </a:xfrm>
            <a:custGeom>
              <a:avLst/>
              <a:gdLst>
                <a:gd name="T0" fmla="*/ 0 w 283"/>
                <a:gd name="T1" fmla="*/ 0 h 485"/>
                <a:gd name="T2" fmla="*/ 1 w 283"/>
                <a:gd name="T3" fmla="*/ 0 h 485"/>
                <a:gd name="T4" fmla="*/ 1 w 283"/>
                <a:gd name="T5" fmla="*/ 0 h 485"/>
                <a:gd name="T6" fmla="*/ 1 w 283"/>
                <a:gd name="T7" fmla="*/ 0 h 485"/>
                <a:gd name="T8" fmla="*/ 1 w 283"/>
                <a:gd name="T9" fmla="*/ 0 h 485"/>
                <a:gd name="T10" fmla="*/ 1 w 283"/>
                <a:gd name="T11" fmla="*/ 0 h 485"/>
                <a:gd name="T12" fmla="*/ 1 w 283"/>
                <a:gd name="T13" fmla="*/ 0 h 485"/>
                <a:gd name="T14" fmla="*/ 1 w 283"/>
                <a:gd name="T15" fmla="*/ 0 h 485"/>
                <a:gd name="T16" fmla="*/ 1 w 283"/>
                <a:gd name="T17" fmla="*/ 0 h 485"/>
                <a:gd name="T18" fmla="*/ 1 w 283"/>
                <a:gd name="T19" fmla="*/ 0 h 485"/>
                <a:gd name="T20" fmla="*/ 1 w 283"/>
                <a:gd name="T21" fmla="*/ 0 h 485"/>
                <a:gd name="T22" fmla="*/ 1 w 283"/>
                <a:gd name="T23" fmla="*/ 0 h 485"/>
                <a:gd name="T24" fmla="*/ 1 w 283"/>
                <a:gd name="T25" fmla="*/ 0 h 485"/>
                <a:gd name="T26" fmla="*/ 1 w 283"/>
                <a:gd name="T27" fmla="*/ 0 h 485"/>
                <a:gd name="T28" fmla="*/ 1 w 283"/>
                <a:gd name="T29" fmla="*/ 0 h 485"/>
                <a:gd name="T30" fmla="*/ 1 w 283"/>
                <a:gd name="T31" fmla="*/ 0 h 485"/>
                <a:gd name="T32" fmla="*/ 1 w 283"/>
                <a:gd name="T33" fmla="*/ 0 h 485"/>
                <a:gd name="T34" fmla="*/ 1 w 283"/>
                <a:gd name="T35" fmla="*/ 0 h 485"/>
                <a:gd name="T36" fmla="*/ 1 w 283"/>
                <a:gd name="T37" fmla="*/ 0 h 485"/>
                <a:gd name="T38" fmla="*/ 1 w 283"/>
                <a:gd name="T39" fmla="*/ 0 h 485"/>
                <a:gd name="T40" fmla="*/ 1 w 283"/>
                <a:gd name="T41" fmla="*/ 0 h 485"/>
                <a:gd name="T42" fmla="*/ 1 w 283"/>
                <a:gd name="T43" fmla="*/ 0 h 485"/>
                <a:gd name="T44" fmla="*/ 1 w 283"/>
                <a:gd name="T45" fmla="*/ 0 h 485"/>
                <a:gd name="T46" fmla="*/ 1 w 283"/>
                <a:gd name="T47" fmla="*/ 0 h 485"/>
                <a:gd name="T48" fmla="*/ 1 w 283"/>
                <a:gd name="T49" fmla="*/ 0 h 485"/>
                <a:gd name="T50" fmla="*/ 1 w 283"/>
                <a:gd name="T51" fmla="*/ 0 h 485"/>
                <a:gd name="T52" fmla="*/ 1 w 283"/>
                <a:gd name="T53" fmla="*/ 0 h 485"/>
                <a:gd name="T54" fmla="*/ 1 w 283"/>
                <a:gd name="T55" fmla="*/ 0 h 485"/>
                <a:gd name="T56" fmla="*/ 1 w 283"/>
                <a:gd name="T57" fmla="*/ 0 h 485"/>
                <a:gd name="T58" fmla="*/ 1 w 283"/>
                <a:gd name="T59" fmla="*/ 0 h 485"/>
                <a:gd name="T60" fmla="*/ 1 w 283"/>
                <a:gd name="T61" fmla="*/ 0 h 485"/>
                <a:gd name="T62" fmla="*/ 1 w 283"/>
                <a:gd name="T63" fmla="*/ 0 h 485"/>
                <a:gd name="T64" fmla="*/ 1 w 283"/>
                <a:gd name="T65" fmla="*/ 0 h 485"/>
                <a:gd name="T66" fmla="*/ 1 w 283"/>
                <a:gd name="T67" fmla="*/ 0 h 485"/>
                <a:gd name="T68" fmla="*/ 1 w 283"/>
                <a:gd name="T69" fmla="*/ 0 h 485"/>
                <a:gd name="T70" fmla="*/ 1 w 283"/>
                <a:gd name="T71" fmla="*/ 0 h 485"/>
                <a:gd name="T72" fmla="*/ 1 w 283"/>
                <a:gd name="T73" fmla="*/ 0 h 485"/>
                <a:gd name="T74" fmla="*/ 1 w 283"/>
                <a:gd name="T75" fmla="*/ 0 h 485"/>
                <a:gd name="T76" fmla="*/ 1 w 283"/>
                <a:gd name="T77" fmla="*/ 0 h 485"/>
                <a:gd name="T78" fmla="*/ 1 w 283"/>
                <a:gd name="T79" fmla="*/ 0 h 485"/>
                <a:gd name="T80" fmla="*/ 0 w 283"/>
                <a:gd name="T81" fmla="*/ 0 h 48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3"/>
                <a:gd name="T124" fmla="*/ 0 h 485"/>
                <a:gd name="T125" fmla="*/ 283 w 283"/>
                <a:gd name="T126" fmla="*/ 485 h 48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3" h="485">
                  <a:moveTo>
                    <a:pt x="0" y="485"/>
                  </a:moveTo>
                  <a:lnTo>
                    <a:pt x="5" y="468"/>
                  </a:lnTo>
                  <a:lnTo>
                    <a:pt x="11" y="446"/>
                  </a:lnTo>
                  <a:lnTo>
                    <a:pt x="20" y="421"/>
                  </a:lnTo>
                  <a:lnTo>
                    <a:pt x="31" y="391"/>
                  </a:lnTo>
                  <a:lnTo>
                    <a:pt x="45" y="359"/>
                  </a:lnTo>
                  <a:lnTo>
                    <a:pt x="61" y="324"/>
                  </a:lnTo>
                  <a:lnTo>
                    <a:pt x="77" y="288"/>
                  </a:lnTo>
                  <a:lnTo>
                    <a:pt x="97" y="251"/>
                  </a:lnTo>
                  <a:lnTo>
                    <a:pt x="116" y="214"/>
                  </a:lnTo>
                  <a:lnTo>
                    <a:pt x="138" y="178"/>
                  </a:lnTo>
                  <a:lnTo>
                    <a:pt x="160" y="144"/>
                  </a:lnTo>
                  <a:lnTo>
                    <a:pt x="183" y="111"/>
                  </a:lnTo>
                  <a:lnTo>
                    <a:pt x="207" y="81"/>
                  </a:lnTo>
                  <a:lnTo>
                    <a:pt x="232" y="56"/>
                  </a:lnTo>
                  <a:lnTo>
                    <a:pt x="256" y="35"/>
                  </a:lnTo>
                  <a:lnTo>
                    <a:pt x="281" y="20"/>
                  </a:lnTo>
                  <a:lnTo>
                    <a:pt x="283" y="13"/>
                  </a:lnTo>
                  <a:lnTo>
                    <a:pt x="282" y="8"/>
                  </a:lnTo>
                  <a:lnTo>
                    <a:pt x="281" y="3"/>
                  </a:lnTo>
                  <a:lnTo>
                    <a:pt x="276" y="1"/>
                  </a:lnTo>
                  <a:lnTo>
                    <a:pt x="271" y="0"/>
                  </a:lnTo>
                  <a:lnTo>
                    <a:pt x="264" y="1"/>
                  </a:lnTo>
                  <a:lnTo>
                    <a:pt x="255" y="5"/>
                  </a:lnTo>
                  <a:lnTo>
                    <a:pt x="244" y="12"/>
                  </a:lnTo>
                  <a:lnTo>
                    <a:pt x="237" y="19"/>
                  </a:lnTo>
                  <a:lnTo>
                    <a:pt x="227" y="31"/>
                  </a:lnTo>
                  <a:lnTo>
                    <a:pt x="214" y="48"/>
                  </a:lnTo>
                  <a:lnTo>
                    <a:pt x="199" y="68"/>
                  </a:lnTo>
                  <a:lnTo>
                    <a:pt x="182" y="93"/>
                  </a:lnTo>
                  <a:lnTo>
                    <a:pt x="164" y="119"/>
                  </a:lnTo>
                  <a:lnTo>
                    <a:pt x="145" y="150"/>
                  </a:lnTo>
                  <a:lnTo>
                    <a:pt x="126" y="183"/>
                  </a:lnTo>
                  <a:lnTo>
                    <a:pt x="106" y="218"/>
                  </a:lnTo>
                  <a:lnTo>
                    <a:pt x="86" y="254"/>
                  </a:lnTo>
                  <a:lnTo>
                    <a:pt x="68" y="292"/>
                  </a:lnTo>
                  <a:lnTo>
                    <a:pt x="49" y="331"/>
                  </a:lnTo>
                  <a:lnTo>
                    <a:pt x="34" y="369"/>
                  </a:lnTo>
                  <a:lnTo>
                    <a:pt x="21" y="408"/>
                  </a:lnTo>
                  <a:lnTo>
                    <a:pt x="9" y="446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Freeform 15"/>
            <p:cNvSpPr/>
            <p:nvPr/>
          </p:nvSpPr>
          <p:spPr bwMode="auto">
            <a:xfrm>
              <a:off x="739" y="1463"/>
              <a:ext cx="106" cy="258"/>
            </a:xfrm>
            <a:custGeom>
              <a:avLst/>
              <a:gdLst>
                <a:gd name="T0" fmla="*/ 0 w 211"/>
                <a:gd name="T1" fmla="*/ 0 h 517"/>
                <a:gd name="T2" fmla="*/ 1 w 211"/>
                <a:gd name="T3" fmla="*/ 0 h 517"/>
                <a:gd name="T4" fmla="*/ 1 w 211"/>
                <a:gd name="T5" fmla="*/ 0 h 517"/>
                <a:gd name="T6" fmla="*/ 1 w 211"/>
                <a:gd name="T7" fmla="*/ 0 h 517"/>
                <a:gd name="T8" fmla="*/ 1 w 211"/>
                <a:gd name="T9" fmla="*/ 0 h 517"/>
                <a:gd name="T10" fmla="*/ 1 w 211"/>
                <a:gd name="T11" fmla="*/ 0 h 517"/>
                <a:gd name="T12" fmla="*/ 1 w 211"/>
                <a:gd name="T13" fmla="*/ 0 h 517"/>
                <a:gd name="T14" fmla="*/ 1 w 211"/>
                <a:gd name="T15" fmla="*/ 0 h 517"/>
                <a:gd name="T16" fmla="*/ 1 w 211"/>
                <a:gd name="T17" fmla="*/ 0 h 517"/>
                <a:gd name="T18" fmla="*/ 1 w 211"/>
                <a:gd name="T19" fmla="*/ 0 h 517"/>
                <a:gd name="T20" fmla="*/ 1 w 211"/>
                <a:gd name="T21" fmla="*/ 0 h 517"/>
                <a:gd name="T22" fmla="*/ 1 w 211"/>
                <a:gd name="T23" fmla="*/ 0 h 517"/>
                <a:gd name="T24" fmla="*/ 1 w 211"/>
                <a:gd name="T25" fmla="*/ 0 h 517"/>
                <a:gd name="T26" fmla="*/ 1 w 211"/>
                <a:gd name="T27" fmla="*/ 0 h 517"/>
                <a:gd name="T28" fmla="*/ 1 w 211"/>
                <a:gd name="T29" fmla="*/ 0 h 517"/>
                <a:gd name="T30" fmla="*/ 1 w 211"/>
                <a:gd name="T31" fmla="*/ 0 h 517"/>
                <a:gd name="T32" fmla="*/ 1 w 211"/>
                <a:gd name="T33" fmla="*/ 0 h 517"/>
                <a:gd name="T34" fmla="*/ 1 w 211"/>
                <a:gd name="T35" fmla="*/ 0 h 517"/>
                <a:gd name="T36" fmla="*/ 1 w 211"/>
                <a:gd name="T37" fmla="*/ 0 h 517"/>
                <a:gd name="T38" fmla="*/ 1 w 211"/>
                <a:gd name="T39" fmla="*/ 0 h 517"/>
                <a:gd name="T40" fmla="*/ 1 w 211"/>
                <a:gd name="T41" fmla="*/ 0 h 517"/>
                <a:gd name="T42" fmla="*/ 1 w 211"/>
                <a:gd name="T43" fmla="*/ 0 h 517"/>
                <a:gd name="T44" fmla="*/ 1 w 211"/>
                <a:gd name="T45" fmla="*/ 0 h 517"/>
                <a:gd name="T46" fmla="*/ 1 w 211"/>
                <a:gd name="T47" fmla="*/ 0 h 517"/>
                <a:gd name="T48" fmla="*/ 1 w 211"/>
                <a:gd name="T49" fmla="*/ 0 h 517"/>
                <a:gd name="T50" fmla="*/ 1 w 211"/>
                <a:gd name="T51" fmla="*/ 0 h 517"/>
                <a:gd name="T52" fmla="*/ 1 w 211"/>
                <a:gd name="T53" fmla="*/ 0 h 517"/>
                <a:gd name="T54" fmla="*/ 1 w 211"/>
                <a:gd name="T55" fmla="*/ 0 h 517"/>
                <a:gd name="T56" fmla="*/ 1 w 211"/>
                <a:gd name="T57" fmla="*/ 0 h 517"/>
                <a:gd name="T58" fmla="*/ 1 w 211"/>
                <a:gd name="T59" fmla="*/ 0 h 517"/>
                <a:gd name="T60" fmla="*/ 1 w 211"/>
                <a:gd name="T61" fmla="*/ 0 h 517"/>
                <a:gd name="T62" fmla="*/ 1 w 211"/>
                <a:gd name="T63" fmla="*/ 0 h 517"/>
                <a:gd name="T64" fmla="*/ 0 w 211"/>
                <a:gd name="T65" fmla="*/ 0 h 5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1"/>
                <a:gd name="T100" fmla="*/ 0 h 517"/>
                <a:gd name="T101" fmla="*/ 211 w 211"/>
                <a:gd name="T102" fmla="*/ 517 h 5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1" h="517">
                  <a:moveTo>
                    <a:pt x="0" y="517"/>
                  </a:moveTo>
                  <a:lnTo>
                    <a:pt x="1" y="501"/>
                  </a:lnTo>
                  <a:lnTo>
                    <a:pt x="4" y="478"/>
                  </a:lnTo>
                  <a:lnTo>
                    <a:pt x="10" y="452"/>
                  </a:lnTo>
                  <a:lnTo>
                    <a:pt x="17" y="421"/>
                  </a:lnTo>
                  <a:lnTo>
                    <a:pt x="25" y="387"/>
                  </a:lnTo>
                  <a:lnTo>
                    <a:pt x="35" y="350"/>
                  </a:lnTo>
                  <a:lnTo>
                    <a:pt x="47" y="312"/>
                  </a:lnTo>
                  <a:lnTo>
                    <a:pt x="60" y="273"/>
                  </a:lnTo>
                  <a:lnTo>
                    <a:pt x="75" y="234"/>
                  </a:lnTo>
                  <a:lnTo>
                    <a:pt x="91" y="195"/>
                  </a:lnTo>
                  <a:lnTo>
                    <a:pt x="107" y="158"/>
                  </a:lnTo>
                  <a:lnTo>
                    <a:pt x="125" y="122"/>
                  </a:lnTo>
                  <a:lnTo>
                    <a:pt x="145" y="91"/>
                  </a:lnTo>
                  <a:lnTo>
                    <a:pt x="166" y="62"/>
                  </a:lnTo>
                  <a:lnTo>
                    <a:pt x="188" y="38"/>
                  </a:lnTo>
                  <a:lnTo>
                    <a:pt x="209" y="20"/>
                  </a:lnTo>
                  <a:lnTo>
                    <a:pt x="211" y="13"/>
                  </a:lnTo>
                  <a:lnTo>
                    <a:pt x="209" y="7"/>
                  </a:lnTo>
                  <a:lnTo>
                    <a:pt x="206" y="4"/>
                  </a:lnTo>
                  <a:lnTo>
                    <a:pt x="201" y="0"/>
                  </a:lnTo>
                  <a:lnTo>
                    <a:pt x="196" y="0"/>
                  </a:lnTo>
                  <a:lnTo>
                    <a:pt x="189" y="3"/>
                  </a:lnTo>
                  <a:lnTo>
                    <a:pt x="181" y="8"/>
                  </a:lnTo>
                  <a:lnTo>
                    <a:pt x="171" y="16"/>
                  </a:lnTo>
                  <a:lnTo>
                    <a:pt x="158" y="37"/>
                  </a:lnTo>
                  <a:lnTo>
                    <a:pt x="134" y="79"/>
                  </a:lnTo>
                  <a:lnTo>
                    <a:pt x="108" y="134"/>
                  </a:lnTo>
                  <a:lnTo>
                    <a:pt x="79" y="202"/>
                  </a:lnTo>
                  <a:lnTo>
                    <a:pt x="50" y="278"/>
                  </a:lnTo>
                  <a:lnTo>
                    <a:pt x="26" y="358"/>
                  </a:lnTo>
                  <a:lnTo>
                    <a:pt x="9" y="439"/>
                  </a:lnTo>
                  <a:lnTo>
                    <a:pt x="0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Freeform 16"/>
            <p:cNvSpPr/>
            <p:nvPr/>
          </p:nvSpPr>
          <p:spPr bwMode="auto">
            <a:xfrm>
              <a:off x="320" y="1734"/>
              <a:ext cx="177" cy="82"/>
            </a:xfrm>
            <a:custGeom>
              <a:avLst/>
              <a:gdLst>
                <a:gd name="T0" fmla="*/ 1 w 353"/>
                <a:gd name="T1" fmla="*/ 1 h 162"/>
                <a:gd name="T2" fmla="*/ 1 w 353"/>
                <a:gd name="T3" fmla="*/ 1 h 162"/>
                <a:gd name="T4" fmla="*/ 1 w 353"/>
                <a:gd name="T5" fmla="*/ 1 h 162"/>
                <a:gd name="T6" fmla="*/ 1 w 353"/>
                <a:gd name="T7" fmla="*/ 1 h 162"/>
                <a:gd name="T8" fmla="*/ 1 w 353"/>
                <a:gd name="T9" fmla="*/ 1 h 162"/>
                <a:gd name="T10" fmla="*/ 1 w 353"/>
                <a:gd name="T11" fmla="*/ 1 h 162"/>
                <a:gd name="T12" fmla="*/ 1 w 353"/>
                <a:gd name="T13" fmla="*/ 1 h 162"/>
                <a:gd name="T14" fmla="*/ 1 w 353"/>
                <a:gd name="T15" fmla="*/ 1 h 162"/>
                <a:gd name="T16" fmla="*/ 1 w 353"/>
                <a:gd name="T17" fmla="*/ 1 h 162"/>
                <a:gd name="T18" fmla="*/ 1 w 353"/>
                <a:gd name="T19" fmla="*/ 1 h 162"/>
                <a:gd name="T20" fmla="*/ 1 w 353"/>
                <a:gd name="T21" fmla="*/ 1 h 162"/>
                <a:gd name="T22" fmla="*/ 1 w 353"/>
                <a:gd name="T23" fmla="*/ 1 h 162"/>
                <a:gd name="T24" fmla="*/ 1 w 353"/>
                <a:gd name="T25" fmla="*/ 1 h 162"/>
                <a:gd name="T26" fmla="*/ 1 w 353"/>
                <a:gd name="T27" fmla="*/ 1 h 162"/>
                <a:gd name="T28" fmla="*/ 1 w 353"/>
                <a:gd name="T29" fmla="*/ 1 h 162"/>
                <a:gd name="T30" fmla="*/ 1 w 353"/>
                <a:gd name="T31" fmla="*/ 1 h 162"/>
                <a:gd name="T32" fmla="*/ 1 w 353"/>
                <a:gd name="T33" fmla="*/ 1 h 162"/>
                <a:gd name="T34" fmla="*/ 1 w 353"/>
                <a:gd name="T35" fmla="*/ 1 h 162"/>
                <a:gd name="T36" fmla="*/ 1 w 353"/>
                <a:gd name="T37" fmla="*/ 1 h 162"/>
                <a:gd name="T38" fmla="*/ 1 w 353"/>
                <a:gd name="T39" fmla="*/ 1 h 162"/>
                <a:gd name="T40" fmla="*/ 1 w 353"/>
                <a:gd name="T41" fmla="*/ 1 h 162"/>
                <a:gd name="T42" fmla="*/ 1 w 353"/>
                <a:gd name="T43" fmla="*/ 1 h 162"/>
                <a:gd name="T44" fmla="*/ 1 w 353"/>
                <a:gd name="T45" fmla="*/ 1 h 162"/>
                <a:gd name="T46" fmla="*/ 1 w 353"/>
                <a:gd name="T47" fmla="*/ 1 h 162"/>
                <a:gd name="T48" fmla="*/ 1 w 353"/>
                <a:gd name="T49" fmla="*/ 1 h 162"/>
                <a:gd name="T50" fmla="*/ 1 w 353"/>
                <a:gd name="T51" fmla="*/ 1 h 162"/>
                <a:gd name="T52" fmla="*/ 1 w 353"/>
                <a:gd name="T53" fmla="*/ 1 h 162"/>
                <a:gd name="T54" fmla="*/ 1 w 353"/>
                <a:gd name="T55" fmla="*/ 1 h 162"/>
                <a:gd name="T56" fmla="*/ 1 w 353"/>
                <a:gd name="T57" fmla="*/ 1 h 162"/>
                <a:gd name="T58" fmla="*/ 1 w 353"/>
                <a:gd name="T59" fmla="*/ 0 h 162"/>
                <a:gd name="T60" fmla="*/ 1 w 353"/>
                <a:gd name="T61" fmla="*/ 0 h 162"/>
                <a:gd name="T62" fmla="*/ 1 w 353"/>
                <a:gd name="T63" fmla="*/ 1 h 162"/>
                <a:gd name="T64" fmla="*/ 1 w 353"/>
                <a:gd name="T65" fmla="*/ 1 h 162"/>
                <a:gd name="T66" fmla="*/ 1 w 353"/>
                <a:gd name="T67" fmla="*/ 1 h 162"/>
                <a:gd name="T68" fmla="*/ 1 w 353"/>
                <a:gd name="T69" fmla="*/ 1 h 162"/>
                <a:gd name="T70" fmla="*/ 1 w 353"/>
                <a:gd name="T71" fmla="*/ 1 h 162"/>
                <a:gd name="T72" fmla="*/ 1 w 353"/>
                <a:gd name="T73" fmla="*/ 1 h 162"/>
                <a:gd name="T74" fmla="*/ 1 w 353"/>
                <a:gd name="T75" fmla="*/ 1 h 162"/>
                <a:gd name="T76" fmla="*/ 1 w 353"/>
                <a:gd name="T77" fmla="*/ 1 h 162"/>
                <a:gd name="T78" fmla="*/ 1 w 353"/>
                <a:gd name="T79" fmla="*/ 1 h 162"/>
                <a:gd name="T80" fmla="*/ 1 w 353"/>
                <a:gd name="T81" fmla="*/ 1 h 162"/>
                <a:gd name="T82" fmla="*/ 1 w 353"/>
                <a:gd name="T83" fmla="*/ 1 h 162"/>
                <a:gd name="T84" fmla="*/ 1 w 353"/>
                <a:gd name="T85" fmla="*/ 1 h 162"/>
                <a:gd name="T86" fmla="*/ 1 w 353"/>
                <a:gd name="T87" fmla="*/ 1 h 162"/>
                <a:gd name="T88" fmla="*/ 1 w 353"/>
                <a:gd name="T89" fmla="*/ 1 h 162"/>
                <a:gd name="T90" fmla="*/ 1 w 353"/>
                <a:gd name="T91" fmla="*/ 1 h 162"/>
                <a:gd name="T92" fmla="*/ 1 w 353"/>
                <a:gd name="T93" fmla="*/ 1 h 162"/>
                <a:gd name="T94" fmla="*/ 1 w 353"/>
                <a:gd name="T95" fmla="*/ 1 h 162"/>
                <a:gd name="T96" fmla="*/ 1 w 353"/>
                <a:gd name="T97" fmla="*/ 1 h 162"/>
                <a:gd name="T98" fmla="*/ 1 w 353"/>
                <a:gd name="T99" fmla="*/ 1 h 162"/>
                <a:gd name="T100" fmla="*/ 1 w 353"/>
                <a:gd name="T101" fmla="*/ 1 h 162"/>
                <a:gd name="T102" fmla="*/ 1 w 353"/>
                <a:gd name="T103" fmla="*/ 1 h 162"/>
                <a:gd name="T104" fmla="*/ 1 w 353"/>
                <a:gd name="T105" fmla="*/ 1 h 162"/>
                <a:gd name="T106" fmla="*/ 1 w 353"/>
                <a:gd name="T107" fmla="*/ 1 h 162"/>
                <a:gd name="T108" fmla="*/ 0 w 353"/>
                <a:gd name="T109" fmla="*/ 1 h 162"/>
                <a:gd name="T110" fmla="*/ 1 w 353"/>
                <a:gd name="T111" fmla="*/ 1 h 162"/>
                <a:gd name="T112" fmla="*/ 1 w 353"/>
                <a:gd name="T113" fmla="*/ 1 h 1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3"/>
                <a:gd name="T172" fmla="*/ 0 h 162"/>
                <a:gd name="T173" fmla="*/ 353 w 353"/>
                <a:gd name="T174" fmla="*/ 162 h 16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3" h="162">
                  <a:moveTo>
                    <a:pt x="23" y="154"/>
                  </a:moveTo>
                  <a:lnTo>
                    <a:pt x="31" y="159"/>
                  </a:lnTo>
                  <a:lnTo>
                    <a:pt x="44" y="161"/>
                  </a:lnTo>
                  <a:lnTo>
                    <a:pt x="58" y="162"/>
                  </a:lnTo>
                  <a:lnTo>
                    <a:pt x="75" y="162"/>
                  </a:lnTo>
                  <a:lnTo>
                    <a:pt x="91" y="160"/>
                  </a:lnTo>
                  <a:lnTo>
                    <a:pt x="108" y="157"/>
                  </a:lnTo>
                  <a:lnTo>
                    <a:pt x="124" y="152"/>
                  </a:lnTo>
                  <a:lnTo>
                    <a:pt x="139" y="145"/>
                  </a:lnTo>
                  <a:lnTo>
                    <a:pt x="147" y="142"/>
                  </a:lnTo>
                  <a:lnTo>
                    <a:pt x="157" y="136"/>
                  </a:lnTo>
                  <a:lnTo>
                    <a:pt x="169" y="130"/>
                  </a:lnTo>
                  <a:lnTo>
                    <a:pt x="182" y="124"/>
                  </a:lnTo>
                  <a:lnTo>
                    <a:pt x="197" y="117"/>
                  </a:lnTo>
                  <a:lnTo>
                    <a:pt x="212" y="110"/>
                  </a:lnTo>
                  <a:lnTo>
                    <a:pt x="228" y="104"/>
                  </a:lnTo>
                  <a:lnTo>
                    <a:pt x="244" y="97"/>
                  </a:lnTo>
                  <a:lnTo>
                    <a:pt x="260" y="89"/>
                  </a:lnTo>
                  <a:lnTo>
                    <a:pt x="277" y="83"/>
                  </a:lnTo>
                  <a:lnTo>
                    <a:pt x="290" y="76"/>
                  </a:lnTo>
                  <a:lnTo>
                    <a:pt x="304" y="70"/>
                  </a:lnTo>
                  <a:lnTo>
                    <a:pt x="316" y="64"/>
                  </a:lnTo>
                  <a:lnTo>
                    <a:pt x="326" y="61"/>
                  </a:lnTo>
                  <a:lnTo>
                    <a:pt x="334" y="57"/>
                  </a:lnTo>
                  <a:lnTo>
                    <a:pt x="339" y="55"/>
                  </a:lnTo>
                  <a:lnTo>
                    <a:pt x="351" y="45"/>
                  </a:lnTo>
                  <a:lnTo>
                    <a:pt x="353" y="30"/>
                  </a:lnTo>
                  <a:lnTo>
                    <a:pt x="344" y="15"/>
                  </a:lnTo>
                  <a:lnTo>
                    <a:pt x="333" y="1"/>
                  </a:lnTo>
                  <a:lnTo>
                    <a:pt x="327" y="0"/>
                  </a:lnTo>
                  <a:lnTo>
                    <a:pt x="320" y="0"/>
                  </a:lnTo>
                  <a:lnTo>
                    <a:pt x="310" y="1"/>
                  </a:lnTo>
                  <a:lnTo>
                    <a:pt x="300" y="3"/>
                  </a:lnTo>
                  <a:lnTo>
                    <a:pt x="288" y="7"/>
                  </a:lnTo>
                  <a:lnTo>
                    <a:pt x="275" y="11"/>
                  </a:lnTo>
                  <a:lnTo>
                    <a:pt x="262" y="17"/>
                  </a:lnTo>
                  <a:lnTo>
                    <a:pt x="249" y="22"/>
                  </a:lnTo>
                  <a:lnTo>
                    <a:pt x="243" y="23"/>
                  </a:lnTo>
                  <a:lnTo>
                    <a:pt x="234" y="26"/>
                  </a:lnTo>
                  <a:lnTo>
                    <a:pt x="221" y="31"/>
                  </a:lnTo>
                  <a:lnTo>
                    <a:pt x="206" y="36"/>
                  </a:lnTo>
                  <a:lnTo>
                    <a:pt x="189" y="41"/>
                  </a:lnTo>
                  <a:lnTo>
                    <a:pt x="171" y="48"/>
                  </a:lnTo>
                  <a:lnTo>
                    <a:pt x="151" y="55"/>
                  </a:lnTo>
                  <a:lnTo>
                    <a:pt x="130" y="62"/>
                  </a:lnTo>
                  <a:lnTo>
                    <a:pt x="111" y="69"/>
                  </a:lnTo>
                  <a:lnTo>
                    <a:pt x="90" y="76"/>
                  </a:lnTo>
                  <a:lnTo>
                    <a:pt x="71" y="83"/>
                  </a:lnTo>
                  <a:lnTo>
                    <a:pt x="55" y="89"/>
                  </a:lnTo>
                  <a:lnTo>
                    <a:pt x="40" y="93"/>
                  </a:lnTo>
                  <a:lnTo>
                    <a:pt x="28" y="98"/>
                  </a:lnTo>
                  <a:lnTo>
                    <a:pt x="18" y="101"/>
                  </a:lnTo>
                  <a:lnTo>
                    <a:pt x="14" y="102"/>
                  </a:lnTo>
                  <a:lnTo>
                    <a:pt x="3" y="109"/>
                  </a:lnTo>
                  <a:lnTo>
                    <a:pt x="0" y="120"/>
                  </a:lnTo>
                  <a:lnTo>
                    <a:pt x="7" y="135"/>
                  </a:lnTo>
                  <a:lnTo>
                    <a:pt x="23" y="154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Freeform 17"/>
            <p:cNvSpPr/>
            <p:nvPr/>
          </p:nvSpPr>
          <p:spPr bwMode="auto">
            <a:xfrm>
              <a:off x="548" y="1874"/>
              <a:ext cx="54" cy="62"/>
            </a:xfrm>
            <a:custGeom>
              <a:avLst/>
              <a:gdLst>
                <a:gd name="T0" fmla="*/ 1 w 107"/>
                <a:gd name="T1" fmla="*/ 0 h 123"/>
                <a:gd name="T2" fmla="*/ 1 w 107"/>
                <a:gd name="T3" fmla="*/ 1 h 123"/>
                <a:gd name="T4" fmla="*/ 1 w 107"/>
                <a:gd name="T5" fmla="*/ 1 h 123"/>
                <a:gd name="T6" fmla="*/ 1 w 107"/>
                <a:gd name="T7" fmla="*/ 1 h 123"/>
                <a:gd name="T8" fmla="*/ 1 w 107"/>
                <a:gd name="T9" fmla="*/ 1 h 123"/>
                <a:gd name="T10" fmla="*/ 1 w 107"/>
                <a:gd name="T11" fmla="*/ 1 h 123"/>
                <a:gd name="T12" fmla="*/ 1 w 107"/>
                <a:gd name="T13" fmla="*/ 1 h 123"/>
                <a:gd name="T14" fmla="*/ 1 w 107"/>
                <a:gd name="T15" fmla="*/ 1 h 123"/>
                <a:gd name="T16" fmla="*/ 0 w 107"/>
                <a:gd name="T17" fmla="*/ 1 h 123"/>
                <a:gd name="T18" fmla="*/ 1 w 107"/>
                <a:gd name="T19" fmla="*/ 1 h 123"/>
                <a:gd name="T20" fmla="*/ 1 w 107"/>
                <a:gd name="T21" fmla="*/ 1 h 123"/>
                <a:gd name="T22" fmla="*/ 1 w 107"/>
                <a:gd name="T23" fmla="*/ 1 h 123"/>
                <a:gd name="T24" fmla="*/ 1 w 107"/>
                <a:gd name="T25" fmla="*/ 1 h 123"/>
                <a:gd name="T26" fmla="*/ 1 w 107"/>
                <a:gd name="T27" fmla="*/ 1 h 123"/>
                <a:gd name="T28" fmla="*/ 1 w 107"/>
                <a:gd name="T29" fmla="*/ 1 h 123"/>
                <a:gd name="T30" fmla="*/ 1 w 107"/>
                <a:gd name="T31" fmla="*/ 1 h 123"/>
                <a:gd name="T32" fmla="*/ 1 w 107"/>
                <a:gd name="T33" fmla="*/ 1 h 123"/>
                <a:gd name="T34" fmla="*/ 1 w 107"/>
                <a:gd name="T35" fmla="*/ 1 h 123"/>
                <a:gd name="T36" fmla="*/ 1 w 107"/>
                <a:gd name="T37" fmla="*/ 1 h 123"/>
                <a:gd name="T38" fmla="*/ 1 w 107"/>
                <a:gd name="T39" fmla="*/ 1 h 123"/>
                <a:gd name="T40" fmla="*/ 1 w 107"/>
                <a:gd name="T41" fmla="*/ 1 h 123"/>
                <a:gd name="T42" fmla="*/ 1 w 107"/>
                <a:gd name="T43" fmla="*/ 1 h 123"/>
                <a:gd name="T44" fmla="*/ 1 w 107"/>
                <a:gd name="T45" fmla="*/ 1 h 123"/>
                <a:gd name="T46" fmla="*/ 1 w 107"/>
                <a:gd name="T47" fmla="*/ 1 h 123"/>
                <a:gd name="T48" fmla="*/ 1 w 107"/>
                <a:gd name="T49" fmla="*/ 0 h 1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7"/>
                <a:gd name="T76" fmla="*/ 0 h 123"/>
                <a:gd name="T77" fmla="*/ 107 w 107"/>
                <a:gd name="T78" fmla="*/ 123 h 12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7" h="123">
                  <a:moveTo>
                    <a:pt x="65" y="0"/>
                  </a:moveTo>
                  <a:lnTo>
                    <a:pt x="61" y="7"/>
                  </a:lnTo>
                  <a:lnTo>
                    <a:pt x="55" y="20"/>
                  </a:lnTo>
                  <a:lnTo>
                    <a:pt x="46" y="37"/>
                  </a:lnTo>
                  <a:lnTo>
                    <a:pt x="37" y="55"/>
                  </a:lnTo>
                  <a:lnTo>
                    <a:pt x="27" y="73"/>
                  </a:lnTo>
                  <a:lnTo>
                    <a:pt x="16" y="91"/>
                  </a:lnTo>
                  <a:lnTo>
                    <a:pt x="7" y="103"/>
                  </a:lnTo>
                  <a:lnTo>
                    <a:pt x="0" y="110"/>
                  </a:lnTo>
                  <a:lnTo>
                    <a:pt x="10" y="111"/>
                  </a:lnTo>
                  <a:lnTo>
                    <a:pt x="25" y="114"/>
                  </a:lnTo>
                  <a:lnTo>
                    <a:pt x="42" y="117"/>
                  </a:lnTo>
                  <a:lnTo>
                    <a:pt x="59" y="121"/>
                  </a:lnTo>
                  <a:lnTo>
                    <a:pt x="75" y="122"/>
                  </a:lnTo>
                  <a:lnTo>
                    <a:pt x="89" y="123"/>
                  </a:lnTo>
                  <a:lnTo>
                    <a:pt x="100" y="121"/>
                  </a:lnTo>
                  <a:lnTo>
                    <a:pt x="106" y="115"/>
                  </a:lnTo>
                  <a:lnTo>
                    <a:pt x="107" y="106"/>
                  </a:lnTo>
                  <a:lnTo>
                    <a:pt x="104" y="91"/>
                  </a:lnTo>
                  <a:lnTo>
                    <a:pt x="98" y="73"/>
                  </a:lnTo>
                  <a:lnTo>
                    <a:pt x="91" y="55"/>
                  </a:lnTo>
                  <a:lnTo>
                    <a:pt x="83" y="37"/>
                  </a:lnTo>
                  <a:lnTo>
                    <a:pt x="75" y="20"/>
                  </a:lnTo>
                  <a:lnTo>
                    <a:pt x="68" y="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Freeform 18"/>
            <p:cNvSpPr/>
            <p:nvPr/>
          </p:nvSpPr>
          <p:spPr bwMode="auto">
            <a:xfrm>
              <a:off x="524" y="1728"/>
              <a:ext cx="162" cy="49"/>
            </a:xfrm>
            <a:custGeom>
              <a:avLst/>
              <a:gdLst>
                <a:gd name="T0" fmla="*/ 0 w 323"/>
                <a:gd name="T1" fmla="*/ 0 h 99"/>
                <a:gd name="T2" fmla="*/ 1 w 323"/>
                <a:gd name="T3" fmla="*/ 0 h 99"/>
                <a:gd name="T4" fmla="*/ 1 w 323"/>
                <a:gd name="T5" fmla="*/ 0 h 99"/>
                <a:gd name="T6" fmla="*/ 1 w 323"/>
                <a:gd name="T7" fmla="*/ 0 h 99"/>
                <a:gd name="T8" fmla="*/ 1 w 323"/>
                <a:gd name="T9" fmla="*/ 0 h 99"/>
                <a:gd name="T10" fmla="*/ 1 w 323"/>
                <a:gd name="T11" fmla="*/ 0 h 99"/>
                <a:gd name="T12" fmla="*/ 1 w 323"/>
                <a:gd name="T13" fmla="*/ 0 h 99"/>
                <a:gd name="T14" fmla="*/ 1 w 323"/>
                <a:gd name="T15" fmla="*/ 0 h 99"/>
                <a:gd name="T16" fmla="*/ 1 w 323"/>
                <a:gd name="T17" fmla="*/ 0 h 99"/>
                <a:gd name="T18" fmla="*/ 1 w 323"/>
                <a:gd name="T19" fmla="*/ 0 h 99"/>
                <a:gd name="T20" fmla="*/ 1 w 323"/>
                <a:gd name="T21" fmla="*/ 0 h 99"/>
                <a:gd name="T22" fmla="*/ 1 w 323"/>
                <a:gd name="T23" fmla="*/ 0 h 99"/>
                <a:gd name="T24" fmla="*/ 1 w 323"/>
                <a:gd name="T25" fmla="*/ 0 h 99"/>
                <a:gd name="T26" fmla="*/ 1 w 323"/>
                <a:gd name="T27" fmla="*/ 0 h 99"/>
                <a:gd name="T28" fmla="*/ 1 w 323"/>
                <a:gd name="T29" fmla="*/ 0 h 99"/>
                <a:gd name="T30" fmla="*/ 1 w 323"/>
                <a:gd name="T31" fmla="*/ 0 h 99"/>
                <a:gd name="T32" fmla="*/ 1 w 323"/>
                <a:gd name="T33" fmla="*/ 0 h 99"/>
                <a:gd name="T34" fmla="*/ 1 w 323"/>
                <a:gd name="T35" fmla="*/ 0 h 99"/>
                <a:gd name="T36" fmla="*/ 1 w 323"/>
                <a:gd name="T37" fmla="*/ 0 h 99"/>
                <a:gd name="T38" fmla="*/ 1 w 323"/>
                <a:gd name="T39" fmla="*/ 0 h 99"/>
                <a:gd name="T40" fmla="*/ 1 w 323"/>
                <a:gd name="T41" fmla="*/ 0 h 99"/>
                <a:gd name="T42" fmla="*/ 1 w 323"/>
                <a:gd name="T43" fmla="*/ 0 h 99"/>
                <a:gd name="T44" fmla="*/ 1 w 323"/>
                <a:gd name="T45" fmla="*/ 0 h 99"/>
                <a:gd name="T46" fmla="*/ 1 w 323"/>
                <a:gd name="T47" fmla="*/ 0 h 99"/>
                <a:gd name="T48" fmla="*/ 1 w 323"/>
                <a:gd name="T49" fmla="*/ 0 h 99"/>
                <a:gd name="T50" fmla="*/ 1 w 323"/>
                <a:gd name="T51" fmla="*/ 0 h 99"/>
                <a:gd name="T52" fmla="*/ 1 w 323"/>
                <a:gd name="T53" fmla="*/ 0 h 99"/>
                <a:gd name="T54" fmla="*/ 1 w 323"/>
                <a:gd name="T55" fmla="*/ 0 h 99"/>
                <a:gd name="T56" fmla="*/ 1 w 323"/>
                <a:gd name="T57" fmla="*/ 0 h 99"/>
                <a:gd name="T58" fmla="*/ 1 w 323"/>
                <a:gd name="T59" fmla="*/ 0 h 99"/>
                <a:gd name="T60" fmla="*/ 1 w 323"/>
                <a:gd name="T61" fmla="*/ 0 h 99"/>
                <a:gd name="T62" fmla="*/ 1 w 323"/>
                <a:gd name="T63" fmla="*/ 0 h 99"/>
                <a:gd name="T64" fmla="*/ 1 w 323"/>
                <a:gd name="T65" fmla="*/ 0 h 99"/>
                <a:gd name="T66" fmla="*/ 1 w 323"/>
                <a:gd name="T67" fmla="*/ 0 h 99"/>
                <a:gd name="T68" fmla="*/ 1 w 323"/>
                <a:gd name="T69" fmla="*/ 0 h 99"/>
                <a:gd name="T70" fmla="*/ 1 w 323"/>
                <a:gd name="T71" fmla="*/ 0 h 99"/>
                <a:gd name="T72" fmla="*/ 1 w 323"/>
                <a:gd name="T73" fmla="*/ 0 h 99"/>
                <a:gd name="T74" fmla="*/ 1 w 323"/>
                <a:gd name="T75" fmla="*/ 0 h 99"/>
                <a:gd name="T76" fmla="*/ 1 w 323"/>
                <a:gd name="T77" fmla="*/ 0 h 99"/>
                <a:gd name="T78" fmla="*/ 1 w 323"/>
                <a:gd name="T79" fmla="*/ 0 h 99"/>
                <a:gd name="T80" fmla="*/ 0 w 323"/>
                <a:gd name="T81" fmla="*/ 0 h 9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3"/>
                <a:gd name="T124" fmla="*/ 0 h 99"/>
                <a:gd name="T125" fmla="*/ 323 w 323"/>
                <a:gd name="T126" fmla="*/ 99 h 9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3" h="99">
                  <a:moveTo>
                    <a:pt x="0" y="0"/>
                  </a:moveTo>
                  <a:lnTo>
                    <a:pt x="8" y="7"/>
                  </a:lnTo>
                  <a:lnTo>
                    <a:pt x="18" y="18"/>
                  </a:lnTo>
                  <a:lnTo>
                    <a:pt x="31" y="32"/>
                  </a:lnTo>
                  <a:lnTo>
                    <a:pt x="45" y="47"/>
                  </a:lnTo>
                  <a:lnTo>
                    <a:pt x="56" y="63"/>
                  </a:lnTo>
                  <a:lnTo>
                    <a:pt x="68" y="77"/>
                  </a:lnTo>
                  <a:lnTo>
                    <a:pt x="75" y="90"/>
                  </a:lnTo>
                  <a:lnTo>
                    <a:pt x="77" y="99"/>
                  </a:lnTo>
                  <a:lnTo>
                    <a:pt x="92" y="99"/>
                  </a:lnTo>
                  <a:lnTo>
                    <a:pt x="108" y="99"/>
                  </a:lnTo>
                  <a:lnTo>
                    <a:pt x="124" y="98"/>
                  </a:lnTo>
                  <a:lnTo>
                    <a:pt x="140" y="98"/>
                  </a:lnTo>
                  <a:lnTo>
                    <a:pt x="155" y="98"/>
                  </a:lnTo>
                  <a:lnTo>
                    <a:pt x="169" y="98"/>
                  </a:lnTo>
                  <a:lnTo>
                    <a:pt x="182" y="98"/>
                  </a:lnTo>
                  <a:lnTo>
                    <a:pt x="192" y="98"/>
                  </a:lnTo>
                  <a:lnTo>
                    <a:pt x="206" y="96"/>
                  </a:lnTo>
                  <a:lnTo>
                    <a:pt x="225" y="92"/>
                  </a:lnTo>
                  <a:lnTo>
                    <a:pt x="246" y="88"/>
                  </a:lnTo>
                  <a:lnTo>
                    <a:pt x="268" y="82"/>
                  </a:lnTo>
                  <a:lnTo>
                    <a:pt x="289" y="76"/>
                  </a:lnTo>
                  <a:lnTo>
                    <a:pt x="306" y="70"/>
                  </a:lnTo>
                  <a:lnTo>
                    <a:pt x="318" y="65"/>
                  </a:lnTo>
                  <a:lnTo>
                    <a:pt x="323" y="60"/>
                  </a:lnTo>
                  <a:lnTo>
                    <a:pt x="321" y="56"/>
                  </a:lnTo>
                  <a:lnTo>
                    <a:pt x="318" y="53"/>
                  </a:lnTo>
                  <a:lnTo>
                    <a:pt x="312" y="50"/>
                  </a:lnTo>
                  <a:lnTo>
                    <a:pt x="303" y="45"/>
                  </a:lnTo>
                  <a:lnTo>
                    <a:pt x="293" y="39"/>
                  </a:lnTo>
                  <a:lnTo>
                    <a:pt x="280" y="35"/>
                  </a:lnTo>
                  <a:lnTo>
                    <a:pt x="264" y="30"/>
                  </a:lnTo>
                  <a:lnTo>
                    <a:pt x="245" y="24"/>
                  </a:lnTo>
                  <a:lnTo>
                    <a:pt x="225" y="20"/>
                  </a:lnTo>
                  <a:lnTo>
                    <a:pt x="200" y="15"/>
                  </a:lnTo>
                  <a:lnTo>
                    <a:pt x="175" y="10"/>
                  </a:lnTo>
                  <a:lnTo>
                    <a:pt x="145" y="7"/>
                  </a:lnTo>
                  <a:lnTo>
                    <a:pt x="114" y="4"/>
                  </a:lnTo>
                  <a:lnTo>
                    <a:pt x="78" y="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Freeform 19"/>
            <p:cNvSpPr/>
            <p:nvPr/>
          </p:nvSpPr>
          <p:spPr bwMode="auto">
            <a:xfrm>
              <a:off x="754" y="1912"/>
              <a:ext cx="39" cy="99"/>
            </a:xfrm>
            <a:custGeom>
              <a:avLst/>
              <a:gdLst>
                <a:gd name="T0" fmla="*/ 0 w 80"/>
                <a:gd name="T1" fmla="*/ 0 h 198"/>
                <a:gd name="T2" fmla="*/ 0 w 80"/>
                <a:gd name="T3" fmla="*/ 1 h 198"/>
                <a:gd name="T4" fmla="*/ 0 w 80"/>
                <a:gd name="T5" fmla="*/ 1 h 198"/>
                <a:gd name="T6" fmla="*/ 0 w 80"/>
                <a:gd name="T7" fmla="*/ 1 h 198"/>
                <a:gd name="T8" fmla="*/ 0 w 80"/>
                <a:gd name="T9" fmla="*/ 1 h 198"/>
                <a:gd name="T10" fmla="*/ 0 w 80"/>
                <a:gd name="T11" fmla="*/ 1 h 198"/>
                <a:gd name="T12" fmla="*/ 0 w 80"/>
                <a:gd name="T13" fmla="*/ 1 h 198"/>
                <a:gd name="T14" fmla="*/ 0 w 80"/>
                <a:gd name="T15" fmla="*/ 1 h 198"/>
                <a:gd name="T16" fmla="*/ 0 w 80"/>
                <a:gd name="T17" fmla="*/ 1 h 198"/>
                <a:gd name="T18" fmla="*/ 0 w 80"/>
                <a:gd name="T19" fmla="*/ 1 h 198"/>
                <a:gd name="T20" fmla="*/ 0 w 80"/>
                <a:gd name="T21" fmla="*/ 1 h 198"/>
                <a:gd name="T22" fmla="*/ 0 w 80"/>
                <a:gd name="T23" fmla="*/ 1 h 198"/>
                <a:gd name="T24" fmla="*/ 0 w 80"/>
                <a:gd name="T25" fmla="*/ 1 h 198"/>
                <a:gd name="T26" fmla="*/ 0 w 80"/>
                <a:gd name="T27" fmla="*/ 1 h 198"/>
                <a:gd name="T28" fmla="*/ 0 w 80"/>
                <a:gd name="T29" fmla="*/ 1 h 198"/>
                <a:gd name="T30" fmla="*/ 0 w 80"/>
                <a:gd name="T31" fmla="*/ 1 h 198"/>
                <a:gd name="T32" fmla="*/ 0 w 80"/>
                <a:gd name="T33" fmla="*/ 1 h 198"/>
                <a:gd name="T34" fmla="*/ 0 w 80"/>
                <a:gd name="T35" fmla="*/ 1 h 198"/>
                <a:gd name="T36" fmla="*/ 0 w 80"/>
                <a:gd name="T37" fmla="*/ 1 h 198"/>
                <a:gd name="T38" fmla="*/ 0 w 80"/>
                <a:gd name="T39" fmla="*/ 1 h 198"/>
                <a:gd name="T40" fmla="*/ 0 w 80"/>
                <a:gd name="T41" fmla="*/ 1 h 198"/>
                <a:gd name="T42" fmla="*/ 0 w 80"/>
                <a:gd name="T43" fmla="*/ 1 h 198"/>
                <a:gd name="T44" fmla="*/ 0 w 80"/>
                <a:gd name="T45" fmla="*/ 1 h 198"/>
                <a:gd name="T46" fmla="*/ 0 w 80"/>
                <a:gd name="T47" fmla="*/ 1 h 198"/>
                <a:gd name="T48" fmla="*/ 0 w 80"/>
                <a:gd name="T49" fmla="*/ 1 h 198"/>
                <a:gd name="T50" fmla="*/ 0 w 80"/>
                <a:gd name="T51" fmla="*/ 1 h 198"/>
                <a:gd name="T52" fmla="*/ 0 w 80"/>
                <a:gd name="T53" fmla="*/ 1 h 198"/>
                <a:gd name="T54" fmla="*/ 0 w 80"/>
                <a:gd name="T55" fmla="*/ 1 h 198"/>
                <a:gd name="T56" fmla="*/ 0 w 80"/>
                <a:gd name="T57" fmla="*/ 0 h 1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"/>
                <a:gd name="T88" fmla="*/ 0 h 198"/>
                <a:gd name="T89" fmla="*/ 80 w 80"/>
                <a:gd name="T90" fmla="*/ 198 h 19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" h="198">
                  <a:moveTo>
                    <a:pt x="45" y="0"/>
                  </a:moveTo>
                  <a:lnTo>
                    <a:pt x="44" y="12"/>
                  </a:lnTo>
                  <a:lnTo>
                    <a:pt x="41" y="33"/>
                  </a:lnTo>
                  <a:lnTo>
                    <a:pt x="35" y="61"/>
                  </a:lnTo>
                  <a:lnTo>
                    <a:pt x="27" y="91"/>
                  </a:lnTo>
                  <a:lnTo>
                    <a:pt x="19" y="122"/>
                  </a:lnTo>
                  <a:lnTo>
                    <a:pt x="11" y="152"/>
                  </a:lnTo>
                  <a:lnTo>
                    <a:pt x="5" y="176"/>
                  </a:lnTo>
                  <a:lnTo>
                    <a:pt x="0" y="193"/>
                  </a:lnTo>
                  <a:lnTo>
                    <a:pt x="4" y="195"/>
                  </a:lnTo>
                  <a:lnTo>
                    <a:pt x="11" y="197"/>
                  </a:lnTo>
                  <a:lnTo>
                    <a:pt x="18" y="198"/>
                  </a:lnTo>
                  <a:lnTo>
                    <a:pt x="27" y="197"/>
                  </a:lnTo>
                  <a:lnTo>
                    <a:pt x="35" y="195"/>
                  </a:lnTo>
                  <a:lnTo>
                    <a:pt x="42" y="193"/>
                  </a:lnTo>
                  <a:lnTo>
                    <a:pt x="48" y="190"/>
                  </a:lnTo>
                  <a:lnTo>
                    <a:pt x="50" y="185"/>
                  </a:lnTo>
                  <a:lnTo>
                    <a:pt x="56" y="176"/>
                  </a:lnTo>
                  <a:lnTo>
                    <a:pt x="65" y="165"/>
                  </a:lnTo>
                  <a:lnTo>
                    <a:pt x="75" y="153"/>
                  </a:lnTo>
                  <a:lnTo>
                    <a:pt x="80" y="136"/>
                  </a:lnTo>
                  <a:lnTo>
                    <a:pt x="80" y="122"/>
                  </a:lnTo>
                  <a:lnTo>
                    <a:pt x="78" y="104"/>
                  </a:lnTo>
                  <a:lnTo>
                    <a:pt x="75" y="83"/>
                  </a:lnTo>
                  <a:lnTo>
                    <a:pt x="72" y="61"/>
                  </a:lnTo>
                  <a:lnTo>
                    <a:pt x="66" y="40"/>
                  </a:lnTo>
                  <a:lnTo>
                    <a:pt x="60" y="21"/>
                  </a:lnTo>
                  <a:lnTo>
                    <a:pt x="53" y="8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Freeform 20"/>
            <p:cNvSpPr/>
            <p:nvPr/>
          </p:nvSpPr>
          <p:spPr bwMode="auto">
            <a:xfrm>
              <a:off x="959" y="1451"/>
              <a:ext cx="163" cy="104"/>
            </a:xfrm>
            <a:custGeom>
              <a:avLst/>
              <a:gdLst>
                <a:gd name="T0" fmla="*/ 1 w 325"/>
                <a:gd name="T1" fmla="*/ 0 h 209"/>
                <a:gd name="T2" fmla="*/ 1 w 325"/>
                <a:gd name="T3" fmla="*/ 0 h 209"/>
                <a:gd name="T4" fmla="*/ 1 w 325"/>
                <a:gd name="T5" fmla="*/ 0 h 209"/>
                <a:gd name="T6" fmla="*/ 1 w 325"/>
                <a:gd name="T7" fmla="*/ 0 h 209"/>
                <a:gd name="T8" fmla="*/ 1 w 325"/>
                <a:gd name="T9" fmla="*/ 0 h 209"/>
                <a:gd name="T10" fmla="*/ 1 w 325"/>
                <a:gd name="T11" fmla="*/ 0 h 209"/>
                <a:gd name="T12" fmla="*/ 1 w 325"/>
                <a:gd name="T13" fmla="*/ 0 h 209"/>
                <a:gd name="T14" fmla="*/ 1 w 325"/>
                <a:gd name="T15" fmla="*/ 0 h 209"/>
                <a:gd name="T16" fmla="*/ 1 w 325"/>
                <a:gd name="T17" fmla="*/ 0 h 209"/>
                <a:gd name="T18" fmla="*/ 1 w 325"/>
                <a:gd name="T19" fmla="*/ 0 h 209"/>
                <a:gd name="T20" fmla="*/ 1 w 325"/>
                <a:gd name="T21" fmla="*/ 0 h 209"/>
                <a:gd name="T22" fmla="*/ 1 w 325"/>
                <a:gd name="T23" fmla="*/ 0 h 209"/>
                <a:gd name="T24" fmla="*/ 1 w 325"/>
                <a:gd name="T25" fmla="*/ 0 h 209"/>
                <a:gd name="T26" fmla="*/ 1 w 325"/>
                <a:gd name="T27" fmla="*/ 0 h 209"/>
                <a:gd name="T28" fmla="*/ 1 w 325"/>
                <a:gd name="T29" fmla="*/ 0 h 209"/>
                <a:gd name="T30" fmla="*/ 1 w 325"/>
                <a:gd name="T31" fmla="*/ 0 h 209"/>
                <a:gd name="T32" fmla="*/ 1 w 325"/>
                <a:gd name="T33" fmla="*/ 0 h 209"/>
                <a:gd name="T34" fmla="*/ 1 w 325"/>
                <a:gd name="T35" fmla="*/ 0 h 209"/>
                <a:gd name="T36" fmla="*/ 1 w 325"/>
                <a:gd name="T37" fmla="*/ 0 h 209"/>
                <a:gd name="T38" fmla="*/ 1 w 325"/>
                <a:gd name="T39" fmla="*/ 0 h 209"/>
                <a:gd name="T40" fmla="*/ 1 w 325"/>
                <a:gd name="T41" fmla="*/ 0 h 209"/>
                <a:gd name="T42" fmla="*/ 1 w 325"/>
                <a:gd name="T43" fmla="*/ 0 h 209"/>
                <a:gd name="T44" fmla="*/ 1 w 325"/>
                <a:gd name="T45" fmla="*/ 0 h 209"/>
                <a:gd name="T46" fmla="*/ 1 w 325"/>
                <a:gd name="T47" fmla="*/ 0 h 209"/>
                <a:gd name="T48" fmla="*/ 1 w 325"/>
                <a:gd name="T49" fmla="*/ 0 h 209"/>
                <a:gd name="T50" fmla="*/ 1 w 325"/>
                <a:gd name="T51" fmla="*/ 0 h 209"/>
                <a:gd name="T52" fmla="*/ 1 w 325"/>
                <a:gd name="T53" fmla="*/ 0 h 209"/>
                <a:gd name="T54" fmla="*/ 1 w 325"/>
                <a:gd name="T55" fmla="*/ 0 h 209"/>
                <a:gd name="T56" fmla="*/ 1 w 325"/>
                <a:gd name="T57" fmla="*/ 0 h 209"/>
                <a:gd name="T58" fmla="*/ 1 w 325"/>
                <a:gd name="T59" fmla="*/ 0 h 209"/>
                <a:gd name="T60" fmla="*/ 1 w 325"/>
                <a:gd name="T61" fmla="*/ 0 h 209"/>
                <a:gd name="T62" fmla="*/ 0 w 325"/>
                <a:gd name="T63" fmla="*/ 0 h 209"/>
                <a:gd name="T64" fmla="*/ 0 w 325"/>
                <a:gd name="T65" fmla="*/ 0 h 209"/>
                <a:gd name="T66" fmla="*/ 1 w 325"/>
                <a:gd name="T67" fmla="*/ 0 h 209"/>
                <a:gd name="T68" fmla="*/ 1 w 325"/>
                <a:gd name="T69" fmla="*/ 0 h 209"/>
                <a:gd name="T70" fmla="*/ 1 w 325"/>
                <a:gd name="T71" fmla="*/ 0 h 209"/>
                <a:gd name="T72" fmla="*/ 1 w 325"/>
                <a:gd name="T73" fmla="*/ 0 h 209"/>
                <a:gd name="T74" fmla="*/ 1 w 325"/>
                <a:gd name="T75" fmla="*/ 0 h 209"/>
                <a:gd name="T76" fmla="*/ 1 w 325"/>
                <a:gd name="T77" fmla="*/ 0 h 209"/>
                <a:gd name="T78" fmla="*/ 1 w 325"/>
                <a:gd name="T79" fmla="*/ 0 h 209"/>
                <a:gd name="T80" fmla="*/ 1 w 325"/>
                <a:gd name="T81" fmla="*/ 0 h 209"/>
                <a:gd name="T82" fmla="*/ 1 w 325"/>
                <a:gd name="T83" fmla="*/ 0 h 209"/>
                <a:gd name="T84" fmla="*/ 1 w 325"/>
                <a:gd name="T85" fmla="*/ 0 h 209"/>
                <a:gd name="T86" fmla="*/ 1 w 325"/>
                <a:gd name="T87" fmla="*/ 0 h 209"/>
                <a:gd name="T88" fmla="*/ 1 w 325"/>
                <a:gd name="T89" fmla="*/ 0 h 209"/>
                <a:gd name="T90" fmla="*/ 1 w 325"/>
                <a:gd name="T91" fmla="*/ 0 h 209"/>
                <a:gd name="T92" fmla="*/ 1 w 325"/>
                <a:gd name="T93" fmla="*/ 0 h 209"/>
                <a:gd name="T94" fmla="*/ 1 w 325"/>
                <a:gd name="T95" fmla="*/ 0 h 209"/>
                <a:gd name="T96" fmla="*/ 1 w 325"/>
                <a:gd name="T97" fmla="*/ 0 h 209"/>
                <a:gd name="T98" fmla="*/ 1 w 325"/>
                <a:gd name="T99" fmla="*/ 0 h 209"/>
                <a:gd name="T100" fmla="*/ 1 w 325"/>
                <a:gd name="T101" fmla="*/ 0 h 209"/>
                <a:gd name="T102" fmla="*/ 1 w 325"/>
                <a:gd name="T103" fmla="*/ 0 h 209"/>
                <a:gd name="T104" fmla="*/ 1 w 325"/>
                <a:gd name="T105" fmla="*/ 0 h 209"/>
                <a:gd name="T106" fmla="*/ 1 w 325"/>
                <a:gd name="T107" fmla="*/ 0 h 209"/>
                <a:gd name="T108" fmla="*/ 1 w 325"/>
                <a:gd name="T109" fmla="*/ 0 h 209"/>
                <a:gd name="T110" fmla="*/ 1 w 325"/>
                <a:gd name="T111" fmla="*/ 0 h 209"/>
                <a:gd name="T112" fmla="*/ 1 w 325"/>
                <a:gd name="T113" fmla="*/ 0 h 209"/>
                <a:gd name="T114" fmla="*/ 1 w 325"/>
                <a:gd name="T115" fmla="*/ 0 h 209"/>
                <a:gd name="T116" fmla="*/ 1 w 325"/>
                <a:gd name="T117" fmla="*/ 0 h 209"/>
                <a:gd name="T118" fmla="*/ 1 w 325"/>
                <a:gd name="T119" fmla="*/ 0 h 209"/>
                <a:gd name="T120" fmla="*/ 1 w 325"/>
                <a:gd name="T121" fmla="*/ 0 h 2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5"/>
                <a:gd name="T184" fmla="*/ 0 h 209"/>
                <a:gd name="T185" fmla="*/ 325 w 325"/>
                <a:gd name="T186" fmla="*/ 209 h 2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5" h="209">
                  <a:moveTo>
                    <a:pt x="325" y="46"/>
                  </a:moveTo>
                  <a:lnTo>
                    <a:pt x="322" y="55"/>
                  </a:lnTo>
                  <a:lnTo>
                    <a:pt x="316" y="66"/>
                  </a:lnTo>
                  <a:lnTo>
                    <a:pt x="306" y="77"/>
                  </a:lnTo>
                  <a:lnTo>
                    <a:pt x="295" y="89"/>
                  </a:lnTo>
                  <a:lnTo>
                    <a:pt x="282" y="100"/>
                  </a:lnTo>
                  <a:lnTo>
                    <a:pt x="267" y="109"/>
                  </a:lnTo>
                  <a:lnTo>
                    <a:pt x="252" y="119"/>
                  </a:lnTo>
                  <a:lnTo>
                    <a:pt x="237" y="124"/>
                  </a:lnTo>
                  <a:lnTo>
                    <a:pt x="229" y="128"/>
                  </a:lnTo>
                  <a:lnTo>
                    <a:pt x="219" y="131"/>
                  </a:lnTo>
                  <a:lnTo>
                    <a:pt x="206" y="136"/>
                  </a:lnTo>
                  <a:lnTo>
                    <a:pt x="193" y="142"/>
                  </a:lnTo>
                  <a:lnTo>
                    <a:pt x="178" y="147"/>
                  </a:lnTo>
                  <a:lnTo>
                    <a:pt x="162" y="153"/>
                  </a:lnTo>
                  <a:lnTo>
                    <a:pt x="146" y="160"/>
                  </a:lnTo>
                  <a:lnTo>
                    <a:pt x="130" y="167"/>
                  </a:lnTo>
                  <a:lnTo>
                    <a:pt x="114" y="173"/>
                  </a:lnTo>
                  <a:lnTo>
                    <a:pt x="98" y="180"/>
                  </a:lnTo>
                  <a:lnTo>
                    <a:pt x="83" y="185"/>
                  </a:lnTo>
                  <a:lnTo>
                    <a:pt x="70" y="191"/>
                  </a:lnTo>
                  <a:lnTo>
                    <a:pt x="57" y="196"/>
                  </a:lnTo>
                  <a:lnTo>
                    <a:pt x="47" y="200"/>
                  </a:lnTo>
                  <a:lnTo>
                    <a:pt x="40" y="204"/>
                  </a:lnTo>
                  <a:lnTo>
                    <a:pt x="34" y="206"/>
                  </a:lnTo>
                  <a:lnTo>
                    <a:pt x="25" y="209"/>
                  </a:lnTo>
                  <a:lnTo>
                    <a:pt x="17" y="209"/>
                  </a:lnTo>
                  <a:lnTo>
                    <a:pt x="11" y="205"/>
                  </a:lnTo>
                  <a:lnTo>
                    <a:pt x="7" y="199"/>
                  </a:lnTo>
                  <a:lnTo>
                    <a:pt x="3" y="192"/>
                  </a:lnTo>
                  <a:lnTo>
                    <a:pt x="1" y="183"/>
                  </a:lnTo>
                  <a:lnTo>
                    <a:pt x="0" y="174"/>
                  </a:lnTo>
                  <a:lnTo>
                    <a:pt x="0" y="165"/>
                  </a:lnTo>
                  <a:lnTo>
                    <a:pt x="2" y="160"/>
                  </a:lnTo>
                  <a:lnTo>
                    <a:pt x="8" y="154"/>
                  </a:lnTo>
                  <a:lnTo>
                    <a:pt x="15" y="149"/>
                  </a:lnTo>
                  <a:lnTo>
                    <a:pt x="25" y="143"/>
                  </a:lnTo>
                  <a:lnTo>
                    <a:pt x="36" y="136"/>
                  </a:lnTo>
                  <a:lnTo>
                    <a:pt x="48" y="130"/>
                  </a:lnTo>
                  <a:lnTo>
                    <a:pt x="61" y="124"/>
                  </a:lnTo>
                  <a:lnTo>
                    <a:pt x="74" y="119"/>
                  </a:lnTo>
                  <a:lnTo>
                    <a:pt x="78" y="115"/>
                  </a:lnTo>
                  <a:lnTo>
                    <a:pt x="86" y="111"/>
                  </a:lnTo>
                  <a:lnTo>
                    <a:pt x="98" y="105"/>
                  </a:lnTo>
                  <a:lnTo>
                    <a:pt x="113" y="98"/>
                  </a:lnTo>
                  <a:lnTo>
                    <a:pt x="128" y="89"/>
                  </a:lnTo>
                  <a:lnTo>
                    <a:pt x="146" y="81"/>
                  </a:lnTo>
                  <a:lnTo>
                    <a:pt x="165" y="70"/>
                  </a:lnTo>
                  <a:lnTo>
                    <a:pt x="184" y="61"/>
                  </a:lnTo>
                  <a:lnTo>
                    <a:pt x="203" y="51"/>
                  </a:lnTo>
                  <a:lnTo>
                    <a:pt x="221" y="42"/>
                  </a:lnTo>
                  <a:lnTo>
                    <a:pt x="240" y="32"/>
                  </a:lnTo>
                  <a:lnTo>
                    <a:pt x="256" y="24"/>
                  </a:lnTo>
                  <a:lnTo>
                    <a:pt x="269" y="16"/>
                  </a:lnTo>
                  <a:lnTo>
                    <a:pt x="281" y="10"/>
                  </a:lnTo>
                  <a:lnTo>
                    <a:pt x="289" y="6"/>
                  </a:lnTo>
                  <a:lnTo>
                    <a:pt x="294" y="4"/>
                  </a:lnTo>
                  <a:lnTo>
                    <a:pt x="305" y="0"/>
                  </a:lnTo>
                  <a:lnTo>
                    <a:pt x="316" y="6"/>
                  </a:lnTo>
                  <a:lnTo>
                    <a:pt x="321" y="21"/>
                  </a:lnTo>
                  <a:lnTo>
                    <a:pt x="325" y="46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Freeform 21"/>
            <p:cNvSpPr/>
            <p:nvPr/>
          </p:nvSpPr>
          <p:spPr bwMode="auto">
            <a:xfrm>
              <a:off x="996" y="1696"/>
              <a:ext cx="62" cy="56"/>
            </a:xfrm>
            <a:custGeom>
              <a:avLst/>
              <a:gdLst>
                <a:gd name="T0" fmla="*/ 0 w 125"/>
                <a:gd name="T1" fmla="*/ 0 h 110"/>
                <a:gd name="T2" fmla="*/ 0 w 125"/>
                <a:gd name="T3" fmla="*/ 1 h 110"/>
                <a:gd name="T4" fmla="*/ 0 w 125"/>
                <a:gd name="T5" fmla="*/ 1 h 110"/>
                <a:gd name="T6" fmla="*/ 0 w 125"/>
                <a:gd name="T7" fmla="*/ 1 h 110"/>
                <a:gd name="T8" fmla="*/ 0 w 125"/>
                <a:gd name="T9" fmla="*/ 1 h 110"/>
                <a:gd name="T10" fmla="*/ 0 w 125"/>
                <a:gd name="T11" fmla="*/ 1 h 110"/>
                <a:gd name="T12" fmla="*/ 0 w 125"/>
                <a:gd name="T13" fmla="*/ 1 h 110"/>
                <a:gd name="T14" fmla="*/ 0 w 125"/>
                <a:gd name="T15" fmla="*/ 1 h 110"/>
                <a:gd name="T16" fmla="*/ 0 w 125"/>
                <a:gd name="T17" fmla="*/ 1 h 110"/>
                <a:gd name="T18" fmla="*/ 0 w 125"/>
                <a:gd name="T19" fmla="*/ 1 h 110"/>
                <a:gd name="T20" fmla="*/ 0 w 125"/>
                <a:gd name="T21" fmla="*/ 1 h 110"/>
                <a:gd name="T22" fmla="*/ 0 w 125"/>
                <a:gd name="T23" fmla="*/ 1 h 110"/>
                <a:gd name="T24" fmla="*/ 0 w 125"/>
                <a:gd name="T25" fmla="*/ 1 h 110"/>
                <a:gd name="T26" fmla="*/ 0 w 125"/>
                <a:gd name="T27" fmla="*/ 1 h 110"/>
                <a:gd name="T28" fmla="*/ 0 w 125"/>
                <a:gd name="T29" fmla="*/ 1 h 110"/>
                <a:gd name="T30" fmla="*/ 0 w 125"/>
                <a:gd name="T31" fmla="*/ 1 h 110"/>
                <a:gd name="T32" fmla="*/ 0 w 125"/>
                <a:gd name="T33" fmla="*/ 1 h 110"/>
                <a:gd name="T34" fmla="*/ 0 w 125"/>
                <a:gd name="T35" fmla="*/ 1 h 110"/>
                <a:gd name="T36" fmla="*/ 0 w 125"/>
                <a:gd name="T37" fmla="*/ 1 h 110"/>
                <a:gd name="T38" fmla="*/ 0 w 125"/>
                <a:gd name="T39" fmla="*/ 1 h 110"/>
                <a:gd name="T40" fmla="*/ 0 w 125"/>
                <a:gd name="T41" fmla="*/ 1 h 110"/>
                <a:gd name="T42" fmla="*/ 0 w 125"/>
                <a:gd name="T43" fmla="*/ 1 h 110"/>
                <a:gd name="T44" fmla="*/ 0 w 125"/>
                <a:gd name="T45" fmla="*/ 1 h 110"/>
                <a:gd name="T46" fmla="*/ 0 w 125"/>
                <a:gd name="T47" fmla="*/ 1 h 110"/>
                <a:gd name="T48" fmla="*/ 0 w 125"/>
                <a:gd name="T49" fmla="*/ 0 h 1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10"/>
                <a:gd name="T77" fmla="*/ 125 w 125"/>
                <a:gd name="T78" fmla="*/ 110 h 11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10">
                  <a:moveTo>
                    <a:pt x="0" y="0"/>
                  </a:moveTo>
                  <a:lnTo>
                    <a:pt x="7" y="2"/>
                  </a:lnTo>
                  <a:lnTo>
                    <a:pt x="21" y="7"/>
                  </a:lnTo>
                  <a:lnTo>
                    <a:pt x="40" y="13"/>
                  </a:lnTo>
                  <a:lnTo>
                    <a:pt x="59" y="18"/>
                  </a:lnTo>
                  <a:lnTo>
                    <a:pt x="80" y="24"/>
                  </a:lnTo>
                  <a:lnTo>
                    <a:pt x="100" y="29"/>
                  </a:lnTo>
                  <a:lnTo>
                    <a:pt x="115" y="31"/>
                  </a:lnTo>
                  <a:lnTo>
                    <a:pt x="125" y="31"/>
                  </a:lnTo>
                  <a:lnTo>
                    <a:pt x="118" y="39"/>
                  </a:lnTo>
                  <a:lnTo>
                    <a:pt x="111" y="52"/>
                  </a:lnTo>
                  <a:lnTo>
                    <a:pt x="102" y="66"/>
                  </a:lnTo>
                  <a:lnTo>
                    <a:pt x="93" y="79"/>
                  </a:lnTo>
                  <a:lnTo>
                    <a:pt x="82" y="92"/>
                  </a:lnTo>
                  <a:lnTo>
                    <a:pt x="73" y="104"/>
                  </a:lnTo>
                  <a:lnTo>
                    <a:pt x="64" y="109"/>
                  </a:lnTo>
                  <a:lnTo>
                    <a:pt x="56" y="110"/>
                  </a:lnTo>
                  <a:lnTo>
                    <a:pt x="48" y="105"/>
                  </a:lnTo>
                  <a:lnTo>
                    <a:pt x="40" y="92"/>
                  </a:lnTo>
                  <a:lnTo>
                    <a:pt x="30" y="76"/>
                  </a:lnTo>
                  <a:lnTo>
                    <a:pt x="22" y="57"/>
                  </a:lnTo>
                  <a:lnTo>
                    <a:pt x="15" y="39"/>
                  </a:lnTo>
                  <a:lnTo>
                    <a:pt x="9" y="22"/>
                  </a:lnTo>
                  <a:lnTo>
                    <a:pt x="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Freeform 22"/>
            <p:cNvSpPr/>
            <p:nvPr/>
          </p:nvSpPr>
          <p:spPr bwMode="auto">
            <a:xfrm>
              <a:off x="838" y="1555"/>
              <a:ext cx="99" cy="137"/>
            </a:xfrm>
            <a:custGeom>
              <a:avLst/>
              <a:gdLst>
                <a:gd name="T0" fmla="*/ 1 w 198"/>
                <a:gd name="T1" fmla="*/ 0 h 273"/>
                <a:gd name="T2" fmla="*/ 1 w 198"/>
                <a:gd name="T3" fmla="*/ 1 h 273"/>
                <a:gd name="T4" fmla="*/ 1 w 198"/>
                <a:gd name="T5" fmla="*/ 1 h 273"/>
                <a:gd name="T6" fmla="*/ 1 w 198"/>
                <a:gd name="T7" fmla="*/ 1 h 273"/>
                <a:gd name="T8" fmla="*/ 1 w 198"/>
                <a:gd name="T9" fmla="*/ 1 h 273"/>
                <a:gd name="T10" fmla="*/ 1 w 198"/>
                <a:gd name="T11" fmla="*/ 1 h 273"/>
                <a:gd name="T12" fmla="*/ 1 w 198"/>
                <a:gd name="T13" fmla="*/ 1 h 273"/>
                <a:gd name="T14" fmla="*/ 1 w 198"/>
                <a:gd name="T15" fmla="*/ 1 h 273"/>
                <a:gd name="T16" fmla="*/ 1 w 198"/>
                <a:gd name="T17" fmla="*/ 1 h 273"/>
                <a:gd name="T18" fmla="*/ 1 w 198"/>
                <a:gd name="T19" fmla="*/ 1 h 273"/>
                <a:gd name="T20" fmla="*/ 1 w 198"/>
                <a:gd name="T21" fmla="*/ 1 h 273"/>
                <a:gd name="T22" fmla="*/ 1 w 198"/>
                <a:gd name="T23" fmla="*/ 1 h 273"/>
                <a:gd name="T24" fmla="*/ 1 w 198"/>
                <a:gd name="T25" fmla="*/ 1 h 273"/>
                <a:gd name="T26" fmla="*/ 1 w 198"/>
                <a:gd name="T27" fmla="*/ 1 h 273"/>
                <a:gd name="T28" fmla="*/ 1 w 198"/>
                <a:gd name="T29" fmla="*/ 1 h 273"/>
                <a:gd name="T30" fmla="*/ 1 w 198"/>
                <a:gd name="T31" fmla="*/ 1 h 273"/>
                <a:gd name="T32" fmla="*/ 1 w 198"/>
                <a:gd name="T33" fmla="*/ 1 h 273"/>
                <a:gd name="T34" fmla="*/ 1 w 198"/>
                <a:gd name="T35" fmla="*/ 1 h 273"/>
                <a:gd name="T36" fmla="*/ 1 w 198"/>
                <a:gd name="T37" fmla="*/ 1 h 273"/>
                <a:gd name="T38" fmla="*/ 1 w 198"/>
                <a:gd name="T39" fmla="*/ 1 h 273"/>
                <a:gd name="T40" fmla="*/ 1 w 198"/>
                <a:gd name="T41" fmla="*/ 1 h 273"/>
                <a:gd name="T42" fmla="*/ 0 w 198"/>
                <a:gd name="T43" fmla="*/ 1 h 273"/>
                <a:gd name="T44" fmla="*/ 0 w 198"/>
                <a:gd name="T45" fmla="*/ 1 h 273"/>
                <a:gd name="T46" fmla="*/ 1 w 198"/>
                <a:gd name="T47" fmla="*/ 1 h 273"/>
                <a:gd name="T48" fmla="*/ 1 w 198"/>
                <a:gd name="T49" fmla="*/ 1 h 273"/>
                <a:gd name="T50" fmla="*/ 1 w 198"/>
                <a:gd name="T51" fmla="*/ 1 h 273"/>
                <a:gd name="T52" fmla="*/ 1 w 198"/>
                <a:gd name="T53" fmla="*/ 1 h 273"/>
                <a:gd name="T54" fmla="*/ 1 w 198"/>
                <a:gd name="T55" fmla="*/ 1 h 273"/>
                <a:gd name="T56" fmla="*/ 1 w 198"/>
                <a:gd name="T57" fmla="*/ 1 h 273"/>
                <a:gd name="T58" fmla="*/ 1 w 198"/>
                <a:gd name="T59" fmla="*/ 1 h 273"/>
                <a:gd name="T60" fmla="*/ 1 w 198"/>
                <a:gd name="T61" fmla="*/ 1 h 273"/>
                <a:gd name="T62" fmla="*/ 1 w 198"/>
                <a:gd name="T63" fmla="*/ 1 h 273"/>
                <a:gd name="T64" fmla="*/ 1 w 198"/>
                <a:gd name="T65" fmla="*/ 1 h 273"/>
                <a:gd name="T66" fmla="*/ 1 w 198"/>
                <a:gd name="T67" fmla="*/ 1 h 273"/>
                <a:gd name="T68" fmla="*/ 1 w 198"/>
                <a:gd name="T69" fmla="*/ 1 h 273"/>
                <a:gd name="T70" fmla="*/ 1 w 198"/>
                <a:gd name="T71" fmla="*/ 1 h 273"/>
                <a:gd name="T72" fmla="*/ 1 w 198"/>
                <a:gd name="T73" fmla="*/ 0 h 2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8"/>
                <a:gd name="T112" fmla="*/ 0 h 273"/>
                <a:gd name="T113" fmla="*/ 198 w 198"/>
                <a:gd name="T114" fmla="*/ 273 h 2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8" h="273">
                  <a:moveTo>
                    <a:pt x="181" y="0"/>
                  </a:moveTo>
                  <a:lnTo>
                    <a:pt x="181" y="25"/>
                  </a:lnTo>
                  <a:lnTo>
                    <a:pt x="184" y="63"/>
                  </a:lnTo>
                  <a:lnTo>
                    <a:pt x="190" y="101"/>
                  </a:lnTo>
                  <a:lnTo>
                    <a:pt x="198" y="123"/>
                  </a:lnTo>
                  <a:lnTo>
                    <a:pt x="188" y="133"/>
                  </a:lnTo>
                  <a:lnTo>
                    <a:pt x="177" y="145"/>
                  </a:lnTo>
                  <a:lnTo>
                    <a:pt x="166" y="156"/>
                  </a:lnTo>
                  <a:lnTo>
                    <a:pt x="155" y="168"/>
                  </a:lnTo>
                  <a:lnTo>
                    <a:pt x="144" y="179"/>
                  </a:lnTo>
                  <a:lnTo>
                    <a:pt x="135" y="189"/>
                  </a:lnTo>
                  <a:lnTo>
                    <a:pt x="125" y="198"/>
                  </a:lnTo>
                  <a:lnTo>
                    <a:pt x="118" y="206"/>
                  </a:lnTo>
                  <a:lnTo>
                    <a:pt x="107" y="214"/>
                  </a:lnTo>
                  <a:lnTo>
                    <a:pt x="92" y="225"/>
                  </a:lnTo>
                  <a:lnTo>
                    <a:pt x="73" y="237"/>
                  </a:lnTo>
                  <a:lnTo>
                    <a:pt x="55" y="250"/>
                  </a:lnTo>
                  <a:lnTo>
                    <a:pt x="37" y="260"/>
                  </a:lnTo>
                  <a:lnTo>
                    <a:pt x="20" y="268"/>
                  </a:lnTo>
                  <a:lnTo>
                    <a:pt x="8" y="273"/>
                  </a:lnTo>
                  <a:lnTo>
                    <a:pt x="1" y="273"/>
                  </a:lnTo>
                  <a:lnTo>
                    <a:pt x="0" y="270"/>
                  </a:lnTo>
                  <a:lnTo>
                    <a:pt x="0" y="265"/>
                  </a:lnTo>
                  <a:lnTo>
                    <a:pt x="1" y="258"/>
                  </a:lnTo>
                  <a:lnTo>
                    <a:pt x="3" y="248"/>
                  </a:lnTo>
                  <a:lnTo>
                    <a:pt x="7" y="238"/>
                  </a:lnTo>
                  <a:lnTo>
                    <a:pt x="12" y="224"/>
                  </a:lnTo>
                  <a:lnTo>
                    <a:pt x="19" y="210"/>
                  </a:lnTo>
                  <a:lnTo>
                    <a:pt x="29" y="193"/>
                  </a:lnTo>
                  <a:lnTo>
                    <a:pt x="39" y="175"/>
                  </a:lnTo>
                  <a:lnTo>
                    <a:pt x="53" y="154"/>
                  </a:lnTo>
                  <a:lnTo>
                    <a:pt x="68" y="132"/>
                  </a:lnTo>
                  <a:lnTo>
                    <a:pt x="85" y="109"/>
                  </a:lnTo>
                  <a:lnTo>
                    <a:pt x="105" y="84"/>
                  </a:lnTo>
                  <a:lnTo>
                    <a:pt x="128" y="57"/>
                  </a:lnTo>
                  <a:lnTo>
                    <a:pt x="153" y="3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Freeform 23"/>
            <p:cNvSpPr/>
            <p:nvPr/>
          </p:nvSpPr>
          <p:spPr bwMode="auto">
            <a:xfrm>
              <a:off x="887" y="1864"/>
              <a:ext cx="86" cy="66"/>
            </a:xfrm>
            <a:custGeom>
              <a:avLst/>
              <a:gdLst>
                <a:gd name="T0" fmla="*/ 0 w 170"/>
                <a:gd name="T1" fmla="*/ 0 h 132"/>
                <a:gd name="T2" fmla="*/ 1 w 170"/>
                <a:gd name="T3" fmla="*/ 1 h 132"/>
                <a:gd name="T4" fmla="*/ 1 w 170"/>
                <a:gd name="T5" fmla="*/ 1 h 132"/>
                <a:gd name="T6" fmla="*/ 1 w 170"/>
                <a:gd name="T7" fmla="*/ 1 h 132"/>
                <a:gd name="T8" fmla="*/ 1 w 170"/>
                <a:gd name="T9" fmla="*/ 1 h 132"/>
                <a:gd name="T10" fmla="*/ 1 w 170"/>
                <a:gd name="T11" fmla="*/ 1 h 132"/>
                <a:gd name="T12" fmla="*/ 1 w 170"/>
                <a:gd name="T13" fmla="*/ 1 h 132"/>
                <a:gd name="T14" fmla="*/ 1 w 170"/>
                <a:gd name="T15" fmla="*/ 1 h 132"/>
                <a:gd name="T16" fmla="*/ 1 w 170"/>
                <a:gd name="T17" fmla="*/ 1 h 132"/>
                <a:gd name="T18" fmla="*/ 1 w 170"/>
                <a:gd name="T19" fmla="*/ 1 h 132"/>
                <a:gd name="T20" fmla="*/ 1 w 170"/>
                <a:gd name="T21" fmla="*/ 1 h 132"/>
                <a:gd name="T22" fmla="*/ 1 w 170"/>
                <a:gd name="T23" fmla="*/ 1 h 132"/>
                <a:gd name="T24" fmla="*/ 1 w 170"/>
                <a:gd name="T25" fmla="*/ 1 h 132"/>
                <a:gd name="T26" fmla="*/ 1 w 170"/>
                <a:gd name="T27" fmla="*/ 1 h 132"/>
                <a:gd name="T28" fmla="*/ 1 w 170"/>
                <a:gd name="T29" fmla="*/ 1 h 132"/>
                <a:gd name="T30" fmla="*/ 1 w 170"/>
                <a:gd name="T31" fmla="*/ 1 h 132"/>
                <a:gd name="T32" fmla="*/ 1 w 170"/>
                <a:gd name="T33" fmla="*/ 1 h 132"/>
                <a:gd name="T34" fmla="*/ 1 w 170"/>
                <a:gd name="T35" fmla="*/ 1 h 132"/>
                <a:gd name="T36" fmla="*/ 1 w 170"/>
                <a:gd name="T37" fmla="*/ 1 h 132"/>
                <a:gd name="T38" fmla="*/ 1 w 170"/>
                <a:gd name="T39" fmla="*/ 1 h 132"/>
                <a:gd name="T40" fmla="*/ 1 w 170"/>
                <a:gd name="T41" fmla="*/ 1 h 132"/>
                <a:gd name="T42" fmla="*/ 1 w 170"/>
                <a:gd name="T43" fmla="*/ 1 h 132"/>
                <a:gd name="T44" fmla="*/ 1 w 170"/>
                <a:gd name="T45" fmla="*/ 1 h 132"/>
                <a:gd name="T46" fmla="*/ 1 w 170"/>
                <a:gd name="T47" fmla="*/ 1 h 132"/>
                <a:gd name="T48" fmla="*/ 1 w 170"/>
                <a:gd name="T49" fmla="*/ 1 h 132"/>
                <a:gd name="T50" fmla="*/ 1 w 170"/>
                <a:gd name="T51" fmla="*/ 1 h 132"/>
                <a:gd name="T52" fmla="*/ 1 w 170"/>
                <a:gd name="T53" fmla="*/ 1 h 132"/>
                <a:gd name="T54" fmla="*/ 1 w 170"/>
                <a:gd name="T55" fmla="*/ 1 h 132"/>
                <a:gd name="T56" fmla="*/ 1 w 170"/>
                <a:gd name="T57" fmla="*/ 1 h 132"/>
                <a:gd name="T58" fmla="*/ 1 w 170"/>
                <a:gd name="T59" fmla="*/ 1 h 132"/>
                <a:gd name="T60" fmla="*/ 1 w 170"/>
                <a:gd name="T61" fmla="*/ 1 h 132"/>
                <a:gd name="T62" fmla="*/ 0 w 170"/>
                <a:gd name="T63" fmla="*/ 1 h 132"/>
                <a:gd name="T64" fmla="*/ 0 w 170"/>
                <a:gd name="T65" fmla="*/ 0 h 1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0"/>
                <a:gd name="T100" fmla="*/ 0 h 132"/>
                <a:gd name="T101" fmla="*/ 170 w 170"/>
                <a:gd name="T102" fmla="*/ 132 h 1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0" h="132">
                  <a:moveTo>
                    <a:pt x="0" y="0"/>
                  </a:moveTo>
                  <a:lnTo>
                    <a:pt x="9" y="8"/>
                  </a:lnTo>
                  <a:lnTo>
                    <a:pt x="27" y="20"/>
                  </a:lnTo>
                  <a:lnTo>
                    <a:pt x="52" y="35"/>
                  </a:lnTo>
                  <a:lnTo>
                    <a:pt x="79" y="50"/>
                  </a:lnTo>
                  <a:lnTo>
                    <a:pt x="107" y="66"/>
                  </a:lnTo>
                  <a:lnTo>
                    <a:pt x="133" y="79"/>
                  </a:lnTo>
                  <a:lnTo>
                    <a:pt x="155" y="92"/>
                  </a:lnTo>
                  <a:lnTo>
                    <a:pt x="170" y="101"/>
                  </a:lnTo>
                  <a:lnTo>
                    <a:pt x="169" y="106"/>
                  </a:lnTo>
                  <a:lnTo>
                    <a:pt x="167" y="112"/>
                  </a:lnTo>
                  <a:lnTo>
                    <a:pt x="161" y="117"/>
                  </a:lnTo>
                  <a:lnTo>
                    <a:pt x="155" y="123"/>
                  </a:lnTo>
                  <a:lnTo>
                    <a:pt x="148" y="128"/>
                  </a:lnTo>
                  <a:lnTo>
                    <a:pt x="143" y="131"/>
                  </a:lnTo>
                  <a:lnTo>
                    <a:pt x="136" y="132"/>
                  </a:lnTo>
                  <a:lnTo>
                    <a:pt x="131" y="131"/>
                  </a:lnTo>
                  <a:lnTo>
                    <a:pt x="127" y="130"/>
                  </a:lnTo>
                  <a:lnTo>
                    <a:pt x="121" y="129"/>
                  </a:lnTo>
                  <a:lnTo>
                    <a:pt x="114" y="129"/>
                  </a:lnTo>
                  <a:lnTo>
                    <a:pt x="107" y="130"/>
                  </a:lnTo>
                  <a:lnTo>
                    <a:pt x="99" y="129"/>
                  </a:lnTo>
                  <a:lnTo>
                    <a:pt x="91" y="128"/>
                  </a:lnTo>
                  <a:lnTo>
                    <a:pt x="83" y="124"/>
                  </a:lnTo>
                  <a:lnTo>
                    <a:pt x="75" y="119"/>
                  </a:lnTo>
                  <a:lnTo>
                    <a:pt x="65" y="109"/>
                  </a:lnTo>
                  <a:lnTo>
                    <a:pt x="53" y="96"/>
                  </a:lnTo>
                  <a:lnTo>
                    <a:pt x="40" y="79"/>
                  </a:lnTo>
                  <a:lnTo>
                    <a:pt x="26" y="61"/>
                  </a:lnTo>
                  <a:lnTo>
                    <a:pt x="15" y="44"/>
                  </a:lnTo>
                  <a:lnTo>
                    <a:pt x="6" y="27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Freeform 24"/>
            <p:cNvSpPr/>
            <p:nvPr/>
          </p:nvSpPr>
          <p:spPr bwMode="auto">
            <a:xfrm>
              <a:off x="288" y="1726"/>
              <a:ext cx="151" cy="38"/>
            </a:xfrm>
            <a:custGeom>
              <a:avLst/>
              <a:gdLst>
                <a:gd name="T0" fmla="*/ 1 w 302"/>
                <a:gd name="T1" fmla="*/ 0 h 75"/>
                <a:gd name="T2" fmla="*/ 1 w 302"/>
                <a:gd name="T3" fmla="*/ 0 h 75"/>
                <a:gd name="T4" fmla="*/ 1 w 302"/>
                <a:gd name="T5" fmla="*/ 0 h 75"/>
                <a:gd name="T6" fmla="*/ 1 w 302"/>
                <a:gd name="T7" fmla="*/ 0 h 75"/>
                <a:gd name="T8" fmla="*/ 1 w 302"/>
                <a:gd name="T9" fmla="*/ 0 h 75"/>
                <a:gd name="T10" fmla="*/ 1 w 302"/>
                <a:gd name="T11" fmla="*/ 0 h 75"/>
                <a:gd name="T12" fmla="*/ 1 w 302"/>
                <a:gd name="T13" fmla="*/ 1 h 75"/>
                <a:gd name="T14" fmla="*/ 1 w 302"/>
                <a:gd name="T15" fmla="*/ 1 h 75"/>
                <a:gd name="T16" fmla="*/ 1 w 302"/>
                <a:gd name="T17" fmla="*/ 1 h 75"/>
                <a:gd name="T18" fmla="*/ 1 w 302"/>
                <a:gd name="T19" fmla="*/ 1 h 75"/>
                <a:gd name="T20" fmla="*/ 1 w 302"/>
                <a:gd name="T21" fmla="*/ 1 h 75"/>
                <a:gd name="T22" fmla="*/ 1 w 302"/>
                <a:gd name="T23" fmla="*/ 1 h 75"/>
                <a:gd name="T24" fmla="*/ 1 w 302"/>
                <a:gd name="T25" fmla="*/ 1 h 75"/>
                <a:gd name="T26" fmla="*/ 1 w 302"/>
                <a:gd name="T27" fmla="*/ 1 h 75"/>
                <a:gd name="T28" fmla="*/ 1 w 302"/>
                <a:gd name="T29" fmla="*/ 1 h 75"/>
                <a:gd name="T30" fmla="*/ 1 w 302"/>
                <a:gd name="T31" fmla="*/ 1 h 75"/>
                <a:gd name="T32" fmla="*/ 1 w 302"/>
                <a:gd name="T33" fmla="*/ 1 h 75"/>
                <a:gd name="T34" fmla="*/ 1 w 302"/>
                <a:gd name="T35" fmla="*/ 1 h 75"/>
                <a:gd name="T36" fmla="*/ 1 w 302"/>
                <a:gd name="T37" fmla="*/ 1 h 75"/>
                <a:gd name="T38" fmla="*/ 1 w 302"/>
                <a:gd name="T39" fmla="*/ 1 h 75"/>
                <a:gd name="T40" fmla="*/ 1 w 302"/>
                <a:gd name="T41" fmla="*/ 1 h 75"/>
                <a:gd name="T42" fmla="*/ 1 w 302"/>
                <a:gd name="T43" fmla="*/ 1 h 75"/>
                <a:gd name="T44" fmla="*/ 1 w 302"/>
                <a:gd name="T45" fmla="*/ 1 h 75"/>
                <a:gd name="T46" fmla="*/ 0 w 302"/>
                <a:gd name="T47" fmla="*/ 1 h 75"/>
                <a:gd name="T48" fmla="*/ 1 w 302"/>
                <a:gd name="T49" fmla="*/ 1 h 75"/>
                <a:gd name="T50" fmla="*/ 1 w 302"/>
                <a:gd name="T51" fmla="*/ 1 h 75"/>
                <a:gd name="T52" fmla="*/ 1 w 302"/>
                <a:gd name="T53" fmla="*/ 1 h 75"/>
                <a:gd name="T54" fmla="*/ 1 w 302"/>
                <a:gd name="T55" fmla="*/ 1 h 75"/>
                <a:gd name="T56" fmla="*/ 1 w 302"/>
                <a:gd name="T57" fmla="*/ 1 h 75"/>
                <a:gd name="T58" fmla="*/ 1 w 302"/>
                <a:gd name="T59" fmla="*/ 1 h 75"/>
                <a:gd name="T60" fmla="*/ 1 w 302"/>
                <a:gd name="T61" fmla="*/ 1 h 75"/>
                <a:gd name="T62" fmla="*/ 1 w 302"/>
                <a:gd name="T63" fmla="*/ 1 h 75"/>
                <a:gd name="T64" fmla="*/ 1 w 302"/>
                <a:gd name="T65" fmla="*/ 1 h 75"/>
                <a:gd name="T66" fmla="*/ 1 w 302"/>
                <a:gd name="T67" fmla="*/ 1 h 75"/>
                <a:gd name="T68" fmla="*/ 1 w 302"/>
                <a:gd name="T69" fmla="*/ 1 h 75"/>
                <a:gd name="T70" fmla="*/ 1 w 302"/>
                <a:gd name="T71" fmla="*/ 1 h 75"/>
                <a:gd name="T72" fmla="*/ 1 w 302"/>
                <a:gd name="T73" fmla="*/ 1 h 75"/>
                <a:gd name="T74" fmla="*/ 1 w 302"/>
                <a:gd name="T75" fmla="*/ 1 h 75"/>
                <a:gd name="T76" fmla="*/ 1 w 302"/>
                <a:gd name="T77" fmla="*/ 1 h 75"/>
                <a:gd name="T78" fmla="*/ 1 w 302"/>
                <a:gd name="T79" fmla="*/ 1 h 75"/>
                <a:gd name="T80" fmla="*/ 1 w 302"/>
                <a:gd name="T81" fmla="*/ 0 h 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75"/>
                <a:gd name="T125" fmla="*/ 302 w 302"/>
                <a:gd name="T126" fmla="*/ 75 h 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75">
                  <a:moveTo>
                    <a:pt x="302" y="0"/>
                  </a:moveTo>
                  <a:lnTo>
                    <a:pt x="300" y="0"/>
                  </a:lnTo>
                  <a:lnTo>
                    <a:pt x="293" y="0"/>
                  </a:lnTo>
                  <a:lnTo>
                    <a:pt x="283" y="0"/>
                  </a:lnTo>
                  <a:lnTo>
                    <a:pt x="270" y="0"/>
                  </a:lnTo>
                  <a:lnTo>
                    <a:pt x="254" y="0"/>
                  </a:lnTo>
                  <a:lnTo>
                    <a:pt x="236" y="1"/>
                  </a:lnTo>
                  <a:lnTo>
                    <a:pt x="216" y="1"/>
                  </a:lnTo>
                  <a:lnTo>
                    <a:pt x="195" y="1"/>
                  </a:lnTo>
                  <a:lnTo>
                    <a:pt x="173" y="2"/>
                  </a:lnTo>
                  <a:lnTo>
                    <a:pt x="153" y="3"/>
                  </a:lnTo>
                  <a:lnTo>
                    <a:pt x="132" y="4"/>
                  </a:lnTo>
                  <a:lnTo>
                    <a:pt x="113" y="6"/>
                  </a:lnTo>
                  <a:lnTo>
                    <a:pt x="96" y="7"/>
                  </a:lnTo>
                  <a:lnTo>
                    <a:pt x="81" y="8"/>
                  </a:lnTo>
                  <a:lnTo>
                    <a:pt x="68" y="10"/>
                  </a:lnTo>
                  <a:lnTo>
                    <a:pt x="60" y="12"/>
                  </a:lnTo>
                  <a:lnTo>
                    <a:pt x="44" y="18"/>
                  </a:lnTo>
                  <a:lnTo>
                    <a:pt x="32" y="25"/>
                  </a:lnTo>
                  <a:lnTo>
                    <a:pt x="20" y="31"/>
                  </a:lnTo>
                  <a:lnTo>
                    <a:pt x="12" y="37"/>
                  </a:lnTo>
                  <a:lnTo>
                    <a:pt x="6" y="45"/>
                  </a:lnTo>
                  <a:lnTo>
                    <a:pt x="2" y="53"/>
                  </a:lnTo>
                  <a:lnTo>
                    <a:pt x="0" y="62"/>
                  </a:lnTo>
                  <a:lnTo>
                    <a:pt x="2" y="72"/>
                  </a:lnTo>
                  <a:lnTo>
                    <a:pt x="5" y="75"/>
                  </a:lnTo>
                  <a:lnTo>
                    <a:pt x="12" y="75"/>
                  </a:lnTo>
                  <a:lnTo>
                    <a:pt x="23" y="72"/>
                  </a:lnTo>
                  <a:lnTo>
                    <a:pt x="38" y="69"/>
                  </a:lnTo>
                  <a:lnTo>
                    <a:pt x="57" y="63"/>
                  </a:lnTo>
                  <a:lnTo>
                    <a:pt x="78" y="57"/>
                  </a:lnTo>
                  <a:lnTo>
                    <a:pt x="100" y="50"/>
                  </a:lnTo>
                  <a:lnTo>
                    <a:pt x="124" y="42"/>
                  </a:lnTo>
                  <a:lnTo>
                    <a:pt x="149" y="34"/>
                  </a:lnTo>
                  <a:lnTo>
                    <a:pt x="173" y="27"/>
                  </a:lnTo>
                  <a:lnTo>
                    <a:pt x="199" y="19"/>
                  </a:lnTo>
                  <a:lnTo>
                    <a:pt x="223" y="14"/>
                  </a:lnTo>
                  <a:lnTo>
                    <a:pt x="246" y="8"/>
                  </a:lnTo>
                  <a:lnTo>
                    <a:pt x="267" y="3"/>
                  </a:lnTo>
                  <a:lnTo>
                    <a:pt x="286" y="1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Freeform 25"/>
            <p:cNvSpPr/>
            <p:nvPr/>
          </p:nvSpPr>
          <p:spPr bwMode="auto">
            <a:xfrm>
              <a:off x="400" y="1792"/>
              <a:ext cx="142" cy="102"/>
            </a:xfrm>
            <a:custGeom>
              <a:avLst/>
              <a:gdLst>
                <a:gd name="T0" fmla="*/ 1 w 283"/>
                <a:gd name="T1" fmla="*/ 1 h 204"/>
                <a:gd name="T2" fmla="*/ 1 w 283"/>
                <a:gd name="T3" fmla="*/ 1 h 204"/>
                <a:gd name="T4" fmla="*/ 1 w 283"/>
                <a:gd name="T5" fmla="*/ 1 h 204"/>
                <a:gd name="T6" fmla="*/ 1 w 283"/>
                <a:gd name="T7" fmla="*/ 0 h 204"/>
                <a:gd name="T8" fmla="*/ 1 w 283"/>
                <a:gd name="T9" fmla="*/ 0 h 204"/>
                <a:gd name="T10" fmla="*/ 1 w 283"/>
                <a:gd name="T11" fmla="*/ 1 h 204"/>
                <a:gd name="T12" fmla="*/ 1 w 283"/>
                <a:gd name="T13" fmla="*/ 1 h 204"/>
                <a:gd name="T14" fmla="*/ 1 w 283"/>
                <a:gd name="T15" fmla="*/ 1 h 204"/>
                <a:gd name="T16" fmla="*/ 1 w 283"/>
                <a:gd name="T17" fmla="*/ 1 h 204"/>
                <a:gd name="T18" fmla="*/ 1 w 283"/>
                <a:gd name="T19" fmla="*/ 1 h 204"/>
                <a:gd name="T20" fmla="*/ 1 w 283"/>
                <a:gd name="T21" fmla="*/ 1 h 204"/>
                <a:gd name="T22" fmla="*/ 1 w 283"/>
                <a:gd name="T23" fmla="*/ 1 h 204"/>
                <a:gd name="T24" fmla="*/ 1 w 283"/>
                <a:gd name="T25" fmla="*/ 1 h 204"/>
                <a:gd name="T26" fmla="*/ 1 w 283"/>
                <a:gd name="T27" fmla="*/ 1 h 204"/>
                <a:gd name="T28" fmla="*/ 1 w 283"/>
                <a:gd name="T29" fmla="*/ 1 h 204"/>
                <a:gd name="T30" fmla="*/ 1 w 283"/>
                <a:gd name="T31" fmla="*/ 1 h 204"/>
                <a:gd name="T32" fmla="*/ 1 w 283"/>
                <a:gd name="T33" fmla="*/ 1 h 204"/>
                <a:gd name="T34" fmla="*/ 1 w 283"/>
                <a:gd name="T35" fmla="*/ 1 h 204"/>
                <a:gd name="T36" fmla="*/ 1 w 283"/>
                <a:gd name="T37" fmla="*/ 1 h 204"/>
                <a:gd name="T38" fmla="*/ 1 w 283"/>
                <a:gd name="T39" fmla="*/ 1 h 204"/>
                <a:gd name="T40" fmla="*/ 1 w 283"/>
                <a:gd name="T41" fmla="*/ 1 h 204"/>
                <a:gd name="T42" fmla="*/ 1 w 283"/>
                <a:gd name="T43" fmla="*/ 1 h 204"/>
                <a:gd name="T44" fmla="*/ 1 w 283"/>
                <a:gd name="T45" fmla="*/ 1 h 204"/>
                <a:gd name="T46" fmla="*/ 1 w 283"/>
                <a:gd name="T47" fmla="*/ 1 h 204"/>
                <a:gd name="T48" fmla="*/ 1 w 283"/>
                <a:gd name="T49" fmla="*/ 1 h 204"/>
                <a:gd name="T50" fmla="*/ 1 w 283"/>
                <a:gd name="T51" fmla="*/ 1 h 204"/>
                <a:gd name="T52" fmla="*/ 0 w 283"/>
                <a:gd name="T53" fmla="*/ 1 h 204"/>
                <a:gd name="T54" fmla="*/ 1 w 283"/>
                <a:gd name="T55" fmla="*/ 1 h 204"/>
                <a:gd name="T56" fmla="*/ 1 w 283"/>
                <a:gd name="T57" fmla="*/ 1 h 204"/>
                <a:gd name="T58" fmla="*/ 1 w 283"/>
                <a:gd name="T59" fmla="*/ 1 h 204"/>
                <a:gd name="T60" fmla="*/ 1 w 283"/>
                <a:gd name="T61" fmla="*/ 1 h 204"/>
                <a:gd name="T62" fmla="*/ 1 w 283"/>
                <a:gd name="T63" fmla="*/ 1 h 204"/>
                <a:gd name="T64" fmla="*/ 1 w 283"/>
                <a:gd name="T65" fmla="*/ 1 h 204"/>
                <a:gd name="T66" fmla="*/ 1 w 283"/>
                <a:gd name="T67" fmla="*/ 1 h 204"/>
                <a:gd name="T68" fmla="*/ 1 w 283"/>
                <a:gd name="T69" fmla="*/ 1 h 204"/>
                <a:gd name="T70" fmla="*/ 1 w 283"/>
                <a:gd name="T71" fmla="*/ 1 h 204"/>
                <a:gd name="T72" fmla="*/ 1 w 283"/>
                <a:gd name="T73" fmla="*/ 1 h 204"/>
                <a:gd name="T74" fmla="*/ 1 w 283"/>
                <a:gd name="T75" fmla="*/ 1 h 204"/>
                <a:gd name="T76" fmla="*/ 1 w 283"/>
                <a:gd name="T77" fmla="*/ 1 h 204"/>
                <a:gd name="T78" fmla="*/ 1 w 283"/>
                <a:gd name="T79" fmla="*/ 1 h 204"/>
                <a:gd name="T80" fmla="*/ 1 w 283"/>
                <a:gd name="T81" fmla="*/ 1 h 204"/>
                <a:gd name="T82" fmla="*/ 1 w 283"/>
                <a:gd name="T83" fmla="*/ 1 h 204"/>
                <a:gd name="T84" fmla="*/ 1 w 283"/>
                <a:gd name="T85" fmla="*/ 1 h 204"/>
                <a:gd name="T86" fmla="*/ 1 w 283"/>
                <a:gd name="T87" fmla="*/ 1 h 204"/>
                <a:gd name="T88" fmla="*/ 1 w 283"/>
                <a:gd name="T89" fmla="*/ 1 h 204"/>
                <a:gd name="T90" fmla="*/ 1 w 283"/>
                <a:gd name="T91" fmla="*/ 1 h 204"/>
                <a:gd name="T92" fmla="*/ 1 w 283"/>
                <a:gd name="T93" fmla="*/ 1 h 204"/>
                <a:gd name="T94" fmla="*/ 1 w 283"/>
                <a:gd name="T95" fmla="*/ 1 h 204"/>
                <a:gd name="T96" fmla="*/ 1 w 283"/>
                <a:gd name="T97" fmla="*/ 1 h 204"/>
                <a:gd name="T98" fmla="*/ 1 w 283"/>
                <a:gd name="T99" fmla="*/ 1 h 204"/>
                <a:gd name="T100" fmla="*/ 1 w 283"/>
                <a:gd name="T101" fmla="*/ 1 h 204"/>
                <a:gd name="T102" fmla="*/ 1 w 283"/>
                <a:gd name="T103" fmla="*/ 1 h 204"/>
                <a:gd name="T104" fmla="*/ 1 w 283"/>
                <a:gd name="T105" fmla="*/ 1 h 204"/>
                <a:gd name="T106" fmla="*/ 1 w 283"/>
                <a:gd name="T107" fmla="*/ 1 h 204"/>
                <a:gd name="T108" fmla="*/ 1 w 283"/>
                <a:gd name="T109" fmla="*/ 1 h 204"/>
                <a:gd name="T110" fmla="*/ 1 w 283"/>
                <a:gd name="T111" fmla="*/ 1 h 204"/>
                <a:gd name="T112" fmla="*/ 1 w 283"/>
                <a:gd name="T113" fmla="*/ 1 h 2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3"/>
                <a:gd name="T172" fmla="*/ 0 h 204"/>
                <a:gd name="T173" fmla="*/ 283 w 283"/>
                <a:gd name="T174" fmla="*/ 204 h 20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3" h="204">
                  <a:moveTo>
                    <a:pt x="279" y="8"/>
                  </a:moveTo>
                  <a:lnTo>
                    <a:pt x="275" y="4"/>
                  </a:lnTo>
                  <a:lnTo>
                    <a:pt x="271" y="1"/>
                  </a:lnTo>
                  <a:lnTo>
                    <a:pt x="265" y="0"/>
                  </a:lnTo>
                  <a:lnTo>
                    <a:pt x="259" y="0"/>
                  </a:lnTo>
                  <a:lnTo>
                    <a:pt x="252" y="1"/>
                  </a:lnTo>
                  <a:lnTo>
                    <a:pt x="244" y="4"/>
                  </a:lnTo>
                  <a:lnTo>
                    <a:pt x="234" y="7"/>
                  </a:lnTo>
                  <a:lnTo>
                    <a:pt x="224" y="10"/>
                  </a:lnTo>
                  <a:lnTo>
                    <a:pt x="217" y="14"/>
                  </a:lnTo>
                  <a:lnTo>
                    <a:pt x="206" y="18"/>
                  </a:lnTo>
                  <a:lnTo>
                    <a:pt x="195" y="24"/>
                  </a:lnTo>
                  <a:lnTo>
                    <a:pt x="181" y="32"/>
                  </a:lnTo>
                  <a:lnTo>
                    <a:pt x="166" y="42"/>
                  </a:lnTo>
                  <a:lnTo>
                    <a:pt x="150" y="51"/>
                  </a:lnTo>
                  <a:lnTo>
                    <a:pt x="134" y="61"/>
                  </a:lnTo>
                  <a:lnTo>
                    <a:pt x="116" y="70"/>
                  </a:lnTo>
                  <a:lnTo>
                    <a:pt x="99" y="81"/>
                  </a:lnTo>
                  <a:lnTo>
                    <a:pt x="83" y="91"/>
                  </a:lnTo>
                  <a:lnTo>
                    <a:pt x="68" y="100"/>
                  </a:lnTo>
                  <a:lnTo>
                    <a:pt x="53" y="109"/>
                  </a:lnTo>
                  <a:lnTo>
                    <a:pt x="40" y="118"/>
                  </a:lnTo>
                  <a:lnTo>
                    <a:pt x="30" y="123"/>
                  </a:lnTo>
                  <a:lnTo>
                    <a:pt x="22" y="128"/>
                  </a:lnTo>
                  <a:lnTo>
                    <a:pt x="16" y="131"/>
                  </a:lnTo>
                  <a:lnTo>
                    <a:pt x="5" y="141"/>
                  </a:lnTo>
                  <a:lnTo>
                    <a:pt x="0" y="151"/>
                  </a:lnTo>
                  <a:lnTo>
                    <a:pt x="1" y="161"/>
                  </a:lnTo>
                  <a:lnTo>
                    <a:pt x="7" y="168"/>
                  </a:lnTo>
                  <a:lnTo>
                    <a:pt x="10" y="171"/>
                  </a:lnTo>
                  <a:lnTo>
                    <a:pt x="15" y="173"/>
                  </a:lnTo>
                  <a:lnTo>
                    <a:pt x="20" y="174"/>
                  </a:lnTo>
                  <a:lnTo>
                    <a:pt x="24" y="176"/>
                  </a:lnTo>
                  <a:lnTo>
                    <a:pt x="29" y="179"/>
                  </a:lnTo>
                  <a:lnTo>
                    <a:pt x="35" y="182"/>
                  </a:lnTo>
                  <a:lnTo>
                    <a:pt x="41" y="184"/>
                  </a:lnTo>
                  <a:lnTo>
                    <a:pt x="47" y="188"/>
                  </a:lnTo>
                  <a:lnTo>
                    <a:pt x="54" y="191"/>
                  </a:lnTo>
                  <a:lnTo>
                    <a:pt x="62" y="196"/>
                  </a:lnTo>
                  <a:lnTo>
                    <a:pt x="70" y="199"/>
                  </a:lnTo>
                  <a:lnTo>
                    <a:pt x="79" y="203"/>
                  </a:lnTo>
                  <a:lnTo>
                    <a:pt x="89" y="204"/>
                  </a:lnTo>
                  <a:lnTo>
                    <a:pt x="99" y="202"/>
                  </a:lnTo>
                  <a:lnTo>
                    <a:pt x="109" y="197"/>
                  </a:lnTo>
                  <a:lnTo>
                    <a:pt x="120" y="187"/>
                  </a:lnTo>
                  <a:lnTo>
                    <a:pt x="134" y="172"/>
                  </a:lnTo>
                  <a:lnTo>
                    <a:pt x="153" y="154"/>
                  </a:lnTo>
                  <a:lnTo>
                    <a:pt x="175" y="134"/>
                  </a:lnTo>
                  <a:lnTo>
                    <a:pt x="198" y="114"/>
                  </a:lnTo>
                  <a:lnTo>
                    <a:pt x="220" y="94"/>
                  </a:lnTo>
                  <a:lnTo>
                    <a:pt x="240" y="77"/>
                  </a:lnTo>
                  <a:lnTo>
                    <a:pt x="255" y="66"/>
                  </a:lnTo>
                  <a:lnTo>
                    <a:pt x="264" y="59"/>
                  </a:lnTo>
                  <a:lnTo>
                    <a:pt x="273" y="50"/>
                  </a:lnTo>
                  <a:lnTo>
                    <a:pt x="281" y="35"/>
                  </a:lnTo>
                  <a:lnTo>
                    <a:pt x="283" y="21"/>
                  </a:lnTo>
                  <a:lnTo>
                    <a:pt x="279" y="8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Freeform 26"/>
            <p:cNvSpPr/>
            <p:nvPr/>
          </p:nvSpPr>
          <p:spPr bwMode="auto">
            <a:xfrm>
              <a:off x="677" y="1838"/>
              <a:ext cx="70" cy="152"/>
            </a:xfrm>
            <a:custGeom>
              <a:avLst/>
              <a:gdLst>
                <a:gd name="T0" fmla="*/ 1 w 140"/>
                <a:gd name="T1" fmla="*/ 1 h 304"/>
                <a:gd name="T2" fmla="*/ 1 w 140"/>
                <a:gd name="T3" fmla="*/ 1 h 304"/>
                <a:gd name="T4" fmla="*/ 1 w 140"/>
                <a:gd name="T5" fmla="*/ 1 h 304"/>
                <a:gd name="T6" fmla="*/ 1 w 140"/>
                <a:gd name="T7" fmla="*/ 1 h 304"/>
                <a:gd name="T8" fmla="*/ 1 w 140"/>
                <a:gd name="T9" fmla="*/ 1 h 304"/>
                <a:gd name="T10" fmla="*/ 1 w 140"/>
                <a:gd name="T11" fmla="*/ 1 h 304"/>
                <a:gd name="T12" fmla="*/ 1 w 140"/>
                <a:gd name="T13" fmla="*/ 1 h 304"/>
                <a:gd name="T14" fmla="*/ 1 w 140"/>
                <a:gd name="T15" fmla="*/ 1 h 304"/>
                <a:gd name="T16" fmla="*/ 1 w 140"/>
                <a:gd name="T17" fmla="*/ 1 h 304"/>
                <a:gd name="T18" fmla="*/ 1 w 140"/>
                <a:gd name="T19" fmla="*/ 1 h 304"/>
                <a:gd name="T20" fmla="*/ 1 w 140"/>
                <a:gd name="T21" fmla="*/ 1 h 304"/>
                <a:gd name="T22" fmla="*/ 1 w 140"/>
                <a:gd name="T23" fmla="*/ 1 h 304"/>
                <a:gd name="T24" fmla="*/ 1 w 140"/>
                <a:gd name="T25" fmla="*/ 1 h 304"/>
                <a:gd name="T26" fmla="*/ 1 w 140"/>
                <a:gd name="T27" fmla="*/ 1 h 304"/>
                <a:gd name="T28" fmla="*/ 1 w 140"/>
                <a:gd name="T29" fmla="*/ 1 h 304"/>
                <a:gd name="T30" fmla="*/ 1 w 140"/>
                <a:gd name="T31" fmla="*/ 1 h 304"/>
                <a:gd name="T32" fmla="*/ 1 w 140"/>
                <a:gd name="T33" fmla="*/ 1 h 304"/>
                <a:gd name="T34" fmla="*/ 1 w 140"/>
                <a:gd name="T35" fmla="*/ 1 h 304"/>
                <a:gd name="T36" fmla="*/ 1 w 140"/>
                <a:gd name="T37" fmla="*/ 1 h 304"/>
                <a:gd name="T38" fmla="*/ 1 w 140"/>
                <a:gd name="T39" fmla="*/ 1 h 304"/>
                <a:gd name="T40" fmla="*/ 1 w 140"/>
                <a:gd name="T41" fmla="*/ 1 h 304"/>
                <a:gd name="T42" fmla="*/ 1 w 140"/>
                <a:gd name="T43" fmla="*/ 1 h 304"/>
                <a:gd name="T44" fmla="*/ 1 w 140"/>
                <a:gd name="T45" fmla="*/ 1 h 304"/>
                <a:gd name="T46" fmla="*/ 1 w 140"/>
                <a:gd name="T47" fmla="*/ 0 h 304"/>
                <a:gd name="T48" fmla="*/ 1 w 140"/>
                <a:gd name="T49" fmla="*/ 0 h 304"/>
                <a:gd name="T50" fmla="*/ 1 w 140"/>
                <a:gd name="T51" fmla="*/ 1 h 304"/>
                <a:gd name="T52" fmla="*/ 1 w 140"/>
                <a:gd name="T53" fmla="*/ 1 h 304"/>
                <a:gd name="T54" fmla="*/ 1 w 140"/>
                <a:gd name="T55" fmla="*/ 1 h 304"/>
                <a:gd name="T56" fmla="*/ 1 w 140"/>
                <a:gd name="T57" fmla="*/ 1 h 304"/>
                <a:gd name="T58" fmla="*/ 1 w 140"/>
                <a:gd name="T59" fmla="*/ 1 h 304"/>
                <a:gd name="T60" fmla="*/ 1 w 140"/>
                <a:gd name="T61" fmla="*/ 1 h 304"/>
                <a:gd name="T62" fmla="*/ 1 w 140"/>
                <a:gd name="T63" fmla="*/ 1 h 304"/>
                <a:gd name="T64" fmla="*/ 1 w 140"/>
                <a:gd name="T65" fmla="*/ 1 h 304"/>
                <a:gd name="T66" fmla="*/ 1 w 140"/>
                <a:gd name="T67" fmla="*/ 1 h 304"/>
                <a:gd name="T68" fmla="*/ 1 w 140"/>
                <a:gd name="T69" fmla="*/ 1 h 304"/>
                <a:gd name="T70" fmla="*/ 1 w 140"/>
                <a:gd name="T71" fmla="*/ 1 h 304"/>
                <a:gd name="T72" fmla="*/ 1 w 140"/>
                <a:gd name="T73" fmla="*/ 1 h 304"/>
                <a:gd name="T74" fmla="*/ 1 w 140"/>
                <a:gd name="T75" fmla="*/ 1 h 304"/>
                <a:gd name="T76" fmla="*/ 0 w 140"/>
                <a:gd name="T77" fmla="*/ 1 h 304"/>
                <a:gd name="T78" fmla="*/ 1 w 140"/>
                <a:gd name="T79" fmla="*/ 1 h 304"/>
                <a:gd name="T80" fmla="*/ 1 w 140"/>
                <a:gd name="T81" fmla="*/ 1 h 304"/>
                <a:gd name="T82" fmla="*/ 1 w 140"/>
                <a:gd name="T83" fmla="*/ 1 h 304"/>
                <a:gd name="T84" fmla="*/ 1 w 140"/>
                <a:gd name="T85" fmla="*/ 1 h 304"/>
                <a:gd name="T86" fmla="*/ 1 w 140"/>
                <a:gd name="T87" fmla="*/ 1 h 304"/>
                <a:gd name="T88" fmla="*/ 1 w 140"/>
                <a:gd name="T89" fmla="*/ 1 h 3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0"/>
                <a:gd name="T136" fmla="*/ 0 h 304"/>
                <a:gd name="T137" fmla="*/ 140 w 140"/>
                <a:gd name="T138" fmla="*/ 304 h 3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0" h="304">
                  <a:moveTo>
                    <a:pt x="43" y="247"/>
                  </a:moveTo>
                  <a:lnTo>
                    <a:pt x="42" y="257"/>
                  </a:lnTo>
                  <a:lnTo>
                    <a:pt x="44" y="267"/>
                  </a:lnTo>
                  <a:lnTo>
                    <a:pt x="50" y="275"/>
                  </a:lnTo>
                  <a:lnTo>
                    <a:pt x="58" y="283"/>
                  </a:lnTo>
                  <a:lnTo>
                    <a:pt x="66" y="291"/>
                  </a:lnTo>
                  <a:lnTo>
                    <a:pt x="75" y="297"/>
                  </a:lnTo>
                  <a:lnTo>
                    <a:pt x="82" y="301"/>
                  </a:lnTo>
                  <a:lnTo>
                    <a:pt x="88" y="304"/>
                  </a:lnTo>
                  <a:lnTo>
                    <a:pt x="94" y="273"/>
                  </a:lnTo>
                  <a:lnTo>
                    <a:pt x="100" y="241"/>
                  </a:lnTo>
                  <a:lnTo>
                    <a:pt x="107" y="211"/>
                  </a:lnTo>
                  <a:lnTo>
                    <a:pt x="114" y="181"/>
                  </a:lnTo>
                  <a:lnTo>
                    <a:pt x="121" y="156"/>
                  </a:lnTo>
                  <a:lnTo>
                    <a:pt x="127" y="132"/>
                  </a:lnTo>
                  <a:lnTo>
                    <a:pt x="132" y="114"/>
                  </a:lnTo>
                  <a:lnTo>
                    <a:pt x="134" y="100"/>
                  </a:lnTo>
                  <a:lnTo>
                    <a:pt x="137" y="77"/>
                  </a:lnTo>
                  <a:lnTo>
                    <a:pt x="140" y="53"/>
                  </a:lnTo>
                  <a:lnTo>
                    <a:pt x="140" y="30"/>
                  </a:lnTo>
                  <a:lnTo>
                    <a:pt x="134" y="13"/>
                  </a:lnTo>
                  <a:lnTo>
                    <a:pt x="129" y="7"/>
                  </a:lnTo>
                  <a:lnTo>
                    <a:pt x="126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3" y="2"/>
                  </a:lnTo>
                  <a:lnTo>
                    <a:pt x="109" y="7"/>
                  </a:lnTo>
                  <a:lnTo>
                    <a:pt x="103" y="15"/>
                  </a:lnTo>
                  <a:lnTo>
                    <a:pt x="96" y="25"/>
                  </a:lnTo>
                  <a:lnTo>
                    <a:pt x="88" y="40"/>
                  </a:lnTo>
                  <a:lnTo>
                    <a:pt x="77" y="59"/>
                  </a:lnTo>
                  <a:lnTo>
                    <a:pt x="65" y="81"/>
                  </a:lnTo>
                  <a:lnTo>
                    <a:pt x="52" y="104"/>
                  </a:lnTo>
                  <a:lnTo>
                    <a:pt x="38" y="126"/>
                  </a:lnTo>
                  <a:lnTo>
                    <a:pt x="27" y="145"/>
                  </a:lnTo>
                  <a:lnTo>
                    <a:pt x="18" y="161"/>
                  </a:lnTo>
                  <a:lnTo>
                    <a:pt x="11" y="173"/>
                  </a:lnTo>
                  <a:lnTo>
                    <a:pt x="3" y="190"/>
                  </a:lnTo>
                  <a:lnTo>
                    <a:pt x="0" y="206"/>
                  </a:lnTo>
                  <a:lnTo>
                    <a:pt x="3" y="221"/>
                  </a:lnTo>
                  <a:lnTo>
                    <a:pt x="8" y="233"/>
                  </a:lnTo>
                  <a:lnTo>
                    <a:pt x="15" y="242"/>
                  </a:lnTo>
                  <a:lnTo>
                    <a:pt x="24" y="248"/>
                  </a:lnTo>
                  <a:lnTo>
                    <a:pt x="34" y="249"/>
                  </a:lnTo>
                  <a:lnTo>
                    <a:pt x="43" y="247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Freeform 27"/>
            <p:cNvSpPr/>
            <p:nvPr/>
          </p:nvSpPr>
          <p:spPr bwMode="auto">
            <a:xfrm>
              <a:off x="781" y="1852"/>
              <a:ext cx="73" cy="183"/>
            </a:xfrm>
            <a:custGeom>
              <a:avLst/>
              <a:gdLst>
                <a:gd name="T0" fmla="*/ 0 w 145"/>
                <a:gd name="T1" fmla="*/ 0 h 366"/>
                <a:gd name="T2" fmla="*/ 1 w 145"/>
                <a:gd name="T3" fmla="*/ 1 h 366"/>
                <a:gd name="T4" fmla="*/ 1 w 145"/>
                <a:gd name="T5" fmla="*/ 1 h 366"/>
                <a:gd name="T6" fmla="*/ 1 w 145"/>
                <a:gd name="T7" fmla="*/ 1 h 366"/>
                <a:gd name="T8" fmla="*/ 1 w 145"/>
                <a:gd name="T9" fmla="*/ 1 h 366"/>
                <a:gd name="T10" fmla="*/ 1 w 145"/>
                <a:gd name="T11" fmla="*/ 1 h 366"/>
                <a:gd name="T12" fmla="*/ 1 w 145"/>
                <a:gd name="T13" fmla="*/ 1 h 366"/>
                <a:gd name="T14" fmla="*/ 1 w 145"/>
                <a:gd name="T15" fmla="*/ 1 h 366"/>
                <a:gd name="T16" fmla="*/ 1 w 145"/>
                <a:gd name="T17" fmla="*/ 1 h 366"/>
                <a:gd name="T18" fmla="*/ 1 w 145"/>
                <a:gd name="T19" fmla="*/ 1 h 366"/>
                <a:gd name="T20" fmla="*/ 1 w 145"/>
                <a:gd name="T21" fmla="*/ 1 h 366"/>
                <a:gd name="T22" fmla="*/ 1 w 145"/>
                <a:gd name="T23" fmla="*/ 1 h 366"/>
                <a:gd name="T24" fmla="*/ 1 w 145"/>
                <a:gd name="T25" fmla="*/ 1 h 366"/>
                <a:gd name="T26" fmla="*/ 1 w 145"/>
                <a:gd name="T27" fmla="*/ 1 h 366"/>
                <a:gd name="T28" fmla="*/ 1 w 145"/>
                <a:gd name="T29" fmla="*/ 1 h 366"/>
                <a:gd name="T30" fmla="*/ 1 w 145"/>
                <a:gd name="T31" fmla="*/ 1 h 366"/>
                <a:gd name="T32" fmla="*/ 1 w 145"/>
                <a:gd name="T33" fmla="*/ 1 h 366"/>
                <a:gd name="T34" fmla="*/ 1 w 145"/>
                <a:gd name="T35" fmla="*/ 1 h 366"/>
                <a:gd name="T36" fmla="*/ 1 w 145"/>
                <a:gd name="T37" fmla="*/ 1 h 366"/>
                <a:gd name="T38" fmla="*/ 1 w 145"/>
                <a:gd name="T39" fmla="*/ 1 h 366"/>
                <a:gd name="T40" fmla="*/ 1 w 145"/>
                <a:gd name="T41" fmla="*/ 1 h 366"/>
                <a:gd name="T42" fmla="*/ 1 w 145"/>
                <a:gd name="T43" fmla="*/ 1 h 366"/>
                <a:gd name="T44" fmla="*/ 1 w 145"/>
                <a:gd name="T45" fmla="*/ 1 h 366"/>
                <a:gd name="T46" fmla="*/ 1 w 145"/>
                <a:gd name="T47" fmla="*/ 1 h 366"/>
                <a:gd name="T48" fmla="*/ 0 w 145"/>
                <a:gd name="T49" fmla="*/ 0 h 3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366"/>
                <a:gd name="T77" fmla="*/ 145 w 145"/>
                <a:gd name="T78" fmla="*/ 366 h 3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366">
                  <a:moveTo>
                    <a:pt x="0" y="0"/>
                  </a:moveTo>
                  <a:lnTo>
                    <a:pt x="3" y="29"/>
                  </a:lnTo>
                  <a:lnTo>
                    <a:pt x="17" y="64"/>
                  </a:lnTo>
                  <a:lnTo>
                    <a:pt x="39" y="107"/>
                  </a:lnTo>
                  <a:lnTo>
                    <a:pt x="64" y="153"/>
                  </a:lnTo>
                  <a:lnTo>
                    <a:pt x="91" y="204"/>
                  </a:lnTo>
                  <a:lnTo>
                    <a:pt x="114" y="257"/>
                  </a:lnTo>
                  <a:lnTo>
                    <a:pt x="130" y="312"/>
                  </a:lnTo>
                  <a:lnTo>
                    <a:pt x="137" y="366"/>
                  </a:lnTo>
                  <a:lnTo>
                    <a:pt x="144" y="343"/>
                  </a:lnTo>
                  <a:lnTo>
                    <a:pt x="145" y="318"/>
                  </a:lnTo>
                  <a:lnTo>
                    <a:pt x="143" y="291"/>
                  </a:lnTo>
                  <a:lnTo>
                    <a:pt x="137" y="264"/>
                  </a:lnTo>
                  <a:lnTo>
                    <a:pt x="128" y="236"/>
                  </a:lnTo>
                  <a:lnTo>
                    <a:pt x="116" y="207"/>
                  </a:lnTo>
                  <a:lnTo>
                    <a:pt x="104" y="178"/>
                  </a:lnTo>
                  <a:lnTo>
                    <a:pt x="89" y="151"/>
                  </a:lnTo>
                  <a:lnTo>
                    <a:pt x="74" y="124"/>
                  </a:lnTo>
                  <a:lnTo>
                    <a:pt x="59" y="98"/>
                  </a:lnTo>
                  <a:lnTo>
                    <a:pt x="44" y="75"/>
                  </a:lnTo>
                  <a:lnTo>
                    <a:pt x="30" y="53"/>
                  </a:lnTo>
                  <a:lnTo>
                    <a:pt x="18" y="34"/>
                  </a:lnTo>
                  <a:lnTo>
                    <a:pt x="9" y="19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986" y="1400"/>
              <a:ext cx="130" cy="92"/>
            </a:xfrm>
            <a:custGeom>
              <a:avLst/>
              <a:gdLst>
                <a:gd name="T0" fmla="*/ 0 w 260"/>
                <a:gd name="T1" fmla="*/ 1 h 183"/>
                <a:gd name="T2" fmla="*/ 1 w 260"/>
                <a:gd name="T3" fmla="*/ 1 h 183"/>
                <a:gd name="T4" fmla="*/ 1 w 260"/>
                <a:gd name="T5" fmla="*/ 1 h 183"/>
                <a:gd name="T6" fmla="*/ 1 w 260"/>
                <a:gd name="T7" fmla="*/ 1 h 183"/>
                <a:gd name="T8" fmla="*/ 1 w 260"/>
                <a:gd name="T9" fmla="*/ 1 h 183"/>
                <a:gd name="T10" fmla="*/ 1 w 260"/>
                <a:gd name="T11" fmla="*/ 1 h 183"/>
                <a:gd name="T12" fmla="*/ 1 w 260"/>
                <a:gd name="T13" fmla="*/ 1 h 183"/>
                <a:gd name="T14" fmla="*/ 1 w 260"/>
                <a:gd name="T15" fmla="*/ 1 h 183"/>
                <a:gd name="T16" fmla="*/ 1 w 260"/>
                <a:gd name="T17" fmla="*/ 1 h 183"/>
                <a:gd name="T18" fmla="*/ 1 w 260"/>
                <a:gd name="T19" fmla="*/ 1 h 183"/>
                <a:gd name="T20" fmla="*/ 1 w 260"/>
                <a:gd name="T21" fmla="*/ 1 h 183"/>
                <a:gd name="T22" fmla="*/ 1 w 260"/>
                <a:gd name="T23" fmla="*/ 1 h 183"/>
                <a:gd name="T24" fmla="*/ 1 w 260"/>
                <a:gd name="T25" fmla="*/ 0 h 183"/>
                <a:gd name="T26" fmla="*/ 1 w 260"/>
                <a:gd name="T27" fmla="*/ 0 h 183"/>
                <a:gd name="T28" fmla="*/ 1 w 260"/>
                <a:gd name="T29" fmla="*/ 1 h 183"/>
                <a:gd name="T30" fmla="*/ 1 w 260"/>
                <a:gd name="T31" fmla="*/ 1 h 183"/>
                <a:gd name="T32" fmla="*/ 1 w 260"/>
                <a:gd name="T33" fmla="*/ 1 h 183"/>
                <a:gd name="T34" fmla="*/ 1 w 260"/>
                <a:gd name="T35" fmla="*/ 1 h 183"/>
                <a:gd name="T36" fmla="*/ 1 w 260"/>
                <a:gd name="T37" fmla="*/ 1 h 183"/>
                <a:gd name="T38" fmla="*/ 1 w 260"/>
                <a:gd name="T39" fmla="*/ 1 h 183"/>
                <a:gd name="T40" fmla="*/ 1 w 260"/>
                <a:gd name="T41" fmla="*/ 1 h 183"/>
                <a:gd name="T42" fmla="*/ 1 w 260"/>
                <a:gd name="T43" fmla="*/ 1 h 183"/>
                <a:gd name="T44" fmla="*/ 1 w 260"/>
                <a:gd name="T45" fmla="*/ 1 h 183"/>
                <a:gd name="T46" fmla="*/ 1 w 260"/>
                <a:gd name="T47" fmla="*/ 1 h 183"/>
                <a:gd name="T48" fmla="*/ 1 w 260"/>
                <a:gd name="T49" fmla="*/ 1 h 183"/>
                <a:gd name="T50" fmla="*/ 1 w 260"/>
                <a:gd name="T51" fmla="*/ 1 h 183"/>
                <a:gd name="T52" fmla="*/ 1 w 260"/>
                <a:gd name="T53" fmla="*/ 1 h 183"/>
                <a:gd name="T54" fmla="*/ 1 w 260"/>
                <a:gd name="T55" fmla="*/ 1 h 183"/>
                <a:gd name="T56" fmla="*/ 1 w 260"/>
                <a:gd name="T57" fmla="*/ 1 h 183"/>
                <a:gd name="T58" fmla="*/ 1 w 260"/>
                <a:gd name="T59" fmla="*/ 1 h 183"/>
                <a:gd name="T60" fmla="*/ 1 w 260"/>
                <a:gd name="T61" fmla="*/ 1 h 183"/>
                <a:gd name="T62" fmla="*/ 1 w 260"/>
                <a:gd name="T63" fmla="*/ 1 h 183"/>
                <a:gd name="T64" fmla="*/ 0 w 260"/>
                <a:gd name="T65" fmla="*/ 1 h 1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0"/>
                <a:gd name="T100" fmla="*/ 0 h 183"/>
                <a:gd name="T101" fmla="*/ 260 w 260"/>
                <a:gd name="T102" fmla="*/ 183 h 18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0" h="183">
                  <a:moveTo>
                    <a:pt x="0" y="183"/>
                  </a:moveTo>
                  <a:lnTo>
                    <a:pt x="7" y="177"/>
                  </a:lnTo>
                  <a:lnTo>
                    <a:pt x="23" y="160"/>
                  </a:lnTo>
                  <a:lnTo>
                    <a:pt x="47" y="136"/>
                  </a:lnTo>
                  <a:lnTo>
                    <a:pt x="76" y="107"/>
                  </a:lnTo>
                  <a:lnTo>
                    <a:pt x="106" y="77"/>
                  </a:lnTo>
                  <a:lnTo>
                    <a:pt x="135" y="51"/>
                  </a:lnTo>
                  <a:lnTo>
                    <a:pt x="160" y="30"/>
                  </a:lnTo>
                  <a:lnTo>
                    <a:pt x="177" y="17"/>
                  </a:lnTo>
                  <a:lnTo>
                    <a:pt x="192" y="10"/>
                  </a:lnTo>
                  <a:lnTo>
                    <a:pt x="206" y="6"/>
                  </a:lnTo>
                  <a:lnTo>
                    <a:pt x="218" y="1"/>
                  </a:lnTo>
                  <a:lnTo>
                    <a:pt x="228" y="0"/>
                  </a:lnTo>
                  <a:lnTo>
                    <a:pt x="237" y="0"/>
                  </a:lnTo>
                  <a:lnTo>
                    <a:pt x="245" y="2"/>
                  </a:lnTo>
                  <a:lnTo>
                    <a:pt x="253" y="8"/>
                  </a:lnTo>
                  <a:lnTo>
                    <a:pt x="260" y="16"/>
                  </a:lnTo>
                  <a:lnTo>
                    <a:pt x="260" y="19"/>
                  </a:lnTo>
                  <a:lnTo>
                    <a:pt x="255" y="25"/>
                  </a:lnTo>
                  <a:lnTo>
                    <a:pt x="245" y="32"/>
                  </a:lnTo>
                  <a:lnTo>
                    <a:pt x="233" y="40"/>
                  </a:lnTo>
                  <a:lnTo>
                    <a:pt x="215" y="51"/>
                  </a:lnTo>
                  <a:lnTo>
                    <a:pt x="197" y="61"/>
                  </a:lnTo>
                  <a:lnTo>
                    <a:pt x="176" y="72"/>
                  </a:lnTo>
                  <a:lnTo>
                    <a:pt x="154" y="84"/>
                  </a:lnTo>
                  <a:lnTo>
                    <a:pt x="132" y="97"/>
                  </a:lnTo>
                  <a:lnTo>
                    <a:pt x="109" y="109"/>
                  </a:lnTo>
                  <a:lnTo>
                    <a:pt x="86" y="122"/>
                  </a:lnTo>
                  <a:lnTo>
                    <a:pt x="66" y="135"/>
                  </a:lnTo>
                  <a:lnTo>
                    <a:pt x="45" y="148"/>
                  </a:lnTo>
                  <a:lnTo>
                    <a:pt x="28" y="160"/>
                  </a:lnTo>
                  <a:lnTo>
                    <a:pt x="11" y="171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Freeform 29"/>
            <p:cNvSpPr/>
            <p:nvPr/>
          </p:nvSpPr>
          <p:spPr bwMode="auto">
            <a:xfrm>
              <a:off x="967" y="1559"/>
              <a:ext cx="152" cy="67"/>
            </a:xfrm>
            <a:custGeom>
              <a:avLst/>
              <a:gdLst>
                <a:gd name="T0" fmla="*/ 0 w 304"/>
                <a:gd name="T1" fmla="*/ 1 h 132"/>
                <a:gd name="T2" fmla="*/ 1 w 304"/>
                <a:gd name="T3" fmla="*/ 1 h 132"/>
                <a:gd name="T4" fmla="*/ 1 w 304"/>
                <a:gd name="T5" fmla="*/ 1 h 132"/>
                <a:gd name="T6" fmla="*/ 1 w 304"/>
                <a:gd name="T7" fmla="*/ 1 h 132"/>
                <a:gd name="T8" fmla="*/ 1 w 304"/>
                <a:gd name="T9" fmla="*/ 1 h 132"/>
                <a:gd name="T10" fmla="*/ 1 w 304"/>
                <a:gd name="T11" fmla="*/ 1 h 132"/>
                <a:gd name="T12" fmla="*/ 1 w 304"/>
                <a:gd name="T13" fmla="*/ 1 h 132"/>
                <a:gd name="T14" fmla="*/ 1 w 304"/>
                <a:gd name="T15" fmla="*/ 1 h 132"/>
                <a:gd name="T16" fmla="*/ 1 w 304"/>
                <a:gd name="T17" fmla="*/ 1 h 132"/>
                <a:gd name="T18" fmla="*/ 1 w 304"/>
                <a:gd name="T19" fmla="*/ 1 h 132"/>
                <a:gd name="T20" fmla="*/ 1 w 304"/>
                <a:gd name="T21" fmla="*/ 1 h 132"/>
                <a:gd name="T22" fmla="*/ 1 w 304"/>
                <a:gd name="T23" fmla="*/ 1 h 132"/>
                <a:gd name="T24" fmla="*/ 1 w 304"/>
                <a:gd name="T25" fmla="*/ 0 h 132"/>
                <a:gd name="T26" fmla="*/ 1 w 304"/>
                <a:gd name="T27" fmla="*/ 1 h 132"/>
                <a:gd name="T28" fmla="*/ 1 w 304"/>
                <a:gd name="T29" fmla="*/ 1 h 132"/>
                <a:gd name="T30" fmla="*/ 1 w 304"/>
                <a:gd name="T31" fmla="*/ 1 h 132"/>
                <a:gd name="T32" fmla="*/ 1 w 304"/>
                <a:gd name="T33" fmla="*/ 1 h 132"/>
                <a:gd name="T34" fmla="*/ 1 w 304"/>
                <a:gd name="T35" fmla="*/ 1 h 132"/>
                <a:gd name="T36" fmla="*/ 1 w 304"/>
                <a:gd name="T37" fmla="*/ 1 h 132"/>
                <a:gd name="T38" fmla="*/ 1 w 304"/>
                <a:gd name="T39" fmla="*/ 1 h 132"/>
                <a:gd name="T40" fmla="*/ 1 w 304"/>
                <a:gd name="T41" fmla="*/ 1 h 132"/>
                <a:gd name="T42" fmla="*/ 1 w 304"/>
                <a:gd name="T43" fmla="*/ 1 h 132"/>
                <a:gd name="T44" fmla="*/ 1 w 304"/>
                <a:gd name="T45" fmla="*/ 1 h 132"/>
                <a:gd name="T46" fmla="*/ 1 w 304"/>
                <a:gd name="T47" fmla="*/ 1 h 132"/>
                <a:gd name="T48" fmla="*/ 1 w 304"/>
                <a:gd name="T49" fmla="*/ 1 h 132"/>
                <a:gd name="T50" fmla="*/ 1 w 304"/>
                <a:gd name="T51" fmla="*/ 1 h 132"/>
                <a:gd name="T52" fmla="*/ 1 w 304"/>
                <a:gd name="T53" fmla="*/ 1 h 132"/>
                <a:gd name="T54" fmla="*/ 1 w 304"/>
                <a:gd name="T55" fmla="*/ 1 h 132"/>
                <a:gd name="T56" fmla="*/ 1 w 304"/>
                <a:gd name="T57" fmla="*/ 1 h 132"/>
                <a:gd name="T58" fmla="*/ 1 w 304"/>
                <a:gd name="T59" fmla="*/ 1 h 132"/>
                <a:gd name="T60" fmla="*/ 1 w 304"/>
                <a:gd name="T61" fmla="*/ 1 h 132"/>
                <a:gd name="T62" fmla="*/ 1 w 304"/>
                <a:gd name="T63" fmla="*/ 1 h 132"/>
                <a:gd name="T64" fmla="*/ 1 w 304"/>
                <a:gd name="T65" fmla="*/ 1 h 132"/>
                <a:gd name="T66" fmla="*/ 1 w 304"/>
                <a:gd name="T67" fmla="*/ 1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4"/>
                <a:gd name="T103" fmla="*/ 0 h 132"/>
                <a:gd name="T104" fmla="*/ 304 w 304"/>
                <a:gd name="T105" fmla="*/ 132 h 1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4" h="132">
                  <a:moveTo>
                    <a:pt x="1" y="107"/>
                  </a:moveTo>
                  <a:lnTo>
                    <a:pt x="0" y="101"/>
                  </a:lnTo>
                  <a:lnTo>
                    <a:pt x="1" y="96"/>
                  </a:lnTo>
                  <a:lnTo>
                    <a:pt x="3" y="92"/>
                  </a:lnTo>
                  <a:lnTo>
                    <a:pt x="8" y="87"/>
                  </a:lnTo>
                  <a:lnTo>
                    <a:pt x="14" y="83"/>
                  </a:lnTo>
                  <a:lnTo>
                    <a:pt x="22" y="79"/>
                  </a:lnTo>
                  <a:lnTo>
                    <a:pt x="31" y="75"/>
                  </a:lnTo>
                  <a:lnTo>
                    <a:pt x="41" y="69"/>
                  </a:lnTo>
                  <a:lnTo>
                    <a:pt x="48" y="65"/>
                  </a:lnTo>
                  <a:lnTo>
                    <a:pt x="59" y="62"/>
                  </a:lnTo>
                  <a:lnTo>
                    <a:pt x="71" y="58"/>
                  </a:lnTo>
                  <a:lnTo>
                    <a:pt x="86" y="54"/>
                  </a:lnTo>
                  <a:lnTo>
                    <a:pt x="102" y="48"/>
                  </a:lnTo>
                  <a:lnTo>
                    <a:pt x="121" y="44"/>
                  </a:lnTo>
                  <a:lnTo>
                    <a:pt x="139" y="39"/>
                  </a:lnTo>
                  <a:lnTo>
                    <a:pt x="159" y="33"/>
                  </a:lnTo>
                  <a:lnTo>
                    <a:pt x="177" y="29"/>
                  </a:lnTo>
                  <a:lnTo>
                    <a:pt x="196" y="23"/>
                  </a:lnTo>
                  <a:lnTo>
                    <a:pt x="213" y="18"/>
                  </a:lnTo>
                  <a:lnTo>
                    <a:pt x="229" y="15"/>
                  </a:lnTo>
                  <a:lnTo>
                    <a:pt x="244" y="10"/>
                  </a:lnTo>
                  <a:lnTo>
                    <a:pt x="256" y="7"/>
                  </a:lnTo>
                  <a:lnTo>
                    <a:pt x="265" y="4"/>
                  </a:lnTo>
                  <a:lnTo>
                    <a:pt x="271" y="2"/>
                  </a:lnTo>
                  <a:lnTo>
                    <a:pt x="279" y="0"/>
                  </a:lnTo>
                  <a:lnTo>
                    <a:pt x="286" y="0"/>
                  </a:lnTo>
                  <a:lnTo>
                    <a:pt x="293" y="1"/>
                  </a:lnTo>
                  <a:lnTo>
                    <a:pt x="297" y="4"/>
                  </a:lnTo>
                  <a:lnTo>
                    <a:pt x="301" y="8"/>
                  </a:lnTo>
                  <a:lnTo>
                    <a:pt x="304" y="12"/>
                  </a:lnTo>
                  <a:lnTo>
                    <a:pt x="304" y="16"/>
                  </a:lnTo>
                  <a:lnTo>
                    <a:pt x="304" y="20"/>
                  </a:lnTo>
                  <a:lnTo>
                    <a:pt x="302" y="30"/>
                  </a:lnTo>
                  <a:lnTo>
                    <a:pt x="298" y="39"/>
                  </a:lnTo>
                  <a:lnTo>
                    <a:pt x="295" y="50"/>
                  </a:lnTo>
                  <a:lnTo>
                    <a:pt x="290" y="63"/>
                  </a:lnTo>
                  <a:lnTo>
                    <a:pt x="288" y="71"/>
                  </a:lnTo>
                  <a:lnTo>
                    <a:pt x="286" y="79"/>
                  </a:lnTo>
                  <a:lnTo>
                    <a:pt x="283" y="88"/>
                  </a:lnTo>
                  <a:lnTo>
                    <a:pt x="279" y="96"/>
                  </a:lnTo>
                  <a:lnTo>
                    <a:pt x="273" y="105"/>
                  </a:lnTo>
                  <a:lnTo>
                    <a:pt x="265" y="110"/>
                  </a:lnTo>
                  <a:lnTo>
                    <a:pt x="254" y="115"/>
                  </a:lnTo>
                  <a:lnTo>
                    <a:pt x="240" y="116"/>
                  </a:lnTo>
                  <a:lnTo>
                    <a:pt x="230" y="116"/>
                  </a:lnTo>
                  <a:lnTo>
                    <a:pt x="220" y="116"/>
                  </a:lnTo>
                  <a:lnTo>
                    <a:pt x="207" y="116"/>
                  </a:lnTo>
                  <a:lnTo>
                    <a:pt x="193" y="117"/>
                  </a:lnTo>
                  <a:lnTo>
                    <a:pt x="178" y="118"/>
                  </a:lnTo>
                  <a:lnTo>
                    <a:pt x="163" y="118"/>
                  </a:lnTo>
                  <a:lnTo>
                    <a:pt x="148" y="120"/>
                  </a:lnTo>
                  <a:lnTo>
                    <a:pt x="133" y="122"/>
                  </a:lnTo>
                  <a:lnTo>
                    <a:pt x="117" y="123"/>
                  </a:lnTo>
                  <a:lnTo>
                    <a:pt x="104" y="124"/>
                  </a:lnTo>
                  <a:lnTo>
                    <a:pt x="90" y="125"/>
                  </a:lnTo>
                  <a:lnTo>
                    <a:pt x="77" y="126"/>
                  </a:lnTo>
                  <a:lnTo>
                    <a:pt x="67" y="129"/>
                  </a:lnTo>
                  <a:lnTo>
                    <a:pt x="57" y="129"/>
                  </a:lnTo>
                  <a:lnTo>
                    <a:pt x="52" y="130"/>
                  </a:lnTo>
                  <a:lnTo>
                    <a:pt x="47" y="131"/>
                  </a:lnTo>
                  <a:lnTo>
                    <a:pt x="41" y="132"/>
                  </a:lnTo>
                  <a:lnTo>
                    <a:pt x="34" y="131"/>
                  </a:lnTo>
                  <a:lnTo>
                    <a:pt x="26" y="130"/>
                  </a:lnTo>
                  <a:lnTo>
                    <a:pt x="19" y="126"/>
                  </a:lnTo>
                  <a:lnTo>
                    <a:pt x="11" y="123"/>
                  </a:lnTo>
                  <a:lnTo>
                    <a:pt x="7" y="118"/>
                  </a:lnTo>
                  <a:lnTo>
                    <a:pt x="2" y="113"/>
                  </a:lnTo>
                  <a:lnTo>
                    <a:pt x="1" y="107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Freeform 30"/>
            <p:cNvSpPr/>
            <p:nvPr/>
          </p:nvSpPr>
          <p:spPr bwMode="auto">
            <a:xfrm>
              <a:off x="860" y="1782"/>
              <a:ext cx="125" cy="96"/>
            </a:xfrm>
            <a:custGeom>
              <a:avLst/>
              <a:gdLst>
                <a:gd name="T0" fmla="*/ 0 w 251"/>
                <a:gd name="T1" fmla="*/ 1 h 192"/>
                <a:gd name="T2" fmla="*/ 0 w 251"/>
                <a:gd name="T3" fmla="*/ 1 h 192"/>
                <a:gd name="T4" fmla="*/ 0 w 251"/>
                <a:gd name="T5" fmla="*/ 1 h 192"/>
                <a:gd name="T6" fmla="*/ 0 w 251"/>
                <a:gd name="T7" fmla="*/ 1 h 192"/>
                <a:gd name="T8" fmla="*/ 0 w 251"/>
                <a:gd name="T9" fmla="*/ 1 h 192"/>
                <a:gd name="T10" fmla="*/ 0 w 251"/>
                <a:gd name="T11" fmla="*/ 1 h 192"/>
                <a:gd name="T12" fmla="*/ 0 w 251"/>
                <a:gd name="T13" fmla="*/ 1 h 192"/>
                <a:gd name="T14" fmla="*/ 0 w 251"/>
                <a:gd name="T15" fmla="*/ 1 h 192"/>
                <a:gd name="T16" fmla="*/ 0 w 251"/>
                <a:gd name="T17" fmla="*/ 1 h 192"/>
                <a:gd name="T18" fmla="*/ 0 w 251"/>
                <a:gd name="T19" fmla="*/ 1 h 192"/>
                <a:gd name="T20" fmla="*/ 0 w 251"/>
                <a:gd name="T21" fmla="*/ 1 h 192"/>
                <a:gd name="T22" fmla="*/ 0 w 251"/>
                <a:gd name="T23" fmla="*/ 1 h 192"/>
                <a:gd name="T24" fmla="*/ 0 w 251"/>
                <a:gd name="T25" fmla="*/ 1 h 192"/>
                <a:gd name="T26" fmla="*/ 0 w 251"/>
                <a:gd name="T27" fmla="*/ 1 h 192"/>
                <a:gd name="T28" fmla="*/ 0 w 251"/>
                <a:gd name="T29" fmla="*/ 1 h 192"/>
                <a:gd name="T30" fmla="*/ 0 w 251"/>
                <a:gd name="T31" fmla="*/ 1 h 192"/>
                <a:gd name="T32" fmla="*/ 0 w 251"/>
                <a:gd name="T33" fmla="*/ 1 h 192"/>
                <a:gd name="T34" fmla="*/ 0 w 251"/>
                <a:gd name="T35" fmla="*/ 1 h 192"/>
                <a:gd name="T36" fmla="*/ 0 w 251"/>
                <a:gd name="T37" fmla="*/ 1 h 192"/>
                <a:gd name="T38" fmla="*/ 0 w 251"/>
                <a:gd name="T39" fmla="*/ 1 h 192"/>
                <a:gd name="T40" fmla="*/ 0 w 251"/>
                <a:gd name="T41" fmla="*/ 1 h 192"/>
                <a:gd name="T42" fmla="*/ 0 w 251"/>
                <a:gd name="T43" fmla="*/ 1 h 192"/>
                <a:gd name="T44" fmla="*/ 0 w 251"/>
                <a:gd name="T45" fmla="*/ 1 h 192"/>
                <a:gd name="T46" fmla="*/ 0 w 251"/>
                <a:gd name="T47" fmla="*/ 1 h 192"/>
                <a:gd name="T48" fmla="*/ 0 w 251"/>
                <a:gd name="T49" fmla="*/ 1 h 192"/>
                <a:gd name="T50" fmla="*/ 0 w 251"/>
                <a:gd name="T51" fmla="*/ 0 h 192"/>
                <a:gd name="T52" fmla="*/ 0 w 251"/>
                <a:gd name="T53" fmla="*/ 0 h 192"/>
                <a:gd name="T54" fmla="*/ 0 w 251"/>
                <a:gd name="T55" fmla="*/ 1 h 192"/>
                <a:gd name="T56" fmla="*/ 0 w 251"/>
                <a:gd name="T57" fmla="*/ 1 h 192"/>
                <a:gd name="T58" fmla="*/ 0 w 251"/>
                <a:gd name="T59" fmla="*/ 1 h 192"/>
                <a:gd name="T60" fmla="*/ 0 w 251"/>
                <a:gd name="T61" fmla="*/ 1 h 192"/>
                <a:gd name="T62" fmla="*/ 0 w 251"/>
                <a:gd name="T63" fmla="*/ 1 h 192"/>
                <a:gd name="T64" fmla="*/ 0 w 251"/>
                <a:gd name="T65" fmla="*/ 1 h 192"/>
                <a:gd name="T66" fmla="*/ 0 w 251"/>
                <a:gd name="T67" fmla="*/ 1 h 192"/>
                <a:gd name="T68" fmla="*/ 0 w 251"/>
                <a:gd name="T69" fmla="*/ 1 h 192"/>
                <a:gd name="T70" fmla="*/ 0 w 251"/>
                <a:gd name="T71" fmla="*/ 1 h 192"/>
                <a:gd name="T72" fmla="*/ 0 w 251"/>
                <a:gd name="T73" fmla="*/ 1 h 192"/>
                <a:gd name="T74" fmla="*/ 0 w 251"/>
                <a:gd name="T75" fmla="*/ 1 h 192"/>
                <a:gd name="T76" fmla="*/ 0 w 251"/>
                <a:gd name="T77" fmla="*/ 1 h 192"/>
                <a:gd name="T78" fmla="*/ 0 w 251"/>
                <a:gd name="T79" fmla="*/ 1 h 192"/>
                <a:gd name="T80" fmla="*/ 0 w 251"/>
                <a:gd name="T81" fmla="*/ 1 h 192"/>
                <a:gd name="T82" fmla="*/ 0 w 251"/>
                <a:gd name="T83" fmla="*/ 1 h 192"/>
                <a:gd name="T84" fmla="*/ 0 w 251"/>
                <a:gd name="T85" fmla="*/ 1 h 192"/>
                <a:gd name="T86" fmla="*/ 0 w 251"/>
                <a:gd name="T87" fmla="*/ 1 h 192"/>
                <a:gd name="T88" fmla="*/ 0 w 251"/>
                <a:gd name="T89" fmla="*/ 1 h 19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51"/>
                <a:gd name="T136" fmla="*/ 0 h 192"/>
                <a:gd name="T137" fmla="*/ 251 w 251"/>
                <a:gd name="T138" fmla="*/ 192 h 19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51" h="192">
                  <a:moveTo>
                    <a:pt x="233" y="119"/>
                  </a:moveTo>
                  <a:lnTo>
                    <a:pt x="247" y="134"/>
                  </a:lnTo>
                  <a:lnTo>
                    <a:pt x="251" y="156"/>
                  </a:lnTo>
                  <a:lnTo>
                    <a:pt x="247" y="177"/>
                  </a:lnTo>
                  <a:lnTo>
                    <a:pt x="244" y="192"/>
                  </a:lnTo>
                  <a:lnTo>
                    <a:pt x="217" y="174"/>
                  </a:lnTo>
                  <a:lnTo>
                    <a:pt x="190" y="157"/>
                  </a:lnTo>
                  <a:lnTo>
                    <a:pt x="163" y="141"/>
                  </a:lnTo>
                  <a:lnTo>
                    <a:pt x="138" y="126"/>
                  </a:lnTo>
                  <a:lnTo>
                    <a:pt x="114" y="112"/>
                  </a:lnTo>
                  <a:lnTo>
                    <a:pt x="93" y="101"/>
                  </a:lnTo>
                  <a:lnTo>
                    <a:pt x="77" y="90"/>
                  </a:lnTo>
                  <a:lnTo>
                    <a:pt x="65" y="83"/>
                  </a:lnTo>
                  <a:lnTo>
                    <a:pt x="56" y="78"/>
                  </a:lnTo>
                  <a:lnTo>
                    <a:pt x="46" y="71"/>
                  </a:lnTo>
                  <a:lnTo>
                    <a:pt x="35" y="63"/>
                  </a:lnTo>
                  <a:lnTo>
                    <a:pt x="26" y="56"/>
                  </a:lnTo>
                  <a:lnTo>
                    <a:pt x="18" y="48"/>
                  </a:lnTo>
                  <a:lnTo>
                    <a:pt x="10" y="40"/>
                  </a:lnTo>
                  <a:lnTo>
                    <a:pt x="5" y="32"/>
                  </a:lnTo>
                  <a:lnTo>
                    <a:pt x="2" y="24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1" y="6"/>
                  </a:lnTo>
                  <a:lnTo>
                    <a:pt x="4" y="3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5" y="2"/>
                  </a:lnTo>
                  <a:lnTo>
                    <a:pt x="36" y="5"/>
                  </a:lnTo>
                  <a:lnTo>
                    <a:pt x="53" y="10"/>
                  </a:lnTo>
                  <a:lnTo>
                    <a:pt x="73" y="14"/>
                  </a:lnTo>
                  <a:lnTo>
                    <a:pt x="97" y="20"/>
                  </a:lnTo>
                  <a:lnTo>
                    <a:pt x="124" y="27"/>
                  </a:lnTo>
                  <a:lnTo>
                    <a:pt x="149" y="33"/>
                  </a:lnTo>
                  <a:lnTo>
                    <a:pt x="171" y="38"/>
                  </a:lnTo>
                  <a:lnTo>
                    <a:pt x="190" y="42"/>
                  </a:lnTo>
                  <a:lnTo>
                    <a:pt x="202" y="45"/>
                  </a:lnTo>
                  <a:lnTo>
                    <a:pt x="221" y="52"/>
                  </a:lnTo>
                  <a:lnTo>
                    <a:pt x="233" y="62"/>
                  </a:lnTo>
                  <a:lnTo>
                    <a:pt x="243" y="73"/>
                  </a:lnTo>
                  <a:lnTo>
                    <a:pt x="247" y="85"/>
                  </a:lnTo>
                  <a:lnTo>
                    <a:pt x="248" y="96"/>
                  </a:lnTo>
                  <a:lnTo>
                    <a:pt x="246" y="106"/>
                  </a:lnTo>
                  <a:lnTo>
                    <a:pt x="241" y="114"/>
                  </a:lnTo>
                  <a:lnTo>
                    <a:pt x="233" y="119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1"/>
            <p:cNvSpPr/>
            <p:nvPr/>
          </p:nvSpPr>
          <p:spPr bwMode="auto">
            <a:xfrm>
              <a:off x="841" y="1827"/>
              <a:ext cx="85" cy="176"/>
            </a:xfrm>
            <a:custGeom>
              <a:avLst/>
              <a:gdLst>
                <a:gd name="T0" fmla="*/ 0 w 171"/>
                <a:gd name="T1" fmla="*/ 0 h 353"/>
                <a:gd name="T2" fmla="*/ 0 w 171"/>
                <a:gd name="T3" fmla="*/ 0 h 353"/>
                <a:gd name="T4" fmla="*/ 0 w 171"/>
                <a:gd name="T5" fmla="*/ 0 h 353"/>
                <a:gd name="T6" fmla="*/ 0 w 171"/>
                <a:gd name="T7" fmla="*/ 0 h 353"/>
                <a:gd name="T8" fmla="*/ 0 w 171"/>
                <a:gd name="T9" fmla="*/ 0 h 353"/>
                <a:gd name="T10" fmla="*/ 0 w 171"/>
                <a:gd name="T11" fmla="*/ 0 h 353"/>
                <a:gd name="T12" fmla="*/ 0 w 171"/>
                <a:gd name="T13" fmla="*/ 0 h 353"/>
                <a:gd name="T14" fmla="*/ 0 w 171"/>
                <a:gd name="T15" fmla="*/ 0 h 353"/>
                <a:gd name="T16" fmla="*/ 0 w 171"/>
                <a:gd name="T17" fmla="*/ 0 h 353"/>
                <a:gd name="T18" fmla="*/ 0 w 171"/>
                <a:gd name="T19" fmla="*/ 0 h 353"/>
                <a:gd name="T20" fmla="*/ 0 w 171"/>
                <a:gd name="T21" fmla="*/ 0 h 353"/>
                <a:gd name="T22" fmla="*/ 0 w 171"/>
                <a:gd name="T23" fmla="*/ 0 h 353"/>
                <a:gd name="T24" fmla="*/ 0 w 171"/>
                <a:gd name="T25" fmla="*/ 0 h 353"/>
                <a:gd name="T26" fmla="*/ 0 w 171"/>
                <a:gd name="T27" fmla="*/ 0 h 353"/>
                <a:gd name="T28" fmla="*/ 0 w 171"/>
                <a:gd name="T29" fmla="*/ 0 h 353"/>
                <a:gd name="T30" fmla="*/ 0 w 171"/>
                <a:gd name="T31" fmla="*/ 0 h 353"/>
                <a:gd name="T32" fmla="*/ 0 w 171"/>
                <a:gd name="T33" fmla="*/ 0 h 3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1"/>
                <a:gd name="T52" fmla="*/ 0 h 353"/>
                <a:gd name="T53" fmla="*/ 171 w 171"/>
                <a:gd name="T54" fmla="*/ 353 h 3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1" h="353">
                  <a:moveTo>
                    <a:pt x="0" y="0"/>
                  </a:moveTo>
                  <a:lnTo>
                    <a:pt x="19" y="23"/>
                  </a:lnTo>
                  <a:lnTo>
                    <a:pt x="35" y="58"/>
                  </a:lnTo>
                  <a:lnTo>
                    <a:pt x="51" y="103"/>
                  </a:lnTo>
                  <a:lnTo>
                    <a:pt x="67" y="153"/>
                  </a:lnTo>
                  <a:lnTo>
                    <a:pt x="86" y="207"/>
                  </a:lnTo>
                  <a:lnTo>
                    <a:pt x="109" y="260"/>
                  </a:lnTo>
                  <a:lnTo>
                    <a:pt x="136" y="310"/>
                  </a:lnTo>
                  <a:lnTo>
                    <a:pt x="171" y="353"/>
                  </a:lnTo>
                  <a:lnTo>
                    <a:pt x="131" y="325"/>
                  </a:lnTo>
                  <a:lnTo>
                    <a:pt x="97" y="281"/>
                  </a:lnTo>
                  <a:lnTo>
                    <a:pt x="70" y="227"/>
                  </a:lnTo>
                  <a:lnTo>
                    <a:pt x="48" y="168"/>
                  </a:lnTo>
                  <a:lnTo>
                    <a:pt x="30" y="111"/>
                  </a:lnTo>
                  <a:lnTo>
                    <a:pt x="18" y="5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2"/>
            <p:cNvSpPr/>
            <p:nvPr/>
          </p:nvSpPr>
          <p:spPr bwMode="auto">
            <a:xfrm>
              <a:off x="624" y="1827"/>
              <a:ext cx="68" cy="91"/>
            </a:xfrm>
            <a:custGeom>
              <a:avLst/>
              <a:gdLst>
                <a:gd name="T0" fmla="*/ 1 w 136"/>
                <a:gd name="T1" fmla="*/ 0 h 182"/>
                <a:gd name="T2" fmla="*/ 1 w 136"/>
                <a:gd name="T3" fmla="*/ 1 h 182"/>
                <a:gd name="T4" fmla="*/ 1 w 136"/>
                <a:gd name="T5" fmla="*/ 1 h 182"/>
                <a:gd name="T6" fmla="*/ 1 w 136"/>
                <a:gd name="T7" fmla="*/ 1 h 182"/>
                <a:gd name="T8" fmla="*/ 1 w 136"/>
                <a:gd name="T9" fmla="*/ 1 h 182"/>
                <a:gd name="T10" fmla="*/ 1 w 136"/>
                <a:gd name="T11" fmla="*/ 1 h 182"/>
                <a:gd name="T12" fmla="*/ 1 w 136"/>
                <a:gd name="T13" fmla="*/ 1 h 182"/>
                <a:gd name="T14" fmla="*/ 1 w 136"/>
                <a:gd name="T15" fmla="*/ 1 h 182"/>
                <a:gd name="T16" fmla="*/ 1 w 136"/>
                <a:gd name="T17" fmla="*/ 1 h 182"/>
                <a:gd name="T18" fmla="*/ 1 w 136"/>
                <a:gd name="T19" fmla="*/ 1 h 182"/>
                <a:gd name="T20" fmla="*/ 1 w 136"/>
                <a:gd name="T21" fmla="*/ 1 h 182"/>
                <a:gd name="T22" fmla="*/ 1 w 136"/>
                <a:gd name="T23" fmla="*/ 1 h 182"/>
                <a:gd name="T24" fmla="*/ 1 w 136"/>
                <a:gd name="T25" fmla="*/ 1 h 182"/>
                <a:gd name="T26" fmla="*/ 1 w 136"/>
                <a:gd name="T27" fmla="*/ 1 h 182"/>
                <a:gd name="T28" fmla="*/ 1 w 136"/>
                <a:gd name="T29" fmla="*/ 1 h 182"/>
                <a:gd name="T30" fmla="*/ 1 w 136"/>
                <a:gd name="T31" fmla="*/ 1 h 182"/>
                <a:gd name="T32" fmla="*/ 1 w 136"/>
                <a:gd name="T33" fmla="*/ 1 h 182"/>
                <a:gd name="T34" fmla="*/ 1 w 136"/>
                <a:gd name="T35" fmla="*/ 1 h 182"/>
                <a:gd name="T36" fmla="*/ 0 w 136"/>
                <a:gd name="T37" fmla="*/ 1 h 182"/>
                <a:gd name="T38" fmla="*/ 0 w 136"/>
                <a:gd name="T39" fmla="*/ 1 h 182"/>
                <a:gd name="T40" fmla="*/ 1 w 136"/>
                <a:gd name="T41" fmla="*/ 1 h 182"/>
                <a:gd name="T42" fmla="*/ 1 w 136"/>
                <a:gd name="T43" fmla="*/ 1 h 182"/>
                <a:gd name="T44" fmla="*/ 1 w 136"/>
                <a:gd name="T45" fmla="*/ 1 h 182"/>
                <a:gd name="T46" fmla="*/ 1 w 136"/>
                <a:gd name="T47" fmla="*/ 1 h 182"/>
                <a:gd name="T48" fmla="*/ 1 w 136"/>
                <a:gd name="T49" fmla="*/ 1 h 182"/>
                <a:gd name="T50" fmla="*/ 1 w 136"/>
                <a:gd name="T51" fmla="*/ 1 h 182"/>
                <a:gd name="T52" fmla="*/ 1 w 136"/>
                <a:gd name="T53" fmla="*/ 1 h 182"/>
                <a:gd name="T54" fmla="*/ 1 w 136"/>
                <a:gd name="T55" fmla="*/ 1 h 182"/>
                <a:gd name="T56" fmla="*/ 1 w 136"/>
                <a:gd name="T57" fmla="*/ 1 h 182"/>
                <a:gd name="T58" fmla="*/ 1 w 136"/>
                <a:gd name="T59" fmla="*/ 1 h 182"/>
                <a:gd name="T60" fmla="*/ 1 w 136"/>
                <a:gd name="T61" fmla="*/ 1 h 182"/>
                <a:gd name="T62" fmla="*/ 1 w 136"/>
                <a:gd name="T63" fmla="*/ 1 h 182"/>
                <a:gd name="T64" fmla="*/ 1 w 136"/>
                <a:gd name="T65" fmla="*/ 1 h 182"/>
                <a:gd name="T66" fmla="*/ 1 w 136"/>
                <a:gd name="T67" fmla="*/ 1 h 182"/>
                <a:gd name="T68" fmla="*/ 1 w 136"/>
                <a:gd name="T69" fmla="*/ 1 h 182"/>
                <a:gd name="T70" fmla="*/ 1 w 136"/>
                <a:gd name="T71" fmla="*/ 1 h 182"/>
                <a:gd name="T72" fmla="*/ 1 w 136"/>
                <a:gd name="T73" fmla="*/ 1 h 182"/>
                <a:gd name="T74" fmla="*/ 1 w 136"/>
                <a:gd name="T75" fmla="*/ 1 h 182"/>
                <a:gd name="T76" fmla="*/ 1 w 136"/>
                <a:gd name="T77" fmla="*/ 1 h 182"/>
                <a:gd name="T78" fmla="*/ 1 w 136"/>
                <a:gd name="T79" fmla="*/ 1 h 182"/>
                <a:gd name="T80" fmla="*/ 1 w 136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6"/>
                <a:gd name="T124" fmla="*/ 0 h 182"/>
                <a:gd name="T125" fmla="*/ 136 w 136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6" h="182">
                  <a:moveTo>
                    <a:pt x="136" y="0"/>
                  </a:moveTo>
                  <a:lnTo>
                    <a:pt x="128" y="8"/>
                  </a:lnTo>
                  <a:lnTo>
                    <a:pt x="118" y="19"/>
                  </a:lnTo>
                  <a:lnTo>
                    <a:pt x="106" y="30"/>
                  </a:lnTo>
                  <a:lnTo>
                    <a:pt x="95" y="42"/>
                  </a:lnTo>
                  <a:lnTo>
                    <a:pt x="83" y="54"/>
                  </a:lnTo>
                  <a:lnTo>
                    <a:pt x="75" y="66"/>
                  </a:lnTo>
                  <a:lnTo>
                    <a:pt x="68" y="74"/>
                  </a:lnTo>
                  <a:lnTo>
                    <a:pt x="65" y="81"/>
                  </a:lnTo>
                  <a:lnTo>
                    <a:pt x="58" y="86"/>
                  </a:lnTo>
                  <a:lnTo>
                    <a:pt x="51" y="94"/>
                  </a:lnTo>
                  <a:lnTo>
                    <a:pt x="43" y="103"/>
                  </a:lnTo>
                  <a:lnTo>
                    <a:pt x="35" y="112"/>
                  </a:lnTo>
                  <a:lnTo>
                    <a:pt x="27" y="122"/>
                  </a:lnTo>
                  <a:lnTo>
                    <a:pt x="20" y="132"/>
                  </a:lnTo>
                  <a:lnTo>
                    <a:pt x="14" y="139"/>
                  </a:lnTo>
                  <a:lnTo>
                    <a:pt x="9" y="143"/>
                  </a:lnTo>
                  <a:lnTo>
                    <a:pt x="4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4" y="175"/>
                  </a:lnTo>
                  <a:lnTo>
                    <a:pt x="8" y="180"/>
                  </a:lnTo>
                  <a:lnTo>
                    <a:pt x="14" y="182"/>
                  </a:lnTo>
                  <a:lnTo>
                    <a:pt x="21" y="179"/>
                  </a:lnTo>
                  <a:lnTo>
                    <a:pt x="29" y="168"/>
                  </a:lnTo>
                  <a:lnTo>
                    <a:pt x="36" y="156"/>
                  </a:lnTo>
                  <a:lnTo>
                    <a:pt x="43" y="145"/>
                  </a:lnTo>
                  <a:lnTo>
                    <a:pt x="49" y="135"/>
                  </a:lnTo>
                  <a:lnTo>
                    <a:pt x="53" y="127"/>
                  </a:lnTo>
                  <a:lnTo>
                    <a:pt x="58" y="119"/>
                  </a:lnTo>
                  <a:lnTo>
                    <a:pt x="61" y="112"/>
                  </a:lnTo>
                  <a:lnTo>
                    <a:pt x="66" y="105"/>
                  </a:lnTo>
                  <a:lnTo>
                    <a:pt x="69" y="99"/>
                  </a:lnTo>
                  <a:lnTo>
                    <a:pt x="75" y="91"/>
                  </a:lnTo>
                  <a:lnTo>
                    <a:pt x="82" y="80"/>
                  </a:lnTo>
                  <a:lnTo>
                    <a:pt x="91" y="67"/>
                  </a:lnTo>
                  <a:lnTo>
                    <a:pt x="102" y="51"/>
                  </a:lnTo>
                  <a:lnTo>
                    <a:pt x="112" y="36"/>
                  </a:lnTo>
                  <a:lnTo>
                    <a:pt x="122" y="22"/>
                  </a:lnTo>
                  <a:lnTo>
                    <a:pt x="130" y="1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3"/>
            <p:cNvSpPr/>
            <p:nvPr/>
          </p:nvSpPr>
          <p:spPr bwMode="auto">
            <a:xfrm>
              <a:off x="627" y="1968"/>
              <a:ext cx="28" cy="54"/>
            </a:xfrm>
            <a:custGeom>
              <a:avLst/>
              <a:gdLst>
                <a:gd name="T0" fmla="*/ 1 w 55"/>
                <a:gd name="T1" fmla="*/ 0 h 109"/>
                <a:gd name="T2" fmla="*/ 1 w 55"/>
                <a:gd name="T3" fmla="*/ 0 h 109"/>
                <a:gd name="T4" fmla="*/ 1 w 55"/>
                <a:gd name="T5" fmla="*/ 0 h 109"/>
                <a:gd name="T6" fmla="*/ 1 w 55"/>
                <a:gd name="T7" fmla="*/ 0 h 109"/>
                <a:gd name="T8" fmla="*/ 1 w 55"/>
                <a:gd name="T9" fmla="*/ 0 h 109"/>
                <a:gd name="T10" fmla="*/ 1 w 55"/>
                <a:gd name="T11" fmla="*/ 0 h 109"/>
                <a:gd name="T12" fmla="*/ 1 w 55"/>
                <a:gd name="T13" fmla="*/ 0 h 109"/>
                <a:gd name="T14" fmla="*/ 1 w 55"/>
                <a:gd name="T15" fmla="*/ 0 h 109"/>
                <a:gd name="T16" fmla="*/ 1 w 55"/>
                <a:gd name="T17" fmla="*/ 0 h 109"/>
                <a:gd name="T18" fmla="*/ 1 w 55"/>
                <a:gd name="T19" fmla="*/ 0 h 109"/>
                <a:gd name="T20" fmla="*/ 0 w 55"/>
                <a:gd name="T21" fmla="*/ 0 h 109"/>
                <a:gd name="T22" fmla="*/ 1 w 55"/>
                <a:gd name="T23" fmla="*/ 0 h 109"/>
                <a:gd name="T24" fmla="*/ 1 w 55"/>
                <a:gd name="T25" fmla="*/ 0 h 109"/>
                <a:gd name="T26" fmla="*/ 1 w 55"/>
                <a:gd name="T27" fmla="*/ 0 h 109"/>
                <a:gd name="T28" fmla="*/ 1 w 55"/>
                <a:gd name="T29" fmla="*/ 0 h 109"/>
                <a:gd name="T30" fmla="*/ 1 w 55"/>
                <a:gd name="T31" fmla="*/ 0 h 109"/>
                <a:gd name="T32" fmla="*/ 1 w 55"/>
                <a:gd name="T33" fmla="*/ 0 h 109"/>
                <a:gd name="T34" fmla="*/ 1 w 55"/>
                <a:gd name="T35" fmla="*/ 0 h 109"/>
                <a:gd name="T36" fmla="*/ 1 w 55"/>
                <a:gd name="T37" fmla="*/ 0 h 109"/>
                <a:gd name="T38" fmla="*/ 1 w 55"/>
                <a:gd name="T39" fmla="*/ 0 h 109"/>
                <a:gd name="T40" fmla="*/ 1 w 55"/>
                <a:gd name="T41" fmla="*/ 0 h 109"/>
                <a:gd name="T42" fmla="*/ 1 w 55"/>
                <a:gd name="T43" fmla="*/ 0 h 109"/>
                <a:gd name="T44" fmla="*/ 1 w 55"/>
                <a:gd name="T45" fmla="*/ 0 h 109"/>
                <a:gd name="T46" fmla="*/ 1 w 55"/>
                <a:gd name="T47" fmla="*/ 0 h 109"/>
                <a:gd name="T48" fmla="*/ 1 w 55"/>
                <a:gd name="T49" fmla="*/ 0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109"/>
                <a:gd name="T77" fmla="*/ 55 w 55"/>
                <a:gd name="T78" fmla="*/ 109 h 1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109">
                  <a:moveTo>
                    <a:pt x="45" y="6"/>
                  </a:moveTo>
                  <a:lnTo>
                    <a:pt x="37" y="1"/>
                  </a:lnTo>
                  <a:lnTo>
                    <a:pt x="30" y="0"/>
                  </a:lnTo>
                  <a:lnTo>
                    <a:pt x="25" y="3"/>
                  </a:lnTo>
                  <a:lnTo>
                    <a:pt x="21" y="7"/>
                  </a:lnTo>
                  <a:lnTo>
                    <a:pt x="17" y="14"/>
                  </a:lnTo>
                  <a:lnTo>
                    <a:pt x="15" y="21"/>
                  </a:lnTo>
                  <a:lnTo>
                    <a:pt x="12" y="30"/>
                  </a:lnTo>
                  <a:lnTo>
                    <a:pt x="8" y="38"/>
                  </a:lnTo>
                  <a:lnTo>
                    <a:pt x="2" y="58"/>
                  </a:lnTo>
                  <a:lnTo>
                    <a:pt x="0" y="79"/>
                  </a:lnTo>
                  <a:lnTo>
                    <a:pt x="1" y="96"/>
                  </a:lnTo>
                  <a:lnTo>
                    <a:pt x="7" y="105"/>
                  </a:lnTo>
                  <a:lnTo>
                    <a:pt x="16" y="109"/>
                  </a:lnTo>
                  <a:lnTo>
                    <a:pt x="23" y="109"/>
                  </a:lnTo>
                  <a:lnTo>
                    <a:pt x="29" y="107"/>
                  </a:lnTo>
                  <a:lnTo>
                    <a:pt x="35" y="103"/>
                  </a:lnTo>
                  <a:lnTo>
                    <a:pt x="38" y="97"/>
                  </a:lnTo>
                  <a:lnTo>
                    <a:pt x="41" y="90"/>
                  </a:lnTo>
                  <a:lnTo>
                    <a:pt x="45" y="81"/>
                  </a:lnTo>
                  <a:lnTo>
                    <a:pt x="47" y="71"/>
                  </a:lnTo>
                  <a:lnTo>
                    <a:pt x="52" y="51"/>
                  </a:lnTo>
                  <a:lnTo>
                    <a:pt x="55" y="33"/>
                  </a:lnTo>
                  <a:lnTo>
                    <a:pt x="54" y="18"/>
                  </a:lnTo>
                  <a:lnTo>
                    <a:pt x="4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Freeform 34"/>
            <p:cNvSpPr/>
            <p:nvPr/>
          </p:nvSpPr>
          <p:spPr bwMode="auto">
            <a:xfrm>
              <a:off x="653" y="1988"/>
              <a:ext cx="39" cy="47"/>
            </a:xfrm>
            <a:custGeom>
              <a:avLst/>
              <a:gdLst>
                <a:gd name="T0" fmla="*/ 1 w 77"/>
                <a:gd name="T1" fmla="*/ 1 h 94"/>
                <a:gd name="T2" fmla="*/ 1 w 77"/>
                <a:gd name="T3" fmla="*/ 1 h 94"/>
                <a:gd name="T4" fmla="*/ 1 w 77"/>
                <a:gd name="T5" fmla="*/ 1 h 94"/>
                <a:gd name="T6" fmla="*/ 1 w 77"/>
                <a:gd name="T7" fmla="*/ 1 h 94"/>
                <a:gd name="T8" fmla="*/ 0 w 77"/>
                <a:gd name="T9" fmla="*/ 1 h 94"/>
                <a:gd name="T10" fmla="*/ 0 w 77"/>
                <a:gd name="T11" fmla="*/ 1 h 94"/>
                <a:gd name="T12" fmla="*/ 1 w 77"/>
                <a:gd name="T13" fmla="*/ 1 h 94"/>
                <a:gd name="T14" fmla="*/ 1 w 77"/>
                <a:gd name="T15" fmla="*/ 1 h 94"/>
                <a:gd name="T16" fmla="*/ 1 w 77"/>
                <a:gd name="T17" fmla="*/ 1 h 94"/>
                <a:gd name="T18" fmla="*/ 1 w 77"/>
                <a:gd name="T19" fmla="*/ 1 h 94"/>
                <a:gd name="T20" fmla="*/ 1 w 77"/>
                <a:gd name="T21" fmla="*/ 1 h 94"/>
                <a:gd name="T22" fmla="*/ 1 w 77"/>
                <a:gd name="T23" fmla="*/ 1 h 94"/>
                <a:gd name="T24" fmla="*/ 1 w 77"/>
                <a:gd name="T25" fmla="*/ 1 h 94"/>
                <a:gd name="T26" fmla="*/ 1 w 77"/>
                <a:gd name="T27" fmla="*/ 1 h 94"/>
                <a:gd name="T28" fmla="*/ 1 w 77"/>
                <a:gd name="T29" fmla="*/ 1 h 94"/>
                <a:gd name="T30" fmla="*/ 1 w 77"/>
                <a:gd name="T31" fmla="*/ 1 h 94"/>
                <a:gd name="T32" fmla="*/ 1 w 77"/>
                <a:gd name="T33" fmla="*/ 1 h 94"/>
                <a:gd name="T34" fmla="*/ 1 w 77"/>
                <a:gd name="T35" fmla="*/ 1 h 94"/>
                <a:gd name="T36" fmla="*/ 1 w 77"/>
                <a:gd name="T37" fmla="*/ 1 h 94"/>
                <a:gd name="T38" fmla="*/ 1 w 77"/>
                <a:gd name="T39" fmla="*/ 1 h 94"/>
                <a:gd name="T40" fmla="*/ 1 w 77"/>
                <a:gd name="T41" fmla="*/ 1 h 94"/>
                <a:gd name="T42" fmla="*/ 1 w 77"/>
                <a:gd name="T43" fmla="*/ 1 h 94"/>
                <a:gd name="T44" fmla="*/ 1 w 77"/>
                <a:gd name="T45" fmla="*/ 1 h 94"/>
                <a:gd name="T46" fmla="*/ 1 w 77"/>
                <a:gd name="T47" fmla="*/ 1 h 94"/>
                <a:gd name="T48" fmla="*/ 1 w 77"/>
                <a:gd name="T49" fmla="*/ 0 h 94"/>
                <a:gd name="T50" fmla="*/ 1 w 77"/>
                <a:gd name="T51" fmla="*/ 1 h 94"/>
                <a:gd name="T52" fmla="*/ 1 w 77"/>
                <a:gd name="T53" fmla="*/ 1 h 94"/>
                <a:gd name="T54" fmla="*/ 1 w 77"/>
                <a:gd name="T55" fmla="*/ 1 h 94"/>
                <a:gd name="T56" fmla="*/ 1 w 77"/>
                <a:gd name="T57" fmla="*/ 1 h 9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7"/>
                <a:gd name="T88" fmla="*/ 0 h 94"/>
                <a:gd name="T89" fmla="*/ 77 w 77"/>
                <a:gd name="T90" fmla="*/ 94 h 9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7" h="94">
                  <a:moveTo>
                    <a:pt x="9" y="27"/>
                  </a:moveTo>
                  <a:lnTo>
                    <a:pt x="7" y="34"/>
                  </a:lnTo>
                  <a:lnTo>
                    <a:pt x="5" y="42"/>
                  </a:lnTo>
                  <a:lnTo>
                    <a:pt x="1" y="51"/>
                  </a:lnTo>
                  <a:lnTo>
                    <a:pt x="0" y="61"/>
                  </a:lnTo>
                  <a:lnTo>
                    <a:pt x="0" y="69"/>
                  </a:lnTo>
                  <a:lnTo>
                    <a:pt x="3" y="77"/>
                  </a:lnTo>
                  <a:lnTo>
                    <a:pt x="12" y="84"/>
                  </a:lnTo>
                  <a:lnTo>
                    <a:pt x="24" y="89"/>
                  </a:lnTo>
                  <a:lnTo>
                    <a:pt x="38" y="93"/>
                  </a:lnTo>
                  <a:lnTo>
                    <a:pt x="50" y="94"/>
                  </a:lnTo>
                  <a:lnTo>
                    <a:pt x="59" y="94"/>
                  </a:lnTo>
                  <a:lnTo>
                    <a:pt x="66" y="92"/>
                  </a:lnTo>
                  <a:lnTo>
                    <a:pt x="70" y="88"/>
                  </a:lnTo>
                  <a:lnTo>
                    <a:pt x="74" y="84"/>
                  </a:lnTo>
                  <a:lnTo>
                    <a:pt x="76" y="79"/>
                  </a:lnTo>
                  <a:lnTo>
                    <a:pt x="77" y="73"/>
                  </a:lnTo>
                  <a:lnTo>
                    <a:pt x="76" y="58"/>
                  </a:lnTo>
                  <a:lnTo>
                    <a:pt x="73" y="41"/>
                  </a:lnTo>
                  <a:lnTo>
                    <a:pt x="63" y="25"/>
                  </a:lnTo>
                  <a:lnTo>
                    <a:pt x="51" y="12"/>
                  </a:lnTo>
                  <a:lnTo>
                    <a:pt x="44" y="8"/>
                  </a:lnTo>
                  <a:lnTo>
                    <a:pt x="37" y="4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6" y="5"/>
                  </a:lnTo>
                  <a:lnTo>
                    <a:pt x="13" y="15"/>
                  </a:lnTo>
                  <a:lnTo>
                    <a:pt x="9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Freeform 35"/>
            <p:cNvSpPr/>
            <p:nvPr/>
          </p:nvSpPr>
          <p:spPr bwMode="auto">
            <a:xfrm>
              <a:off x="694" y="2024"/>
              <a:ext cx="27" cy="19"/>
            </a:xfrm>
            <a:custGeom>
              <a:avLst/>
              <a:gdLst>
                <a:gd name="T0" fmla="*/ 1 w 53"/>
                <a:gd name="T1" fmla="*/ 0 h 38"/>
                <a:gd name="T2" fmla="*/ 1 w 53"/>
                <a:gd name="T3" fmla="*/ 1 h 38"/>
                <a:gd name="T4" fmla="*/ 1 w 53"/>
                <a:gd name="T5" fmla="*/ 1 h 38"/>
                <a:gd name="T6" fmla="*/ 1 w 53"/>
                <a:gd name="T7" fmla="*/ 1 h 38"/>
                <a:gd name="T8" fmla="*/ 0 w 53"/>
                <a:gd name="T9" fmla="*/ 1 h 38"/>
                <a:gd name="T10" fmla="*/ 1 w 53"/>
                <a:gd name="T11" fmla="*/ 1 h 38"/>
                <a:gd name="T12" fmla="*/ 1 w 53"/>
                <a:gd name="T13" fmla="*/ 1 h 38"/>
                <a:gd name="T14" fmla="*/ 1 w 53"/>
                <a:gd name="T15" fmla="*/ 1 h 38"/>
                <a:gd name="T16" fmla="*/ 1 w 53"/>
                <a:gd name="T17" fmla="*/ 1 h 38"/>
                <a:gd name="T18" fmla="*/ 1 w 53"/>
                <a:gd name="T19" fmla="*/ 1 h 38"/>
                <a:gd name="T20" fmla="*/ 1 w 53"/>
                <a:gd name="T21" fmla="*/ 1 h 38"/>
                <a:gd name="T22" fmla="*/ 1 w 53"/>
                <a:gd name="T23" fmla="*/ 1 h 38"/>
                <a:gd name="T24" fmla="*/ 1 w 53"/>
                <a:gd name="T25" fmla="*/ 1 h 38"/>
                <a:gd name="T26" fmla="*/ 1 w 53"/>
                <a:gd name="T27" fmla="*/ 1 h 38"/>
                <a:gd name="T28" fmla="*/ 1 w 53"/>
                <a:gd name="T29" fmla="*/ 1 h 38"/>
                <a:gd name="T30" fmla="*/ 1 w 53"/>
                <a:gd name="T31" fmla="*/ 1 h 38"/>
                <a:gd name="T32" fmla="*/ 1 w 53"/>
                <a:gd name="T33" fmla="*/ 1 h 38"/>
                <a:gd name="T34" fmla="*/ 1 w 53"/>
                <a:gd name="T35" fmla="*/ 1 h 38"/>
                <a:gd name="T36" fmla="*/ 1 w 53"/>
                <a:gd name="T37" fmla="*/ 1 h 38"/>
                <a:gd name="T38" fmla="*/ 1 w 53"/>
                <a:gd name="T39" fmla="*/ 1 h 38"/>
                <a:gd name="T40" fmla="*/ 1 w 53"/>
                <a:gd name="T41" fmla="*/ 0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38"/>
                <a:gd name="T65" fmla="*/ 53 w 53"/>
                <a:gd name="T66" fmla="*/ 38 h 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38">
                  <a:moveTo>
                    <a:pt x="10" y="0"/>
                  </a:moveTo>
                  <a:lnTo>
                    <a:pt x="10" y="7"/>
                  </a:lnTo>
                  <a:lnTo>
                    <a:pt x="8" y="15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7" y="31"/>
                  </a:lnTo>
                  <a:lnTo>
                    <a:pt x="15" y="33"/>
                  </a:lnTo>
                  <a:lnTo>
                    <a:pt x="23" y="35"/>
                  </a:lnTo>
                  <a:lnTo>
                    <a:pt x="32" y="37"/>
                  </a:lnTo>
                  <a:lnTo>
                    <a:pt x="39" y="38"/>
                  </a:lnTo>
                  <a:lnTo>
                    <a:pt x="46" y="38"/>
                  </a:lnTo>
                  <a:lnTo>
                    <a:pt x="50" y="37"/>
                  </a:lnTo>
                  <a:lnTo>
                    <a:pt x="53" y="33"/>
                  </a:lnTo>
                  <a:lnTo>
                    <a:pt x="53" y="29"/>
                  </a:lnTo>
                  <a:lnTo>
                    <a:pt x="49" y="25"/>
                  </a:lnTo>
                  <a:lnTo>
                    <a:pt x="45" y="21"/>
                  </a:lnTo>
                  <a:lnTo>
                    <a:pt x="38" y="16"/>
                  </a:lnTo>
                  <a:lnTo>
                    <a:pt x="31" y="13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Freeform 36"/>
            <p:cNvSpPr/>
            <p:nvPr/>
          </p:nvSpPr>
          <p:spPr bwMode="auto">
            <a:xfrm>
              <a:off x="885" y="1744"/>
              <a:ext cx="109" cy="21"/>
            </a:xfrm>
            <a:custGeom>
              <a:avLst/>
              <a:gdLst>
                <a:gd name="T0" fmla="*/ 0 w 219"/>
                <a:gd name="T1" fmla="*/ 1 h 42"/>
                <a:gd name="T2" fmla="*/ 0 w 219"/>
                <a:gd name="T3" fmla="*/ 0 h 42"/>
                <a:gd name="T4" fmla="*/ 0 w 219"/>
                <a:gd name="T5" fmla="*/ 0 h 42"/>
                <a:gd name="T6" fmla="*/ 0 w 219"/>
                <a:gd name="T7" fmla="*/ 0 h 42"/>
                <a:gd name="T8" fmla="*/ 0 w 219"/>
                <a:gd name="T9" fmla="*/ 0 h 42"/>
                <a:gd name="T10" fmla="*/ 0 w 219"/>
                <a:gd name="T11" fmla="*/ 1 h 42"/>
                <a:gd name="T12" fmla="*/ 0 w 219"/>
                <a:gd name="T13" fmla="*/ 1 h 42"/>
                <a:gd name="T14" fmla="*/ 0 w 219"/>
                <a:gd name="T15" fmla="*/ 1 h 42"/>
                <a:gd name="T16" fmla="*/ 0 w 219"/>
                <a:gd name="T17" fmla="*/ 1 h 42"/>
                <a:gd name="T18" fmla="*/ 0 w 219"/>
                <a:gd name="T19" fmla="*/ 1 h 42"/>
                <a:gd name="T20" fmla="*/ 0 w 219"/>
                <a:gd name="T21" fmla="*/ 1 h 42"/>
                <a:gd name="T22" fmla="*/ 0 w 219"/>
                <a:gd name="T23" fmla="*/ 1 h 42"/>
                <a:gd name="T24" fmla="*/ 0 w 219"/>
                <a:gd name="T25" fmla="*/ 1 h 42"/>
                <a:gd name="T26" fmla="*/ 0 w 219"/>
                <a:gd name="T27" fmla="*/ 1 h 42"/>
                <a:gd name="T28" fmla="*/ 0 w 219"/>
                <a:gd name="T29" fmla="*/ 1 h 42"/>
                <a:gd name="T30" fmla="*/ 0 w 219"/>
                <a:gd name="T31" fmla="*/ 1 h 42"/>
                <a:gd name="T32" fmla="*/ 0 w 219"/>
                <a:gd name="T33" fmla="*/ 1 h 42"/>
                <a:gd name="T34" fmla="*/ 0 w 219"/>
                <a:gd name="T35" fmla="*/ 1 h 42"/>
                <a:gd name="T36" fmla="*/ 0 w 219"/>
                <a:gd name="T37" fmla="*/ 1 h 42"/>
                <a:gd name="T38" fmla="*/ 0 w 219"/>
                <a:gd name="T39" fmla="*/ 1 h 42"/>
                <a:gd name="T40" fmla="*/ 0 w 219"/>
                <a:gd name="T41" fmla="*/ 1 h 42"/>
                <a:gd name="T42" fmla="*/ 0 w 219"/>
                <a:gd name="T43" fmla="*/ 1 h 42"/>
                <a:gd name="T44" fmla="*/ 0 w 219"/>
                <a:gd name="T45" fmla="*/ 1 h 42"/>
                <a:gd name="T46" fmla="*/ 0 w 219"/>
                <a:gd name="T47" fmla="*/ 1 h 42"/>
                <a:gd name="T48" fmla="*/ 0 w 219"/>
                <a:gd name="T49" fmla="*/ 1 h 42"/>
                <a:gd name="T50" fmla="*/ 0 w 219"/>
                <a:gd name="T51" fmla="*/ 1 h 42"/>
                <a:gd name="T52" fmla="*/ 0 w 219"/>
                <a:gd name="T53" fmla="*/ 1 h 42"/>
                <a:gd name="T54" fmla="*/ 0 w 219"/>
                <a:gd name="T55" fmla="*/ 1 h 42"/>
                <a:gd name="T56" fmla="*/ 0 w 219"/>
                <a:gd name="T57" fmla="*/ 1 h 42"/>
                <a:gd name="T58" fmla="*/ 0 w 219"/>
                <a:gd name="T59" fmla="*/ 1 h 42"/>
                <a:gd name="T60" fmla="*/ 0 w 219"/>
                <a:gd name="T61" fmla="*/ 1 h 42"/>
                <a:gd name="T62" fmla="*/ 0 w 219"/>
                <a:gd name="T63" fmla="*/ 1 h 42"/>
                <a:gd name="T64" fmla="*/ 0 w 219"/>
                <a:gd name="T65" fmla="*/ 1 h 42"/>
                <a:gd name="T66" fmla="*/ 0 w 219"/>
                <a:gd name="T67" fmla="*/ 1 h 42"/>
                <a:gd name="T68" fmla="*/ 0 w 219"/>
                <a:gd name="T69" fmla="*/ 1 h 42"/>
                <a:gd name="T70" fmla="*/ 0 w 219"/>
                <a:gd name="T71" fmla="*/ 1 h 42"/>
                <a:gd name="T72" fmla="*/ 0 w 219"/>
                <a:gd name="T73" fmla="*/ 1 h 42"/>
                <a:gd name="T74" fmla="*/ 0 w 219"/>
                <a:gd name="T75" fmla="*/ 1 h 42"/>
                <a:gd name="T76" fmla="*/ 0 w 219"/>
                <a:gd name="T77" fmla="*/ 1 h 42"/>
                <a:gd name="T78" fmla="*/ 0 w 219"/>
                <a:gd name="T79" fmla="*/ 1 h 42"/>
                <a:gd name="T80" fmla="*/ 0 w 219"/>
                <a:gd name="T81" fmla="*/ 1 h 4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9"/>
                <a:gd name="T124" fmla="*/ 0 h 42"/>
                <a:gd name="T125" fmla="*/ 219 w 219"/>
                <a:gd name="T126" fmla="*/ 42 h 4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9" h="42">
                  <a:moveTo>
                    <a:pt x="0" y="2"/>
                  </a:moveTo>
                  <a:lnTo>
                    <a:pt x="12" y="0"/>
                  </a:lnTo>
                  <a:lnTo>
                    <a:pt x="27" y="0"/>
                  </a:lnTo>
                  <a:lnTo>
                    <a:pt x="43" y="0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89" y="3"/>
                  </a:lnTo>
                  <a:lnTo>
                    <a:pt x="100" y="4"/>
                  </a:lnTo>
                  <a:lnTo>
                    <a:pt x="107" y="6"/>
                  </a:lnTo>
                  <a:lnTo>
                    <a:pt x="115" y="4"/>
                  </a:lnTo>
                  <a:lnTo>
                    <a:pt x="126" y="4"/>
                  </a:lnTo>
                  <a:lnTo>
                    <a:pt x="138" y="5"/>
                  </a:lnTo>
                  <a:lnTo>
                    <a:pt x="151" y="5"/>
                  </a:lnTo>
                  <a:lnTo>
                    <a:pt x="164" y="7"/>
                  </a:lnTo>
                  <a:lnTo>
                    <a:pt x="175" y="9"/>
                  </a:lnTo>
                  <a:lnTo>
                    <a:pt x="184" y="9"/>
                  </a:lnTo>
                  <a:lnTo>
                    <a:pt x="190" y="9"/>
                  </a:lnTo>
                  <a:lnTo>
                    <a:pt x="199" y="9"/>
                  </a:lnTo>
                  <a:lnTo>
                    <a:pt x="207" y="13"/>
                  </a:lnTo>
                  <a:lnTo>
                    <a:pt x="214" y="19"/>
                  </a:lnTo>
                  <a:lnTo>
                    <a:pt x="218" y="26"/>
                  </a:lnTo>
                  <a:lnTo>
                    <a:pt x="219" y="34"/>
                  </a:lnTo>
                  <a:lnTo>
                    <a:pt x="216" y="38"/>
                  </a:lnTo>
                  <a:lnTo>
                    <a:pt x="207" y="42"/>
                  </a:lnTo>
                  <a:lnTo>
                    <a:pt x="195" y="41"/>
                  </a:lnTo>
                  <a:lnTo>
                    <a:pt x="181" y="37"/>
                  </a:lnTo>
                  <a:lnTo>
                    <a:pt x="168" y="34"/>
                  </a:lnTo>
                  <a:lnTo>
                    <a:pt x="158" y="32"/>
                  </a:lnTo>
                  <a:lnTo>
                    <a:pt x="148" y="28"/>
                  </a:lnTo>
                  <a:lnTo>
                    <a:pt x="139" y="27"/>
                  </a:lnTo>
                  <a:lnTo>
                    <a:pt x="131" y="25"/>
                  </a:lnTo>
                  <a:lnTo>
                    <a:pt x="125" y="23"/>
                  </a:lnTo>
                  <a:lnTo>
                    <a:pt x="118" y="22"/>
                  </a:lnTo>
                  <a:lnTo>
                    <a:pt x="108" y="21"/>
                  </a:lnTo>
                  <a:lnTo>
                    <a:pt x="95" y="18"/>
                  </a:lnTo>
                  <a:lnTo>
                    <a:pt x="78" y="15"/>
                  </a:lnTo>
                  <a:lnTo>
                    <a:pt x="60" y="12"/>
                  </a:lnTo>
                  <a:lnTo>
                    <a:pt x="42" y="10"/>
                  </a:lnTo>
                  <a:lnTo>
                    <a:pt x="25" y="6"/>
                  </a:lnTo>
                  <a:lnTo>
                    <a:pt x="1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Freeform 37"/>
            <p:cNvSpPr/>
            <p:nvPr/>
          </p:nvSpPr>
          <p:spPr bwMode="auto">
            <a:xfrm>
              <a:off x="1018" y="1805"/>
              <a:ext cx="49" cy="38"/>
            </a:xfrm>
            <a:custGeom>
              <a:avLst/>
              <a:gdLst>
                <a:gd name="T0" fmla="*/ 0 w 98"/>
                <a:gd name="T1" fmla="*/ 1 h 76"/>
                <a:gd name="T2" fmla="*/ 1 w 98"/>
                <a:gd name="T3" fmla="*/ 1 h 76"/>
                <a:gd name="T4" fmla="*/ 1 w 98"/>
                <a:gd name="T5" fmla="*/ 1 h 76"/>
                <a:gd name="T6" fmla="*/ 1 w 98"/>
                <a:gd name="T7" fmla="*/ 0 h 76"/>
                <a:gd name="T8" fmla="*/ 1 w 98"/>
                <a:gd name="T9" fmla="*/ 0 h 76"/>
                <a:gd name="T10" fmla="*/ 1 w 98"/>
                <a:gd name="T11" fmla="*/ 1 h 76"/>
                <a:gd name="T12" fmla="*/ 1 w 98"/>
                <a:gd name="T13" fmla="*/ 1 h 76"/>
                <a:gd name="T14" fmla="*/ 1 w 98"/>
                <a:gd name="T15" fmla="*/ 1 h 76"/>
                <a:gd name="T16" fmla="*/ 1 w 98"/>
                <a:gd name="T17" fmla="*/ 1 h 76"/>
                <a:gd name="T18" fmla="*/ 1 w 98"/>
                <a:gd name="T19" fmla="*/ 1 h 76"/>
                <a:gd name="T20" fmla="*/ 1 w 98"/>
                <a:gd name="T21" fmla="*/ 1 h 76"/>
                <a:gd name="T22" fmla="*/ 1 w 98"/>
                <a:gd name="T23" fmla="*/ 1 h 76"/>
                <a:gd name="T24" fmla="*/ 1 w 98"/>
                <a:gd name="T25" fmla="*/ 1 h 76"/>
                <a:gd name="T26" fmla="*/ 1 w 98"/>
                <a:gd name="T27" fmla="*/ 1 h 76"/>
                <a:gd name="T28" fmla="*/ 1 w 98"/>
                <a:gd name="T29" fmla="*/ 1 h 76"/>
                <a:gd name="T30" fmla="*/ 1 w 98"/>
                <a:gd name="T31" fmla="*/ 1 h 76"/>
                <a:gd name="T32" fmla="*/ 1 w 98"/>
                <a:gd name="T33" fmla="*/ 1 h 76"/>
                <a:gd name="T34" fmla="*/ 1 w 98"/>
                <a:gd name="T35" fmla="*/ 1 h 76"/>
                <a:gd name="T36" fmla="*/ 1 w 98"/>
                <a:gd name="T37" fmla="*/ 1 h 76"/>
                <a:gd name="T38" fmla="*/ 1 w 98"/>
                <a:gd name="T39" fmla="*/ 1 h 76"/>
                <a:gd name="T40" fmla="*/ 1 w 98"/>
                <a:gd name="T41" fmla="*/ 1 h 76"/>
                <a:gd name="T42" fmla="*/ 1 w 98"/>
                <a:gd name="T43" fmla="*/ 1 h 76"/>
                <a:gd name="T44" fmla="*/ 1 w 98"/>
                <a:gd name="T45" fmla="*/ 1 h 76"/>
                <a:gd name="T46" fmla="*/ 1 w 98"/>
                <a:gd name="T47" fmla="*/ 1 h 76"/>
                <a:gd name="T48" fmla="*/ 1 w 98"/>
                <a:gd name="T49" fmla="*/ 1 h 76"/>
                <a:gd name="T50" fmla="*/ 1 w 98"/>
                <a:gd name="T51" fmla="*/ 1 h 76"/>
                <a:gd name="T52" fmla="*/ 1 w 98"/>
                <a:gd name="T53" fmla="*/ 1 h 76"/>
                <a:gd name="T54" fmla="*/ 1 w 98"/>
                <a:gd name="T55" fmla="*/ 1 h 76"/>
                <a:gd name="T56" fmla="*/ 1 w 98"/>
                <a:gd name="T57" fmla="*/ 1 h 76"/>
                <a:gd name="T58" fmla="*/ 1 w 98"/>
                <a:gd name="T59" fmla="*/ 1 h 76"/>
                <a:gd name="T60" fmla="*/ 1 w 98"/>
                <a:gd name="T61" fmla="*/ 1 h 76"/>
                <a:gd name="T62" fmla="*/ 0 w 98"/>
                <a:gd name="T63" fmla="*/ 1 h 76"/>
                <a:gd name="T64" fmla="*/ 0 w 98"/>
                <a:gd name="T65" fmla="*/ 1 h 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76"/>
                <a:gd name="T101" fmla="*/ 98 w 98"/>
                <a:gd name="T102" fmla="*/ 76 h 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76">
                  <a:moveTo>
                    <a:pt x="0" y="17"/>
                  </a:moveTo>
                  <a:lnTo>
                    <a:pt x="3" y="7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3"/>
                  </a:lnTo>
                  <a:lnTo>
                    <a:pt x="32" y="6"/>
                  </a:lnTo>
                  <a:lnTo>
                    <a:pt x="41" y="10"/>
                  </a:lnTo>
                  <a:lnTo>
                    <a:pt x="49" y="13"/>
                  </a:lnTo>
                  <a:lnTo>
                    <a:pt x="58" y="17"/>
                  </a:lnTo>
                  <a:lnTo>
                    <a:pt x="67" y="22"/>
                  </a:lnTo>
                  <a:lnTo>
                    <a:pt x="76" y="28"/>
                  </a:lnTo>
                  <a:lnTo>
                    <a:pt x="84" y="35"/>
                  </a:lnTo>
                  <a:lnTo>
                    <a:pt x="90" y="42"/>
                  </a:lnTo>
                  <a:lnTo>
                    <a:pt x="96" y="49"/>
                  </a:lnTo>
                  <a:lnTo>
                    <a:pt x="98" y="55"/>
                  </a:lnTo>
                  <a:lnTo>
                    <a:pt x="98" y="59"/>
                  </a:lnTo>
                  <a:lnTo>
                    <a:pt x="95" y="67"/>
                  </a:lnTo>
                  <a:lnTo>
                    <a:pt x="90" y="73"/>
                  </a:lnTo>
                  <a:lnTo>
                    <a:pt x="84" y="75"/>
                  </a:lnTo>
                  <a:lnTo>
                    <a:pt x="79" y="76"/>
                  </a:lnTo>
                  <a:lnTo>
                    <a:pt x="71" y="75"/>
                  </a:lnTo>
                  <a:lnTo>
                    <a:pt x="62" y="72"/>
                  </a:lnTo>
                  <a:lnTo>
                    <a:pt x="54" y="68"/>
                  </a:lnTo>
                  <a:lnTo>
                    <a:pt x="45" y="63"/>
                  </a:lnTo>
                  <a:lnTo>
                    <a:pt x="36" y="58"/>
                  </a:lnTo>
                  <a:lnTo>
                    <a:pt x="27" y="52"/>
                  </a:lnTo>
                  <a:lnTo>
                    <a:pt x="19" y="48"/>
                  </a:lnTo>
                  <a:lnTo>
                    <a:pt x="12" y="43"/>
                  </a:lnTo>
                  <a:lnTo>
                    <a:pt x="6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Freeform 38"/>
            <p:cNvSpPr/>
            <p:nvPr/>
          </p:nvSpPr>
          <p:spPr bwMode="auto">
            <a:xfrm>
              <a:off x="1014" y="1836"/>
              <a:ext cx="40" cy="48"/>
            </a:xfrm>
            <a:custGeom>
              <a:avLst/>
              <a:gdLst>
                <a:gd name="T0" fmla="*/ 0 w 81"/>
                <a:gd name="T1" fmla="*/ 1 h 96"/>
                <a:gd name="T2" fmla="*/ 0 w 81"/>
                <a:gd name="T3" fmla="*/ 1 h 96"/>
                <a:gd name="T4" fmla="*/ 0 w 81"/>
                <a:gd name="T5" fmla="*/ 1 h 96"/>
                <a:gd name="T6" fmla="*/ 0 w 81"/>
                <a:gd name="T7" fmla="*/ 1 h 96"/>
                <a:gd name="T8" fmla="*/ 0 w 81"/>
                <a:gd name="T9" fmla="*/ 1 h 96"/>
                <a:gd name="T10" fmla="*/ 0 w 81"/>
                <a:gd name="T11" fmla="*/ 1 h 96"/>
                <a:gd name="T12" fmla="*/ 0 w 81"/>
                <a:gd name="T13" fmla="*/ 1 h 96"/>
                <a:gd name="T14" fmla="*/ 0 w 81"/>
                <a:gd name="T15" fmla="*/ 1 h 96"/>
                <a:gd name="T16" fmla="*/ 0 w 81"/>
                <a:gd name="T17" fmla="*/ 1 h 96"/>
                <a:gd name="T18" fmla="*/ 0 w 81"/>
                <a:gd name="T19" fmla="*/ 1 h 96"/>
                <a:gd name="T20" fmla="*/ 0 w 81"/>
                <a:gd name="T21" fmla="*/ 1 h 96"/>
                <a:gd name="T22" fmla="*/ 0 w 81"/>
                <a:gd name="T23" fmla="*/ 1 h 96"/>
                <a:gd name="T24" fmla="*/ 0 w 81"/>
                <a:gd name="T25" fmla="*/ 1 h 96"/>
                <a:gd name="T26" fmla="*/ 0 w 81"/>
                <a:gd name="T27" fmla="*/ 1 h 96"/>
                <a:gd name="T28" fmla="*/ 0 w 81"/>
                <a:gd name="T29" fmla="*/ 1 h 96"/>
                <a:gd name="T30" fmla="*/ 0 w 81"/>
                <a:gd name="T31" fmla="*/ 1 h 96"/>
                <a:gd name="T32" fmla="*/ 0 w 81"/>
                <a:gd name="T33" fmla="*/ 1 h 96"/>
                <a:gd name="T34" fmla="*/ 0 w 81"/>
                <a:gd name="T35" fmla="*/ 1 h 96"/>
                <a:gd name="T36" fmla="*/ 0 w 81"/>
                <a:gd name="T37" fmla="*/ 1 h 96"/>
                <a:gd name="T38" fmla="*/ 0 w 81"/>
                <a:gd name="T39" fmla="*/ 1 h 96"/>
                <a:gd name="T40" fmla="*/ 0 w 81"/>
                <a:gd name="T41" fmla="*/ 1 h 96"/>
                <a:gd name="T42" fmla="*/ 0 w 81"/>
                <a:gd name="T43" fmla="*/ 1 h 96"/>
                <a:gd name="T44" fmla="*/ 0 w 81"/>
                <a:gd name="T45" fmla="*/ 1 h 96"/>
                <a:gd name="T46" fmla="*/ 0 w 81"/>
                <a:gd name="T47" fmla="*/ 1 h 96"/>
                <a:gd name="T48" fmla="*/ 0 w 81"/>
                <a:gd name="T49" fmla="*/ 1 h 96"/>
                <a:gd name="T50" fmla="*/ 0 w 81"/>
                <a:gd name="T51" fmla="*/ 0 h 96"/>
                <a:gd name="T52" fmla="*/ 0 w 81"/>
                <a:gd name="T53" fmla="*/ 0 h 96"/>
                <a:gd name="T54" fmla="*/ 0 w 81"/>
                <a:gd name="T55" fmla="*/ 1 h 96"/>
                <a:gd name="T56" fmla="*/ 0 w 81"/>
                <a:gd name="T57" fmla="*/ 1 h 9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1"/>
                <a:gd name="T88" fmla="*/ 0 h 96"/>
                <a:gd name="T89" fmla="*/ 81 w 81"/>
                <a:gd name="T90" fmla="*/ 96 h 9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1" h="96">
                  <a:moveTo>
                    <a:pt x="41" y="9"/>
                  </a:moveTo>
                  <a:lnTo>
                    <a:pt x="46" y="12"/>
                  </a:lnTo>
                  <a:lnTo>
                    <a:pt x="54" y="16"/>
                  </a:lnTo>
                  <a:lnTo>
                    <a:pt x="64" y="20"/>
                  </a:lnTo>
                  <a:lnTo>
                    <a:pt x="71" y="25"/>
                  </a:lnTo>
                  <a:lnTo>
                    <a:pt x="78" y="32"/>
                  </a:lnTo>
                  <a:lnTo>
                    <a:pt x="81" y="40"/>
                  </a:lnTo>
                  <a:lnTo>
                    <a:pt x="80" y="50"/>
                  </a:lnTo>
                  <a:lnTo>
                    <a:pt x="75" y="63"/>
                  </a:lnTo>
                  <a:lnTo>
                    <a:pt x="67" y="76"/>
                  </a:lnTo>
                  <a:lnTo>
                    <a:pt x="60" y="85"/>
                  </a:lnTo>
                  <a:lnTo>
                    <a:pt x="54" y="91"/>
                  </a:lnTo>
                  <a:lnTo>
                    <a:pt x="48" y="95"/>
                  </a:lnTo>
                  <a:lnTo>
                    <a:pt x="42" y="96"/>
                  </a:lnTo>
                  <a:lnTo>
                    <a:pt x="36" y="96"/>
                  </a:lnTo>
                  <a:lnTo>
                    <a:pt x="31" y="94"/>
                  </a:lnTo>
                  <a:lnTo>
                    <a:pt x="26" y="91"/>
                  </a:lnTo>
                  <a:lnTo>
                    <a:pt x="15" y="80"/>
                  </a:lnTo>
                  <a:lnTo>
                    <a:pt x="6" y="65"/>
                  </a:lnTo>
                  <a:lnTo>
                    <a:pt x="0" y="47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4" y="13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9" y="2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Freeform 39"/>
            <p:cNvSpPr/>
            <p:nvPr/>
          </p:nvSpPr>
          <p:spPr bwMode="auto">
            <a:xfrm>
              <a:off x="1017" y="1886"/>
              <a:ext cx="18" cy="26"/>
            </a:xfrm>
            <a:custGeom>
              <a:avLst/>
              <a:gdLst>
                <a:gd name="T0" fmla="*/ 0 w 37"/>
                <a:gd name="T1" fmla="*/ 0 h 53"/>
                <a:gd name="T2" fmla="*/ 0 w 37"/>
                <a:gd name="T3" fmla="*/ 0 h 53"/>
                <a:gd name="T4" fmla="*/ 0 w 37"/>
                <a:gd name="T5" fmla="*/ 0 h 53"/>
                <a:gd name="T6" fmla="*/ 0 w 37"/>
                <a:gd name="T7" fmla="*/ 0 h 53"/>
                <a:gd name="T8" fmla="*/ 0 w 37"/>
                <a:gd name="T9" fmla="*/ 0 h 53"/>
                <a:gd name="T10" fmla="*/ 0 w 37"/>
                <a:gd name="T11" fmla="*/ 0 h 53"/>
                <a:gd name="T12" fmla="*/ 0 w 37"/>
                <a:gd name="T13" fmla="*/ 0 h 53"/>
                <a:gd name="T14" fmla="*/ 0 w 37"/>
                <a:gd name="T15" fmla="*/ 0 h 53"/>
                <a:gd name="T16" fmla="*/ 0 w 37"/>
                <a:gd name="T17" fmla="*/ 0 h 53"/>
                <a:gd name="T18" fmla="*/ 0 w 37"/>
                <a:gd name="T19" fmla="*/ 0 h 53"/>
                <a:gd name="T20" fmla="*/ 0 w 37"/>
                <a:gd name="T21" fmla="*/ 0 h 53"/>
                <a:gd name="T22" fmla="*/ 0 w 37"/>
                <a:gd name="T23" fmla="*/ 0 h 53"/>
                <a:gd name="T24" fmla="*/ 0 w 37"/>
                <a:gd name="T25" fmla="*/ 0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7"/>
                <a:gd name="T40" fmla="*/ 0 h 53"/>
                <a:gd name="T41" fmla="*/ 37 w 37"/>
                <a:gd name="T42" fmla="*/ 53 h 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7" h="53">
                  <a:moveTo>
                    <a:pt x="8" y="0"/>
                  </a:moveTo>
                  <a:lnTo>
                    <a:pt x="14" y="4"/>
                  </a:lnTo>
                  <a:lnTo>
                    <a:pt x="21" y="8"/>
                  </a:lnTo>
                  <a:lnTo>
                    <a:pt x="29" y="11"/>
                  </a:lnTo>
                  <a:lnTo>
                    <a:pt x="37" y="12"/>
                  </a:lnTo>
                  <a:lnTo>
                    <a:pt x="29" y="26"/>
                  </a:lnTo>
                  <a:lnTo>
                    <a:pt x="21" y="40"/>
                  </a:lnTo>
                  <a:lnTo>
                    <a:pt x="12" y="50"/>
                  </a:lnTo>
                  <a:lnTo>
                    <a:pt x="4" y="53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6" y="1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2282825" y="4630738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NY</a:t>
            </a:r>
            <a:endParaRPr kumimoji="1" lang="en-US" altLang="zh-CN" sz="1600" b="1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6702425" y="4630738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BJ</a:t>
            </a:r>
            <a:endParaRPr kumimoji="1" lang="en-US" altLang="zh-CN" sz="1600" b="1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2817" name="Freeform 49"/>
          <p:cNvSpPr/>
          <p:nvPr/>
        </p:nvSpPr>
        <p:spPr bwMode="auto">
          <a:xfrm>
            <a:off x="2511425" y="2725738"/>
            <a:ext cx="4419600" cy="1778000"/>
          </a:xfrm>
          <a:custGeom>
            <a:avLst/>
            <a:gdLst>
              <a:gd name="T0" fmla="*/ 0 w 2784"/>
              <a:gd name="T1" fmla="*/ 2147483646 h 1120"/>
              <a:gd name="T2" fmla="*/ 2147483646 w 2784"/>
              <a:gd name="T3" fmla="*/ 2147483646 h 1120"/>
              <a:gd name="T4" fmla="*/ 2147483646 w 2784"/>
              <a:gd name="T5" fmla="*/ 2147483646 h 1120"/>
              <a:gd name="T6" fmla="*/ 2147483646 w 2784"/>
              <a:gd name="T7" fmla="*/ 2147483646 h 1120"/>
              <a:gd name="T8" fmla="*/ 2147483646 w 2784"/>
              <a:gd name="T9" fmla="*/ 2147483646 h 1120"/>
              <a:gd name="T10" fmla="*/ 2147483646 w 2784"/>
              <a:gd name="T11" fmla="*/ 2147483646 h 1120"/>
              <a:gd name="T12" fmla="*/ 2147483646 w 2784"/>
              <a:gd name="T13" fmla="*/ 2147483646 h 1120"/>
              <a:gd name="T14" fmla="*/ 2147483646 w 2784"/>
              <a:gd name="T15" fmla="*/ 2147483646 h 1120"/>
              <a:gd name="T16" fmla="*/ 2147483646 w 2784"/>
              <a:gd name="T17" fmla="*/ 2147483646 h 1120"/>
              <a:gd name="T18" fmla="*/ 2147483646 w 2784"/>
              <a:gd name="T19" fmla="*/ 2147483646 h 1120"/>
              <a:gd name="T20" fmla="*/ 2147483646 w 2784"/>
              <a:gd name="T21" fmla="*/ 2147483646 h 1120"/>
              <a:gd name="T22" fmla="*/ 2147483646 w 2784"/>
              <a:gd name="T23" fmla="*/ 2147483646 h 1120"/>
              <a:gd name="T24" fmla="*/ 2147483646 w 2784"/>
              <a:gd name="T25" fmla="*/ 2147483646 h 1120"/>
              <a:gd name="T26" fmla="*/ 2147483646 w 2784"/>
              <a:gd name="T27" fmla="*/ 0 h 112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784"/>
              <a:gd name="T43" fmla="*/ 0 h 1120"/>
              <a:gd name="T44" fmla="*/ 2784 w 2784"/>
              <a:gd name="T45" fmla="*/ 1120 h 112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784" h="1120">
                <a:moveTo>
                  <a:pt x="0" y="720"/>
                </a:moveTo>
                <a:cubicBezTo>
                  <a:pt x="80" y="724"/>
                  <a:pt x="160" y="728"/>
                  <a:pt x="240" y="720"/>
                </a:cubicBezTo>
                <a:cubicBezTo>
                  <a:pt x="320" y="712"/>
                  <a:pt x="400" y="688"/>
                  <a:pt x="480" y="672"/>
                </a:cubicBezTo>
                <a:cubicBezTo>
                  <a:pt x="560" y="656"/>
                  <a:pt x="648" y="640"/>
                  <a:pt x="720" y="624"/>
                </a:cubicBezTo>
                <a:cubicBezTo>
                  <a:pt x="792" y="608"/>
                  <a:pt x="840" y="576"/>
                  <a:pt x="912" y="576"/>
                </a:cubicBezTo>
                <a:cubicBezTo>
                  <a:pt x="984" y="576"/>
                  <a:pt x="1056" y="576"/>
                  <a:pt x="1152" y="624"/>
                </a:cubicBezTo>
                <a:cubicBezTo>
                  <a:pt x="1248" y="672"/>
                  <a:pt x="1376" y="784"/>
                  <a:pt x="1488" y="864"/>
                </a:cubicBezTo>
                <a:cubicBezTo>
                  <a:pt x="1600" y="944"/>
                  <a:pt x="1736" y="1088"/>
                  <a:pt x="1824" y="1104"/>
                </a:cubicBezTo>
                <a:cubicBezTo>
                  <a:pt x="1912" y="1120"/>
                  <a:pt x="1960" y="1040"/>
                  <a:pt x="2016" y="960"/>
                </a:cubicBezTo>
                <a:cubicBezTo>
                  <a:pt x="2072" y="880"/>
                  <a:pt x="2104" y="648"/>
                  <a:pt x="2160" y="624"/>
                </a:cubicBezTo>
                <a:cubicBezTo>
                  <a:pt x="2216" y="600"/>
                  <a:pt x="2296" y="776"/>
                  <a:pt x="2352" y="816"/>
                </a:cubicBezTo>
                <a:cubicBezTo>
                  <a:pt x="2408" y="856"/>
                  <a:pt x="2448" y="952"/>
                  <a:pt x="2496" y="864"/>
                </a:cubicBezTo>
                <a:cubicBezTo>
                  <a:pt x="2544" y="776"/>
                  <a:pt x="2592" y="432"/>
                  <a:pt x="2640" y="288"/>
                </a:cubicBezTo>
                <a:cubicBezTo>
                  <a:pt x="2688" y="144"/>
                  <a:pt x="2736" y="72"/>
                  <a:pt x="2784" y="0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8" name="AutoShape 50"/>
          <p:cNvSpPr>
            <a:spLocks noChangeArrowheads="1"/>
          </p:cNvSpPr>
          <p:nvPr/>
        </p:nvSpPr>
        <p:spPr bwMode="auto">
          <a:xfrm>
            <a:off x="2206625" y="3716338"/>
            <a:ext cx="304800" cy="304800"/>
          </a:xfrm>
          <a:prstGeom prst="sun">
            <a:avLst>
              <a:gd name="adj" fmla="val 2500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819" name="AutoShape 51"/>
          <p:cNvSpPr>
            <a:spLocks noChangeArrowheads="1"/>
          </p:cNvSpPr>
          <p:nvPr/>
        </p:nvSpPr>
        <p:spPr bwMode="auto">
          <a:xfrm>
            <a:off x="6931025" y="3716338"/>
            <a:ext cx="304800" cy="304800"/>
          </a:xfrm>
          <a:prstGeom prst="sun">
            <a:avLst>
              <a:gd name="adj" fmla="val 2500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820" name="AutoShape 52"/>
          <p:cNvSpPr>
            <a:spLocks noChangeArrowheads="1"/>
          </p:cNvSpPr>
          <p:nvPr/>
        </p:nvSpPr>
        <p:spPr bwMode="auto">
          <a:xfrm>
            <a:off x="5711825" y="1811338"/>
            <a:ext cx="1219200" cy="914400"/>
          </a:xfrm>
          <a:prstGeom prst="lightningBol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2822" name="AutoShape 54"/>
          <p:cNvSpPr>
            <a:spLocks noChangeArrowheads="1"/>
          </p:cNvSpPr>
          <p:nvPr/>
        </p:nvSpPr>
        <p:spPr bwMode="auto">
          <a:xfrm>
            <a:off x="5711825" y="1811338"/>
            <a:ext cx="1219200" cy="914400"/>
          </a:xfrm>
          <a:prstGeom prst="lightningBol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2823" name="Text Box 55"/>
          <p:cNvSpPr txBox="1">
            <a:spLocks noChangeArrowheads="1"/>
          </p:cNvSpPr>
          <p:nvPr/>
        </p:nvSpPr>
        <p:spPr bwMode="auto">
          <a:xfrm>
            <a:off x="987425" y="5240338"/>
            <a:ext cx="66929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以上是一个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病态问题</a:t>
            </a:r>
            <a:endParaRPr kumimoji="1" lang="en-US" altLang="zh-CN" sz="2000" b="1" dirty="0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关于本身是病态的问题，我们还是留给数学家去头痛吧！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从非线性动力学角度可以分析。</a:t>
            </a:r>
            <a:endParaRPr kumimoji="1"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36880" name="Picture 48" descr="蝴蝶效应- 快懂百科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913" y="992188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1" name="TextBox 3"/>
          <p:cNvSpPr txBox="1">
            <a:spLocks noChangeArrowheads="1"/>
          </p:cNvSpPr>
          <p:nvPr/>
        </p:nvSpPr>
        <p:spPr bwMode="auto">
          <a:xfrm>
            <a:off x="8764588" y="3933825"/>
            <a:ext cx="2441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+mj-ea"/>
                <a:ea typeface="+mj-ea"/>
              </a:rPr>
              <a:t>洛伦斯吸引子</a:t>
            </a:r>
            <a:r>
              <a:rPr lang="en-US" altLang="zh-CN" sz="1800" dirty="0">
                <a:latin typeface="+mj-ea"/>
                <a:ea typeface="+mj-ea"/>
              </a:rPr>
              <a:t>——</a:t>
            </a:r>
            <a:r>
              <a:rPr lang="zh-CN" altLang="en-US" sz="1800" dirty="0">
                <a:latin typeface="+mj-ea"/>
                <a:ea typeface="+mj-ea"/>
              </a:rPr>
              <a:t>蝴蝶效应的理论</a:t>
            </a:r>
            <a:endParaRPr lang="zh-CN" altLang="zh-CN" sz="1800" dirty="0">
              <a:latin typeface="+mj-ea"/>
              <a:ea typeface="+mj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8350" y="4967288"/>
            <a:ext cx="33702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1B52FF"/>
                </a:solidFill>
                <a:latin typeface="Times New Roman" panose="02020603050405020304" pitchFamily="18" charset="0"/>
                <a:ea typeface="楷体_GB2312" pitchFamily="49" charset="-122"/>
              </a:rPr>
              <a:t>微小的扰动（误差）能带来巨大的后果！</a:t>
            </a:r>
            <a:endParaRPr lang="zh-CN" altLang="zh-CN" sz="1800">
              <a:solidFill>
                <a:srgbClr val="1B52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815" grpId="0"/>
      <p:bldP spid="32816" grpId="0"/>
      <p:bldP spid="32818" grpId="0" animBg="1"/>
      <p:bldP spid="32819" grpId="0" animBg="1"/>
      <p:bldP spid="32820" grpId="0" animBg="1"/>
      <p:bldP spid="32822" grpId="0" animBg="1"/>
      <p:bldP spid="32823" grpId="0"/>
      <p:bldP spid="36881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93738" y="1887488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  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绝对误差</a:t>
            </a:r>
            <a:endParaRPr kumimoji="1" lang="en-US" altLang="zh-CN" sz="20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1385888" y="2406849"/>
            <a:ext cx="10521950" cy="446087"/>
            <a:chOff x="480" y="960"/>
            <a:chExt cx="6628" cy="281"/>
          </a:xfrm>
        </p:grpSpPr>
        <p:graphicFrame>
          <p:nvGraphicFramePr>
            <p:cNvPr id="45072" name="Object 4"/>
            <p:cNvGraphicFramePr>
              <a:graphicFrameLocks noChangeAspect="1"/>
            </p:cNvGraphicFramePr>
            <p:nvPr/>
          </p:nvGraphicFramePr>
          <p:xfrm>
            <a:off x="480" y="960"/>
            <a:ext cx="86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06" name="Equation" r:id="rId1" imgW="12506325" imgH="3514725" progId="Equation.3">
                    <p:embed/>
                  </p:oleObj>
                </mc:Choice>
                <mc:Fallback>
                  <p:oleObj name="Equation" r:id="rId1" imgW="12506325" imgH="351472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60"/>
                          <a:ext cx="86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3" name="Rectangle 8"/>
            <p:cNvSpPr>
              <a:spLocks noChangeArrowheads="1"/>
            </p:cNvSpPr>
            <p:nvPr/>
          </p:nvSpPr>
          <p:spPr bwMode="auto">
            <a:xfrm>
              <a:off x="1488" y="1008"/>
              <a:ext cx="56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其中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为精确值，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="1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*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的近似值；表征测量值和精确值间的差异</a:t>
              </a:r>
              <a:endPara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41988" name="Object 151"/>
          <p:cNvGraphicFramePr>
            <a:graphicFrameLocks noChangeAspect="1"/>
          </p:cNvGraphicFramePr>
          <p:nvPr/>
        </p:nvGraphicFramePr>
        <p:xfrm>
          <a:off x="1357313" y="3224833"/>
          <a:ext cx="533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7" name="Equation" r:id="rId3" imgW="4829175" imgH="3952875" progId="Equation.3">
                  <p:embed/>
                </p:oleObj>
              </mc:Choice>
              <mc:Fallback>
                <p:oleObj name="Equation" r:id="rId3" imgW="4829175" imgH="3952875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224833"/>
                        <a:ext cx="533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152"/>
          <p:cNvGraphicFramePr>
            <a:graphicFrameLocks noChangeAspect="1"/>
          </p:cNvGraphicFramePr>
          <p:nvPr/>
        </p:nvGraphicFramePr>
        <p:xfrm>
          <a:off x="3414713" y="3240708"/>
          <a:ext cx="3286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8" name="Equation" r:id="rId5" imgW="2847975" imgH="3514725" progId="Equation.3">
                  <p:embed/>
                </p:oleObj>
              </mc:Choice>
              <mc:Fallback>
                <p:oleObj name="Equation" r:id="rId5" imgW="2847975" imgH="3514725" progId="Equation.3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3240708"/>
                        <a:ext cx="3286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153"/>
          <p:cNvGraphicFramePr>
            <a:graphicFrameLocks noChangeAspect="1"/>
          </p:cNvGraphicFramePr>
          <p:nvPr/>
        </p:nvGraphicFramePr>
        <p:xfrm>
          <a:off x="5684838" y="3851895"/>
          <a:ext cx="3048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9" name="Equation" r:id="rId7" imgW="26993850" imgH="6143625" progId="Equation.3">
                  <p:embed/>
                </p:oleObj>
              </mc:Choice>
              <mc:Fallback>
                <p:oleObj name="Equation" r:id="rId7" imgW="26993850" imgH="6143625" progId="Equation.3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3851895"/>
                        <a:ext cx="30480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54"/>
          <p:cNvGraphicFramePr>
            <a:graphicFrameLocks noChangeAspect="1"/>
          </p:cNvGraphicFramePr>
          <p:nvPr/>
        </p:nvGraphicFramePr>
        <p:xfrm>
          <a:off x="3170238" y="3956670"/>
          <a:ext cx="1447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0" name="Equation" r:id="rId9" imgW="12068175" imgH="3952875" progId="Equation.3">
                  <p:embed/>
                </p:oleObj>
              </mc:Choice>
              <mc:Fallback>
                <p:oleObj name="Equation" r:id="rId9" imgW="12068175" imgH="3952875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3956670"/>
                        <a:ext cx="14478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155"/>
          <p:cNvSpPr>
            <a:spLocks noChangeArrowheads="1"/>
          </p:cNvSpPr>
          <p:nvPr/>
        </p:nvSpPr>
        <p:spPr bwMode="auto">
          <a:xfrm>
            <a:off x="4618038" y="3996358"/>
            <a:ext cx="1238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，例如：</a:t>
            </a:r>
            <a:endParaRPr kumimoji="1"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93" name="Rectangle 156"/>
          <p:cNvSpPr>
            <a:spLocks noChangeArrowheads="1"/>
          </p:cNvSpPr>
          <p:nvPr/>
        </p:nvSpPr>
        <p:spPr bwMode="auto">
          <a:xfrm>
            <a:off x="1341438" y="3996358"/>
            <a:ext cx="1855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工程上常记为</a:t>
            </a: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94" name="Rectangle 157"/>
          <p:cNvSpPr>
            <a:spLocks noChangeArrowheads="1"/>
          </p:cNvSpPr>
          <p:nvPr/>
        </p:nvSpPr>
        <p:spPr bwMode="auto">
          <a:xfrm>
            <a:off x="3719513" y="3247058"/>
            <a:ext cx="2462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，称为</a:t>
            </a:r>
            <a:r>
              <a:rPr kumimoji="1" lang="zh-CN" altLang="en-US" sz="2400" b="1" dirty="0">
                <a:solidFill>
                  <a:srgbClr val="1B52FF"/>
                </a:solidFill>
                <a:latin typeface="楷体_GB2312" pitchFamily="49" charset="-122"/>
                <a:ea typeface="楷体_GB2312" pitchFamily="49" charset="-122"/>
              </a:rPr>
              <a:t>绝对误差限</a:t>
            </a: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95" name="Rectangle 158"/>
          <p:cNvSpPr>
            <a:spLocks noChangeArrowheads="1"/>
          </p:cNvSpPr>
          <p:nvPr/>
        </p:nvSpPr>
        <p:spPr bwMode="auto">
          <a:xfrm>
            <a:off x="1890713" y="3245470"/>
            <a:ext cx="154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的上限记为</a:t>
            </a: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810344" y="304803"/>
            <a:ext cx="8382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§2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  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误差与有效数字</a:t>
            </a:r>
            <a:endParaRPr kumimoji="1" lang="en-US" altLang="zh-CN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1028"/>
          <p:cNvSpPr txBox="1">
            <a:spLocks noChangeArrowheads="1"/>
          </p:cNvSpPr>
          <p:nvPr/>
        </p:nvSpPr>
        <p:spPr bwMode="auto">
          <a:xfrm>
            <a:off x="983432" y="1177588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  <a:t>1.  </a:t>
            </a:r>
            <a:r>
              <a:rPr kumimoji="1" lang="zh-CN" altLang="en-US" sz="2800" b="1" dirty="0">
                <a:solidFill>
                  <a:srgbClr val="0000CC"/>
                </a:solidFill>
                <a:ea typeface="宋体" panose="02010600030101010101" pitchFamily="2" charset="-122"/>
              </a:rPr>
              <a:t>绝对误差与相对误差</a:t>
            </a:r>
            <a:endParaRPr kumimoji="1"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23" name="AutoShape 79"/>
          <p:cNvSpPr>
            <a:spLocks noChangeArrowheads="1"/>
          </p:cNvSpPr>
          <p:nvPr/>
        </p:nvSpPr>
        <p:spPr bwMode="auto">
          <a:xfrm>
            <a:off x="8184232" y="1256306"/>
            <a:ext cx="2664296" cy="685800"/>
          </a:xfrm>
          <a:prstGeom prst="wedgeEllipseCallout">
            <a:avLst>
              <a:gd name="adj1" fmla="val -53699"/>
              <a:gd name="adj2" fmla="val 131481"/>
            </a:avLst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18900000" scaled="1"/>
          </a:gradFill>
          <a:ln w="9525">
            <a:solidFill>
              <a:schemeClr val="hlink"/>
            </a:solidFill>
            <a:miter lim="800000"/>
          </a:ln>
        </p:spPr>
        <p:txBody>
          <a:bodyPr/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</a:rPr>
              <a:t>依赖于量纲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AutoShape 160" descr="再生纸">
                <a:extLst>
                  <a:ext uri="{FF2B5EF4-FFF2-40B4-BE49-F238E27FC236}">
                    <ele attr="{F2BCFBDF-8E10-4DBE-A71F-EBE5B478D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440" y="4725144"/>
                <a:ext cx="10559428" cy="1872208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CFFF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kumimoji="1" lang="zh-CN" altLang="en-US" sz="2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注：</a:t>
                </a:r>
                <a:r>
                  <a:rPr kumimoji="1" lang="zh-CN" alt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绝对误差的大小，在许多情况下还不能完全刻画一个近似值的精确程度</a:t>
                </a:r>
                <a:r>
                  <a:rPr kumimoji="1" lang="zh-CN" alt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</a:rPr>
                  <a:t>。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endParaRPr>
              </a:p>
              <a:p>
                <a:pPr eaLnBrk="1" hangingPunct="1">
                  <a:defRPr/>
                </a:pPr>
                <a:r>
                  <a:rPr kumimoji="1" lang="zh-CN" alt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</a:rPr>
                  <a:t>一个近似值的精确程度，除了与绝对误差有关，还与精确值本身有关。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endParaRPr>
              </a:p>
              <a:p>
                <a:pPr eaLnBrk="1" hangingPunct="1">
                  <a:defRPr/>
                </a:pPr>
                <a:r>
                  <a:rPr kumimoji="1" lang="zh-CN" altLang="en-US" sz="2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</a:rPr>
                  <a:t>如：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/>
                      </a:rPr>
                      <m:t>𝒙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/>
                      </a:rPr>
                      <m:t>𝟏𝟎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/>
                        <a:ea typeface="Cambria Math"/>
                      </a:rPr>
                      <m:t>±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/>
                        <a:ea typeface="Cambria Math"/>
                      </a:rPr>
                      <m:t>𝟎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/>
                        <a:ea typeface="Cambria Math"/>
                      </a:rPr>
                      <m:t>.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/>
                        <a:ea typeface="Cambria Math"/>
                      </a:rPr>
                      <m:t>𝟏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/>
                        <a:ea typeface="Cambria Math"/>
                      </a:rPr>
                      <m:t>,  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/>
                        <a:ea typeface="Cambria Math"/>
                      </a:rPr>
                      <m:t>𝒚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kumimoji="1" lang="en-US" altLang="zh-CN" sz="24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𝟏𝟓</m:t>
                        </m:r>
                      </m:sup>
                    </m:sSup>
                    <m:r>
                      <a:rPr kumimoji="1" lang="en-US" altLang="zh-CN" sz="24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/>
                        <a:ea typeface="Cambria Math"/>
                      </a:rPr>
                      <m:t>±</m:t>
                    </m:r>
                    <m:sSup>
                      <m:sSupPr>
                        <m:ctrlPr>
                          <a:rPr kumimoji="1" lang="en-US" altLang="zh-CN" sz="24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kumimoji="1" lang="en-US" altLang="zh-CN" sz="24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𝟔</m:t>
                        </m:r>
                      </m:sup>
                    </m:sSup>
                  </m:oMath>
                </a14:m>
                <a:endPara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endParaRPr>
              </a:p>
            </p:txBody>
          </p:sp>
        </mc:Choice>
        <mc:Fallback>
          <p:sp>
            <p:nvSpPr>
              <p:cNvPr id="24" name="AutoShape 160" descr="再生纸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5440" y="4725144"/>
                <a:ext cx="10559428" cy="1872208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11"/>
                <a:stretch>
                  <a:fillRect r="-2301"/>
                </a:stretch>
              </a:blipFill>
              <a:ln>
                <a:noFill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41992" grpId="0"/>
      <p:bldP spid="41993" grpId="0"/>
      <p:bldP spid="41994" grpId="0"/>
      <p:bldP spid="41995" grpId="0"/>
      <p:bldP spid="20" grpId="0"/>
      <p:bldP spid="23" grpId="0" animBg="1" autoUpdateAnimBg="0"/>
      <p:bldP spid="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1287463" y="1108075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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相对误差</a:t>
            </a:r>
            <a:endParaRPr kumimoji="1" lang="en-US" altLang="zh-CN" sz="20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3287688" y="955675"/>
          <a:ext cx="9461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2" name="Equation" r:id="rId1" imgW="8553450" imgH="7239000" progId="Equation.3">
                  <p:embed/>
                </p:oleObj>
              </mc:Choice>
              <mc:Fallback>
                <p:oleObj name="Equation" r:id="rId1" imgW="8553450" imgH="723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955675"/>
                        <a:ext cx="9461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4" name="Group 65"/>
          <p:cNvGrpSpPr/>
          <p:nvPr/>
        </p:nvGrpSpPr>
        <p:grpSpPr bwMode="auto">
          <a:xfrm>
            <a:off x="1923256" y="2840038"/>
            <a:ext cx="6477000" cy="854075"/>
            <a:chOff x="336" y="480"/>
            <a:chExt cx="4080" cy="538"/>
          </a:xfrm>
        </p:grpSpPr>
        <p:graphicFrame>
          <p:nvGraphicFramePr>
            <p:cNvPr id="47119" name="Object 61"/>
            <p:cNvGraphicFramePr>
              <a:graphicFrameLocks noChangeAspect="1"/>
            </p:cNvGraphicFramePr>
            <p:nvPr/>
          </p:nvGraphicFramePr>
          <p:xfrm>
            <a:off x="2550" y="480"/>
            <a:ext cx="768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53" name="Equation" r:id="rId3" imgW="10753725" imgH="7677150" progId="Equation.3">
                    <p:embed/>
                  </p:oleObj>
                </mc:Choice>
                <mc:Fallback>
                  <p:oleObj name="Equation" r:id="rId3" imgW="10753725" imgH="767715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0" y="480"/>
                          <a:ext cx="768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0" name="Text Box 63"/>
            <p:cNvSpPr txBox="1">
              <a:spLocks noChangeArrowheads="1"/>
            </p:cNvSpPr>
            <p:nvPr/>
          </p:nvSpPr>
          <p:spPr bwMode="auto">
            <a:xfrm>
              <a:off x="336" y="624"/>
              <a:ext cx="40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24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相对误差上限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 定义为</a:t>
              </a:r>
              <a:endPara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6085" name="Group 134"/>
          <p:cNvGrpSpPr/>
          <p:nvPr/>
        </p:nvGrpSpPr>
        <p:grpSpPr bwMode="auto">
          <a:xfrm>
            <a:off x="1287463" y="4306888"/>
            <a:ext cx="10280650" cy="1666875"/>
            <a:chOff x="-354" y="2522"/>
            <a:chExt cx="6476" cy="10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AutoShape 123" descr="再生纸">
                  <a:extLst>
                    <a:ext uri="{FF2B5EF4-FFF2-40B4-BE49-F238E27FC236}">
                      <ele attr="{ED1F88CA-AC1E-40A2-8CCA-B9CEE43942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54" y="2539"/>
                  <a:ext cx="6476" cy="1028"/>
                </a:xfrm>
                <a:prstGeom prst="roundRect">
                  <a:avLst>
                    <a:gd name="adj" fmla="val 16667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ffectLst>
                  <a:prstShdw prst="shdw17" dist="17961" dir="2700000">
                    <a:srgbClr val="FFFFFF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tIns="10800" bIns="10800" anchor="ctr">
                  <a:spAutoFit/>
                </a:bodyPr>
                <a:lstStyle>
                  <a:lvl1pPr marL="565150" indent="-56515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4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注：</a:t>
                  </a:r>
                  <a:r>
                    <a:rPr kumimoji="1" lang="zh-CN" altLang="en-US" sz="24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从      的定义可见，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1" lang="zh-CN" altLang="en-US" sz="24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 实际上被</a:t>
                  </a:r>
                  <a:r>
                    <a:rPr kumimoji="1" lang="zh-CN" altLang="en-US" sz="2400" b="1" dirty="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偷换</a:t>
                  </a:r>
                  <a:r>
                    <a:rPr kumimoji="1" lang="zh-CN" altLang="en-US" sz="24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成了      ，而后才考察其上限。那么这样的偷换是否</a:t>
                  </a:r>
                  <a:r>
                    <a:rPr kumimoji="1" lang="zh-CN" altLang="en-US" sz="2400" b="1" dirty="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合理</a:t>
                  </a:r>
                  <a:r>
                    <a:rPr kumimoji="1" lang="zh-CN" altLang="en-US" sz="24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？</a:t>
                  </a:r>
                </a:p>
                <a:p>
                  <a:pPr eaLnBrk="1" hangingPunct="1">
                    <a:lnSpc>
                      <a:spcPct val="1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4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            严格的说法是，    与      是否反映了</a:t>
                  </a:r>
                  <a:r>
                    <a:rPr kumimoji="1" lang="zh-CN" altLang="en-US" sz="2400" b="1" dirty="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同一数量级</a:t>
                  </a:r>
                  <a:r>
                    <a:rPr kumimoji="1" lang="zh-CN" altLang="en-US" sz="24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的误差？       </a:t>
                  </a:r>
                  <a:endParaRPr kumimoji="1" lang="zh-CN" alt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mc:Choice>
          <mc:Fallback>
            <p:sp>
              <p:nvSpPr>
                <p:cNvPr id="173" name="AutoShape 123" descr="再生纸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354" y="2539"/>
                  <a:ext cx="6476" cy="1028"/>
                </a:xfrm>
                <a:prstGeom prst="roundRect">
                  <a:avLst>
                    <a:gd name="adj" fmla="val 16667"/>
                  </a:avLst>
                </a:prstGeom>
                <a:blipFill rotWithShape="1">
                  <a:blip r:embed="rId6"/>
                  <a:stretch>
                    <a:fillRect b="-6204"/>
                  </a:stretch>
                </a:blipFill>
                <a:ln>
                  <a:noFill/>
                </a:ln>
                <a:effectLst>
                  <a:prstShdw prst="shdw17" dist="17961" dir="2700000">
                    <a:srgbClr val="FFFFFF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114" name="Object 124">
                  <a:extLst>
                    <a:ext uri="{FF2B5EF4-FFF2-40B4-BE49-F238E27FC236}">
                      <ele attr="{C6F3CBDC-A542-470C-B513-4F6C061686F0}"/>
                    </a:ext>
                  </a:extLst>
                </p:cNvPr>
                <p:cNvSpPr txBox="1"/>
                <p:nvPr/>
              </p:nvSpPr>
              <p:spPr bwMode="auto">
                <a:xfrm>
                  <a:off x="316" y="2605"/>
                  <a:ext cx="216" cy="2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  <m: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47114" name="Object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" y="2605"/>
                  <a:ext cx="216" cy="29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785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graphicFrame>
          <p:nvGraphicFramePr>
            <p:cNvPr id="47116" name="Object 126"/>
            <p:cNvGraphicFramePr>
              <a:graphicFrameLocks noChangeAspect="1"/>
            </p:cNvGraphicFramePr>
            <p:nvPr/>
          </p:nvGraphicFramePr>
          <p:xfrm>
            <a:off x="3612" y="2522"/>
            <a:ext cx="28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54" name="Equation" r:id="rId8" imgW="4171950" imgH="7239000" progId="Equation.3">
                    <p:embed/>
                  </p:oleObj>
                </mc:Choice>
                <mc:Fallback>
                  <p:oleObj name="Equation" r:id="rId8" imgW="4171950" imgH="7239000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" y="2522"/>
                          <a:ext cx="288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127"/>
            <p:cNvGraphicFramePr>
              <a:graphicFrameLocks noChangeAspect="1"/>
            </p:cNvGraphicFramePr>
            <p:nvPr/>
          </p:nvGraphicFramePr>
          <p:xfrm>
            <a:off x="1625" y="3167"/>
            <a:ext cx="25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55" name="Equation" r:id="rId10" imgW="3733800" imgH="7239000" progId="Equation.3">
                    <p:embed/>
                  </p:oleObj>
                </mc:Choice>
                <mc:Fallback>
                  <p:oleObj name="Equation" r:id="rId10" imgW="3733800" imgH="7239000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3167"/>
                          <a:ext cx="25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128"/>
            <p:cNvGraphicFramePr>
              <a:graphicFrameLocks noChangeAspect="1"/>
            </p:cNvGraphicFramePr>
            <p:nvPr/>
          </p:nvGraphicFramePr>
          <p:xfrm>
            <a:off x="2098" y="3172"/>
            <a:ext cx="28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56" name="Equation" r:id="rId12" imgW="4171950" imgH="7239000" progId="Equation.3">
                    <p:embed/>
                  </p:oleObj>
                </mc:Choice>
                <mc:Fallback>
                  <p:oleObj name="Equation" r:id="rId12" imgW="4171950" imgH="7239000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8" y="3172"/>
                          <a:ext cx="288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6" name="Rectangle 1"/>
          <p:cNvSpPr>
            <a:spLocks noChangeArrowheads="1"/>
          </p:cNvSpPr>
          <p:nvPr/>
        </p:nvSpPr>
        <p:spPr bwMode="auto">
          <a:xfrm>
            <a:off x="1703512" y="2122488"/>
            <a:ext cx="4283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通常未知，估     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lang="zh-CN" altLang="zh-CN" sz="1800" dirty="0"/>
          </a:p>
        </p:txBody>
      </p:sp>
      <p:graphicFrame>
        <p:nvGraphicFramePr>
          <p:cNvPr id="46087" name="Object 4"/>
          <p:cNvGraphicFramePr>
            <a:graphicFrameLocks noChangeAspect="1"/>
          </p:cNvGraphicFramePr>
          <p:nvPr/>
        </p:nvGraphicFramePr>
        <p:xfrm>
          <a:off x="4511824" y="1936750"/>
          <a:ext cx="9477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7" name="Equation" r:id="rId13" imgW="8553450" imgH="7239000" progId="Equation.3">
                  <p:embed/>
                </p:oleObj>
              </mc:Choice>
              <mc:Fallback>
                <p:oleObj name="Equation" r:id="rId13" imgW="8553450" imgH="723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1936750"/>
                        <a:ext cx="9477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128"/>
          <p:cNvGraphicFramePr>
            <a:graphicFrameLocks noChangeAspect="1"/>
          </p:cNvGraphicFramePr>
          <p:nvPr/>
        </p:nvGraphicFramePr>
        <p:xfrm>
          <a:off x="5782816" y="2035175"/>
          <a:ext cx="457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8" name="Equation" r:id="rId14" imgW="4171950" imgH="7239000" progId="Equation.3">
                  <p:embed/>
                </p:oleObj>
              </mc:Choice>
              <mc:Fallback>
                <p:oleObj name="Equation" r:id="rId14" imgW="4171950" imgH="72390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816" y="2035175"/>
                        <a:ext cx="457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79"/>
          <p:cNvSpPr>
            <a:spLocks noChangeArrowheads="1"/>
          </p:cNvSpPr>
          <p:nvPr/>
        </p:nvSpPr>
        <p:spPr bwMode="auto">
          <a:xfrm>
            <a:off x="6043284" y="582960"/>
            <a:ext cx="3293076" cy="685800"/>
          </a:xfrm>
          <a:prstGeom prst="wedgeEllipseCallout">
            <a:avLst>
              <a:gd name="adj1" fmla="val -95207"/>
              <a:gd name="adj2" fmla="val 76498"/>
            </a:avLst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18900000" scaled="1"/>
          </a:gradFill>
          <a:ln w="9525">
            <a:solidFill>
              <a:schemeClr val="hlink"/>
            </a:solidFill>
            <a:miter lim="800000"/>
          </a:ln>
        </p:spPr>
        <p:txBody>
          <a:bodyPr/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</a:rPr>
              <a:t>不依赖于量纲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2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53668" y="589968"/>
            <a:ext cx="8942926" cy="54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1028"/>
          <p:cNvSpPr txBox="1">
            <a:spLocks noChangeArrowheads="1"/>
          </p:cNvSpPr>
          <p:nvPr/>
        </p:nvSpPr>
        <p:spPr bwMode="auto">
          <a:xfrm>
            <a:off x="767408" y="476672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有效数字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4906963" y="2600673"/>
          <a:ext cx="26035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6" name="Equation" r:id="rId1" imgW="15923895" imgH="2400935" progId="Equation.DSMT4">
                  <p:embed/>
                </p:oleObj>
              </mc:Choice>
              <mc:Fallback>
                <p:oleObj name="Equation" r:id="rId1" imgW="15923895" imgH="240093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2600673"/>
                        <a:ext cx="26035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"/>
          <p:cNvGraphicFramePr>
            <a:graphicFrameLocks noChangeAspect="1"/>
          </p:cNvGraphicFramePr>
          <p:nvPr/>
        </p:nvGraphicFramePr>
        <p:xfrm>
          <a:off x="3025775" y="4410423"/>
          <a:ext cx="67056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7" name="Equation" r:id="rId3" imgW="49368075" imgH="7019925" progId="Equation.3">
                  <p:embed/>
                </p:oleObj>
              </mc:Choice>
              <mc:Fallback>
                <p:oleObj name="Equation" r:id="rId3" imgW="49368075" imgH="70199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4410423"/>
                        <a:ext cx="67056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Text Box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161060"/>
            <a:ext cx="10490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Object 7"/>
          <p:cNvGraphicFramePr>
            <a:graphicFrameLocks noChangeAspect="1"/>
          </p:cNvGraphicFramePr>
          <p:nvPr/>
        </p:nvGraphicFramePr>
        <p:xfrm>
          <a:off x="9626600" y="3332510"/>
          <a:ext cx="6540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8" name="Equation" r:id="rId6" imgW="4610100" imgH="2409825" progId="Equation.3">
                  <p:embed/>
                </p:oleObj>
              </mc:Choice>
              <mc:Fallback>
                <p:oleObj name="Equation" r:id="rId6" imgW="4610100" imgH="24098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600" y="3332510"/>
                        <a:ext cx="6540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/>
          <p:cNvGraphicFramePr>
            <a:graphicFrameLocks noChangeAspect="1"/>
          </p:cNvGraphicFramePr>
          <p:nvPr/>
        </p:nvGraphicFramePr>
        <p:xfrm>
          <a:off x="5780088" y="3356323"/>
          <a:ext cx="6223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9" name="Equation" r:id="rId8" imgW="4610100" imgH="2409825" progId="Equation.3">
                  <p:embed/>
                </p:oleObj>
              </mc:Choice>
              <mc:Fallback>
                <p:oleObj name="Equation" r:id="rId8" imgW="4610100" imgH="24098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3356323"/>
                        <a:ext cx="6223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2840038" y="6021288"/>
            <a:ext cx="2160587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五位有效数值</a:t>
            </a:r>
            <a:endParaRPr lang="zh-CN" altLang="en-US" sz="24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6311900" y="5949280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六位有效数值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" name="AutoShape 19" descr="水滴"/>
          <p:cNvSpPr>
            <a:spLocks noChangeArrowheads="1"/>
          </p:cNvSpPr>
          <p:nvPr/>
        </p:nvSpPr>
        <p:spPr bwMode="auto">
          <a:xfrm>
            <a:off x="1287463" y="1338610"/>
            <a:ext cx="981075" cy="498475"/>
          </a:xfrm>
          <a:prstGeom prst="roundRect">
            <a:avLst>
              <a:gd name="adj" fmla="val 16667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 w="9525">
            <a:round/>
          </a:ln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endParaRPr lang="zh-CN" altLang="en-US" sz="24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346325" y="1268760"/>
            <a:ext cx="88074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若近似值    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绝对误差限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某一位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1B52FF"/>
                </a:solidFill>
                <a:latin typeface="楷体_GB2312" pitchFamily="49" charset="-122"/>
                <a:ea typeface="楷体_GB2312" pitchFamily="49" charset="-122"/>
              </a:rPr>
              <a:t>半个单位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该位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到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第一位非零数字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共有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那么    则有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位效数字。</a:t>
            </a:r>
            <a:endParaRPr lang="zh-CN" altLang="zh-CN" sz="2400" dirty="0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3730625" y="140846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3921125" y="1384648"/>
            <a:ext cx="153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6259830" y="1956435"/>
            <a:ext cx="17653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6402388" y="1932335"/>
            <a:ext cx="153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10012363" y="1429098"/>
            <a:ext cx="15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10202863" y="1405285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" name="TextBox 1"/>
          <p:cNvSpPr txBox="1">
            <a:spLocks noChangeArrowheads="1"/>
          </p:cNvSpPr>
          <p:nvPr/>
        </p:nvSpPr>
        <p:spPr bwMode="auto">
          <a:xfrm>
            <a:off x="3208338" y="5186710"/>
            <a:ext cx="1520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0.735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E-5</a:t>
            </a:r>
            <a:endParaRPr lang="zh-CN" altLang="zh-CN" sz="240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6489700" y="5186710"/>
            <a:ext cx="1519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0.265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E-5</a:t>
            </a:r>
            <a:endParaRPr lang="zh-CN" altLang="zh-CN" sz="240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Text Box 4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9900"/>
            <a:ext cx="108966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131" name="Group 82"/>
          <p:cNvGrpSpPr/>
          <p:nvPr/>
        </p:nvGrpSpPr>
        <p:grpSpPr bwMode="auto">
          <a:xfrm>
            <a:off x="1199456" y="2693988"/>
            <a:ext cx="8070850" cy="1379537"/>
            <a:chOff x="336" y="1954"/>
            <a:chExt cx="5084" cy="869"/>
          </a:xfrm>
        </p:grpSpPr>
        <p:grpSp>
          <p:nvGrpSpPr>
            <p:cNvPr id="50205" name="Group 81"/>
            <p:cNvGrpSpPr/>
            <p:nvPr/>
          </p:nvGrpSpPr>
          <p:grpSpPr bwMode="auto">
            <a:xfrm>
              <a:off x="336" y="1954"/>
              <a:ext cx="3606" cy="850"/>
              <a:chOff x="336" y="1954"/>
              <a:chExt cx="3606" cy="850"/>
            </a:xfrm>
          </p:grpSpPr>
          <p:graphicFrame>
            <p:nvGraphicFramePr>
              <p:cNvPr id="50207" name="Object 17"/>
              <p:cNvGraphicFramePr>
                <a:graphicFrameLocks noChangeAspect="1"/>
              </p:cNvGraphicFramePr>
              <p:nvPr/>
            </p:nvGraphicFramePr>
            <p:xfrm>
              <a:off x="1150" y="1954"/>
              <a:ext cx="2792" cy="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178" name="Equation" r:id="rId2" imgW="37299900" imgH="12725400" progId="Equation.DSMT4">
                      <p:embed/>
                    </p:oleObj>
                  </mc:Choice>
                  <mc:Fallback>
                    <p:oleObj name="Equation" r:id="rId2" imgW="37299900" imgH="1272540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0" y="1954"/>
                            <a:ext cx="2792" cy="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08" name="Text Box 18"/>
              <p:cNvSpPr txBox="1">
                <a:spLocks noChangeArrowheads="1"/>
              </p:cNvSpPr>
              <p:nvPr/>
            </p:nvSpPr>
            <p:spPr bwMode="auto">
              <a:xfrm>
                <a:off x="336" y="1963"/>
                <a:ext cx="7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证明</a:t>
                </a:r>
                <a:r>
                  <a:rPr lang="zh-CN" altLang="en-US" sz="2400" b="1">
                    <a:latin typeface="Times New Roman" panose="02020603050405020304" pitchFamily="18" charset="0"/>
                    <a:ea typeface="楷体_GB2312" pitchFamily="49" charset="-122"/>
                  </a:rPr>
                  <a:t>：</a:t>
                </a:r>
                <a:endParaRPr lang="zh-CN" altLang="en-US" sz="24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50206" name="Text Box 19"/>
            <p:cNvSpPr txBox="1">
              <a:spLocks noChangeArrowheads="1"/>
            </p:cNvSpPr>
            <p:nvPr/>
          </p:nvSpPr>
          <p:spPr bwMode="auto">
            <a:xfrm>
              <a:off x="1594" y="2535"/>
              <a:ext cx="38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有   位有效数字，精确到小数点后第   位。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8132" name="Text Box 21"/>
          <p:cNvSpPr txBox="1">
            <a:spLocks noChangeArrowheads="1"/>
          </p:cNvSpPr>
          <p:nvPr/>
        </p:nvSpPr>
        <p:spPr bwMode="auto">
          <a:xfrm>
            <a:off x="3533081" y="36195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33" name="Text Box 22"/>
          <p:cNvSpPr txBox="1">
            <a:spLocks noChangeArrowheads="1"/>
          </p:cNvSpPr>
          <p:nvPr/>
        </p:nvSpPr>
        <p:spPr bwMode="auto">
          <a:xfrm>
            <a:off x="8090794" y="36195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28" name="AutoShape 24" descr="再生纸"/>
          <p:cNvSpPr>
            <a:spLocks noChangeArrowheads="1"/>
          </p:cNvSpPr>
          <p:nvPr/>
        </p:nvSpPr>
        <p:spPr bwMode="auto">
          <a:xfrm>
            <a:off x="404813" y="5545140"/>
            <a:ext cx="11376025" cy="965524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tIns="10800" bIns="10800" anchor="ctr">
            <a:spAutoFit/>
          </a:bodyPr>
          <a:lstStyle>
            <a:lvl1pPr marL="565150" indent="-5651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注：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0.2300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位有效数字，而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0.0023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只有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位有效。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12300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如果写成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0.123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5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，则表示只有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位有效数字。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有效数字越多， 数字越精确，绝对误差越小。</a:t>
            </a:r>
            <a:endParaRPr kumimoji="1"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grpSp>
        <p:nvGrpSpPr>
          <p:cNvPr id="48135" name="Group 78"/>
          <p:cNvGrpSpPr/>
          <p:nvPr/>
        </p:nvGrpSpPr>
        <p:grpSpPr bwMode="auto">
          <a:xfrm>
            <a:off x="1127448" y="1700214"/>
            <a:ext cx="10323513" cy="941388"/>
            <a:chOff x="340" y="1319"/>
            <a:chExt cx="6503" cy="593"/>
          </a:xfrm>
        </p:grpSpPr>
        <p:grpSp>
          <p:nvGrpSpPr>
            <p:cNvPr id="50197" name="Group 34"/>
            <p:cNvGrpSpPr/>
            <p:nvPr/>
          </p:nvGrpSpPr>
          <p:grpSpPr bwMode="auto">
            <a:xfrm>
              <a:off x="340" y="1319"/>
              <a:ext cx="6503" cy="593"/>
              <a:chOff x="340" y="1319"/>
              <a:chExt cx="6503" cy="593"/>
            </a:xfrm>
          </p:grpSpPr>
          <p:graphicFrame>
            <p:nvGraphicFramePr>
              <p:cNvPr id="50202" name="Object 12"/>
              <p:cNvGraphicFramePr>
                <a:graphicFrameLocks noChangeAspect="1"/>
              </p:cNvGraphicFramePr>
              <p:nvPr/>
            </p:nvGraphicFramePr>
            <p:xfrm>
              <a:off x="712" y="1359"/>
              <a:ext cx="389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179" name="Equation" r:id="rId5" imgW="49587150" imgH="3514725" progId="Equation.3">
                      <p:embed/>
                    </p:oleObj>
                  </mc:Choice>
                  <mc:Fallback>
                    <p:oleObj name="Equation" r:id="rId5" imgW="49587150" imgH="3514725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2" y="1359"/>
                            <a:ext cx="3896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03" name="Text Box 13"/>
              <p:cNvSpPr txBox="1">
                <a:spLocks noChangeArrowheads="1"/>
              </p:cNvSpPr>
              <p:nvPr/>
            </p:nvSpPr>
            <p:spPr bwMode="auto">
              <a:xfrm>
                <a:off x="340" y="1319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例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：</a:t>
                </a:r>
                <a:endParaRPr lang="zh-CN" altLang="en-US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204" name="Text Box 14"/>
              <p:cNvSpPr txBox="1">
                <a:spLocks noChangeArrowheads="1"/>
              </p:cNvSpPr>
              <p:nvPr/>
            </p:nvSpPr>
            <p:spPr bwMode="auto">
              <a:xfrm>
                <a:off x="672" y="1621"/>
                <a:ext cx="617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问：    有几位有效数字？请证明你的结论。</a:t>
                </a:r>
                <a:r>
                  <a:rPr lang="zh-CN" altLang="en-US" sz="1800" b="1" dirty="0">
                    <a:solidFill>
                      <a:srgbClr val="C00000"/>
                    </a:solidFill>
                  </a:rPr>
                  <a:t>（注意：末位不是按四舍五入截取）</a:t>
                </a:r>
                <a:endParaRPr lang="zh-CN" altLang="en-US" sz="1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50198" name="Group 75"/>
            <p:cNvGrpSpPr>
              <a:grpSpLocks noChangeAspect="1"/>
            </p:cNvGrpSpPr>
            <p:nvPr/>
          </p:nvGrpSpPr>
          <p:grpSpPr bwMode="auto">
            <a:xfrm>
              <a:off x="1008" y="1632"/>
              <a:ext cx="268" cy="258"/>
              <a:chOff x="1008" y="1632"/>
              <a:chExt cx="268" cy="258"/>
            </a:xfrm>
          </p:grpSpPr>
          <p:sp>
            <p:nvSpPr>
              <p:cNvPr id="50199" name="AutoShape 74"/>
              <p:cNvSpPr>
                <a:spLocks noChangeAspect="1" noChangeArrowheads="1" noTextEdit="1"/>
              </p:cNvSpPr>
              <p:nvPr/>
            </p:nvSpPr>
            <p:spPr bwMode="auto">
              <a:xfrm>
                <a:off x="1008" y="1632"/>
                <a:ext cx="26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0" name="Rectangle 76"/>
              <p:cNvSpPr>
                <a:spLocks noChangeArrowheads="1"/>
              </p:cNvSpPr>
              <p:nvPr/>
            </p:nvSpPr>
            <p:spPr bwMode="auto">
              <a:xfrm>
                <a:off x="1161" y="1657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*</a:t>
                </a:r>
                <a:endParaRPr lang="en-US" altLang="zh-CN" sz="24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201" name="Rectangle 77"/>
              <p:cNvSpPr>
                <a:spLocks noChangeArrowheads="1"/>
              </p:cNvSpPr>
              <p:nvPr/>
            </p:nvSpPr>
            <p:spPr bwMode="auto">
              <a:xfrm>
                <a:off x="1020" y="1637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p</a:t>
                </a:r>
                <a:endParaRPr lang="en-US" altLang="zh-CN" sz="24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48136" name="Rectangle 83"/>
          <p:cNvSpPr>
            <a:spLocks noChangeArrowheads="1"/>
          </p:cNvSpPr>
          <p:nvPr/>
        </p:nvSpPr>
        <p:spPr bwMode="auto">
          <a:xfrm>
            <a:off x="1157808" y="4077072"/>
            <a:ext cx="8610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：以下数字是经四舍五入得到的，判定各有几位有效数字。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187.9325         0.00369246          3.1415926               2.000072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37" name="AutoShape 84"/>
          <p:cNvSpPr>
            <a:spLocks noChangeArrowheads="1"/>
          </p:cNvSpPr>
          <p:nvPr/>
        </p:nvSpPr>
        <p:spPr bwMode="auto">
          <a:xfrm>
            <a:off x="2517304" y="5085184"/>
            <a:ext cx="914400" cy="457200"/>
          </a:xfrm>
          <a:prstGeom prst="wedgeRectCallout">
            <a:avLst>
              <a:gd name="adj1" fmla="val -55988"/>
              <a:gd name="adj2" fmla="val -95092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0099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endParaRPr lang="en-US" altLang="zh-CN" sz="2400" b="1">
              <a:solidFill>
                <a:srgbClr val="99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38" name="AutoShape 85"/>
          <p:cNvSpPr>
            <a:spLocks noChangeArrowheads="1"/>
          </p:cNvSpPr>
          <p:nvPr/>
        </p:nvSpPr>
        <p:spPr bwMode="auto">
          <a:xfrm>
            <a:off x="4821560" y="5085184"/>
            <a:ext cx="914400" cy="457200"/>
          </a:xfrm>
          <a:prstGeom prst="wedgeRectCallout">
            <a:avLst>
              <a:gd name="adj1" fmla="val -81100"/>
              <a:gd name="adj2" fmla="val -95289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0099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lang="en-US" altLang="zh-CN" sz="2400" b="1">
              <a:solidFill>
                <a:srgbClr val="99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39" name="AutoShape 88"/>
          <p:cNvSpPr>
            <a:spLocks noChangeArrowheads="1"/>
          </p:cNvSpPr>
          <p:nvPr/>
        </p:nvSpPr>
        <p:spPr bwMode="auto">
          <a:xfrm>
            <a:off x="6909792" y="5085184"/>
            <a:ext cx="914400" cy="457200"/>
          </a:xfrm>
          <a:prstGeom prst="wedgeRectCallout">
            <a:avLst>
              <a:gd name="adj1" fmla="val -75197"/>
              <a:gd name="adj2" fmla="val -86541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0099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endParaRPr lang="en-US" altLang="zh-CN" sz="2400" b="1">
              <a:solidFill>
                <a:srgbClr val="99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8140" name="Group 91"/>
          <p:cNvGrpSpPr/>
          <p:nvPr/>
        </p:nvGrpSpPr>
        <p:grpSpPr bwMode="auto">
          <a:xfrm>
            <a:off x="9142040" y="5132040"/>
            <a:ext cx="914400" cy="457200"/>
            <a:chOff x="4848" y="3312"/>
            <a:chExt cx="576" cy="288"/>
          </a:xfrm>
        </p:grpSpPr>
        <p:sp>
          <p:nvSpPr>
            <p:cNvPr id="50195" name="AutoShape 89"/>
            <p:cNvSpPr>
              <a:spLocks noChangeArrowheads="1"/>
            </p:cNvSpPr>
            <p:nvPr/>
          </p:nvSpPr>
          <p:spPr bwMode="auto">
            <a:xfrm>
              <a:off x="4848" y="3312"/>
              <a:ext cx="576" cy="240"/>
            </a:xfrm>
            <a:prstGeom prst="wedgeRectCallout">
              <a:avLst>
                <a:gd name="adj1" fmla="val -72921"/>
                <a:gd name="adj2" fmla="val -111271"/>
              </a:avLst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0196" name="Text Box 90"/>
            <p:cNvSpPr txBox="1">
              <a:spLocks noChangeArrowheads="1"/>
            </p:cNvSpPr>
            <p:nvPr/>
          </p:nvSpPr>
          <p:spPr bwMode="auto">
            <a:xfrm>
              <a:off x="5040" y="33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  <a:endParaRPr lang="en-US" altLang="zh-CN" sz="2400" b="1">
                <a:solidFill>
                  <a:srgbClr val="9900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50189" name="Object 5"/>
          <p:cNvGraphicFramePr>
            <a:graphicFrameLocks noChangeAspect="1"/>
          </p:cNvGraphicFramePr>
          <p:nvPr/>
        </p:nvGraphicFramePr>
        <p:xfrm>
          <a:off x="3135313" y="585788"/>
          <a:ext cx="2889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0" name="Equation" r:id="rId7" imgW="25669875" imgH="4171950" progId="Equation.3">
                  <p:embed/>
                </p:oleObj>
              </mc:Choice>
              <mc:Fallback>
                <p:oleObj name="Equation" r:id="rId7" imgW="25669875" imgH="41719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585788"/>
                        <a:ext cx="28892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6"/>
          <p:cNvGraphicFramePr>
            <a:graphicFrameLocks noChangeAspect="1"/>
          </p:cNvGraphicFramePr>
          <p:nvPr/>
        </p:nvGraphicFramePr>
        <p:xfrm>
          <a:off x="6811963" y="617538"/>
          <a:ext cx="733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1" name="Equation" r:id="rId9" imgW="7019925" imgH="3733800" progId="Equation.3">
                  <p:embed/>
                </p:oleObj>
              </mc:Choice>
              <mc:Fallback>
                <p:oleObj name="Equation" r:id="rId9" imgW="7019925" imgH="373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963" y="617538"/>
                        <a:ext cx="7334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7"/>
          <p:cNvGraphicFramePr>
            <a:graphicFrameLocks noChangeAspect="1"/>
          </p:cNvGraphicFramePr>
          <p:nvPr/>
        </p:nvGraphicFramePr>
        <p:xfrm>
          <a:off x="8545513" y="608013"/>
          <a:ext cx="24098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2" name="Equation" r:id="rId11" imgW="22383750" imgH="3952875" progId="Equation.3">
                  <p:embed/>
                </p:oleObj>
              </mc:Choice>
              <mc:Fallback>
                <p:oleObj name="Equation" r:id="rId11" imgW="22383750" imgH="39528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5513" y="608013"/>
                        <a:ext cx="24098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8"/>
          <p:cNvGraphicFramePr>
            <a:graphicFrameLocks noChangeAspect="1"/>
          </p:cNvGraphicFramePr>
          <p:nvPr/>
        </p:nvGraphicFramePr>
        <p:xfrm>
          <a:off x="1308100" y="1125538"/>
          <a:ext cx="35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3" name="公式" r:id="rId13" imgW="3076575" imgH="3952875" progId="Equation.3">
                  <p:embed/>
                </p:oleObj>
              </mc:Choice>
              <mc:Fallback>
                <p:oleObj name="公式" r:id="rId13" imgW="3076575" imgH="39528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125538"/>
                        <a:ext cx="352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9"/>
          <p:cNvGraphicFramePr>
            <a:graphicFrameLocks noChangeAspect="1"/>
          </p:cNvGraphicFramePr>
          <p:nvPr/>
        </p:nvGraphicFramePr>
        <p:xfrm>
          <a:off x="6094413" y="1125538"/>
          <a:ext cx="361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4" name="Equation" r:id="rId15" imgW="3295650" imgH="3514725" progId="Equation.3">
                  <p:embed/>
                </p:oleObj>
              </mc:Choice>
              <mc:Fallback>
                <p:oleObj name="Equation" r:id="rId15" imgW="3295650" imgH="35147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1125538"/>
                        <a:ext cx="3619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0"/>
          <p:cNvGraphicFramePr>
            <a:graphicFrameLocks noChangeAspect="1"/>
          </p:cNvGraphicFramePr>
          <p:nvPr/>
        </p:nvGraphicFramePr>
        <p:xfrm>
          <a:off x="10056813" y="1144588"/>
          <a:ext cx="7461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5" name="Equation" r:id="rId17" imgW="6581775" imgH="3514725" progId="Equation.3">
                  <p:embed/>
                </p:oleObj>
              </mc:Choice>
              <mc:Fallback>
                <p:oleObj name="Equation" r:id="rId17" imgW="6581775" imgH="3514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6813" y="1144588"/>
                        <a:ext cx="7461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/>
      <p:bldP spid="47128" grpId="0" animBg="1"/>
      <p:bldP spid="48136" grpId="0"/>
      <p:bldP spid="48137" grpId="0" animBg="1"/>
      <p:bldP spid="48138" grpId="0" animBg="1"/>
      <p:bldP spid="481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hidden="1"/>
          <p:cNvSpPr>
            <a:spLocks noGrp="1" noChangeArrowheads="1"/>
          </p:cNvSpPr>
          <p:nvPr>
            <p:ph type="title"/>
          </p:nvPr>
        </p:nvSpPr>
        <p:spPr bwMode="auto">
          <a:xfrm>
            <a:off x="1524005" y="115889"/>
            <a:ext cx="5338763" cy="79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6388" name="Line 2"/>
          <p:cNvSpPr>
            <a:spLocks noChangeShapeType="1"/>
          </p:cNvSpPr>
          <p:nvPr/>
        </p:nvSpPr>
        <p:spPr bwMode="auto">
          <a:xfrm>
            <a:off x="767408" y="1340766"/>
            <a:ext cx="10441159" cy="1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3" name="灯片编号占位符 13"/>
          <p:cNvSpPr>
            <a:spLocks noGrp="1"/>
          </p:cNvSpPr>
          <p:nvPr>
            <p:ph type="sldNum" sz="quarter" idx="10"/>
          </p:nvPr>
        </p:nvSpPr>
        <p:spPr>
          <a:xfrm>
            <a:off x="8534400" y="6165850"/>
            <a:ext cx="2133600" cy="47625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839416" y="380116"/>
            <a:ext cx="3757613" cy="8260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hlink"/>
              </a:buClr>
            </a:pPr>
            <a:r>
              <a:rPr lang="zh-CN" altLang="en-US" sz="3600" b="1" noProof="1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  论</a:t>
            </a:r>
            <a:endParaRPr lang="en-US" altLang="zh-CN" sz="3600" b="1" noProof="1">
              <a:solidFill>
                <a:srgbClr val="7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2060608" y="1700808"/>
            <a:ext cx="79644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为什么学习计算方法？</a:t>
            </a:r>
            <a:endParaRPr lang="en-US" altLang="zh-CN" sz="3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sz="3600" dirty="0"/>
              <a:t> </a:t>
            </a:r>
            <a:endParaRPr lang="en-US" altLang="zh-CN" sz="3600" dirty="0"/>
          </a:p>
        </p:txBody>
      </p:sp>
      <p:pic>
        <p:nvPicPr>
          <p:cNvPr id="9" name="Picture 4" descr="78_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924944"/>
            <a:ext cx="406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598488" y="457200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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有效数字与相对误差的关系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1246188" y="1000125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有效数字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 </a:t>
            </a:r>
            <a:r>
              <a:rPr kumimoji="1" lang="zh-CN" altLang="en-US" sz="2400" b="1">
                <a:solidFill>
                  <a:srgbClr val="990099"/>
                </a:solidFill>
                <a:latin typeface="Times New Roman" panose="02020603050405020304" pitchFamily="18" charset="0"/>
                <a:ea typeface="楷体_GB2312" pitchFamily="49" charset="-122"/>
              </a:rPr>
              <a:t>相对误差限</a:t>
            </a:r>
            <a:endParaRPr kumimoji="1" lang="zh-CN" altLang="en-US" sz="2400" b="1">
              <a:solidFill>
                <a:srgbClr val="99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1627188" y="1524000"/>
            <a:ext cx="7010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已知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*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有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位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有效数字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则其</a:t>
            </a:r>
            <a:r>
              <a:rPr lang="zh-CN" altLang="en-US" sz="2400" b="1">
                <a:solidFill>
                  <a:srgbClr val="990099"/>
                </a:solidFill>
                <a:latin typeface="Times New Roman" panose="02020603050405020304" pitchFamily="18" charset="0"/>
                <a:ea typeface="楷体_GB2312" pitchFamily="49" charset="-122"/>
              </a:rPr>
              <a:t>相对误差限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57" name="Text Box 9"/>
          <p:cNvSpPr txBox="1">
            <a:spLocks noChangeArrowheads="1"/>
          </p:cNvSpPr>
          <p:nvPr/>
        </p:nvSpPr>
        <p:spPr bwMode="auto">
          <a:xfrm>
            <a:off x="1255713" y="3146425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 </a:t>
            </a:r>
            <a:r>
              <a:rPr kumimoji="1" lang="zh-CN" altLang="en-US" sz="2400" b="1">
                <a:solidFill>
                  <a:srgbClr val="990099"/>
                </a:solidFill>
                <a:latin typeface="Times New Roman" panose="02020603050405020304" pitchFamily="18" charset="0"/>
                <a:ea typeface="楷体_GB2312" pitchFamily="49" charset="-122"/>
              </a:rPr>
              <a:t>相对误差限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 </a:t>
            </a:r>
            <a:r>
              <a:rPr kumimoji="1"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有效数字</a:t>
            </a:r>
            <a:endParaRPr kumimoji="1" lang="zh-CN" altLang="en-US" sz="2400" b="1">
              <a:solidFill>
                <a:srgbClr val="008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160" name="Object 10"/>
          <p:cNvGraphicFramePr>
            <a:graphicFrameLocks noChangeAspect="1"/>
          </p:cNvGraphicFramePr>
          <p:nvPr/>
        </p:nvGraphicFramePr>
        <p:xfrm>
          <a:off x="2819400" y="4371975"/>
          <a:ext cx="5891213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name="Equation" r:id="rId1" imgW="50692050" imgH="15801975" progId="Equation.3">
                  <p:embed/>
                </p:oleObj>
              </mc:Choice>
              <mc:Fallback>
                <p:oleObj name="Equation" r:id="rId1" imgW="50692050" imgH="158019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71975"/>
                        <a:ext cx="5891213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11"/>
          <p:cNvGraphicFramePr>
            <a:graphicFrameLocks noChangeAspect="1"/>
          </p:cNvGraphicFramePr>
          <p:nvPr/>
        </p:nvGraphicFramePr>
        <p:xfrm>
          <a:off x="5996940" y="3685540"/>
          <a:ext cx="2853055" cy="80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Equation" r:id="rId3" imgW="1346200" imgH="431800" progId="Equation.3">
                  <p:embed/>
                </p:oleObj>
              </mc:Choice>
              <mc:Fallback>
                <p:oleObj name="Equation" r:id="rId3" imgW="13462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940" y="3685540"/>
                        <a:ext cx="2853055" cy="808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2"/>
          <p:cNvSpPr txBox="1">
            <a:spLocks noChangeArrowheads="1"/>
          </p:cNvSpPr>
          <p:nvPr/>
        </p:nvSpPr>
        <p:spPr bwMode="auto">
          <a:xfrm>
            <a:off x="2341563" y="3698875"/>
            <a:ext cx="41148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反之，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*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sz="2400" b="1">
                <a:solidFill>
                  <a:srgbClr val="990099"/>
                </a:solidFill>
                <a:latin typeface="Times New Roman" panose="02020603050405020304" pitchFamily="18" charset="0"/>
                <a:ea typeface="楷体_GB2312" pitchFamily="49" charset="-122"/>
              </a:rPr>
              <a:t>相对误差限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3" name="Text Box 13"/>
          <p:cNvSpPr txBox="1">
            <a:spLocks noChangeArrowheads="1"/>
          </p:cNvSpPr>
          <p:nvPr/>
        </p:nvSpPr>
        <p:spPr bwMode="auto">
          <a:xfrm>
            <a:off x="2374900" y="6067425"/>
            <a:ext cx="4343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此时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* 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至少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有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位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有效数字。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159" name="Object 6"/>
          <p:cNvGraphicFramePr>
            <a:graphicFrameLocks noChangeAspect="1"/>
          </p:cNvGraphicFramePr>
          <p:nvPr/>
        </p:nvGraphicFramePr>
        <p:xfrm>
          <a:off x="5033366" y="1890713"/>
          <a:ext cx="548322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1" name="Equation" r:id="rId5" imgW="45862875" imgH="15801975" progId="Equation.3">
                  <p:embed/>
                </p:oleObj>
              </mc:Choice>
              <mc:Fallback>
                <p:oleObj name="Equation" r:id="rId5" imgW="45862875" imgH="158019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366" y="1890713"/>
                        <a:ext cx="5483225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921750" y="4983163"/>
            <a:ext cx="32623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转化为绝对误差限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，并放大</a:t>
            </a:r>
            <a:endParaRPr lang="zh-CN" altLang="zh-CN" sz="20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74900" y="4429125"/>
            <a:ext cx="4937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" name="AutoShape 89"/>
          <p:cNvSpPr>
            <a:spLocks noChangeArrowheads="1"/>
          </p:cNvSpPr>
          <p:nvPr/>
        </p:nvSpPr>
        <p:spPr bwMode="auto">
          <a:xfrm>
            <a:off x="6672064" y="353750"/>
            <a:ext cx="4830808" cy="1347058"/>
          </a:xfrm>
          <a:prstGeom prst="wedgeRectCallout">
            <a:avLst>
              <a:gd name="adj1" fmla="val 345"/>
              <a:gd name="adj2" fmla="val 73339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buNone/>
              <a:defRPr/>
            </a:pPr>
            <a:r>
              <a:rPr kumimoji="1" lang="zh-CN" altLang="en-US" sz="2000" b="1" dirty="0"/>
              <a:t>有效数字越多，相对误差界也越小。</a:t>
            </a:r>
            <a:endParaRPr kumimoji="1" lang="en-US" altLang="zh-CN" sz="2000" b="1" dirty="0"/>
          </a:p>
          <a:p>
            <a:pPr>
              <a:lnSpc>
                <a:spcPct val="120000"/>
              </a:lnSpc>
              <a:buNone/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在计算过程中，要尽量保留多的有效数字。</a:t>
            </a:r>
            <a:endParaRPr kumimoji="1"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/>
      <p:bldP spid="49157" grpId="0"/>
      <p:bldP spid="49162" grpId="0"/>
      <p:bldP spid="49163" grpId="0"/>
      <p:bldP spid="14" grpId="0"/>
      <p:bldP spid="3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711624" y="375611"/>
            <a:ext cx="694268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  数值计算中应注意的若干问题  </a:t>
            </a:r>
            <a:endParaRPr kumimoji="1" lang="en-US" altLang="zh-CN" sz="3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39416" y="1105580"/>
            <a:ext cx="7086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ea typeface="宋体" panose="02010600030101010101" pitchFamily="2" charset="-122"/>
              </a:rPr>
              <a:t>一、</a:t>
            </a:r>
            <a:r>
              <a:rPr kumimoji="1"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ea typeface="宋体" panose="02010600030101010101" pitchFamily="2" charset="-122"/>
              </a:rPr>
              <a:t>防止有效数字的损失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271464" y="2420888"/>
            <a:ext cx="792480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</a:rPr>
              <a:t>例</a:t>
            </a:r>
            <a:r>
              <a:rPr lang="zh-CN" altLang="en-US" sz="2400" b="1" dirty="0"/>
              <a:t>：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= 0.12345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= 0.12346</a:t>
            </a:r>
            <a:r>
              <a:rPr lang="zh-CN" altLang="en-US" sz="2400" b="1" dirty="0"/>
              <a:t>，各有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位有效数字。</a:t>
            </a:r>
            <a:endParaRPr lang="zh-CN" altLang="en-US" sz="2400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        而 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 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 = 0.00001</a:t>
            </a:r>
            <a:r>
              <a:rPr lang="zh-CN" altLang="en-US" sz="2400" b="1" dirty="0">
                <a:sym typeface="Symbol" panose="05050102010706020507" pitchFamily="18" charset="2"/>
              </a:rPr>
              <a:t>，只剩下</a:t>
            </a:r>
            <a:r>
              <a:rPr lang="en-US" altLang="zh-CN" sz="2400" b="1" dirty="0"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ym typeface="Symbol" panose="05050102010706020507" pitchFamily="18" charset="2"/>
              </a:rPr>
              <a:t>位有效数字。</a:t>
            </a:r>
            <a:endParaRPr lang="zh-CN" altLang="en-US" sz="2400" b="1" dirty="0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271464" y="3688350"/>
            <a:ext cx="3810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hlink"/>
                </a:solidFill>
                <a:sym typeface="Wingdings" panose="05000000000000000000" pitchFamily="2" charset="2"/>
              </a:rPr>
              <a:t></a:t>
            </a:r>
            <a:r>
              <a:rPr kumimoji="1" lang="en-US" altLang="zh-CN" b="1" dirty="0">
                <a:sym typeface="Wingdings" panose="05000000000000000000" pitchFamily="2" charset="2"/>
              </a:rPr>
              <a:t> </a:t>
            </a:r>
            <a:r>
              <a:rPr kumimoji="1" lang="zh-CN" altLang="en-US" sz="2400" b="1" dirty="0"/>
              <a:t>几种经验性避免方法：</a:t>
            </a:r>
            <a:endParaRPr kumimoji="1" lang="zh-CN" altLang="en-US" sz="2400" b="1" dirty="0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515939" y="4267051"/>
          <a:ext cx="34734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34" name="Equation" r:id="rId1" imgW="43891200" imgH="10058400" progId="Equation.3">
                  <p:embed/>
                </p:oleObj>
              </mc:Choice>
              <mc:Fallback>
                <p:oleObj name="Equation" r:id="rId1" imgW="43891200" imgH="100584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939" y="4267051"/>
                        <a:ext cx="347345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5327527" y="4260701"/>
          <a:ext cx="3276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35" name="Equation" r:id="rId3" imgW="42367200" imgH="10363200" progId="Equation.3">
                  <p:embed/>
                </p:oleObj>
              </mc:Choice>
              <mc:Fallback>
                <p:oleObj name="Equation" r:id="rId3" imgW="42367200" imgH="103632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527" y="4260701"/>
                        <a:ext cx="32766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1500064" y="5157192"/>
            <a:ext cx="23622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当 </a:t>
            </a:r>
            <a:r>
              <a:rPr lang="en-US" altLang="zh-CN" sz="2400" b="1" dirty="0"/>
              <a:t>| </a:t>
            </a:r>
            <a:r>
              <a:rPr lang="en-US" altLang="zh-CN" sz="2400" b="1" i="1" dirty="0"/>
              <a:t>x </a:t>
            </a:r>
            <a:r>
              <a:rPr lang="en-US" altLang="zh-CN" sz="2400" b="1" dirty="0"/>
              <a:t>| &lt;&lt; 1 </a:t>
            </a:r>
            <a:r>
              <a:rPr lang="zh-CN" altLang="en-US" sz="2400" b="1" dirty="0"/>
              <a:t>时：</a:t>
            </a:r>
            <a:endParaRPr lang="zh-CN" altLang="en-US" sz="2400" b="1" dirty="0"/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3862264" y="5056981"/>
          <a:ext cx="21859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36" name="Equation" r:id="rId5" imgW="30480000" imgH="9448800" progId="Equation.3">
                  <p:embed/>
                </p:oleObj>
              </mc:Choice>
              <mc:Fallback>
                <p:oleObj name="Equation" r:id="rId5" imgW="30480000" imgH="94488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264" y="5056981"/>
                        <a:ext cx="2185988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3846389" y="5755407"/>
          <a:ext cx="33972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37" name="Equation" r:id="rId7" imgW="45720000" imgH="10363200" progId="Equation.3">
                  <p:embed/>
                </p:oleObj>
              </mc:Choice>
              <mc:Fallback>
                <p:oleObj name="Equation" r:id="rId7" imgW="45720000" imgH="103632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389" y="5755407"/>
                        <a:ext cx="3397250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343472" y="1753652"/>
            <a:ext cx="7086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ea typeface="宋体" panose="02010600030101010101" pitchFamily="2" charset="-122"/>
              </a:rPr>
              <a:t>1. </a:t>
            </a:r>
            <a:r>
              <a:rPr kumimoji="1" lang="zh-CN" altLang="en-US" sz="2800" b="1" dirty="0"/>
              <a:t>避免相近两数相减</a:t>
            </a:r>
            <a:endParaRPr kumimoji="1"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53" grpId="0" autoUpdateAnimBg="0"/>
      <p:bldP spid="53254" grpId="0" autoUpdateAnimBg="0"/>
      <p:bldP spid="53257" grpId="0" autoUpdateAnimBg="0"/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843608" y="571480"/>
            <a:ext cx="3352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dirty="0"/>
              <a:t>2. </a:t>
            </a:r>
            <a:r>
              <a:rPr kumimoji="1" lang="zh-CN" altLang="en-US" sz="2800" b="1" dirty="0"/>
              <a:t>避免大数</a:t>
            </a:r>
            <a:r>
              <a:rPr kumimoji="1" lang="zh-CN" altLang="en-US" sz="2800" b="1" dirty="0">
                <a:solidFill>
                  <a:srgbClr val="FF3300"/>
                </a:solidFill>
              </a:rPr>
              <a:t>吃</a:t>
            </a:r>
            <a:r>
              <a:rPr kumimoji="1" lang="zh-CN" altLang="en-US" sz="2800" b="1" dirty="0"/>
              <a:t>小数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96" name="Rectangle 5"/>
              <p:cNvSpPr>
                <a:spLocks noChangeArrowheads="1"/>
              </p:cNvSpPr>
              <p:nvPr/>
            </p:nvSpPr>
            <p:spPr bwMode="auto">
              <a:xfrm>
                <a:off x="767408" y="1104883"/>
                <a:ext cx="10657184" cy="530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30000"/>
                  </a:lnSpc>
                </a:pPr>
                <a:r>
                  <a:rPr kumimoji="1" lang="zh-CN" altLang="en-US" sz="2400" b="1" dirty="0">
                    <a:solidFill>
                      <a:srgbClr val="FF3300"/>
                    </a:solidFill>
                  </a:rPr>
                  <a:t>例</a:t>
                </a:r>
                <a:r>
                  <a:rPr kumimoji="1" lang="zh-CN" altLang="en-US" sz="2400" b="1" dirty="0"/>
                  <a:t>：用单精度计算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400" b="1" dirty="0"/>
                  <a:t>的根。</a:t>
                </a:r>
              </a:p>
            </p:txBody>
          </p:sp>
        </mc:Choice>
        <mc:Fallback>
          <p:sp>
            <p:nvSpPr>
              <p:cNvPr id="2049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408" y="1104883"/>
                <a:ext cx="10657184" cy="530530"/>
              </a:xfrm>
              <a:prstGeom prst="rect">
                <a:avLst/>
              </a:prstGeom>
              <a:blipFill rotWithShape="1">
                <a:blip r:embed="rId1"/>
                <a:stretch>
                  <a:fillRect l="-915" b="-2183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453208" y="1679476"/>
            <a:ext cx="1447800" cy="5208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/>
              <a:t>精确解为</a:t>
            </a:r>
            <a:endParaRPr kumimoji="1" lang="zh-CN" altLang="en-US" sz="2400" b="1" dirty="0"/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2824808" y="1700808"/>
          <a:ext cx="19637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50" name="Equation" r:id="rId2" imgW="24993600" imgH="5486400" progId="Equation.3">
                  <p:embed/>
                </p:oleObj>
              </mc:Choice>
              <mc:Fallback>
                <p:oleObj name="Equation" r:id="rId2" imgW="24993600" imgH="54864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808" y="1700808"/>
                        <a:ext cx="196373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495" name="Rectangle 73"/>
              <p:cNvSpPr>
                <a:spLocks noChangeArrowheads="1"/>
              </p:cNvSpPr>
              <p:nvPr/>
            </p:nvSpPr>
            <p:spPr bwMode="auto">
              <a:xfrm>
                <a:off x="843612" y="2276872"/>
                <a:ext cx="6836563" cy="1088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b="1" dirty="0">
                    <a:solidFill>
                      <a:schemeClr val="hlink"/>
                    </a:solidFill>
                    <a:latin typeface="楷体_GB2312" pitchFamily="49" charset="-122"/>
                    <a:sym typeface="Wingdings" pitchFamily="2" charset="2"/>
                  </a:rPr>
                  <a:t> 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楷体_GB2312" pitchFamily="49" charset="-122"/>
                  </a:rPr>
                  <a:t>算法</a:t>
                </a:r>
                <a:r>
                  <a:rPr lang="en-US" altLang="zh-CN" sz="2400" b="1" dirty="0">
                    <a:solidFill>
                      <a:schemeClr val="hlink"/>
                    </a:solidFill>
                    <a:latin typeface="楷体_GB2312" pitchFamily="49" charset="-122"/>
                  </a:rPr>
                  <a:t>1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楷体_GB2312" pitchFamily="49" charset="-122"/>
                  </a:rPr>
                  <a:t>：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</a:rPr>
                  <a:t>利用求根公式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𝒂𝒄</m:t>
                            </m:r>
                          </m:e>
                        </m:rad>
                      </m:num>
                      <m:den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zh-CN" altLang="en-US" sz="2400" b="1" dirty="0"/>
              </a:p>
              <a:p>
                <a:pPr eaLnBrk="1" hangingPunct="1"/>
                <a:endParaRPr lang="zh-CN" altLang="en-US" sz="2400" b="1" dirty="0">
                  <a:solidFill>
                    <a:srgbClr val="000000"/>
                  </a:solidFill>
                  <a:latin typeface="楷体_GB2312" pitchFamily="49" charset="-122"/>
                </a:endParaRPr>
              </a:p>
            </p:txBody>
          </p:sp>
        </mc:Choice>
        <mc:Fallback>
          <p:sp>
            <p:nvSpPr>
              <p:cNvPr id="20495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612" y="2276872"/>
                <a:ext cx="6836563" cy="1088824"/>
              </a:xfrm>
              <a:prstGeom prst="rect">
                <a:avLst/>
              </a:prstGeom>
              <a:blipFill rotWithShape="1">
                <a:blip r:embed="rId4"/>
                <a:stretch>
                  <a:fillRect l="-2228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4350" name="Text Box 78"/>
          <p:cNvSpPr txBox="1">
            <a:spLocks noChangeArrowheads="1"/>
          </p:cNvSpPr>
          <p:nvPr/>
        </p:nvSpPr>
        <p:spPr bwMode="auto">
          <a:xfrm>
            <a:off x="1368624" y="3114002"/>
            <a:ext cx="10199984" cy="18991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/>
              <a:t>在计算机内，</a:t>
            </a:r>
            <a:r>
              <a:rPr kumimoji="1" lang="en-US" altLang="zh-CN" sz="2400" b="1" dirty="0"/>
              <a:t>10</a:t>
            </a:r>
            <a:r>
              <a:rPr kumimoji="1" lang="en-US" altLang="zh-CN" sz="2400" b="1" baseline="30000" dirty="0"/>
              <a:t>9</a:t>
            </a:r>
            <a:r>
              <a:rPr kumimoji="1" lang="zh-CN" altLang="en-US" sz="2400" b="1" dirty="0"/>
              <a:t>存为</a:t>
            </a:r>
            <a:r>
              <a:rPr kumimoji="1" lang="en-US" altLang="zh-CN" sz="2400" b="1" dirty="0"/>
              <a:t>0.1</a:t>
            </a:r>
            <a:r>
              <a:rPr kumimoji="1" lang="en-US" altLang="zh-CN" sz="2400" b="1" dirty="0">
                <a:sym typeface="Symbol" panose="05050102010706020507" pitchFamily="18" charset="2"/>
              </a:rPr>
              <a:t>10</a:t>
            </a:r>
            <a:r>
              <a:rPr kumimoji="1" lang="en-US" altLang="zh-CN" sz="2400" b="1" baseline="30000" dirty="0">
                <a:sym typeface="Symbol" panose="05050102010706020507" pitchFamily="18" charset="2"/>
              </a:rPr>
              <a:t>10</a:t>
            </a:r>
            <a:r>
              <a:rPr kumimoji="1" lang="zh-CN" altLang="en-US" sz="2400" b="1" dirty="0"/>
              <a:t>，</a:t>
            </a:r>
            <a:r>
              <a:rPr kumimoji="1" lang="en-US" altLang="zh-CN" sz="2400" b="1" dirty="0"/>
              <a:t>1</a:t>
            </a:r>
            <a:r>
              <a:rPr kumimoji="1" lang="zh-CN" altLang="en-US" sz="2400" b="1" dirty="0"/>
              <a:t>存为</a:t>
            </a:r>
            <a:r>
              <a:rPr kumimoji="1" lang="en-US" altLang="zh-CN" sz="2400" b="1" dirty="0"/>
              <a:t>0.1</a:t>
            </a:r>
            <a:r>
              <a:rPr kumimoji="1" lang="en-US" altLang="zh-CN" sz="2400" b="1" dirty="0">
                <a:sym typeface="Symbol" panose="05050102010706020507" pitchFamily="18" charset="2"/>
              </a:rPr>
              <a:t>10</a:t>
            </a:r>
            <a:r>
              <a:rPr kumimoji="1" lang="en-US" altLang="zh-CN" sz="2400" b="1" baseline="30000" dirty="0">
                <a:sym typeface="Symbol" panose="05050102010706020507" pitchFamily="18" charset="2"/>
              </a:rPr>
              <a:t>1</a:t>
            </a:r>
            <a:r>
              <a:rPr kumimoji="1" lang="zh-CN" altLang="en-US" sz="2400" b="1" dirty="0">
                <a:sym typeface="Symbol" panose="05050102010706020507" pitchFamily="18" charset="2"/>
              </a:rPr>
              <a:t>。</a:t>
            </a:r>
            <a:r>
              <a:rPr kumimoji="1" lang="zh-CN" altLang="en-US" sz="2400" b="1" dirty="0"/>
              <a:t>做加法时，两加数的指数先向大指数对齐，再将浮点部分相加。即</a:t>
            </a:r>
            <a:r>
              <a:rPr kumimoji="1" lang="en-US" altLang="zh-CN" sz="2400" b="1" dirty="0"/>
              <a:t>1 </a:t>
            </a:r>
            <a:r>
              <a:rPr kumimoji="1" lang="zh-CN" altLang="en-US" sz="2400" b="1" dirty="0"/>
              <a:t>的指数部分须变为</a:t>
            </a:r>
            <a:r>
              <a:rPr kumimoji="1" lang="en-US" altLang="zh-CN" sz="2400" b="1" dirty="0">
                <a:sym typeface="Symbol" panose="05050102010706020507" pitchFamily="18" charset="2"/>
              </a:rPr>
              <a:t>10</a:t>
            </a:r>
            <a:r>
              <a:rPr kumimoji="1" lang="en-US" altLang="zh-CN" sz="2400" b="1" baseline="30000" dirty="0">
                <a:sym typeface="Symbol" panose="05050102010706020507" pitchFamily="18" charset="2"/>
              </a:rPr>
              <a:t>10</a:t>
            </a:r>
            <a:r>
              <a:rPr kumimoji="1" lang="zh-CN" altLang="en-US" sz="2400" b="1" dirty="0"/>
              <a:t>，则：</a:t>
            </a:r>
            <a:r>
              <a:rPr kumimoji="1" lang="en-US" altLang="zh-CN" sz="2400" b="1" dirty="0"/>
              <a:t>1 = 0.</a:t>
            </a:r>
            <a:r>
              <a:rPr kumimoji="1" lang="en-US" altLang="zh-CN" sz="2400" b="1" dirty="0">
                <a:solidFill>
                  <a:srgbClr val="FF3300"/>
                </a:solidFill>
              </a:rPr>
              <a:t>00000000</a:t>
            </a:r>
            <a:r>
              <a:rPr kumimoji="1" lang="en-US" altLang="zh-CN" sz="2400" b="1" dirty="0"/>
              <a:t>01 </a:t>
            </a:r>
            <a:r>
              <a:rPr kumimoji="1" lang="en-US" altLang="zh-CN" sz="2400" b="1" dirty="0">
                <a:sym typeface="Symbol" panose="05050102010706020507" pitchFamily="18" charset="2"/>
              </a:rPr>
              <a:t> 10</a:t>
            </a:r>
            <a:r>
              <a:rPr kumimoji="1" lang="en-US" altLang="zh-CN" sz="2400" b="1" baseline="30000" dirty="0">
                <a:sym typeface="Symbol" panose="05050102010706020507" pitchFamily="18" charset="2"/>
              </a:rPr>
              <a:t>10</a:t>
            </a:r>
            <a:r>
              <a:rPr lang="zh-CN" altLang="en-US" sz="2400" b="1" dirty="0">
                <a:sym typeface="Symbol" panose="05050102010706020507" pitchFamily="18" charset="2"/>
              </a:rPr>
              <a:t>，取单精度时就成为： 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/>
              <a:t>10</a:t>
            </a:r>
            <a:r>
              <a:rPr kumimoji="1" lang="en-US" altLang="zh-CN" sz="2400" b="1" baseline="30000" dirty="0"/>
              <a:t>9</a:t>
            </a:r>
            <a:r>
              <a:rPr kumimoji="1" lang="en-US" altLang="zh-CN" sz="2400" b="1" dirty="0"/>
              <a:t>+1=0.10000000</a:t>
            </a:r>
            <a:r>
              <a:rPr kumimoji="1" lang="en-US" altLang="zh-CN" sz="2400" b="1" dirty="0">
                <a:sym typeface="Symbol" panose="05050102010706020507" pitchFamily="18" charset="2"/>
              </a:rPr>
              <a:t>10</a:t>
            </a:r>
            <a:r>
              <a:rPr kumimoji="1" lang="en-US" altLang="zh-CN" sz="2400" b="1" baseline="30000" dirty="0">
                <a:sym typeface="Symbol" panose="05050102010706020507" pitchFamily="18" charset="2"/>
              </a:rPr>
              <a:t>10</a:t>
            </a:r>
            <a:r>
              <a:rPr kumimoji="1" lang="en-US" altLang="zh-CN" sz="2400" b="1" dirty="0">
                <a:sym typeface="Symbol" panose="05050102010706020507" pitchFamily="18" charset="2"/>
              </a:rPr>
              <a:t>+0.00000000 10</a:t>
            </a:r>
            <a:r>
              <a:rPr kumimoji="1" lang="en-US" altLang="zh-CN" sz="2400" b="1" baseline="30000" dirty="0">
                <a:sym typeface="Symbol" panose="05050102010706020507" pitchFamily="18" charset="2"/>
              </a:rPr>
              <a:t>10</a:t>
            </a:r>
            <a:r>
              <a:rPr kumimoji="1" lang="en-US" altLang="zh-CN" sz="2400" b="1" dirty="0">
                <a:sym typeface="Symbol" panose="05050102010706020507" pitchFamily="18" charset="2"/>
              </a:rPr>
              <a:t>=0.10000000 10</a:t>
            </a:r>
            <a:r>
              <a:rPr kumimoji="1" lang="en-US" altLang="zh-CN" sz="2400" b="1" baseline="30000" dirty="0">
                <a:sym typeface="Symbol" panose="05050102010706020507" pitchFamily="18" charset="2"/>
              </a:rPr>
              <a:t>10</a:t>
            </a:r>
            <a:endParaRPr kumimoji="1" lang="en-US" altLang="zh-CN" sz="2400" b="1" baseline="30000" dirty="0">
              <a:sym typeface="Symbol" panose="05050102010706020507" pitchFamily="18" charset="2"/>
            </a:endParaRPr>
          </a:p>
        </p:txBody>
      </p:sp>
      <p:sp>
        <p:nvSpPr>
          <p:cNvPr id="54351" name="AutoShape 79"/>
          <p:cNvSpPr>
            <a:spLocks noChangeArrowheads="1"/>
          </p:cNvSpPr>
          <p:nvPr/>
        </p:nvSpPr>
        <p:spPr bwMode="auto">
          <a:xfrm>
            <a:off x="8256240" y="5191472"/>
            <a:ext cx="3505200" cy="685800"/>
          </a:xfrm>
          <a:prstGeom prst="wedgeEllipseCallout">
            <a:avLst>
              <a:gd name="adj1" fmla="val -54935"/>
              <a:gd name="adj2" fmla="val -88310"/>
            </a:avLst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18900000" scaled="1"/>
          </a:gradFill>
          <a:ln w="9525">
            <a:solidFill>
              <a:schemeClr val="hlink"/>
            </a:solidFill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2400" b="1" dirty="0"/>
              <a:t>大数</a:t>
            </a:r>
            <a:r>
              <a:rPr lang="zh-CN" altLang="en-US" sz="2400" b="1" dirty="0">
                <a:solidFill>
                  <a:srgbClr val="FF3300"/>
                </a:solidFill>
              </a:rPr>
              <a:t>吃</a:t>
            </a:r>
            <a:r>
              <a:rPr lang="zh-CN" altLang="en-US" sz="2400" b="1" dirty="0"/>
              <a:t>小数</a:t>
            </a:r>
            <a:endParaRPr lang="zh-CN" altLang="en-US" sz="2400" b="1" dirty="0"/>
          </a:p>
        </p:txBody>
      </p:sp>
      <p:graphicFrame>
        <p:nvGraphicFramePr>
          <p:cNvPr id="54352" name="Object 80"/>
          <p:cNvGraphicFramePr>
            <a:graphicFrameLocks noChangeAspect="1"/>
          </p:cNvGraphicFramePr>
          <p:nvPr/>
        </p:nvGraphicFramePr>
        <p:xfrm>
          <a:off x="1343472" y="5544715"/>
          <a:ext cx="73914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51" name="Equation" r:id="rId5" imgW="85344000" imgH="10668000" progId="Equation.3">
                  <p:embed/>
                </p:oleObj>
              </mc:Choice>
              <mc:Fallback>
                <p:oleObj name="Equation" r:id="rId5" imgW="85344000" imgH="106680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5544715"/>
                        <a:ext cx="739140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5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 autoUpdateAnimBg="0"/>
      <p:bldP spid="20495" grpId="0"/>
      <p:bldP spid="54350" grpId="0" autoUpdateAnimBg="0"/>
      <p:bldP spid="5435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766764" y="228602"/>
            <a:ext cx="6186488" cy="1760538"/>
            <a:chOff x="-477" y="144"/>
            <a:chExt cx="3897" cy="1109"/>
          </a:xfrm>
        </p:grpSpPr>
        <p:sp>
          <p:nvSpPr>
            <p:cNvPr id="21518" name="Rectangle 3"/>
            <p:cNvSpPr>
              <a:spLocks noChangeArrowheads="1"/>
            </p:cNvSpPr>
            <p:nvPr/>
          </p:nvSpPr>
          <p:spPr bwMode="auto">
            <a:xfrm>
              <a:off x="-477" y="288"/>
              <a:ext cx="1443" cy="7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buFont typeface="Wingdings" panose="05000000000000000000" pitchFamily="2" charset="2"/>
                <a:buChar char="?"/>
              </a:pPr>
              <a:r>
                <a:rPr lang="zh-CN" altLang="en-US" sz="2400" b="1" dirty="0">
                  <a:solidFill>
                    <a:schemeClr val="hlink"/>
                  </a:solidFill>
                  <a:latin typeface="楷体_GB2312" pitchFamily="49" charset="-122"/>
                </a:rPr>
                <a:t>算法</a:t>
              </a:r>
              <a:r>
                <a:rPr lang="en-US" altLang="zh-CN" sz="2400" b="1" dirty="0">
                  <a:solidFill>
                    <a:schemeClr val="hlink"/>
                  </a:solidFill>
                </a:rPr>
                <a:t>2</a:t>
              </a:r>
              <a:r>
                <a:rPr lang="zh-CN" altLang="en-US" sz="2400" b="1" dirty="0">
                  <a:solidFill>
                    <a:schemeClr val="hlink"/>
                  </a:solidFill>
                  <a:latin typeface="楷体_GB2312" pitchFamily="49" charset="-122"/>
                </a:rPr>
                <a:t>：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</a:rPr>
                <a:t>先解出</a:t>
              </a:r>
              <a:endParaRPr lang="zh-CN" altLang="en-US" sz="2400" b="1" dirty="0">
                <a:solidFill>
                  <a:srgbClr val="000000"/>
                </a:solidFill>
                <a:latin typeface="楷体_GB2312" pitchFamily="49" charset="-12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 b="1" dirty="0">
                <a:solidFill>
                  <a:srgbClr val="000000"/>
                </a:solidFill>
                <a:latin typeface="楷体_GB2312" pitchFamily="49" charset="-12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</a:rPr>
                <a:t>         再利用</a:t>
              </a:r>
              <a:endParaRPr lang="zh-CN" altLang="en-US" sz="2400" b="1" dirty="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graphicFrame>
          <p:nvGraphicFramePr>
            <p:cNvPr id="21507" name="Object 6"/>
            <p:cNvGraphicFramePr>
              <a:graphicFrameLocks noChangeAspect="1"/>
            </p:cNvGraphicFramePr>
            <p:nvPr/>
          </p:nvGraphicFramePr>
          <p:xfrm>
            <a:off x="1020" y="144"/>
            <a:ext cx="2400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1" name="Equation" r:id="rId1" imgW="52730400" imgH="10668000" progId="Equation.3">
                    <p:embed/>
                  </p:oleObj>
                </mc:Choice>
                <mc:Fallback>
                  <p:oleObj name="Equation" r:id="rId1" imgW="52730400" imgH="1066800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44"/>
                          <a:ext cx="2400" cy="4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8" name="Object 8"/>
            <p:cNvGraphicFramePr>
              <a:graphicFrameLocks noChangeAspect="1"/>
            </p:cNvGraphicFramePr>
            <p:nvPr/>
          </p:nvGraphicFramePr>
          <p:xfrm>
            <a:off x="703" y="741"/>
            <a:ext cx="265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2" name="Equation" r:id="rId3" imgW="56692800" imgH="10972800" progId="Equation.3">
                    <p:embed/>
                  </p:oleObj>
                </mc:Choice>
                <mc:Fallback>
                  <p:oleObj name="Equation" r:id="rId3" imgW="56692800" imgH="1097280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741"/>
                          <a:ext cx="2651" cy="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7" name="AutoShape 11" descr="再生纸"/>
          <p:cNvSpPr>
            <a:spLocks noChangeArrowheads="1"/>
          </p:cNvSpPr>
          <p:nvPr/>
        </p:nvSpPr>
        <p:spPr bwMode="auto">
          <a:xfrm>
            <a:off x="1127448" y="1988840"/>
            <a:ext cx="10297144" cy="125571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CCFFFF"/>
              </a:gs>
            </a:gsLst>
            <a:lin ang="18900000" scaled="1"/>
          </a:grad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tIns="10800" bIns="10800" anchor="ctr"/>
          <a:lstStyle/>
          <a:p>
            <a:pPr marL="565150" indent="-565150"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注：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合理安排计算次序，使计算始终在数量级相差不大的数之间进行。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65150" indent="-565150">
              <a:lnSpc>
                <a:spcPct val="120000"/>
              </a:lnSpc>
              <a:defRPr/>
            </a:pP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zh-CN" altLang="en-US" sz="2400" b="1" dirty="0"/>
              <a:t>求和时</a:t>
            </a:r>
            <a:r>
              <a:rPr kumimoji="1" lang="zh-CN" altLang="en-US" sz="2400" b="1" dirty="0">
                <a:solidFill>
                  <a:srgbClr val="FF3300"/>
                </a:solidFill>
              </a:rPr>
              <a:t>从小到大</a:t>
            </a:r>
            <a:r>
              <a:rPr kumimoji="1" lang="zh-CN" altLang="en-US" sz="2400" b="1" dirty="0"/>
              <a:t>相加，可使和的误差减小。）</a:t>
            </a:r>
            <a:endParaRPr kumimoji="1" lang="zh-CN" altLang="en-US" sz="2400" b="1" dirty="0"/>
          </a:p>
        </p:txBody>
      </p:sp>
      <p:sp>
        <p:nvSpPr>
          <p:cNvPr id="55405" name="Rectangle 109"/>
          <p:cNvSpPr>
            <a:spLocks noChangeArrowheads="1"/>
          </p:cNvSpPr>
          <p:nvPr/>
        </p:nvSpPr>
        <p:spPr bwMode="auto">
          <a:xfrm>
            <a:off x="911424" y="3412851"/>
            <a:ext cx="8153400" cy="592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76250" indent="-476250"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二、减少计算次数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1517" name="Rectangle 110"/>
          <p:cNvSpPr>
            <a:spLocks noChangeArrowheads="1"/>
          </p:cNvSpPr>
          <p:nvPr/>
        </p:nvSpPr>
        <p:spPr bwMode="auto">
          <a:xfrm>
            <a:off x="4549080" y="3556224"/>
            <a:ext cx="5867400" cy="5208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76250" indent="-476250">
              <a:lnSpc>
                <a:spcPct val="130000"/>
              </a:lnSpc>
            </a:pPr>
            <a:r>
              <a:rPr kumimoji="1" lang="zh-CN" altLang="en-US" sz="2400" b="1" dirty="0">
                <a:solidFill>
                  <a:srgbClr val="0000CC"/>
                </a:solidFill>
              </a:rPr>
              <a:t>如：秦九韶算法      </a:t>
            </a:r>
            <a:endParaRPr kumimoji="1"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55409" name="Text Box 113"/>
          <p:cNvSpPr txBox="1">
            <a:spLocks noChangeArrowheads="1"/>
          </p:cNvSpPr>
          <p:nvPr/>
        </p:nvSpPr>
        <p:spPr bwMode="auto">
          <a:xfrm>
            <a:off x="911424" y="4286256"/>
            <a:ext cx="3581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</a:rPr>
              <a:t>三、选用稳定的算法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AutoShape 11" descr="再生纸"/>
          <p:cNvSpPr>
            <a:spLocks noChangeArrowheads="1"/>
          </p:cNvSpPr>
          <p:nvPr/>
        </p:nvSpPr>
        <p:spPr bwMode="auto">
          <a:xfrm>
            <a:off x="975264" y="4857784"/>
            <a:ext cx="10665352" cy="19288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CCFFFF"/>
              </a:gs>
            </a:gsLst>
            <a:lin ang="18900000" scaled="1"/>
          </a:grad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tIns="10800" bIns="10800" anchor="ctr"/>
          <a:lstStyle/>
          <a:p>
            <a:pPr indent="476250">
              <a:lnSpc>
                <a:spcPct val="130000"/>
              </a:lnSpc>
            </a:pPr>
            <a:r>
              <a:rPr kumimoji="1" lang="zh-CN" altLang="en-US" sz="2400" b="1" dirty="0"/>
              <a:t>一个数值方法如果输入数据有扰动（即误差），而在计算过程中由于舍入误差的传播，造成计算结果与真值相差甚远，则称这个数值方法是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不稳定的</a:t>
            </a:r>
            <a:r>
              <a:rPr kumimoji="1" lang="zh-CN" altLang="en-US" sz="2400" b="1" dirty="0"/>
              <a:t>或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病态的</a:t>
            </a:r>
            <a:r>
              <a:rPr kumimoji="1" lang="zh-CN" altLang="en-US" sz="2400" b="1" dirty="0"/>
              <a:t>。反之，在计算过程中舍入误差能够得到控制，不增长，则称数值方法是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稳定的</a:t>
            </a:r>
            <a:r>
              <a:rPr kumimoji="1" lang="zh-CN" altLang="en-US" sz="2400" b="1" dirty="0"/>
              <a:t>或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良态的</a:t>
            </a:r>
            <a:r>
              <a:rPr kumimoji="1" lang="zh-CN" altLang="en-US" sz="2400" b="1" dirty="0"/>
              <a:t>。</a:t>
            </a:r>
            <a:endParaRPr kumimoji="1"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 autoUpdateAnimBg="0"/>
      <p:bldP spid="55405" grpId="0" autoUpdateAnimBg="0"/>
      <p:bldP spid="21517" grpId="0"/>
      <p:bldP spid="55409" grpId="0" autoUpdateAnimBg="0"/>
      <p:bldP spid="1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96"/>
          <p:cNvGrpSpPr/>
          <p:nvPr/>
        </p:nvGrpSpPr>
        <p:grpSpPr bwMode="auto">
          <a:xfrm>
            <a:off x="949325" y="247650"/>
            <a:ext cx="5589588" cy="733425"/>
            <a:chOff x="288" y="150"/>
            <a:chExt cx="3434" cy="462"/>
          </a:xfrm>
        </p:grpSpPr>
        <p:graphicFrame>
          <p:nvGraphicFramePr>
            <p:cNvPr id="39961" name="Object 3"/>
            <p:cNvGraphicFramePr>
              <a:graphicFrameLocks noChangeAspect="1"/>
            </p:cNvGraphicFramePr>
            <p:nvPr/>
          </p:nvGraphicFramePr>
          <p:xfrm>
            <a:off x="1163" y="150"/>
            <a:ext cx="2559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7" name="Equation" r:id="rId1" imgW="37738050" imgH="6800850" progId="Equation.3">
                    <p:embed/>
                  </p:oleObj>
                </mc:Choice>
                <mc:Fallback>
                  <p:oleObj name="Equation" r:id="rId1" imgW="37738050" imgH="680085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3" y="150"/>
                          <a:ext cx="2559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2" name="Text Box 4"/>
            <p:cNvSpPr txBox="1">
              <a:spLocks noChangeArrowheads="1"/>
            </p:cNvSpPr>
            <p:nvPr/>
          </p:nvSpPr>
          <p:spPr bwMode="auto">
            <a:xfrm>
              <a:off x="288" y="24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：计算</a:t>
              </a:r>
              <a:endParaRPr kumimoji="1"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025525" y="1062038"/>
            <a:ext cx="3486150" cy="523875"/>
            <a:chOff x="336" y="672"/>
            <a:chExt cx="2117" cy="321"/>
          </a:xfrm>
        </p:grpSpPr>
        <p:graphicFrame>
          <p:nvGraphicFramePr>
            <p:cNvPr id="39959" name="Object 6"/>
            <p:cNvGraphicFramePr>
              <a:graphicFrameLocks noChangeAspect="1"/>
            </p:cNvGraphicFramePr>
            <p:nvPr/>
          </p:nvGraphicFramePr>
          <p:xfrm>
            <a:off x="1440" y="720"/>
            <a:ext cx="101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8" name="Equation" r:id="rId3" imgW="15363825" imgH="3952875" progId="Equation.3">
                    <p:embed/>
                  </p:oleObj>
                </mc:Choice>
                <mc:Fallback>
                  <p:oleObj name="Equation" r:id="rId3" imgW="15363825" imgH="395287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720"/>
                          <a:ext cx="101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0" name="Text Box 7"/>
            <p:cNvSpPr txBox="1">
              <a:spLocks noChangeArrowheads="1"/>
            </p:cNvSpPr>
            <p:nvPr/>
          </p:nvSpPr>
          <p:spPr bwMode="auto">
            <a:xfrm>
              <a:off x="336" y="672"/>
              <a:ext cx="1104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</a:t>
              </a:r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  </a:t>
              </a:r>
              <a:r>
                <a:rPr kumimoji="1"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公式一：</a:t>
              </a:r>
              <a:endPara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6589713" y="1287463"/>
            <a:ext cx="4164012" cy="685800"/>
          </a:xfrm>
          <a:prstGeom prst="wedgeEllipseCallout">
            <a:avLst>
              <a:gd name="adj1" fmla="val -99981"/>
              <a:gd name="adj2" fmla="val -37963"/>
            </a:avLst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注意此公式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精确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成立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95"/>
          <p:cNvGrpSpPr/>
          <p:nvPr/>
        </p:nvGrpSpPr>
        <p:grpSpPr bwMode="auto">
          <a:xfrm>
            <a:off x="1463675" y="1566863"/>
            <a:ext cx="4824413" cy="1174750"/>
            <a:chOff x="672" y="960"/>
            <a:chExt cx="2982" cy="740"/>
          </a:xfrm>
        </p:grpSpPr>
        <p:grpSp>
          <p:nvGrpSpPr>
            <p:cNvPr id="39950" name="Group 94"/>
            <p:cNvGrpSpPr/>
            <p:nvPr/>
          </p:nvGrpSpPr>
          <p:grpSpPr bwMode="auto">
            <a:xfrm>
              <a:off x="672" y="960"/>
              <a:ext cx="2982" cy="438"/>
              <a:chOff x="672" y="960"/>
              <a:chExt cx="2982" cy="438"/>
            </a:xfrm>
          </p:grpSpPr>
          <p:graphicFrame>
            <p:nvGraphicFramePr>
              <p:cNvPr id="39953" name="Object 10"/>
              <p:cNvGraphicFramePr>
                <a:graphicFrameLocks noChangeAspect="1"/>
              </p:cNvGraphicFramePr>
              <p:nvPr/>
            </p:nvGraphicFramePr>
            <p:xfrm>
              <a:off x="672" y="960"/>
              <a:ext cx="2448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199" name="Equation" r:id="rId5" imgW="38404800" imgH="6800850" progId="Equation.3">
                      <p:embed/>
                    </p:oleObj>
                  </mc:Choice>
                  <mc:Fallback>
                    <p:oleObj name="Equation" r:id="rId5" imgW="38404800" imgH="680085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960"/>
                            <a:ext cx="2448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9954" name="Group 14"/>
              <p:cNvGrpSpPr/>
              <p:nvPr/>
            </p:nvGrpSpPr>
            <p:grpSpPr bwMode="auto">
              <a:xfrm>
                <a:off x="3120" y="960"/>
                <a:ext cx="384" cy="240"/>
                <a:chOff x="1392" y="2640"/>
                <a:chExt cx="384" cy="240"/>
              </a:xfrm>
            </p:grpSpPr>
            <p:sp>
              <p:nvSpPr>
                <p:cNvPr id="3995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392" y="2640"/>
                  <a:ext cx="3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kumimoji="1" lang="zh-CN" altLang="en-US" sz="1600" b="1">
                      <a:latin typeface="Times New Roman" panose="02020603050405020304" pitchFamily="18" charset="0"/>
                      <a:ea typeface="楷体_GB2312" pitchFamily="49" charset="-122"/>
                    </a:rPr>
                    <a:t>记为</a:t>
                  </a:r>
                  <a:endParaRPr kumimoji="1" lang="zh-CN" altLang="en-US" sz="1600" b="1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9957" name="Line 12"/>
                <p:cNvSpPr>
                  <a:spLocks noChangeShapeType="1"/>
                </p:cNvSpPr>
                <p:nvPr/>
              </p:nvSpPr>
              <p:spPr bwMode="auto">
                <a:xfrm>
                  <a:off x="1440" y="2832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58" name="Line 13"/>
                <p:cNvSpPr>
                  <a:spLocks noChangeShapeType="1"/>
                </p:cNvSpPr>
                <p:nvPr/>
              </p:nvSpPr>
              <p:spPr bwMode="auto">
                <a:xfrm>
                  <a:off x="1440" y="2880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9955" name="Object 15"/>
              <p:cNvGraphicFramePr>
                <a:graphicFrameLocks noChangeAspect="1"/>
              </p:cNvGraphicFramePr>
              <p:nvPr/>
            </p:nvGraphicFramePr>
            <p:xfrm>
              <a:off x="3456" y="1056"/>
              <a:ext cx="198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00" name="Equation" r:id="rId7" imgW="3076575" imgH="4171950" progId="Equation.3">
                      <p:embed/>
                    </p:oleObj>
                  </mc:Choice>
                  <mc:Fallback>
                    <p:oleObj name="Equation" r:id="rId7" imgW="3076575" imgH="417195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056"/>
                            <a:ext cx="198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9951" name="Object 17"/>
            <p:cNvGraphicFramePr>
              <a:graphicFrameLocks noChangeAspect="1"/>
            </p:cNvGraphicFramePr>
            <p:nvPr/>
          </p:nvGraphicFramePr>
          <p:xfrm>
            <a:off x="1632" y="1392"/>
            <a:ext cx="187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1" name="Equation" r:id="rId9" imgW="29622750" imgH="4829175" progId="Equation.3">
                    <p:embed/>
                  </p:oleObj>
                </mc:Choice>
                <mc:Fallback>
                  <p:oleObj name="Equation" r:id="rId9" imgW="29622750" imgH="482917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392"/>
                          <a:ext cx="187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2" name="Rectangle 63"/>
            <p:cNvSpPr>
              <a:spLocks noChangeArrowheads="1"/>
            </p:cNvSpPr>
            <p:nvPr/>
          </p:nvSpPr>
          <p:spPr bwMode="auto">
            <a:xfrm>
              <a:off x="672" y="144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则初始误差</a:t>
              </a:r>
              <a:endParaRPr kumimoji="1" lang="zh-CN" altLang="en-US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3858" name="Object 66"/>
          <p:cNvGraphicFramePr>
            <a:graphicFrameLocks noChangeAspect="1"/>
          </p:cNvGraphicFramePr>
          <p:nvPr/>
        </p:nvGraphicFramePr>
        <p:xfrm>
          <a:off x="1423988" y="2841625"/>
          <a:ext cx="72437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Equation" r:id="rId11" imgW="66046350" imgH="7239000" progId="Equation.3">
                  <p:embed/>
                </p:oleObj>
              </mc:Choice>
              <mc:Fallback>
                <p:oleObj name="Equation" r:id="rId11" imgW="66046350" imgH="72390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841625"/>
                        <a:ext cx="72437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78" name="Object 86"/>
          <p:cNvGraphicFramePr>
            <a:graphicFrameLocks noChangeAspect="1"/>
          </p:cNvGraphicFramePr>
          <p:nvPr/>
        </p:nvGraphicFramePr>
        <p:xfrm>
          <a:off x="2003425" y="3590925"/>
          <a:ext cx="327660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3" name="Equation" r:id="rId13" imgW="36642675" imgH="34232850" progId="Equation.3">
                  <p:embed/>
                </p:oleObj>
              </mc:Choice>
              <mc:Fallback>
                <p:oleObj name="Equation" r:id="rId13" imgW="36642675" imgH="3423285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3590925"/>
                        <a:ext cx="3276600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5051425" y="50387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?</a:t>
            </a:r>
            <a:endParaRPr kumimoji="1" lang="en-US" altLang="zh-CN" sz="1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5051425" y="5419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??</a:t>
            </a:r>
            <a:endParaRPr kumimoji="1" lang="en-US" altLang="zh-CN" sz="20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4899025" y="5800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? !</a:t>
            </a:r>
            <a:endParaRPr kumimoji="1" lang="en-US" altLang="zh-CN" sz="2000" b="1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5127625" y="61817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! !</a:t>
            </a:r>
            <a:endParaRPr kumimoji="1" lang="en-US" altLang="zh-CN" sz="2400" b="1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33883" name="Picture 91" descr="WHATNOW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40188"/>
            <a:ext cx="1819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85" name="AutoShape 93"/>
          <p:cNvSpPr>
            <a:spLocks noChangeArrowheads="1"/>
          </p:cNvSpPr>
          <p:nvPr/>
        </p:nvSpPr>
        <p:spPr bwMode="auto">
          <a:xfrm>
            <a:off x="9504363" y="4384675"/>
            <a:ext cx="2057400" cy="1690688"/>
          </a:xfrm>
          <a:prstGeom prst="cloudCallout">
            <a:avLst>
              <a:gd name="adj1" fmla="val -122375"/>
              <a:gd name="adj2" fmla="val -45773"/>
            </a:avLst>
          </a:prstGeom>
          <a:gradFill rotWithShape="0">
            <a:gsLst>
              <a:gs pos="0">
                <a:schemeClr val="accent5"/>
              </a:gs>
              <a:gs pos="50000">
                <a:srgbClr val="FFFFFF"/>
              </a:gs>
              <a:gs pos="100000">
                <a:srgbClr val="C1C1C1"/>
              </a:gs>
            </a:gsLst>
            <a:lin ang="0" scaled="0"/>
          </a:gradFill>
          <a:ln w="9525">
            <a:solidFill>
              <a:srgbClr val="808080"/>
            </a:solidFill>
            <a:round/>
          </a:ln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What happened?!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bldLvl="0" animBg="1"/>
      <p:bldP spid="33879" grpId="0"/>
      <p:bldP spid="33880" grpId="0"/>
      <p:bldP spid="33881" grpId="0"/>
      <p:bldP spid="33882" grpId="0"/>
      <p:bldP spid="3388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9"/>
          <p:cNvGrpSpPr/>
          <p:nvPr/>
        </p:nvGrpSpPr>
        <p:grpSpPr bwMode="auto">
          <a:xfrm>
            <a:off x="1292225" y="441325"/>
            <a:ext cx="2895600" cy="457200"/>
            <a:chOff x="144" y="240"/>
            <a:chExt cx="1811" cy="288"/>
          </a:xfrm>
        </p:grpSpPr>
        <p:sp>
          <p:nvSpPr>
            <p:cNvPr id="40984" name="Rectangle 7"/>
            <p:cNvSpPr>
              <a:spLocks noChangeArrowheads="1"/>
            </p:cNvSpPr>
            <p:nvPr/>
          </p:nvSpPr>
          <p:spPr bwMode="auto">
            <a:xfrm>
              <a:off x="144" y="240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考察第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zh-CN" altLang="zh-CN" sz="2400" b="1">
                  <a:latin typeface="Times New Roman" panose="02020603050405020304" pitchFamily="18" charset="0"/>
                  <a:ea typeface="楷体_GB2312" pitchFamily="49" charset="-122"/>
                </a:rPr>
                <a:t>步的误差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0985" name="Object 8"/>
            <p:cNvGraphicFramePr>
              <a:graphicFrameLocks noChangeAspect="1"/>
            </p:cNvGraphicFramePr>
            <p:nvPr/>
          </p:nvGraphicFramePr>
          <p:xfrm>
            <a:off x="1680" y="240"/>
            <a:ext cx="27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2" name="Equation" r:id="rId1" imgW="4610100" imgH="4391025" progId="Equation.3">
                    <p:embed/>
                  </p:oleObj>
                </mc:Choice>
                <mc:Fallback>
                  <p:oleObj name="Equation" r:id="rId1" imgW="4610100" imgH="439102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0"/>
                          <a:ext cx="27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3" name="Object 10"/>
          <p:cNvGraphicFramePr>
            <a:graphicFrameLocks noChangeAspect="1"/>
          </p:cNvGraphicFramePr>
          <p:nvPr/>
        </p:nvGraphicFramePr>
        <p:xfrm>
          <a:off x="1444625" y="898525"/>
          <a:ext cx="4900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3" name="Equation" r:id="rId3" imgW="45862875" imgH="4171950" progId="Equation.3">
                  <p:embed/>
                </p:oleObj>
              </mc:Choice>
              <mc:Fallback>
                <p:oleObj name="Equation" r:id="rId3" imgW="45862875" imgH="41719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898525"/>
                        <a:ext cx="4900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11"/>
          <p:cNvGraphicFramePr>
            <a:graphicFrameLocks noChangeAspect="1"/>
          </p:cNvGraphicFramePr>
          <p:nvPr/>
        </p:nvGraphicFramePr>
        <p:xfrm>
          <a:off x="6321425" y="898525"/>
          <a:ext cx="2667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4" name="Equation" r:id="rId5" imgW="26108025" imgH="4171950" progId="Equation.3">
                  <p:embed/>
                </p:oleObj>
              </mc:Choice>
              <mc:Fallback>
                <p:oleObj name="Equation" r:id="rId5" imgW="26108025" imgH="417195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5" y="898525"/>
                        <a:ext cx="2667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7"/>
          <p:cNvGrpSpPr/>
          <p:nvPr/>
        </p:nvGrpSpPr>
        <p:grpSpPr bwMode="auto">
          <a:xfrm>
            <a:off x="1379538" y="2032000"/>
            <a:ext cx="10494962" cy="823913"/>
            <a:chOff x="336" y="1200"/>
            <a:chExt cx="4704" cy="519"/>
          </a:xfrm>
        </p:grpSpPr>
        <p:sp>
          <p:nvSpPr>
            <p:cNvPr id="40982" name="Rectangle 16"/>
            <p:cNvSpPr>
              <a:spLocks noChangeArrowheads="1"/>
            </p:cNvSpPr>
            <p:nvPr/>
          </p:nvSpPr>
          <p:spPr bwMode="auto">
            <a:xfrm>
              <a:off x="336" y="1486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83" name="Rectangle 17"/>
            <p:cNvSpPr>
              <a:spLocks noChangeArrowheads="1"/>
            </p:cNvSpPr>
            <p:nvPr/>
          </p:nvSpPr>
          <p:spPr bwMode="auto">
            <a:xfrm>
              <a:off x="336" y="1200"/>
              <a:ext cx="4704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造成这种情况的是</a:t>
              </a:r>
              <a:r>
                <a:rPr kumimoji="1" lang="zh-CN" altLang="en-US" sz="2400" b="1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不稳定的算法</a:t>
              </a:r>
              <a:r>
                <a:rPr kumimoji="1" lang="zh-CN" altLang="en-US" sz="2400" b="1" dirty="0">
                  <a:latin typeface="Arial" panose="020B0604020202020204" pitchFamily="34" charset="0"/>
                  <a:ea typeface="楷体_GB2312" pitchFamily="49" charset="-122"/>
                </a:rPr>
                <a:t>的，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楷体_GB2312" pitchFamily="49" charset="-122"/>
                </a:rPr>
                <a:t>需要改变。</a:t>
              </a:r>
              <a:endParaRPr kumimoji="1" lang="zh-CN" altLang="en-US" sz="2400" b="1" dirty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en-US" altLang="zh-CN" sz="2000" b="1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0966" name="Group 87"/>
          <p:cNvGrpSpPr/>
          <p:nvPr/>
        </p:nvGrpSpPr>
        <p:grpSpPr bwMode="auto">
          <a:xfrm>
            <a:off x="1379538" y="1433513"/>
            <a:ext cx="8748712" cy="431800"/>
            <a:chOff x="295" y="845"/>
            <a:chExt cx="5465" cy="272"/>
          </a:xfrm>
        </p:grpSpPr>
        <p:grpSp>
          <p:nvGrpSpPr>
            <p:cNvPr id="40978" name="Group 85"/>
            <p:cNvGrpSpPr/>
            <p:nvPr/>
          </p:nvGrpSpPr>
          <p:grpSpPr bwMode="auto">
            <a:xfrm>
              <a:off x="295" y="845"/>
              <a:ext cx="5465" cy="233"/>
              <a:chOff x="295" y="845"/>
              <a:chExt cx="5465" cy="233"/>
            </a:xfrm>
          </p:grpSpPr>
          <p:sp>
            <p:nvSpPr>
              <p:cNvPr id="40980" name="Rectangle 19"/>
              <p:cNvSpPr>
                <a:spLocks noChangeArrowheads="1"/>
              </p:cNvSpPr>
              <p:nvPr/>
            </p:nvSpPr>
            <p:spPr bwMode="auto">
              <a:xfrm>
                <a:off x="3127" y="845"/>
                <a:ext cx="263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迅速积累，误差呈递增走势。</a:t>
                </a:r>
                <a:endParaRPr kumimoji="1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0981" name="Rectangle 20"/>
              <p:cNvSpPr>
                <a:spLocks noChangeArrowheads="1"/>
              </p:cNvSpPr>
              <p:nvPr/>
            </p:nvSpPr>
            <p:spPr bwMode="auto">
              <a:xfrm>
                <a:off x="295" y="845"/>
                <a:ext cx="15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可见初始的小扰动</a:t>
                </a:r>
                <a:endParaRPr kumimoji="1" lang="zh-CN" altLang="en-US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40979" name="Object 13"/>
            <p:cNvGraphicFramePr>
              <a:graphicFrameLocks noChangeAspect="1"/>
            </p:cNvGraphicFramePr>
            <p:nvPr/>
          </p:nvGraphicFramePr>
          <p:xfrm>
            <a:off x="1879" y="845"/>
            <a:ext cx="126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5" name="Equation" r:id="rId7" imgW="17773650" imgH="4171950" progId="Equation.3">
                    <p:embed/>
                  </p:oleObj>
                </mc:Choice>
                <mc:Fallback>
                  <p:oleObj name="Equation" r:id="rId7" imgW="17773650" imgH="417195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845"/>
                          <a:ext cx="126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6"/>
          <p:cNvGrpSpPr/>
          <p:nvPr/>
        </p:nvGrpSpPr>
        <p:grpSpPr bwMode="auto">
          <a:xfrm>
            <a:off x="911225" y="2708920"/>
            <a:ext cx="5867400" cy="701675"/>
            <a:chOff x="0" y="1680"/>
            <a:chExt cx="3696" cy="442"/>
          </a:xfrm>
        </p:grpSpPr>
        <p:graphicFrame>
          <p:nvGraphicFramePr>
            <p:cNvPr id="40976" name="Object 39"/>
            <p:cNvGraphicFramePr>
              <a:graphicFrameLocks noChangeAspect="1"/>
            </p:cNvGraphicFramePr>
            <p:nvPr/>
          </p:nvGraphicFramePr>
          <p:xfrm>
            <a:off x="1165" y="1680"/>
            <a:ext cx="2531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6" name="Equation" r:id="rId9" imgW="39938325" imgH="6800850" progId="Equation.3">
                    <p:embed/>
                  </p:oleObj>
                </mc:Choice>
                <mc:Fallback>
                  <p:oleObj name="Equation" r:id="rId9" imgW="39938325" imgH="680085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1680"/>
                          <a:ext cx="2531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Text Box 40"/>
            <p:cNvSpPr txBox="1">
              <a:spLocks noChangeArrowheads="1"/>
            </p:cNvSpPr>
            <p:nvPr/>
          </p:nvSpPr>
          <p:spPr bwMode="auto">
            <a:xfrm>
              <a:off x="0" y="1728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</a:t>
              </a:r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  </a:t>
              </a:r>
              <a:r>
                <a:rPr kumimoji="1"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公式二：</a:t>
              </a:r>
              <a:endPara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4857" name="AutoShape 41"/>
          <p:cNvSpPr>
            <a:spLocks noChangeArrowheads="1"/>
          </p:cNvSpPr>
          <p:nvPr/>
        </p:nvSpPr>
        <p:spPr bwMode="auto">
          <a:xfrm>
            <a:off x="7659688" y="3933056"/>
            <a:ext cx="4214812" cy="1306512"/>
          </a:xfrm>
          <a:prstGeom prst="wedgeEllipseCallout">
            <a:avLst>
              <a:gd name="adj1" fmla="val -65742"/>
              <a:gd name="adj2" fmla="val -116944"/>
            </a:avLst>
          </a:prstGeom>
          <a:solidFill>
            <a:schemeClr val="accent5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注意此公式与公式一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在理论上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等价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85" name="Rectangle 69"/>
          <p:cNvSpPr>
            <a:spLocks noChangeArrowheads="1"/>
          </p:cNvSpPr>
          <p:nvPr/>
        </p:nvSpPr>
        <p:spPr bwMode="auto">
          <a:xfrm>
            <a:off x="1444625" y="3394720"/>
            <a:ext cx="723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方法：先估计一个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再反推要求的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(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&lt;&lt;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896" name="Object 80"/>
          <p:cNvGraphicFramePr>
            <a:graphicFrameLocks noChangeAspect="1"/>
          </p:cNvGraphicFramePr>
          <p:nvPr/>
        </p:nvGraphicFramePr>
        <p:xfrm>
          <a:off x="3654425" y="3851920"/>
          <a:ext cx="3124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7" name="Equation" r:id="rId11" imgW="27651075" imgH="7239000" progId="Equation.3">
                  <p:embed/>
                </p:oleObj>
              </mc:Choice>
              <mc:Fallback>
                <p:oleObj name="Equation" r:id="rId11" imgW="27651075" imgH="72390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3851920"/>
                        <a:ext cx="3124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3"/>
          <p:cNvGrpSpPr/>
          <p:nvPr/>
        </p:nvGrpSpPr>
        <p:grpSpPr bwMode="auto">
          <a:xfrm>
            <a:off x="2587625" y="4690120"/>
            <a:ext cx="4953000" cy="838200"/>
            <a:chOff x="1728" y="3264"/>
            <a:chExt cx="3072" cy="466"/>
          </a:xfrm>
        </p:grpSpPr>
        <p:graphicFrame>
          <p:nvGraphicFramePr>
            <p:cNvPr id="40974" name="Object 81"/>
            <p:cNvGraphicFramePr>
              <a:graphicFrameLocks noChangeAspect="1"/>
            </p:cNvGraphicFramePr>
            <p:nvPr/>
          </p:nvGraphicFramePr>
          <p:xfrm>
            <a:off x="2256" y="3264"/>
            <a:ext cx="254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8" name="Equation" r:id="rId13" imgW="34451925" imgH="7896225" progId="Equation.3">
                    <p:embed/>
                  </p:oleObj>
                </mc:Choice>
                <mc:Fallback>
                  <p:oleObj name="Equation" r:id="rId13" imgW="34451925" imgH="7896225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264"/>
                          <a:ext cx="2544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5" name="Text Box 82"/>
            <p:cNvSpPr txBox="1">
              <a:spLocks noChangeArrowheads="1"/>
            </p:cNvSpPr>
            <p:nvPr/>
          </p:nvSpPr>
          <p:spPr bwMode="auto">
            <a:xfrm>
              <a:off x="1728" y="3360"/>
              <a:ext cx="52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可取</a:t>
              </a:r>
              <a:endParaRPr kumimoji="1"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4900" name="Object 84"/>
          <p:cNvGraphicFramePr>
            <a:graphicFrameLocks noChangeAspect="1"/>
          </p:cNvGraphicFramePr>
          <p:nvPr/>
        </p:nvGraphicFramePr>
        <p:xfrm>
          <a:off x="2740025" y="5756920"/>
          <a:ext cx="4724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9" name="Equation" r:id="rId15" imgW="39281100" imgH="4829175" progId="Equation.3">
                  <p:embed/>
                </p:oleObj>
              </mc:Choice>
              <mc:Fallback>
                <p:oleObj name="Equation" r:id="rId15" imgW="39281100" imgH="4829175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5756920"/>
                        <a:ext cx="4724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92088" y="2636912"/>
            <a:ext cx="11682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7" grpId="0" animBg="1"/>
      <p:bldP spid="348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1973263" y="250825"/>
            <a:ext cx="4419600" cy="6248400"/>
            <a:chOff x="384" y="240"/>
            <a:chExt cx="2784" cy="3936"/>
          </a:xfrm>
        </p:grpSpPr>
        <p:graphicFrame>
          <p:nvGraphicFramePr>
            <p:cNvPr id="42033" name="Object 3"/>
            <p:cNvGraphicFramePr>
              <a:graphicFrameLocks noChangeAspect="1"/>
            </p:cNvGraphicFramePr>
            <p:nvPr/>
          </p:nvGraphicFramePr>
          <p:xfrm>
            <a:off x="720" y="240"/>
            <a:ext cx="2448" cy="3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22" name="Equation" r:id="rId1" imgW="38176200" imgH="61436250" progId="Equation.3">
                    <p:embed/>
                  </p:oleObj>
                </mc:Choice>
                <mc:Fallback>
                  <p:oleObj name="Equation" r:id="rId1" imgW="38176200" imgH="6143625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0"/>
                          <a:ext cx="2448" cy="3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4" name="Text Box 4"/>
            <p:cNvSpPr txBox="1">
              <a:spLocks noChangeArrowheads="1"/>
            </p:cNvSpPr>
            <p:nvPr/>
          </p:nvSpPr>
          <p:spPr bwMode="auto">
            <a:xfrm>
              <a:off x="384" y="2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取</a:t>
              </a:r>
              <a:endParaRPr kumimoji="1"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61"/>
          <p:cNvGrpSpPr/>
          <p:nvPr/>
        </p:nvGrpSpPr>
        <p:grpSpPr bwMode="auto">
          <a:xfrm>
            <a:off x="7051675" y="1066800"/>
            <a:ext cx="4997450" cy="5338763"/>
            <a:chOff x="3504" y="675"/>
            <a:chExt cx="3148" cy="3363"/>
          </a:xfrm>
        </p:grpSpPr>
        <p:grpSp>
          <p:nvGrpSpPr>
            <p:cNvPr id="41991" name="Group 59"/>
            <p:cNvGrpSpPr/>
            <p:nvPr/>
          </p:nvGrpSpPr>
          <p:grpSpPr bwMode="auto">
            <a:xfrm>
              <a:off x="3504" y="1296"/>
              <a:ext cx="1405" cy="2742"/>
              <a:chOff x="3123" y="758"/>
              <a:chExt cx="1405" cy="2742"/>
            </a:xfrm>
          </p:grpSpPr>
          <p:grpSp>
            <p:nvGrpSpPr>
              <p:cNvPr id="41993" name="Group 30"/>
              <p:cNvGrpSpPr/>
              <p:nvPr/>
            </p:nvGrpSpPr>
            <p:grpSpPr bwMode="auto">
              <a:xfrm>
                <a:off x="3456" y="1920"/>
                <a:ext cx="857" cy="1580"/>
                <a:chOff x="3588" y="1911"/>
                <a:chExt cx="857" cy="1580"/>
              </a:xfrm>
            </p:grpSpPr>
            <p:grpSp>
              <p:nvGrpSpPr>
                <p:cNvPr id="42029" name="Group 28"/>
                <p:cNvGrpSpPr/>
                <p:nvPr/>
              </p:nvGrpSpPr>
              <p:grpSpPr bwMode="auto">
                <a:xfrm>
                  <a:off x="3647" y="2931"/>
                  <a:ext cx="750" cy="560"/>
                  <a:chOff x="3647" y="2931"/>
                  <a:chExt cx="750" cy="560"/>
                </a:xfrm>
              </p:grpSpPr>
              <p:sp>
                <p:nvSpPr>
                  <p:cNvPr id="42031" name="Freeform 26"/>
                  <p:cNvSpPr/>
                  <p:nvPr/>
                </p:nvSpPr>
                <p:spPr bwMode="auto">
                  <a:xfrm>
                    <a:off x="3996" y="2931"/>
                    <a:ext cx="401" cy="203"/>
                  </a:xfrm>
                  <a:custGeom>
                    <a:avLst/>
                    <a:gdLst>
                      <a:gd name="T0" fmla="*/ 19 w 401"/>
                      <a:gd name="T1" fmla="*/ 47 h 203"/>
                      <a:gd name="T2" fmla="*/ 10 w 401"/>
                      <a:gd name="T3" fmla="*/ 105 h 203"/>
                      <a:gd name="T4" fmla="*/ 0 w 401"/>
                      <a:gd name="T5" fmla="*/ 144 h 203"/>
                      <a:gd name="T6" fmla="*/ 6 w 401"/>
                      <a:gd name="T7" fmla="*/ 173 h 203"/>
                      <a:gd name="T8" fmla="*/ 19 w 401"/>
                      <a:gd name="T9" fmla="*/ 186 h 203"/>
                      <a:gd name="T10" fmla="*/ 65 w 401"/>
                      <a:gd name="T11" fmla="*/ 191 h 203"/>
                      <a:gd name="T12" fmla="*/ 124 w 401"/>
                      <a:gd name="T13" fmla="*/ 186 h 203"/>
                      <a:gd name="T14" fmla="*/ 140 w 401"/>
                      <a:gd name="T15" fmla="*/ 159 h 203"/>
                      <a:gd name="T16" fmla="*/ 222 w 401"/>
                      <a:gd name="T17" fmla="*/ 194 h 203"/>
                      <a:gd name="T18" fmla="*/ 279 w 401"/>
                      <a:gd name="T19" fmla="*/ 203 h 203"/>
                      <a:gd name="T20" fmla="*/ 317 w 401"/>
                      <a:gd name="T21" fmla="*/ 203 h 203"/>
                      <a:gd name="T22" fmla="*/ 366 w 401"/>
                      <a:gd name="T23" fmla="*/ 199 h 203"/>
                      <a:gd name="T24" fmla="*/ 388 w 401"/>
                      <a:gd name="T25" fmla="*/ 191 h 203"/>
                      <a:gd name="T26" fmla="*/ 401 w 401"/>
                      <a:gd name="T27" fmla="*/ 170 h 203"/>
                      <a:gd name="T28" fmla="*/ 395 w 401"/>
                      <a:gd name="T29" fmla="*/ 131 h 203"/>
                      <a:gd name="T30" fmla="*/ 373 w 401"/>
                      <a:gd name="T31" fmla="*/ 112 h 203"/>
                      <a:gd name="T32" fmla="*/ 317 w 401"/>
                      <a:gd name="T33" fmla="*/ 111 h 203"/>
                      <a:gd name="T34" fmla="*/ 256 w 401"/>
                      <a:gd name="T35" fmla="*/ 90 h 203"/>
                      <a:gd name="T36" fmla="*/ 205 w 401"/>
                      <a:gd name="T37" fmla="*/ 72 h 203"/>
                      <a:gd name="T38" fmla="*/ 205 w 401"/>
                      <a:gd name="T39" fmla="*/ 0 h 203"/>
                      <a:gd name="T40" fmla="*/ 19 w 401"/>
                      <a:gd name="T41" fmla="*/ 47 h 20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401"/>
                      <a:gd name="T64" fmla="*/ 0 h 203"/>
                      <a:gd name="T65" fmla="*/ 401 w 401"/>
                      <a:gd name="T66" fmla="*/ 203 h 20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401" h="203">
                        <a:moveTo>
                          <a:pt x="19" y="47"/>
                        </a:moveTo>
                        <a:lnTo>
                          <a:pt x="10" y="105"/>
                        </a:lnTo>
                        <a:lnTo>
                          <a:pt x="0" y="144"/>
                        </a:lnTo>
                        <a:lnTo>
                          <a:pt x="6" y="173"/>
                        </a:lnTo>
                        <a:lnTo>
                          <a:pt x="19" y="186"/>
                        </a:lnTo>
                        <a:lnTo>
                          <a:pt x="65" y="191"/>
                        </a:lnTo>
                        <a:lnTo>
                          <a:pt x="124" y="186"/>
                        </a:lnTo>
                        <a:lnTo>
                          <a:pt x="140" y="159"/>
                        </a:lnTo>
                        <a:lnTo>
                          <a:pt x="222" y="194"/>
                        </a:lnTo>
                        <a:lnTo>
                          <a:pt x="279" y="203"/>
                        </a:lnTo>
                        <a:lnTo>
                          <a:pt x="317" y="203"/>
                        </a:lnTo>
                        <a:lnTo>
                          <a:pt x="366" y="199"/>
                        </a:lnTo>
                        <a:lnTo>
                          <a:pt x="388" y="191"/>
                        </a:lnTo>
                        <a:lnTo>
                          <a:pt x="401" y="170"/>
                        </a:lnTo>
                        <a:lnTo>
                          <a:pt x="395" y="131"/>
                        </a:lnTo>
                        <a:lnTo>
                          <a:pt x="373" y="112"/>
                        </a:lnTo>
                        <a:lnTo>
                          <a:pt x="317" y="111"/>
                        </a:lnTo>
                        <a:lnTo>
                          <a:pt x="256" y="90"/>
                        </a:lnTo>
                        <a:lnTo>
                          <a:pt x="205" y="72"/>
                        </a:lnTo>
                        <a:lnTo>
                          <a:pt x="205" y="0"/>
                        </a:lnTo>
                        <a:lnTo>
                          <a:pt x="19" y="47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32" name="Freeform 27"/>
                  <p:cNvSpPr/>
                  <p:nvPr/>
                </p:nvSpPr>
                <p:spPr bwMode="auto">
                  <a:xfrm>
                    <a:off x="3647" y="3296"/>
                    <a:ext cx="268" cy="195"/>
                  </a:xfrm>
                  <a:custGeom>
                    <a:avLst/>
                    <a:gdLst>
                      <a:gd name="T0" fmla="*/ 26 w 268"/>
                      <a:gd name="T1" fmla="*/ 3 h 195"/>
                      <a:gd name="T2" fmla="*/ 0 w 268"/>
                      <a:gd name="T3" fmla="*/ 68 h 195"/>
                      <a:gd name="T4" fmla="*/ 4 w 268"/>
                      <a:gd name="T5" fmla="*/ 103 h 195"/>
                      <a:gd name="T6" fmla="*/ 33 w 268"/>
                      <a:gd name="T7" fmla="*/ 106 h 195"/>
                      <a:gd name="T8" fmla="*/ 54 w 268"/>
                      <a:gd name="T9" fmla="*/ 148 h 195"/>
                      <a:gd name="T10" fmla="*/ 96 w 268"/>
                      <a:gd name="T11" fmla="*/ 170 h 195"/>
                      <a:gd name="T12" fmla="*/ 159 w 268"/>
                      <a:gd name="T13" fmla="*/ 188 h 195"/>
                      <a:gd name="T14" fmla="*/ 188 w 268"/>
                      <a:gd name="T15" fmla="*/ 195 h 195"/>
                      <a:gd name="T16" fmla="*/ 223 w 268"/>
                      <a:gd name="T17" fmla="*/ 193 h 195"/>
                      <a:gd name="T18" fmla="*/ 257 w 268"/>
                      <a:gd name="T19" fmla="*/ 177 h 195"/>
                      <a:gd name="T20" fmla="*/ 268 w 268"/>
                      <a:gd name="T21" fmla="*/ 141 h 195"/>
                      <a:gd name="T22" fmla="*/ 259 w 268"/>
                      <a:gd name="T23" fmla="*/ 103 h 195"/>
                      <a:gd name="T24" fmla="*/ 233 w 268"/>
                      <a:gd name="T25" fmla="*/ 79 h 195"/>
                      <a:gd name="T26" fmla="*/ 193 w 268"/>
                      <a:gd name="T27" fmla="*/ 64 h 195"/>
                      <a:gd name="T28" fmla="*/ 186 w 268"/>
                      <a:gd name="T29" fmla="*/ 29 h 195"/>
                      <a:gd name="T30" fmla="*/ 178 w 268"/>
                      <a:gd name="T31" fmla="*/ 0 h 195"/>
                      <a:gd name="T32" fmla="*/ 26 w 268"/>
                      <a:gd name="T33" fmla="*/ 3 h 19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68"/>
                      <a:gd name="T52" fmla="*/ 0 h 195"/>
                      <a:gd name="T53" fmla="*/ 268 w 268"/>
                      <a:gd name="T54" fmla="*/ 195 h 19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68" h="195">
                        <a:moveTo>
                          <a:pt x="26" y="3"/>
                        </a:moveTo>
                        <a:lnTo>
                          <a:pt x="0" y="68"/>
                        </a:lnTo>
                        <a:lnTo>
                          <a:pt x="4" y="103"/>
                        </a:lnTo>
                        <a:lnTo>
                          <a:pt x="33" y="106"/>
                        </a:lnTo>
                        <a:lnTo>
                          <a:pt x="54" y="148"/>
                        </a:lnTo>
                        <a:lnTo>
                          <a:pt x="96" y="170"/>
                        </a:lnTo>
                        <a:lnTo>
                          <a:pt x="159" y="188"/>
                        </a:lnTo>
                        <a:lnTo>
                          <a:pt x="188" y="195"/>
                        </a:lnTo>
                        <a:lnTo>
                          <a:pt x="223" y="193"/>
                        </a:lnTo>
                        <a:lnTo>
                          <a:pt x="257" y="177"/>
                        </a:lnTo>
                        <a:lnTo>
                          <a:pt x="268" y="141"/>
                        </a:lnTo>
                        <a:lnTo>
                          <a:pt x="259" y="103"/>
                        </a:lnTo>
                        <a:lnTo>
                          <a:pt x="233" y="79"/>
                        </a:lnTo>
                        <a:lnTo>
                          <a:pt x="193" y="64"/>
                        </a:lnTo>
                        <a:lnTo>
                          <a:pt x="186" y="29"/>
                        </a:lnTo>
                        <a:lnTo>
                          <a:pt x="178" y="0"/>
                        </a:lnTo>
                        <a:lnTo>
                          <a:pt x="26" y="3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030" name="Freeform 29"/>
                <p:cNvSpPr/>
                <p:nvPr/>
              </p:nvSpPr>
              <p:spPr bwMode="auto">
                <a:xfrm>
                  <a:off x="3588" y="1911"/>
                  <a:ext cx="857" cy="1412"/>
                </a:xfrm>
                <a:custGeom>
                  <a:avLst/>
                  <a:gdLst>
                    <a:gd name="T0" fmla="*/ 8 w 857"/>
                    <a:gd name="T1" fmla="*/ 120 h 1412"/>
                    <a:gd name="T2" fmla="*/ 136 w 857"/>
                    <a:gd name="T3" fmla="*/ 114 h 1412"/>
                    <a:gd name="T4" fmla="*/ 194 w 857"/>
                    <a:gd name="T5" fmla="*/ 101 h 1412"/>
                    <a:gd name="T6" fmla="*/ 313 w 857"/>
                    <a:gd name="T7" fmla="*/ 60 h 1412"/>
                    <a:gd name="T8" fmla="*/ 383 w 857"/>
                    <a:gd name="T9" fmla="*/ 0 h 1412"/>
                    <a:gd name="T10" fmla="*/ 530 w 857"/>
                    <a:gd name="T11" fmla="*/ 127 h 1412"/>
                    <a:gd name="T12" fmla="*/ 659 w 857"/>
                    <a:gd name="T13" fmla="*/ 226 h 1412"/>
                    <a:gd name="T14" fmla="*/ 729 w 857"/>
                    <a:gd name="T15" fmla="*/ 290 h 1412"/>
                    <a:gd name="T16" fmla="*/ 786 w 857"/>
                    <a:gd name="T17" fmla="*/ 361 h 1412"/>
                    <a:gd name="T18" fmla="*/ 829 w 857"/>
                    <a:gd name="T19" fmla="*/ 411 h 1412"/>
                    <a:gd name="T20" fmla="*/ 843 w 857"/>
                    <a:gd name="T21" fmla="*/ 439 h 1412"/>
                    <a:gd name="T22" fmla="*/ 857 w 857"/>
                    <a:gd name="T23" fmla="*/ 482 h 1412"/>
                    <a:gd name="T24" fmla="*/ 857 w 857"/>
                    <a:gd name="T25" fmla="*/ 546 h 1412"/>
                    <a:gd name="T26" fmla="*/ 804 w 857"/>
                    <a:gd name="T27" fmla="*/ 630 h 1412"/>
                    <a:gd name="T28" fmla="*/ 743 w 857"/>
                    <a:gd name="T29" fmla="*/ 790 h 1412"/>
                    <a:gd name="T30" fmla="*/ 696 w 857"/>
                    <a:gd name="T31" fmla="*/ 923 h 1412"/>
                    <a:gd name="T32" fmla="*/ 677 w 857"/>
                    <a:gd name="T33" fmla="*/ 990 h 1412"/>
                    <a:gd name="T34" fmla="*/ 652 w 857"/>
                    <a:gd name="T35" fmla="*/ 1100 h 1412"/>
                    <a:gd name="T36" fmla="*/ 588 w 857"/>
                    <a:gd name="T37" fmla="*/ 1093 h 1412"/>
                    <a:gd name="T38" fmla="*/ 510 w 857"/>
                    <a:gd name="T39" fmla="*/ 1100 h 1412"/>
                    <a:gd name="T40" fmla="*/ 432 w 857"/>
                    <a:gd name="T41" fmla="*/ 1100 h 1412"/>
                    <a:gd name="T42" fmla="*/ 453 w 857"/>
                    <a:gd name="T43" fmla="*/ 993 h 1412"/>
                    <a:gd name="T44" fmla="*/ 511 w 857"/>
                    <a:gd name="T45" fmla="*/ 821 h 1412"/>
                    <a:gd name="T46" fmla="*/ 574 w 857"/>
                    <a:gd name="T47" fmla="*/ 642 h 1412"/>
                    <a:gd name="T48" fmla="*/ 602 w 857"/>
                    <a:gd name="T49" fmla="*/ 564 h 1412"/>
                    <a:gd name="T50" fmla="*/ 546 w 857"/>
                    <a:gd name="T51" fmla="*/ 516 h 1412"/>
                    <a:gd name="T52" fmla="*/ 482 w 857"/>
                    <a:gd name="T53" fmla="*/ 482 h 1412"/>
                    <a:gd name="T54" fmla="*/ 418 w 857"/>
                    <a:gd name="T55" fmla="*/ 425 h 1412"/>
                    <a:gd name="T56" fmla="*/ 368 w 857"/>
                    <a:gd name="T57" fmla="*/ 375 h 1412"/>
                    <a:gd name="T58" fmla="*/ 355 w 857"/>
                    <a:gd name="T59" fmla="*/ 461 h 1412"/>
                    <a:gd name="T60" fmla="*/ 312 w 857"/>
                    <a:gd name="T61" fmla="*/ 646 h 1412"/>
                    <a:gd name="T62" fmla="*/ 305 w 857"/>
                    <a:gd name="T63" fmla="*/ 723 h 1412"/>
                    <a:gd name="T64" fmla="*/ 305 w 857"/>
                    <a:gd name="T65" fmla="*/ 794 h 1412"/>
                    <a:gd name="T66" fmla="*/ 275 w 857"/>
                    <a:gd name="T67" fmla="*/ 914 h 1412"/>
                    <a:gd name="T68" fmla="*/ 256 w 857"/>
                    <a:gd name="T69" fmla="*/ 1183 h 1412"/>
                    <a:gd name="T70" fmla="*/ 255 w 857"/>
                    <a:gd name="T71" fmla="*/ 1398 h 1412"/>
                    <a:gd name="T72" fmla="*/ 142 w 857"/>
                    <a:gd name="T73" fmla="*/ 1398 h 1412"/>
                    <a:gd name="T74" fmla="*/ 99 w 857"/>
                    <a:gd name="T75" fmla="*/ 1412 h 1412"/>
                    <a:gd name="T76" fmla="*/ 56 w 857"/>
                    <a:gd name="T77" fmla="*/ 1390 h 1412"/>
                    <a:gd name="T78" fmla="*/ 59 w 857"/>
                    <a:gd name="T79" fmla="*/ 1264 h 1412"/>
                    <a:gd name="T80" fmla="*/ 48 w 857"/>
                    <a:gd name="T81" fmla="*/ 1129 h 1412"/>
                    <a:gd name="T82" fmla="*/ 66 w 857"/>
                    <a:gd name="T83" fmla="*/ 928 h 1412"/>
                    <a:gd name="T84" fmla="*/ 78 w 857"/>
                    <a:gd name="T85" fmla="*/ 786 h 1412"/>
                    <a:gd name="T86" fmla="*/ 66 w 857"/>
                    <a:gd name="T87" fmla="*/ 578 h 1412"/>
                    <a:gd name="T88" fmla="*/ 29 w 857"/>
                    <a:gd name="T89" fmla="*/ 354 h 1412"/>
                    <a:gd name="T90" fmla="*/ 0 w 857"/>
                    <a:gd name="T91" fmla="*/ 219 h 1412"/>
                    <a:gd name="T92" fmla="*/ 8 w 857"/>
                    <a:gd name="T93" fmla="*/ 120 h 141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57"/>
                    <a:gd name="T142" fmla="*/ 0 h 1412"/>
                    <a:gd name="T143" fmla="*/ 857 w 857"/>
                    <a:gd name="T144" fmla="*/ 1412 h 141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57" h="1412">
                      <a:moveTo>
                        <a:pt x="8" y="120"/>
                      </a:moveTo>
                      <a:lnTo>
                        <a:pt x="136" y="114"/>
                      </a:lnTo>
                      <a:lnTo>
                        <a:pt x="194" y="101"/>
                      </a:lnTo>
                      <a:lnTo>
                        <a:pt x="313" y="60"/>
                      </a:lnTo>
                      <a:lnTo>
                        <a:pt x="383" y="0"/>
                      </a:lnTo>
                      <a:lnTo>
                        <a:pt x="530" y="127"/>
                      </a:lnTo>
                      <a:lnTo>
                        <a:pt x="659" y="226"/>
                      </a:lnTo>
                      <a:lnTo>
                        <a:pt x="729" y="290"/>
                      </a:lnTo>
                      <a:lnTo>
                        <a:pt x="786" y="361"/>
                      </a:lnTo>
                      <a:lnTo>
                        <a:pt x="829" y="411"/>
                      </a:lnTo>
                      <a:lnTo>
                        <a:pt x="843" y="439"/>
                      </a:lnTo>
                      <a:lnTo>
                        <a:pt x="857" y="482"/>
                      </a:lnTo>
                      <a:lnTo>
                        <a:pt x="857" y="546"/>
                      </a:lnTo>
                      <a:lnTo>
                        <a:pt x="804" y="630"/>
                      </a:lnTo>
                      <a:lnTo>
                        <a:pt x="743" y="790"/>
                      </a:lnTo>
                      <a:lnTo>
                        <a:pt x="696" y="923"/>
                      </a:lnTo>
                      <a:lnTo>
                        <a:pt x="677" y="990"/>
                      </a:lnTo>
                      <a:lnTo>
                        <a:pt x="652" y="1100"/>
                      </a:lnTo>
                      <a:lnTo>
                        <a:pt x="588" y="1093"/>
                      </a:lnTo>
                      <a:lnTo>
                        <a:pt x="510" y="1100"/>
                      </a:lnTo>
                      <a:lnTo>
                        <a:pt x="432" y="1100"/>
                      </a:lnTo>
                      <a:lnTo>
                        <a:pt x="453" y="993"/>
                      </a:lnTo>
                      <a:lnTo>
                        <a:pt x="511" y="821"/>
                      </a:lnTo>
                      <a:lnTo>
                        <a:pt x="574" y="642"/>
                      </a:lnTo>
                      <a:lnTo>
                        <a:pt x="602" y="564"/>
                      </a:lnTo>
                      <a:lnTo>
                        <a:pt x="546" y="516"/>
                      </a:lnTo>
                      <a:lnTo>
                        <a:pt x="482" y="482"/>
                      </a:lnTo>
                      <a:lnTo>
                        <a:pt x="418" y="425"/>
                      </a:lnTo>
                      <a:lnTo>
                        <a:pt x="368" y="375"/>
                      </a:lnTo>
                      <a:lnTo>
                        <a:pt x="355" y="461"/>
                      </a:lnTo>
                      <a:lnTo>
                        <a:pt x="312" y="646"/>
                      </a:lnTo>
                      <a:lnTo>
                        <a:pt x="305" y="723"/>
                      </a:lnTo>
                      <a:lnTo>
                        <a:pt x="305" y="794"/>
                      </a:lnTo>
                      <a:lnTo>
                        <a:pt x="275" y="914"/>
                      </a:lnTo>
                      <a:lnTo>
                        <a:pt x="256" y="1183"/>
                      </a:lnTo>
                      <a:lnTo>
                        <a:pt x="255" y="1398"/>
                      </a:lnTo>
                      <a:lnTo>
                        <a:pt x="142" y="1398"/>
                      </a:lnTo>
                      <a:lnTo>
                        <a:pt x="99" y="1412"/>
                      </a:lnTo>
                      <a:lnTo>
                        <a:pt x="56" y="1390"/>
                      </a:lnTo>
                      <a:lnTo>
                        <a:pt x="59" y="1264"/>
                      </a:lnTo>
                      <a:lnTo>
                        <a:pt x="48" y="1129"/>
                      </a:lnTo>
                      <a:lnTo>
                        <a:pt x="66" y="928"/>
                      </a:lnTo>
                      <a:lnTo>
                        <a:pt x="78" y="786"/>
                      </a:lnTo>
                      <a:lnTo>
                        <a:pt x="66" y="578"/>
                      </a:lnTo>
                      <a:lnTo>
                        <a:pt x="29" y="354"/>
                      </a:lnTo>
                      <a:lnTo>
                        <a:pt x="0" y="219"/>
                      </a:lnTo>
                      <a:lnTo>
                        <a:pt x="8" y="12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994" name="Group 9"/>
              <p:cNvGrpSpPr/>
              <p:nvPr/>
            </p:nvGrpSpPr>
            <p:grpSpPr bwMode="auto">
              <a:xfrm rot="1042454">
                <a:off x="4326" y="1105"/>
                <a:ext cx="179" cy="317"/>
                <a:chOff x="4216" y="974"/>
                <a:chExt cx="163" cy="277"/>
              </a:xfrm>
            </p:grpSpPr>
            <p:sp>
              <p:nvSpPr>
                <p:cNvPr id="42027" name="Freeform 7"/>
                <p:cNvSpPr/>
                <p:nvPr/>
              </p:nvSpPr>
              <p:spPr bwMode="auto">
                <a:xfrm>
                  <a:off x="4216" y="974"/>
                  <a:ext cx="137" cy="274"/>
                </a:xfrm>
                <a:custGeom>
                  <a:avLst/>
                  <a:gdLst>
                    <a:gd name="T0" fmla="*/ 62 w 137"/>
                    <a:gd name="T1" fmla="*/ 274 h 274"/>
                    <a:gd name="T2" fmla="*/ 53 w 137"/>
                    <a:gd name="T3" fmla="*/ 219 h 274"/>
                    <a:gd name="T4" fmla="*/ 31 w 137"/>
                    <a:gd name="T5" fmla="*/ 184 h 274"/>
                    <a:gd name="T6" fmla="*/ 19 w 137"/>
                    <a:gd name="T7" fmla="*/ 142 h 274"/>
                    <a:gd name="T8" fmla="*/ 25 w 137"/>
                    <a:gd name="T9" fmla="*/ 106 h 274"/>
                    <a:gd name="T10" fmla="*/ 29 w 137"/>
                    <a:gd name="T11" fmla="*/ 84 h 274"/>
                    <a:gd name="T12" fmla="*/ 19 w 137"/>
                    <a:gd name="T13" fmla="*/ 50 h 274"/>
                    <a:gd name="T14" fmla="*/ 0 w 137"/>
                    <a:gd name="T15" fmla="*/ 23 h 274"/>
                    <a:gd name="T16" fmla="*/ 11 w 137"/>
                    <a:gd name="T17" fmla="*/ 4 h 274"/>
                    <a:gd name="T18" fmla="*/ 31 w 137"/>
                    <a:gd name="T19" fmla="*/ 0 h 274"/>
                    <a:gd name="T20" fmla="*/ 52 w 137"/>
                    <a:gd name="T21" fmla="*/ 4 h 274"/>
                    <a:gd name="T22" fmla="*/ 63 w 137"/>
                    <a:gd name="T23" fmla="*/ 19 h 274"/>
                    <a:gd name="T24" fmla="*/ 73 w 137"/>
                    <a:gd name="T25" fmla="*/ 31 h 274"/>
                    <a:gd name="T26" fmla="*/ 110 w 137"/>
                    <a:gd name="T27" fmla="*/ 82 h 274"/>
                    <a:gd name="T28" fmla="*/ 137 w 137"/>
                    <a:gd name="T29" fmla="*/ 131 h 274"/>
                    <a:gd name="T30" fmla="*/ 127 w 137"/>
                    <a:gd name="T31" fmla="*/ 195 h 274"/>
                    <a:gd name="T32" fmla="*/ 112 w 137"/>
                    <a:gd name="T33" fmla="*/ 274 h 274"/>
                    <a:gd name="T34" fmla="*/ 62 w 137"/>
                    <a:gd name="T35" fmla="*/ 274 h 27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7"/>
                    <a:gd name="T55" fmla="*/ 0 h 274"/>
                    <a:gd name="T56" fmla="*/ 137 w 137"/>
                    <a:gd name="T57" fmla="*/ 274 h 27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7" h="274">
                      <a:moveTo>
                        <a:pt x="62" y="274"/>
                      </a:moveTo>
                      <a:lnTo>
                        <a:pt x="53" y="219"/>
                      </a:lnTo>
                      <a:lnTo>
                        <a:pt x="31" y="184"/>
                      </a:lnTo>
                      <a:lnTo>
                        <a:pt x="19" y="142"/>
                      </a:lnTo>
                      <a:lnTo>
                        <a:pt x="25" y="106"/>
                      </a:lnTo>
                      <a:lnTo>
                        <a:pt x="29" y="84"/>
                      </a:lnTo>
                      <a:lnTo>
                        <a:pt x="19" y="50"/>
                      </a:lnTo>
                      <a:lnTo>
                        <a:pt x="0" y="23"/>
                      </a:lnTo>
                      <a:lnTo>
                        <a:pt x="11" y="4"/>
                      </a:lnTo>
                      <a:lnTo>
                        <a:pt x="31" y="0"/>
                      </a:lnTo>
                      <a:lnTo>
                        <a:pt x="52" y="4"/>
                      </a:lnTo>
                      <a:lnTo>
                        <a:pt x="63" y="19"/>
                      </a:lnTo>
                      <a:lnTo>
                        <a:pt x="73" y="31"/>
                      </a:lnTo>
                      <a:lnTo>
                        <a:pt x="110" y="82"/>
                      </a:lnTo>
                      <a:lnTo>
                        <a:pt x="137" y="131"/>
                      </a:lnTo>
                      <a:lnTo>
                        <a:pt x="127" y="195"/>
                      </a:lnTo>
                      <a:lnTo>
                        <a:pt x="112" y="274"/>
                      </a:lnTo>
                      <a:lnTo>
                        <a:pt x="62" y="27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28" name="Freeform 8"/>
                <p:cNvSpPr/>
                <p:nvPr/>
              </p:nvSpPr>
              <p:spPr bwMode="auto">
                <a:xfrm>
                  <a:off x="4240" y="1191"/>
                  <a:ext cx="139" cy="60"/>
                </a:xfrm>
                <a:custGeom>
                  <a:avLst/>
                  <a:gdLst>
                    <a:gd name="T0" fmla="*/ 0 w 139"/>
                    <a:gd name="T1" fmla="*/ 0 h 60"/>
                    <a:gd name="T2" fmla="*/ 7 w 139"/>
                    <a:gd name="T3" fmla="*/ 60 h 60"/>
                    <a:gd name="T4" fmla="*/ 139 w 139"/>
                    <a:gd name="T5" fmla="*/ 60 h 60"/>
                    <a:gd name="T6" fmla="*/ 132 w 139"/>
                    <a:gd name="T7" fmla="*/ 0 h 60"/>
                    <a:gd name="T8" fmla="*/ 82 w 139"/>
                    <a:gd name="T9" fmla="*/ 8 h 60"/>
                    <a:gd name="T10" fmla="*/ 0 w 139"/>
                    <a:gd name="T11" fmla="*/ 0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60"/>
                    <a:gd name="T20" fmla="*/ 139 w 139"/>
                    <a:gd name="T21" fmla="*/ 60 h 6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60">
                      <a:moveTo>
                        <a:pt x="0" y="0"/>
                      </a:moveTo>
                      <a:lnTo>
                        <a:pt x="7" y="60"/>
                      </a:lnTo>
                      <a:lnTo>
                        <a:pt x="139" y="60"/>
                      </a:lnTo>
                      <a:lnTo>
                        <a:pt x="132" y="0"/>
                      </a:lnTo>
                      <a:lnTo>
                        <a:pt x="82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995" name="Freeform 10"/>
              <p:cNvSpPr/>
              <p:nvPr/>
            </p:nvSpPr>
            <p:spPr bwMode="auto">
              <a:xfrm rot="1042454">
                <a:off x="3416" y="1171"/>
                <a:ext cx="648" cy="858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48"/>
                  <a:gd name="T61" fmla="*/ 0 h 858"/>
                  <a:gd name="T62" fmla="*/ 648 w 648"/>
                  <a:gd name="T63" fmla="*/ 858 h 8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996" name="Group 13"/>
              <p:cNvGrpSpPr/>
              <p:nvPr/>
            </p:nvGrpSpPr>
            <p:grpSpPr bwMode="auto">
              <a:xfrm rot="1042454">
                <a:off x="3668" y="1230"/>
                <a:ext cx="710" cy="940"/>
                <a:chOff x="3688" y="1156"/>
                <a:chExt cx="710" cy="940"/>
              </a:xfrm>
            </p:grpSpPr>
            <p:sp>
              <p:nvSpPr>
                <p:cNvPr id="42025" name="Freeform 11"/>
                <p:cNvSpPr/>
                <p:nvPr/>
              </p:nvSpPr>
              <p:spPr bwMode="auto">
                <a:xfrm>
                  <a:off x="3688" y="115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10"/>
                    <a:gd name="T118" fmla="*/ 0 h 940"/>
                    <a:gd name="T119" fmla="*/ 710 w 710"/>
                    <a:gd name="T120" fmla="*/ 940 h 94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26" name="Freeform 12"/>
                <p:cNvSpPr/>
                <p:nvPr/>
              </p:nvSpPr>
              <p:spPr bwMode="auto">
                <a:xfrm>
                  <a:off x="3735" y="120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9"/>
                    <a:gd name="T25" fmla="*/ 0 h 569"/>
                    <a:gd name="T26" fmla="*/ 199 w 199"/>
                    <a:gd name="T27" fmla="*/ 569 h 5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997" name="Freeform 14"/>
              <p:cNvSpPr/>
              <p:nvPr/>
            </p:nvSpPr>
            <p:spPr bwMode="auto">
              <a:xfrm rot="1042454">
                <a:off x="3616" y="1166"/>
                <a:ext cx="213" cy="176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176"/>
                  <a:gd name="T26" fmla="*/ 213 w 213"/>
                  <a:gd name="T27" fmla="*/ 176 h 1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8" name="Freeform 18"/>
              <p:cNvSpPr/>
              <p:nvPr/>
            </p:nvSpPr>
            <p:spPr bwMode="auto">
              <a:xfrm rot="1042454">
                <a:off x="4379" y="1173"/>
                <a:ext cx="149" cy="210"/>
              </a:xfrm>
              <a:custGeom>
                <a:avLst/>
                <a:gdLst>
                  <a:gd name="T0" fmla="*/ 66 w 149"/>
                  <a:gd name="T1" fmla="*/ 3 h 210"/>
                  <a:gd name="T2" fmla="*/ 38 w 149"/>
                  <a:gd name="T3" fmla="*/ 17 h 210"/>
                  <a:gd name="T4" fmla="*/ 11 w 149"/>
                  <a:gd name="T5" fmla="*/ 41 h 210"/>
                  <a:gd name="T6" fmla="*/ 0 w 149"/>
                  <a:gd name="T7" fmla="*/ 57 h 210"/>
                  <a:gd name="T8" fmla="*/ 5 w 149"/>
                  <a:gd name="T9" fmla="*/ 71 h 210"/>
                  <a:gd name="T10" fmla="*/ 19 w 149"/>
                  <a:gd name="T11" fmla="*/ 79 h 210"/>
                  <a:gd name="T12" fmla="*/ 43 w 149"/>
                  <a:gd name="T13" fmla="*/ 74 h 210"/>
                  <a:gd name="T14" fmla="*/ 14 w 149"/>
                  <a:gd name="T15" fmla="*/ 82 h 210"/>
                  <a:gd name="T16" fmla="*/ 11 w 149"/>
                  <a:gd name="T17" fmla="*/ 97 h 210"/>
                  <a:gd name="T18" fmla="*/ 14 w 149"/>
                  <a:gd name="T19" fmla="*/ 111 h 210"/>
                  <a:gd name="T20" fmla="*/ 21 w 149"/>
                  <a:gd name="T21" fmla="*/ 126 h 210"/>
                  <a:gd name="T22" fmla="*/ 50 w 149"/>
                  <a:gd name="T23" fmla="*/ 120 h 210"/>
                  <a:gd name="T24" fmla="*/ 19 w 149"/>
                  <a:gd name="T25" fmla="*/ 130 h 210"/>
                  <a:gd name="T26" fmla="*/ 19 w 149"/>
                  <a:gd name="T27" fmla="*/ 142 h 210"/>
                  <a:gd name="T28" fmla="*/ 23 w 149"/>
                  <a:gd name="T29" fmla="*/ 160 h 210"/>
                  <a:gd name="T30" fmla="*/ 34 w 149"/>
                  <a:gd name="T31" fmla="*/ 168 h 210"/>
                  <a:gd name="T32" fmla="*/ 50 w 149"/>
                  <a:gd name="T33" fmla="*/ 166 h 210"/>
                  <a:gd name="T34" fmla="*/ 32 w 149"/>
                  <a:gd name="T35" fmla="*/ 173 h 210"/>
                  <a:gd name="T36" fmla="*/ 29 w 149"/>
                  <a:gd name="T37" fmla="*/ 184 h 210"/>
                  <a:gd name="T38" fmla="*/ 31 w 149"/>
                  <a:gd name="T39" fmla="*/ 198 h 210"/>
                  <a:gd name="T40" fmla="*/ 51 w 149"/>
                  <a:gd name="T41" fmla="*/ 210 h 210"/>
                  <a:gd name="T42" fmla="*/ 79 w 149"/>
                  <a:gd name="T43" fmla="*/ 205 h 210"/>
                  <a:gd name="T44" fmla="*/ 107 w 149"/>
                  <a:gd name="T45" fmla="*/ 196 h 210"/>
                  <a:gd name="T46" fmla="*/ 126 w 149"/>
                  <a:gd name="T47" fmla="*/ 184 h 210"/>
                  <a:gd name="T48" fmla="*/ 143 w 149"/>
                  <a:gd name="T49" fmla="*/ 163 h 210"/>
                  <a:gd name="T50" fmla="*/ 141 w 149"/>
                  <a:gd name="T51" fmla="*/ 134 h 210"/>
                  <a:gd name="T52" fmla="*/ 149 w 149"/>
                  <a:gd name="T53" fmla="*/ 107 h 210"/>
                  <a:gd name="T54" fmla="*/ 132 w 149"/>
                  <a:gd name="T55" fmla="*/ 84 h 210"/>
                  <a:gd name="T56" fmla="*/ 134 w 149"/>
                  <a:gd name="T57" fmla="*/ 57 h 210"/>
                  <a:gd name="T58" fmla="*/ 122 w 149"/>
                  <a:gd name="T59" fmla="*/ 41 h 210"/>
                  <a:gd name="T60" fmla="*/ 125 w 149"/>
                  <a:gd name="T61" fmla="*/ 15 h 210"/>
                  <a:gd name="T62" fmla="*/ 106 w 149"/>
                  <a:gd name="T63" fmla="*/ 0 h 210"/>
                  <a:gd name="T64" fmla="*/ 66 w 149"/>
                  <a:gd name="T65" fmla="*/ 3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9"/>
                  <a:gd name="T100" fmla="*/ 0 h 210"/>
                  <a:gd name="T101" fmla="*/ 149 w 149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9" h="210">
                    <a:moveTo>
                      <a:pt x="66" y="3"/>
                    </a:moveTo>
                    <a:lnTo>
                      <a:pt x="38" y="17"/>
                    </a:lnTo>
                    <a:lnTo>
                      <a:pt x="11" y="41"/>
                    </a:lnTo>
                    <a:lnTo>
                      <a:pt x="0" y="57"/>
                    </a:lnTo>
                    <a:lnTo>
                      <a:pt x="5" y="71"/>
                    </a:lnTo>
                    <a:lnTo>
                      <a:pt x="19" y="79"/>
                    </a:lnTo>
                    <a:lnTo>
                      <a:pt x="43" y="74"/>
                    </a:lnTo>
                    <a:lnTo>
                      <a:pt x="14" y="82"/>
                    </a:lnTo>
                    <a:lnTo>
                      <a:pt x="11" y="97"/>
                    </a:lnTo>
                    <a:lnTo>
                      <a:pt x="14" y="111"/>
                    </a:lnTo>
                    <a:lnTo>
                      <a:pt x="21" y="126"/>
                    </a:lnTo>
                    <a:lnTo>
                      <a:pt x="50" y="120"/>
                    </a:lnTo>
                    <a:lnTo>
                      <a:pt x="19" y="130"/>
                    </a:lnTo>
                    <a:lnTo>
                      <a:pt x="19" y="142"/>
                    </a:lnTo>
                    <a:lnTo>
                      <a:pt x="23" y="160"/>
                    </a:lnTo>
                    <a:lnTo>
                      <a:pt x="34" y="168"/>
                    </a:lnTo>
                    <a:lnTo>
                      <a:pt x="50" y="166"/>
                    </a:lnTo>
                    <a:lnTo>
                      <a:pt x="32" y="173"/>
                    </a:lnTo>
                    <a:lnTo>
                      <a:pt x="29" y="184"/>
                    </a:lnTo>
                    <a:lnTo>
                      <a:pt x="31" y="198"/>
                    </a:lnTo>
                    <a:lnTo>
                      <a:pt x="51" y="210"/>
                    </a:lnTo>
                    <a:lnTo>
                      <a:pt x="79" y="205"/>
                    </a:lnTo>
                    <a:lnTo>
                      <a:pt x="107" y="196"/>
                    </a:lnTo>
                    <a:lnTo>
                      <a:pt x="126" y="184"/>
                    </a:lnTo>
                    <a:lnTo>
                      <a:pt x="143" y="163"/>
                    </a:lnTo>
                    <a:lnTo>
                      <a:pt x="141" y="134"/>
                    </a:lnTo>
                    <a:lnTo>
                      <a:pt x="149" y="107"/>
                    </a:lnTo>
                    <a:lnTo>
                      <a:pt x="132" y="84"/>
                    </a:lnTo>
                    <a:lnTo>
                      <a:pt x="134" y="57"/>
                    </a:lnTo>
                    <a:lnTo>
                      <a:pt x="122" y="41"/>
                    </a:lnTo>
                    <a:lnTo>
                      <a:pt x="125" y="15"/>
                    </a:lnTo>
                    <a:lnTo>
                      <a:pt x="106" y="0"/>
                    </a:lnTo>
                    <a:lnTo>
                      <a:pt x="66" y="3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999" name="Group 38"/>
              <p:cNvGrpSpPr/>
              <p:nvPr/>
            </p:nvGrpSpPr>
            <p:grpSpPr bwMode="auto">
              <a:xfrm rot="1042454">
                <a:off x="3123" y="1178"/>
                <a:ext cx="630" cy="1101"/>
                <a:chOff x="3179" y="1278"/>
                <a:chExt cx="630" cy="1101"/>
              </a:xfrm>
            </p:grpSpPr>
            <p:grpSp>
              <p:nvGrpSpPr>
                <p:cNvPr id="42018" name="Group 33"/>
                <p:cNvGrpSpPr/>
                <p:nvPr/>
              </p:nvGrpSpPr>
              <p:grpSpPr bwMode="auto">
                <a:xfrm>
                  <a:off x="3348" y="1278"/>
                  <a:ext cx="461" cy="1101"/>
                  <a:chOff x="3348" y="1278"/>
                  <a:chExt cx="461" cy="1101"/>
                </a:xfrm>
              </p:grpSpPr>
              <p:sp>
                <p:nvSpPr>
                  <p:cNvPr id="42023" name="Freeform 31"/>
                  <p:cNvSpPr/>
                  <p:nvPr/>
                </p:nvSpPr>
                <p:spPr bwMode="auto">
                  <a:xfrm>
                    <a:off x="3348" y="127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61"/>
                      <a:gd name="T94" fmla="*/ 0 h 1101"/>
                      <a:gd name="T95" fmla="*/ 461 w 461"/>
                      <a:gd name="T96" fmla="*/ 1101 h 1101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4" name="Freeform 32"/>
                  <p:cNvSpPr/>
                  <p:nvPr/>
                </p:nvSpPr>
                <p:spPr bwMode="auto">
                  <a:xfrm>
                    <a:off x="3465" y="132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25"/>
                      <a:gd name="T28" fmla="*/ 0 h 620"/>
                      <a:gd name="T29" fmla="*/ 325 w 325"/>
                      <a:gd name="T30" fmla="*/ 620 h 62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019" name="Group 37"/>
                <p:cNvGrpSpPr/>
                <p:nvPr/>
              </p:nvGrpSpPr>
              <p:grpSpPr bwMode="auto">
                <a:xfrm>
                  <a:off x="3179" y="1394"/>
                  <a:ext cx="549" cy="922"/>
                  <a:chOff x="3179" y="1394"/>
                  <a:chExt cx="549" cy="922"/>
                </a:xfrm>
              </p:grpSpPr>
              <p:sp>
                <p:nvSpPr>
                  <p:cNvPr id="42020" name="Freeform 34"/>
                  <p:cNvSpPr/>
                  <p:nvPr/>
                </p:nvSpPr>
                <p:spPr bwMode="auto">
                  <a:xfrm>
                    <a:off x="3524" y="210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04"/>
                      <a:gd name="T58" fmla="*/ 0 h 214"/>
                      <a:gd name="T59" fmla="*/ 204 w 204"/>
                      <a:gd name="T60" fmla="*/ 214 h 214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1" name="Freeform 35"/>
                  <p:cNvSpPr/>
                  <p:nvPr/>
                </p:nvSpPr>
                <p:spPr bwMode="auto">
                  <a:xfrm>
                    <a:off x="3496" y="209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1"/>
                      <a:gd name="T22" fmla="*/ 0 h 137"/>
                      <a:gd name="T23" fmla="*/ 121 w 121"/>
                      <a:gd name="T24" fmla="*/ 137 h 1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2" name="Freeform 36"/>
                  <p:cNvSpPr/>
                  <p:nvPr/>
                </p:nvSpPr>
                <p:spPr bwMode="auto">
                  <a:xfrm>
                    <a:off x="3179" y="139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44"/>
                      <a:gd name="T94" fmla="*/ 0 h 840"/>
                      <a:gd name="T95" fmla="*/ 444 w 444"/>
                      <a:gd name="T96" fmla="*/ 840 h 840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00" name="Group 55"/>
              <p:cNvGrpSpPr/>
              <p:nvPr/>
            </p:nvGrpSpPr>
            <p:grpSpPr bwMode="auto">
              <a:xfrm rot="1042454">
                <a:off x="3503" y="758"/>
                <a:ext cx="355" cy="463"/>
                <a:chOff x="3327" y="819"/>
                <a:chExt cx="355" cy="463"/>
              </a:xfrm>
            </p:grpSpPr>
            <p:grpSp>
              <p:nvGrpSpPr>
                <p:cNvPr id="42002" name="Group 41"/>
                <p:cNvGrpSpPr/>
                <p:nvPr/>
              </p:nvGrpSpPr>
              <p:grpSpPr bwMode="auto">
                <a:xfrm>
                  <a:off x="3362" y="955"/>
                  <a:ext cx="305" cy="220"/>
                  <a:chOff x="3362" y="955"/>
                  <a:chExt cx="305" cy="220"/>
                </a:xfrm>
              </p:grpSpPr>
              <p:sp>
                <p:nvSpPr>
                  <p:cNvPr id="42016" name="Freeform 39"/>
                  <p:cNvSpPr/>
                  <p:nvPr/>
                </p:nvSpPr>
                <p:spPr bwMode="auto">
                  <a:xfrm>
                    <a:off x="3624" y="95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00"/>
                      <a:gd name="T32" fmla="*/ 43 w 43"/>
                      <a:gd name="T33" fmla="*/ 100 h 1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17" name="Freeform 40"/>
                  <p:cNvSpPr/>
                  <p:nvPr/>
                </p:nvSpPr>
                <p:spPr bwMode="auto">
                  <a:xfrm>
                    <a:off x="3362" y="109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82"/>
                      <a:gd name="T32" fmla="*/ 73 w 73"/>
                      <a:gd name="T33" fmla="*/ 82 h 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003" name="Freeform 42"/>
                <p:cNvSpPr/>
                <p:nvPr/>
              </p:nvSpPr>
              <p:spPr bwMode="auto">
                <a:xfrm>
                  <a:off x="3342" y="86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413"/>
                    <a:gd name="T113" fmla="*/ 340 w 340"/>
                    <a:gd name="T114" fmla="*/ 413 h 41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2004" name="Group 46"/>
                <p:cNvGrpSpPr/>
                <p:nvPr/>
              </p:nvGrpSpPr>
              <p:grpSpPr bwMode="auto">
                <a:xfrm>
                  <a:off x="3377" y="959"/>
                  <a:ext cx="257" cy="143"/>
                  <a:chOff x="3377" y="959"/>
                  <a:chExt cx="257" cy="143"/>
                </a:xfrm>
              </p:grpSpPr>
              <p:sp>
                <p:nvSpPr>
                  <p:cNvPr id="42013" name="Freeform 43"/>
                  <p:cNvSpPr/>
                  <p:nvPr/>
                </p:nvSpPr>
                <p:spPr bwMode="auto">
                  <a:xfrm>
                    <a:off x="3502" y="102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"/>
                      <a:gd name="T22" fmla="*/ 0 h 21"/>
                      <a:gd name="T23" fmla="*/ 19 w 19"/>
                      <a:gd name="T24" fmla="*/ 21 h 2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14" name="Freeform 44"/>
                  <p:cNvSpPr/>
                  <p:nvPr/>
                </p:nvSpPr>
                <p:spPr bwMode="auto">
                  <a:xfrm>
                    <a:off x="3377" y="107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24"/>
                      <a:gd name="T17" fmla="*/ 37 w 37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15" name="Freeform 45"/>
                  <p:cNvSpPr/>
                  <p:nvPr/>
                </p:nvSpPr>
                <p:spPr bwMode="auto">
                  <a:xfrm>
                    <a:off x="3601" y="95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24"/>
                      <a:gd name="T17" fmla="*/ 33 w 33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005" name="Group 51"/>
                <p:cNvGrpSpPr/>
                <p:nvPr/>
              </p:nvGrpSpPr>
              <p:grpSpPr bwMode="auto">
                <a:xfrm>
                  <a:off x="3407" y="969"/>
                  <a:ext cx="218" cy="158"/>
                  <a:chOff x="3407" y="969"/>
                  <a:chExt cx="218" cy="158"/>
                </a:xfrm>
              </p:grpSpPr>
              <p:sp>
                <p:nvSpPr>
                  <p:cNvPr id="42009" name="Freeform 47"/>
                  <p:cNvSpPr/>
                  <p:nvPr/>
                </p:nvSpPr>
                <p:spPr bwMode="auto">
                  <a:xfrm>
                    <a:off x="3407" y="102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0"/>
                      <a:gd name="T49" fmla="*/ 0 h 100"/>
                      <a:gd name="T50" fmla="*/ 110 w 110"/>
                      <a:gd name="T51" fmla="*/ 100 h 10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10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3457" y="107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42011" name="Freeform 49"/>
                  <p:cNvSpPr/>
                  <p:nvPr/>
                </p:nvSpPr>
                <p:spPr bwMode="auto">
                  <a:xfrm>
                    <a:off x="3514" y="96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1"/>
                      <a:gd name="T49" fmla="*/ 0 h 99"/>
                      <a:gd name="T50" fmla="*/ 111 w 111"/>
                      <a:gd name="T51" fmla="*/ 99 h 9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12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3564" y="101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42006" name="Freeform 52"/>
                <p:cNvSpPr/>
                <p:nvPr/>
              </p:nvSpPr>
              <p:spPr bwMode="auto">
                <a:xfrm>
                  <a:off x="3521" y="113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0"/>
                    <a:gd name="T67" fmla="*/ 0 h 89"/>
                    <a:gd name="T68" fmla="*/ 110 w 110"/>
                    <a:gd name="T69" fmla="*/ 89 h 8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07" name="Freeform 53"/>
                <p:cNvSpPr/>
                <p:nvPr/>
              </p:nvSpPr>
              <p:spPr bwMode="auto">
                <a:xfrm>
                  <a:off x="3529" y="110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"/>
                    <a:gd name="T22" fmla="*/ 0 h 32"/>
                    <a:gd name="T23" fmla="*/ 57 w 57"/>
                    <a:gd name="T24" fmla="*/ 32 h 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08" name="Freeform 54"/>
                <p:cNvSpPr/>
                <p:nvPr/>
              </p:nvSpPr>
              <p:spPr bwMode="auto">
                <a:xfrm>
                  <a:off x="3327" y="81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07"/>
                    <a:gd name="T127" fmla="*/ 0 h 282"/>
                    <a:gd name="T128" fmla="*/ 307 w 307"/>
                    <a:gd name="T129" fmla="*/ 282 h 2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001" name="Freeform 56"/>
              <p:cNvSpPr/>
              <p:nvPr/>
            </p:nvSpPr>
            <p:spPr bwMode="auto">
              <a:xfrm rot="1042454">
                <a:off x="3600" y="1267"/>
                <a:ext cx="304" cy="764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04"/>
                  <a:gd name="T70" fmla="*/ 0 h 764"/>
                  <a:gd name="T71" fmla="*/ 304 w 304"/>
                  <a:gd name="T72" fmla="*/ 764 h 7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992" name="AutoShape 60"/>
            <p:cNvSpPr>
              <a:spLocks noChangeArrowheads="1"/>
            </p:cNvSpPr>
            <p:nvPr/>
          </p:nvSpPr>
          <p:spPr bwMode="auto">
            <a:xfrm>
              <a:off x="4252" y="675"/>
              <a:ext cx="2400" cy="480"/>
            </a:xfrm>
            <a:prstGeom prst="cloudCallout">
              <a:avLst>
                <a:gd name="adj1" fmla="val -9667"/>
                <a:gd name="adj2" fmla="val 13583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CCFFFF"/>
              </a:solidFill>
              <a:round/>
            </a:ln>
          </p:spPr>
          <p:txBody>
            <a:bodyPr wrap="none" lIns="18000" rIns="1800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        We just got lucky?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9" name="AutoShape 93"/>
          <p:cNvSpPr>
            <a:spLocks noChangeArrowheads="1"/>
          </p:cNvSpPr>
          <p:nvPr/>
        </p:nvSpPr>
        <p:spPr bwMode="auto">
          <a:xfrm>
            <a:off x="9840913" y="4103688"/>
            <a:ext cx="2057400" cy="1687512"/>
          </a:xfrm>
          <a:prstGeom prst="cloudCallout">
            <a:avLst>
              <a:gd name="adj1" fmla="val -122375"/>
              <a:gd name="adj2" fmla="val -45773"/>
            </a:avLst>
          </a:prstGeom>
          <a:gradFill rotWithShape="0">
            <a:gsLst>
              <a:gs pos="0">
                <a:schemeClr val="accent5"/>
              </a:gs>
              <a:gs pos="50000">
                <a:srgbClr val="FFFFFF"/>
              </a:gs>
              <a:gs pos="100000">
                <a:srgbClr val="C1C1C1"/>
              </a:gs>
            </a:gsLst>
            <a:lin ang="0" scaled="1"/>
          </a:gradFill>
          <a:ln w="9525">
            <a:solidFill>
              <a:srgbClr val="808080"/>
            </a:solidFill>
            <a:round/>
          </a:ln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And what happenedhere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?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" name="Object 39"/>
          <p:cNvGraphicFramePr>
            <a:graphicFrameLocks noChangeAspect="1"/>
          </p:cNvGraphicFramePr>
          <p:nvPr/>
        </p:nvGraphicFramePr>
        <p:xfrm>
          <a:off x="7118597" y="279053"/>
          <a:ext cx="40179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Equation" r:id="rId3" imgW="39938325" imgH="6800850" progId="Equation.DSMT4">
                  <p:embed/>
                </p:oleObj>
              </mc:Choice>
              <mc:Fallback>
                <p:oleObj name="Equation" r:id="rId3" imgW="39938325" imgH="680085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597" y="279053"/>
                        <a:ext cx="40179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898525" y="332656"/>
            <a:ext cx="36226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考察反推一步的误差：</a:t>
            </a:r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35" name="Object 4"/>
          <p:cNvGraphicFramePr>
            <a:graphicFrameLocks noChangeAspect="1"/>
          </p:cNvGraphicFramePr>
          <p:nvPr/>
        </p:nvGraphicFramePr>
        <p:xfrm>
          <a:off x="3605311" y="866056"/>
          <a:ext cx="45069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Equation" r:id="rId1" imgW="48272700" imgH="7458075" progId="Equation.3">
                  <p:embed/>
                </p:oleObj>
              </mc:Choice>
              <mc:Fallback>
                <p:oleObj name="Equation" r:id="rId1" imgW="48272700" imgH="74580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311" y="866056"/>
                        <a:ext cx="45069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898525" y="1870944"/>
            <a:ext cx="354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以此类推，对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&lt;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有：</a:t>
            </a:r>
            <a:endParaRPr kumimoji="1"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37" name="Object 6"/>
          <p:cNvGraphicFramePr>
            <a:graphicFrameLocks noChangeAspect="1"/>
          </p:cNvGraphicFramePr>
          <p:nvPr/>
        </p:nvGraphicFramePr>
        <p:xfrm>
          <a:off x="4049563" y="2390056"/>
          <a:ext cx="36306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Equation" r:id="rId3" imgW="36423600" imgH="7239000" progId="Equation.3">
                  <p:embed/>
                </p:oleObj>
              </mc:Choice>
              <mc:Fallback>
                <p:oleObj name="Equation" r:id="rId3" imgW="36423600" imgH="723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563" y="2390056"/>
                        <a:ext cx="36306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898525" y="3284984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误差逐步递减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这样的算法称为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稳定的算法。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 flipH="1">
            <a:off x="898525" y="3717032"/>
            <a:ext cx="10886107" cy="3159199"/>
          </a:xfrm>
          <a:prstGeom prst="horizontalScroll">
            <a:avLst>
              <a:gd name="adj" fmla="val 8903"/>
            </a:avLst>
          </a:prstGeom>
          <a:solidFill>
            <a:schemeClr val="accent5"/>
          </a:solidFill>
          <a:ln w="9525">
            <a:solidFill>
              <a:schemeClr val="tx1"/>
            </a:solidFill>
            <a:round/>
          </a:ln>
        </p:spPr>
        <p:txBody>
          <a:bodyPr wrap="none" tIns="22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zh-CN" altLang="en-US" sz="2400" b="1" dirty="0"/>
              <a:t>       在实际计算中，对任何输入数据都是稳定的数值方法，称为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无条件稳定</a:t>
            </a:r>
            <a:r>
              <a:rPr kumimoji="1" lang="zh-CN" altLang="en-US" sz="2400" b="1" dirty="0"/>
              <a:t>；</a:t>
            </a:r>
            <a:endParaRPr kumimoji="1" lang="en-US" altLang="zh-CN" sz="2400" b="1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zh-CN" altLang="en-US" sz="2400" b="1" dirty="0"/>
              <a:t>对某些数据稳定，而对另一些数据不稳定的数值方法，称为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条件稳定</a:t>
            </a:r>
            <a:r>
              <a:rPr kumimoji="1" lang="zh-CN" altLang="en-US" sz="2400" b="1" dirty="0"/>
              <a:t>。</a:t>
            </a:r>
            <a:endParaRPr kumimoji="1" lang="en-US" altLang="zh-CN" sz="2400" b="1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zh-CN" altLang="en-US" sz="2400" b="1" dirty="0"/>
              <a:t>       在我们今后的讨论中，</a:t>
            </a:r>
            <a:r>
              <a:rPr kumimoji="1" lang="zh-CN" altLang="en-US" sz="2400" b="1" dirty="0">
                <a:solidFill>
                  <a:srgbClr val="FF3300"/>
                </a:solidFill>
              </a:rPr>
              <a:t>误差</a:t>
            </a:r>
            <a:r>
              <a:rPr kumimoji="1" lang="zh-CN" altLang="en-US" sz="2400" b="1" dirty="0"/>
              <a:t>将不可回避，算法的</a:t>
            </a:r>
            <a:r>
              <a:rPr kumimoji="1" lang="zh-CN" altLang="en-US" sz="2400" b="1" dirty="0">
                <a:solidFill>
                  <a:schemeClr val="hlink"/>
                </a:solidFill>
              </a:rPr>
              <a:t>稳定性</a:t>
            </a:r>
            <a:r>
              <a:rPr kumimoji="1" lang="zh-CN" altLang="en-US" sz="2400" b="1" dirty="0"/>
              <a:t>会是一个非常重</a:t>
            </a:r>
            <a:endParaRPr kumimoji="1" lang="en-US" altLang="zh-CN" sz="2400" b="1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zh-CN" altLang="en-US" sz="2400" b="1" dirty="0"/>
              <a:t>要的话题。</a:t>
            </a:r>
            <a:endParaRPr kumimoji="1" lang="zh-CN" altLang="en-US" sz="24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413" name="灯片编号占位符 6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767408" y="571483"/>
            <a:ext cx="53578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科学计算的重要性</a:t>
            </a:r>
            <a:endParaRPr lang="zh-CN" altLang="en-US" sz="3200" b="1" dirty="0">
              <a:solidFill>
                <a:srgbClr val="7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911425" y="1357297"/>
            <a:ext cx="10441159" cy="120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8775" indent="-4572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当今科学活动的三大方法：实验、理论推导和科学计算。</a:t>
            </a:r>
            <a:endParaRPr lang="en-US" altLang="zh-CN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——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石钟慈院士（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年）  </a:t>
            </a:r>
            <a:endParaRPr lang="zh-CN" altLang="en-US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2" name="Picture 2" descr="伽利略在比萨斜塔演示自由落体实验">
            <a:hlinkClick r:id="rId1" tooltip="伽利略在比萨斜塔演示自由落体实验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472" y="2709200"/>
            <a:ext cx="2094710" cy="2520000"/>
          </a:xfrm>
          <a:prstGeom prst="rect">
            <a:avLst/>
          </a:prstGeom>
          <a:noFill/>
        </p:spPr>
      </p:pic>
      <p:pic>
        <p:nvPicPr>
          <p:cNvPr id="15364" name="Picture 4" descr="牛顿微积分">
            <a:hlinkClick r:id="rId3" tooltip="牛顿微积分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7179" y="2745184"/>
            <a:ext cx="2710425" cy="2340000"/>
          </a:xfrm>
          <a:prstGeom prst="rect">
            <a:avLst/>
          </a:prstGeom>
          <a:noFill/>
        </p:spPr>
      </p:pic>
      <p:pic>
        <p:nvPicPr>
          <p:cNvPr id="15366" name="Picture 6" descr="https://bkimg.cdn.bcebos.com/pic/32fa828ba61ea8d3d37e3d369f0a304e251f58a7?x-bce-process=image/resize,m_lfit,w_440,limit_1/format,f_auto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33241" y="2708920"/>
            <a:ext cx="3171271" cy="2160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487488" y="5395863"/>
            <a:ext cx="2000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实验出现最早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dirty="0">
                <a:solidFill>
                  <a:srgbClr val="0000CC"/>
                </a:solidFill>
              </a:rPr>
              <a:t>伽利略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0050" y="5293657"/>
            <a:ext cx="2571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牛顿</a:t>
            </a:r>
            <a:r>
              <a:rPr lang="zh-CN" altLang="en-US" dirty="0"/>
              <a:t>提出力学三大定律、微积分，理论推导兴起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32108" y="5241394"/>
            <a:ext cx="300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冯诺伊曼</a:t>
            </a:r>
            <a:r>
              <a:rPr lang="zh-CN" altLang="en-US" dirty="0"/>
              <a:t>发明电子计算机，科学计算成为重要方法</a:t>
            </a:r>
            <a:endParaRPr lang="zh-CN" altLang="en-US" dirty="0"/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767408" y="1340766"/>
            <a:ext cx="10441159" cy="1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413" name="灯片编号占位符 6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767408" y="571483"/>
            <a:ext cx="53578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科学计算的重要性</a:t>
            </a:r>
            <a:endParaRPr lang="zh-CN" altLang="en-US" sz="3200" b="1" dirty="0">
              <a:solidFill>
                <a:srgbClr val="7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5640" y="1751681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计算无边界，现在什么时候你都可以做计算，而你不知不觉中就在做计算。</a:t>
            </a:r>
            <a:endParaRPr lang="zh-CN" altLang="en-US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4906" y="4286255"/>
            <a:ext cx="6193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大数据和人工智能能为算法的研究和应用，包括数值分析提供了无穷的空间。</a:t>
            </a:r>
            <a:endParaRPr lang="zh-CN" altLang="en-US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4" name="Picture 4" descr="https://bkimg.cdn.bcebos.com/pic/8d5494eef01f3a29dd4b7ece9125bc315c607c2b?x-bce-process=image/watermark,image_d2F0ZXIvYmFpa2U2MA==,g_7,xp_5,yp_5/format,f_aut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57416" y="4214821"/>
            <a:ext cx="2552700" cy="1666875"/>
          </a:xfrm>
          <a:prstGeom prst="rect">
            <a:avLst/>
          </a:prstGeom>
          <a:noFill/>
        </p:spPr>
      </p:pic>
      <p:pic>
        <p:nvPicPr>
          <p:cNvPr id="35846" name="Picture 6" descr="张平文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432" y="1531840"/>
            <a:ext cx="1504800" cy="22572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055440" y="374897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张平文</a:t>
            </a:r>
            <a:r>
              <a:rPr lang="zh-CN" altLang="en-US" dirty="0"/>
              <a:t>院士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66976" y="6072205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鄂维南</a:t>
            </a:r>
            <a:r>
              <a:rPr lang="zh-CN" altLang="en-US" dirty="0"/>
              <a:t>院士</a:t>
            </a:r>
            <a:endParaRPr lang="zh-CN" altLang="en-US" dirty="0"/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767408" y="1340766"/>
            <a:ext cx="10441159" cy="1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95400" y="571484"/>
            <a:ext cx="6286513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科学计算的重要性：算法举例一</a:t>
            </a:r>
            <a:endParaRPr lang="zh-CN" altLang="en-US" sz="3200" b="1" dirty="0">
              <a:solidFill>
                <a:srgbClr val="7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88075" y="1700808"/>
            <a:ext cx="1723549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秦九韶算法</a:t>
            </a:r>
            <a:endParaRPr kumimoji="1"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Administrator\Desktop\W02013042735088045684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18" y="2409155"/>
            <a:ext cx="2876109" cy="23879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83432" y="5026531"/>
            <a:ext cx="2876110" cy="1138773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wrap="squar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defTabSz="457200"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defTabSz="457200"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defTabSz="457200"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defTabSz="457200"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秦九韶（</a:t>
            </a:r>
            <a:r>
              <a:rPr lang="en-US" altLang="zh-CN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1202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1261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0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中国剩余定理</a:t>
            </a:r>
            <a:endParaRPr lang="en-US" altLang="zh-CN" sz="20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/>
            <a:r>
              <a:rPr lang="en-US" altLang="zh-CN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数书九章</a:t>
            </a:r>
            <a:r>
              <a:rPr lang="en-US" altLang="zh-CN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1247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367808" y="1556792"/>
            <a:ext cx="2031325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计算多项式：</a:t>
            </a:r>
            <a:endParaRPr kumimoji="1"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"/>
              <p:cNvSpPr txBox="1">
                <a:spLocks noChangeArrowheads="1"/>
              </p:cNvSpPr>
              <p:nvPr/>
            </p:nvSpPr>
            <p:spPr>
              <a:xfrm>
                <a:off x="4511824" y="2595239"/>
                <a:ext cx="5940152" cy="112179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楷体_GB2312" pitchFamily="49" charset="-122"/>
                    <a:ea typeface="楷体_GB2312" pitchFamily="49" charset="-122"/>
                  </a:rPr>
                  <a:t>算法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：直接计算需要</a:t>
                </a:r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  <a:ea typeface="楷体_GB2312" pitchFamily="49" charset="-122"/>
                        </a:rPr>
                        <m:t>𝒏</m:t>
                      </m:r>
                      <m:r>
                        <a:rPr lang="en-US" altLang="zh-CN" sz="2400" b="1" i="1">
                          <a:latin typeface="Cambria Math"/>
                          <a:ea typeface="楷体_GB2312" pitchFamily="49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  <a:ea typeface="楷体_GB2312" pitchFamily="49" charset="-122"/>
                            </a:rPr>
                            <m:t>𝒏</m:t>
                          </m:r>
                          <m:r>
                            <a:rPr lang="en-US" altLang="zh-CN" sz="2400" b="1" i="1">
                              <a:latin typeface="Cambria Math"/>
                              <a:ea typeface="楷体_GB2312" pitchFamily="49" charset="-122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/>
                              <a:ea typeface="楷体_GB2312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>
                          <a:latin typeface="Cambria Math"/>
                          <a:ea typeface="楷体_GB2312" pitchFamily="49" charset="-122"/>
                        </a:rPr>
                        <m:t>+…+</m:t>
                      </m:r>
                      <m:r>
                        <a:rPr lang="en-US" altLang="zh-CN" sz="2400" b="1" i="1">
                          <a:latin typeface="Cambria Math"/>
                          <a:ea typeface="楷体_GB2312" pitchFamily="49" charset="-122"/>
                        </a:rPr>
                        <m:t>𝟐</m:t>
                      </m:r>
                      <m:r>
                        <a:rPr lang="en-US" altLang="zh-CN" sz="2400" b="1" i="1">
                          <a:latin typeface="Cambria Math"/>
                          <a:ea typeface="楷体_GB2312" pitchFamily="49" charset="-122"/>
                        </a:rPr>
                        <m:t>+</m:t>
                      </m:r>
                      <m:r>
                        <a:rPr lang="en-US" altLang="zh-CN" sz="2400" b="1" i="1">
                          <a:latin typeface="Cambria Math"/>
                          <a:ea typeface="楷体_GB2312" pitchFamily="49" charset="-122"/>
                        </a:rPr>
                        <m:t>𝟏</m:t>
                      </m:r>
                      <m:r>
                        <a:rPr lang="en-US" altLang="zh-CN" sz="2400" b="1" i="1">
                          <a:latin typeface="Cambria Math"/>
                          <a:ea typeface="楷体_GB2312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次乘法。      </a:t>
                </a:r>
              </a:p>
              <a:p>
                <a:pPr eaLnBrk="1" hangingPunct="1">
                  <a:buFontTx/>
                  <a:buNone/>
                </a:pPr>
                <a:endParaRPr lang="zh-CN" altLang="en-US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2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75" y="2595245"/>
                <a:ext cx="5940425" cy="1576070"/>
              </a:xfrm>
              <a:prstGeom prst="rect">
                <a:avLst/>
              </a:prstGeom>
              <a:blipFill rotWithShape="1">
                <a:blip r:embed="rId2"/>
                <a:stretch>
                  <a:fillRect l="-1538" t="-4348" b="-5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"/>
              <p:cNvSpPr txBox="1">
                <a:spLocks noChangeArrowheads="1"/>
              </p:cNvSpPr>
              <p:nvPr/>
            </p:nvSpPr>
            <p:spPr>
              <a:xfrm>
                <a:off x="4583831" y="4273657"/>
                <a:ext cx="6624735" cy="217967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楷体_GB2312" pitchFamily="49" charset="-122"/>
                    <a:ea typeface="楷体_GB2312" pitchFamily="49" charset="-122"/>
                  </a:rPr>
                  <a:t>算法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：利用</a:t>
                </a:r>
                <a:r>
                  <a:rPr lang="zh-CN" altLang="en-US" sz="2400" b="1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秦九韶</a:t>
                </a: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算法</a:t>
                </a:r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sz="2400" b="1" dirty="0">
                    <a:ea typeface="楷体_GB2312" pitchFamily="49" charset="-122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/>
                                <a:ea typeface="楷体_GB2312" pitchFamily="49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/>
                                <a:ea typeface="楷体_GB2312" pitchFamily="49" charset="-122"/>
                              </a:rPr>
                              <m:t>=</m:t>
                            </m:r>
                            <m:r>
                              <a:rPr lang="en-US" altLang="zh-CN" sz="2400" b="1" i="1">
                                <a:latin typeface="Cambria Math"/>
                                <a:ea typeface="楷体_GB2312" pitchFamily="49" charset="-122"/>
                              </a:rPr>
                              <m:t>𝒙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𝒌</m:t>
                                </m:r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+</m:t>
                                </m:r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400" b="1" i="1">
                                <a:latin typeface="Cambria Math"/>
                                <a:ea typeface="楷体_GB2312" pitchFamily="49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  <a:ea typeface="楷体_GB2312" pitchFamily="49" charset="-122"/>
                                  </a:rPr>
                                  <m:t>𝟎</m:t>
                                </m:r>
                              </m:sub>
                            </m:sSub>
                          </m:e>
                        </m:eqArr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  <a:ea typeface="楷体_GB2312" pitchFamily="49" charset="-12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  <a:ea typeface="楷体_GB2312" pitchFamily="49" charset="-122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 (</m:t>
                        </m:r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𝒌</m:t>
                        </m:r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𝒏</m:t>
                        </m:r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𝒏</m:t>
                        </m:r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,…,</m:t>
                        </m:r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/>
                            <a:ea typeface="楷体_GB2312" pitchFamily="49" charset="-122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需要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/>
                        <a:ea typeface="楷体_GB2312" pitchFamily="49" charset="-122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次乘法。</a:t>
                </a:r>
              </a:p>
              <a:p>
                <a:pPr eaLnBrk="1" hangingPunct="1">
                  <a:buFontTx/>
                  <a:buNone/>
                </a:pPr>
                <a:endParaRPr lang="zh-CN" altLang="en-US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2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1" y="4273657"/>
                <a:ext cx="6624735" cy="2179679"/>
              </a:xfrm>
              <a:prstGeom prst="rect">
                <a:avLst/>
              </a:prstGeom>
              <a:blipFill rotWithShape="1">
                <a:blip r:embed="rId3"/>
                <a:stretch>
                  <a:fillRect l="-1472" t="-2235" b="-15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4"/>
              <p:cNvSpPr txBox="1">
                <a:spLocks noChangeArrowheads="1"/>
              </p:cNvSpPr>
              <p:nvPr/>
            </p:nvSpPr>
            <p:spPr bwMode="auto">
              <a:xfrm>
                <a:off x="4764168" y="2022896"/>
                <a:ext cx="6012352" cy="47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400" b="1" i="1">
                          <a:solidFill>
                            <a:srgbClr val="0000CC"/>
                          </a:solidFill>
                          <a:latin typeface="Cambria Math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𝒏</m:t>
                          </m:r>
                        </m:sup>
                      </m:sSup>
                      <m:r>
                        <a:rPr kumimoji="1" lang="en-US" altLang="zh-CN" sz="2400" b="1" i="1">
                          <a:solidFill>
                            <a:srgbClr val="0000CC"/>
                          </a:solidFill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𝒏</m:t>
                          </m:r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𝒏</m:t>
                          </m:r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sup>
                      </m:sSup>
                      <m:r>
                        <a:rPr kumimoji="1" lang="en-US" altLang="zh-CN" sz="2400" b="1" i="1">
                          <a:solidFill>
                            <a:srgbClr val="0000CC"/>
                          </a:solidFill>
                          <a:latin typeface="Cambria Math"/>
                          <a:ea typeface="微软雅黑" pitchFamily="34" charset="-122"/>
                        </a:rPr>
                        <m:t>+…+</m:t>
                      </m:r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>
                          <a:solidFill>
                            <a:srgbClr val="0000CC"/>
                          </a:solidFill>
                          <a:latin typeface="Cambria Math"/>
                          <a:ea typeface="微软雅黑" pitchFamily="34" charset="-122"/>
                        </a:rPr>
                        <m:t>𝒙</m:t>
                      </m:r>
                      <m:r>
                        <a:rPr kumimoji="1" lang="en-US" altLang="zh-CN" sz="2400" b="1" i="1">
                          <a:solidFill>
                            <a:srgbClr val="0000CC"/>
                          </a:solidFill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srgbClr val="0000CC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en-US" altLang="zh-CN" sz="24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4168" y="2022896"/>
                <a:ext cx="6012352" cy="470000"/>
              </a:xfrm>
              <a:prstGeom prst="rect">
                <a:avLst/>
              </a:prstGeom>
              <a:blipFill rotWithShape="1">
                <a:blip r:embed="rId4"/>
                <a:stretch>
                  <a:fillRect b="-3896"/>
                </a:stretch>
              </a:blipFill>
              <a:ln w="12700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767408" y="1340766"/>
            <a:ext cx="10441159" cy="1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 animBg="1"/>
      <p:bldP spid="26" grpId="0" animBg="1"/>
      <p:bldP spid="26" grpId="1" animBg="1"/>
      <p:bldP spid="29" grpId="0" animBg="1"/>
      <p:bldP spid="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95400" y="571484"/>
            <a:ext cx="6286513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科学计算的重要性：算法举例二</a:t>
            </a:r>
            <a:endParaRPr lang="zh-CN" altLang="en-US" sz="3200" b="1" dirty="0">
              <a:solidFill>
                <a:srgbClr val="7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60554" y="1412776"/>
            <a:ext cx="2339102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求解线性方程组</a:t>
            </a:r>
            <a:endParaRPr kumimoji="1"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"/>
              <p:cNvSpPr txBox="1">
                <a:spLocks noChangeArrowheads="1"/>
              </p:cNvSpPr>
              <p:nvPr/>
            </p:nvSpPr>
            <p:spPr>
              <a:xfrm>
                <a:off x="911424" y="3314750"/>
                <a:ext cx="10369152" cy="11223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:r>
                  <a:rPr lang="en-US" altLang="zh-CN" sz="2400" b="1" dirty="0">
                    <a:solidFill>
                      <a:srgbClr val="C00000"/>
                    </a:solidFill>
                    <a:latin typeface="楷体_GB2312" pitchFamily="49" charset="-122"/>
                    <a:ea typeface="楷体_GB2312" pitchFamily="49" charset="-122"/>
                  </a:rPr>
                  <a:t>Cramer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楷体_GB2312" pitchFamily="49" charset="-122"/>
                    <a:ea typeface="楷体_GB2312" pitchFamily="49" charset="-122"/>
                  </a:rPr>
                  <a:t>法则</a:t>
                </a: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：需要计算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/>
                        <a:ea typeface="楷体_GB2312" pitchFamily="49" charset="-122"/>
                      </a:rPr>
                      <m:t>𝒏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/>
                        <a:ea typeface="楷体_GB2312" pitchFamily="49" charset="-122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/>
                        <a:ea typeface="楷体_GB2312" pitchFamily="49" charset="-122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个行列式，每个行列式需要计算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/>
                            <a:ea typeface="楷体_GB2312" pitchFamily="49" charset="-122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/>
                            <a:ea typeface="楷体_GB2312" pitchFamily="49" charset="-122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/>
                            <a:ea typeface="楷体_GB2312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/>
                        <a:ea typeface="楷体_GB2312" pitchFamily="49" charset="-122"/>
                      </a:rPr>
                      <m:t>𝒏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/>
                        <a:ea typeface="楷体_GB2312" pitchFamily="49" charset="-122"/>
                      </a:rPr>
                      <m:t>!</m:t>
                    </m:r>
                  </m:oMath>
                </a14:m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次   乘法，因此，共需要做</a:t>
                </a:r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/>
                          <a:ea typeface="楷体_GB2312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/>
                          <a:ea typeface="楷体_GB2312" pitchFamily="49" charset="-122"/>
                        </a:rPr>
                        <m:t>! 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楷体_GB2312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/>
                          <a:ea typeface="楷体_GB2312" pitchFamily="49" charset="-122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/>
                          <a:ea typeface="楷体_GB2312" pitchFamily="49" charset="-122"/>
                        </a:rPr>
                        <m:t>𝒏</m:t>
                      </m:r>
                    </m:oMath>
                  </m:oMathPara>
                </a14:m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  <a:p>
                <a:pPr eaLnBrk="1" hangingPunct="1">
                  <a:lnSpc>
                    <a:spcPct val="130000"/>
                  </a:lnSpc>
                  <a:buFontTx/>
                  <a:buNone/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    </a:t>
                </a: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次乘除法。</a:t>
                </a:r>
              </a:p>
            </p:txBody>
          </p:sp>
        </mc:Choice>
        <mc:Fallback>
          <p:sp>
            <p:nvSpPr>
              <p:cNvPr id="2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5" y="3314700"/>
                <a:ext cx="10368915" cy="2046605"/>
              </a:xfrm>
              <a:prstGeom prst="rect">
                <a:avLst/>
              </a:prstGeom>
              <a:blipFill rotWithShape="1">
                <a:blip r:embed="rId1"/>
                <a:stretch>
                  <a:fillRect l="-941" b="-92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>
              <a:xfrm>
                <a:off x="983432" y="5979045"/>
                <a:ext cx="8784976" cy="11223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b="1" dirty="0">
                    <a:solidFill>
                      <a:srgbClr val="C00000"/>
                    </a:solidFill>
                    <a:latin typeface="楷体_GB2312" pitchFamily="49" charset="-122"/>
                    <a:ea typeface="楷体_GB2312" pitchFamily="49" charset="-122"/>
                  </a:rPr>
                  <a:t>Gauss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楷体_GB2312" pitchFamily="49" charset="-122"/>
                    <a:ea typeface="楷体_GB2312" pitchFamily="49" charset="-122"/>
                  </a:rPr>
                  <a:t>消元法</a:t>
                </a: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：只需要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楷体_GB2312" pitchFamily="49" charset="-122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楷体_GB2312" pitchFamily="49" charset="-122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/>
                            <a:ea typeface="楷体_GB2312" pitchFamily="49" charset="-122"/>
                          </a:rPr>
                          <m:t>𝟑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/>
                        <a:ea typeface="楷体_GB2312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/>
                            <a:ea typeface="楷体_GB2312" pitchFamily="49" charset="-122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/>
                            <a:ea typeface="楷体_GB2312" pitchFamily="49" charset="-122"/>
                          </a:rPr>
                          <m:t>𝟐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/>
                        <a:ea typeface="楷体_GB2312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/>
                            <a:ea typeface="楷体_GB2312" pitchFamily="49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/>
                            <a:ea typeface="楷体_GB2312" pitchFamily="49" charset="-122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次乘法，计算量大为减少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5979045"/>
                <a:ext cx="8784976" cy="1122363"/>
              </a:xfrm>
              <a:prstGeom prst="rect">
                <a:avLst/>
              </a:prstGeom>
              <a:blipFill rotWithShape="1">
                <a:blip r:embed="rId2"/>
                <a:stretch>
                  <a:fillRect l="-1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711624" y="4869160"/>
                <a:ext cx="4482189" cy="47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当 </a:t>
                </a:r>
                <a:r>
                  <a:rPr kumimoji="1" lang="en-US" altLang="zh-CN" sz="2400" b="1" i="1" dirty="0">
                    <a:solidFill>
                      <a:srgbClr val="0000FF"/>
                    </a:solidFill>
                    <a:ea typeface="楷体_GB2312" pitchFamily="49" charset="-122"/>
                  </a:rPr>
                  <a:t>n</a:t>
                </a:r>
                <a:r>
                  <a:rPr kumimoji="1" lang="en-US" altLang="zh-CN" sz="2400" b="1" dirty="0">
                    <a:solidFill>
                      <a:srgbClr val="0000FF"/>
                    </a:solidFill>
                    <a:ea typeface="楷体_GB2312" pitchFamily="49" charset="-122"/>
                  </a:rPr>
                  <a:t>=20 </a:t>
                </a:r>
                <a:r>
                  <a:rPr kumimoji="1"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时</a:t>
                </a:r>
                <a:r>
                  <a:rPr kumimoji="1" lang="en-US" altLang="zh-CN" sz="2400" b="1" dirty="0">
                    <a:latin typeface="楷体_GB2312" pitchFamily="49" charset="-122"/>
                    <a:ea typeface="楷体_GB2312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C00000"/>
                            </a:solidFill>
                            <a:latin typeface="Cambria Math"/>
                            <a:ea typeface="楷体_GB2312" pitchFamily="49" charset="-12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C00000"/>
                            </a:solidFill>
                            <a:latin typeface="Cambria Math"/>
                            <a:ea typeface="楷体_GB2312" pitchFamily="49" charset="-122"/>
                          </a:rPr>
                          <m:t>𝟐𝟎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𝟗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𝟕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kumimoji="1"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kumimoji="1" lang="en-US" altLang="zh-CN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𝟐𝟎</m:t>
                        </m:r>
                      </m:sup>
                    </m:sSup>
                  </m:oMath>
                </a14:m>
                <a:r>
                  <a:rPr kumimoji="1"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，</a:t>
                </a: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050" y="4791710"/>
                <a:ext cx="4482465" cy="569595"/>
              </a:xfrm>
              <a:prstGeom prst="rect">
                <a:avLst/>
              </a:prstGeom>
              <a:blipFill rotWithShape="1">
                <a:blip r:embed="rId3"/>
                <a:stretch>
                  <a:fillRect l="-2177" t="-7792" r="-1088" b="-29870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53928" y="4891109"/>
            <a:ext cx="4354639" cy="12741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这意味着在每秒做一亿次乘除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endParaRPr kumimoji="1" lang="zh-CN" altLang="en-US" sz="2400" b="1" dirty="0">
              <a:solidFill>
                <a:schemeClr val="tx2"/>
              </a:solidFill>
              <a:latin typeface="楷体_GB2312" pitchFamily="49" charset="-122"/>
            </a:endParaRPr>
          </a:p>
          <a:p>
            <a:pPr eaLnBrk="1" hangingPunct="1"/>
            <a:endParaRPr kumimoji="1" lang="zh-CN" altLang="en-US" b="1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911424" y="5469031"/>
            <a:ext cx="6341829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法的计算机上，要做 </a:t>
            </a: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多万年！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endParaRPr kumimoji="1" lang="zh-CN" altLang="en-US" b="1" dirty="0">
              <a:solidFill>
                <a:schemeClr val="tx2"/>
              </a:solidFill>
              <a:latin typeface="楷体_GB2312" pitchFamily="49" charset="-122"/>
            </a:endParaRPr>
          </a:p>
          <a:p>
            <a:pPr eaLnBrk="1" hangingPunct="1"/>
            <a:endParaRPr kumimoji="1" lang="zh-CN" altLang="en-US" b="1" dirty="0">
              <a:solidFill>
                <a:schemeClr val="tx2"/>
              </a:solidFill>
              <a:latin typeface="楷体_GB2312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4"/>
              <p:cNvSpPr txBox="1">
                <a:spLocks noChangeArrowheads="1"/>
              </p:cNvSpPr>
              <p:nvPr/>
            </p:nvSpPr>
            <p:spPr bwMode="auto">
              <a:xfrm>
                <a:off x="2868542" y="1772816"/>
                <a:ext cx="5027658" cy="15006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>
                                        <a:latin typeface="Cambria Math"/>
                                        <a:ea typeface="微软雅黑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𝟏</m:t>
                                        </m:r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>
                                        <a:latin typeface="Cambria Math"/>
                                        <a:ea typeface="微软雅黑" pitchFamily="34" charset="-122"/>
                                      </a:rPr>
                                      <m:t>+</m:t>
                                    </m:r>
                                    <m:r>
                                      <a:rPr kumimoji="1" lang="en-US" altLang="zh-CN" sz="2400" b="1" i="1">
                                        <a:latin typeface="Cambria Math"/>
                                        <a:ea typeface="微软雅黑" pitchFamily="34" charset="-122"/>
                                      </a:rPr>
                                      <m:t>…+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𝟏</m:t>
                                        </m:r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>
                                        <a:latin typeface="Cambria Math"/>
                                        <a:ea typeface="微软雅黑" pitchFamily="34" charset="-122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>
                                        <a:latin typeface="Cambria Math"/>
                                        <a:ea typeface="微软雅黑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>
                                        <a:latin typeface="Cambria Math"/>
                                        <a:ea typeface="微软雅黑" pitchFamily="34" charset="-122"/>
                                      </a:rPr>
                                      <m:t>+</m:t>
                                    </m:r>
                                    <m:r>
                                      <a:rPr kumimoji="1" lang="en-US" altLang="zh-CN" sz="2400" b="1" i="1">
                                        <a:latin typeface="Cambria Math"/>
                                        <a:ea typeface="微软雅黑" pitchFamily="34" charset="-122"/>
                                      </a:rPr>
                                      <m:t>…+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𝟐</m:t>
                                        </m:r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>
                                        <a:latin typeface="Cambria Math"/>
                                        <a:ea typeface="微软雅黑" pitchFamily="34" charset="-122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/>
                                            <a:ea typeface="微软雅黑" pitchFamily="34" charset="-122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sz="2400" b="1" i="1">
                                        <a:latin typeface="Cambria Math"/>
                                        <a:ea typeface="微软雅黑" pitchFamily="34" charset="-122"/>
                                      </a:rPr>
                                      <m:t>………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/>
                                      <a:ea typeface="微软雅黑" pitchFamily="34" charset="-122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𝒏</m:t>
                                  </m:r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/>
                                      <a:ea typeface="微软雅黑" pitchFamily="34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zh-CN" sz="2400" b="1" i="1">
                                  <a:latin typeface="Cambria Math"/>
                                  <a:ea typeface="微软雅黑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/>
                                      <a:ea typeface="微软雅黑" pitchFamily="34" charset="-122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𝒏</m:t>
                                  </m:r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/>
                                      <a:ea typeface="微软雅黑" pitchFamily="34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zh-CN" sz="2400" b="1" i="1">
                                  <a:latin typeface="Cambria Math"/>
                                  <a:ea typeface="微软雅黑" pitchFamily="34" charset="-122"/>
                                </a:rPr>
                                <m:t>+</m:t>
                              </m:r>
                              <m:r>
                                <a:rPr kumimoji="1" lang="en-US" altLang="zh-CN" sz="2400" b="1" i="1">
                                  <a:latin typeface="Cambria Math"/>
                                  <a:ea typeface="微软雅黑" pitchFamily="34" charset="-122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/>
                                      <a:ea typeface="微软雅黑" pitchFamily="34" charset="-122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𝒏</m:t>
                                  </m:r>
                                  <m:r>
                                    <a:rPr kumimoji="1" lang="en-US" altLang="zh-CN" sz="2400" b="1" i="1">
                                      <a:latin typeface="Cambria Math"/>
                                      <a:ea typeface="微软雅黑" pitchFamily="34" charset="-122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/>
                                      <a:ea typeface="微软雅黑" pitchFamily="34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zh-CN" sz="2400" b="1" i="1">
                                  <a:latin typeface="Cambria Math"/>
                                  <a:ea typeface="微软雅黑" pitchFamily="34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/>
                                      <a:ea typeface="微软雅黑" pitchFamily="34" charset="-122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8542" y="1772816"/>
                <a:ext cx="5027658" cy="15006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761194" y="1340768"/>
            <a:ext cx="10441159" cy="1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0" grpId="0" animBg="1"/>
      <p:bldP spid="20" grpId="1" animBg="1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413" name="灯片编号占位符 6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95400" y="571484"/>
            <a:ext cx="7858149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科学计算解决实际问题：海王星的发现</a:t>
            </a:r>
            <a:endParaRPr lang="zh-CN" altLang="en-US" sz="3200" b="1" dirty="0">
              <a:solidFill>
                <a:srgbClr val="7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416" y="1576238"/>
            <a:ext cx="5688632" cy="84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1845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年，发现天王星的运行有偏离，认为可能存在另一颗未知行星。</a:t>
            </a:r>
            <a:endParaRPr lang="zh-CN" altLang="en-US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3432" y="5046275"/>
            <a:ext cx="103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亚当斯和勒维耶采用科学计算的方法近似求解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次方程，并预言了海王星将出现的时间和地点，不久德国人按照他们的预言找到了这颗行星。</a:t>
            </a:r>
            <a:endParaRPr lang="zh-CN" altLang="en-US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416" y="2512342"/>
            <a:ext cx="5544616" cy="84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确定未知行星位置的问题，归结为求解一个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次方程。</a:t>
            </a:r>
            <a:endParaRPr lang="zh-CN" altLang="en-US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1424" y="4047455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次方程没有精确求解公式！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66" name="Picture 2" descr="海王星（从海卫一上看）">
            <a:hlinkClick r:id="rId1" tooltip="海王星（从海卫一上看）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4152" y="1693414"/>
            <a:ext cx="3685845" cy="2613600"/>
          </a:xfrm>
          <a:prstGeom prst="rect">
            <a:avLst/>
          </a:prstGeom>
          <a:noFill/>
        </p:spPr>
      </p:pic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761194" y="1340768"/>
            <a:ext cx="10441159" cy="1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413" name="灯片编号占位符 6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86123" y="571484"/>
            <a:ext cx="7858149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科学计算解决实际问题： </a:t>
            </a:r>
            <a:endParaRPr lang="zh-CN" altLang="en-US" sz="3200" b="1" dirty="0">
              <a:solidFill>
                <a:srgbClr val="7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3"/>
          <p:cNvSpPr txBox="1"/>
          <p:nvPr/>
        </p:nvSpPr>
        <p:spPr>
          <a:xfrm>
            <a:off x="1199456" y="1592325"/>
            <a:ext cx="3191130" cy="478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人脸识别</a:t>
            </a:r>
            <a:endParaRPr lang="en-US" altLang="zh-CN" sz="2800" b="1" spc="1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全球定位系统</a:t>
            </a:r>
            <a:endParaRPr lang="en-US" altLang="zh-CN" sz="2800" b="1" spc="1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CT</a:t>
            </a:r>
            <a:r>
              <a:rPr lang="zh-CN" altLang="en-US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图像重建</a:t>
            </a:r>
            <a:endParaRPr lang="en-US" altLang="zh-CN" sz="2800" b="1" spc="1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仿真水文信息</a:t>
            </a:r>
            <a:endParaRPr lang="en-US" altLang="zh-CN" sz="2800" b="1" spc="1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模拟类银河星系</a:t>
            </a:r>
            <a:endParaRPr lang="en-US" altLang="zh-CN" sz="2800" b="1" spc="1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天气预报</a:t>
            </a:r>
            <a:endParaRPr lang="en-US" altLang="zh-CN" sz="2800" b="1" spc="1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8B5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lang="zh-CN" altLang="en-US" sz="2800" b="1" spc="100" dirty="0">
              <a:gradFill>
                <a:gsLst>
                  <a:gs pos="80000">
                    <a:srgbClr val="ECC78A">
                      <a:lumMod val="75000"/>
                    </a:srgbClr>
                  </a:gs>
                  <a:gs pos="16000">
                    <a:srgbClr val="FCE8B5"/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</p:txBody>
      </p:sp>
      <p:sp>
        <p:nvSpPr>
          <p:cNvPr id="14" name="文本框 12"/>
          <p:cNvSpPr txBox="1"/>
          <p:nvPr/>
        </p:nvSpPr>
        <p:spPr>
          <a:xfrm>
            <a:off x="5810253" y="1598433"/>
            <a:ext cx="428041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核武器模拟</a:t>
            </a:r>
            <a:endParaRPr lang="en-US" altLang="zh-CN" sz="2800" b="1" spc="1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石油勘探</a:t>
            </a:r>
            <a:endParaRPr lang="en-US" altLang="zh-CN" sz="2800" b="1" spc="1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大坝设计</a:t>
            </a:r>
            <a:endParaRPr lang="en-US" altLang="zh-CN" sz="2800" b="1" spc="1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飞行器设计</a:t>
            </a:r>
            <a:endParaRPr lang="en-US" altLang="zh-CN" sz="2800" b="1" spc="1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金融衍生物的定价</a:t>
            </a:r>
            <a:endParaRPr lang="en-US" altLang="zh-CN" sz="2800" b="1" spc="1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火星探测器</a:t>
            </a:r>
            <a:r>
              <a:rPr lang="en-US" altLang="zh-CN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-</a:t>
            </a:r>
            <a:r>
              <a:rPr lang="zh-CN" altLang="en-US" sz="2800" b="1" spc="1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天问一号</a:t>
            </a:r>
            <a:endParaRPr lang="en-US" altLang="zh-CN" sz="2800" b="1" spc="1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E8B5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lang="zh-CN" altLang="en-US" sz="2800" b="1" spc="100" dirty="0">
              <a:gradFill>
                <a:gsLst>
                  <a:gs pos="80000">
                    <a:srgbClr val="ECC78A">
                      <a:lumMod val="75000"/>
                    </a:srgbClr>
                  </a:gs>
                  <a:gs pos="16000">
                    <a:srgbClr val="FCE8B5"/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761194" y="1340768"/>
            <a:ext cx="10441159" cy="1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ChangeArrowheads="1"/>
          </p:cNvSpPr>
          <p:nvPr/>
        </p:nvSpPr>
        <p:spPr bwMode="auto">
          <a:xfrm>
            <a:off x="3503712" y="922339"/>
            <a:ext cx="62865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3600" b="1" dirty="0">
                <a:solidFill>
                  <a:srgbClr val="FF3300"/>
                </a:solidFill>
                <a:ea typeface="楷体_GB2312" pitchFamily="49" charset="-122"/>
              </a:rPr>
              <a:t>总结：</a:t>
            </a:r>
            <a:r>
              <a:rPr kumimoji="1" lang="zh-CN" altLang="en-US" sz="3600" b="1" dirty="0">
                <a:ea typeface="楷体_GB2312" pitchFamily="49" charset="-122"/>
              </a:rPr>
              <a:t>计算方法是做什么用的？</a:t>
            </a:r>
            <a:endParaRPr kumimoji="1" lang="zh-CN" altLang="en-US" sz="3600" b="1" dirty="0">
              <a:ea typeface="楷体_GB2312" pitchFamily="49" charset="-122"/>
            </a:endParaRPr>
          </a:p>
        </p:txBody>
      </p:sp>
      <p:grpSp>
        <p:nvGrpSpPr>
          <p:cNvPr id="2" name="Group 68"/>
          <p:cNvGrpSpPr/>
          <p:nvPr/>
        </p:nvGrpSpPr>
        <p:grpSpPr bwMode="auto">
          <a:xfrm>
            <a:off x="7518154" y="2360616"/>
            <a:ext cx="2970334" cy="1439863"/>
            <a:chOff x="3312" y="1440"/>
            <a:chExt cx="1859" cy="907"/>
          </a:xfrm>
        </p:grpSpPr>
        <p:sp>
          <p:nvSpPr>
            <p:cNvPr id="32785" name="Oval 7"/>
            <p:cNvSpPr>
              <a:spLocks noChangeArrowheads="1"/>
            </p:cNvSpPr>
            <p:nvPr/>
          </p:nvSpPr>
          <p:spPr bwMode="auto">
            <a:xfrm>
              <a:off x="4264" y="1440"/>
              <a:ext cx="907" cy="90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8D8D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lIns="0" rIns="0" anchor="ctr"/>
            <a:lstStyle/>
            <a:p>
              <a:pPr algn="ctr" eaLnBrk="1" hangingPunct="1"/>
              <a:r>
                <a:rPr kumimoji="1" lang="zh-CN" altLang="en-US" sz="2800" b="1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endParaRPr kumimoji="1" lang="en-US" altLang="zh-CN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kumimoji="1" lang="zh-CN" altLang="en-US" sz="2800" b="1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kumimoji="1"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6" name="AutoShape 10"/>
            <p:cNvSpPr>
              <a:spLocks noChangeArrowheads="1"/>
            </p:cNvSpPr>
            <p:nvPr/>
          </p:nvSpPr>
          <p:spPr bwMode="auto">
            <a:xfrm>
              <a:off x="3312" y="1864"/>
              <a:ext cx="974" cy="152"/>
            </a:xfrm>
            <a:prstGeom prst="rightArrow">
              <a:avLst>
                <a:gd name="adj1" fmla="val 50000"/>
                <a:gd name="adj2" fmla="val 122500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wrap="none" lIns="0" rIns="0" anchor="ctr"/>
            <a:lstStyle/>
            <a:p>
              <a:pPr eaLnBrk="1" hangingPunct="1"/>
              <a:endParaRPr lang="zh-CN" altLang="en-US" sz="2800">
                <a:ea typeface="楷体_GB2312" pitchFamily="49" charset="-122"/>
              </a:endParaRPr>
            </a:p>
          </p:txBody>
        </p:sp>
      </p:grpSp>
      <p:grpSp>
        <p:nvGrpSpPr>
          <p:cNvPr id="3" name="Group 67"/>
          <p:cNvGrpSpPr/>
          <p:nvPr/>
        </p:nvGrpSpPr>
        <p:grpSpPr bwMode="auto">
          <a:xfrm>
            <a:off x="3503712" y="2293941"/>
            <a:ext cx="4166300" cy="1939925"/>
            <a:chOff x="432" y="1440"/>
            <a:chExt cx="2688" cy="1200"/>
          </a:xfrm>
        </p:grpSpPr>
        <p:sp>
          <p:nvSpPr>
            <p:cNvPr id="32782" name="AutoShape 11"/>
            <p:cNvSpPr>
              <a:spLocks noChangeArrowheads="1"/>
            </p:cNvSpPr>
            <p:nvPr/>
          </p:nvSpPr>
          <p:spPr bwMode="auto">
            <a:xfrm>
              <a:off x="432" y="1440"/>
              <a:ext cx="2688" cy="1200"/>
            </a:xfrm>
            <a:prstGeom prst="bevel">
              <a:avLst>
                <a:gd name="adj" fmla="val 8421"/>
              </a:avLst>
            </a:prstGeom>
            <a:gradFill rotWithShape="0">
              <a:gsLst>
                <a:gs pos="0">
                  <a:srgbClr val="D8D8D8"/>
                </a:gs>
                <a:gs pos="5000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lIns="0" rIns="0" anchor="ctr"/>
            <a:lstStyle/>
            <a:p>
              <a:pPr eaLnBrk="1" hangingPunct="1"/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32783" name="Rectangle 44"/>
            <p:cNvSpPr>
              <a:spLocks noChangeArrowheads="1"/>
            </p:cNvSpPr>
            <p:nvPr/>
          </p:nvSpPr>
          <p:spPr bwMode="auto">
            <a:xfrm>
              <a:off x="701" y="1536"/>
              <a:ext cx="2251" cy="5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/>
              <a:r>
                <a:rPr kumimoji="1"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输入复杂问题或运算</a:t>
              </a:r>
              <a:endPara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2784" name="Object 46"/>
            <p:cNvGraphicFramePr>
              <a:graphicFrameLocks noChangeAspect="1"/>
            </p:cNvGraphicFramePr>
            <p:nvPr/>
          </p:nvGraphicFramePr>
          <p:xfrm>
            <a:off x="836" y="1838"/>
            <a:ext cx="1713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6" name="Equation" r:id="rId1" imgW="41452800" imgH="17678400" progId="Equation.3">
                    <p:embed/>
                  </p:oleObj>
                </mc:Choice>
                <mc:Fallback>
                  <p:oleObj name="Equation" r:id="rId1" imgW="41452800" imgH="176784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1838"/>
                          <a:ext cx="1713" cy="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0"/>
          <p:cNvGrpSpPr/>
          <p:nvPr/>
        </p:nvGrpSpPr>
        <p:grpSpPr bwMode="auto">
          <a:xfrm>
            <a:off x="9111142" y="3800479"/>
            <a:ext cx="1161322" cy="2220809"/>
            <a:chOff x="4053" y="2544"/>
            <a:chExt cx="672" cy="1219"/>
          </a:xfrm>
        </p:grpSpPr>
        <p:sp>
          <p:nvSpPr>
            <p:cNvPr id="32780" name="AutoShape 49"/>
            <p:cNvSpPr>
              <a:spLocks noChangeArrowheads="1"/>
            </p:cNvSpPr>
            <p:nvPr/>
          </p:nvSpPr>
          <p:spPr bwMode="auto">
            <a:xfrm rot="5400000">
              <a:off x="4124" y="2740"/>
              <a:ext cx="547" cy="155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32781" name="Oval 59"/>
            <p:cNvSpPr>
              <a:spLocks noChangeArrowheads="1"/>
            </p:cNvSpPr>
            <p:nvPr/>
          </p:nvSpPr>
          <p:spPr bwMode="auto">
            <a:xfrm>
              <a:off x="4053" y="3091"/>
              <a:ext cx="672" cy="6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9B9B9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1" lang="en-US" altLang="zh-CN" sz="2800" b="1" dirty="0">
                  <a:ea typeface="楷体_GB2312" pitchFamily="49" charset="-122"/>
                  <a:sym typeface="Symbol" panose="05050102010706020507" pitchFamily="18" charset="2"/>
                </a:rPr>
                <a:t>  </a:t>
              </a:r>
              <a:endParaRPr kumimoji="1" lang="en-US" altLang="zh-CN" sz="2800" b="1" dirty="0">
                <a:ea typeface="楷体_GB2312" pitchFamily="49" charset="-122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kumimoji="1" lang="en-US" altLang="zh-CN" sz="2800" b="1" dirty="0">
                  <a:ea typeface="楷体_GB2312" pitchFamily="49" charset="-122"/>
                  <a:sym typeface="Symbol" panose="05050102010706020507" pitchFamily="18" charset="2"/>
                </a:rPr>
                <a:t>  </a:t>
              </a:r>
              <a:endParaRPr kumimoji="1" lang="en-US" altLang="zh-CN" sz="2800" b="1" dirty="0">
                <a:ea typeface="楷体_GB2312" pitchFamily="49" charset="-122"/>
              </a:endParaRPr>
            </a:p>
          </p:txBody>
        </p:sp>
      </p:grpSp>
      <p:grpSp>
        <p:nvGrpSpPr>
          <p:cNvPr id="5" name="Group 69"/>
          <p:cNvGrpSpPr/>
          <p:nvPr/>
        </p:nvGrpSpPr>
        <p:grpSpPr bwMode="auto">
          <a:xfrm>
            <a:off x="6376015" y="4737100"/>
            <a:ext cx="2743724" cy="1524000"/>
            <a:chOff x="2608" y="2928"/>
            <a:chExt cx="1790" cy="960"/>
          </a:xfrm>
        </p:grpSpPr>
        <p:sp>
          <p:nvSpPr>
            <p:cNvPr id="32778" name="Oval 62"/>
            <p:cNvSpPr>
              <a:spLocks noChangeArrowheads="1"/>
            </p:cNvSpPr>
            <p:nvPr/>
          </p:nvSpPr>
          <p:spPr bwMode="auto">
            <a:xfrm flipH="1">
              <a:off x="2608" y="2928"/>
              <a:ext cx="1039" cy="9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8D8D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lIns="0" rIns="0" anchor="ctr"/>
            <a:lstStyle/>
            <a:p>
              <a:pPr algn="ctr"/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endPara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9" name="AutoShape 63"/>
            <p:cNvSpPr>
              <a:spLocks noChangeArrowheads="1"/>
            </p:cNvSpPr>
            <p:nvPr/>
          </p:nvSpPr>
          <p:spPr bwMode="auto">
            <a:xfrm flipH="1">
              <a:off x="3633" y="3332"/>
              <a:ext cx="765" cy="152"/>
            </a:xfrm>
            <a:prstGeom prst="rightArrow">
              <a:avLst>
                <a:gd name="adj1" fmla="val 50000"/>
                <a:gd name="adj2" fmla="val 125822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wrap="none" lIns="0" rIns="0" anchor="ctr"/>
            <a:lstStyle/>
            <a:p>
              <a:pPr eaLnBrk="1" hangingPunct="1"/>
              <a:endParaRPr lang="zh-CN" altLang="en-US" sz="2800">
                <a:ea typeface="楷体_GB2312" pitchFamily="49" charset="-122"/>
              </a:endParaRPr>
            </a:p>
          </p:txBody>
        </p:sp>
      </p:grpSp>
      <p:grpSp>
        <p:nvGrpSpPr>
          <p:cNvPr id="6" name="Group 70"/>
          <p:cNvGrpSpPr/>
          <p:nvPr/>
        </p:nvGrpSpPr>
        <p:grpSpPr bwMode="auto">
          <a:xfrm>
            <a:off x="3504416" y="4881565"/>
            <a:ext cx="2878921" cy="1152525"/>
            <a:chOff x="178" y="3072"/>
            <a:chExt cx="1868" cy="672"/>
          </a:xfrm>
        </p:grpSpPr>
        <p:sp>
          <p:nvSpPr>
            <p:cNvPr id="32776" name="AutoShape 64"/>
            <p:cNvSpPr>
              <a:spLocks noChangeArrowheads="1"/>
            </p:cNvSpPr>
            <p:nvPr/>
          </p:nvSpPr>
          <p:spPr bwMode="auto">
            <a:xfrm>
              <a:off x="178" y="3072"/>
              <a:ext cx="1248" cy="672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lIns="0" rIns="0" anchor="ctr"/>
            <a:lstStyle/>
            <a:p>
              <a:pPr algn="ctr" eaLnBrk="1" hangingPunct="1"/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近似解</a:t>
              </a:r>
              <a:endPara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7" name="AutoShape 65"/>
            <p:cNvSpPr>
              <a:spLocks noChangeArrowheads="1"/>
            </p:cNvSpPr>
            <p:nvPr/>
          </p:nvSpPr>
          <p:spPr bwMode="auto">
            <a:xfrm>
              <a:off x="1406" y="3360"/>
              <a:ext cx="640" cy="144"/>
            </a:xfrm>
            <a:prstGeom prst="leftArrow">
              <a:avLst>
                <a:gd name="adj1" fmla="val 50000"/>
                <a:gd name="adj2" fmla="val 111111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wrap="none" lIns="0" rIns="0" anchor="ctr"/>
            <a:lstStyle/>
            <a:p>
              <a:pPr eaLnBrk="1" hangingPunct="1"/>
              <a:endParaRPr lang="zh-CN" altLang="en-US" sz="2800">
                <a:ea typeface="楷体_GB2312" pitchFamily="49" charset="-122"/>
              </a:endParaRPr>
            </a:p>
          </p:txBody>
        </p:sp>
      </p:grpSp>
      <p:pic>
        <p:nvPicPr>
          <p:cNvPr id="32775" name="Picture 3" descr="AMCONF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2635" y="1341443"/>
            <a:ext cx="2005013" cy="456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演示文稿3">
  <a:themeElements>
    <a:clrScheme name="演示文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演示文稿3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演示文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3530</Words>
  <Application>WPS 演示</Application>
  <PresentationFormat>宽屏</PresentationFormat>
  <Paragraphs>461</Paragraphs>
  <Slides>27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63</vt:i4>
      </vt:variant>
      <vt:variant>
        <vt:lpstr>幻灯片标题</vt:lpstr>
      </vt:variant>
      <vt:variant>
        <vt:i4>27</vt:i4>
      </vt:variant>
    </vt:vector>
  </HeadingPairs>
  <TitlesOfParts>
    <vt:vector size="106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楷体</vt:lpstr>
      <vt:lpstr>微软雅黑</vt:lpstr>
      <vt:lpstr>Calibri</vt:lpstr>
      <vt:lpstr>楷体_GB2312</vt:lpstr>
      <vt:lpstr>OPPOSans M</vt:lpstr>
      <vt:lpstr>Symbol</vt:lpstr>
      <vt:lpstr>华文楷体</vt:lpstr>
      <vt:lpstr>Arial Unicode MS</vt:lpstr>
      <vt:lpstr>演示文稿3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</cp:lastModifiedBy>
  <cp:revision>1637</cp:revision>
  <cp:lastPrinted>2021-10-21T09:49:00Z</cp:lastPrinted>
  <dcterms:created xsi:type="dcterms:W3CDTF">2014-05-01T03:17:00Z</dcterms:created>
  <dcterms:modified xsi:type="dcterms:W3CDTF">2022-02-28T06:54:18Z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