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6" r:id="rId3"/>
    <p:sldId id="907" r:id="rId5"/>
    <p:sldId id="863" r:id="rId6"/>
    <p:sldId id="878" r:id="rId7"/>
    <p:sldId id="914" r:id="rId8"/>
    <p:sldId id="882" r:id="rId9"/>
    <p:sldId id="323" r:id="rId10"/>
    <p:sldId id="299" r:id="rId11"/>
    <p:sldId id="916" r:id="rId12"/>
    <p:sldId id="917" r:id="rId13"/>
    <p:sldId id="354" r:id="rId14"/>
    <p:sldId id="300" r:id="rId15"/>
    <p:sldId id="301" r:id="rId16"/>
    <p:sldId id="302" r:id="rId17"/>
    <p:sldId id="303" r:id="rId18"/>
    <p:sldId id="918" r:id="rId19"/>
    <p:sldId id="919" r:id="rId20"/>
    <p:sldId id="920" r:id="rId21"/>
    <p:sldId id="921" r:id="rId22"/>
    <p:sldId id="322" r:id="rId23"/>
    <p:sldId id="926" r:id="rId24"/>
    <p:sldId id="329" r:id="rId25"/>
    <p:sldId id="923" r:id="rId26"/>
    <p:sldId id="343" r:id="rId27"/>
    <p:sldId id="372" r:id="rId28"/>
    <p:sldId id="940" r:id="rId29"/>
    <p:sldId id="925" r:id="rId30"/>
    <p:sldId id="922" r:id="rId31"/>
    <p:sldId id="335" r:id="rId32"/>
    <p:sldId id="336" r:id="rId33"/>
  </p:sldIdLst>
  <p:sldSz cx="12192000" cy="6858000" type="screen4x3"/>
  <p:notesSz cx="7103745" cy="10234295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rgbClr val="002060"/>
      </a:buClr>
      <a:buFont typeface="Wingdings" charset="2"/>
      <a:defRPr sz="20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rgbClr val="002060"/>
      </a:buClr>
      <a:buFont typeface="Wingdings" charset="2"/>
      <a:defRPr sz="20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rgbClr val="002060"/>
      </a:buClr>
      <a:buFont typeface="Wingdings" charset="2"/>
      <a:defRPr sz="20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rgbClr val="002060"/>
      </a:buClr>
      <a:buFont typeface="Wingdings" charset="2"/>
      <a:defRPr sz="20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rgbClr val="002060"/>
      </a:buClr>
      <a:buFont typeface="Wingdings" charset="2"/>
      <a:defRPr sz="20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33"/>
    <a:srgbClr val="0000CC"/>
    <a:srgbClr val="A749A5"/>
    <a:srgbClr val="54C3CC"/>
    <a:srgbClr val="000099"/>
    <a:srgbClr val="26F0FA"/>
    <a:srgbClr val="FFFFCC"/>
    <a:srgbClr val="3AD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25" autoAdjust="0"/>
    <p:restoredTop sz="95438" autoAdjust="0"/>
  </p:normalViewPr>
  <p:slideViewPr>
    <p:cSldViewPr>
      <p:cViewPr varScale="1">
        <p:scale>
          <a:sx n="51" d="100"/>
          <a:sy n="51" d="100"/>
        </p:scale>
        <p:origin x="54" y="402"/>
      </p:cViewPr>
      <p:guideLst>
        <p:guide orient="horz" pos="2169"/>
        <p:guide pos="3820"/>
      </p:guideLst>
    </p:cSldViewPr>
  </p:slideViewPr>
  <p:outlineViewPr>
    <p:cViewPr>
      <p:scale>
        <a:sx n="33" d="100"/>
        <a:sy n="33" d="100"/>
      </p:scale>
      <p:origin x="0" y="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notesViewPr>
    <p:cSldViewPr>
      <p:cViewPr varScale="1">
        <p:scale>
          <a:sx n="64" d="100"/>
          <a:sy n="64" d="100"/>
        </p:scale>
        <p:origin x="-2862" y="-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26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4.wmf"/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47.emf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52.emf"/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77.emf"/><Relationship Id="rId4" Type="http://schemas.openxmlformats.org/officeDocument/2006/relationships/image" Target="../media/image76.emf"/><Relationship Id="rId3" Type="http://schemas.openxmlformats.org/officeDocument/2006/relationships/image" Target="../media/image74.emf"/><Relationship Id="rId2" Type="http://schemas.openxmlformats.org/officeDocument/2006/relationships/image" Target="../media/image73.wmf"/><Relationship Id="rId1" Type="http://schemas.openxmlformats.org/officeDocument/2006/relationships/image" Target="../media/image7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/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78" tIns="47389" rIns="94778" bIns="47389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/>
          <p:nvPr>
            <p:ph type="dt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78" tIns="47389" rIns="94778" bIns="47389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/>
          <p:nvPr>
            <p:ph type="sldImg" idx="2"/>
          </p:nvPr>
        </p:nvSpPr>
        <p:spPr bwMode="auto">
          <a:xfrm>
            <a:off x="141288" y="766763"/>
            <a:ext cx="6821487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/>
          <p:nvPr>
            <p:ph type="body" sz="quarter" idx="3"/>
          </p:nvPr>
        </p:nvSpPr>
        <p:spPr bwMode="auto">
          <a:xfrm>
            <a:off x="711200" y="4860925"/>
            <a:ext cx="568325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78" tIns="47389" rIns="94778" bIns="47389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02" name="Rectangle 6"/>
          <p:cNvSpPr/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78" tIns="47389" rIns="94778" bIns="47389" numCol="1" anchor="b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/>
          <p:nvPr>
            <p:ph type="sldNum" sz="quarter" idx="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78" tIns="47389" rIns="94778" bIns="47389" numCol="1" anchor="b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/50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/>
          <p:nvPr>
            <p:ph type="sldImg"/>
          </p:nvPr>
        </p:nvSpPr>
        <p:spPr>
          <a:xfrm>
            <a:off x="141288" y="766763"/>
            <a:ext cx="6821487" cy="3838575"/>
          </a:xfrm>
        </p:spPr>
      </p:sp>
      <p:sp>
        <p:nvSpPr>
          <p:cNvPr id="58371" name="Rectangle 3"/>
          <p:cNvSpPr/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/>
          <p:nvPr>
            <p:ph type="sldImg"/>
          </p:nvPr>
        </p:nvSpPr>
        <p:spPr>
          <a:xfrm>
            <a:off x="141288" y="766763"/>
            <a:ext cx="6821487" cy="3838575"/>
          </a:xfrm>
        </p:spPr>
      </p:sp>
      <p:sp>
        <p:nvSpPr>
          <p:cNvPr id="58371" name="Rectangle 3"/>
          <p:cNvSpPr/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/>
          <p:nvPr>
            <p:ph type="sldImg"/>
          </p:nvPr>
        </p:nvSpPr>
        <p:spPr>
          <a:xfrm>
            <a:off x="141288" y="766763"/>
            <a:ext cx="6821487" cy="3838575"/>
          </a:xfrm>
        </p:spPr>
      </p:sp>
      <p:sp>
        <p:nvSpPr>
          <p:cNvPr id="3" name="Notes Placeholder 2"/>
          <p:cNvSpPr/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/>
          <p:nvPr>
            <p:ph type="sldNum" sz="quarter" idx="5"/>
          </p:nvPr>
        </p:nvSpPr>
        <p:spPr/>
        <p:txBody>
          <a:bodyPr/>
          <a:lstStyle/>
          <a:p>
            <a:fld id="{95FABD6E-0BF3-9344-BE2C-76BB312E6ED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/>
          <p:nvPr>
            <p:ph type="sldImg"/>
          </p:nvPr>
        </p:nvSpPr>
        <p:spPr>
          <a:xfrm>
            <a:off x="141288" y="766763"/>
            <a:ext cx="6821487" cy="3838575"/>
          </a:xfrm>
        </p:spPr>
      </p:sp>
      <p:sp>
        <p:nvSpPr>
          <p:cNvPr id="3" name="Notes Placeholder 2"/>
          <p:cNvSpPr/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/>
          <p:nvPr>
            <p:ph type="sldNum" sz="quarter" idx="5"/>
          </p:nvPr>
        </p:nvSpPr>
        <p:spPr/>
        <p:txBody>
          <a:bodyPr/>
          <a:lstStyle/>
          <a:p>
            <a:fld id="{95FABD6E-0BF3-9344-BE2C-76BB312E6ED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/>
          <p:nvPr>
            <p:ph type="sldImg"/>
          </p:nvPr>
        </p:nvSpPr>
        <p:spPr>
          <a:xfrm>
            <a:off x="141288" y="766763"/>
            <a:ext cx="6821487" cy="3838575"/>
          </a:xfrm>
        </p:spPr>
      </p:sp>
      <p:sp>
        <p:nvSpPr>
          <p:cNvPr id="3" name="Notes Placeholder 2"/>
          <p:cNvSpPr/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/>
          <p:nvPr>
            <p:ph type="sldNum" sz="quarter" idx="5"/>
          </p:nvPr>
        </p:nvSpPr>
        <p:spPr/>
        <p:txBody>
          <a:bodyPr/>
          <a:lstStyle/>
          <a:p>
            <a:fld id="{95FABD6E-0BF3-9344-BE2C-76BB312E6ED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/>
          <p:nvPr>
            <p:ph type="sldImg"/>
          </p:nvPr>
        </p:nvSpPr>
        <p:spPr>
          <a:xfrm>
            <a:off x="141288" y="766763"/>
            <a:ext cx="6821487" cy="3838575"/>
          </a:xfrm>
        </p:spPr>
      </p:sp>
      <p:sp>
        <p:nvSpPr>
          <p:cNvPr id="3" name="Notes Placeholder 2"/>
          <p:cNvSpPr/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/>
          <p:nvPr>
            <p:ph type="sldNum" sz="quarter" idx="5"/>
          </p:nvPr>
        </p:nvSpPr>
        <p:spPr/>
        <p:txBody>
          <a:bodyPr/>
          <a:lstStyle/>
          <a:p>
            <a:fld id="{95FABD6E-0BF3-9344-BE2C-76BB312E6ED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/>
          <p:nvPr>
            <p:ph type="ctrTitle"/>
          </p:nvPr>
        </p:nvSpPr>
        <p:spPr>
          <a:xfrm>
            <a:off x="4468290" y="2708277"/>
            <a:ext cx="7291916" cy="822325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6"/>
          <p:cNvSpPr/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05413-71B1-4395-ACA5-C87994C344A6}" type="slidenum">
              <a:rPr lang="en-US" altLang="zh-CN"/>
            </a:fld>
            <a:endParaRPr lang="en-US" altLang="zh-CN"/>
          </a:p>
        </p:txBody>
      </p:sp>
      <p:sp>
        <p:nvSpPr>
          <p:cNvPr id="5" name="Rectangle 4"/>
          <p:cNvSpPr/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8686800" y="115890"/>
            <a:ext cx="2895600" cy="6010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0" y="115890"/>
            <a:ext cx="8483600" cy="6010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6"/>
          <p:cNvSpPr/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5D25F-2F71-4A3D-A6BD-8E23652323F7}" type="slidenum">
              <a:rPr lang="en-US" altLang="zh-CN"/>
            </a:fld>
            <a:endParaRPr lang="en-US" altLang="zh-CN"/>
          </a:p>
        </p:txBody>
      </p:sp>
      <p:sp>
        <p:nvSpPr>
          <p:cNvPr id="5" name="Rectangle 4"/>
          <p:cNvSpPr/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6" y="115889"/>
            <a:ext cx="7118351" cy="796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sz="half" idx="1"/>
          </p:nvPr>
        </p:nvSpPr>
        <p:spPr>
          <a:xfrm>
            <a:off x="609600" y="1268416"/>
            <a:ext cx="5384800" cy="48577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sz="half" idx="2"/>
          </p:nvPr>
        </p:nvSpPr>
        <p:spPr>
          <a:xfrm>
            <a:off x="6197600" y="1268416"/>
            <a:ext cx="5384800" cy="48577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6"/>
          <p:cNvSpPr/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1D829-C9DD-4394-87DD-C061702E8A6B}" type="slidenum">
              <a:rPr lang="en-US" altLang="zh-CN"/>
            </a:fld>
            <a:endParaRPr lang="en-US" altLang="zh-CN"/>
          </a:p>
        </p:txBody>
      </p:sp>
      <p:sp>
        <p:nvSpPr>
          <p:cNvPr id="6" name="Rectangle 4"/>
          <p:cNvSpPr/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6" y="115889"/>
            <a:ext cx="7118351" cy="796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sz="half" idx="1"/>
          </p:nvPr>
        </p:nvSpPr>
        <p:spPr>
          <a:xfrm>
            <a:off x="609600" y="1268416"/>
            <a:ext cx="5384800" cy="48577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sz="quarter" idx="2"/>
          </p:nvPr>
        </p:nvSpPr>
        <p:spPr>
          <a:xfrm>
            <a:off x="6197600" y="1268414"/>
            <a:ext cx="5384800" cy="2352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/>
          <p:nvPr>
            <p:ph sz="quarter" idx="3"/>
          </p:nvPr>
        </p:nvSpPr>
        <p:spPr>
          <a:xfrm>
            <a:off x="6197600" y="3773490"/>
            <a:ext cx="5384800" cy="2352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Rectangle 6"/>
          <p:cNvSpPr/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0F172-20C7-4632-BF2A-E6A8A445BC69}" type="slidenum">
              <a:rPr lang="en-US" altLang="zh-CN"/>
            </a:fld>
            <a:endParaRPr lang="en-US" altLang="zh-CN"/>
          </a:p>
        </p:txBody>
      </p:sp>
      <p:sp>
        <p:nvSpPr>
          <p:cNvPr id="7" name="Rectangle 4"/>
          <p:cNvSpPr/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6" y="115889"/>
            <a:ext cx="7118351" cy="796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/>
          <p:nvPr>
            <p:ph type="tbl" idx="1"/>
          </p:nvPr>
        </p:nvSpPr>
        <p:spPr>
          <a:xfrm>
            <a:off x="609600" y="1268416"/>
            <a:ext cx="10972800" cy="4857751"/>
          </a:xfrm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en-US" noProof="0"/>
          </a:p>
        </p:txBody>
      </p:sp>
      <p:sp>
        <p:nvSpPr>
          <p:cNvPr id="4" name="Rectangle 6"/>
          <p:cNvSpPr/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BCEA9-547B-4148-9002-BB0444250607}" type="slidenum">
              <a:rPr lang="en-US" altLang="zh-CN"/>
            </a:fld>
            <a:endParaRPr lang="en-US" altLang="zh-CN"/>
          </a:p>
        </p:txBody>
      </p:sp>
      <p:sp>
        <p:nvSpPr>
          <p:cNvPr id="5" name="Rectangle 4"/>
          <p:cNvSpPr/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/>
          <p:nvPr>
            <p:ph/>
          </p:nvPr>
        </p:nvSpPr>
        <p:spPr>
          <a:xfrm>
            <a:off x="609600" y="274641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6"/>
          <p:cNvSpPr/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45926-EE8E-4769-B1A5-C43E1DE0AED1}" type="slidenum">
              <a:rPr lang="en-US" altLang="zh-CN"/>
            </a:fld>
            <a:endParaRPr lang="en-US" altLang="zh-CN"/>
          </a:p>
        </p:txBody>
      </p:sp>
      <p:sp>
        <p:nvSpPr>
          <p:cNvPr id="4" name="Rectangle 4"/>
          <p:cNvSpPr/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6"/>
          <p:cNvSpPr/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0C7AC-43B1-4BA2-81E3-309BB6445E73}" type="slidenum">
              <a:rPr lang="en-US" altLang="zh-CN"/>
            </a:fld>
            <a:endParaRPr lang="en-US" altLang="zh-CN"/>
          </a:p>
        </p:txBody>
      </p:sp>
      <p:sp>
        <p:nvSpPr>
          <p:cNvPr id="5" name="Rectangle 4"/>
          <p:cNvSpPr/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6"/>
          <p:cNvSpPr/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797B8-6492-4C3C-B50F-B30C445B49EC}" type="slidenum">
              <a:rPr lang="en-US" altLang="zh-CN"/>
            </a:fld>
            <a:endParaRPr lang="en-US" altLang="zh-CN"/>
          </a:p>
        </p:txBody>
      </p:sp>
      <p:sp>
        <p:nvSpPr>
          <p:cNvPr id="5" name="Rectangle 4"/>
          <p:cNvSpPr/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sz="half" idx="1"/>
          </p:nvPr>
        </p:nvSpPr>
        <p:spPr>
          <a:xfrm>
            <a:off x="609600" y="1268416"/>
            <a:ext cx="5384800" cy="48577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sz="half" idx="2"/>
          </p:nvPr>
        </p:nvSpPr>
        <p:spPr>
          <a:xfrm>
            <a:off x="6197600" y="1268416"/>
            <a:ext cx="5384800" cy="48577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6"/>
          <p:cNvSpPr/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20C62-B98D-4CAC-A406-E566320CD44C}" type="slidenum">
              <a:rPr lang="en-US" altLang="zh-CN"/>
            </a:fld>
            <a:endParaRPr lang="en-US" altLang="zh-CN"/>
          </a:p>
        </p:txBody>
      </p:sp>
      <p:sp>
        <p:nvSpPr>
          <p:cNvPr id="6" name="Rectangle 4"/>
          <p:cNvSpPr/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/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6193373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/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6"/>
          <p:cNvSpPr/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36A17-63DB-4CD1-9654-1BA30D2B0668}" type="slidenum">
              <a:rPr lang="en-US" altLang="zh-CN"/>
            </a:fld>
            <a:endParaRPr lang="en-US" altLang="zh-CN"/>
          </a:p>
        </p:txBody>
      </p:sp>
      <p:sp>
        <p:nvSpPr>
          <p:cNvPr id="8" name="Rectangle 4"/>
          <p:cNvSpPr/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6"/>
          <p:cNvSpPr/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00782-2717-4EC6-907D-F363B4AFEEE6}" type="slidenum">
              <a:rPr lang="en-US" altLang="zh-CN"/>
            </a:fld>
            <a:endParaRPr lang="en-US" altLang="zh-CN"/>
          </a:p>
        </p:txBody>
      </p:sp>
      <p:sp>
        <p:nvSpPr>
          <p:cNvPr id="4" name="Rectangle 4"/>
          <p:cNvSpPr/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/50</a:t>
            </a:r>
            <a:endParaRPr lang="en-US" altLang="zh-CN"/>
          </a:p>
        </p:txBody>
      </p:sp>
      <p:sp>
        <p:nvSpPr>
          <p:cNvPr id="3" name="Rectangle 4"/>
          <p:cNvSpPr/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609606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609606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6"/>
          <p:cNvSpPr/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536E3-EB61-494F-A23C-548F91AABD2E}" type="slidenum">
              <a:rPr lang="en-US" altLang="zh-CN"/>
            </a:fld>
            <a:endParaRPr lang="en-US" altLang="zh-CN"/>
          </a:p>
        </p:txBody>
      </p:sp>
      <p:sp>
        <p:nvSpPr>
          <p:cNvPr id="6" name="Rectangle 4"/>
          <p:cNvSpPr/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6"/>
          <p:cNvSpPr/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18D12-6517-43DD-9832-099D3ECB0645}" type="slidenum">
              <a:rPr lang="en-US" altLang="zh-CN"/>
            </a:fld>
            <a:endParaRPr lang="en-US" altLang="zh-CN"/>
          </a:p>
        </p:txBody>
      </p:sp>
      <p:sp>
        <p:nvSpPr>
          <p:cNvPr id="6" name="Rectangle 4"/>
          <p:cNvSpPr/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/>
          <p:nvPr>
            <p:ph type="sldNum" sz="quarter" idx="4"/>
          </p:nvPr>
        </p:nvSpPr>
        <p:spPr bwMode="auto">
          <a:xfrm>
            <a:off x="9347200" y="6381750"/>
            <a:ext cx="2844800" cy="4762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2000" b="1"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/59</a:t>
            </a:r>
            <a:endParaRPr lang="en-US" altLang="zh-CN"/>
          </a:p>
        </p:txBody>
      </p:sp>
      <p:sp>
        <p:nvSpPr>
          <p:cNvPr id="1028" name="Rectangle 4"/>
          <p:cNvSpPr/>
          <p:nvPr>
            <p:ph type="dt" sz="half" idx="2"/>
          </p:nvPr>
        </p:nvSpPr>
        <p:spPr bwMode="auto">
          <a:xfrm>
            <a:off x="609600" y="6245226"/>
            <a:ext cx="2844800" cy="4762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400"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9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900">
          <a:solidFill>
            <a:schemeClr val="bg1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900">
          <a:solidFill>
            <a:schemeClr val="bg1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900">
          <a:solidFill>
            <a:schemeClr val="bg1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900">
          <a:solidFill>
            <a:schemeClr val="bg1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900">
          <a:solidFill>
            <a:schemeClr val="bg1"/>
          </a:solidFill>
          <a:latin typeface="Arial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900">
          <a:solidFill>
            <a:schemeClr val="bg1"/>
          </a:solidFill>
          <a:latin typeface="Arial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900">
          <a:solidFill>
            <a:schemeClr val="bg1"/>
          </a:solidFill>
          <a:latin typeface="Arial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900">
          <a:solidFill>
            <a:schemeClr val="bg1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1" Type="http://schemas.openxmlformats.org/officeDocument/2006/relationships/hyperlink" Target="https://www.hitsz.edu.cn/index.html" TargetMode="Externa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43.e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42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41.e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35.jpeg"/><Relationship Id="rId19" Type="http://schemas.openxmlformats.org/officeDocument/2006/relationships/vmlDrawing" Target="../drawings/vmlDrawing3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48.png"/><Relationship Id="rId16" Type="http://schemas.openxmlformats.org/officeDocument/2006/relationships/image" Target="../media/image47.emf"/><Relationship Id="rId15" Type="http://schemas.openxmlformats.org/officeDocument/2006/relationships/oleObject" Target="../embeddings/oleObject16.bin"/><Relationship Id="rId14" Type="http://schemas.openxmlformats.org/officeDocument/2006/relationships/image" Target="../media/image46.emf"/><Relationship Id="rId13" Type="http://schemas.openxmlformats.org/officeDocument/2006/relationships/oleObject" Target="../embeddings/oleObject15.bin"/><Relationship Id="rId12" Type="http://schemas.openxmlformats.org/officeDocument/2006/relationships/image" Target="../media/image45.e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44.emf"/><Relationship Id="rId1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2.e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51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50.e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49.e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35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61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60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58.wmf"/><Relationship Id="rId17" Type="http://schemas.openxmlformats.org/officeDocument/2006/relationships/vmlDrawing" Target="../drawings/vmlDrawing5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67.png"/><Relationship Id="rId14" Type="http://schemas.openxmlformats.org/officeDocument/2006/relationships/image" Target="../media/image66.png"/><Relationship Id="rId13" Type="http://schemas.openxmlformats.org/officeDocument/2006/relationships/image" Target="../media/image65.png"/><Relationship Id="rId12" Type="http://schemas.openxmlformats.org/officeDocument/2006/relationships/image" Target="../media/image64.png"/><Relationship Id="rId11" Type="http://schemas.openxmlformats.org/officeDocument/2006/relationships/image" Target="../media/image63.png"/><Relationship Id="rId10" Type="http://schemas.openxmlformats.org/officeDocument/2006/relationships/image" Target="../media/image62.wmf"/><Relationship Id="rId1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73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72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71.png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8" Type="http://schemas.openxmlformats.org/officeDocument/2006/relationships/vmlDrawing" Target="../drawings/vmlDrawing6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78.png"/><Relationship Id="rId15" Type="http://schemas.openxmlformats.org/officeDocument/2006/relationships/image" Target="../media/image77.emf"/><Relationship Id="rId14" Type="http://schemas.openxmlformats.org/officeDocument/2006/relationships/oleObject" Target="../embeddings/oleObject30.bin"/><Relationship Id="rId13" Type="http://schemas.openxmlformats.org/officeDocument/2006/relationships/image" Target="../media/image76.emf"/><Relationship Id="rId12" Type="http://schemas.openxmlformats.org/officeDocument/2006/relationships/oleObject" Target="../embeddings/oleObject29.bin"/><Relationship Id="rId11" Type="http://schemas.openxmlformats.org/officeDocument/2006/relationships/image" Target="../media/image75.png"/><Relationship Id="rId10" Type="http://schemas.openxmlformats.org/officeDocument/2006/relationships/image" Target="../media/image74.emf"/><Relationship Id="rId1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image" Target="../media/image35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image" Target="../media/image35.jpe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2.png"/><Relationship Id="rId8" Type="http://schemas.openxmlformats.org/officeDocument/2006/relationships/image" Target="../media/image91.emf"/><Relationship Id="rId7" Type="http://schemas.openxmlformats.org/officeDocument/2006/relationships/image" Target="../media/image90.png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3" Type="http://schemas.openxmlformats.org/officeDocument/2006/relationships/image" Target="../media/image86.png"/><Relationship Id="rId2" Type="http://schemas.openxmlformats.org/officeDocument/2006/relationships/image" Target="../media/image85.w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93.png"/><Relationship Id="rId1" Type="http://schemas.openxmlformats.org/officeDocument/2006/relationships/oleObject" Target="../embeddings/oleObject31.bin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4.emf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7.png"/><Relationship Id="rId3" Type="http://schemas.openxmlformats.org/officeDocument/2006/relationships/image" Target="../media/image35.jpeg"/><Relationship Id="rId2" Type="http://schemas.openxmlformats.org/officeDocument/2006/relationships/image" Target="../media/image96.png"/><Relationship Id="rId1" Type="http://schemas.openxmlformats.org/officeDocument/2006/relationships/image" Target="../media/image9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9.png"/><Relationship Id="rId1" Type="http://schemas.openxmlformats.org/officeDocument/2006/relationships/image" Target="../media/image9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0.png"/><Relationship Id="rId1" Type="http://schemas.openxmlformats.org/officeDocument/2006/relationships/image" Target="../media/image35.jpe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3.png"/><Relationship Id="rId3" Type="http://schemas.openxmlformats.org/officeDocument/2006/relationships/image" Target="../media/image102.png"/><Relationship Id="rId2" Type="http://schemas.openxmlformats.org/officeDocument/2006/relationships/image" Target="../media/image101.wmf"/><Relationship Id="rId1" Type="http://schemas.openxmlformats.org/officeDocument/2006/relationships/oleObject" Target="../embeddings/oleObject32.bin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image" Target="../media/image104.emf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2.png"/><Relationship Id="rId3" Type="http://schemas.openxmlformats.org/officeDocument/2006/relationships/image" Target="../media/image111.wmf"/><Relationship Id="rId2" Type="http://schemas.openxmlformats.org/officeDocument/2006/relationships/oleObject" Target="../embeddings/oleObject33.bin"/><Relationship Id="rId1" Type="http://schemas.openxmlformats.org/officeDocument/2006/relationships/image" Target="../media/image1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3.png"/><Relationship Id="rId1" Type="http://schemas.openxmlformats.org/officeDocument/2006/relationships/image" Target="../media/image35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image" Target="../media/image1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5.png"/><Relationship Id="rId8" Type="http://schemas.openxmlformats.org/officeDocument/2006/relationships/image" Target="../media/image124.wmf"/><Relationship Id="rId7" Type="http://schemas.openxmlformats.org/officeDocument/2006/relationships/oleObject" Target="../embeddings/oleObject37.bin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122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121.wmf"/><Relationship Id="rId17" Type="http://schemas.openxmlformats.org/officeDocument/2006/relationships/notesSlide" Target="../notesSlides/notesSlide6.xml"/><Relationship Id="rId16" Type="http://schemas.openxmlformats.org/officeDocument/2006/relationships/vmlDrawing" Target="../drawings/vmlDrawing10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30.emf"/><Relationship Id="rId13" Type="http://schemas.openxmlformats.org/officeDocument/2006/relationships/image" Target="../media/image129.emf"/><Relationship Id="rId12" Type="http://schemas.openxmlformats.org/officeDocument/2006/relationships/image" Target="../media/image128.emf"/><Relationship Id="rId11" Type="http://schemas.openxmlformats.org/officeDocument/2006/relationships/image" Target="../media/image127.emf"/><Relationship Id="rId10" Type="http://schemas.openxmlformats.org/officeDocument/2006/relationships/image" Target="../media/image126.emf"/><Relationship Id="rId1" Type="http://schemas.openxmlformats.org/officeDocument/2006/relationships/oleObject" Target="../embeddings/oleObject34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8.wmf"/><Relationship Id="rId19" Type="http://schemas.openxmlformats.org/officeDocument/2006/relationships/vmlDrawing" Target="../drawings/vmlDrawing1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27.emf"/><Relationship Id="rId16" Type="http://schemas.openxmlformats.org/officeDocument/2006/relationships/image" Target="../media/image26.wmf"/><Relationship Id="rId15" Type="http://schemas.openxmlformats.org/officeDocument/2006/relationships/oleObject" Target="../embeddings/oleObject7.bin"/><Relationship Id="rId14" Type="http://schemas.openxmlformats.org/officeDocument/2006/relationships/image" Target="../media/image25.emf"/><Relationship Id="rId13" Type="http://schemas.openxmlformats.org/officeDocument/2006/relationships/image" Target="../media/image24.png"/><Relationship Id="rId12" Type="http://schemas.openxmlformats.org/officeDocument/2006/relationships/image" Target="../media/image23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22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3.png"/><Relationship Id="rId7" Type="http://schemas.openxmlformats.org/officeDocument/2006/relationships/image" Target="../media/image32.wmf"/><Relationship Id="rId6" Type="http://schemas.openxmlformats.org/officeDocument/2006/relationships/oleObject" Target="../embeddings/oleObject9.bin"/><Relationship Id="rId5" Type="http://schemas.openxmlformats.org/officeDocument/2006/relationships/image" Target="../media/image31.png"/><Relationship Id="rId4" Type="http://schemas.openxmlformats.org/officeDocument/2006/relationships/image" Target="../media/image30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29.png"/><Relationship Id="rId10" Type="http://schemas.openxmlformats.org/officeDocument/2006/relationships/vmlDrawing" Target="../drawings/vmlDrawing2.vml"/><Relationship Id="rId1" Type="http://schemas.openxmlformats.org/officeDocument/2006/relationships/image" Target="../media/image28.wmf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 hidden="1"/>
          <p:cNvSpPr/>
          <p:nvPr>
            <p:ph type="title"/>
          </p:nvPr>
        </p:nvSpPr>
        <p:spPr bwMode="auto">
          <a:xfrm>
            <a:off x="1524005" y="115889"/>
            <a:ext cx="5338763" cy="796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6389" name="矩形 17"/>
          <p:cNvSpPr/>
          <p:nvPr/>
        </p:nvSpPr>
        <p:spPr bwMode="auto">
          <a:xfrm>
            <a:off x="2060608" y="3212977"/>
            <a:ext cx="79644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计  算  方  法</a:t>
            </a:r>
            <a:endParaRPr lang="en-US" altLang="zh-CN" sz="4000" b="1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ct val="0"/>
              </a:spcBef>
              <a:buClrTx/>
              <a:buFont typeface="Arial" charset="0"/>
              <a:buNone/>
            </a:pPr>
            <a:r>
              <a:rPr lang="en-US" sz="3200" dirty="0"/>
              <a:t> Computational methods </a:t>
            </a:r>
            <a:endParaRPr lang="en-US" altLang="zh-CN" sz="3200" dirty="0"/>
          </a:p>
        </p:txBody>
      </p:sp>
      <p:sp>
        <p:nvSpPr>
          <p:cNvPr id="16393" name="灯片编号占位符 13"/>
          <p:cNvSpPr/>
          <p:nvPr>
            <p:ph type="sldNum" sz="quarter" idx="10"/>
          </p:nvPr>
        </p:nvSpPr>
        <p:spPr>
          <a:xfrm>
            <a:off x="8534400" y="6165850"/>
            <a:ext cx="2133600" cy="47625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charset="2"/>
              <a:defRPr sz="2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charset="2"/>
              <a:defRPr sz="2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charset="2"/>
              <a:defRPr sz="2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charset="2"/>
              <a:defRPr sz="2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latin typeface="Arial" charset="0"/>
                <a:ea typeface="宋体" charset="-122"/>
              </a:rPr>
              <a:t> </a:t>
            </a:r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2" name="Rectangle 16"/>
          <p:cNvSpPr/>
          <p:nvPr/>
        </p:nvSpPr>
        <p:spPr bwMode="auto">
          <a:xfrm>
            <a:off x="4838722" y="4713302"/>
            <a:ext cx="3757613" cy="14520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Clr>
                <a:schemeClr val="hlink"/>
              </a:buClr>
            </a:pPr>
            <a:r>
              <a:rPr lang="zh-CN" altLang="en-US" sz="3600" b="1" noProof="1">
                <a:solidFill>
                  <a:srgbClr val="0000CC"/>
                </a:solidFill>
                <a:latin typeface="+mn-ea"/>
                <a:ea typeface="+mn-ea"/>
              </a:rPr>
              <a:t>梁   慧</a:t>
            </a:r>
            <a:endParaRPr lang="en-US" altLang="zh-CN" sz="3600" b="1" noProof="1">
              <a:solidFill>
                <a:srgbClr val="0000CC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Aft>
                <a:spcPts val="1200"/>
              </a:spcAft>
              <a:buClr>
                <a:schemeClr val="hlink"/>
              </a:buClr>
            </a:pPr>
            <a:r>
              <a:rPr lang="zh-CN" altLang="en-US" b="1" noProof="1">
                <a:latin typeface="+mn-ea"/>
                <a:ea typeface="+mn-ea"/>
              </a:rPr>
              <a:t>理学院数学学科   </a:t>
            </a:r>
            <a:endParaRPr lang="zh-CN" altLang="en-US" b="1" noProof="1"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63552" y="1836114"/>
            <a:ext cx="89289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00CC"/>
                </a:solidFill>
                <a:latin typeface="+mn-ea"/>
                <a:ea typeface="+mn-ea"/>
              </a:rPr>
              <a:t>第一章  非线性方程和方程组的数值解法</a:t>
            </a:r>
            <a:endParaRPr lang="zh-CN" altLang="en-US" sz="36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5" name="Line 2"/>
          <p:cNvSpPr/>
          <p:nvPr/>
        </p:nvSpPr>
        <p:spPr bwMode="auto">
          <a:xfrm flipV="1">
            <a:off x="767409" y="1177515"/>
            <a:ext cx="10729191" cy="91245"/>
          </a:xfrm>
          <a:prstGeom prst="line">
            <a:avLst/>
          </a:prstGeom>
          <a:noFill/>
          <a:ln w="127000" cmpd="tri">
            <a:solidFill>
              <a:srgbClr val="00008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16" name="Picture 14" descr="https://www.hitsz.edu.cn/media/images/logo.png">
            <a:hlinkClick r:id="rId1"/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23392" y="404668"/>
            <a:ext cx="3476625" cy="63817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3"/>
          <p:cNvSpPr/>
          <p:nvPr/>
        </p:nvSpPr>
        <p:spPr bwMode="auto">
          <a:xfrm>
            <a:off x="1487488" y="1100216"/>
            <a:ext cx="10225136" cy="1392680"/>
          </a:xfrm>
          <a:prstGeom prst="rect">
            <a:avLst/>
          </a:prstGeom>
          <a:blipFill rotWithShape="1">
            <a:blip r:embed="rId1"/>
            <a:stretch>
              <a:fillRect l="-596" b="-7860"/>
            </a:stretch>
          </a:blip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5" name="Text Box 3"/>
          <p:cNvSpPr txBox="1"/>
          <p:nvPr/>
        </p:nvSpPr>
        <p:spPr bwMode="auto">
          <a:xfrm>
            <a:off x="335360" y="116633"/>
            <a:ext cx="4257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700000"/>
                </a:solidFill>
                <a:ea typeface="微软雅黑" pitchFamily="34" charset="-122"/>
                <a:cs typeface="Times New Roman" pitchFamily="18" charset="0"/>
              </a:rPr>
              <a:t>§ 1.3  </a:t>
            </a:r>
            <a:r>
              <a:rPr lang="zh-CN" altLang="en-US" sz="2400" b="1" dirty="0">
                <a:solidFill>
                  <a:srgbClr val="700000"/>
                </a:solidFill>
                <a:ea typeface="微软雅黑" pitchFamily="34" charset="-122"/>
                <a:cs typeface="Times New Roman" pitchFamily="18" charset="0"/>
              </a:rPr>
              <a:t>单点迭代法</a:t>
            </a:r>
            <a:endParaRPr lang="zh-CN" altLang="en-US" sz="2400" b="1" dirty="0">
              <a:solidFill>
                <a:srgbClr val="700000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AutoShape 50"/>
          <p:cNvSpPr/>
          <p:nvPr/>
        </p:nvSpPr>
        <p:spPr bwMode="auto">
          <a:xfrm>
            <a:off x="637980" y="1202333"/>
            <a:ext cx="849509" cy="498475"/>
          </a:xfrm>
          <a:prstGeom prst="roundRect">
            <a:avLst>
              <a:gd name="adj" fmla="val 15548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round/>
          </a:ln>
          <a:effectLst/>
          <a:scene3d>
            <a:camera prst="legacyObliqueTopLeft"/>
            <a:lightRig rig="legacyFlat3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ClrTx/>
              <a:defRPr/>
            </a:pPr>
            <a:r>
              <a:rPr lang="zh-CN" altLang="en-US" sz="2400" b="1" kern="0" dirty="0">
                <a:solidFill>
                  <a:srgbClr val="3333CC"/>
                </a:solidFill>
                <a:ea typeface="楷体_GB2312" pitchFamily="49" charset="-122"/>
              </a:rPr>
              <a:t>定义</a:t>
            </a:r>
            <a:endParaRPr lang="zh-CN" altLang="en-US" sz="2400" b="1" kern="0" dirty="0">
              <a:solidFill>
                <a:srgbClr val="3333CC"/>
              </a:solidFill>
              <a:ea typeface="楷体_GB2312" pitchFamily="49" charset="-122"/>
            </a:endParaRPr>
          </a:p>
        </p:txBody>
      </p:sp>
      <p:sp>
        <p:nvSpPr>
          <p:cNvPr id="16" name="Text Box 3"/>
          <p:cNvSpPr txBox="1"/>
          <p:nvPr/>
        </p:nvSpPr>
        <p:spPr bwMode="auto">
          <a:xfrm>
            <a:off x="838393" y="652626"/>
            <a:ext cx="42579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C00000"/>
                </a:solidFill>
                <a:ea typeface="楷体_GB2312" pitchFamily="49" charset="-122"/>
              </a:rPr>
              <a:t>1.3.1  </a:t>
            </a:r>
            <a:r>
              <a:rPr kumimoji="1" lang="zh-CN" altLang="en-US" b="1" dirty="0">
                <a:solidFill>
                  <a:srgbClr val="C00000"/>
                </a:solidFill>
                <a:ea typeface="楷体_GB2312" pitchFamily="49" charset="-122"/>
              </a:rPr>
              <a:t>单点迭代法的收敛性</a:t>
            </a:r>
            <a:endParaRPr kumimoji="1" lang="zh-CN" altLang="en-US" b="1" dirty="0">
              <a:solidFill>
                <a:srgbClr val="C00000"/>
              </a:solidFill>
              <a:ea typeface="楷体_GB2312" pitchFamily="49" charset="-122"/>
            </a:endParaRPr>
          </a:p>
        </p:txBody>
      </p:sp>
      <p:sp>
        <p:nvSpPr>
          <p:cNvPr id="18" name="Rectangle 9"/>
          <p:cNvSpPr/>
          <p:nvPr/>
        </p:nvSpPr>
        <p:spPr bwMode="auto">
          <a:xfrm>
            <a:off x="767408" y="3222303"/>
            <a:ext cx="671512" cy="45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kumimoji="1"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kumimoji="1"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9" name="Group 29"/>
          <p:cNvGrpSpPr/>
          <p:nvPr/>
        </p:nvGrpSpPr>
        <p:grpSpPr bwMode="auto">
          <a:xfrm>
            <a:off x="2721150" y="3645024"/>
            <a:ext cx="3406775" cy="708025"/>
            <a:chOff x="838" y="1234"/>
            <a:chExt cx="2146" cy="446"/>
          </a:xfrm>
        </p:grpSpPr>
        <p:graphicFrame>
          <p:nvGraphicFramePr>
            <p:cNvPr id="20" name="Object 5"/>
            <p:cNvGraphicFramePr>
              <a:graphicFrameLocks noChangeAspect="1"/>
            </p:cNvGraphicFramePr>
            <p:nvPr/>
          </p:nvGraphicFramePr>
          <p:xfrm>
            <a:off x="1440" y="1234"/>
            <a:ext cx="1544" cy="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549" name="Equation" r:id="rId3" imgW="0" imgH="0" progId="Equation.3">
                    <p:embed/>
                  </p:oleObj>
                </mc:Choice>
                <mc:Fallback>
                  <p:oleObj name="Equation" r:id="rId3" imgW="0" imgH="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234"/>
                          <a:ext cx="1544" cy="4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Rectangle 10"/>
            <p:cNvSpPr/>
            <p:nvPr/>
          </p:nvSpPr>
          <p:spPr bwMode="auto">
            <a:xfrm>
              <a:off x="838" y="1365"/>
              <a:ext cx="53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（</a:t>
              </a:r>
              <a:r>
                <a:rPr kumimoji="1" lang="en-US" altLang="zh-CN" b="1"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）</a:t>
              </a:r>
              <a:endParaRPr kumimoji="1" lang="zh-CN" altLang="en-US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22" name="Group 28"/>
          <p:cNvGrpSpPr/>
          <p:nvPr/>
        </p:nvGrpSpPr>
        <p:grpSpPr bwMode="auto">
          <a:xfrm>
            <a:off x="2711624" y="4221087"/>
            <a:ext cx="3416300" cy="677862"/>
            <a:chOff x="832" y="1677"/>
            <a:chExt cx="2152" cy="427"/>
          </a:xfrm>
        </p:grpSpPr>
        <p:graphicFrame>
          <p:nvGraphicFramePr>
            <p:cNvPr id="23" name="Object 6"/>
            <p:cNvGraphicFramePr>
              <a:graphicFrameLocks noChangeAspect="1"/>
            </p:cNvGraphicFramePr>
            <p:nvPr/>
          </p:nvGraphicFramePr>
          <p:xfrm>
            <a:off x="1440" y="1677"/>
            <a:ext cx="1544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550" name="Equation" r:id="rId5" imgW="0" imgH="0" progId="Equation.3">
                    <p:embed/>
                  </p:oleObj>
                </mc:Choice>
                <mc:Fallback>
                  <p:oleObj name="Equation" r:id="rId5" imgW="0" imgH="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677"/>
                          <a:ext cx="1544" cy="4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Rectangle 11"/>
            <p:cNvSpPr/>
            <p:nvPr/>
          </p:nvSpPr>
          <p:spPr bwMode="auto">
            <a:xfrm>
              <a:off x="832" y="1763"/>
              <a:ext cx="53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（</a:t>
              </a:r>
              <a:r>
                <a:rPr kumimoji="1" lang="en-US" altLang="zh-CN" b="1">
                  <a:latin typeface="楷体_GB2312" pitchFamily="49" charset="-122"/>
                  <a:ea typeface="楷体_GB2312" pitchFamily="49" charset="-122"/>
                </a:rPr>
                <a:t>3</a:t>
              </a: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）</a:t>
              </a:r>
              <a:endParaRPr kumimoji="1" lang="zh-CN" altLang="en-US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25" name="Group 27"/>
          <p:cNvGrpSpPr/>
          <p:nvPr/>
        </p:nvGrpSpPr>
        <p:grpSpPr bwMode="auto">
          <a:xfrm>
            <a:off x="2721150" y="4725144"/>
            <a:ext cx="3101975" cy="695325"/>
            <a:chOff x="838" y="2098"/>
            <a:chExt cx="1954" cy="438"/>
          </a:xfrm>
        </p:grpSpPr>
        <p:graphicFrame>
          <p:nvGraphicFramePr>
            <p:cNvPr id="26" name="Object 7"/>
            <p:cNvGraphicFramePr>
              <a:graphicFrameLocks noChangeAspect="1"/>
            </p:cNvGraphicFramePr>
            <p:nvPr/>
          </p:nvGraphicFramePr>
          <p:xfrm>
            <a:off x="1440" y="2098"/>
            <a:ext cx="1352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551" name="Equation" r:id="rId7" imgW="0" imgH="0" progId="Equation.3">
                    <p:embed/>
                  </p:oleObj>
                </mc:Choice>
                <mc:Fallback>
                  <p:oleObj name="Equation" r:id="rId7" imgW="0" imgH="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098"/>
                          <a:ext cx="1352" cy="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Rectangle 12"/>
            <p:cNvSpPr/>
            <p:nvPr/>
          </p:nvSpPr>
          <p:spPr bwMode="auto">
            <a:xfrm>
              <a:off x="838" y="2189"/>
              <a:ext cx="53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（</a:t>
              </a:r>
              <a:r>
                <a:rPr kumimoji="1" lang="en-US" altLang="zh-CN" b="1">
                  <a:latin typeface="楷体_GB2312" pitchFamily="49" charset="-122"/>
                  <a:ea typeface="楷体_GB2312" pitchFamily="49" charset="-122"/>
                </a:rPr>
                <a:t>4</a:t>
              </a: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）</a:t>
              </a:r>
              <a:endParaRPr kumimoji="1" lang="zh-CN" altLang="en-US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28" name="Group 26"/>
          <p:cNvGrpSpPr/>
          <p:nvPr/>
        </p:nvGrpSpPr>
        <p:grpSpPr bwMode="auto">
          <a:xfrm>
            <a:off x="2721150" y="5314851"/>
            <a:ext cx="4181475" cy="706437"/>
            <a:chOff x="838" y="2547"/>
            <a:chExt cx="2634" cy="445"/>
          </a:xfrm>
        </p:grpSpPr>
        <p:graphicFrame>
          <p:nvGraphicFramePr>
            <p:cNvPr id="29" name="Object 8"/>
            <p:cNvGraphicFramePr>
              <a:graphicFrameLocks noChangeAspect="1"/>
            </p:cNvGraphicFramePr>
            <p:nvPr/>
          </p:nvGraphicFramePr>
          <p:xfrm>
            <a:off x="1440" y="2547"/>
            <a:ext cx="2032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552" name="Equation" r:id="rId9" imgW="0" imgH="0" progId="Equation.3">
                    <p:embed/>
                  </p:oleObj>
                </mc:Choice>
                <mc:Fallback>
                  <p:oleObj name="Equation" r:id="rId9" imgW="0" imgH="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547"/>
                          <a:ext cx="2032" cy="4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Rectangle 13"/>
            <p:cNvSpPr/>
            <p:nvPr/>
          </p:nvSpPr>
          <p:spPr bwMode="auto">
            <a:xfrm>
              <a:off x="838" y="2626"/>
              <a:ext cx="53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（</a:t>
              </a:r>
              <a:r>
                <a:rPr kumimoji="1" lang="en-US" altLang="zh-CN" b="1">
                  <a:latin typeface="楷体_GB2312" pitchFamily="49" charset="-122"/>
                  <a:ea typeface="楷体_GB2312" pitchFamily="49" charset="-122"/>
                </a:rPr>
                <a:t>5</a:t>
              </a: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）</a:t>
              </a:r>
              <a:endParaRPr kumimoji="1" lang="zh-CN" altLang="en-US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31" name="Group 31"/>
          <p:cNvGrpSpPr/>
          <p:nvPr/>
        </p:nvGrpSpPr>
        <p:grpSpPr bwMode="auto">
          <a:xfrm>
            <a:off x="833264" y="6196303"/>
            <a:ext cx="10879138" cy="401639"/>
            <a:chOff x="336" y="3088"/>
            <a:chExt cx="6853" cy="253"/>
          </a:xfrm>
        </p:grpSpPr>
        <p:sp>
          <p:nvSpPr>
            <p:cNvPr id="32" name="Rectangle 19"/>
            <p:cNvSpPr/>
            <p:nvPr/>
          </p:nvSpPr>
          <p:spPr bwMode="auto">
            <a:xfrm>
              <a:off x="336" y="3088"/>
              <a:ext cx="68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indent="376555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567055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对所选取的                  取初始近似值        ，迭代法计算结果列入下表：</a:t>
              </a:r>
              <a:endParaRPr lang="zh-CN" altLang="en-US" sz="20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33" name="Object 20"/>
            <p:cNvGraphicFramePr>
              <a:graphicFrameLocks noChangeAspect="1"/>
            </p:cNvGraphicFramePr>
            <p:nvPr/>
          </p:nvGraphicFramePr>
          <p:xfrm>
            <a:off x="1448" y="3106"/>
            <a:ext cx="1296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553" name="Equation" r:id="rId11" imgW="0" imgH="0" progId="Equation.3">
                    <p:embed/>
                  </p:oleObj>
                </mc:Choice>
                <mc:Fallback>
                  <p:oleObj name="Equation" r:id="rId11" imgW="0" imgH="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8" y="3106"/>
                          <a:ext cx="1296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21"/>
            <p:cNvGraphicFramePr>
              <a:graphicFrameLocks noChangeAspect="1"/>
            </p:cNvGraphicFramePr>
            <p:nvPr/>
          </p:nvGraphicFramePr>
          <p:xfrm>
            <a:off x="3710" y="3095"/>
            <a:ext cx="57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554" name="Equation" r:id="rId13" imgW="0" imgH="0" progId="Equation.3">
                    <p:embed/>
                  </p:oleObj>
                </mc:Choice>
                <mc:Fallback>
                  <p:oleObj name="Equation" r:id="rId13" imgW="0" imgH="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0" y="3095"/>
                          <a:ext cx="57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Group 30"/>
          <p:cNvGrpSpPr/>
          <p:nvPr/>
        </p:nvGrpSpPr>
        <p:grpSpPr bwMode="auto">
          <a:xfrm>
            <a:off x="2711450" y="3272155"/>
            <a:ext cx="3898900" cy="406400"/>
            <a:chOff x="824" y="1008"/>
            <a:chExt cx="2456" cy="256"/>
          </a:xfrm>
        </p:grpSpPr>
        <p:graphicFrame>
          <p:nvGraphicFramePr>
            <p:cNvPr id="36" name="Object 4"/>
            <p:cNvGraphicFramePr>
              <a:graphicFrameLocks noChangeAspect="1"/>
            </p:cNvGraphicFramePr>
            <p:nvPr/>
          </p:nvGraphicFramePr>
          <p:xfrm>
            <a:off x="1440" y="1039"/>
            <a:ext cx="1840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555" name="Equation" r:id="rId15" imgW="0" imgH="0" progId="Equation.3">
                    <p:embed/>
                  </p:oleObj>
                </mc:Choice>
                <mc:Fallback>
                  <p:oleObj name="Equation" r:id="rId15" imgW="0" imgH="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039"/>
                          <a:ext cx="1840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Rectangle 25"/>
            <p:cNvSpPr/>
            <p:nvPr/>
          </p:nvSpPr>
          <p:spPr bwMode="auto">
            <a:xfrm>
              <a:off x="824" y="1008"/>
              <a:ext cx="53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 dirty="0">
                  <a:latin typeface="楷体_GB2312" pitchFamily="49" charset="-122"/>
                  <a:ea typeface="楷体_GB2312" pitchFamily="49" charset="-122"/>
                </a:rPr>
                <a:t>（</a:t>
              </a:r>
              <a:r>
                <a:rPr kumimoji="1" lang="en-US" altLang="zh-CN" b="1" dirty="0"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kumimoji="1" lang="zh-CN" altLang="en-US" b="1" dirty="0">
                  <a:latin typeface="楷体_GB2312" pitchFamily="49" charset="-122"/>
                  <a:ea typeface="楷体_GB2312" pitchFamily="49" charset="-122"/>
                </a:rPr>
                <a:t>）</a:t>
              </a:r>
              <a:endParaRPr kumimoji="1" lang="zh-CN" altLang="en-US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38" name="Rectangle 2"/>
          <p:cNvSpPr/>
          <p:nvPr/>
        </p:nvSpPr>
        <p:spPr bwMode="auto">
          <a:xfrm>
            <a:off x="335360" y="2564904"/>
            <a:ext cx="11521280" cy="88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3048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ts val="12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设                         （此方程在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[1, 2]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中有唯一根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),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用不同的方法将它变换成等价的方程。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" name="Object 3"/>
          <p:cNvSpPr txBox="1"/>
          <p:nvPr/>
        </p:nvSpPr>
        <p:spPr bwMode="auto">
          <a:xfrm>
            <a:off x="1486982" y="2606216"/>
            <a:ext cx="3131064" cy="462744"/>
          </a:xfrm>
          <a:prstGeom prst="rect">
            <a:avLst/>
          </a:prstGeom>
          <a:blipFill rotWithShape="1">
            <a:blip r:embed="rId17"/>
            <a:stretch>
              <a:fillRect l="-778" b="-4000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38" grpId="0" bldLvl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30" name="Group 2"/>
          <p:cNvGrpSpPr/>
          <p:nvPr/>
        </p:nvGrpSpPr>
        <p:grpSpPr bwMode="auto">
          <a:xfrm>
            <a:off x="6096001" y="579439"/>
            <a:ext cx="1223963" cy="5183187"/>
            <a:chOff x="2880" y="365"/>
            <a:chExt cx="771" cy="3265"/>
          </a:xfrm>
        </p:grpSpPr>
        <p:sp>
          <p:nvSpPr>
            <p:cNvPr id="124931" name="Rectangle 3"/>
            <p:cNvSpPr/>
            <p:nvPr/>
          </p:nvSpPr>
          <p:spPr bwMode="auto">
            <a:xfrm>
              <a:off x="2880" y="553"/>
              <a:ext cx="771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006600"/>
                  </a:solidFill>
                </a:rPr>
                <a:t>1.5</a:t>
              </a:r>
              <a:endParaRPr kumimoji="1" lang="en-US" altLang="zh-CN" sz="1600" b="1">
                <a:solidFill>
                  <a:srgbClr val="006600"/>
                </a:solidFill>
              </a:endParaRPr>
            </a:p>
          </p:txBody>
        </p:sp>
        <p:sp>
          <p:nvSpPr>
            <p:cNvPr id="124932" name="Rectangle 4"/>
            <p:cNvSpPr/>
            <p:nvPr/>
          </p:nvSpPr>
          <p:spPr bwMode="auto">
            <a:xfrm>
              <a:off x="2880" y="715"/>
              <a:ext cx="77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006600"/>
                  </a:solidFill>
                </a:rPr>
                <a:t>1.28695377</a:t>
              </a:r>
              <a:endParaRPr kumimoji="1" lang="en-US" altLang="zh-CN" sz="1600" b="1">
                <a:solidFill>
                  <a:srgbClr val="006600"/>
                </a:solidFill>
              </a:endParaRPr>
            </a:p>
            <a:p>
              <a:pPr algn="ctr" eaLnBrk="0" hangingPunct="0"/>
              <a:endParaRPr kumimoji="1" lang="en-US" altLang="zh-CN" sz="1600" b="1">
                <a:solidFill>
                  <a:srgbClr val="006600"/>
                </a:solidFill>
              </a:endParaRPr>
            </a:p>
          </p:txBody>
        </p:sp>
        <p:sp>
          <p:nvSpPr>
            <p:cNvPr id="124933" name="Rectangle 5"/>
            <p:cNvSpPr/>
            <p:nvPr/>
          </p:nvSpPr>
          <p:spPr bwMode="auto">
            <a:xfrm>
              <a:off x="2880" y="923"/>
              <a:ext cx="77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006600"/>
                  </a:solidFill>
                </a:rPr>
                <a:t>1.40254080</a:t>
              </a:r>
              <a:endParaRPr kumimoji="1" lang="en-US" altLang="zh-CN" sz="1600" b="1">
                <a:solidFill>
                  <a:srgbClr val="006600"/>
                </a:solidFill>
              </a:endParaRPr>
            </a:p>
            <a:p>
              <a:pPr algn="ctr" eaLnBrk="0" hangingPunct="0"/>
              <a:endParaRPr kumimoji="1" lang="en-US" altLang="zh-CN" sz="1600" b="1">
                <a:solidFill>
                  <a:srgbClr val="006600"/>
                </a:solidFill>
              </a:endParaRPr>
            </a:p>
          </p:txBody>
        </p:sp>
        <p:sp>
          <p:nvSpPr>
            <p:cNvPr id="124934" name="Rectangle 6"/>
            <p:cNvSpPr/>
            <p:nvPr/>
          </p:nvSpPr>
          <p:spPr bwMode="auto">
            <a:xfrm>
              <a:off x="2880" y="1131"/>
              <a:ext cx="771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006600"/>
                  </a:solidFill>
                </a:rPr>
                <a:t>1.34545838</a:t>
              </a:r>
              <a:endParaRPr kumimoji="1" lang="en-US" altLang="zh-CN" sz="1600" b="1">
                <a:solidFill>
                  <a:srgbClr val="006600"/>
                </a:solidFill>
              </a:endParaRPr>
            </a:p>
            <a:p>
              <a:pPr algn="ctr" eaLnBrk="0" hangingPunct="0"/>
              <a:endParaRPr kumimoji="1" lang="en-US" altLang="zh-CN" sz="1600" b="1">
                <a:solidFill>
                  <a:srgbClr val="006600"/>
                </a:solidFill>
              </a:endParaRPr>
            </a:p>
          </p:txBody>
        </p:sp>
        <p:sp>
          <p:nvSpPr>
            <p:cNvPr id="124935" name="Rectangle 7"/>
            <p:cNvSpPr/>
            <p:nvPr/>
          </p:nvSpPr>
          <p:spPr bwMode="auto">
            <a:xfrm>
              <a:off x="2880" y="1340"/>
              <a:ext cx="77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006600"/>
                  </a:solidFill>
                </a:rPr>
                <a:t>1.37517025</a:t>
              </a:r>
              <a:endParaRPr kumimoji="1" lang="en-US" altLang="zh-CN" sz="1600" b="1">
                <a:solidFill>
                  <a:srgbClr val="006600"/>
                </a:solidFill>
              </a:endParaRPr>
            </a:p>
            <a:p>
              <a:pPr algn="ctr" eaLnBrk="0" hangingPunct="0"/>
              <a:endParaRPr kumimoji="1" lang="en-US" altLang="zh-CN" sz="1600" b="1">
                <a:solidFill>
                  <a:srgbClr val="33CCFF"/>
                </a:solidFill>
              </a:endParaRPr>
            </a:p>
          </p:txBody>
        </p:sp>
        <p:sp>
          <p:nvSpPr>
            <p:cNvPr id="124936" name="Rectangle 8"/>
            <p:cNvSpPr/>
            <p:nvPr/>
          </p:nvSpPr>
          <p:spPr bwMode="auto">
            <a:xfrm>
              <a:off x="2880" y="1548"/>
              <a:ext cx="771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006600"/>
                  </a:solidFill>
                </a:rPr>
                <a:t>1.36009419</a:t>
              </a:r>
              <a:endParaRPr kumimoji="1" lang="en-US" altLang="zh-CN" sz="1600" b="1">
                <a:solidFill>
                  <a:srgbClr val="006600"/>
                </a:solidFill>
              </a:endParaRPr>
            </a:p>
            <a:p>
              <a:pPr algn="ctr" eaLnBrk="0" hangingPunct="0"/>
              <a:endParaRPr kumimoji="1" lang="en-US" altLang="zh-CN" sz="1600" b="1">
                <a:solidFill>
                  <a:srgbClr val="006600"/>
                </a:solidFill>
              </a:endParaRPr>
            </a:p>
          </p:txBody>
        </p:sp>
        <p:sp>
          <p:nvSpPr>
            <p:cNvPr id="124937" name="Rectangle 9"/>
            <p:cNvSpPr/>
            <p:nvPr/>
          </p:nvSpPr>
          <p:spPr bwMode="auto">
            <a:xfrm>
              <a:off x="2880" y="1755"/>
              <a:ext cx="77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006600"/>
                  </a:solidFill>
                </a:rPr>
                <a:t>1.36784697</a:t>
              </a:r>
              <a:endParaRPr kumimoji="1" lang="en-US" altLang="zh-CN" sz="1600" b="1">
                <a:solidFill>
                  <a:srgbClr val="006600"/>
                </a:solidFill>
              </a:endParaRPr>
            </a:p>
            <a:p>
              <a:pPr algn="ctr" eaLnBrk="0" hangingPunct="0"/>
              <a:endParaRPr kumimoji="1" lang="en-US" altLang="zh-CN" sz="1600" b="1">
                <a:solidFill>
                  <a:srgbClr val="006600"/>
                </a:solidFill>
              </a:endParaRPr>
            </a:p>
          </p:txBody>
        </p:sp>
        <p:sp>
          <p:nvSpPr>
            <p:cNvPr id="124938" name="Rectangle 10"/>
            <p:cNvSpPr/>
            <p:nvPr/>
          </p:nvSpPr>
          <p:spPr bwMode="auto">
            <a:xfrm>
              <a:off x="2880" y="1965"/>
              <a:ext cx="77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006600"/>
                  </a:solidFill>
                </a:rPr>
                <a:t>1.36388700</a:t>
              </a:r>
              <a:endParaRPr kumimoji="1" lang="en-US" altLang="zh-CN" sz="1600" b="1">
                <a:solidFill>
                  <a:srgbClr val="006600"/>
                </a:solidFill>
              </a:endParaRPr>
            </a:p>
            <a:p>
              <a:pPr algn="ctr" eaLnBrk="0" hangingPunct="0"/>
              <a:endParaRPr kumimoji="1" lang="en-US" altLang="zh-CN" sz="1600" b="1">
                <a:solidFill>
                  <a:srgbClr val="006600"/>
                </a:solidFill>
              </a:endParaRPr>
            </a:p>
          </p:txBody>
        </p:sp>
        <p:sp>
          <p:nvSpPr>
            <p:cNvPr id="124939" name="Rectangle 11"/>
            <p:cNvSpPr/>
            <p:nvPr/>
          </p:nvSpPr>
          <p:spPr bwMode="auto">
            <a:xfrm>
              <a:off x="2880" y="2173"/>
              <a:ext cx="77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006600"/>
                  </a:solidFill>
                </a:rPr>
                <a:t>1.36591673</a:t>
              </a:r>
              <a:endParaRPr kumimoji="1" lang="en-US" altLang="zh-CN" sz="1600" b="1">
                <a:solidFill>
                  <a:srgbClr val="006600"/>
                </a:solidFill>
              </a:endParaRPr>
            </a:p>
            <a:p>
              <a:pPr algn="ctr" eaLnBrk="0" hangingPunct="0"/>
              <a:endParaRPr kumimoji="1" lang="en-US" altLang="zh-CN" sz="1600" b="1">
                <a:solidFill>
                  <a:srgbClr val="006600"/>
                </a:solidFill>
              </a:endParaRPr>
            </a:p>
          </p:txBody>
        </p:sp>
        <p:sp>
          <p:nvSpPr>
            <p:cNvPr id="124940" name="Rectangle 12"/>
            <p:cNvSpPr/>
            <p:nvPr/>
          </p:nvSpPr>
          <p:spPr bwMode="auto">
            <a:xfrm>
              <a:off x="2880" y="2381"/>
              <a:ext cx="77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006600"/>
                  </a:solidFill>
                </a:rPr>
                <a:t>1.36487822</a:t>
              </a:r>
              <a:endParaRPr kumimoji="1" lang="en-US" altLang="zh-CN" sz="1600" b="1">
                <a:solidFill>
                  <a:srgbClr val="006600"/>
                </a:solidFill>
              </a:endParaRPr>
            </a:p>
            <a:p>
              <a:pPr algn="ctr" eaLnBrk="0" hangingPunct="0"/>
              <a:endParaRPr kumimoji="1" lang="en-US" altLang="zh-CN" sz="1600" b="1">
                <a:solidFill>
                  <a:srgbClr val="006600"/>
                </a:solidFill>
              </a:endParaRPr>
            </a:p>
          </p:txBody>
        </p:sp>
        <p:sp>
          <p:nvSpPr>
            <p:cNvPr id="124941" name="Rectangle 13"/>
            <p:cNvSpPr/>
            <p:nvPr/>
          </p:nvSpPr>
          <p:spPr bwMode="auto">
            <a:xfrm>
              <a:off x="2880" y="2589"/>
              <a:ext cx="77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006600"/>
                  </a:solidFill>
                </a:rPr>
                <a:t>1.36541006</a:t>
              </a:r>
              <a:endParaRPr kumimoji="1" lang="en-US" altLang="zh-CN" sz="1600" b="1">
                <a:solidFill>
                  <a:srgbClr val="006600"/>
                </a:solidFill>
              </a:endParaRPr>
            </a:p>
            <a:p>
              <a:pPr algn="ctr" eaLnBrk="0" hangingPunct="0"/>
              <a:endParaRPr kumimoji="1" lang="en-US" altLang="zh-CN" sz="1600" b="1">
                <a:solidFill>
                  <a:srgbClr val="006600"/>
                </a:solidFill>
              </a:endParaRPr>
            </a:p>
          </p:txBody>
        </p:sp>
        <p:sp>
          <p:nvSpPr>
            <p:cNvPr id="124942" name="Rectangle 14"/>
            <p:cNvSpPr/>
            <p:nvPr/>
          </p:nvSpPr>
          <p:spPr bwMode="auto">
            <a:xfrm>
              <a:off x="2880" y="2797"/>
              <a:ext cx="77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006600"/>
                  </a:solidFill>
                </a:rPr>
                <a:t>1.36522368</a:t>
              </a:r>
              <a:endParaRPr kumimoji="1" lang="en-US" altLang="zh-CN" sz="1600" b="1">
                <a:solidFill>
                  <a:srgbClr val="006600"/>
                </a:solidFill>
              </a:endParaRPr>
            </a:p>
            <a:p>
              <a:pPr algn="ctr" eaLnBrk="0" hangingPunct="0"/>
              <a:endParaRPr kumimoji="1" lang="en-US" altLang="zh-CN" sz="1600" b="1">
                <a:solidFill>
                  <a:srgbClr val="006600"/>
                </a:solidFill>
              </a:endParaRPr>
            </a:p>
          </p:txBody>
        </p:sp>
        <p:sp>
          <p:nvSpPr>
            <p:cNvPr id="124943" name="Rectangle 15"/>
            <p:cNvSpPr/>
            <p:nvPr/>
          </p:nvSpPr>
          <p:spPr bwMode="auto">
            <a:xfrm>
              <a:off x="2880" y="3005"/>
              <a:ext cx="77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006600"/>
                  </a:solidFill>
                </a:rPr>
                <a:t>1.36523024</a:t>
              </a:r>
              <a:endParaRPr kumimoji="1" lang="en-US" altLang="zh-CN" sz="1600" b="1">
                <a:solidFill>
                  <a:srgbClr val="006600"/>
                </a:solidFill>
              </a:endParaRPr>
            </a:p>
            <a:p>
              <a:pPr algn="ctr" eaLnBrk="0" hangingPunct="0"/>
              <a:endParaRPr kumimoji="1" lang="en-US" altLang="zh-CN" sz="1600" b="1">
                <a:solidFill>
                  <a:srgbClr val="006600"/>
                </a:solidFill>
              </a:endParaRPr>
            </a:p>
          </p:txBody>
        </p:sp>
        <p:sp>
          <p:nvSpPr>
            <p:cNvPr id="124944" name="Rectangle 16"/>
            <p:cNvSpPr/>
            <p:nvPr/>
          </p:nvSpPr>
          <p:spPr bwMode="auto">
            <a:xfrm>
              <a:off x="2880" y="3213"/>
              <a:ext cx="771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006600"/>
                  </a:solidFill>
                </a:rPr>
                <a:t>1.36522998</a:t>
              </a:r>
              <a:endParaRPr kumimoji="1" lang="en-US" altLang="zh-CN" sz="1600" b="1">
                <a:solidFill>
                  <a:srgbClr val="006600"/>
                </a:solidFill>
              </a:endParaRPr>
            </a:p>
            <a:p>
              <a:pPr algn="ctr" eaLnBrk="0" hangingPunct="0"/>
              <a:endParaRPr kumimoji="1" lang="en-US" altLang="zh-CN" sz="1600" b="1">
                <a:solidFill>
                  <a:srgbClr val="006600"/>
                </a:solidFill>
              </a:endParaRPr>
            </a:p>
          </p:txBody>
        </p:sp>
        <p:sp>
          <p:nvSpPr>
            <p:cNvPr id="124945" name="Rectangle 17"/>
            <p:cNvSpPr/>
            <p:nvPr/>
          </p:nvSpPr>
          <p:spPr bwMode="auto">
            <a:xfrm>
              <a:off x="2880" y="3422"/>
              <a:ext cx="77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006600"/>
                  </a:solidFill>
                </a:rPr>
                <a:t>1.36523001</a:t>
              </a:r>
              <a:endParaRPr kumimoji="1" lang="en-US" altLang="zh-CN" sz="1600" b="1">
                <a:solidFill>
                  <a:srgbClr val="006600"/>
                </a:solidFill>
              </a:endParaRPr>
            </a:p>
            <a:p>
              <a:pPr algn="ctr" eaLnBrk="0" hangingPunct="0"/>
              <a:endParaRPr kumimoji="1" lang="en-US" altLang="zh-CN" sz="1600" b="1">
                <a:solidFill>
                  <a:srgbClr val="006600"/>
                </a:solidFill>
              </a:endParaRPr>
            </a:p>
          </p:txBody>
        </p:sp>
        <p:sp>
          <p:nvSpPr>
            <p:cNvPr id="124946" name="Rectangle 18"/>
            <p:cNvSpPr/>
            <p:nvPr/>
          </p:nvSpPr>
          <p:spPr bwMode="auto">
            <a:xfrm>
              <a:off x="2880" y="365"/>
              <a:ext cx="770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1600" b="1">
                  <a:solidFill>
                    <a:srgbClr val="006600"/>
                  </a:solidFill>
                </a:rPr>
                <a:t>（</a:t>
              </a:r>
              <a:r>
                <a:rPr kumimoji="1" lang="en-US" altLang="zh-CN" sz="1600" b="1">
                  <a:solidFill>
                    <a:srgbClr val="006600"/>
                  </a:solidFill>
                </a:rPr>
                <a:t>3</a:t>
              </a:r>
              <a:r>
                <a:rPr kumimoji="1" lang="zh-CN" altLang="en-US" sz="1600" b="1">
                  <a:solidFill>
                    <a:srgbClr val="006600"/>
                  </a:solidFill>
                </a:rPr>
                <a:t>）</a:t>
              </a:r>
              <a:endParaRPr kumimoji="1" lang="zh-CN" altLang="en-US" sz="1600" b="1">
                <a:solidFill>
                  <a:srgbClr val="006600"/>
                </a:solidFill>
              </a:endParaRPr>
            </a:p>
            <a:p>
              <a:pPr algn="ctr" eaLnBrk="0" hangingPunct="0"/>
              <a:endParaRPr kumimoji="1" lang="en-US" altLang="zh-CN" sz="1600" b="1">
                <a:solidFill>
                  <a:srgbClr val="006600"/>
                </a:solidFill>
              </a:endParaRPr>
            </a:p>
          </p:txBody>
        </p:sp>
      </p:grpSp>
      <p:sp>
        <p:nvSpPr>
          <p:cNvPr id="124947" name="Rectangle 19"/>
          <p:cNvSpPr/>
          <p:nvPr/>
        </p:nvSpPr>
        <p:spPr bwMode="auto">
          <a:xfrm>
            <a:off x="6100763" y="5762626"/>
            <a:ext cx="1219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CN" sz="1600" b="1">
                <a:solidFill>
                  <a:srgbClr val="33CCFF"/>
                </a:solidFill>
              </a:rPr>
              <a:t> </a:t>
            </a:r>
            <a:endParaRPr kumimoji="1" lang="en-US" altLang="zh-CN" sz="1600" b="1">
              <a:solidFill>
                <a:srgbClr val="33CCFF"/>
              </a:solidFill>
            </a:endParaRPr>
          </a:p>
          <a:p>
            <a:pPr algn="ctr" eaLnBrk="0" hangingPunct="0"/>
            <a:endParaRPr kumimoji="1" lang="en-US" altLang="zh-CN" sz="1600" b="1">
              <a:solidFill>
                <a:srgbClr val="33CCFF"/>
              </a:solidFill>
            </a:endParaRPr>
          </a:p>
        </p:txBody>
      </p:sp>
      <p:grpSp>
        <p:nvGrpSpPr>
          <p:cNvPr id="124948" name="Group 20"/>
          <p:cNvGrpSpPr/>
          <p:nvPr/>
        </p:nvGrpSpPr>
        <p:grpSpPr bwMode="auto">
          <a:xfrm>
            <a:off x="1995489" y="609601"/>
            <a:ext cx="1189037" cy="5153025"/>
            <a:chOff x="297" y="384"/>
            <a:chExt cx="749" cy="3246"/>
          </a:xfrm>
        </p:grpSpPr>
        <p:sp>
          <p:nvSpPr>
            <p:cNvPr id="124949" name="Rectangle 21"/>
            <p:cNvSpPr/>
            <p:nvPr/>
          </p:nvSpPr>
          <p:spPr bwMode="auto">
            <a:xfrm>
              <a:off x="297" y="546"/>
              <a:ext cx="749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/>
                <a:t>0</a:t>
              </a:r>
              <a:endParaRPr kumimoji="1" lang="en-US" altLang="zh-CN" sz="1600" b="1"/>
            </a:p>
          </p:txBody>
        </p:sp>
        <p:sp>
          <p:nvSpPr>
            <p:cNvPr id="124950" name="Rectangle 22"/>
            <p:cNvSpPr/>
            <p:nvPr/>
          </p:nvSpPr>
          <p:spPr bwMode="auto">
            <a:xfrm>
              <a:off x="297" y="709"/>
              <a:ext cx="749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/>
                <a:t>1</a:t>
              </a:r>
              <a:endParaRPr kumimoji="1" lang="en-US" altLang="zh-CN" sz="1600" b="1"/>
            </a:p>
            <a:p>
              <a:pPr algn="ctr" eaLnBrk="0" hangingPunct="0"/>
              <a:endParaRPr kumimoji="1" lang="en-US" altLang="zh-CN" sz="1600" b="1"/>
            </a:p>
          </p:txBody>
        </p:sp>
        <p:sp>
          <p:nvSpPr>
            <p:cNvPr id="124951" name="Rectangle 23"/>
            <p:cNvSpPr/>
            <p:nvPr/>
          </p:nvSpPr>
          <p:spPr bwMode="auto">
            <a:xfrm>
              <a:off x="297" y="917"/>
              <a:ext cx="749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/>
                <a:t>2</a:t>
              </a:r>
              <a:endParaRPr kumimoji="1" lang="en-US" altLang="zh-CN" sz="1600" b="1"/>
            </a:p>
            <a:p>
              <a:pPr algn="ctr" eaLnBrk="0" hangingPunct="0"/>
              <a:endParaRPr kumimoji="1" lang="en-US" altLang="zh-CN" sz="1600" b="1"/>
            </a:p>
          </p:txBody>
        </p:sp>
        <p:sp>
          <p:nvSpPr>
            <p:cNvPr id="124952" name="Rectangle 24"/>
            <p:cNvSpPr/>
            <p:nvPr/>
          </p:nvSpPr>
          <p:spPr bwMode="auto">
            <a:xfrm>
              <a:off x="297" y="1126"/>
              <a:ext cx="749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/>
                <a:t>3</a:t>
              </a:r>
              <a:endParaRPr kumimoji="1" lang="en-US" altLang="zh-CN" sz="1600" b="1"/>
            </a:p>
            <a:p>
              <a:pPr algn="ctr" eaLnBrk="0" hangingPunct="0"/>
              <a:endParaRPr kumimoji="1" lang="en-US" altLang="zh-CN" sz="1600" b="1"/>
            </a:p>
          </p:txBody>
        </p:sp>
        <p:sp>
          <p:nvSpPr>
            <p:cNvPr id="124953" name="Rectangle 25"/>
            <p:cNvSpPr/>
            <p:nvPr/>
          </p:nvSpPr>
          <p:spPr bwMode="auto">
            <a:xfrm>
              <a:off x="297" y="1335"/>
              <a:ext cx="749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/>
                <a:t>4</a:t>
              </a:r>
              <a:endParaRPr kumimoji="1" lang="en-US" altLang="zh-CN" sz="1600" b="1"/>
            </a:p>
            <a:p>
              <a:pPr algn="ctr" eaLnBrk="0" hangingPunct="0"/>
              <a:endParaRPr kumimoji="1" lang="en-US" altLang="zh-CN" sz="1600" b="1"/>
            </a:p>
          </p:txBody>
        </p:sp>
        <p:sp>
          <p:nvSpPr>
            <p:cNvPr id="124954" name="Rectangle 26"/>
            <p:cNvSpPr/>
            <p:nvPr/>
          </p:nvSpPr>
          <p:spPr bwMode="auto">
            <a:xfrm>
              <a:off x="297" y="1543"/>
              <a:ext cx="749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/>
                <a:t>5</a:t>
              </a:r>
              <a:endParaRPr kumimoji="1" lang="en-US" altLang="zh-CN" sz="1600" b="1"/>
            </a:p>
            <a:p>
              <a:pPr algn="ctr" eaLnBrk="0" hangingPunct="0"/>
              <a:endParaRPr kumimoji="1" lang="en-US" altLang="zh-CN" sz="1600" b="1"/>
            </a:p>
          </p:txBody>
        </p:sp>
        <p:sp>
          <p:nvSpPr>
            <p:cNvPr id="124955" name="Rectangle 27"/>
            <p:cNvSpPr/>
            <p:nvPr/>
          </p:nvSpPr>
          <p:spPr bwMode="auto">
            <a:xfrm>
              <a:off x="297" y="1751"/>
              <a:ext cx="74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/>
                <a:t>6</a:t>
              </a:r>
              <a:endParaRPr kumimoji="1" lang="en-US" altLang="zh-CN" sz="1600" b="1"/>
            </a:p>
            <a:p>
              <a:pPr algn="ctr" eaLnBrk="0" hangingPunct="0"/>
              <a:endParaRPr kumimoji="1" lang="en-US" altLang="zh-CN" sz="1600" b="1"/>
            </a:p>
          </p:txBody>
        </p:sp>
        <p:sp>
          <p:nvSpPr>
            <p:cNvPr id="124956" name="Rectangle 28"/>
            <p:cNvSpPr/>
            <p:nvPr/>
          </p:nvSpPr>
          <p:spPr bwMode="auto">
            <a:xfrm>
              <a:off x="297" y="1961"/>
              <a:ext cx="749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/>
                <a:t>7</a:t>
              </a:r>
              <a:endParaRPr kumimoji="1" lang="en-US" altLang="zh-CN" sz="1600" b="1"/>
            </a:p>
            <a:p>
              <a:pPr algn="ctr" eaLnBrk="0" hangingPunct="0"/>
              <a:endParaRPr kumimoji="1" lang="en-US" altLang="zh-CN" sz="1600" b="1"/>
            </a:p>
          </p:txBody>
        </p:sp>
        <p:sp>
          <p:nvSpPr>
            <p:cNvPr id="124957" name="Rectangle 29"/>
            <p:cNvSpPr/>
            <p:nvPr/>
          </p:nvSpPr>
          <p:spPr bwMode="auto">
            <a:xfrm>
              <a:off x="297" y="2170"/>
              <a:ext cx="749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/>
                <a:t>8</a:t>
              </a:r>
              <a:endParaRPr kumimoji="1" lang="en-US" altLang="zh-CN" sz="1600" b="1"/>
            </a:p>
            <a:p>
              <a:pPr algn="ctr" eaLnBrk="0" hangingPunct="0"/>
              <a:endParaRPr kumimoji="1" lang="en-US" altLang="zh-CN" sz="1600" b="1"/>
            </a:p>
          </p:txBody>
        </p:sp>
        <p:sp>
          <p:nvSpPr>
            <p:cNvPr id="124958" name="Rectangle 30"/>
            <p:cNvSpPr/>
            <p:nvPr/>
          </p:nvSpPr>
          <p:spPr bwMode="auto">
            <a:xfrm>
              <a:off x="297" y="2378"/>
              <a:ext cx="749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/>
                <a:t>9</a:t>
              </a:r>
              <a:endParaRPr kumimoji="1" lang="en-US" altLang="zh-CN" sz="1600" b="1"/>
            </a:p>
            <a:p>
              <a:pPr algn="ctr" eaLnBrk="0" hangingPunct="0"/>
              <a:endParaRPr kumimoji="1" lang="en-US" altLang="zh-CN" sz="1600" b="1"/>
            </a:p>
          </p:txBody>
        </p:sp>
        <p:sp>
          <p:nvSpPr>
            <p:cNvPr id="124959" name="Rectangle 31"/>
            <p:cNvSpPr/>
            <p:nvPr/>
          </p:nvSpPr>
          <p:spPr bwMode="auto">
            <a:xfrm>
              <a:off x="297" y="2587"/>
              <a:ext cx="749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/>
                <a:t>10</a:t>
              </a:r>
              <a:endParaRPr kumimoji="1" lang="en-US" altLang="zh-CN" sz="1600" b="1"/>
            </a:p>
            <a:p>
              <a:pPr algn="ctr" eaLnBrk="0" hangingPunct="0"/>
              <a:endParaRPr kumimoji="1" lang="en-US" altLang="zh-CN" sz="1600" b="1"/>
            </a:p>
          </p:txBody>
        </p:sp>
        <p:sp>
          <p:nvSpPr>
            <p:cNvPr id="124960" name="Rectangle 32"/>
            <p:cNvSpPr/>
            <p:nvPr/>
          </p:nvSpPr>
          <p:spPr bwMode="auto">
            <a:xfrm>
              <a:off x="297" y="2795"/>
              <a:ext cx="749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/>
                <a:t>11</a:t>
              </a:r>
              <a:endParaRPr kumimoji="1" lang="en-US" altLang="zh-CN" sz="1600" b="1"/>
            </a:p>
            <a:p>
              <a:pPr algn="ctr" eaLnBrk="0" hangingPunct="0"/>
              <a:endParaRPr kumimoji="1" lang="en-US" altLang="zh-CN" sz="1600" b="1"/>
            </a:p>
          </p:txBody>
        </p:sp>
        <p:sp>
          <p:nvSpPr>
            <p:cNvPr id="124961" name="Rectangle 33"/>
            <p:cNvSpPr/>
            <p:nvPr/>
          </p:nvSpPr>
          <p:spPr bwMode="auto">
            <a:xfrm>
              <a:off x="297" y="3003"/>
              <a:ext cx="749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/>
                <a:t>12</a:t>
              </a:r>
              <a:endParaRPr kumimoji="1" lang="en-US" altLang="zh-CN" sz="1600" b="1"/>
            </a:p>
            <a:p>
              <a:pPr algn="ctr" eaLnBrk="0" hangingPunct="0"/>
              <a:endParaRPr kumimoji="1" lang="en-US" altLang="zh-CN" sz="1600" b="1"/>
            </a:p>
          </p:txBody>
        </p:sp>
        <p:sp>
          <p:nvSpPr>
            <p:cNvPr id="124962" name="Rectangle 34"/>
            <p:cNvSpPr/>
            <p:nvPr/>
          </p:nvSpPr>
          <p:spPr bwMode="auto">
            <a:xfrm>
              <a:off x="297" y="3212"/>
              <a:ext cx="749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/>
                <a:t>13</a:t>
              </a:r>
              <a:endParaRPr kumimoji="1" lang="en-US" altLang="zh-CN" sz="1600" b="1"/>
            </a:p>
            <a:p>
              <a:pPr algn="ctr" eaLnBrk="0" hangingPunct="0"/>
              <a:endParaRPr kumimoji="1" lang="en-US" altLang="zh-CN" sz="1600" b="1"/>
            </a:p>
          </p:txBody>
        </p:sp>
        <p:sp>
          <p:nvSpPr>
            <p:cNvPr id="124963" name="Rectangle 35"/>
            <p:cNvSpPr/>
            <p:nvPr/>
          </p:nvSpPr>
          <p:spPr bwMode="auto">
            <a:xfrm>
              <a:off x="297" y="3421"/>
              <a:ext cx="749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/>
                <a:t>14</a:t>
              </a:r>
              <a:endParaRPr kumimoji="1" lang="en-US" altLang="zh-CN" sz="1600" b="1"/>
            </a:p>
            <a:p>
              <a:pPr algn="ctr" eaLnBrk="0" hangingPunct="0"/>
              <a:endParaRPr kumimoji="1" lang="en-US" altLang="zh-CN" sz="1600" b="1"/>
            </a:p>
          </p:txBody>
        </p:sp>
        <p:sp>
          <p:nvSpPr>
            <p:cNvPr id="124964" name="Rectangle 36"/>
            <p:cNvSpPr/>
            <p:nvPr/>
          </p:nvSpPr>
          <p:spPr bwMode="auto">
            <a:xfrm>
              <a:off x="297" y="384"/>
              <a:ext cx="74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 i="1"/>
                <a:t>k</a:t>
              </a:r>
              <a:endParaRPr kumimoji="1" lang="en-US" altLang="zh-CN" sz="1600" b="1"/>
            </a:p>
          </p:txBody>
        </p:sp>
      </p:grpSp>
      <p:grpSp>
        <p:nvGrpSpPr>
          <p:cNvPr id="124965" name="Group 37"/>
          <p:cNvGrpSpPr/>
          <p:nvPr/>
        </p:nvGrpSpPr>
        <p:grpSpPr bwMode="auto">
          <a:xfrm>
            <a:off x="3381376" y="609601"/>
            <a:ext cx="1190625" cy="1839913"/>
            <a:chOff x="1170" y="384"/>
            <a:chExt cx="750" cy="1159"/>
          </a:xfrm>
        </p:grpSpPr>
        <p:sp>
          <p:nvSpPr>
            <p:cNvPr id="124966" name="Rectangle 38"/>
            <p:cNvSpPr/>
            <p:nvPr/>
          </p:nvSpPr>
          <p:spPr bwMode="auto">
            <a:xfrm>
              <a:off x="1170" y="546"/>
              <a:ext cx="750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FF0066"/>
                  </a:solidFill>
                </a:rPr>
                <a:t>1.5</a:t>
              </a:r>
              <a:endParaRPr kumimoji="1" lang="en-US" altLang="zh-CN" sz="1600" b="1">
                <a:solidFill>
                  <a:srgbClr val="FF0066"/>
                </a:solidFill>
              </a:endParaRPr>
            </a:p>
            <a:p>
              <a:pPr algn="ctr" eaLnBrk="0" hangingPunct="0"/>
              <a:endParaRPr kumimoji="1" lang="en-US" altLang="zh-CN" sz="1600" b="1">
                <a:solidFill>
                  <a:srgbClr val="FF0066"/>
                </a:solidFill>
              </a:endParaRPr>
            </a:p>
          </p:txBody>
        </p:sp>
        <p:sp>
          <p:nvSpPr>
            <p:cNvPr id="124967" name="Rectangle 39"/>
            <p:cNvSpPr/>
            <p:nvPr/>
          </p:nvSpPr>
          <p:spPr bwMode="auto">
            <a:xfrm>
              <a:off x="1170" y="709"/>
              <a:ext cx="75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1600" b="1">
                  <a:solidFill>
                    <a:srgbClr val="FF0066"/>
                  </a:solidFill>
                </a:rPr>
                <a:t>－</a:t>
              </a:r>
              <a:r>
                <a:rPr kumimoji="1" lang="en-US" altLang="zh-CN" sz="1600" b="1">
                  <a:solidFill>
                    <a:srgbClr val="FF0066"/>
                  </a:solidFill>
                </a:rPr>
                <a:t>0.875</a:t>
              </a:r>
              <a:endParaRPr kumimoji="1" lang="en-US" altLang="zh-CN" sz="1600" b="1">
                <a:solidFill>
                  <a:srgbClr val="FF0066"/>
                </a:solidFill>
              </a:endParaRPr>
            </a:p>
            <a:p>
              <a:pPr algn="ctr" eaLnBrk="0" hangingPunct="0"/>
              <a:endParaRPr kumimoji="1" lang="en-US" altLang="zh-CN" sz="1600" b="1">
                <a:solidFill>
                  <a:srgbClr val="FF0066"/>
                </a:solidFill>
              </a:endParaRPr>
            </a:p>
          </p:txBody>
        </p:sp>
        <p:sp>
          <p:nvSpPr>
            <p:cNvPr id="124968" name="Rectangle 40"/>
            <p:cNvSpPr/>
            <p:nvPr/>
          </p:nvSpPr>
          <p:spPr bwMode="auto">
            <a:xfrm>
              <a:off x="1170" y="917"/>
              <a:ext cx="750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FF0066"/>
                  </a:solidFill>
                </a:rPr>
                <a:t>6.732</a:t>
              </a:r>
              <a:endParaRPr kumimoji="1" lang="en-US" altLang="zh-CN" sz="1600" b="1">
                <a:solidFill>
                  <a:srgbClr val="FF0066"/>
                </a:solidFill>
              </a:endParaRPr>
            </a:p>
            <a:p>
              <a:pPr algn="ctr" eaLnBrk="0" hangingPunct="0"/>
              <a:endParaRPr kumimoji="1" lang="en-US" altLang="zh-CN" sz="1600" b="1">
                <a:solidFill>
                  <a:srgbClr val="FF0066"/>
                </a:solidFill>
              </a:endParaRPr>
            </a:p>
          </p:txBody>
        </p:sp>
        <p:sp>
          <p:nvSpPr>
            <p:cNvPr id="124969" name="Rectangle 41"/>
            <p:cNvSpPr/>
            <p:nvPr/>
          </p:nvSpPr>
          <p:spPr bwMode="auto">
            <a:xfrm>
              <a:off x="1170" y="1126"/>
              <a:ext cx="750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1600" b="1">
                  <a:solidFill>
                    <a:srgbClr val="FF0066"/>
                  </a:solidFill>
                </a:rPr>
                <a:t>－</a:t>
              </a:r>
              <a:r>
                <a:rPr kumimoji="1" lang="en-US" altLang="zh-CN" sz="1600" b="1">
                  <a:solidFill>
                    <a:srgbClr val="FF0066"/>
                  </a:solidFill>
                </a:rPr>
                <a:t>469.4</a:t>
              </a:r>
              <a:endParaRPr kumimoji="1" lang="en-US" altLang="zh-CN" sz="1600" b="1">
                <a:solidFill>
                  <a:srgbClr val="FF0066"/>
                </a:solidFill>
              </a:endParaRPr>
            </a:p>
            <a:p>
              <a:pPr algn="ctr" eaLnBrk="0" hangingPunct="0"/>
              <a:endParaRPr kumimoji="1" lang="en-US" altLang="zh-CN" sz="1600" b="1">
                <a:solidFill>
                  <a:srgbClr val="FF0066"/>
                </a:solidFill>
              </a:endParaRPr>
            </a:p>
          </p:txBody>
        </p:sp>
        <p:sp>
          <p:nvSpPr>
            <p:cNvPr id="124970" name="Rectangle 42"/>
            <p:cNvSpPr/>
            <p:nvPr/>
          </p:nvSpPr>
          <p:spPr bwMode="auto">
            <a:xfrm>
              <a:off x="1170" y="1335"/>
              <a:ext cx="75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FF0066"/>
                  </a:solidFill>
                </a:rPr>
                <a:t>1.03×10</a:t>
              </a:r>
              <a:r>
                <a:rPr kumimoji="1" lang="en-US" altLang="zh-CN" sz="1600" b="1" baseline="30000">
                  <a:solidFill>
                    <a:srgbClr val="FF0066"/>
                  </a:solidFill>
                </a:rPr>
                <a:t>8</a:t>
              </a:r>
              <a:endParaRPr kumimoji="1" lang="en-US" altLang="zh-CN" sz="1600" b="1">
                <a:solidFill>
                  <a:srgbClr val="FF0066"/>
                </a:solidFill>
              </a:endParaRPr>
            </a:p>
          </p:txBody>
        </p:sp>
        <p:sp>
          <p:nvSpPr>
            <p:cNvPr id="124971" name="Rectangle 43"/>
            <p:cNvSpPr/>
            <p:nvPr/>
          </p:nvSpPr>
          <p:spPr bwMode="auto">
            <a:xfrm>
              <a:off x="1171" y="384"/>
              <a:ext cx="74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1600" b="1">
                  <a:solidFill>
                    <a:srgbClr val="FF0066"/>
                  </a:solidFill>
                </a:rPr>
                <a:t>（</a:t>
              </a:r>
              <a:r>
                <a:rPr kumimoji="1" lang="en-US" altLang="zh-CN" sz="1600" b="1">
                  <a:solidFill>
                    <a:srgbClr val="FF0066"/>
                  </a:solidFill>
                </a:rPr>
                <a:t>1</a:t>
              </a:r>
              <a:r>
                <a:rPr kumimoji="1" lang="zh-CN" altLang="en-US" sz="1600" b="1">
                  <a:solidFill>
                    <a:srgbClr val="FF0066"/>
                  </a:solidFill>
                </a:rPr>
                <a:t>）</a:t>
              </a:r>
              <a:endParaRPr kumimoji="1" lang="zh-CN" altLang="en-US" sz="1600" b="1">
                <a:solidFill>
                  <a:srgbClr val="FF0066"/>
                </a:solidFill>
              </a:endParaRPr>
            </a:p>
          </p:txBody>
        </p:sp>
      </p:grpSp>
      <p:grpSp>
        <p:nvGrpSpPr>
          <p:cNvPr id="124972" name="Group 44"/>
          <p:cNvGrpSpPr/>
          <p:nvPr/>
        </p:nvGrpSpPr>
        <p:grpSpPr bwMode="auto">
          <a:xfrm>
            <a:off x="4730750" y="609601"/>
            <a:ext cx="1195388" cy="1509713"/>
            <a:chOff x="2020" y="384"/>
            <a:chExt cx="753" cy="951"/>
          </a:xfrm>
        </p:grpSpPr>
        <p:sp>
          <p:nvSpPr>
            <p:cNvPr id="124973" name="Rectangle 45"/>
            <p:cNvSpPr/>
            <p:nvPr/>
          </p:nvSpPr>
          <p:spPr bwMode="auto">
            <a:xfrm>
              <a:off x="2020" y="546"/>
              <a:ext cx="750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FF33CC"/>
                  </a:solidFill>
                </a:rPr>
                <a:t>1.5</a:t>
              </a:r>
              <a:endParaRPr kumimoji="1" lang="en-US" altLang="zh-CN" sz="1600" b="1">
                <a:solidFill>
                  <a:srgbClr val="FF33CC"/>
                </a:solidFill>
              </a:endParaRPr>
            </a:p>
            <a:p>
              <a:pPr algn="ctr" eaLnBrk="0" hangingPunct="0"/>
              <a:endParaRPr kumimoji="1" lang="en-US" altLang="zh-CN" sz="1600" b="1">
                <a:solidFill>
                  <a:srgbClr val="FF33CC"/>
                </a:solidFill>
              </a:endParaRPr>
            </a:p>
          </p:txBody>
        </p:sp>
        <p:sp>
          <p:nvSpPr>
            <p:cNvPr id="124974" name="Rectangle 46"/>
            <p:cNvSpPr/>
            <p:nvPr/>
          </p:nvSpPr>
          <p:spPr bwMode="auto">
            <a:xfrm>
              <a:off x="2020" y="709"/>
              <a:ext cx="75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FF33CC"/>
                  </a:solidFill>
                </a:rPr>
                <a:t>0.8165</a:t>
              </a:r>
              <a:endParaRPr kumimoji="1" lang="en-US" altLang="zh-CN" sz="1600" b="1">
                <a:solidFill>
                  <a:srgbClr val="FF33CC"/>
                </a:solidFill>
              </a:endParaRPr>
            </a:p>
            <a:p>
              <a:pPr algn="ctr" eaLnBrk="0" hangingPunct="0"/>
              <a:endParaRPr kumimoji="1" lang="en-US" altLang="zh-CN" sz="1600" b="1">
                <a:solidFill>
                  <a:srgbClr val="FF33CC"/>
                </a:solidFill>
              </a:endParaRPr>
            </a:p>
          </p:txBody>
        </p:sp>
        <p:sp>
          <p:nvSpPr>
            <p:cNvPr id="124975" name="Rectangle 47"/>
            <p:cNvSpPr/>
            <p:nvPr/>
          </p:nvSpPr>
          <p:spPr bwMode="auto">
            <a:xfrm>
              <a:off x="2020" y="917"/>
              <a:ext cx="750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FF33CC"/>
                  </a:solidFill>
                </a:rPr>
                <a:t>2.9969</a:t>
              </a:r>
              <a:endParaRPr kumimoji="1" lang="en-US" altLang="zh-CN" sz="1600" b="1">
                <a:solidFill>
                  <a:srgbClr val="FF33CC"/>
                </a:solidFill>
              </a:endParaRPr>
            </a:p>
            <a:p>
              <a:pPr algn="ctr" eaLnBrk="0" hangingPunct="0"/>
              <a:endParaRPr kumimoji="1" lang="en-US" altLang="zh-CN" sz="1600" b="1">
                <a:solidFill>
                  <a:srgbClr val="FF33CC"/>
                </a:solidFill>
              </a:endParaRPr>
            </a:p>
          </p:txBody>
        </p:sp>
        <p:sp>
          <p:nvSpPr>
            <p:cNvPr id="124976" name="Rectangle 48"/>
            <p:cNvSpPr/>
            <p:nvPr/>
          </p:nvSpPr>
          <p:spPr bwMode="auto">
            <a:xfrm>
              <a:off x="2020" y="1126"/>
              <a:ext cx="750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FF33CC"/>
                  </a:solidFill>
                </a:rPr>
                <a:t>(</a:t>
              </a:r>
              <a:r>
                <a:rPr kumimoji="1" lang="zh-CN" altLang="en-US" sz="1600" b="1">
                  <a:solidFill>
                    <a:srgbClr val="FF33CC"/>
                  </a:solidFill>
                </a:rPr>
                <a:t>－</a:t>
              </a:r>
              <a:r>
                <a:rPr kumimoji="1" lang="en-US" altLang="zh-CN" sz="1600" b="1">
                  <a:solidFill>
                    <a:srgbClr val="FF33CC"/>
                  </a:solidFill>
                </a:rPr>
                <a:t>8.65)</a:t>
              </a:r>
              <a:r>
                <a:rPr kumimoji="1" lang="en-US" altLang="zh-CN" sz="1600" b="1" baseline="30000">
                  <a:solidFill>
                    <a:srgbClr val="FF33CC"/>
                  </a:solidFill>
                </a:rPr>
                <a:t>1/2</a:t>
              </a:r>
              <a:endParaRPr kumimoji="1" lang="en-US" altLang="zh-CN" sz="1600" b="1">
                <a:solidFill>
                  <a:srgbClr val="FF33CC"/>
                </a:solidFill>
              </a:endParaRPr>
            </a:p>
          </p:txBody>
        </p:sp>
        <p:sp>
          <p:nvSpPr>
            <p:cNvPr id="124977" name="Rectangle 49"/>
            <p:cNvSpPr/>
            <p:nvPr/>
          </p:nvSpPr>
          <p:spPr bwMode="auto">
            <a:xfrm>
              <a:off x="2023" y="384"/>
              <a:ext cx="750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1600" b="1">
                  <a:solidFill>
                    <a:srgbClr val="FF33CC"/>
                  </a:solidFill>
                </a:rPr>
                <a:t>（</a:t>
              </a:r>
              <a:r>
                <a:rPr kumimoji="1" lang="en-US" altLang="zh-CN" sz="1600" b="1">
                  <a:solidFill>
                    <a:srgbClr val="FF33CC"/>
                  </a:solidFill>
                </a:rPr>
                <a:t>2</a:t>
              </a:r>
              <a:r>
                <a:rPr kumimoji="1" lang="zh-CN" altLang="en-US" sz="1600" b="1">
                  <a:solidFill>
                    <a:srgbClr val="FF33CC"/>
                  </a:solidFill>
                </a:rPr>
                <a:t>）</a:t>
              </a:r>
              <a:endParaRPr kumimoji="1" lang="zh-CN" altLang="en-US" sz="1600" b="1">
                <a:solidFill>
                  <a:srgbClr val="FF33CC"/>
                </a:solidFill>
              </a:endParaRPr>
            </a:p>
            <a:p>
              <a:pPr algn="ctr" eaLnBrk="0" hangingPunct="0"/>
              <a:endParaRPr kumimoji="1" lang="en-US" altLang="zh-CN" sz="1600" b="1">
                <a:solidFill>
                  <a:srgbClr val="FF33CC"/>
                </a:solidFill>
              </a:endParaRPr>
            </a:p>
          </p:txBody>
        </p:sp>
      </p:grpSp>
      <p:grpSp>
        <p:nvGrpSpPr>
          <p:cNvPr id="124978" name="Group 50"/>
          <p:cNvGrpSpPr/>
          <p:nvPr/>
        </p:nvGrpSpPr>
        <p:grpSpPr bwMode="auto">
          <a:xfrm>
            <a:off x="7478714" y="609601"/>
            <a:ext cx="1201737" cy="3497263"/>
            <a:chOff x="3751" y="384"/>
            <a:chExt cx="757" cy="2203"/>
          </a:xfrm>
        </p:grpSpPr>
        <p:sp>
          <p:nvSpPr>
            <p:cNvPr id="124979" name="Rectangle 51"/>
            <p:cNvSpPr/>
            <p:nvPr/>
          </p:nvSpPr>
          <p:spPr bwMode="auto">
            <a:xfrm>
              <a:off x="3758" y="546"/>
              <a:ext cx="750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3333FF"/>
                  </a:solidFill>
                </a:rPr>
                <a:t>1.5</a:t>
              </a:r>
              <a:endParaRPr kumimoji="1" lang="en-US" altLang="zh-CN" sz="1600" b="1">
                <a:solidFill>
                  <a:srgbClr val="3333FF"/>
                </a:solidFill>
              </a:endParaRPr>
            </a:p>
            <a:p>
              <a:pPr algn="ctr" eaLnBrk="0" hangingPunct="0"/>
              <a:endParaRPr kumimoji="1" lang="en-US" altLang="zh-CN" sz="1600" b="1">
                <a:solidFill>
                  <a:srgbClr val="3333FF"/>
                </a:solidFill>
              </a:endParaRPr>
            </a:p>
          </p:txBody>
        </p:sp>
        <p:sp>
          <p:nvSpPr>
            <p:cNvPr id="124980" name="Rectangle 52"/>
            <p:cNvSpPr/>
            <p:nvPr/>
          </p:nvSpPr>
          <p:spPr bwMode="auto">
            <a:xfrm>
              <a:off x="3758" y="709"/>
              <a:ext cx="75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3333FF"/>
                  </a:solidFill>
                </a:rPr>
                <a:t>1.34839973</a:t>
              </a:r>
              <a:endParaRPr kumimoji="1" lang="en-US" altLang="zh-CN" sz="1600" b="1">
                <a:solidFill>
                  <a:srgbClr val="3333FF"/>
                </a:solidFill>
              </a:endParaRPr>
            </a:p>
            <a:p>
              <a:pPr algn="ctr" eaLnBrk="0" hangingPunct="0"/>
              <a:endParaRPr kumimoji="1" lang="en-US" altLang="zh-CN" sz="1600" b="1">
                <a:solidFill>
                  <a:srgbClr val="3333FF"/>
                </a:solidFill>
              </a:endParaRPr>
            </a:p>
          </p:txBody>
        </p:sp>
        <p:sp>
          <p:nvSpPr>
            <p:cNvPr id="124981" name="Rectangle 53"/>
            <p:cNvSpPr/>
            <p:nvPr/>
          </p:nvSpPr>
          <p:spPr bwMode="auto">
            <a:xfrm>
              <a:off x="3758" y="917"/>
              <a:ext cx="750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3333FF"/>
                  </a:solidFill>
                </a:rPr>
                <a:t>1.36737631</a:t>
              </a:r>
              <a:endParaRPr kumimoji="1" lang="en-US" altLang="zh-CN" sz="1600" b="1">
                <a:solidFill>
                  <a:srgbClr val="3333FF"/>
                </a:solidFill>
              </a:endParaRPr>
            </a:p>
            <a:p>
              <a:pPr algn="ctr" eaLnBrk="0" hangingPunct="0"/>
              <a:endParaRPr kumimoji="1" lang="en-US" altLang="zh-CN" sz="1600" b="1">
                <a:solidFill>
                  <a:srgbClr val="3333FF"/>
                </a:solidFill>
              </a:endParaRPr>
            </a:p>
          </p:txBody>
        </p:sp>
        <p:sp>
          <p:nvSpPr>
            <p:cNvPr id="124982" name="Rectangle 54"/>
            <p:cNvSpPr/>
            <p:nvPr/>
          </p:nvSpPr>
          <p:spPr bwMode="auto">
            <a:xfrm>
              <a:off x="3758" y="1126"/>
              <a:ext cx="750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3333FF"/>
                  </a:solidFill>
                </a:rPr>
                <a:t>1.36495701</a:t>
              </a:r>
              <a:endParaRPr kumimoji="1" lang="en-US" altLang="zh-CN" sz="1600" b="1">
                <a:solidFill>
                  <a:srgbClr val="3333FF"/>
                </a:solidFill>
              </a:endParaRPr>
            </a:p>
            <a:p>
              <a:pPr algn="ctr" eaLnBrk="0" hangingPunct="0"/>
              <a:endParaRPr kumimoji="1" lang="en-US" altLang="zh-CN" sz="1600" b="1">
                <a:solidFill>
                  <a:srgbClr val="3333FF"/>
                </a:solidFill>
              </a:endParaRPr>
            </a:p>
          </p:txBody>
        </p:sp>
        <p:sp>
          <p:nvSpPr>
            <p:cNvPr id="124983" name="Rectangle 55"/>
            <p:cNvSpPr/>
            <p:nvPr/>
          </p:nvSpPr>
          <p:spPr bwMode="auto">
            <a:xfrm>
              <a:off x="3758" y="1335"/>
              <a:ext cx="75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3333FF"/>
                  </a:solidFill>
                </a:rPr>
                <a:t>1.36526475</a:t>
              </a:r>
              <a:endParaRPr kumimoji="1" lang="en-US" altLang="zh-CN" sz="1600" b="1">
                <a:solidFill>
                  <a:srgbClr val="3333FF"/>
                </a:solidFill>
              </a:endParaRPr>
            </a:p>
            <a:p>
              <a:pPr algn="ctr" eaLnBrk="0" hangingPunct="0"/>
              <a:endParaRPr kumimoji="1" lang="en-US" altLang="zh-CN" sz="1600" b="1">
                <a:solidFill>
                  <a:srgbClr val="3333FF"/>
                </a:solidFill>
              </a:endParaRPr>
            </a:p>
          </p:txBody>
        </p:sp>
        <p:sp>
          <p:nvSpPr>
            <p:cNvPr id="124984" name="Rectangle 56"/>
            <p:cNvSpPr/>
            <p:nvPr/>
          </p:nvSpPr>
          <p:spPr bwMode="auto">
            <a:xfrm>
              <a:off x="3758" y="1543"/>
              <a:ext cx="75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3333FF"/>
                  </a:solidFill>
                </a:rPr>
                <a:t>1.36522559</a:t>
              </a:r>
              <a:endParaRPr kumimoji="1" lang="en-US" altLang="zh-CN" sz="1600" b="1">
                <a:solidFill>
                  <a:srgbClr val="3333FF"/>
                </a:solidFill>
              </a:endParaRPr>
            </a:p>
            <a:p>
              <a:pPr algn="ctr" eaLnBrk="0" hangingPunct="0"/>
              <a:endParaRPr kumimoji="1" lang="en-US" altLang="zh-CN" sz="1600" b="1">
                <a:solidFill>
                  <a:srgbClr val="3333FF"/>
                </a:solidFill>
              </a:endParaRPr>
            </a:p>
          </p:txBody>
        </p:sp>
        <p:sp>
          <p:nvSpPr>
            <p:cNvPr id="124985" name="Rectangle 57"/>
            <p:cNvSpPr/>
            <p:nvPr/>
          </p:nvSpPr>
          <p:spPr bwMode="auto">
            <a:xfrm>
              <a:off x="3758" y="1751"/>
              <a:ext cx="75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3333FF"/>
                  </a:solidFill>
                </a:rPr>
                <a:t>1.36523058</a:t>
              </a:r>
              <a:endParaRPr kumimoji="1" lang="en-US" altLang="zh-CN" sz="1600" b="1">
                <a:solidFill>
                  <a:srgbClr val="3333FF"/>
                </a:solidFill>
              </a:endParaRPr>
            </a:p>
            <a:p>
              <a:pPr algn="ctr" eaLnBrk="0" hangingPunct="0"/>
              <a:endParaRPr kumimoji="1" lang="en-US" altLang="zh-CN" sz="1600" b="1">
                <a:solidFill>
                  <a:srgbClr val="3333FF"/>
                </a:solidFill>
              </a:endParaRPr>
            </a:p>
          </p:txBody>
        </p:sp>
        <p:sp>
          <p:nvSpPr>
            <p:cNvPr id="124986" name="Rectangle 58"/>
            <p:cNvSpPr/>
            <p:nvPr/>
          </p:nvSpPr>
          <p:spPr bwMode="auto">
            <a:xfrm>
              <a:off x="3758" y="1961"/>
              <a:ext cx="750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3333FF"/>
                  </a:solidFill>
                </a:rPr>
                <a:t>1.36522994</a:t>
              </a:r>
              <a:endParaRPr kumimoji="1" lang="en-US" altLang="zh-CN" sz="1600" b="1">
                <a:solidFill>
                  <a:srgbClr val="3333FF"/>
                </a:solidFill>
              </a:endParaRPr>
            </a:p>
            <a:p>
              <a:pPr algn="ctr" eaLnBrk="0" hangingPunct="0"/>
              <a:endParaRPr kumimoji="1" lang="en-US" altLang="zh-CN" sz="1600" b="1">
                <a:solidFill>
                  <a:srgbClr val="3333FF"/>
                </a:solidFill>
              </a:endParaRPr>
            </a:p>
          </p:txBody>
        </p:sp>
        <p:sp>
          <p:nvSpPr>
            <p:cNvPr id="124987" name="Rectangle 59"/>
            <p:cNvSpPr/>
            <p:nvPr/>
          </p:nvSpPr>
          <p:spPr bwMode="auto">
            <a:xfrm>
              <a:off x="3758" y="2170"/>
              <a:ext cx="75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3333FF"/>
                  </a:solidFill>
                </a:rPr>
                <a:t>1.36523002</a:t>
              </a:r>
              <a:endParaRPr kumimoji="1" lang="en-US" altLang="zh-CN" sz="1600" b="1">
                <a:solidFill>
                  <a:srgbClr val="3333FF"/>
                </a:solidFill>
              </a:endParaRPr>
            </a:p>
            <a:p>
              <a:pPr algn="ctr" eaLnBrk="0" hangingPunct="0"/>
              <a:endParaRPr kumimoji="1" lang="en-US" altLang="zh-CN" sz="1600" b="1">
                <a:solidFill>
                  <a:srgbClr val="3333FF"/>
                </a:solidFill>
              </a:endParaRPr>
            </a:p>
          </p:txBody>
        </p:sp>
        <p:sp>
          <p:nvSpPr>
            <p:cNvPr id="124988" name="Rectangle 60"/>
            <p:cNvSpPr/>
            <p:nvPr/>
          </p:nvSpPr>
          <p:spPr bwMode="auto">
            <a:xfrm>
              <a:off x="3758" y="2378"/>
              <a:ext cx="750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3333FF"/>
                  </a:solidFill>
                </a:rPr>
                <a:t>1.36523001</a:t>
              </a:r>
              <a:endParaRPr kumimoji="1" lang="en-US" altLang="zh-CN" sz="1600" b="1">
                <a:solidFill>
                  <a:srgbClr val="3333FF"/>
                </a:solidFill>
              </a:endParaRPr>
            </a:p>
            <a:p>
              <a:pPr algn="ctr" eaLnBrk="0" hangingPunct="0"/>
              <a:endParaRPr kumimoji="1" lang="en-US" altLang="zh-CN" sz="1600" b="1">
                <a:solidFill>
                  <a:srgbClr val="3333FF"/>
                </a:solidFill>
              </a:endParaRPr>
            </a:p>
          </p:txBody>
        </p:sp>
        <p:sp>
          <p:nvSpPr>
            <p:cNvPr id="124989" name="Rectangle 61"/>
            <p:cNvSpPr/>
            <p:nvPr/>
          </p:nvSpPr>
          <p:spPr bwMode="auto">
            <a:xfrm>
              <a:off x="3751" y="384"/>
              <a:ext cx="750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1600" b="1">
                  <a:solidFill>
                    <a:srgbClr val="3333FF"/>
                  </a:solidFill>
                </a:rPr>
                <a:t>（</a:t>
              </a:r>
              <a:r>
                <a:rPr kumimoji="1" lang="en-US" altLang="zh-CN" sz="1600" b="1">
                  <a:solidFill>
                    <a:srgbClr val="3333FF"/>
                  </a:solidFill>
                </a:rPr>
                <a:t>4</a:t>
              </a:r>
              <a:r>
                <a:rPr kumimoji="1" lang="zh-CN" altLang="en-US" sz="1600" b="1">
                  <a:solidFill>
                    <a:srgbClr val="3333FF"/>
                  </a:solidFill>
                </a:rPr>
                <a:t>）</a:t>
              </a:r>
              <a:endParaRPr kumimoji="1" lang="zh-CN" altLang="en-US" sz="1600" b="1">
                <a:solidFill>
                  <a:srgbClr val="3333FF"/>
                </a:solidFill>
              </a:endParaRPr>
            </a:p>
          </p:txBody>
        </p:sp>
      </p:grpSp>
      <p:grpSp>
        <p:nvGrpSpPr>
          <p:cNvPr id="124990" name="Group 62"/>
          <p:cNvGrpSpPr/>
          <p:nvPr/>
        </p:nvGrpSpPr>
        <p:grpSpPr bwMode="auto">
          <a:xfrm>
            <a:off x="8864601" y="609601"/>
            <a:ext cx="1203325" cy="1509713"/>
            <a:chOff x="4624" y="384"/>
            <a:chExt cx="758" cy="951"/>
          </a:xfrm>
        </p:grpSpPr>
        <p:sp>
          <p:nvSpPr>
            <p:cNvPr id="124991" name="Rectangle 63"/>
            <p:cNvSpPr/>
            <p:nvPr/>
          </p:nvSpPr>
          <p:spPr bwMode="auto">
            <a:xfrm>
              <a:off x="4624" y="546"/>
              <a:ext cx="752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006699"/>
                  </a:solidFill>
                </a:rPr>
                <a:t>1.5</a:t>
              </a:r>
              <a:endParaRPr kumimoji="1" lang="en-US" altLang="zh-CN" sz="1600" b="1">
                <a:solidFill>
                  <a:srgbClr val="006699"/>
                </a:solidFill>
              </a:endParaRPr>
            </a:p>
          </p:txBody>
        </p:sp>
        <p:sp>
          <p:nvSpPr>
            <p:cNvPr id="124992" name="Rectangle 64"/>
            <p:cNvSpPr/>
            <p:nvPr/>
          </p:nvSpPr>
          <p:spPr bwMode="auto">
            <a:xfrm>
              <a:off x="4631" y="709"/>
              <a:ext cx="75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006699"/>
                  </a:solidFill>
                </a:rPr>
                <a:t>1.37333333</a:t>
              </a:r>
              <a:endParaRPr kumimoji="1" lang="en-US" altLang="zh-CN" sz="1600" b="1">
                <a:solidFill>
                  <a:srgbClr val="006699"/>
                </a:solidFill>
              </a:endParaRPr>
            </a:p>
            <a:p>
              <a:pPr algn="ctr" eaLnBrk="0" hangingPunct="0"/>
              <a:endParaRPr kumimoji="1" lang="en-US" altLang="zh-CN" sz="1600" b="1">
                <a:solidFill>
                  <a:srgbClr val="006699"/>
                </a:solidFill>
              </a:endParaRPr>
            </a:p>
          </p:txBody>
        </p:sp>
        <p:sp>
          <p:nvSpPr>
            <p:cNvPr id="124993" name="Rectangle 65"/>
            <p:cNvSpPr/>
            <p:nvPr/>
          </p:nvSpPr>
          <p:spPr bwMode="auto">
            <a:xfrm>
              <a:off x="4631" y="917"/>
              <a:ext cx="751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006699"/>
                  </a:solidFill>
                </a:rPr>
                <a:t>1.36526201</a:t>
              </a:r>
              <a:endParaRPr kumimoji="1" lang="en-US" altLang="zh-CN" sz="1600" b="1">
                <a:solidFill>
                  <a:srgbClr val="006699"/>
                </a:solidFill>
              </a:endParaRPr>
            </a:p>
            <a:p>
              <a:pPr algn="ctr" eaLnBrk="0" hangingPunct="0"/>
              <a:endParaRPr kumimoji="1" lang="en-US" altLang="zh-CN" sz="1600" b="1">
                <a:solidFill>
                  <a:srgbClr val="006699"/>
                </a:solidFill>
              </a:endParaRPr>
            </a:p>
          </p:txBody>
        </p:sp>
        <p:sp>
          <p:nvSpPr>
            <p:cNvPr id="124994" name="Rectangle 66"/>
            <p:cNvSpPr/>
            <p:nvPr/>
          </p:nvSpPr>
          <p:spPr bwMode="auto">
            <a:xfrm>
              <a:off x="4631" y="1126"/>
              <a:ext cx="751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006699"/>
                  </a:solidFill>
                </a:rPr>
                <a:t>1.36523001</a:t>
              </a:r>
              <a:endParaRPr kumimoji="1" lang="en-US" altLang="zh-CN" sz="1600" b="1">
                <a:solidFill>
                  <a:srgbClr val="006699"/>
                </a:solidFill>
              </a:endParaRPr>
            </a:p>
            <a:p>
              <a:pPr algn="ctr" eaLnBrk="0" hangingPunct="0"/>
              <a:endParaRPr kumimoji="1" lang="en-US" altLang="zh-CN" sz="1600" b="1">
                <a:solidFill>
                  <a:srgbClr val="006699"/>
                </a:solidFill>
              </a:endParaRPr>
            </a:p>
          </p:txBody>
        </p:sp>
        <p:sp>
          <p:nvSpPr>
            <p:cNvPr id="124995" name="Rectangle 67"/>
            <p:cNvSpPr/>
            <p:nvPr/>
          </p:nvSpPr>
          <p:spPr bwMode="auto">
            <a:xfrm>
              <a:off x="4625" y="384"/>
              <a:ext cx="751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1600" b="1">
                  <a:solidFill>
                    <a:srgbClr val="006699"/>
                  </a:solidFill>
                </a:rPr>
                <a:t>（</a:t>
              </a:r>
              <a:r>
                <a:rPr kumimoji="1" lang="en-US" altLang="zh-CN" sz="1600" b="1">
                  <a:solidFill>
                    <a:srgbClr val="006699"/>
                  </a:solidFill>
                </a:rPr>
                <a:t>5</a:t>
              </a:r>
              <a:r>
                <a:rPr kumimoji="1" lang="zh-CN" altLang="en-US" sz="1600" b="1">
                  <a:solidFill>
                    <a:srgbClr val="006699"/>
                  </a:solidFill>
                </a:rPr>
                <a:t>）</a:t>
              </a:r>
              <a:endParaRPr kumimoji="1" lang="zh-CN" altLang="en-US" sz="1600" b="1">
                <a:solidFill>
                  <a:srgbClr val="006699"/>
                </a:solidFill>
              </a:endParaRPr>
            </a:p>
          </p:txBody>
        </p:sp>
      </p:grpSp>
      <p:grpSp>
        <p:nvGrpSpPr>
          <p:cNvPr id="124997" name="Group 69"/>
          <p:cNvGrpSpPr/>
          <p:nvPr/>
        </p:nvGrpSpPr>
        <p:grpSpPr bwMode="auto">
          <a:xfrm>
            <a:off x="2667000" y="3429000"/>
            <a:ext cx="2286000" cy="762000"/>
            <a:chOff x="720" y="2160"/>
            <a:chExt cx="1440" cy="480"/>
          </a:xfrm>
        </p:grpSpPr>
        <p:sp>
          <p:nvSpPr>
            <p:cNvPr id="124998" name="AutoShape 70"/>
            <p:cNvSpPr/>
            <p:nvPr/>
          </p:nvSpPr>
          <p:spPr bwMode="auto">
            <a:xfrm>
              <a:off x="720" y="2160"/>
              <a:ext cx="1440" cy="480"/>
            </a:xfrm>
            <a:prstGeom prst="wedgeEllipseCallout">
              <a:avLst>
                <a:gd name="adj1" fmla="val 2708"/>
                <a:gd name="adj2" fmla="val -183333"/>
              </a:avLst>
            </a:prstGeom>
            <a:gradFill rotWithShape="0">
              <a:gsLst>
                <a:gs pos="0">
                  <a:srgbClr val="FFFFFF"/>
                </a:gs>
                <a:gs pos="50000">
                  <a:srgbClr val="99FF99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kumimoji="1" lang="zh-CN" altLang="zh-CN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24999" name="Rectangle 71"/>
            <p:cNvSpPr/>
            <p:nvPr/>
          </p:nvSpPr>
          <p:spPr bwMode="auto">
            <a:xfrm>
              <a:off x="768" y="2234"/>
              <a:ext cx="108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迭代过程</a:t>
              </a:r>
              <a:r>
                <a:rPr kumimoji="1" lang="zh-CN" altLang="en-US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发散</a:t>
              </a:r>
              <a:endParaRPr kumimoji="1"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125000" name="Group 72"/>
          <p:cNvGrpSpPr/>
          <p:nvPr/>
        </p:nvGrpSpPr>
        <p:grpSpPr bwMode="auto">
          <a:xfrm>
            <a:off x="2971800" y="4724400"/>
            <a:ext cx="2819400" cy="1143000"/>
            <a:chOff x="912" y="2976"/>
            <a:chExt cx="1776" cy="720"/>
          </a:xfrm>
        </p:grpSpPr>
        <p:sp>
          <p:nvSpPr>
            <p:cNvPr id="125001" name="AutoShape 73"/>
            <p:cNvSpPr/>
            <p:nvPr/>
          </p:nvSpPr>
          <p:spPr bwMode="auto">
            <a:xfrm>
              <a:off x="912" y="2976"/>
              <a:ext cx="1776" cy="720"/>
            </a:xfrm>
            <a:prstGeom prst="wedgeEllipseCallout">
              <a:avLst>
                <a:gd name="adj1" fmla="val 30292"/>
                <a:gd name="adj2" fmla="val -275417"/>
              </a:avLst>
            </a:prstGeom>
            <a:gradFill rotWithShape="0">
              <a:gsLst>
                <a:gs pos="0">
                  <a:srgbClr val="FFFFFF"/>
                </a:gs>
                <a:gs pos="50000">
                  <a:srgbClr val="99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CCFF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kumimoji="1" lang="zh-CN" altLang="zh-CN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25002" name="Rectangle 74"/>
            <p:cNvSpPr/>
            <p:nvPr/>
          </p:nvSpPr>
          <p:spPr bwMode="auto">
            <a:xfrm>
              <a:off x="1056" y="3072"/>
              <a:ext cx="1536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迭代过程中出现</a:t>
              </a:r>
              <a:endParaRPr kumimoji="1" lang="zh-CN" altLang="en-US" b="1">
                <a:latin typeface="楷体_GB2312" pitchFamily="49" charset="-122"/>
                <a:ea typeface="楷体_GB2312" pitchFamily="49" charset="-122"/>
              </a:endParaRPr>
            </a:p>
            <a:p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负数开方，</a:t>
              </a:r>
              <a:r>
                <a:rPr kumimoji="1" lang="zh-CN" altLang="en-US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发散</a:t>
              </a:r>
              <a:endParaRPr kumimoji="1"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125003" name="Group 75"/>
          <p:cNvGrpSpPr/>
          <p:nvPr/>
        </p:nvGrpSpPr>
        <p:grpSpPr bwMode="auto">
          <a:xfrm>
            <a:off x="7467600" y="4800600"/>
            <a:ext cx="2819400" cy="838200"/>
            <a:chOff x="3744" y="3024"/>
            <a:chExt cx="1776" cy="528"/>
          </a:xfrm>
        </p:grpSpPr>
        <p:grpSp>
          <p:nvGrpSpPr>
            <p:cNvPr id="125004" name="Group 76"/>
            <p:cNvGrpSpPr/>
            <p:nvPr/>
          </p:nvGrpSpPr>
          <p:grpSpPr bwMode="auto">
            <a:xfrm>
              <a:off x="3744" y="3024"/>
              <a:ext cx="1776" cy="528"/>
              <a:chOff x="3744" y="3072"/>
              <a:chExt cx="1776" cy="528"/>
            </a:xfrm>
          </p:grpSpPr>
          <p:grpSp>
            <p:nvGrpSpPr>
              <p:cNvPr id="125005" name="Group 77"/>
              <p:cNvGrpSpPr/>
              <p:nvPr/>
            </p:nvGrpSpPr>
            <p:grpSpPr bwMode="auto">
              <a:xfrm>
                <a:off x="3744" y="3072"/>
                <a:ext cx="1776" cy="528"/>
                <a:chOff x="3744" y="3072"/>
                <a:chExt cx="1776" cy="528"/>
              </a:xfrm>
            </p:grpSpPr>
            <p:sp>
              <p:nvSpPr>
                <p:cNvPr id="125006" name="AutoShape 78"/>
                <p:cNvSpPr/>
                <p:nvPr/>
              </p:nvSpPr>
              <p:spPr bwMode="auto">
                <a:xfrm>
                  <a:off x="3744" y="3072"/>
                  <a:ext cx="1776" cy="528"/>
                </a:xfrm>
                <a:prstGeom prst="wedgeEllipseCallout">
                  <a:avLst>
                    <a:gd name="adj1" fmla="val 17005"/>
                    <a:gd name="adj2" fmla="val -382199"/>
                  </a:avLst>
                </a:prstGeom>
                <a:gradFill rotWithShape="0">
                  <a:gsLst>
                    <a:gs pos="0">
                      <a:srgbClr val="FFFFFF"/>
                    </a:gs>
                    <a:gs pos="50000">
                      <a:srgbClr val="99FF99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rgbClr val="CCFFCC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kumimoji="1" lang="zh-CN" altLang="zh-CN" b="1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125007" name="AutoShape 79"/>
                <p:cNvSpPr/>
                <p:nvPr/>
              </p:nvSpPr>
              <p:spPr bwMode="auto">
                <a:xfrm>
                  <a:off x="3744" y="3072"/>
                  <a:ext cx="1776" cy="528"/>
                </a:xfrm>
                <a:prstGeom prst="wedgeEllipseCallout">
                  <a:avLst>
                    <a:gd name="adj1" fmla="val -56981"/>
                    <a:gd name="adj2" fmla="val -114773"/>
                  </a:avLst>
                </a:prstGeom>
                <a:gradFill rotWithShape="0">
                  <a:gsLst>
                    <a:gs pos="0">
                      <a:srgbClr val="FFFFFF"/>
                    </a:gs>
                    <a:gs pos="50000">
                      <a:srgbClr val="99FF99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rgbClr val="CCFFCC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kumimoji="1" lang="zh-CN" altLang="zh-CN" b="1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125008" name="AutoShape 80"/>
              <p:cNvSpPr/>
              <p:nvPr/>
            </p:nvSpPr>
            <p:spPr bwMode="auto">
              <a:xfrm>
                <a:off x="3744" y="3072"/>
                <a:ext cx="1776" cy="528"/>
              </a:xfrm>
              <a:prstGeom prst="wedgeEllipseCallout">
                <a:avLst>
                  <a:gd name="adj1" fmla="val -23648"/>
                  <a:gd name="adj2" fmla="val -137880"/>
                </a:avLst>
              </a:prstGeom>
              <a:gradFill rotWithShape="0">
                <a:gsLst>
                  <a:gs pos="0">
                    <a:srgbClr val="FFFFFF"/>
                  </a:gs>
                  <a:gs pos="50000">
                    <a:srgbClr val="99FF99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CCFFCC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kumimoji="1" lang="zh-CN" altLang="zh-CN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sp>
          <p:nvSpPr>
            <p:cNvPr id="125009" name="Rectangle 81"/>
            <p:cNvSpPr/>
            <p:nvPr/>
          </p:nvSpPr>
          <p:spPr bwMode="auto">
            <a:xfrm>
              <a:off x="4032" y="3168"/>
              <a:ext cx="108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迭代过程收敛</a:t>
              </a:r>
              <a:endParaRPr kumimoji="1" lang="zh-CN" altLang="en-US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4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2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2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14" name="Group 14"/>
          <p:cNvGrpSpPr/>
          <p:nvPr/>
        </p:nvGrpSpPr>
        <p:grpSpPr bwMode="auto">
          <a:xfrm>
            <a:off x="2057400" y="623888"/>
            <a:ext cx="3505200" cy="2971800"/>
            <a:chOff x="1296" y="1056"/>
            <a:chExt cx="2208" cy="1872"/>
          </a:xfrm>
        </p:grpSpPr>
        <p:sp>
          <p:nvSpPr>
            <p:cNvPr id="51206" name="Line 6"/>
            <p:cNvSpPr/>
            <p:nvPr/>
          </p:nvSpPr>
          <p:spPr bwMode="auto">
            <a:xfrm>
              <a:off x="1296" y="278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7" name="Line 7"/>
            <p:cNvSpPr/>
            <p:nvPr/>
          </p:nvSpPr>
          <p:spPr bwMode="auto">
            <a:xfrm flipV="1">
              <a:off x="1344" y="1104"/>
              <a:ext cx="0" cy="1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8" name="Text Box 8"/>
            <p:cNvSpPr txBox="1"/>
            <p:nvPr/>
          </p:nvSpPr>
          <p:spPr bwMode="auto">
            <a:xfrm>
              <a:off x="3312" y="2592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i="1"/>
                <a:t>x</a:t>
              </a:r>
              <a:endParaRPr lang="en-US" altLang="zh-CN" sz="1800" b="1" i="1"/>
            </a:p>
          </p:txBody>
        </p:sp>
        <p:sp>
          <p:nvSpPr>
            <p:cNvPr id="51209" name="Text Box 9"/>
            <p:cNvSpPr txBox="1"/>
            <p:nvPr/>
          </p:nvSpPr>
          <p:spPr bwMode="auto">
            <a:xfrm>
              <a:off x="1344" y="105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i="1"/>
                <a:t>y</a:t>
              </a:r>
              <a:endParaRPr lang="en-US" altLang="zh-CN" sz="1800" b="1" i="1"/>
            </a:p>
          </p:txBody>
        </p:sp>
        <p:sp>
          <p:nvSpPr>
            <p:cNvPr id="51211" name="Line 11"/>
            <p:cNvSpPr/>
            <p:nvPr/>
          </p:nvSpPr>
          <p:spPr bwMode="auto">
            <a:xfrm flipV="1">
              <a:off x="1344" y="1296"/>
              <a:ext cx="1488" cy="1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2" name="Text Box 12"/>
            <p:cNvSpPr txBox="1"/>
            <p:nvPr/>
          </p:nvSpPr>
          <p:spPr bwMode="auto">
            <a:xfrm>
              <a:off x="2832" y="1104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y = x</a:t>
              </a:r>
              <a:endParaRPr lang="en-US" altLang="zh-CN" sz="1800" b="1" i="1"/>
            </a:p>
          </p:txBody>
        </p:sp>
      </p:grpSp>
      <p:grpSp>
        <p:nvGrpSpPr>
          <p:cNvPr id="51215" name="Group 15"/>
          <p:cNvGrpSpPr/>
          <p:nvPr/>
        </p:nvGrpSpPr>
        <p:grpSpPr bwMode="auto">
          <a:xfrm>
            <a:off x="6705600" y="3581400"/>
            <a:ext cx="3505200" cy="2971800"/>
            <a:chOff x="1296" y="1056"/>
            <a:chExt cx="2208" cy="1872"/>
          </a:xfrm>
        </p:grpSpPr>
        <p:sp>
          <p:nvSpPr>
            <p:cNvPr id="51216" name="Line 16"/>
            <p:cNvSpPr/>
            <p:nvPr/>
          </p:nvSpPr>
          <p:spPr bwMode="auto">
            <a:xfrm>
              <a:off x="1296" y="278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7" name="Line 17"/>
            <p:cNvSpPr/>
            <p:nvPr/>
          </p:nvSpPr>
          <p:spPr bwMode="auto">
            <a:xfrm flipV="1">
              <a:off x="1344" y="1104"/>
              <a:ext cx="0" cy="1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8" name="Text Box 18"/>
            <p:cNvSpPr txBox="1"/>
            <p:nvPr/>
          </p:nvSpPr>
          <p:spPr bwMode="auto">
            <a:xfrm>
              <a:off x="3312" y="2592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i="1"/>
                <a:t>x</a:t>
              </a:r>
              <a:endParaRPr lang="en-US" altLang="zh-CN" sz="1800" b="1" i="1"/>
            </a:p>
          </p:txBody>
        </p:sp>
        <p:sp>
          <p:nvSpPr>
            <p:cNvPr id="51219" name="Text Box 19"/>
            <p:cNvSpPr txBox="1"/>
            <p:nvPr/>
          </p:nvSpPr>
          <p:spPr bwMode="auto">
            <a:xfrm>
              <a:off x="1344" y="105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i="1"/>
                <a:t>y</a:t>
              </a:r>
              <a:endParaRPr lang="en-US" altLang="zh-CN" sz="1800" b="1" i="1"/>
            </a:p>
          </p:txBody>
        </p:sp>
        <p:sp>
          <p:nvSpPr>
            <p:cNvPr id="51220" name="Line 20"/>
            <p:cNvSpPr/>
            <p:nvPr/>
          </p:nvSpPr>
          <p:spPr bwMode="auto">
            <a:xfrm flipV="1">
              <a:off x="1344" y="1296"/>
              <a:ext cx="1488" cy="1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1" name="Text Box 21"/>
            <p:cNvSpPr txBox="1"/>
            <p:nvPr/>
          </p:nvSpPr>
          <p:spPr bwMode="auto">
            <a:xfrm>
              <a:off x="2832" y="1104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y = x</a:t>
              </a:r>
              <a:endParaRPr lang="en-US" altLang="zh-CN" sz="1800" b="1" i="1"/>
            </a:p>
          </p:txBody>
        </p:sp>
      </p:grpSp>
      <p:grpSp>
        <p:nvGrpSpPr>
          <p:cNvPr id="51222" name="Group 22"/>
          <p:cNvGrpSpPr/>
          <p:nvPr/>
        </p:nvGrpSpPr>
        <p:grpSpPr bwMode="auto">
          <a:xfrm>
            <a:off x="6629400" y="623888"/>
            <a:ext cx="3505200" cy="2971800"/>
            <a:chOff x="1296" y="1056"/>
            <a:chExt cx="2208" cy="1872"/>
          </a:xfrm>
        </p:grpSpPr>
        <p:sp>
          <p:nvSpPr>
            <p:cNvPr id="51223" name="Line 23"/>
            <p:cNvSpPr/>
            <p:nvPr/>
          </p:nvSpPr>
          <p:spPr bwMode="auto">
            <a:xfrm>
              <a:off x="1296" y="278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4" name="Line 24"/>
            <p:cNvSpPr/>
            <p:nvPr/>
          </p:nvSpPr>
          <p:spPr bwMode="auto">
            <a:xfrm flipV="1">
              <a:off x="1344" y="1104"/>
              <a:ext cx="0" cy="1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5" name="Text Box 25"/>
            <p:cNvSpPr txBox="1"/>
            <p:nvPr/>
          </p:nvSpPr>
          <p:spPr bwMode="auto">
            <a:xfrm>
              <a:off x="3312" y="2592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i="1"/>
                <a:t>x</a:t>
              </a:r>
              <a:endParaRPr lang="en-US" altLang="zh-CN" sz="1800" b="1" i="1"/>
            </a:p>
          </p:txBody>
        </p:sp>
        <p:sp>
          <p:nvSpPr>
            <p:cNvPr id="51226" name="Text Box 26"/>
            <p:cNvSpPr txBox="1"/>
            <p:nvPr/>
          </p:nvSpPr>
          <p:spPr bwMode="auto">
            <a:xfrm>
              <a:off x="1344" y="105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i="1"/>
                <a:t>y</a:t>
              </a:r>
              <a:endParaRPr lang="en-US" altLang="zh-CN" sz="1800" b="1" i="1"/>
            </a:p>
          </p:txBody>
        </p:sp>
        <p:sp>
          <p:nvSpPr>
            <p:cNvPr id="51227" name="Line 27"/>
            <p:cNvSpPr/>
            <p:nvPr/>
          </p:nvSpPr>
          <p:spPr bwMode="auto">
            <a:xfrm flipV="1">
              <a:off x="1344" y="1296"/>
              <a:ext cx="1488" cy="1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8" name="Text Box 28"/>
            <p:cNvSpPr txBox="1"/>
            <p:nvPr/>
          </p:nvSpPr>
          <p:spPr bwMode="auto">
            <a:xfrm>
              <a:off x="2832" y="1104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y = x</a:t>
              </a:r>
              <a:endParaRPr lang="en-US" altLang="zh-CN" sz="1800" b="1" i="1"/>
            </a:p>
          </p:txBody>
        </p:sp>
      </p:grpSp>
      <p:grpSp>
        <p:nvGrpSpPr>
          <p:cNvPr id="51229" name="Group 29"/>
          <p:cNvGrpSpPr/>
          <p:nvPr/>
        </p:nvGrpSpPr>
        <p:grpSpPr bwMode="auto">
          <a:xfrm>
            <a:off x="2057400" y="3581400"/>
            <a:ext cx="3505200" cy="2971800"/>
            <a:chOff x="1296" y="1056"/>
            <a:chExt cx="2208" cy="1872"/>
          </a:xfrm>
        </p:grpSpPr>
        <p:sp>
          <p:nvSpPr>
            <p:cNvPr id="51230" name="Line 30"/>
            <p:cNvSpPr/>
            <p:nvPr/>
          </p:nvSpPr>
          <p:spPr bwMode="auto">
            <a:xfrm>
              <a:off x="1296" y="278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1" name="Line 31"/>
            <p:cNvSpPr/>
            <p:nvPr/>
          </p:nvSpPr>
          <p:spPr bwMode="auto">
            <a:xfrm flipV="1">
              <a:off x="1344" y="1104"/>
              <a:ext cx="0" cy="1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2" name="Text Box 32"/>
            <p:cNvSpPr txBox="1"/>
            <p:nvPr/>
          </p:nvSpPr>
          <p:spPr bwMode="auto">
            <a:xfrm>
              <a:off x="3312" y="2592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i="1"/>
                <a:t>x</a:t>
              </a:r>
              <a:endParaRPr lang="en-US" altLang="zh-CN" sz="1800" b="1" i="1"/>
            </a:p>
          </p:txBody>
        </p:sp>
        <p:sp>
          <p:nvSpPr>
            <p:cNvPr id="51233" name="Text Box 33"/>
            <p:cNvSpPr txBox="1"/>
            <p:nvPr/>
          </p:nvSpPr>
          <p:spPr bwMode="auto">
            <a:xfrm>
              <a:off x="1344" y="105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i="1"/>
                <a:t>y</a:t>
              </a:r>
              <a:endParaRPr lang="en-US" altLang="zh-CN" sz="1800" b="1" i="1"/>
            </a:p>
          </p:txBody>
        </p:sp>
        <p:sp>
          <p:nvSpPr>
            <p:cNvPr id="51234" name="Line 34"/>
            <p:cNvSpPr/>
            <p:nvPr/>
          </p:nvSpPr>
          <p:spPr bwMode="auto">
            <a:xfrm flipV="1">
              <a:off x="1344" y="1296"/>
              <a:ext cx="1488" cy="1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5" name="Text Box 35"/>
            <p:cNvSpPr txBox="1"/>
            <p:nvPr/>
          </p:nvSpPr>
          <p:spPr bwMode="auto">
            <a:xfrm>
              <a:off x="2832" y="1104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y = x</a:t>
              </a:r>
              <a:endParaRPr lang="en-US" altLang="zh-CN" sz="1800" b="1" i="1"/>
            </a:p>
          </p:txBody>
        </p:sp>
      </p:grpSp>
      <p:grpSp>
        <p:nvGrpSpPr>
          <p:cNvPr id="51242" name="Group 42"/>
          <p:cNvGrpSpPr/>
          <p:nvPr/>
        </p:nvGrpSpPr>
        <p:grpSpPr bwMode="auto">
          <a:xfrm>
            <a:off x="3962400" y="1309688"/>
            <a:ext cx="533400" cy="2347912"/>
            <a:chOff x="1536" y="624"/>
            <a:chExt cx="336" cy="1479"/>
          </a:xfrm>
        </p:grpSpPr>
        <p:sp>
          <p:nvSpPr>
            <p:cNvPr id="51240" name="Line 40"/>
            <p:cNvSpPr/>
            <p:nvPr/>
          </p:nvSpPr>
          <p:spPr bwMode="auto">
            <a:xfrm>
              <a:off x="1680" y="624"/>
              <a:ext cx="0" cy="12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1" name="Text Box 41"/>
            <p:cNvSpPr txBox="1"/>
            <p:nvPr/>
          </p:nvSpPr>
          <p:spPr bwMode="auto">
            <a:xfrm>
              <a:off x="1536" y="1872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>
                  <a:solidFill>
                    <a:srgbClr val="FF3300"/>
                  </a:solidFill>
                </a:rPr>
                <a:t>x*</a:t>
              </a:r>
              <a:endParaRPr lang="en-US" altLang="zh-CN" sz="1800" b="1" i="1">
                <a:solidFill>
                  <a:srgbClr val="FF3300"/>
                </a:solidFill>
              </a:endParaRPr>
            </a:p>
          </p:txBody>
        </p:sp>
      </p:grpSp>
      <p:grpSp>
        <p:nvGrpSpPr>
          <p:cNvPr id="51246" name="Group 46"/>
          <p:cNvGrpSpPr/>
          <p:nvPr/>
        </p:nvGrpSpPr>
        <p:grpSpPr bwMode="auto">
          <a:xfrm>
            <a:off x="7696200" y="2147888"/>
            <a:ext cx="533400" cy="1509712"/>
            <a:chOff x="3888" y="1152"/>
            <a:chExt cx="336" cy="951"/>
          </a:xfrm>
        </p:grpSpPr>
        <p:sp>
          <p:nvSpPr>
            <p:cNvPr id="51244" name="Line 44"/>
            <p:cNvSpPr/>
            <p:nvPr/>
          </p:nvSpPr>
          <p:spPr bwMode="auto">
            <a:xfrm>
              <a:off x="4055" y="1152"/>
              <a:ext cx="0" cy="76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5" name="Text Box 45"/>
            <p:cNvSpPr txBox="1"/>
            <p:nvPr/>
          </p:nvSpPr>
          <p:spPr bwMode="auto">
            <a:xfrm>
              <a:off x="3888" y="1872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>
                  <a:solidFill>
                    <a:srgbClr val="FF3300"/>
                  </a:solidFill>
                </a:rPr>
                <a:t>x*</a:t>
              </a:r>
              <a:endParaRPr lang="en-US" altLang="zh-CN" sz="1800" b="1" i="1">
                <a:solidFill>
                  <a:srgbClr val="FF3300"/>
                </a:solidFill>
              </a:endParaRPr>
            </a:p>
          </p:txBody>
        </p:sp>
      </p:grpSp>
      <p:grpSp>
        <p:nvGrpSpPr>
          <p:cNvPr id="51247" name="Group 47"/>
          <p:cNvGrpSpPr/>
          <p:nvPr/>
        </p:nvGrpSpPr>
        <p:grpSpPr bwMode="auto">
          <a:xfrm>
            <a:off x="3927475" y="4267201"/>
            <a:ext cx="533400" cy="2347913"/>
            <a:chOff x="1536" y="624"/>
            <a:chExt cx="336" cy="1479"/>
          </a:xfrm>
        </p:grpSpPr>
        <p:sp>
          <p:nvSpPr>
            <p:cNvPr id="51248" name="Line 48"/>
            <p:cNvSpPr/>
            <p:nvPr/>
          </p:nvSpPr>
          <p:spPr bwMode="auto">
            <a:xfrm>
              <a:off x="1680" y="624"/>
              <a:ext cx="0" cy="12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9" name="Text Box 49"/>
            <p:cNvSpPr txBox="1"/>
            <p:nvPr/>
          </p:nvSpPr>
          <p:spPr bwMode="auto">
            <a:xfrm>
              <a:off x="1536" y="1872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>
                  <a:solidFill>
                    <a:srgbClr val="FF3300"/>
                  </a:solidFill>
                </a:rPr>
                <a:t>x*</a:t>
              </a:r>
              <a:endParaRPr lang="en-US" altLang="zh-CN" sz="1800" b="1" i="1">
                <a:solidFill>
                  <a:srgbClr val="FF3300"/>
                </a:solidFill>
              </a:endParaRPr>
            </a:p>
          </p:txBody>
        </p:sp>
      </p:grpSp>
      <p:grpSp>
        <p:nvGrpSpPr>
          <p:cNvPr id="51253" name="Group 53"/>
          <p:cNvGrpSpPr/>
          <p:nvPr/>
        </p:nvGrpSpPr>
        <p:grpSpPr bwMode="auto">
          <a:xfrm>
            <a:off x="7848600" y="5029201"/>
            <a:ext cx="533400" cy="1585913"/>
            <a:chOff x="3984" y="3168"/>
            <a:chExt cx="336" cy="999"/>
          </a:xfrm>
        </p:grpSpPr>
        <p:sp>
          <p:nvSpPr>
            <p:cNvPr id="51251" name="Line 51"/>
            <p:cNvSpPr/>
            <p:nvPr/>
          </p:nvSpPr>
          <p:spPr bwMode="auto">
            <a:xfrm>
              <a:off x="4128" y="3168"/>
              <a:ext cx="0" cy="81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2" name="Text Box 52"/>
            <p:cNvSpPr txBox="1"/>
            <p:nvPr/>
          </p:nvSpPr>
          <p:spPr bwMode="auto">
            <a:xfrm>
              <a:off x="3984" y="3936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>
                  <a:solidFill>
                    <a:srgbClr val="FF3300"/>
                  </a:solidFill>
                </a:rPr>
                <a:t>x*</a:t>
              </a:r>
              <a:endParaRPr lang="en-US" altLang="zh-CN" sz="1800" b="1" i="1">
                <a:solidFill>
                  <a:srgbClr val="FF3300"/>
                </a:solidFill>
              </a:endParaRPr>
            </a:p>
          </p:txBody>
        </p:sp>
      </p:grpSp>
      <p:grpSp>
        <p:nvGrpSpPr>
          <p:cNvPr id="51258" name="Group 58"/>
          <p:cNvGrpSpPr/>
          <p:nvPr/>
        </p:nvGrpSpPr>
        <p:grpSpPr bwMode="auto">
          <a:xfrm>
            <a:off x="1905000" y="1233488"/>
            <a:ext cx="3505200" cy="1143000"/>
            <a:chOff x="240" y="576"/>
            <a:chExt cx="2208" cy="720"/>
          </a:xfrm>
        </p:grpSpPr>
        <p:sp>
          <p:nvSpPr>
            <p:cNvPr id="51236" name="Freeform 36"/>
            <p:cNvSpPr/>
            <p:nvPr/>
          </p:nvSpPr>
          <p:spPr bwMode="auto">
            <a:xfrm>
              <a:off x="240" y="616"/>
              <a:ext cx="2016" cy="680"/>
            </a:xfrm>
            <a:custGeom>
              <a:avLst/>
              <a:gdLst>
                <a:gd name="T0" fmla="*/ 0 w 2016"/>
                <a:gd name="T1" fmla="*/ 680 h 680"/>
                <a:gd name="T2" fmla="*/ 336 w 2016"/>
                <a:gd name="T3" fmla="*/ 392 h 680"/>
                <a:gd name="T4" fmla="*/ 720 w 2016"/>
                <a:gd name="T5" fmla="*/ 200 h 680"/>
                <a:gd name="T6" fmla="*/ 1200 w 2016"/>
                <a:gd name="T7" fmla="*/ 56 h 680"/>
                <a:gd name="T8" fmla="*/ 1584 w 2016"/>
                <a:gd name="T9" fmla="*/ 8 h 680"/>
                <a:gd name="T10" fmla="*/ 2016 w 2016"/>
                <a:gd name="T11" fmla="*/ 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16" h="680">
                  <a:moveTo>
                    <a:pt x="0" y="680"/>
                  </a:moveTo>
                  <a:cubicBezTo>
                    <a:pt x="108" y="576"/>
                    <a:pt x="216" y="472"/>
                    <a:pt x="336" y="392"/>
                  </a:cubicBezTo>
                  <a:cubicBezTo>
                    <a:pt x="456" y="312"/>
                    <a:pt x="576" y="256"/>
                    <a:pt x="720" y="200"/>
                  </a:cubicBezTo>
                  <a:cubicBezTo>
                    <a:pt x="864" y="144"/>
                    <a:pt x="1056" y="88"/>
                    <a:pt x="1200" y="56"/>
                  </a:cubicBezTo>
                  <a:cubicBezTo>
                    <a:pt x="1344" y="24"/>
                    <a:pt x="1448" y="16"/>
                    <a:pt x="1584" y="8"/>
                  </a:cubicBezTo>
                  <a:cubicBezTo>
                    <a:pt x="1720" y="0"/>
                    <a:pt x="1868" y="4"/>
                    <a:pt x="2016" y="8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4" name="Text Box 54"/>
            <p:cNvSpPr txBox="1"/>
            <p:nvPr/>
          </p:nvSpPr>
          <p:spPr bwMode="auto">
            <a:xfrm>
              <a:off x="1872" y="576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y= </a:t>
              </a:r>
              <a:r>
                <a:rPr lang="en-US" altLang="zh-CN" sz="1800" b="1">
                  <a:sym typeface="Symbol" pitchFamily="18" charset="2"/>
                </a:rPr>
                <a:t></a:t>
              </a:r>
              <a:r>
                <a:rPr lang="en-US" altLang="zh-CN" sz="1800" b="1"/>
                <a:t>(</a:t>
              </a:r>
              <a:r>
                <a:rPr lang="en-US" altLang="zh-CN" sz="1800" b="1" i="1"/>
                <a:t>x</a:t>
              </a:r>
              <a:r>
                <a:rPr lang="en-US" altLang="zh-CN" sz="1800" b="1"/>
                <a:t>)</a:t>
              </a:r>
              <a:endParaRPr lang="en-US" altLang="zh-CN" sz="1800" b="1"/>
            </a:p>
          </p:txBody>
        </p:sp>
      </p:grpSp>
      <p:grpSp>
        <p:nvGrpSpPr>
          <p:cNvPr id="51259" name="Group 59"/>
          <p:cNvGrpSpPr/>
          <p:nvPr/>
        </p:nvGrpSpPr>
        <p:grpSpPr bwMode="auto">
          <a:xfrm>
            <a:off x="7086600" y="1233489"/>
            <a:ext cx="3048000" cy="1284287"/>
            <a:chOff x="3504" y="624"/>
            <a:chExt cx="1920" cy="739"/>
          </a:xfrm>
        </p:grpSpPr>
        <p:sp>
          <p:nvSpPr>
            <p:cNvPr id="51237" name="Freeform 37"/>
            <p:cNvSpPr/>
            <p:nvPr/>
          </p:nvSpPr>
          <p:spPr bwMode="auto">
            <a:xfrm>
              <a:off x="3504" y="624"/>
              <a:ext cx="1632" cy="720"/>
            </a:xfrm>
            <a:custGeom>
              <a:avLst/>
              <a:gdLst>
                <a:gd name="T0" fmla="*/ 0 w 1632"/>
                <a:gd name="T1" fmla="*/ 0 h 720"/>
                <a:gd name="T2" fmla="*/ 144 w 1632"/>
                <a:gd name="T3" fmla="*/ 240 h 720"/>
                <a:gd name="T4" fmla="*/ 384 w 1632"/>
                <a:gd name="T5" fmla="*/ 432 h 720"/>
                <a:gd name="T6" fmla="*/ 720 w 1632"/>
                <a:gd name="T7" fmla="*/ 576 h 720"/>
                <a:gd name="T8" fmla="*/ 1104 w 1632"/>
                <a:gd name="T9" fmla="*/ 672 h 720"/>
                <a:gd name="T10" fmla="*/ 1632 w 1632"/>
                <a:gd name="T11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2" h="720">
                  <a:moveTo>
                    <a:pt x="0" y="0"/>
                  </a:moveTo>
                  <a:cubicBezTo>
                    <a:pt x="40" y="84"/>
                    <a:pt x="80" y="168"/>
                    <a:pt x="144" y="240"/>
                  </a:cubicBezTo>
                  <a:cubicBezTo>
                    <a:pt x="208" y="312"/>
                    <a:pt x="288" y="376"/>
                    <a:pt x="384" y="432"/>
                  </a:cubicBezTo>
                  <a:cubicBezTo>
                    <a:pt x="480" y="488"/>
                    <a:pt x="600" y="536"/>
                    <a:pt x="720" y="576"/>
                  </a:cubicBezTo>
                  <a:cubicBezTo>
                    <a:pt x="840" y="616"/>
                    <a:pt x="952" y="648"/>
                    <a:pt x="1104" y="672"/>
                  </a:cubicBezTo>
                  <a:cubicBezTo>
                    <a:pt x="1256" y="696"/>
                    <a:pt x="1444" y="708"/>
                    <a:pt x="1632" y="72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5" name="Text Box 55"/>
            <p:cNvSpPr txBox="1"/>
            <p:nvPr/>
          </p:nvSpPr>
          <p:spPr bwMode="auto">
            <a:xfrm>
              <a:off x="4848" y="1152"/>
              <a:ext cx="5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y= </a:t>
              </a:r>
              <a:r>
                <a:rPr lang="en-US" altLang="zh-CN" sz="1800" b="1">
                  <a:sym typeface="Symbol" pitchFamily="18" charset="2"/>
                </a:rPr>
                <a:t></a:t>
              </a:r>
              <a:r>
                <a:rPr lang="en-US" altLang="zh-CN" sz="1800" b="1"/>
                <a:t>(</a:t>
              </a:r>
              <a:r>
                <a:rPr lang="en-US" altLang="zh-CN" sz="1800" b="1" i="1"/>
                <a:t>x</a:t>
              </a:r>
              <a:r>
                <a:rPr lang="en-US" altLang="zh-CN" sz="1800" b="1"/>
                <a:t>)</a:t>
              </a:r>
              <a:endParaRPr lang="en-US" altLang="zh-CN" sz="1800" b="1"/>
            </a:p>
          </p:txBody>
        </p:sp>
      </p:grpSp>
      <p:grpSp>
        <p:nvGrpSpPr>
          <p:cNvPr id="51260" name="Group 60"/>
          <p:cNvGrpSpPr/>
          <p:nvPr/>
        </p:nvGrpSpPr>
        <p:grpSpPr bwMode="auto">
          <a:xfrm>
            <a:off x="2133600" y="3810000"/>
            <a:ext cx="2286000" cy="2743200"/>
            <a:chOff x="384" y="2400"/>
            <a:chExt cx="1440" cy="1728"/>
          </a:xfrm>
        </p:grpSpPr>
        <p:sp>
          <p:nvSpPr>
            <p:cNvPr id="51238" name="Freeform 38"/>
            <p:cNvSpPr/>
            <p:nvPr/>
          </p:nvSpPr>
          <p:spPr bwMode="auto">
            <a:xfrm>
              <a:off x="384" y="2400"/>
              <a:ext cx="1392" cy="1728"/>
            </a:xfrm>
            <a:custGeom>
              <a:avLst/>
              <a:gdLst>
                <a:gd name="T0" fmla="*/ 0 w 1392"/>
                <a:gd name="T1" fmla="*/ 1728 h 1728"/>
                <a:gd name="T2" fmla="*/ 432 w 1392"/>
                <a:gd name="T3" fmla="*/ 1536 h 1728"/>
                <a:gd name="T4" fmla="*/ 816 w 1392"/>
                <a:gd name="T5" fmla="*/ 1104 h 1728"/>
                <a:gd name="T6" fmla="*/ 1152 w 1392"/>
                <a:gd name="T7" fmla="*/ 576 h 1728"/>
                <a:gd name="T8" fmla="*/ 1392 w 1392"/>
                <a:gd name="T9" fmla="*/ 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2" h="1728">
                  <a:moveTo>
                    <a:pt x="0" y="1728"/>
                  </a:moveTo>
                  <a:cubicBezTo>
                    <a:pt x="148" y="1684"/>
                    <a:pt x="296" y="1640"/>
                    <a:pt x="432" y="1536"/>
                  </a:cubicBezTo>
                  <a:cubicBezTo>
                    <a:pt x="568" y="1432"/>
                    <a:pt x="696" y="1264"/>
                    <a:pt x="816" y="1104"/>
                  </a:cubicBezTo>
                  <a:cubicBezTo>
                    <a:pt x="936" y="944"/>
                    <a:pt x="1056" y="760"/>
                    <a:pt x="1152" y="576"/>
                  </a:cubicBezTo>
                  <a:cubicBezTo>
                    <a:pt x="1248" y="392"/>
                    <a:pt x="1320" y="196"/>
                    <a:pt x="1392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6" name="Text Box 56"/>
            <p:cNvSpPr txBox="1"/>
            <p:nvPr/>
          </p:nvSpPr>
          <p:spPr bwMode="auto">
            <a:xfrm>
              <a:off x="1248" y="2400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y= </a:t>
              </a:r>
              <a:r>
                <a:rPr lang="en-US" altLang="zh-CN" sz="1800" b="1">
                  <a:sym typeface="Symbol" pitchFamily="18" charset="2"/>
                </a:rPr>
                <a:t></a:t>
              </a:r>
              <a:r>
                <a:rPr lang="en-US" altLang="zh-CN" sz="1800" b="1"/>
                <a:t>(</a:t>
              </a:r>
              <a:r>
                <a:rPr lang="en-US" altLang="zh-CN" sz="1800" b="1" i="1"/>
                <a:t>x</a:t>
              </a:r>
              <a:r>
                <a:rPr lang="en-US" altLang="zh-CN" sz="1800" b="1"/>
                <a:t>)</a:t>
              </a:r>
              <a:endParaRPr lang="en-US" altLang="zh-CN" sz="1800" b="1"/>
            </a:p>
          </p:txBody>
        </p:sp>
      </p:grpSp>
      <p:grpSp>
        <p:nvGrpSpPr>
          <p:cNvPr id="51261" name="Group 61"/>
          <p:cNvGrpSpPr/>
          <p:nvPr/>
        </p:nvGrpSpPr>
        <p:grpSpPr bwMode="auto">
          <a:xfrm>
            <a:off x="6934200" y="3810000"/>
            <a:ext cx="2514600" cy="2057400"/>
            <a:chOff x="3408" y="2400"/>
            <a:chExt cx="1584" cy="1296"/>
          </a:xfrm>
        </p:grpSpPr>
        <p:sp>
          <p:nvSpPr>
            <p:cNvPr id="51239" name="Freeform 39"/>
            <p:cNvSpPr/>
            <p:nvPr/>
          </p:nvSpPr>
          <p:spPr bwMode="auto">
            <a:xfrm>
              <a:off x="3888" y="2400"/>
              <a:ext cx="1104" cy="1296"/>
            </a:xfrm>
            <a:custGeom>
              <a:avLst/>
              <a:gdLst>
                <a:gd name="T0" fmla="*/ 0 w 1104"/>
                <a:gd name="T1" fmla="*/ 0 h 1296"/>
                <a:gd name="T2" fmla="*/ 96 w 1104"/>
                <a:gd name="T3" fmla="*/ 528 h 1296"/>
                <a:gd name="T4" fmla="*/ 336 w 1104"/>
                <a:gd name="T5" fmla="*/ 864 h 1296"/>
                <a:gd name="T6" fmla="*/ 672 w 1104"/>
                <a:gd name="T7" fmla="*/ 1152 h 1296"/>
                <a:gd name="T8" fmla="*/ 1104 w 1104"/>
                <a:gd name="T9" fmla="*/ 1296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1296">
                  <a:moveTo>
                    <a:pt x="0" y="0"/>
                  </a:moveTo>
                  <a:cubicBezTo>
                    <a:pt x="20" y="192"/>
                    <a:pt x="40" y="384"/>
                    <a:pt x="96" y="528"/>
                  </a:cubicBezTo>
                  <a:cubicBezTo>
                    <a:pt x="152" y="672"/>
                    <a:pt x="240" y="760"/>
                    <a:pt x="336" y="864"/>
                  </a:cubicBezTo>
                  <a:cubicBezTo>
                    <a:pt x="432" y="968"/>
                    <a:pt x="544" y="1080"/>
                    <a:pt x="672" y="1152"/>
                  </a:cubicBezTo>
                  <a:cubicBezTo>
                    <a:pt x="800" y="1224"/>
                    <a:pt x="952" y="1260"/>
                    <a:pt x="1104" y="1296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7" name="Text Box 57"/>
            <p:cNvSpPr txBox="1"/>
            <p:nvPr/>
          </p:nvSpPr>
          <p:spPr bwMode="auto">
            <a:xfrm>
              <a:off x="3408" y="2496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y= </a:t>
              </a:r>
              <a:r>
                <a:rPr lang="en-US" altLang="zh-CN" sz="1800" b="1">
                  <a:sym typeface="Symbol" pitchFamily="18" charset="2"/>
                </a:rPr>
                <a:t></a:t>
              </a:r>
              <a:r>
                <a:rPr lang="en-US" altLang="zh-CN" sz="1800" b="1"/>
                <a:t>(</a:t>
              </a:r>
              <a:r>
                <a:rPr lang="en-US" altLang="zh-CN" sz="1800" b="1" i="1"/>
                <a:t>x</a:t>
              </a:r>
              <a:r>
                <a:rPr lang="en-US" altLang="zh-CN" sz="1800" b="1"/>
                <a:t>)</a:t>
              </a:r>
              <a:endParaRPr lang="en-US" altLang="zh-CN" sz="1800" b="1"/>
            </a:p>
          </p:txBody>
        </p:sp>
      </p:grpSp>
      <p:grpSp>
        <p:nvGrpSpPr>
          <p:cNvPr id="51265" name="Group 65"/>
          <p:cNvGrpSpPr/>
          <p:nvPr/>
        </p:nvGrpSpPr>
        <p:grpSpPr bwMode="auto">
          <a:xfrm>
            <a:off x="2209800" y="1538288"/>
            <a:ext cx="457200" cy="2119312"/>
            <a:chOff x="432" y="768"/>
            <a:chExt cx="288" cy="1335"/>
          </a:xfrm>
        </p:grpSpPr>
        <p:sp>
          <p:nvSpPr>
            <p:cNvPr id="51262" name="Line 62"/>
            <p:cNvSpPr/>
            <p:nvPr/>
          </p:nvSpPr>
          <p:spPr bwMode="auto">
            <a:xfrm>
              <a:off x="576" y="1008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3" name="Text Box 63"/>
            <p:cNvSpPr txBox="1"/>
            <p:nvPr/>
          </p:nvSpPr>
          <p:spPr bwMode="auto">
            <a:xfrm>
              <a:off x="480" y="187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x</a:t>
              </a:r>
              <a:r>
                <a:rPr lang="en-US" altLang="zh-CN" sz="1800" b="1" baseline="-25000"/>
                <a:t>0</a:t>
              </a:r>
              <a:endParaRPr lang="en-US" altLang="zh-CN" sz="1800" b="1" i="1"/>
            </a:p>
          </p:txBody>
        </p:sp>
        <p:sp>
          <p:nvSpPr>
            <p:cNvPr id="51264" name="Text Box 64"/>
            <p:cNvSpPr txBox="1"/>
            <p:nvPr/>
          </p:nvSpPr>
          <p:spPr bwMode="auto">
            <a:xfrm>
              <a:off x="432" y="768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p</a:t>
              </a:r>
              <a:r>
                <a:rPr lang="en-US" altLang="zh-CN" sz="1800" b="1" baseline="-25000"/>
                <a:t>0</a:t>
              </a:r>
              <a:endParaRPr lang="en-US" altLang="zh-CN" sz="1800" b="1" i="1"/>
            </a:p>
          </p:txBody>
        </p:sp>
      </p:grpSp>
      <p:grpSp>
        <p:nvGrpSpPr>
          <p:cNvPr id="51270" name="Group 70"/>
          <p:cNvGrpSpPr/>
          <p:nvPr/>
        </p:nvGrpSpPr>
        <p:grpSpPr bwMode="auto">
          <a:xfrm>
            <a:off x="2438400" y="1919288"/>
            <a:ext cx="1371600" cy="1738312"/>
            <a:chOff x="576" y="1008"/>
            <a:chExt cx="864" cy="1095"/>
          </a:xfrm>
        </p:grpSpPr>
        <p:sp>
          <p:nvSpPr>
            <p:cNvPr id="51266" name="Line 66"/>
            <p:cNvSpPr/>
            <p:nvPr/>
          </p:nvSpPr>
          <p:spPr bwMode="auto">
            <a:xfrm>
              <a:off x="576" y="1008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7" name="Line 67"/>
            <p:cNvSpPr/>
            <p:nvPr/>
          </p:nvSpPr>
          <p:spPr bwMode="auto">
            <a:xfrm>
              <a:off x="1296" y="1008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8" name="Text Box 68"/>
            <p:cNvSpPr txBox="1"/>
            <p:nvPr/>
          </p:nvSpPr>
          <p:spPr bwMode="auto">
            <a:xfrm>
              <a:off x="1200" y="187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x</a:t>
              </a:r>
              <a:r>
                <a:rPr lang="en-US" altLang="zh-CN" sz="1800" b="1" baseline="-25000"/>
                <a:t>1</a:t>
              </a:r>
              <a:endParaRPr lang="en-US" altLang="zh-CN" sz="1800" b="1" i="1"/>
            </a:p>
          </p:txBody>
        </p:sp>
      </p:grpSp>
      <p:grpSp>
        <p:nvGrpSpPr>
          <p:cNvPr id="51272" name="Group 72"/>
          <p:cNvGrpSpPr/>
          <p:nvPr/>
        </p:nvGrpSpPr>
        <p:grpSpPr bwMode="auto">
          <a:xfrm>
            <a:off x="3352800" y="1081088"/>
            <a:ext cx="381000" cy="838200"/>
            <a:chOff x="1152" y="480"/>
            <a:chExt cx="240" cy="528"/>
          </a:xfrm>
        </p:grpSpPr>
        <p:sp>
          <p:nvSpPr>
            <p:cNvPr id="51269" name="Text Box 69"/>
            <p:cNvSpPr txBox="1"/>
            <p:nvPr/>
          </p:nvSpPr>
          <p:spPr bwMode="auto">
            <a:xfrm>
              <a:off x="1152" y="480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p</a:t>
              </a:r>
              <a:r>
                <a:rPr lang="en-US" altLang="zh-CN" sz="1800" b="1" baseline="-25000"/>
                <a:t>1</a:t>
              </a:r>
              <a:endParaRPr lang="en-US" altLang="zh-CN" sz="1800" b="1" i="1"/>
            </a:p>
          </p:txBody>
        </p:sp>
        <p:sp>
          <p:nvSpPr>
            <p:cNvPr id="51271" name="Line 71"/>
            <p:cNvSpPr/>
            <p:nvPr/>
          </p:nvSpPr>
          <p:spPr bwMode="auto">
            <a:xfrm flipV="1">
              <a:off x="1296" y="72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275" name="Group 75"/>
          <p:cNvGrpSpPr/>
          <p:nvPr/>
        </p:nvGrpSpPr>
        <p:grpSpPr bwMode="auto">
          <a:xfrm>
            <a:off x="3581400" y="1462088"/>
            <a:ext cx="457200" cy="1905000"/>
            <a:chOff x="1296" y="720"/>
            <a:chExt cx="288" cy="1200"/>
          </a:xfrm>
        </p:grpSpPr>
        <p:sp>
          <p:nvSpPr>
            <p:cNvPr id="51273" name="Line 73"/>
            <p:cNvSpPr/>
            <p:nvPr/>
          </p:nvSpPr>
          <p:spPr bwMode="auto">
            <a:xfrm>
              <a:off x="1296" y="72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4" name="Line 74"/>
            <p:cNvSpPr/>
            <p:nvPr/>
          </p:nvSpPr>
          <p:spPr bwMode="auto">
            <a:xfrm>
              <a:off x="1584" y="720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76" name="Text Box 76"/>
          <p:cNvSpPr txBox="1"/>
          <p:nvPr/>
        </p:nvSpPr>
        <p:spPr bwMode="auto">
          <a:xfrm>
            <a:off x="4495800" y="1919288"/>
            <a:ext cx="9144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>
                <a:solidFill>
                  <a:srgbClr val="FF3300"/>
                </a:solidFill>
                <a:sym typeface="Wingdings" charset="2"/>
              </a:rPr>
              <a:t></a:t>
            </a:r>
            <a:endParaRPr lang="en-US" altLang="zh-CN" sz="4800" b="1">
              <a:solidFill>
                <a:srgbClr val="FF3300"/>
              </a:solidFill>
            </a:endParaRPr>
          </a:p>
        </p:txBody>
      </p:sp>
      <p:grpSp>
        <p:nvGrpSpPr>
          <p:cNvPr id="51281" name="Group 81"/>
          <p:cNvGrpSpPr/>
          <p:nvPr/>
        </p:nvGrpSpPr>
        <p:grpSpPr bwMode="auto">
          <a:xfrm>
            <a:off x="7010400" y="1004888"/>
            <a:ext cx="457200" cy="2652712"/>
            <a:chOff x="3456" y="432"/>
            <a:chExt cx="288" cy="1671"/>
          </a:xfrm>
        </p:grpSpPr>
        <p:sp>
          <p:nvSpPr>
            <p:cNvPr id="51278" name="Line 78"/>
            <p:cNvSpPr/>
            <p:nvPr/>
          </p:nvSpPr>
          <p:spPr bwMode="auto">
            <a:xfrm>
              <a:off x="3552" y="672"/>
              <a:ext cx="0" cy="1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9" name="Text Box 79"/>
            <p:cNvSpPr txBox="1"/>
            <p:nvPr/>
          </p:nvSpPr>
          <p:spPr bwMode="auto">
            <a:xfrm>
              <a:off x="3456" y="187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x</a:t>
              </a:r>
              <a:r>
                <a:rPr lang="en-US" altLang="zh-CN" sz="1800" b="1" baseline="-25000"/>
                <a:t>0</a:t>
              </a:r>
              <a:endParaRPr lang="en-US" altLang="zh-CN" sz="1800" b="1" i="1"/>
            </a:p>
          </p:txBody>
        </p:sp>
        <p:sp>
          <p:nvSpPr>
            <p:cNvPr id="51280" name="Text Box 80"/>
            <p:cNvSpPr txBox="1"/>
            <p:nvPr/>
          </p:nvSpPr>
          <p:spPr bwMode="auto">
            <a:xfrm>
              <a:off x="3504" y="43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p</a:t>
              </a:r>
              <a:r>
                <a:rPr lang="en-US" altLang="zh-CN" sz="1800" b="1" baseline="-25000"/>
                <a:t>0</a:t>
              </a:r>
              <a:endParaRPr lang="en-US" altLang="zh-CN" sz="1800" b="1" i="1"/>
            </a:p>
          </p:txBody>
        </p:sp>
      </p:grpSp>
      <p:sp>
        <p:nvSpPr>
          <p:cNvPr id="51282" name="Line 82"/>
          <p:cNvSpPr/>
          <p:nvPr/>
        </p:nvSpPr>
        <p:spPr bwMode="auto">
          <a:xfrm>
            <a:off x="7162800" y="1385888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286" name="Group 86"/>
          <p:cNvGrpSpPr/>
          <p:nvPr/>
        </p:nvGrpSpPr>
        <p:grpSpPr bwMode="auto">
          <a:xfrm>
            <a:off x="8534400" y="1385888"/>
            <a:ext cx="381000" cy="2271712"/>
            <a:chOff x="4416" y="672"/>
            <a:chExt cx="240" cy="1431"/>
          </a:xfrm>
        </p:grpSpPr>
        <p:sp>
          <p:nvSpPr>
            <p:cNvPr id="51283" name="Line 83"/>
            <p:cNvSpPr/>
            <p:nvPr/>
          </p:nvSpPr>
          <p:spPr bwMode="auto">
            <a:xfrm>
              <a:off x="4512" y="672"/>
              <a:ext cx="0" cy="1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4" name="Text Box 84"/>
            <p:cNvSpPr txBox="1"/>
            <p:nvPr/>
          </p:nvSpPr>
          <p:spPr bwMode="auto">
            <a:xfrm>
              <a:off x="4416" y="187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x</a:t>
              </a:r>
              <a:r>
                <a:rPr lang="en-US" altLang="zh-CN" sz="1800" b="1" baseline="-25000"/>
                <a:t>1</a:t>
              </a:r>
              <a:endParaRPr lang="en-US" altLang="zh-CN" sz="1800" b="1" i="1"/>
            </a:p>
          </p:txBody>
        </p:sp>
      </p:grpSp>
      <p:grpSp>
        <p:nvGrpSpPr>
          <p:cNvPr id="51290" name="Group 90"/>
          <p:cNvGrpSpPr/>
          <p:nvPr/>
        </p:nvGrpSpPr>
        <p:grpSpPr bwMode="auto">
          <a:xfrm>
            <a:off x="7696200" y="2300288"/>
            <a:ext cx="1371600" cy="1066800"/>
            <a:chOff x="3888" y="1248"/>
            <a:chExt cx="864" cy="672"/>
          </a:xfrm>
        </p:grpSpPr>
        <p:sp>
          <p:nvSpPr>
            <p:cNvPr id="51287" name="Text Box 87"/>
            <p:cNvSpPr txBox="1"/>
            <p:nvPr/>
          </p:nvSpPr>
          <p:spPr bwMode="auto">
            <a:xfrm>
              <a:off x="4512" y="1248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p</a:t>
              </a:r>
              <a:r>
                <a:rPr lang="en-US" altLang="zh-CN" sz="1800" b="1" baseline="-25000"/>
                <a:t>1</a:t>
              </a:r>
              <a:endParaRPr lang="en-US" altLang="zh-CN" sz="1800" b="1" i="1"/>
            </a:p>
          </p:txBody>
        </p:sp>
        <p:sp>
          <p:nvSpPr>
            <p:cNvPr id="51288" name="Line 88"/>
            <p:cNvSpPr/>
            <p:nvPr/>
          </p:nvSpPr>
          <p:spPr bwMode="auto">
            <a:xfrm flipH="1">
              <a:off x="3888" y="1296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9" name="Line 89"/>
            <p:cNvSpPr/>
            <p:nvPr/>
          </p:nvSpPr>
          <p:spPr bwMode="auto">
            <a:xfrm>
              <a:off x="3888" y="1296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91" name="Text Box 91"/>
          <p:cNvSpPr txBox="1"/>
          <p:nvPr/>
        </p:nvSpPr>
        <p:spPr bwMode="auto">
          <a:xfrm>
            <a:off x="8991600" y="1309688"/>
            <a:ext cx="9144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>
                <a:solidFill>
                  <a:srgbClr val="FF3300"/>
                </a:solidFill>
                <a:sym typeface="Wingdings" charset="2"/>
              </a:rPr>
              <a:t></a:t>
            </a:r>
            <a:endParaRPr lang="en-US" altLang="zh-CN" sz="4800" b="1">
              <a:solidFill>
                <a:srgbClr val="FF3300"/>
              </a:solidFill>
            </a:endParaRPr>
          </a:p>
        </p:txBody>
      </p:sp>
      <p:grpSp>
        <p:nvGrpSpPr>
          <p:cNvPr id="51295" name="Group 95"/>
          <p:cNvGrpSpPr/>
          <p:nvPr/>
        </p:nvGrpSpPr>
        <p:grpSpPr bwMode="auto">
          <a:xfrm>
            <a:off x="3581400" y="4876801"/>
            <a:ext cx="533400" cy="1738313"/>
            <a:chOff x="1296" y="3072"/>
            <a:chExt cx="336" cy="1095"/>
          </a:xfrm>
        </p:grpSpPr>
        <p:sp>
          <p:nvSpPr>
            <p:cNvPr id="51292" name="Text Box 92"/>
            <p:cNvSpPr txBox="1"/>
            <p:nvPr/>
          </p:nvSpPr>
          <p:spPr bwMode="auto">
            <a:xfrm>
              <a:off x="1296" y="393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x</a:t>
              </a:r>
              <a:r>
                <a:rPr lang="en-US" altLang="zh-CN" sz="1800" b="1" baseline="-25000"/>
                <a:t>0</a:t>
              </a:r>
              <a:endParaRPr lang="en-US" altLang="zh-CN" sz="1800" b="1" i="1"/>
            </a:p>
          </p:txBody>
        </p:sp>
        <p:sp>
          <p:nvSpPr>
            <p:cNvPr id="51293" name="Line 93"/>
            <p:cNvSpPr/>
            <p:nvPr/>
          </p:nvSpPr>
          <p:spPr bwMode="auto">
            <a:xfrm flipV="1">
              <a:off x="1392" y="3216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4" name="Text Box 94"/>
            <p:cNvSpPr txBox="1"/>
            <p:nvPr/>
          </p:nvSpPr>
          <p:spPr bwMode="auto">
            <a:xfrm>
              <a:off x="1392" y="307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p</a:t>
              </a:r>
              <a:r>
                <a:rPr lang="en-US" altLang="zh-CN" sz="1800" b="1" baseline="-25000"/>
                <a:t>0</a:t>
              </a:r>
              <a:endParaRPr lang="en-US" altLang="zh-CN" sz="1800" b="1" i="1"/>
            </a:p>
          </p:txBody>
        </p:sp>
      </p:grpSp>
      <p:grpSp>
        <p:nvGrpSpPr>
          <p:cNvPr id="51299" name="Group 99"/>
          <p:cNvGrpSpPr/>
          <p:nvPr/>
        </p:nvGrpSpPr>
        <p:grpSpPr bwMode="auto">
          <a:xfrm>
            <a:off x="3200400" y="5105401"/>
            <a:ext cx="533400" cy="1509713"/>
            <a:chOff x="1056" y="3216"/>
            <a:chExt cx="336" cy="951"/>
          </a:xfrm>
        </p:grpSpPr>
        <p:sp>
          <p:nvSpPr>
            <p:cNvPr id="51296" name="Line 96"/>
            <p:cNvSpPr/>
            <p:nvPr/>
          </p:nvSpPr>
          <p:spPr bwMode="auto">
            <a:xfrm flipH="1">
              <a:off x="1152" y="321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7" name="Line 97"/>
            <p:cNvSpPr/>
            <p:nvPr/>
          </p:nvSpPr>
          <p:spPr bwMode="auto">
            <a:xfrm>
              <a:off x="1152" y="3216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8" name="Text Box 98"/>
            <p:cNvSpPr txBox="1"/>
            <p:nvPr/>
          </p:nvSpPr>
          <p:spPr bwMode="auto">
            <a:xfrm>
              <a:off x="1056" y="393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x</a:t>
              </a:r>
              <a:r>
                <a:rPr lang="en-US" altLang="zh-CN" sz="1800" b="1" baseline="-25000"/>
                <a:t>1</a:t>
              </a:r>
              <a:endParaRPr lang="en-US" altLang="zh-CN" sz="1800" b="1" i="1"/>
            </a:p>
          </p:txBody>
        </p:sp>
      </p:grpSp>
      <p:grpSp>
        <p:nvGrpSpPr>
          <p:cNvPr id="51303" name="Group 103"/>
          <p:cNvGrpSpPr/>
          <p:nvPr/>
        </p:nvGrpSpPr>
        <p:grpSpPr bwMode="auto">
          <a:xfrm>
            <a:off x="2819400" y="5486400"/>
            <a:ext cx="914400" cy="838200"/>
            <a:chOff x="816" y="3456"/>
            <a:chExt cx="576" cy="528"/>
          </a:xfrm>
        </p:grpSpPr>
        <p:sp>
          <p:nvSpPr>
            <p:cNvPr id="51300" name="Text Box 100"/>
            <p:cNvSpPr txBox="1"/>
            <p:nvPr/>
          </p:nvSpPr>
          <p:spPr bwMode="auto">
            <a:xfrm>
              <a:off x="1152" y="345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p</a:t>
              </a:r>
              <a:r>
                <a:rPr lang="en-US" altLang="zh-CN" sz="1800" b="1" baseline="-25000"/>
                <a:t>1</a:t>
              </a:r>
              <a:endParaRPr lang="en-US" altLang="zh-CN" sz="1800" b="1" i="1"/>
            </a:p>
          </p:txBody>
        </p:sp>
        <p:sp>
          <p:nvSpPr>
            <p:cNvPr id="51301" name="Line 101"/>
            <p:cNvSpPr/>
            <p:nvPr/>
          </p:nvSpPr>
          <p:spPr bwMode="auto">
            <a:xfrm flipH="1">
              <a:off x="816" y="355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2" name="Line 102"/>
            <p:cNvSpPr/>
            <p:nvPr/>
          </p:nvSpPr>
          <p:spPr bwMode="auto">
            <a:xfrm>
              <a:off x="816" y="3552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4" name="Text Box 104"/>
          <p:cNvSpPr txBox="1"/>
          <p:nvPr/>
        </p:nvSpPr>
        <p:spPr bwMode="auto">
          <a:xfrm>
            <a:off x="4495800" y="4724401"/>
            <a:ext cx="914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>
                <a:solidFill>
                  <a:srgbClr val="FF3300"/>
                </a:solidFill>
                <a:sym typeface="Webdings" pitchFamily="18" charset="2"/>
              </a:rPr>
              <a:t></a:t>
            </a:r>
            <a:endParaRPr lang="en-US" altLang="zh-CN" sz="4800">
              <a:solidFill>
                <a:srgbClr val="FF3300"/>
              </a:solidFill>
            </a:endParaRPr>
          </a:p>
        </p:txBody>
      </p:sp>
      <p:sp>
        <p:nvSpPr>
          <p:cNvPr id="51307" name="Line 107"/>
          <p:cNvSpPr/>
          <p:nvPr/>
        </p:nvSpPr>
        <p:spPr bwMode="auto">
          <a:xfrm>
            <a:off x="7772400" y="44196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310" name="Group 110"/>
          <p:cNvGrpSpPr/>
          <p:nvPr/>
        </p:nvGrpSpPr>
        <p:grpSpPr bwMode="auto">
          <a:xfrm>
            <a:off x="7467600" y="4191001"/>
            <a:ext cx="533400" cy="2424113"/>
            <a:chOff x="3744" y="2640"/>
            <a:chExt cx="336" cy="1527"/>
          </a:xfrm>
        </p:grpSpPr>
        <p:sp>
          <p:nvSpPr>
            <p:cNvPr id="51305" name="Text Box 105"/>
            <p:cNvSpPr txBox="1"/>
            <p:nvPr/>
          </p:nvSpPr>
          <p:spPr bwMode="auto">
            <a:xfrm>
              <a:off x="3840" y="393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x</a:t>
              </a:r>
              <a:r>
                <a:rPr lang="en-US" altLang="zh-CN" sz="1800" b="1" baseline="-25000"/>
                <a:t>0</a:t>
              </a:r>
              <a:endParaRPr lang="en-US" altLang="zh-CN" sz="1800" b="1" i="1"/>
            </a:p>
          </p:txBody>
        </p:sp>
        <p:sp>
          <p:nvSpPr>
            <p:cNvPr id="51306" name="Line 106"/>
            <p:cNvSpPr/>
            <p:nvPr/>
          </p:nvSpPr>
          <p:spPr bwMode="auto">
            <a:xfrm flipV="1">
              <a:off x="3936" y="2784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9" name="Text Box 109"/>
            <p:cNvSpPr txBox="1"/>
            <p:nvPr/>
          </p:nvSpPr>
          <p:spPr bwMode="auto">
            <a:xfrm>
              <a:off x="3744" y="2640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p</a:t>
              </a:r>
              <a:r>
                <a:rPr lang="en-US" altLang="zh-CN" sz="1800" b="1" baseline="-25000"/>
                <a:t>0</a:t>
              </a:r>
              <a:endParaRPr lang="en-US" altLang="zh-CN" sz="1800" b="1" i="1"/>
            </a:p>
          </p:txBody>
        </p:sp>
      </p:grpSp>
      <p:grpSp>
        <p:nvGrpSpPr>
          <p:cNvPr id="51312" name="Group 112"/>
          <p:cNvGrpSpPr/>
          <p:nvPr/>
        </p:nvGrpSpPr>
        <p:grpSpPr bwMode="auto">
          <a:xfrm>
            <a:off x="8534400" y="4419601"/>
            <a:ext cx="381000" cy="2195513"/>
            <a:chOff x="4416" y="2784"/>
            <a:chExt cx="240" cy="1383"/>
          </a:xfrm>
        </p:grpSpPr>
        <p:sp>
          <p:nvSpPr>
            <p:cNvPr id="51308" name="Line 108"/>
            <p:cNvSpPr/>
            <p:nvPr/>
          </p:nvSpPr>
          <p:spPr bwMode="auto">
            <a:xfrm>
              <a:off x="4512" y="2784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1" name="Text Box 111"/>
            <p:cNvSpPr txBox="1"/>
            <p:nvPr/>
          </p:nvSpPr>
          <p:spPr bwMode="auto">
            <a:xfrm>
              <a:off x="4416" y="393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x</a:t>
              </a:r>
              <a:r>
                <a:rPr lang="en-US" altLang="zh-CN" sz="1800" b="1" baseline="-25000"/>
                <a:t>1</a:t>
              </a:r>
              <a:endParaRPr lang="en-US" altLang="zh-CN" sz="1800" b="1" i="1"/>
            </a:p>
          </p:txBody>
        </p:sp>
      </p:grpSp>
      <p:grpSp>
        <p:nvGrpSpPr>
          <p:cNvPr id="51315" name="Group 115"/>
          <p:cNvGrpSpPr/>
          <p:nvPr/>
        </p:nvGrpSpPr>
        <p:grpSpPr bwMode="auto">
          <a:xfrm>
            <a:off x="7543800" y="5257800"/>
            <a:ext cx="1524000" cy="1066800"/>
            <a:chOff x="3792" y="3312"/>
            <a:chExt cx="960" cy="672"/>
          </a:xfrm>
        </p:grpSpPr>
        <p:sp>
          <p:nvSpPr>
            <p:cNvPr id="51285" name="Text Box 85"/>
            <p:cNvSpPr txBox="1"/>
            <p:nvPr/>
          </p:nvSpPr>
          <p:spPr bwMode="auto">
            <a:xfrm>
              <a:off x="4512" y="331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p</a:t>
              </a:r>
              <a:r>
                <a:rPr lang="en-US" altLang="zh-CN" sz="1800" b="1" baseline="-25000"/>
                <a:t>1</a:t>
              </a:r>
              <a:endParaRPr lang="en-US" altLang="zh-CN" sz="1800" b="1" i="1"/>
            </a:p>
          </p:txBody>
        </p:sp>
        <p:sp>
          <p:nvSpPr>
            <p:cNvPr id="51313" name="Line 113"/>
            <p:cNvSpPr/>
            <p:nvPr/>
          </p:nvSpPr>
          <p:spPr bwMode="auto">
            <a:xfrm flipH="1">
              <a:off x="3792" y="3513"/>
              <a:ext cx="6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4" name="Line 114"/>
            <p:cNvSpPr/>
            <p:nvPr/>
          </p:nvSpPr>
          <p:spPr bwMode="auto">
            <a:xfrm>
              <a:off x="3792" y="3504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16" name="Text Box 116"/>
          <p:cNvSpPr txBox="1"/>
          <p:nvPr/>
        </p:nvSpPr>
        <p:spPr bwMode="auto">
          <a:xfrm>
            <a:off x="9067800" y="4648201"/>
            <a:ext cx="914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>
                <a:solidFill>
                  <a:srgbClr val="FF3300"/>
                </a:solidFill>
                <a:sym typeface="Webdings" pitchFamily="18" charset="2"/>
              </a:rPr>
              <a:t></a:t>
            </a:r>
            <a:endParaRPr lang="en-US" altLang="zh-CN" sz="4800">
              <a:solidFill>
                <a:srgbClr val="FF3300"/>
              </a:solidFill>
            </a:endParaRPr>
          </a:p>
        </p:txBody>
      </p:sp>
      <p:grpSp>
        <p:nvGrpSpPr>
          <p:cNvPr id="51331" name="Group 131"/>
          <p:cNvGrpSpPr/>
          <p:nvPr/>
        </p:nvGrpSpPr>
        <p:grpSpPr bwMode="auto">
          <a:xfrm>
            <a:off x="2933700" y="2413000"/>
            <a:ext cx="6667500" cy="1778000"/>
            <a:chOff x="888" y="1520"/>
            <a:chExt cx="4200" cy="1120"/>
          </a:xfrm>
        </p:grpSpPr>
        <p:sp>
          <p:nvSpPr>
            <p:cNvPr id="51318" name="AutoShape 118"/>
            <p:cNvSpPr/>
            <p:nvPr/>
          </p:nvSpPr>
          <p:spPr bwMode="auto">
            <a:xfrm>
              <a:off x="888" y="1536"/>
              <a:ext cx="4152" cy="1104"/>
            </a:xfrm>
            <a:prstGeom prst="wedgeRoundRectCallout">
              <a:avLst>
                <a:gd name="adj1" fmla="val -46843"/>
                <a:gd name="adj2" fmla="val 30343"/>
                <a:gd name="adj3" fmla="val 16667"/>
              </a:avLst>
            </a:prstGeom>
            <a:gradFill rotWithShape="0">
              <a:gsLst>
                <a:gs pos="0">
                  <a:srgbClr val="CCFFCC"/>
                </a:gs>
                <a:gs pos="50000">
                  <a:srgbClr val="FFFFFF"/>
                </a:gs>
                <a:gs pos="100000">
                  <a:srgbClr val="CCFFC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/>
            </a:p>
          </p:txBody>
        </p:sp>
        <p:sp>
          <p:nvSpPr>
            <p:cNvPr id="51320" name="Rectangle 120"/>
            <p:cNvSpPr/>
            <p:nvPr/>
          </p:nvSpPr>
          <p:spPr bwMode="auto">
            <a:xfrm>
              <a:off x="1007" y="1520"/>
              <a:ext cx="15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b="1" dirty="0">
                  <a:latin typeface="楷体_GB2312" pitchFamily="49" charset="-122"/>
                  <a:ea typeface="楷体_GB2312" pitchFamily="49" charset="-122"/>
                </a:rPr>
                <a:t>需要讨论如下问题：</a:t>
              </a:r>
              <a:endParaRPr kumimoji="1" lang="zh-CN" altLang="en-US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51321" name="Group 121"/>
            <p:cNvGrpSpPr/>
            <p:nvPr/>
          </p:nvGrpSpPr>
          <p:grpSpPr bwMode="auto">
            <a:xfrm>
              <a:off x="912" y="1804"/>
              <a:ext cx="2571" cy="252"/>
              <a:chOff x="192" y="572"/>
              <a:chExt cx="2595" cy="252"/>
            </a:xfrm>
          </p:grpSpPr>
          <p:sp>
            <p:nvSpPr>
              <p:cNvPr id="51322" name="Rectangle 122"/>
              <p:cNvSpPr/>
              <p:nvPr/>
            </p:nvSpPr>
            <p:spPr bwMode="auto">
              <a:xfrm>
                <a:off x="192" y="572"/>
                <a:ext cx="25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b="1" dirty="0">
                    <a:latin typeface="楷体_GB2312" pitchFamily="49" charset="-122"/>
                    <a:ea typeface="楷体_GB2312" pitchFamily="49" charset="-122"/>
                  </a:rPr>
                  <a:t>1</a:t>
                </a:r>
                <a:r>
                  <a:rPr kumimoji="1" lang="zh-CN" altLang="en-US" b="1" dirty="0">
                    <a:latin typeface="楷体_GB2312" pitchFamily="49" charset="-122"/>
                    <a:ea typeface="楷体_GB2312" pitchFamily="49" charset="-122"/>
                  </a:rPr>
                  <a:t>）如何选取合适的迭代函数       </a:t>
                </a:r>
                <a:r>
                  <a:rPr kumimoji="1" lang="en-US" altLang="zh-CN" b="1" dirty="0">
                    <a:latin typeface="楷体_GB2312" pitchFamily="49" charset="-122"/>
                    <a:ea typeface="楷体_GB2312" pitchFamily="49" charset="-122"/>
                  </a:rPr>
                  <a:t>?</a:t>
                </a:r>
                <a:endParaRPr kumimoji="1" lang="en-US" altLang="zh-CN" b="1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aphicFrame>
            <p:nvGraphicFramePr>
              <p:cNvPr id="51323" name="Object 123"/>
              <p:cNvGraphicFramePr>
                <a:graphicFrameLocks noChangeAspect="1"/>
              </p:cNvGraphicFramePr>
              <p:nvPr/>
            </p:nvGraphicFramePr>
            <p:xfrm>
              <a:off x="2315" y="588"/>
              <a:ext cx="336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406" name="Equation" r:id="rId1" imgW="0" imgH="0" progId="Equation.3">
                      <p:embed/>
                    </p:oleObj>
                  </mc:Choice>
                  <mc:Fallback>
                    <p:oleObj name="Equation" r:id="rId1" imgW="0" imgH="0" progId="Equation.3">
                      <p:embed/>
                      <p:pic>
                        <p:nvPicPr>
                          <p:cNvPr id="0" name="Object 1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15" y="588"/>
                            <a:ext cx="336" cy="23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324" name="Group 124"/>
            <p:cNvGrpSpPr/>
            <p:nvPr/>
          </p:nvGrpSpPr>
          <p:grpSpPr bwMode="auto">
            <a:xfrm>
              <a:off x="912" y="2276"/>
              <a:ext cx="2854" cy="291"/>
              <a:chOff x="192" y="1319"/>
              <a:chExt cx="2880" cy="291"/>
            </a:xfrm>
          </p:grpSpPr>
          <p:sp>
            <p:nvSpPr>
              <p:cNvPr id="51325" name="Rectangle 125"/>
              <p:cNvSpPr/>
              <p:nvPr/>
            </p:nvSpPr>
            <p:spPr bwMode="auto">
              <a:xfrm>
                <a:off x="192" y="1331"/>
                <a:ext cx="2880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b="1" dirty="0">
                    <a:latin typeface="楷体_GB2312" pitchFamily="49" charset="-122"/>
                    <a:ea typeface="楷体_GB2312" pitchFamily="49" charset="-122"/>
                  </a:rPr>
                  <a:t>3</a:t>
                </a:r>
                <a:r>
                  <a:rPr kumimoji="1" lang="zh-CN" altLang="en-US" b="1" dirty="0">
                    <a:latin typeface="楷体_GB2312" pitchFamily="49" charset="-122"/>
                    <a:ea typeface="楷体_GB2312" pitchFamily="49" charset="-122"/>
                  </a:rPr>
                  <a:t>）怎样加速序列    的收敛？</a:t>
                </a:r>
                <a:endParaRPr kumimoji="1" lang="zh-CN" altLang="en-US" b="1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aphicFrame>
            <p:nvGraphicFramePr>
              <p:cNvPr id="51326" name="Object 126"/>
              <p:cNvGraphicFramePr>
                <a:graphicFrameLocks noChangeAspect="1"/>
              </p:cNvGraphicFramePr>
              <p:nvPr/>
            </p:nvGraphicFramePr>
            <p:xfrm>
              <a:off x="1466" y="1319"/>
              <a:ext cx="336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407" name="Equation" r:id="rId3" imgW="0" imgH="0" progId="Equation.3">
                      <p:embed/>
                    </p:oleObj>
                  </mc:Choice>
                  <mc:Fallback>
                    <p:oleObj name="Equation" r:id="rId3" imgW="0" imgH="0" progId="Equation.3">
                      <p:embed/>
                      <p:pic>
                        <p:nvPicPr>
                          <p:cNvPr id="0" name="Object 1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66" y="1319"/>
                            <a:ext cx="336" cy="29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1328" name="Rectangle 128"/>
            <p:cNvSpPr/>
            <p:nvPr/>
          </p:nvSpPr>
          <p:spPr bwMode="auto">
            <a:xfrm>
              <a:off x="912" y="2048"/>
              <a:ext cx="417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b="1" dirty="0"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kumimoji="1" lang="zh-CN" altLang="en-US" b="1" dirty="0">
                  <a:latin typeface="楷体_GB2312" pitchFamily="49" charset="-122"/>
                  <a:ea typeface="楷体_GB2312" pitchFamily="49" charset="-122"/>
                </a:rPr>
                <a:t>）迭代函数     应满足什么条件，序列    收敛</a:t>
              </a:r>
              <a:r>
                <a:rPr kumimoji="1" lang="en-US" altLang="zh-CN" b="1" dirty="0">
                  <a:latin typeface="楷体_GB2312" pitchFamily="49" charset="-122"/>
                  <a:ea typeface="楷体_GB2312" pitchFamily="49" charset="-122"/>
                </a:rPr>
                <a:t>?</a:t>
              </a:r>
              <a:endParaRPr kumimoji="1" lang="en-US" altLang="zh-CN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51329" name="Object 129"/>
            <p:cNvGraphicFramePr>
              <a:graphicFrameLocks noChangeAspect="1"/>
            </p:cNvGraphicFramePr>
            <p:nvPr/>
          </p:nvGraphicFramePr>
          <p:xfrm>
            <a:off x="1894" y="2074"/>
            <a:ext cx="32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08" name="Equation" r:id="rId5" imgW="0" imgH="0" progId="Equation.3">
                    <p:embed/>
                  </p:oleObj>
                </mc:Choice>
                <mc:Fallback>
                  <p:oleObj name="Equation" r:id="rId5" imgW="0" imgH="0" progId="Equation.3">
                    <p:embed/>
                    <p:pic>
                      <p:nvPicPr>
                        <p:cNvPr id="0" name="Object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4" y="2074"/>
                          <a:ext cx="322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30" name="Object 130"/>
            <p:cNvGraphicFramePr>
              <a:graphicFrameLocks noChangeAspect="1"/>
            </p:cNvGraphicFramePr>
            <p:nvPr/>
          </p:nvGraphicFramePr>
          <p:xfrm>
            <a:off x="3890" y="2049"/>
            <a:ext cx="285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09" name="Equation" r:id="rId7" imgW="0" imgH="0" progId="Equation.3">
                    <p:embed/>
                  </p:oleObj>
                </mc:Choice>
                <mc:Fallback>
                  <p:oleObj name="Equation" r:id="rId7" imgW="0" imgH="0" progId="Equation.3">
                    <p:embed/>
                    <p:pic>
                      <p:nvPicPr>
                        <p:cNvPr id="0" name="Object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0" y="2049"/>
                          <a:ext cx="285" cy="2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332" name="Text Box 132"/>
          <p:cNvSpPr txBox="1"/>
          <p:nvPr/>
        </p:nvSpPr>
        <p:spPr bwMode="auto">
          <a:xfrm>
            <a:off x="9906000" y="3200400"/>
            <a:ext cx="4889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FFCC"/>
                </a:solidFill>
              </a:rPr>
              <a:t>aa</a:t>
            </a:r>
            <a:endParaRPr lang="en-US" altLang="zh-CN">
              <a:solidFill>
                <a:srgbClr val="FFFFCC"/>
              </a:solidFill>
            </a:endParaRPr>
          </a:p>
        </p:txBody>
      </p:sp>
      <p:grpSp>
        <p:nvGrpSpPr>
          <p:cNvPr id="51335" name="Group 135"/>
          <p:cNvGrpSpPr/>
          <p:nvPr/>
        </p:nvGrpSpPr>
        <p:grpSpPr bwMode="auto">
          <a:xfrm>
            <a:off x="704824" y="228600"/>
            <a:ext cx="2582864" cy="400050"/>
            <a:chOff x="300" y="144"/>
            <a:chExt cx="1627" cy="252"/>
          </a:xfrm>
        </p:grpSpPr>
        <p:sp>
          <p:nvSpPr>
            <p:cNvPr id="51333" name="Text Box 133"/>
            <p:cNvSpPr txBox="1"/>
            <p:nvPr/>
          </p:nvSpPr>
          <p:spPr bwMode="auto">
            <a:xfrm>
              <a:off x="518" y="144"/>
              <a:ext cx="14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FF"/>
                  </a:solidFill>
                  <a:ea typeface="楷体_GB2312" pitchFamily="49" charset="-122"/>
                </a:rPr>
                <a:t>迭代过程的收敛性</a:t>
              </a:r>
              <a:endParaRPr lang="zh-CN" altLang="en-US" b="1" dirty="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51334" name="Rectangle 134"/>
            <p:cNvSpPr/>
            <p:nvPr/>
          </p:nvSpPr>
          <p:spPr bwMode="auto">
            <a:xfrm>
              <a:off x="300" y="144"/>
              <a:ext cx="24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b="1" dirty="0">
                  <a:solidFill>
                    <a:schemeClr val="accent2"/>
                  </a:solidFill>
                  <a:ea typeface="楷体_GB2312" pitchFamily="49" charset="-122"/>
                  <a:sym typeface="Wingdings" charset="2"/>
                </a:rPr>
                <a:t></a:t>
              </a:r>
              <a:endParaRPr kumimoji="1" lang="en-US" altLang="zh-CN" b="1" dirty="0">
                <a:solidFill>
                  <a:schemeClr val="accent2"/>
                </a:solidFill>
                <a:ea typeface="楷体_GB2312" pitchFamily="49" charset="-122"/>
                <a:sym typeface="Wingdings" charset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5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5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5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500"/>
                                        <p:tgtEl>
                                          <p:spTgt spid="5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5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9" dur="500"/>
                                        <p:tgtEl>
                                          <p:spTgt spid="5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4" dur="500"/>
                                        <p:tgtEl>
                                          <p:spTgt spid="5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1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1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5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5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5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4" dur="500"/>
                                        <p:tgtEl>
                                          <p:spTgt spid="5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1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1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51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1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6" grpId="0" autoUpdateAnimBg="0"/>
      <p:bldP spid="51291" grpId="0" autoUpdateAnimBg="0"/>
      <p:bldP spid="51304" grpId="0" autoUpdateAnimBg="0"/>
      <p:bldP spid="51316" grpId="0" autoUpdateAnimBg="0"/>
      <p:bldP spid="5133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71" name="Group 47"/>
          <p:cNvGrpSpPr/>
          <p:nvPr/>
        </p:nvGrpSpPr>
        <p:grpSpPr bwMode="auto">
          <a:xfrm>
            <a:off x="551384" y="404813"/>
            <a:ext cx="6081713" cy="609600"/>
            <a:chOff x="240" y="250"/>
            <a:chExt cx="3831" cy="384"/>
          </a:xfrm>
        </p:grpSpPr>
        <p:sp>
          <p:nvSpPr>
            <p:cNvPr id="52243" name="AutoShape 19"/>
            <p:cNvSpPr/>
            <p:nvPr/>
          </p:nvSpPr>
          <p:spPr bwMode="auto">
            <a:xfrm>
              <a:off x="240" y="250"/>
              <a:ext cx="67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1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ea typeface="楷体_GB2312" pitchFamily="49" charset="-122"/>
                </a:rPr>
                <a:t>定理</a:t>
              </a:r>
              <a:endParaRPr lang="zh-CN" altLang="en-US" sz="2400" b="1" dirty="0">
                <a:ea typeface="楷体_GB2312" pitchFamily="49" charset="-122"/>
              </a:endParaRPr>
            </a:p>
          </p:txBody>
        </p:sp>
        <p:sp>
          <p:nvSpPr>
            <p:cNvPr id="52244" name="Text Box 20"/>
            <p:cNvSpPr txBox="1"/>
            <p:nvPr/>
          </p:nvSpPr>
          <p:spPr bwMode="auto">
            <a:xfrm>
              <a:off x="903" y="310"/>
              <a:ext cx="31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 dirty="0">
                  <a:ea typeface="楷体_GB2312" pitchFamily="49" charset="-122"/>
                </a:rPr>
                <a:t>考虑方程 </a:t>
              </a:r>
              <a:r>
                <a:rPr kumimoji="1" lang="en-US" altLang="zh-CN" sz="2400" b="1" i="1" dirty="0">
                  <a:ea typeface="楷体_GB2312" pitchFamily="49" charset="-122"/>
                </a:rPr>
                <a:t>x</a:t>
              </a:r>
              <a:r>
                <a:rPr kumimoji="1" lang="en-US" altLang="zh-CN" sz="2400" b="1" dirty="0">
                  <a:ea typeface="楷体_GB2312" pitchFamily="49" charset="-122"/>
                </a:rPr>
                <a:t> = </a:t>
              </a:r>
              <a:r>
                <a:rPr lang="en-US" altLang="zh-CN" sz="2400" b="1" dirty="0">
                  <a:sym typeface="Symbol" pitchFamily="18" charset="2"/>
                </a:rPr>
                <a:t></a:t>
              </a:r>
              <a:r>
                <a:rPr kumimoji="1" lang="en-US" altLang="zh-CN" sz="2400" b="1" dirty="0">
                  <a:ea typeface="楷体_GB2312" pitchFamily="49" charset="-122"/>
                </a:rPr>
                <a:t>(</a:t>
              </a:r>
              <a:r>
                <a:rPr kumimoji="1" lang="en-US" altLang="zh-CN" sz="2400" b="1" i="1" dirty="0">
                  <a:ea typeface="楷体_GB2312" pitchFamily="49" charset="-122"/>
                </a:rPr>
                <a:t>x</a:t>
              </a:r>
              <a:r>
                <a:rPr kumimoji="1" lang="en-US" altLang="zh-CN" sz="2400" b="1" dirty="0">
                  <a:ea typeface="楷体_GB2312" pitchFamily="49" charset="-122"/>
                </a:rPr>
                <a:t>), </a:t>
              </a:r>
              <a:r>
                <a:rPr lang="en-US" altLang="zh-CN" sz="2400" b="1" dirty="0">
                  <a:sym typeface="Symbol" pitchFamily="18" charset="2"/>
                </a:rPr>
                <a:t></a:t>
              </a:r>
              <a:r>
                <a:rPr kumimoji="1" lang="en-US" altLang="zh-CN" sz="2400" b="1" dirty="0">
                  <a:ea typeface="楷体_GB2312" pitchFamily="49" charset="-122"/>
                </a:rPr>
                <a:t>(</a:t>
              </a:r>
              <a:r>
                <a:rPr kumimoji="1" lang="en-US" altLang="zh-CN" sz="2400" b="1" i="1" dirty="0">
                  <a:ea typeface="楷体_GB2312" pitchFamily="49" charset="-122"/>
                </a:rPr>
                <a:t>x</a:t>
              </a:r>
              <a:r>
                <a:rPr kumimoji="1" lang="en-US" altLang="zh-CN" sz="2400" b="1" dirty="0">
                  <a:ea typeface="楷体_GB2312" pitchFamily="49" charset="-122"/>
                </a:rPr>
                <a:t>)</a:t>
              </a:r>
              <a:r>
                <a:rPr kumimoji="1" lang="en-US" altLang="zh-CN" sz="2400" b="1" dirty="0">
                  <a:ea typeface="楷体_GB2312" pitchFamily="49" charset="-122"/>
                  <a:sym typeface="Symbol" pitchFamily="18" charset="2"/>
                </a:rPr>
                <a:t></a:t>
              </a:r>
              <a:r>
                <a:rPr kumimoji="1" lang="en-US" altLang="zh-CN" sz="2400" b="1" i="1" dirty="0">
                  <a:ea typeface="楷体_GB2312" pitchFamily="49" charset="-122"/>
                  <a:sym typeface="Symbol" pitchFamily="18" charset="2"/>
                </a:rPr>
                <a:t>C</a:t>
              </a:r>
              <a:r>
                <a:rPr kumimoji="1" lang="en-US" altLang="zh-CN" sz="2400" b="1" dirty="0">
                  <a:ea typeface="楷体_GB2312" pitchFamily="49" charset="-122"/>
                  <a:sym typeface="Symbol" pitchFamily="18" charset="2"/>
                </a:rPr>
                <a:t>[</a:t>
              </a:r>
              <a:r>
                <a:rPr kumimoji="1" lang="en-US" altLang="zh-CN" sz="2400" b="1" i="1" dirty="0">
                  <a:ea typeface="楷体_GB2312" pitchFamily="49" charset="-122"/>
                  <a:sym typeface="Symbol" pitchFamily="18" charset="2"/>
                </a:rPr>
                <a:t>a</a:t>
              </a:r>
              <a:r>
                <a:rPr kumimoji="1" lang="en-US" altLang="zh-CN" sz="2400" b="1" dirty="0">
                  <a:ea typeface="楷体_GB2312" pitchFamily="49" charset="-122"/>
                  <a:sym typeface="Symbol" pitchFamily="18" charset="2"/>
                </a:rPr>
                <a:t>, </a:t>
              </a:r>
              <a:r>
                <a:rPr kumimoji="1" lang="en-US" altLang="zh-CN" sz="2400" b="1" i="1" dirty="0">
                  <a:ea typeface="楷体_GB2312" pitchFamily="49" charset="-122"/>
                  <a:sym typeface="Symbol" pitchFamily="18" charset="2"/>
                </a:rPr>
                <a:t>b</a:t>
              </a:r>
              <a:r>
                <a:rPr kumimoji="1" lang="en-US" altLang="zh-CN" sz="2400" b="1" dirty="0">
                  <a:ea typeface="楷体_GB2312" pitchFamily="49" charset="-122"/>
                  <a:sym typeface="Symbol" pitchFamily="18" charset="2"/>
                </a:rPr>
                <a:t>],  </a:t>
              </a:r>
              <a:r>
                <a:rPr kumimoji="1" lang="zh-CN" altLang="en-US" sz="2400" b="1" dirty="0">
                  <a:ea typeface="楷体_GB2312" pitchFamily="49" charset="-122"/>
                </a:rPr>
                <a:t>若</a:t>
              </a:r>
              <a:endParaRPr kumimoji="1" lang="zh-CN" altLang="en-US" sz="2400" b="1" dirty="0">
                <a:ea typeface="楷体_GB2312" pitchFamily="49" charset="-122"/>
              </a:endParaRPr>
            </a:p>
          </p:txBody>
        </p:sp>
      </p:grpSp>
      <p:grpSp>
        <p:nvGrpSpPr>
          <p:cNvPr id="52275" name="Group 51"/>
          <p:cNvGrpSpPr/>
          <p:nvPr/>
        </p:nvGrpSpPr>
        <p:grpSpPr bwMode="auto">
          <a:xfrm>
            <a:off x="1416570" y="2271715"/>
            <a:ext cx="9864006" cy="963610"/>
            <a:chOff x="749" y="1431"/>
            <a:chExt cx="4989" cy="542"/>
          </a:xfrm>
        </p:grpSpPr>
        <p:sp>
          <p:nvSpPr>
            <p:cNvPr id="52245" name="Text Box 21"/>
            <p:cNvSpPr txBox="1"/>
            <p:nvPr/>
          </p:nvSpPr>
          <p:spPr bwMode="auto">
            <a:xfrm>
              <a:off x="749" y="1450"/>
              <a:ext cx="4989" cy="523"/>
            </a:xfrm>
            <a:prstGeom prst="rect">
              <a:avLst/>
            </a:prstGeom>
            <a:blipFill rotWithShape="1">
              <a:blip r:embed="rId2"/>
              <a:stretch>
                <a:fillRect l="-927" t="-5882" b="-3268"/>
              </a:stretch>
            </a:blip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" name="Text Box 21"/>
            <p:cNvSpPr txBox="1"/>
            <p:nvPr/>
          </p:nvSpPr>
          <p:spPr bwMode="auto">
            <a:xfrm>
              <a:off x="749" y="1450"/>
              <a:ext cx="4989" cy="523"/>
            </a:xfrm>
            <a:prstGeom prst="rect">
              <a:avLst/>
            </a:prstGeom>
            <a:blipFill rotWithShape="1">
              <a:blip r:embed="rId2"/>
              <a:stretch>
                <a:fillRect l="-927" t="-5882" b="-3268"/>
              </a:stretch>
            </a:blip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52246" name="Object 22"/>
            <p:cNvSpPr txBox="1"/>
            <p:nvPr/>
          </p:nvSpPr>
          <p:spPr bwMode="auto">
            <a:xfrm>
              <a:off x="3688" y="1431"/>
              <a:ext cx="739" cy="281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  <a:effectLst/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3" name="Object 22"/>
            <p:cNvSpPr txBox="1"/>
            <p:nvPr/>
          </p:nvSpPr>
          <p:spPr bwMode="auto">
            <a:xfrm>
              <a:off x="3688" y="1431"/>
              <a:ext cx="739" cy="281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  <a:effectLst/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</p:grpSp>
      <p:grpSp>
        <p:nvGrpSpPr>
          <p:cNvPr id="52251" name="Group 27"/>
          <p:cNvGrpSpPr/>
          <p:nvPr/>
        </p:nvGrpSpPr>
        <p:grpSpPr bwMode="auto">
          <a:xfrm>
            <a:off x="1557313" y="3235325"/>
            <a:ext cx="3773487" cy="749300"/>
            <a:chOff x="672" y="1920"/>
            <a:chExt cx="2377" cy="472"/>
          </a:xfrm>
        </p:grpSpPr>
        <p:sp>
          <p:nvSpPr>
            <p:cNvPr id="52247" name="Object 23"/>
            <p:cNvSpPr txBox="1"/>
            <p:nvPr/>
          </p:nvSpPr>
          <p:spPr bwMode="auto">
            <a:xfrm>
              <a:off x="1008" y="1920"/>
              <a:ext cx="2041" cy="472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>
              <a:noFill/>
            </a:ln>
            <a:effectLst/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4" name="Object 23"/>
            <p:cNvSpPr txBox="1"/>
            <p:nvPr/>
          </p:nvSpPr>
          <p:spPr bwMode="auto">
            <a:xfrm>
              <a:off x="1008" y="1920"/>
              <a:ext cx="2041" cy="472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>
              <a:noFill/>
            </a:ln>
            <a:effectLst/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52248" name="Text Box 24"/>
            <p:cNvSpPr txBox="1"/>
            <p:nvPr/>
          </p:nvSpPr>
          <p:spPr bwMode="auto">
            <a:xfrm>
              <a:off x="672" y="201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ym typeface="Wingdings" charset="2"/>
                </a:rPr>
                <a:t></a:t>
              </a:r>
              <a:endParaRPr lang="en-US" altLang="zh-CN" sz="2400" b="1" dirty="0"/>
            </a:p>
          </p:txBody>
        </p:sp>
      </p:grpSp>
      <p:grpSp>
        <p:nvGrpSpPr>
          <p:cNvPr id="52276" name="Group 52"/>
          <p:cNvGrpSpPr/>
          <p:nvPr/>
        </p:nvGrpSpPr>
        <p:grpSpPr bwMode="auto">
          <a:xfrm>
            <a:off x="1557313" y="4149729"/>
            <a:ext cx="6338887" cy="739775"/>
            <a:chOff x="615" y="2614"/>
            <a:chExt cx="3993" cy="466"/>
          </a:xfrm>
        </p:grpSpPr>
        <p:grpSp>
          <p:nvGrpSpPr>
            <p:cNvPr id="52252" name="Group 28"/>
            <p:cNvGrpSpPr/>
            <p:nvPr/>
          </p:nvGrpSpPr>
          <p:grpSpPr bwMode="auto">
            <a:xfrm>
              <a:off x="615" y="2614"/>
              <a:ext cx="2352" cy="466"/>
              <a:chOff x="672" y="2400"/>
              <a:chExt cx="2352" cy="466"/>
            </a:xfrm>
          </p:grpSpPr>
          <p:sp>
            <p:nvSpPr>
              <p:cNvPr id="52249" name="Text Box 25"/>
              <p:cNvSpPr txBox="1"/>
              <p:nvPr/>
            </p:nvSpPr>
            <p:spPr bwMode="auto">
              <a:xfrm>
                <a:off x="672" y="2496"/>
                <a:ext cx="28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ym typeface="Wingdings" charset="2"/>
                  </a:rPr>
                  <a:t></a:t>
                </a:r>
                <a:endParaRPr lang="en-US" altLang="zh-CN" sz="2400" b="1"/>
              </a:p>
            </p:txBody>
          </p:sp>
          <p:sp>
            <p:nvSpPr>
              <p:cNvPr id="52250" name="Object 26"/>
              <p:cNvSpPr txBox="1"/>
              <p:nvPr/>
            </p:nvSpPr>
            <p:spPr bwMode="auto">
              <a:xfrm>
                <a:off x="1008" y="2400"/>
                <a:ext cx="2016" cy="46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  <p:sp>
            <p:nvSpPr>
              <p:cNvPr id="5" name="Object 26"/>
              <p:cNvSpPr txBox="1"/>
              <p:nvPr/>
            </p:nvSpPr>
            <p:spPr bwMode="auto">
              <a:xfrm>
                <a:off x="1008" y="2400"/>
                <a:ext cx="2016" cy="46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p:grpSp>
        <p:sp>
          <p:nvSpPr>
            <p:cNvPr id="52253" name="Text Box 29"/>
            <p:cNvSpPr txBox="1"/>
            <p:nvPr/>
          </p:nvSpPr>
          <p:spPr bwMode="auto">
            <a:xfrm>
              <a:off x="3264" y="2688"/>
              <a:ext cx="134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/>
                <a:t>( </a:t>
              </a:r>
              <a:r>
                <a:rPr lang="en-US" altLang="zh-CN" sz="2400" b="1" i="1" dirty="0" err="1"/>
                <a:t>i</a:t>
              </a:r>
              <a:r>
                <a:rPr lang="en-US" altLang="zh-CN" sz="2400" b="1" dirty="0"/>
                <a:t> = 1, 2, … )</a:t>
              </a:r>
              <a:endParaRPr lang="en-US" altLang="zh-CN" sz="2400" b="1" i="1" dirty="0"/>
            </a:p>
          </p:txBody>
        </p:sp>
      </p:grpSp>
      <p:sp>
        <p:nvSpPr>
          <p:cNvPr id="52272" name="Rectangle 48"/>
          <p:cNvSpPr/>
          <p:nvPr/>
        </p:nvSpPr>
        <p:spPr bwMode="auto">
          <a:xfrm>
            <a:off x="1632410" y="1143000"/>
            <a:ext cx="47516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ea typeface="楷体_GB2312" pitchFamily="49" charset="-122"/>
              </a:rPr>
              <a:t>( I )  </a:t>
            </a:r>
            <a:r>
              <a:rPr kumimoji="1" lang="zh-CN" altLang="en-US" sz="2400" b="1" dirty="0">
                <a:ea typeface="楷体_GB2312" pitchFamily="49" charset="-122"/>
              </a:rPr>
              <a:t>当 </a:t>
            </a:r>
            <a:r>
              <a:rPr kumimoji="1" lang="en-US" altLang="zh-CN" sz="2400" b="1" i="1" dirty="0">
                <a:ea typeface="楷体_GB2312" pitchFamily="49" charset="-122"/>
              </a:rPr>
              <a:t>x</a:t>
            </a:r>
            <a:r>
              <a:rPr kumimoji="1" lang="en-US" altLang="zh-CN" sz="2400" b="1" dirty="0">
                <a:ea typeface="楷体_GB2312" pitchFamily="49" charset="-122"/>
                <a:sym typeface="Symbol" pitchFamily="18" charset="2"/>
              </a:rPr>
              <a:t>[</a:t>
            </a:r>
            <a:r>
              <a:rPr kumimoji="1" lang="en-US" altLang="zh-CN" sz="2400" b="1" i="1" dirty="0">
                <a:ea typeface="楷体_GB2312" pitchFamily="49" charset="-122"/>
                <a:sym typeface="Symbol" pitchFamily="18" charset="2"/>
              </a:rPr>
              <a:t>a</a:t>
            </a:r>
            <a:r>
              <a:rPr kumimoji="1" lang="en-US" altLang="zh-CN" sz="2400" b="1" dirty="0">
                <a:ea typeface="楷体_GB2312" pitchFamily="49" charset="-122"/>
                <a:sym typeface="Symbol" pitchFamily="18" charset="2"/>
              </a:rPr>
              <a:t>, </a:t>
            </a:r>
            <a:r>
              <a:rPr kumimoji="1" lang="en-US" altLang="zh-CN" sz="2400" b="1" i="1" dirty="0">
                <a:ea typeface="楷体_GB2312" pitchFamily="49" charset="-122"/>
                <a:sym typeface="Symbol" pitchFamily="18" charset="2"/>
              </a:rPr>
              <a:t>b</a:t>
            </a:r>
            <a:r>
              <a:rPr kumimoji="1" lang="en-US" altLang="zh-CN" sz="2400" b="1" dirty="0">
                <a:ea typeface="楷体_GB2312" pitchFamily="49" charset="-122"/>
                <a:sym typeface="Symbol" pitchFamily="18" charset="2"/>
              </a:rPr>
              <a:t>] </a:t>
            </a:r>
            <a:r>
              <a:rPr kumimoji="1" lang="zh-CN" altLang="en-US" sz="2400" b="1" dirty="0">
                <a:ea typeface="楷体_GB2312" pitchFamily="49" charset="-122"/>
                <a:sym typeface="Symbol" pitchFamily="18" charset="2"/>
              </a:rPr>
              <a:t>时， </a:t>
            </a:r>
            <a:r>
              <a:rPr lang="zh-CN" altLang="en-US" sz="2400" b="1" dirty="0">
                <a:sym typeface="Symbol" pitchFamily="18" charset="2"/>
              </a:rPr>
              <a:t></a:t>
            </a:r>
            <a:r>
              <a:rPr kumimoji="1" lang="en-US" altLang="zh-CN" sz="2400" b="1" dirty="0">
                <a:ea typeface="楷体_GB2312" pitchFamily="49" charset="-122"/>
              </a:rPr>
              <a:t>(</a:t>
            </a:r>
            <a:r>
              <a:rPr kumimoji="1" lang="en-US" altLang="zh-CN" sz="2400" b="1" i="1" dirty="0">
                <a:ea typeface="楷体_GB2312" pitchFamily="49" charset="-122"/>
              </a:rPr>
              <a:t>x</a:t>
            </a:r>
            <a:r>
              <a:rPr kumimoji="1" lang="en-US" altLang="zh-CN" sz="2400" b="1" dirty="0">
                <a:ea typeface="楷体_GB2312" pitchFamily="49" charset="-122"/>
              </a:rPr>
              <a:t>)</a:t>
            </a:r>
            <a:r>
              <a:rPr kumimoji="1" lang="en-US" altLang="zh-CN" sz="2400" b="1" dirty="0">
                <a:ea typeface="楷体_GB2312" pitchFamily="49" charset="-122"/>
                <a:sym typeface="Symbol" pitchFamily="18" charset="2"/>
              </a:rPr>
              <a:t>[</a:t>
            </a:r>
            <a:r>
              <a:rPr kumimoji="1" lang="en-US" altLang="zh-CN" sz="2400" b="1" i="1" dirty="0">
                <a:ea typeface="楷体_GB2312" pitchFamily="49" charset="-122"/>
                <a:sym typeface="Symbol" pitchFamily="18" charset="2"/>
              </a:rPr>
              <a:t>a</a:t>
            </a:r>
            <a:r>
              <a:rPr kumimoji="1" lang="en-US" altLang="zh-CN" sz="2400" b="1" dirty="0">
                <a:ea typeface="楷体_GB2312" pitchFamily="49" charset="-122"/>
                <a:sym typeface="Symbol" pitchFamily="18" charset="2"/>
              </a:rPr>
              <a:t>, </a:t>
            </a:r>
            <a:r>
              <a:rPr kumimoji="1" lang="en-US" altLang="zh-CN" sz="2400" b="1" i="1" dirty="0">
                <a:ea typeface="楷体_GB2312" pitchFamily="49" charset="-122"/>
                <a:sym typeface="Symbol" pitchFamily="18" charset="2"/>
              </a:rPr>
              <a:t>b</a:t>
            </a:r>
            <a:r>
              <a:rPr kumimoji="1" lang="en-US" altLang="zh-CN" sz="2400" b="1" dirty="0">
                <a:ea typeface="楷体_GB2312" pitchFamily="49" charset="-122"/>
                <a:sym typeface="Symbol" pitchFamily="18" charset="2"/>
              </a:rPr>
              <a:t>]</a:t>
            </a:r>
            <a:r>
              <a:rPr kumimoji="1" lang="zh-CN" altLang="en-US" sz="2400" b="1" dirty="0">
                <a:ea typeface="楷体_GB2312" pitchFamily="49" charset="-122"/>
                <a:sym typeface="Symbol" pitchFamily="18" charset="2"/>
              </a:rPr>
              <a:t>；</a:t>
            </a:r>
            <a:endParaRPr kumimoji="1" lang="zh-CN" altLang="en-US" sz="2400" b="1" dirty="0"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52274" name="Rectangle 50"/>
          <p:cNvSpPr/>
          <p:nvPr/>
        </p:nvSpPr>
        <p:spPr bwMode="auto">
          <a:xfrm>
            <a:off x="1515115" y="1739900"/>
            <a:ext cx="77492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 dirty="0"/>
              <a:t>( II ) </a:t>
            </a:r>
            <a:r>
              <a:rPr kumimoji="1" lang="en-US" altLang="zh-CN" sz="2400" b="1" dirty="0">
                <a:sym typeface="Symbol" pitchFamily="18" charset="2"/>
              </a:rPr>
              <a:t> 0  </a:t>
            </a:r>
            <a:r>
              <a:rPr kumimoji="1" lang="en-US" altLang="zh-CN" sz="2400" b="1" i="1" dirty="0">
                <a:sym typeface="Symbol" pitchFamily="18" charset="2"/>
              </a:rPr>
              <a:t>L</a:t>
            </a:r>
            <a:r>
              <a:rPr kumimoji="1" lang="en-US" altLang="zh-CN" sz="2400" b="1" dirty="0">
                <a:sym typeface="Symbol" pitchFamily="18" charset="2"/>
              </a:rPr>
              <a:t> &lt; 1 </a:t>
            </a:r>
            <a:r>
              <a:rPr kumimoji="1" lang="zh-CN" altLang="en-US" sz="2400" b="1" dirty="0">
                <a:ea typeface="楷体_GB2312" pitchFamily="49" charset="-122"/>
                <a:sym typeface="Symbol" pitchFamily="18" charset="2"/>
              </a:rPr>
              <a:t>使得</a:t>
            </a:r>
            <a:r>
              <a:rPr kumimoji="1" lang="zh-CN" altLang="en-US" sz="2400" b="1" dirty="0">
                <a:sym typeface="Symbol" pitchFamily="18" charset="2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sym typeface="Symbol" pitchFamily="18" charset="2"/>
              </a:rPr>
              <a:t>| </a:t>
            </a:r>
            <a:r>
              <a:rPr lang="en-US" altLang="zh-CN" sz="2400" b="1" dirty="0">
                <a:solidFill>
                  <a:srgbClr val="C00000"/>
                </a:solidFill>
                <a:sym typeface="Symbol" pitchFamily="18" charset="2"/>
              </a:rPr>
              <a:t></a:t>
            </a:r>
            <a:r>
              <a:rPr kumimoji="1" lang="en-US" altLang="zh-CN" sz="2400" b="1" dirty="0">
                <a:solidFill>
                  <a:srgbClr val="C00000"/>
                </a:solidFill>
                <a:sym typeface="Symbol" pitchFamily="18" charset="2"/>
              </a:rPr>
              <a:t>’(</a:t>
            </a:r>
            <a:r>
              <a:rPr kumimoji="1" lang="en-US" altLang="zh-CN" sz="2400" b="1" i="1" dirty="0">
                <a:solidFill>
                  <a:srgbClr val="C00000"/>
                </a:solidFill>
                <a:sym typeface="Symbol" pitchFamily="18" charset="2"/>
              </a:rPr>
              <a:t>x</a:t>
            </a:r>
            <a:r>
              <a:rPr kumimoji="1" lang="en-US" altLang="zh-CN" sz="2400" b="1" dirty="0">
                <a:solidFill>
                  <a:srgbClr val="C00000"/>
                </a:solidFill>
                <a:sym typeface="Symbol" pitchFamily="18" charset="2"/>
              </a:rPr>
              <a:t>) |  </a:t>
            </a:r>
            <a:r>
              <a:rPr kumimoji="1" lang="en-US" altLang="zh-CN" sz="2400" b="1" i="1" dirty="0">
                <a:solidFill>
                  <a:srgbClr val="C00000"/>
                </a:solidFill>
                <a:sym typeface="Symbol" pitchFamily="18" charset="2"/>
              </a:rPr>
              <a:t>L</a:t>
            </a:r>
            <a:r>
              <a:rPr kumimoji="1" lang="en-US" altLang="zh-CN" sz="2400" b="1" dirty="0">
                <a:solidFill>
                  <a:srgbClr val="C00000"/>
                </a:solidFill>
                <a:sym typeface="Symbol" pitchFamily="18" charset="2"/>
              </a:rPr>
              <a:t> &lt; 1 </a:t>
            </a:r>
            <a:r>
              <a:rPr kumimoji="1" lang="zh-CN" altLang="en-US" sz="2400" b="1" dirty="0">
                <a:ea typeface="楷体_GB2312" pitchFamily="49" charset="-122"/>
                <a:sym typeface="Symbol" pitchFamily="18" charset="2"/>
              </a:rPr>
              <a:t>对</a:t>
            </a:r>
            <a:r>
              <a:rPr kumimoji="1" lang="zh-CN" altLang="en-US" sz="2400" b="1" dirty="0">
                <a:sym typeface="Symbol" pitchFamily="18" charset="2"/>
              </a:rPr>
              <a:t>  </a:t>
            </a:r>
            <a:r>
              <a:rPr kumimoji="1" lang="en-US" altLang="zh-CN" sz="2400" b="1" i="1" dirty="0">
                <a:ea typeface="楷体_GB2312" pitchFamily="49" charset="-122"/>
              </a:rPr>
              <a:t>x</a:t>
            </a:r>
            <a:r>
              <a:rPr kumimoji="1" lang="en-US" altLang="zh-CN" sz="2400" b="1" dirty="0">
                <a:ea typeface="楷体_GB2312" pitchFamily="49" charset="-122"/>
                <a:sym typeface="Symbol" pitchFamily="18" charset="2"/>
              </a:rPr>
              <a:t>[</a:t>
            </a:r>
            <a:r>
              <a:rPr kumimoji="1" lang="en-US" altLang="zh-CN" sz="2400" b="1" i="1" dirty="0">
                <a:ea typeface="楷体_GB2312" pitchFamily="49" charset="-122"/>
                <a:sym typeface="Symbol" pitchFamily="18" charset="2"/>
              </a:rPr>
              <a:t>a</a:t>
            </a:r>
            <a:r>
              <a:rPr kumimoji="1" lang="en-US" altLang="zh-CN" sz="2400" b="1" dirty="0">
                <a:ea typeface="楷体_GB2312" pitchFamily="49" charset="-122"/>
                <a:sym typeface="Symbol" pitchFamily="18" charset="2"/>
              </a:rPr>
              <a:t>, </a:t>
            </a:r>
            <a:r>
              <a:rPr kumimoji="1" lang="en-US" altLang="zh-CN" sz="2400" b="1" i="1" dirty="0">
                <a:ea typeface="楷体_GB2312" pitchFamily="49" charset="-122"/>
                <a:sym typeface="Symbol" pitchFamily="18" charset="2"/>
              </a:rPr>
              <a:t>b</a:t>
            </a:r>
            <a:r>
              <a:rPr kumimoji="1" lang="en-US" altLang="zh-CN" sz="2400" b="1" dirty="0">
                <a:ea typeface="楷体_GB2312" pitchFamily="49" charset="-122"/>
                <a:sym typeface="Symbol" pitchFamily="18" charset="2"/>
              </a:rPr>
              <a:t>] </a:t>
            </a:r>
            <a:r>
              <a:rPr kumimoji="1" lang="zh-CN" altLang="en-US" sz="2400" b="1" dirty="0">
                <a:ea typeface="楷体_GB2312" pitchFamily="49" charset="-122"/>
                <a:sym typeface="Symbol" pitchFamily="18" charset="2"/>
              </a:rPr>
              <a:t>成立。</a:t>
            </a:r>
            <a:endParaRPr kumimoji="1" lang="zh-CN" altLang="en-US" sz="2400" b="1" dirty="0"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36" name="AutoShape 1061"/>
          <p:cNvSpPr/>
          <p:nvPr/>
        </p:nvSpPr>
        <p:spPr bwMode="auto">
          <a:xfrm>
            <a:off x="5375920" y="5267240"/>
            <a:ext cx="6085314" cy="1186096"/>
          </a:xfrm>
          <a:prstGeom prst="wedgeEllipseCallout">
            <a:avLst>
              <a:gd name="adj1" fmla="val -43786"/>
              <a:gd name="adj2" fmla="val -313811"/>
            </a:avLst>
          </a:prstGeom>
          <a:blipFill rotWithShape="1">
            <a:blip r:embed="rId6"/>
            <a:stretch>
              <a:fillRect b="-279"/>
            </a:stretch>
          </a:blip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72" grpId="0" autoUpdateAnimBg="0"/>
      <p:bldP spid="52274" grpId="0" autoUpdateAnimBg="0"/>
      <p:bldP spid="3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/>
          <p:cNvSpPr txBox="1"/>
          <p:nvPr/>
        </p:nvSpPr>
        <p:spPr bwMode="auto">
          <a:xfrm>
            <a:off x="695400" y="38100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accent2"/>
                </a:solidFill>
                <a:ea typeface="楷体_GB2312" pitchFamily="49" charset="-122"/>
              </a:rPr>
              <a:t>证明：</a:t>
            </a:r>
            <a:r>
              <a:rPr kumimoji="1" lang="zh-CN" altLang="en-US" sz="2400" b="1" dirty="0">
                <a:ea typeface="楷体_GB2312" pitchFamily="49" charset="-122"/>
              </a:rPr>
              <a:t>① </a:t>
            </a:r>
            <a:r>
              <a:rPr lang="en-US" altLang="zh-CN" sz="2400" b="1" i="1" dirty="0">
                <a:solidFill>
                  <a:srgbClr val="000000"/>
                </a:solidFill>
                <a:latin typeface="Symbol" pitchFamily="18" charset="2"/>
              </a:rPr>
              <a:t>j</a:t>
            </a:r>
            <a:r>
              <a:rPr kumimoji="1" lang="en-US" altLang="zh-CN" sz="2400" b="1" dirty="0">
                <a:ea typeface="楷体_GB2312" pitchFamily="49" charset="-122"/>
              </a:rPr>
              <a:t>(</a:t>
            </a:r>
            <a:r>
              <a:rPr kumimoji="1" lang="en-US" altLang="zh-CN" sz="2400" b="1" i="1" dirty="0">
                <a:ea typeface="楷体_GB2312" pitchFamily="49" charset="-122"/>
              </a:rPr>
              <a:t>x</a:t>
            </a:r>
            <a:r>
              <a:rPr kumimoji="1" lang="en-US" altLang="zh-CN" sz="2400" b="1" dirty="0">
                <a:ea typeface="楷体_GB2312" pitchFamily="49" charset="-122"/>
              </a:rPr>
              <a:t>) </a:t>
            </a:r>
            <a:r>
              <a:rPr kumimoji="1" lang="zh-CN" altLang="en-US" sz="2400" b="1" dirty="0">
                <a:ea typeface="楷体_GB2312" pitchFamily="49" charset="-122"/>
              </a:rPr>
              <a:t>在</a:t>
            </a:r>
            <a:r>
              <a:rPr kumimoji="1" lang="en-US" altLang="zh-CN" sz="2400" b="1" dirty="0">
                <a:ea typeface="楷体_GB2312" pitchFamily="49" charset="-122"/>
                <a:sym typeface="Symbol" pitchFamily="18" charset="2"/>
              </a:rPr>
              <a:t>[</a:t>
            </a:r>
            <a:r>
              <a:rPr kumimoji="1" lang="en-US" altLang="zh-CN" sz="2400" b="1" i="1" dirty="0">
                <a:ea typeface="楷体_GB2312" pitchFamily="49" charset="-122"/>
                <a:sym typeface="Symbol" pitchFamily="18" charset="2"/>
              </a:rPr>
              <a:t>a</a:t>
            </a:r>
            <a:r>
              <a:rPr kumimoji="1" lang="en-US" altLang="zh-CN" sz="2400" b="1" dirty="0">
                <a:ea typeface="楷体_GB2312" pitchFamily="49" charset="-122"/>
                <a:sym typeface="Symbol" pitchFamily="18" charset="2"/>
              </a:rPr>
              <a:t>, </a:t>
            </a:r>
            <a:r>
              <a:rPr kumimoji="1" lang="en-US" altLang="zh-CN" sz="2400" b="1" i="1" dirty="0">
                <a:ea typeface="楷体_GB2312" pitchFamily="49" charset="-122"/>
                <a:sym typeface="Symbol" pitchFamily="18" charset="2"/>
              </a:rPr>
              <a:t>b</a:t>
            </a:r>
            <a:r>
              <a:rPr kumimoji="1" lang="en-US" altLang="zh-CN" sz="2400" b="1" dirty="0">
                <a:ea typeface="楷体_GB2312" pitchFamily="49" charset="-122"/>
                <a:sym typeface="Symbol" pitchFamily="18" charset="2"/>
              </a:rPr>
              <a:t>]</a:t>
            </a:r>
            <a:r>
              <a:rPr kumimoji="1" lang="zh-CN" altLang="en-US" sz="2400" b="1" dirty="0">
                <a:ea typeface="楷体_GB2312" pitchFamily="49" charset="-122"/>
                <a:sym typeface="Symbol" pitchFamily="18" charset="2"/>
              </a:rPr>
              <a:t>上存在不动点？</a:t>
            </a:r>
            <a:endParaRPr kumimoji="1" lang="zh-CN" altLang="en-US" sz="2400" b="1" dirty="0"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53291" name="Group 43"/>
          <p:cNvGrpSpPr/>
          <p:nvPr/>
        </p:nvGrpSpPr>
        <p:grpSpPr bwMode="auto">
          <a:xfrm>
            <a:off x="1609800" y="914401"/>
            <a:ext cx="2482850" cy="468313"/>
            <a:chOff x="864" y="576"/>
            <a:chExt cx="1564" cy="295"/>
          </a:xfrm>
        </p:grpSpPr>
        <p:sp>
          <p:nvSpPr>
            <p:cNvPr id="53252" name="Text Box 4"/>
            <p:cNvSpPr txBox="1"/>
            <p:nvPr/>
          </p:nvSpPr>
          <p:spPr bwMode="auto">
            <a:xfrm>
              <a:off x="864" y="576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楷体_GB2312" pitchFamily="49" charset="-122"/>
                </a:rPr>
                <a:t>令</a:t>
              </a:r>
              <a:endParaRPr lang="zh-CN" altLang="en-US" sz="2400" b="1">
                <a:ea typeface="楷体_GB2312" pitchFamily="49" charset="-122"/>
              </a:endParaRPr>
            </a:p>
          </p:txBody>
        </p:sp>
        <p:graphicFrame>
          <p:nvGraphicFramePr>
            <p:cNvPr id="53253" name="Object 5"/>
            <p:cNvGraphicFramePr>
              <a:graphicFrameLocks noChangeAspect="1"/>
            </p:cNvGraphicFramePr>
            <p:nvPr/>
          </p:nvGraphicFramePr>
          <p:xfrm>
            <a:off x="1144" y="624"/>
            <a:ext cx="128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79" name="Equation" r:id="rId1" imgW="0" imgH="0" progId="Equation.3">
                    <p:embed/>
                  </p:oleObj>
                </mc:Choice>
                <mc:Fallback>
                  <p:oleObj name="Equation" r:id="rId1" imgW="0" imgH="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4" y="624"/>
                          <a:ext cx="1284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4491114" y="990600"/>
          <a:ext cx="22939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80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114" y="990600"/>
                        <a:ext cx="229393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92" name="Group 44"/>
          <p:cNvGrpSpPr/>
          <p:nvPr/>
        </p:nvGrpSpPr>
        <p:grpSpPr bwMode="auto">
          <a:xfrm>
            <a:off x="1673301" y="1412875"/>
            <a:ext cx="7358063" cy="519113"/>
            <a:chOff x="904" y="890"/>
            <a:chExt cx="4635" cy="327"/>
          </a:xfrm>
        </p:grpSpPr>
        <p:graphicFrame>
          <p:nvGraphicFramePr>
            <p:cNvPr id="53257" name="Object 9"/>
            <p:cNvGraphicFramePr>
              <a:graphicFrameLocks noChangeAspect="1"/>
            </p:cNvGraphicFramePr>
            <p:nvPr/>
          </p:nvGraphicFramePr>
          <p:xfrm>
            <a:off x="904" y="960"/>
            <a:ext cx="177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81" name="Equation" r:id="rId5" imgW="0" imgH="0" progId="Equation.3">
                    <p:embed/>
                  </p:oleObj>
                </mc:Choice>
                <mc:Fallback>
                  <p:oleObj name="Equation" r:id="rId5" imgW="0" imgH="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" y="960"/>
                          <a:ext cx="1771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8" name="Object 10"/>
            <p:cNvGraphicFramePr>
              <a:graphicFrameLocks noChangeAspect="1"/>
            </p:cNvGraphicFramePr>
            <p:nvPr/>
          </p:nvGraphicFramePr>
          <p:xfrm>
            <a:off x="2729" y="960"/>
            <a:ext cx="149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82" name="Equation" r:id="rId7" imgW="0" imgH="0" progId="Equation.3">
                    <p:embed/>
                  </p:oleObj>
                </mc:Choice>
                <mc:Fallback>
                  <p:oleObj name="Equation" r:id="rId7" imgW="0" imgH="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9" y="960"/>
                          <a:ext cx="1494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9" name="Object 11"/>
            <p:cNvGraphicFramePr>
              <a:graphicFrameLocks noChangeAspect="1"/>
            </p:cNvGraphicFramePr>
            <p:nvPr/>
          </p:nvGraphicFramePr>
          <p:xfrm>
            <a:off x="4240" y="935"/>
            <a:ext cx="663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83" name="Equation" r:id="rId9" imgW="0" imgH="0" progId="Equation.3">
                    <p:embed/>
                  </p:oleObj>
                </mc:Choice>
                <mc:Fallback>
                  <p:oleObj name="Equation" r:id="rId9" imgW="0" imgH="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0" y="935"/>
                          <a:ext cx="663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0" name="Text Box 12"/>
            <p:cNvSpPr txBox="1"/>
            <p:nvPr/>
          </p:nvSpPr>
          <p:spPr bwMode="auto">
            <a:xfrm>
              <a:off x="4915" y="890"/>
              <a:ext cx="6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 dirty="0">
                  <a:ea typeface="楷体_GB2312" pitchFamily="49" charset="-122"/>
                </a:rPr>
                <a:t>有根</a:t>
              </a:r>
              <a:endParaRPr kumimoji="1" lang="zh-CN" altLang="en-US" sz="2400" b="1" dirty="0">
                <a:ea typeface="楷体_GB2312" pitchFamily="49" charset="-122"/>
              </a:endParaRPr>
            </a:p>
          </p:txBody>
        </p:sp>
      </p:grpSp>
      <p:sp>
        <p:nvSpPr>
          <p:cNvPr id="53262" name="Text Box 14"/>
          <p:cNvSpPr txBox="1"/>
          <p:nvPr/>
        </p:nvSpPr>
        <p:spPr bwMode="auto">
          <a:xfrm>
            <a:off x="1137792" y="2204864"/>
            <a:ext cx="2819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ea typeface="楷体_GB2312" pitchFamily="49" charset="-122"/>
              </a:rPr>
              <a:t>②  </a:t>
            </a:r>
            <a:r>
              <a:rPr kumimoji="1" lang="zh-CN" altLang="en-US" sz="2400" b="1" dirty="0">
                <a:ea typeface="楷体_GB2312" pitchFamily="49" charset="-122"/>
                <a:sym typeface="Symbol" pitchFamily="18" charset="2"/>
              </a:rPr>
              <a:t>不动点唯一？</a:t>
            </a:r>
            <a:endParaRPr kumimoji="1" lang="zh-CN" altLang="en-US" sz="2400" b="1" dirty="0"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53263" name="Text Box 15"/>
          <p:cNvSpPr txBox="1"/>
          <p:nvPr/>
        </p:nvSpPr>
        <p:spPr bwMode="auto">
          <a:xfrm>
            <a:off x="1186880" y="2750285"/>
            <a:ext cx="8231832" cy="1901418"/>
          </a:xfrm>
          <a:prstGeom prst="rect">
            <a:avLst/>
          </a:prstGeom>
          <a:blipFill rotWithShape="1">
            <a:blip r:embed="rId11"/>
            <a:stretch>
              <a:fillRect l="-1185" t="-6410" b="-6410"/>
            </a:stretch>
          </a:blip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53279" name="Text Box 31"/>
          <p:cNvSpPr txBox="1"/>
          <p:nvPr/>
        </p:nvSpPr>
        <p:spPr bwMode="auto">
          <a:xfrm>
            <a:off x="1137792" y="4695527"/>
            <a:ext cx="4724400" cy="461665"/>
          </a:xfrm>
          <a:prstGeom prst="rect">
            <a:avLst/>
          </a:prstGeom>
          <a:blipFill rotWithShape="1">
            <a:blip r:embed="rId12"/>
            <a:stretch>
              <a:fillRect l="-2065" t="-11842" b="-28947"/>
            </a:stretch>
          </a:blip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53280" name="Object 32"/>
          <p:cNvSpPr txBox="1"/>
          <p:nvPr/>
        </p:nvSpPr>
        <p:spPr bwMode="auto">
          <a:xfrm>
            <a:off x="1487488" y="5273196"/>
            <a:ext cx="1833192" cy="452438"/>
          </a:xfrm>
          <a:prstGeom prst="rect">
            <a:avLst/>
          </a:prstGeom>
          <a:blipFill rotWithShape="1">
            <a:blip r:embed="rId13"/>
            <a:stretch>
              <a:fillRect l="-2658" b="-22973"/>
            </a:stretch>
          </a:blipFill>
          <a:ln>
            <a:noFill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53282" name="Object 34"/>
          <p:cNvSpPr txBox="1"/>
          <p:nvPr/>
        </p:nvSpPr>
        <p:spPr bwMode="auto">
          <a:xfrm>
            <a:off x="3143672" y="5229200"/>
            <a:ext cx="7128792" cy="452438"/>
          </a:xfrm>
          <a:prstGeom prst="rect">
            <a:avLst/>
          </a:prstGeom>
          <a:blipFill rotWithShape="1">
            <a:blip r:embed="rId14"/>
            <a:stretch>
              <a:fillRect l="-770" b="-21622"/>
            </a:stretch>
          </a:blipFill>
          <a:ln>
            <a:noFill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53283" name="Object 35"/>
          <p:cNvSpPr txBox="1"/>
          <p:nvPr/>
        </p:nvSpPr>
        <p:spPr bwMode="auto">
          <a:xfrm>
            <a:off x="2855640" y="5850375"/>
            <a:ext cx="5787279" cy="647105"/>
          </a:xfrm>
          <a:prstGeom prst="rect">
            <a:avLst/>
          </a:prstGeom>
          <a:blipFill rotWithShape="1">
            <a:blip r:embed="rId15"/>
            <a:stretch>
              <a:fillRect/>
            </a:stretch>
          </a:blipFill>
          <a:ln>
            <a:noFill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53284" name="Text Box 36"/>
          <p:cNvSpPr txBox="1"/>
          <p:nvPr/>
        </p:nvSpPr>
        <p:spPr bwMode="auto">
          <a:xfrm>
            <a:off x="8777364" y="1430275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FF3300"/>
                </a:solidFill>
                <a:sym typeface="Wingdings" charset="2"/>
              </a:rPr>
              <a:t></a:t>
            </a:r>
            <a:endParaRPr lang="en-US" altLang="zh-CN" sz="2400" b="1" dirty="0">
              <a:solidFill>
                <a:srgbClr val="FF3300"/>
              </a:solidFill>
            </a:endParaRPr>
          </a:p>
        </p:txBody>
      </p:sp>
      <p:sp>
        <p:nvSpPr>
          <p:cNvPr id="53285" name="Text Box 37"/>
          <p:cNvSpPr txBox="1"/>
          <p:nvPr/>
        </p:nvSpPr>
        <p:spPr bwMode="auto">
          <a:xfrm>
            <a:off x="8467800" y="4191471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FF3300"/>
                </a:solidFill>
                <a:sym typeface="Wingdings" charset="2"/>
              </a:rPr>
              <a:t></a:t>
            </a:r>
            <a:endParaRPr lang="en-US" altLang="zh-CN" sz="2400" b="1" dirty="0">
              <a:solidFill>
                <a:srgbClr val="FF3300"/>
              </a:solidFill>
            </a:endParaRPr>
          </a:p>
        </p:txBody>
      </p:sp>
      <p:sp>
        <p:nvSpPr>
          <p:cNvPr id="53286" name="Text Box 38"/>
          <p:cNvSpPr txBox="1"/>
          <p:nvPr/>
        </p:nvSpPr>
        <p:spPr bwMode="auto">
          <a:xfrm>
            <a:off x="8688464" y="5862056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FF3300"/>
                </a:solidFill>
                <a:sym typeface="Wingdings" charset="2"/>
              </a:rPr>
              <a:t></a:t>
            </a:r>
            <a:endParaRPr lang="en-US" altLang="zh-CN" sz="2400" b="1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3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3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autoUpdateAnimBg="0"/>
      <p:bldP spid="53262" grpId="0" autoUpdateAnimBg="0"/>
      <p:bldP spid="53263" grpId="0"/>
      <p:bldP spid="53279" grpId="0" autoUpdateAnimBg="0"/>
      <p:bldP spid="53280" grpId="0"/>
      <p:bldP spid="53282" grpId="0"/>
      <p:bldP spid="53283" grpId="0"/>
      <p:bldP spid="53284" grpId="0" autoUpdateAnimBg="0"/>
      <p:bldP spid="53285" grpId="0" autoUpdateAnimBg="0"/>
      <p:bldP spid="5328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90" name="Group 18"/>
          <p:cNvGrpSpPr/>
          <p:nvPr/>
        </p:nvGrpSpPr>
        <p:grpSpPr bwMode="auto">
          <a:xfrm>
            <a:off x="1201688" y="304800"/>
            <a:ext cx="5254352" cy="749300"/>
            <a:chOff x="432" y="192"/>
            <a:chExt cx="2552" cy="472"/>
          </a:xfrm>
        </p:grpSpPr>
        <p:sp>
          <p:nvSpPr>
            <p:cNvPr id="54274" name="Text Box 2"/>
            <p:cNvSpPr txBox="1"/>
            <p:nvPr/>
          </p:nvSpPr>
          <p:spPr bwMode="auto">
            <a:xfrm>
              <a:off x="432" y="336"/>
              <a:ext cx="336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kumimoji="1" lang="en-US" altLang="zh-CN" sz="2400" b="1" dirty="0">
                  <a:ea typeface="楷体_GB2312" pitchFamily="49" charset="-122"/>
                </a:rPr>
                <a:t>④</a:t>
              </a:r>
              <a:endParaRPr kumimoji="1" lang="en-US" altLang="zh-CN" sz="2400" b="1" dirty="0"/>
            </a:p>
          </p:txBody>
        </p:sp>
        <p:sp>
          <p:nvSpPr>
            <p:cNvPr id="54281" name="Object 9"/>
            <p:cNvSpPr txBox="1"/>
            <p:nvPr/>
          </p:nvSpPr>
          <p:spPr bwMode="auto">
            <a:xfrm>
              <a:off x="768" y="192"/>
              <a:ext cx="2216" cy="472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>
              <a:noFill/>
            </a:ln>
            <a:effectLst/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" name="Object 9"/>
            <p:cNvSpPr txBox="1"/>
            <p:nvPr/>
          </p:nvSpPr>
          <p:spPr bwMode="auto">
            <a:xfrm>
              <a:off x="768" y="192"/>
              <a:ext cx="2216" cy="472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>
              <a:noFill/>
            </a:ln>
            <a:effectLst/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</p:grpSp>
      <p:sp>
        <p:nvSpPr>
          <p:cNvPr id="54291" name="Object 19"/>
          <p:cNvSpPr txBox="1"/>
          <p:nvPr/>
        </p:nvSpPr>
        <p:spPr bwMode="auto">
          <a:xfrm>
            <a:off x="1847528" y="1168290"/>
            <a:ext cx="7973888" cy="671635"/>
          </a:xfrm>
          <a:prstGeom prst="rect">
            <a:avLst/>
          </a:prstGeom>
          <a:blipFill rotWithShape="1">
            <a:blip r:embed="rId2"/>
            <a:stretch>
              <a:fillRect l="-459"/>
            </a:stretch>
          </a:blipFill>
          <a:ln>
            <a:noFill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54292" name="Text Box 20"/>
          <p:cNvSpPr txBox="1"/>
          <p:nvPr/>
        </p:nvSpPr>
        <p:spPr bwMode="auto">
          <a:xfrm>
            <a:off x="9384887" y="1171785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FF3300"/>
                </a:solidFill>
                <a:sym typeface="Wingdings" charset="2"/>
              </a:rPr>
              <a:t></a:t>
            </a:r>
            <a:endParaRPr lang="en-US" altLang="zh-CN" sz="2400" b="1" dirty="0">
              <a:solidFill>
                <a:srgbClr val="FF3300"/>
              </a:solidFill>
            </a:endParaRPr>
          </a:p>
        </p:txBody>
      </p:sp>
      <p:grpSp>
        <p:nvGrpSpPr>
          <p:cNvPr id="54295" name="Group 23"/>
          <p:cNvGrpSpPr/>
          <p:nvPr/>
        </p:nvGrpSpPr>
        <p:grpSpPr bwMode="auto">
          <a:xfrm>
            <a:off x="1201689" y="1705496"/>
            <a:ext cx="4700521" cy="814612"/>
            <a:chOff x="432" y="1089"/>
            <a:chExt cx="2522" cy="496"/>
          </a:xfrm>
        </p:grpSpPr>
        <p:sp>
          <p:nvSpPr>
            <p:cNvPr id="54285" name="Object 13"/>
            <p:cNvSpPr txBox="1"/>
            <p:nvPr/>
          </p:nvSpPr>
          <p:spPr bwMode="auto">
            <a:xfrm>
              <a:off x="768" y="1089"/>
              <a:ext cx="2186" cy="496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  <a:effectLst/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3" name="Object 13"/>
            <p:cNvSpPr txBox="1"/>
            <p:nvPr/>
          </p:nvSpPr>
          <p:spPr bwMode="auto">
            <a:xfrm>
              <a:off x="768" y="1089"/>
              <a:ext cx="2186" cy="496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  <a:effectLst/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54293" name="Text Box 21"/>
            <p:cNvSpPr txBox="1"/>
            <p:nvPr/>
          </p:nvSpPr>
          <p:spPr bwMode="auto">
            <a:xfrm>
              <a:off x="432" y="1248"/>
              <a:ext cx="336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kumimoji="1" lang="en-US" altLang="zh-CN" sz="2400" b="1">
                  <a:ea typeface="楷体_GB2312" pitchFamily="49" charset="-122"/>
                </a:rPr>
                <a:t>⑤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</p:grpSp>
      <p:sp>
        <p:nvSpPr>
          <p:cNvPr id="54296" name="Object 24"/>
          <p:cNvSpPr txBox="1"/>
          <p:nvPr/>
        </p:nvSpPr>
        <p:spPr bwMode="auto">
          <a:xfrm>
            <a:off x="1847528" y="2772916"/>
            <a:ext cx="8280399" cy="944116"/>
          </a:xfrm>
          <a:prstGeom prst="rect">
            <a:avLst/>
          </a:prstGeom>
          <a:blipFill rotWithShape="1">
            <a:blip r:embed="rId4"/>
            <a:stretch>
              <a:fillRect l="-589"/>
            </a:stretch>
          </a:blipFill>
          <a:ln>
            <a:noFill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54297" name="Text Box 25"/>
          <p:cNvSpPr txBox="1"/>
          <p:nvPr/>
        </p:nvSpPr>
        <p:spPr bwMode="auto">
          <a:xfrm>
            <a:off x="9120336" y="3255367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FF3300"/>
                </a:solidFill>
                <a:sym typeface="Wingdings" charset="2"/>
              </a:rPr>
              <a:t></a:t>
            </a:r>
            <a:endParaRPr lang="en-US" altLang="zh-CN" sz="2400" b="1" dirty="0">
              <a:solidFill>
                <a:srgbClr val="FF3300"/>
              </a:solidFill>
            </a:endParaRPr>
          </a:p>
        </p:txBody>
      </p:sp>
      <p:grpSp>
        <p:nvGrpSpPr>
          <p:cNvPr id="54313" name="Group 41"/>
          <p:cNvGrpSpPr/>
          <p:nvPr/>
        </p:nvGrpSpPr>
        <p:grpSpPr bwMode="auto">
          <a:xfrm>
            <a:off x="695400" y="3760010"/>
            <a:ext cx="10585176" cy="1041128"/>
            <a:chOff x="192" y="295"/>
            <a:chExt cx="5328" cy="498"/>
          </a:xfrm>
        </p:grpSpPr>
        <p:sp>
          <p:nvSpPr>
            <p:cNvPr id="54314" name="Rectangle 42"/>
            <p:cNvSpPr/>
            <p:nvPr/>
          </p:nvSpPr>
          <p:spPr bwMode="auto">
            <a:xfrm>
              <a:off x="192" y="295"/>
              <a:ext cx="5328" cy="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3048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130000"/>
                </a:lnSpc>
              </a:pPr>
              <a:r>
                <a:rPr lang="zh-CN" altLang="en-US" b="1" dirty="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lang="zh-CN" altLang="en-US" b="1" dirty="0">
                  <a:latin typeface="楷体_GB2312" pitchFamily="49" charset="-122"/>
                  <a:ea typeface="楷体_GB2312" pitchFamily="49" charset="-122"/>
                </a:rPr>
                <a:t> 求方程                              在           附近的根，若将方程改写 为             ，</a:t>
              </a:r>
              <a:endParaRPr lang="zh-CN" altLang="en-US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54315" name="Object 43"/>
            <p:cNvGraphicFramePr>
              <a:graphicFrameLocks noChangeAspect="1"/>
            </p:cNvGraphicFramePr>
            <p:nvPr/>
          </p:nvGraphicFramePr>
          <p:xfrm>
            <a:off x="1187" y="312"/>
            <a:ext cx="1419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616" name="Equation" r:id="rId5" imgW="0" imgH="0" progId="Equation.3">
                    <p:embed/>
                  </p:oleObj>
                </mc:Choice>
                <mc:Fallback>
                  <p:oleObj name="Equation" r:id="rId5" imgW="0" imgH="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" y="312"/>
                          <a:ext cx="1419" cy="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16" name="Object 44"/>
            <p:cNvGraphicFramePr>
              <a:graphicFrameLocks noChangeAspect="1"/>
            </p:cNvGraphicFramePr>
            <p:nvPr/>
          </p:nvGraphicFramePr>
          <p:xfrm>
            <a:off x="2990" y="331"/>
            <a:ext cx="584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617" name="Equation" r:id="rId7" imgW="0" imgH="0" progId="Equation.3">
                    <p:embed/>
                  </p:oleObj>
                </mc:Choice>
                <mc:Fallback>
                  <p:oleObj name="Equation" r:id="rId7" imgW="0" imgH="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0" y="331"/>
                          <a:ext cx="584" cy="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17" name="Object 45"/>
            <p:cNvGraphicFramePr>
              <a:graphicFrameLocks noChangeAspect="1"/>
            </p:cNvGraphicFramePr>
            <p:nvPr/>
          </p:nvGraphicFramePr>
          <p:xfrm>
            <a:off x="373" y="515"/>
            <a:ext cx="780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618" name="Equation" r:id="rId9" imgW="0" imgH="0" progId="Equation.3">
                    <p:embed/>
                  </p:oleObj>
                </mc:Choice>
                <mc:Fallback>
                  <p:oleObj name="Equation" r:id="rId9" imgW="0" imgH="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" y="515"/>
                          <a:ext cx="780" cy="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319" name="Object 47"/>
          <p:cNvSpPr txBox="1"/>
          <p:nvPr/>
        </p:nvSpPr>
        <p:spPr bwMode="auto">
          <a:xfrm>
            <a:off x="4329112" y="4821238"/>
            <a:ext cx="4071143" cy="538130"/>
          </a:xfrm>
          <a:prstGeom prst="rect">
            <a:avLst/>
          </a:prstGeom>
          <a:blipFill rotWithShape="1">
            <a:blip r:embed="rId11"/>
            <a:stretch>
              <a:fillRect l="-1497" b="-5682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grpSp>
        <p:nvGrpSpPr>
          <p:cNvPr id="54336" name="Group 64"/>
          <p:cNvGrpSpPr/>
          <p:nvPr/>
        </p:nvGrpSpPr>
        <p:grpSpPr bwMode="auto">
          <a:xfrm>
            <a:off x="820420" y="5470525"/>
            <a:ext cx="4572000" cy="946049"/>
            <a:chOff x="192" y="3249"/>
            <a:chExt cx="2880" cy="667"/>
          </a:xfrm>
        </p:grpSpPr>
        <p:grpSp>
          <p:nvGrpSpPr>
            <p:cNvPr id="54320" name="Group 48"/>
            <p:cNvGrpSpPr/>
            <p:nvPr/>
          </p:nvGrpSpPr>
          <p:grpSpPr bwMode="auto">
            <a:xfrm>
              <a:off x="192" y="3249"/>
              <a:ext cx="2880" cy="322"/>
              <a:chOff x="192" y="1233"/>
              <a:chExt cx="2880" cy="322"/>
            </a:xfrm>
          </p:grpSpPr>
          <p:sp>
            <p:nvSpPr>
              <p:cNvPr id="54321" name="Rectangle 49"/>
              <p:cNvSpPr/>
              <p:nvPr/>
            </p:nvSpPr>
            <p:spPr bwMode="auto">
              <a:xfrm>
                <a:off x="192" y="1233"/>
                <a:ext cx="2880" cy="3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zh-CN" altLang="en-US" sz="2400" b="1" dirty="0">
                    <a:latin typeface="楷体_GB2312" pitchFamily="49" charset="-122"/>
                    <a:ea typeface="楷体_GB2312" pitchFamily="49" charset="-122"/>
                  </a:rPr>
                  <a:t>当            时，均有</a:t>
                </a:r>
                <a:endParaRPr kumimoji="1" lang="zh-CN" altLang="en-US" sz="2400" b="1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aphicFrame>
            <p:nvGraphicFramePr>
              <p:cNvPr id="54322" name="Object 50"/>
              <p:cNvGraphicFramePr>
                <a:graphicFrameLocks noChangeAspect="1"/>
              </p:cNvGraphicFramePr>
              <p:nvPr/>
            </p:nvGraphicFramePr>
            <p:xfrm>
              <a:off x="487" y="1240"/>
              <a:ext cx="624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619" name="Equation" r:id="rId12" imgW="0" imgH="0" progId="Equation.3">
                      <p:embed/>
                    </p:oleObj>
                  </mc:Choice>
                  <mc:Fallback>
                    <p:oleObj name="Equation" r:id="rId12" imgW="0" imgH="0" progId="Equation.3">
                      <p:embed/>
                      <p:pic>
                        <p:nvPicPr>
                          <p:cNvPr id="0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" y="1240"/>
                            <a:ext cx="624" cy="23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4323" name="Group 51"/>
            <p:cNvGrpSpPr/>
            <p:nvPr/>
          </p:nvGrpSpPr>
          <p:grpSpPr bwMode="auto">
            <a:xfrm>
              <a:off x="1968" y="3636"/>
              <a:ext cx="879" cy="280"/>
              <a:chOff x="2530" y="1824"/>
              <a:chExt cx="879" cy="280"/>
            </a:xfrm>
          </p:grpSpPr>
          <p:sp>
            <p:nvSpPr>
              <p:cNvPr id="54324" name="Rectangle 52"/>
              <p:cNvSpPr/>
              <p:nvPr/>
            </p:nvSpPr>
            <p:spPr bwMode="auto">
              <a:xfrm>
                <a:off x="3312" y="1846"/>
                <a:ext cx="9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</a:rPr>
                  <a:t>1</a:t>
                </a:r>
                <a:endParaRPr lang="en-US" altLang="zh-CN" sz="24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54325" name="Rectangle 53"/>
              <p:cNvSpPr/>
              <p:nvPr/>
            </p:nvSpPr>
            <p:spPr bwMode="auto">
              <a:xfrm>
                <a:off x="3091" y="1846"/>
                <a:ext cx="42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</a:rPr>
                  <a:t>|</a:t>
                </a:r>
                <a:endParaRPr lang="en-US" altLang="zh-CN" sz="24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54326" name="Rectangle 54"/>
              <p:cNvSpPr/>
              <p:nvPr/>
            </p:nvSpPr>
            <p:spPr bwMode="auto">
              <a:xfrm>
                <a:off x="2996" y="1846"/>
                <a:ext cx="65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</a:rPr>
                  <a:t>)</a:t>
                </a:r>
                <a:endParaRPr lang="en-US" altLang="zh-CN" sz="24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54327" name="Rectangle 55"/>
              <p:cNvSpPr/>
              <p:nvPr/>
            </p:nvSpPr>
            <p:spPr bwMode="auto">
              <a:xfrm>
                <a:off x="2799" y="1846"/>
                <a:ext cx="65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00FF"/>
                    </a:solidFill>
                  </a:rPr>
                  <a:t>(</a:t>
                </a:r>
                <a:endParaRPr lang="en-US" altLang="zh-CN" sz="24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4328" name="Rectangle 56"/>
              <p:cNvSpPr/>
              <p:nvPr/>
            </p:nvSpPr>
            <p:spPr bwMode="auto">
              <a:xfrm>
                <a:off x="2748" y="1838"/>
                <a:ext cx="54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00FF"/>
                    </a:solidFill>
                  </a:rPr>
                  <a:t>'</a:t>
                </a:r>
                <a:endParaRPr lang="en-US" altLang="zh-CN" sz="24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4329" name="Rectangle 57"/>
              <p:cNvSpPr/>
              <p:nvPr/>
            </p:nvSpPr>
            <p:spPr bwMode="auto">
              <a:xfrm>
                <a:off x="2530" y="1846"/>
                <a:ext cx="42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00FF"/>
                    </a:solidFill>
                  </a:rPr>
                  <a:t>|</a:t>
                </a:r>
                <a:endParaRPr lang="en-US" altLang="zh-CN" sz="24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4330" name="Rectangle 58"/>
              <p:cNvSpPr/>
              <p:nvPr/>
            </p:nvSpPr>
            <p:spPr bwMode="auto">
              <a:xfrm>
                <a:off x="3170" y="1824"/>
                <a:ext cx="106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00FF"/>
                    </a:solidFill>
                    <a:latin typeface="Symbol" pitchFamily="18" charset="2"/>
                  </a:rPr>
                  <a:t>&gt;</a:t>
                </a:r>
                <a:endParaRPr lang="en-US" altLang="zh-CN" sz="24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4331" name="Rectangle 59"/>
              <p:cNvSpPr/>
              <p:nvPr/>
            </p:nvSpPr>
            <p:spPr bwMode="auto">
              <a:xfrm>
                <a:off x="2887" y="1846"/>
                <a:ext cx="9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zh-CN" sz="2400" b="1" i="1">
                    <a:solidFill>
                      <a:srgbClr val="0000FF"/>
                    </a:solidFill>
                  </a:rPr>
                  <a:t>x</a:t>
                </a:r>
                <a:endParaRPr lang="en-US" altLang="zh-CN" sz="24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54332" name="Rectangle 60"/>
              <p:cNvSpPr/>
              <p:nvPr/>
            </p:nvSpPr>
            <p:spPr bwMode="auto">
              <a:xfrm>
                <a:off x="2594" y="1824"/>
                <a:ext cx="11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zh-CN" sz="2400" b="1" i="1" dirty="0">
                    <a:solidFill>
                      <a:srgbClr val="0000FF"/>
                    </a:solidFill>
                    <a:latin typeface="Symbol" pitchFamily="18" charset="2"/>
                  </a:rPr>
                  <a:t>j</a:t>
                </a:r>
                <a:endParaRPr lang="en-US" altLang="zh-CN" sz="2400" b="1" dirty="0">
                  <a:solidFill>
                    <a:srgbClr val="0000FF"/>
                  </a:solidFill>
                </a:endParaRPr>
              </a:p>
            </p:txBody>
          </p:sp>
        </p:grpSp>
      </p:grpSp>
      <p:sp>
        <p:nvSpPr>
          <p:cNvPr id="54333" name="Rectangle 61"/>
          <p:cNvSpPr/>
          <p:nvPr/>
        </p:nvSpPr>
        <p:spPr bwMode="auto">
          <a:xfrm>
            <a:off x="8112224" y="4293096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这是因为</a:t>
            </a:r>
            <a:endParaRPr kumimoji="1"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54335" name="Group 63"/>
          <p:cNvGrpSpPr/>
          <p:nvPr/>
        </p:nvGrpSpPr>
        <p:grpSpPr bwMode="auto">
          <a:xfrm>
            <a:off x="2781253" y="4221167"/>
            <a:ext cx="5478464" cy="576263"/>
            <a:chOff x="548" y="1617"/>
            <a:chExt cx="3451" cy="363"/>
          </a:xfrm>
        </p:grpSpPr>
        <p:graphicFrame>
          <p:nvGraphicFramePr>
            <p:cNvPr id="54318" name="Object 46"/>
            <p:cNvGraphicFramePr>
              <a:graphicFrameLocks noChangeAspect="1"/>
            </p:cNvGraphicFramePr>
            <p:nvPr/>
          </p:nvGraphicFramePr>
          <p:xfrm>
            <a:off x="1774" y="1646"/>
            <a:ext cx="1159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620" name="Equation" r:id="rId14" imgW="0" imgH="0" progId="Equation.3">
                    <p:embed/>
                  </p:oleObj>
                </mc:Choice>
                <mc:Fallback>
                  <p:oleObj name="Equation" r:id="rId14" imgW="0" imgH="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4" y="1646"/>
                          <a:ext cx="1159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334" name="Rectangle 62"/>
            <p:cNvSpPr/>
            <p:nvPr/>
          </p:nvSpPr>
          <p:spPr bwMode="auto">
            <a:xfrm>
              <a:off x="548" y="1617"/>
              <a:ext cx="3451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2400" b="1" dirty="0">
                  <a:latin typeface="楷体_GB2312" pitchFamily="49" charset="-122"/>
                  <a:ea typeface="楷体_GB2312" pitchFamily="49" charset="-122"/>
                </a:rPr>
                <a:t>建立迭代公式                 是发散的，</a:t>
              </a:r>
              <a:endParaRPr kumimoji="1" lang="zh-CN" altLang="en-US" sz="2400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42" name="AutoShape 89"/>
          <p:cNvSpPr/>
          <p:nvPr/>
        </p:nvSpPr>
        <p:spPr bwMode="auto">
          <a:xfrm>
            <a:off x="9149236" y="260648"/>
            <a:ext cx="2419372" cy="766464"/>
          </a:xfrm>
          <a:prstGeom prst="wedgeRectCallout">
            <a:avLst>
              <a:gd name="adj1" fmla="val -170221"/>
              <a:gd name="adj2" fmla="val 26195"/>
            </a:avLst>
          </a:prstGeom>
          <a:blipFill rotWithShape="1">
            <a:blip r:embed="rId16"/>
            <a:stretch>
              <a:fillRect t="-11024" b="-14961"/>
            </a:stretch>
          </a:blip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43" name="AutoShape 89"/>
          <p:cNvSpPr/>
          <p:nvPr/>
        </p:nvSpPr>
        <p:spPr bwMode="auto">
          <a:xfrm>
            <a:off x="8957905" y="1844824"/>
            <a:ext cx="2419372" cy="766464"/>
          </a:xfrm>
          <a:prstGeom prst="wedgeRectCallout">
            <a:avLst>
              <a:gd name="adj1" fmla="val -186984"/>
              <a:gd name="adj2" fmla="val 12725"/>
            </a:avLst>
          </a:prstGeom>
          <a:gradFill rotWithShape="0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buNone/>
            </a:pPr>
            <a:r>
              <a:rPr kumimoji="1" lang="en-US" altLang="zh-CN" sz="2400" b="1" i="1" dirty="0"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ea typeface="楷体_GB2312" pitchFamily="49" charset="-122"/>
              </a:rPr>
              <a:t>越</a:t>
            </a:r>
            <a:r>
              <a:rPr kumimoji="1" lang="zh-CN" altLang="en-US" sz="2400" b="1" dirty="0">
                <a:solidFill>
                  <a:srgbClr val="C00000"/>
                </a:solidFill>
                <a:ea typeface="楷体_GB2312" pitchFamily="49" charset="-122"/>
              </a:rPr>
              <a:t>小</a:t>
            </a:r>
            <a:r>
              <a:rPr kumimoji="1" lang="zh-CN" altLang="en-US" sz="2400" b="1" dirty="0">
                <a:ea typeface="楷体_GB2312" pitchFamily="49" charset="-122"/>
              </a:rPr>
              <a:t>收敛越快</a:t>
            </a:r>
            <a:endParaRPr kumimoji="1" lang="zh-CN" altLang="en-US" sz="2400" b="1" dirty="0">
              <a:ea typeface="楷体_GB2312" pitchFamily="49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4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500"/>
                                        <p:tgtEl>
                                          <p:spTgt spid="5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1" grpId="0"/>
      <p:bldP spid="54292" grpId="0" autoUpdateAnimBg="0"/>
      <p:bldP spid="54296" grpId="0"/>
      <p:bldP spid="54297" grpId="0" autoUpdateAnimBg="0"/>
      <p:bldP spid="54319" grpId="0"/>
      <p:bldP spid="54333" grpId="0" autoUpdateAnimBg="0"/>
      <p:bldP spid="42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63352" y="188640"/>
            <a:ext cx="11186120" cy="731226"/>
          </a:xfrm>
          <a:prstGeom prst="rect">
            <a:avLst/>
          </a:prstGeom>
          <a:blipFill rotWithShape="1">
            <a:blip r:embed="rId1"/>
            <a:stretch>
              <a:fillRect b="-7500"/>
            </a:stretch>
          </a:blip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4" name="Rectangle 2"/>
          <p:cNvSpPr/>
          <p:nvPr/>
        </p:nvSpPr>
        <p:spPr bwMode="auto">
          <a:xfrm>
            <a:off x="551384" y="932070"/>
            <a:ext cx="11186120" cy="5493940"/>
          </a:xfrm>
          <a:prstGeom prst="rect">
            <a:avLst/>
          </a:prstGeom>
          <a:blipFill rotWithShape="1">
            <a:blip r:embed="rId2"/>
            <a:stretch>
              <a:fillRect l="-817" r="-872" b="-2331"/>
            </a:stretch>
          </a:blip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383" y="476674"/>
            <a:ext cx="11145927" cy="82296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CCFFCC"/>
              </a:gs>
            </a:gsLst>
            <a:lin ang="2700000" scaled="1"/>
          </a:gradFill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一般地，上述定理的条件不易验证，若求根区间比较大，此条件不一定成立，实际上，使用迭代法总是在根的邻域内进行，我们给出如下局部收敛条件：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AutoShape 19"/>
          <p:cNvSpPr/>
          <p:nvPr/>
        </p:nvSpPr>
        <p:spPr bwMode="auto">
          <a:xfrm>
            <a:off x="551383" y="1667272"/>
            <a:ext cx="1514928" cy="620164"/>
          </a:xfrm>
          <a:prstGeom prst="bevel">
            <a:avLst>
              <a:gd name="adj" fmla="val 12500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 dirty="0">
                <a:ea typeface="楷体_GB2312" pitchFamily="49" charset="-122"/>
              </a:rPr>
              <a:t>定理</a:t>
            </a:r>
            <a:endParaRPr lang="zh-CN" altLang="en-US" sz="2400" b="1" dirty="0">
              <a:ea typeface="楷体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55" y="1617980"/>
            <a:ext cx="10076815" cy="1755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489960"/>
            <a:ext cx="10954385" cy="174371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/>
          <p:nvPr/>
        </p:nvSpPr>
        <p:spPr bwMode="auto">
          <a:xfrm>
            <a:off x="695400" y="260648"/>
            <a:ext cx="61409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C00000"/>
                </a:solidFill>
                <a:ea typeface="楷体_GB2312" pitchFamily="49" charset="-122"/>
              </a:rPr>
              <a:t>1.3.2  </a:t>
            </a:r>
            <a:r>
              <a:rPr kumimoji="1" lang="zh-CN" altLang="en-US" sz="2400" b="1" dirty="0">
                <a:solidFill>
                  <a:srgbClr val="C00000"/>
                </a:solidFill>
                <a:ea typeface="楷体_GB2312" pitchFamily="49" charset="-122"/>
              </a:rPr>
              <a:t>单点迭代法的收敛阶</a:t>
            </a:r>
            <a:endParaRPr kumimoji="1" lang="zh-CN" altLang="en-US" sz="2400" b="1" dirty="0">
              <a:solidFill>
                <a:srgbClr val="C00000"/>
              </a:solidFill>
              <a:ea typeface="楷体_GB2312" pitchFamily="49" charset="-122"/>
            </a:endParaRPr>
          </a:p>
        </p:txBody>
      </p:sp>
      <p:sp>
        <p:nvSpPr>
          <p:cNvPr id="4" name="AutoShape 19"/>
          <p:cNvSpPr/>
          <p:nvPr/>
        </p:nvSpPr>
        <p:spPr bwMode="auto">
          <a:xfrm>
            <a:off x="835230" y="830650"/>
            <a:ext cx="1538577" cy="751460"/>
          </a:xfrm>
          <a:prstGeom prst="bevel">
            <a:avLst>
              <a:gd name="adj" fmla="val 12500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ea typeface="楷体_GB2312" pitchFamily="49" charset="-122"/>
              </a:rPr>
              <a:t>定理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6" name="Text Box 1047"/>
          <p:cNvSpPr txBox="1"/>
          <p:nvPr/>
        </p:nvSpPr>
        <p:spPr bwMode="auto">
          <a:xfrm>
            <a:off x="991687" y="2283917"/>
            <a:ext cx="10729192" cy="4809586"/>
          </a:xfrm>
          <a:prstGeom prst="rect">
            <a:avLst/>
          </a:prstGeom>
          <a:blipFill rotWithShape="1">
            <a:blip r:embed="rId2"/>
            <a:stretch>
              <a:fillRect l="-852" t="-1014"/>
            </a:stretch>
          </a:blip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555" y="767715"/>
            <a:ext cx="9103374" cy="1476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 Box 3"/>
          <p:cNvSpPr txBox="1"/>
          <p:nvPr/>
        </p:nvSpPr>
        <p:spPr bwMode="auto">
          <a:xfrm>
            <a:off x="613055" y="692697"/>
            <a:ext cx="6781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863600" indent="-863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10541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244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4351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zh-CN" altLang="en-US" b="1" dirty="0">
                <a:solidFill>
                  <a:schemeClr val="accent2"/>
                </a:solidFill>
                <a:ea typeface="楷体_GB2312" pitchFamily="49" charset="-122"/>
              </a:rPr>
              <a:t>原理：</a:t>
            </a:r>
            <a:r>
              <a:rPr lang="zh-CN" altLang="en-US" b="1" dirty="0">
                <a:ea typeface="楷体_GB2312" pitchFamily="49" charset="-122"/>
              </a:rPr>
              <a:t>将非线性方程线性化 </a:t>
            </a:r>
            <a:r>
              <a:rPr lang="en-US" altLang="zh-CN" b="1" dirty="0">
                <a:ea typeface="楷体_GB2312" pitchFamily="49" charset="-122"/>
              </a:rPr>
              <a:t>—— Taylor </a:t>
            </a:r>
            <a:r>
              <a:rPr lang="zh-CN" altLang="en-US" b="1" dirty="0">
                <a:ea typeface="楷体_GB2312" pitchFamily="49" charset="-122"/>
              </a:rPr>
              <a:t>展开</a:t>
            </a:r>
            <a:endParaRPr lang="en-US" altLang="zh-CN" b="1" dirty="0">
              <a:solidFill>
                <a:srgbClr val="008000"/>
              </a:solidFill>
              <a:latin typeface="Arial" charset="0"/>
              <a:ea typeface="楷体_GB2312" pitchFamily="49" charset="-122"/>
            </a:endParaRPr>
          </a:p>
        </p:txBody>
      </p:sp>
      <p:grpSp>
        <p:nvGrpSpPr>
          <p:cNvPr id="61472" name="Group 32"/>
          <p:cNvGrpSpPr/>
          <p:nvPr/>
        </p:nvGrpSpPr>
        <p:grpSpPr bwMode="auto">
          <a:xfrm>
            <a:off x="2351459" y="1638429"/>
            <a:ext cx="9001125" cy="762000"/>
            <a:chOff x="396" y="1536"/>
            <a:chExt cx="5172" cy="480"/>
          </a:xfrm>
        </p:grpSpPr>
        <p:graphicFrame>
          <p:nvGraphicFramePr>
            <p:cNvPr id="61445" name="Object 5"/>
            <p:cNvGraphicFramePr>
              <a:graphicFrameLocks noChangeAspect="1"/>
            </p:cNvGraphicFramePr>
            <p:nvPr/>
          </p:nvGraphicFramePr>
          <p:xfrm>
            <a:off x="396" y="1536"/>
            <a:ext cx="3481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89" name="Equation" r:id="rId1" imgW="0" imgH="0" progId="Equation.3">
                    <p:embed/>
                  </p:oleObj>
                </mc:Choice>
                <mc:Fallback>
                  <p:oleObj name="Equation" r:id="rId1" imgW="0" imgH="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" y="1536"/>
                          <a:ext cx="3481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46" name="Text Box 6"/>
            <p:cNvSpPr txBox="1"/>
            <p:nvPr/>
          </p:nvSpPr>
          <p:spPr bwMode="auto">
            <a:xfrm>
              <a:off x="3792" y="1632"/>
              <a:ext cx="1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863600" indent="-863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10541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244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4351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zh-CN" altLang="en-US" b="1" dirty="0">
                  <a:ea typeface="楷体_GB2312" pitchFamily="49" charset="-122"/>
                  <a:sym typeface="Symbol" pitchFamily="18" charset="2"/>
                </a:rPr>
                <a:t>，</a:t>
              </a:r>
              <a:r>
                <a:rPr lang="zh-CN" altLang="en-US" b="1" i="1" dirty="0">
                  <a:ea typeface="楷体_GB2312" pitchFamily="49" charset="-122"/>
                  <a:sym typeface="Symbol" pitchFamily="18" charset="2"/>
                </a:rPr>
                <a:t> </a:t>
              </a:r>
              <a:r>
                <a:rPr lang="zh-CN" altLang="en-US" b="1" dirty="0">
                  <a:latin typeface="华文楷体" pitchFamily="2" charset="-122"/>
                  <a:ea typeface="华文楷体" pitchFamily="2" charset="-122"/>
                </a:rPr>
                <a:t>在</a:t>
              </a:r>
              <a:r>
                <a:rPr lang="zh-CN" altLang="en-US" b="1" dirty="0">
                  <a:ea typeface="楷体_GB2312" pitchFamily="49" charset="-122"/>
                </a:rPr>
                <a:t> </a:t>
              </a:r>
              <a:r>
                <a:rPr lang="en-US" altLang="zh-CN" b="1" i="1" dirty="0">
                  <a:ea typeface="楷体_GB2312" pitchFamily="49" charset="-122"/>
                </a:rPr>
                <a:t>x</a:t>
              </a:r>
              <a:r>
                <a:rPr lang="en-US" altLang="zh-CN" b="1" baseline="-25000" dirty="0">
                  <a:ea typeface="楷体_GB2312" pitchFamily="49" charset="-122"/>
                </a:rPr>
                <a:t>0</a:t>
              </a:r>
              <a:r>
                <a:rPr lang="en-US" altLang="zh-CN" b="1" dirty="0">
                  <a:ea typeface="楷体_GB2312" pitchFamily="49" charset="-122"/>
                </a:rPr>
                <a:t> </a:t>
              </a:r>
              <a:r>
                <a:rPr lang="zh-CN" altLang="en-US" b="1" dirty="0">
                  <a:latin typeface="华文楷体" pitchFamily="2" charset="-122"/>
                  <a:ea typeface="华文楷体" pitchFamily="2" charset="-122"/>
                </a:rPr>
                <a:t>和</a:t>
              </a:r>
              <a:r>
                <a:rPr lang="zh-CN" altLang="en-US" b="1" dirty="0">
                  <a:ea typeface="楷体_GB2312" pitchFamily="49" charset="-122"/>
                </a:rPr>
                <a:t> </a:t>
              </a:r>
              <a:r>
                <a:rPr lang="en-US" altLang="zh-CN" b="1" i="1" dirty="0">
                  <a:ea typeface="楷体_GB2312" pitchFamily="49" charset="-122"/>
                </a:rPr>
                <a:t>x</a:t>
              </a:r>
              <a:r>
                <a:rPr lang="en-US" altLang="zh-CN" b="1" dirty="0">
                  <a:ea typeface="楷体_GB2312" pitchFamily="49" charset="-122"/>
                </a:rPr>
                <a:t> </a:t>
              </a:r>
              <a:r>
                <a:rPr lang="zh-CN" altLang="en-US" b="1" dirty="0">
                  <a:latin typeface="华文楷体" pitchFamily="2" charset="-122"/>
                  <a:ea typeface="华文楷体" pitchFamily="2" charset="-122"/>
                </a:rPr>
                <a:t>之间。</a:t>
              </a:r>
              <a:endParaRPr lang="zh-CN" altLang="en-US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61449" name="Object 9"/>
          <p:cNvSpPr txBox="1"/>
          <p:nvPr/>
        </p:nvSpPr>
        <p:spPr bwMode="auto">
          <a:xfrm>
            <a:off x="1307282" y="2746376"/>
            <a:ext cx="4284662" cy="441325"/>
          </a:xfrm>
          <a:prstGeom prst="rect">
            <a:avLst/>
          </a:prstGeom>
          <a:blipFill rotWithShape="1">
            <a:blip r:embed="rId3"/>
            <a:stretch>
              <a:fillRect b="-5556"/>
            </a:stretch>
          </a:blipFill>
          <a:ln>
            <a:noFill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61450" name="Object 10"/>
          <p:cNvSpPr txBox="1"/>
          <p:nvPr/>
        </p:nvSpPr>
        <p:spPr bwMode="auto">
          <a:xfrm>
            <a:off x="5663952" y="2624138"/>
            <a:ext cx="2536825" cy="80486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61451" name="AutoShape 11"/>
          <p:cNvSpPr/>
          <p:nvPr/>
        </p:nvSpPr>
        <p:spPr bwMode="auto">
          <a:xfrm>
            <a:off x="3294112" y="3443039"/>
            <a:ext cx="2153816" cy="490017"/>
          </a:xfrm>
          <a:prstGeom prst="wedgeEllipseCallout">
            <a:avLst>
              <a:gd name="adj1" fmla="val -41917"/>
              <a:gd name="adj2" fmla="val -114120"/>
            </a:avLst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/>
            <a:r>
              <a:rPr lang="zh-CN" altLang="en-US" sz="2400" b="1" dirty="0">
                <a:solidFill>
                  <a:schemeClr val="accent2"/>
                </a:solidFill>
                <a:ea typeface="楷体_GB2312" pitchFamily="49" charset="-122"/>
              </a:rPr>
              <a:t>线性</a:t>
            </a:r>
            <a:r>
              <a:rPr lang="zh-CN" altLang="en-US" sz="2400" b="1" dirty="0"/>
              <a:t> </a:t>
            </a:r>
            <a:endParaRPr lang="en-US" altLang="zh-CN" sz="2400" b="1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61464" name="Oval 24"/>
          <p:cNvSpPr/>
          <p:nvPr/>
        </p:nvSpPr>
        <p:spPr bwMode="auto">
          <a:xfrm>
            <a:off x="7896202" y="3566398"/>
            <a:ext cx="2952326" cy="1187450"/>
          </a:xfrm>
          <a:prstGeom prst="ellipse">
            <a:avLst/>
          </a:prstGeom>
          <a:solidFill>
            <a:schemeClr val="accent5"/>
          </a:solidFill>
          <a:ln w="15875">
            <a:solidFill>
              <a:schemeClr val="accent2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61465" name="Line 25"/>
          <p:cNvSpPr/>
          <p:nvPr/>
        </p:nvSpPr>
        <p:spPr bwMode="auto">
          <a:xfrm flipH="1">
            <a:off x="2441855" y="4242048"/>
            <a:ext cx="5454342" cy="1277591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61468" name="Object 28"/>
          <p:cNvSpPr txBox="1"/>
          <p:nvPr/>
        </p:nvSpPr>
        <p:spPr bwMode="auto">
          <a:xfrm>
            <a:off x="8272909" y="3789040"/>
            <a:ext cx="2287587" cy="73660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grpSp>
        <p:nvGrpSpPr>
          <p:cNvPr id="61474" name="Group 34"/>
          <p:cNvGrpSpPr/>
          <p:nvPr/>
        </p:nvGrpSpPr>
        <p:grpSpPr bwMode="auto">
          <a:xfrm>
            <a:off x="5852864" y="4965154"/>
            <a:ext cx="4419600" cy="1200150"/>
            <a:chOff x="2688" y="3264"/>
            <a:chExt cx="2784" cy="756"/>
          </a:xfrm>
        </p:grpSpPr>
        <p:sp>
          <p:nvSpPr>
            <p:cNvPr id="61469" name="Text Box 29"/>
            <p:cNvSpPr txBox="1"/>
            <p:nvPr/>
          </p:nvSpPr>
          <p:spPr bwMode="auto">
            <a:xfrm>
              <a:off x="2688" y="3264"/>
              <a:ext cx="2784" cy="756"/>
            </a:xfrm>
            <a:prstGeom prst="rect">
              <a:avLst/>
            </a:prstGeom>
            <a:blipFill rotWithShape="1">
              <a:blip r:embed="rId6"/>
              <a:stretch>
                <a:fillRect l="-2207" t="-4569" r="-828" b="-10660"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" name="Text Box 29"/>
            <p:cNvSpPr txBox="1"/>
            <p:nvPr/>
          </p:nvSpPr>
          <p:spPr bwMode="auto">
            <a:xfrm>
              <a:off x="2688" y="3264"/>
              <a:ext cx="2784" cy="756"/>
            </a:xfrm>
            <a:prstGeom prst="rect">
              <a:avLst/>
            </a:prstGeom>
            <a:blipFill rotWithShape="1">
              <a:blip r:embed="rId6"/>
              <a:stretch>
                <a:fillRect l="-2207" t="-4569" r="-828" b="-10660"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61470" name="Object 30"/>
            <p:cNvSpPr txBox="1"/>
            <p:nvPr/>
          </p:nvSpPr>
          <p:spPr bwMode="auto">
            <a:xfrm>
              <a:off x="4272" y="3504"/>
              <a:ext cx="977" cy="323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>
              <a:noFill/>
            </a:ln>
            <a:effectLst/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3" name="Object 30"/>
            <p:cNvSpPr txBox="1"/>
            <p:nvPr/>
          </p:nvSpPr>
          <p:spPr bwMode="auto">
            <a:xfrm>
              <a:off x="4272" y="3504"/>
              <a:ext cx="977" cy="323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  <a:ln>
              <a:noFill/>
            </a:ln>
            <a:effectLst/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</p:grpSp>
      <p:sp>
        <p:nvSpPr>
          <p:cNvPr id="32" name="Text Box 3"/>
          <p:cNvSpPr txBox="1"/>
          <p:nvPr/>
        </p:nvSpPr>
        <p:spPr bwMode="auto">
          <a:xfrm>
            <a:off x="407368" y="260648"/>
            <a:ext cx="4257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C00000"/>
                </a:solidFill>
                <a:ea typeface="楷体_GB2312" pitchFamily="49" charset="-122"/>
              </a:rPr>
              <a:t>1.3.4  Newton</a:t>
            </a:r>
            <a:r>
              <a:rPr kumimoji="1" lang="zh-CN" altLang="en-US" sz="2400" b="1" dirty="0">
                <a:solidFill>
                  <a:srgbClr val="C00000"/>
                </a:solidFill>
                <a:ea typeface="楷体_GB2312" pitchFamily="49" charset="-122"/>
              </a:rPr>
              <a:t>迭代法（切线法） </a:t>
            </a:r>
            <a:endParaRPr kumimoji="1" lang="zh-CN" altLang="en-US" sz="2400" b="1" dirty="0">
              <a:solidFill>
                <a:srgbClr val="C00000"/>
              </a:solidFill>
              <a:ea typeface="楷体_GB2312" pitchFamily="49" charset="-122"/>
            </a:endParaRPr>
          </a:p>
        </p:txBody>
      </p:sp>
      <p:sp>
        <p:nvSpPr>
          <p:cNvPr id="41" name="Line 12"/>
          <p:cNvSpPr/>
          <p:nvPr/>
        </p:nvSpPr>
        <p:spPr bwMode="auto">
          <a:xfrm>
            <a:off x="1091208" y="5515547"/>
            <a:ext cx="3200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ClrTx/>
              <a:defRPr/>
            </a:pPr>
            <a:endParaRPr lang="en-US" sz="2400" b="1" ker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2" name="Line 13"/>
          <p:cNvSpPr/>
          <p:nvPr/>
        </p:nvSpPr>
        <p:spPr bwMode="auto">
          <a:xfrm flipV="1">
            <a:off x="1243608" y="3991547"/>
            <a:ext cx="0" cy="1981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ClrTx/>
              <a:defRPr/>
            </a:pPr>
            <a:endParaRPr lang="en-US" sz="2400" b="1" ker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3" name="Text Box 14"/>
          <p:cNvSpPr txBox="1"/>
          <p:nvPr/>
        </p:nvSpPr>
        <p:spPr bwMode="auto">
          <a:xfrm>
            <a:off x="3986808" y="505834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defRPr/>
            </a:pPr>
            <a:r>
              <a:rPr lang="en-US" altLang="zh-CN" sz="2400" b="1" i="1" kern="0">
                <a:solidFill>
                  <a:srgbClr val="000000"/>
                </a:solidFill>
                <a:ea typeface="宋体" charset="-122"/>
              </a:rPr>
              <a:t>x</a:t>
            </a:r>
            <a:endParaRPr lang="en-US" altLang="zh-CN" sz="2400" b="1" i="1" ker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4" name="Rectangle 15"/>
          <p:cNvSpPr/>
          <p:nvPr/>
        </p:nvSpPr>
        <p:spPr bwMode="auto">
          <a:xfrm>
            <a:off x="1319808" y="3839147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defRPr/>
            </a:pPr>
            <a:r>
              <a:rPr lang="en-US" altLang="zh-CN" sz="2400" b="1" i="1" kern="0">
                <a:solidFill>
                  <a:srgbClr val="000000"/>
                </a:solidFill>
                <a:ea typeface="宋体" charset="-122"/>
              </a:rPr>
              <a:t>y</a:t>
            </a:r>
            <a:endParaRPr lang="en-US" altLang="zh-CN" sz="2400" b="1" i="1" ker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5" name="Freeform 17"/>
          <p:cNvSpPr/>
          <p:nvPr/>
        </p:nvSpPr>
        <p:spPr bwMode="auto">
          <a:xfrm>
            <a:off x="1396008" y="3991547"/>
            <a:ext cx="1600200" cy="1828800"/>
          </a:xfrm>
          <a:custGeom>
            <a:avLst/>
            <a:gdLst>
              <a:gd name="T0" fmla="*/ 0 w 1008"/>
              <a:gd name="T1" fmla="*/ 1152 h 1152"/>
              <a:gd name="T2" fmla="*/ 240 w 1008"/>
              <a:gd name="T3" fmla="*/ 1104 h 1152"/>
              <a:gd name="T4" fmla="*/ 576 w 1008"/>
              <a:gd name="T5" fmla="*/ 864 h 1152"/>
              <a:gd name="T6" fmla="*/ 816 w 1008"/>
              <a:gd name="T7" fmla="*/ 480 h 1152"/>
              <a:gd name="T8" fmla="*/ 1008 w 1008"/>
              <a:gd name="T9" fmla="*/ 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8" h="1152">
                <a:moveTo>
                  <a:pt x="0" y="1152"/>
                </a:moveTo>
                <a:cubicBezTo>
                  <a:pt x="72" y="1152"/>
                  <a:pt x="144" y="1152"/>
                  <a:pt x="240" y="1104"/>
                </a:cubicBezTo>
                <a:cubicBezTo>
                  <a:pt x="336" y="1056"/>
                  <a:pt x="480" y="968"/>
                  <a:pt x="576" y="864"/>
                </a:cubicBezTo>
                <a:cubicBezTo>
                  <a:pt x="672" y="760"/>
                  <a:pt x="744" y="624"/>
                  <a:pt x="816" y="480"/>
                </a:cubicBezTo>
                <a:cubicBezTo>
                  <a:pt x="888" y="336"/>
                  <a:pt x="948" y="168"/>
                  <a:pt x="1008" y="0"/>
                </a:cubicBezTo>
              </a:path>
            </a:pathLst>
          </a:custGeom>
          <a:noFill/>
          <a:ln w="22225">
            <a:solidFill>
              <a:srgbClr val="0432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ClrTx/>
              <a:defRPr/>
            </a:pPr>
            <a:endParaRPr lang="en-US" sz="2400" b="1" ker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6" name="Text Box 18"/>
          <p:cNvSpPr txBox="1"/>
          <p:nvPr/>
        </p:nvSpPr>
        <p:spPr bwMode="auto">
          <a:xfrm>
            <a:off x="1718271" y="5134547"/>
            <a:ext cx="60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defRPr/>
            </a:pPr>
            <a:r>
              <a:rPr lang="en-US" altLang="zh-CN" sz="2400" b="1" i="1" kern="0" dirty="0">
                <a:solidFill>
                  <a:srgbClr val="0000FF"/>
                </a:solidFill>
                <a:ea typeface="宋体" charset="-122"/>
              </a:rPr>
              <a:t>x*</a:t>
            </a:r>
            <a:endParaRPr lang="en-US" altLang="zh-CN" sz="2400" b="1" i="1" kern="0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47" name="Line 20"/>
          <p:cNvSpPr/>
          <p:nvPr/>
        </p:nvSpPr>
        <p:spPr bwMode="auto">
          <a:xfrm flipV="1">
            <a:off x="2996209" y="3991547"/>
            <a:ext cx="0" cy="15240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ClrTx/>
              <a:defRPr/>
            </a:pPr>
            <a:endParaRPr lang="en-US" sz="2400" b="1" ker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8" name="Text Box 21"/>
          <p:cNvSpPr txBox="1"/>
          <p:nvPr/>
        </p:nvSpPr>
        <p:spPr bwMode="auto">
          <a:xfrm>
            <a:off x="2881909" y="5432998"/>
            <a:ext cx="53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defRPr/>
            </a:pPr>
            <a:r>
              <a:rPr lang="en-US" altLang="zh-CN" sz="2400" b="1" i="1" kern="0" dirty="0" err="1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="1" i="1" kern="0" baseline="-25000" dirty="0" err="1">
                <a:solidFill>
                  <a:srgbClr val="000000"/>
                </a:solidFill>
                <a:ea typeface="宋体" charset="-122"/>
              </a:rPr>
              <a:t>k</a:t>
            </a:r>
            <a:endParaRPr lang="en-US" altLang="zh-CN" sz="2400" b="1" i="1" kern="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9" name="Line 23"/>
          <p:cNvSpPr/>
          <p:nvPr/>
        </p:nvSpPr>
        <p:spPr bwMode="auto">
          <a:xfrm flipH="1">
            <a:off x="2615208" y="3991547"/>
            <a:ext cx="381000" cy="1524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ClrTx/>
              <a:defRPr/>
            </a:pPr>
            <a:endParaRPr lang="en-US" sz="2400" b="1" ker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50" name="Line 26"/>
          <p:cNvSpPr/>
          <p:nvPr/>
        </p:nvSpPr>
        <p:spPr bwMode="auto">
          <a:xfrm flipV="1">
            <a:off x="2615208" y="4905947"/>
            <a:ext cx="0" cy="6096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ClrTx/>
              <a:defRPr/>
            </a:pPr>
            <a:endParaRPr lang="en-US" sz="2400" b="1" ker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51" name="Line 27"/>
          <p:cNvSpPr/>
          <p:nvPr/>
        </p:nvSpPr>
        <p:spPr bwMode="auto">
          <a:xfrm flipH="1">
            <a:off x="2270722" y="4905947"/>
            <a:ext cx="346075" cy="609600"/>
          </a:xfrm>
          <a:prstGeom prst="line">
            <a:avLst/>
          </a:prstGeom>
          <a:noFill/>
          <a:ln w="15875">
            <a:solidFill>
              <a:srgbClr val="00B05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ClrTx/>
              <a:defRPr/>
            </a:pPr>
            <a:endParaRPr lang="en-US" sz="2400" b="1" ker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52" name="Text Box 21"/>
          <p:cNvSpPr txBox="1"/>
          <p:nvPr/>
        </p:nvSpPr>
        <p:spPr bwMode="auto">
          <a:xfrm>
            <a:off x="2089573" y="5439347"/>
            <a:ext cx="764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Tx/>
              <a:defRPr/>
            </a:pPr>
            <a:r>
              <a:rPr lang="en-US" altLang="zh-CN" sz="2400" b="1" i="1" kern="0" dirty="0">
                <a:solidFill>
                  <a:srgbClr val="FF0000"/>
                </a:solidFill>
                <a:ea typeface="宋体" charset="-122"/>
              </a:rPr>
              <a:t>x</a:t>
            </a:r>
            <a:r>
              <a:rPr lang="en-US" altLang="zh-CN" sz="2400" b="1" i="1" kern="0" baseline="-25000" dirty="0">
                <a:solidFill>
                  <a:srgbClr val="FF0000"/>
                </a:solidFill>
                <a:ea typeface="宋体" charset="-122"/>
              </a:rPr>
              <a:t>k+</a:t>
            </a:r>
            <a:r>
              <a:rPr lang="en-US" altLang="zh-CN" sz="2400" b="1" kern="0" baseline="-25000" dirty="0">
                <a:solidFill>
                  <a:srgbClr val="FF0000"/>
                </a:solidFill>
                <a:ea typeface="宋体" charset="-122"/>
              </a:rPr>
              <a:t>1</a:t>
            </a:r>
            <a:endParaRPr lang="en-US" altLang="zh-CN" sz="2400" b="1" kern="0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3" name="Text Box 21"/>
          <p:cNvSpPr txBox="1"/>
          <p:nvPr/>
        </p:nvSpPr>
        <p:spPr bwMode="auto">
          <a:xfrm>
            <a:off x="1649730" y="5621179"/>
            <a:ext cx="8781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Tx/>
              <a:defRPr/>
            </a:pPr>
            <a:r>
              <a:rPr lang="en-US" altLang="zh-CN" sz="2400" b="1" i="1" kern="0" dirty="0">
                <a:solidFill>
                  <a:srgbClr val="00B050"/>
                </a:solidFill>
                <a:ea typeface="宋体" charset="-122"/>
              </a:rPr>
              <a:t>x</a:t>
            </a:r>
            <a:r>
              <a:rPr lang="en-US" altLang="zh-CN" sz="2400" b="1" i="1" kern="0" baseline="-25000" dirty="0">
                <a:solidFill>
                  <a:srgbClr val="00B050"/>
                </a:solidFill>
                <a:ea typeface="宋体" charset="-122"/>
              </a:rPr>
              <a:t>k+</a:t>
            </a:r>
            <a:r>
              <a:rPr lang="en-US" altLang="zh-CN" sz="2400" b="1" kern="0" baseline="-25000" dirty="0">
                <a:solidFill>
                  <a:srgbClr val="00B050"/>
                </a:solidFill>
                <a:ea typeface="宋体" charset="-122"/>
              </a:rPr>
              <a:t>2</a:t>
            </a:r>
            <a:endParaRPr lang="en-US" altLang="zh-CN" sz="2400" b="1" kern="0" dirty="0">
              <a:solidFill>
                <a:srgbClr val="00B050"/>
              </a:solidFill>
              <a:ea typeface="宋体" charset="-122"/>
            </a:endParaRPr>
          </a:p>
        </p:txBody>
      </p:sp>
      <p:sp>
        <p:nvSpPr>
          <p:cNvPr id="31" name="Rectangle 83"/>
          <p:cNvSpPr/>
          <p:nvPr/>
        </p:nvSpPr>
        <p:spPr>
          <a:xfrm>
            <a:off x="691215" y="6245153"/>
            <a:ext cx="8136904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solidFill>
                  <a:srgbClr val="0432FF"/>
                </a:solidFill>
                <a:ea typeface="楷体_GB2312" pitchFamily="49" charset="-122"/>
              </a:rPr>
              <a:t>注意</a:t>
            </a:r>
            <a:r>
              <a:rPr lang="zh-CN" altLang="en-US" sz="2400" b="1" kern="0" dirty="0">
                <a:ea typeface="楷体_GB2312" pitchFamily="49" charset="-122"/>
              </a:rPr>
              <a:t>：在迭代的过程中要注意保证</a:t>
            </a:r>
            <a:endParaRPr lang="en-US" altLang="zh-CN" sz="2400" b="1" kern="0" dirty="0">
              <a:latin typeface="Arial" charset="0"/>
              <a:ea typeface="宋体" charset="-122"/>
            </a:endParaRPr>
          </a:p>
        </p:txBody>
      </p:sp>
      <p:pic>
        <p:nvPicPr>
          <p:cNvPr id="33" name="Picture 8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5355" y="6237312"/>
            <a:ext cx="3040716" cy="52191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775" y="1126490"/>
            <a:ext cx="6876415" cy="6642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1810" y="2164715"/>
            <a:ext cx="4968240" cy="66421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1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1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autoUpdateAnimBg="0"/>
      <p:bldP spid="61449" grpId="0"/>
      <p:bldP spid="61450" grpId="0"/>
      <p:bldP spid="61451" grpId="0" animBg="1" autoUpdateAnimBg="0"/>
      <p:bldP spid="61465" grpId="0" animBg="1"/>
      <p:bldP spid="61468" grpId="0" animBg="1"/>
      <p:bldP spid="41" grpId="0" animBg="1"/>
      <p:bldP spid="42" grpId="0" animBg="1"/>
      <p:bldP spid="43" grpId="0"/>
      <p:bldP spid="44" grpId="0"/>
      <p:bldP spid="45" grpId="0" animBg="1"/>
      <p:bldP spid="46" grpId="0"/>
      <p:bldP spid="47" grpId="0" animBg="1"/>
      <p:bldP spid="48" grpId="0"/>
      <p:bldP spid="49" grpId="0" animBg="1"/>
      <p:bldP spid="50" grpId="0" animBg="1"/>
      <p:bldP spid="51" grpId="0" animBg="1"/>
      <p:bldP spid="52" grpId="0"/>
      <p:bldP spid="53" grpId="0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 hidden="1"/>
          <p:cNvSpPr/>
          <p:nvPr>
            <p:ph type="title"/>
          </p:nvPr>
        </p:nvSpPr>
        <p:spPr bwMode="auto">
          <a:xfrm>
            <a:off x="1524005" y="115889"/>
            <a:ext cx="5338763" cy="796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6393" name="灯片编号占位符 13"/>
          <p:cNvSpPr/>
          <p:nvPr>
            <p:ph type="sldNum" sz="quarter" idx="10"/>
          </p:nvPr>
        </p:nvSpPr>
        <p:spPr>
          <a:xfrm>
            <a:off x="8534400" y="6165850"/>
            <a:ext cx="2133600" cy="47625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charset="2"/>
              <a:defRPr sz="2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charset="2"/>
              <a:defRPr sz="2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charset="2"/>
              <a:defRPr sz="2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charset="2"/>
              <a:defRPr sz="2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latin typeface="Arial" charset="0"/>
                <a:ea typeface="宋体" charset="-122"/>
              </a:rPr>
              <a:t> </a:t>
            </a:r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2" name="Rectangle 16"/>
          <p:cNvSpPr/>
          <p:nvPr/>
        </p:nvSpPr>
        <p:spPr bwMode="auto">
          <a:xfrm>
            <a:off x="695400" y="476672"/>
            <a:ext cx="3757613" cy="7446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Clr>
                <a:schemeClr val="hlink"/>
              </a:buClr>
            </a:pPr>
            <a:r>
              <a:rPr lang="zh-CN" altLang="en-US" sz="3200" b="1" noProof="1">
                <a:solidFill>
                  <a:srgbClr val="700000"/>
                </a:solidFill>
                <a:latin typeface="微软雅黑" pitchFamily="34" charset="-122"/>
                <a:ea typeface="微软雅黑" pitchFamily="34" charset="-122"/>
              </a:rPr>
              <a:t>基本问题</a:t>
            </a:r>
            <a:endParaRPr lang="en-US" altLang="zh-CN" sz="3200" b="1" noProof="1">
              <a:solidFill>
                <a:srgbClr val="7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Group 7"/>
          <p:cNvGrpSpPr/>
          <p:nvPr/>
        </p:nvGrpSpPr>
        <p:grpSpPr bwMode="auto">
          <a:xfrm>
            <a:off x="983432" y="1333452"/>
            <a:ext cx="10585451" cy="1016000"/>
            <a:chOff x="672" y="862"/>
            <a:chExt cx="6668" cy="640"/>
          </a:xfrm>
        </p:grpSpPr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867"/>
              <a:ext cx="528" cy="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 Box 6"/>
            <p:cNvSpPr txBox="1"/>
            <p:nvPr/>
          </p:nvSpPr>
          <p:spPr bwMode="auto">
            <a:xfrm>
              <a:off x="1248" y="862"/>
              <a:ext cx="6092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 dirty="0">
                  <a:ea typeface="楷体_GB2312" pitchFamily="49" charset="-122"/>
                </a:rPr>
                <a:t>求如下非线性方程的根：</a:t>
              </a:r>
              <a:endParaRPr kumimoji="1" lang="en-US" altLang="zh-CN" sz="2400" b="1" dirty="0">
                <a:ea typeface="楷体_GB2312" pitchFamily="49" charset="-122"/>
              </a:endParaRPr>
            </a:p>
            <a:p>
              <a:pPr>
                <a:spcBef>
                  <a:spcPct val="50000"/>
                </a:spcBef>
              </a:pPr>
              <a:r>
                <a:rPr kumimoji="1" lang="zh-CN" altLang="en-US" sz="2400" b="1" dirty="0"/>
                <a:t>                                     </a:t>
              </a:r>
              <a:r>
                <a:rPr kumimoji="1" lang="en-US" altLang="zh-CN" sz="2400" b="1" i="1" dirty="0">
                  <a:solidFill>
                    <a:srgbClr val="0000CC"/>
                  </a:solidFill>
                </a:rPr>
                <a:t>f </a:t>
              </a:r>
              <a:r>
                <a:rPr kumimoji="1" lang="en-US" altLang="zh-CN" sz="2400" b="1" dirty="0">
                  <a:solidFill>
                    <a:srgbClr val="0000CC"/>
                  </a:solidFill>
                </a:rPr>
                <a:t>(</a:t>
              </a:r>
              <a:r>
                <a:rPr kumimoji="1" lang="en-US" altLang="zh-CN" sz="2400" b="1" i="1" dirty="0">
                  <a:solidFill>
                    <a:srgbClr val="0000CC"/>
                  </a:solidFill>
                </a:rPr>
                <a:t>x</a:t>
              </a:r>
              <a:r>
                <a:rPr kumimoji="1" lang="en-US" altLang="zh-CN" sz="2400" b="1" dirty="0">
                  <a:solidFill>
                    <a:srgbClr val="0000CC"/>
                  </a:solidFill>
                </a:rPr>
                <a:t>) = 0                                                          (1.1.1)</a:t>
              </a:r>
              <a:endParaRPr kumimoji="1" lang="zh-CN" altLang="en-US" sz="2400" b="1" dirty="0">
                <a:solidFill>
                  <a:srgbClr val="0000CC"/>
                </a:solidFill>
                <a:ea typeface="楷体_GB2312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55439" y="2440979"/>
            <a:ext cx="10513443" cy="1541576"/>
          </a:xfrm>
          <a:prstGeom prst="rect">
            <a:avLst/>
          </a:prstGeom>
          <a:blipFill rotWithShape="1">
            <a:blip r:embed="rId2"/>
            <a:stretch>
              <a:fillRect l="-754" t="-791" b="-8300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83432" y="4005064"/>
            <a:ext cx="10585176" cy="2616935"/>
          </a:xfrm>
          <a:prstGeom prst="rect">
            <a:avLst/>
          </a:prstGeom>
          <a:blipFill rotWithShape="1">
            <a:blip r:embed="rId3"/>
            <a:stretch>
              <a:fillRect l="-864" b="-4662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4" name="Line 2"/>
          <p:cNvSpPr/>
          <p:nvPr/>
        </p:nvSpPr>
        <p:spPr bwMode="auto">
          <a:xfrm flipV="1">
            <a:off x="767409" y="1177515"/>
            <a:ext cx="10729191" cy="91245"/>
          </a:xfrm>
          <a:prstGeom prst="line">
            <a:avLst/>
          </a:prstGeom>
          <a:noFill/>
          <a:ln w="127000" cmpd="tri">
            <a:solidFill>
              <a:srgbClr val="00008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79376" y="450564"/>
            <a:ext cx="3312368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牛顿法的计算步骤： </a:t>
            </a:r>
            <a:endParaRPr lang="en-US" altLang="zh-CN" sz="2400" b="1" kern="0" dirty="0">
              <a:solidFill>
                <a:srgbClr val="C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64464" y="1383159"/>
            <a:ext cx="8157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solidFill>
                  <a:srgbClr val="0432FF"/>
                </a:solidFill>
                <a:latin typeface="华文楷体" pitchFamily="2" charset="-122"/>
                <a:ea typeface="华文楷体" pitchFamily="2" charset="-122"/>
              </a:rPr>
              <a:t>第一步：准备。</a:t>
            </a:r>
            <a:r>
              <a:rPr lang="zh-CN" altLang="en-US" sz="2400" b="1" kern="0" dirty="0">
                <a:latin typeface="华文楷体" pitchFamily="2" charset="-122"/>
                <a:ea typeface="华文楷体" pitchFamily="2" charset="-122"/>
              </a:rPr>
              <a:t>选定初值</a:t>
            </a:r>
            <a:r>
              <a:rPr kumimoji="1" lang="en-US" altLang="zh-CN" sz="2400" b="1" i="1" kern="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kumimoji="1" lang="en-US" altLang="zh-CN" sz="2400" b="1" kern="0" baseline="-2500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0</a:t>
            </a:r>
            <a:r>
              <a:rPr lang="zh-CN" altLang="en-US" sz="2400" b="1" kern="0" dirty="0">
                <a:latin typeface="华文楷体" pitchFamily="2" charset="-122"/>
                <a:ea typeface="华文楷体" pitchFamily="2" charset="-122"/>
              </a:rPr>
              <a:t>，计算</a:t>
            </a:r>
            <a:r>
              <a:rPr kumimoji="1" lang="en-US" altLang="zh-CN" sz="2400" b="1" i="1" kern="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f 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(</a:t>
            </a:r>
            <a:r>
              <a:rPr kumimoji="1" lang="en-US" altLang="zh-CN" sz="2400" b="1" i="1" kern="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kumimoji="1" lang="en-US" altLang="zh-CN" sz="2400" b="1" kern="0" baseline="-2500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0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sz="2400" b="1" kern="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和</a:t>
            </a:r>
            <a:r>
              <a:rPr kumimoji="1" lang="en-US" altLang="zh-CN" sz="2400" b="1" i="1" kern="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f 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’(</a:t>
            </a:r>
            <a:r>
              <a:rPr kumimoji="1" lang="en-US" altLang="zh-CN" sz="2400" b="1" i="1" kern="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kumimoji="1" lang="en-US" altLang="zh-CN" sz="2400" b="1" kern="0" baseline="-2500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0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sz="2400" b="1" kern="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；</a:t>
            </a:r>
            <a:endParaRPr lang="en-US" altLang="zh-CN" sz="2400" b="1" kern="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64462" y="2093947"/>
            <a:ext cx="102720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solidFill>
                  <a:srgbClr val="0432FF"/>
                </a:solidFill>
                <a:latin typeface="华文楷体" pitchFamily="2" charset="-122"/>
                <a:ea typeface="华文楷体" pitchFamily="2" charset="-122"/>
              </a:rPr>
              <a:t>第二步：迭代。</a:t>
            </a:r>
            <a:r>
              <a:rPr lang="zh-CN" altLang="en-US" sz="2400" b="1" kern="0" dirty="0">
                <a:latin typeface="华文楷体" pitchFamily="2" charset="-122"/>
                <a:ea typeface="华文楷体" pitchFamily="2" charset="-122"/>
              </a:rPr>
              <a:t>按照公式</a:t>
            </a:r>
            <a:r>
              <a:rPr lang="zh-CN" altLang="en-US" sz="2400" b="1" kern="0" dirty="0">
                <a:ea typeface="楷体_GB2312" pitchFamily="49" charset="-122"/>
              </a:rPr>
              <a:t>   </a:t>
            </a:r>
            <a:r>
              <a:rPr lang="en-US" altLang="zh-CN" sz="2400" b="1" kern="0" dirty="0">
                <a:ea typeface="楷体_GB2312" pitchFamily="49" charset="-122"/>
              </a:rPr>
              <a:t>                                  </a:t>
            </a:r>
            <a:r>
              <a:rPr lang="zh-CN" altLang="en-US" sz="2400" b="1" kern="0" dirty="0">
                <a:latin typeface="华文楷体" pitchFamily="2" charset="-122"/>
                <a:ea typeface="华文楷体" pitchFamily="2" charset="-122"/>
              </a:rPr>
              <a:t>迭代一次，得到</a:t>
            </a:r>
            <a:r>
              <a:rPr kumimoji="1" lang="en-US" altLang="zh-CN" sz="2400" b="1" i="1" kern="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kumimoji="1" lang="en-US" altLang="zh-CN" sz="2400" b="1" kern="0" baseline="-2500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1</a:t>
            </a:r>
            <a:r>
              <a:rPr kumimoji="1" lang="zh-CN" altLang="en-US" sz="2400" b="1" kern="0" baseline="-2500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en-US" sz="2400" b="1" kern="0" dirty="0">
                <a:latin typeface="华文楷体" pitchFamily="2" charset="-122"/>
                <a:ea typeface="华文楷体" pitchFamily="2" charset="-122"/>
              </a:rPr>
              <a:t>计算</a:t>
            </a:r>
            <a:r>
              <a:rPr kumimoji="1" lang="en-US" altLang="zh-CN" sz="2400" b="1" i="1" kern="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f 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(</a:t>
            </a:r>
            <a:r>
              <a:rPr kumimoji="1" lang="en-US" altLang="zh-CN" sz="2400" b="1" i="1" kern="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kumimoji="1" lang="en-US" altLang="zh-CN" sz="2400" b="1" kern="0" baseline="-2500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1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sz="2400" b="1" kern="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和</a:t>
            </a:r>
            <a:r>
              <a:rPr kumimoji="1" lang="en-US" altLang="zh-CN" sz="2400" b="1" i="1" kern="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f 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’(</a:t>
            </a:r>
            <a:r>
              <a:rPr kumimoji="1" lang="en-US" altLang="zh-CN" sz="2400" b="1" i="1" kern="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kumimoji="1" lang="en-US" altLang="zh-CN" sz="2400" b="1" kern="0" baseline="-2500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1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)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；</a:t>
            </a:r>
            <a:endParaRPr lang="en-US" altLang="zh-CN" sz="2400" b="1" kern="0" dirty="0">
              <a:latin typeface="Arial" charset="0"/>
              <a:ea typeface="宋体" charset="-122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56430" y="3111351"/>
            <a:ext cx="10136113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solidFill>
                  <a:srgbClr val="0432FF"/>
                </a:solidFill>
                <a:latin typeface="华文楷体" pitchFamily="2" charset="-122"/>
                <a:ea typeface="华文楷体" pitchFamily="2" charset="-122"/>
              </a:rPr>
              <a:t>第三步：控制。</a:t>
            </a:r>
            <a:r>
              <a:rPr lang="zh-CN" altLang="en-US" sz="2400" b="1" kern="0" dirty="0">
                <a:latin typeface="华文楷体" pitchFamily="2" charset="-122"/>
                <a:ea typeface="华文楷体" pitchFamily="2" charset="-122"/>
              </a:rPr>
              <a:t>如果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kumimoji="1" lang="en-US" altLang="zh-CN" sz="2400" b="1" kern="0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400" b="1" kern="0" dirty="0">
                <a:latin typeface="华文楷体" pitchFamily="2" charset="-122"/>
                <a:ea typeface="华文楷体" pitchFamily="2" charset="-122"/>
              </a:rPr>
              <a:t>满足误差要求，则以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kumimoji="1" lang="en-US" altLang="zh-CN" sz="2400" b="1" kern="0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400" b="1" kern="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为根，否则转第四步；</a:t>
            </a:r>
            <a:endParaRPr lang="en-US" altLang="zh-CN" sz="2400" b="1" kern="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29890" y="3812847"/>
            <a:ext cx="10378678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solidFill>
                  <a:srgbClr val="0432FF"/>
                </a:solidFill>
                <a:latin typeface="华文楷体" pitchFamily="2" charset="-122"/>
                <a:ea typeface="华文楷体" pitchFamily="2" charset="-122"/>
              </a:rPr>
              <a:t>第四步：修改。</a:t>
            </a:r>
            <a:r>
              <a:rPr lang="zh-CN" altLang="en-US" sz="2400" b="1" kern="0" dirty="0">
                <a:latin typeface="华文楷体" pitchFamily="2" charset="-122"/>
                <a:ea typeface="华文楷体" pitchFamily="2" charset="-122"/>
              </a:rPr>
              <a:t>如果迭代次数达到预先指定的次数</a:t>
            </a:r>
            <a:r>
              <a:rPr lang="en-US" altLang="zh-CN" sz="2400" b="1" i="1" kern="0" dirty="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400" b="1" kern="0" dirty="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zh-CN" altLang="en-US" sz="2400" b="1" kern="0" dirty="0">
                <a:latin typeface="华文楷体" pitchFamily="2" charset="-122"/>
                <a:ea typeface="华文楷体" pitchFamily="2" charset="-122"/>
              </a:rPr>
              <a:t>或者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f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’(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kumimoji="1" lang="en-US" altLang="zh-CN" sz="2400" b="1" kern="0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)=0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en-US" sz="2400" b="1" kern="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则迭代失败；否则，以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 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kumimoji="1" lang="en-US" altLang="zh-CN" sz="2400" b="1" kern="0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 </a:t>
            </a:r>
            <a:r>
              <a:rPr kumimoji="1" lang="zh-CN" altLang="en-US" sz="2400" b="1" kern="0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f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kumimoji="1" lang="en-US" altLang="zh-CN" sz="2400" b="1" kern="0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f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’(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kumimoji="1" lang="en-US" altLang="zh-CN" sz="2400" b="1" kern="0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 )</a:t>
            </a:r>
            <a:r>
              <a:rPr lang="zh-CN" altLang="en-US" sz="2400" b="1" kern="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代替以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 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kumimoji="1" lang="en-US" altLang="zh-CN" sz="2400" b="1" kern="0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0 </a:t>
            </a:r>
            <a:r>
              <a:rPr kumimoji="1" lang="zh-CN" altLang="en-US" sz="2400" b="1" kern="0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f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kumimoji="1" lang="en-US" altLang="zh-CN" sz="2400" b="1" kern="0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0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f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’(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kumimoji="1" lang="en-US" altLang="zh-CN" sz="2400" b="1" kern="0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0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 )</a:t>
            </a:r>
            <a:r>
              <a:rPr lang="zh-CN" altLang="en-US" sz="2400" b="1" kern="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，转第二步继续。</a:t>
            </a:r>
            <a:endParaRPr lang="en-US" altLang="zh-CN" sz="2400" b="1" kern="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5800" y="2103239"/>
            <a:ext cx="2790062" cy="46166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655241" y="5373216"/>
            <a:ext cx="7753127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latin typeface="Times New Roman" pitchFamily="18" charset="0"/>
                <a:ea typeface="楷体_GB2312" pitchFamily="49" charset="-122"/>
              </a:rPr>
              <a:t>问题：牛顿法是一种不动点迭代法。收敛性如何呢？</a:t>
            </a:r>
            <a:endParaRPr lang="en-US" altLang="zh-CN" sz="2400" b="1" kern="0" dirty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  <p:bldP spid="30" grpId="0"/>
      <p:bldP spid="33" grpId="0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9"/>
          <p:cNvSpPr txBox="1"/>
          <p:nvPr/>
        </p:nvSpPr>
        <p:spPr bwMode="auto">
          <a:xfrm>
            <a:off x="1428230" y="332656"/>
            <a:ext cx="10140378" cy="2242858"/>
          </a:xfrm>
          <a:prstGeom prst="rect">
            <a:avLst/>
          </a:prstGeom>
          <a:blipFill rotWithShape="1">
            <a:blip r:embed="rId1"/>
            <a:stretch>
              <a:fillRect l="-901" r="-300" b="-5722"/>
            </a:stretch>
          </a:blip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22" name="Object 12"/>
          <p:cNvSpPr txBox="1"/>
          <p:nvPr/>
        </p:nvSpPr>
        <p:spPr bwMode="auto">
          <a:xfrm>
            <a:off x="4367808" y="2348880"/>
            <a:ext cx="3744416" cy="93610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31" name="AutoShape 8"/>
          <p:cNvSpPr/>
          <p:nvPr/>
        </p:nvSpPr>
        <p:spPr bwMode="auto">
          <a:xfrm>
            <a:off x="695400" y="476672"/>
            <a:ext cx="800100" cy="457200"/>
          </a:xfrm>
          <a:prstGeom prst="bevel">
            <a:avLst>
              <a:gd name="adj" fmla="val 125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定理</a:t>
            </a:r>
            <a:endParaRPr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616280" y="2132856"/>
            <a:ext cx="2702565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solidFill>
                  <a:srgbClr val="FF0000"/>
                </a:solidFill>
                <a:ea typeface="楷体_GB2312" pitchFamily="49" charset="-122"/>
              </a:rPr>
              <a:t>也就是说：牛顿法在根 </a:t>
            </a:r>
            <a:r>
              <a:rPr kumimoji="1" lang="en-US" altLang="zh-CN" sz="2400" b="1" i="1" kern="0" dirty="0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kumimoji="1" lang="en-US" altLang="zh-CN" sz="2400" b="1" kern="0" dirty="0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*</a:t>
            </a:r>
            <a:r>
              <a:rPr lang="zh-CN" altLang="en-US" sz="2400" b="1" kern="0" dirty="0">
                <a:solidFill>
                  <a:srgbClr val="FF0000"/>
                </a:solidFill>
                <a:ea typeface="楷体_GB2312" pitchFamily="49" charset="-122"/>
              </a:rPr>
              <a:t>的邻近是</a:t>
            </a:r>
            <a:r>
              <a:rPr lang="zh-CN" altLang="en-US" sz="2400" b="1" kern="0" dirty="0">
                <a:solidFill>
                  <a:srgbClr val="0432FF"/>
                </a:solidFill>
                <a:ea typeface="楷体_GB2312" pitchFamily="49" charset="-122"/>
              </a:rPr>
              <a:t>平方收敛</a:t>
            </a:r>
            <a:r>
              <a:rPr lang="zh-CN" altLang="en-US" sz="2400" b="1" kern="0" dirty="0">
                <a:solidFill>
                  <a:srgbClr val="FF0000"/>
                </a:solidFill>
                <a:ea typeface="楷体_GB2312" pitchFamily="49" charset="-122"/>
              </a:rPr>
              <a:t>的</a:t>
            </a:r>
            <a:endParaRPr lang="en-US" altLang="zh-CN" sz="2400" b="1" kern="0" dirty="0">
              <a:solidFill>
                <a:srgbClr val="FF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23" name="Rectangle 16"/>
          <p:cNvSpPr/>
          <p:nvPr/>
        </p:nvSpPr>
        <p:spPr>
          <a:xfrm>
            <a:off x="1003307" y="3399371"/>
            <a:ext cx="10493293" cy="3476721"/>
          </a:xfrm>
          <a:prstGeom prst="rect">
            <a:avLst/>
          </a:prstGeom>
          <a:blipFill rotWithShape="1">
            <a:blip r:embed="rId4"/>
            <a:stretch>
              <a:fillRect l="-930" r="-3777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31" grpId="0" animBg="1"/>
      <p:bldP spid="15" grpId="0" animBg="1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Box 4"/>
          <p:cNvSpPr txBox="1"/>
          <p:nvPr/>
        </p:nvSpPr>
        <p:spPr bwMode="auto">
          <a:xfrm>
            <a:off x="479376" y="332656"/>
            <a:ext cx="11377264" cy="1159292"/>
          </a:xfrm>
          <a:prstGeom prst="rect">
            <a:avLst/>
          </a:prstGeom>
          <a:blipFill rotWithShape="1">
            <a:blip r:embed="rId1"/>
            <a:stretch>
              <a:fillRect l="-857" b="-4211"/>
            </a:stretch>
          </a:blip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54" name="Text Box 6"/>
          <p:cNvSpPr txBox="1"/>
          <p:nvPr/>
        </p:nvSpPr>
        <p:spPr bwMode="auto">
          <a:xfrm>
            <a:off x="695400" y="1484784"/>
            <a:ext cx="11089232" cy="5046381"/>
          </a:xfrm>
          <a:prstGeom prst="rect">
            <a:avLst/>
          </a:prstGeom>
          <a:blipFill rotWithShape="1">
            <a:blip r:embed="rId2"/>
            <a:stretch>
              <a:fillRect l="-825" t="-363" b="-1935"/>
            </a:stretch>
          </a:blip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385" y="704890"/>
            <a:ext cx="11017224" cy="4572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CCFFCC"/>
              </a:gs>
            </a:gsLst>
            <a:lin ang="2700000" scaled="1"/>
          </a:gradFill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在实际问题中，考虑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Newton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迭代法的非局部收敛性，我们给出如下定理：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AutoShape 19"/>
          <p:cNvSpPr/>
          <p:nvPr/>
        </p:nvSpPr>
        <p:spPr bwMode="auto">
          <a:xfrm>
            <a:off x="551384" y="1667272"/>
            <a:ext cx="1497435" cy="609600"/>
          </a:xfrm>
          <a:prstGeom prst="bevel">
            <a:avLst>
              <a:gd name="adj" fmla="val 12500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 dirty="0">
                <a:ea typeface="楷体_GB2312" pitchFamily="49" charset="-122"/>
              </a:rPr>
              <a:t>定理</a:t>
            </a:r>
            <a:endParaRPr lang="zh-CN" altLang="en-US" sz="2400" b="1" dirty="0">
              <a:ea typeface="楷体_GB2312" pitchFamily="49" charset="-122"/>
            </a:endParaRPr>
          </a:p>
        </p:txBody>
      </p:sp>
      <p:sp>
        <p:nvSpPr>
          <p:cNvPr id="5" name="Text Box 20"/>
          <p:cNvSpPr txBox="1"/>
          <p:nvPr/>
        </p:nvSpPr>
        <p:spPr bwMode="auto">
          <a:xfrm>
            <a:off x="2112529" y="1709193"/>
            <a:ext cx="9384071" cy="3231975"/>
          </a:xfrm>
          <a:prstGeom prst="rect">
            <a:avLst/>
          </a:prstGeom>
          <a:blipFill rotWithShape="1">
            <a:blip r:embed="rId2"/>
            <a:stretch>
              <a:fillRect l="-1040" t="-1507" b="-3202"/>
            </a:stretch>
          </a:blip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43" name="Rectangle 15"/>
          <p:cNvSpPr/>
          <p:nvPr/>
        </p:nvSpPr>
        <p:spPr bwMode="auto">
          <a:xfrm>
            <a:off x="863922" y="2438400"/>
            <a:ext cx="35004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针对这几点改进如下：</a:t>
            </a:r>
            <a:endParaRPr kumimoji="1" lang="zh-CN" altLang="en-US" sz="24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99391" name="Group 63"/>
          <p:cNvGrpSpPr/>
          <p:nvPr/>
        </p:nvGrpSpPr>
        <p:grpSpPr bwMode="auto">
          <a:xfrm>
            <a:off x="842739" y="1412877"/>
            <a:ext cx="10860220" cy="974726"/>
            <a:chOff x="207" y="863"/>
            <a:chExt cx="6732" cy="614"/>
          </a:xfrm>
        </p:grpSpPr>
        <p:grpSp>
          <p:nvGrpSpPr>
            <p:cNvPr id="99375" name="Group 47"/>
            <p:cNvGrpSpPr/>
            <p:nvPr/>
          </p:nvGrpSpPr>
          <p:grpSpPr bwMode="auto">
            <a:xfrm>
              <a:off x="288" y="864"/>
              <a:ext cx="6651" cy="613"/>
              <a:chOff x="288" y="1354"/>
              <a:chExt cx="6651" cy="613"/>
            </a:xfrm>
          </p:grpSpPr>
          <p:sp>
            <p:nvSpPr>
              <p:cNvPr id="99331" name="Rectangle 3"/>
              <p:cNvSpPr/>
              <p:nvPr/>
            </p:nvSpPr>
            <p:spPr bwMode="auto">
              <a:xfrm>
                <a:off x="288" y="1354"/>
                <a:ext cx="6651" cy="6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indent="5715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620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9525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>
                  <a:lnSpc>
                    <a:spcPct val="125000"/>
                  </a:lnSpc>
                </a:pPr>
                <a:r>
                  <a:rPr lang="zh-CN" altLang="en-US" b="1" dirty="0">
                    <a:solidFill>
                      <a:srgbClr val="008000"/>
                    </a:solidFill>
                    <a:latin typeface="楷体_GB2312" pitchFamily="49" charset="-122"/>
                    <a:ea typeface="楷体_GB2312" pitchFamily="49" charset="-122"/>
                  </a:rPr>
                  <a:t>缺点</a:t>
                </a:r>
                <a:r>
                  <a:rPr lang="zh-CN" altLang="en-US" b="1" dirty="0">
                    <a:latin typeface="楷体_GB2312" pitchFamily="49" charset="-122"/>
                    <a:ea typeface="楷体_GB2312" pitchFamily="49" charset="-122"/>
                  </a:rPr>
                  <a:t>： </a:t>
                </a:r>
                <a:r>
                  <a:rPr lang="en-US" altLang="zh-CN" b="1" dirty="0">
                    <a:ea typeface="楷体_GB2312" pitchFamily="49" charset="-122"/>
                  </a:rPr>
                  <a:t>1</a:t>
                </a:r>
                <a:r>
                  <a:rPr lang="zh-CN" altLang="en-US" b="1" dirty="0">
                    <a:ea typeface="楷体_GB2312" pitchFamily="49" charset="-122"/>
                  </a:rPr>
                  <a:t>）初值     不能偏离根太大，否则可能不收敛，</a:t>
                </a:r>
                <a:r>
                  <a:rPr lang="en-US" altLang="zh-CN" b="1" dirty="0">
                    <a:ea typeface="楷体_GB2312" pitchFamily="49" charset="-122"/>
                  </a:rPr>
                  <a:t>2</a:t>
                </a:r>
                <a:r>
                  <a:rPr lang="zh-CN" altLang="en-US" b="1" dirty="0">
                    <a:ea typeface="楷体_GB2312" pitchFamily="49" charset="-122"/>
                  </a:rPr>
                  <a:t>）对重根收敛较慢， </a:t>
                </a:r>
                <a:r>
                  <a:rPr lang="en-US" altLang="zh-CN" b="1" dirty="0">
                    <a:ea typeface="楷体_GB2312" pitchFamily="49" charset="-122"/>
                  </a:rPr>
                  <a:t>3</a:t>
                </a:r>
                <a:r>
                  <a:rPr lang="zh-CN" altLang="en-US" b="1" dirty="0">
                    <a:ea typeface="楷体_GB2312" pitchFamily="49" charset="-122"/>
                  </a:rPr>
                  <a:t>）需要计算导数值。</a:t>
                </a:r>
                <a:endParaRPr lang="zh-CN" altLang="en-US" b="1" dirty="0">
                  <a:ea typeface="楷体_GB2312" pitchFamily="49" charset="-122"/>
                </a:endParaRPr>
              </a:p>
            </p:txBody>
          </p:sp>
          <p:graphicFrame>
            <p:nvGraphicFramePr>
              <p:cNvPr id="99333" name="Object 5"/>
              <p:cNvGraphicFramePr>
                <a:graphicFrameLocks noChangeAspect="1"/>
              </p:cNvGraphicFramePr>
              <p:nvPr/>
            </p:nvGraphicFramePr>
            <p:xfrm>
              <a:off x="1969" y="1387"/>
              <a:ext cx="245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51" name="Equation" r:id="rId1" imgW="0" imgH="0" progId="Equation.3">
                      <p:embed/>
                    </p:oleObj>
                  </mc:Choice>
                  <mc:Fallback>
                    <p:oleObj name="Equation" r:id="rId1" imgW="0" imgH="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9" y="1387"/>
                            <a:ext cx="245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9344" name="Group 16"/>
            <p:cNvGrpSpPr/>
            <p:nvPr/>
          </p:nvGrpSpPr>
          <p:grpSpPr bwMode="auto">
            <a:xfrm>
              <a:off x="207" y="863"/>
              <a:ext cx="403" cy="475"/>
              <a:chOff x="2627" y="2387"/>
              <a:chExt cx="785" cy="1061"/>
            </a:xfrm>
          </p:grpSpPr>
          <p:sp>
            <p:nvSpPr>
              <p:cNvPr id="99345" name="Freeform 17"/>
              <p:cNvSpPr/>
              <p:nvPr/>
            </p:nvSpPr>
            <p:spPr bwMode="auto">
              <a:xfrm>
                <a:off x="2627" y="2387"/>
                <a:ext cx="649" cy="841"/>
              </a:xfrm>
              <a:custGeom>
                <a:avLst/>
                <a:gdLst>
                  <a:gd name="T0" fmla="*/ 150 w 649"/>
                  <a:gd name="T1" fmla="*/ 6 h 841"/>
                  <a:gd name="T2" fmla="*/ 204 w 649"/>
                  <a:gd name="T3" fmla="*/ 6 h 841"/>
                  <a:gd name="T4" fmla="*/ 282 w 649"/>
                  <a:gd name="T5" fmla="*/ 18 h 841"/>
                  <a:gd name="T6" fmla="*/ 385 w 649"/>
                  <a:gd name="T7" fmla="*/ 54 h 841"/>
                  <a:gd name="T8" fmla="*/ 529 w 649"/>
                  <a:gd name="T9" fmla="*/ 114 h 841"/>
                  <a:gd name="T10" fmla="*/ 565 w 649"/>
                  <a:gd name="T11" fmla="*/ 144 h 841"/>
                  <a:gd name="T12" fmla="*/ 619 w 649"/>
                  <a:gd name="T13" fmla="*/ 240 h 841"/>
                  <a:gd name="T14" fmla="*/ 649 w 649"/>
                  <a:gd name="T15" fmla="*/ 300 h 841"/>
                  <a:gd name="T16" fmla="*/ 619 w 649"/>
                  <a:gd name="T17" fmla="*/ 342 h 841"/>
                  <a:gd name="T18" fmla="*/ 619 w 649"/>
                  <a:gd name="T19" fmla="*/ 372 h 841"/>
                  <a:gd name="T20" fmla="*/ 643 w 649"/>
                  <a:gd name="T21" fmla="*/ 420 h 841"/>
                  <a:gd name="T22" fmla="*/ 637 w 649"/>
                  <a:gd name="T23" fmla="*/ 462 h 841"/>
                  <a:gd name="T24" fmla="*/ 595 w 649"/>
                  <a:gd name="T25" fmla="*/ 492 h 841"/>
                  <a:gd name="T26" fmla="*/ 607 w 649"/>
                  <a:gd name="T27" fmla="*/ 528 h 841"/>
                  <a:gd name="T28" fmla="*/ 589 w 649"/>
                  <a:gd name="T29" fmla="*/ 577 h 841"/>
                  <a:gd name="T30" fmla="*/ 529 w 649"/>
                  <a:gd name="T31" fmla="*/ 595 h 841"/>
                  <a:gd name="T32" fmla="*/ 505 w 649"/>
                  <a:gd name="T33" fmla="*/ 631 h 841"/>
                  <a:gd name="T34" fmla="*/ 457 w 649"/>
                  <a:gd name="T35" fmla="*/ 649 h 841"/>
                  <a:gd name="T36" fmla="*/ 360 w 649"/>
                  <a:gd name="T37" fmla="*/ 655 h 841"/>
                  <a:gd name="T38" fmla="*/ 300 w 649"/>
                  <a:gd name="T39" fmla="*/ 637 h 841"/>
                  <a:gd name="T40" fmla="*/ 258 w 649"/>
                  <a:gd name="T41" fmla="*/ 589 h 841"/>
                  <a:gd name="T42" fmla="*/ 222 w 649"/>
                  <a:gd name="T43" fmla="*/ 528 h 841"/>
                  <a:gd name="T44" fmla="*/ 240 w 649"/>
                  <a:gd name="T45" fmla="*/ 504 h 841"/>
                  <a:gd name="T46" fmla="*/ 276 w 649"/>
                  <a:gd name="T47" fmla="*/ 498 h 841"/>
                  <a:gd name="T48" fmla="*/ 306 w 649"/>
                  <a:gd name="T49" fmla="*/ 522 h 841"/>
                  <a:gd name="T50" fmla="*/ 282 w 649"/>
                  <a:gd name="T51" fmla="*/ 498 h 841"/>
                  <a:gd name="T52" fmla="*/ 270 w 649"/>
                  <a:gd name="T53" fmla="*/ 492 h 841"/>
                  <a:gd name="T54" fmla="*/ 246 w 649"/>
                  <a:gd name="T55" fmla="*/ 474 h 841"/>
                  <a:gd name="T56" fmla="*/ 204 w 649"/>
                  <a:gd name="T57" fmla="*/ 486 h 841"/>
                  <a:gd name="T58" fmla="*/ 198 w 649"/>
                  <a:gd name="T59" fmla="*/ 516 h 841"/>
                  <a:gd name="T60" fmla="*/ 204 w 649"/>
                  <a:gd name="T61" fmla="*/ 607 h 841"/>
                  <a:gd name="T62" fmla="*/ 228 w 649"/>
                  <a:gd name="T63" fmla="*/ 703 h 841"/>
                  <a:gd name="T64" fmla="*/ 228 w 649"/>
                  <a:gd name="T65" fmla="*/ 793 h 841"/>
                  <a:gd name="T66" fmla="*/ 204 w 649"/>
                  <a:gd name="T67" fmla="*/ 829 h 841"/>
                  <a:gd name="T68" fmla="*/ 150 w 649"/>
                  <a:gd name="T69" fmla="*/ 835 h 841"/>
                  <a:gd name="T70" fmla="*/ 132 w 649"/>
                  <a:gd name="T71" fmla="*/ 775 h 841"/>
                  <a:gd name="T72" fmla="*/ 108 w 649"/>
                  <a:gd name="T73" fmla="*/ 709 h 841"/>
                  <a:gd name="T74" fmla="*/ 96 w 649"/>
                  <a:gd name="T75" fmla="*/ 685 h 841"/>
                  <a:gd name="T76" fmla="*/ 84 w 649"/>
                  <a:gd name="T77" fmla="*/ 655 h 841"/>
                  <a:gd name="T78" fmla="*/ 48 w 649"/>
                  <a:gd name="T79" fmla="*/ 522 h 841"/>
                  <a:gd name="T80" fmla="*/ 18 w 649"/>
                  <a:gd name="T81" fmla="*/ 366 h 841"/>
                  <a:gd name="T82" fmla="*/ 0 w 649"/>
                  <a:gd name="T83" fmla="*/ 270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49" h="841">
                    <a:moveTo>
                      <a:pt x="108" y="0"/>
                    </a:moveTo>
                    <a:lnTo>
                      <a:pt x="132" y="6"/>
                    </a:lnTo>
                    <a:lnTo>
                      <a:pt x="150" y="6"/>
                    </a:lnTo>
                    <a:lnTo>
                      <a:pt x="168" y="12"/>
                    </a:lnTo>
                    <a:lnTo>
                      <a:pt x="180" y="12"/>
                    </a:lnTo>
                    <a:lnTo>
                      <a:pt x="204" y="6"/>
                    </a:lnTo>
                    <a:lnTo>
                      <a:pt x="228" y="6"/>
                    </a:lnTo>
                    <a:lnTo>
                      <a:pt x="252" y="12"/>
                    </a:lnTo>
                    <a:lnTo>
                      <a:pt x="282" y="18"/>
                    </a:lnTo>
                    <a:lnTo>
                      <a:pt x="312" y="24"/>
                    </a:lnTo>
                    <a:lnTo>
                      <a:pt x="342" y="36"/>
                    </a:lnTo>
                    <a:lnTo>
                      <a:pt x="385" y="54"/>
                    </a:lnTo>
                    <a:lnTo>
                      <a:pt x="427" y="72"/>
                    </a:lnTo>
                    <a:lnTo>
                      <a:pt x="481" y="96"/>
                    </a:lnTo>
                    <a:lnTo>
                      <a:pt x="529" y="114"/>
                    </a:lnTo>
                    <a:lnTo>
                      <a:pt x="547" y="120"/>
                    </a:lnTo>
                    <a:lnTo>
                      <a:pt x="559" y="132"/>
                    </a:lnTo>
                    <a:lnTo>
                      <a:pt x="565" y="144"/>
                    </a:lnTo>
                    <a:lnTo>
                      <a:pt x="577" y="162"/>
                    </a:lnTo>
                    <a:lnTo>
                      <a:pt x="595" y="192"/>
                    </a:lnTo>
                    <a:lnTo>
                      <a:pt x="619" y="240"/>
                    </a:lnTo>
                    <a:lnTo>
                      <a:pt x="637" y="264"/>
                    </a:lnTo>
                    <a:lnTo>
                      <a:pt x="643" y="288"/>
                    </a:lnTo>
                    <a:lnTo>
                      <a:pt x="649" y="300"/>
                    </a:lnTo>
                    <a:lnTo>
                      <a:pt x="643" y="318"/>
                    </a:lnTo>
                    <a:lnTo>
                      <a:pt x="631" y="336"/>
                    </a:lnTo>
                    <a:lnTo>
                      <a:pt x="619" y="342"/>
                    </a:lnTo>
                    <a:lnTo>
                      <a:pt x="613" y="348"/>
                    </a:lnTo>
                    <a:lnTo>
                      <a:pt x="613" y="360"/>
                    </a:lnTo>
                    <a:lnTo>
                      <a:pt x="619" y="372"/>
                    </a:lnTo>
                    <a:lnTo>
                      <a:pt x="625" y="384"/>
                    </a:lnTo>
                    <a:lnTo>
                      <a:pt x="637" y="402"/>
                    </a:lnTo>
                    <a:lnTo>
                      <a:pt x="643" y="420"/>
                    </a:lnTo>
                    <a:lnTo>
                      <a:pt x="643" y="432"/>
                    </a:lnTo>
                    <a:lnTo>
                      <a:pt x="643" y="450"/>
                    </a:lnTo>
                    <a:lnTo>
                      <a:pt x="637" y="462"/>
                    </a:lnTo>
                    <a:lnTo>
                      <a:pt x="625" y="474"/>
                    </a:lnTo>
                    <a:lnTo>
                      <a:pt x="607" y="486"/>
                    </a:lnTo>
                    <a:lnTo>
                      <a:pt x="595" y="492"/>
                    </a:lnTo>
                    <a:lnTo>
                      <a:pt x="595" y="504"/>
                    </a:lnTo>
                    <a:lnTo>
                      <a:pt x="601" y="516"/>
                    </a:lnTo>
                    <a:lnTo>
                      <a:pt x="607" y="528"/>
                    </a:lnTo>
                    <a:lnTo>
                      <a:pt x="601" y="546"/>
                    </a:lnTo>
                    <a:lnTo>
                      <a:pt x="601" y="565"/>
                    </a:lnTo>
                    <a:lnTo>
                      <a:pt x="589" y="577"/>
                    </a:lnTo>
                    <a:lnTo>
                      <a:pt x="577" y="583"/>
                    </a:lnTo>
                    <a:lnTo>
                      <a:pt x="553" y="589"/>
                    </a:lnTo>
                    <a:lnTo>
                      <a:pt x="529" y="595"/>
                    </a:lnTo>
                    <a:lnTo>
                      <a:pt x="517" y="595"/>
                    </a:lnTo>
                    <a:lnTo>
                      <a:pt x="511" y="619"/>
                    </a:lnTo>
                    <a:lnTo>
                      <a:pt x="505" y="631"/>
                    </a:lnTo>
                    <a:lnTo>
                      <a:pt x="493" y="643"/>
                    </a:lnTo>
                    <a:lnTo>
                      <a:pt x="475" y="649"/>
                    </a:lnTo>
                    <a:lnTo>
                      <a:pt x="457" y="649"/>
                    </a:lnTo>
                    <a:lnTo>
                      <a:pt x="433" y="649"/>
                    </a:lnTo>
                    <a:lnTo>
                      <a:pt x="403" y="655"/>
                    </a:lnTo>
                    <a:lnTo>
                      <a:pt x="360" y="655"/>
                    </a:lnTo>
                    <a:lnTo>
                      <a:pt x="342" y="655"/>
                    </a:lnTo>
                    <a:lnTo>
                      <a:pt x="324" y="649"/>
                    </a:lnTo>
                    <a:lnTo>
                      <a:pt x="300" y="637"/>
                    </a:lnTo>
                    <a:lnTo>
                      <a:pt x="282" y="625"/>
                    </a:lnTo>
                    <a:lnTo>
                      <a:pt x="270" y="607"/>
                    </a:lnTo>
                    <a:lnTo>
                      <a:pt x="258" y="589"/>
                    </a:lnTo>
                    <a:lnTo>
                      <a:pt x="240" y="565"/>
                    </a:lnTo>
                    <a:lnTo>
                      <a:pt x="228" y="540"/>
                    </a:lnTo>
                    <a:lnTo>
                      <a:pt x="222" y="528"/>
                    </a:lnTo>
                    <a:lnTo>
                      <a:pt x="228" y="522"/>
                    </a:lnTo>
                    <a:lnTo>
                      <a:pt x="234" y="510"/>
                    </a:lnTo>
                    <a:lnTo>
                      <a:pt x="240" y="504"/>
                    </a:lnTo>
                    <a:lnTo>
                      <a:pt x="252" y="498"/>
                    </a:lnTo>
                    <a:lnTo>
                      <a:pt x="264" y="498"/>
                    </a:lnTo>
                    <a:lnTo>
                      <a:pt x="276" y="498"/>
                    </a:lnTo>
                    <a:lnTo>
                      <a:pt x="288" y="510"/>
                    </a:lnTo>
                    <a:lnTo>
                      <a:pt x="300" y="516"/>
                    </a:lnTo>
                    <a:lnTo>
                      <a:pt x="306" y="522"/>
                    </a:lnTo>
                    <a:lnTo>
                      <a:pt x="318" y="528"/>
                    </a:lnTo>
                    <a:lnTo>
                      <a:pt x="306" y="516"/>
                    </a:lnTo>
                    <a:lnTo>
                      <a:pt x="282" y="498"/>
                    </a:lnTo>
                    <a:lnTo>
                      <a:pt x="288" y="492"/>
                    </a:lnTo>
                    <a:lnTo>
                      <a:pt x="282" y="492"/>
                    </a:lnTo>
                    <a:lnTo>
                      <a:pt x="270" y="492"/>
                    </a:lnTo>
                    <a:lnTo>
                      <a:pt x="264" y="486"/>
                    </a:lnTo>
                    <a:lnTo>
                      <a:pt x="252" y="480"/>
                    </a:lnTo>
                    <a:lnTo>
                      <a:pt x="246" y="474"/>
                    </a:lnTo>
                    <a:lnTo>
                      <a:pt x="228" y="474"/>
                    </a:lnTo>
                    <a:lnTo>
                      <a:pt x="216" y="474"/>
                    </a:lnTo>
                    <a:lnTo>
                      <a:pt x="204" y="486"/>
                    </a:lnTo>
                    <a:lnTo>
                      <a:pt x="198" y="492"/>
                    </a:lnTo>
                    <a:lnTo>
                      <a:pt x="198" y="504"/>
                    </a:lnTo>
                    <a:lnTo>
                      <a:pt x="198" y="516"/>
                    </a:lnTo>
                    <a:lnTo>
                      <a:pt x="198" y="546"/>
                    </a:lnTo>
                    <a:lnTo>
                      <a:pt x="198" y="577"/>
                    </a:lnTo>
                    <a:lnTo>
                      <a:pt x="204" y="607"/>
                    </a:lnTo>
                    <a:lnTo>
                      <a:pt x="204" y="637"/>
                    </a:lnTo>
                    <a:lnTo>
                      <a:pt x="216" y="679"/>
                    </a:lnTo>
                    <a:lnTo>
                      <a:pt x="228" y="703"/>
                    </a:lnTo>
                    <a:lnTo>
                      <a:pt x="234" y="721"/>
                    </a:lnTo>
                    <a:lnTo>
                      <a:pt x="234" y="763"/>
                    </a:lnTo>
                    <a:lnTo>
                      <a:pt x="228" y="793"/>
                    </a:lnTo>
                    <a:lnTo>
                      <a:pt x="222" y="811"/>
                    </a:lnTo>
                    <a:lnTo>
                      <a:pt x="216" y="823"/>
                    </a:lnTo>
                    <a:lnTo>
                      <a:pt x="204" y="829"/>
                    </a:lnTo>
                    <a:lnTo>
                      <a:pt x="186" y="835"/>
                    </a:lnTo>
                    <a:lnTo>
                      <a:pt x="168" y="841"/>
                    </a:lnTo>
                    <a:lnTo>
                      <a:pt x="150" y="835"/>
                    </a:lnTo>
                    <a:lnTo>
                      <a:pt x="144" y="829"/>
                    </a:lnTo>
                    <a:lnTo>
                      <a:pt x="138" y="787"/>
                    </a:lnTo>
                    <a:lnTo>
                      <a:pt x="132" y="775"/>
                    </a:lnTo>
                    <a:lnTo>
                      <a:pt x="132" y="769"/>
                    </a:lnTo>
                    <a:lnTo>
                      <a:pt x="126" y="745"/>
                    </a:lnTo>
                    <a:lnTo>
                      <a:pt x="108" y="709"/>
                    </a:lnTo>
                    <a:lnTo>
                      <a:pt x="102" y="697"/>
                    </a:lnTo>
                    <a:lnTo>
                      <a:pt x="102" y="685"/>
                    </a:lnTo>
                    <a:lnTo>
                      <a:pt x="96" y="685"/>
                    </a:lnTo>
                    <a:lnTo>
                      <a:pt x="96" y="679"/>
                    </a:lnTo>
                    <a:lnTo>
                      <a:pt x="96" y="673"/>
                    </a:lnTo>
                    <a:lnTo>
                      <a:pt x="84" y="655"/>
                    </a:lnTo>
                    <a:lnTo>
                      <a:pt x="78" y="613"/>
                    </a:lnTo>
                    <a:lnTo>
                      <a:pt x="60" y="571"/>
                    </a:lnTo>
                    <a:lnTo>
                      <a:pt x="48" y="522"/>
                    </a:lnTo>
                    <a:lnTo>
                      <a:pt x="30" y="468"/>
                    </a:lnTo>
                    <a:lnTo>
                      <a:pt x="24" y="426"/>
                    </a:lnTo>
                    <a:lnTo>
                      <a:pt x="18" y="366"/>
                    </a:lnTo>
                    <a:lnTo>
                      <a:pt x="18" y="306"/>
                    </a:lnTo>
                    <a:lnTo>
                      <a:pt x="18" y="300"/>
                    </a:lnTo>
                    <a:lnTo>
                      <a:pt x="0" y="270"/>
                    </a:lnTo>
                    <a:lnTo>
                      <a:pt x="72" y="204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FFB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99346" name="Freeform 18"/>
              <p:cNvSpPr/>
              <p:nvPr/>
            </p:nvSpPr>
            <p:spPr bwMode="auto">
              <a:xfrm>
                <a:off x="2889" y="2607"/>
                <a:ext cx="445" cy="132"/>
              </a:xfrm>
              <a:custGeom>
                <a:avLst/>
                <a:gdLst>
                  <a:gd name="T0" fmla="*/ 24 w 445"/>
                  <a:gd name="T1" fmla="*/ 0 h 132"/>
                  <a:gd name="T2" fmla="*/ 42 w 445"/>
                  <a:gd name="T3" fmla="*/ 6 h 132"/>
                  <a:gd name="T4" fmla="*/ 60 w 445"/>
                  <a:gd name="T5" fmla="*/ 6 h 132"/>
                  <a:gd name="T6" fmla="*/ 72 w 445"/>
                  <a:gd name="T7" fmla="*/ 12 h 132"/>
                  <a:gd name="T8" fmla="*/ 90 w 445"/>
                  <a:gd name="T9" fmla="*/ 6 h 132"/>
                  <a:gd name="T10" fmla="*/ 102 w 445"/>
                  <a:gd name="T11" fmla="*/ 6 h 132"/>
                  <a:gd name="T12" fmla="*/ 120 w 445"/>
                  <a:gd name="T13" fmla="*/ 6 h 132"/>
                  <a:gd name="T14" fmla="*/ 144 w 445"/>
                  <a:gd name="T15" fmla="*/ 6 h 132"/>
                  <a:gd name="T16" fmla="*/ 174 w 445"/>
                  <a:gd name="T17" fmla="*/ 18 h 132"/>
                  <a:gd name="T18" fmla="*/ 210 w 445"/>
                  <a:gd name="T19" fmla="*/ 24 h 132"/>
                  <a:gd name="T20" fmla="*/ 246 w 445"/>
                  <a:gd name="T21" fmla="*/ 36 h 132"/>
                  <a:gd name="T22" fmla="*/ 289 w 445"/>
                  <a:gd name="T23" fmla="*/ 54 h 132"/>
                  <a:gd name="T24" fmla="*/ 337 w 445"/>
                  <a:gd name="T25" fmla="*/ 72 h 132"/>
                  <a:gd name="T26" fmla="*/ 379 w 445"/>
                  <a:gd name="T27" fmla="*/ 96 h 132"/>
                  <a:gd name="T28" fmla="*/ 409 w 445"/>
                  <a:gd name="T29" fmla="*/ 108 h 132"/>
                  <a:gd name="T30" fmla="*/ 427 w 445"/>
                  <a:gd name="T31" fmla="*/ 114 h 132"/>
                  <a:gd name="T32" fmla="*/ 445 w 445"/>
                  <a:gd name="T33" fmla="*/ 126 h 132"/>
                  <a:gd name="T34" fmla="*/ 433 w 445"/>
                  <a:gd name="T35" fmla="*/ 120 h 132"/>
                  <a:gd name="T36" fmla="*/ 421 w 445"/>
                  <a:gd name="T37" fmla="*/ 120 h 132"/>
                  <a:gd name="T38" fmla="*/ 409 w 445"/>
                  <a:gd name="T39" fmla="*/ 126 h 132"/>
                  <a:gd name="T40" fmla="*/ 403 w 445"/>
                  <a:gd name="T41" fmla="*/ 126 h 132"/>
                  <a:gd name="T42" fmla="*/ 385 w 445"/>
                  <a:gd name="T43" fmla="*/ 120 h 132"/>
                  <a:gd name="T44" fmla="*/ 367 w 445"/>
                  <a:gd name="T45" fmla="*/ 108 h 132"/>
                  <a:gd name="T46" fmla="*/ 349 w 445"/>
                  <a:gd name="T47" fmla="*/ 96 h 132"/>
                  <a:gd name="T48" fmla="*/ 325 w 445"/>
                  <a:gd name="T49" fmla="*/ 84 h 132"/>
                  <a:gd name="T50" fmla="*/ 301 w 445"/>
                  <a:gd name="T51" fmla="*/ 72 h 132"/>
                  <a:gd name="T52" fmla="*/ 271 w 445"/>
                  <a:gd name="T53" fmla="*/ 60 h 132"/>
                  <a:gd name="T54" fmla="*/ 246 w 445"/>
                  <a:gd name="T55" fmla="*/ 54 h 132"/>
                  <a:gd name="T56" fmla="*/ 222 w 445"/>
                  <a:gd name="T57" fmla="*/ 42 h 132"/>
                  <a:gd name="T58" fmla="*/ 204 w 445"/>
                  <a:gd name="T59" fmla="*/ 36 h 132"/>
                  <a:gd name="T60" fmla="*/ 186 w 445"/>
                  <a:gd name="T61" fmla="*/ 36 h 132"/>
                  <a:gd name="T62" fmla="*/ 174 w 445"/>
                  <a:gd name="T63" fmla="*/ 30 h 132"/>
                  <a:gd name="T64" fmla="*/ 150 w 445"/>
                  <a:gd name="T65" fmla="*/ 30 h 132"/>
                  <a:gd name="T66" fmla="*/ 126 w 445"/>
                  <a:gd name="T67" fmla="*/ 30 h 132"/>
                  <a:gd name="T68" fmla="*/ 102 w 445"/>
                  <a:gd name="T69" fmla="*/ 30 h 132"/>
                  <a:gd name="T70" fmla="*/ 84 w 445"/>
                  <a:gd name="T71" fmla="*/ 36 h 132"/>
                  <a:gd name="T72" fmla="*/ 66 w 445"/>
                  <a:gd name="T73" fmla="*/ 42 h 132"/>
                  <a:gd name="T74" fmla="*/ 54 w 445"/>
                  <a:gd name="T75" fmla="*/ 60 h 132"/>
                  <a:gd name="T76" fmla="*/ 42 w 445"/>
                  <a:gd name="T77" fmla="*/ 72 h 132"/>
                  <a:gd name="T78" fmla="*/ 30 w 445"/>
                  <a:gd name="T79" fmla="*/ 90 h 132"/>
                  <a:gd name="T80" fmla="*/ 18 w 445"/>
                  <a:gd name="T81" fmla="*/ 108 h 132"/>
                  <a:gd name="T82" fmla="*/ 12 w 445"/>
                  <a:gd name="T83" fmla="*/ 120 h 132"/>
                  <a:gd name="T84" fmla="*/ 0 w 445"/>
                  <a:gd name="T85" fmla="*/ 132 h 132"/>
                  <a:gd name="T86" fmla="*/ 24 w 445"/>
                  <a:gd name="T8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45" h="132">
                    <a:moveTo>
                      <a:pt x="24" y="0"/>
                    </a:moveTo>
                    <a:lnTo>
                      <a:pt x="42" y="6"/>
                    </a:lnTo>
                    <a:lnTo>
                      <a:pt x="60" y="6"/>
                    </a:lnTo>
                    <a:lnTo>
                      <a:pt x="72" y="12"/>
                    </a:lnTo>
                    <a:lnTo>
                      <a:pt x="90" y="6"/>
                    </a:lnTo>
                    <a:lnTo>
                      <a:pt x="102" y="6"/>
                    </a:lnTo>
                    <a:lnTo>
                      <a:pt x="120" y="6"/>
                    </a:lnTo>
                    <a:lnTo>
                      <a:pt x="144" y="6"/>
                    </a:lnTo>
                    <a:lnTo>
                      <a:pt x="174" y="18"/>
                    </a:lnTo>
                    <a:lnTo>
                      <a:pt x="210" y="24"/>
                    </a:lnTo>
                    <a:lnTo>
                      <a:pt x="246" y="36"/>
                    </a:lnTo>
                    <a:lnTo>
                      <a:pt x="289" y="54"/>
                    </a:lnTo>
                    <a:lnTo>
                      <a:pt x="337" y="72"/>
                    </a:lnTo>
                    <a:lnTo>
                      <a:pt x="379" y="96"/>
                    </a:lnTo>
                    <a:lnTo>
                      <a:pt x="409" y="108"/>
                    </a:lnTo>
                    <a:lnTo>
                      <a:pt x="427" y="114"/>
                    </a:lnTo>
                    <a:lnTo>
                      <a:pt x="445" y="126"/>
                    </a:lnTo>
                    <a:lnTo>
                      <a:pt x="433" y="120"/>
                    </a:lnTo>
                    <a:lnTo>
                      <a:pt x="421" y="120"/>
                    </a:lnTo>
                    <a:lnTo>
                      <a:pt x="409" y="126"/>
                    </a:lnTo>
                    <a:lnTo>
                      <a:pt x="403" y="126"/>
                    </a:lnTo>
                    <a:lnTo>
                      <a:pt x="385" y="120"/>
                    </a:lnTo>
                    <a:lnTo>
                      <a:pt x="367" y="108"/>
                    </a:lnTo>
                    <a:lnTo>
                      <a:pt x="349" y="96"/>
                    </a:lnTo>
                    <a:lnTo>
                      <a:pt x="325" y="84"/>
                    </a:lnTo>
                    <a:lnTo>
                      <a:pt x="301" y="72"/>
                    </a:lnTo>
                    <a:lnTo>
                      <a:pt x="271" y="60"/>
                    </a:lnTo>
                    <a:lnTo>
                      <a:pt x="246" y="54"/>
                    </a:lnTo>
                    <a:lnTo>
                      <a:pt x="222" y="42"/>
                    </a:lnTo>
                    <a:lnTo>
                      <a:pt x="204" y="36"/>
                    </a:lnTo>
                    <a:lnTo>
                      <a:pt x="186" y="36"/>
                    </a:lnTo>
                    <a:lnTo>
                      <a:pt x="174" y="30"/>
                    </a:lnTo>
                    <a:lnTo>
                      <a:pt x="150" y="30"/>
                    </a:lnTo>
                    <a:lnTo>
                      <a:pt x="126" y="30"/>
                    </a:lnTo>
                    <a:lnTo>
                      <a:pt x="102" y="30"/>
                    </a:lnTo>
                    <a:lnTo>
                      <a:pt x="84" y="36"/>
                    </a:lnTo>
                    <a:lnTo>
                      <a:pt x="66" y="42"/>
                    </a:lnTo>
                    <a:lnTo>
                      <a:pt x="54" y="60"/>
                    </a:lnTo>
                    <a:lnTo>
                      <a:pt x="42" y="72"/>
                    </a:lnTo>
                    <a:lnTo>
                      <a:pt x="30" y="90"/>
                    </a:lnTo>
                    <a:lnTo>
                      <a:pt x="18" y="108"/>
                    </a:lnTo>
                    <a:lnTo>
                      <a:pt x="12" y="120"/>
                    </a:lnTo>
                    <a:lnTo>
                      <a:pt x="0" y="13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99347" name="Freeform 19"/>
              <p:cNvSpPr/>
              <p:nvPr/>
            </p:nvSpPr>
            <p:spPr bwMode="auto">
              <a:xfrm>
                <a:off x="3316" y="2841"/>
                <a:ext cx="96" cy="114"/>
              </a:xfrm>
              <a:custGeom>
                <a:avLst/>
                <a:gdLst>
                  <a:gd name="T0" fmla="*/ 90 w 96"/>
                  <a:gd name="T1" fmla="*/ 108 h 114"/>
                  <a:gd name="T2" fmla="*/ 96 w 96"/>
                  <a:gd name="T3" fmla="*/ 96 h 114"/>
                  <a:gd name="T4" fmla="*/ 96 w 96"/>
                  <a:gd name="T5" fmla="*/ 84 h 114"/>
                  <a:gd name="T6" fmla="*/ 90 w 96"/>
                  <a:gd name="T7" fmla="*/ 66 h 114"/>
                  <a:gd name="T8" fmla="*/ 78 w 96"/>
                  <a:gd name="T9" fmla="*/ 54 h 114"/>
                  <a:gd name="T10" fmla="*/ 66 w 96"/>
                  <a:gd name="T11" fmla="*/ 36 h 114"/>
                  <a:gd name="T12" fmla="*/ 42 w 96"/>
                  <a:gd name="T13" fmla="*/ 24 h 114"/>
                  <a:gd name="T14" fmla="*/ 24 w 96"/>
                  <a:gd name="T15" fmla="*/ 12 h 114"/>
                  <a:gd name="T16" fmla="*/ 0 w 96"/>
                  <a:gd name="T17" fmla="*/ 0 h 114"/>
                  <a:gd name="T18" fmla="*/ 24 w 96"/>
                  <a:gd name="T19" fmla="*/ 18 h 114"/>
                  <a:gd name="T20" fmla="*/ 30 w 96"/>
                  <a:gd name="T21" fmla="*/ 24 h 114"/>
                  <a:gd name="T22" fmla="*/ 42 w 96"/>
                  <a:gd name="T23" fmla="*/ 30 h 114"/>
                  <a:gd name="T24" fmla="*/ 54 w 96"/>
                  <a:gd name="T25" fmla="*/ 42 h 114"/>
                  <a:gd name="T26" fmla="*/ 60 w 96"/>
                  <a:gd name="T27" fmla="*/ 48 h 114"/>
                  <a:gd name="T28" fmla="*/ 72 w 96"/>
                  <a:gd name="T29" fmla="*/ 60 h 114"/>
                  <a:gd name="T30" fmla="*/ 78 w 96"/>
                  <a:gd name="T31" fmla="*/ 72 h 114"/>
                  <a:gd name="T32" fmla="*/ 84 w 96"/>
                  <a:gd name="T33" fmla="*/ 90 h 114"/>
                  <a:gd name="T34" fmla="*/ 84 w 96"/>
                  <a:gd name="T35" fmla="*/ 102 h 114"/>
                  <a:gd name="T36" fmla="*/ 84 w 96"/>
                  <a:gd name="T37" fmla="*/ 114 h 114"/>
                  <a:gd name="T38" fmla="*/ 90 w 96"/>
                  <a:gd name="T39" fmla="*/ 10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6" h="114">
                    <a:moveTo>
                      <a:pt x="90" y="108"/>
                    </a:moveTo>
                    <a:lnTo>
                      <a:pt x="96" y="96"/>
                    </a:lnTo>
                    <a:lnTo>
                      <a:pt x="96" y="84"/>
                    </a:lnTo>
                    <a:lnTo>
                      <a:pt x="90" y="66"/>
                    </a:lnTo>
                    <a:lnTo>
                      <a:pt x="78" y="54"/>
                    </a:lnTo>
                    <a:lnTo>
                      <a:pt x="66" y="36"/>
                    </a:lnTo>
                    <a:lnTo>
                      <a:pt x="42" y="24"/>
                    </a:lnTo>
                    <a:lnTo>
                      <a:pt x="24" y="12"/>
                    </a:lnTo>
                    <a:lnTo>
                      <a:pt x="0" y="0"/>
                    </a:lnTo>
                    <a:lnTo>
                      <a:pt x="24" y="18"/>
                    </a:lnTo>
                    <a:lnTo>
                      <a:pt x="30" y="24"/>
                    </a:lnTo>
                    <a:lnTo>
                      <a:pt x="42" y="30"/>
                    </a:lnTo>
                    <a:lnTo>
                      <a:pt x="54" y="42"/>
                    </a:lnTo>
                    <a:lnTo>
                      <a:pt x="60" y="48"/>
                    </a:lnTo>
                    <a:lnTo>
                      <a:pt x="72" y="60"/>
                    </a:lnTo>
                    <a:lnTo>
                      <a:pt x="78" y="72"/>
                    </a:lnTo>
                    <a:lnTo>
                      <a:pt x="84" y="90"/>
                    </a:lnTo>
                    <a:lnTo>
                      <a:pt x="84" y="102"/>
                    </a:lnTo>
                    <a:lnTo>
                      <a:pt x="84" y="114"/>
                    </a:lnTo>
                    <a:lnTo>
                      <a:pt x="90" y="108"/>
                    </a:lnTo>
                    <a:close/>
                  </a:path>
                </a:pathLst>
              </a:custGeom>
              <a:solidFill>
                <a:srgbClr val="FCA4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99348" name="Freeform 20"/>
              <p:cNvSpPr/>
              <p:nvPr/>
            </p:nvSpPr>
            <p:spPr bwMode="auto">
              <a:xfrm>
                <a:off x="3280" y="2961"/>
                <a:ext cx="114" cy="138"/>
              </a:xfrm>
              <a:custGeom>
                <a:avLst/>
                <a:gdLst>
                  <a:gd name="T0" fmla="*/ 108 w 114"/>
                  <a:gd name="T1" fmla="*/ 132 h 138"/>
                  <a:gd name="T2" fmla="*/ 114 w 114"/>
                  <a:gd name="T3" fmla="*/ 114 h 138"/>
                  <a:gd name="T4" fmla="*/ 108 w 114"/>
                  <a:gd name="T5" fmla="*/ 96 h 138"/>
                  <a:gd name="T6" fmla="*/ 108 w 114"/>
                  <a:gd name="T7" fmla="*/ 84 h 138"/>
                  <a:gd name="T8" fmla="*/ 96 w 114"/>
                  <a:gd name="T9" fmla="*/ 66 h 138"/>
                  <a:gd name="T10" fmla="*/ 90 w 114"/>
                  <a:gd name="T11" fmla="*/ 54 h 138"/>
                  <a:gd name="T12" fmla="*/ 72 w 114"/>
                  <a:gd name="T13" fmla="*/ 42 h 138"/>
                  <a:gd name="T14" fmla="*/ 54 w 114"/>
                  <a:gd name="T15" fmla="*/ 30 h 138"/>
                  <a:gd name="T16" fmla="*/ 30 w 114"/>
                  <a:gd name="T17" fmla="*/ 18 h 138"/>
                  <a:gd name="T18" fmla="*/ 0 w 114"/>
                  <a:gd name="T19" fmla="*/ 0 h 138"/>
                  <a:gd name="T20" fmla="*/ 18 w 114"/>
                  <a:gd name="T21" fmla="*/ 12 h 138"/>
                  <a:gd name="T22" fmla="*/ 30 w 114"/>
                  <a:gd name="T23" fmla="*/ 24 h 138"/>
                  <a:gd name="T24" fmla="*/ 48 w 114"/>
                  <a:gd name="T25" fmla="*/ 36 h 138"/>
                  <a:gd name="T26" fmla="*/ 60 w 114"/>
                  <a:gd name="T27" fmla="*/ 48 h 138"/>
                  <a:gd name="T28" fmla="*/ 72 w 114"/>
                  <a:gd name="T29" fmla="*/ 60 h 138"/>
                  <a:gd name="T30" fmla="*/ 84 w 114"/>
                  <a:gd name="T31" fmla="*/ 78 h 138"/>
                  <a:gd name="T32" fmla="*/ 90 w 114"/>
                  <a:gd name="T33" fmla="*/ 96 h 138"/>
                  <a:gd name="T34" fmla="*/ 96 w 114"/>
                  <a:gd name="T35" fmla="*/ 120 h 138"/>
                  <a:gd name="T36" fmla="*/ 102 w 114"/>
                  <a:gd name="T37" fmla="*/ 138 h 138"/>
                  <a:gd name="T38" fmla="*/ 108 w 114"/>
                  <a:gd name="T39" fmla="*/ 13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4" h="138">
                    <a:moveTo>
                      <a:pt x="108" y="132"/>
                    </a:moveTo>
                    <a:lnTo>
                      <a:pt x="114" y="114"/>
                    </a:lnTo>
                    <a:lnTo>
                      <a:pt x="108" y="96"/>
                    </a:lnTo>
                    <a:lnTo>
                      <a:pt x="108" y="84"/>
                    </a:lnTo>
                    <a:lnTo>
                      <a:pt x="96" y="66"/>
                    </a:lnTo>
                    <a:lnTo>
                      <a:pt x="90" y="54"/>
                    </a:lnTo>
                    <a:lnTo>
                      <a:pt x="72" y="42"/>
                    </a:lnTo>
                    <a:lnTo>
                      <a:pt x="54" y="30"/>
                    </a:lnTo>
                    <a:lnTo>
                      <a:pt x="30" y="18"/>
                    </a:lnTo>
                    <a:lnTo>
                      <a:pt x="0" y="0"/>
                    </a:lnTo>
                    <a:lnTo>
                      <a:pt x="18" y="12"/>
                    </a:lnTo>
                    <a:lnTo>
                      <a:pt x="30" y="24"/>
                    </a:lnTo>
                    <a:lnTo>
                      <a:pt x="48" y="36"/>
                    </a:lnTo>
                    <a:lnTo>
                      <a:pt x="60" y="48"/>
                    </a:lnTo>
                    <a:lnTo>
                      <a:pt x="72" y="60"/>
                    </a:lnTo>
                    <a:lnTo>
                      <a:pt x="84" y="78"/>
                    </a:lnTo>
                    <a:lnTo>
                      <a:pt x="90" y="96"/>
                    </a:lnTo>
                    <a:lnTo>
                      <a:pt x="96" y="120"/>
                    </a:lnTo>
                    <a:lnTo>
                      <a:pt x="102" y="138"/>
                    </a:lnTo>
                    <a:lnTo>
                      <a:pt x="108" y="132"/>
                    </a:lnTo>
                    <a:close/>
                  </a:path>
                </a:pathLst>
              </a:custGeom>
              <a:solidFill>
                <a:srgbClr val="FCA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99349" name="Freeform 21"/>
              <p:cNvSpPr/>
              <p:nvPr/>
            </p:nvSpPr>
            <p:spPr bwMode="auto">
              <a:xfrm>
                <a:off x="3226" y="3099"/>
                <a:ext cx="90" cy="103"/>
              </a:xfrm>
              <a:custGeom>
                <a:avLst/>
                <a:gdLst>
                  <a:gd name="T0" fmla="*/ 0 w 90"/>
                  <a:gd name="T1" fmla="*/ 0 h 103"/>
                  <a:gd name="T2" fmla="*/ 24 w 90"/>
                  <a:gd name="T3" fmla="*/ 12 h 103"/>
                  <a:gd name="T4" fmla="*/ 48 w 90"/>
                  <a:gd name="T5" fmla="*/ 24 h 103"/>
                  <a:gd name="T6" fmla="*/ 66 w 90"/>
                  <a:gd name="T7" fmla="*/ 36 h 103"/>
                  <a:gd name="T8" fmla="*/ 78 w 90"/>
                  <a:gd name="T9" fmla="*/ 48 h 103"/>
                  <a:gd name="T10" fmla="*/ 84 w 90"/>
                  <a:gd name="T11" fmla="*/ 67 h 103"/>
                  <a:gd name="T12" fmla="*/ 90 w 90"/>
                  <a:gd name="T13" fmla="*/ 85 h 103"/>
                  <a:gd name="T14" fmla="*/ 90 w 90"/>
                  <a:gd name="T15" fmla="*/ 103 h 103"/>
                  <a:gd name="T16" fmla="*/ 84 w 90"/>
                  <a:gd name="T17" fmla="*/ 103 h 103"/>
                  <a:gd name="T18" fmla="*/ 72 w 90"/>
                  <a:gd name="T19" fmla="*/ 103 h 103"/>
                  <a:gd name="T20" fmla="*/ 72 w 90"/>
                  <a:gd name="T21" fmla="*/ 91 h 103"/>
                  <a:gd name="T22" fmla="*/ 66 w 90"/>
                  <a:gd name="T23" fmla="*/ 73 h 103"/>
                  <a:gd name="T24" fmla="*/ 60 w 90"/>
                  <a:gd name="T25" fmla="*/ 54 h 103"/>
                  <a:gd name="T26" fmla="*/ 48 w 90"/>
                  <a:gd name="T27" fmla="*/ 36 h 103"/>
                  <a:gd name="T28" fmla="*/ 30 w 90"/>
                  <a:gd name="T29" fmla="*/ 24 h 103"/>
                  <a:gd name="T30" fmla="*/ 18 w 90"/>
                  <a:gd name="T31" fmla="*/ 12 h 103"/>
                  <a:gd name="T32" fmla="*/ 0 w 90"/>
                  <a:gd name="T3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0" h="103">
                    <a:moveTo>
                      <a:pt x="0" y="0"/>
                    </a:moveTo>
                    <a:lnTo>
                      <a:pt x="24" y="12"/>
                    </a:lnTo>
                    <a:lnTo>
                      <a:pt x="48" y="24"/>
                    </a:lnTo>
                    <a:lnTo>
                      <a:pt x="66" y="36"/>
                    </a:lnTo>
                    <a:lnTo>
                      <a:pt x="78" y="48"/>
                    </a:lnTo>
                    <a:lnTo>
                      <a:pt x="84" y="67"/>
                    </a:lnTo>
                    <a:lnTo>
                      <a:pt x="90" y="85"/>
                    </a:lnTo>
                    <a:lnTo>
                      <a:pt x="90" y="103"/>
                    </a:lnTo>
                    <a:lnTo>
                      <a:pt x="84" y="103"/>
                    </a:lnTo>
                    <a:lnTo>
                      <a:pt x="72" y="103"/>
                    </a:lnTo>
                    <a:lnTo>
                      <a:pt x="72" y="91"/>
                    </a:lnTo>
                    <a:lnTo>
                      <a:pt x="66" y="73"/>
                    </a:lnTo>
                    <a:lnTo>
                      <a:pt x="60" y="54"/>
                    </a:lnTo>
                    <a:lnTo>
                      <a:pt x="48" y="36"/>
                    </a:lnTo>
                    <a:lnTo>
                      <a:pt x="30" y="24"/>
                    </a:lnTo>
                    <a:lnTo>
                      <a:pt x="18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A4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99350" name="Freeform 22"/>
              <p:cNvSpPr/>
              <p:nvPr/>
            </p:nvSpPr>
            <p:spPr bwMode="auto">
              <a:xfrm>
                <a:off x="3009" y="3105"/>
                <a:ext cx="235" cy="151"/>
              </a:xfrm>
              <a:custGeom>
                <a:avLst/>
                <a:gdLst>
                  <a:gd name="T0" fmla="*/ 84 w 235"/>
                  <a:gd name="T1" fmla="*/ 24 h 151"/>
                  <a:gd name="T2" fmla="*/ 120 w 235"/>
                  <a:gd name="T3" fmla="*/ 30 h 151"/>
                  <a:gd name="T4" fmla="*/ 157 w 235"/>
                  <a:gd name="T5" fmla="*/ 42 h 151"/>
                  <a:gd name="T6" fmla="*/ 175 w 235"/>
                  <a:gd name="T7" fmla="*/ 54 h 151"/>
                  <a:gd name="T8" fmla="*/ 199 w 235"/>
                  <a:gd name="T9" fmla="*/ 73 h 151"/>
                  <a:gd name="T10" fmla="*/ 217 w 235"/>
                  <a:gd name="T11" fmla="*/ 91 h 151"/>
                  <a:gd name="T12" fmla="*/ 235 w 235"/>
                  <a:gd name="T13" fmla="*/ 109 h 151"/>
                  <a:gd name="T14" fmla="*/ 205 w 235"/>
                  <a:gd name="T15" fmla="*/ 85 h 151"/>
                  <a:gd name="T16" fmla="*/ 175 w 235"/>
                  <a:gd name="T17" fmla="*/ 67 h 151"/>
                  <a:gd name="T18" fmla="*/ 157 w 235"/>
                  <a:gd name="T19" fmla="*/ 48 h 151"/>
                  <a:gd name="T20" fmla="*/ 132 w 235"/>
                  <a:gd name="T21" fmla="*/ 48 h 151"/>
                  <a:gd name="T22" fmla="*/ 114 w 235"/>
                  <a:gd name="T23" fmla="*/ 42 h 151"/>
                  <a:gd name="T24" fmla="*/ 102 w 235"/>
                  <a:gd name="T25" fmla="*/ 36 h 151"/>
                  <a:gd name="T26" fmla="*/ 108 w 235"/>
                  <a:gd name="T27" fmla="*/ 54 h 151"/>
                  <a:gd name="T28" fmla="*/ 108 w 235"/>
                  <a:gd name="T29" fmla="*/ 73 h 151"/>
                  <a:gd name="T30" fmla="*/ 114 w 235"/>
                  <a:gd name="T31" fmla="*/ 91 h 151"/>
                  <a:gd name="T32" fmla="*/ 120 w 235"/>
                  <a:gd name="T33" fmla="*/ 109 h 151"/>
                  <a:gd name="T34" fmla="*/ 126 w 235"/>
                  <a:gd name="T35" fmla="*/ 127 h 151"/>
                  <a:gd name="T36" fmla="*/ 132 w 235"/>
                  <a:gd name="T37" fmla="*/ 133 h 151"/>
                  <a:gd name="T38" fmla="*/ 138 w 235"/>
                  <a:gd name="T39" fmla="*/ 151 h 151"/>
                  <a:gd name="T40" fmla="*/ 126 w 235"/>
                  <a:gd name="T41" fmla="*/ 133 h 151"/>
                  <a:gd name="T42" fmla="*/ 120 w 235"/>
                  <a:gd name="T43" fmla="*/ 115 h 151"/>
                  <a:gd name="T44" fmla="*/ 108 w 235"/>
                  <a:gd name="T45" fmla="*/ 97 h 151"/>
                  <a:gd name="T46" fmla="*/ 102 w 235"/>
                  <a:gd name="T47" fmla="*/ 85 h 151"/>
                  <a:gd name="T48" fmla="*/ 96 w 235"/>
                  <a:gd name="T49" fmla="*/ 67 h 151"/>
                  <a:gd name="T50" fmla="*/ 96 w 235"/>
                  <a:gd name="T51" fmla="*/ 54 h 151"/>
                  <a:gd name="T52" fmla="*/ 84 w 235"/>
                  <a:gd name="T53" fmla="*/ 42 h 151"/>
                  <a:gd name="T54" fmla="*/ 78 w 235"/>
                  <a:gd name="T55" fmla="*/ 30 h 151"/>
                  <a:gd name="T56" fmla="*/ 66 w 235"/>
                  <a:gd name="T57" fmla="*/ 18 h 151"/>
                  <a:gd name="T58" fmla="*/ 54 w 235"/>
                  <a:gd name="T59" fmla="*/ 12 h 151"/>
                  <a:gd name="T60" fmla="*/ 36 w 235"/>
                  <a:gd name="T61" fmla="*/ 12 h 151"/>
                  <a:gd name="T62" fmla="*/ 18 w 235"/>
                  <a:gd name="T63" fmla="*/ 18 h 151"/>
                  <a:gd name="T64" fmla="*/ 12 w 235"/>
                  <a:gd name="T65" fmla="*/ 30 h 151"/>
                  <a:gd name="T66" fmla="*/ 30 w 235"/>
                  <a:gd name="T67" fmla="*/ 42 h 151"/>
                  <a:gd name="T68" fmla="*/ 36 w 235"/>
                  <a:gd name="T69" fmla="*/ 54 h 151"/>
                  <a:gd name="T70" fmla="*/ 42 w 235"/>
                  <a:gd name="T71" fmla="*/ 79 h 151"/>
                  <a:gd name="T72" fmla="*/ 42 w 235"/>
                  <a:gd name="T73" fmla="*/ 91 h 151"/>
                  <a:gd name="T74" fmla="*/ 42 w 235"/>
                  <a:gd name="T75" fmla="*/ 79 h 151"/>
                  <a:gd name="T76" fmla="*/ 36 w 235"/>
                  <a:gd name="T77" fmla="*/ 67 h 151"/>
                  <a:gd name="T78" fmla="*/ 30 w 235"/>
                  <a:gd name="T79" fmla="*/ 54 h 151"/>
                  <a:gd name="T80" fmla="*/ 24 w 235"/>
                  <a:gd name="T81" fmla="*/ 42 h 151"/>
                  <a:gd name="T82" fmla="*/ 12 w 235"/>
                  <a:gd name="T83" fmla="*/ 36 h 151"/>
                  <a:gd name="T84" fmla="*/ 0 w 235"/>
                  <a:gd name="T85" fmla="*/ 36 h 151"/>
                  <a:gd name="T86" fmla="*/ 6 w 235"/>
                  <a:gd name="T87" fmla="*/ 24 h 151"/>
                  <a:gd name="T88" fmla="*/ 6 w 235"/>
                  <a:gd name="T89" fmla="*/ 18 h 151"/>
                  <a:gd name="T90" fmla="*/ 12 w 235"/>
                  <a:gd name="T91" fmla="*/ 6 h 151"/>
                  <a:gd name="T92" fmla="*/ 24 w 235"/>
                  <a:gd name="T93" fmla="*/ 6 h 151"/>
                  <a:gd name="T94" fmla="*/ 36 w 235"/>
                  <a:gd name="T95" fmla="*/ 0 h 151"/>
                  <a:gd name="T96" fmla="*/ 54 w 235"/>
                  <a:gd name="T97" fmla="*/ 0 h 151"/>
                  <a:gd name="T98" fmla="*/ 72 w 235"/>
                  <a:gd name="T99" fmla="*/ 12 h 151"/>
                  <a:gd name="T100" fmla="*/ 84 w 235"/>
                  <a:gd name="T101" fmla="*/ 2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35" h="151">
                    <a:moveTo>
                      <a:pt x="84" y="24"/>
                    </a:moveTo>
                    <a:lnTo>
                      <a:pt x="120" y="30"/>
                    </a:lnTo>
                    <a:lnTo>
                      <a:pt x="157" y="42"/>
                    </a:lnTo>
                    <a:lnTo>
                      <a:pt x="175" y="54"/>
                    </a:lnTo>
                    <a:lnTo>
                      <a:pt x="199" y="73"/>
                    </a:lnTo>
                    <a:lnTo>
                      <a:pt x="217" y="91"/>
                    </a:lnTo>
                    <a:lnTo>
                      <a:pt x="235" y="109"/>
                    </a:lnTo>
                    <a:lnTo>
                      <a:pt x="205" y="85"/>
                    </a:lnTo>
                    <a:lnTo>
                      <a:pt x="175" y="67"/>
                    </a:lnTo>
                    <a:lnTo>
                      <a:pt x="157" y="48"/>
                    </a:lnTo>
                    <a:lnTo>
                      <a:pt x="132" y="48"/>
                    </a:lnTo>
                    <a:lnTo>
                      <a:pt x="114" y="42"/>
                    </a:lnTo>
                    <a:lnTo>
                      <a:pt x="102" y="36"/>
                    </a:lnTo>
                    <a:lnTo>
                      <a:pt x="108" y="54"/>
                    </a:lnTo>
                    <a:lnTo>
                      <a:pt x="108" y="73"/>
                    </a:lnTo>
                    <a:lnTo>
                      <a:pt x="114" y="91"/>
                    </a:lnTo>
                    <a:lnTo>
                      <a:pt x="120" y="109"/>
                    </a:lnTo>
                    <a:lnTo>
                      <a:pt x="126" y="127"/>
                    </a:lnTo>
                    <a:lnTo>
                      <a:pt x="132" y="133"/>
                    </a:lnTo>
                    <a:lnTo>
                      <a:pt x="138" y="151"/>
                    </a:lnTo>
                    <a:lnTo>
                      <a:pt x="126" y="133"/>
                    </a:lnTo>
                    <a:lnTo>
                      <a:pt x="120" y="115"/>
                    </a:lnTo>
                    <a:lnTo>
                      <a:pt x="108" y="97"/>
                    </a:lnTo>
                    <a:lnTo>
                      <a:pt x="102" y="85"/>
                    </a:lnTo>
                    <a:lnTo>
                      <a:pt x="96" y="67"/>
                    </a:lnTo>
                    <a:lnTo>
                      <a:pt x="96" y="54"/>
                    </a:lnTo>
                    <a:lnTo>
                      <a:pt x="84" y="42"/>
                    </a:lnTo>
                    <a:lnTo>
                      <a:pt x="78" y="30"/>
                    </a:lnTo>
                    <a:lnTo>
                      <a:pt x="66" y="18"/>
                    </a:lnTo>
                    <a:lnTo>
                      <a:pt x="54" y="12"/>
                    </a:lnTo>
                    <a:lnTo>
                      <a:pt x="36" y="12"/>
                    </a:lnTo>
                    <a:lnTo>
                      <a:pt x="18" y="18"/>
                    </a:lnTo>
                    <a:lnTo>
                      <a:pt x="12" y="30"/>
                    </a:lnTo>
                    <a:lnTo>
                      <a:pt x="30" y="42"/>
                    </a:lnTo>
                    <a:lnTo>
                      <a:pt x="36" y="54"/>
                    </a:lnTo>
                    <a:lnTo>
                      <a:pt x="42" y="79"/>
                    </a:lnTo>
                    <a:lnTo>
                      <a:pt x="42" y="91"/>
                    </a:lnTo>
                    <a:lnTo>
                      <a:pt x="42" y="79"/>
                    </a:lnTo>
                    <a:lnTo>
                      <a:pt x="36" y="67"/>
                    </a:lnTo>
                    <a:lnTo>
                      <a:pt x="30" y="54"/>
                    </a:lnTo>
                    <a:lnTo>
                      <a:pt x="24" y="42"/>
                    </a:lnTo>
                    <a:lnTo>
                      <a:pt x="12" y="36"/>
                    </a:lnTo>
                    <a:lnTo>
                      <a:pt x="0" y="36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0"/>
                    </a:lnTo>
                    <a:lnTo>
                      <a:pt x="54" y="0"/>
                    </a:lnTo>
                    <a:lnTo>
                      <a:pt x="72" y="12"/>
                    </a:lnTo>
                    <a:lnTo>
                      <a:pt x="84" y="24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99351" name="Freeform 23"/>
              <p:cNvSpPr/>
              <p:nvPr/>
            </p:nvSpPr>
            <p:spPr bwMode="auto">
              <a:xfrm>
                <a:off x="3075" y="3075"/>
                <a:ext cx="48" cy="42"/>
              </a:xfrm>
              <a:custGeom>
                <a:avLst/>
                <a:gdLst>
                  <a:gd name="T0" fmla="*/ 6 w 48"/>
                  <a:gd name="T1" fmla="*/ 42 h 42"/>
                  <a:gd name="T2" fmla="*/ 12 w 48"/>
                  <a:gd name="T3" fmla="*/ 30 h 42"/>
                  <a:gd name="T4" fmla="*/ 12 w 48"/>
                  <a:gd name="T5" fmla="*/ 18 h 42"/>
                  <a:gd name="T6" fmla="*/ 24 w 48"/>
                  <a:gd name="T7" fmla="*/ 12 h 42"/>
                  <a:gd name="T8" fmla="*/ 30 w 48"/>
                  <a:gd name="T9" fmla="*/ 6 h 42"/>
                  <a:gd name="T10" fmla="*/ 48 w 48"/>
                  <a:gd name="T11" fmla="*/ 0 h 42"/>
                  <a:gd name="T12" fmla="*/ 36 w 48"/>
                  <a:gd name="T13" fmla="*/ 0 h 42"/>
                  <a:gd name="T14" fmla="*/ 18 w 48"/>
                  <a:gd name="T15" fmla="*/ 6 h 42"/>
                  <a:gd name="T16" fmla="*/ 6 w 48"/>
                  <a:gd name="T17" fmla="*/ 18 h 42"/>
                  <a:gd name="T18" fmla="*/ 0 w 48"/>
                  <a:gd name="T19" fmla="*/ 30 h 42"/>
                  <a:gd name="T20" fmla="*/ 6 w 48"/>
                  <a:gd name="T2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42">
                    <a:moveTo>
                      <a:pt x="6" y="42"/>
                    </a:moveTo>
                    <a:lnTo>
                      <a:pt x="12" y="30"/>
                    </a:lnTo>
                    <a:lnTo>
                      <a:pt x="12" y="18"/>
                    </a:lnTo>
                    <a:lnTo>
                      <a:pt x="24" y="12"/>
                    </a:lnTo>
                    <a:lnTo>
                      <a:pt x="30" y="6"/>
                    </a:lnTo>
                    <a:lnTo>
                      <a:pt x="48" y="0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6" y="18"/>
                    </a:lnTo>
                    <a:lnTo>
                      <a:pt x="0" y="30"/>
                    </a:lnTo>
                    <a:lnTo>
                      <a:pt x="6" y="42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99352" name="Freeform 24"/>
              <p:cNvSpPr/>
              <p:nvPr/>
            </p:nvSpPr>
            <p:spPr bwMode="auto">
              <a:xfrm>
                <a:off x="3051" y="3045"/>
                <a:ext cx="18" cy="48"/>
              </a:xfrm>
              <a:custGeom>
                <a:avLst/>
                <a:gdLst>
                  <a:gd name="T0" fmla="*/ 0 w 18"/>
                  <a:gd name="T1" fmla="*/ 48 h 48"/>
                  <a:gd name="T2" fmla="*/ 0 w 18"/>
                  <a:gd name="T3" fmla="*/ 36 h 48"/>
                  <a:gd name="T4" fmla="*/ 0 w 18"/>
                  <a:gd name="T5" fmla="*/ 24 h 48"/>
                  <a:gd name="T6" fmla="*/ 12 w 18"/>
                  <a:gd name="T7" fmla="*/ 18 h 48"/>
                  <a:gd name="T8" fmla="*/ 18 w 18"/>
                  <a:gd name="T9" fmla="*/ 6 h 48"/>
                  <a:gd name="T10" fmla="*/ 12 w 18"/>
                  <a:gd name="T11" fmla="*/ 0 h 48"/>
                  <a:gd name="T12" fmla="*/ 0 w 18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48">
                    <a:moveTo>
                      <a:pt x="0" y="48"/>
                    </a:moveTo>
                    <a:lnTo>
                      <a:pt x="0" y="36"/>
                    </a:lnTo>
                    <a:lnTo>
                      <a:pt x="0" y="24"/>
                    </a:lnTo>
                    <a:lnTo>
                      <a:pt x="12" y="18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99353" name="Freeform 25"/>
              <p:cNvSpPr/>
              <p:nvPr/>
            </p:nvSpPr>
            <p:spPr bwMode="auto">
              <a:xfrm>
                <a:off x="2955" y="3051"/>
                <a:ext cx="72" cy="193"/>
              </a:xfrm>
              <a:custGeom>
                <a:avLst/>
                <a:gdLst>
                  <a:gd name="T0" fmla="*/ 30 w 72"/>
                  <a:gd name="T1" fmla="*/ 193 h 193"/>
                  <a:gd name="T2" fmla="*/ 36 w 72"/>
                  <a:gd name="T3" fmla="*/ 169 h 193"/>
                  <a:gd name="T4" fmla="*/ 30 w 72"/>
                  <a:gd name="T5" fmla="*/ 139 h 193"/>
                  <a:gd name="T6" fmla="*/ 30 w 72"/>
                  <a:gd name="T7" fmla="*/ 102 h 193"/>
                  <a:gd name="T8" fmla="*/ 30 w 72"/>
                  <a:gd name="T9" fmla="*/ 66 h 193"/>
                  <a:gd name="T10" fmla="*/ 30 w 72"/>
                  <a:gd name="T11" fmla="*/ 54 h 193"/>
                  <a:gd name="T12" fmla="*/ 36 w 72"/>
                  <a:gd name="T13" fmla="*/ 42 h 193"/>
                  <a:gd name="T14" fmla="*/ 48 w 72"/>
                  <a:gd name="T15" fmla="*/ 36 h 193"/>
                  <a:gd name="T16" fmla="*/ 60 w 72"/>
                  <a:gd name="T17" fmla="*/ 30 h 193"/>
                  <a:gd name="T18" fmla="*/ 66 w 72"/>
                  <a:gd name="T19" fmla="*/ 24 h 193"/>
                  <a:gd name="T20" fmla="*/ 66 w 72"/>
                  <a:gd name="T21" fmla="*/ 12 h 193"/>
                  <a:gd name="T22" fmla="*/ 72 w 72"/>
                  <a:gd name="T23" fmla="*/ 0 h 193"/>
                  <a:gd name="T24" fmla="*/ 60 w 72"/>
                  <a:gd name="T25" fmla="*/ 12 h 193"/>
                  <a:gd name="T26" fmla="*/ 60 w 72"/>
                  <a:gd name="T27" fmla="*/ 24 h 193"/>
                  <a:gd name="T28" fmla="*/ 48 w 72"/>
                  <a:gd name="T29" fmla="*/ 24 h 193"/>
                  <a:gd name="T30" fmla="*/ 36 w 72"/>
                  <a:gd name="T31" fmla="*/ 30 h 193"/>
                  <a:gd name="T32" fmla="*/ 30 w 72"/>
                  <a:gd name="T33" fmla="*/ 36 h 193"/>
                  <a:gd name="T34" fmla="*/ 24 w 72"/>
                  <a:gd name="T35" fmla="*/ 42 h 193"/>
                  <a:gd name="T36" fmla="*/ 12 w 72"/>
                  <a:gd name="T37" fmla="*/ 36 h 193"/>
                  <a:gd name="T38" fmla="*/ 6 w 72"/>
                  <a:gd name="T39" fmla="*/ 24 h 193"/>
                  <a:gd name="T40" fmla="*/ 6 w 72"/>
                  <a:gd name="T41" fmla="*/ 12 h 193"/>
                  <a:gd name="T42" fmla="*/ 0 w 72"/>
                  <a:gd name="T43" fmla="*/ 6 h 193"/>
                  <a:gd name="T44" fmla="*/ 0 w 72"/>
                  <a:gd name="T45" fmla="*/ 18 h 193"/>
                  <a:gd name="T46" fmla="*/ 0 w 72"/>
                  <a:gd name="T47" fmla="*/ 36 h 193"/>
                  <a:gd name="T48" fmla="*/ 0 w 72"/>
                  <a:gd name="T49" fmla="*/ 48 h 193"/>
                  <a:gd name="T50" fmla="*/ 6 w 72"/>
                  <a:gd name="T51" fmla="*/ 60 h 193"/>
                  <a:gd name="T52" fmla="*/ 0 w 72"/>
                  <a:gd name="T53" fmla="*/ 72 h 193"/>
                  <a:gd name="T54" fmla="*/ 6 w 72"/>
                  <a:gd name="T55" fmla="*/ 90 h 193"/>
                  <a:gd name="T56" fmla="*/ 12 w 72"/>
                  <a:gd name="T57" fmla="*/ 102 h 193"/>
                  <a:gd name="T58" fmla="*/ 12 w 72"/>
                  <a:gd name="T59" fmla="*/ 115 h 193"/>
                  <a:gd name="T60" fmla="*/ 18 w 72"/>
                  <a:gd name="T61" fmla="*/ 127 h 193"/>
                  <a:gd name="T62" fmla="*/ 18 w 72"/>
                  <a:gd name="T63" fmla="*/ 139 h 193"/>
                  <a:gd name="T64" fmla="*/ 12 w 72"/>
                  <a:gd name="T65" fmla="*/ 145 h 193"/>
                  <a:gd name="T66" fmla="*/ 0 w 72"/>
                  <a:gd name="T67" fmla="*/ 139 h 193"/>
                  <a:gd name="T68" fmla="*/ 6 w 72"/>
                  <a:gd name="T69" fmla="*/ 151 h 193"/>
                  <a:gd name="T70" fmla="*/ 12 w 72"/>
                  <a:gd name="T71" fmla="*/ 163 h 193"/>
                  <a:gd name="T72" fmla="*/ 12 w 72"/>
                  <a:gd name="T73" fmla="*/ 175 h 193"/>
                  <a:gd name="T74" fmla="*/ 18 w 72"/>
                  <a:gd name="T75" fmla="*/ 187 h 193"/>
                  <a:gd name="T76" fmla="*/ 30 w 72"/>
                  <a:gd name="T77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2" h="193">
                    <a:moveTo>
                      <a:pt x="30" y="193"/>
                    </a:moveTo>
                    <a:lnTo>
                      <a:pt x="36" y="169"/>
                    </a:lnTo>
                    <a:lnTo>
                      <a:pt x="30" y="139"/>
                    </a:lnTo>
                    <a:lnTo>
                      <a:pt x="30" y="102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6" y="42"/>
                    </a:lnTo>
                    <a:lnTo>
                      <a:pt x="48" y="36"/>
                    </a:lnTo>
                    <a:lnTo>
                      <a:pt x="60" y="30"/>
                    </a:lnTo>
                    <a:lnTo>
                      <a:pt x="66" y="24"/>
                    </a:lnTo>
                    <a:lnTo>
                      <a:pt x="66" y="12"/>
                    </a:lnTo>
                    <a:lnTo>
                      <a:pt x="72" y="0"/>
                    </a:lnTo>
                    <a:lnTo>
                      <a:pt x="60" y="12"/>
                    </a:lnTo>
                    <a:lnTo>
                      <a:pt x="60" y="24"/>
                    </a:lnTo>
                    <a:lnTo>
                      <a:pt x="48" y="24"/>
                    </a:lnTo>
                    <a:lnTo>
                      <a:pt x="36" y="30"/>
                    </a:lnTo>
                    <a:lnTo>
                      <a:pt x="30" y="36"/>
                    </a:lnTo>
                    <a:lnTo>
                      <a:pt x="24" y="42"/>
                    </a:lnTo>
                    <a:lnTo>
                      <a:pt x="12" y="36"/>
                    </a:lnTo>
                    <a:lnTo>
                      <a:pt x="6" y="24"/>
                    </a:lnTo>
                    <a:lnTo>
                      <a:pt x="6" y="12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6" y="60"/>
                    </a:lnTo>
                    <a:lnTo>
                      <a:pt x="0" y="72"/>
                    </a:lnTo>
                    <a:lnTo>
                      <a:pt x="6" y="90"/>
                    </a:lnTo>
                    <a:lnTo>
                      <a:pt x="12" y="102"/>
                    </a:lnTo>
                    <a:lnTo>
                      <a:pt x="12" y="115"/>
                    </a:lnTo>
                    <a:lnTo>
                      <a:pt x="18" y="127"/>
                    </a:lnTo>
                    <a:lnTo>
                      <a:pt x="18" y="139"/>
                    </a:lnTo>
                    <a:lnTo>
                      <a:pt x="12" y="145"/>
                    </a:lnTo>
                    <a:lnTo>
                      <a:pt x="0" y="139"/>
                    </a:lnTo>
                    <a:lnTo>
                      <a:pt x="6" y="151"/>
                    </a:lnTo>
                    <a:lnTo>
                      <a:pt x="12" y="163"/>
                    </a:lnTo>
                    <a:lnTo>
                      <a:pt x="12" y="175"/>
                    </a:lnTo>
                    <a:lnTo>
                      <a:pt x="18" y="187"/>
                    </a:lnTo>
                    <a:lnTo>
                      <a:pt x="30" y="193"/>
                    </a:lnTo>
                    <a:close/>
                  </a:path>
                </a:pathLst>
              </a:custGeom>
              <a:solidFill>
                <a:srgbClr val="FCA4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99354" name="Freeform 26"/>
              <p:cNvSpPr/>
              <p:nvPr/>
            </p:nvSpPr>
            <p:spPr bwMode="auto">
              <a:xfrm>
                <a:off x="2853" y="3202"/>
                <a:ext cx="36" cy="36"/>
              </a:xfrm>
              <a:custGeom>
                <a:avLst/>
                <a:gdLst>
                  <a:gd name="T0" fmla="*/ 6 w 36"/>
                  <a:gd name="T1" fmla="*/ 12 h 36"/>
                  <a:gd name="T2" fmla="*/ 12 w 36"/>
                  <a:gd name="T3" fmla="*/ 12 h 36"/>
                  <a:gd name="T4" fmla="*/ 24 w 36"/>
                  <a:gd name="T5" fmla="*/ 12 h 36"/>
                  <a:gd name="T6" fmla="*/ 30 w 36"/>
                  <a:gd name="T7" fmla="*/ 18 h 36"/>
                  <a:gd name="T8" fmla="*/ 36 w 36"/>
                  <a:gd name="T9" fmla="*/ 36 h 36"/>
                  <a:gd name="T10" fmla="*/ 36 w 36"/>
                  <a:gd name="T11" fmla="*/ 24 h 36"/>
                  <a:gd name="T12" fmla="*/ 30 w 36"/>
                  <a:gd name="T13" fmla="*/ 12 h 36"/>
                  <a:gd name="T14" fmla="*/ 24 w 36"/>
                  <a:gd name="T15" fmla="*/ 6 h 36"/>
                  <a:gd name="T16" fmla="*/ 12 w 36"/>
                  <a:gd name="T17" fmla="*/ 0 h 36"/>
                  <a:gd name="T18" fmla="*/ 0 w 36"/>
                  <a:gd name="T19" fmla="*/ 0 h 36"/>
                  <a:gd name="T20" fmla="*/ 6 w 36"/>
                  <a:gd name="T21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36">
                    <a:moveTo>
                      <a:pt x="6" y="12"/>
                    </a:moveTo>
                    <a:lnTo>
                      <a:pt x="12" y="12"/>
                    </a:lnTo>
                    <a:lnTo>
                      <a:pt x="24" y="12"/>
                    </a:lnTo>
                    <a:lnTo>
                      <a:pt x="30" y="18"/>
                    </a:lnTo>
                    <a:lnTo>
                      <a:pt x="36" y="36"/>
                    </a:lnTo>
                    <a:lnTo>
                      <a:pt x="36" y="24"/>
                    </a:lnTo>
                    <a:lnTo>
                      <a:pt x="30" y="12"/>
                    </a:lnTo>
                    <a:lnTo>
                      <a:pt x="24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" y="12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99355" name="Freeform 27"/>
              <p:cNvSpPr/>
              <p:nvPr/>
            </p:nvSpPr>
            <p:spPr bwMode="auto">
              <a:xfrm>
                <a:off x="2787" y="2829"/>
                <a:ext cx="60" cy="108"/>
              </a:xfrm>
              <a:custGeom>
                <a:avLst/>
                <a:gdLst>
                  <a:gd name="T0" fmla="*/ 0 w 60"/>
                  <a:gd name="T1" fmla="*/ 42 h 108"/>
                  <a:gd name="T2" fmla="*/ 6 w 60"/>
                  <a:gd name="T3" fmla="*/ 54 h 108"/>
                  <a:gd name="T4" fmla="*/ 12 w 60"/>
                  <a:gd name="T5" fmla="*/ 66 h 108"/>
                  <a:gd name="T6" fmla="*/ 18 w 60"/>
                  <a:gd name="T7" fmla="*/ 72 h 108"/>
                  <a:gd name="T8" fmla="*/ 24 w 60"/>
                  <a:gd name="T9" fmla="*/ 78 h 108"/>
                  <a:gd name="T10" fmla="*/ 30 w 60"/>
                  <a:gd name="T11" fmla="*/ 96 h 108"/>
                  <a:gd name="T12" fmla="*/ 36 w 60"/>
                  <a:gd name="T13" fmla="*/ 108 h 108"/>
                  <a:gd name="T14" fmla="*/ 36 w 60"/>
                  <a:gd name="T15" fmla="*/ 90 h 108"/>
                  <a:gd name="T16" fmla="*/ 30 w 60"/>
                  <a:gd name="T17" fmla="*/ 78 h 108"/>
                  <a:gd name="T18" fmla="*/ 24 w 60"/>
                  <a:gd name="T19" fmla="*/ 66 h 108"/>
                  <a:gd name="T20" fmla="*/ 18 w 60"/>
                  <a:gd name="T21" fmla="*/ 54 h 108"/>
                  <a:gd name="T22" fmla="*/ 30 w 60"/>
                  <a:gd name="T23" fmla="*/ 48 h 108"/>
                  <a:gd name="T24" fmla="*/ 36 w 60"/>
                  <a:gd name="T25" fmla="*/ 42 h 108"/>
                  <a:gd name="T26" fmla="*/ 42 w 60"/>
                  <a:gd name="T27" fmla="*/ 36 h 108"/>
                  <a:gd name="T28" fmla="*/ 54 w 60"/>
                  <a:gd name="T29" fmla="*/ 18 h 108"/>
                  <a:gd name="T30" fmla="*/ 60 w 60"/>
                  <a:gd name="T31" fmla="*/ 0 h 108"/>
                  <a:gd name="T32" fmla="*/ 0 w 60"/>
                  <a:gd name="T33" fmla="*/ 42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108">
                    <a:moveTo>
                      <a:pt x="0" y="42"/>
                    </a:moveTo>
                    <a:lnTo>
                      <a:pt x="6" y="54"/>
                    </a:lnTo>
                    <a:lnTo>
                      <a:pt x="12" y="66"/>
                    </a:lnTo>
                    <a:lnTo>
                      <a:pt x="18" y="72"/>
                    </a:lnTo>
                    <a:lnTo>
                      <a:pt x="24" y="78"/>
                    </a:lnTo>
                    <a:lnTo>
                      <a:pt x="30" y="96"/>
                    </a:lnTo>
                    <a:lnTo>
                      <a:pt x="36" y="108"/>
                    </a:lnTo>
                    <a:lnTo>
                      <a:pt x="36" y="90"/>
                    </a:lnTo>
                    <a:lnTo>
                      <a:pt x="30" y="78"/>
                    </a:lnTo>
                    <a:lnTo>
                      <a:pt x="24" y="66"/>
                    </a:lnTo>
                    <a:lnTo>
                      <a:pt x="18" y="54"/>
                    </a:lnTo>
                    <a:lnTo>
                      <a:pt x="30" y="48"/>
                    </a:lnTo>
                    <a:lnTo>
                      <a:pt x="36" y="42"/>
                    </a:lnTo>
                    <a:lnTo>
                      <a:pt x="42" y="36"/>
                    </a:lnTo>
                    <a:lnTo>
                      <a:pt x="54" y="18"/>
                    </a:lnTo>
                    <a:lnTo>
                      <a:pt x="60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99356" name="Freeform 28"/>
              <p:cNvSpPr/>
              <p:nvPr/>
            </p:nvSpPr>
            <p:spPr bwMode="auto">
              <a:xfrm>
                <a:off x="2919" y="3376"/>
                <a:ext cx="42" cy="72"/>
              </a:xfrm>
              <a:custGeom>
                <a:avLst/>
                <a:gdLst>
                  <a:gd name="T0" fmla="*/ 0 w 42"/>
                  <a:gd name="T1" fmla="*/ 6 h 72"/>
                  <a:gd name="T2" fmla="*/ 12 w 42"/>
                  <a:gd name="T3" fmla="*/ 0 h 72"/>
                  <a:gd name="T4" fmla="*/ 18 w 42"/>
                  <a:gd name="T5" fmla="*/ 0 h 72"/>
                  <a:gd name="T6" fmla="*/ 30 w 42"/>
                  <a:gd name="T7" fmla="*/ 0 h 72"/>
                  <a:gd name="T8" fmla="*/ 36 w 42"/>
                  <a:gd name="T9" fmla="*/ 6 h 72"/>
                  <a:gd name="T10" fmla="*/ 42 w 42"/>
                  <a:gd name="T11" fmla="*/ 12 h 72"/>
                  <a:gd name="T12" fmla="*/ 42 w 42"/>
                  <a:gd name="T13" fmla="*/ 24 h 72"/>
                  <a:gd name="T14" fmla="*/ 42 w 42"/>
                  <a:gd name="T15" fmla="*/ 42 h 72"/>
                  <a:gd name="T16" fmla="*/ 42 w 42"/>
                  <a:gd name="T17" fmla="*/ 54 h 72"/>
                  <a:gd name="T18" fmla="*/ 42 w 42"/>
                  <a:gd name="T19" fmla="*/ 60 h 72"/>
                  <a:gd name="T20" fmla="*/ 36 w 42"/>
                  <a:gd name="T21" fmla="*/ 72 h 72"/>
                  <a:gd name="T22" fmla="*/ 30 w 42"/>
                  <a:gd name="T23" fmla="*/ 72 h 72"/>
                  <a:gd name="T24" fmla="*/ 18 w 42"/>
                  <a:gd name="T25" fmla="*/ 72 h 72"/>
                  <a:gd name="T26" fmla="*/ 12 w 42"/>
                  <a:gd name="T27" fmla="*/ 66 h 72"/>
                  <a:gd name="T28" fmla="*/ 12 w 42"/>
                  <a:gd name="T29" fmla="*/ 60 h 72"/>
                  <a:gd name="T30" fmla="*/ 6 w 42"/>
                  <a:gd name="T31" fmla="*/ 42 h 72"/>
                  <a:gd name="T32" fmla="*/ 6 w 42"/>
                  <a:gd name="T33" fmla="*/ 36 h 72"/>
                  <a:gd name="T34" fmla="*/ 6 w 42"/>
                  <a:gd name="T35" fmla="*/ 18 h 72"/>
                  <a:gd name="T36" fmla="*/ 0 w 42"/>
                  <a:gd name="T37" fmla="*/ 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2" h="72">
                    <a:moveTo>
                      <a:pt x="0" y="6"/>
                    </a:moveTo>
                    <a:lnTo>
                      <a:pt x="12" y="0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36" y="6"/>
                    </a:lnTo>
                    <a:lnTo>
                      <a:pt x="42" y="12"/>
                    </a:lnTo>
                    <a:lnTo>
                      <a:pt x="42" y="24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36" y="72"/>
                    </a:lnTo>
                    <a:lnTo>
                      <a:pt x="30" y="72"/>
                    </a:lnTo>
                    <a:lnTo>
                      <a:pt x="18" y="72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6" y="42"/>
                    </a:lnTo>
                    <a:lnTo>
                      <a:pt x="6" y="36"/>
                    </a:lnTo>
                    <a:lnTo>
                      <a:pt x="6" y="1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CA4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99357" name="Freeform 29"/>
              <p:cNvSpPr/>
              <p:nvPr/>
            </p:nvSpPr>
            <p:spPr bwMode="auto">
              <a:xfrm>
                <a:off x="2871" y="3256"/>
                <a:ext cx="84" cy="60"/>
              </a:xfrm>
              <a:custGeom>
                <a:avLst/>
                <a:gdLst>
                  <a:gd name="T0" fmla="*/ 0 w 84"/>
                  <a:gd name="T1" fmla="*/ 0 h 60"/>
                  <a:gd name="T2" fmla="*/ 0 w 84"/>
                  <a:gd name="T3" fmla="*/ 12 h 60"/>
                  <a:gd name="T4" fmla="*/ 6 w 84"/>
                  <a:gd name="T5" fmla="*/ 18 h 60"/>
                  <a:gd name="T6" fmla="*/ 6 w 84"/>
                  <a:gd name="T7" fmla="*/ 24 h 60"/>
                  <a:gd name="T8" fmla="*/ 12 w 84"/>
                  <a:gd name="T9" fmla="*/ 24 h 60"/>
                  <a:gd name="T10" fmla="*/ 18 w 84"/>
                  <a:gd name="T11" fmla="*/ 30 h 60"/>
                  <a:gd name="T12" fmla="*/ 12 w 84"/>
                  <a:gd name="T13" fmla="*/ 30 h 60"/>
                  <a:gd name="T14" fmla="*/ 12 w 84"/>
                  <a:gd name="T15" fmla="*/ 36 h 60"/>
                  <a:gd name="T16" fmla="*/ 18 w 84"/>
                  <a:gd name="T17" fmla="*/ 42 h 60"/>
                  <a:gd name="T18" fmla="*/ 18 w 84"/>
                  <a:gd name="T19" fmla="*/ 48 h 60"/>
                  <a:gd name="T20" fmla="*/ 18 w 84"/>
                  <a:gd name="T21" fmla="*/ 54 h 60"/>
                  <a:gd name="T22" fmla="*/ 24 w 84"/>
                  <a:gd name="T23" fmla="*/ 60 h 60"/>
                  <a:gd name="T24" fmla="*/ 30 w 84"/>
                  <a:gd name="T25" fmla="*/ 54 h 60"/>
                  <a:gd name="T26" fmla="*/ 36 w 84"/>
                  <a:gd name="T27" fmla="*/ 48 h 60"/>
                  <a:gd name="T28" fmla="*/ 42 w 84"/>
                  <a:gd name="T29" fmla="*/ 42 h 60"/>
                  <a:gd name="T30" fmla="*/ 54 w 84"/>
                  <a:gd name="T31" fmla="*/ 42 h 60"/>
                  <a:gd name="T32" fmla="*/ 60 w 84"/>
                  <a:gd name="T33" fmla="*/ 42 h 60"/>
                  <a:gd name="T34" fmla="*/ 72 w 84"/>
                  <a:gd name="T35" fmla="*/ 48 h 60"/>
                  <a:gd name="T36" fmla="*/ 60 w 84"/>
                  <a:gd name="T37" fmla="*/ 42 h 60"/>
                  <a:gd name="T38" fmla="*/ 48 w 84"/>
                  <a:gd name="T39" fmla="*/ 36 h 60"/>
                  <a:gd name="T40" fmla="*/ 36 w 84"/>
                  <a:gd name="T41" fmla="*/ 36 h 60"/>
                  <a:gd name="T42" fmla="*/ 30 w 84"/>
                  <a:gd name="T43" fmla="*/ 42 h 60"/>
                  <a:gd name="T44" fmla="*/ 24 w 84"/>
                  <a:gd name="T45" fmla="*/ 48 h 60"/>
                  <a:gd name="T46" fmla="*/ 18 w 84"/>
                  <a:gd name="T47" fmla="*/ 42 h 60"/>
                  <a:gd name="T48" fmla="*/ 24 w 84"/>
                  <a:gd name="T49" fmla="*/ 36 h 60"/>
                  <a:gd name="T50" fmla="*/ 30 w 84"/>
                  <a:gd name="T51" fmla="*/ 30 h 60"/>
                  <a:gd name="T52" fmla="*/ 36 w 84"/>
                  <a:gd name="T53" fmla="*/ 30 h 60"/>
                  <a:gd name="T54" fmla="*/ 42 w 84"/>
                  <a:gd name="T55" fmla="*/ 30 h 60"/>
                  <a:gd name="T56" fmla="*/ 36 w 84"/>
                  <a:gd name="T57" fmla="*/ 24 h 60"/>
                  <a:gd name="T58" fmla="*/ 24 w 84"/>
                  <a:gd name="T59" fmla="*/ 24 h 60"/>
                  <a:gd name="T60" fmla="*/ 18 w 84"/>
                  <a:gd name="T61" fmla="*/ 30 h 60"/>
                  <a:gd name="T62" fmla="*/ 18 w 84"/>
                  <a:gd name="T63" fmla="*/ 24 h 60"/>
                  <a:gd name="T64" fmla="*/ 30 w 84"/>
                  <a:gd name="T65" fmla="*/ 18 h 60"/>
                  <a:gd name="T66" fmla="*/ 42 w 84"/>
                  <a:gd name="T67" fmla="*/ 18 h 60"/>
                  <a:gd name="T68" fmla="*/ 54 w 84"/>
                  <a:gd name="T69" fmla="*/ 18 h 60"/>
                  <a:gd name="T70" fmla="*/ 72 w 84"/>
                  <a:gd name="T71" fmla="*/ 18 h 60"/>
                  <a:gd name="T72" fmla="*/ 84 w 84"/>
                  <a:gd name="T73" fmla="*/ 24 h 60"/>
                  <a:gd name="T74" fmla="*/ 72 w 84"/>
                  <a:gd name="T75" fmla="*/ 18 h 60"/>
                  <a:gd name="T76" fmla="*/ 54 w 84"/>
                  <a:gd name="T77" fmla="*/ 12 h 60"/>
                  <a:gd name="T78" fmla="*/ 48 w 84"/>
                  <a:gd name="T79" fmla="*/ 12 h 60"/>
                  <a:gd name="T80" fmla="*/ 36 w 84"/>
                  <a:gd name="T81" fmla="*/ 12 h 60"/>
                  <a:gd name="T82" fmla="*/ 24 w 84"/>
                  <a:gd name="T83" fmla="*/ 12 h 60"/>
                  <a:gd name="T84" fmla="*/ 12 w 84"/>
                  <a:gd name="T85" fmla="*/ 12 h 60"/>
                  <a:gd name="T86" fmla="*/ 6 w 84"/>
                  <a:gd name="T87" fmla="*/ 6 h 60"/>
                  <a:gd name="T88" fmla="*/ 0 w 84"/>
                  <a:gd name="T8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4" h="60">
                    <a:moveTo>
                      <a:pt x="0" y="0"/>
                    </a:moveTo>
                    <a:lnTo>
                      <a:pt x="0" y="12"/>
                    </a:lnTo>
                    <a:lnTo>
                      <a:pt x="6" y="18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8" y="30"/>
                    </a:lnTo>
                    <a:lnTo>
                      <a:pt x="12" y="30"/>
                    </a:lnTo>
                    <a:lnTo>
                      <a:pt x="12" y="36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24" y="60"/>
                    </a:lnTo>
                    <a:lnTo>
                      <a:pt x="30" y="54"/>
                    </a:lnTo>
                    <a:lnTo>
                      <a:pt x="36" y="48"/>
                    </a:lnTo>
                    <a:lnTo>
                      <a:pt x="42" y="42"/>
                    </a:lnTo>
                    <a:lnTo>
                      <a:pt x="54" y="42"/>
                    </a:lnTo>
                    <a:lnTo>
                      <a:pt x="60" y="42"/>
                    </a:lnTo>
                    <a:lnTo>
                      <a:pt x="72" y="48"/>
                    </a:lnTo>
                    <a:lnTo>
                      <a:pt x="60" y="42"/>
                    </a:lnTo>
                    <a:lnTo>
                      <a:pt x="48" y="36"/>
                    </a:lnTo>
                    <a:lnTo>
                      <a:pt x="36" y="36"/>
                    </a:lnTo>
                    <a:lnTo>
                      <a:pt x="30" y="42"/>
                    </a:lnTo>
                    <a:lnTo>
                      <a:pt x="24" y="48"/>
                    </a:lnTo>
                    <a:lnTo>
                      <a:pt x="18" y="42"/>
                    </a:lnTo>
                    <a:lnTo>
                      <a:pt x="24" y="36"/>
                    </a:lnTo>
                    <a:lnTo>
                      <a:pt x="30" y="30"/>
                    </a:lnTo>
                    <a:lnTo>
                      <a:pt x="36" y="30"/>
                    </a:lnTo>
                    <a:lnTo>
                      <a:pt x="42" y="30"/>
                    </a:lnTo>
                    <a:lnTo>
                      <a:pt x="36" y="24"/>
                    </a:lnTo>
                    <a:lnTo>
                      <a:pt x="24" y="24"/>
                    </a:lnTo>
                    <a:lnTo>
                      <a:pt x="18" y="30"/>
                    </a:lnTo>
                    <a:lnTo>
                      <a:pt x="18" y="24"/>
                    </a:lnTo>
                    <a:lnTo>
                      <a:pt x="30" y="18"/>
                    </a:lnTo>
                    <a:lnTo>
                      <a:pt x="42" y="18"/>
                    </a:lnTo>
                    <a:lnTo>
                      <a:pt x="54" y="18"/>
                    </a:lnTo>
                    <a:lnTo>
                      <a:pt x="72" y="18"/>
                    </a:lnTo>
                    <a:lnTo>
                      <a:pt x="84" y="24"/>
                    </a:lnTo>
                    <a:lnTo>
                      <a:pt x="72" y="18"/>
                    </a:lnTo>
                    <a:lnTo>
                      <a:pt x="54" y="12"/>
                    </a:lnTo>
                    <a:lnTo>
                      <a:pt x="48" y="12"/>
                    </a:lnTo>
                    <a:lnTo>
                      <a:pt x="36" y="12"/>
                    </a:lnTo>
                    <a:lnTo>
                      <a:pt x="24" y="12"/>
                    </a:lnTo>
                    <a:lnTo>
                      <a:pt x="12" y="12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99358" name="Freeform 30"/>
              <p:cNvSpPr/>
              <p:nvPr/>
            </p:nvSpPr>
            <p:spPr bwMode="auto">
              <a:xfrm>
                <a:off x="2907" y="3340"/>
                <a:ext cx="24" cy="18"/>
              </a:xfrm>
              <a:custGeom>
                <a:avLst/>
                <a:gdLst>
                  <a:gd name="T0" fmla="*/ 0 w 24"/>
                  <a:gd name="T1" fmla="*/ 0 h 18"/>
                  <a:gd name="T2" fmla="*/ 0 w 24"/>
                  <a:gd name="T3" fmla="*/ 6 h 18"/>
                  <a:gd name="T4" fmla="*/ 6 w 24"/>
                  <a:gd name="T5" fmla="*/ 12 h 18"/>
                  <a:gd name="T6" fmla="*/ 6 w 24"/>
                  <a:gd name="T7" fmla="*/ 18 h 18"/>
                  <a:gd name="T8" fmla="*/ 12 w 24"/>
                  <a:gd name="T9" fmla="*/ 18 h 18"/>
                  <a:gd name="T10" fmla="*/ 18 w 24"/>
                  <a:gd name="T11" fmla="*/ 12 h 18"/>
                  <a:gd name="T12" fmla="*/ 24 w 24"/>
                  <a:gd name="T13" fmla="*/ 12 h 18"/>
                  <a:gd name="T14" fmla="*/ 18 w 24"/>
                  <a:gd name="T15" fmla="*/ 12 h 18"/>
                  <a:gd name="T16" fmla="*/ 12 w 24"/>
                  <a:gd name="T17" fmla="*/ 12 h 18"/>
                  <a:gd name="T18" fmla="*/ 0 w 24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18">
                    <a:moveTo>
                      <a:pt x="0" y="0"/>
                    </a:moveTo>
                    <a:lnTo>
                      <a:pt x="0" y="6"/>
                    </a:lnTo>
                    <a:lnTo>
                      <a:pt x="6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24" y="12"/>
                    </a:lnTo>
                    <a:lnTo>
                      <a:pt x="18" y="12"/>
                    </a:lnTo>
                    <a:lnTo>
                      <a:pt x="12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1"/>
              </a:p>
            </p:txBody>
          </p:sp>
        </p:grpSp>
      </p:grpSp>
      <p:grpSp>
        <p:nvGrpSpPr>
          <p:cNvPr id="99390" name="Group 62"/>
          <p:cNvGrpSpPr/>
          <p:nvPr/>
        </p:nvGrpSpPr>
        <p:grpSpPr bwMode="auto">
          <a:xfrm>
            <a:off x="405136" y="908050"/>
            <a:ext cx="8210553" cy="533400"/>
            <a:chOff x="288" y="576"/>
            <a:chExt cx="5172" cy="336"/>
          </a:xfrm>
        </p:grpSpPr>
        <p:sp>
          <p:nvSpPr>
            <p:cNvPr id="99342" name="Rectangle 14"/>
            <p:cNvSpPr/>
            <p:nvPr/>
          </p:nvSpPr>
          <p:spPr bwMode="auto">
            <a:xfrm>
              <a:off x="1046" y="589"/>
              <a:ext cx="44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优点：</a:t>
              </a:r>
              <a:r>
                <a:rPr kumimoji="1" lang="en-US" altLang="zh-CN" sz="2400" b="1" dirty="0">
                  <a:ea typeface="楷体_GB2312" pitchFamily="49" charset="-122"/>
                </a:rPr>
                <a:t>Newton</a:t>
              </a:r>
              <a:r>
                <a:rPr kumimoji="1" lang="zh-CN" altLang="en-US" sz="2400" b="1" dirty="0">
                  <a:latin typeface="楷体_GB2312" pitchFamily="49" charset="-122"/>
                  <a:ea typeface="楷体_GB2312" pitchFamily="49" charset="-122"/>
                </a:rPr>
                <a:t>法收敛很快（对单根），算法简单。</a:t>
              </a:r>
              <a:endParaRPr kumimoji="1" lang="zh-CN" altLang="en-US" sz="24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99359" name="Group 31"/>
            <p:cNvGrpSpPr/>
            <p:nvPr/>
          </p:nvGrpSpPr>
          <p:grpSpPr bwMode="auto">
            <a:xfrm flipV="1">
              <a:off x="288" y="576"/>
              <a:ext cx="336" cy="336"/>
              <a:chOff x="2787" y="2607"/>
              <a:chExt cx="649" cy="841"/>
            </a:xfrm>
          </p:grpSpPr>
          <p:sp>
            <p:nvSpPr>
              <p:cNvPr id="99360" name="Freeform 32"/>
              <p:cNvSpPr/>
              <p:nvPr/>
            </p:nvSpPr>
            <p:spPr bwMode="auto">
              <a:xfrm>
                <a:off x="2787" y="2607"/>
                <a:ext cx="649" cy="841"/>
              </a:xfrm>
              <a:custGeom>
                <a:avLst/>
                <a:gdLst>
                  <a:gd name="T0" fmla="*/ 150 w 649"/>
                  <a:gd name="T1" fmla="*/ 6 h 841"/>
                  <a:gd name="T2" fmla="*/ 204 w 649"/>
                  <a:gd name="T3" fmla="*/ 6 h 841"/>
                  <a:gd name="T4" fmla="*/ 282 w 649"/>
                  <a:gd name="T5" fmla="*/ 18 h 841"/>
                  <a:gd name="T6" fmla="*/ 385 w 649"/>
                  <a:gd name="T7" fmla="*/ 54 h 841"/>
                  <a:gd name="T8" fmla="*/ 529 w 649"/>
                  <a:gd name="T9" fmla="*/ 114 h 841"/>
                  <a:gd name="T10" fmla="*/ 565 w 649"/>
                  <a:gd name="T11" fmla="*/ 144 h 841"/>
                  <a:gd name="T12" fmla="*/ 619 w 649"/>
                  <a:gd name="T13" fmla="*/ 240 h 841"/>
                  <a:gd name="T14" fmla="*/ 649 w 649"/>
                  <a:gd name="T15" fmla="*/ 300 h 841"/>
                  <a:gd name="T16" fmla="*/ 619 w 649"/>
                  <a:gd name="T17" fmla="*/ 342 h 841"/>
                  <a:gd name="T18" fmla="*/ 619 w 649"/>
                  <a:gd name="T19" fmla="*/ 372 h 841"/>
                  <a:gd name="T20" fmla="*/ 643 w 649"/>
                  <a:gd name="T21" fmla="*/ 420 h 841"/>
                  <a:gd name="T22" fmla="*/ 637 w 649"/>
                  <a:gd name="T23" fmla="*/ 462 h 841"/>
                  <a:gd name="T24" fmla="*/ 595 w 649"/>
                  <a:gd name="T25" fmla="*/ 492 h 841"/>
                  <a:gd name="T26" fmla="*/ 607 w 649"/>
                  <a:gd name="T27" fmla="*/ 528 h 841"/>
                  <a:gd name="T28" fmla="*/ 589 w 649"/>
                  <a:gd name="T29" fmla="*/ 577 h 841"/>
                  <a:gd name="T30" fmla="*/ 529 w 649"/>
                  <a:gd name="T31" fmla="*/ 595 h 841"/>
                  <a:gd name="T32" fmla="*/ 505 w 649"/>
                  <a:gd name="T33" fmla="*/ 631 h 841"/>
                  <a:gd name="T34" fmla="*/ 457 w 649"/>
                  <a:gd name="T35" fmla="*/ 649 h 841"/>
                  <a:gd name="T36" fmla="*/ 360 w 649"/>
                  <a:gd name="T37" fmla="*/ 655 h 841"/>
                  <a:gd name="T38" fmla="*/ 300 w 649"/>
                  <a:gd name="T39" fmla="*/ 637 h 841"/>
                  <a:gd name="T40" fmla="*/ 258 w 649"/>
                  <a:gd name="T41" fmla="*/ 589 h 841"/>
                  <a:gd name="T42" fmla="*/ 222 w 649"/>
                  <a:gd name="T43" fmla="*/ 528 h 841"/>
                  <a:gd name="T44" fmla="*/ 240 w 649"/>
                  <a:gd name="T45" fmla="*/ 504 h 841"/>
                  <a:gd name="T46" fmla="*/ 276 w 649"/>
                  <a:gd name="T47" fmla="*/ 498 h 841"/>
                  <a:gd name="T48" fmla="*/ 306 w 649"/>
                  <a:gd name="T49" fmla="*/ 522 h 841"/>
                  <a:gd name="T50" fmla="*/ 282 w 649"/>
                  <a:gd name="T51" fmla="*/ 498 h 841"/>
                  <a:gd name="T52" fmla="*/ 270 w 649"/>
                  <a:gd name="T53" fmla="*/ 492 h 841"/>
                  <a:gd name="T54" fmla="*/ 246 w 649"/>
                  <a:gd name="T55" fmla="*/ 474 h 841"/>
                  <a:gd name="T56" fmla="*/ 204 w 649"/>
                  <a:gd name="T57" fmla="*/ 486 h 841"/>
                  <a:gd name="T58" fmla="*/ 198 w 649"/>
                  <a:gd name="T59" fmla="*/ 516 h 841"/>
                  <a:gd name="T60" fmla="*/ 204 w 649"/>
                  <a:gd name="T61" fmla="*/ 607 h 841"/>
                  <a:gd name="T62" fmla="*/ 228 w 649"/>
                  <a:gd name="T63" fmla="*/ 703 h 841"/>
                  <a:gd name="T64" fmla="*/ 228 w 649"/>
                  <a:gd name="T65" fmla="*/ 793 h 841"/>
                  <a:gd name="T66" fmla="*/ 204 w 649"/>
                  <a:gd name="T67" fmla="*/ 829 h 841"/>
                  <a:gd name="T68" fmla="*/ 150 w 649"/>
                  <a:gd name="T69" fmla="*/ 835 h 841"/>
                  <a:gd name="T70" fmla="*/ 132 w 649"/>
                  <a:gd name="T71" fmla="*/ 775 h 841"/>
                  <a:gd name="T72" fmla="*/ 108 w 649"/>
                  <a:gd name="T73" fmla="*/ 709 h 841"/>
                  <a:gd name="T74" fmla="*/ 96 w 649"/>
                  <a:gd name="T75" fmla="*/ 685 h 841"/>
                  <a:gd name="T76" fmla="*/ 84 w 649"/>
                  <a:gd name="T77" fmla="*/ 655 h 841"/>
                  <a:gd name="T78" fmla="*/ 48 w 649"/>
                  <a:gd name="T79" fmla="*/ 522 h 841"/>
                  <a:gd name="T80" fmla="*/ 18 w 649"/>
                  <a:gd name="T81" fmla="*/ 366 h 841"/>
                  <a:gd name="T82" fmla="*/ 0 w 649"/>
                  <a:gd name="T83" fmla="*/ 270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49" h="841">
                    <a:moveTo>
                      <a:pt x="108" y="0"/>
                    </a:moveTo>
                    <a:lnTo>
                      <a:pt x="132" y="6"/>
                    </a:lnTo>
                    <a:lnTo>
                      <a:pt x="150" y="6"/>
                    </a:lnTo>
                    <a:lnTo>
                      <a:pt x="168" y="12"/>
                    </a:lnTo>
                    <a:lnTo>
                      <a:pt x="180" y="12"/>
                    </a:lnTo>
                    <a:lnTo>
                      <a:pt x="204" y="6"/>
                    </a:lnTo>
                    <a:lnTo>
                      <a:pt x="228" y="6"/>
                    </a:lnTo>
                    <a:lnTo>
                      <a:pt x="252" y="12"/>
                    </a:lnTo>
                    <a:lnTo>
                      <a:pt x="282" y="18"/>
                    </a:lnTo>
                    <a:lnTo>
                      <a:pt x="312" y="24"/>
                    </a:lnTo>
                    <a:lnTo>
                      <a:pt x="342" y="36"/>
                    </a:lnTo>
                    <a:lnTo>
                      <a:pt x="385" y="54"/>
                    </a:lnTo>
                    <a:lnTo>
                      <a:pt x="427" y="72"/>
                    </a:lnTo>
                    <a:lnTo>
                      <a:pt x="481" y="96"/>
                    </a:lnTo>
                    <a:lnTo>
                      <a:pt x="529" y="114"/>
                    </a:lnTo>
                    <a:lnTo>
                      <a:pt x="547" y="120"/>
                    </a:lnTo>
                    <a:lnTo>
                      <a:pt x="559" y="132"/>
                    </a:lnTo>
                    <a:lnTo>
                      <a:pt x="565" y="144"/>
                    </a:lnTo>
                    <a:lnTo>
                      <a:pt x="577" y="162"/>
                    </a:lnTo>
                    <a:lnTo>
                      <a:pt x="595" y="192"/>
                    </a:lnTo>
                    <a:lnTo>
                      <a:pt x="619" y="240"/>
                    </a:lnTo>
                    <a:lnTo>
                      <a:pt x="637" y="264"/>
                    </a:lnTo>
                    <a:lnTo>
                      <a:pt x="643" y="288"/>
                    </a:lnTo>
                    <a:lnTo>
                      <a:pt x="649" y="300"/>
                    </a:lnTo>
                    <a:lnTo>
                      <a:pt x="643" y="318"/>
                    </a:lnTo>
                    <a:lnTo>
                      <a:pt x="631" y="336"/>
                    </a:lnTo>
                    <a:lnTo>
                      <a:pt x="619" y="342"/>
                    </a:lnTo>
                    <a:lnTo>
                      <a:pt x="613" y="348"/>
                    </a:lnTo>
                    <a:lnTo>
                      <a:pt x="613" y="360"/>
                    </a:lnTo>
                    <a:lnTo>
                      <a:pt x="619" y="372"/>
                    </a:lnTo>
                    <a:lnTo>
                      <a:pt x="625" y="384"/>
                    </a:lnTo>
                    <a:lnTo>
                      <a:pt x="637" y="402"/>
                    </a:lnTo>
                    <a:lnTo>
                      <a:pt x="643" y="420"/>
                    </a:lnTo>
                    <a:lnTo>
                      <a:pt x="643" y="432"/>
                    </a:lnTo>
                    <a:lnTo>
                      <a:pt x="643" y="450"/>
                    </a:lnTo>
                    <a:lnTo>
                      <a:pt x="637" y="462"/>
                    </a:lnTo>
                    <a:lnTo>
                      <a:pt x="625" y="474"/>
                    </a:lnTo>
                    <a:lnTo>
                      <a:pt x="607" y="486"/>
                    </a:lnTo>
                    <a:lnTo>
                      <a:pt x="595" y="492"/>
                    </a:lnTo>
                    <a:lnTo>
                      <a:pt x="595" y="504"/>
                    </a:lnTo>
                    <a:lnTo>
                      <a:pt x="601" y="516"/>
                    </a:lnTo>
                    <a:lnTo>
                      <a:pt x="607" y="528"/>
                    </a:lnTo>
                    <a:lnTo>
                      <a:pt x="601" y="546"/>
                    </a:lnTo>
                    <a:lnTo>
                      <a:pt x="601" y="565"/>
                    </a:lnTo>
                    <a:lnTo>
                      <a:pt x="589" y="577"/>
                    </a:lnTo>
                    <a:lnTo>
                      <a:pt x="577" y="583"/>
                    </a:lnTo>
                    <a:lnTo>
                      <a:pt x="553" y="589"/>
                    </a:lnTo>
                    <a:lnTo>
                      <a:pt x="529" y="595"/>
                    </a:lnTo>
                    <a:lnTo>
                      <a:pt x="517" y="595"/>
                    </a:lnTo>
                    <a:lnTo>
                      <a:pt x="511" y="619"/>
                    </a:lnTo>
                    <a:lnTo>
                      <a:pt x="505" y="631"/>
                    </a:lnTo>
                    <a:lnTo>
                      <a:pt x="493" y="643"/>
                    </a:lnTo>
                    <a:lnTo>
                      <a:pt x="475" y="649"/>
                    </a:lnTo>
                    <a:lnTo>
                      <a:pt x="457" y="649"/>
                    </a:lnTo>
                    <a:lnTo>
                      <a:pt x="433" y="649"/>
                    </a:lnTo>
                    <a:lnTo>
                      <a:pt x="403" y="655"/>
                    </a:lnTo>
                    <a:lnTo>
                      <a:pt x="360" y="655"/>
                    </a:lnTo>
                    <a:lnTo>
                      <a:pt x="342" y="655"/>
                    </a:lnTo>
                    <a:lnTo>
                      <a:pt x="324" y="649"/>
                    </a:lnTo>
                    <a:lnTo>
                      <a:pt x="300" y="637"/>
                    </a:lnTo>
                    <a:lnTo>
                      <a:pt x="282" y="625"/>
                    </a:lnTo>
                    <a:lnTo>
                      <a:pt x="270" y="607"/>
                    </a:lnTo>
                    <a:lnTo>
                      <a:pt x="258" y="589"/>
                    </a:lnTo>
                    <a:lnTo>
                      <a:pt x="240" y="565"/>
                    </a:lnTo>
                    <a:lnTo>
                      <a:pt x="228" y="540"/>
                    </a:lnTo>
                    <a:lnTo>
                      <a:pt x="222" y="528"/>
                    </a:lnTo>
                    <a:lnTo>
                      <a:pt x="228" y="522"/>
                    </a:lnTo>
                    <a:lnTo>
                      <a:pt x="234" y="510"/>
                    </a:lnTo>
                    <a:lnTo>
                      <a:pt x="240" y="504"/>
                    </a:lnTo>
                    <a:lnTo>
                      <a:pt x="252" y="498"/>
                    </a:lnTo>
                    <a:lnTo>
                      <a:pt x="264" y="498"/>
                    </a:lnTo>
                    <a:lnTo>
                      <a:pt x="276" y="498"/>
                    </a:lnTo>
                    <a:lnTo>
                      <a:pt x="288" y="510"/>
                    </a:lnTo>
                    <a:lnTo>
                      <a:pt x="300" y="516"/>
                    </a:lnTo>
                    <a:lnTo>
                      <a:pt x="306" y="522"/>
                    </a:lnTo>
                    <a:lnTo>
                      <a:pt x="318" y="528"/>
                    </a:lnTo>
                    <a:lnTo>
                      <a:pt x="306" y="516"/>
                    </a:lnTo>
                    <a:lnTo>
                      <a:pt x="282" y="498"/>
                    </a:lnTo>
                    <a:lnTo>
                      <a:pt x="288" y="492"/>
                    </a:lnTo>
                    <a:lnTo>
                      <a:pt x="282" y="492"/>
                    </a:lnTo>
                    <a:lnTo>
                      <a:pt x="270" y="492"/>
                    </a:lnTo>
                    <a:lnTo>
                      <a:pt x="264" y="486"/>
                    </a:lnTo>
                    <a:lnTo>
                      <a:pt x="252" y="480"/>
                    </a:lnTo>
                    <a:lnTo>
                      <a:pt x="246" y="474"/>
                    </a:lnTo>
                    <a:lnTo>
                      <a:pt x="228" y="474"/>
                    </a:lnTo>
                    <a:lnTo>
                      <a:pt x="216" y="474"/>
                    </a:lnTo>
                    <a:lnTo>
                      <a:pt x="204" y="486"/>
                    </a:lnTo>
                    <a:lnTo>
                      <a:pt x="198" y="492"/>
                    </a:lnTo>
                    <a:lnTo>
                      <a:pt x="198" y="504"/>
                    </a:lnTo>
                    <a:lnTo>
                      <a:pt x="198" y="516"/>
                    </a:lnTo>
                    <a:lnTo>
                      <a:pt x="198" y="546"/>
                    </a:lnTo>
                    <a:lnTo>
                      <a:pt x="198" y="577"/>
                    </a:lnTo>
                    <a:lnTo>
                      <a:pt x="204" y="607"/>
                    </a:lnTo>
                    <a:lnTo>
                      <a:pt x="204" y="637"/>
                    </a:lnTo>
                    <a:lnTo>
                      <a:pt x="216" y="679"/>
                    </a:lnTo>
                    <a:lnTo>
                      <a:pt x="228" y="703"/>
                    </a:lnTo>
                    <a:lnTo>
                      <a:pt x="234" y="721"/>
                    </a:lnTo>
                    <a:lnTo>
                      <a:pt x="234" y="763"/>
                    </a:lnTo>
                    <a:lnTo>
                      <a:pt x="228" y="793"/>
                    </a:lnTo>
                    <a:lnTo>
                      <a:pt x="222" y="811"/>
                    </a:lnTo>
                    <a:lnTo>
                      <a:pt x="216" y="823"/>
                    </a:lnTo>
                    <a:lnTo>
                      <a:pt x="204" y="829"/>
                    </a:lnTo>
                    <a:lnTo>
                      <a:pt x="186" y="835"/>
                    </a:lnTo>
                    <a:lnTo>
                      <a:pt x="168" y="841"/>
                    </a:lnTo>
                    <a:lnTo>
                      <a:pt x="150" y="835"/>
                    </a:lnTo>
                    <a:lnTo>
                      <a:pt x="144" y="829"/>
                    </a:lnTo>
                    <a:lnTo>
                      <a:pt x="138" y="787"/>
                    </a:lnTo>
                    <a:lnTo>
                      <a:pt x="132" y="775"/>
                    </a:lnTo>
                    <a:lnTo>
                      <a:pt x="132" y="769"/>
                    </a:lnTo>
                    <a:lnTo>
                      <a:pt x="126" y="745"/>
                    </a:lnTo>
                    <a:lnTo>
                      <a:pt x="108" y="709"/>
                    </a:lnTo>
                    <a:lnTo>
                      <a:pt x="102" y="697"/>
                    </a:lnTo>
                    <a:lnTo>
                      <a:pt x="102" y="685"/>
                    </a:lnTo>
                    <a:lnTo>
                      <a:pt x="96" y="685"/>
                    </a:lnTo>
                    <a:lnTo>
                      <a:pt x="96" y="679"/>
                    </a:lnTo>
                    <a:lnTo>
                      <a:pt x="96" y="673"/>
                    </a:lnTo>
                    <a:lnTo>
                      <a:pt x="84" y="655"/>
                    </a:lnTo>
                    <a:lnTo>
                      <a:pt x="78" y="613"/>
                    </a:lnTo>
                    <a:lnTo>
                      <a:pt x="60" y="571"/>
                    </a:lnTo>
                    <a:lnTo>
                      <a:pt x="48" y="522"/>
                    </a:lnTo>
                    <a:lnTo>
                      <a:pt x="30" y="468"/>
                    </a:lnTo>
                    <a:lnTo>
                      <a:pt x="24" y="426"/>
                    </a:lnTo>
                    <a:lnTo>
                      <a:pt x="18" y="366"/>
                    </a:lnTo>
                    <a:lnTo>
                      <a:pt x="18" y="306"/>
                    </a:lnTo>
                    <a:lnTo>
                      <a:pt x="18" y="300"/>
                    </a:lnTo>
                    <a:lnTo>
                      <a:pt x="0" y="270"/>
                    </a:lnTo>
                    <a:lnTo>
                      <a:pt x="72" y="204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FFB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99361" name="Freeform 33"/>
              <p:cNvSpPr/>
              <p:nvPr/>
            </p:nvSpPr>
            <p:spPr bwMode="auto">
              <a:xfrm>
                <a:off x="2889" y="2607"/>
                <a:ext cx="445" cy="132"/>
              </a:xfrm>
              <a:custGeom>
                <a:avLst/>
                <a:gdLst>
                  <a:gd name="T0" fmla="*/ 24 w 445"/>
                  <a:gd name="T1" fmla="*/ 0 h 132"/>
                  <a:gd name="T2" fmla="*/ 42 w 445"/>
                  <a:gd name="T3" fmla="*/ 6 h 132"/>
                  <a:gd name="T4" fmla="*/ 60 w 445"/>
                  <a:gd name="T5" fmla="*/ 6 h 132"/>
                  <a:gd name="T6" fmla="*/ 72 w 445"/>
                  <a:gd name="T7" fmla="*/ 12 h 132"/>
                  <a:gd name="T8" fmla="*/ 90 w 445"/>
                  <a:gd name="T9" fmla="*/ 6 h 132"/>
                  <a:gd name="T10" fmla="*/ 102 w 445"/>
                  <a:gd name="T11" fmla="*/ 6 h 132"/>
                  <a:gd name="T12" fmla="*/ 120 w 445"/>
                  <a:gd name="T13" fmla="*/ 6 h 132"/>
                  <a:gd name="T14" fmla="*/ 144 w 445"/>
                  <a:gd name="T15" fmla="*/ 6 h 132"/>
                  <a:gd name="T16" fmla="*/ 174 w 445"/>
                  <a:gd name="T17" fmla="*/ 18 h 132"/>
                  <a:gd name="T18" fmla="*/ 210 w 445"/>
                  <a:gd name="T19" fmla="*/ 24 h 132"/>
                  <a:gd name="T20" fmla="*/ 246 w 445"/>
                  <a:gd name="T21" fmla="*/ 36 h 132"/>
                  <a:gd name="T22" fmla="*/ 289 w 445"/>
                  <a:gd name="T23" fmla="*/ 54 h 132"/>
                  <a:gd name="T24" fmla="*/ 337 w 445"/>
                  <a:gd name="T25" fmla="*/ 72 h 132"/>
                  <a:gd name="T26" fmla="*/ 379 w 445"/>
                  <a:gd name="T27" fmla="*/ 96 h 132"/>
                  <a:gd name="T28" fmla="*/ 409 w 445"/>
                  <a:gd name="T29" fmla="*/ 108 h 132"/>
                  <a:gd name="T30" fmla="*/ 427 w 445"/>
                  <a:gd name="T31" fmla="*/ 114 h 132"/>
                  <a:gd name="T32" fmla="*/ 445 w 445"/>
                  <a:gd name="T33" fmla="*/ 126 h 132"/>
                  <a:gd name="T34" fmla="*/ 433 w 445"/>
                  <a:gd name="T35" fmla="*/ 120 h 132"/>
                  <a:gd name="T36" fmla="*/ 421 w 445"/>
                  <a:gd name="T37" fmla="*/ 120 h 132"/>
                  <a:gd name="T38" fmla="*/ 409 w 445"/>
                  <a:gd name="T39" fmla="*/ 126 h 132"/>
                  <a:gd name="T40" fmla="*/ 403 w 445"/>
                  <a:gd name="T41" fmla="*/ 126 h 132"/>
                  <a:gd name="T42" fmla="*/ 385 w 445"/>
                  <a:gd name="T43" fmla="*/ 120 h 132"/>
                  <a:gd name="T44" fmla="*/ 367 w 445"/>
                  <a:gd name="T45" fmla="*/ 108 h 132"/>
                  <a:gd name="T46" fmla="*/ 349 w 445"/>
                  <a:gd name="T47" fmla="*/ 96 h 132"/>
                  <a:gd name="T48" fmla="*/ 325 w 445"/>
                  <a:gd name="T49" fmla="*/ 84 h 132"/>
                  <a:gd name="T50" fmla="*/ 301 w 445"/>
                  <a:gd name="T51" fmla="*/ 72 h 132"/>
                  <a:gd name="T52" fmla="*/ 271 w 445"/>
                  <a:gd name="T53" fmla="*/ 60 h 132"/>
                  <a:gd name="T54" fmla="*/ 246 w 445"/>
                  <a:gd name="T55" fmla="*/ 54 h 132"/>
                  <a:gd name="T56" fmla="*/ 222 w 445"/>
                  <a:gd name="T57" fmla="*/ 42 h 132"/>
                  <a:gd name="T58" fmla="*/ 204 w 445"/>
                  <a:gd name="T59" fmla="*/ 36 h 132"/>
                  <a:gd name="T60" fmla="*/ 186 w 445"/>
                  <a:gd name="T61" fmla="*/ 36 h 132"/>
                  <a:gd name="T62" fmla="*/ 174 w 445"/>
                  <a:gd name="T63" fmla="*/ 30 h 132"/>
                  <a:gd name="T64" fmla="*/ 150 w 445"/>
                  <a:gd name="T65" fmla="*/ 30 h 132"/>
                  <a:gd name="T66" fmla="*/ 126 w 445"/>
                  <a:gd name="T67" fmla="*/ 30 h 132"/>
                  <a:gd name="T68" fmla="*/ 102 w 445"/>
                  <a:gd name="T69" fmla="*/ 30 h 132"/>
                  <a:gd name="T70" fmla="*/ 84 w 445"/>
                  <a:gd name="T71" fmla="*/ 36 h 132"/>
                  <a:gd name="T72" fmla="*/ 66 w 445"/>
                  <a:gd name="T73" fmla="*/ 42 h 132"/>
                  <a:gd name="T74" fmla="*/ 54 w 445"/>
                  <a:gd name="T75" fmla="*/ 60 h 132"/>
                  <a:gd name="T76" fmla="*/ 42 w 445"/>
                  <a:gd name="T77" fmla="*/ 72 h 132"/>
                  <a:gd name="T78" fmla="*/ 30 w 445"/>
                  <a:gd name="T79" fmla="*/ 90 h 132"/>
                  <a:gd name="T80" fmla="*/ 18 w 445"/>
                  <a:gd name="T81" fmla="*/ 108 h 132"/>
                  <a:gd name="T82" fmla="*/ 12 w 445"/>
                  <a:gd name="T83" fmla="*/ 120 h 132"/>
                  <a:gd name="T84" fmla="*/ 0 w 445"/>
                  <a:gd name="T85" fmla="*/ 132 h 132"/>
                  <a:gd name="T86" fmla="*/ 24 w 445"/>
                  <a:gd name="T8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45" h="132">
                    <a:moveTo>
                      <a:pt x="24" y="0"/>
                    </a:moveTo>
                    <a:lnTo>
                      <a:pt x="42" y="6"/>
                    </a:lnTo>
                    <a:lnTo>
                      <a:pt x="60" y="6"/>
                    </a:lnTo>
                    <a:lnTo>
                      <a:pt x="72" y="12"/>
                    </a:lnTo>
                    <a:lnTo>
                      <a:pt x="90" y="6"/>
                    </a:lnTo>
                    <a:lnTo>
                      <a:pt x="102" y="6"/>
                    </a:lnTo>
                    <a:lnTo>
                      <a:pt x="120" y="6"/>
                    </a:lnTo>
                    <a:lnTo>
                      <a:pt x="144" y="6"/>
                    </a:lnTo>
                    <a:lnTo>
                      <a:pt x="174" y="18"/>
                    </a:lnTo>
                    <a:lnTo>
                      <a:pt x="210" y="24"/>
                    </a:lnTo>
                    <a:lnTo>
                      <a:pt x="246" y="36"/>
                    </a:lnTo>
                    <a:lnTo>
                      <a:pt x="289" y="54"/>
                    </a:lnTo>
                    <a:lnTo>
                      <a:pt x="337" y="72"/>
                    </a:lnTo>
                    <a:lnTo>
                      <a:pt x="379" y="96"/>
                    </a:lnTo>
                    <a:lnTo>
                      <a:pt x="409" y="108"/>
                    </a:lnTo>
                    <a:lnTo>
                      <a:pt x="427" y="114"/>
                    </a:lnTo>
                    <a:lnTo>
                      <a:pt x="445" y="126"/>
                    </a:lnTo>
                    <a:lnTo>
                      <a:pt x="433" y="120"/>
                    </a:lnTo>
                    <a:lnTo>
                      <a:pt x="421" y="120"/>
                    </a:lnTo>
                    <a:lnTo>
                      <a:pt x="409" y="126"/>
                    </a:lnTo>
                    <a:lnTo>
                      <a:pt x="403" y="126"/>
                    </a:lnTo>
                    <a:lnTo>
                      <a:pt x="385" y="120"/>
                    </a:lnTo>
                    <a:lnTo>
                      <a:pt x="367" y="108"/>
                    </a:lnTo>
                    <a:lnTo>
                      <a:pt x="349" y="96"/>
                    </a:lnTo>
                    <a:lnTo>
                      <a:pt x="325" y="84"/>
                    </a:lnTo>
                    <a:lnTo>
                      <a:pt x="301" y="72"/>
                    </a:lnTo>
                    <a:lnTo>
                      <a:pt x="271" y="60"/>
                    </a:lnTo>
                    <a:lnTo>
                      <a:pt x="246" y="54"/>
                    </a:lnTo>
                    <a:lnTo>
                      <a:pt x="222" y="42"/>
                    </a:lnTo>
                    <a:lnTo>
                      <a:pt x="204" y="36"/>
                    </a:lnTo>
                    <a:lnTo>
                      <a:pt x="186" y="36"/>
                    </a:lnTo>
                    <a:lnTo>
                      <a:pt x="174" y="30"/>
                    </a:lnTo>
                    <a:lnTo>
                      <a:pt x="150" y="30"/>
                    </a:lnTo>
                    <a:lnTo>
                      <a:pt x="126" y="30"/>
                    </a:lnTo>
                    <a:lnTo>
                      <a:pt x="102" y="30"/>
                    </a:lnTo>
                    <a:lnTo>
                      <a:pt x="84" y="36"/>
                    </a:lnTo>
                    <a:lnTo>
                      <a:pt x="66" y="42"/>
                    </a:lnTo>
                    <a:lnTo>
                      <a:pt x="54" y="60"/>
                    </a:lnTo>
                    <a:lnTo>
                      <a:pt x="42" y="72"/>
                    </a:lnTo>
                    <a:lnTo>
                      <a:pt x="30" y="90"/>
                    </a:lnTo>
                    <a:lnTo>
                      <a:pt x="18" y="108"/>
                    </a:lnTo>
                    <a:lnTo>
                      <a:pt x="12" y="120"/>
                    </a:lnTo>
                    <a:lnTo>
                      <a:pt x="0" y="13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99362" name="Freeform 34"/>
              <p:cNvSpPr/>
              <p:nvPr/>
            </p:nvSpPr>
            <p:spPr bwMode="auto">
              <a:xfrm>
                <a:off x="3316" y="2841"/>
                <a:ext cx="96" cy="114"/>
              </a:xfrm>
              <a:custGeom>
                <a:avLst/>
                <a:gdLst>
                  <a:gd name="T0" fmla="*/ 90 w 96"/>
                  <a:gd name="T1" fmla="*/ 108 h 114"/>
                  <a:gd name="T2" fmla="*/ 96 w 96"/>
                  <a:gd name="T3" fmla="*/ 96 h 114"/>
                  <a:gd name="T4" fmla="*/ 96 w 96"/>
                  <a:gd name="T5" fmla="*/ 84 h 114"/>
                  <a:gd name="T6" fmla="*/ 90 w 96"/>
                  <a:gd name="T7" fmla="*/ 66 h 114"/>
                  <a:gd name="T8" fmla="*/ 78 w 96"/>
                  <a:gd name="T9" fmla="*/ 54 h 114"/>
                  <a:gd name="T10" fmla="*/ 66 w 96"/>
                  <a:gd name="T11" fmla="*/ 36 h 114"/>
                  <a:gd name="T12" fmla="*/ 42 w 96"/>
                  <a:gd name="T13" fmla="*/ 24 h 114"/>
                  <a:gd name="T14" fmla="*/ 24 w 96"/>
                  <a:gd name="T15" fmla="*/ 12 h 114"/>
                  <a:gd name="T16" fmla="*/ 0 w 96"/>
                  <a:gd name="T17" fmla="*/ 0 h 114"/>
                  <a:gd name="T18" fmla="*/ 24 w 96"/>
                  <a:gd name="T19" fmla="*/ 18 h 114"/>
                  <a:gd name="T20" fmla="*/ 30 w 96"/>
                  <a:gd name="T21" fmla="*/ 24 h 114"/>
                  <a:gd name="T22" fmla="*/ 42 w 96"/>
                  <a:gd name="T23" fmla="*/ 30 h 114"/>
                  <a:gd name="T24" fmla="*/ 54 w 96"/>
                  <a:gd name="T25" fmla="*/ 42 h 114"/>
                  <a:gd name="T26" fmla="*/ 60 w 96"/>
                  <a:gd name="T27" fmla="*/ 48 h 114"/>
                  <a:gd name="T28" fmla="*/ 72 w 96"/>
                  <a:gd name="T29" fmla="*/ 60 h 114"/>
                  <a:gd name="T30" fmla="*/ 78 w 96"/>
                  <a:gd name="T31" fmla="*/ 72 h 114"/>
                  <a:gd name="T32" fmla="*/ 84 w 96"/>
                  <a:gd name="T33" fmla="*/ 90 h 114"/>
                  <a:gd name="T34" fmla="*/ 84 w 96"/>
                  <a:gd name="T35" fmla="*/ 102 h 114"/>
                  <a:gd name="T36" fmla="*/ 84 w 96"/>
                  <a:gd name="T37" fmla="*/ 114 h 114"/>
                  <a:gd name="T38" fmla="*/ 90 w 96"/>
                  <a:gd name="T39" fmla="*/ 10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6" h="114">
                    <a:moveTo>
                      <a:pt x="90" y="108"/>
                    </a:moveTo>
                    <a:lnTo>
                      <a:pt x="96" y="96"/>
                    </a:lnTo>
                    <a:lnTo>
                      <a:pt x="96" y="84"/>
                    </a:lnTo>
                    <a:lnTo>
                      <a:pt x="90" y="66"/>
                    </a:lnTo>
                    <a:lnTo>
                      <a:pt x="78" y="54"/>
                    </a:lnTo>
                    <a:lnTo>
                      <a:pt x="66" y="36"/>
                    </a:lnTo>
                    <a:lnTo>
                      <a:pt x="42" y="24"/>
                    </a:lnTo>
                    <a:lnTo>
                      <a:pt x="24" y="12"/>
                    </a:lnTo>
                    <a:lnTo>
                      <a:pt x="0" y="0"/>
                    </a:lnTo>
                    <a:lnTo>
                      <a:pt x="24" y="18"/>
                    </a:lnTo>
                    <a:lnTo>
                      <a:pt x="30" y="24"/>
                    </a:lnTo>
                    <a:lnTo>
                      <a:pt x="42" y="30"/>
                    </a:lnTo>
                    <a:lnTo>
                      <a:pt x="54" y="42"/>
                    </a:lnTo>
                    <a:lnTo>
                      <a:pt x="60" y="48"/>
                    </a:lnTo>
                    <a:lnTo>
                      <a:pt x="72" y="60"/>
                    </a:lnTo>
                    <a:lnTo>
                      <a:pt x="78" y="72"/>
                    </a:lnTo>
                    <a:lnTo>
                      <a:pt x="84" y="90"/>
                    </a:lnTo>
                    <a:lnTo>
                      <a:pt x="84" y="102"/>
                    </a:lnTo>
                    <a:lnTo>
                      <a:pt x="84" y="114"/>
                    </a:lnTo>
                    <a:lnTo>
                      <a:pt x="90" y="108"/>
                    </a:lnTo>
                    <a:close/>
                  </a:path>
                </a:pathLst>
              </a:custGeom>
              <a:solidFill>
                <a:srgbClr val="FCA4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99363" name="Freeform 35"/>
              <p:cNvSpPr/>
              <p:nvPr/>
            </p:nvSpPr>
            <p:spPr bwMode="auto">
              <a:xfrm>
                <a:off x="3280" y="2961"/>
                <a:ext cx="114" cy="138"/>
              </a:xfrm>
              <a:custGeom>
                <a:avLst/>
                <a:gdLst>
                  <a:gd name="T0" fmla="*/ 108 w 114"/>
                  <a:gd name="T1" fmla="*/ 132 h 138"/>
                  <a:gd name="T2" fmla="*/ 114 w 114"/>
                  <a:gd name="T3" fmla="*/ 114 h 138"/>
                  <a:gd name="T4" fmla="*/ 108 w 114"/>
                  <a:gd name="T5" fmla="*/ 96 h 138"/>
                  <a:gd name="T6" fmla="*/ 108 w 114"/>
                  <a:gd name="T7" fmla="*/ 84 h 138"/>
                  <a:gd name="T8" fmla="*/ 96 w 114"/>
                  <a:gd name="T9" fmla="*/ 66 h 138"/>
                  <a:gd name="T10" fmla="*/ 90 w 114"/>
                  <a:gd name="T11" fmla="*/ 54 h 138"/>
                  <a:gd name="T12" fmla="*/ 72 w 114"/>
                  <a:gd name="T13" fmla="*/ 42 h 138"/>
                  <a:gd name="T14" fmla="*/ 54 w 114"/>
                  <a:gd name="T15" fmla="*/ 30 h 138"/>
                  <a:gd name="T16" fmla="*/ 30 w 114"/>
                  <a:gd name="T17" fmla="*/ 18 h 138"/>
                  <a:gd name="T18" fmla="*/ 0 w 114"/>
                  <a:gd name="T19" fmla="*/ 0 h 138"/>
                  <a:gd name="T20" fmla="*/ 18 w 114"/>
                  <a:gd name="T21" fmla="*/ 12 h 138"/>
                  <a:gd name="T22" fmla="*/ 30 w 114"/>
                  <a:gd name="T23" fmla="*/ 24 h 138"/>
                  <a:gd name="T24" fmla="*/ 48 w 114"/>
                  <a:gd name="T25" fmla="*/ 36 h 138"/>
                  <a:gd name="T26" fmla="*/ 60 w 114"/>
                  <a:gd name="T27" fmla="*/ 48 h 138"/>
                  <a:gd name="T28" fmla="*/ 72 w 114"/>
                  <a:gd name="T29" fmla="*/ 60 h 138"/>
                  <a:gd name="T30" fmla="*/ 84 w 114"/>
                  <a:gd name="T31" fmla="*/ 78 h 138"/>
                  <a:gd name="T32" fmla="*/ 90 w 114"/>
                  <a:gd name="T33" fmla="*/ 96 h 138"/>
                  <a:gd name="T34" fmla="*/ 96 w 114"/>
                  <a:gd name="T35" fmla="*/ 120 h 138"/>
                  <a:gd name="T36" fmla="*/ 102 w 114"/>
                  <a:gd name="T37" fmla="*/ 138 h 138"/>
                  <a:gd name="T38" fmla="*/ 108 w 114"/>
                  <a:gd name="T39" fmla="*/ 13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4" h="138">
                    <a:moveTo>
                      <a:pt x="108" y="132"/>
                    </a:moveTo>
                    <a:lnTo>
                      <a:pt x="114" y="114"/>
                    </a:lnTo>
                    <a:lnTo>
                      <a:pt x="108" y="96"/>
                    </a:lnTo>
                    <a:lnTo>
                      <a:pt x="108" y="84"/>
                    </a:lnTo>
                    <a:lnTo>
                      <a:pt x="96" y="66"/>
                    </a:lnTo>
                    <a:lnTo>
                      <a:pt x="90" y="54"/>
                    </a:lnTo>
                    <a:lnTo>
                      <a:pt x="72" y="42"/>
                    </a:lnTo>
                    <a:lnTo>
                      <a:pt x="54" y="30"/>
                    </a:lnTo>
                    <a:lnTo>
                      <a:pt x="30" y="18"/>
                    </a:lnTo>
                    <a:lnTo>
                      <a:pt x="0" y="0"/>
                    </a:lnTo>
                    <a:lnTo>
                      <a:pt x="18" y="12"/>
                    </a:lnTo>
                    <a:lnTo>
                      <a:pt x="30" y="24"/>
                    </a:lnTo>
                    <a:lnTo>
                      <a:pt x="48" y="36"/>
                    </a:lnTo>
                    <a:lnTo>
                      <a:pt x="60" y="48"/>
                    </a:lnTo>
                    <a:lnTo>
                      <a:pt x="72" y="60"/>
                    </a:lnTo>
                    <a:lnTo>
                      <a:pt x="84" y="78"/>
                    </a:lnTo>
                    <a:lnTo>
                      <a:pt x="90" y="96"/>
                    </a:lnTo>
                    <a:lnTo>
                      <a:pt x="96" y="120"/>
                    </a:lnTo>
                    <a:lnTo>
                      <a:pt x="102" y="138"/>
                    </a:lnTo>
                    <a:lnTo>
                      <a:pt x="108" y="132"/>
                    </a:lnTo>
                    <a:close/>
                  </a:path>
                </a:pathLst>
              </a:custGeom>
              <a:solidFill>
                <a:srgbClr val="FCA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99364" name="Freeform 36"/>
              <p:cNvSpPr/>
              <p:nvPr/>
            </p:nvSpPr>
            <p:spPr bwMode="auto">
              <a:xfrm>
                <a:off x="3226" y="3099"/>
                <a:ext cx="90" cy="103"/>
              </a:xfrm>
              <a:custGeom>
                <a:avLst/>
                <a:gdLst>
                  <a:gd name="T0" fmla="*/ 0 w 90"/>
                  <a:gd name="T1" fmla="*/ 0 h 103"/>
                  <a:gd name="T2" fmla="*/ 24 w 90"/>
                  <a:gd name="T3" fmla="*/ 12 h 103"/>
                  <a:gd name="T4" fmla="*/ 48 w 90"/>
                  <a:gd name="T5" fmla="*/ 24 h 103"/>
                  <a:gd name="T6" fmla="*/ 66 w 90"/>
                  <a:gd name="T7" fmla="*/ 36 h 103"/>
                  <a:gd name="T8" fmla="*/ 78 w 90"/>
                  <a:gd name="T9" fmla="*/ 48 h 103"/>
                  <a:gd name="T10" fmla="*/ 84 w 90"/>
                  <a:gd name="T11" fmla="*/ 67 h 103"/>
                  <a:gd name="T12" fmla="*/ 90 w 90"/>
                  <a:gd name="T13" fmla="*/ 85 h 103"/>
                  <a:gd name="T14" fmla="*/ 90 w 90"/>
                  <a:gd name="T15" fmla="*/ 103 h 103"/>
                  <a:gd name="T16" fmla="*/ 84 w 90"/>
                  <a:gd name="T17" fmla="*/ 103 h 103"/>
                  <a:gd name="T18" fmla="*/ 72 w 90"/>
                  <a:gd name="T19" fmla="*/ 103 h 103"/>
                  <a:gd name="T20" fmla="*/ 72 w 90"/>
                  <a:gd name="T21" fmla="*/ 91 h 103"/>
                  <a:gd name="T22" fmla="*/ 66 w 90"/>
                  <a:gd name="T23" fmla="*/ 73 h 103"/>
                  <a:gd name="T24" fmla="*/ 60 w 90"/>
                  <a:gd name="T25" fmla="*/ 54 h 103"/>
                  <a:gd name="T26" fmla="*/ 48 w 90"/>
                  <a:gd name="T27" fmla="*/ 36 h 103"/>
                  <a:gd name="T28" fmla="*/ 30 w 90"/>
                  <a:gd name="T29" fmla="*/ 24 h 103"/>
                  <a:gd name="T30" fmla="*/ 18 w 90"/>
                  <a:gd name="T31" fmla="*/ 12 h 103"/>
                  <a:gd name="T32" fmla="*/ 0 w 90"/>
                  <a:gd name="T3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0" h="103">
                    <a:moveTo>
                      <a:pt x="0" y="0"/>
                    </a:moveTo>
                    <a:lnTo>
                      <a:pt x="24" y="12"/>
                    </a:lnTo>
                    <a:lnTo>
                      <a:pt x="48" y="24"/>
                    </a:lnTo>
                    <a:lnTo>
                      <a:pt x="66" y="36"/>
                    </a:lnTo>
                    <a:lnTo>
                      <a:pt x="78" y="48"/>
                    </a:lnTo>
                    <a:lnTo>
                      <a:pt x="84" y="67"/>
                    </a:lnTo>
                    <a:lnTo>
                      <a:pt x="90" y="85"/>
                    </a:lnTo>
                    <a:lnTo>
                      <a:pt x="90" y="103"/>
                    </a:lnTo>
                    <a:lnTo>
                      <a:pt x="84" y="103"/>
                    </a:lnTo>
                    <a:lnTo>
                      <a:pt x="72" y="103"/>
                    </a:lnTo>
                    <a:lnTo>
                      <a:pt x="72" y="91"/>
                    </a:lnTo>
                    <a:lnTo>
                      <a:pt x="66" y="73"/>
                    </a:lnTo>
                    <a:lnTo>
                      <a:pt x="60" y="54"/>
                    </a:lnTo>
                    <a:lnTo>
                      <a:pt x="48" y="36"/>
                    </a:lnTo>
                    <a:lnTo>
                      <a:pt x="30" y="24"/>
                    </a:lnTo>
                    <a:lnTo>
                      <a:pt x="18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A4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99365" name="Freeform 37"/>
              <p:cNvSpPr/>
              <p:nvPr/>
            </p:nvSpPr>
            <p:spPr bwMode="auto">
              <a:xfrm>
                <a:off x="3009" y="3105"/>
                <a:ext cx="235" cy="151"/>
              </a:xfrm>
              <a:custGeom>
                <a:avLst/>
                <a:gdLst>
                  <a:gd name="T0" fmla="*/ 84 w 235"/>
                  <a:gd name="T1" fmla="*/ 24 h 151"/>
                  <a:gd name="T2" fmla="*/ 120 w 235"/>
                  <a:gd name="T3" fmla="*/ 30 h 151"/>
                  <a:gd name="T4" fmla="*/ 157 w 235"/>
                  <a:gd name="T5" fmla="*/ 42 h 151"/>
                  <a:gd name="T6" fmla="*/ 175 w 235"/>
                  <a:gd name="T7" fmla="*/ 54 h 151"/>
                  <a:gd name="T8" fmla="*/ 199 w 235"/>
                  <a:gd name="T9" fmla="*/ 73 h 151"/>
                  <a:gd name="T10" fmla="*/ 217 w 235"/>
                  <a:gd name="T11" fmla="*/ 91 h 151"/>
                  <a:gd name="T12" fmla="*/ 235 w 235"/>
                  <a:gd name="T13" fmla="*/ 109 h 151"/>
                  <a:gd name="T14" fmla="*/ 205 w 235"/>
                  <a:gd name="T15" fmla="*/ 85 h 151"/>
                  <a:gd name="T16" fmla="*/ 175 w 235"/>
                  <a:gd name="T17" fmla="*/ 67 h 151"/>
                  <a:gd name="T18" fmla="*/ 157 w 235"/>
                  <a:gd name="T19" fmla="*/ 48 h 151"/>
                  <a:gd name="T20" fmla="*/ 132 w 235"/>
                  <a:gd name="T21" fmla="*/ 48 h 151"/>
                  <a:gd name="T22" fmla="*/ 114 w 235"/>
                  <a:gd name="T23" fmla="*/ 42 h 151"/>
                  <a:gd name="T24" fmla="*/ 102 w 235"/>
                  <a:gd name="T25" fmla="*/ 36 h 151"/>
                  <a:gd name="T26" fmla="*/ 108 w 235"/>
                  <a:gd name="T27" fmla="*/ 54 h 151"/>
                  <a:gd name="T28" fmla="*/ 108 w 235"/>
                  <a:gd name="T29" fmla="*/ 73 h 151"/>
                  <a:gd name="T30" fmla="*/ 114 w 235"/>
                  <a:gd name="T31" fmla="*/ 91 h 151"/>
                  <a:gd name="T32" fmla="*/ 120 w 235"/>
                  <a:gd name="T33" fmla="*/ 109 h 151"/>
                  <a:gd name="T34" fmla="*/ 126 w 235"/>
                  <a:gd name="T35" fmla="*/ 127 h 151"/>
                  <a:gd name="T36" fmla="*/ 132 w 235"/>
                  <a:gd name="T37" fmla="*/ 133 h 151"/>
                  <a:gd name="T38" fmla="*/ 138 w 235"/>
                  <a:gd name="T39" fmla="*/ 151 h 151"/>
                  <a:gd name="T40" fmla="*/ 126 w 235"/>
                  <a:gd name="T41" fmla="*/ 133 h 151"/>
                  <a:gd name="T42" fmla="*/ 120 w 235"/>
                  <a:gd name="T43" fmla="*/ 115 h 151"/>
                  <a:gd name="T44" fmla="*/ 108 w 235"/>
                  <a:gd name="T45" fmla="*/ 97 h 151"/>
                  <a:gd name="T46" fmla="*/ 102 w 235"/>
                  <a:gd name="T47" fmla="*/ 85 h 151"/>
                  <a:gd name="T48" fmla="*/ 96 w 235"/>
                  <a:gd name="T49" fmla="*/ 67 h 151"/>
                  <a:gd name="T50" fmla="*/ 96 w 235"/>
                  <a:gd name="T51" fmla="*/ 54 h 151"/>
                  <a:gd name="T52" fmla="*/ 84 w 235"/>
                  <a:gd name="T53" fmla="*/ 42 h 151"/>
                  <a:gd name="T54" fmla="*/ 78 w 235"/>
                  <a:gd name="T55" fmla="*/ 30 h 151"/>
                  <a:gd name="T56" fmla="*/ 66 w 235"/>
                  <a:gd name="T57" fmla="*/ 18 h 151"/>
                  <a:gd name="T58" fmla="*/ 54 w 235"/>
                  <a:gd name="T59" fmla="*/ 12 h 151"/>
                  <a:gd name="T60" fmla="*/ 36 w 235"/>
                  <a:gd name="T61" fmla="*/ 12 h 151"/>
                  <a:gd name="T62" fmla="*/ 18 w 235"/>
                  <a:gd name="T63" fmla="*/ 18 h 151"/>
                  <a:gd name="T64" fmla="*/ 12 w 235"/>
                  <a:gd name="T65" fmla="*/ 30 h 151"/>
                  <a:gd name="T66" fmla="*/ 30 w 235"/>
                  <a:gd name="T67" fmla="*/ 42 h 151"/>
                  <a:gd name="T68" fmla="*/ 36 w 235"/>
                  <a:gd name="T69" fmla="*/ 54 h 151"/>
                  <a:gd name="T70" fmla="*/ 42 w 235"/>
                  <a:gd name="T71" fmla="*/ 79 h 151"/>
                  <a:gd name="T72" fmla="*/ 42 w 235"/>
                  <a:gd name="T73" fmla="*/ 91 h 151"/>
                  <a:gd name="T74" fmla="*/ 42 w 235"/>
                  <a:gd name="T75" fmla="*/ 79 h 151"/>
                  <a:gd name="T76" fmla="*/ 36 w 235"/>
                  <a:gd name="T77" fmla="*/ 67 h 151"/>
                  <a:gd name="T78" fmla="*/ 30 w 235"/>
                  <a:gd name="T79" fmla="*/ 54 h 151"/>
                  <a:gd name="T80" fmla="*/ 24 w 235"/>
                  <a:gd name="T81" fmla="*/ 42 h 151"/>
                  <a:gd name="T82" fmla="*/ 12 w 235"/>
                  <a:gd name="T83" fmla="*/ 36 h 151"/>
                  <a:gd name="T84" fmla="*/ 0 w 235"/>
                  <a:gd name="T85" fmla="*/ 36 h 151"/>
                  <a:gd name="T86" fmla="*/ 6 w 235"/>
                  <a:gd name="T87" fmla="*/ 24 h 151"/>
                  <a:gd name="T88" fmla="*/ 6 w 235"/>
                  <a:gd name="T89" fmla="*/ 18 h 151"/>
                  <a:gd name="T90" fmla="*/ 12 w 235"/>
                  <a:gd name="T91" fmla="*/ 6 h 151"/>
                  <a:gd name="T92" fmla="*/ 24 w 235"/>
                  <a:gd name="T93" fmla="*/ 6 h 151"/>
                  <a:gd name="T94" fmla="*/ 36 w 235"/>
                  <a:gd name="T95" fmla="*/ 0 h 151"/>
                  <a:gd name="T96" fmla="*/ 54 w 235"/>
                  <a:gd name="T97" fmla="*/ 0 h 151"/>
                  <a:gd name="T98" fmla="*/ 72 w 235"/>
                  <a:gd name="T99" fmla="*/ 12 h 151"/>
                  <a:gd name="T100" fmla="*/ 84 w 235"/>
                  <a:gd name="T101" fmla="*/ 2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35" h="151">
                    <a:moveTo>
                      <a:pt x="84" y="24"/>
                    </a:moveTo>
                    <a:lnTo>
                      <a:pt x="120" y="30"/>
                    </a:lnTo>
                    <a:lnTo>
                      <a:pt x="157" y="42"/>
                    </a:lnTo>
                    <a:lnTo>
                      <a:pt x="175" y="54"/>
                    </a:lnTo>
                    <a:lnTo>
                      <a:pt x="199" y="73"/>
                    </a:lnTo>
                    <a:lnTo>
                      <a:pt x="217" y="91"/>
                    </a:lnTo>
                    <a:lnTo>
                      <a:pt x="235" y="109"/>
                    </a:lnTo>
                    <a:lnTo>
                      <a:pt x="205" y="85"/>
                    </a:lnTo>
                    <a:lnTo>
                      <a:pt x="175" y="67"/>
                    </a:lnTo>
                    <a:lnTo>
                      <a:pt x="157" y="48"/>
                    </a:lnTo>
                    <a:lnTo>
                      <a:pt x="132" y="48"/>
                    </a:lnTo>
                    <a:lnTo>
                      <a:pt x="114" y="42"/>
                    </a:lnTo>
                    <a:lnTo>
                      <a:pt x="102" y="36"/>
                    </a:lnTo>
                    <a:lnTo>
                      <a:pt x="108" y="54"/>
                    </a:lnTo>
                    <a:lnTo>
                      <a:pt x="108" y="73"/>
                    </a:lnTo>
                    <a:lnTo>
                      <a:pt x="114" y="91"/>
                    </a:lnTo>
                    <a:lnTo>
                      <a:pt x="120" y="109"/>
                    </a:lnTo>
                    <a:lnTo>
                      <a:pt x="126" y="127"/>
                    </a:lnTo>
                    <a:lnTo>
                      <a:pt x="132" y="133"/>
                    </a:lnTo>
                    <a:lnTo>
                      <a:pt x="138" y="151"/>
                    </a:lnTo>
                    <a:lnTo>
                      <a:pt x="126" y="133"/>
                    </a:lnTo>
                    <a:lnTo>
                      <a:pt x="120" y="115"/>
                    </a:lnTo>
                    <a:lnTo>
                      <a:pt x="108" y="97"/>
                    </a:lnTo>
                    <a:lnTo>
                      <a:pt x="102" y="85"/>
                    </a:lnTo>
                    <a:lnTo>
                      <a:pt x="96" y="67"/>
                    </a:lnTo>
                    <a:lnTo>
                      <a:pt x="96" y="54"/>
                    </a:lnTo>
                    <a:lnTo>
                      <a:pt x="84" y="42"/>
                    </a:lnTo>
                    <a:lnTo>
                      <a:pt x="78" y="30"/>
                    </a:lnTo>
                    <a:lnTo>
                      <a:pt x="66" y="18"/>
                    </a:lnTo>
                    <a:lnTo>
                      <a:pt x="54" y="12"/>
                    </a:lnTo>
                    <a:lnTo>
                      <a:pt x="36" y="12"/>
                    </a:lnTo>
                    <a:lnTo>
                      <a:pt x="18" y="18"/>
                    </a:lnTo>
                    <a:lnTo>
                      <a:pt x="12" y="30"/>
                    </a:lnTo>
                    <a:lnTo>
                      <a:pt x="30" y="42"/>
                    </a:lnTo>
                    <a:lnTo>
                      <a:pt x="36" y="54"/>
                    </a:lnTo>
                    <a:lnTo>
                      <a:pt x="42" y="79"/>
                    </a:lnTo>
                    <a:lnTo>
                      <a:pt x="42" y="91"/>
                    </a:lnTo>
                    <a:lnTo>
                      <a:pt x="42" y="79"/>
                    </a:lnTo>
                    <a:lnTo>
                      <a:pt x="36" y="67"/>
                    </a:lnTo>
                    <a:lnTo>
                      <a:pt x="30" y="54"/>
                    </a:lnTo>
                    <a:lnTo>
                      <a:pt x="24" y="42"/>
                    </a:lnTo>
                    <a:lnTo>
                      <a:pt x="12" y="36"/>
                    </a:lnTo>
                    <a:lnTo>
                      <a:pt x="0" y="36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0"/>
                    </a:lnTo>
                    <a:lnTo>
                      <a:pt x="54" y="0"/>
                    </a:lnTo>
                    <a:lnTo>
                      <a:pt x="72" y="12"/>
                    </a:lnTo>
                    <a:lnTo>
                      <a:pt x="84" y="24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99366" name="Freeform 38"/>
              <p:cNvSpPr/>
              <p:nvPr/>
            </p:nvSpPr>
            <p:spPr bwMode="auto">
              <a:xfrm>
                <a:off x="3075" y="3075"/>
                <a:ext cx="48" cy="42"/>
              </a:xfrm>
              <a:custGeom>
                <a:avLst/>
                <a:gdLst>
                  <a:gd name="T0" fmla="*/ 6 w 48"/>
                  <a:gd name="T1" fmla="*/ 42 h 42"/>
                  <a:gd name="T2" fmla="*/ 12 w 48"/>
                  <a:gd name="T3" fmla="*/ 30 h 42"/>
                  <a:gd name="T4" fmla="*/ 12 w 48"/>
                  <a:gd name="T5" fmla="*/ 18 h 42"/>
                  <a:gd name="T6" fmla="*/ 24 w 48"/>
                  <a:gd name="T7" fmla="*/ 12 h 42"/>
                  <a:gd name="T8" fmla="*/ 30 w 48"/>
                  <a:gd name="T9" fmla="*/ 6 h 42"/>
                  <a:gd name="T10" fmla="*/ 48 w 48"/>
                  <a:gd name="T11" fmla="*/ 0 h 42"/>
                  <a:gd name="T12" fmla="*/ 36 w 48"/>
                  <a:gd name="T13" fmla="*/ 0 h 42"/>
                  <a:gd name="T14" fmla="*/ 18 w 48"/>
                  <a:gd name="T15" fmla="*/ 6 h 42"/>
                  <a:gd name="T16" fmla="*/ 6 w 48"/>
                  <a:gd name="T17" fmla="*/ 18 h 42"/>
                  <a:gd name="T18" fmla="*/ 0 w 48"/>
                  <a:gd name="T19" fmla="*/ 30 h 42"/>
                  <a:gd name="T20" fmla="*/ 6 w 48"/>
                  <a:gd name="T2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42">
                    <a:moveTo>
                      <a:pt x="6" y="42"/>
                    </a:moveTo>
                    <a:lnTo>
                      <a:pt x="12" y="30"/>
                    </a:lnTo>
                    <a:lnTo>
                      <a:pt x="12" y="18"/>
                    </a:lnTo>
                    <a:lnTo>
                      <a:pt x="24" y="12"/>
                    </a:lnTo>
                    <a:lnTo>
                      <a:pt x="30" y="6"/>
                    </a:lnTo>
                    <a:lnTo>
                      <a:pt x="48" y="0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6" y="18"/>
                    </a:lnTo>
                    <a:lnTo>
                      <a:pt x="0" y="30"/>
                    </a:lnTo>
                    <a:lnTo>
                      <a:pt x="6" y="42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99367" name="Freeform 39"/>
              <p:cNvSpPr/>
              <p:nvPr/>
            </p:nvSpPr>
            <p:spPr bwMode="auto">
              <a:xfrm>
                <a:off x="3051" y="3045"/>
                <a:ext cx="18" cy="48"/>
              </a:xfrm>
              <a:custGeom>
                <a:avLst/>
                <a:gdLst>
                  <a:gd name="T0" fmla="*/ 0 w 18"/>
                  <a:gd name="T1" fmla="*/ 48 h 48"/>
                  <a:gd name="T2" fmla="*/ 0 w 18"/>
                  <a:gd name="T3" fmla="*/ 36 h 48"/>
                  <a:gd name="T4" fmla="*/ 0 w 18"/>
                  <a:gd name="T5" fmla="*/ 24 h 48"/>
                  <a:gd name="T6" fmla="*/ 12 w 18"/>
                  <a:gd name="T7" fmla="*/ 18 h 48"/>
                  <a:gd name="T8" fmla="*/ 18 w 18"/>
                  <a:gd name="T9" fmla="*/ 6 h 48"/>
                  <a:gd name="T10" fmla="*/ 12 w 18"/>
                  <a:gd name="T11" fmla="*/ 0 h 48"/>
                  <a:gd name="T12" fmla="*/ 0 w 18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48">
                    <a:moveTo>
                      <a:pt x="0" y="48"/>
                    </a:moveTo>
                    <a:lnTo>
                      <a:pt x="0" y="36"/>
                    </a:lnTo>
                    <a:lnTo>
                      <a:pt x="0" y="24"/>
                    </a:lnTo>
                    <a:lnTo>
                      <a:pt x="12" y="18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99368" name="Freeform 40"/>
              <p:cNvSpPr/>
              <p:nvPr/>
            </p:nvSpPr>
            <p:spPr bwMode="auto">
              <a:xfrm>
                <a:off x="2955" y="3051"/>
                <a:ext cx="72" cy="193"/>
              </a:xfrm>
              <a:custGeom>
                <a:avLst/>
                <a:gdLst>
                  <a:gd name="T0" fmla="*/ 30 w 72"/>
                  <a:gd name="T1" fmla="*/ 193 h 193"/>
                  <a:gd name="T2" fmla="*/ 36 w 72"/>
                  <a:gd name="T3" fmla="*/ 169 h 193"/>
                  <a:gd name="T4" fmla="*/ 30 w 72"/>
                  <a:gd name="T5" fmla="*/ 139 h 193"/>
                  <a:gd name="T6" fmla="*/ 30 w 72"/>
                  <a:gd name="T7" fmla="*/ 102 h 193"/>
                  <a:gd name="T8" fmla="*/ 30 w 72"/>
                  <a:gd name="T9" fmla="*/ 66 h 193"/>
                  <a:gd name="T10" fmla="*/ 30 w 72"/>
                  <a:gd name="T11" fmla="*/ 54 h 193"/>
                  <a:gd name="T12" fmla="*/ 36 w 72"/>
                  <a:gd name="T13" fmla="*/ 42 h 193"/>
                  <a:gd name="T14" fmla="*/ 48 w 72"/>
                  <a:gd name="T15" fmla="*/ 36 h 193"/>
                  <a:gd name="T16" fmla="*/ 60 w 72"/>
                  <a:gd name="T17" fmla="*/ 30 h 193"/>
                  <a:gd name="T18" fmla="*/ 66 w 72"/>
                  <a:gd name="T19" fmla="*/ 24 h 193"/>
                  <a:gd name="T20" fmla="*/ 66 w 72"/>
                  <a:gd name="T21" fmla="*/ 12 h 193"/>
                  <a:gd name="T22" fmla="*/ 72 w 72"/>
                  <a:gd name="T23" fmla="*/ 0 h 193"/>
                  <a:gd name="T24" fmla="*/ 60 w 72"/>
                  <a:gd name="T25" fmla="*/ 12 h 193"/>
                  <a:gd name="T26" fmla="*/ 60 w 72"/>
                  <a:gd name="T27" fmla="*/ 24 h 193"/>
                  <a:gd name="T28" fmla="*/ 48 w 72"/>
                  <a:gd name="T29" fmla="*/ 24 h 193"/>
                  <a:gd name="T30" fmla="*/ 36 w 72"/>
                  <a:gd name="T31" fmla="*/ 30 h 193"/>
                  <a:gd name="T32" fmla="*/ 30 w 72"/>
                  <a:gd name="T33" fmla="*/ 36 h 193"/>
                  <a:gd name="T34" fmla="*/ 24 w 72"/>
                  <a:gd name="T35" fmla="*/ 42 h 193"/>
                  <a:gd name="T36" fmla="*/ 12 w 72"/>
                  <a:gd name="T37" fmla="*/ 36 h 193"/>
                  <a:gd name="T38" fmla="*/ 6 w 72"/>
                  <a:gd name="T39" fmla="*/ 24 h 193"/>
                  <a:gd name="T40" fmla="*/ 6 w 72"/>
                  <a:gd name="T41" fmla="*/ 12 h 193"/>
                  <a:gd name="T42" fmla="*/ 0 w 72"/>
                  <a:gd name="T43" fmla="*/ 6 h 193"/>
                  <a:gd name="T44" fmla="*/ 0 w 72"/>
                  <a:gd name="T45" fmla="*/ 18 h 193"/>
                  <a:gd name="T46" fmla="*/ 0 w 72"/>
                  <a:gd name="T47" fmla="*/ 36 h 193"/>
                  <a:gd name="T48" fmla="*/ 0 w 72"/>
                  <a:gd name="T49" fmla="*/ 48 h 193"/>
                  <a:gd name="T50" fmla="*/ 6 w 72"/>
                  <a:gd name="T51" fmla="*/ 60 h 193"/>
                  <a:gd name="T52" fmla="*/ 0 w 72"/>
                  <a:gd name="T53" fmla="*/ 72 h 193"/>
                  <a:gd name="T54" fmla="*/ 6 w 72"/>
                  <a:gd name="T55" fmla="*/ 90 h 193"/>
                  <a:gd name="T56" fmla="*/ 12 w 72"/>
                  <a:gd name="T57" fmla="*/ 102 h 193"/>
                  <a:gd name="T58" fmla="*/ 12 w 72"/>
                  <a:gd name="T59" fmla="*/ 115 h 193"/>
                  <a:gd name="T60" fmla="*/ 18 w 72"/>
                  <a:gd name="T61" fmla="*/ 127 h 193"/>
                  <a:gd name="T62" fmla="*/ 18 w 72"/>
                  <a:gd name="T63" fmla="*/ 139 h 193"/>
                  <a:gd name="T64" fmla="*/ 12 w 72"/>
                  <a:gd name="T65" fmla="*/ 145 h 193"/>
                  <a:gd name="T66" fmla="*/ 0 w 72"/>
                  <a:gd name="T67" fmla="*/ 139 h 193"/>
                  <a:gd name="T68" fmla="*/ 6 w 72"/>
                  <a:gd name="T69" fmla="*/ 151 h 193"/>
                  <a:gd name="T70" fmla="*/ 12 w 72"/>
                  <a:gd name="T71" fmla="*/ 163 h 193"/>
                  <a:gd name="T72" fmla="*/ 12 w 72"/>
                  <a:gd name="T73" fmla="*/ 175 h 193"/>
                  <a:gd name="T74" fmla="*/ 18 w 72"/>
                  <a:gd name="T75" fmla="*/ 187 h 193"/>
                  <a:gd name="T76" fmla="*/ 30 w 72"/>
                  <a:gd name="T77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2" h="193">
                    <a:moveTo>
                      <a:pt x="30" y="193"/>
                    </a:moveTo>
                    <a:lnTo>
                      <a:pt x="36" y="169"/>
                    </a:lnTo>
                    <a:lnTo>
                      <a:pt x="30" y="139"/>
                    </a:lnTo>
                    <a:lnTo>
                      <a:pt x="30" y="102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6" y="42"/>
                    </a:lnTo>
                    <a:lnTo>
                      <a:pt x="48" y="36"/>
                    </a:lnTo>
                    <a:lnTo>
                      <a:pt x="60" y="30"/>
                    </a:lnTo>
                    <a:lnTo>
                      <a:pt x="66" y="24"/>
                    </a:lnTo>
                    <a:lnTo>
                      <a:pt x="66" y="12"/>
                    </a:lnTo>
                    <a:lnTo>
                      <a:pt x="72" y="0"/>
                    </a:lnTo>
                    <a:lnTo>
                      <a:pt x="60" y="12"/>
                    </a:lnTo>
                    <a:lnTo>
                      <a:pt x="60" y="24"/>
                    </a:lnTo>
                    <a:lnTo>
                      <a:pt x="48" y="24"/>
                    </a:lnTo>
                    <a:lnTo>
                      <a:pt x="36" y="30"/>
                    </a:lnTo>
                    <a:lnTo>
                      <a:pt x="30" y="36"/>
                    </a:lnTo>
                    <a:lnTo>
                      <a:pt x="24" y="42"/>
                    </a:lnTo>
                    <a:lnTo>
                      <a:pt x="12" y="36"/>
                    </a:lnTo>
                    <a:lnTo>
                      <a:pt x="6" y="24"/>
                    </a:lnTo>
                    <a:lnTo>
                      <a:pt x="6" y="12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6" y="60"/>
                    </a:lnTo>
                    <a:lnTo>
                      <a:pt x="0" y="72"/>
                    </a:lnTo>
                    <a:lnTo>
                      <a:pt x="6" y="90"/>
                    </a:lnTo>
                    <a:lnTo>
                      <a:pt x="12" y="102"/>
                    </a:lnTo>
                    <a:lnTo>
                      <a:pt x="12" y="115"/>
                    </a:lnTo>
                    <a:lnTo>
                      <a:pt x="18" y="127"/>
                    </a:lnTo>
                    <a:lnTo>
                      <a:pt x="18" y="139"/>
                    </a:lnTo>
                    <a:lnTo>
                      <a:pt x="12" y="145"/>
                    </a:lnTo>
                    <a:lnTo>
                      <a:pt x="0" y="139"/>
                    </a:lnTo>
                    <a:lnTo>
                      <a:pt x="6" y="151"/>
                    </a:lnTo>
                    <a:lnTo>
                      <a:pt x="12" y="163"/>
                    </a:lnTo>
                    <a:lnTo>
                      <a:pt x="12" y="175"/>
                    </a:lnTo>
                    <a:lnTo>
                      <a:pt x="18" y="187"/>
                    </a:lnTo>
                    <a:lnTo>
                      <a:pt x="30" y="193"/>
                    </a:lnTo>
                    <a:close/>
                  </a:path>
                </a:pathLst>
              </a:custGeom>
              <a:solidFill>
                <a:srgbClr val="FCA4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99369" name="Freeform 41"/>
              <p:cNvSpPr/>
              <p:nvPr/>
            </p:nvSpPr>
            <p:spPr bwMode="auto">
              <a:xfrm>
                <a:off x="2853" y="3202"/>
                <a:ext cx="36" cy="36"/>
              </a:xfrm>
              <a:custGeom>
                <a:avLst/>
                <a:gdLst>
                  <a:gd name="T0" fmla="*/ 6 w 36"/>
                  <a:gd name="T1" fmla="*/ 12 h 36"/>
                  <a:gd name="T2" fmla="*/ 12 w 36"/>
                  <a:gd name="T3" fmla="*/ 12 h 36"/>
                  <a:gd name="T4" fmla="*/ 24 w 36"/>
                  <a:gd name="T5" fmla="*/ 12 h 36"/>
                  <a:gd name="T6" fmla="*/ 30 w 36"/>
                  <a:gd name="T7" fmla="*/ 18 h 36"/>
                  <a:gd name="T8" fmla="*/ 36 w 36"/>
                  <a:gd name="T9" fmla="*/ 36 h 36"/>
                  <a:gd name="T10" fmla="*/ 36 w 36"/>
                  <a:gd name="T11" fmla="*/ 24 h 36"/>
                  <a:gd name="T12" fmla="*/ 30 w 36"/>
                  <a:gd name="T13" fmla="*/ 12 h 36"/>
                  <a:gd name="T14" fmla="*/ 24 w 36"/>
                  <a:gd name="T15" fmla="*/ 6 h 36"/>
                  <a:gd name="T16" fmla="*/ 12 w 36"/>
                  <a:gd name="T17" fmla="*/ 0 h 36"/>
                  <a:gd name="T18" fmla="*/ 0 w 36"/>
                  <a:gd name="T19" fmla="*/ 0 h 36"/>
                  <a:gd name="T20" fmla="*/ 6 w 36"/>
                  <a:gd name="T21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36">
                    <a:moveTo>
                      <a:pt x="6" y="12"/>
                    </a:moveTo>
                    <a:lnTo>
                      <a:pt x="12" y="12"/>
                    </a:lnTo>
                    <a:lnTo>
                      <a:pt x="24" y="12"/>
                    </a:lnTo>
                    <a:lnTo>
                      <a:pt x="30" y="18"/>
                    </a:lnTo>
                    <a:lnTo>
                      <a:pt x="36" y="36"/>
                    </a:lnTo>
                    <a:lnTo>
                      <a:pt x="36" y="24"/>
                    </a:lnTo>
                    <a:lnTo>
                      <a:pt x="30" y="12"/>
                    </a:lnTo>
                    <a:lnTo>
                      <a:pt x="24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" y="12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99370" name="Freeform 42"/>
              <p:cNvSpPr/>
              <p:nvPr/>
            </p:nvSpPr>
            <p:spPr bwMode="auto">
              <a:xfrm>
                <a:off x="2787" y="2829"/>
                <a:ext cx="60" cy="108"/>
              </a:xfrm>
              <a:custGeom>
                <a:avLst/>
                <a:gdLst>
                  <a:gd name="T0" fmla="*/ 0 w 60"/>
                  <a:gd name="T1" fmla="*/ 42 h 108"/>
                  <a:gd name="T2" fmla="*/ 6 w 60"/>
                  <a:gd name="T3" fmla="*/ 54 h 108"/>
                  <a:gd name="T4" fmla="*/ 12 w 60"/>
                  <a:gd name="T5" fmla="*/ 66 h 108"/>
                  <a:gd name="T6" fmla="*/ 18 w 60"/>
                  <a:gd name="T7" fmla="*/ 72 h 108"/>
                  <a:gd name="T8" fmla="*/ 24 w 60"/>
                  <a:gd name="T9" fmla="*/ 78 h 108"/>
                  <a:gd name="T10" fmla="*/ 30 w 60"/>
                  <a:gd name="T11" fmla="*/ 96 h 108"/>
                  <a:gd name="T12" fmla="*/ 36 w 60"/>
                  <a:gd name="T13" fmla="*/ 108 h 108"/>
                  <a:gd name="T14" fmla="*/ 36 w 60"/>
                  <a:gd name="T15" fmla="*/ 90 h 108"/>
                  <a:gd name="T16" fmla="*/ 30 w 60"/>
                  <a:gd name="T17" fmla="*/ 78 h 108"/>
                  <a:gd name="T18" fmla="*/ 24 w 60"/>
                  <a:gd name="T19" fmla="*/ 66 h 108"/>
                  <a:gd name="T20" fmla="*/ 18 w 60"/>
                  <a:gd name="T21" fmla="*/ 54 h 108"/>
                  <a:gd name="T22" fmla="*/ 30 w 60"/>
                  <a:gd name="T23" fmla="*/ 48 h 108"/>
                  <a:gd name="T24" fmla="*/ 36 w 60"/>
                  <a:gd name="T25" fmla="*/ 42 h 108"/>
                  <a:gd name="T26" fmla="*/ 42 w 60"/>
                  <a:gd name="T27" fmla="*/ 36 h 108"/>
                  <a:gd name="T28" fmla="*/ 54 w 60"/>
                  <a:gd name="T29" fmla="*/ 18 h 108"/>
                  <a:gd name="T30" fmla="*/ 60 w 60"/>
                  <a:gd name="T31" fmla="*/ 0 h 108"/>
                  <a:gd name="T32" fmla="*/ 0 w 60"/>
                  <a:gd name="T33" fmla="*/ 42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108">
                    <a:moveTo>
                      <a:pt x="0" y="42"/>
                    </a:moveTo>
                    <a:lnTo>
                      <a:pt x="6" y="54"/>
                    </a:lnTo>
                    <a:lnTo>
                      <a:pt x="12" y="66"/>
                    </a:lnTo>
                    <a:lnTo>
                      <a:pt x="18" y="72"/>
                    </a:lnTo>
                    <a:lnTo>
                      <a:pt x="24" y="78"/>
                    </a:lnTo>
                    <a:lnTo>
                      <a:pt x="30" y="96"/>
                    </a:lnTo>
                    <a:lnTo>
                      <a:pt x="36" y="108"/>
                    </a:lnTo>
                    <a:lnTo>
                      <a:pt x="36" y="90"/>
                    </a:lnTo>
                    <a:lnTo>
                      <a:pt x="30" y="78"/>
                    </a:lnTo>
                    <a:lnTo>
                      <a:pt x="24" y="66"/>
                    </a:lnTo>
                    <a:lnTo>
                      <a:pt x="18" y="54"/>
                    </a:lnTo>
                    <a:lnTo>
                      <a:pt x="30" y="48"/>
                    </a:lnTo>
                    <a:lnTo>
                      <a:pt x="36" y="42"/>
                    </a:lnTo>
                    <a:lnTo>
                      <a:pt x="42" y="36"/>
                    </a:lnTo>
                    <a:lnTo>
                      <a:pt x="54" y="18"/>
                    </a:lnTo>
                    <a:lnTo>
                      <a:pt x="60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99371" name="Freeform 43"/>
              <p:cNvSpPr/>
              <p:nvPr/>
            </p:nvSpPr>
            <p:spPr bwMode="auto">
              <a:xfrm>
                <a:off x="2919" y="3376"/>
                <a:ext cx="42" cy="72"/>
              </a:xfrm>
              <a:custGeom>
                <a:avLst/>
                <a:gdLst>
                  <a:gd name="T0" fmla="*/ 0 w 42"/>
                  <a:gd name="T1" fmla="*/ 6 h 72"/>
                  <a:gd name="T2" fmla="*/ 12 w 42"/>
                  <a:gd name="T3" fmla="*/ 0 h 72"/>
                  <a:gd name="T4" fmla="*/ 18 w 42"/>
                  <a:gd name="T5" fmla="*/ 0 h 72"/>
                  <a:gd name="T6" fmla="*/ 30 w 42"/>
                  <a:gd name="T7" fmla="*/ 0 h 72"/>
                  <a:gd name="T8" fmla="*/ 36 w 42"/>
                  <a:gd name="T9" fmla="*/ 6 h 72"/>
                  <a:gd name="T10" fmla="*/ 42 w 42"/>
                  <a:gd name="T11" fmla="*/ 12 h 72"/>
                  <a:gd name="T12" fmla="*/ 42 w 42"/>
                  <a:gd name="T13" fmla="*/ 24 h 72"/>
                  <a:gd name="T14" fmla="*/ 42 w 42"/>
                  <a:gd name="T15" fmla="*/ 42 h 72"/>
                  <a:gd name="T16" fmla="*/ 42 w 42"/>
                  <a:gd name="T17" fmla="*/ 54 h 72"/>
                  <a:gd name="T18" fmla="*/ 42 w 42"/>
                  <a:gd name="T19" fmla="*/ 60 h 72"/>
                  <a:gd name="T20" fmla="*/ 36 w 42"/>
                  <a:gd name="T21" fmla="*/ 72 h 72"/>
                  <a:gd name="T22" fmla="*/ 30 w 42"/>
                  <a:gd name="T23" fmla="*/ 72 h 72"/>
                  <a:gd name="T24" fmla="*/ 18 w 42"/>
                  <a:gd name="T25" fmla="*/ 72 h 72"/>
                  <a:gd name="T26" fmla="*/ 12 w 42"/>
                  <a:gd name="T27" fmla="*/ 66 h 72"/>
                  <a:gd name="T28" fmla="*/ 12 w 42"/>
                  <a:gd name="T29" fmla="*/ 60 h 72"/>
                  <a:gd name="T30" fmla="*/ 6 w 42"/>
                  <a:gd name="T31" fmla="*/ 42 h 72"/>
                  <a:gd name="T32" fmla="*/ 6 w 42"/>
                  <a:gd name="T33" fmla="*/ 36 h 72"/>
                  <a:gd name="T34" fmla="*/ 6 w 42"/>
                  <a:gd name="T35" fmla="*/ 18 h 72"/>
                  <a:gd name="T36" fmla="*/ 0 w 42"/>
                  <a:gd name="T37" fmla="*/ 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2" h="72">
                    <a:moveTo>
                      <a:pt x="0" y="6"/>
                    </a:moveTo>
                    <a:lnTo>
                      <a:pt x="12" y="0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36" y="6"/>
                    </a:lnTo>
                    <a:lnTo>
                      <a:pt x="42" y="12"/>
                    </a:lnTo>
                    <a:lnTo>
                      <a:pt x="42" y="24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36" y="72"/>
                    </a:lnTo>
                    <a:lnTo>
                      <a:pt x="30" y="72"/>
                    </a:lnTo>
                    <a:lnTo>
                      <a:pt x="18" y="72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6" y="42"/>
                    </a:lnTo>
                    <a:lnTo>
                      <a:pt x="6" y="36"/>
                    </a:lnTo>
                    <a:lnTo>
                      <a:pt x="6" y="1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CA4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99372" name="Freeform 44"/>
              <p:cNvSpPr/>
              <p:nvPr/>
            </p:nvSpPr>
            <p:spPr bwMode="auto">
              <a:xfrm>
                <a:off x="2871" y="3256"/>
                <a:ext cx="84" cy="60"/>
              </a:xfrm>
              <a:custGeom>
                <a:avLst/>
                <a:gdLst>
                  <a:gd name="T0" fmla="*/ 0 w 84"/>
                  <a:gd name="T1" fmla="*/ 0 h 60"/>
                  <a:gd name="T2" fmla="*/ 0 w 84"/>
                  <a:gd name="T3" fmla="*/ 12 h 60"/>
                  <a:gd name="T4" fmla="*/ 6 w 84"/>
                  <a:gd name="T5" fmla="*/ 18 h 60"/>
                  <a:gd name="T6" fmla="*/ 6 w 84"/>
                  <a:gd name="T7" fmla="*/ 24 h 60"/>
                  <a:gd name="T8" fmla="*/ 12 w 84"/>
                  <a:gd name="T9" fmla="*/ 24 h 60"/>
                  <a:gd name="T10" fmla="*/ 18 w 84"/>
                  <a:gd name="T11" fmla="*/ 30 h 60"/>
                  <a:gd name="T12" fmla="*/ 12 w 84"/>
                  <a:gd name="T13" fmla="*/ 30 h 60"/>
                  <a:gd name="T14" fmla="*/ 12 w 84"/>
                  <a:gd name="T15" fmla="*/ 36 h 60"/>
                  <a:gd name="T16" fmla="*/ 18 w 84"/>
                  <a:gd name="T17" fmla="*/ 42 h 60"/>
                  <a:gd name="T18" fmla="*/ 18 w 84"/>
                  <a:gd name="T19" fmla="*/ 48 h 60"/>
                  <a:gd name="T20" fmla="*/ 18 w 84"/>
                  <a:gd name="T21" fmla="*/ 54 h 60"/>
                  <a:gd name="T22" fmla="*/ 24 w 84"/>
                  <a:gd name="T23" fmla="*/ 60 h 60"/>
                  <a:gd name="T24" fmla="*/ 30 w 84"/>
                  <a:gd name="T25" fmla="*/ 54 h 60"/>
                  <a:gd name="T26" fmla="*/ 36 w 84"/>
                  <a:gd name="T27" fmla="*/ 48 h 60"/>
                  <a:gd name="T28" fmla="*/ 42 w 84"/>
                  <a:gd name="T29" fmla="*/ 42 h 60"/>
                  <a:gd name="T30" fmla="*/ 54 w 84"/>
                  <a:gd name="T31" fmla="*/ 42 h 60"/>
                  <a:gd name="T32" fmla="*/ 60 w 84"/>
                  <a:gd name="T33" fmla="*/ 42 h 60"/>
                  <a:gd name="T34" fmla="*/ 72 w 84"/>
                  <a:gd name="T35" fmla="*/ 48 h 60"/>
                  <a:gd name="T36" fmla="*/ 60 w 84"/>
                  <a:gd name="T37" fmla="*/ 42 h 60"/>
                  <a:gd name="T38" fmla="*/ 48 w 84"/>
                  <a:gd name="T39" fmla="*/ 36 h 60"/>
                  <a:gd name="T40" fmla="*/ 36 w 84"/>
                  <a:gd name="T41" fmla="*/ 36 h 60"/>
                  <a:gd name="T42" fmla="*/ 30 w 84"/>
                  <a:gd name="T43" fmla="*/ 42 h 60"/>
                  <a:gd name="T44" fmla="*/ 24 w 84"/>
                  <a:gd name="T45" fmla="*/ 48 h 60"/>
                  <a:gd name="T46" fmla="*/ 18 w 84"/>
                  <a:gd name="T47" fmla="*/ 42 h 60"/>
                  <a:gd name="T48" fmla="*/ 24 w 84"/>
                  <a:gd name="T49" fmla="*/ 36 h 60"/>
                  <a:gd name="T50" fmla="*/ 30 w 84"/>
                  <a:gd name="T51" fmla="*/ 30 h 60"/>
                  <a:gd name="T52" fmla="*/ 36 w 84"/>
                  <a:gd name="T53" fmla="*/ 30 h 60"/>
                  <a:gd name="T54" fmla="*/ 42 w 84"/>
                  <a:gd name="T55" fmla="*/ 30 h 60"/>
                  <a:gd name="T56" fmla="*/ 36 w 84"/>
                  <a:gd name="T57" fmla="*/ 24 h 60"/>
                  <a:gd name="T58" fmla="*/ 24 w 84"/>
                  <a:gd name="T59" fmla="*/ 24 h 60"/>
                  <a:gd name="T60" fmla="*/ 18 w 84"/>
                  <a:gd name="T61" fmla="*/ 30 h 60"/>
                  <a:gd name="T62" fmla="*/ 18 w 84"/>
                  <a:gd name="T63" fmla="*/ 24 h 60"/>
                  <a:gd name="T64" fmla="*/ 30 w 84"/>
                  <a:gd name="T65" fmla="*/ 18 h 60"/>
                  <a:gd name="T66" fmla="*/ 42 w 84"/>
                  <a:gd name="T67" fmla="*/ 18 h 60"/>
                  <a:gd name="T68" fmla="*/ 54 w 84"/>
                  <a:gd name="T69" fmla="*/ 18 h 60"/>
                  <a:gd name="T70" fmla="*/ 72 w 84"/>
                  <a:gd name="T71" fmla="*/ 18 h 60"/>
                  <a:gd name="T72" fmla="*/ 84 w 84"/>
                  <a:gd name="T73" fmla="*/ 24 h 60"/>
                  <a:gd name="T74" fmla="*/ 72 w 84"/>
                  <a:gd name="T75" fmla="*/ 18 h 60"/>
                  <a:gd name="T76" fmla="*/ 54 w 84"/>
                  <a:gd name="T77" fmla="*/ 12 h 60"/>
                  <a:gd name="T78" fmla="*/ 48 w 84"/>
                  <a:gd name="T79" fmla="*/ 12 h 60"/>
                  <a:gd name="T80" fmla="*/ 36 w 84"/>
                  <a:gd name="T81" fmla="*/ 12 h 60"/>
                  <a:gd name="T82" fmla="*/ 24 w 84"/>
                  <a:gd name="T83" fmla="*/ 12 h 60"/>
                  <a:gd name="T84" fmla="*/ 12 w 84"/>
                  <a:gd name="T85" fmla="*/ 12 h 60"/>
                  <a:gd name="T86" fmla="*/ 6 w 84"/>
                  <a:gd name="T87" fmla="*/ 6 h 60"/>
                  <a:gd name="T88" fmla="*/ 0 w 84"/>
                  <a:gd name="T8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4" h="60">
                    <a:moveTo>
                      <a:pt x="0" y="0"/>
                    </a:moveTo>
                    <a:lnTo>
                      <a:pt x="0" y="12"/>
                    </a:lnTo>
                    <a:lnTo>
                      <a:pt x="6" y="18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8" y="30"/>
                    </a:lnTo>
                    <a:lnTo>
                      <a:pt x="12" y="30"/>
                    </a:lnTo>
                    <a:lnTo>
                      <a:pt x="12" y="36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24" y="60"/>
                    </a:lnTo>
                    <a:lnTo>
                      <a:pt x="30" y="54"/>
                    </a:lnTo>
                    <a:lnTo>
                      <a:pt x="36" y="48"/>
                    </a:lnTo>
                    <a:lnTo>
                      <a:pt x="42" y="42"/>
                    </a:lnTo>
                    <a:lnTo>
                      <a:pt x="54" y="42"/>
                    </a:lnTo>
                    <a:lnTo>
                      <a:pt x="60" y="42"/>
                    </a:lnTo>
                    <a:lnTo>
                      <a:pt x="72" y="48"/>
                    </a:lnTo>
                    <a:lnTo>
                      <a:pt x="60" y="42"/>
                    </a:lnTo>
                    <a:lnTo>
                      <a:pt x="48" y="36"/>
                    </a:lnTo>
                    <a:lnTo>
                      <a:pt x="36" y="36"/>
                    </a:lnTo>
                    <a:lnTo>
                      <a:pt x="30" y="42"/>
                    </a:lnTo>
                    <a:lnTo>
                      <a:pt x="24" y="48"/>
                    </a:lnTo>
                    <a:lnTo>
                      <a:pt x="18" y="42"/>
                    </a:lnTo>
                    <a:lnTo>
                      <a:pt x="24" y="36"/>
                    </a:lnTo>
                    <a:lnTo>
                      <a:pt x="30" y="30"/>
                    </a:lnTo>
                    <a:lnTo>
                      <a:pt x="36" y="30"/>
                    </a:lnTo>
                    <a:lnTo>
                      <a:pt x="42" y="30"/>
                    </a:lnTo>
                    <a:lnTo>
                      <a:pt x="36" y="24"/>
                    </a:lnTo>
                    <a:lnTo>
                      <a:pt x="24" y="24"/>
                    </a:lnTo>
                    <a:lnTo>
                      <a:pt x="18" y="30"/>
                    </a:lnTo>
                    <a:lnTo>
                      <a:pt x="18" y="24"/>
                    </a:lnTo>
                    <a:lnTo>
                      <a:pt x="30" y="18"/>
                    </a:lnTo>
                    <a:lnTo>
                      <a:pt x="42" y="18"/>
                    </a:lnTo>
                    <a:lnTo>
                      <a:pt x="54" y="18"/>
                    </a:lnTo>
                    <a:lnTo>
                      <a:pt x="72" y="18"/>
                    </a:lnTo>
                    <a:lnTo>
                      <a:pt x="84" y="24"/>
                    </a:lnTo>
                    <a:lnTo>
                      <a:pt x="72" y="18"/>
                    </a:lnTo>
                    <a:lnTo>
                      <a:pt x="54" y="12"/>
                    </a:lnTo>
                    <a:lnTo>
                      <a:pt x="48" y="12"/>
                    </a:lnTo>
                    <a:lnTo>
                      <a:pt x="36" y="12"/>
                    </a:lnTo>
                    <a:lnTo>
                      <a:pt x="24" y="12"/>
                    </a:lnTo>
                    <a:lnTo>
                      <a:pt x="12" y="12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99373" name="Freeform 45"/>
              <p:cNvSpPr/>
              <p:nvPr/>
            </p:nvSpPr>
            <p:spPr bwMode="auto">
              <a:xfrm>
                <a:off x="2907" y="3340"/>
                <a:ext cx="24" cy="18"/>
              </a:xfrm>
              <a:custGeom>
                <a:avLst/>
                <a:gdLst>
                  <a:gd name="T0" fmla="*/ 0 w 24"/>
                  <a:gd name="T1" fmla="*/ 0 h 18"/>
                  <a:gd name="T2" fmla="*/ 0 w 24"/>
                  <a:gd name="T3" fmla="*/ 6 h 18"/>
                  <a:gd name="T4" fmla="*/ 6 w 24"/>
                  <a:gd name="T5" fmla="*/ 12 h 18"/>
                  <a:gd name="T6" fmla="*/ 6 w 24"/>
                  <a:gd name="T7" fmla="*/ 18 h 18"/>
                  <a:gd name="T8" fmla="*/ 12 w 24"/>
                  <a:gd name="T9" fmla="*/ 18 h 18"/>
                  <a:gd name="T10" fmla="*/ 18 w 24"/>
                  <a:gd name="T11" fmla="*/ 12 h 18"/>
                  <a:gd name="T12" fmla="*/ 24 w 24"/>
                  <a:gd name="T13" fmla="*/ 12 h 18"/>
                  <a:gd name="T14" fmla="*/ 18 w 24"/>
                  <a:gd name="T15" fmla="*/ 12 h 18"/>
                  <a:gd name="T16" fmla="*/ 12 w 24"/>
                  <a:gd name="T17" fmla="*/ 12 h 18"/>
                  <a:gd name="T18" fmla="*/ 0 w 24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18">
                    <a:moveTo>
                      <a:pt x="0" y="0"/>
                    </a:moveTo>
                    <a:lnTo>
                      <a:pt x="0" y="6"/>
                    </a:lnTo>
                    <a:lnTo>
                      <a:pt x="6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24" y="12"/>
                    </a:lnTo>
                    <a:lnTo>
                      <a:pt x="18" y="12"/>
                    </a:lnTo>
                    <a:lnTo>
                      <a:pt x="12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1"/>
              </a:p>
            </p:txBody>
          </p:sp>
        </p:grpSp>
      </p:grpSp>
      <p:grpSp>
        <p:nvGrpSpPr>
          <p:cNvPr id="99388" name="Group 60"/>
          <p:cNvGrpSpPr/>
          <p:nvPr/>
        </p:nvGrpSpPr>
        <p:grpSpPr bwMode="auto">
          <a:xfrm>
            <a:off x="621036" y="260350"/>
            <a:ext cx="3416301" cy="787400"/>
            <a:chOff x="432" y="144"/>
            <a:chExt cx="2152" cy="496"/>
          </a:xfrm>
        </p:grpSpPr>
        <p:sp>
          <p:nvSpPr>
            <p:cNvPr id="99330" name="Rectangle 2"/>
            <p:cNvSpPr/>
            <p:nvPr/>
          </p:nvSpPr>
          <p:spPr bwMode="auto">
            <a:xfrm>
              <a:off x="1056" y="209"/>
              <a:ext cx="1528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400" b="1" dirty="0">
                  <a:solidFill>
                    <a:srgbClr val="0000FF"/>
                  </a:solidFill>
                  <a:ea typeface="楷体_GB2312" pitchFamily="49" charset="-122"/>
                </a:rPr>
                <a:t>Newton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法的改进</a:t>
              </a:r>
              <a:endPara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99378" name="Group 50"/>
            <p:cNvGrpSpPr/>
            <p:nvPr/>
          </p:nvGrpSpPr>
          <p:grpSpPr bwMode="auto">
            <a:xfrm flipH="1">
              <a:off x="432" y="144"/>
              <a:ext cx="597" cy="496"/>
              <a:chOff x="1851" y="2519"/>
              <a:chExt cx="597" cy="496"/>
            </a:xfrm>
          </p:grpSpPr>
          <p:grpSp>
            <p:nvGrpSpPr>
              <p:cNvPr id="99379" name="Group 51"/>
              <p:cNvGrpSpPr/>
              <p:nvPr/>
            </p:nvGrpSpPr>
            <p:grpSpPr bwMode="auto">
              <a:xfrm>
                <a:off x="2003" y="2642"/>
                <a:ext cx="445" cy="373"/>
                <a:chOff x="2003" y="2642"/>
                <a:chExt cx="445" cy="373"/>
              </a:xfrm>
            </p:grpSpPr>
            <p:sp>
              <p:nvSpPr>
                <p:cNvPr id="99380" name="Freeform 52"/>
                <p:cNvSpPr/>
                <p:nvPr/>
              </p:nvSpPr>
              <p:spPr bwMode="auto">
                <a:xfrm>
                  <a:off x="2003" y="2648"/>
                  <a:ext cx="442" cy="367"/>
                </a:xfrm>
                <a:custGeom>
                  <a:avLst/>
                  <a:gdLst>
                    <a:gd name="T0" fmla="*/ 129 w 1766"/>
                    <a:gd name="T1" fmla="*/ 0 h 1468"/>
                    <a:gd name="T2" fmla="*/ 624 w 1766"/>
                    <a:gd name="T3" fmla="*/ 362 h 1468"/>
                    <a:gd name="T4" fmla="*/ 986 w 1766"/>
                    <a:gd name="T5" fmla="*/ 638 h 1468"/>
                    <a:gd name="T6" fmla="*/ 1331 w 1766"/>
                    <a:gd name="T7" fmla="*/ 888 h 1468"/>
                    <a:gd name="T8" fmla="*/ 1474 w 1766"/>
                    <a:gd name="T9" fmla="*/ 979 h 1468"/>
                    <a:gd name="T10" fmla="*/ 1676 w 1766"/>
                    <a:gd name="T11" fmla="*/ 1087 h 1468"/>
                    <a:gd name="T12" fmla="*/ 1766 w 1766"/>
                    <a:gd name="T13" fmla="*/ 1133 h 1468"/>
                    <a:gd name="T14" fmla="*/ 1728 w 1766"/>
                    <a:gd name="T15" fmla="*/ 1262 h 1468"/>
                    <a:gd name="T16" fmla="*/ 1655 w 1766"/>
                    <a:gd name="T17" fmla="*/ 1377 h 1468"/>
                    <a:gd name="T18" fmla="*/ 1583 w 1766"/>
                    <a:gd name="T19" fmla="*/ 1440 h 1468"/>
                    <a:gd name="T20" fmla="*/ 1540 w 1766"/>
                    <a:gd name="T21" fmla="*/ 1468 h 1468"/>
                    <a:gd name="T22" fmla="*/ 1373 w 1766"/>
                    <a:gd name="T23" fmla="*/ 1320 h 1468"/>
                    <a:gd name="T24" fmla="*/ 1150 w 1766"/>
                    <a:gd name="T25" fmla="*/ 1136 h 1468"/>
                    <a:gd name="T26" fmla="*/ 836 w 1766"/>
                    <a:gd name="T27" fmla="*/ 860 h 1468"/>
                    <a:gd name="T28" fmla="*/ 568 w 1766"/>
                    <a:gd name="T29" fmla="*/ 641 h 1468"/>
                    <a:gd name="T30" fmla="*/ 262 w 1766"/>
                    <a:gd name="T31" fmla="*/ 372 h 1468"/>
                    <a:gd name="T32" fmla="*/ 0 w 1766"/>
                    <a:gd name="T33" fmla="*/ 156 h 1468"/>
                    <a:gd name="T34" fmla="*/ 129 w 1766"/>
                    <a:gd name="T35" fmla="*/ 0 h 1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66" h="1468">
                      <a:moveTo>
                        <a:pt x="129" y="0"/>
                      </a:moveTo>
                      <a:lnTo>
                        <a:pt x="624" y="362"/>
                      </a:lnTo>
                      <a:lnTo>
                        <a:pt x="986" y="638"/>
                      </a:lnTo>
                      <a:lnTo>
                        <a:pt x="1331" y="888"/>
                      </a:lnTo>
                      <a:lnTo>
                        <a:pt x="1474" y="979"/>
                      </a:lnTo>
                      <a:lnTo>
                        <a:pt x="1676" y="1087"/>
                      </a:lnTo>
                      <a:lnTo>
                        <a:pt x="1766" y="1133"/>
                      </a:lnTo>
                      <a:lnTo>
                        <a:pt x="1728" y="1262"/>
                      </a:lnTo>
                      <a:lnTo>
                        <a:pt x="1655" y="1377"/>
                      </a:lnTo>
                      <a:lnTo>
                        <a:pt x="1583" y="1440"/>
                      </a:lnTo>
                      <a:lnTo>
                        <a:pt x="1540" y="1468"/>
                      </a:lnTo>
                      <a:lnTo>
                        <a:pt x="1373" y="1320"/>
                      </a:lnTo>
                      <a:lnTo>
                        <a:pt x="1150" y="1136"/>
                      </a:lnTo>
                      <a:lnTo>
                        <a:pt x="836" y="860"/>
                      </a:lnTo>
                      <a:lnTo>
                        <a:pt x="568" y="641"/>
                      </a:lnTo>
                      <a:lnTo>
                        <a:pt x="262" y="372"/>
                      </a:lnTo>
                      <a:lnTo>
                        <a:pt x="0" y="156"/>
                      </a:lnTo>
                      <a:lnTo>
                        <a:pt x="129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3175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sp>
              <p:nvSpPr>
                <p:cNvPr id="99381" name="Freeform 53"/>
                <p:cNvSpPr/>
                <p:nvPr/>
              </p:nvSpPr>
              <p:spPr bwMode="auto">
                <a:xfrm>
                  <a:off x="2007" y="2642"/>
                  <a:ext cx="441" cy="369"/>
                </a:xfrm>
                <a:custGeom>
                  <a:avLst/>
                  <a:gdLst>
                    <a:gd name="T0" fmla="*/ 129 w 1766"/>
                    <a:gd name="T1" fmla="*/ 0 h 1474"/>
                    <a:gd name="T2" fmla="*/ 624 w 1766"/>
                    <a:gd name="T3" fmla="*/ 362 h 1474"/>
                    <a:gd name="T4" fmla="*/ 986 w 1766"/>
                    <a:gd name="T5" fmla="*/ 638 h 1474"/>
                    <a:gd name="T6" fmla="*/ 1331 w 1766"/>
                    <a:gd name="T7" fmla="*/ 888 h 1474"/>
                    <a:gd name="T8" fmla="*/ 1473 w 1766"/>
                    <a:gd name="T9" fmla="*/ 979 h 1474"/>
                    <a:gd name="T10" fmla="*/ 1675 w 1766"/>
                    <a:gd name="T11" fmla="*/ 1087 h 1474"/>
                    <a:gd name="T12" fmla="*/ 1766 w 1766"/>
                    <a:gd name="T13" fmla="*/ 1133 h 1474"/>
                    <a:gd name="T14" fmla="*/ 1753 w 1766"/>
                    <a:gd name="T15" fmla="*/ 1193 h 1474"/>
                    <a:gd name="T16" fmla="*/ 1731 w 1766"/>
                    <a:gd name="T17" fmla="*/ 1266 h 1474"/>
                    <a:gd name="T18" fmla="*/ 1700 w 1766"/>
                    <a:gd name="T19" fmla="*/ 1325 h 1474"/>
                    <a:gd name="T20" fmla="*/ 1658 w 1766"/>
                    <a:gd name="T21" fmla="*/ 1383 h 1474"/>
                    <a:gd name="T22" fmla="*/ 1631 w 1766"/>
                    <a:gd name="T23" fmla="*/ 1412 h 1474"/>
                    <a:gd name="T24" fmla="*/ 1585 w 1766"/>
                    <a:gd name="T25" fmla="*/ 1446 h 1474"/>
                    <a:gd name="T26" fmla="*/ 1543 w 1766"/>
                    <a:gd name="T27" fmla="*/ 1474 h 1474"/>
                    <a:gd name="T28" fmla="*/ 1372 w 1766"/>
                    <a:gd name="T29" fmla="*/ 1320 h 1474"/>
                    <a:gd name="T30" fmla="*/ 1150 w 1766"/>
                    <a:gd name="T31" fmla="*/ 1136 h 1474"/>
                    <a:gd name="T32" fmla="*/ 836 w 1766"/>
                    <a:gd name="T33" fmla="*/ 860 h 1474"/>
                    <a:gd name="T34" fmla="*/ 568 w 1766"/>
                    <a:gd name="T35" fmla="*/ 641 h 1474"/>
                    <a:gd name="T36" fmla="*/ 261 w 1766"/>
                    <a:gd name="T37" fmla="*/ 372 h 1474"/>
                    <a:gd name="T38" fmla="*/ 0 w 1766"/>
                    <a:gd name="T39" fmla="*/ 156 h 1474"/>
                    <a:gd name="T40" fmla="*/ 129 w 1766"/>
                    <a:gd name="T41" fmla="*/ 0 h 1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766" h="1474">
                      <a:moveTo>
                        <a:pt x="129" y="0"/>
                      </a:moveTo>
                      <a:lnTo>
                        <a:pt x="624" y="362"/>
                      </a:lnTo>
                      <a:lnTo>
                        <a:pt x="986" y="638"/>
                      </a:lnTo>
                      <a:lnTo>
                        <a:pt x="1331" y="888"/>
                      </a:lnTo>
                      <a:lnTo>
                        <a:pt x="1473" y="979"/>
                      </a:lnTo>
                      <a:lnTo>
                        <a:pt x="1675" y="1087"/>
                      </a:lnTo>
                      <a:lnTo>
                        <a:pt x="1766" y="1133"/>
                      </a:lnTo>
                      <a:lnTo>
                        <a:pt x="1753" y="1193"/>
                      </a:lnTo>
                      <a:lnTo>
                        <a:pt x="1731" y="1266"/>
                      </a:lnTo>
                      <a:lnTo>
                        <a:pt x="1700" y="1325"/>
                      </a:lnTo>
                      <a:lnTo>
                        <a:pt x="1658" y="1383"/>
                      </a:lnTo>
                      <a:lnTo>
                        <a:pt x="1631" y="1412"/>
                      </a:lnTo>
                      <a:lnTo>
                        <a:pt x="1585" y="1446"/>
                      </a:lnTo>
                      <a:lnTo>
                        <a:pt x="1543" y="1474"/>
                      </a:lnTo>
                      <a:lnTo>
                        <a:pt x="1372" y="1320"/>
                      </a:lnTo>
                      <a:lnTo>
                        <a:pt x="1150" y="1136"/>
                      </a:lnTo>
                      <a:lnTo>
                        <a:pt x="836" y="860"/>
                      </a:lnTo>
                      <a:lnTo>
                        <a:pt x="568" y="641"/>
                      </a:lnTo>
                      <a:lnTo>
                        <a:pt x="261" y="372"/>
                      </a:lnTo>
                      <a:lnTo>
                        <a:pt x="0" y="156"/>
                      </a:lnTo>
                      <a:lnTo>
                        <a:pt x="129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</p:grpSp>
          <p:grpSp>
            <p:nvGrpSpPr>
              <p:cNvPr id="99382" name="Group 54"/>
              <p:cNvGrpSpPr/>
              <p:nvPr/>
            </p:nvGrpSpPr>
            <p:grpSpPr bwMode="auto">
              <a:xfrm>
                <a:off x="1873" y="2519"/>
                <a:ext cx="253" cy="201"/>
                <a:chOff x="1873" y="2519"/>
                <a:chExt cx="253" cy="201"/>
              </a:xfrm>
            </p:grpSpPr>
            <p:sp>
              <p:nvSpPr>
                <p:cNvPr id="99383" name="Freeform 55"/>
                <p:cNvSpPr/>
                <p:nvPr/>
              </p:nvSpPr>
              <p:spPr bwMode="auto">
                <a:xfrm>
                  <a:off x="1878" y="2522"/>
                  <a:ext cx="248" cy="198"/>
                </a:xfrm>
                <a:custGeom>
                  <a:avLst/>
                  <a:gdLst>
                    <a:gd name="T0" fmla="*/ 0 w 992"/>
                    <a:gd name="T1" fmla="*/ 707 h 789"/>
                    <a:gd name="T2" fmla="*/ 155 w 992"/>
                    <a:gd name="T3" fmla="*/ 789 h 789"/>
                    <a:gd name="T4" fmla="*/ 302 w 992"/>
                    <a:gd name="T5" fmla="*/ 610 h 789"/>
                    <a:gd name="T6" fmla="*/ 337 w 992"/>
                    <a:gd name="T7" fmla="*/ 589 h 789"/>
                    <a:gd name="T8" fmla="*/ 376 w 992"/>
                    <a:gd name="T9" fmla="*/ 578 h 789"/>
                    <a:gd name="T10" fmla="*/ 413 w 992"/>
                    <a:gd name="T11" fmla="*/ 589 h 789"/>
                    <a:gd name="T12" fmla="*/ 502 w 992"/>
                    <a:gd name="T13" fmla="*/ 659 h 789"/>
                    <a:gd name="T14" fmla="*/ 647 w 992"/>
                    <a:gd name="T15" fmla="*/ 477 h 789"/>
                    <a:gd name="T16" fmla="*/ 553 w 992"/>
                    <a:gd name="T17" fmla="*/ 394 h 789"/>
                    <a:gd name="T18" fmla="*/ 528 w 992"/>
                    <a:gd name="T19" fmla="*/ 353 h 789"/>
                    <a:gd name="T20" fmla="*/ 524 w 992"/>
                    <a:gd name="T21" fmla="*/ 314 h 789"/>
                    <a:gd name="T22" fmla="*/ 531 w 992"/>
                    <a:gd name="T23" fmla="*/ 275 h 789"/>
                    <a:gd name="T24" fmla="*/ 542 w 992"/>
                    <a:gd name="T25" fmla="*/ 252 h 789"/>
                    <a:gd name="T26" fmla="*/ 565 w 992"/>
                    <a:gd name="T27" fmla="*/ 224 h 789"/>
                    <a:gd name="T28" fmla="*/ 626 w 992"/>
                    <a:gd name="T29" fmla="*/ 174 h 789"/>
                    <a:gd name="T30" fmla="*/ 699 w 992"/>
                    <a:gd name="T31" fmla="*/ 122 h 789"/>
                    <a:gd name="T32" fmla="*/ 803 w 992"/>
                    <a:gd name="T33" fmla="*/ 70 h 789"/>
                    <a:gd name="T34" fmla="*/ 910 w 992"/>
                    <a:gd name="T35" fmla="*/ 31 h 789"/>
                    <a:gd name="T36" fmla="*/ 992 w 992"/>
                    <a:gd name="T37" fmla="*/ 0 h 789"/>
                    <a:gd name="T38" fmla="*/ 817 w 992"/>
                    <a:gd name="T39" fmla="*/ 22 h 789"/>
                    <a:gd name="T40" fmla="*/ 660 w 992"/>
                    <a:gd name="T41" fmla="*/ 59 h 789"/>
                    <a:gd name="T42" fmla="*/ 569 w 992"/>
                    <a:gd name="T43" fmla="*/ 87 h 789"/>
                    <a:gd name="T44" fmla="*/ 513 w 992"/>
                    <a:gd name="T45" fmla="*/ 108 h 789"/>
                    <a:gd name="T46" fmla="*/ 406 w 992"/>
                    <a:gd name="T47" fmla="*/ 171 h 789"/>
                    <a:gd name="T48" fmla="*/ 341 w 992"/>
                    <a:gd name="T49" fmla="*/ 226 h 789"/>
                    <a:gd name="T50" fmla="*/ 286 w 992"/>
                    <a:gd name="T51" fmla="*/ 282 h 789"/>
                    <a:gd name="T52" fmla="*/ 231 w 992"/>
                    <a:gd name="T53" fmla="*/ 341 h 789"/>
                    <a:gd name="T54" fmla="*/ 186 w 992"/>
                    <a:gd name="T55" fmla="*/ 404 h 789"/>
                    <a:gd name="T56" fmla="*/ 132 w 992"/>
                    <a:gd name="T57" fmla="*/ 488 h 789"/>
                    <a:gd name="T58" fmla="*/ 87 w 992"/>
                    <a:gd name="T59" fmla="*/ 568 h 789"/>
                    <a:gd name="T60" fmla="*/ 0 w 992"/>
                    <a:gd name="T61" fmla="*/ 707 h 7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92" h="789">
                      <a:moveTo>
                        <a:pt x="0" y="707"/>
                      </a:moveTo>
                      <a:lnTo>
                        <a:pt x="155" y="789"/>
                      </a:lnTo>
                      <a:lnTo>
                        <a:pt x="302" y="610"/>
                      </a:lnTo>
                      <a:lnTo>
                        <a:pt x="337" y="589"/>
                      </a:lnTo>
                      <a:lnTo>
                        <a:pt x="376" y="578"/>
                      </a:lnTo>
                      <a:lnTo>
                        <a:pt x="413" y="589"/>
                      </a:lnTo>
                      <a:lnTo>
                        <a:pt x="502" y="659"/>
                      </a:lnTo>
                      <a:lnTo>
                        <a:pt x="647" y="477"/>
                      </a:lnTo>
                      <a:lnTo>
                        <a:pt x="553" y="394"/>
                      </a:lnTo>
                      <a:lnTo>
                        <a:pt x="528" y="353"/>
                      </a:lnTo>
                      <a:lnTo>
                        <a:pt x="524" y="314"/>
                      </a:lnTo>
                      <a:lnTo>
                        <a:pt x="531" y="275"/>
                      </a:lnTo>
                      <a:lnTo>
                        <a:pt x="542" y="252"/>
                      </a:lnTo>
                      <a:lnTo>
                        <a:pt x="565" y="224"/>
                      </a:lnTo>
                      <a:lnTo>
                        <a:pt x="626" y="174"/>
                      </a:lnTo>
                      <a:lnTo>
                        <a:pt x="699" y="122"/>
                      </a:lnTo>
                      <a:lnTo>
                        <a:pt x="803" y="70"/>
                      </a:lnTo>
                      <a:lnTo>
                        <a:pt x="910" y="31"/>
                      </a:lnTo>
                      <a:lnTo>
                        <a:pt x="992" y="0"/>
                      </a:lnTo>
                      <a:lnTo>
                        <a:pt x="817" y="22"/>
                      </a:lnTo>
                      <a:lnTo>
                        <a:pt x="660" y="59"/>
                      </a:lnTo>
                      <a:lnTo>
                        <a:pt x="569" y="87"/>
                      </a:lnTo>
                      <a:lnTo>
                        <a:pt x="513" y="108"/>
                      </a:lnTo>
                      <a:lnTo>
                        <a:pt x="406" y="171"/>
                      </a:lnTo>
                      <a:lnTo>
                        <a:pt x="341" y="226"/>
                      </a:lnTo>
                      <a:lnTo>
                        <a:pt x="286" y="282"/>
                      </a:lnTo>
                      <a:lnTo>
                        <a:pt x="231" y="341"/>
                      </a:lnTo>
                      <a:lnTo>
                        <a:pt x="186" y="404"/>
                      </a:lnTo>
                      <a:lnTo>
                        <a:pt x="132" y="488"/>
                      </a:lnTo>
                      <a:lnTo>
                        <a:pt x="87" y="568"/>
                      </a:lnTo>
                      <a:lnTo>
                        <a:pt x="0" y="707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sp>
              <p:nvSpPr>
                <p:cNvPr id="99384" name="Freeform 56"/>
                <p:cNvSpPr/>
                <p:nvPr/>
              </p:nvSpPr>
              <p:spPr bwMode="auto">
                <a:xfrm>
                  <a:off x="1873" y="2519"/>
                  <a:ext cx="248" cy="197"/>
                </a:xfrm>
                <a:custGeom>
                  <a:avLst/>
                  <a:gdLst>
                    <a:gd name="T0" fmla="*/ 0 w 992"/>
                    <a:gd name="T1" fmla="*/ 707 h 789"/>
                    <a:gd name="T2" fmla="*/ 155 w 992"/>
                    <a:gd name="T3" fmla="*/ 789 h 789"/>
                    <a:gd name="T4" fmla="*/ 302 w 992"/>
                    <a:gd name="T5" fmla="*/ 610 h 789"/>
                    <a:gd name="T6" fmla="*/ 337 w 992"/>
                    <a:gd name="T7" fmla="*/ 589 h 789"/>
                    <a:gd name="T8" fmla="*/ 376 w 992"/>
                    <a:gd name="T9" fmla="*/ 578 h 789"/>
                    <a:gd name="T10" fmla="*/ 414 w 992"/>
                    <a:gd name="T11" fmla="*/ 589 h 789"/>
                    <a:gd name="T12" fmla="*/ 502 w 992"/>
                    <a:gd name="T13" fmla="*/ 659 h 789"/>
                    <a:gd name="T14" fmla="*/ 647 w 992"/>
                    <a:gd name="T15" fmla="*/ 477 h 789"/>
                    <a:gd name="T16" fmla="*/ 553 w 992"/>
                    <a:gd name="T17" fmla="*/ 394 h 789"/>
                    <a:gd name="T18" fmla="*/ 528 w 992"/>
                    <a:gd name="T19" fmla="*/ 353 h 789"/>
                    <a:gd name="T20" fmla="*/ 524 w 992"/>
                    <a:gd name="T21" fmla="*/ 314 h 789"/>
                    <a:gd name="T22" fmla="*/ 531 w 992"/>
                    <a:gd name="T23" fmla="*/ 275 h 789"/>
                    <a:gd name="T24" fmla="*/ 542 w 992"/>
                    <a:gd name="T25" fmla="*/ 252 h 789"/>
                    <a:gd name="T26" fmla="*/ 566 w 992"/>
                    <a:gd name="T27" fmla="*/ 224 h 789"/>
                    <a:gd name="T28" fmla="*/ 626 w 992"/>
                    <a:gd name="T29" fmla="*/ 174 h 789"/>
                    <a:gd name="T30" fmla="*/ 699 w 992"/>
                    <a:gd name="T31" fmla="*/ 122 h 789"/>
                    <a:gd name="T32" fmla="*/ 804 w 992"/>
                    <a:gd name="T33" fmla="*/ 70 h 789"/>
                    <a:gd name="T34" fmla="*/ 910 w 992"/>
                    <a:gd name="T35" fmla="*/ 31 h 789"/>
                    <a:gd name="T36" fmla="*/ 992 w 992"/>
                    <a:gd name="T37" fmla="*/ 0 h 789"/>
                    <a:gd name="T38" fmla="*/ 818 w 992"/>
                    <a:gd name="T39" fmla="*/ 22 h 789"/>
                    <a:gd name="T40" fmla="*/ 660 w 992"/>
                    <a:gd name="T41" fmla="*/ 59 h 789"/>
                    <a:gd name="T42" fmla="*/ 569 w 992"/>
                    <a:gd name="T43" fmla="*/ 87 h 789"/>
                    <a:gd name="T44" fmla="*/ 513 w 992"/>
                    <a:gd name="T45" fmla="*/ 108 h 789"/>
                    <a:gd name="T46" fmla="*/ 456 w 992"/>
                    <a:gd name="T47" fmla="*/ 136 h 789"/>
                    <a:gd name="T48" fmla="*/ 407 w 992"/>
                    <a:gd name="T49" fmla="*/ 171 h 789"/>
                    <a:gd name="T50" fmla="*/ 342 w 992"/>
                    <a:gd name="T51" fmla="*/ 226 h 789"/>
                    <a:gd name="T52" fmla="*/ 286 w 992"/>
                    <a:gd name="T53" fmla="*/ 282 h 789"/>
                    <a:gd name="T54" fmla="*/ 231 w 992"/>
                    <a:gd name="T55" fmla="*/ 341 h 789"/>
                    <a:gd name="T56" fmla="*/ 186 w 992"/>
                    <a:gd name="T57" fmla="*/ 404 h 789"/>
                    <a:gd name="T58" fmla="*/ 133 w 992"/>
                    <a:gd name="T59" fmla="*/ 488 h 789"/>
                    <a:gd name="T60" fmla="*/ 87 w 992"/>
                    <a:gd name="T61" fmla="*/ 568 h 789"/>
                    <a:gd name="T62" fmla="*/ 0 w 992"/>
                    <a:gd name="T63" fmla="*/ 707 h 7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92" h="789">
                      <a:moveTo>
                        <a:pt x="0" y="707"/>
                      </a:moveTo>
                      <a:lnTo>
                        <a:pt x="155" y="789"/>
                      </a:lnTo>
                      <a:lnTo>
                        <a:pt x="302" y="610"/>
                      </a:lnTo>
                      <a:lnTo>
                        <a:pt x="337" y="589"/>
                      </a:lnTo>
                      <a:lnTo>
                        <a:pt x="376" y="578"/>
                      </a:lnTo>
                      <a:lnTo>
                        <a:pt x="414" y="589"/>
                      </a:lnTo>
                      <a:lnTo>
                        <a:pt x="502" y="659"/>
                      </a:lnTo>
                      <a:lnTo>
                        <a:pt x="647" y="477"/>
                      </a:lnTo>
                      <a:lnTo>
                        <a:pt x="553" y="394"/>
                      </a:lnTo>
                      <a:lnTo>
                        <a:pt x="528" y="353"/>
                      </a:lnTo>
                      <a:lnTo>
                        <a:pt x="524" y="314"/>
                      </a:lnTo>
                      <a:lnTo>
                        <a:pt x="531" y="275"/>
                      </a:lnTo>
                      <a:lnTo>
                        <a:pt x="542" y="252"/>
                      </a:lnTo>
                      <a:lnTo>
                        <a:pt x="566" y="224"/>
                      </a:lnTo>
                      <a:lnTo>
                        <a:pt x="626" y="174"/>
                      </a:lnTo>
                      <a:lnTo>
                        <a:pt x="699" y="122"/>
                      </a:lnTo>
                      <a:lnTo>
                        <a:pt x="804" y="70"/>
                      </a:lnTo>
                      <a:lnTo>
                        <a:pt x="910" y="31"/>
                      </a:lnTo>
                      <a:lnTo>
                        <a:pt x="992" y="0"/>
                      </a:lnTo>
                      <a:lnTo>
                        <a:pt x="818" y="22"/>
                      </a:lnTo>
                      <a:lnTo>
                        <a:pt x="660" y="59"/>
                      </a:lnTo>
                      <a:lnTo>
                        <a:pt x="569" y="87"/>
                      </a:lnTo>
                      <a:lnTo>
                        <a:pt x="513" y="108"/>
                      </a:lnTo>
                      <a:lnTo>
                        <a:pt x="456" y="136"/>
                      </a:lnTo>
                      <a:lnTo>
                        <a:pt x="407" y="171"/>
                      </a:lnTo>
                      <a:lnTo>
                        <a:pt x="342" y="226"/>
                      </a:lnTo>
                      <a:lnTo>
                        <a:pt x="286" y="282"/>
                      </a:lnTo>
                      <a:lnTo>
                        <a:pt x="231" y="341"/>
                      </a:lnTo>
                      <a:lnTo>
                        <a:pt x="186" y="404"/>
                      </a:lnTo>
                      <a:lnTo>
                        <a:pt x="133" y="488"/>
                      </a:lnTo>
                      <a:lnTo>
                        <a:pt x="87" y="568"/>
                      </a:lnTo>
                      <a:lnTo>
                        <a:pt x="0" y="70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</p:grpSp>
          <p:grpSp>
            <p:nvGrpSpPr>
              <p:cNvPr id="99385" name="Group 57"/>
              <p:cNvGrpSpPr/>
              <p:nvPr/>
            </p:nvGrpSpPr>
            <p:grpSpPr bwMode="auto">
              <a:xfrm>
                <a:off x="1851" y="2688"/>
                <a:ext cx="73" cy="71"/>
                <a:chOff x="1851" y="2688"/>
                <a:chExt cx="73" cy="71"/>
              </a:xfrm>
            </p:grpSpPr>
            <p:sp>
              <p:nvSpPr>
                <p:cNvPr id="99386" name="Freeform 58"/>
                <p:cNvSpPr/>
                <p:nvPr/>
              </p:nvSpPr>
              <p:spPr bwMode="auto">
                <a:xfrm>
                  <a:off x="1851" y="2693"/>
                  <a:ext cx="72" cy="66"/>
                </a:xfrm>
                <a:custGeom>
                  <a:avLst/>
                  <a:gdLst>
                    <a:gd name="T0" fmla="*/ 72 w 288"/>
                    <a:gd name="T1" fmla="*/ 0 h 262"/>
                    <a:gd name="T2" fmla="*/ 187 w 288"/>
                    <a:gd name="T3" fmla="*/ 73 h 262"/>
                    <a:gd name="T4" fmla="*/ 288 w 288"/>
                    <a:gd name="T5" fmla="*/ 139 h 262"/>
                    <a:gd name="T6" fmla="*/ 216 w 288"/>
                    <a:gd name="T7" fmla="*/ 262 h 262"/>
                    <a:gd name="T8" fmla="*/ 185 w 288"/>
                    <a:gd name="T9" fmla="*/ 258 h 262"/>
                    <a:gd name="T10" fmla="*/ 153 w 288"/>
                    <a:gd name="T11" fmla="*/ 247 h 262"/>
                    <a:gd name="T12" fmla="*/ 120 w 288"/>
                    <a:gd name="T13" fmla="*/ 233 h 262"/>
                    <a:gd name="T14" fmla="*/ 73 w 288"/>
                    <a:gd name="T15" fmla="*/ 202 h 262"/>
                    <a:gd name="T16" fmla="*/ 36 w 288"/>
                    <a:gd name="T17" fmla="*/ 165 h 262"/>
                    <a:gd name="T18" fmla="*/ 15 w 288"/>
                    <a:gd name="T19" fmla="*/ 132 h 262"/>
                    <a:gd name="T20" fmla="*/ 0 w 288"/>
                    <a:gd name="T21" fmla="*/ 101 h 262"/>
                    <a:gd name="T22" fmla="*/ 72 w 288"/>
                    <a:gd name="T2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88" h="262">
                      <a:moveTo>
                        <a:pt x="72" y="0"/>
                      </a:moveTo>
                      <a:lnTo>
                        <a:pt x="187" y="73"/>
                      </a:lnTo>
                      <a:lnTo>
                        <a:pt x="288" y="139"/>
                      </a:lnTo>
                      <a:lnTo>
                        <a:pt x="216" y="262"/>
                      </a:lnTo>
                      <a:lnTo>
                        <a:pt x="185" y="258"/>
                      </a:lnTo>
                      <a:lnTo>
                        <a:pt x="153" y="247"/>
                      </a:lnTo>
                      <a:lnTo>
                        <a:pt x="120" y="233"/>
                      </a:lnTo>
                      <a:lnTo>
                        <a:pt x="73" y="202"/>
                      </a:lnTo>
                      <a:lnTo>
                        <a:pt x="36" y="165"/>
                      </a:lnTo>
                      <a:lnTo>
                        <a:pt x="15" y="132"/>
                      </a:lnTo>
                      <a:lnTo>
                        <a:pt x="0" y="101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sp>
              <p:nvSpPr>
                <p:cNvPr id="99387" name="Freeform 59"/>
                <p:cNvSpPr/>
                <p:nvPr/>
              </p:nvSpPr>
              <p:spPr bwMode="auto">
                <a:xfrm>
                  <a:off x="1852" y="2688"/>
                  <a:ext cx="72" cy="65"/>
                </a:xfrm>
                <a:custGeom>
                  <a:avLst/>
                  <a:gdLst>
                    <a:gd name="T0" fmla="*/ 72 w 288"/>
                    <a:gd name="T1" fmla="*/ 0 h 262"/>
                    <a:gd name="T2" fmla="*/ 187 w 288"/>
                    <a:gd name="T3" fmla="*/ 73 h 262"/>
                    <a:gd name="T4" fmla="*/ 288 w 288"/>
                    <a:gd name="T5" fmla="*/ 139 h 262"/>
                    <a:gd name="T6" fmla="*/ 216 w 288"/>
                    <a:gd name="T7" fmla="*/ 262 h 262"/>
                    <a:gd name="T8" fmla="*/ 183 w 288"/>
                    <a:gd name="T9" fmla="*/ 258 h 262"/>
                    <a:gd name="T10" fmla="*/ 148 w 288"/>
                    <a:gd name="T11" fmla="*/ 245 h 262"/>
                    <a:gd name="T12" fmla="*/ 120 w 288"/>
                    <a:gd name="T13" fmla="*/ 233 h 262"/>
                    <a:gd name="T14" fmla="*/ 73 w 288"/>
                    <a:gd name="T15" fmla="*/ 202 h 262"/>
                    <a:gd name="T16" fmla="*/ 36 w 288"/>
                    <a:gd name="T17" fmla="*/ 165 h 262"/>
                    <a:gd name="T18" fmla="*/ 15 w 288"/>
                    <a:gd name="T19" fmla="*/ 133 h 262"/>
                    <a:gd name="T20" fmla="*/ 0 w 288"/>
                    <a:gd name="T21" fmla="*/ 101 h 262"/>
                    <a:gd name="T22" fmla="*/ 72 w 288"/>
                    <a:gd name="T2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88" h="262">
                      <a:moveTo>
                        <a:pt x="72" y="0"/>
                      </a:moveTo>
                      <a:lnTo>
                        <a:pt x="187" y="73"/>
                      </a:lnTo>
                      <a:lnTo>
                        <a:pt x="288" y="139"/>
                      </a:lnTo>
                      <a:lnTo>
                        <a:pt x="216" y="262"/>
                      </a:lnTo>
                      <a:lnTo>
                        <a:pt x="183" y="258"/>
                      </a:lnTo>
                      <a:lnTo>
                        <a:pt x="148" y="245"/>
                      </a:lnTo>
                      <a:lnTo>
                        <a:pt x="120" y="233"/>
                      </a:lnTo>
                      <a:lnTo>
                        <a:pt x="73" y="202"/>
                      </a:lnTo>
                      <a:lnTo>
                        <a:pt x="36" y="165"/>
                      </a:lnTo>
                      <a:lnTo>
                        <a:pt x="15" y="133"/>
                      </a:lnTo>
                      <a:lnTo>
                        <a:pt x="0" y="101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</p:grpSp>
        </p:grpSp>
      </p:grpSp>
      <p:sp>
        <p:nvSpPr>
          <p:cNvPr id="62" name="Text Box 3"/>
          <p:cNvSpPr txBox="1"/>
          <p:nvPr/>
        </p:nvSpPr>
        <p:spPr bwMode="auto">
          <a:xfrm>
            <a:off x="476374" y="2956882"/>
            <a:ext cx="4257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C00000"/>
                </a:solidFill>
                <a:ea typeface="楷体_GB2312" pitchFamily="49" charset="-122"/>
              </a:rPr>
              <a:t>1. </a:t>
            </a:r>
            <a:r>
              <a:rPr kumimoji="1" lang="zh-CN" altLang="en-US" sz="2400" b="1" dirty="0">
                <a:solidFill>
                  <a:srgbClr val="C00000"/>
                </a:solidFill>
                <a:ea typeface="楷体_GB2312" pitchFamily="49" charset="-122"/>
              </a:rPr>
              <a:t>简化</a:t>
            </a:r>
            <a:r>
              <a:rPr kumimoji="1" lang="en-US" altLang="zh-CN" sz="2400" b="1" dirty="0">
                <a:solidFill>
                  <a:srgbClr val="C00000"/>
                </a:solidFill>
                <a:ea typeface="楷体_GB2312" pitchFamily="49" charset="-122"/>
              </a:rPr>
              <a:t>Newton</a:t>
            </a:r>
            <a:r>
              <a:rPr kumimoji="1" lang="zh-CN" altLang="en-US" sz="2400" b="1" dirty="0">
                <a:solidFill>
                  <a:srgbClr val="C00000"/>
                </a:solidFill>
                <a:ea typeface="楷体_GB2312" pitchFamily="49" charset="-122"/>
              </a:rPr>
              <a:t>迭代法 </a:t>
            </a:r>
            <a:endParaRPr kumimoji="1" lang="zh-CN" altLang="en-US" sz="2400" b="1" dirty="0">
              <a:solidFill>
                <a:srgbClr val="C00000"/>
              </a:solidFill>
              <a:ea typeface="楷体_GB2312" pitchFamily="49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45031" y="3573016"/>
            <a:ext cx="11383617" cy="1793183"/>
          </a:xfrm>
          <a:prstGeom prst="rect">
            <a:avLst/>
          </a:prstGeom>
          <a:blipFill rotWithShape="1">
            <a:blip r:embed="rId3"/>
            <a:stretch>
              <a:fillRect l="-803" b="-7143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23392" y="5589240"/>
            <a:ext cx="10801200" cy="1037207"/>
          </a:xfrm>
          <a:prstGeom prst="rect">
            <a:avLst/>
          </a:prstGeom>
          <a:blipFill rotWithShape="1">
            <a:blip r:embed="rId4"/>
            <a:stretch>
              <a:fillRect l="-847" r="-847" b="-10588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9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9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3" grpId="0" autoUpdateAnimBg="0"/>
      <p:bldP spid="62" grpId="0"/>
      <p:bldP spid="64" grpId="0"/>
      <p:bldP spid="6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30166" y="1916832"/>
            <a:ext cx="10894426" cy="4176464"/>
            <a:chOff x="530268" y="1460200"/>
            <a:chExt cx="14525904" cy="55686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572251" y="1460200"/>
              <a:ext cx="2485891" cy="61555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30268" y="5515680"/>
              <a:ext cx="14525904" cy="1513153"/>
            </a:xfrm>
            <a:prstGeom prst="rect">
              <a:avLst/>
            </a:prstGeom>
            <a:blipFill rotWithShape="1">
              <a:blip r:embed="rId2"/>
              <a:stretch>
                <a:fillRect l="-895" r="-727" b="-11230"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3" name="TextBox 14"/>
            <p:cNvSpPr txBox="1"/>
            <p:nvPr/>
          </p:nvSpPr>
          <p:spPr>
            <a:xfrm>
              <a:off x="530268" y="5515680"/>
              <a:ext cx="14525904" cy="1513153"/>
            </a:xfrm>
            <a:prstGeom prst="rect">
              <a:avLst/>
            </a:prstGeom>
            <a:blipFill rotWithShape="1">
              <a:blip r:embed="rId2"/>
              <a:stretch>
                <a:fillRect l="-895" r="-727" b="-11230"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</p:grpSp>
      <p:sp>
        <p:nvSpPr>
          <p:cNvPr id="21" name="Text Box 3"/>
          <p:cNvSpPr txBox="1"/>
          <p:nvPr/>
        </p:nvSpPr>
        <p:spPr bwMode="auto">
          <a:xfrm>
            <a:off x="479376" y="369855"/>
            <a:ext cx="4257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C00000"/>
                </a:solidFill>
                <a:ea typeface="楷体_GB2312" pitchFamily="49" charset="-122"/>
              </a:rPr>
              <a:t>2. Newton</a:t>
            </a:r>
            <a:r>
              <a:rPr kumimoji="1" lang="zh-CN" altLang="en-US" sz="2400" b="1" dirty="0">
                <a:solidFill>
                  <a:srgbClr val="C00000"/>
                </a:solidFill>
                <a:ea typeface="楷体_GB2312" pitchFamily="49" charset="-122"/>
              </a:rPr>
              <a:t>下山法</a:t>
            </a:r>
            <a:endParaRPr kumimoji="1" lang="zh-CN" altLang="en-US" sz="2400" b="1" dirty="0">
              <a:solidFill>
                <a:srgbClr val="C00000"/>
              </a:solidFill>
              <a:ea typeface="楷体_GB2312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22151" y="1268761"/>
            <a:ext cx="7414409" cy="689804"/>
          </a:xfrm>
          <a:prstGeom prst="rect">
            <a:avLst/>
          </a:prstGeom>
          <a:blipFill rotWithShape="1">
            <a:blip r:embed="rId3"/>
            <a:stretch>
              <a:fillRect b="-885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5520" y="902860"/>
            <a:ext cx="10827064" cy="463781"/>
          </a:xfrm>
          <a:prstGeom prst="rect">
            <a:avLst/>
          </a:prstGeom>
          <a:blipFill rotWithShape="1">
            <a:blip r:embed="rId4"/>
            <a:stretch>
              <a:fillRect l="-563" b="-17105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63938" y="1887215"/>
            <a:ext cx="8273692" cy="461665"/>
          </a:xfrm>
          <a:prstGeom prst="rect">
            <a:avLst/>
          </a:prstGeom>
          <a:blipFill rotWithShape="1">
            <a:blip r:embed="rId5"/>
            <a:stretch>
              <a:fillRect l="-737" t="-14667" r="-1105" b="-32000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110" y="2334895"/>
            <a:ext cx="10619105" cy="218821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263352" y="548681"/>
            <a:ext cx="11449272" cy="1216551"/>
          </a:xfrm>
          <a:prstGeom prst="rect">
            <a:avLst/>
          </a:prstGeom>
          <a:blipFill rotWithShape="1">
            <a:blip r:embed="rId1"/>
            <a:stretch>
              <a:fillRect l="-799" t="-4000" r="-3514" b="-10500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30" name="Text Box 3"/>
          <p:cNvSpPr txBox="1"/>
          <p:nvPr/>
        </p:nvSpPr>
        <p:spPr bwMode="auto">
          <a:xfrm>
            <a:off x="299767" y="116633"/>
            <a:ext cx="55568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§ 1.4  </a:t>
            </a:r>
            <a:r>
              <a:rPr lang="zh-CN" altLang="en-US" sz="2400" b="1" dirty="0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多点迭代法</a:t>
            </a:r>
            <a:endParaRPr lang="zh-CN" altLang="en-US" sz="2400" b="1" dirty="0">
              <a:solidFill>
                <a:srgbClr val="C00000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" name="Rectangle 2"/>
          <p:cNvSpPr/>
          <p:nvPr/>
        </p:nvSpPr>
        <p:spPr bwMode="auto">
          <a:xfrm>
            <a:off x="403577" y="2620739"/>
            <a:ext cx="1446000" cy="51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割线法</a:t>
            </a:r>
            <a:endParaRPr kumimoji="1" lang="zh-CN" altLang="en-US" sz="24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" name="Text Box 39"/>
          <p:cNvSpPr txBox="1"/>
          <p:nvPr/>
        </p:nvSpPr>
        <p:spPr bwMode="auto">
          <a:xfrm>
            <a:off x="747704" y="5312341"/>
            <a:ext cx="46739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切线斜率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　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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　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割线斜率</a:t>
            </a:r>
            <a:endParaRPr kumimoji="1" lang="zh-CN" altLang="en-US" sz="24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5" name="Object 40"/>
          <p:cNvGraphicFramePr>
            <a:graphicFrameLocks noChangeAspect="1"/>
          </p:cNvGraphicFramePr>
          <p:nvPr/>
        </p:nvGraphicFramePr>
        <p:xfrm>
          <a:off x="4329103" y="5096318"/>
          <a:ext cx="4452257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8" name="Equation" r:id="rId2" imgW="0" imgH="0" progId="Equation.3">
                  <p:embed/>
                </p:oleObj>
              </mc:Choice>
              <mc:Fallback>
                <p:oleObj name="Equation" r:id="rId2" imgW="0" imgH="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103" y="5096318"/>
                        <a:ext cx="4452257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42"/>
          <p:cNvSpPr txBox="1"/>
          <p:nvPr/>
        </p:nvSpPr>
        <p:spPr bwMode="auto">
          <a:xfrm>
            <a:off x="9408368" y="5301208"/>
            <a:ext cx="1872208" cy="8309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accent2"/>
                </a:solidFill>
                <a:ea typeface="楷体_GB2312" pitchFamily="49" charset="-122"/>
              </a:rPr>
              <a:t>需要</a:t>
            </a:r>
            <a:r>
              <a:rPr kumimoji="1"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2</a:t>
            </a:r>
            <a:r>
              <a:rPr kumimoji="1" lang="zh-CN" altLang="en-US" sz="2400" b="1" dirty="0">
                <a:solidFill>
                  <a:schemeClr val="accent2"/>
                </a:solidFill>
                <a:ea typeface="楷体_GB2312" pitchFamily="49" charset="-122"/>
              </a:rPr>
              <a:t>个初值 </a:t>
            </a:r>
            <a:r>
              <a:rPr kumimoji="1"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kumimoji="1" lang="en-US" altLang="zh-CN" sz="2400" b="1" baseline="-25000" dirty="0">
                <a:solidFill>
                  <a:schemeClr val="accent2"/>
                </a:solidFill>
                <a:ea typeface="楷体_GB2312" pitchFamily="49" charset="-122"/>
              </a:rPr>
              <a:t>0</a:t>
            </a:r>
            <a:r>
              <a:rPr kumimoji="1" lang="en-US" altLang="zh-CN" sz="2400" b="1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accent2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kumimoji="1" lang="en-US" altLang="zh-CN" sz="2400" b="1" baseline="-25000" dirty="0">
                <a:solidFill>
                  <a:schemeClr val="accent2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chemeClr val="accent2"/>
                </a:solidFill>
                <a:ea typeface="楷体_GB2312" pitchFamily="49" charset="-122"/>
              </a:rPr>
              <a:t>。   </a:t>
            </a:r>
            <a:endParaRPr kumimoji="1" lang="zh-CN" altLang="en-US" sz="24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48" name="AutoShape 43"/>
          <p:cNvSpPr/>
          <p:nvPr/>
        </p:nvSpPr>
        <p:spPr bwMode="auto">
          <a:xfrm>
            <a:off x="7680176" y="2582416"/>
            <a:ext cx="4032448" cy="990600"/>
          </a:xfrm>
          <a:prstGeom prst="wedgeEllipseCallout">
            <a:avLst>
              <a:gd name="adj1" fmla="val -78433"/>
              <a:gd name="adj2" fmla="val 103242"/>
            </a:avLst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0" tIns="0" rIns="0"/>
          <a:lstStyle/>
          <a:p>
            <a:pPr algn="ctr"/>
            <a:r>
              <a:rPr kumimoji="1" lang="zh-CN" altLang="en-US" b="1" dirty="0">
                <a:ea typeface="楷体_GB2312" pitchFamily="49" charset="-122"/>
              </a:rPr>
              <a:t>收敛比</a:t>
            </a:r>
            <a:r>
              <a:rPr kumimoji="1" lang="en-US" altLang="zh-CN" b="1" dirty="0">
                <a:ea typeface="楷体_GB2312" pitchFamily="49" charset="-122"/>
              </a:rPr>
              <a:t>Newton’s Method </a:t>
            </a:r>
            <a:r>
              <a:rPr kumimoji="1" lang="zh-CN" altLang="en-US" b="1" dirty="0">
                <a:ea typeface="楷体_GB2312" pitchFamily="49" charset="-122"/>
              </a:rPr>
              <a:t>慢，且对初值要求同样高。</a:t>
            </a:r>
            <a:endParaRPr kumimoji="1" lang="zh-CN" altLang="en-US" b="1" dirty="0">
              <a:ea typeface="楷体_GB2312" pitchFamily="49" charset="-122"/>
            </a:endParaRPr>
          </a:p>
        </p:txBody>
      </p:sp>
      <p:sp>
        <p:nvSpPr>
          <p:cNvPr id="2" name="Line 21"/>
          <p:cNvSpPr/>
          <p:nvPr/>
        </p:nvSpPr>
        <p:spPr bwMode="auto">
          <a:xfrm>
            <a:off x="1473835" y="4639945"/>
            <a:ext cx="504507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" name="Arc 27"/>
          <p:cNvSpPr/>
          <p:nvPr/>
        </p:nvSpPr>
        <p:spPr bwMode="auto">
          <a:xfrm flipV="1">
            <a:off x="1692910" y="2555558"/>
            <a:ext cx="3181350" cy="25225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" name="Line 28"/>
          <p:cNvSpPr/>
          <p:nvPr/>
        </p:nvSpPr>
        <p:spPr bwMode="auto">
          <a:xfrm flipH="1">
            <a:off x="3794760" y="2993708"/>
            <a:ext cx="1316038" cy="164623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Line 31"/>
          <p:cNvSpPr/>
          <p:nvPr/>
        </p:nvSpPr>
        <p:spPr bwMode="auto">
          <a:xfrm flipH="1">
            <a:off x="4121785" y="2665095"/>
            <a:ext cx="752475" cy="1960563"/>
          </a:xfrm>
          <a:prstGeom prst="line">
            <a:avLst/>
          </a:prstGeom>
          <a:noFill/>
          <a:ln w="15875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6" name="Group 35"/>
          <p:cNvGrpSpPr/>
          <p:nvPr/>
        </p:nvGrpSpPr>
        <p:grpSpPr bwMode="auto">
          <a:xfrm>
            <a:off x="4674235" y="2665095"/>
            <a:ext cx="457200" cy="2268538"/>
            <a:chOff x="2592" y="1365"/>
            <a:chExt cx="288" cy="1429"/>
          </a:xfrm>
        </p:grpSpPr>
        <p:sp>
          <p:nvSpPr>
            <p:cNvPr id="7" name="Line 30"/>
            <p:cNvSpPr/>
            <p:nvPr/>
          </p:nvSpPr>
          <p:spPr bwMode="auto">
            <a:xfrm flipV="1">
              <a:off x="2718" y="1365"/>
              <a:ext cx="0" cy="12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Text Box 32"/>
            <p:cNvSpPr txBox="1"/>
            <p:nvPr/>
          </p:nvSpPr>
          <p:spPr bwMode="auto">
            <a:xfrm>
              <a:off x="2592" y="2544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i="1"/>
                <a:t>x</a:t>
              </a:r>
              <a:r>
                <a:rPr lang="en-US" altLang="zh-CN" sz="2000" baseline="-25000"/>
                <a:t>0</a:t>
              </a:r>
              <a:endParaRPr lang="en-US" altLang="zh-CN" sz="2000" i="1"/>
            </a:p>
          </p:txBody>
        </p:sp>
      </p:grpSp>
      <p:grpSp>
        <p:nvGrpSpPr>
          <p:cNvPr id="9" name="Group 36"/>
          <p:cNvGrpSpPr/>
          <p:nvPr/>
        </p:nvGrpSpPr>
        <p:grpSpPr bwMode="auto">
          <a:xfrm>
            <a:off x="4217035" y="3850958"/>
            <a:ext cx="457200" cy="1082675"/>
            <a:chOff x="2304" y="2112"/>
            <a:chExt cx="288" cy="682"/>
          </a:xfrm>
        </p:grpSpPr>
        <p:sp>
          <p:nvSpPr>
            <p:cNvPr id="10" name="Line 29"/>
            <p:cNvSpPr/>
            <p:nvPr/>
          </p:nvSpPr>
          <p:spPr bwMode="auto">
            <a:xfrm>
              <a:off x="2441" y="2112"/>
              <a:ext cx="0" cy="49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Text Box 34"/>
            <p:cNvSpPr txBox="1"/>
            <p:nvPr/>
          </p:nvSpPr>
          <p:spPr bwMode="auto">
            <a:xfrm>
              <a:off x="2304" y="2544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i="1"/>
                <a:t>x</a:t>
              </a:r>
              <a:r>
                <a:rPr lang="en-US" altLang="zh-CN" sz="2000" baseline="-25000"/>
                <a:t>1</a:t>
              </a:r>
              <a:endParaRPr lang="en-US" altLang="zh-CN" sz="2000" i="1"/>
            </a:p>
          </p:txBody>
        </p:sp>
      </p:grpSp>
      <p:sp>
        <p:nvSpPr>
          <p:cNvPr id="12" name="AutoShape 37"/>
          <p:cNvSpPr/>
          <p:nvPr/>
        </p:nvSpPr>
        <p:spPr bwMode="auto">
          <a:xfrm>
            <a:off x="5360035" y="3165475"/>
            <a:ext cx="871855" cy="607060"/>
          </a:xfrm>
          <a:prstGeom prst="wedgeRectCallout">
            <a:avLst>
              <a:gd name="adj1" fmla="val -117807"/>
              <a:gd name="adj2" fmla="val -2824"/>
            </a:avLst>
          </a:prstGeom>
          <a:gradFill rotWithShape="0">
            <a:gsLst>
              <a:gs pos="0">
                <a:srgbClr val="CCFF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zh-CN" altLang="en-US" sz="2000">
                <a:solidFill>
                  <a:schemeClr val="accent2"/>
                </a:solidFill>
                <a:ea typeface="楷体_GB2312" pitchFamily="49" charset="-122"/>
              </a:rPr>
              <a:t>切线</a:t>
            </a:r>
            <a:r>
              <a:rPr lang="zh-CN" altLang="en-US" b="0"/>
              <a:t> </a:t>
            </a:r>
            <a:endParaRPr lang="en-US" altLang="zh-CN" sz="180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66598" name="AutoShape 38"/>
          <p:cNvSpPr/>
          <p:nvPr/>
        </p:nvSpPr>
        <p:spPr bwMode="auto">
          <a:xfrm>
            <a:off x="2759710" y="2665095"/>
            <a:ext cx="1047750" cy="526415"/>
          </a:xfrm>
          <a:prstGeom prst="wedgeRectCallout">
            <a:avLst>
              <a:gd name="adj1" fmla="val 124363"/>
              <a:gd name="adj2" fmla="val 63630"/>
            </a:avLst>
          </a:prstGeom>
          <a:gradFill rotWithShape="0">
            <a:gsLst>
              <a:gs pos="0">
                <a:srgbClr val="CCFF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zh-CN" altLang="en-US" sz="2000">
                <a:solidFill>
                  <a:srgbClr val="FF3300"/>
                </a:solidFill>
                <a:ea typeface="楷体_GB2312" pitchFamily="49" charset="-122"/>
              </a:rPr>
              <a:t>割线</a:t>
            </a:r>
            <a:r>
              <a:rPr lang="zh-CN" altLang="en-US" b="0"/>
              <a:t> </a:t>
            </a:r>
            <a:endParaRPr lang="en-US" altLang="zh-CN" sz="1800">
              <a:solidFill>
                <a:srgbClr val="008000"/>
              </a:solidFill>
              <a:latin typeface="Arial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0" y="5821045"/>
            <a:ext cx="9174480" cy="81089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4" grpId="0" autoUpdateAnimBg="0"/>
      <p:bldP spid="47" grpId="0" animBg="1" autoUpdateAnimBg="0"/>
      <p:bldP spid="48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51384" y="404664"/>
            <a:ext cx="4668013" cy="51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局部收敛性和收敛速度</a:t>
            </a:r>
            <a:endParaRPr kumimoji="1" lang="zh-CN" altLang="en-US" sz="24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AutoShape 19"/>
          <p:cNvSpPr/>
          <p:nvPr/>
        </p:nvSpPr>
        <p:spPr bwMode="auto">
          <a:xfrm>
            <a:off x="695400" y="1044352"/>
            <a:ext cx="1080120" cy="584448"/>
          </a:xfrm>
          <a:prstGeom prst="bevel">
            <a:avLst>
              <a:gd name="adj" fmla="val 12500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 dirty="0">
                <a:ea typeface="楷体_GB2312" pitchFamily="49" charset="-122"/>
              </a:rPr>
              <a:t>定理</a:t>
            </a:r>
            <a:endParaRPr lang="zh-CN" altLang="en-US" sz="2400" b="1" dirty="0">
              <a:ea typeface="楷体_GB2312" pitchFamily="49" charset="-122"/>
            </a:endParaRPr>
          </a:p>
        </p:txBody>
      </p:sp>
      <p:sp>
        <p:nvSpPr>
          <p:cNvPr id="5" name="Text Box 20"/>
          <p:cNvSpPr txBox="1"/>
          <p:nvPr/>
        </p:nvSpPr>
        <p:spPr bwMode="auto">
          <a:xfrm>
            <a:off x="1847528" y="980729"/>
            <a:ext cx="9565704" cy="4084067"/>
          </a:xfrm>
          <a:prstGeom prst="rect">
            <a:avLst/>
          </a:prstGeom>
          <a:blipFill rotWithShape="1">
            <a:blip r:embed="rId2"/>
            <a:stretch>
              <a:fillRect l="-956" t="-448" r="-829"/>
            </a:stretch>
          </a:blipFill>
          <a:ln>
            <a:noFill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6" name="Text Box 54"/>
          <p:cNvSpPr txBox="1"/>
          <p:nvPr/>
        </p:nvSpPr>
        <p:spPr bwMode="auto">
          <a:xfrm>
            <a:off x="1199456" y="5157192"/>
            <a:ext cx="10539910" cy="113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C00000"/>
                </a:solidFill>
                <a:ea typeface="楷体_GB2312" pitchFamily="49" charset="-122"/>
              </a:rPr>
              <a:t>优点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：迭代过程中不需要计算函数的导数值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.</a:t>
            </a:r>
            <a:endParaRPr kumimoji="1"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1" lang="zh-CN" altLang="en-US" sz="2400" b="1" dirty="0">
                <a:solidFill>
                  <a:srgbClr val="C00000"/>
                </a:solidFill>
                <a:ea typeface="楷体_GB2312" pitchFamily="49" charset="-122"/>
              </a:rPr>
              <a:t>缺点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：迭代收敛时需要高精度算术运算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.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</a:t>
            </a:r>
            <a:endParaRPr kumimoji="1"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"/>
          <p:cNvSpPr txBox="1"/>
          <p:nvPr/>
        </p:nvSpPr>
        <p:spPr bwMode="auto">
          <a:xfrm>
            <a:off x="716029" y="332656"/>
            <a:ext cx="54851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700000"/>
                </a:solidFill>
                <a:ea typeface="微软雅黑" pitchFamily="34" charset="-122"/>
                <a:cs typeface="Times New Roman" pitchFamily="18" charset="0"/>
              </a:rPr>
              <a:t>§ 1.5  </a:t>
            </a:r>
            <a:r>
              <a:rPr lang="zh-CN" altLang="en-US" sz="2400" b="1" dirty="0">
                <a:solidFill>
                  <a:srgbClr val="700000"/>
                </a:solidFill>
                <a:ea typeface="微软雅黑" pitchFamily="34" charset="-122"/>
                <a:cs typeface="Times New Roman" pitchFamily="18" charset="0"/>
              </a:rPr>
              <a:t>重根上的迭代法</a:t>
            </a:r>
            <a:endParaRPr lang="zh-CN" altLang="en-US" sz="2400" b="1" dirty="0">
              <a:solidFill>
                <a:srgbClr val="700000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7" name="TextBox 113"/>
          <p:cNvSpPr txBox="1"/>
          <p:nvPr/>
        </p:nvSpPr>
        <p:spPr>
          <a:xfrm>
            <a:off x="839416" y="1127356"/>
            <a:ext cx="11017224" cy="4846968"/>
          </a:xfrm>
          <a:prstGeom prst="rect">
            <a:avLst/>
          </a:prstGeom>
          <a:blipFill rotWithShape="1">
            <a:blip r:embed="rId1"/>
            <a:stretch>
              <a:fillRect l="-609" t="-503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28"/>
          <p:cNvSpPr txBox="1"/>
          <p:nvPr/>
        </p:nvSpPr>
        <p:spPr bwMode="auto">
          <a:xfrm>
            <a:off x="479425" y="620395"/>
            <a:ext cx="360045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3333CC"/>
                </a:solidFill>
                <a:latin typeface="Arial" charset="0"/>
                <a:ea typeface="楷体_GB2312" pitchFamily="49" charset="-122"/>
              </a:rPr>
              <a:t>Q:</a:t>
            </a:r>
            <a:r>
              <a:rPr kumimoji="1"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如何加速重根的收敛呢？</a:t>
            </a:r>
            <a:endParaRPr kumimoji="1" lang="zh-CN" altLang="en-US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1" name="Group 41"/>
          <p:cNvGrpSpPr/>
          <p:nvPr/>
        </p:nvGrpSpPr>
        <p:grpSpPr bwMode="auto">
          <a:xfrm>
            <a:off x="479376" y="984474"/>
            <a:ext cx="5399955" cy="668488"/>
            <a:chOff x="298" y="489"/>
            <a:chExt cx="3318" cy="490"/>
          </a:xfrm>
        </p:grpSpPr>
        <p:sp>
          <p:nvSpPr>
            <p:cNvPr id="22" name="Object 32"/>
            <p:cNvSpPr txBox="1"/>
            <p:nvPr/>
          </p:nvSpPr>
          <p:spPr bwMode="auto">
            <a:xfrm>
              <a:off x="2112" y="489"/>
              <a:ext cx="1504" cy="49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" name="Object 32"/>
            <p:cNvSpPr txBox="1"/>
            <p:nvPr/>
          </p:nvSpPr>
          <p:spPr bwMode="auto">
            <a:xfrm>
              <a:off x="2112" y="489"/>
              <a:ext cx="1504" cy="49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3" name="Rectangle 33"/>
            <p:cNvSpPr/>
            <p:nvPr/>
          </p:nvSpPr>
          <p:spPr bwMode="auto">
            <a:xfrm>
              <a:off x="298" y="588"/>
              <a:ext cx="2426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spcBef>
                  <a:spcPct val="0"/>
                </a:spcBef>
                <a:buClrTx/>
                <a:defRPr/>
              </a:pPr>
              <a:r>
                <a:rPr kumimoji="1" lang="en-US" altLang="zh-CN" b="1" kern="0" dirty="0">
                  <a:solidFill>
                    <a:srgbClr val="3333CC"/>
                  </a:solidFill>
                  <a:latin typeface="Arial" charset="0"/>
                  <a:ea typeface="楷体_GB2312" pitchFamily="49" charset="-122"/>
                </a:rPr>
                <a:t>A:</a:t>
              </a:r>
              <a:r>
                <a:rPr kumimoji="1" lang="zh-CN" altLang="en-US" b="1" kern="0" dirty="0">
                  <a:solidFill>
                    <a:srgbClr val="3333CC"/>
                  </a:solidFill>
                  <a:latin typeface="Arial" charset="0"/>
                  <a:ea typeface="楷体_GB2312" pitchFamily="49" charset="-122"/>
                </a:rPr>
                <a:t> </a:t>
              </a:r>
              <a:r>
                <a:rPr kumimoji="1" lang="zh-CN" altLang="en-US" b="1" kern="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若把迭代函数修改为</a:t>
              </a:r>
              <a:endParaRPr kumimoji="1" lang="zh-CN" altLang="en-US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24" name="Object 34"/>
          <p:cNvSpPr txBox="1"/>
          <p:nvPr/>
        </p:nvSpPr>
        <p:spPr bwMode="auto">
          <a:xfrm>
            <a:off x="1559496" y="2661287"/>
            <a:ext cx="8496944" cy="1278059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28" name="Rectangle 29"/>
          <p:cNvSpPr/>
          <p:nvPr/>
        </p:nvSpPr>
        <p:spPr bwMode="auto">
          <a:xfrm>
            <a:off x="891832" y="5601434"/>
            <a:ext cx="6572319" cy="400110"/>
          </a:xfrm>
          <a:prstGeom prst="rect">
            <a:avLst/>
          </a:prstGeom>
          <a:blipFill rotWithShape="1">
            <a:blip r:embed="rId3"/>
            <a:stretch>
              <a:fillRect l="-928" t="-9091" b="-25758"/>
            </a:stretch>
          </a:blip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29" name="Rectangle 30"/>
          <p:cNvSpPr/>
          <p:nvPr/>
        </p:nvSpPr>
        <p:spPr bwMode="auto">
          <a:xfrm>
            <a:off x="891834" y="3764047"/>
            <a:ext cx="8084486" cy="1515223"/>
          </a:xfrm>
          <a:prstGeom prst="rect">
            <a:avLst/>
          </a:prstGeom>
          <a:blipFill rotWithShape="1">
            <a:blip r:embed="rId4"/>
            <a:stretch>
              <a:fillRect l="-754"/>
            </a:stretch>
          </a:blip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grpSp>
        <p:nvGrpSpPr>
          <p:cNvPr id="35" name="Group 46"/>
          <p:cNvGrpSpPr/>
          <p:nvPr/>
        </p:nvGrpSpPr>
        <p:grpSpPr bwMode="auto">
          <a:xfrm>
            <a:off x="891834" y="1652963"/>
            <a:ext cx="7508422" cy="921011"/>
            <a:chOff x="326" y="1253"/>
            <a:chExt cx="4291" cy="523"/>
          </a:xfrm>
        </p:grpSpPr>
        <p:sp>
          <p:nvSpPr>
            <p:cNvPr id="36" name="Rectangle 31"/>
            <p:cNvSpPr/>
            <p:nvPr/>
          </p:nvSpPr>
          <p:spPr bwMode="auto">
            <a:xfrm>
              <a:off x="326" y="1332"/>
              <a:ext cx="70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hangingPunct="0">
                <a:spcBef>
                  <a:spcPct val="50000"/>
                </a:spcBef>
                <a:buClrTx/>
                <a:defRPr/>
              </a:pPr>
              <a:r>
                <a:rPr kumimoji="1" lang="zh-CN" altLang="en-US" b="1" kern="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则有</a:t>
              </a:r>
              <a:endParaRPr kumimoji="1" lang="zh-CN" altLang="en-US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7" name="Object 45"/>
            <p:cNvSpPr txBox="1"/>
            <p:nvPr/>
          </p:nvSpPr>
          <p:spPr bwMode="auto">
            <a:xfrm>
              <a:off x="1056" y="1253"/>
              <a:ext cx="3561" cy="523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>
              <a:noFill/>
            </a:ln>
            <a:effectLst/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3" name="Object 45"/>
            <p:cNvSpPr txBox="1"/>
            <p:nvPr/>
          </p:nvSpPr>
          <p:spPr bwMode="auto">
            <a:xfrm>
              <a:off x="1056" y="1253"/>
              <a:ext cx="3561" cy="523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>
              <a:noFill/>
            </a:ln>
            <a:effectLst/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</p:grpSp>
      <p:sp>
        <p:nvSpPr>
          <p:cNvPr id="112" name="Rectangle 31"/>
          <p:cNvSpPr/>
          <p:nvPr/>
        </p:nvSpPr>
        <p:spPr bwMode="auto">
          <a:xfrm>
            <a:off x="891833" y="2458878"/>
            <a:ext cx="10877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685800" eaLnBrk="0" hangingPunct="0">
              <a:spcBef>
                <a:spcPct val="50000"/>
              </a:spcBef>
              <a:buClrTx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同时有</a:t>
            </a:r>
            <a:endParaRPr kumimoji="1" lang="zh-CN" altLang="en-US" b="1" kern="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3" name="Text Box 28"/>
          <p:cNvSpPr txBox="1"/>
          <p:nvPr/>
        </p:nvSpPr>
        <p:spPr bwMode="auto">
          <a:xfrm>
            <a:off x="8184232" y="1844824"/>
            <a:ext cx="2050214" cy="400110"/>
          </a:xfrm>
          <a:prstGeom prst="rect">
            <a:avLst/>
          </a:prstGeom>
          <a:blipFill rotWithShape="1">
            <a:blip r:embed="rId6"/>
            <a:stretch>
              <a:fillRect l="-3274" t="-9231" b="-27692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14" name="Rectangle 13"/>
          <p:cNvSpPr/>
          <p:nvPr/>
        </p:nvSpPr>
        <p:spPr bwMode="auto">
          <a:xfrm>
            <a:off x="8602980" y="4653280"/>
            <a:ext cx="2437130" cy="70675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indent="57658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6708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95758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indent="0" algn="ctr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在重根的情况下，若重数</a:t>
            </a:r>
            <a:r>
              <a:rPr lang="en-US" altLang="zh-CN" sz="2000" b="1" i="1" dirty="0">
                <a:ea typeface="楷体_GB2312" pitchFamily="49" charset="-122"/>
              </a:rPr>
              <a:t>r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不知道呢？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" name="AutoShape 11"/>
          <p:cNvSpPr/>
          <p:nvPr/>
        </p:nvSpPr>
        <p:spPr bwMode="auto">
          <a:xfrm>
            <a:off x="8688288" y="2275660"/>
            <a:ext cx="2153816" cy="490017"/>
          </a:xfrm>
          <a:prstGeom prst="wedgeEllipseCallout">
            <a:avLst>
              <a:gd name="adj1" fmla="val -79729"/>
              <a:gd name="adj2" fmla="val 148294"/>
            </a:avLst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ea typeface="楷体_GB2312" pitchFamily="49" charset="-122"/>
              </a:rPr>
              <a:t>Taylor</a:t>
            </a:r>
            <a:r>
              <a:rPr lang="zh-CN" altLang="en-US" b="1" dirty="0">
                <a:solidFill>
                  <a:schemeClr val="accent2"/>
                </a:solidFill>
                <a:ea typeface="楷体_GB2312" pitchFamily="49" charset="-122"/>
              </a:rPr>
              <a:t>展开</a:t>
            </a:r>
            <a:r>
              <a:rPr lang="zh-CN" altLang="en-US" b="1" dirty="0">
                <a:ea typeface="楷体_GB2312" pitchFamily="49" charset="-122"/>
              </a:rPr>
              <a:t> </a:t>
            </a:r>
            <a:endParaRPr lang="en-US" altLang="zh-CN" b="1" dirty="0">
              <a:solidFill>
                <a:srgbClr val="008000"/>
              </a:solidFill>
              <a:latin typeface="Arial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29" grpId="0"/>
      <p:bldP spid="112" grpId="0"/>
      <p:bldP spid="113" grpId="0" animBg="1"/>
      <p:bldP spid="114" grpId="0" bldLvl="0" animBg="1"/>
      <p:bldP spid="38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/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7" name="Rectangle 18"/>
          <p:cNvSpPr/>
          <p:nvPr/>
        </p:nvSpPr>
        <p:spPr bwMode="auto">
          <a:xfrm>
            <a:off x="695400" y="571483"/>
            <a:ext cx="5357812" cy="5847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zh-CN" altLang="en-US" sz="3200" b="1" dirty="0">
                <a:solidFill>
                  <a:srgbClr val="700000"/>
                </a:solidFill>
                <a:latin typeface="微软雅黑" pitchFamily="34" charset="-122"/>
                <a:ea typeface="微软雅黑" pitchFamily="34" charset="-122"/>
              </a:rPr>
              <a:t>求根步骤：</a:t>
            </a:r>
            <a:endParaRPr lang="zh-CN" altLang="en-US" sz="3200" b="1" dirty="0">
              <a:solidFill>
                <a:srgbClr val="7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8"/>
          <p:cNvSpPr txBox="1"/>
          <p:nvPr/>
        </p:nvSpPr>
        <p:spPr bwMode="auto">
          <a:xfrm>
            <a:off x="839416" y="1484784"/>
            <a:ext cx="10657184" cy="429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8775" indent="-4572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charset="2"/>
              <a:defRPr sz="2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charset="2"/>
              <a:defRPr sz="2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charset="2"/>
              <a:defRPr sz="2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charset="2"/>
              <a:defRPr sz="2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  <a:buClr>
                <a:srgbClr val="C00000"/>
              </a:buClr>
            </a:pPr>
            <a:r>
              <a:rPr lang="en-US" altLang="zh-CN" sz="2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sz="2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根的存在性</a:t>
            </a:r>
            <a:endParaRPr lang="en-US" altLang="zh-CN" sz="2400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C00000"/>
              </a:buClr>
            </a:pPr>
            <a:r>
              <a:rPr lang="en-US" altLang="zh-CN" sz="2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400" b="1" dirty="0">
                <a:solidFill>
                  <a:srgbClr val="7030A0"/>
                </a:solidFill>
                <a:ea typeface="华文楷体" pitchFamily="2" charset="-122"/>
                <a:cs typeface="Times New Roman" pitchFamily="18" charset="0"/>
              </a:rPr>
              <a:t>方程是否有根？如果有，有几个根？</a:t>
            </a:r>
            <a:endParaRPr lang="en-US" altLang="zh-CN" sz="2400" b="1" dirty="0">
              <a:solidFill>
                <a:srgbClr val="7030A0"/>
              </a:solidFill>
              <a:ea typeface="华文楷体" pitchFamily="2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C00000"/>
              </a:buClr>
            </a:pPr>
            <a:r>
              <a:rPr lang="en-US" altLang="zh-CN" sz="2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sz="2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根的隔离</a:t>
            </a:r>
            <a:endParaRPr lang="en-US" altLang="zh-CN" sz="2400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C00000"/>
              </a:buClr>
            </a:pPr>
            <a:r>
              <a:rPr lang="en-US" altLang="zh-CN" sz="2400" b="1" dirty="0">
                <a:solidFill>
                  <a:srgbClr val="7030A0"/>
                </a:solidFill>
                <a:ea typeface="华文楷体" pitchFamily="2" charset="-122"/>
                <a:cs typeface="Times New Roman" pitchFamily="18" charset="0"/>
              </a:rPr>
              <a:t>       </a:t>
            </a:r>
            <a:r>
              <a:rPr lang="zh-CN" altLang="en-US" sz="2400" b="1" dirty="0">
                <a:solidFill>
                  <a:srgbClr val="7030A0"/>
                </a:solidFill>
                <a:ea typeface="华文楷体" pitchFamily="2" charset="-122"/>
                <a:cs typeface="Times New Roman" pitchFamily="18" charset="0"/>
              </a:rPr>
              <a:t>把有根区间分成较小的子区间，每个小区间或者有一个根，或者没有根。可将有根子区间的任一点都</a:t>
            </a:r>
            <a:r>
              <a:rPr lang="en-US" altLang="zh-CN" sz="2400" b="1" dirty="0">
                <a:solidFill>
                  <a:srgbClr val="7030A0"/>
                </a:solidFill>
                <a:ea typeface="华文楷体" pitchFamily="2" charset="-122"/>
                <a:cs typeface="Times New Roman" pitchFamily="18" charset="0"/>
              </a:rPr>
              <a:t>作为</a:t>
            </a:r>
            <a:r>
              <a:rPr lang="zh-CN" altLang="en-US" sz="2400" b="1" dirty="0">
                <a:solidFill>
                  <a:srgbClr val="7030A0"/>
                </a:solidFill>
                <a:ea typeface="华文楷体" pitchFamily="2" charset="-122"/>
                <a:cs typeface="Times New Roman" pitchFamily="18" charset="0"/>
              </a:rPr>
              <a:t>该根的一个近似值。</a:t>
            </a:r>
            <a:endParaRPr lang="en-US" altLang="zh-CN" sz="2400" b="1" dirty="0">
              <a:solidFill>
                <a:srgbClr val="7030A0"/>
              </a:solidFill>
              <a:ea typeface="华文楷体" pitchFamily="2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C00000"/>
              </a:buClr>
            </a:pPr>
            <a:r>
              <a:rPr lang="en-US" altLang="zh-CN" sz="2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(3) </a:t>
            </a:r>
            <a:r>
              <a:rPr lang="zh-CN" altLang="en-US" sz="2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根的精确化</a:t>
            </a:r>
            <a:endParaRPr lang="en-US" altLang="zh-CN" sz="2400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C00000"/>
              </a:buClr>
            </a:pPr>
            <a:r>
              <a:rPr lang="en-US" altLang="zh-CN" sz="2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400" b="1" dirty="0">
                <a:solidFill>
                  <a:srgbClr val="7030A0"/>
                </a:solidFill>
                <a:ea typeface="华文楷体" pitchFamily="2" charset="-122"/>
                <a:cs typeface="Times New Roman" pitchFamily="18" charset="0"/>
              </a:rPr>
              <a:t>对根的某个近似值设法逐步精确化，使其满足一定的精度要求。</a:t>
            </a:r>
            <a:endParaRPr lang="zh-CN" altLang="en-US" sz="2400" b="1" dirty="0">
              <a:solidFill>
                <a:srgbClr val="7030A0"/>
              </a:solidFill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5" name="AutoShape 11" descr="再生纸"/>
          <p:cNvSpPr/>
          <p:nvPr/>
        </p:nvSpPr>
        <p:spPr bwMode="auto">
          <a:xfrm>
            <a:off x="1127448" y="5914597"/>
            <a:ext cx="6696744" cy="610747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tIns="10800" bIns="10800" anchor="ctr"/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求根方法中最简单最直观的方法是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二分法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Line 2"/>
          <p:cNvSpPr/>
          <p:nvPr/>
        </p:nvSpPr>
        <p:spPr bwMode="auto">
          <a:xfrm flipV="1">
            <a:off x="767409" y="1177515"/>
            <a:ext cx="10729191" cy="91245"/>
          </a:xfrm>
          <a:prstGeom prst="line">
            <a:avLst/>
          </a:prstGeom>
          <a:noFill/>
          <a:ln w="127000" cmpd="tri">
            <a:solidFill>
              <a:srgbClr val="00008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52"/>
          <p:cNvGrpSpPr/>
          <p:nvPr/>
        </p:nvGrpSpPr>
        <p:grpSpPr bwMode="auto">
          <a:xfrm>
            <a:off x="695400" y="836712"/>
            <a:ext cx="4299347" cy="1223963"/>
            <a:chOff x="292" y="720"/>
            <a:chExt cx="3611" cy="1028"/>
          </a:xfrm>
        </p:grpSpPr>
        <p:grpSp>
          <p:nvGrpSpPr>
            <p:cNvPr id="131" name="Group 148"/>
            <p:cNvGrpSpPr/>
            <p:nvPr/>
          </p:nvGrpSpPr>
          <p:grpSpPr bwMode="auto">
            <a:xfrm>
              <a:off x="1501" y="839"/>
              <a:ext cx="2402" cy="552"/>
              <a:chOff x="1501" y="839"/>
              <a:chExt cx="2402" cy="552"/>
            </a:xfrm>
          </p:grpSpPr>
          <p:sp>
            <p:nvSpPr>
              <p:cNvPr id="180" name="AutoShape 147"/>
              <p:cNvSpPr/>
              <p:nvPr/>
            </p:nvSpPr>
            <p:spPr bwMode="auto">
              <a:xfrm>
                <a:off x="1501" y="839"/>
                <a:ext cx="2402" cy="552"/>
              </a:xfrm>
              <a:prstGeom prst="wedgeRectCallout">
                <a:avLst>
                  <a:gd name="adj1" fmla="val -4958"/>
                  <a:gd name="adj2" fmla="val 45574"/>
                </a:avLst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defTabSz="685800">
                  <a:spcBef>
                    <a:spcPct val="0"/>
                  </a:spcBef>
                  <a:buClrTx/>
                  <a:defRPr/>
                </a:pPr>
                <a:endParaRPr lang="en-US" altLang="en-US" b="1" ker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grpSp>
            <p:nvGrpSpPr>
              <p:cNvPr id="181" name="Group 26"/>
              <p:cNvGrpSpPr/>
              <p:nvPr/>
            </p:nvGrpSpPr>
            <p:grpSpPr bwMode="auto">
              <a:xfrm>
                <a:off x="1501" y="889"/>
                <a:ext cx="2259" cy="472"/>
                <a:chOff x="1044" y="586"/>
                <a:chExt cx="2259" cy="472"/>
              </a:xfrm>
            </p:grpSpPr>
            <p:graphicFrame>
              <p:nvGraphicFramePr>
                <p:cNvPr id="182" name="Object 18"/>
                <p:cNvGraphicFramePr>
                  <a:graphicFrameLocks noChangeAspect="1"/>
                </p:cNvGraphicFramePr>
                <p:nvPr/>
              </p:nvGraphicFramePr>
              <p:xfrm>
                <a:off x="2375" y="586"/>
                <a:ext cx="928" cy="4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2486" name="Equation" r:id="rId1" imgW="0" imgH="0" progId="Equation.3">
                        <p:embed/>
                      </p:oleObj>
                    </mc:Choice>
                    <mc:Fallback>
                      <p:oleObj name="Equation" r:id="rId1" imgW="0" imgH="0" progId="Equation.3">
                        <p:embed/>
                        <p:pic>
                          <p:nvPicPr>
                            <p:cNvPr id="0" name="Object 1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75" y="586"/>
                              <a:ext cx="928" cy="4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83" name="Rectangle 25"/>
                <p:cNvSpPr/>
                <p:nvPr/>
              </p:nvSpPr>
              <p:spPr bwMode="auto">
                <a:xfrm>
                  <a:off x="1044" y="653"/>
                  <a:ext cx="1448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defTabSz="685800">
                    <a:spcBef>
                      <a:spcPct val="0"/>
                    </a:spcBef>
                    <a:buClrTx/>
                    <a:defRPr/>
                  </a:pPr>
                  <a:r>
                    <a:rPr kumimoji="1" lang="zh-CN" altLang="en-US" b="1" kern="0" dirty="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可考虑函数：</a:t>
                  </a:r>
                  <a:endParaRPr kumimoji="1" lang="zh-CN" altLang="en-US" b="1" kern="0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</p:grpSp>
        </p:grpSp>
        <p:grpSp>
          <p:nvGrpSpPr>
            <p:cNvPr id="132" name="Group 99"/>
            <p:cNvGrpSpPr/>
            <p:nvPr/>
          </p:nvGrpSpPr>
          <p:grpSpPr bwMode="auto">
            <a:xfrm>
              <a:off x="292" y="720"/>
              <a:ext cx="1004" cy="1028"/>
              <a:chOff x="2051" y="1696"/>
              <a:chExt cx="1004" cy="1028"/>
            </a:xfrm>
          </p:grpSpPr>
          <p:sp>
            <p:nvSpPr>
              <p:cNvPr id="133" name="Freeform 100"/>
              <p:cNvSpPr/>
              <p:nvPr/>
            </p:nvSpPr>
            <p:spPr bwMode="auto">
              <a:xfrm rot="1123344">
                <a:off x="2261" y="1981"/>
                <a:ext cx="467" cy="582"/>
              </a:xfrm>
              <a:custGeom>
                <a:avLst/>
                <a:gdLst>
                  <a:gd name="T0" fmla="*/ 38 w 648"/>
                  <a:gd name="T1" fmla="*/ 148 h 858"/>
                  <a:gd name="T2" fmla="*/ 89 w 648"/>
                  <a:gd name="T3" fmla="*/ 103 h 858"/>
                  <a:gd name="T4" fmla="*/ 292 w 648"/>
                  <a:gd name="T5" fmla="*/ 40 h 858"/>
                  <a:gd name="T6" fmla="*/ 418 w 648"/>
                  <a:gd name="T7" fmla="*/ 7 h 858"/>
                  <a:gd name="T8" fmla="*/ 463 w 648"/>
                  <a:gd name="T9" fmla="*/ 0 h 858"/>
                  <a:gd name="T10" fmla="*/ 526 w 648"/>
                  <a:gd name="T11" fmla="*/ 97 h 858"/>
                  <a:gd name="T12" fmla="*/ 559 w 648"/>
                  <a:gd name="T13" fmla="*/ 206 h 858"/>
                  <a:gd name="T14" fmla="*/ 577 w 648"/>
                  <a:gd name="T15" fmla="*/ 309 h 858"/>
                  <a:gd name="T16" fmla="*/ 577 w 648"/>
                  <a:gd name="T17" fmla="*/ 495 h 858"/>
                  <a:gd name="T18" fmla="*/ 648 w 648"/>
                  <a:gd name="T19" fmla="*/ 678 h 858"/>
                  <a:gd name="T20" fmla="*/ 640 w 648"/>
                  <a:gd name="T21" fmla="*/ 763 h 858"/>
                  <a:gd name="T22" fmla="*/ 545 w 648"/>
                  <a:gd name="T23" fmla="*/ 813 h 858"/>
                  <a:gd name="T24" fmla="*/ 299 w 648"/>
                  <a:gd name="T25" fmla="*/ 858 h 858"/>
                  <a:gd name="T26" fmla="*/ 210 w 648"/>
                  <a:gd name="T27" fmla="*/ 807 h 858"/>
                  <a:gd name="T28" fmla="*/ 153 w 648"/>
                  <a:gd name="T29" fmla="*/ 660 h 858"/>
                  <a:gd name="T30" fmla="*/ 108 w 648"/>
                  <a:gd name="T31" fmla="*/ 499 h 858"/>
                  <a:gd name="T32" fmla="*/ 25 w 648"/>
                  <a:gd name="T33" fmla="*/ 416 h 858"/>
                  <a:gd name="T34" fmla="*/ 6 w 648"/>
                  <a:gd name="T35" fmla="*/ 328 h 858"/>
                  <a:gd name="T36" fmla="*/ 0 w 648"/>
                  <a:gd name="T37" fmla="*/ 219 h 858"/>
                  <a:gd name="T38" fmla="*/ 38 w 648"/>
                  <a:gd name="T39" fmla="*/ 148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8" h="858">
                    <a:moveTo>
                      <a:pt x="38" y="148"/>
                    </a:moveTo>
                    <a:lnTo>
                      <a:pt x="89" y="103"/>
                    </a:lnTo>
                    <a:lnTo>
                      <a:pt x="292" y="40"/>
                    </a:lnTo>
                    <a:lnTo>
                      <a:pt x="418" y="7"/>
                    </a:lnTo>
                    <a:lnTo>
                      <a:pt x="463" y="0"/>
                    </a:lnTo>
                    <a:lnTo>
                      <a:pt x="526" y="97"/>
                    </a:lnTo>
                    <a:lnTo>
                      <a:pt x="559" y="206"/>
                    </a:lnTo>
                    <a:lnTo>
                      <a:pt x="577" y="309"/>
                    </a:lnTo>
                    <a:lnTo>
                      <a:pt x="577" y="495"/>
                    </a:lnTo>
                    <a:lnTo>
                      <a:pt x="648" y="678"/>
                    </a:lnTo>
                    <a:lnTo>
                      <a:pt x="640" y="763"/>
                    </a:lnTo>
                    <a:lnTo>
                      <a:pt x="545" y="813"/>
                    </a:lnTo>
                    <a:lnTo>
                      <a:pt x="299" y="858"/>
                    </a:lnTo>
                    <a:lnTo>
                      <a:pt x="210" y="807"/>
                    </a:lnTo>
                    <a:lnTo>
                      <a:pt x="153" y="660"/>
                    </a:lnTo>
                    <a:lnTo>
                      <a:pt x="108" y="499"/>
                    </a:lnTo>
                    <a:lnTo>
                      <a:pt x="25" y="416"/>
                    </a:lnTo>
                    <a:lnTo>
                      <a:pt x="6" y="328"/>
                    </a:lnTo>
                    <a:lnTo>
                      <a:pt x="0" y="219"/>
                    </a:lnTo>
                    <a:lnTo>
                      <a:pt x="38" y="148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defTabSz="685800">
                  <a:spcBef>
                    <a:spcPct val="0"/>
                  </a:spcBef>
                  <a:buClrTx/>
                  <a:defRPr/>
                </a:pPr>
                <a:endParaRPr lang="en-US" b="1" ker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grpSp>
            <p:nvGrpSpPr>
              <p:cNvPr id="134" name="Group 101"/>
              <p:cNvGrpSpPr/>
              <p:nvPr/>
            </p:nvGrpSpPr>
            <p:grpSpPr bwMode="auto">
              <a:xfrm rot="1123344">
                <a:off x="2441" y="2029"/>
                <a:ext cx="511" cy="637"/>
                <a:chOff x="2308" y="1206"/>
                <a:chExt cx="710" cy="940"/>
              </a:xfrm>
            </p:grpSpPr>
            <p:sp>
              <p:nvSpPr>
                <p:cNvPr id="178" name="Freeform 102"/>
                <p:cNvSpPr/>
                <p:nvPr/>
              </p:nvSpPr>
              <p:spPr bwMode="auto">
                <a:xfrm>
                  <a:off x="2308" y="1206"/>
                  <a:ext cx="710" cy="940"/>
                </a:xfrm>
                <a:custGeom>
                  <a:avLst/>
                  <a:gdLst>
                    <a:gd name="T0" fmla="*/ 0 w 710"/>
                    <a:gd name="T1" fmla="*/ 58 h 940"/>
                    <a:gd name="T2" fmla="*/ 39 w 710"/>
                    <a:gd name="T3" fmla="*/ 113 h 940"/>
                    <a:gd name="T4" fmla="*/ 90 w 710"/>
                    <a:gd name="T5" fmla="*/ 197 h 940"/>
                    <a:gd name="T6" fmla="*/ 141 w 710"/>
                    <a:gd name="T7" fmla="*/ 307 h 940"/>
                    <a:gd name="T8" fmla="*/ 182 w 710"/>
                    <a:gd name="T9" fmla="*/ 415 h 940"/>
                    <a:gd name="T10" fmla="*/ 211 w 710"/>
                    <a:gd name="T11" fmla="*/ 503 h 940"/>
                    <a:gd name="T12" fmla="*/ 261 w 710"/>
                    <a:gd name="T13" fmla="*/ 685 h 940"/>
                    <a:gd name="T14" fmla="*/ 276 w 710"/>
                    <a:gd name="T15" fmla="*/ 741 h 940"/>
                    <a:gd name="T16" fmla="*/ 297 w 710"/>
                    <a:gd name="T17" fmla="*/ 777 h 940"/>
                    <a:gd name="T18" fmla="*/ 315 w 710"/>
                    <a:gd name="T19" fmla="*/ 807 h 940"/>
                    <a:gd name="T20" fmla="*/ 455 w 710"/>
                    <a:gd name="T21" fmla="*/ 901 h 940"/>
                    <a:gd name="T22" fmla="*/ 507 w 710"/>
                    <a:gd name="T23" fmla="*/ 940 h 940"/>
                    <a:gd name="T24" fmla="*/ 500 w 710"/>
                    <a:gd name="T25" fmla="*/ 844 h 940"/>
                    <a:gd name="T26" fmla="*/ 477 w 710"/>
                    <a:gd name="T27" fmla="*/ 766 h 940"/>
                    <a:gd name="T28" fmla="*/ 450 w 710"/>
                    <a:gd name="T29" fmla="*/ 684 h 940"/>
                    <a:gd name="T30" fmla="*/ 387 w 710"/>
                    <a:gd name="T31" fmla="*/ 583 h 940"/>
                    <a:gd name="T32" fmla="*/ 347 w 710"/>
                    <a:gd name="T33" fmla="*/ 472 h 940"/>
                    <a:gd name="T34" fmla="*/ 328 w 710"/>
                    <a:gd name="T35" fmla="*/ 307 h 940"/>
                    <a:gd name="T36" fmla="*/ 411 w 710"/>
                    <a:gd name="T37" fmla="*/ 371 h 940"/>
                    <a:gd name="T38" fmla="*/ 488 w 710"/>
                    <a:gd name="T39" fmla="*/ 423 h 940"/>
                    <a:gd name="T40" fmla="*/ 564 w 710"/>
                    <a:gd name="T41" fmla="*/ 448 h 940"/>
                    <a:gd name="T42" fmla="*/ 614 w 710"/>
                    <a:gd name="T43" fmla="*/ 460 h 940"/>
                    <a:gd name="T44" fmla="*/ 653 w 710"/>
                    <a:gd name="T45" fmla="*/ 454 h 940"/>
                    <a:gd name="T46" fmla="*/ 678 w 710"/>
                    <a:gd name="T47" fmla="*/ 423 h 940"/>
                    <a:gd name="T48" fmla="*/ 704 w 710"/>
                    <a:gd name="T49" fmla="*/ 335 h 940"/>
                    <a:gd name="T50" fmla="*/ 710 w 710"/>
                    <a:gd name="T51" fmla="*/ 271 h 940"/>
                    <a:gd name="T52" fmla="*/ 710 w 710"/>
                    <a:gd name="T53" fmla="*/ 163 h 940"/>
                    <a:gd name="T54" fmla="*/ 710 w 710"/>
                    <a:gd name="T55" fmla="*/ 73 h 940"/>
                    <a:gd name="T56" fmla="*/ 595 w 710"/>
                    <a:gd name="T57" fmla="*/ 76 h 940"/>
                    <a:gd name="T58" fmla="*/ 545 w 710"/>
                    <a:gd name="T59" fmla="*/ 64 h 940"/>
                    <a:gd name="T60" fmla="*/ 538 w 710"/>
                    <a:gd name="T61" fmla="*/ 166 h 940"/>
                    <a:gd name="T62" fmla="*/ 526 w 710"/>
                    <a:gd name="T63" fmla="*/ 198 h 940"/>
                    <a:gd name="T64" fmla="*/ 450 w 710"/>
                    <a:gd name="T65" fmla="*/ 160 h 940"/>
                    <a:gd name="T66" fmla="*/ 398 w 710"/>
                    <a:gd name="T67" fmla="*/ 116 h 940"/>
                    <a:gd name="T68" fmla="*/ 302 w 710"/>
                    <a:gd name="T69" fmla="*/ 64 h 940"/>
                    <a:gd name="T70" fmla="*/ 233 w 710"/>
                    <a:gd name="T71" fmla="*/ 19 h 940"/>
                    <a:gd name="T72" fmla="*/ 171 w 710"/>
                    <a:gd name="T73" fmla="*/ 0 h 940"/>
                    <a:gd name="T74" fmla="*/ 94 w 710"/>
                    <a:gd name="T75" fmla="*/ 31 h 940"/>
                    <a:gd name="T76" fmla="*/ 0 w 710"/>
                    <a:gd name="T77" fmla="*/ 58 h 9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710" h="940">
                      <a:moveTo>
                        <a:pt x="0" y="58"/>
                      </a:moveTo>
                      <a:lnTo>
                        <a:pt x="39" y="113"/>
                      </a:lnTo>
                      <a:lnTo>
                        <a:pt x="90" y="197"/>
                      </a:lnTo>
                      <a:lnTo>
                        <a:pt x="141" y="307"/>
                      </a:lnTo>
                      <a:lnTo>
                        <a:pt x="182" y="415"/>
                      </a:lnTo>
                      <a:lnTo>
                        <a:pt x="211" y="503"/>
                      </a:lnTo>
                      <a:lnTo>
                        <a:pt x="261" y="685"/>
                      </a:lnTo>
                      <a:lnTo>
                        <a:pt x="276" y="741"/>
                      </a:lnTo>
                      <a:lnTo>
                        <a:pt x="297" y="777"/>
                      </a:lnTo>
                      <a:lnTo>
                        <a:pt x="315" y="807"/>
                      </a:lnTo>
                      <a:lnTo>
                        <a:pt x="455" y="901"/>
                      </a:lnTo>
                      <a:lnTo>
                        <a:pt x="507" y="940"/>
                      </a:lnTo>
                      <a:lnTo>
                        <a:pt x="500" y="844"/>
                      </a:lnTo>
                      <a:lnTo>
                        <a:pt x="477" y="766"/>
                      </a:lnTo>
                      <a:lnTo>
                        <a:pt x="450" y="684"/>
                      </a:lnTo>
                      <a:lnTo>
                        <a:pt x="387" y="583"/>
                      </a:lnTo>
                      <a:lnTo>
                        <a:pt x="347" y="472"/>
                      </a:lnTo>
                      <a:lnTo>
                        <a:pt x="328" y="307"/>
                      </a:lnTo>
                      <a:lnTo>
                        <a:pt x="411" y="371"/>
                      </a:lnTo>
                      <a:lnTo>
                        <a:pt x="488" y="423"/>
                      </a:lnTo>
                      <a:lnTo>
                        <a:pt x="564" y="448"/>
                      </a:lnTo>
                      <a:lnTo>
                        <a:pt x="614" y="460"/>
                      </a:lnTo>
                      <a:lnTo>
                        <a:pt x="653" y="454"/>
                      </a:lnTo>
                      <a:lnTo>
                        <a:pt x="678" y="423"/>
                      </a:lnTo>
                      <a:lnTo>
                        <a:pt x="704" y="335"/>
                      </a:lnTo>
                      <a:lnTo>
                        <a:pt x="710" y="271"/>
                      </a:lnTo>
                      <a:lnTo>
                        <a:pt x="710" y="163"/>
                      </a:lnTo>
                      <a:lnTo>
                        <a:pt x="710" y="73"/>
                      </a:lnTo>
                      <a:lnTo>
                        <a:pt x="595" y="76"/>
                      </a:lnTo>
                      <a:lnTo>
                        <a:pt x="545" y="64"/>
                      </a:lnTo>
                      <a:lnTo>
                        <a:pt x="538" y="166"/>
                      </a:lnTo>
                      <a:lnTo>
                        <a:pt x="526" y="198"/>
                      </a:lnTo>
                      <a:lnTo>
                        <a:pt x="450" y="160"/>
                      </a:lnTo>
                      <a:lnTo>
                        <a:pt x="398" y="116"/>
                      </a:lnTo>
                      <a:lnTo>
                        <a:pt x="302" y="64"/>
                      </a:lnTo>
                      <a:lnTo>
                        <a:pt x="233" y="19"/>
                      </a:lnTo>
                      <a:lnTo>
                        <a:pt x="171" y="0"/>
                      </a:lnTo>
                      <a:lnTo>
                        <a:pt x="94" y="31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pPr defTabSz="685800">
                    <a:spcBef>
                      <a:spcPct val="0"/>
                    </a:spcBef>
                    <a:buClrTx/>
                    <a:defRPr/>
                  </a:pPr>
                  <a:endParaRPr lang="en-US" b="1" kern="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79" name="Freeform 103"/>
                <p:cNvSpPr/>
                <p:nvPr/>
              </p:nvSpPr>
              <p:spPr bwMode="auto">
                <a:xfrm>
                  <a:off x="2355" y="1252"/>
                  <a:ext cx="199" cy="569"/>
                </a:xfrm>
                <a:custGeom>
                  <a:avLst/>
                  <a:gdLst>
                    <a:gd name="T0" fmla="*/ 0 w 199"/>
                    <a:gd name="T1" fmla="*/ 0 h 569"/>
                    <a:gd name="T2" fmla="*/ 87 w 199"/>
                    <a:gd name="T3" fmla="*/ 39 h 569"/>
                    <a:gd name="T4" fmla="*/ 79 w 199"/>
                    <a:gd name="T5" fmla="*/ 107 h 569"/>
                    <a:gd name="T6" fmla="*/ 134 w 199"/>
                    <a:gd name="T7" fmla="*/ 110 h 569"/>
                    <a:gd name="T8" fmla="*/ 169 w 199"/>
                    <a:gd name="T9" fmla="*/ 233 h 569"/>
                    <a:gd name="T10" fmla="*/ 189 w 199"/>
                    <a:gd name="T11" fmla="*/ 366 h 569"/>
                    <a:gd name="T12" fmla="*/ 197 w 199"/>
                    <a:gd name="T13" fmla="*/ 492 h 569"/>
                    <a:gd name="T14" fmla="*/ 199 w 199"/>
                    <a:gd name="T15" fmla="*/ 569 h 5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9" h="569">
                      <a:moveTo>
                        <a:pt x="0" y="0"/>
                      </a:moveTo>
                      <a:lnTo>
                        <a:pt x="87" y="39"/>
                      </a:lnTo>
                      <a:lnTo>
                        <a:pt x="79" y="107"/>
                      </a:lnTo>
                      <a:lnTo>
                        <a:pt x="134" y="110"/>
                      </a:lnTo>
                      <a:lnTo>
                        <a:pt x="169" y="233"/>
                      </a:lnTo>
                      <a:lnTo>
                        <a:pt x="189" y="366"/>
                      </a:lnTo>
                      <a:lnTo>
                        <a:pt x="197" y="492"/>
                      </a:lnTo>
                      <a:lnTo>
                        <a:pt x="199" y="569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defTabSz="685800">
                    <a:spcBef>
                      <a:spcPct val="0"/>
                    </a:spcBef>
                    <a:buClrTx/>
                    <a:defRPr/>
                  </a:pPr>
                  <a:endParaRPr lang="en-US" b="1" kern="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</p:grpSp>
          <p:sp>
            <p:nvSpPr>
              <p:cNvPr id="135" name="Freeform 104"/>
              <p:cNvSpPr/>
              <p:nvPr/>
            </p:nvSpPr>
            <p:spPr bwMode="auto">
              <a:xfrm rot="1123344">
                <a:off x="2406" y="1975"/>
                <a:ext cx="154" cy="119"/>
              </a:xfrm>
              <a:custGeom>
                <a:avLst/>
                <a:gdLst>
                  <a:gd name="T0" fmla="*/ 19 w 213"/>
                  <a:gd name="T1" fmla="*/ 56 h 176"/>
                  <a:gd name="T2" fmla="*/ 0 w 213"/>
                  <a:gd name="T3" fmla="*/ 85 h 176"/>
                  <a:gd name="T4" fmla="*/ 92 w 213"/>
                  <a:gd name="T5" fmla="*/ 176 h 176"/>
                  <a:gd name="T6" fmla="*/ 122 w 213"/>
                  <a:gd name="T7" fmla="*/ 69 h 176"/>
                  <a:gd name="T8" fmla="*/ 213 w 213"/>
                  <a:gd name="T9" fmla="*/ 122 h 176"/>
                  <a:gd name="T10" fmla="*/ 209 w 213"/>
                  <a:gd name="T11" fmla="*/ 30 h 176"/>
                  <a:gd name="T12" fmla="*/ 153 w 213"/>
                  <a:gd name="T13" fmla="*/ 0 h 176"/>
                  <a:gd name="T14" fmla="*/ 19 w 213"/>
                  <a:gd name="T15" fmla="*/ 5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176">
                    <a:moveTo>
                      <a:pt x="19" y="56"/>
                    </a:moveTo>
                    <a:lnTo>
                      <a:pt x="0" y="85"/>
                    </a:lnTo>
                    <a:lnTo>
                      <a:pt x="92" y="176"/>
                    </a:lnTo>
                    <a:lnTo>
                      <a:pt x="122" y="69"/>
                    </a:lnTo>
                    <a:lnTo>
                      <a:pt x="213" y="122"/>
                    </a:lnTo>
                    <a:lnTo>
                      <a:pt x="209" y="30"/>
                    </a:lnTo>
                    <a:lnTo>
                      <a:pt x="153" y="0"/>
                    </a:lnTo>
                    <a:lnTo>
                      <a:pt x="19" y="5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defTabSz="685800">
                  <a:spcBef>
                    <a:spcPct val="0"/>
                  </a:spcBef>
                  <a:buClrTx/>
                  <a:defRPr/>
                </a:pPr>
                <a:endParaRPr lang="en-US" b="1" ker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grpSp>
            <p:nvGrpSpPr>
              <p:cNvPr id="136" name="Group 105"/>
              <p:cNvGrpSpPr/>
              <p:nvPr/>
            </p:nvGrpSpPr>
            <p:grpSpPr bwMode="auto">
              <a:xfrm rot="1123344">
                <a:off x="2051" y="1977"/>
                <a:ext cx="454" cy="747"/>
                <a:chOff x="1799" y="1328"/>
                <a:chExt cx="630" cy="1101"/>
              </a:xfrm>
            </p:grpSpPr>
            <p:grpSp>
              <p:nvGrpSpPr>
                <p:cNvPr id="171" name="Group 106"/>
                <p:cNvGrpSpPr/>
                <p:nvPr/>
              </p:nvGrpSpPr>
              <p:grpSpPr bwMode="auto">
                <a:xfrm>
                  <a:off x="1968" y="1328"/>
                  <a:ext cx="461" cy="1101"/>
                  <a:chOff x="1968" y="1328"/>
                  <a:chExt cx="461" cy="1101"/>
                </a:xfrm>
              </p:grpSpPr>
              <p:sp>
                <p:nvSpPr>
                  <p:cNvPr id="176" name="Freeform 107"/>
                  <p:cNvSpPr/>
                  <p:nvPr/>
                </p:nvSpPr>
                <p:spPr bwMode="auto">
                  <a:xfrm>
                    <a:off x="1968" y="1328"/>
                    <a:ext cx="461" cy="1101"/>
                  </a:xfrm>
                  <a:custGeom>
                    <a:avLst/>
                    <a:gdLst>
                      <a:gd name="T0" fmla="*/ 322 w 461"/>
                      <a:gd name="T1" fmla="*/ 1065 h 1101"/>
                      <a:gd name="T2" fmla="*/ 398 w 461"/>
                      <a:gd name="T3" fmla="*/ 1019 h 1101"/>
                      <a:gd name="T4" fmla="*/ 430 w 461"/>
                      <a:gd name="T5" fmla="*/ 916 h 1101"/>
                      <a:gd name="T6" fmla="*/ 454 w 461"/>
                      <a:gd name="T7" fmla="*/ 823 h 1101"/>
                      <a:gd name="T8" fmla="*/ 461 w 461"/>
                      <a:gd name="T9" fmla="*/ 720 h 1101"/>
                      <a:gd name="T10" fmla="*/ 434 w 461"/>
                      <a:gd name="T11" fmla="*/ 608 h 1101"/>
                      <a:gd name="T12" fmla="*/ 416 w 461"/>
                      <a:gd name="T13" fmla="*/ 516 h 1101"/>
                      <a:gd name="T14" fmla="*/ 392 w 461"/>
                      <a:gd name="T15" fmla="*/ 410 h 1101"/>
                      <a:gd name="T16" fmla="*/ 363 w 461"/>
                      <a:gd name="T17" fmla="*/ 331 h 1101"/>
                      <a:gd name="T18" fmla="*/ 315 w 461"/>
                      <a:gd name="T19" fmla="*/ 236 h 1101"/>
                      <a:gd name="T20" fmla="*/ 276 w 461"/>
                      <a:gd name="T21" fmla="*/ 149 h 1101"/>
                      <a:gd name="T22" fmla="*/ 207 w 461"/>
                      <a:gd name="T23" fmla="*/ 45 h 1101"/>
                      <a:gd name="T24" fmla="*/ 169 w 461"/>
                      <a:gd name="T25" fmla="*/ 0 h 1101"/>
                      <a:gd name="T26" fmla="*/ 124 w 461"/>
                      <a:gd name="T27" fmla="*/ 33 h 1101"/>
                      <a:gd name="T28" fmla="*/ 77 w 461"/>
                      <a:gd name="T29" fmla="*/ 76 h 1101"/>
                      <a:gd name="T30" fmla="*/ 13 w 461"/>
                      <a:gd name="T31" fmla="*/ 134 h 1101"/>
                      <a:gd name="T32" fmla="*/ 7 w 461"/>
                      <a:gd name="T33" fmla="*/ 153 h 1101"/>
                      <a:gd name="T34" fmla="*/ 0 w 461"/>
                      <a:gd name="T35" fmla="*/ 187 h 1101"/>
                      <a:gd name="T36" fmla="*/ 19 w 461"/>
                      <a:gd name="T37" fmla="*/ 247 h 1101"/>
                      <a:gd name="T38" fmla="*/ 45 w 461"/>
                      <a:gd name="T39" fmla="*/ 321 h 1101"/>
                      <a:gd name="T40" fmla="*/ 115 w 461"/>
                      <a:gd name="T41" fmla="*/ 457 h 1101"/>
                      <a:gd name="T42" fmla="*/ 141 w 461"/>
                      <a:gd name="T43" fmla="*/ 573 h 1101"/>
                      <a:gd name="T44" fmla="*/ 150 w 461"/>
                      <a:gd name="T45" fmla="*/ 661 h 1101"/>
                      <a:gd name="T46" fmla="*/ 153 w 461"/>
                      <a:gd name="T47" fmla="*/ 728 h 1101"/>
                      <a:gd name="T48" fmla="*/ 153 w 461"/>
                      <a:gd name="T49" fmla="*/ 843 h 1101"/>
                      <a:gd name="T50" fmla="*/ 141 w 461"/>
                      <a:gd name="T51" fmla="*/ 1024 h 1101"/>
                      <a:gd name="T52" fmla="*/ 141 w 461"/>
                      <a:gd name="T53" fmla="*/ 1086 h 1101"/>
                      <a:gd name="T54" fmla="*/ 162 w 461"/>
                      <a:gd name="T55" fmla="*/ 1095 h 1101"/>
                      <a:gd name="T56" fmla="*/ 224 w 461"/>
                      <a:gd name="T57" fmla="*/ 1101 h 1101"/>
                      <a:gd name="T58" fmla="*/ 269 w 461"/>
                      <a:gd name="T59" fmla="*/ 1088 h 1101"/>
                      <a:gd name="T60" fmla="*/ 322 w 461"/>
                      <a:gd name="T61" fmla="*/ 1065 h 1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461" h="1101">
                        <a:moveTo>
                          <a:pt x="322" y="1065"/>
                        </a:moveTo>
                        <a:lnTo>
                          <a:pt x="398" y="1019"/>
                        </a:lnTo>
                        <a:lnTo>
                          <a:pt x="430" y="916"/>
                        </a:lnTo>
                        <a:lnTo>
                          <a:pt x="454" y="823"/>
                        </a:lnTo>
                        <a:lnTo>
                          <a:pt x="461" y="720"/>
                        </a:lnTo>
                        <a:lnTo>
                          <a:pt x="434" y="608"/>
                        </a:lnTo>
                        <a:lnTo>
                          <a:pt x="416" y="516"/>
                        </a:lnTo>
                        <a:lnTo>
                          <a:pt x="392" y="410"/>
                        </a:lnTo>
                        <a:lnTo>
                          <a:pt x="363" y="331"/>
                        </a:lnTo>
                        <a:lnTo>
                          <a:pt x="315" y="236"/>
                        </a:lnTo>
                        <a:lnTo>
                          <a:pt x="276" y="149"/>
                        </a:lnTo>
                        <a:lnTo>
                          <a:pt x="207" y="45"/>
                        </a:lnTo>
                        <a:lnTo>
                          <a:pt x="169" y="0"/>
                        </a:lnTo>
                        <a:lnTo>
                          <a:pt x="124" y="33"/>
                        </a:lnTo>
                        <a:lnTo>
                          <a:pt x="77" y="76"/>
                        </a:lnTo>
                        <a:lnTo>
                          <a:pt x="13" y="134"/>
                        </a:lnTo>
                        <a:lnTo>
                          <a:pt x="7" y="153"/>
                        </a:lnTo>
                        <a:lnTo>
                          <a:pt x="0" y="187"/>
                        </a:lnTo>
                        <a:lnTo>
                          <a:pt x="19" y="247"/>
                        </a:lnTo>
                        <a:lnTo>
                          <a:pt x="45" y="321"/>
                        </a:lnTo>
                        <a:lnTo>
                          <a:pt x="115" y="457"/>
                        </a:lnTo>
                        <a:lnTo>
                          <a:pt x="141" y="573"/>
                        </a:lnTo>
                        <a:lnTo>
                          <a:pt x="150" y="661"/>
                        </a:lnTo>
                        <a:lnTo>
                          <a:pt x="153" y="728"/>
                        </a:lnTo>
                        <a:lnTo>
                          <a:pt x="153" y="843"/>
                        </a:lnTo>
                        <a:lnTo>
                          <a:pt x="141" y="1024"/>
                        </a:lnTo>
                        <a:lnTo>
                          <a:pt x="141" y="1086"/>
                        </a:lnTo>
                        <a:lnTo>
                          <a:pt x="162" y="1095"/>
                        </a:lnTo>
                        <a:lnTo>
                          <a:pt x="224" y="1101"/>
                        </a:lnTo>
                        <a:lnTo>
                          <a:pt x="269" y="1088"/>
                        </a:lnTo>
                        <a:lnTo>
                          <a:pt x="322" y="1065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pPr defTabSz="685800">
                      <a:spcBef>
                        <a:spcPct val="0"/>
                      </a:spcBef>
                      <a:buClrTx/>
                      <a:defRPr/>
                    </a:pPr>
                    <a:endParaRPr lang="en-US" b="1" kern="0">
                      <a:solidFill>
                        <a:srgbClr val="000000"/>
                      </a:solidFill>
                      <a:ea typeface="宋体" charset="-122"/>
                    </a:endParaRPr>
                  </a:p>
                </p:txBody>
              </p:sp>
              <p:sp>
                <p:nvSpPr>
                  <p:cNvPr id="177" name="Freeform 108"/>
                  <p:cNvSpPr/>
                  <p:nvPr/>
                </p:nvSpPr>
                <p:spPr bwMode="auto">
                  <a:xfrm>
                    <a:off x="2085" y="1371"/>
                    <a:ext cx="325" cy="620"/>
                  </a:xfrm>
                  <a:custGeom>
                    <a:avLst/>
                    <a:gdLst>
                      <a:gd name="T0" fmla="*/ 0 w 325"/>
                      <a:gd name="T1" fmla="*/ 0 h 620"/>
                      <a:gd name="T2" fmla="*/ 44 w 325"/>
                      <a:gd name="T3" fmla="*/ 144 h 620"/>
                      <a:gd name="T4" fmla="*/ 119 w 325"/>
                      <a:gd name="T5" fmla="*/ 125 h 620"/>
                      <a:gd name="T6" fmla="*/ 71 w 325"/>
                      <a:gd name="T7" fmla="*/ 200 h 620"/>
                      <a:gd name="T8" fmla="*/ 119 w 325"/>
                      <a:gd name="T9" fmla="*/ 255 h 620"/>
                      <a:gd name="T10" fmla="*/ 172 w 325"/>
                      <a:gd name="T11" fmla="*/ 341 h 620"/>
                      <a:gd name="T12" fmla="*/ 235 w 325"/>
                      <a:gd name="T13" fmla="*/ 440 h 620"/>
                      <a:gd name="T14" fmla="*/ 289 w 325"/>
                      <a:gd name="T15" fmla="*/ 535 h 620"/>
                      <a:gd name="T16" fmla="*/ 325 w 325"/>
                      <a:gd name="T17" fmla="*/ 620 h 6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25" h="620">
                        <a:moveTo>
                          <a:pt x="0" y="0"/>
                        </a:moveTo>
                        <a:lnTo>
                          <a:pt x="44" y="144"/>
                        </a:lnTo>
                        <a:lnTo>
                          <a:pt x="119" y="125"/>
                        </a:lnTo>
                        <a:lnTo>
                          <a:pt x="71" y="200"/>
                        </a:lnTo>
                        <a:lnTo>
                          <a:pt x="119" y="255"/>
                        </a:lnTo>
                        <a:lnTo>
                          <a:pt x="172" y="341"/>
                        </a:lnTo>
                        <a:lnTo>
                          <a:pt x="235" y="440"/>
                        </a:lnTo>
                        <a:lnTo>
                          <a:pt x="289" y="535"/>
                        </a:lnTo>
                        <a:lnTo>
                          <a:pt x="325" y="62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defTabSz="685800">
                      <a:spcBef>
                        <a:spcPct val="0"/>
                      </a:spcBef>
                      <a:buClrTx/>
                      <a:defRPr/>
                    </a:pPr>
                    <a:endParaRPr lang="en-US" b="1" kern="0">
                      <a:solidFill>
                        <a:srgbClr val="000000"/>
                      </a:solidFill>
                      <a:ea typeface="宋体" charset="-122"/>
                    </a:endParaRPr>
                  </a:p>
                </p:txBody>
              </p:sp>
            </p:grpSp>
            <p:grpSp>
              <p:nvGrpSpPr>
                <p:cNvPr id="172" name="Group 109"/>
                <p:cNvGrpSpPr/>
                <p:nvPr/>
              </p:nvGrpSpPr>
              <p:grpSpPr bwMode="auto">
                <a:xfrm>
                  <a:off x="1799" y="1444"/>
                  <a:ext cx="549" cy="922"/>
                  <a:chOff x="1799" y="1444"/>
                  <a:chExt cx="549" cy="922"/>
                </a:xfrm>
              </p:grpSpPr>
              <p:sp>
                <p:nvSpPr>
                  <p:cNvPr id="173" name="Freeform 110"/>
                  <p:cNvSpPr/>
                  <p:nvPr/>
                </p:nvSpPr>
                <p:spPr bwMode="auto">
                  <a:xfrm>
                    <a:off x="2144" y="2152"/>
                    <a:ext cx="204" cy="214"/>
                  </a:xfrm>
                  <a:custGeom>
                    <a:avLst/>
                    <a:gdLst>
                      <a:gd name="T0" fmla="*/ 63 w 204"/>
                      <a:gd name="T1" fmla="*/ 0 h 214"/>
                      <a:gd name="T2" fmla="*/ 102 w 204"/>
                      <a:gd name="T3" fmla="*/ 28 h 214"/>
                      <a:gd name="T4" fmla="*/ 142 w 204"/>
                      <a:gd name="T5" fmla="*/ 29 h 214"/>
                      <a:gd name="T6" fmla="*/ 176 w 204"/>
                      <a:gd name="T7" fmla="*/ 37 h 214"/>
                      <a:gd name="T8" fmla="*/ 192 w 204"/>
                      <a:gd name="T9" fmla="*/ 50 h 214"/>
                      <a:gd name="T10" fmla="*/ 196 w 204"/>
                      <a:gd name="T11" fmla="*/ 66 h 214"/>
                      <a:gd name="T12" fmla="*/ 189 w 204"/>
                      <a:gd name="T13" fmla="*/ 95 h 214"/>
                      <a:gd name="T14" fmla="*/ 204 w 204"/>
                      <a:gd name="T15" fmla="*/ 115 h 214"/>
                      <a:gd name="T16" fmla="*/ 203 w 204"/>
                      <a:gd name="T17" fmla="*/ 143 h 214"/>
                      <a:gd name="T18" fmla="*/ 187 w 204"/>
                      <a:gd name="T19" fmla="*/ 160 h 214"/>
                      <a:gd name="T20" fmla="*/ 175 w 204"/>
                      <a:gd name="T21" fmla="*/ 181 h 214"/>
                      <a:gd name="T22" fmla="*/ 147 w 204"/>
                      <a:gd name="T23" fmla="*/ 191 h 214"/>
                      <a:gd name="T24" fmla="*/ 129 w 204"/>
                      <a:gd name="T25" fmla="*/ 214 h 214"/>
                      <a:gd name="T26" fmla="*/ 95 w 204"/>
                      <a:gd name="T27" fmla="*/ 210 h 214"/>
                      <a:gd name="T28" fmla="*/ 75 w 204"/>
                      <a:gd name="T29" fmla="*/ 197 h 214"/>
                      <a:gd name="T30" fmla="*/ 56 w 204"/>
                      <a:gd name="T31" fmla="*/ 176 h 214"/>
                      <a:gd name="T32" fmla="*/ 44 w 204"/>
                      <a:gd name="T33" fmla="*/ 127 h 214"/>
                      <a:gd name="T34" fmla="*/ 0 w 204"/>
                      <a:gd name="T35" fmla="*/ 83 h 214"/>
                      <a:gd name="T36" fmla="*/ 63 w 204"/>
                      <a:gd name="T37" fmla="*/ 0 h 2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04" h="214">
                        <a:moveTo>
                          <a:pt x="63" y="0"/>
                        </a:moveTo>
                        <a:lnTo>
                          <a:pt x="102" y="28"/>
                        </a:lnTo>
                        <a:lnTo>
                          <a:pt x="142" y="29"/>
                        </a:lnTo>
                        <a:lnTo>
                          <a:pt x="176" y="37"/>
                        </a:lnTo>
                        <a:lnTo>
                          <a:pt x="192" y="50"/>
                        </a:lnTo>
                        <a:lnTo>
                          <a:pt x="196" y="66"/>
                        </a:lnTo>
                        <a:lnTo>
                          <a:pt x="189" y="95"/>
                        </a:lnTo>
                        <a:lnTo>
                          <a:pt x="204" y="115"/>
                        </a:lnTo>
                        <a:lnTo>
                          <a:pt x="203" y="143"/>
                        </a:lnTo>
                        <a:lnTo>
                          <a:pt x="187" y="160"/>
                        </a:lnTo>
                        <a:lnTo>
                          <a:pt x="175" y="181"/>
                        </a:lnTo>
                        <a:lnTo>
                          <a:pt x="147" y="191"/>
                        </a:lnTo>
                        <a:lnTo>
                          <a:pt x="129" y="214"/>
                        </a:lnTo>
                        <a:lnTo>
                          <a:pt x="95" y="210"/>
                        </a:lnTo>
                        <a:lnTo>
                          <a:pt x="75" y="197"/>
                        </a:lnTo>
                        <a:lnTo>
                          <a:pt x="56" y="176"/>
                        </a:lnTo>
                        <a:lnTo>
                          <a:pt x="44" y="127"/>
                        </a:lnTo>
                        <a:lnTo>
                          <a:pt x="0" y="83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pPr defTabSz="685800">
                      <a:spcBef>
                        <a:spcPct val="0"/>
                      </a:spcBef>
                      <a:buClrTx/>
                      <a:defRPr/>
                    </a:pPr>
                    <a:endParaRPr lang="en-US" b="1" kern="0">
                      <a:solidFill>
                        <a:srgbClr val="000000"/>
                      </a:solidFill>
                      <a:ea typeface="宋体" charset="-122"/>
                    </a:endParaRPr>
                  </a:p>
                </p:txBody>
              </p:sp>
              <p:sp>
                <p:nvSpPr>
                  <p:cNvPr id="174" name="Freeform 111"/>
                  <p:cNvSpPr/>
                  <p:nvPr/>
                </p:nvSpPr>
                <p:spPr bwMode="auto">
                  <a:xfrm>
                    <a:off x="2116" y="2142"/>
                    <a:ext cx="121" cy="137"/>
                  </a:xfrm>
                  <a:custGeom>
                    <a:avLst/>
                    <a:gdLst>
                      <a:gd name="T0" fmla="*/ 91 w 121"/>
                      <a:gd name="T1" fmla="*/ 0 h 137"/>
                      <a:gd name="T2" fmla="*/ 121 w 121"/>
                      <a:gd name="T3" fmla="*/ 20 h 137"/>
                      <a:gd name="T4" fmla="*/ 105 w 121"/>
                      <a:gd name="T5" fmla="*/ 52 h 137"/>
                      <a:gd name="T6" fmla="*/ 75 w 121"/>
                      <a:gd name="T7" fmla="*/ 92 h 137"/>
                      <a:gd name="T8" fmla="*/ 33 w 121"/>
                      <a:gd name="T9" fmla="*/ 137 h 137"/>
                      <a:gd name="T10" fmla="*/ 0 w 121"/>
                      <a:gd name="T11" fmla="*/ 97 h 137"/>
                      <a:gd name="T12" fmla="*/ 91 w 121"/>
                      <a:gd name="T13" fmla="*/ 0 h 1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1" h="137">
                        <a:moveTo>
                          <a:pt x="91" y="0"/>
                        </a:moveTo>
                        <a:lnTo>
                          <a:pt x="121" y="20"/>
                        </a:lnTo>
                        <a:lnTo>
                          <a:pt x="105" y="52"/>
                        </a:lnTo>
                        <a:lnTo>
                          <a:pt x="75" y="92"/>
                        </a:lnTo>
                        <a:lnTo>
                          <a:pt x="33" y="137"/>
                        </a:lnTo>
                        <a:lnTo>
                          <a:pt x="0" y="97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pPr defTabSz="685800">
                      <a:spcBef>
                        <a:spcPct val="0"/>
                      </a:spcBef>
                      <a:buClrTx/>
                      <a:defRPr/>
                    </a:pPr>
                    <a:endParaRPr lang="en-US" b="1" kern="0">
                      <a:solidFill>
                        <a:srgbClr val="000000"/>
                      </a:solidFill>
                      <a:ea typeface="宋体" charset="-122"/>
                    </a:endParaRPr>
                  </a:p>
                </p:txBody>
              </p:sp>
              <p:sp>
                <p:nvSpPr>
                  <p:cNvPr id="175" name="Freeform 112"/>
                  <p:cNvSpPr/>
                  <p:nvPr/>
                </p:nvSpPr>
                <p:spPr bwMode="auto">
                  <a:xfrm>
                    <a:off x="1799" y="1444"/>
                    <a:ext cx="444" cy="840"/>
                  </a:xfrm>
                  <a:custGeom>
                    <a:avLst/>
                    <a:gdLst>
                      <a:gd name="T0" fmla="*/ 133 w 444"/>
                      <a:gd name="T1" fmla="*/ 64 h 840"/>
                      <a:gd name="T2" fmla="*/ 107 w 444"/>
                      <a:gd name="T3" fmla="*/ 118 h 840"/>
                      <a:gd name="T4" fmla="*/ 61 w 444"/>
                      <a:gd name="T5" fmla="*/ 196 h 840"/>
                      <a:gd name="T6" fmla="*/ 46 w 444"/>
                      <a:gd name="T7" fmla="*/ 258 h 840"/>
                      <a:gd name="T8" fmla="*/ 22 w 444"/>
                      <a:gd name="T9" fmla="*/ 329 h 840"/>
                      <a:gd name="T10" fmla="*/ 5 w 444"/>
                      <a:gd name="T11" fmla="*/ 447 h 840"/>
                      <a:gd name="T12" fmla="*/ 0 w 444"/>
                      <a:gd name="T13" fmla="*/ 510 h 840"/>
                      <a:gd name="T14" fmla="*/ 14 w 444"/>
                      <a:gd name="T15" fmla="*/ 526 h 840"/>
                      <a:gd name="T16" fmla="*/ 56 w 444"/>
                      <a:gd name="T17" fmla="*/ 583 h 840"/>
                      <a:gd name="T18" fmla="*/ 106 w 444"/>
                      <a:gd name="T19" fmla="*/ 644 h 840"/>
                      <a:gd name="T20" fmla="*/ 163 w 444"/>
                      <a:gd name="T21" fmla="*/ 698 h 840"/>
                      <a:gd name="T22" fmla="*/ 318 w 444"/>
                      <a:gd name="T23" fmla="*/ 840 h 840"/>
                      <a:gd name="T24" fmla="*/ 389 w 444"/>
                      <a:gd name="T25" fmla="*/ 753 h 840"/>
                      <a:gd name="T26" fmla="*/ 444 w 444"/>
                      <a:gd name="T27" fmla="*/ 683 h 840"/>
                      <a:gd name="T28" fmla="*/ 297 w 444"/>
                      <a:gd name="T29" fmla="*/ 556 h 840"/>
                      <a:gd name="T30" fmla="*/ 248 w 444"/>
                      <a:gd name="T31" fmla="*/ 519 h 840"/>
                      <a:gd name="T32" fmla="*/ 218 w 444"/>
                      <a:gd name="T33" fmla="*/ 486 h 840"/>
                      <a:gd name="T34" fmla="*/ 193 w 444"/>
                      <a:gd name="T35" fmla="*/ 471 h 840"/>
                      <a:gd name="T36" fmla="*/ 232 w 444"/>
                      <a:gd name="T37" fmla="*/ 368 h 840"/>
                      <a:gd name="T38" fmla="*/ 255 w 444"/>
                      <a:gd name="T39" fmla="*/ 288 h 840"/>
                      <a:gd name="T40" fmla="*/ 267 w 444"/>
                      <a:gd name="T41" fmla="*/ 252 h 840"/>
                      <a:gd name="T42" fmla="*/ 280 w 444"/>
                      <a:gd name="T43" fmla="*/ 213 h 840"/>
                      <a:gd name="T44" fmla="*/ 286 w 444"/>
                      <a:gd name="T45" fmla="*/ 167 h 840"/>
                      <a:gd name="T46" fmla="*/ 286 w 444"/>
                      <a:gd name="T47" fmla="*/ 123 h 840"/>
                      <a:gd name="T48" fmla="*/ 286 w 444"/>
                      <a:gd name="T49" fmla="*/ 88 h 840"/>
                      <a:gd name="T50" fmla="*/ 280 w 444"/>
                      <a:gd name="T51" fmla="*/ 52 h 840"/>
                      <a:gd name="T52" fmla="*/ 258 w 444"/>
                      <a:gd name="T53" fmla="*/ 24 h 840"/>
                      <a:gd name="T54" fmla="*/ 229 w 444"/>
                      <a:gd name="T55" fmla="*/ 5 h 840"/>
                      <a:gd name="T56" fmla="*/ 208 w 444"/>
                      <a:gd name="T57" fmla="*/ 0 h 840"/>
                      <a:gd name="T58" fmla="*/ 169 w 444"/>
                      <a:gd name="T59" fmla="*/ 25 h 840"/>
                      <a:gd name="T60" fmla="*/ 133 w 444"/>
                      <a:gd name="T61" fmla="*/ 64 h 8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444" h="840">
                        <a:moveTo>
                          <a:pt x="133" y="64"/>
                        </a:moveTo>
                        <a:lnTo>
                          <a:pt x="107" y="118"/>
                        </a:lnTo>
                        <a:lnTo>
                          <a:pt x="61" y="196"/>
                        </a:lnTo>
                        <a:lnTo>
                          <a:pt x="46" y="258"/>
                        </a:lnTo>
                        <a:lnTo>
                          <a:pt x="22" y="329"/>
                        </a:lnTo>
                        <a:lnTo>
                          <a:pt x="5" y="447"/>
                        </a:lnTo>
                        <a:lnTo>
                          <a:pt x="0" y="510"/>
                        </a:lnTo>
                        <a:lnTo>
                          <a:pt x="14" y="526"/>
                        </a:lnTo>
                        <a:lnTo>
                          <a:pt x="56" y="583"/>
                        </a:lnTo>
                        <a:lnTo>
                          <a:pt x="106" y="644"/>
                        </a:lnTo>
                        <a:lnTo>
                          <a:pt x="163" y="698"/>
                        </a:lnTo>
                        <a:lnTo>
                          <a:pt x="318" y="840"/>
                        </a:lnTo>
                        <a:lnTo>
                          <a:pt x="389" y="753"/>
                        </a:lnTo>
                        <a:lnTo>
                          <a:pt x="444" y="683"/>
                        </a:lnTo>
                        <a:lnTo>
                          <a:pt x="297" y="556"/>
                        </a:lnTo>
                        <a:lnTo>
                          <a:pt x="248" y="519"/>
                        </a:lnTo>
                        <a:lnTo>
                          <a:pt x="218" y="486"/>
                        </a:lnTo>
                        <a:lnTo>
                          <a:pt x="193" y="471"/>
                        </a:lnTo>
                        <a:lnTo>
                          <a:pt x="232" y="368"/>
                        </a:lnTo>
                        <a:lnTo>
                          <a:pt x="255" y="288"/>
                        </a:lnTo>
                        <a:lnTo>
                          <a:pt x="267" y="252"/>
                        </a:lnTo>
                        <a:lnTo>
                          <a:pt x="280" y="213"/>
                        </a:lnTo>
                        <a:lnTo>
                          <a:pt x="286" y="167"/>
                        </a:lnTo>
                        <a:lnTo>
                          <a:pt x="286" y="123"/>
                        </a:lnTo>
                        <a:lnTo>
                          <a:pt x="286" y="88"/>
                        </a:lnTo>
                        <a:lnTo>
                          <a:pt x="280" y="52"/>
                        </a:lnTo>
                        <a:lnTo>
                          <a:pt x="258" y="24"/>
                        </a:lnTo>
                        <a:lnTo>
                          <a:pt x="229" y="5"/>
                        </a:lnTo>
                        <a:lnTo>
                          <a:pt x="208" y="0"/>
                        </a:lnTo>
                        <a:lnTo>
                          <a:pt x="169" y="25"/>
                        </a:lnTo>
                        <a:lnTo>
                          <a:pt x="133" y="64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pPr defTabSz="685800">
                      <a:spcBef>
                        <a:spcPct val="0"/>
                      </a:spcBef>
                      <a:buClrTx/>
                      <a:defRPr/>
                    </a:pPr>
                    <a:endParaRPr lang="en-US" b="1" kern="0">
                      <a:solidFill>
                        <a:srgbClr val="000000"/>
                      </a:solidFill>
                      <a:ea typeface="宋体" charset="-122"/>
                    </a:endParaRPr>
                  </a:p>
                </p:txBody>
              </p:sp>
            </p:grpSp>
          </p:grpSp>
          <p:grpSp>
            <p:nvGrpSpPr>
              <p:cNvPr id="137" name="Group 113"/>
              <p:cNvGrpSpPr/>
              <p:nvPr/>
            </p:nvGrpSpPr>
            <p:grpSpPr bwMode="auto">
              <a:xfrm rot="1123344">
                <a:off x="2327" y="1696"/>
                <a:ext cx="255" cy="314"/>
                <a:chOff x="1947" y="869"/>
                <a:chExt cx="355" cy="463"/>
              </a:xfrm>
            </p:grpSpPr>
            <p:grpSp>
              <p:nvGrpSpPr>
                <p:cNvPr id="155" name="Group 114"/>
                <p:cNvGrpSpPr/>
                <p:nvPr/>
              </p:nvGrpSpPr>
              <p:grpSpPr bwMode="auto">
                <a:xfrm>
                  <a:off x="1982" y="1005"/>
                  <a:ext cx="305" cy="220"/>
                  <a:chOff x="1982" y="1005"/>
                  <a:chExt cx="305" cy="220"/>
                </a:xfrm>
              </p:grpSpPr>
              <p:sp>
                <p:nvSpPr>
                  <p:cNvPr id="169" name="Freeform 115"/>
                  <p:cNvSpPr/>
                  <p:nvPr/>
                </p:nvSpPr>
                <p:spPr bwMode="auto">
                  <a:xfrm>
                    <a:off x="2244" y="1005"/>
                    <a:ext cx="43" cy="100"/>
                  </a:xfrm>
                  <a:custGeom>
                    <a:avLst/>
                    <a:gdLst>
                      <a:gd name="T0" fmla="*/ 0 w 43"/>
                      <a:gd name="T1" fmla="*/ 11 h 100"/>
                      <a:gd name="T2" fmla="*/ 7 w 43"/>
                      <a:gd name="T3" fmla="*/ 0 h 100"/>
                      <a:gd name="T4" fmla="*/ 21 w 43"/>
                      <a:gd name="T5" fmla="*/ 0 h 100"/>
                      <a:gd name="T6" fmla="*/ 27 w 43"/>
                      <a:gd name="T7" fmla="*/ 7 h 100"/>
                      <a:gd name="T8" fmla="*/ 33 w 43"/>
                      <a:gd name="T9" fmla="*/ 19 h 100"/>
                      <a:gd name="T10" fmla="*/ 38 w 43"/>
                      <a:gd name="T11" fmla="*/ 44 h 100"/>
                      <a:gd name="T12" fmla="*/ 43 w 43"/>
                      <a:gd name="T13" fmla="*/ 76 h 100"/>
                      <a:gd name="T14" fmla="*/ 43 w 43"/>
                      <a:gd name="T15" fmla="*/ 100 h 100"/>
                      <a:gd name="T16" fmla="*/ 32 w 43"/>
                      <a:gd name="T17" fmla="*/ 100 h 100"/>
                      <a:gd name="T18" fmla="*/ 0 w 43"/>
                      <a:gd name="T19" fmla="*/ 11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3" h="100">
                        <a:moveTo>
                          <a:pt x="0" y="11"/>
                        </a:moveTo>
                        <a:lnTo>
                          <a:pt x="7" y="0"/>
                        </a:lnTo>
                        <a:lnTo>
                          <a:pt x="21" y="0"/>
                        </a:lnTo>
                        <a:lnTo>
                          <a:pt x="27" y="7"/>
                        </a:lnTo>
                        <a:lnTo>
                          <a:pt x="33" y="19"/>
                        </a:lnTo>
                        <a:lnTo>
                          <a:pt x="38" y="44"/>
                        </a:lnTo>
                        <a:lnTo>
                          <a:pt x="43" y="76"/>
                        </a:lnTo>
                        <a:lnTo>
                          <a:pt x="43" y="100"/>
                        </a:lnTo>
                        <a:lnTo>
                          <a:pt x="32" y="100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pPr defTabSz="685800">
                      <a:spcBef>
                        <a:spcPct val="0"/>
                      </a:spcBef>
                      <a:buClrTx/>
                      <a:defRPr/>
                    </a:pPr>
                    <a:endParaRPr lang="en-US" b="1" kern="0">
                      <a:solidFill>
                        <a:srgbClr val="000000"/>
                      </a:solidFill>
                      <a:ea typeface="宋体" charset="-122"/>
                    </a:endParaRPr>
                  </a:p>
                </p:txBody>
              </p:sp>
              <p:sp>
                <p:nvSpPr>
                  <p:cNvPr id="170" name="Freeform 116"/>
                  <p:cNvSpPr/>
                  <p:nvPr/>
                </p:nvSpPr>
                <p:spPr bwMode="auto">
                  <a:xfrm>
                    <a:off x="1982" y="1143"/>
                    <a:ext cx="73" cy="82"/>
                  </a:xfrm>
                  <a:custGeom>
                    <a:avLst/>
                    <a:gdLst>
                      <a:gd name="T0" fmla="*/ 17 w 73"/>
                      <a:gd name="T1" fmla="*/ 0 h 82"/>
                      <a:gd name="T2" fmla="*/ 4 w 73"/>
                      <a:gd name="T3" fmla="*/ 7 h 82"/>
                      <a:gd name="T4" fmla="*/ 0 w 73"/>
                      <a:gd name="T5" fmla="*/ 16 h 82"/>
                      <a:gd name="T6" fmla="*/ 4 w 73"/>
                      <a:gd name="T7" fmla="*/ 29 h 82"/>
                      <a:gd name="T8" fmla="*/ 14 w 73"/>
                      <a:gd name="T9" fmla="*/ 43 h 82"/>
                      <a:gd name="T10" fmla="*/ 25 w 73"/>
                      <a:gd name="T11" fmla="*/ 56 h 82"/>
                      <a:gd name="T12" fmla="*/ 46 w 73"/>
                      <a:gd name="T13" fmla="*/ 77 h 82"/>
                      <a:gd name="T14" fmla="*/ 60 w 73"/>
                      <a:gd name="T15" fmla="*/ 82 h 82"/>
                      <a:gd name="T16" fmla="*/ 73 w 73"/>
                      <a:gd name="T17" fmla="*/ 72 h 82"/>
                      <a:gd name="T18" fmla="*/ 17 w 73"/>
                      <a:gd name="T19" fmla="*/ 0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3" h="82">
                        <a:moveTo>
                          <a:pt x="17" y="0"/>
                        </a:moveTo>
                        <a:lnTo>
                          <a:pt x="4" y="7"/>
                        </a:lnTo>
                        <a:lnTo>
                          <a:pt x="0" y="16"/>
                        </a:lnTo>
                        <a:lnTo>
                          <a:pt x="4" y="29"/>
                        </a:lnTo>
                        <a:lnTo>
                          <a:pt x="14" y="43"/>
                        </a:lnTo>
                        <a:lnTo>
                          <a:pt x="25" y="56"/>
                        </a:lnTo>
                        <a:lnTo>
                          <a:pt x="46" y="77"/>
                        </a:lnTo>
                        <a:lnTo>
                          <a:pt x="60" y="82"/>
                        </a:lnTo>
                        <a:lnTo>
                          <a:pt x="73" y="72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pPr defTabSz="685800">
                      <a:spcBef>
                        <a:spcPct val="0"/>
                      </a:spcBef>
                      <a:buClrTx/>
                      <a:defRPr/>
                    </a:pPr>
                    <a:endParaRPr lang="en-US" b="1" kern="0">
                      <a:solidFill>
                        <a:srgbClr val="000000"/>
                      </a:solidFill>
                      <a:ea typeface="宋体" charset="-122"/>
                    </a:endParaRPr>
                  </a:p>
                </p:txBody>
              </p:sp>
            </p:grpSp>
            <p:sp>
              <p:nvSpPr>
                <p:cNvPr id="156" name="Freeform 117"/>
                <p:cNvSpPr/>
                <p:nvPr/>
              </p:nvSpPr>
              <p:spPr bwMode="auto">
                <a:xfrm>
                  <a:off x="1962" y="919"/>
                  <a:ext cx="340" cy="413"/>
                </a:xfrm>
                <a:custGeom>
                  <a:avLst/>
                  <a:gdLst>
                    <a:gd name="T0" fmla="*/ 30 w 340"/>
                    <a:gd name="T1" fmla="*/ 59 h 413"/>
                    <a:gd name="T2" fmla="*/ 13 w 340"/>
                    <a:gd name="T3" fmla="*/ 82 h 413"/>
                    <a:gd name="T4" fmla="*/ 4 w 340"/>
                    <a:gd name="T5" fmla="*/ 111 h 413"/>
                    <a:gd name="T6" fmla="*/ 0 w 340"/>
                    <a:gd name="T7" fmla="*/ 145 h 413"/>
                    <a:gd name="T8" fmla="*/ 5 w 340"/>
                    <a:gd name="T9" fmla="*/ 173 h 413"/>
                    <a:gd name="T10" fmla="*/ 17 w 340"/>
                    <a:gd name="T11" fmla="*/ 199 h 413"/>
                    <a:gd name="T12" fmla="*/ 37 w 340"/>
                    <a:gd name="T13" fmla="*/ 222 h 413"/>
                    <a:gd name="T14" fmla="*/ 54 w 340"/>
                    <a:gd name="T15" fmla="*/ 247 h 413"/>
                    <a:gd name="T16" fmla="*/ 71 w 340"/>
                    <a:gd name="T17" fmla="*/ 282 h 413"/>
                    <a:gd name="T18" fmla="*/ 90 w 340"/>
                    <a:gd name="T19" fmla="*/ 323 h 413"/>
                    <a:gd name="T20" fmla="*/ 109 w 340"/>
                    <a:gd name="T21" fmla="*/ 356 h 413"/>
                    <a:gd name="T22" fmla="*/ 128 w 340"/>
                    <a:gd name="T23" fmla="*/ 375 h 413"/>
                    <a:gd name="T24" fmla="*/ 149 w 340"/>
                    <a:gd name="T25" fmla="*/ 387 h 413"/>
                    <a:gd name="T26" fmla="*/ 185 w 340"/>
                    <a:gd name="T27" fmla="*/ 403 h 413"/>
                    <a:gd name="T28" fmla="*/ 222 w 340"/>
                    <a:gd name="T29" fmla="*/ 413 h 413"/>
                    <a:gd name="T30" fmla="*/ 247 w 340"/>
                    <a:gd name="T31" fmla="*/ 410 h 413"/>
                    <a:gd name="T32" fmla="*/ 268 w 340"/>
                    <a:gd name="T33" fmla="*/ 406 h 413"/>
                    <a:gd name="T34" fmla="*/ 304 w 340"/>
                    <a:gd name="T35" fmla="*/ 393 h 413"/>
                    <a:gd name="T36" fmla="*/ 319 w 340"/>
                    <a:gd name="T37" fmla="*/ 379 h 413"/>
                    <a:gd name="T38" fmla="*/ 326 w 340"/>
                    <a:gd name="T39" fmla="*/ 360 h 413"/>
                    <a:gd name="T40" fmla="*/ 337 w 340"/>
                    <a:gd name="T41" fmla="*/ 319 h 413"/>
                    <a:gd name="T42" fmla="*/ 340 w 340"/>
                    <a:gd name="T43" fmla="*/ 288 h 413"/>
                    <a:gd name="T44" fmla="*/ 340 w 340"/>
                    <a:gd name="T45" fmla="*/ 251 h 413"/>
                    <a:gd name="T46" fmla="*/ 335 w 340"/>
                    <a:gd name="T47" fmla="*/ 224 h 413"/>
                    <a:gd name="T48" fmla="*/ 326 w 340"/>
                    <a:gd name="T49" fmla="*/ 194 h 413"/>
                    <a:gd name="T50" fmla="*/ 310 w 340"/>
                    <a:gd name="T51" fmla="*/ 152 h 413"/>
                    <a:gd name="T52" fmla="*/ 291 w 340"/>
                    <a:gd name="T53" fmla="*/ 121 h 413"/>
                    <a:gd name="T54" fmla="*/ 282 w 340"/>
                    <a:gd name="T55" fmla="*/ 86 h 413"/>
                    <a:gd name="T56" fmla="*/ 264 w 340"/>
                    <a:gd name="T57" fmla="*/ 46 h 413"/>
                    <a:gd name="T58" fmla="*/ 244 w 340"/>
                    <a:gd name="T59" fmla="*/ 25 h 413"/>
                    <a:gd name="T60" fmla="*/ 224 w 340"/>
                    <a:gd name="T61" fmla="*/ 13 h 413"/>
                    <a:gd name="T62" fmla="*/ 186 w 340"/>
                    <a:gd name="T63" fmla="*/ 1 h 413"/>
                    <a:gd name="T64" fmla="*/ 160 w 340"/>
                    <a:gd name="T65" fmla="*/ 0 h 413"/>
                    <a:gd name="T66" fmla="*/ 122 w 340"/>
                    <a:gd name="T67" fmla="*/ 7 h 413"/>
                    <a:gd name="T68" fmla="*/ 87 w 340"/>
                    <a:gd name="T69" fmla="*/ 19 h 413"/>
                    <a:gd name="T70" fmla="*/ 52 w 340"/>
                    <a:gd name="T71" fmla="*/ 41 h 413"/>
                    <a:gd name="T72" fmla="*/ 30 w 340"/>
                    <a:gd name="T73" fmla="*/ 59 h 4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40" h="413">
                      <a:moveTo>
                        <a:pt x="30" y="59"/>
                      </a:moveTo>
                      <a:lnTo>
                        <a:pt x="13" y="82"/>
                      </a:lnTo>
                      <a:lnTo>
                        <a:pt x="4" y="111"/>
                      </a:lnTo>
                      <a:lnTo>
                        <a:pt x="0" y="145"/>
                      </a:lnTo>
                      <a:lnTo>
                        <a:pt x="5" y="173"/>
                      </a:lnTo>
                      <a:lnTo>
                        <a:pt x="17" y="199"/>
                      </a:lnTo>
                      <a:lnTo>
                        <a:pt x="37" y="222"/>
                      </a:lnTo>
                      <a:lnTo>
                        <a:pt x="54" y="247"/>
                      </a:lnTo>
                      <a:lnTo>
                        <a:pt x="71" y="282"/>
                      </a:lnTo>
                      <a:lnTo>
                        <a:pt x="90" y="323"/>
                      </a:lnTo>
                      <a:lnTo>
                        <a:pt x="109" y="356"/>
                      </a:lnTo>
                      <a:lnTo>
                        <a:pt x="128" y="375"/>
                      </a:lnTo>
                      <a:lnTo>
                        <a:pt x="149" y="387"/>
                      </a:lnTo>
                      <a:lnTo>
                        <a:pt x="185" y="403"/>
                      </a:lnTo>
                      <a:lnTo>
                        <a:pt x="222" y="413"/>
                      </a:lnTo>
                      <a:lnTo>
                        <a:pt x="247" y="410"/>
                      </a:lnTo>
                      <a:lnTo>
                        <a:pt x="268" y="406"/>
                      </a:lnTo>
                      <a:lnTo>
                        <a:pt x="304" y="393"/>
                      </a:lnTo>
                      <a:lnTo>
                        <a:pt x="319" y="379"/>
                      </a:lnTo>
                      <a:lnTo>
                        <a:pt x="326" y="360"/>
                      </a:lnTo>
                      <a:lnTo>
                        <a:pt x="337" y="319"/>
                      </a:lnTo>
                      <a:lnTo>
                        <a:pt x="340" y="288"/>
                      </a:lnTo>
                      <a:lnTo>
                        <a:pt x="340" y="251"/>
                      </a:lnTo>
                      <a:lnTo>
                        <a:pt x="335" y="224"/>
                      </a:lnTo>
                      <a:lnTo>
                        <a:pt x="326" y="194"/>
                      </a:lnTo>
                      <a:lnTo>
                        <a:pt x="310" y="152"/>
                      </a:lnTo>
                      <a:lnTo>
                        <a:pt x="291" y="121"/>
                      </a:lnTo>
                      <a:lnTo>
                        <a:pt x="282" y="86"/>
                      </a:lnTo>
                      <a:lnTo>
                        <a:pt x="264" y="46"/>
                      </a:lnTo>
                      <a:lnTo>
                        <a:pt x="244" y="25"/>
                      </a:lnTo>
                      <a:lnTo>
                        <a:pt x="224" y="13"/>
                      </a:lnTo>
                      <a:lnTo>
                        <a:pt x="186" y="1"/>
                      </a:lnTo>
                      <a:lnTo>
                        <a:pt x="160" y="0"/>
                      </a:lnTo>
                      <a:lnTo>
                        <a:pt x="122" y="7"/>
                      </a:lnTo>
                      <a:lnTo>
                        <a:pt x="87" y="19"/>
                      </a:lnTo>
                      <a:lnTo>
                        <a:pt x="52" y="41"/>
                      </a:lnTo>
                      <a:lnTo>
                        <a:pt x="30" y="59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pPr defTabSz="685800">
                    <a:spcBef>
                      <a:spcPct val="0"/>
                    </a:spcBef>
                    <a:buClrTx/>
                    <a:defRPr/>
                  </a:pPr>
                  <a:endParaRPr lang="en-US" b="1" kern="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grpSp>
              <p:nvGrpSpPr>
                <p:cNvPr id="157" name="Group 118"/>
                <p:cNvGrpSpPr/>
                <p:nvPr/>
              </p:nvGrpSpPr>
              <p:grpSpPr bwMode="auto">
                <a:xfrm>
                  <a:off x="1997" y="1009"/>
                  <a:ext cx="257" cy="143"/>
                  <a:chOff x="1997" y="1009"/>
                  <a:chExt cx="257" cy="143"/>
                </a:xfrm>
              </p:grpSpPr>
              <p:sp>
                <p:nvSpPr>
                  <p:cNvPr id="166" name="Freeform 119"/>
                  <p:cNvSpPr/>
                  <p:nvPr/>
                </p:nvSpPr>
                <p:spPr bwMode="auto">
                  <a:xfrm>
                    <a:off x="2122" y="1074"/>
                    <a:ext cx="19" cy="21"/>
                  </a:xfrm>
                  <a:custGeom>
                    <a:avLst/>
                    <a:gdLst>
                      <a:gd name="T0" fmla="*/ 0 w 19"/>
                      <a:gd name="T1" fmla="*/ 12 h 21"/>
                      <a:gd name="T2" fmla="*/ 6 w 19"/>
                      <a:gd name="T3" fmla="*/ 4 h 21"/>
                      <a:gd name="T4" fmla="*/ 17 w 19"/>
                      <a:gd name="T5" fmla="*/ 0 h 21"/>
                      <a:gd name="T6" fmla="*/ 19 w 19"/>
                      <a:gd name="T7" fmla="*/ 11 h 21"/>
                      <a:gd name="T8" fmla="*/ 10 w 19"/>
                      <a:gd name="T9" fmla="*/ 11 h 21"/>
                      <a:gd name="T10" fmla="*/ 3 w 19"/>
                      <a:gd name="T11" fmla="*/ 21 h 21"/>
                      <a:gd name="T12" fmla="*/ 0 w 19"/>
                      <a:gd name="T13" fmla="*/ 12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1">
                        <a:moveTo>
                          <a:pt x="0" y="12"/>
                        </a:moveTo>
                        <a:lnTo>
                          <a:pt x="6" y="4"/>
                        </a:lnTo>
                        <a:lnTo>
                          <a:pt x="17" y="0"/>
                        </a:lnTo>
                        <a:lnTo>
                          <a:pt x="19" y="11"/>
                        </a:lnTo>
                        <a:lnTo>
                          <a:pt x="10" y="11"/>
                        </a:lnTo>
                        <a:lnTo>
                          <a:pt x="3" y="21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pPr defTabSz="685800">
                      <a:spcBef>
                        <a:spcPct val="0"/>
                      </a:spcBef>
                      <a:buClrTx/>
                      <a:defRPr/>
                    </a:pPr>
                    <a:endParaRPr lang="en-US" b="1" kern="0">
                      <a:solidFill>
                        <a:srgbClr val="000000"/>
                      </a:solidFill>
                      <a:ea typeface="宋体" charset="-122"/>
                    </a:endParaRPr>
                  </a:p>
                </p:txBody>
              </p:sp>
              <p:sp>
                <p:nvSpPr>
                  <p:cNvPr id="167" name="Freeform 120"/>
                  <p:cNvSpPr/>
                  <p:nvPr/>
                </p:nvSpPr>
                <p:spPr bwMode="auto">
                  <a:xfrm>
                    <a:off x="1997" y="1128"/>
                    <a:ext cx="37" cy="24"/>
                  </a:xfrm>
                  <a:custGeom>
                    <a:avLst/>
                    <a:gdLst>
                      <a:gd name="T0" fmla="*/ 31 w 37"/>
                      <a:gd name="T1" fmla="*/ 0 h 24"/>
                      <a:gd name="T2" fmla="*/ 37 w 37"/>
                      <a:gd name="T3" fmla="*/ 13 h 24"/>
                      <a:gd name="T4" fmla="*/ 6 w 37"/>
                      <a:gd name="T5" fmla="*/ 24 h 24"/>
                      <a:gd name="T6" fmla="*/ 0 w 37"/>
                      <a:gd name="T7" fmla="*/ 18 h 24"/>
                      <a:gd name="T8" fmla="*/ 31 w 37"/>
                      <a:gd name="T9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7" h="24">
                        <a:moveTo>
                          <a:pt x="31" y="0"/>
                        </a:moveTo>
                        <a:lnTo>
                          <a:pt x="37" y="13"/>
                        </a:lnTo>
                        <a:lnTo>
                          <a:pt x="6" y="24"/>
                        </a:lnTo>
                        <a:lnTo>
                          <a:pt x="0" y="18"/>
                        </a:lnTo>
                        <a:lnTo>
                          <a:pt x="31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pPr defTabSz="685800">
                      <a:spcBef>
                        <a:spcPct val="0"/>
                      </a:spcBef>
                      <a:buClrTx/>
                      <a:defRPr/>
                    </a:pPr>
                    <a:endParaRPr lang="en-US" b="1" kern="0">
                      <a:solidFill>
                        <a:srgbClr val="000000"/>
                      </a:solidFill>
                      <a:ea typeface="宋体" charset="-122"/>
                    </a:endParaRPr>
                  </a:p>
                </p:txBody>
              </p:sp>
              <p:sp>
                <p:nvSpPr>
                  <p:cNvPr id="168" name="Freeform 121"/>
                  <p:cNvSpPr/>
                  <p:nvPr/>
                </p:nvSpPr>
                <p:spPr bwMode="auto">
                  <a:xfrm>
                    <a:off x="2221" y="1009"/>
                    <a:ext cx="33" cy="24"/>
                  </a:xfrm>
                  <a:custGeom>
                    <a:avLst/>
                    <a:gdLst>
                      <a:gd name="T0" fmla="*/ 0 w 33"/>
                      <a:gd name="T1" fmla="*/ 13 h 24"/>
                      <a:gd name="T2" fmla="*/ 7 w 33"/>
                      <a:gd name="T3" fmla="*/ 24 h 24"/>
                      <a:gd name="T4" fmla="*/ 33 w 33"/>
                      <a:gd name="T5" fmla="*/ 6 h 24"/>
                      <a:gd name="T6" fmla="*/ 30 w 33"/>
                      <a:gd name="T7" fmla="*/ 0 h 24"/>
                      <a:gd name="T8" fmla="*/ 0 w 33"/>
                      <a:gd name="T9" fmla="*/ 13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" h="24">
                        <a:moveTo>
                          <a:pt x="0" y="13"/>
                        </a:moveTo>
                        <a:lnTo>
                          <a:pt x="7" y="24"/>
                        </a:lnTo>
                        <a:lnTo>
                          <a:pt x="33" y="6"/>
                        </a:lnTo>
                        <a:lnTo>
                          <a:pt x="30" y="0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pPr defTabSz="685800">
                      <a:spcBef>
                        <a:spcPct val="0"/>
                      </a:spcBef>
                      <a:buClrTx/>
                      <a:defRPr/>
                    </a:pPr>
                    <a:endParaRPr lang="en-US" b="1" kern="0">
                      <a:solidFill>
                        <a:srgbClr val="000000"/>
                      </a:solidFill>
                      <a:ea typeface="宋体" charset="-122"/>
                    </a:endParaRPr>
                  </a:p>
                </p:txBody>
              </p:sp>
            </p:grpSp>
            <p:grpSp>
              <p:nvGrpSpPr>
                <p:cNvPr id="158" name="Group 122"/>
                <p:cNvGrpSpPr/>
                <p:nvPr/>
              </p:nvGrpSpPr>
              <p:grpSpPr bwMode="auto">
                <a:xfrm>
                  <a:off x="2027" y="1019"/>
                  <a:ext cx="218" cy="158"/>
                  <a:chOff x="2027" y="1019"/>
                  <a:chExt cx="218" cy="158"/>
                </a:xfrm>
              </p:grpSpPr>
              <p:sp>
                <p:nvSpPr>
                  <p:cNvPr id="162" name="Freeform 123"/>
                  <p:cNvSpPr/>
                  <p:nvPr/>
                </p:nvSpPr>
                <p:spPr bwMode="auto">
                  <a:xfrm>
                    <a:off x="2027" y="1077"/>
                    <a:ext cx="110" cy="100"/>
                  </a:xfrm>
                  <a:custGeom>
                    <a:avLst/>
                    <a:gdLst>
                      <a:gd name="T0" fmla="*/ 0 w 110"/>
                      <a:gd name="T1" fmla="*/ 51 h 100"/>
                      <a:gd name="T2" fmla="*/ 90 w 110"/>
                      <a:gd name="T3" fmla="*/ 0 h 100"/>
                      <a:gd name="T4" fmla="*/ 105 w 110"/>
                      <a:gd name="T5" fmla="*/ 26 h 100"/>
                      <a:gd name="T6" fmla="*/ 110 w 110"/>
                      <a:gd name="T7" fmla="*/ 44 h 100"/>
                      <a:gd name="T8" fmla="*/ 109 w 110"/>
                      <a:gd name="T9" fmla="*/ 63 h 100"/>
                      <a:gd name="T10" fmla="*/ 101 w 110"/>
                      <a:gd name="T11" fmla="*/ 75 h 100"/>
                      <a:gd name="T12" fmla="*/ 89 w 110"/>
                      <a:gd name="T13" fmla="*/ 85 h 100"/>
                      <a:gd name="T14" fmla="*/ 71 w 110"/>
                      <a:gd name="T15" fmla="*/ 92 h 100"/>
                      <a:gd name="T16" fmla="*/ 60 w 110"/>
                      <a:gd name="T17" fmla="*/ 99 h 100"/>
                      <a:gd name="T18" fmla="*/ 49 w 110"/>
                      <a:gd name="T19" fmla="*/ 100 h 100"/>
                      <a:gd name="T20" fmla="*/ 35 w 110"/>
                      <a:gd name="T21" fmla="*/ 98 h 100"/>
                      <a:gd name="T22" fmla="*/ 25 w 110"/>
                      <a:gd name="T23" fmla="*/ 91 h 100"/>
                      <a:gd name="T24" fmla="*/ 18 w 110"/>
                      <a:gd name="T25" fmla="*/ 83 h 100"/>
                      <a:gd name="T26" fmla="*/ 14 w 110"/>
                      <a:gd name="T27" fmla="*/ 75 h 100"/>
                      <a:gd name="T28" fmla="*/ 6 w 110"/>
                      <a:gd name="T29" fmla="*/ 60 h 100"/>
                      <a:gd name="T30" fmla="*/ 0 w 110"/>
                      <a:gd name="T31" fmla="*/ 51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0" h="100">
                        <a:moveTo>
                          <a:pt x="0" y="51"/>
                        </a:moveTo>
                        <a:lnTo>
                          <a:pt x="90" y="0"/>
                        </a:lnTo>
                        <a:lnTo>
                          <a:pt x="105" y="26"/>
                        </a:lnTo>
                        <a:lnTo>
                          <a:pt x="110" y="44"/>
                        </a:lnTo>
                        <a:lnTo>
                          <a:pt x="109" y="63"/>
                        </a:lnTo>
                        <a:lnTo>
                          <a:pt x="101" y="75"/>
                        </a:lnTo>
                        <a:lnTo>
                          <a:pt x="89" y="85"/>
                        </a:lnTo>
                        <a:lnTo>
                          <a:pt x="71" y="92"/>
                        </a:lnTo>
                        <a:lnTo>
                          <a:pt x="60" y="99"/>
                        </a:lnTo>
                        <a:lnTo>
                          <a:pt x="49" y="100"/>
                        </a:lnTo>
                        <a:lnTo>
                          <a:pt x="35" y="98"/>
                        </a:lnTo>
                        <a:lnTo>
                          <a:pt x="25" y="91"/>
                        </a:lnTo>
                        <a:lnTo>
                          <a:pt x="18" y="83"/>
                        </a:lnTo>
                        <a:lnTo>
                          <a:pt x="14" y="75"/>
                        </a:lnTo>
                        <a:lnTo>
                          <a:pt x="6" y="60"/>
                        </a:lnTo>
                        <a:lnTo>
                          <a:pt x="0" y="51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pPr defTabSz="685800">
                      <a:spcBef>
                        <a:spcPct val="0"/>
                      </a:spcBef>
                      <a:buClrTx/>
                      <a:defRPr/>
                    </a:pPr>
                    <a:endParaRPr lang="en-US" b="1" kern="0">
                      <a:solidFill>
                        <a:srgbClr val="000000"/>
                      </a:solidFill>
                      <a:ea typeface="宋体" charset="-122"/>
                    </a:endParaRPr>
                  </a:p>
                </p:txBody>
              </p:sp>
              <p:sp>
                <p:nvSpPr>
                  <p:cNvPr id="163" name="Oval 124"/>
                  <p:cNvSpPr/>
                  <p:nvPr/>
                </p:nvSpPr>
                <p:spPr bwMode="auto">
                  <a:xfrm>
                    <a:off x="2077" y="1122"/>
                    <a:ext cx="19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pPr defTabSz="685800">
                      <a:spcBef>
                        <a:spcPct val="0"/>
                      </a:spcBef>
                      <a:buClrTx/>
                      <a:defRPr/>
                    </a:pPr>
                    <a:endParaRPr lang="en-US" b="1" kern="0">
                      <a:solidFill>
                        <a:srgbClr val="000000"/>
                      </a:solidFill>
                      <a:ea typeface="宋体" charset="-122"/>
                    </a:endParaRPr>
                  </a:p>
                </p:txBody>
              </p:sp>
              <p:sp>
                <p:nvSpPr>
                  <p:cNvPr id="164" name="Freeform 125"/>
                  <p:cNvSpPr/>
                  <p:nvPr/>
                </p:nvSpPr>
                <p:spPr bwMode="auto">
                  <a:xfrm>
                    <a:off x="2134" y="1019"/>
                    <a:ext cx="111" cy="99"/>
                  </a:xfrm>
                  <a:custGeom>
                    <a:avLst/>
                    <a:gdLst>
                      <a:gd name="T0" fmla="*/ 0 w 111"/>
                      <a:gd name="T1" fmla="*/ 50 h 99"/>
                      <a:gd name="T2" fmla="*/ 92 w 111"/>
                      <a:gd name="T3" fmla="*/ 0 h 99"/>
                      <a:gd name="T4" fmla="*/ 105 w 111"/>
                      <a:gd name="T5" fmla="*/ 28 h 99"/>
                      <a:gd name="T6" fmla="*/ 111 w 111"/>
                      <a:gd name="T7" fmla="*/ 45 h 99"/>
                      <a:gd name="T8" fmla="*/ 108 w 111"/>
                      <a:gd name="T9" fmla="*/ 62 h 99"/>
                      <a:gd name="T10" fmla="*/ 101 w 111"/>
                      <a:gd name="T11" fmla="*/ 73 h 99"/>
                      <a:gd name="T12" fmla="*/ 88 w 111"/>
                      <a:gd name="T13" fmla="*/ 84 h 99"/>
                      <a:gd name="T14" fmla="*/ 73 w 111"/>
                      <a:gd name="T15" fmla="*/ 92 h 99"/>
                      <a:gd name="T16" fmla="*/ 61 w 111"/>
                      <a:gd name="T17" fmla="*/ 97 h 99"/>
                      <a:gd name="T18" fmla="*/ 48 w 111"/>
                      <a:gd name="T19" fmla="*/ 99 h 99"/>
                      <a:gd name="T20" fmla="*/ 36 w 111"/>
                      <a:gd name="T21" fmla="*/ 97 h 99"/>
                      <a:gd name="T22" fmla="*/ 25 w 111"/>
                      <a:gd name="T23" fmla="*/ 90 h 99"/>
                      <a:gd name="T24" fmla="*/ 19 w 111"/>
                      <a:gd name="T25" fmla="*/ 84 h 99"/>
                      <a:gd name="T26" fmla="*/ 14 w 111"/>
                      <a:gd name="T27" fmla="*/ 74 h 99"/>
                      <a:gd name="T28" fmla="*/ 6 w 111"/>
                      <a:gd name="T29" fmla="*/ 60 h 99"/>
                      <a:gd name="T30" fmla="*/ 0 w 111"/>
                      <a:gd name="T31" fmla="*/ 50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1" h="99">
                        <a:moveTo>
                          <a:pt x="0" y="50"/>
                        </a:moveTo>
                        <a:lnTo>
                          <a:pt x="92" y="0"/>
                        </a:lnTo>
                        <a:lnTo>
                          <a:pt x="105" y="28"/>
                        </a:lnTo>
                        <a:lnTo>
                          <a:pt x="111" y="45"/>
                        </a:lnTo>
                        <a:lnTo>
                          <a:pt x="108" y="62"/>
                        </a:lnTo>
                        <a:lnTo>
                          <a:pt x="101" y="73"/>
                        </a:lnTo>
                        <a:lnTo>
                          <a:pt x="88" y="84"/>
                        </a:lnTo>
                        <a:lnTo>
                          <a:pt x="73" y="92"/>
                        </a:lnTo>
                        <a:lnTo>
                          <a:pt x="61" y="97"/>
                        </a:lnTo>
                        <a:lnTo>
                          <a:pt x="48" y="99"/>
                        </a:lnTo>
                        <a:lnTo>
                          <a:pt x="36" y="97"/>
                        </a:lnTo>
                        <a:lnTo>
                          <a:pt x="25" y="90"/>
                        </a:lnTo>
                        <a:lnTo>
                          <a:pt x="19" y="84"/>
                        </a:lnTo>
                        <a:lnTo>
                          <a:pt x="14" y="74"/>
                        </a:lnTo>
                        <a:lnTo>
                          <a:pt x="6" y="60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pPr defTabSz="685800">
                      <a:spcBef>
                        <a:spcPct val="0"/>
                      </a:spcBef>
                      <a:buClrTx/>
                      <a:defRPr/>
                    </a:pPr>
                    <a:endParaRPr lang="en-US" b="1" kern="0">
                      <a:solidFill>
                        <a:srgbClr val="000000"/>
                      </a:solidFill>
                      <a:ea typeface="宋体" charset="-122"/>
                    </a:endParaRPr>
                  </a:p>
                </p:txBody>
              </p:sp>
              <p:sp>
                <p:nvSpPr>
                  <p:cNvPr id="165" name="Oval 126"/>
                  <p:cNvSpPr/>
                  <p:nvPr/>
                </p:nvSpPr>
                <p:spPr bwMode="auto">
                  <a:xfrm>
                    <a:off x="2184" y="1064"/>
                    <a:ext cx="19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pPr defTabSz="685800">
                      <a:spcBef>
                        <a:spcPct val="0"/>
                      </a:spcBef>
                      <a:buClrTx/>
                      <a:defRPr/>
                    </a:pPr>
                    <a:endParaRPr lang="en-US" b="1" kern="0">
                      <a:solidFill>
                        <a:srgbClr val="000000"/>
                      </a:solidFill>
                      <a:ea typeface="宋体" charset="-122"/>
                    </a:endParaRPr>
                  </a:p>
                </p:txBody>
              </p:sp>
            </p:grpSp>
            <p:sp>
              <p:nvSpPr>
                <p:cNvPr id="159" name="Freeform 127"/>
                <p:cNvSpPr/>
                <p:nvPr/>
              </p:nvSpPr>
              <p:spPr bwMode="auto">
                <a:xfrm>
                  <a:off x="2141" y="1182"/>
                  <a:ext cx="110" cy="89"/>
                </a:xfrm>
                <a:custGeom>
                  <a:avLst/>
                  <a:gdLst>
                    <a:gd name="T0" fmla="*/ 0 w 110"/>
                    <a:gd name="T1" fmla="*/ 46 h 89"/>
                    <a:gd name="T2" fmla="*/ 17 w 110"/>
                    <a:gd name="T3" fmla="*/ 46 h 89"/>
                    <a:gd name="T4" fmla="*/ 32 w 110"/>
                    <a:gd name="T5" fmla="*/ 43 h 89"/>
                    <a:gd name="T6" fmla="*/ 50 w 110"/>
                    <a:gd name="T7" fmla="*/ 38 h 89"/>
                    <a:gd name="T8" fmla="*/ 66 w 110"/>
                    <a:gd name="T9" fmla="*/ 33 h 89"/>
                    <a:gd name="T10" fmla="*/ 83 w 110"/>
                    <a:gd name="T11" fmla="*/ 21 h 89"/>
                    <a:gd name="T12" fmla="*/ 93 w 110"/>
                    <a:gd name="T13" fmla="*/ 12 h 89"/>
                    <a:gd name="T14" fmla="*/ 103 w 110"/>
                    <a:gd name="T15" fmla="*/ 0 h 89"/>
                    <a:gd name="T16" fmla="*/ 109 w 110"/>
                    <a:gd name="T17" fmla="*/ 24 h 89"/>
                    <a:gd name="T18" fmla="*/ 110 w 110"/>
                    <a:gd name="T19" fmla="*/ 33 h 89"/>
                    <a:gd name="T20" fmla="*/ 110 w 110"/>
                    <a:gd name="T21" fmla="*/ 51 h 89"/>
                    <a:gd name="T22" fmla="*/ 106 w 110"/>
                    <a:gd name="T23" fmla="*/ 63 h 89"/>
                    <a:gd name="T24" fmla="*/ 98 w 110"/>
                    <a:gd name="T25" fmla="*/ 76 h 89"/>
                    <a:gd name="T26" fmla="*/ 88 w 110"/>
                    <a:gd name="T27" fmla="*/ 84 h 89"/>
                    <a:gd name="T28" fmla="*/ 76 w 110"/>
                    <a:gd name="T29" fmla="*/ 88 h 89"/>
                    <a:gd name="T30" fmla="*/ 62 w 110"/>
                    <a:gd name="T31" fmla="*/ 89 h 89"/>
                    <a:gd name="T32" fmla="*/ 49 w 110"/>
                    <a:gd name="T33" fmla="*/ 88 h 89"/>
                    <a:gd name="T34" fmla="*/ 37 w 110"/>
                    <a:gd name="T35" fmla="*/ 82 h 89"/>
                    <a:gd name="T36" fmla="*/ 31 w 110"/>
                    <a:gd name="T37" fmla="*/ 80 h 89"/>
                    <a:gd name="T38" fmla="*/ 19 w 110"/>
                    <a:gd name="T39" fmla="*/ 72 h 89"/>
                    <a:gd name="T40" fmla="*/ 11 w 110"/>
                    <a:gd name="T41" fmla="*/ 57 h 89"/>
                    <a:gd name="T42" fmla="*/ 0 w 110"/>
                    <a:gd name="T43" fmla="*/ 46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" h="89">
                      <a:moveTo>
                        <a:pt x="0" y="46"/>
                      </a:moveTo>
                      <a:lnTo>
                        <a:pt x="17" y="46"/>
                      </a:lnTo>
                      <a:lnTo>
                        <a:pt x="32" y="43"/>
                      </a:lnTo>
                      <a:lnTo>
                        <a:pt x="50" y="38"/>
                      </a:lnTo>
                      <a:lnTo>
                        <a:pt x="66" y="33"/>
                      </a:lnTo>
                      <a:lnTo>
                        <a:pt x="83" y="21"/>
                      </a:lnTo>
                      <a:lnTo>
                        <a:pt x="93" y="12"/>
                      </a:lnTo>
                      <a:lnTo>
                        <a:pt x="103" y="0"/>
                      </a:lnTo>
                      <a:lnTo>
                        <a:pt x="109" y="24"/>
                      </a:lnTo>
                      <a:lnTo>
                        <a:pt x="110" y="33"/>
                      </a:lnTo>
                      <a:lnTo>
                        <a:pt x="110" y="51"/>
                      </a:lnTo>
                      <a:lnTo>
                        <a:pt x="106" y="63"/>
                      </a:lnTo>
                      <a:lnTo>
                        <a:pt x="98" y="76"/>
                      </a:lnTo>
                      <a:lnTo>
                        <a:pt x="88" y="84"/>
                      </a:lnTo>
                      <a:lnTo>
                        <a:pt x="76" y="88"/>
                      </a:lnTo>
                      <a:lnTo>
                        <a:pt x="62" y="89"/>
                      </a:lnTo>
                      <a:lnTo>
                        <a:pt x="49" y="88"/>
                      </a:lnTo>
                      <a:lnTo>
                        <a:pt x="37" y="82"/>
                      </a:lnTo>
                      <a:lnTo>
                        <a:pt x="31" y="80"/>
                      </a:lnTo>
                      <a:lnTo>
                        <a:pt x="19" y="72"/>
                      </a:lnTo>
                      <a:lnTo>
                        <a:pt x="11" y="57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pPr defTabSz="685800">
                    <a:spcBef>
                      <a:spcPct val="0"/>
                    </a:spcBef>
                    <a:buClrTx/>
                    <a:defRPr/>
                  </a:pPr>
                  <a:endParaRPr lang="en-US" b="1" kern="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60" name="Freeform 128"/>
                <p:cNvSpPr/>
                <p:nvPr/>
              </p:nvSpPr>
              <p:spPr bwMode="auto">
                <a:xfrm>
                  <a:off x="2149" y="1152"/>
                  <a:ext cx="57" cy="32"/>
                </a:xfrm>
                <a:custGeom>
                  <a:avLst/>
                  <a:gdLst>
                    <a:gd name="T0" fmla="*/ 0 w 57"/>
                    <a:gd name="T1" fmla="*/ 32 h 32"/>
                    <a:gd name="T2" fmla="*/ 17 w 57"/>
                    <a:gd name="T3" fmla="*/ 31 h 32"/>
                    <a:gd name="T4" fmla="*/ 24 w 57"/>
                    <a:gd name="T5" fmla="*/ 28 h 32"/>
                    <a:gd name="T6" fmla="*/ 33 w 57"/>
                    <a:gd name="T7" fmla="*/ 25 h 32"/>
                    <a:gd name="T8" fmla="*/ 43 w 57"/>
                    <a:gd name="T9" fmla="*/ 19 h 32"/>
                    <a:gd name="T10" fmla="*/ 49 w 57"/>
                    <a:gd name="T11" fmla="*/ 10 h 32"/>
                    <a:gd name="T12" fmla="*/ 57 w 57"/>
                    <a:gd name="T1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7" h="32">
                      <a:moveTo>
                        <a:pt x="0" y="32"/>
                      </a:moveTo>
                      <a:lnTo>
                        <a:pt x="17" y="31"/>
                      </a:lnTo>
                      <a:lnTo>
                        <a:pt x="24" y="28"/>
                      </a:lnTo>
                      <a:lnTo>
                        <a:pt x="33" y="25"/>
                      </a:lnTo>
                      <a:lnTo>
                        <a:pt x="43" y="19"/>
                      </a:lnTo>
                      <a:lnTo>
                        <a:pt x="49" y="1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defTabSz="685800">
                    <a:spcBef>
                      <a:spcPct val="0"/>
                    </a:spcBef>
                    <a:buClrTx/>
                    <a:defRPr/>
                  </a:pPr>
                  <a:endParaRPr lang="en-US" b="1" kern="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61" name="Freeform 129"/>
                <p:cNvSpPr/>
                <p:nvPr/>
              </p:nvSpPr>
              <p:spPr bwMode="auto">
                <a:xfrm>
                  <a:off x="1947" y="869"/>
                  <a:ext cx="307" cy="282"/>
                </a:xfrm>
                <a:custGeom>
                  <a:avLst/>
                  <a:gdLst>
                    <a:gd name="T0" fmla="*/ 52 w 307"/>
                    <a:gd name="T1" fmla="*/ 282 h 282"/>
                    <a:gd name="T2" fmla="*/ 65 w 307"/>
                    <a:gd name="T3" fmla="*/ 276 h 282"/>
                    <a:gd name="T4" fmla="*/ 68 w 307"/>
                    <a:gd name="T5" fmla="*/ 258 h 282"/>
                    <a:gd name="T6" fmla="*/ 70 w 307"/>
                    <a:gd name="T7" fmla="*/ 233 h 282"/>
                    <a:gd name="T8" fmla="*/ 58 w 307"/>
                    <a:gd name="T9" fmla="*/ 183 h 282"/>
                    <a:gd name="T10" fmla="*/ 51 w 307"/>
                    <a:gd name="T11" fmla="*/ 154 h 282"/>
                    <a:gd name="T12" fmla="*/ 89 w 307"/>
                    <a:gd name="T13" fmla="*/ 155 h 282"/>
                    <a:gd name="T14" fmla="*/ 139 w 307"/>
                    <a:gd name="T15" fmla="*/ 153 h 282"/>
                    <a:gd name="T16" fmla="*/ 155 w 307"/>
                    <a:gd name="T17" fmla="*/ 137 h 282"/>
                    <a:gd name="T18" fmla="*/ 181 w 307"/>
                    <a:gd name="T19" fmla="*/ 118 h 282"/>
                    <a:gd name="T20" fmla="*/ 221 w 307"/>
                    <a:gd name="T21" fmla="*/ 122 h 282"/>
                    <a:gd name="T22" fmla="*/ 260 w 307"/>
                    <a:gd name="T23" fmla="*/ 101 h 282"/>
                    <a:gd name="T24" fmla="*/ 265 w 307"/>
                    <a:gd name="T25" fmla="*/ 123 h 282"/>
                    <a:gd name="T26" fmla="*/ 281 w 307"/>
                    <a:gd name="T27" fmla="*/ 132 h 282"/>
                    <a:gd name="T28" fmla="*/ 298 w 307"/>
                    <a:gd name="T29" fmla="*/ 160 h 282"/>
                    <a:gd name="T30" fmla="*/ 307 w 307"/>
                    <a:gd name="T31" fmla="*/ 154 h 282"/>
                    <a:gd name="T32" fmla="*/ 307 w 307"/>
                    <a:gd name="T33" fmla="*/ 135 h 282"/>
                    <a:gd name="T34" fmla="*/ 303 w 307"/>
                    <a:gd name="T35" fmla="*/ 106 h 282"/>
                    <a:gd name="T36" fmla="*/ 295 w 307"/>
                    <a:gd name="T37" fmla="*/ 82 h 282"/>
                    <a:gd name="T38" fmla="*/ 280 w 307"/>
                    <a:gd name="T39" fmla="*/ 64 h 282"/>
                    <a:gd name="T40" fmla="*/ 282 w 307"/>
                    <a:gd name="T41" fmla="*/ 33 h 282"/>
                    <a:gd name="T42" fmla="*/ 282 w 307"/>
                    <a:gd name="T43" fmla="*/ 16 h 282"/>
                    <a:gd name="T44" fmla="*/ 261 w 307"/>
                    <a:gd name="T45" fmla="*/ 19 h 282"/>
                    <a:gd name="T46" fmla="*/ 238 w 307"/>
                    <a:gd name="T47" fmla="*/ 19 h 282"/>
                    <a:gd name="T48" fmla="*/ 225 w 307"/>
                    <a:gd name="T49" fmla="*/ 14 h 282"/>
                    <a:gd name="T50" fmla="*/ 209 w 307"/>
                    <a:gd name="T51" fmla="*/ 0 h 282"/>
                    <a:gd name="T52" fmla="*/ 195 w 307"/>
                    <a:gd name="T53" fmla="*/ 13 h 282"/>
                    <a:gd name="T54" fmla="*/ 182 w 307"/>
                    <a:gd name="T55" fmla="*/ 19 h 282"/>
                    <a:gd name="T56" fmla="*/ 156 w 307"/>
                    <a:gd name="T57" fmla="*/ 21 h 282"/>
                    <a:gd name="T58" fmla="*/ 132 w 307"/>
                    <a:gd name="T59" fmla="*/ 26 h 282"/>
                    <a:gd name="T60" fmla="*/ 106 w 307"/>
                    <a:gd name="T61" fmla="*/ 35 h 282"/>
                    <a:gd name="T62" fmla="*/ 84 w 307"/>
                    <a:gd name="T63" fmla="*/ 49 h 282"/>
                    <a:gd name="T64" fmla="*/ 58 w 307"/>
                    <a:gd name="T65" fmla="*/ 73 h 282"/>
                    <a:gd name="T66" fmla="*/ 42 w 307"/>
                    <a:gd name="T67" fmla="*/ 78 h 282"/>
                    <a:gd name="T68" fmla="*/ 28 w 307"/>
                    <a:gd name="T69" fmla="*/ 91 h 282"/>
                    <a:gd name="T70" fmla="*/ 16 w 307"/>
                    <a:gd name="T71" fmla="*/ 103 h 282"/>
                    <a:gd name="T72" fmla="*/ 10 w 307"/>
                    <a:gd name="T73" fmla="*/ 122 h 282"/>
                    <a:gd name="T74" fmla="*/ 2 w 307"/>
                    <a:gd name="T75" fmla="*/ 143 h 282"/>
                    <a:gd name="T76" fmla="*/ 0 w 307"/>
                    <a:gd name="T77" fmla="*/ 161 h 282"/>
                    <a:gd name="T78" fmla="*/ 0 w 307"/>
                    <a:gd name="T79" fmla="*/ 200 h 282"/>
                    <a:gd name="T80" fmla="*/ 10 w 307"/>
                    <a:gd name="T81" fmla="*/ 241 h 282"/>
                    <a:gd name="T82" fmla="*/ 52 w 307"/>
                    <a:gd name="T83" fmla="*/ 28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07" h="282">
                      <a:moveTo>
                        <a:pt x="52" y="282"/>
                      </a:moveTo>
                      <a:lnTo>
                        <a:pt x="65" y="276"/>
                      </a:lnTo>
                      <a:lnTo>
                        <a:pt x="68" y="258"/>
                      </a:lnTo>
                      <a:lnTo>
                        <a:pt x="70" y="233"/>
                      </a:lnTo>
                      <a:lnTo>
                        <a:pt x="58" y="183"/>
                      </a:lnTo>
                      <a:lnTo>
                        <a:pt x="51" y="154"/>
                      </a:lnTo>
                      <a:lnTo>
                        <a:pt x="89" y="155"/>
                      </a:lnTo>
                      <a:lnTo>
                        <a:pt x="139" y="153"/>
                      </a:lnTo>
                      <a:lnTo>
                        <a:pt x="155" y="137"/>
                      </a:lnTo>
                      <a:lnTo>
                        <a:pt x="181" y="118"/>
                      </a:lnTo>
                      <a:lnTo>
                        <a:pt x="221" y="122"/>
                      </a:lnTo>
                      <a:lnTo>
                        <a:pt x="260" y="101"/>
                      </a:lnTo>
                      <a:lnTo>
                        <a:pt x="265" y="123"/>
                      </a:lnTo>
                      <a:lnTo>
                        <a:pt x="281" y="132"/>
                      </a:lnTo>
                      <a:lnTo>
                        <a:pt x="298" y="160"/>
                      </a:lnTo>
                      <a:lnTo>
                        <a:pt x="307" y="154"/>
                      </a:lnTo>
                      <a:lnTo>
                        <a:pt x="307" y="135"/>
                      </a:lnTo>
                      <a:lnTo>
                        <a:pt x="303" y="106"/>
                      </a:lnTo>
                      <a:lnTo>
                        <a:pt x="295" y="82"/>
                      </a:lnTo>
                      <a:lnTo>
                        <a:pt x="280" y="64"/>
                      </a:lnTo>
                      <a:lnTo>
                        <a:pt x="282" y="33"/>
                      </a:lnTo>
                      <a:lnTo>
                        <a:pt x="282" y="16"/>
                      </a:lnTo>
                      <a:lnTo>
                        <a:pt x="261" y="19"/>
                      </a:lnTo>
                      <a:lnTo>
                        <a:pt x="238" y="19"/>
                      </a:lnTo>
                      <a:lnTo>
                        <a:pt x="225" y="14"/>
                      </a:lnTo>
                      <a:lnTo>
                        <a:pt x="209" y="0"/>
                      </a:lnTo>
                      <a:lnTo>
                        <a:pt x="195" y="13"/>
                      </a:lnTo>
                      <a:lnTo>
                        <a:pt x="182" y="19"/>
                      </a:lnTo>
                      <a:lnTo>
                        <a:pt x="156" y="21"/>
                      </a:lnTo>
                      <a:lnTo>
                        <a:pt x="132" y="26"/>
                      </a:lnTo>
                      <a:lnTo>
                        <a:pt x="106" y="35"/>
                      </a:lnTo>
                      <a:lnTo>
                        <a:pt x="84" y="49"/>
                      </a:lnTo>
                      <a:lnTo>
                        <a:pt x="58" y="73"/>
                      </a:lnTo>
                      <a:lnTo>
                        <a:pt x="42" y="78"/>
                      </a:lnTo>
                      <a:lnTo>
                        <a:pt x="28" y="91"/>
                      </a:lnTo>
                      <a:lnTo>
                        <a:pt x="16" y="103"/>
                      </a:lnTo>
                      <a:lnTo>
                        <a:pt x="10" y="122"/>
                      </a:lnTo>
                      <a:lnTo>
                        <a:pt x="2" y="143"/>
                      </a:lnTo>
                      <a:lnTo>
                        <a:pt x="0" y="161"/>
                      </a:lnTo>
                      <a:lnTo>
                        <a:pt x="0" y="200"/>
                      </a:lnTo>
                      <a:lnTo>
                        <a:pt x="10" y="241"/>
                      </a:lnTo>
                      <a:lnTo>
                        <a:pt x="52" y="282"/>
                      </a:lnTo>
                      <a:close/>
                    </a:path>
                  </a:pathLst>
                </a:custGeom>
                <a:solidFill>
                  <a:srgbClr val="C06000"/>
                </a:solidFill>
                <a:ln w="12700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pPr defTabSz="685800">
                    <a:spcBef>
                      <a:spcPct val="0"/>
                    </a:spcBef>
                    <a:buClrTx/>
                    <a:defRPr/>
                  </a:pPr>
                  <a:endParaRPr lang="en-US" b="1" kern="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</p:grpSp>
          <p:sp>
            <p:nvSpPr>
              <p:cNvPr id="138" name="Freeform 130"/>
              <p:cNvSpPr/>
              <p:nvPr/>
            </p:nvSpPr>
            <p:spPr bwMode="auto">
              <a:xfrm rot="1123344">
                <a:off x="2393" y="2047"/>
                <a:ext cx="219" cy="518"/>
              </a:xfrm>
              <a:custGeom>
                <a:avLst/>
                <a:gdLst>
                  <a:gd name="T0" fmla="*/ 15 w 304"/>
                  <a:gd name="T1" fmla="*/ 6 h 764"/>
                  <a:gd name="T2" fmla="*/ 34 w 304"/>
                  <a:gd name="T3" fmla="*/ 0 h 764"/>
                  <a:gd name="T4" fmla="*/ 75 w 304"/>
                  <a:gd name="T5" fmla="*/ 26 h 764"/>
                  <a:gd name="T6" fmla="*/ 75 w 304"/>
                  <a:gd name="T7" fmla="*/ 71 h 764"/>
                  <a:gd name="T8" fmla="*/ 110 w 304"/>
                  <a:gd name="T9" fmla="*/ 114 h 764"/>
                  <a:gd name="T10" fmla="*/ 144 w 304"/>
                  <a:gd name="T11" fmla="*/ 160 h 764"/>
                  <a:gd name="T12" fmla="*/ 180 w 304"/>
                  <a:gd name="T13" fmla="*/ 220 h 764"/>
                  <a:gd name="T14" fmla="*/ 208 w 304"/>
                  <a:gd name="T15" fmla="*/ 276 h 764"/>
                  <a:gd name="T16" fmla="*/ 237 w 304"/>
                  <a:gd name="T17" fmla="*/ 357 h 764"/>
                  <a:gd name="T18" fmla="*/ 261 w 304"/>
                  <a:gd name="T19" fmla="*/ 428 h 764"/>
                  <a:gd name="T20" fmla="*/ 291 w 304"/>
                  <a:gd name="T21" fmla="*/ 570 h 764"/>
                  <a:gd name="T22" fmla="*/ 304 w 304"/>
                  <a:gd name="T23" fmla="*/ 658 h 764"/>
                  <a:gd name="T24" fmla="*/ 265 w 304"/>
                  <a:gd name="T25" fmla="*/ 764 h 764"/>
                  <a:gd name="T26" fmla="*/ 189 w 304"/>
                  <a:gd name="T27" fmla="*/ 679 h 764"/>
                  <a:gd name="T28" fmla="*/ 168 w 304"/>
                  <a:gd name="T29" fmla="*/ 536 h 764"/>
                  <a:gd name="T30" fmla="*/ 152 w 304"/>
                  <a:gd name="T31" fmla="*/ 449 h 764"/>
                  <a:gd name="T32" fmla="*/ 129 w 304"/>
                  <a:gd name="T33" fmla="*/ 366 h 764"/>
                  <a:gd name="T34" fmla="*/ 103 w 304"/>
                  <a:gd name="T35" fmla="*/ 306 h 764"/>
                  <a:gd name="T36" fmla="*/ 69 w 304"/>
                  <a:gd name="T37" fmla="*/ 219 h 764"/>
                  <a:gd name="T38" fmla="*/ 49 w 304"/>
                  <a:gd name="T39" fmla="*/ 156 h 764"/>
                  <a:gd name="T40" fmla="*/ 30 w 304"/>
                  <a:gd name="T41" fmla="*/ 84 h 764"/>
                  <a:gd name="T42" fmla="*/ 0 w 304"/>
                  <a:gd name="T43" fmla="*/ 66 h 764"/>
                  <a:gd name="T44" fmla="*/ 15 w 304"/>
                  <a:gd name="T45" fmla="*/ 6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4" h="764">
                    <a:moveTo>
                      <a:pt x="15" y="6"/>
                    </a:moveTo>
                    <a:lnTo>
                      <a:pt x="34" y="0"/>
                    </a:lnTo>
                    <a:lnTo>
                      <a:pt x="75" y="26"/>
                    </a:lnTo>
                    <a:lnTo>
                      <a:pt x="75" y="71"/>
                    </a:lnTo>
                    <a:lnTo>
                      <a:pt x="110" y="114"/>
                    </a:lnTo>
                    <a:lnTo>
                      <a:pt x="144" y="160"/>
                    </a:lnTo>
                    <a:lnTo>
                      <a:pt x="180" y="220"/>
                    </a:lnTo>
                    <a:lnTo>
                      <a:pt x="208" y="276"/>
                    </a:lnTo>
                    <a:lnTo>
                      <a:pt x="237" y="357"/>
                    </a:lnTo>
                    <a:lnTo>
                      <a:pt x="261" y="428"/>
                    </a:lnTo>
                    <a:lnTo>
                      <a:pt x="291" y="570"/>
                    </a:lnTo>
                    <a:lnTo>
                      <a:pt x="304" y="658"/>
                    </a:lnTo>
                    <a:lnTo>
                      <a:pt x="265" y="764"/>
                    </a:lnTo>
                    <a:lnTo>
                      <a:pt x="189" y="679"/>
                    </a:lnTo>
                    <a:lnTo>
                      <a:pt x="168" y="536"/>
                    </a:lnTo>
                    <a:lnTo>
                      <a:pt x="152" y="449"/>
                    </a:lnTo>
                    <a:lnTo>
                      <a:pt x="129" y="366"/>
                    </a:lnTo>
                    <a:lnTo>
                      <a:pt x="103" y="306"/>
                    </a:lnTo>
                    <a:lnTo>
                      <a:pt x="69" y="219"/>
                    </a:lnTo>
                    <a:lnTo>
                      <a:pt x="49" y="156"/>
                    </a:lnTo>
                    <a:lnTo>
                      <a:pt x="30" y="84"/>
                    </a:lnTo>
                    <a:lnTo>
                      <a:pt x="0" y="66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defTabSz="685800">
                  <a:spcBef>
                    <a:spcPct val="0"/>
                  </a:spcBef>
                  <a:buClrTx/>
                  <a:defRPr/>
                </a:pPr>
                <a:endParaRPr lang="en-US" b="1" ker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grpSp>
            <p:nvGrpSpPr>
              <p:cNvPr id="139" name="Group 131"/>
              <p:cNvGrpSpPr/>
              <p:nvPr/>
            </p:nvGrpSpPr>
            <p:grpSpPr bwMode="auto">
              <a:xfrm rot="1123344">
                <a:off x="2928" y="1942"/>
                <a:ext cx="127" cy="227"/>
                <a:chOff x="2833" y="962"/>
                <a:chExt cx="176" cy="334"/>
              </a:xfrm>
            </p:grpSpPr>
            <p:sp>
              <p:nvSpPr>
                <p:cNvPr id="140" name="Freeform 132"/>
                <p:cNvSpPr/>
                <p:nvPr/>
              </p:nvSpPr>
              <p:spPr bwMode="auto">
                <a:xfrm>
                  <a:off x="2834" y="1086"/>
                  <a:ext cx="175" cy="210"/>
                </a:xfrm>
                <a:custGeom>
                  <a:avLst/>
                  <a:gdLst>
                    <a:gd name="T0" fmla="*/ 957 w 1229"/>
                    <a:gd name="T1" fmla="*/ 1468 h 1468"/>
                    <a:gd name="T2" fmla="*/ 981 w 1229"/>
                    <a:gd name="T3" fmla="*/ 1270 h 1468"/>
                    <a:gd name="T4" fmla="*/ 1049 w 1229"/>
                    <a:gd name="T5" fmla="*/ 1164 h 1468"/>
                    <a:gd name="T6" fmla="*/ 1118 w 1229"/>
                    <a:gd name="T7" fmla="*/ 1071 h 1468"/>
                    <a:gd name="T8" fmla="*/ 1182 w 1229"/>
                    <a:gd name="T9" fmla="*/ 953 h 1468"/>
                    <a:gd name="T10" fmla="*/ 1216 w 1229"/>
                    <a:gd name="T11" fmla="*/ 854 h 1468"/>
                    <a:gd name="T12" fmla="*/ 1229 w 1229"/>
                    <a:gd name="T13" fmla="*/ 734 h 1468"/>
                    <a:gd name="T14" fmla="*/ 1202 w 1229"/>
                    <a:gd name="T15" fmla="*/ 604 h 1468"/>
                    <a:gd name="T16" fmla="*/ 1159 w 1229"/>
                    <a:gd name="T17" fmla="*/ 500 h 1468"/>
                    <a:gd name="T18" fmla="*/ 1166 w 1229"/>
                    <a:gd name="T19" fmla="*/ 405 h 1468"/>
                    <a:gd name="T20" fmla="*/ 1149 w 1229"/>
                    <a:gd name="T21" fmla="*/ 320 h 1468"/>
                    <a:gd name="T22" fmla="*/ 1125 w 1229"/>
                    <a:gd name="T23" fmla="*/ 272 h 1468"/>
                    <a:gd name="T24" fmla="*/ 1091 w 1229"/>
                    <a:gd name="T25" fmla="*/ 231 h 1468"/>
                    <a:gd name="T26" fmla="*/ 1079 w 1229"/>
                    <a:gd name="T27" fmla="*/ 204 h 1468"/>
                    <a:gd name="T28" fmla="*/ 1032 w 1229"/>
                    <a:gd name="T29" fmla="*/ 176 h 1468"/>
                    <a:gd name="T30" fmla="*/ 992 w 1229"/>
                    <a:gd name="T31" fmla="*/ 170 h 1468"/>
                    <a:gd name="T32" fmla="*/ 963 w 1229"/>
                    <a:gd name="T33" fmla="*/ 185 h 1468"/>
                    <a:gd name="T34" fmla="*/ 927 w 1229"/>
                    <a:gd name="T35" fmla="*/ 279 h 1468"/>
                    <a:gd name="T36" fmla="*/ 861 w 1229"/>
                    <a:gd name="T37" fmla="*/ 414 h 1468"/>
                    <a:gd name="T38" fmla="*/ 958 w 1229"/>
                    <a:gd name="T39" fmla="*/ 181 h 1468"/>
                    <a:gd name="T40" fmla="*/ 975 w 1229"/>
                    <a:gd name="T41" fmla="*/ 152 h 1468"/>
                    <a:gd name="T42" fmla="*/ 953 w 1229"/>
                    <a:gd name="T43" fmla="*/ 100 h 1468"/>
                    <a:gd name="T44" fmla="*/ 918 w 1229"/>
                    <a:gd name="T45" fmla="*/ 82 h 1468"/>
                    <a:gd name="T46" fmla="*/ 871 w 1229"/>
                    <a:gd name="T47" fmla="*/ 62 h 1468"/>
                    <a:gd name="T48" fmla="*/ 806 w 1229"/>
                    <a:gd name="T49" fmla="*/ 39 h 1468"/>
                    <a:gd name="T50" fmla="*/ 790 w 1229"/>
                    <a:gd name="T51" fmla="*/ 25 h 1468"/>
                    <a:gd name="T52" fmla="*/ 760 w 1229"/>
                    <a:gd name="T53" fmla="*/ 0 h 1468"/>
                    <a:gd name="T54" fmla="*/ 582 w 1229"/>
                    <a:gd name="T55" fmla="*/ 39 h 1468"/>
                    <a:gd name="T56" fmla="*/ 346 w 1229"/>
                    <a:gd name="T57" fmla="*/ 169 h 1468"/>
                    <a:gd name="T58" fmla="*/ 329 w 1229"/>
                    <a:gd name="T59" fmla="*/ 204 h 1468"/>
                    <a:gd name="T60" fmla="*/ 274 w 1229"/>
                    <a:gd name="T61" fmla="*/ 259 h 1468"/>
                    <a:gd name="T62" fmla="*/ 210 w 1229"/>
                    <a:gd name="T63" fmla="*/ 303 h 1468"/>
                    <a:gd name="T64" fmla="*/ 154 w 1229"/>
                    <a:gd name="T65" fmla="*/ 326 h 1468"/>
                    <a:gd name="T66" fmla="*/ 102 w 1229"/>
                    <a:gd name="T67" fmla="*/ 378 h 1468"/>
                    <a:gd name="T68" fmla="*/ 67 w 1229"/>
                    <a:gd name="T69" fmla="*/ 466 h 1468"/>
                    <a:gd name="T70" fmla="*/ 20 w 1229"/>
                    <a:gd name="T71" fmla="*/ 584 h 1468"/>
                    <a:gd name="T72" fmla="*/ 0 w 1229"/>
                    <a:gd name="T73" fmla="*/ 649 h 1468"/>
                    <a:gd name="T74" fmla="*/ 20 w 1229"/>
                    <a:gd name="T75" fmla="*/ 753 h 1468"/>
                    <a:gd name="T76" fmla="*/ 55 w 1229"/>
                    <a:gd name="T77" fmla="*/ 861 h 1468"/>
                    <a:gd name="T78" fmla="*/ 110 w 1229"/>
                    <a:gd name="T79" fmla="*/ 998 h 1468"/>
                    <a:gd name="T80" fmla="*/ 141 w 1229"/>
                    <a:gd name="T81" fmla="*/ 1111 h 1468"/>
                    <a:gd name="T82" fmla="*/ 218 w 1229"/>
                    <a:gd name="T83" fmla="*/ 1215 h 1468"/>
                    <a:gd name="T84" fmla="*/ 257 w 1229"/>
                    <a:gd name="T85" fmla="*/ 1233 h 1468"/>
                    <a:gd name="T86" fmla="*/ 279 w 1229"/>
                    <a:gd name="T87" fmla="*/ 1290 h 1468"/>
                    <a:gd name="T88" fmla="*/ 283 w 1229"/>
                    <a:gd name="T89" fmla="*/ 1465 h 1468"/>
                    <a:gd name="T90" fmla="*/ 957 w 1229"/>
                    <a:gd name="T91" fmla="*/ 1468 h 1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229" h="1468">
                      <a:moveTo>
                        <a:pt x="957" y="1468"/>
                      </a:moveTo>
                      <a:lnTo>
                        <a:pt x="981" y="1270"/>
                      </a:lnTo>
                      <a:lnTo>
                        <a:pt x="1049" y="1164"/>
                      </a:lnTo>
                      <a:lnTo>
                        <a:pt x="1118" y="1071"/>
                      </a:lnTo>
                      <a:lnTo>
                        <a:pt x="1182" y="953"/>
                      </a:lnTo>
                      <a:lnTo>
                        <a:pt x="1216" y="854"/>
                      </a:lnTo>
                      <a:lnTo>
                        <a:pt x="1229" y="734"/>
                      </a:lnTo>
                      <a:lnTo>
                        <a:pt x="1202" y="604"/>
                      </a:lnTo>
                      <a:lnTo>
                        <a:pt x="1159" y="500"/>
                      </a:lnTo>
                      <a:lnTo>
                        <a:pt x="1166" y="405"/>
                      </a:lnTo>
                      <a:lnTo>
                        <a:pt x="1149" y="320"/>
                      </a:lnTo>
                      <a:lnTo>
                        <a:pt x="1125" y="272"/>
                      </a:lnTo>
                      <a:lnTo>
                        <a:pt x="1091" y="231"/>
                      </a:lnTo>
                      <a:lnTo>
                        <a:pt x="1079" y="204"/>
                      </a:lnTo>
                      <a:lnTo>
                        <a:pt x="1032" y="176"/>
                      </a:lnTo>
                      <a:lnTo>
                        <a:pt x="992" y="170"/>
                      </a:lnTo>
                      <a:lnTo>
                        <a:pt x="963" y="185"/>
                      </a:lnTo>
                      <a:lnTo>
                        <a:pt x="927" y="279"/>
                      </a:lnTo>
                      <a:lnTo>
                        <a:pt x="861" y="414"/>
                      </a:lnTo>
                      <a:lnTo>
                        <a:pt x="958" y="181"/>
                      </a:lnTo>
                      <a:lnTo>
                        <a:pt x="975" y="152"/>
                      </a:lnTo>
                      <a:lnTo>
                        <a:pt x="953" y="100"/>
                      </a:lnTo>
                      <a:lnTo>
                        <a:pt x="918" y="82"/>
                      </a:lnTo>
                      <a:lnTo>
                        <a:pt x="871" y="62"/>
                      </a:lnTo>
                      <a:lnTo>
                        <a:pt x="806" y="39"/>
                      </a:lnTo>
                      <a:lnTo>
                        <a:pt x="790" y="25"/>
                      </a:lnTo>
                      <a:lnTo>
                        <a:pt x="760" y="0"/>
                      </a:lnTo>
                      <a:lnTo>
                        <a:pt x="582" y="39"/>
                      </a:lnTo>
                      <a:lnTo>
                        <a:pt x="346" y="169"/>
                      </a:lnTo>
                      <a:lnTo>
                        <a:pt x="329" y="204"/>
                      </a:lnTo>
                      <a:lnTo>
                        <a:pt x="274" y="259"/>
                      </a:lnTo>
                      <a:lnTo>
                        <a:pt x="210" y="303"/>
                      </a:lnTo>
                      <a:lnTo>
                        <a:pt x="154" y="326"/>
                      </a:lnTo>
                      <a:lnTo>
                        <a:pt x="102" y="378"/>
                      </a:lnTo>
                      <a:lnTo>
                        <a:pt x="67" y="466"/>
                      </a:lnTo>
                      <a:lnTo>
                        <a:pt x="20" y="584"/>
                      </a:lnTo>
                      <a:lnTo>
                        <a:pt x="0" y="649"/>
                      </a:lnTo>
                      <a:lnTo>
                        <a:pt x="20" y="753"/>
                      </a:lnTo>
                      <a:lnTo>
                        <a:pt x="55" y="861"/>
                      </a:lnTo>
                      <a:lnTo>
                        <a:pt x="110" y="998"/>
                      </a:lnTo>
                      <a:lnTo>
                        <a:pt x="141" y="1111"/>
                      </a:lnTo>
                      <a:lnTo>
                        <a:pt x="218" y="1215"/>
                      </a:lnTo>
                      <a:lnTo>
                        <a:pt x="257" y="1233"/>
                      </a:lnTo>
                      <a:lnTo>
                        <a:pt x="279" y="1290"/>
                      </a:lnTo>
                      <a:lnTo>
                        <a:pt x="283" y="1465"/>
                      </a:lnTo>
                      <a:lnTo>
                        <a:pt x="957" y="146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pPr defTabSz="685800">
                    <a:spcBef>
                      <a:spcPct val="0"/>
                    </a:spcBef>
                    <a:buClrTx/>
                    <a:defRPr/>
                  </a:pPr>
                  <a:endParaRPr lang="en-US" b="1" kern="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41" name="Freeform 133"/>
                <p:cNvSpPr/>
                <p:nvPr/>
              </p:nvSpPr>
              <p:spPr bwMode="auto">
                <a:xfrm>
                  <a:off x="2932" y="1151"/>
                  <a:ext cx="77" cy="40"/>
                </a:xfrm>
                <a:custGeom>
                  <a:avLst/>
                  <a:gdLst>
                    <a:gd name="T0" fmla="*/ 0 w 538"/>
                    <a:gd name="T1" fmla="*/ 0 h 275"/>
                    <a:gd name="T2" fmla="*/ 234 w 538"/>
                    <a:gd name="T3" fmla="*/ 164 h 275"/>
                    <a:gd name="T4" fmla="*/ 445 w 538"/>
                    <a:gd name="T5" fmla="*/ 246 h 275"/>
                    <a:gd name="T6" fmla="*/ 538 w 538"/>
                    <a:gd name="T7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38" h="275">
                      <a:moveTo>
                        <a:pt x="0" y="0"/>
                      </a:moveTo>
                      <a:lnTo>
                        <a:pt x="234" y="164"/>
                      </a:lnTo>
                      <a:lnTo>
                        <a:pt x="445" y="246"/>
                      </a:lnTo>
                      <a:lnTo>
                        <a:pt x="538" y="275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pPr defTabSz="685800">
                    <a:spcBef>
                      <a:spcPct val="0"/>
                    </a:spcBef>
                    <a:buClrTx/>
                    <a:defRPr/>
                  </a:pPr>
                  <a:endParaRPr lang="en-US" b="1" kern="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42" name="Freeform 134"/>
                <p:cNvSpPr/>
                <p:nvPr/>
              </p:nvSpPr>
              <p:spPr bwMode="auto">
                <a:xfrm>
                  <a:off x="2885" y="1141"/>
                  <a:ext cx="86" cy="91"/>
                </a:xfrm>
                <a:custGeom>
                  <a:avLst/>
                  <a:gdLst>
                    <a:gd name="T0" fmla="*/ 0 w 601"/>
                    <a:gd name="T1" fmla="*/ 0 h 643"/>
                    <a:gd name="T2" fmla="*/ 337 w 601"/>
                    <a:gd name="T3" fmla="*/ 180 h 643"/>
                    <a:gd name="T4" fmla="*/ 413 w 601"/>
                    <a:gd name="T5" fmla="*/ 245 h 643"/>
                    <a:gd name="T6" fmla="*/ 510 w 601"/>
                    <a:gd name="T7" fmla="*/ 360 h 643"/>
                    <a:gd name="T8" fmla="*/ 551 w 601"/>
                    <a:gd name="T9" fmla="*/ 454 h 643"/>
                    <a:gd name="T10" fmla="*/ 573 w 601"/>
                    <a:gd name="T11" fmla="*/ 534 h 643"/>
                    <a:gd name="T12" fmla="*/ 601 w 601"/>
                    <a:gd name="T13" fmla="*/ 643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01" h="643">
                      <a:moveTo>
                        <a:pt x="0" y="0"/>
                      </a:moveTo>
                      <a:lnTo>
                        <a:pt x="337" y="180"/>
                      </a:lnTo>
                      <a:lnTo>
                        <a:pt x="413" y="245"/>
                      </a:lnTo>
                      <a:lnTo>
                        <a:pt x="510" y="360"/>
                      </a:lnTo>
                      <a:lnTo>
                        <a:pt x="551" y="454"/>
                      </a:lnTo>
                      <a:lnTo>
                        <a:pt x="573" y="534"/>
                      </a:lnTo>
                      <a:lnTo>
                        <a:pt x="601" y="643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pPr defTabSz="685800">
                    <a:spcBef>
                      <a:spcPct val="0"/>
                    </a:spcBef>
                    <a:buClrTx/>
                    <a:defRPr/>
                  </a:pPr>
                  <a:endParaRPr lang="en-US" b="1" kern="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43" name="Freeform 135"/>
                <p:cNvSpPr/>
                <p:nvPr/>
              </p:nvSpPr>
              <p:spPr bwMode="auto">
                <a:xfrm>
                  <a:off x="2919" y="1090"/>
                  <a:ext cx="57" cy="89"/>
                </a:xfrm>
                <a:custGeom>
                  <a:avLst/>
                  <a:gdLst>
                    <a:gd name="T0" fmla="*/ 391 w 395"/>
                    <a:gd name="T1" fmla="*/ 139 h 623"/>
                    <a:gd name="T2" fmla="*/ 395 w 395"/>
                    <a:gd name="T3" fmla="*/ 98 h 623"/>
                    <a:gd name="T4" fmla="*/ 368 w 395"/>
                    <a:gd name="T5" fmla="*/ 42 h 623"/>
                    <a:gd name="T6" fmla="*/ 328 w 395"/>
                    <a:gd name="T7" fmla="*/ 15 h 623"/>
                    <a:gd name="T8" fmla="*/ 290 w 395"/>
                    <a:gd name="T9" fmla="*/ 0 h 623"/>
                    <a:gd name="T10" fmla="*/ 248 w 395"/>
                    <a:gd name="T11" fmla="*/ 1 h 623"/>
                    <a:gd name="T12" fmla="*/ 211 w 395"/>
                    <a:gd name="T13" fmla="*/ 10 h 623"/>
                    <a:gd name="T14" fmla="*/ 181 w 395"/>
                    <a:gd name="T15" fmla="*/ 28 h 623"/>
                    <a:gd name="T16" fmla="*/ 123 w 395"/>
                    <a:gd name="T17" fmla="*/ 167 h 623"/>
                    <a:gd name="T18" fmla="*/ 83 w 395"/>
                    <a:gd name="T19" fmla="*/ 298 h 623"/>
                    <a:gd name="T20" fmla="*/ 45 w 395"/>
                    <a:gd name="T21" fmla="*/ 401 h 623"/>
                    <a:gd name="T22" fmla="*/ 0 w 395"/>
                    <a:gd name="T23" fmla="*/ 512 h 623"/>
                    <a:gd name="T24" fmla="*/ 16 w 395"/>
                    <a:gd name="T25" fmla="*/ 581 h 623"/>
                    <a:gd name="T26" fmla="*/ 38 w 395"/>
                    <a:gd name="T27" fmla="*/ 604 h 623"/>
                    <a:gd name="T28" fmla="*/ 72 w 395"/>
                    <a:gd name="T29" fmla="*/ 623 h 623"/>
                    <a:gd name="T30" fmla="*/ 110 w 395"/>
                    <a:gd name="T31" fmla="*/ 618 h 623"/>
                    <a:gd name="T32" fmla="*/ 148 w 395"/>
                    <a:gd name="T33" fmla="*/ 602 h 623"/>
                    <a:gd name="T34" fmla="*/ 186 w 395"/>
                    <a:gd name="T35" fmla="*/ 540 h 623"/>
                    <a:gd name="T36" fmla="*/ 201 w 395"/>
                    <a:gd name="T37" fmla="*/ 453 h 623"/>
                    <a:gd name="T38" fmla="*/ 235 w 395"/>
                    <a:gd name="T39" fmla="*/ 398 h 623"/>
                    <a:gd name="T40" fmla="*/ 265 w 395"/>
                    <a:gd name="T41" fmla="*/ 332 h 623"/>
                    <a:gd name="T42" fmla="*/ 315 w 395"/>
                    <a:gd name="T43" fmla="*/ 267 h 623"/>
                    <a:gd name="T44" fmla="*/ 364 w 395"/>
                    <a:gd name="T45" fmla="*/ 183 h 623"/>
                    <a:gd name="T46" fmla="*/ 391 w 395"/>
                    <a:gd name="T47" fmla="*/ 139 h 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5" h="623">
                      <a:moveTo>
                        <a:pt x="391" y="139"/>
                      </a:moveTo>
                      <a:lnTo>
                        <a:pt x="395" y="98"/>
                      </a:lnTo>
                      <a:lnTo>
                        <a:pt x="368" y="42"/>
                      </a:lnTo>
                      <a:lnTo>
                        <a:pt x="328" y="15"/>
                      </a:lnTo>
                      <a:lnTo>
                        <a:pt x="290" y="0"/>
                      </a:lnTo>
                      <a:lnTo>
                        <a:pt x="248" y="1"/>
                      </a:lnTo>
                      <a:lnTo>
                        <a:pt x="211" y="10"/>
                      </a:lnTo>
                      <a:lnTo>
                        <a:pt x="181" y="28"/>
                      </a:lnTo>
                      <a:lnTo>
                        <a:pt x="123" y="167"/>
                      </a:lnTo>
                      <a:lnTo>
                        <a:pt x="83" y="298"/>
                      </a:lnTo>
                      <a:lnTo>
                        <a:pt x="45" y="401"/>
                      </a:lnTo>
                      <a:lnTo>
                        <a:pt x="0" y="512"/>
                      </a:lnTo>
                      <a:lnTo>
                        <a:pt x="16" y="581"/>
                      </a:lnTo>
                      <a:lnTo>
                        <a:pt x="38" y="604"/>
                      </a:lnTo>
                      <a:lnTo>
                        <a:pt x="72" y="623"/>
                      </a:lnTo>
                      <a:lnTo>
                        <a:pt x="110" y="618"/>
                      </a:lnTo>
                      <a:lnTo>
                        <a:pt x="148" y="602"/>
                      </a:lnTo>
                      <a:lnTo>
                        <a:pt x="186" y="540"/>
                      </a:lnTo>
                      <a:lnTo>
                        <a:pt x="201" y="453"/>
                      </a:lnTo>
                      <a:lnTo>
                        <a:pt x="235" y="398"/>
                      </a:lnTo>
                      <a:lnTo>
                        <a:pt x="265" y="332"/>
                      </a:lnTo>
                      <a:lnTo>
                        <a:pt x="315" y="267"/>
                      </a:lnTo>
                      <a:lnTo>
                        <a:pt x="364" y="183"/>
                      </a:lnTo>
                      <a:lnTo>
                        <a:pt x="391" y="139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pPr defTabSz="685800">
                    <a:spcBef>
                      <a:spcPct val="0"/>
                    </a:spcBef>
                    <a:buClrTx/>
                    <a:defRPr/>
                  </a:pPr>
                  <a:endParaRPr lang="en-US" b="1" kern="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44" name="Freeform 136"/>
                <p:cNvSpPr/>
                <p:nvPr/>
              </p:nvSpPr>
              <p:spPr bwMode="auto">
                <a:xfrm>
                  <a:off x="2925" y="1154"/>
                  <a:ext cx="16" cy="21"/>
                </a:xfrm>
                <a:custGeom>
                  <a:avLst/>
                  <a:gdLst>
                    <a:gd name="T0" fmla="*/ 16 w 114"/>
                    <a:gd name="T1" fmla="*/ 18 h 148"/>
                    <a:gd name="T2" fmla="*/ 38 w 114"/>
                    <a:gd name="T3" fmla="*/ 0 h 148"/>
                    <a:gd name="T4" fmla="*/ 77 w 114"/>
                    <a:gd name="T5" fmla="*/ 4 h 148"/>
                    <a:gd name="T6" fmla="*/ 114 w 114"/>
                    <a:gd name="T7" fmla="*/ 22 h 148"/>
                    <a:gd name="T8" fmla="*/ 114 w 114"/>
                    <a:gd name="T9" fmla="*/ 77 h 148"/>
                    <a:gd name="T10" fmla="*/ 108 w 114"/>
                    <a:gd name="T11" fmla="*/ 107 h 148"/>
                    <a:gd name="T12" fmla="*/ 92 w 114"/>
                    <a:gd name="T13" fmla="*/ 139 h 148"/>
                    <a:gd name="T14" fmla="*/ 54 w 114"/>
                    <a:gd name="T15" fmla="*/ 148 h 148"/>
                    <a:gd name="T16" fmla="*/ 35 w 114"/>
                    <a:gd name="T17" fmla="*/ 146 h 148"/>
                    <a:gd name="T18" fmla="*/ 13 w 114"/>
                    <a:gd name="T19" fmla="*/ 124 h 148"/>
                    <a:gd name="T20" fmla="*/ 0 w 114"/>
                    <a:gd name="T21" fmla="*/ 98 h 148"/>
                    <a:gd name="T22" fmla="*/ 16 w 114"/>
                    <a:gd name="T23" fmla="*/ 1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14" h="148">
                      <a:moveTo>
                        <a:pt x="16" y="18"/>
                      </a:moveTo>
                      <a:lnTo>
                        <a:pt x="38" y="0"/>
                      </a:lnTo>
                      <a:lnTo>
                        <a:pt x="77" y="4"/>
                      </a:lnTo>
                      <a:lnTo>
                        <a:pt x="114" y="22"/>
                      </a:lnTo>
                      <a:lnTo>
                        <a:pt x="114" y="77"/>
                      </a:lnTo>
                      <a:lnTo>
                        <a:pt x="108" y="107"/>
                      </a:lnTo>
                      <a:lnTo>
                        <a:pt x="92" y="139"/>
                      </a:lnTo>
                      <a:lnTo>
                        <a:pt x="54" y="148"/>
                      </a:lnTo>
                      <a:lnTo>
                        <a:pt x="35" y="146"/>
                      </a:lnTo>
                      <a:lnTo>
                        <a:pt x="13" y="124"/>
                      </a:lnTo>
                      <a:lnTo>
                        <a:pt x="0" y="98"/>
                      </a:lnTo>
                      <a:lnTo>
                        <a:pt x="16" y="1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pPr defTabSz="685800">
                    <a:spcBef>
                      <a:spcPct val="0"/>
                    </a:spcBef>
                    <a:buClrTx/>
                    <a:defRPr/>
                  </a:pPr>
                  <a:endParaRPr lang="en-US" b="1" kern="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45" name="Freeform 137"/>
                <p:cNvSpPr/>
                <p:nvPr/>
              </p:nvSpPr>
              <p:spPr bwMode="auto">
                <a:xfrm>
                  <a:off x="2870" y="962"/>
                  <a:ext cx="42" cy="155"/>
                </a:xfrm>
                <a:custGeom>
                  <a:avLst/>
                  <a:gdLst>
                    <a:gd name="T0" fmla="*/ 284 w 290"/>
                    <a:gd name="T1" fmla="*/ 1005 h 1090"/>
                    <a:gd name="T2" fmla="*/ 289 w 290"/>
                    <a:gd name="T3" fmla="*/ 947 h 1090"/>
                    <a:gd name="T4" fmla="*/ 290 w 290"/>
                    <a:gd name="T5" fmla="*/ 818 h 1090"/>
                    <a:gd name="T6" fmla="*/ 281 w 290"/>
                    <a:gd name="T7" fmla="*/ 691 h 1090"/>
                    <a:gd name="T8" fmla="*/ 275 w 290"/>
                    <a:gd name="T9" fmla="*/ 635 h 1090"/>
                    <a:gd name="T10" fmla="*/ 271 w 290"/>
                    <a:gd name="T11" fmla="*/ 594 h 1090"/>
                    <a:gd name="T12" fmla="*/ 271 w 290"/>
                    <a:gd name="T13" fmla="*/ 505 h 1090"/>
                    <a:gd name="T14" fmla="*/ 276 w 290"/>
                    <a:gd name="T15" fmla="*/ 406 h 1090"/>
                    <a:gd name="T16" fmla="*/ 275 w 290"/>
                    <a:gd name="T17" fmla="*/ 332 h 1090"/>
                    <a:gd name="T18" fmla="*/ 273 w 290"/>
                    <a:gd name="T19" fmla="*/ 276 h 1090"/>
                    <a:gd name="T20" fmla="*/ 262 w 290"/>
                    <a:gd name="T21" fmla="*/ 166 h 1090"/>
                    <a:gd name="T22" fmla="*/ 253 w 290"/>
                    <a:gd name="T23" fmla="*/ 88 h 1090"/>
                    <a:gd name="T24" fmla="*/ 236 w 290"/>
                    <a:gd name="T25" fmla="*/ 24 h 1090"/>
                    <a:gd name="T26" fmla="*/ 214 w 290"/>
                    <a:gd name="T27" fmla="*/ 3 h 1090"/>
                    <a:gd name="T28" fmla="*/ 186 w 290"/>
                    <a:gd name="T29" fmla="*/ 1 h 1090"/>
                    <a:gd name="T30" fmla="*/ 156 w 290"/>
                    <a:gd name="T31" fmla="*/ 0 h 1090"/>
                    <a:gd name="T32" fmla="*/ 121 w 290"/>
                    <a:gd name="T33" fmla="*/ 14 h 1090"/>
                    <a:gd name="T34" fmla="*/ 92 w 290"/>
                    <a:gd name="T35" fmla="*/ 70 h 1090"/>
                    <a:gd name="T36" fmla="*/ 85 w 290"/>
                    <a:gd name="T37" fmla="*/ 160 h 1090"/>
                    <a:gd name="T38" fmla="*/ 82 w 290"/>
                    <a:gd name="T39" fmla="*/ 264 h 1090"/>
                    <a:gd name="T40" fmla="*/ 76 w 290"/>
                    <a:gd name="T41" fmla="*/ 332 h 1090"/>
                    <a:gd name="T42" fmla="*/ 67 w 290"/>
                    <a:gd name="T43" fmla="*/ 402 h 1090"/>
                    <a:gd name="T44" fmla="*/ 68 w 290"/>
                    <a:gd name="T45" fmla="*/ 485 h 1090"/>
                    <a:gd name="T46" fmla="*/ 64 w 290"/>
                    <a:gd name="T47" fmla="*/ 580 h 1090"/>
                    <a:gd name="T48" fmla="*/ 51 w 290"/>
                    <a:gd name="T49" fmla="*/ 651 h 1090"/>
                    <a:gd name="T50" fmla="*/ 37 w 290"/>
                    <a:gd name="T51" fmla="*/ 765 h 1090"/>
                    <a:gd name="T52" fmla="*/ 19 w 290"/>
                    <a:gd name="T53" fmla="*/ 885 h 1090"/>
                    <a:gd name="T54" fmla="*/ 3 w 290"/>
                    <a:gd name="T55" fmla="*/ 986 h 1090"/>
                    <a:gd name="T56" fmla="*/ 0 w 290"/>
                    <a:gd name="T57" fmla="*/ 1090 h 1090"/>
                    <a:gd name="T58" fmla="*/ 266 w 290"/>
                    <a:gd name="T59" fmla="*/ 1085 h 1090"/>
                    <a:gd name="T60" fmla="*/ 284 w 290"/>
                    <a:gd name="T61" fmla="*/ 1005 h 10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90" h="1090">
                      <a:moveTo>
                        <a:pt x="284" y="1005"/>
                      </a:moveTo>
                      <a:lnTo>
                        <a:pt x="289" y="947"/>
                      </a:lnTo>
                      <a:lnTo>
                        <a:pt x="290" y="818"/>
                      </a:lnTo>
                      <a:lnTo>
                        <a:pt x="281" y="691"/>
                      </a:lnTo>
                      <a:lnTo>
                        <a:pt x="275" y="635"/>
                      </a:lnTo>
                      <a:lnTo>
                        <a:pt x="271" y="594"/>
                      </a:lnTo>
                      <a:lnTo>
                        <a:pt x="271" y="505"/>
                      </a:lnTo>
                      <a:lnTo>
                        <a:pt x="276" y="406"/>
                      </a:lnTo>
                      <a:lnTo>
                        <a:pt x="275" y="332"/>
                      </a:lnTo>
                      <a:lnTo>
                        <a:pt x="273" y="276"/>
                      </a:lnTo>
                      <a:lnTo>
                        <a:pt x="262" y="166"/>
                      </a:lnTo>
                      <a:lnTo>
                        <a:pt x="253" y="88"/>
                      </a:lnTo>
                      <a:lnTo>
                        <a:pt x="236" y="24"/>
                      </a:lnTo>
                      <a:lnTo>
                        <a:pt x="214" y="3"/>
                      </a:lnTo>
                      <a:lnTo>
                        <a:pt x="186" y="1"/>
                      </a:lnTo>
                      <a:lnTo>
                        <a:pt x="156" y="0"/>
                      </a:lnTo>
                      <a:lnTo>
                        <a:pt x="121" y="14"/>
                      </a:lnTo>
                      <a:lnTo>
                        <a:pt x="92" y="70"/>
                      </a:lnTo>
                      <a:lnTo>
                        <a:pt x="85" y="160"/>
                      </a:lnTo>
                      <a:lnTo>
                        <a:pt x="82" y="264"/>
                      </a:lnTo>
                      <a:lnTo>
                        <a:pt x="76" y="332"/>
                      </a:lnTo>
                      <a:lnTo>
                        <a:pt x="67" y="402"/>
                      </a:lnTo>
                      <a:lnTo>
                        <a:pt x="68" y="485"/>
                      </a:lnTo>
                      <a:lnTo>
                        <a:pt x="64" y="580"/>
                      </a:lnTo>
                      <a:lnTo>
                        <a:pt x="51" y="651"/>
                      </a:lnTo>
                      <a:lnTo>
                        <a:pt x="37" y="765"/>
                      </a:lnTo>
                      <a:lnTo>
                        <a:pt x="19" y="885"/>
                      </a:lnTo>
                      <a:lnTo>
                        <a:pt x="3" y="986"/>
                      </a:lnTo>
                      <a:lnTo>
                        <a:pt x="0" y="1090"/>
                      </a:lnTo>
                      <a:lnTo>
                        <a:pt x="266" y="1085"/>
                      </a:lnTo>
                      <a:lnTo>
                        <a:pt x="284" y="1005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pPr defTabSz="685800">
                    <a:spcBef>
                      <a:spcPct val="0"/>
                    </a:spcBef>
                    <a:buClrTx/>
                    <a:defRPr/>
                  </a:pPr>
                  <a:endParaRPr lang="en-US" b="1" kern="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46" name="Freeform 138"/>
                <p:cNvSpPr/>
                <p:nvPr/>
              </p:nvSpPr>
              <p:spPr bwMode="auto">
                <a:xfrm>
                  <a:off x="2968" y="1156"/>
                  <a:ext cx="31" cy="4"/>
                </a:xfrm>
                <a:custGeom>
                  <a:avLst/>
                  <a:gdLst>
                    <a:gd name="T0" fmla="*/ 221 w 221"/>
                    <a:gd name="T1" fmla="*/ 14 h 28"/>
                    <a:gd name="T2" fmla="*/ 156 w 221"/>
                    <a:gd name="T3" fmla="*/ 24 h 28"/>
                    <a:gd name="T4" fmla="*/ 104 w 221"/>
                    <a:gd name="T5" fmla="*/ 28 h 28"/>
                    <a:gd name="T6" fmla="*/ 35 w 221"/>
                    <a:gd name="T7" fmla="*/ 14 h 28"/>
                    <a:gd name="T8" fmla="*/ 0 w 221"/>
                    <a:gd name="T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1" h="28">
                      <a:moveTo>
                        <a:pt x="221" y="14"/>
                      </a:moveTo>
                      <a:lnTo>
                        <a:pt x="156" y="24"/>
                      </a:lnTo>
                      <a:lnTo>
                        <a:pt x="104" y="28"/>
                      </a:lnTo>
                      <a:lnTo>
                        <a:pt x="35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pPr defTabSz="685800">
                    <a:spcBef>
                      <a:spcPct val="0"/>
                    </a:spcBef>
                    <a:buClrTx/>
                    <a:defRPr/>
                  </a:pPr>
                  <a:endParaRPr lang="en-US" b="1" kern="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47" name="Freeform 139"/>
                <p:cNvSpPr/>
                <p:nvPr/>
              </p:nvSpPr>
              <p:spPr bwMode="auto">
                <a:xfrm>
                  <a:off x="2872" y="1264"/>
                  <a:ext cx="26" cy="2"/>
                </a:xfrm>
                <a:custGeom>
                  <a:avLst/>
                  <a:gdLst>
                    <a:gd name="T0" fmla="*/ 0 w 181"/>
                    <a:gd name="T1" fmla="*/ 0 h 14"/>
                    <a:gd name="T2" fmla="*/ 70 w 181"/>
                    <a:gd name="T3" fmla="*/ 14 h 14"/>
                    <a:gd name="T4" fmla="*/ 146 w 181"/>
                    <a:gd name="T5" fmla="*/ 14 h 14"/>
                    <a:gd name="T6" fmla="*/ 181 w 181"/>
                    <a:gd name="T7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1" h="14">
                      <a:moveTo>
                        <a:pt x="0" y="0"/>
                      </a:moveTo>
                      <a:lnTo>
                        <a:pt x="70" y="14"/>
                      </a:lnTo>
                      <a:lnTo>
                        <a:pt x="146" y="14"/>
                      </a:lnTo>
                      <a:lnTo>
                        <a:pt x="181" y="7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pPr defTabSz="685800">
                    <a:spcBef>
                      <a:spcPct val="0"/>
                    </a:spcBef>
                    <a:buClrTx/>
                    <a:defRPr/>
                  </a:pPr>
                  <a:endParaRPr lang="en-US" b="1" kern="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48" name="Freeform 140"/>
                <p:cNvSpPr/>
                <p:nvPr/>
              </p:nvSpPr>
              <p:spPr bwMode="auto">
                <a:xfrm>
                  <a:off x="2928" y="1104"/>
                  <a:ext cx="53" cy="72"/>
                </a:xfrm>
                <a:custGeom>
                  <a:avLst/>
                  <a:gdLst>
                    <a:gd name="T0" fmla="*/ 370 w 370"/>
                    <a:gd name="T1" fmla="*/ 97 h 501"/>
                    <a:gd name="T2" fmla="*/ 362 w 370"/>
                    <a:gd name="T3" fmla="*/ 159 h 501"/>
                    <a:gd name="T4" fmla="*/ 331 w 370"/>
                    <a:gd name="T5" fmla="*/ 214 h 501"/>
                    <a:gd name="T6" fmla="*/ 276 w 370"/>
                    <a:gd name="T7" fmla="*/ 266 h 501"/>
                    <a:gd name="T8" fmla="*/ 239 w 370"/>
                    <a:gd name="T9" fmla="*/ 279 h 501"/>
                    <a:gd name="T10" fmla="*/ 209 w 370"/>
                    <a:gd name="T11" fmla="*/ 294 h 501"/>
                    <a:gd name="T12" fmla="*/ 191 w 370"/>
                    <a:gd name="T13" fmla="*/ 344 h 501"/>
                    <a:gd name="T14" fmla="*/ 163 w 370"/>
                    <a:gd name="T15" fmla="*/ 414 h 501"/>
                    <a:gd name="T16" fmla="*/ 132 w 370"/>
                    <a:gd name="T17" fmla="*/ 480 h 501"/>
                    <a:gd name="T18" fmla="*/ 97 w 370"/>
                    <a:gd name="T19" fmla="*/ 501 h 501"/>
                    <a:gd name="T20" fmla="*/ 46 w 370"/>
                    <a:gd name="T21" fmla="*/ 501 h 501"/>
                    <a:gd name="T22" fmla="*/ 14 w 370"/>
                    <a:gd name="T23" fmla="*/ 486 h 501"/>
                    <a:gd name="T24" fmla="*/ 0 w 370"/>
                    <a:gd name="T25" fmla="*/ 446 h 501"/>
                    <a:gd name="T26" fmla="*/ 3 w 370"/>
                    <a:gd name="T27" fmla="*/ 401 h 501"/>
                    <a:gd name="T28" fmla="*/ 19 w 370"/>
                    <a:gd name="T29" fmla="*/ 318 h 501"/>
                    <a:gd name="T30" fmla="*/ 52 w 370"/>
                    <a:gd name="T31" fmla="*/ 251 h 501"/>
                    <a:gd name="T32" fmla="*/ 90 w 370"/>
                    <a:gd name="T33" fmla="*/ 193 h 501"/>
                    <a:gd name="T34" fmla="*/ 160 w 370"/>
                    <a:gd name="T35" fmla="*/ 69 h 501"/>
                    <a:gd name="T36" fmla="*/ 207 w 370"/>
                    <a:gd name="T37" fmla="*/ 14 h 501"/>
                    <a:gd name="T38" fmla="*/ 269 w 370"/>
                    <a:gd name="T39" fmla="*/ 0 h 501"/>
                    <a:gd name="T40" fmla="*/ 305 w 370"/>
                    <a:gd name="T41" fmla="*/ 9 h 501"/>
                    <a:gd name="T42" fmla="*/ 331 w 370"/>
                    <a:gd name="T43" fmla="*/ 28 h 501"/>
                    <a:gd name="T44" fmla="*/ 357 w 370"/>
                    <a:gd name="T45" fmla="*/ 61 h 501"/>
                    <a:gd name="T46" fmla="*/ 370 w 370"/>
                    <a:gd name="T47" fmla="*/ 97 h 5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70" h="501">
                      <a:moveTo>
                        <a:pt x="370" y="97"/>
                      </a:moveTo>
                      <a:lnTo>
                        <a:pt x="362" y="159"/>
                      </a:lnTo>
                      <a:lnTo>
                        <a:pt x="331" y="214"/>
                      </a:lnTo>
                      <a:lnTo>
                        <a:pt x="276" y="266"/>
                      </a:lnTo>
                      <a:lnTo>
                        <a:pt x="239" y="279"/>
                      </a:lnTo>
                      <a:lnTo>
                        <a:pt x="209" y="294"/>
                      </a:lnTo>
                      <a:lnTo>
                        <a:pt x="191" y="344"/>
                      </a:lnTo>
                      <a:lnTo>
                        <a:pt x="163" y="414"/>
                      </a:lnTo>
                      <a:lnTo>
                        <a:pt x="132" y="480"/>
                      </a:lnTo>
                      <a:lnTo>
                        <a:pt x="97" y="501"/>
                      </a:lnTo>
                      <a:lnTo>
                        <a:pt x="46" y="501"/>
                      </a:lnTo>
                      <a:lnTo>
                        <a:pt x="14" y="486"/>
                      </a:lnTo>
                      <a:lnTo>
                        <a:pt x="0" y="446"/>
                      </a:lnTo>
                      <a:lnTo>
                        <a:pt x="3" y="401"/>
                      </a:lnTo>
                      <a:lnTo>
                        <a:pt x="19" y="318"/>
                      </a:lnTo>
                      <a:lnTo>
                        <a:pt x="52" y="251"/>
                      </a:lnTo>
                      <a:lnTo>
                        <a:pt x="90" y="193"/>
                      </a:lnTo>
                      <a:lnTo>
                        <a:pt x="160" y="69"/>
                      </a:lnTo>
                      <a:lnTo>
                        <a:pt x="207" y="14"/>
                      </a:lnTo>
                      <a:lnTo>
                        <a:pt x="269" y="0"/>
                      </a:lnTo>
                      <a:lnTo>
                        <a:pt x="305" y="9"/>
                      </a:lnTo>
                      <a:lnTo>
                        <a:pt x="331" y="28"/>
                      </a:lnTo>
                      <a:lnTo>
                        <a:pt x="357" y="61"/>
                      </a:lnTo>
                      <a:lnTo>
                        <a:pt x="370" y="9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pPr defTabSz="685800">
                    <a:spcBef>
                      <a:spcPct val="0"/>
                    </a:spcBef>
                    <a:buClrTx/>
                    <a:defRPr/>
                  </a:pPr>
                  <a:endParaRPr lang="en-US" b="1" kern="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49" name="Freeform 141"/>
                <p:cNvSpPr/>
                <p:nvPr/>
              </p:nvSpPr>
              <p:spPr bwMode="auto">
                <a:xfrm>
                  <a:off x="2948" y="1163"/>
                  <a:ext cx="14" cy="17"/>
                </a:xfrm>
                <a:custGeom>
                  <a:avLst/>
                  <a:gdLst>
                    <a:gd name="T0" fmla="*/ 17 w 98"/>
                    <a:gd name="T1" fmla="*/ 0 h 114"/>
                    <a:gd name="T2" fmla="*/ 57 w 98"/>
                    <a:gd name="T3" fmla="*/ 0 h 114"/>
                    <a:gd name="T4" fmla="*/ 96 w 98"/>
                    <a:gd name="T5" fmla="*/ 14 h 114"/>
                    <a:gd name="T6" fmla="*/ 98 w 98"/>
                    <a:gd name="T7" fmla="*/ 59 h 114"/>
                    <a:gd name="T8" fmla="*/ 86 w 98"/>
                    <a:gd name="T9" fmla="*/ 92 h 114"/>
                    <a:gd name="T10" fmla="*/ 48 w 98"/>
                    <a:gd name="T11" fmla="*/ 114 h 114"/>
                    <a:gd name="T12" fmla="*/ 21 w 98"/>
                    <a:gd name="T13" fmla="*/ 102 h 114"/>
                    <a:gd name="T14" fmla="*/ 11 w 98"/>
                    <a:gd name="T15" fmla="*/ 83 h 114"/>
                    <a:gd name="T16" fmla="*/ 0 w 98"/>
                    <a:gd name="T17" fmla="*/ 54 h 114"/>
                    <a:gd name="T18" fmla="*/ 4 w 98"/>
                    <a:gd name="T19" fmla="*/ 16 h 114"/>
                    <a:gd name="T20" fmla="*/ 17 w 98"/>
                    <a:gd name="T2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8" h="114">
                      <a:moveTo>
                        <a:pt x="17" y="0"/>
                      </a:moveTo>
                      <a:lnTo>
                        <a:pt x="57" y="0"/>
                      </a:lnTo>
                      <a:lnTo>
                        <a:pt x="96" y="14"/>
                      </a:lnTo>
                      <a:lnTo>
                        <a:pt x="98" y="59"/>
                      </a:lnTo>
                      <a:lnTo>
                        <a:pt x="86" y="92"/>
                      </a:lnTo>
                      <a:lnTo>
                        <a:pt x="48" y="114"/>
                      </a:lnTo>
                      <a:lnTo>
                        <a:pt x="21" y="102"/>
                      </a:lnTo>
                      <a:lnTo>
                        <a:pt x="11" y="83"/>
                      </a:lnTo>
                      <a:lnTo>
                        <a:pt x="0" y="54"/>
                      </a:lnTo>
                      <a:lnTo>
                        <a:pt x="4" y="16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pPr defTabSz="685800">
                    <a:spcBef>
                      <a:spcPct val="0"/>
                    </a:spcBef>
                    <a:buClrTx/>
                    <a:defRPr/>
                  </a:pPr>
                  <a:endParaRPr lang="en-US" b="1" kern="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50" name="Freeform 142"/>
                <p:cNvSpPr/>
                <p:nvPr/>
              </p:nvSpPr>
              <p:spPr bwMode="auto">
                <a:xfrm>
                  <a:off x="2902" y="1083"/>
                  <a:ext cx="45" cy="90"/>
                </a:xfrm>
                <a:custGeom>
                  <a:avLst/>
                  <a:gdLst>
                    <a:gd name="T0" fmla="*/ 317 w 317"/>
                    <a:gd name="T1" fmla="*/ 90 h 626"/>
                    <a:gd name="T2" fmla="*/ 303 w 317"/>
                    <a:gd name="T3" fmla="*/ 48 h 626"/>
                    <a:gd name="T4" fmla="*/ 280 w 317"/>
                    <a:gd name="T5" fmla="*/ 18 h 626"/>
                    <a:gd name="T6" fmla="*/ 245 w 317"/>
                    <a:gd name="T7" fmla="*/ 7 h 626"/>
                    <a:gd name="T8" fmla="*/ 200 w 317"/>
                    <a:gd name="T9" fmla="*/ 0 h 626"/>
                    <a:gd name="T10" fmla="*/ 138 w 317"/>
                    <a:gd name="T11" fmla="*/ 21 h 626"/>
                    <a:gd name="T12" fmla="*/ 92 w 317"/>
                    <a:gd name="T13" fmla="*/ 49 h 626"/>
                    <a:gd name="T14" fmla="*/ 53 w 317"/>
                    <a:gd name="T15" fmla="*/ 118 h 626"/>
                    <a:gd name="T16" fmla="*/ 30 w 317"/>
                    <a:gd name="T17" fmla="*/ 277 h 626"/>
                    <a:gd name="T18" fmla="*/ 3 w 317"/>
                    <a:gd name="T19" fmla="*/ 394 h 626"/>
                    <a:gd name="T20" fmla="*/ 0 w 317"/>
                    <a:gd name="T21" fmla="*/ 512 h 626"/>
                    <a:gd name="T22" fmla="*/ 8 w 317"/>
                    <a:gd name="T23" fmla="*/ 567 h 626"/>
                    <a:gd name="T24" fmla="*/ 33 w 317"/>
                    <a:gd name="T25" fmla="*/ 608 h 626"/>
                    <a:gd name="T26" fmla="*/ 91 w 317"/>
                    <a:gd name="T27" fmla="*/ 626 h 626"/>
                    <a:gd name="T28" fmla="*/ 145 w 317"/>
                    <a:gd name="T29" fmla="*/ 601 h 626"/>
                    <a:gd name="T30" fmla="*/ 173 w 317"/>
                    <a:gd name="T31" fmla="*/ 539 h 626"/>
                    <a:gd name="T32" fmla="*/ 193 w 317"/>
                    <a:gd name="T33" fmla="*/ 436 h 626"/>
                    <a:gd name="T34" fmla="*/ 221 w 317"/>
                    <a:gd name="T35" fmla="*/ 341 h 626"/>
                    <a:gd name="T36" fmla="*/ 267 w 317"/>
                    <a:gd name="T37" fmla="*/ 253 h 626"/>
                    <a:gd name="T38" fmla="*/ 300 w 317"/>
                    <a:gd name="T39" fmla="*/ 155 h 626"/>
                    <a:gd name="T40" fmla="*/ 317 w 317"/>
                    <a:gd name="T41" fmla="*/ 90 h 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17" h="626">
                      <a:moveTo>
                        <a:pt x="317" y="90"/>
                      </a:moveTo>
                      <a:lnTo>
                        <a:pt x="303" y="48"/>
                      </a:lnTo>
                      <a:lnTo>
                        <a:pt x="280" y="18"/>
                      </a:lnTo>
                      <a:lnTo>
                        <a:pt x="245" y="7"/>
                      </a:lnTo>
                      <a:lnTo>
                        <a:pt x="200" y="0"/>
                      </a:lnTo>
                      <a:lnTo>
                        <a:pt x="138" y="21"/>
                      </a:lnTo>
                      <a:lnTo>
                        <a:pt x="92" y="49"/>
                      </a:lnTo>
                      <a:lnTo>
                        <a:pt x="53" y="118"/>
                      </a:lnTo>
                      <a:lnTo>
                        <a:pt x="30" y="277"/>
                      </a:lnTo>
                      <a:lnTo>
                        <a:pt x="3" y="394"/>
                      </a:lnTo>
                      <a:lnTo>
                        <a:pt x="0" y="512"/>
                      </a:lnTo>
                      <a:lnTo>
                        <a:pt x="8" y="567"/>
                      </a:lnTo>
                      <a:lnTo>
                        <a:pt x="33" y="608"/>
                      </a:lnTo>
                      <a:lnTo>
                        <a:pt x="91" y="626"/>
                      </a:lnTo>
                      <a:lnTo>
                        <a:pt x="145" y="601"/>
                      </a:lnTo>
                      <a:lnTo>
                        <a:pt x="173" y="539"/>
                      </a:lnTo>
                      <a:lnTo>
                        <a:pt x="193" y="436"/>
                      </a:lnTo>
                      <a:lnTo>
                        <a:pt x="221" y="341"/>
                      </a:lnTo>
                      <a:lnTo>
                        <a:pt x="267" y="253"/>
                      </a:lnTo>
                      <a:lnTo>
                        <a:pt x="300" y="155"/>
                      </a:lnTo>
                      <a:lnTo>
                        <a:pt x="317" y="9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pPr defTabSz="685800">
                    <a:spcBef>
                      <a:spcPct val="0"/>
                    </a:spcBef>
                    <a:buClrTx/>
                    <a:defRPr/>
                  </a:pPr>
                  <a:endParaRPr lang="en-US" b="1" kern="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51" name="Freeform 143"/>
                <p:cNvSpPr/>
                <p:nvPr/>
              </p:nvSpPr>
              <p:spPr bwMode="auto">
                <a:xfrm>
                  <a:off x="2904" y="1147"/>
                  <a:ext cx="19" cy="21"/>
                </a:xfrm>
                <a:custGeom>
                  <a:avLst/>
                  <a:gdLst>
                    <a:gd name="T0" fmla="*/ 131 w 132"/>
                    <a:gd name="T1" fmla="*/ 24 h 152"/>
                    <a:gd name="T2" fmla="*/ 132 w 132"/>
                    <a:gd name="T3" fmla="*/ 80 h 152"/>
                    <a:gd name="T4" fmla="*/ 113 w 132"/>
                    <a:gd name="T5" fmla="*/ 137 h 152"/>
                    <a:gd name="T6" fmla="*/ 78 w 132"/>
                    <a:gd name="T7" fmla="*/ 152 h 152"/>
                    <a:gd name="T8" fmla="*/ 26 w 132"/>
                    <a:gd name="T9" fmla="*/ 137 h 152"/>
                    <a:gd name="T10" fmla="*/ 10 w 132"/>
                    <a:gd name="T11" fmla="*/ 111 h 152"/>
                    <a:gd name="T12" fmla="*/ 2 w 132"/>
                    <a:gd name="T13" fmla="*/ 81 h 152"/>
                    <a:gd name="T14" fmla="*/ 0 w 132"/>
                    <a:gd name="T15" fmla="*/ 39 h 152"/>
                    <a:gd name="T16" fmla="*/ 22 w 132"/>
                    <a:gd name="T17" fmla="*/ 10 h 152"/>
                    <a:gd name="T18" fmla="*/ 92 w 132"/>
                    <a:gd name="T19" fmla="*/ 0 h 152"/>
                    <a:gd name="T20" fmla="*/ 131 w 132"/>
                    <a:gd name="T21" fmla="*/ 24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2" h="152">
                      <a:moveTo>
                        <a:pt x="131" y="24"/>
                      </a:moveTo>
                      <a:lnTo>
                        <a:pt x="132" y="80"/>
                      </a:lnTo>
                      <a:lnTo>
                        <a:pt x="113" y="137"/>
                      </a:lnTo>
                      <a:lnTo>
                        <a:pt x="78" y="152"/>
                      </a:lnTo>
                      <a:lnTo>
                        <a:pt x="26" y="137"/>
                      </a:lnTo>
                      <a:lnTo>
                        <a:pt x="10" y="111"/>
                      </a:lnTo>
                      <a:lnTo>
                        <a:pt x="2" y="81"/>
                      </a:lnTo>
                      <a:lnTo>
                        <a:pt x="0" y="39"/>
                      </a:lnTo>
                      <a:lnTo>
                        <a:pt x="22" y="10"/>
                      </a:lnTo>
                      <a:lnTo>
                        <a:pt x="92" y="0"/>
                      </a:lnTo>
                      <a:lnTo>
                        <a:pt x="131" y="24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pPr defTabSz="685800">
                    <a:spcBef>
                      <a:spcPct val="0"/>
                    </a:spcBef>
                    <a:buClrTx/>
                    <a:defRPr/>
                  </a:pPr>
                  <a:endParaRPr lang="en-US" b="1" kern="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52" name="Freeform 144"/>
                <p:cNvSpPr/>
                <p:nvPr/>
              </p:nvSpPr>
              <p:spPr bwMode="auto">
                <a:xfrm>
                  <a:off x="2833" y="1089"/>
                  <a:ext cx="83" cy="135"/>
                </a:xfrm>
                <a:custGeom>
                  <a:avLst/>
                  <a:gdLst>
                    <a:gd name="T0" fmla="*/ 242 w 578"/>
                    <a:gd name="T1" fmla="*/ 117 h 941"/>
                    <a:gd name="T2" fmla="*/ 326 w 578"/>
                    <a:gd name="T3" fmla="*/ 97 h 941"/>
                    <a:gd name="T4" fmla="*/ 381 w 578"/>
                    <a:gd name="T5" fmla="*/ 62 h 941"/>
                    <a:gd name="T6" fmla="*/ 450 w 578"/>
                    <a:gd name="T7" fmla="*/ 21 h 941"/>
                    <a:gd name="T8" fmla="*/ 526 w 578"/>
                    <a:gd name="T9" fmla="*/ 0 h 941"/>
                    <a:gd name="T10" fmla="*/ 554 w 578"/>
                    <a:gd name="T11" fmla="*/ 10 h 941"/>
                    <a:gd name="T12" fmla="*/ 574 w 578"/>
                    <a:gd name="T13" fmla="*/ 33 h 941"/>
                    <a:gd name="T14" fmla="*/ 578 w 578"/>
                    <a:gd name="T15" fmla="*/ 71 h 941"/>
                    <a:gd name="T16" fmla="*/ 567 w 578"/>
                    <a:gd name="T17" fmla="*/ 117 h 941"/>
                    <a:gd name="T18" fmla="*/ 557 w 578"/>
                    <a:gd name="T19" fmla="*/ 158 h 941"/>
                    <a:gd name="T20" fmla="*/ 526 w 578"/>
                    <a:gd name="T21" fmla="*/ 207 h 941"/>
                    <a:gd name="T22" fmla="*/ 454 w 578"/>
                    <a:gd name="T23" fmla="*/ 276 h 941"/>
                    <a:gd name="T24" fmla="*/ 402 w 578"/>
                    <a:gd name="T25" fmla="*/ 311 h 941"/>
                    <a:gd name="T26" fmla="*/ 360 w 578"/>
                    <a:gd name="T27" fmla="*/ 331 h 941"/>
                    <a:gd name="T28" fmla="*/ 367 w 578"/>
                    <a:gd name="T29" fmla="*/ 407 h 941"/>
                    <a:gd name="T30" fmla="*/ 374 w 578"/>
                    <a:gd name="T31" fmla="*/ 477 h 941"/>
                    <a:gd name="T32" fmla="*/ 367 w 578"/>
                    <a:gd name="T33" fmla="*/ 580 h 941"/>
                    <a:gd name="T34" fmla="*/ 353 w 578"/>
                    <a:gd name="T35" fmla="*/ 642 h 941"/>
                    <a:gd name="T36" fmla="*/ 347 w 578"/>
                    <a:gd name="T37" fmla="*/ 705 h 941"/>
                    <a:gd name="T38" fmla="*/ 315 w 578"/>
                    <a:gd name="T39" fmla="*/ 769 h 941"/>
                    <a:gd name="T40" fmla="*/ 287 w 578"/>
                    <a:gd name="T41" fmla="*/ 815 h 941"/>
                    <a:gd name="T42" fmla="*/ 235 w 578"/>
                    <a:gd name="T43" fmla="*/ 859 h 941"/>
                    <a:gd name="T44" fmla="*/ 187 w 578"/>
                    <a:gd name="T45" fmla="*/ 899 h 941"/>
                    <a:gd name="T46" fmla="*/ 135 w 578"/>
                    <a:gd name="T47" fmla="*/ 926 h 941"/>
                    <a:gd name="T48" fmla="*/ 97 w 578"/>
                    <a:gd name="T49" fmla="*/ 941 h 941"/>
                    <a:gd name="T50" fmla="*/ 62 w 578"/>
                    <a:gd name="T51" fmla="*/ 865 h 941"/>
                    <a:gd name="T52" fmla="*/ 42 w 578"/>
                    <a:gd name="T53" fmla="*/ 787 h 941"/>
                    <a:gd name="T54" fmla="*/ 7 w 578"/>
                    <a:gd name="T55" fmla="*/ 670 h 941"/>
                    <a:gd name="T56" fmla="*/ 0 w 578"/>
                    <a:gd name="T57" fmla="*/ 615 h 941"/>
                    <a:gd name="T58" fmla="*/ 28 w 578"/>
                    <a:gd name="T59" fmla="*/ 525 h 941"/>
                    <a:gd name="T60" fmla="*/ 55 w 578"/>
                    <a:gd name="T61" fmla="*/ 401 h 941"/>
                    <a:gd name="T62" fmla="*/ 90 w 578"/>
                    <a:gd name="T63" fmla="*/ 242 h 941"/>
                    <a:gd name="T64" fmla="*/ 124 w 578"/>
                    <a:gd name="T65" fmla="*/ 166 h 941"/>
                    <a:gd name="T66" fmla="*/ 187 w 578"/>
                    <a:gd name="T67" fmla="*/ 131 h 941"/>
                    <a:gd name="T68" fmla="*/ 242 w 578"/>
                    <a:gd name="T69" fmla="*/ 117 h 9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78" h="941">
                      <a:moveTo>
                        <a:pt x="242" y="117"/>
                      </a:moveTo>
                      <a:lnTo>
                        <a:pt x="326" y="97"/>
                      </a:lnTo>
                      <a:lnTo>
                        <a:pt x="381" y="62"/>
                      </a:lnTo>
                      <a:lnTo>
                        <a:pt x="450" y="21"/>
                      </a:lnTo>
                      <a:lnTo>
                        <a:pt x="526" y="0"/>
                      </a:lnTo>
                      <a:lnTo>
                        <a:pt x="554" y="10"/>
                      </a:lnTo>
                      <a:lnTo>
                        <a:pt x="574" y="33"/>
                      </a:lnTo>
                      <a:lnTo>
                        <a:pt x="578" y="71"/>
                      </a:lnTo>
                      <a:lnTo>
                        <a:pt x="567" y="117"/>
                      </a:lnTo>
                      <a:lnTo>
                        <a:pt x="557" y="158"/>
                      </a:lnTo>
                      <a:lnTo>
                        <a:pt x="526" y="207"/>
                      </a:lnTo>
                      <a:lnTo>
                        <a:pt x="454" y="276"/>
                      </a:lnTo>
                      <a:lnTo>
                        <a:pt x="402" y="311"/>
                      </a:lnTo>
                      <a:lnTo>
                        <a:pt x="360" y="331"/>
                      </a:lnTo>
                      <a:lnTo>
                        <a:pt x="367" y="407"/>
                      </a:lnTo>
                      <a:lnTo>
                        <a:pt x="374" y="477"/>
                      </a:lnTo>
                      <a:lnTo>
                        <a:pt x="367" y="580"/>
                      </a:lnTo>
                      <a:lnTo>
                        <a:pt x="353" y="642"/>
                      </a:lnTo>
                      <a:lnTo>
                        <a:pt x="347" y="705"/>
                      </a:lnTo>
                      <a:lnTo>
                        <a:pt x="315" y="769"/>
                      </a:lnTo>
                      <a:lnTo>
                        <a:pt x="287" y="815"/>
                      </a:lnTo>
                      <a:lnTo>
                        <a:pt x="235" y="859"/>
                      </a:lnTo>
                      <a:lnTo>
                        <a:pt x="187" y="899"/>
                      </a:lnTo>
                      <a:lnTo>
                        <a:pt x="135" y="926"/>
                      </a:lnTo>
                      <a:lnTo>
                        <a:pt x="97" y="941"/>
                      </a:lnTo>
                      <a:lnTo>
                        <a:pt x="62" y="865"/>
                      </a:lnTo>
                      <a:lnTo>
                        <a:pt x="42" y="787"/>
                      </a:lnTo>
                      <a:lnTo>
                        <a:pt x="7" y="670"/>
                      </a:lnTo>
                      <a:lnTo>
                        <a:pt x="0" y="615"/>
                      </a:lnTo>
                      <a:lnTo>
                        <a:pt x="28" y="525"/>
                      </a:lnTo>
                      <a:lnTo>
                        <a:pt x="55" y="401"/>
                      </a:lnTo>
                      <a:lnTo>
                        <a:pt x="90" y="242"/>
                      </a:lnTo>
                      <a:lnTo>
                        <a:pt x="124" y="166"/>
                      </a:lnTo>
                      <a:lnTo>
                        <a:pt x="187" y="131"/>
                      </a:lnTo>
                      <a:lnTo>
                        <a:pt x="242" y="11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pPr defTabSz="685800">
                    <a:spcBef>
                      <a:spcPct val="0"/>
                    </a:spcBef>
                    <a:buClrTx/>
                    <a:defRPr/>
                  </a:pPr>
                  <a:endParaRPr lang="en-US" b="1" kern="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53" name="Freeform 145"/>
                <p:cNvSpPr/>
                <p:nvPr/>
              </p:nvSpPr>
              <p:spPr bwMode="auto">
                <a:xfrm>
                  <a:off x="2883" y="1090"/>
                  <a:ext cx="30" cy="21"/>
                </a:xfrm>
                <a:custGeom>
                  <a:avLst/>
                  <a:gdLst>
                    <a:gd name="T0" fmla="*/ 0 w 210"/>
                    <a:gd name="T1" fmla="*/ 83 h 149"/>
                    <a:gd name="T2" fmla="*/ 27 w 210"/>
                    <a:gd name="T3" fmla="*/ 135 h 149"/>
                    <a:gd name="T4" fmla="*/ 55 w 210"/>
                    <a:gd name="T5" fmla="*/ 149 h 149"/>
                    <a:gd name="T6" fmla="*/ 120 w 210"/>
                    <a:gd name="T7" fmla="*/ 132 h 149"/>
                    <a:gd name="T8" fmla="*/ 182 w 210"/>
                    <a:gd name="T9" fmla="*/ 104 h 149"/>
                    <a:gd name="T10" fmla="*/ 207 w 210"/>
                    <a:gd name="T11" fmla="*/ 83 h 149"/>
                    <a:gd name="T12" fmla="*/ 210 w 210"/>
                    <a:gd name="T13" fmla="*/ 31 h 149"/>
                    <a:gd name="T14" fmla="*/ 189 w 210"/>
                    <a:gd name="T15" fmla="*/ 0 h 149"/>
                    <a:gd name="T16" fmla="*/ 141 w 210"/>
                    <a:gd name="T17" fmla="*/ 4 h 149"/>
                    <a:gd name="T18" fmla="*/ 103 w 210"/>
                    <a:gd name="T19" fmla="*/ 20 h 149"/>
                    <a:gd name="T20" fmla="*/ 62 w 210"/>
                    <a:gd name="T21" fmla="*/ 41 h 149"/>
                    <a:gd name="T22" fmla="*/ 0 w 210"/>
                    <a:gd name="T23" fmla="*/ 83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0" h="149">
                      <a:moveTo>
                        <a:pt x="0" y="83"/>
                      </a:moveTo>
                      <a:lnTo>
                        <a:pt x="27" y="135"/>
                      </a:lnTo>
                      <a:lnTo>
                        <a:pt x="55" y="149"/>
                      </a:lnTo>
                      <a:lnTo>
                        <a:pt x="120" y="132"/>
                      </a:lnTo>
                      <a:lnTo>
                        <a:pt x="182" y="104"/>
                      </a:lnTo>
                      <a:lnTo>
                        <a:pt x="207" y="83"/>
                      </a:lnTo>
                      <a:lnTo>
                        <a:pt x="210" y="31"/>
                      </a:lnTo>
                      <a:lnTo>
                        <a:pt x="189" y="0"/>
                      </a:lnTo>
                      <a:lnTo>
                        <a:pt x="141" y="4"/>
                      </a:lnTo>
                      <a:lnTo>
                        <a:pt x="103" y="20"/>
                      </a:lnTo>
                      <a:lnTo>
                        <a:pt x="62" y="41"/>
                      </a:lnTo>
                      <a:lnTo>
                        <a:pt x="0" y="83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pPr defTabSz="685800">
                    <a:spcBef>
                      <a:spcPct val="0"/>
                    </a:spcBef>
                    <a:buClrTx/>
                    <a:defRPr/>
                  </a:pPr>
                  <a:endParaRPr lang="en-US" b="1" kern="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154" name="Freeform 146"/>
                <p:cNvSpPr/>
                <p:nvPr/>
              </p:nvSpPr>
              <p:spPr bwMode="auto">
                <a:xfrm>
                  <a:off x="2974" y="1146"/>
                  <a:ext cx="1" cy="6"/>
                </a:xfrm>
                <a:custGeom>
                  <a:avLst/>
                  <a:gdLst>
                    <a:gd name="T0" fmla="*/ 7 w 7"/>
                    <a:gd name="T1" fmla="*/ 42 h 42"/>
                    <a:gd name="T2" fmla="*/ 7 w 7"/>
                    <a:gd name="T3" fmla="*/ 18 h 42"/>
                    <a:gd name="T4" fmla="*/ 0 w 7"/>
                    <a:gd name="T5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42">
                      <a:moveTo>
                        <a:pt x="7" y="42"/>
                      </a:moveTo>
                      <a:lnTo>
                        <a:pt x="7" y="1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pPr defTabSz="685800">
                    <a:spcBef>
                      <a:spcPct val="0"/>
                    </a:spcBef>
                    <a:buClrTx/>
                    <a:defRPr/>
                  </a:pPr>
                  <a:endParaRPr lang="en-US" b="1" kern="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</p:grpSp>
        </p:grpSp>
      </p:grpSp>
      <p:sp>
        <p:nvSpPr>
          <p:cNvPr id="196" name="Text Box 14"/>
          <p:cNvSpPr txBox="1"/>
          <p:nvPr/>
        </p:nvSpPr>
        <p:spPr bwMode="auto">
          <a:xfrm>
            <a:off x="5159896" y="1057360"/>
            <a:ext cx="5662406" cy="499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即：</a:t>
            </a:r>
            <a:r>
              <a:rPr kumimoji="1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将求</a:t>
            </a:r>
            <a:r>
              <a:rPr kumimoji="1" lang="zh-CN" altLang="en-US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1" lang="en-US" altLang="zh-CN" b="1" i="1" dirty="0">
                <a:solidFill>
                  <a:srgbClr val="FF0000"/>
                </a:solidFill>
                <a:ea typeface="楷体_GB2312" pitchFamily="49" charset="-122"/>
              </a:rPr>
              <a:t>f</a:t>
            </a:r>
            <a:r>
              <a:rPr kumimoji="1" lang="en-US" altLang="zh-CN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1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的重根转化为求另一函数</a:t>
            </a:r>
            <a:r>
              <a:rPr kumimoji="1" lang="en-US" altLang="zh-CN" b="1" i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u</a:t>
            </a:r>
            <a:r>
              <a:rPr kumimoji="1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的单根。</a:t>
            </a:r>
            <a:endParaRPr kumimoji="1" lang="zh-CN" altLang="en-US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97" name="Group 153"/>
          <p:cNvGrpSpPr/>
          <p:nvPr/>
        </p:nvGrpSpPr>
        <p:grpSpPr bwMode="auto">
          <a:xfrm>
            <a:off x="1974850" y="1875790"/>
            <a:ext cx="5452110" cy="605790"/>
            <a:chOff x="576" y="2003"/>
            <a:chExt cx="3744" cy="512"/>
          </a:xfrm>
        </p:grpSpPr>
        <p:sp>
          <p:nvSpPr>
            <p:cNvPr id="198" name="Text Box 17"/>
            <p:cNvSpPr txBox="1"/>
            <p:nvPr/>
          </p:nvSpPr>
          <p:spPr bwMode="auto">
            <a:xfrm>
              <a:off x="576" y="2053"/>
              <a:ext cx="3744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>
                <a:spcBef>
                  <a:spcPct val="50000"/>
                </a:spcBef>
                <a:buClrTx/>
                <a:defRPr/>
              </a:pPr>
              <a:r>
                <a:rPr kumimoji="1" lang="zh-CN" altLang="en-US" b="1" kern="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令　　　　　，则 </a:t>
              </a:r>
              <a:r>
                <a:rPr kumimoji="1" lang="en-US" altLang="zh-CN" b="1" i="1" kern="0" dirty="0">
                  <a:solidFill>
                    <a:srgbClr val="000000"/>
                  </a:solidFill>
                  <a:ea typeface="楷体_GB2312" pitchFamily="49" charset="-122"/>
                </a:rPr>
                <a:t>f</a:t>
              </a:r>
              <a:r>
                <a:rPr kumimoji="1" lang="en-US" altLang="zh-CN" b="1" kern="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b="1" kern="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的重根 </a:t>
              </a:r>
              <a:r>
                <a:rPr kumimoji="1" lang="en-US" altLang="zh-CN" b="1" kern="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= </a:t>
              </a:r>
              <a:r>
                <a:rPr kumimoji="1" lang="en-US" altLang="zh-CN" b="1" i="1" kern="0" dirty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u</a:t>
              </a:r>
              <a:r>
                <a:rPr kumimoji="1" lang="en-US" altLang="zh-CN" b="1" i="1" kern="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 </a:t>
              </a:r>
              <a:r>
                <a:rPr kumimoji="1" lang="zh-CN" altLang="en-US" b="1" kern="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的单根。</a:t>
              </a:r>
              <a:endParaRPr kumimoji="1" lang="zh-CN" altLang="en-US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99" name="Object 19"/>
            <p:cNvGraphicFramePr>
              <a:graphicFrameLocks noChangeAspect="1"/>
            </p:cNvGraphicFramePr>
            <p:nvPr/>
          </p:nvGraphicFramePr>
          <p:xfrm>
            <a:off x="848" y="2003"/>
            <a:ext cx="1007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87" name="Equation" r:id="rId3" imgW="0" imgH="0" progId="Equation.3">
                    <p:embed/>
                  </p:oleObj>
                </mc:Choice>
                <mc:Fallback>
                  <p:oleObj name="Equation" r:id="rId3" imgW="0" imgH="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8" y="2003"/>
                          <a:ext cx="1007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0" name="Group 154"/>
          <p:cNvGrpSpPr/>
          <p:nvPr/>
        </p:nvGrpSpPr>
        <p:grpSpPr bwMode="auto">
          <a:xfrm>
            <a:off x="759812" y="2493588"/>
            <a:ext cx="5835255" cy="400050"/>
            <a:chOff x="518" y="2516"/>
            <a:chExt cx="4901" cy="336"/>
          </a:xfrm>
        </p:grpSpPr>
        <p:sp>
          <p:nvSpPr>
            <p:cNvPr id="202" name="Text Box 21"/>
            <p:cNvSpPr txBox="1"/>
            <p:nvPr/>
          </p:nvSpPr>
          <p:spPr bwMode="auto">
            <a:xfrm>
              <a:off x="518" y="2516"/>
              <a:ext cx="4901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>
                <a:spcBef>
                  <a:spcPct val="0"/>
                </a:spcBef>
                <a:buClrTx/>
                <a:defRPr/>
              </a:pPr>
              <a:r>
                <a:rPr lang="zh-CN" altLang="en-US" b="1" kern="0" dirty="0">
                  <a:solidFill>
                    <a:srgbClr val="000000"/>
                  </a:solidFill>
                  <a:ea typeface="楷体_GB2312" pitchFamily="49" charset="-122"/>
                </a:rPr>
                <a:t>于是，求解方程              的</a:t>
              </a:r>
              <a:r>
                <a:rPr kumimoji="1" lang="en-US" altLang="zh-CN" b="1" kern="0" dirty="0">
                  <a:ea typeface="楷体_GB2312" pitchFamily="49" charset="-122"/>
                </a:rPr>
                <a:t>Newton</a:t>
              </a:r>
              <a:r>
                <a:rPr lang="en-US" altLang="zh-CN" b="1" kern="0" dirty="0">
                  <a:solidFill>
                    <a:srgbClr val="009900"/>
                  </a:solidFill>
                  <a:ea typeface="楷体_GB2312" pitchFamily="49" charset="-122"/>
                </a:rPr>
                <a:t> </a:t>
              </a:r>
              <a:r>
                <a:rPr lang="zh-CN" altLang="en-US" b="1" kern="0" dirty="0">
                  <a:solidFill>
                    <a:srgbClr val="000000"/>
                  </a:solidFill>
                  <a:ea typeface="楷体_GB2312" pitchFamily="49" charset="-122"/>
                </a:rPr>
                <a:t>法迭代函数为：</a:t>
              </a:r>
              <a:endParaRPr lang="zh-CN" altLang="en-US" b="1" kern="0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203" name="Object 22"/>
            <p:cNvGraphicFramePr>
              <a:graphicFrameLocks noChangeAspect="1"/>
            </p:cNvGraphicFramePr>
            <p:nvPr/>
          </p:nvGraphicFramePr>
          <p:xfrm>
            <a:off x="2157" y="2574"/>
            <a:ext cx="67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88" name="Equation" r:id="rId5" imgW="0" imgH="0" progId="Equation.DSMT4">
                    <p:embed/>
                  </p:oleObj>
                </mc:Choice>
                <mc:Fallback>
                  <p:oleObj name="Equation" r:id="rId5" imgW="0" imgH="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7" y="2574"/>
                          <a:ext cx="670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6" name="Object 24"/>
          <p:cNvGraphicFramePr>
            <a:graphicFrameLocks noChangeAspect="1"/>
          </p:cNvGraphicFramePr>
          <p:nvPr/>
        </p:nvGraphicFramePr>
        <p:xfrm>
          <a:off x="6554406" y="4365104"/>
          <a:ext cx="1314450" cy="275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9" name="Equation" r:id="rId7" imgW="0" imgH="0" progId="Equation.3">
                  <p:embed/>
                </p:oleObj>
              </mc:Choice>
              <mc:Fallback>
                <p:oleObj name="Equation" r:id="rId7" imgW="0" imgH="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4406" y="4365104"/>
                        <a:ext cx="1314450" cy="2750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" name="Rectangle 149"/>
          <p:cNvSpPr/>
          <p:nvPr/>
        </p:nvSpPr>
        <p:spPr bwMode="auto">
          <a:xfrm>
            <a:off x="848931" y="3514080"/>
            <a:ext cx="23214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>
              <a:spcBef>
                <a:spcPct val="0"/>
              </a:spcBef>
              <a:buClrTx/>
              <a:defRPr/>
            </a:pPr>
            <a:r>
              <a:rPr lang="zh-CN" altLang="en-US" b="1" kern="0" dirty="0">
                <a:ea typeface="楷体_GB2312" pitchFamily="49" charset="-122"/>
              </a:rPr>
              <a:t>相应的迭代公式为</a:t>
            </a:r>
            <a:r>
              <a:rPr lang="en-US" altLang="zh-CN" b="1" kern="0" dirty="0">
                <a:ea typeface="楷体_GB2312" pitchFamily="49" charset="-122"/>
              </a:rPr>
              <a:t>:</a:t>
            </a:r>
            <a:endParaRPr lang="en-US" altLang="zh-CN" b="1" kern="0" dirty="0">
              <a:ea typeface="楷体_GB2312" pitchFamily="49" charset="-122"/>
            </a:endParaRPr>
          </a:p>
        </p:txBody>
      </p:sp>
      <p:sp>
        <p:nvSpPr>
          <p:cNvPr id="68" name="Rectangle 149"/>
          <p:cNvSpPr/>
          <p:nvPr/>
        </p:nvSpPr>
        <p:spPr bwMode="auto">
          <a:xfrm>
            <a:off x="848930" y="5132199"/>
            <a:ext cx="9973372" cy="961097"/>
          </a:xfrm>
          <a:prstGeom prst="rect">
            <a:avLst/>
          </a:prstGeom>
          <a:blipFill rotWithShape="1">
            <a:blip r:embed="rId9"/>
            <a:stretch>
              <a:fillRect l="-611" b="-10127"/>
            </a:stretch>
          </a:blip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65626" y="2899514"/>
            <a:ext cx="4150654" cy="6735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79125" y="4136110"/>
            <a:ext cx="3469770" cy="733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87160" y="5232876"/>
            <a:ext cx="432323" cy="3551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66017" y="5302463"/>
            <a:ext cx="813706" cy="2810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95547" y="5661501"/>
            <a:ext cx="669847" cy="34236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/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7" name="Rectangle 18"/>
          <p:cNvSpPr/>
          <p:nvPr/>
        </p:nvSpPr>
        <p:spPr bwMode="auto">
          <a:xfrm>
            <a:off x="335360" y="116633"/>
            <a:ext cx="5357812" cy="5847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rgbClr val="700000"/>
                </a:solidFill>
                <a:ea typeface="微软雅黑" pitchFamily="34" charset="-122"/>
                <a:cs typeface="Times New Roman" pitchFamily="18" charset="0"/>
              </a:rPr>
              <a:t>§1.1  </a:t>
            </a:r>
            <a:r>
              <a:rPr lang="zh-CN" altLang="en-US" sz="2800" b="1" dirty="0">
                <a:solidFill>
                  <a:srgbClr val="700000"/>
                </a:solidFill>
                <a:ea typeface="微软雅黑" pitchFamily="34" charset="-122"/>
                <a:cs typeface="Times New Roman" pitchFamily="18" charset="0"/>
              </a:rPr>
              <a:t>二分法</a:t>
            </a:r>
            <a:endParaRPr lang="zh-CN" altLang="en-US" sz="2800" b="1" dirty="0">
              <a:solidFill>
                <a:srgbClr val="700000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5400" y="662962"/>
            <a:ext cx="10873208" cy="3108543"/>
          </a:xfrm>
          <a:prstGeom prst="rect">
            <a:avLst/>
          </a:prstGeom>
          <a:blipFill rotWithShape="1">
            <a:blip r:embed="rId1"/>
            <a:stretch>
              <a:fillRect l="-561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3392" y="2492896"/>
            <a:ext cx="11017224" cy="4638834"/>
          </a:xfrm>
          <a:prstGeom prst="rect">
            <a:avLst/>
          </a:prstGeom>
          <a:blipFill rotWithShape="1">
            <a:blip r:embed="rId2"/>
            <a:stretch>
              <a:fillRect l="-830" t="-1445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64200" y="3811905"/>
            <a:ext cx="3470275" cy="862330"/>
          </a:xfrm>
          <a:prstGeom prst="rect">
            <a:avLst/>
          </a:prstGeom>
          <a:blipFill rotWithShape="1">
            <a:blip r:embed="rId3"/>
            <a:stretch>
              <a:fillRect l="-1969" t="-4762" r="-10433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735955" y="5395595"/>
            <a:ext cx="3430905" cy="852805"/>
          </a:xfrm>
          <a:prstGeom prst="rect">
            <a:avLst/>
          </a:prstGeom>
          <a:blipFill rotWithShape="1">
            <a:blip r:embed="rId4"/>
            <a:stretch>
              <a:fillRect l="-2165" t="-4762" r="-10236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20" name="AutoShape 1061"/>
          <p:cNvSpPr/>
          <p:nvPr/>
        </p:nvSpPr>
        <p:spPr bwMode="auto">
          <a:xfrm>
            <a:off x="7968208" y="2691535"/>
            <a:ext cx="2376264" cy="564620"/>
          </a:xfrm>
          <a:prstGeom prst="wedgeEllipseCallout">
            <a:avLst>
              <a:gd name="adj1" fmla="val -42255"/>
              <a:gd name="adj2" fmla="val 181229"/>
            </a:avLst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/>
            <a:r>
              <a:rPr lang="zh-CN" altLang="en-US" sz="1800" b="1" dirty="0">
                <a:ea typeface="楷体_GB2312" pitchFamily="49" charset="-122"/>
              </a:rPr>
              <a:t>区间长度减半</a:t>
            </a:r>
            <a:endParaRPr lang="zh-CN" altLang="en-US" sz="1800" b="1" dirty="0">
              <a:ea typeface="楷体_GB2312" pitchFamily="49" charset="-122"/>
            </a:endParaRPr>
          </a:p>
        </p:txBody>
      </p:sp>
      <p:sp>
        <p:nvSpPr>
          <p:cNvPr id="21" name="AutoShape 1061"/>
          <p:cNvSpPr/>
          <p:nvPr/>
        </p:nvSpPr>
        <p:spPr bwMode="auto">
          <a:xfrm>
            <a:off x="7680176" y="4524281"/>
            <a:ext cx="2880320" cy="495768"/>
          </a:xfrm>
          <a:prstGeom prst="wedgeEllipseCallout">
            <a:avLst>
              <a:gd name="adj1" fmla="val -28125"/>
              <a:gd name="adj2" fmla="val 145803"/>
            </a:avLst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/>
            <a:r>
              <a:rPr lang="zh-CN" altLang="en-US" sz="1800" b="1" dirty="0">
                <a:ea typeface="楷体_GB2312" pitchFamily="49" charset="-122"/>
              </a:rPr>
              <a:t>区间长度再次减半</a:t>
            </a:r>
            <a:endParaRPr lang="zh-CN" altLang="en-US" sz="1800" b="1" dirty="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3" grpId="0" bldLvl="0" animBg="1"/>
      <p:bldP spid="17" grpId="0" bldLvl="0" animBg="1"/>
      <p:bldP spid="20" grpId="0" animBg="1" autoUpdateAnimBg="0"/>
      <p:bldP spid="21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/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7413" name="灯片编号占位符 6"/>
          <p:cNvSpPr/>
          <p:nvPr>
            <p:ph type="sldNum" sz="quarter" idx="10"/>
          </p:nvPr>
        </p:nvSpPr>
        <p:spPr>
          <a:xfrm>
            <a:off x="579620" y="3609153"/>
            <a:ext cx="2133600" cy="47625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charset="2"/>
              <a:defRPr sz="2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charset="2"/>
              <a:defRPr sz="2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charset="2"/>
              <a:defRPr sz="2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charset="2"/>
              <a:defRPr sz="2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latin typeface="Arial" charset="0"/>
                <a:ea typeface="宋体" charset="-122"/>
              </a:rPr>
              <a:t> </a:t>
            </a:r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7" name="Rectangle 18"/>
          <p:cNvSpPr/>
          <p:nvPr/>
        </p:nvSpPr>
        <p:spPr bwMode="auto">
          <a:xfrm>
            <a:off x="234132" y="116632"/>
            <a:ext cx="5357812" cy="52322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rgbClr val="700000"/>
                </a:solidFill>
                <a:ea typeface="微软雅黑" pitchFamily="34" charset="-122"/>
                <a:cs typeface="Times New Roman" pitchFamily="18" charset="0"/>
              </a:rPr>
              <a:t>§1.1  </a:t>
            </a:r>
            <a:r>
              <a:rPr lang="zh-CN" altLang="en-US" sz="2800" b="1" dirty="0">
                <a:solidFill>
                  <a:srgbClr val="700000"/>
                </a:solidFill>
                <a:ea typeface="微软雅黑" pitchFamily="34" charset="-122"/>
                <a:cs typeface="Times New Roman" pitchFamily="18" charset="0"/>
              </a:rPr>
              <a:t>二分法</a:t>
            </a:r>
            <a:endParaRPr lang="zh-CN" altLang="en-US" sz="2800" b="1" dirty="0">
              <a:solidFill>
                <a:srgbClr val="700000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7752" y="2751440"/>
            <a:ext cx="8310576" cy="1549142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97" name="Text Box 1060"/>
          <p:cNvSpPr txBox="1"/>
          <p:nvPr/>
        </p:nvSpPr>
        <p:spPr bwMode="auto">
          <a:xfrm>
            <a:off x="6695032" y="1630275"/>
            <a:ext cx="457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i="1" dirty="0">
                <a:solidFill>
                  <a:srgbClr val="FF3300"/>
                </a:solidFill>
                <a:ea typeface="宋体" charset="-122"/>
              </a:rPr>
              <a:t>x*</a:t>
            </a:r>
            <a:endParaRPr lang="en-US" altLang="zh-CN" b="1" i="1" dirty="0">
              <a:solidFill>
                <a:srgbClr val="FF3300"/>
              </a:solidFill>
              <a:ea typeface="宋体" charset="-122"/>
            </a:endParaRPr>
          </a:p>
        </p:txBody>
      </p:sp>
      <p:sp>
        <p:nvSpPr>
          <p:cNvPr id="98" name="Line 1040"/>
          <p:cNvSpPr/>
          <p:nvPr/>
        </p:nvSpPr>
        <p:spPr bwMode="auto">
          <a:xfrm>
            <a:off x="3951832" y="2011273"/>
            <a:ext cx="430440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ClrTx/>
              <a:defRPr/>
            </a:pPr>
            <a:endParaRPr lang="en-US" sz="2400" ker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9" name="Freeform 1041"/>
          <p:cNvSpPr/>
          <p:nvPr/>
        </p:nvSpPr>
        <p:spPr bwMode="auto">
          <a:xfrm>
            <a:off x="4637632" y="639673"/>
            <a:ext cx="3048000" cy="2057400"/>
          </a:xfrm>
          <a:custGeom>
            <a:avLst/>
            <a:gdLst>
              <a:gd name="T0" fmla="*/ 0 w 1920"/>
              <a:gd name="T1" fmla="*/ 1296 h 1296"/>
              <a:gd name="T2" fmla="*/ 672 w 1920"/>
              <a:gd name="T3" fmla="*/ 1152 h 1296"/>
              <a:gd name="T4" fmla="*/ 1248 w 1920"/>
              <a:gd name="T5" fmla="*/ 960 h 1296"/>
              <a:gd name="T6" fmla="*/ 1536 w 1920"/>
              <a:gd name="T7" fmla="*/ 768 h 1296"/>
              <a:gd name="T8" fmla="*/ 1776 w 1920"/>
              <a:gd name="T9" fmla="*/ 384 h 1296"/>
              <a:gd name="T10" fmla="*/ 1920 w 1920"/>
              <a:gd name="T11" fmla="*/ 0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0" h="1296">
                <a:moveTo>
                  <a:pt x="0" y="1296"/>
                </a:moveTo>
                <a:cubicBezTo>
                  <a:pt x="232" y="1252"/>
                  <a:pt x="464" y="1208"/>
                  <a:pt x="672" y="1152"/>
                </a:cubicBezTo>
                <a:cubicBezTo>
                  <a:pt x="880" y="1096"/>
                  <a:pt x="1104" y="1024"/>
                  <a:pt x="1248" y="960"/>
                </a:cubicBezTo>
                <a:cubicBezTo>
                  <a:pt x="1392" y="896"/>
                  <a:pt x="1448" y="864"/>
                  <a:pt x="1536" y="768"/>
                </a:cubicBezTo>
                <a:cubicBezTo>
                  <a:pt x="1624" y="672"/>
                  <a:pt x="1712" y="512"/>
                  <a:pt x="1776" y="384"/>
                </a:cubicBezTo>
                <a:cubicBezTo>
                  <a:pt x="1840" y="256"/>
                  <a:pt x="1880" y="128"/>
                  <a:pt x="1920" y="0"/>
                </a:cubicBezTo>
              </a:path>
            </a:pathLst>
          </a:custGeom>
          <a:noFill/>
          <a:ln w="19050">
            <a:solidFill>
              <a:srgbClr val="0432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ClrTx/>
              <a:defRPr/>
            </a:pPr>
            <a:endParaRPr lang="en-US" sz="2400" kern="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00" name="Line 1042"/>
          <p:cNvSpPr/>
          <p:nvPr/>
        </p:nvSpPr>
        <p:spPr bwMode="auto">
          <a:xfrm>
            <a:off x="6237832" y="2011273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ClrTx/>
              <a:defRPr/>
            </a:pPr>
            <a:endParaRPr lang="en-US" sz="2400" ker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01" name="Oval 1043"/>
          <p:cNvSpPr/>
          <p:nvPr/>
        </p:nvSpPr>
        <p:spPr bwMode="auto">
          <a:xfrm>
            <a:off x="6847435" y="1968414"/>
            <a:ext cx="111125" cy="111125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02" name="Line 1045"/>
          <p:cNvSpPr/>
          <p:nvPr/>
        </p:nvSpPr>
        <p:spPr bwMode="auto">
          <a:xfrm flipV="1">
            <a:off x="4637632" y="2011273"/>
            <a:ext cx="0" cy="6858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ClrTx/>
              <a:defRPr/>
            </a:pPr>
            <a:endParaRPr lang="en-US" sz="2400" ker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03" name="Text Box 1046"/>
          <p:cNvSpPr txBox="1"/>
          <p:nvPr/>
        </p:nvSpPr>
        <p:spPr bwMode="auto">
          <a:xfrm>
            <a:off x="4485232" y="1706474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defRPr/>
            </a:pPr>
            <a:r>
              <a:rPr lang="en-US" altLang="zh-CN" sz="1800" b="1" i="1" kern="0" dirty="0">
                <a:solidFill>
                  <a:srgbClr val="000000"/>
                </a:solidFill>
                <a:ea typeface="宋体" charset="-122"/>
              </a:rPr>
              <a:t>a</a:t>
            </a:r>
            <a:endParaRPr lang="en-US" altLang="zh-CN" sz="1800" b="1" i="1" kern="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04" name="Line 1048"/>
          <p:cNvSpPr/>
          <p:nvPr/>
        </p:nvSpPr>
        <p:spPr bwMode="auto">
          <a:xfrm>
            <a:off x="7685632" y="639675"/>
            <a:ext cx="0" cy="13716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ClrTx/>
              <a:defRPr/>
            </a:pPr>
            <a:endParaRPr lang="en-US" sz="2400" ker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05" name="Text Box 1049"/>
          <p:cNvSpPr txBox="1"/>
          <p:nvPr/>
        </p:nvSpPr>
        <p:spPr bwMode="auto">
          <a:xfrm>
            <a:off x="7518399" y="2023976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defRPr/>
            </a:pPr>
            <a:r>
              <a:rPr lang="en-US" altLang="zh-CN" sz="1800" b="1" i="1" kern="0" dirty="0">
                <a:solidFill>
                  <a:srgbClr val="000000"/>
                </a:solidFill>
                <a:ea typeface="宋体" charset="-122"/>
              </a:rPr>
              <a:t>b</a:t>
            </a:r>
            <a:endParaRPr lang="en-US" altLang="zh-CN" sz="1800" b="1" i="1" kern="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06" name="Text Box 1050"/>
          <p:cNvSpPr txBox="1"/>
          <p:nvPr/>
        </p:nvSpPr>
        <p:spPr bwMode="auto">
          <a:xfrm>
            <a:off x="6085432" y="1630275"/>
            <a:ext cx="381000" cy="400110"/>
          </a:xfrm>
          <a:prstGeom prst="rect">
            <a:avLst/>
          </a:prstGeom>
          <a:blipFill rotWithShape="1">
            <a:blip r:embed="rId2"/>
            <a:stretch>
              <a:fillRect r="-9524" b="-3030"/>
            </a:stretch>
          </a:blip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07" name="Line 1051"/>
          <p:cNvSpPr/>
          <p:nvPr/>
        </p:nvSpPr>
        <p:spPr bwMode="auto">
          <a:xfrm flipV="1">
            <a:off x="6999832" y="1935073"/>
            <a:ext cx="0" cy="7620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ClrTx/>
              <a:defRPr/>
            </a:pPr>
            <a:endParaRPr lang="en-US" sz="2400" ker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08" name="Text Box 1052"/>
          <p:cNvSpPr txBox="1"/>
          <p:nvPr/>
        </p:nvSpPr>
        <p:spPr bwMode="auto">
          <a:xfrm>
            <a:off x="6839222" y="2017625"/>
            <a:ext cx="381000" cy="400110"/>
          </a:xfrm>
          <a:prstGeom prst="rect">
            <a:avLst/>
          </a:prstGeom>
          <a:blipFill rotWithShape="1">
            <a:blip r:embed="rId3"/>
            <a:stretch>
              <a:fillRect r="-11290" b="-1515"/>
            </a:stretch>
          </a:blip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09" name="Text Box 1053"/>
          <p:cNvSpPr txBox="1"/>
          <p:nvPr/>
        </p:nvSpPr>
        <p:spPr bwMode="auto">
          <a:xfrm>
            <a:off x="6085431" y="1333122"/>
            <a:ext cx="629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i="1" dirty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ea typeface="宋体" charset="-122"/>
              </a:rPr>
              <a:t>1</a:t>
            </a:r>
            <a:endParaRPr lang="en-US" altLang="zh-CN" b="1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10" name="Text Box 1054"/>
          <p:cNvSpPr txBox="1"/>
          <p:nvPr/>
        </p:nvSpPr>
        <p:spPr bwMode="auto">
          <a:xfrm>
            <a:off x="6847435" y="2339518"/>
            <a:ext cx="5723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i="1" dirty="0">
                <a:solidFill>
                  <a:srgbClr val="000000"/>
                </a:solidFill>
                <a:ea typeface="宋体" charset="-122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ea typeface="宋体" charset="-122"/>
              </a:rPr>
              <a:t>2</a:t>
            </a:r>
            <a:endParaRPr lang="en-US" altLang="zh-CN" b="1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11" name="Text Box 1054"/>
          <p:cNvSpPr txBox="1"/>
          <p:nvPr/>
        </p:nvSpPr>
        <p:spPr bwMode="auto">
          <a:xfrm>
            <a:off x="7476340" y="2339588"/>
            <a:ext cx="5723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i="1" dirty="0">
                <a:solidFill>
                  <a:srgbClr val="000000"/>
                </a:solidFill>
                <a:ea typeface="宋体" charset="-122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ea typeface="宋体" charset="-122"/>
              </a:rPr>
              <a:t>1</a:t>
            </a:r>
            <a:endParaRPr lang="en-US" altLang="zh-CN" b="1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12" name="Text Box 1053"/>
          <p:cNvSpPr txBox="1"/>
          <p:nvPr/>
        </p:nvSpPr>
        <p:spPr bwMode="auto">
          <a:xfrm>
            <a:off x="6104036" y="1023973"/>
            <a:ext cx="629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i="1" dirty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ea typeface="宋体" charset="-122"/>
              </a:rPr>
              <a:t>2</a:t>
            </a:r>
            <a:endParaRPr lang="en-US" altLang="zh-CN" b="1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13" name="TextBox 15"/>
          <p:cNvSpPr txBox="1"/>
          <p:nvPr/>
        </p:nvSpPr>
        <p:spPr>
          <a:xfrm>
            <a:off x="305704" y="3933057"/>
            <a:ext cx="8310576" cy="1109791"/>
          </a:xfrm>
          <a:prstGeom prst="rect">
            <a:avLst/>
          </a:prstGeom>
          <a:blipFill rotWithShape="1">
            <a:blip r:embed="rId4"/>
            <a:stretch>
              <a:fillRect b="-4396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767408" y="4993898"/>
            <a:ext cx="10786284" cy="1459438"/>
          </a:xfrm>
          <a:prstGeom prst="rect">
            <a:avLst/>
          </a:prstGeom>
          <a:blipFill rotWithShape="1">
            <a:blip r:embed="rId5"/>
            <a:stretch>
              <a:fillRect l="-904" t="-3333" b="-8333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7" grpId="0"/>
      <p:bldP spid="98" grpId="0" animBg="1"/>
      <p:bldP spid="99" grpId="0" animBg="1"/>
      <p:bldP spid="100" grpId="0" animBg="1"/>
      <p:bldP spid="101" grpId="0" animBg="1"/>
      <p:bldP spid="102" grpId="0" animBg="1"/>
      <p:bldP spid="103" grpId="0"/>
      <p:bldP spid="104" grpId="0" animBg="1"/>
      <p:bldP spid="105" grpId="0"/>
      <p:bldP spid="106" grpId="0"/>
      <p:bldP spid="107" grpId="0" animBg="1"/>
      <p:bldP spid="108" grpId="0"/>
      <p:bldP spid="109" grpId="0"/>
      <p:bldP spid="110" grpId="0"/>
      <p:bldP spid="111" grpId="0"/>
      <p:bldP spid="112" grpId="0"/>
      <p:bldP spid="113" grpId="0"/>
      <p:bldP spid="1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/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2" name="Text Box 3"/>
          <p:cNvSpPr txBox="1"/>
          <p:nvPr/>
        </p:nvSpPr>
        <p:spPr bwMode="auto">
          <a:xfrm>
            <a:off x="551384" y="272781"/>
            <a:ext cx="16769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432FF"/>
                </a:solidFill>
                <a:ea typeface="楷体_GB2312" pitchFamily="49" charset="-122"/>
              </a:rPr>
              <a:t>误差分析：</a:t>
            </a:r>
            <a:endParaRPr kumimoji="1" lang="zh-CN" altLang="en-US" sz="2400" b="1" dirty="0">
              <a:solidFill>
                <a:srgbClr val="0432FF"/>
              </a:solidFill>
              <a:ea typeface="楷体_GB2312" pitchFamily="49" charset="-122"/>
            </a:endParaRPr>
          </a:p>
        </p:txBody>
      </p:sp>
      <p:sp>
        <p:nvSpPr>
          <p:cNvPr id="21" name="Text Box 13"/>
          <p:cNvSpPr txBox="1"/>
          <p:nvPr/>
        </p:nvSpPr>
        <p:spPr bwMode="auto">
          <a:xfrm>
            <a:off x="767409" y="2636913"/>
            <a:ext cx="10441160" cy="2050946"/>
          </a:xfrm>
          <a:prstGeom prst="rect">
            <a:avLst/>
          </a:prstGeom>
          <a:blipFill rotWithShape="1">
            <a:blip r:embed="rId1"/>
            <a:stretch>
              <a:fillRect l="-934"/>
            </a:stretch>
          </a:blip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22" name="Object 14"/>
          <p:cNvSpPr txBox="1"/>
          <p:nvPr/>
        </p:nvSpPr>
        <p:spPr bwMode="auto">
          <a:xfrm>
            <a:off x="3785022" y="3140969"/>
            <a:ext cx="3967163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95400" y="1052736"/>
            <a:ext cx="11017224" cy="1393562"/>
          </a:xfrm>
          <a:prstGeom prst="rect">
            <a:avLst/>
          </a:prstGeom>
          <a:blipFill rotWithShape="1">
            <a:blip r:embed="rId2"/>
            <a:stretch>
              <a:fillRect l="-830" b="-3509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30" name="Text Box 13"/>
          <p:cNvSpPr txBox="1"/>
          <p:nvPr/>
        </p:nvSpPr>
        <p:spPr bwMode="auto">
          <a:xfrm>
            <a:off x="767409" y="4013860"/>
            <a:ext cx="10657181" cy="1019895"/>
          </a:xfrm>
          <a:prstGeom prst="rect">
            <a:avLst/>
          </a:prstGeom>
          <a:blipFill rotWithShape="1">
            <a:blip r:embed="rId3"/>
            <a:stretch>
              <a:fillRect l="-915" t="-4762"/>
            </a:stretch>
          </a:blip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34" name="AutoShape 1061"/>
          <p:cNvSpPr/>
          <p:nvPr/>
        </p:nvSpPr>
        <p:spPr bwMode="auto">
          <a:xfrm>
            <a:off x="8508268" y="527979"/>
            <a:ext cx="2952328" cy="541372"/>
          </a:xfrm>
          <a:prstGeom prst="wedgeEllipseCallout">
            <a:avLst>
              <a:gd name="adj1" fmla="val -96708"/>
              <a:gd name="adj2" fmla="val 84180"/>
            </a:avLst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/>
            <a:r>
              <a:rPr lang="zh-CN" altLang="en-US" sz="2400" b="1" dirty="0">
                <a:ea typeface="楷体_GB2312" pitchFamily="49" charset="-122"/>
              </a:rPr>
              <a:t>等比速度收敛</a:t>
            </a:r>
            <a:endParaRPr lang="zh-CN" altLang="en-US" sz="2400" b="1" dirty="0">
              <a:ea typeface="楷体_GB2312" pitchFamily="49" charset="-122"/>
            </a:endParaRPr>
          </a:p>
        </p:txBody>
      </p:sp>
      <p:sp>
        <p:nvSpPr>
          <p:cNvPr id="35" name="Text Box 54"/>
          <p:cNvSpPr txBox="1"/>
          <p:nvPr/>
        </p:nvSpPr>
        <p:spPr bwMode="auto">
          <a:xfrm>
            <a:off x="767409" y="5052508"/>
            <a:ext cx="10873207" cy="1688860"/>
          </a:xfrm>
          <a:prstGeom prst="rect">
            <a:avLst/>
          </a:prstGeom>
          <a:blipFill rotWithShape="1">
            <a:blip r:embed="rId4"/>
            <a:stretch>
              <a:fillRect l="-897" b="-7581"/>
            </a:stretch>
          </a:blip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0" grpId="0"/>
      <p:bldP spid="34" grpId="0" animBg="1" autoUpdateAnimBg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 bwMode="auto">
          <a:xfrm>
            <a:off x="4873870" y="6002348"/>
            <a:ext cx="6840538" cy="579438"/>
            <a:chOff x="384" y="1152"/>
            <a:chExt cx="4309" cy="365"/>
          </a:xfrm>
        </p:grpSpPr>
        <p:sp>
          <p:nvSpPr>
            <p:cNvPr id="31" name="Text Box 21"/>
            <p:cNvSpPr txBox="1"/>
            <p:nvPr/>
          </p:nvSpPr>
          <p:spPr bwMode="auto">
            <a:xfrm>
              <a:off x="384" y="1152"/>
              <a:ext cx="430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（                                      </a:t>
              </a:r>
              <a:r>
                <a:rPr lang="zh-CN" altLang="en-US" sz="3200" b="1" kern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sym typeface="+mn-ea"/>
                </a:rPr>
                <a:t>）</a:t>
              </a: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                                 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32" name="Object 22"/>
            <p:cNvGraphicFramePr>
              <a:graphicFrameLocks noChangeAspect="1"/>
            </p:cNvGraphicFramePr>
            <p:nvPr/>
          </p:nvGraphicFramePr>
          <p:xfrm>
            <a:off x="731" y="1214"/>
            <a:ext cx="2681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89" name="Equation" r:id="rId1" imgW="0" imgH="0" progId="Equation.3">
                    <p:embed/>
                  </p:oleObj>
                </mc:Choice>
                <mc:Fallback>
                  <p:oleObj name="Equation" r:id="rId1" imgW="0" imgH="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" y="1214"/>
                          <a:ext cx="2681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Rectangle 23"/>
          <p:cNvSpPr/>
          <p:nvPr/>
        </p:nvSpPr>
        <p:spPr bwMode="auto">
          <a:xfrm>
            <a:off x="3848100" y="1589973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Pct val="70000"/>
              <a:buFont typeface="Wingdings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二分过程解题过程见下表：</a:t>
            </a:r>
            <a:endParaRPr lang="zh-CN" altLang="en-US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4" name="Group 30"/>
          <p:cNvGrpSpPr/>
          <p:nvPr/>
        </p:nvGrpSpPr>
        <p:grpSpPr bwMode="auto">
          <a:xfrm>
            <a:off x="3791744" y="2299564"/>
            <a:ext cx="8083550" cy="3678238"/>
            <a:chOff x="284" y="1571"/>
            <a:chExt cx="5092" cy="2317"/>
          </a:xfrm>
        </p:grpSpPr>
        <p:graphicFrame>
          <p:nvGraphicFramePr>
            <p:cNvPr id="35" name="Object 8"/>
            <p:cNvGraphicFramePr>
              <a:graphicFrameLocks noChangeAspect="1"/>
            </p:cNvGraphicFramePr>
            <p:nvPr/>
          </p:nvGraphicFramePr>
          <p:xfrm>
            <a:off x="576" y="1606"/>
            <a:ext cx="18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90" name="公式" r:id="rId3" imgW="0" imgH="0" progId="Equation.3">
                    <p:embed/>
                  </p:oleObj>
                </mc:Choice>
                <mc:Fallback>
                  <p:oleObj name="公式" r:id="rId3" imgW="0" imgH="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606"/>
                          <a:ext cx="18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Line 9"/>
            <p:cNvSpPr/>
            <p:nvPr/>
          </p:nvSpPr>
          <p:spPr bwMode="auto">
            <a:xfrm>
              <a:off x="428" y="1606"/>
              <a:ext cx="494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7" name="Line 10"/>
            <p:cNvSpPr/>
            <p:nvPr/>
          </p:nvSpPr>
          <p:spPr bwMode="auto">
            <a:xfrm>
              <a:off x="428" y="1874"/>
              <a:ext cx="49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8" name="Line 11"/>
            <p:cNvSpPr/>
            <p:nvPr/>
          </p:nvSpPr>
          <p:spPr bwMode="auto">
            <a:xfrm>
              <a:off x="470" y="3888"/>
              <a:ext cx="49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9" name="Line 12"/>
            <p:cNvSpPr/>
            <p:nvPr/>
          </p:nvSpPr>
          <p:spPr bwMode="auto">
            <a:xfrm>
              <a:off x="940" y="1606"/>
              <a:ext cx="0" cy="22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0" name="Line 13"/>
            <p:cNvSpPr/>
            <p:nvPr/>
          </p:nvSpPr>
          <p:spPr bwMode="auto">
            <a:xfrm>
              <a:off x="4182" y="1606"/>
              <a:ext cx="0" cy="22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1" name="Line 14"/>
            <p:cNvSpPr/>
            <p:nvPr/>
          </p:nvSpPr>
          <p:spPr bwMode="auto">
            <a:xfrm>
              <a:off x="1878" y="1606"/>
              <a:ext cx="0" cy="22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2" name="Line 15"/>
            <p:cNvSpPr/>
            <p:nvPr/>
          </p:nvSpPr>
          <p:spPr bwMode="auto">
            <a:xfrm>
              <a:off x="2987" y="1606"/>
              <a:ext cx="0" cy="22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graphicFrame>
          <p:nvGraphicFramePr>
            <p:cNvPr id="43" name="Object 16"/>
            <p:cNvGraphicFramePr>
              <a:graphicFrameLocks noChangeAspect="1"/>
            </p:cNvGraphicFramePr>
            <p:nvPr/>
          </p:nvGraphicFramePr>
          <p:xfrm>
            <a:off x="1321" y="1609"/>
            <a:ext cx="199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91" name="公式" r:id="rId5" imgW="0" imgH="0" progId="Equation.3">
                    <p:embed/>
                  </p:oleObj>
                </mc:Choice>
                <mc:Fallback>
                  <p:oleObj name="公式" r:id="rId5" imgW="0" imgH="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1" y="1609"/>
                          <a:ext cx="199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17"/>
            <p:cNvGraphicFramePr>
              <a:graphicFrameLocks noChangeAspect="1"/>
            </p:cNvGraphicFramePr>
            <p:nvPr/>
          </p:nvGraphicFramePr>
          <p:xfrm>
            <a:off x="2392" y="1630"/>
            <a:ext cx="172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92" name="公式" r:id="rId7" imgW="0" imgH="0" progId="Equation.3">
                    <p:embed/>
                  </p:oleObj>
                </mc:Choice>
                <mc:Fallback>
                  <p:oleObj name="公式" r:id="rId7" imgW="0" imgH="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2" y="1630"/>
                          <a:ext cx="172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18"/>
            <p:cNvGraphicFramePr>
              <a:graphicFrameLocks noChangeAspect="1"/>
            </p:cNvGraphicFramePr>
            <p:nvPr/>
          </p:nvGraphicFramePr>
          <p:xfrm>
            <a:off x="3540" y="1571"/>
            <a:ext cx="252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93" name="公式" r:id="rId9" imgW="0" imgH="0" progId="Equation.3">
                    <p:embed/>
                  </p:oleObj>
                </mc:Choice>
                <mc:Fallback>
                  <p:oleObj name="公式" r:id="rId9" imgW="0" imgH="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0" y="1571"/>
                          <a:ext cx="252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19"/>
            <p:cNvGraphicFramePr>
              <a:graphicFrameLocks noChangeAspect="1"/>
            </p:cNvGraphicFramePr>
            <p:nvPr/>
          </p:nvGraphicFramePr>
          <p:xfrm>
            <a:off x="4523" y="1602"/>
            <a:ext cx="462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94" name="公式" r:id="rId11" imgW="0" imgH="0" progId="Equation.3">
                    <p:embed/>
                  </p:oleObj>
                </mc:Choice>
                <mc:Fallback>
                  <p:oleObj name="公式" r:id="rId11" imgW="0" imgH="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3" y="1602"/>
                          <a:ext cx="462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Rectangle 24"/>
            <p:cNvSpPr/>
            <p:nvPr/>
          </p:nvSpPr>
          <p:spPr bwMode="auto">
            <a:xfrm>
              <a:off x="284" y="1898"/>
              <a:ext cx="4900" cy="1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342900" marR="0" lvl="0" indent="-34290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CCFF"/>
                </a:buClr>
                <a:buSzPct val="70000"/>
                <a:buFont typeface="Wingdings" charset="2"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   0        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1.0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            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1.5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            1.25            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-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endParaRPr>
            </a:p>
            <a:p>
              <a:pPr marL="342900" marR="0" lvl="0" indent="-34290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CCFF"/>
                </a:buClr>
                <a:buSzPct val="70000"/>
                <a:buFont typeface="Wingdings" charset="2"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   1        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1.25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                         1.375            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+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endParaRPr>
            </a:p>
            <a:p>
              <a:pPr marL="342900" marR="0" lvl="0" indent="-34290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CCFF"/>
                </a:buClr>
                <a:buSzPct val="70000"/>
                <a:buFont typeface="Wingdings" charset="2"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   2                      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1.375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        1.3125            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-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endParaRPr>
            </a:p>
            <a:p>
              <a:pPr marL="342900" marR="0" lvl="0" indent="-34290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CCFF"/>
                </a:buClr>
                <a:buSzPct val="70000"/>
                <a:buFont typeface="Wingdings" charset="2"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   3      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1.3125       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                1.3438           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+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endParaRPr>
            </a:p>
            <a:p>
              <a:pPr marL="342900" marR="0" lvl="0" indent="-34290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CCFF"/>
                </a:buClr>
                <a:buSzPct val="70000"/>
                <a:buFont typeface="Wingdings" charset="2"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   4                     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1.3438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        1.3281           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+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endParaRPr>
            </a:p>
            <a:p>
              <a:pPr marL="342900" marR="0" lvl="0" indent="-34290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CCFF"/>
                </a:buClr>
                <a:buSzPct val="70000"/>
                <a:buFont typeface="Wingdings" charset="2"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   5                     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1.3281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         1.3203          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-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endParaRPr>
            </a:p>
            <a:p>
              <a:pPr marL="342900" marR="0" lvl="0" indent="-34290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CCFF"/>
                </a:buClr>
                <a:buSzPct val="70000"/>
                <a:buFont typeface="Wingdings" charset="2"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   6      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1.3203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                       1.3242          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-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4433" y="2393227"/>
            <a:ext cx="3194353" cy="299470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83568" y="3289300"/>
            <a:ext cx="1270000" cy="279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14556" y="484258"/>
            <a:ext cx="11236779" cy="862012"/>
            <a:chOff x="214556" y="484258"/>
            <a:chExt cx="11236779" cy="862012"/>
          </a:xfrm>
        </p:grpSpPr>
        <p:sp>
          <p:nvSpPr>
            <p:cNvPr id="27" name="Rectangle 3"/>
            <p:cNvSpPr/>
            <p:nvPr/>
          </p:nvSpPr>
          <p:spPr bwMode="auto">
            <a:xfrm>
              <a:off x="214556" y="484258"/>
              <a:ext cx="11236779" cy="862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342900" marR="0" lvl="0" indent="-34290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CCFF"/>
                </a:buClr>
                <a:buSzPct val="70000"/>
                <a:buFont typeface="Wingdings" charset="2"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    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 求方程                在           区间内的一个实根，要求准确到小数点后的第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位。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29" name="Object 5"/>
            <p:cNvGraphicFramePr>
              <a:graphicFrameLocks noChangeAspect="1"/>
            </p:cNvGraphicFramePr>
            <p:nvPr/>
          </p:nvGraphicFramePr>
          <p:xfrm>
            <a:off x="4493162" y="660993"/>
            <a:ext cx="914400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95" name="Equation" r:id="rId15" imgW="0" imgH="0" progId="Equation.3">
                    <p:embed/>
                  </p:oleObj>
                </mc:Choice>
                <mc:Fallback>
                  <p:oleObj name="Equation" r:id="rId15" imgW="0" imgH="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3162" y="660993"/>
                          <a:ext cx="914400" cy="347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92960" y="587375"/>
            <a:ext cx="1724083" cy="41465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/>
          <p:nvPr/>
        </p:nvSpPr>
        <p:spPr bwMode="auto">
          <a:xfrm>
            <a:off x="551384" y="457201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700000"/>
                </a:solidFill>
                <a:ea typeface="微软雅黑" pitchFamily="34" charset="-122"/>
                <a:cs typeface="Times New Roman" pitchFamily="18" charset="0"/>
              </a:rPr>
              <a:t>§1.2 </a:t>
            </a:r>
            <a:r>
              <a:rPr lang="zh-CN" altLang="en-US" sz="2800" b="1" dirty="0">
                <a:solidFill>
                  <a:srgbClr val="700000"/>
                </a:solidFill>
                <a:ea typeface="微软雅黑" pitchFamily="34" charset="-122"/>
                <a:cs typeface="Times New Roman" pitchFamily="18" charset="0"/>
              </a:rPr>
              <a:t>迭代法</a:t>
            </a:r>
            <a:endParaRPr lang="en-US" altLang="zh-CN" sz="2800" b="1" dirty="0">
              <a:solidFill>
                <a:srgbClr val="700000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9156" name="Text Box 4"/>
          <p:cNvSpPr txBox="1"/>
          <p:nvPr/>
        </p:nvSpPr>
        <p:spPr bwMode="auto">
          <a:xfrm>
            <a:off x="3272408" y="1243608"/>
            <a:ext cx="129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i="1" dirty="0"/>
              <a:t>f</a:t>
            </a:r>
            <a:r>
              <a:rPr lang="en-US" altLang="zh-CN" sz="2400" b="1" dirty="0"/>
              <a:t> 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 = 0</a:t>
            </a:r>
            <a:endParaRPr lang="en-US" altLang="zh-CN" sz="2400" b="1" i="1" dirty="0"/>
          </a:p>
        </p:txBody>
      </p:sp>
      <p:sp>
        <p:nvSpPr>
          <p:cNvPr id="49157" name="Text Box 5"/>
          <p:cNvSpPr txBox="1"/>
          <p:nvPr/>
        </p:nvSpPr>
        <p:spPr bwMode="auto">
          <a:xfrm>
            <a:off x="6656040" y="1167408"/>
            <a:ext cx="1600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i="1" dirty="0"/>
              <a:t>x</a:t>
            </a:r>
            <a:r>
              <a:rPr lang="en-US" altLang="zh-CN" sz="2400" b="1" dirty="0"/>
              <a:t> = </a:t>
            </a:r>
            <a:r>
              <a:rPr lang="en-US" altLang="zh-CN" sz="2400" b="1" dirty="0">
                <a:sym typeface="Symbol" pitchFamily="18" charset="2"/>
              </a:rPr>
              <a:t>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</a:t>
            </a:r>
            <a:endParaRPr lang="en-US" altLang="zh-CN" sz="2400" b="1" dirty="0"/>
          </a:p>
        </p:txBody>
      </p:sp>
      <p:grpSp>
        <p:nvGrpSpPr>
          <p:cNvPr id="49160" name="Group 8"/>
          <p:cNvGrpSpPr/>
          <p:nvPr/>
        </p:nvGrpSpPr>
        <p:grpSpPr bwMode="auto">
          <a:xfrm>
            <a:off x="4967064" y="1124744"/>
            <a:ext cx="1447800" cy="533400"/>
            <a:chOff x="1680" y="720"/>
            <a:chExt cx="912" cy="336"/>
          </a:xfrm>
        </p:grpSpPr>
        <p:sp>
          <p:nvSpPr>
            <p:cNvPr id="49158" name="AutoShape 6"/>
            <p:cNvSpPr/>
            <p:nvPr/>
          </p:nvSpPr>
          <p:spPr bwMode="auto">
            <a:xfrm>
              <a:off x="1680" y="960"/>
              <a:ext cx="912" cy="96"/>
            </a:xfrm>
            <a:prstGeom prst="leftRightArrow">
              <a:avLst>
                <a:gd name="adj1" fmla="val 50000"/>
                <a:gd name="adj2" fmla="val 19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59" name="Text Box 7"/>
            <p:cNvSpPr txBox="1"/>
            <p:nvPr/>
          </p:nvSpPr>
          <p:spPr bwMode="auto">
            <a:xfrm>
              <a:off x="1701" y="720"/>
              <a:ext cx="8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ea typeface="楷体_GB2312" pitchFamily="49" charset="-122"/>
                </a:rPr>
                <a:t>等价变换</a:t>
              </a:r>
              <a:endParaRPr lang="zh-CN" altLang="en-US" sz="2400" b="1" dirty="0">
                <a:ea typeface="楷体_GB2312" pitchFamily="49" charset="-122"/>
              </a:endParaRPr>
            </a:p>
          </p:txBody>
        </p:sp>
      </p:grpSp>
      <p:grpSp>
        <p:nvGrpSpPr>
          <p:cNvPr id="49166" name="Group 14"/>
          <p:cNvGrpSpPr/>
          <p:nvPr/>
        </p:nvGrpSpPr>
        <p:grpSpPr bwMode="auto">
          <a:xfrm>
            <a:off x="839416" y="2060848"/>
            <a:ext cx="1143000" cy="1011238"/>
            <a:chOff x="384" y="1968"/>
            <a:chExt cx="720" cy="637"/>
          </a:xfrm>
        </p:grpSpPr>
        <p:pic>
          <p:nvPicPr>
            <p:cNvPr id="49164" name="Picture 1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1968"/>
              <a:ext cx="381" cy="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165" name="Text Box 13"/>
            <p:cNvSpPr txBox="1"/>
            <p:nvPr/>
          </p:nvSpPr>
          <p:spPr bwMode="auto">
            <a:xfrm>
              <a:off x="768" y="2064"/>
              <a:ext cx="33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accent2"/>
                  </a:solidFill>
                  <a:ea typeface="楷体_GB2312" pitchFamily="49" charset="-122"/>
                </a:rPr>
                <a:t>思路</a:t>
              </a:r>
              <a:endParaRPr lang="zh-CN" altLang="en-US" sz="2400" b="1" dirty="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49298" name="Group 146"/>
          <p:cNvGrpSpPr/>
          <p:nvPr/>
        </p:nvGrpSpPr>
        <p:grpSpPr bwMode="auto">
          <a:xfrm>
            <a:off x="2135188" y="1858516"/>
            <a:ext cx="9193213" cy="1558925"/>
            <a:chOff x="433" y="1872"/>
            <a:chExt cx="5791" cy="982"/>
          </a:xfrm>
        </p:grpSpPr>
        <p:sp>
          <p:nvSpPr>
            <p:cNvPr id="49167" name="Text Box 15"/>
            <p:cNvSpPr txBox="1"/>
            <p:nvPr/>
          </p:nvSpPr>
          <p:spPr bwMode="auto">
            <a:xfrm>
              <a:off x="433" y="1872"/>
              <a:ext cx="5716" cy="982"/>
            </a:xfrm>
            <a:prstGeom prst="rect">
              <a:avLst/>
            </a:prstGeom>
            <a:blipFill rotWithShape="1">
              <a:blip r:embed="rId2"/>
              <a:stretch>
                <a:fillRect l="-1007" b="-8203"/>
              </a:stretch>
            </a:blip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" name="Text Box 15"/>
            <p:cNvSpPr txBox="1"/>
            <p:nvPr/>
          </p:nvSpPr>
          <p:spPr bwMode="auto">
            <a:xfrm>
              <a:off x="433" y="1872"/>
              <a:ext cx="5716" cy="982"/>
            </a:xfrm>
            <a:prstGeom prst="rect">
              <a:avLst/>
            </a:prstGeom>
            <a:blipFill rotWithShape="1">
              <a:blip r:embed="rId2"/>
              <a:stretch>
                <a:fillRect l="-1007" b="-8203"/>
              </a:stretch>
            </a:blip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graphicFrame>
          <p:nvGraphicFramePr>
            <p:cNvPr id="49168" name="Object 16"/>
            <p:cNvGraphicFramePr>
              <a:graphicFrameLocks noChangeAspect="1"/>
            </p:cNvGraphicFramePr>
            <p:nvPr/>
          </p:nvGraphicFramePr>
          <p:xfrm>
            <a:off x="796" y="2202"/>
            <a:ext cx="575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25" name="Equation" r:id="rId3" imgW="0" imgH="0" progId="Equation.3">
                    <p:embed/>
                  </p:oleObj>
                </mc:Choice>
                <mc:Fallback>
                  <p:oleObj name="Equation" r:id="rId3" imgW="0" imgH="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6" y="2202"/>
                          <a:ext cx="575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9" name="Object 17"/>
            <p:cNvSpPr txBox="1"/>
            <p:nvPr/>
          </p:nvSpPr>
          <p:spPr bwMode="auto">
            <a:xfrm>
              <a:off x="2157" y="2226"/>
              <a:ext cx="881" cy="317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>
              <a:noFill/>
            </a:ln>
            <a:effectLst/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3" name="Object 17"/>
            <p:cNvSpPr txBox="1"/>
            <p:nvPr/>
          </p:nvSpPr>
          <p:spPr bwMode="auto">
            <a:xfrm>
              <a:off x="2157" y="2226"/>
              <a:ext cx="881" cy="317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>
              <a:noFill/>
            </a:ln>
            <a:effectLst/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graphicFrame>
          <p:nvGraphicFramePr>
            <p:cNvPr id="49170" name="Object 18"/>
            <p:cNvGraphicFramePr>
              <a:graphicFrameLocks noChangeAspect="1"/>
            </p:cNvGraphicFramePr>
            <p:nvPr/>
          </p:nvGraphicFramePr>
          <p:xfrm>
            <a:off x="4606" y="2202"/>
            <a:ext cx="1618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26" name="Equation" r:id="rId6" imgW="0" imgH="0" progId="Equation.3">
                    <p:embed/>
                  </p:oleObj>
                </mc:Choice>
                <mc:Fallback>
                  <p:oleObj name="Equation" r:id="rId6" imgW="0" imgH="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6" y="2202"/>
                          <a:ext cx="1618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4" name="Text Box 54"/>
          <p:cNvSpPr txBox="1"/>
          <p:nvPr/>
        </p:nvSpPr>
        <p:spPr bwMode="auto">
          <a:xfrm>
            <a:off x="1199456" y="3688740"/>
            <a:ext cx="9937104" cy="3268652"/>
          </a:xfrm>
          <a:prstGeom prst="rect">
            <a:avLst/>
          </a:prstGeom>
          <a:blipFill rotWithShape="1">
            <a:blip r:embed="rId8"/>
            <a:stretch>
              <a:fillRect l="-982"/>
            </a:stretch>
          </a:blip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utoUpdateAnimBg="0"/>
      <p:bldP spid="49156" grpId="0" autoUpdateAnimBg="0"/>
      <p:bldP spid="49157" grpId="0" autoUpdateAnimBg="0"/>
      <p:bldP spid="1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3"/>
          <p:cNvSpPr/>
          <p:nvPr/>
        </p:nvSpPr>
        <p:spPr bwMode="auto">
          <a:xfrm>
            <a:off x="767408" y="634638"/>
            <a:ext cx="10945216" cy="1371600"/>
          </a:xfrm>
          <a:prstGeom prst="rect">
            <a:avLst/>
          </a:prstGeom>
          <a:blipFill rotWithShape="1">
            <a:blip r:embed="rId1"/>
            <a:stretch>
              <a:fillRect r="-279"/>
            </a:stretch>
          </a:blip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4" name="AutoShape 50"/>
          <p:cNvSpPr/>
          <p:nvPr/>
        </p:nvSpPr>
        <p:spPr bwMode="auto">
          <a:xfrm>
            <a:off x="767408" y="710095"/>
            <a:ext cx="849509" cy="498475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round/>
          </a:ln>
          <a:effectLst/>
          <a:scene3d>
            <a:camera prst="legacyObliqueTopLeft"/>
            <a:lightRig rig="legacyFlat3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ClrTx/>
              <a:defRPr/>
            </a:pPr>
            <a:r>
              <a:rPr lang="zh-CN" altLang="en-US" sz="2400" b="1" kern="0" dirty="0">
                <a:solidFill>
                  <a:srgbClr val="3333CC"/>
                </a:solidFill>
                <a:ea typeface="楷体_GB2312" pitchFamily="49" charset="-122"/>
              </a:rPr>
              <a:t>定义</a:t>
            </a:r>
            <a:endParaRPr lang="zh-CN" altLang="en-US" sz="2400" b="1" kern="0" dirty="0">
              <a:solidFill>
                <a:srgbClr val="3333CC"/>
              </a:solidFill>
              <a:ea typeface="楷体_GB2312" pitchFamily="49" charset="-122"/>
            </a:endParaRPr>
          </a:p>
        </p:txBody>
      </p:sp>
      <p:sp>
        <p:nvSpPr>
          <p:cNvPr id="5" name="Text Box 3"/>
          <p:cNvSpPr txBox="1"/>
          <p:nvPr/>
        </p:nvSpPr>
        <p:spPr bwMode="auto">
          <a:xfrm>
            <a:off x="335360" y="116633"/>
            <a:ext cx="4257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C00000"/>
                </a:solidFill>
                <a:ea typeface="楷体_GB2312" pitchFamily="49" charset="-122"/>
              </a:rPr>
              <a:t>1.2.2  </a:t>
            </a:r>
            <a:r>
              <a:rPr kumimoji="1" lang="zh-CN" altLang="en-US" sz="2400" b="1" dirty="0">
                <a:solidFill>
                  <a:srgbClr val="C00000"/>
                </a:solidFill>
                <a:ea typeface="楷体_GB2312" pitchFamily="49" charset="-122"/>
              </a:rPr>
              <a:t>收敛性及收敛速度</a:t>
            </a:r>
            <a:endParaRPr kumimoji="1" lang="zh-CN" altLang="en-US" sz="2400" b="1" dirty="0">
              <a:solidFill>
                <a:srgbClr val="C00000"/>
              </a:solidFill>
              <a:ea typeface="楷体_GB2312" pitchFamily="49" charset="-122"/>
            </a:endParaRPr>
          </a:p>
        </p:txBody>
      </p:sp>
      <p:sp>
        <p:nvSpPr>
          <p:cNvPr id="6" name="Text Box 3"/>
          <p:cNvSpPr txBox="1"/>
          <p:nvPr/>
        </p:nvSpPr>
        <p:spPr bwMode="auto">
          <a:xfrm>
            <a:off x="2206488" y="1484784"/>
            <a:ext cx="79939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A749A5"/>
                </a:solidFill>
                <a:ea typeface="楷体_GB2312" pitchFamily="49" charset="-122"/>
              </a:rPr>
              <a:t>一种迭代法要有实用价值，不仅需要收敛，还要求有较快的收敛速度。</a:t>
            </a:r>
            <a:endParaRPr kumimoji="1" lang="zh-CN" altLang="en-US" b="1" dirty="0">
              <a:solidFill>
                <a:srgbClr val="A749A5"/>
              </a:solidFill>
              <a:ea typeface="楷体_GB2312" pitchFamily="49" charset="-122"/>
            </a:endParaRPr>
          </a:p>
        </p:txBody>
      </p:sp>
      <p:sp>
        <p:nvSpPr>
          <p:cNvPr id="9" name="AutoShape 50"/>
          <p:cNvSpPr/>
          <p:nvPr/>
        </p:nvSpPr>
        <p:spPr bwMode="auto">
          <a:xfrm>
            <a:off x="791460" y="1916833"/>
            <a:ext cx="849509" cy="498475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round/>
          </a:ln>
          <a:effectLst/>
          <a:scene3d>
            <a:camera prst="legacyObliqueTopLeft"/>
            <a:lightRig rig="legacyFlat3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ClrTx/>
              <a:defRPr/>
            </a:pPr>
            <a:r>
              <a:rPr lang="zh-CN" altLang="en-US" sz="2400" b="1" kern="0" dirty="0">
                <a:solidFill>
                  <a:srgbClr val="3333CC"/>
                </a:solidFill>
                <a:ea typeface="楷体_GB2312" pitchFamily="49" charset="-122"/>
              </a:rPr>
              <a:t>定义</a:t>
            </a:r>
            <a:endParaRPr lang="zh-CN" altLang="en-US" sz="2400" b="1" kern="0" dirty="0">
              <a:solidFill>
                <a:srgbClr val="3333CC"/>
              </a:solidFill>
              <a:ea typeface="楷体_GB2312" pitchFamily="49" charset="-122"/>
            </a:endParaRPr>
          </a:p>
        </p:txBody>
      </p:sp>
      <p:sp>
        <p:nvSpPr>
          <p:cNvPr id="10" name="Rectangle 43"/>
          <p:cNvSpPr/>
          <p:nvPr/>
        </p:nvSpPr>
        <p:spPr bwMode="auto">
          <a:xfrm>
            <a:off x="1731466" y="1916832"/>
            <a:ext cx="8108950" cy="1371600"/>
          </a:xfrm>
          <a:prstGeom prst="rect">
            <a:avLst/>
          </a:prstGeom>
          <a:blipFill rotWithShape="1">
            <a:blip r:embed="rId3"/>
            <a:stretch>
              <a:fillRect l="-752" b="-9333"/>
            </a:stretch>
          </a:blip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2" name="Text Box 3"/>
          <p:cNvSpPr txBox="1"/>
          <p:nvPr/>
        </p:nvSpPr>
        <p:spPr bwMode="auto">
          <a:xfrm>
            <a:off x="479376" y="4869161"/>
            <a:ext cx="4257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C00000"/>
                </a:solidFill>
                <a:ea typeface="楷体_GB2312" pitchFamily="49" charset="-122"/>
              </a:rPr>
              <a:t>1.2.3  </a:t>
            </a:r>
            <a:r>
              <a:rPr kumimoji="1" lang="zh-CN" altLang="en-US" sz="2400" b="1" dirty="0">
                <a:solidFill>
                  <a:srgbClr val="C00000"/>
                </a:solidFill>
                <a:ea typeface="楷体_GB2312" pitchFamily="49" charset="-122"/>
              </a:rPr>
              <a:t>计算效率</a:t>
            </a:r>
            <a:endParaRPr kumimoji="1" lang="zh-CN" altLang="en-US" sz="2400" b="1" dirty="0">
              <a:solidFill>
                <a:srgbClr val="C00000"/>
              </a:solidFill>
              <a:ea typeface="楷体_GB2312" pitchFamily="49" charset="-122"/>
            </a:endParaRPr>
          </a:p>
        </p:txBody>
      </p:sp>
      <p:sp>
        <p:nvSpPr>
          <p:cNvPr id="13" name="Rectangle 43"/>
          <p:cNvSpPr/>
          <p:nvPr/>
        </p:nvSpPr>
        <p:spPr bwMode="auto">
          <a:xfrm>
            <a:off x="767408" y="5301208"/>
            <a:ext cx="10431696" cy="864096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4" name="AutoShape 50"/>
          <p:cNvSpPr/>
          <p:nvPr/>
        </p:nvSpPr>
        <p:spPr bwMode="auto">
          <a:xfrm>
            <a:off x="781995" y="5445225"/>
            <a:ext cx="849509" cy="498475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round/>
          </a:ln>
          <a:effectLst/>
          <a:scene3d>
            <a:camera prst="legacyObliqueTopLeft"/>
            <a:lightRig rig="legacyFlat3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ClrTx/>
              <a:defRPr/>
            </a:pPr>
            <a:r>
              <a:rPr lang="zh-CN" altLang="en-US" sz="2400" b="1" kern="0" dirty="0">
                <a:solidFill>
                  <a:srgbClr val="3333CC"/>
                </a:solidFill>
                <a:ea typeface="楷体_GB2312" pitchFamily="49" charset="-122"/>
              </a:rPr>
              <a:t>定义</a:t>
            </a:r>
            <a:endParaRPr lang="zh-CN" altLang="en-US" sz="2400" b="1" kern="0" dirty="0">
              <a:solidFill>
                <a:srgbClr val="3333CC"/>
              </a:solidFill>
              <a:ea typeface="楷体_GB2312" pitchFamily="49" charset="-122"/>
            </a:endParaRPr>
          </a:p>
        </p:txBody>
      </p:sp>
      <p:sp>
        <p:nvSpPr>
          <p:cNvPr id="15" name="Text Box 54"/>
          <p:cNvSpPr txBox="1"/>
          <p:nvPr/>
        </p:nvSpPr>
        <p:spPr bwMode="auto">
          <a:xfrm>
            <a:off x="992896" y="6165304"/>
            <a:ext cx="7848872" cy="499432"/>
          </a:xfrm>
          <a:prstGeom prst="rect">
            <a:avLst/>
          </a:prstGeom>
          <a:blipFill rotWithShape="1">
            <a:blip r:embed="rId5"/>
            <a:stretch>
              <a:fillRect l="-855" b="-20732"/>
            </a:stretch>
          </a:blipFill>
          <a:ln>
            <a:noFill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510" y="3472815"/>
            <a:ext cx="10491470" cy="10604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/>
      <p:bldP spid="9" grpId="0" animBg="1"/>
      <p:bldP spid="10" grpId="0"/>
      <p:bldP spid="12" grpId="0"/>
      <p:bldP spid="13" grpId="0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演示文稿3">
  <a:themeElements>
    <a:clrScheme name="演示文稿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演示文稿3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演示文稿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>宽屏</PresentationFormat>
  <Paragraphs>746</Paragraphs>
  <Slides>0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Arial</vt:lpstr>
      <vt:lpstr>宋体</vt:lpstr>
      <vt:lpstr>Wingdings</vt:lpstr>
      <vt:lpstr>Times New Roman</vt:lpstr>
      <vt:lpstr>黑体</vt:lpstr>
      <vt:lpstr>微软雅黑</vt:lpstr>
      <vt:lpstr>楷体_GB2312</vt:lpstr>
      <vt:lpstr>华文楷体</vt:lpstr>
      <vt:lpstr>Symbol</vt:lpstr>
      <vt:lpstr>Webdings</vt:lpstr>
      <vt:lpstr>Calibri</vt:lpstr>
      <vt:lpstr>演示文稿3</vt:lpstr>
      <vt:lpstr>Equation.3</vt:lpstr>
      <vt:lpstr>Equation.DSMT4</vt:lpstr>
      <vt:lpstr> </vt:lpstr>
      <vt:lpstr> </vt:lpstr>
      <vt:lpstr> </vt:lpstr>
      <vt:lpstr> </vt:lpstr>
      <vt:lpstr> 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梁慧的iPad</cp:lastModifiedBy>
  <cp:revision>1724</cp:revision>
  <cp:lastPrinted>1900-01-01T00:00:00Z</cp:lastPrinted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2052-11.19.0</vt:lpwstr>
  </property>
  <property fmtid="{D5CDD505-2E9C-101B-9397-08002B2CF9AE}" pid="3" name="ICV">
    <vt:lpwstr>44D69FD6343CF1515CE01A62E1188C43</vt:lpwstr>
  </property>
</Properties>
</file>