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6" r:id="rId2"/>
    <p:sldId id="964" r:id="rId3"/>
    <p:sldId id="941" r:id="rId4"/>
    <p:sldId id="942" r:id="rId5"/>
    <p:sldId id="943" r:id="rId6"/>
    <p:sldId id="944" r:id="rId7"/>
    <p:sldId id="945" r:id="rId8"/>
    <p:sldId id="946" r:id="rId9"/>
    <p:sldId id="947" r:id="rId10"/>
    <p:sldId id="948" r:id="rId11"/>
    <p:sldId id="949" r:id="rId12"/>
    <p:sldId id="950" r:id="rId13"/>
    <p:sldId id="951" r:id="rId14"/>
    <p:sldId id="952" r:id="rId15"/>
    <p:sldId id="953" r:id="rId16"/>
    <p:sldId id="954" r:id="rId17"/>
    <p:sldId id="965" r:id="rId18"/>
    <p:sldId id="955" r:id="rId19"/>
    <p:sldId id="956" r:id="rId20"/>
    <p:sldId id="957" r:id="rId21"/>
    <p:sldId id="958" r:id="rId22"/>
    <p:sldId id="959" r:id="rId23"/>
    <p:sldId id="960" r:id="rId24"/>
    <p:sldId id="961" r:id="rId25"/>
    <p:sldId id="962" r:id="rId26"/>
    <p:sldId id="966" r:id="rId27"/>
  </p:sldIdLst>
  <p:sldSz cx="12192000" cy="6858000"/>
  <p:notesSz cx="7104063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002060"/>
      </a:buClr>
      <a:buFont typeface="Wingdings" panose="05000000000000000000" pitchFamily="2" charset="2"/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26F0FA"/>
    <a:srgbClr val="FF0066"/>
    <a:srgbClr val="A749A5"/>
    <a:srgbClr val="99FF33"/>
    <a:srgbClr val="54C3CC"/>
    <a:srgbClr val="000099"/>
    <a:srgbClr val="FFFFCC"/>
    <a:srgbClr val="3A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5" autoAdjust="0"/>
    <p:restoredTop sz="95438" autoAdjust="0"/>
  </p:normalViewPr>
  <p:slideViewPr>
    <p:cSldViewPr>
      <p:cViewPr varScale="1">
        <p:scale>
          <a:sx n="51" d="100"/>
          <a:sy n="51" d="100"/>
        </p:scale>
        <p:origin x="54" y="402"/>
      </p:cViewPr>
      <p:guideLst>
        <p:guide orient="horz" pos="2160"/>
        <p:guide pos="386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64" d="100"/>
          <a:sy n="64" d="100"/>
        </p:scale>
        <p:origin x="-2862" y="-120"/>
      </p:cViewPr>
      <p:guideLst>
        <p:guide orient="horz" pos="3224"/>
        <p:guide pos="22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3.wmf"/><Relationship Id="rId3" Type="http://schemas.openxmlformats.org/officeDocument/2006/relationships/image" Target="../media/image113.e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3.wmf"/><Relationship Id="rId1" Type="http://schemas.openxmlformats.org/officeDocument/2006/relationships/image" Target="../media/image154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214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78" tIns="47389" rIns="94778" bIns="47389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/50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3F306-F400-E449-B9B6-D5E581C1403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8290" y="2708277"/>
            <a:ext cx="7291916" cy="822325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05413-71B1-4395-ACA5-C87994C344A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15890"/>
            <a:ext cx="2895600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15890"/>
            <a:ext cx="8483600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D25F-2F71-4A3D-A6BD-8E23652323F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1D829-C9DD-4394-87DD-C061702E8A6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68414"/>
            <a:ext cx="5384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73490"/>
            <a:ext cx="5384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0F172-20C7-4632-BF2A-E6A8A445BC6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" y="115889"/>
            <a:ext cx="7118351" cy="796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8416"/>
            <a:ext cx="10972800" cy="4857751"/>
          </a:xfrm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CEA9-547B-4148-9002-BB044425060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45926-EE8E-4769-B1A5-C43E1DE0AED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0C7AC-43B1-4BA2-81E3-309BB6445E7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797B8-6492-4C3C-B50F-B30C445B49E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416"/>
            <a:ext cx="5384800" cy="4857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6"/>
            <a:ext cx="5384800" cy="4857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0C62-B98D-4CAC-A406-E566320CD44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6A17-63DB-4CD1-9654-1BA30D2B066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0782-2717-4EC6-907D-F363B4AFEEE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/50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36E3-EB61-494F-A23C-548F91AABD2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D12-6517-43DD-9832-099D3ECB064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81750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2000" b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/59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9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sz.edu.c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1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72.emf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84.png"/><Relationship Id="rId3" Type="http://schemas.openxmlformats.org/officeDocument/2006/relationships/image" Target="../media/image35.jpeg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28" Type="http://schemas.openxmlformats.org/officeDocument/2006/relationships/image" Target="../media/image86.png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92.png"/><Relationship Id="rId3" Type="http://schemas.openxmlformats.org/officeDocument/2006/relationships/oleObject" Target="../embeddings/oleObject62.bin"/><Relationship Id="rId7" Type="http://schemas.openxmlformats.org/officeDocument/2006/relationships/image" Target="../media/image88.wmf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35.jpeg"/><Relationship Id="rId10" Type="http://schemas.openxmlformats.org/officeDocument/2006/relationships/image" Target="../media/image91.jpeg"/><Relationship Id="rId4" Type="http://schemas.openxmlformats.org/officeDocument/2006/relationships/image" Target="../media/image87.wmf"/><Relationship Id="rId9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6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73.bin"/><Relationship Id="rId25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70.bin"/><Relationship Id="rId24" Type="http://schemas.openxmlformats.org/officeDocument/2006/relationships/oleObject" Target="../embeddings/oleObject77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image" Target="../media/image102.wmf"/><Relationship Id="rId10" Type="http://schemas.openxmlformats.org/officeDocument/2006/relationships/image" Target="../media/image96.wmf"/><Relationship Id="rId19" Type="http://schemas.openxmlformats.org/officeDocument/2006/relationships/image" Target="../media/image100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35.jpeg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image" Target="../media/image75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77.wmf"/><Relationship Id="rId9" Type="http://schemas.openxmlformats.org/officeDocument/2006/relationships/image" Target="../media/image108.png"/><Relationship Id="rId1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5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117.wmf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image" Target="../media/image118.wmf"/><Relationship Id="rId29" Type="http://schemas.openxmlformats.org/officeDocument/2006/relationships/image" Target="../media/image12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116.wmf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91.bin"/><Relationship Id="rId31" Type="http://schemas.openxmlformats.org/officeDocument/2006/relationships/image" Target="../media/image123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Relationship Id="rId22" Type="http://schemas.openxmlformats.org/officeDocument/2006/relationships/image" Target="../media/image119.wmf"/><Relationship Id="rId27" Type="http://schemas.openxmlformats.org/officeDocument/2006/relationships/image" Target="../media/image121.wmf"/><Relationship Id="rId30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28.wmf"/><Relationship Id="rId19" Type="http://schemas.openxmlformats.org/officeDocument/2006/relationships/image" Target="../media/image23.png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3.jpeg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4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41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image" Target="../media/image153.w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49.wmf"/><Relationship Id="rId22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52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68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jpeg"/><Relationship Id="rId10" Type="http://schemas.openxmlformats.org/officeDocument/2006/relationships/image" Target="../media/image8.wmf"/><Relationship Id="rId19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2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9.png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9.png"/><Relationship Id="rId3" Type="http://schemas.openxmlformats.org/officeDocument/2006/relationships/image" Target="../media/image23.png"/><Relationship Id="rId21" Type="http://schemas.openxmlformats.org/officeDocument/2006/relationships/image" Target="../media/image42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3.wmf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36.png"/><Relationship Id="rId10" Type="http://schemas.openxmlformats.org/officeDocument/2006/relationships/image" Target="../media/image32.wmf"/><Relationship Id="rId19" Type="http://schemas.openxmlformats.org/officeDocument/2006/relationships/image" Target="../media/image40.png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7.wmf"/><Relationship Id="rId3" Type="http://schemas.openxmlformats.org/officeDocument/2006/relationships/image" Target="../media/image13.jpe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1524005" y="115889"/>
            <a:ext cx="5338763" cy="79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9" name="矩形 17"/>
          <p:cNvSpPr>
            <a:spLocks noChangeArrowheads="1"/>
          </p:cNvSpPr>
          <p:nvPr/>
        </p:nvSpPr>
        <p:spPr bwMode="auto">
          <a:xfrm>
            <a:off x="2060608" y="3212977"/>
            <a:ext cx="7964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  算  方  法</a:t>
            </a:r>
            <a:endParaRPr lang="en-US" altLang="zh-CN" sz="4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sz="3200" dirty="0"/>
              <a:t> Computational methods </a:t>
            </a:r>
            <a:endParaRPr lang="en-US" altLang="zh-CN" sz="3200" dirty="0"/>
          </a:p>
        </p:txBody>
      </p:sp>
      <p:sp>
        <p:nvSpPr>
          <p:cNvPr id="16393" name="灯片编号占位符 13"/>
          <p:cNvSpPr>
            <a:spLocks noGrp="1"/>
          </p:cNvSpPr>
          <p:nvPr>
            <p:ph type="sldNum" sz="quarter" idx="10"/>
          </p:nvPr>
        </p:nvSpPr>
        <p:spPr>
          <a:xfrm>
            <a:off x="8534400" y="6165850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838722" y="4713302"/>
            <a:ext cx="3757613" cy="14520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</a:pPr>
            <a:r>
              <a:rPr lang="zh-CN" altLang="en-US" sz="3600" b="1" noProof="1">
                <a:solidFill>
                  <a:srgbClr val="0000CC"/>
                </a:solidFill>
                <a:latin typeface="+mn-ea"/>
                <a:ea typeface="+mn-ea"/>
              </a:rPr>
              <a:t>梁   慧</a:t>
            </a:r>
            <a:endParaRPr lang="en-US" altLang="zh-CN" sz="3600" b="1" noProof="1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chemeClr val="hlink"/>
              </a:buClr>
            </a:pPr>
            <a:r>
              <a:rPr lang="zh-CN" altLang="en-US" b="1" noProof="1">
                <a:latin typeface="+mn-ea"/>
                <a:ea typeface="+mn-ea"/>
              </a:rPr>
              <a:t>理学院数学学科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11830" y="1836420"/>
            <a:ext cx="621665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CC"/>
                </a:solidFill>
                <a:latin typeface="+mn-ea"/>
                <a:ea typeface="+mn-ea"/>
              </a:rPr>
              <a:t>第二章  线性方程组数值解法</a:t>
            </a: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V="1">
            <a:off x="767409" y="1177515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6" name="Picture 14" descr="https://www.hitsz.edu.cn/media/images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3392" y="404668"/>
            <a:ext cx="3476625" cy="6381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48"/>
          <p:cNvGrpSpPr/>
          <p:nvPr/>
        </p:nvGrpSpPr>
        <p:grpSpPr bwMode="auto">
          <a:xfrm>
            <a:off x="1185734" y="2752726"/>
            <a:ext cx="10193338" cy="1130300"/>
            <a:chOff x="432" y="1415"/>
            <a:chExt cx="6421" cy="712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32" y="1415"/>
              <a:ext cx="6421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解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第一步，将方程</a:t>
              </a:r>
              <a:r>
                <a:rPr kumimoji="1" lang="zh-CN" alt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乘以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-2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加到方程（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），消去（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）中的未知数     ， 得到                                                               </a:t>
              </a: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398138"/>
                </p:ext>
              </p:extLst>
            </p:nvPr>
          </p:nvGraphicFramePr>
          <p:xfrm>
            <a:off x="6504" y="1482"/>
            <a:ext cx="22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97" name="Equation" r:id="rId4" imgW="4267200" imgH="5181600" progId="Equation.3">
                    <p:embed/>
                  </p:oleObj>
                </mc:Choice>
                <mc:Fallback>
                  <p:oleObj name="Equation" r:id="rId4" imgW="4267200" imgH="5181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4" y="1482"/>
                          <a:ext cx="22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765004"/>
                </p:ext>
              </p:extLst>
            </p:nvPr>
          </p:nvGraphicFramePr>
          <p:xfrm>
            <a:off x="1057" y="1861"/>
            <a:ext cx="119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98" name="Equation" r:id="rId6" imgW="25908000" imgH="5486400" progId="Equation.3">
                    <p:embed/>
                  </p:oleObj>
                </mc:Choice>
                <mc:Fallback>
                  <p:oleObj name="Equation" r:id="rId6" imgW="25908000" imgH="5486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1861"/>
                          <a:ext cx="119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350" y="1821"/>
              <a:ext cx="6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1" kern="0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  <a:endParaRPr kumimoji="1" lang="zh-CN" alt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" name="Object 42"/>
          <p:cNvGraphicFramePr>
            <a:graphicFrameLocks noChangeAspect="1"/>
          </p:cNvGraphicFramePr>
          <p:nvPr/>
        </p:nvGraphicFramePr>
        <p:xfrm>
          <a:off x="4631339" y="5094289"/>
          <a:ext cx="2141666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9" name="Equation" r:id="rId8" imgW="26212800" imgH="17068800" progId="Equation.3">
                  <p:embed/>
                </p:oleObj>
              </mc:Choice>
              <mc:Fallback>
                <p:oleObj name="Equation" r:id="rId8" imgW="26212800" imgH="17068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339" y="5094289"/>
                        <a:ext cx="2141666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65"/>
          <p:cNvGrpSpPr/>
          <p:nvPr/>
        </p:nvGrpSpPr>
        <p:grpSpPr bwMode="auto">
          <a:xfrm>
            <a:off x="990305" y="3883026"/>
            <a:ext cx="10296860" cy="1214436"/>
            <a:chOff x="288" y="2141"/>
            <a:chExt cx="6164" cy="765"/>
          </a:xfrm>
        </p:grpSpPr>
        <p:sp>
          <p:nvSpPr>
            <p:cNvPr id="31" name="Rectangle 64"/>
            <p:cNvSpPr>
              <a:spLocks noChangeArrowheads="1"/>
            </p:cNvSpPr>
            <p:nvPr/>
          </p:nvSpPr>
          <p:spPr bwMode="auto">
            <a:xfrm>
              <a:off x="436" y="2448"/>
              <a:ext cx="1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45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88" y="2141"/>
              <a:ext cx="6164" cy="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Aft>
                  <a:spcPct val="0"/>
                </a:spcAft>
                <a:buNone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第二步，将方程（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）加到方程（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），消去方程（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kern="0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）中的未知数     ，得到与原方程组等价的三角形方程组：</a:t>
              </a:r>
            </a:p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428182"/>
                </p:ext>
              </p:extLst>
            </p:nvPr>
          </p:nvGraphicFramePr>
          <p:xfrm>
            <a:off x="5931" y="2179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0" name="Equation" r:id="rId10" imgW="4572000" imgH="5181600" progId="Equation.3">
                    <p:embed/>
                  </p:oleObj>
                </mc:Choice>
                <mc:Fallback>
                  <p:oleObj name="Equation" r:id="rId10" imgW="4572000" imgH="5181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1" y="2179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086590" y="653259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用消元法解方程组</a:t>
            </a:r>
          </a:p>
        </p:txBody>
      </p:sp>
      <p:graphicFrame>
        <p:nvGraphicFramePr>
          <p:cNvPr id="38" name="Object 57"/>
          <p:cNvGraphicFramePr>
            <a:graphicFrameLocks noChangeAspect="1"/>
          </p:cNvGraphicFramePr>
          <p:nvPr/>
        </p:nvGraphicFramePr>
        <p:xfrm>
          <a:off x="3159253" y="1250955"/>
          <a:ext cx="2522281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1" name="Equation" r:id="rId12" imgW="29870400" imgH="17068800" progId="Equation.3">
                  <p:embed/>
                </p:oleObj>
              </mc:Choice>
              <mc:Fallback>
                <p:oleObj name="Equation" r:id="rId12" imgW="29870400" imgH="17068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253" y="1250955"/>
                        <a:ext cx="2522281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522533" y="1320803"/>
            <a:ext cx="3644901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                             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                                  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                                  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9" name="Object 59"/>
          <p:cNvGraphicFramePr>
            <a:graphicFrameLocks noChangeAspect="1"/>
          </p:cNvGraphicFramePr>
          <p:nvPr/>
        </p:nvGraphicFramePr>
        <p:xfrm>
          <a:off x="8071645" y="5643985"/>
          <a:ext cx="1773363" cy="46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2" name="Equation" r:id="rId14" imgW="19812000" imgH="5486400" progId="Equation.3">
                  <p:embed/>
                </p:oleObj>
              </mc:Choice>
              <mc:Fallback>
                <p:oleObj name="Equation" r:id="rId14" imgW="19812000" imgH="5486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645" y="5643985"/>
                        <a:ext cx="1773363" cy="46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61"/>
          <p:cNvSpPr>
            <a:spLocks noChangeArrowheads="1"/>
          </p:cNvSpPr>
          <p:nvPr/>
        </p:nvSpPr>
        <p:spPr bwMode="auto">
          <a:xfrm>
            <a:off x="6928642" y="5676896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2" name="AutoShape 62"/>
          <p:cNvSpPr>
            <a:spLocks noChangeArrowheads="1"/>
          </p:cNvSpPr>
          <p:nvPr/>
        </p:nvSpPr>
        <p:spPr bwMode="auto">
          <a:xfrm>
            <a:off x="1237537" y="5411790"/>
            <a:ext cx="2230129" cy="815972"/>
          </a:xfrm>
          <a:prstGeom prst="wedgeEllipseCallout">
            <a:avLst>
              <a:gd name="adj1" fmla="val 96351"/>
              <a:gd name="adj2" fmla="val 537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1475135" y="5458622"/>
            <a:ext cx="1857564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显然此方程组是容易求解的。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2" grpId="0" bldLvl="0" animBg="1"/>
      <p:bldP spid="4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031"/>
          <p:cNvGraphicFramePr>
            <a:graphicFrameLocks noChangeAspect="1"/>
          </p:cNvGraphicFramePr>
          <p:nvPr/>
        </p:nvGraphicFramePr>
        <p:xfrm>
          <a:off x="7391400" y="1993900"/>
          <a:ext cx="2209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3" name="Equation" r:id="rId3" imgW="35356800" imgH="16764000" progId="Equation.3">
                  <p:embed/>
                </p:oleObj>
              </mc:Choice>
              <mc:Fallback>
                <p:oleObj name="Equation" r:id="rId3" imgW="35356800" imgH="16764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93900"/>
                        <a:ext cx="22098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33"/>
          <p:cNvGraphicFramePr>
            <a:graphicFrameLocks noChangeAspect="1"/>
          </p:cNvGraphicFramePr>
          <p:nvPr/>
        </p:nvGraphicFramePr>
        <p:xfrm>
          <a:off x="4343400" y="3898902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4" name="Equation" r:id="rId5" imgW="31394400" imgH="16764000" progId="Equation.3">
                  <p:embed/>
                </p:oleObj>
              </mc:Choice>
              <mc:Fallback>
                <p:oleObj name="Equation" r:id="rId5" imgW="31394400" imgH="167640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98902"/>
                        <a:ext cx="24384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041"/>
          <p:cNvGrpSpPr/>
          <p:nvPr/>
        </p:nvGrpSpPr>
        <p:grpSpPr bwMode="auto">
          <a:xfrm>
            <a:off x="2057400" y="1308100"/>
            <a:ext cx="3670300" cy="1989138"/>
            <a:chOff x="384" y="1146"/>
            <a:chExt cx="2312" cy="1253"/>
          </a:xfrm>
        </p:grpSpPr>
        <p:sp>
          <p:nvSpPr>
            <p:cNvPr id="23" name="Rectangle 1028"/>
            <p:cNvSpPr>
              <a:spLocks noChangeArrowheads="1"/>
            </p:cNvSpPr>
            <p:nvPr/>
          </p:nvSpPr>
          <p:spPr bwMode="auto">
            <a:xfrm>
              <a:off x="384" y="1146"/>
              <a:ext cx="16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上述过程相当于</a:t>
              </a:r>
            </a:p>
          </p:txBody>
        </p:sp>
        <p:graphicFrame>
          <p:nvGraphicFramePr>
            <p:cNvPr id="24" name="Object 1029"/>
            <p:cNvGraphicFramePr>
              <a:graphicFrameLocks noChangeAspect="1"/>
            </p:cNvGraphicFramePr>
            <p:nvPr/>
          </p:nvGraphicFramePr>
          <p:xfrm>
            <a:off x="1344" y="1584"/>
            <a:ext cx="1352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45" name="Equation" r:id="rId7" imgW="31089600" imgH="16764000" progId="Equation.3">
                    <p:embed/>
                  </p:oleObj>
                </mc:Choice>
                <mc:Fallback>
                  <p:oleObj name="Equation" r:id="rId7" imgW="31089600" imgH="167640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84"/>
                          <a:ext cx="1352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034"/>
            <p:cNvGraphicFramePr>
              <a:graphicFrameLocks noChangeAspect="1"/>
            </p:cNvGraphicFramePr>
            <p:nvPr/>
          </p:nvGraphicFramePr>
          <p:xfrm>
            <a:off x="672" y="1910"/>
            <a:ext cx="6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46" name="Equation" r:id="rId9" imgW="13106400" imgH="4876800" progId="Equation.3">
                    <p:embed/>
                  </p:oleObj>
                </mc:Choice>
                <mc:Fallback>
                  <p:oleObj name="Equation" r:id="rId9" imgW="13106400" imgH="4876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10"/>
                          <a:ext cx="6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056"/>
          <p:cNvGrpSpPr/>
          <p:nvPr/>
        </p:nvGrpSpPr>
        <p:grpSpPr bwMode="auto">
          <a:xfrm>
            <a:off x="2438400" y="3898902"/>
            <a:ext cx="1600200" cy="771525"/>
            <a:chOff x="576" y="2256"/>
            <a:chExt cx="1008" cy="486"/>
          </a:xfrm>
        </p:grpSpPr>
        <p:sp>
          <p:nvSpPr>
            <p:cNvPr id="27" name="AutoShape 1032"/>
            <p:cNvSpPr>
              <a:spLocks noChangeArrowheads="1"/>
            </p:cNvSpPr>
            <p:nvPr/>
          </p:nvSpPr>
          <p:spPr bwMode="auto">
            <a:xfrm>
              <a:off x="576" y="2550"/>
              <a:ext cx="1008" cy="192"/>
            </a:xfrm>
            <a:prstGeom prst="rightArrow">
              <a:avLst>
                <a:gd name="adj1" fmla="val 50000"/>
                <a:gd name="adj2" fmla="val 131250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" name="Object 1035"/>
            <p:cNvGraphicFramePr>
              <a:graphicFrameLocks noChangeAspect="1"/>
            </p:cNvGraphicFramePr>
            <p:nvPr/>
          </p:nvGraphicFramePr>
          <p:xfrm>
            <a:off x="576" y="2256"/>
            <a:ext cx="86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47" name="Equation" r:id="rId11" imgW="17373600" imgH="5486400" progId="Equation.3">
                    <p:embed/>
                  </p:oleObj>
                </mc:Choice>
                <mc:Fallback>
                  <p:oleObj name="Equation" r:id="rId11" imgW="17373600" imgH="54864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56"/>
                          <a:ext cx="86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57"/>
          <p:cNvGrpSpPr/>
          <p:nvPr/>
        </p:nvGrpSpPr>
        <p:grpSpPr bwMode="auto">
          <a:xfrm>
            <a:off x="6959600" y="4203703"/>
            <a:ext cx="3708400" cy="557213"/>
            <a:chOff x="3360" y="2464"/>
            <a:chExt cx="2208" cy="351"/>
          </a:xfrm>
        </p:grpSpPr>
        <p:sp>
          <p:nvSpPr>
            <p:cNvPr id="30" name="Rectangle 1026"/>
            <p:cNvSpPr>
              <a:spLocks noChangeArrowheads="1"/>
            </p:cNvSpPr>
            <p:nvPr/>
          </p:nvSpPr>
          <p:spPr bwMode="auto">
            <a:xfrm>
              <a:off x="3360" y="2505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其中    为矩阵的第</a:t>
              </a:r>
              <a:r>
                <a:rPr kumimoji="1" lang="en-US" altLang="zh-CN" sz="24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行。</a:t>
              </a:r>
            </a:p>
          </p:txBody>
        </p:sp>
        <p:graphicFrame>
          <p:nvGraphicFramePr>
            <p:cNvPr id="31" name="Object 1036"/>
            <p:cNvGraphicFramePr>
              <a:graphicFrameLocks noChangeAspect="1"/>
            </p:cNvGraphicFramePr>
            <p:nvPr/>
          </p:nvGraphicFramePr>
          <p:xfrm>
            <a:off x="3801" y="2464"/>
            <a:ext cx="19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48" name="Equation" r:id="rId13" imgW="3048000" imgH="5486400" progId="Equation.3">
                    <p:embed/>
                  </p:oleObj>
                </mc:Choice>
                <mc:Fallback>
                  <p:oleObj name="Equation" r:id="rId13" imgW="3048000" imgH="548640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2464"/>
                          <a:ext cx="19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1055"/>
          <p:cNvGrpSpPr/>
          <p:nvPr/>
        </p:nvGrpSpPr>
        <p:grpSpPr bwMode="auto">
          <a:xfrm>
            <a:off x="5715000" y="2146300"/>
            <a:ext cx="1676400" cy="630238"/>
            <a:chOff x="2640" y="1152"/>
            <a:chExt cx="1056" cy="397"/>
          </a:xfrm>
        </p:grpSpPr>
        <p:sp>
          <p:nvSpPr>
            <p:cNvPr id="34" name="AutoShape 1030"/>
            <p:cNvSpPr>
              <a:spLocks noChangeArrowheads="1"/>
            </p:cNvSpPr>
            <p:nvPr/>
          </p:nvSpPr>
          <p:spPr bwMode="auto">
            <a:xfrm>
              <a:off x="2688" y="1344"/>
              <a:ext cx="960" cy="205"/>
            </a:xfrm>
            <a:prstGeom prst="rightArrow">
              <a:avLst>
                <a:gd name="adj1" fmla="val 50000"/>
                <a:gd name="adj2" fmla="val 11707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" name="Object 1054"/>
            <p:cNvGraphicFramePr>
              <a:graphicFrameLocks noChangeAspect="1"/>
            </p:cNvGraphicFramePr>
            <p:nvPr/>
          </p:nvGraphicFramePr>
          <p:xfrm>
            <a:off x="2640" y="1152"/>
            <a:ext cx="10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49" name="Equation" r:id="rId15" imgW="26517600" imgH="5486400" progId="Equation.3">
                    <p:embed/>
                  </p:oleObj>
                </mc:Choice>
                <mc:Fallback>
                  <p:oleObj name="Equation" r:id="rId15" imgW="26517600" imgH="5486400" progId="Equation.3">
                    <p:embed/>
                    <p:pic>
                      <p:nvPicPr>
                        <p:cNvPr id="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52"/>
                          <a:ext cx="10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2057400" y="6978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从增广矩阵的角度来看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2177" y="5543557"/>
            <a:ext cx="854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经过这些</a:t>
            </a:r>
            <a:r>
              <a:rPr 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初等行变换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，系数矩阵 </a:t>
            </a:r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转化为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上三角矩阵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，然后可以方便的回代求解</a:t>
            </a:r>
            <a:endParaRPr 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5"/>
          <p:cNvGrpSpPr/>
          <p:nvPr/>
        </p:nvGrpSpPr>
        <p:grpSpPr bwMode="auto">
          <a:xfrm>
            <a:off x="1509712" y="1257300"/>
            <a:ext cx="4586288" cy="2208213"/>
            <a:chOff x="720" y="720"/>
            <a:chExt cx="2889" cy="1391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720" y="720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设有线性方程组</a:t>
              </a:r>
            </a:p>
          </p:txBody>
        </p:sp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854" y="1056"/>
            <a:ext cx="2755" cy="1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6" name="Equation" r:id="rId3" imgW="47548800" imgH="22555200" progId="Equation.3">
                    <p:embed/>
                  </p:oleObj>
                </mc:Choice>
                <mc:Fallback>
                  <p:oleObj name="Equation" r:id="rId3" imgW="47548800" imgH="22555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1056"/>
                          <a:ext cx="2755" cy="10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9"/>
          <p:cNvGrpSpPr/>
          <p:nvPr/>
        </p:nvGrpSpPr>
        <p:grpSpPr bwMode="auto">
          <a:xfrm>
            <a:off x="6096000" y="2361406"/>
            <a:ext cx="5245100" cy="533400"/>
            <a:chOff x="432" y="2352"/>
            <a:chExt cx="3304" cy="336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2" y="2352"/>
              <a:ext cx="33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或改写为矩阵形式             ，其中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" name="Object 11"/>
            <p:cNvGraphicFramePr>
              <a:graphicFrameLocks noChangeAspect="1"/>
            </p:cNvGraphicFramePr>
            <p:nvPr/>
          </p:nvGraphicFramePr>
          <p:xfrm>
            <a:off x="2055" y="2400"/>
            <a:ext cx="72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7" name="Equation" r:id="rId5" imgW="12496800" imgH="4267200" progId="Equation.3">
                    <p:embed/>
                  </p:oleObj>
                </mc:Choice>
                <mc:Fallback>
                  <p:oleObj name="Equation" r:id="rId5" imgW="12496800" imgH="426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2400"/>
                          <a:ext cx="72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6"/>
          <p:cNvGrpSpPr/>
          <p:nvPr/>
        </p:nvGrpSpPr>
        <p:grpSpPr bwMode="auto">
          <a:xfrm>
            <a:off x="2135981" y="3693319"/>
            <a:ext cx="7920038" cy="2133600"/>
            <a:chOff x="480" y="2448"/>
            <a:chExt cx="4989" cy="1344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544" y="2928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为非奇异阵，</a:t>
              </a:r>
            </a:p>
          </p:txBody>
        </p:sp>
        <p:graphicFrame>
          <p:nvGraphicFramePr>
            <p:cNvPr id="27" name="Object 14"/>
            <p:cNvGraphicFramePr>
              <a:graphicFrameLocks noChangeAspect="1"/>
            </p:cNvGraphicFramePr>
            <p:nvPr/>
          </p:nvGraphicFramePr>
          <p:xfrm>
            <a:off x="480" y="2496"/>
            <a:ext cx="2112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8" name="Equation" r:id="rId7" imgW="38100000" imgH="22555200" progId="Equation.3">
                    <p:embed/>
                  </p:oleObj>
                </mc:Choice>
                <mc:Fallback>
                  <p:oleObj name="Equation" r:id="rId7" imgW="38100000" imgH="22555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96"/>
                          <a:ext cx="2112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6"/>
            <p:cNvGraphicFramePr>
              <a:graphicFrameLocks noChangeAspect="1"/>
            </p:cNvGraphicFramePr>
            <p:nvPr/>
          </p:nvGraphicFramePr>
          <p:xfrm>
            <a:off x="3672" y="2448"/>
            <a:ext cx="102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9" name="Equation" r:id="rId9" imgW="18592800" imgH="22555200" progId="Equation.3">
                    <p:embed/>
                  </p:oleObj>
                </mc:Choice>
                <mc:Fallback>
                  <p:oleObj name="Equation" r:id="rId9" imgW="18592800" imgH="22555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448"/>
                          <a:ext cx="1028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7"/>
            <p:cNvGraphicFramePr>
              <a:graphicFrameLocks noChangeAspect="1"/>
            </p:cNvGraphicFramePr>
            <p:nvPr/>
          </p:nvGraphicFramePr>
          <p:xfrm>
            <a:off x="4728" y="2496"/>
            <a:ext cx="741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00" name="Equation" r:id="rId11" imgW="13411200" imgH="22555200" progId="Equation.3">
                    <p:embed/>
                  </p:oleObj>
                </mc:Choice>
                <mc:Fallback>
                  <p:oleObj name="Equation" r:id="rId11" imgW="13411200" imgH="22555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496"/>
                          <a:ext cx="741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4"/>
          <p:cNvGrpSpPr/>
          <p:nvPr/>
        </p:nvGrpSpPr>
        <p:grpSpPr bwMode="auto">
          <a:xfrm>
            <a:off x="533400" y="381000"/>
            <a:ext cx="8610600" cy="838200"/>
            <a:chOff x="336" y="240"/>
            <a:chExt cx="5520" cy="5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"/>
                <p:cNvSpPr>
                  <a:spLocks noChangeArrowheads="1"/>
                </p:cNvSpPr>
                <p:nvPr/>
              </p:nvSpPr>
              <p:spPr bwMode="auto">
                <a:xfrm>
                  <a:off x="960" y="240"/>
                  <a:ext cx="4896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b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一般解</a:t>
                  </a:r>
                  <a14:m>
                    <m:oMath xmlns:m="http://schemas.openxmlformats.org/officeDocument/2006/math">
                      <m:r>
                        <a:rPr kumimoji="1" lang="en-US" altLang="zh-CN" sz="24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_GB2312" pitchFamily="49" charset="-122"/>
                        </a:rPr>
                        <m:t>𝒏</m:t>
                      </m:r>
                    </m:oMath>
                  </a14:m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阶方程组的</a:t>
                  </a: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Gauss</a:t>
                  </a: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消去法</a:t>
                  </a:r>
                </a:p>
              </p:txBody>
            </p:sp>
          </mc:Choice>
          <mc:Fallback>
            <p:sp>
              <p:nvSpPr>
                <p:cNvPr id="33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240"/>
                  <a:ext cx="4896" cy="432"/>
                </a:xfrm>
                <a:prstGeom prst="rect">
                  <a:avLst/>
                </a:prstGeom>
                <a:blipFill>
                  <a:blip r:embed="rId13"/>
                  <a:stretch>
                    <a:fillRect l="-1197" b="-2053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2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40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1102" y="5900975"/>
            <a:ext cx="1578769" cy="461487"/>
          </a:xfrm>
          <a:prstGeom prst="rect">
            <a:avLst/>
          </a:prstGeom>
          <a:solidFill>
            <a:srgbClr val="FF0000">
              <a:alpha val="40000"/>
            </a:srgbClr>
          </a:solidFill>
        </p:spPr>
      </p:pic>
      <p:sp>
        <p:nvSpPr>
          <p:cNvPr id="3" name="Rectangle 2"/>
          <p:cNvSpPr/>
          <p:nvPr/>
        </p:nvSpPr>
        <p:spPr>
          <a:xfrm>
            <a:off x="5835650" y="4455319"/>
            <a:ext cx="1187450" cy="45720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40487" y="5016500"/>
            <a:ext cx="0" cy="8104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49387" y="692696"/>
            <a:ext cx="942975" cy="609600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6633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  <a:cs typeface="Times New Roman" panose="02020603050405020304" pitchFamily="18" charset="0"/>
              </a:rPr>
              <a:t>消元</a:t>
            </a:r>
          </a:p>
        </p:txBody>
      </p:sp>
      <p:grpSp>
        <p:nvGrpSpPr>
          <p:cNvPr id="30" name="Group 13"/>
          <p:cNvGrpSpPr/>
          <p:nvPr/>
        </p:nvGrpSpPr>
        <p:grpSpPr bwMode="auto">
          <a:xfrm>
            <a:off x="1736812" y="404664"/>
            <a:ext cx="5037138" cy="1220788"/>
            <a:chOff x="1056" y="271"/>
            <a:chExt cx="3173" cy="769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431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590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0480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505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962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419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记</a:t>
              </a:r>
            </a:p>
          </p:txBody>
        </p:sp>
        <p:graphicFrame>
          <p:nvGraphicFramePr>
            <p:cNvPr id="32" name="Object 6"/>
            <p:cNvGraphicFramePr>
              <a:graphicFrameLocks noChangeAspect="1"/>
            </p:cNvGraphicFramePr>
            <p:nvPr/>
          </p:nvGraphicFramePr>
          <p:xfrm>
            <a:off x="1344" y="528"/>
            <a:ext cx="145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6" name="Equation" r:id="rId4" imgW="30480000" imgH="6096000" progId="Equation.3">
                    <p:embed/>
                  </p:oleObj>
                </mc:Choice>
                <mc:Fallback>
                  <p:oleObj name="Equation" r:id="rId4" imgW="30480000" imgH="6096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528"/>
                          <a:ext cx="145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7"/>
            <p:cNvGraphicFramePr>
              <a:graphicFrameLocks noChangeAspect="1"/>
            </p:cNvGraphicFramePr>
            <p:nvPr/>
          </p:nvGraphicFramePr>
          <p:xfrm>
            <a:off x="2832" y="271"/>
            <a:ext cx="1397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7" name="Equation" r:id="rId6" imgW="24384000" imgH="17678400" progId="Equation.3">
                    <p:embed/>
                  </p:oleObj>
                </mc:Choice>
                <mc:Fallback>
                  <p:oleObj name="Equation" r:id="rId6" imgW="24384000" imgH="17678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1"/>
                          <a:ext cx="1397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51"/>
          <p:cNvGrpSpPr/>
          <p:nvPr/>
        </p:nvGrpSpPr>
        <p:grpSpPr bwMode="auto">
          <a:xfrm>
            <a:off x="785813" y="1458788"/>
            <a:ext cx="11163301" cy="1754188"/>
            <a:chOff x="495" y="974"/>
            <a:chExt cx="7032" cy="1105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495" y="974"/>
              <a:ext cx="703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Step 1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设             ，计算</a:t>
              </a: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因子                                          ，将增广矩阵</a:t>
              </a:r>
              <a:r>
                <a:rPr lang="en-US" altLang="zh-CN" sz="2000" b="1" kern="0" dirty="0">
                  <a:solidFill>
                    <a:srgbClr val="008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b="1" i="1" kern="0" dirty="0" err="1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i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行 </a:t>
              </a:r>
              <a:r>
                <a:rPr lang="zh-CN" altLang="en-US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 </a:t>
              </a:r>
              <a:r>
                <a:rPr lang="en-US" altLang="zh-CN" b="1" i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i="1" kern="0" baseline="-2500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b="1" kern="0" baseline="-2500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 </a:t>
              </a:r>
              <a:r>
                <a:rPr lang="zh-CN" altLang="en-US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0" dirty="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行</a:t>
              </a: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，得到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" name="Object 10"/>
            <p:cNvGraphicFramePr>
              <a:graphicFrameLocks noChangeAspect="1"/>
            </p:cNvGraphicFramePr>
            <p:nvPr/>
          </p:nvGraphicFramePr>
          <p:xfrm>
            <a:off x="1448" y="1051"/>
            <a:ext cx="6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8" name="Equation" r:id="rId8" imgW="11887200" imgH="5486400" progId="Equation.3">
                    <p:embed/>
                  </p:oleObj>
                </mc:Choice>
                <mc:Fallback>
                  <p:oleObj name="Equation" r:id="rId8" imgW="11887200" imgH="548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1051"/>
                          <a:ext cx="6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1"/>
            <p:cNvGraphicFramePr>
              <a:graphicFrameLocks noChangeAspect="1"/>
            </p:cNvGraphicFramePr>
            <p:nvPr/>
          </p:nvGraphicFramePr>
          <p:xfrm>
            <a:off x="3041" y="1052"/>
            <a:ext cx="196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9" name="Equation" r:id="rId10" imgW="41452800" imgH="5791200" progId="Equation.3">
                    <p:embed/>
                  </p:oleObj>
                </mc:Choice>
                <mc:Fallback>
                  <p:oleObj name="Equation" r:id="rId10" imgW="41452800" imgH="579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1052"/>
                          <a:ext cx="196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2"/>
          <p:cNvGrpSpPr/>
          <p:nvPr/>
        </p:nvGrpSpPr>
        <p:grpSpPr bwMode="auto">
          <a:xfrm>
            <a:off x="2693281" y="2747019"/>
            <a:ext cx="3200400" cy="1447800"/>
            <a:chOff x="1008" y="1536"/>
            <a:chExt cx="2016" cy="912"/>
          </a:xfrm>
        </p:grpSpPr>
        <p:graphicFrame>
          <p:nvGraphicFramePr>
            <p:cNvPr id="40" name="Object 20"/>
            <p:cNvGraphicFramePr>
              <a:graphicFrameLocks noChangeAspect="1"/>
            </p:cNvGraphicFramePr>
            <p:nvPr/>
          </p:nvGraphicFramePr>
          <p:xfrm>
            <a:off x="1104" y="1627"/>
            <a:ext cx="178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0" name="Equation" r:id="rId12" imgW="32004000" imgH="5791200" progId="Equation.3">
                    <p:embed/>
                  </p:oleObj>
                </mc:Choice>
                <mc:Fallback>
                  <p:oleObj name="Equation" r:id="rId12" imgW="32004000" imgH="579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27"/>
                          <a:ext cx="178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1"/>
            <p:cNvGraphicFramePr>
              <a:graphicFrameLocks noChangeAspect="1"/>
            </p:cNvGraphicFramePr>
            <p:nvPr/>
          </p:nvGraphicFramePr>
          <p:xfrm>
            <a:off x="1632" y="1824"/>
            <a:ext cx="720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1" name="Equation" r:id="rId14" imgW="6705600" imgH="4572000" progId="Equation.3">
                    <p:embed/>
                  </p:oleObj>
                </mc:Choice>
                <mc:Fallback>
                  <p:oleObj name="Equation" r:id="rId14" imgW="6705600" imgH="4572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720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152" y="1901"/>
              <a:ext cx="144" cy="41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008" y="1536"/>
              <a:ext cx="2016" cy="912"/>
            </a:xfrm>
            <a:prstGeom prst="bracketPair">
              <a:avLst>
                <a:gd name="adj" fmla="val 8856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4" name="Object 24"/>
            <p:cNvGraphicFramePr>
              <a:graphicFrameLocks noChangeAspect="1"/>
            </p:cNvGraphicFramePr>
            <p:nvPr/>
          </p:nvGraphicFramePr>
          <p:xfrm>
            <a:off x="2544" y="1920"/>
            <a:ext cx="43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2" name="Equation" r:id="rId16" imgW="6096000" imgH="4876800" progId="Equation.3">
                    <p:embed/>
                  </p:oleObj>
                </mc:Choice>
                <mc:Fallback>
                  <p:oleObj name="Equation" r:id="rId16" imgW="6096000" imgH="4876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3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2496" y="1536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52"/>
          <p:cNvGrpSpPr/>
          <p:nvPr/>
        </p:nvGrpSpPr>
        <p:grpSpPr bwMode="auto">
          <a:xfrm>
            <a:off x="6267537" y="2708920"/>
            <a:ext cx="2787650" cy="1550987"/>
            <a:chOff x="3168" y="1440"/>
            <a:chExt cx="1756" cy="977"/>
          </a:xfrm>
        </p:grpSpPr>
        <p:graphicFrame>
          <p:nvGraphicFramePr>
            <p:cNvPr id="47" name="Object 28"/>
            <p:cNvGraphicFramePr>
              <a:graphicFrameLocks noChangeAspect="1"/>
            </p:cNvGraphicFramePr>
            <p:nvPr/>
          </p:nvGraphicFramePr>
          <p:xfrm>
            <a:off x="3639" y="1625"/>
            <a:ext cx="1285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3" name="Equation" r:id="rId18" imgW="29870400" imgH="17373600" progId="Equation.3">
                    <p:embed/>
                  </p:oleObj>
                </mc:Choice>
                <mc:Fallback>
                  <p:oleObj name="Equation" r:id="rId18" imgW="29870400" imgH="17373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1625"/>
                          <a:ext cx="1285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其中</a:t>
              </a:r>
            </a:p>
          </p:txBody>
        </p:sp>
      </p:grpSp>
      <p:grpSp>
        <p:nvGrpSpPr>
          <p:cNvPr id="49" name="Group 54"/>
          <p:cNvGrpSpPr/>
          <p:nvPr/>
        </p:nvGrpSpPr>
        <p:grpSpPr bwMode="auto">
          <a:xfrm>
            <a:off x="791470" y="4293096"/>
            <a:ext cx="9766272" cy="1911350"/>
            <a:chOff x="384" y="2616"/>
            <a:chExt cx="6120" cy="1204"/>
          </a:xfrm>
        </p:grpSpPr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384" y="2623"/>
              <a:ext cx="6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Step 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设             ，计算因子                                                ，并且计算</a:t>
              </a:r>
            </a:p>
          </p:txBody>
        </p:sp>
        <p:graphicFrame>
          <p:nvGraphicFramePr>
            <p:cNvPr id="51" name="Object 35"/>
            <p:cNvGraphicFramePr>
              <a:graphicFrameLocks noChangeAspect="1"/>
            </p:cNvGraphicFramePr>
            <p:nvPr/>
          </p:nvGraphicFramePr>
          <p:xfrm>
            <a:off x="1336" y="2616"/>
            <a:ext cx="64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4" name="Equation" r:id="rId20" imgW="12192000" imgH="5791200" progId="Equation.3">
                    <p:embed/>
                  </p:oleObj>
                </mc:Choice>
                <mc:Fallback>
                  <p:oleObj name="Equation" r:id="rId20" imgW="12192000" imgH="579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616"/>
                          <a:ext cx="6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6"/>
            <p:cNvGraphicFramePr>
              <a:graphicFrameLocks noChangeAspect="1"/>
            </p:cNvGraphicFramePr>
            <p:nvPr/>
          </p:nvGraphicFramePr>
          <p:xfrm>
            <a:off x="2916" y="2623"/>
            <a:ext cx="225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5" name="Equation" r:id="rId22" imgW="47548800" imgH="5791200" progId="Equation.3">
                    <p:embed/>
                  </p:oleObj>
                </mc:Choice>
                <mc:Fallback>
                  <p:oleObj name="Equation" r:id="rId22" imgW="47548800" imgH="579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2623"/>
                          <a:ext cx="225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39"/>
            <p:cNvGraphicFramePr>
              <a:graphicFrameLocks noChangeAspect="1"/>
            </p:cNvGraphicFramePr>
            <p:nvPr/>
          </p:nvGraphicFramePr>
          <p:xfrm>
            <a:off x="2841" y="3028"/>
            <a:ext cx="1702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76" name="Equation" r:id="rId24" imgW="33223200" imgH="17373600" progId="Equation.3">
                    <p:embed/>
                  </p:oleObj>
                </mc:Choice>
                <mc:Fallback>
                  <p:oleObj name="Equation" r:id="rId24" imgW="33223200" imgH="17373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3028"/>
                          <a:ext cx="1702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9449992" y="2848786"/>
            <a:ext cx="2039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目的</a:t>
            </a:r>
            <a:r>
              <a:rPr lang="zh-CN" altLang="en-US" sz="2000" b="1" dirty="0">
                <a:solidFill>
                  <a:srgbClr val="FF0000"/>
                </a:solidFill>
              </a:rPr>
              <a:t>：消去第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列中除第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行之外的所有元素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AutoShape 35">
                <a:extLst>
                  <a:ext uri="{FF2B5EF4-FFF2-40B4-BE49-F238E27FC236}">
                    <a16:creationId xmlns:a16="http://schemas.microsoft.com/office/drawing/2014/main" id="{85504AFF-AFC8-43DB-B662-7630BCE97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874" y="5264647"/>
                <a:ext cx="2716044" cy="787071"/>
              </a:xfrm>
              <a:prstGeom prst="wedgeEllipseCallout">
                <a:avLst>
                  <a:gd name="adj1" fmla="val 101541"/>
                  <a:gd name="adj2" fmla="val -122840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defRPr/>
                </a:pP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zh-CN" altLang="en-US" b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b="1" dirty="0">
                    <a:solidFill>
                      <a:srgbClr val="A749A5"/>
                    </a:solidFill>
                    <a:latin typeface="Cambria Math" panose="02040503050406030204" pitchFamily="18" charset="0"/>
                  </a:rPr>
                  <a:t>除法</a:t>
                </a:r>
                <a:endParaRPr lang="en-US" altLang="en-US" b="1" dirty="0">
                  <a:solidFill>
                    <a:srgbClr val="A749A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AutoShape 35">
                <a:extLst>
                  <a:ext uri="{FF2B5EF4-FFF2-40B4-BE49-F238E27FC236}">
                    <a16:creationId xmlns:a16="http://schemas.microsoft.com/office/drawing/2014/main" id="{85504AFF-AFC8-43DB-B662-7630BCE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874" y="5264647"/>
                <a:ext cx="2716044" cy="787071"/>
              </a:xfrm>
              <a:prstGeom prst="wedgeEllipseCallout">
                <a:avLst>
                  <a:gd name="adj1" fmla="val 101541"/>
                  <a:gd name="adj2" fmla="val -122840"/>
                </a:avLst>
              </a:prstGeom>
              <a:blipFill>
                <a:blip r:embed="rId26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43">
            <a:extLst>
              <a:ext uri="{FF2B5EF4-FFF2-40B4-BE49-F238E27FC236}">
                <a16:creationId xmlns:a16="http://schemas.microsoft.com/office/drawing/2014/main" id="{04F99DD6-6974-4875-9357-8B070B93C9B1}"/>
              </a:ext>
            </a:extLst>
          </p:cNvPr>
          <p:cNvGrpSpPr/>
          <p:nvPr/>
        </p:nvGrpSpPr>
        <p:grpSpPr bwMode="auto">
          <a:xfrm>
            <a:off x="8184232" y="4919682"/>
            <a:ext cx="3419925" cy="1250949"/>
            <a:chOff x="2880" y="1146"/>
            <a:chExt cx="2400" cy="1071"/>
          </a:xfrm>
        </p:grpSpPr>
        <p:sp>
          <p:nvSpPr>
            <p:cNvPr id="56" name="AutoShape 35">
              <a:extLst>
                <a:ext uri="{FF2B5EF4-FFF2-40B4-BE49-F238E27FC236}">
                  <a16:creationId xmlns:a16="http://schemas.microsoft.com/office/drawing/2014/main" id="{DA9029FF-4E43-4E61-89F1-B01204712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46"/>
              <a:ext cx="2400" cy="1071"/>
            </a:xfrm>
            <a:prstGeom prst="wedgeEllipseCallout">
              <a:avLst>
                <a:gd name="adj1" fmla="val -73508"/>
                <a:gd name="adj2" fmla="val 60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41">
                  <a:extLst>
                    <a:ext uri="{FF2B5EF4-FFF2-40B4-BE49-F238E27FC236}">
                      <a16:creationId xmlns:a16="http://schemas.microsoft.com/office/drawing/2014/main" id="{D7026ED7-388B-4837-B89F-C0821E4C2B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1332"/>
                  <a:ext cx="1942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defRPr/>
                  </a:pP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0" smtClean="0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0" smtClean="0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smtClean="0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0" smtClean="0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次</m:t>
                      </m:r>
                      <m:r>
                        <a:rPr lang="zh-CN" altLang="en-US" b="1" i="1">
                          <a:solidFill>
                            <a:srgbClr val="A749A5"/>
                          </a:solidFill>
                          <a:latin typeface="Cambria Math" panose="02040503050406030204" pitchFamily="18" charset="0"/>
                        </a:rPr>
                        <m:t>乘</m:t>
                      </m:r>
                    </m:oMath>
                  </a14:m>
                  <a:r>
                    <a:rPr lang="zh-CN" altLang="en-US" b="1" dirty="0">
                      <a:solidFill>
                        <a:srgbClr val="A749A5"/>
                      </a:solidFill>
                      <a:latin typeface="Cambria Math" panose="02040503050406030204" pitchFamily="18" charset="0"/>
                    </a:rPr>
                    <a:t>法</a:t>
                  </a:r>
                  <a:endParaRPr lang="en-US" altLang="en-US" b="1" dirty="0">
                    <a:solidFill>
                      <a:srgbClr val="A749A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Text Box 41">
                  <a:extLst>
                    <a:ext uri="{FF2B5EF4-FFF2-40B4-BE49-F238E27FC236}">
                      <a16:creationId xmlns:a16="http://schemas.microsoft.com/office/drawing/2014/main" id="{D7026ED7-388B-4837-B89F-C0821E4C2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2" y="1332"/>
                  <a:ext cx="1942" cy="518"/>
                </a:xfrm>
                <a:prstGeom prst="rect">
                  <a:avLst/>
                </a:prstGeom>
                <a:blipFill>
                  <a:blip r:embed="rId27"/>
                  <a:stretch>
                    <a:fillRect l="-1101" r="-1101" b="-5555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34">
            <a:extLst>
              <a:ext uri="{FF2B5EF4-FFF2-40B4-BE49-F238E27FC236}">
                <a16:creationId xmlns:a16="http://schemas.microsoft.com/office/drawing/2014/main" id="{B12C2F66-15FF-4E03-A495-37C969136092}"/>
              </a:ext>
            </a:extLst>
          </p:cNvPr>
          <p:cNvSpPr/>
          <p:nvPr/>
        </p:nvSpPr>
        <p:spPr>
          <a:xfrm>
            <a:off x="1681653" y="6240442"/>
            <a:ext cx="7582699" cy="5135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13">
                <a:extLst>
                  <a:ext uri="{FF2B5EF4-FFF2-40B4-BE49-F238E27FC236}">
                    <a16:creationId xmlns:a16="http://schemas.microsoft.com/office/drawing/2014/main" id="{9A3065D3-0202-4807-9288-EBCC872A1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383" y="6093296"/>
                <a:ext cx="9457201" cy="703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03505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68275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233045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97815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343535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89255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434975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80695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消元总计算量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𝑴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sup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[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𝒌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𝒌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]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Arial" panose="020B0604020202020204" pitchFamily="34" charset="0"/>
                    <a:ea typeface="楷体_GB2312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59" name="Text Box 13">
                <a:extLst>
                  <a:ext uri="{FF2B5EF4-FFF2-40B4-BE49-F238E27FC236}">
                    <a16:creationId xmlns:a16="http://schemas.microsoft.com/office/drawing/2014/main" id="{9A3065D3-0202-4807-9288-EBCC872A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5383" y="6093296"/>
                <a:ext cx="9457201" cy="703719"/>
              </a:xfrm>
              <a:prstGeom prst="rect">
                <a:avLst/>
              </a:prstGeom>
              <a:blipFill>
                <a:blip r:embed="rId28"/>
                <a:stretch>
                  <a:fillRect l="-709" b="-113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animBg="1"/>
      <p:bldP spid="58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146"/>
          <p:cNvSpPr txBox="1">
            <a:spLocks noChangeArrowheads="1"/>
          </p:cNvSpPr>
          <p:nvPr/>
        </p:nvSpPr>
        <p:spPr bwMode="auto">
          <a:xfrm>
            <a:off x="6872285" y="367982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例：</a:t>
            </a:r>
            <a:r>
              <a:rPr lang="zh-CN" altLang="en-US" sz="2400" b="1" dirty="0">
                <a:ea typeface="楷体_GB2312" pitchFamily="49" charset="-122"/>
              </a:rPr>
              <a:t>用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消去法解方程组</a:t>
            </a:r>
          </a:p>
        </p:txBody>
      </p:sp>
      <p:graphicFrame>
        <p:nvGraphicFramePr>
          <p:cNvPr id="15" name="Object 6147"/>
          <p:cNvGraphicFramePr>
            <a:graphicFrameLocks noChangeAspect="1"/>
          </p:cNvGraphicFramePr>
          <p:nvPr/>
        </p:nvGraphicFramePr>
        <p:xfrm>
          <a:off x="7811292" y="4289423"/>
          <a:ext cx="269398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9" name="Equation" r:id="rId3" imgW="30175200" imgH="17068800" progId="Equation.3">
                  <p:embed/>
                </p:oleObj>
              </mc:Choice>
              <mc:Fallback>
                <p:oleObj name="Equation" r:id="rId3" imgW="30175200" imgH="17068800" progId="Equation.3">
                  <p:embed/>
                  <p:pic>
                    <p:nvPicPr>
                      <p:cNvPr id="0" name="Object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292" y="4289423"/>
                        <a:ext cx="269398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149"/>
          <p:cNvSpPr>
            <a:spLocks noChangeArrowheads="1"/>
          </p:cNvSpPr>
          <p:nvPr/>
        </p:nvSpPr>
        <p:spPr bwMode="auto">
          <a:xfrm>
            <a:off x="990602" y="3467472"/>
            <a:ext cx="1014413" cy="609600"/>
          </a:xfrm>
          <a:prstGeom prst="octagon">
            <a:avLst>
              <a:gd name="adj" fmla="val 2928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miter lim="800000"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6633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</a:rPr>
              <a:t>回代</a:t>
            </a:r>
          </a:p>
        </p:txBody>
      </p:sp>
      <p:graphicFrame>
        <p:nvGraphicFramePr>
          <p:cNvPr id="18" name="Object 6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36501"/>
              </p:ext>
            </p:extLst>
          </p:nvPr>
        </p:nvGraphicFramePr>
        <p:xfrm>
          <a:off x="2209800" y="3356992"/>
          <a:ext cx="194255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" name="Equation" r:id="rId6" imgW="21336000" imgH="5791200" progId="Equation.3">
                  <p:embed/>
                </p:oleObj>
              </mc:Choice>
              <mc:Fallback>
                <p:oleObj name="Equation" r:id="rId6" imgW="21336000" imgH="5791200" progId="Equation.3">
                  <p:embed/>
                  <p:pic>
                    <p:nvPicPr>
                      <p:cNvPr id="0" name="Object 6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6992"/>
                        <a:ext cx="1942556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76351"/>
              </p:ext>
            </p:extLst>
          </p:nvPr>
        </p:nvGraphicFramePr>
        <p:xfrm>
          <a:off x="2209800" y="3962375"/>
          <a:ext cx="4343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1" name="Equation" r:id="rId8" imgW="57912000" imgH="16154400" progId="Equation.3">
                  <p:embed/>
                </p:oleObj>
              </mc:Choice>
              <mc:Fallback>
                <p:oleObj name="Equation" r:id="rId8" imgW="57912000" imgH="16154400" progId="Equation.3">
                  <p:embed/>
                  <p:pic>
                    <p:nvPicPr>
                      <p:cNvPr id="0" name="Object 6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375"/>
                        <a:ext cx="4343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152"/>
          <p:cNvSpPr txBox="1">
            <a:spLocks noChangeArrowheads="1"/>
          </p:cNvSpPr>
          <p:nvPr/>
        </p:nvSpPr>
        <p:spPr bwMode="auto">
          <a:xfrm>
            <a:off x="685800" y="990600"/>
            <a:ext cx="3105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消元共进行     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步</a:t>
            </a:r>
          </a:p>
        </p:txBody>
      </p:sp>
      <p:sp>
        <p:nvSpPr>
          <p:cNvPr id="21" name="Text Box 6153"/>
          <p:cNvSpPr txBox="1">
            <a:spLocks noChangeArrowheads="1"/>
          </p:cNvSpPr>
          <p:nvPr/>
        </p:nvSpPr>
        <p:spPr bwMode="auto">
          <a:xfrm>
            <a:off x="2381672" y="980728"/>
            <a:ext cx="7620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1</a:t>
            </a:r>
            <a:endParaRPr lang="en-US" altLang="zh-CN" b="1" i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2" name="AutoShape 6154"/>
          <p:cNvSpPr>
            <a:spLocks noChangeArrowheads="1"/>
          </p:cNvSpPr>
          <p:nvPr/>
        </p:nvSpPr>
        <p:spPr bwMode="auto">
          <a:xfrm>
            <a:off x="3935760" y="1124744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6155"/>
          <p:cNvGrpSpPr/>
          <p:nvPr/>
        </p:nvGrpSpPr>
        <p:grpSpPr bwMode="auto">
          <a:xfrm>
            <a:off x="5441776" y="762000"/>
            <a:ext cx="4038600" cy="2133601"/>
            <a:chOff x="2880" y="2784"/>
            <a:chExt cx="2544" cy="1344"/>
          </a:xfrm>
        </p:grpSpPr>
        <p:sp>
          <p:nvSpPr>
            <p:cNvPr id="24" name="AutoShape 6156"/>
            <p:cNvSpPr>
              <a:spLocks noChangeArrowheads="1"/>
            </p:cNvSpPr>
            <p:nvPr/>
          </p:nvSpPr>
          <p:spPr bwMode="auto">
            <a:xfrm>
              <a:off x="2880" y="2784"/>
              <a:ext cx="2544" cy="1344"/>
            </a:xfrm>
            <a:prstGeom prst="bevel">
              <a:avLst>
                <a:gd name="adj" fmla="val 447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" name="Object 6157"/>
            <p:cNvGraphicFramePr>
              <a:graphicFrameLocks noChangeAspect="1"/>
            </p:cNvGraphicFramePr>
            <p:nvPr/>
          </p:nvGraphicFramePr>
          <p:xfrm>
            <a:off x="2976" y="2880"/>
            <a:ext cx="2352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42" name="Equation" r:id="rId11" imgW="53340000" imgH="23164800" progId="Equation.3">
                    <p:embed/>
                  </p:oleObj>
                </mc:Choice>
                <mc:Fallback>
                  <p:oleObj name="Equation" r:id="rId11" imgW="53340000" imgH="23164800" progId="Equation.3">
                    <p:embed/>
                    <p:pic>
                      <p:nvPicPr>
                        <p:cNvPr id="0" name="Object 6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0"/>
                          <a:ext cx="2352" cy="1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AutoShape 35">
            <a:extLst>
              <a:ext uri="{FF2B5EF4-FFF2-40B4-BE49-F238E27FC236}">
                <a16:creationId xmlns:a16="http://schemas.microsoft.com/office/drawing/2014/main" id="{8FE022AB-B4E2-4A85-9748-E0FBFF6E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107" y="5445224"/>
            <a:ext cx="3419925" cy="1250949"/>
          </a:xfrm>
          <a:prstGeom prst="wedgeEllipseCallout">
            <a:avLst>
              <a:gd name="adj1" fmla="val -4158"/>
              <a:gd name="adj2" fmla="val -98190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41">
                <a:extLst>
                  <a:ext uri="{FF2B5EF4-FFF2-40B4-BE49-F238E27FC236}">
                    <a16:creationId xmlns:a16="http://schemas.microsoft.com/office/drawing/2014/main" id="{2E5715D1-3357-4752-9638-BBF244AC13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672" y="5733256"/>
                <a:ext cx="3168352" cy="47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A749A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A749A5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A749A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0" smtClean="0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次</m:t>
                    </m:r>
                    <m:r>
                      <a:rPr lang="zh-CN" altLang="en-US" b="1" i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乘</m:t>
                    </m:r>
                    <m:r>
                      <a:rPr lang="zh-CN" altLang="en-US" b="1" i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除</m:t>
                    </m:r>
                  </m:oMath>
                </a14:m>
                <a:r>
                  <a:rPr lang="zh-CN" altLang="en-US" b="1" dirty="0">
                    <a:solidFill>
                      <a:srgbClr val="A749A5"/>
                    </a:solidFill>
                    <a:latin typeface="Cambria Math" panose="02040503050406030204" pitchFamily="18" charset="0"/>
                  </a:rPr>
                  <a:t>法</a:t>
                </a:r>
                <a:endParaRPr lang="en-US" altLang="en-US" b="1" dirty="0">
                  <a:solidFill>
                    <a:srgbClr val="A749A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 Box 41">
                <a:extLst>
                  <a:ext uri="{FF2B5EF4-FFF2-40B4-BE49-F238E27FC236}">
                    <a16:creationId xmlns:a16="http://schemas.microsoft.com/office/drawing/2014/main" id="{2E5715D1-3357-4752-9638-BBF244AC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672" y="5733256"/>
                <a:ext cx="3168352" cy="470000"/>
              </a:xfrm>
              <a:prstGeom prst="rect">
                <a:avLst/>
              </a:prstGeom>
              <a:blipFill>
                <a:blip r:embed="rId13"/>
                <a:stretch>
                  <a:fillRect t="-12821" b="-2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7" grpId="0" bldLvl="0" animBg="1" autoUpdateAnimBg="0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26"/>
          <p:cNvGrpSpPr/>
          <p:nvPr/>
        </p:nvGrpSpPr>
        <p:grpSpPr bwMode="auto">
          <a:xfrm>
            <a:off x="992188" y="3721905"/>
            <a:ext cx="4325938" cy="457200"/>
            <a:chOff x="942" y="2915"/>
            <a:chExt cx="2676" cy="288"/>
          </a:xfrm>
        </p:grpSpPr>
        <p:sp>
          <p:nvSpPr>
            <p:cNvPr id="24" name="Rectangle 1027"/>
            <p:cNvSpPr>
              <a:spLocks noChangeArrowheads="1"/>
            </p:cNvSpPr>
            <p:nvPr/>
          </p:nvSpPr>
          <p:spPr bwMode="auto">
            <a:xfrm>
              <a:off x="942" y="2915"/>
              <a:ext cx="2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对                执行行初等变换</a:t>
              </a:r>
            </a:p>
          </p:txBody>
        </p:sp>
        <p:graphicFrame>
          <p:nvGraphicFramePr>
            <p:cNvPr id="25" name="Object 1028"/>
            <p:cNvGraphicFramePr>
              <a:graphicFrameLocks noChangeAspect="1"/>
            </p:cNvGraphicFramePr>
            <p:nvPr/>
          </p:nvGraphicFramePr>
          <p:xfrm>
            <a:off x="1208" y="2967"/>
            <a:ext cx="80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5" name="Equation" r:id="rId3" imgW="15544800" imgH="5486400" progId="Equation.3">
                    <p:embed/>
                  </p:oleObj>
                </mc:Choice>
                <mc:Fallback>
                  <p:oleObj name="Equation" r:id="rId3" imgW="15544800" imgH="54864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967"/>
                          <a:ext cx="80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029"/>
          <p:cNvGrpSpPr/>
          <p:nvPr/>
        </p:nvGrpSpPr>
        <p:grpSpPr bwMode="auto">
          <a:xfrm>
            <a:off x="5183188" y="3531407"/>
            <a:ext cx="3746500" cy="758825"/>
            <a:chOff x="3038" y="240"/>
            <a:chExt cx="2444" cy="478"/>
          </a:xfrm>
        </p:grpSpPr>
        <p:graphicFrame>
          <p:nvGraphicFramePr>
            <p:cNvPr id="27" name="Object 1030"/>
            <p:cNvGraphicFramePr>
              <a:graphicFrameLocks noChangeAspect="1"/>
            </p:cNvGraphicFramePr>
            <p:nvPr/>
          </p:nvGraphicFramePr>
          <p:xfrm>
            <a:off x="3038" y="240"/>
            <a:ext cx="1189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6" name="Equation" r:id="rId5" imgW="21336000" imgH="9753600" progId="Equation.3">
                    <p:embed/>
                  </p:oleObj>
                </mc:Choice>
                <mc:Fallback>
                  <p:oleObj name="Equation" r:id="rId5" imgW="21336000" imgH="97536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" y="240"/>
                          <a:ext cx="1189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31"/>
            <p:cNvGraphicFramePr>
              <a:graphicFrameLocks noChangeAspect="1"/>
            </p:cNvGraphicFramePr>
            <p:nvPr/>
          </p:nvGraphicFramePr>
          <p:xfrm>
            <a:off x="4224" y="288"/>
            <a:ext cx="1258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7" name="Equation" r:id="rId7" imgW="20116800" imgH="9753600" progId="Equation.3">
                    <p:embed/>
                  </p:oleObj>
                </mc:Choice>
                <mc:Fallback>
                  <p:oleObj name="Equation" r:id="rId7" imgW="20116800" imgH="97536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8"/>
                          <a:ext cx="1258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034"/>
          <p:cNvGraphicFramePr>
            <a:graphicFrameLocks noChangeAspect="1"/>
          </p:cNvGraphicFramePr>
          <p:nvPr/>
        </p:nvGraphicFramePr>
        <p:xfrm>
          <a:off x="4304507" y="4483126"/>
          <a:ext cx="422116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8" name="Equation" r:id="rId9" imgW="50901600" imgH="16764000" progId="Equation.3">
                  <p:embed/>
                </p:oleObj>
              </mc:Choice>
              <mc:Fallback>
                <p:oleObj name="Equation" r:id="rId9" imgW="50901600" imgH="167640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507" y="4483126"/>
                        <a:ext cx="422116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036"/>
          <p:cNvSpPr>
            <a:spLocks noChangeArrowheads="1"/>
          </p:cNvSpPr>
          <p:nvPr/>
        </p:nvSpPr>
        <p:spPr bwMode="auto">
          <a:xfrm>
            <a:off x="669927" y="762000"/>
            <a:ext cx="28940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解：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增广矩阵为</a:t>
            </a:r>
          </a:p>
        </p:txBody>
      </p:sp>
      <p:graphicFrame>
        <p:nvGraphicFramePr>
          <p:cNvPr id="34" name="Object 1037"/>
          <p:cNvGraphicFramePr>
            <a:graphicFrameLocks noChangeAspect="1"/>
          </p:cNvGraphicFramePr>
          <p:nvPr/>
        </p:nvGraphicFramePr>
        <p:xfrm>
          <a:off x="3968751" y="996953"/>
          <a:ext cx="3481387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9" name="Equation" r:id="rId11" imgW="40233600" imgH="16764000" progId="Equation.3">
                  <p:embed/>
                </p:oleObj>
              </mc:Choice>
              <mc:Fallback>
                <p:oleObj name="Equation" r:id="rId11" imgW="40233600" imgH="16764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1" y="996953"/>
                        <a:ext cx="3481387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047"/>
          <p:cNvGrpSpPr/>
          <p:nvPr/>
        </p:nvGrpSpPr>
        <p:grpSpPr bwMode="auto">
          <a:xfrm>
            <a:off x="996950" y="2497140"/>
            <a:ext cx="11256963" cy="1122363"/>
            <a:chOff x="356" y="1573"/>
            <a:chExt cx="7091" cy="707"/>
          </a:xfrm>
        </p:grpSpPr>
        <p:sp>
          <p:nvSpPr>
            <p:cNvPr id="36" name="Rectangle 1039"/>
            <p:cNvSpPr>
              <a:spLocks noChangeArrowheads="1"/>
            </p:cNvSpPr>
            <p:nvPr/>
          </p:nvSpPr>
          <p:spPr bwMode="auto">
            <a:xfrm>
              <a:off x="356" y="1573"/>
              <a:ext cx="7091" cy="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用    表示第   个方程，及增广矩阵的第  行，用                   表示第   个方程（行）乘数    加至第   个方程（行）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37" name="Object 1040"/>
            <p:cNvGraphicFramePr>
              <a:graphicFrameLocks noChangeAspect="1"/>
            </p:cNvGraphicFramePr>
            <p:nvPr/>
          </p:nvGraphicFramePr>
          <p:xfrm>
            <a:off x="604" y="166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0" name="Equation" r:id="rId13" imgW="3048000" imgH="5486400" progId="Equation.3">
                    <p:embed/>
                  </p:oleObj>
                </mc:Choice>
                <mc:Fallback>
                  <p:oleObj name="Equation" r:id="rId13" imgW="3048000" imgH="548640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166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041"/>
            <p:cNvGraphicFramePr>
              <a:graphicFrameLocks noChangeAspect="1"/>
            </p:cNvGraphicFramePr>
            <p:nvPr/>
          </p:nvGraphicFramePr>
          <p:xfrm>
            <a:off x="1372" y="1661"/>
            <a:ext cx="17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1" name="Equation" r:id="rId15" imgW="2438400" imgH="4267200" progId="Equation.3">
                    <p:embed/>
                  </p:oleObj>
                </mc:Choice>
                <mc:Fallback>
                  <p:oleObj name="Equation" r:id="rId15" imgW="2438400" imgH="426720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1661"/>
                          <a:ext cx="17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042"/>
            <p:cNvGraphicFramePr>
              <a:graphicFrameLocks noChangeAspect="1"/>
            </p:cNvGraphicFramePr>
            <p:nvPr/>
          </p:nvGraphicFramePr>
          <p:xfrm>
            <a:off x="3676" y="1661"/>
            <a:ext cx="18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2" name="Equation" r:id="rId17" imgW="2438400" imgH="4267200" progId="Equation.3">
                    <p:embed/>
                  </p:oleObj>
                </mc:Choice>
                <mc:Fallback>
                  <p:oleObj name="Equation" r:id="rId17" imgW="2438400" imgH="426720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1661"/>
                          <a:ext cx="186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043"/>
            <p:cNvGraphicFramePr>
              <a:graphicFrameLocks noChangeAspect="1"/>
            </p:cNvGraphicFramePr>
            <p:nvPr/>
          </p:nvGraphicFramePr>
          <p:xfrm>
            <a:off x="4388" y="1636"/>
            <a:ext cx="105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3" name="Equation" r:id="rId18" imgW="18592800" imgH="5791200" progId="Equation.3">
                    <p:embed/>
                  </p:oleObj>
                </mc:Choice>
                <mc:Fallback>
                  <p:oleObj name="Equation" r:id="rId18" imgW="18592800" imgH="579120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636"/>
                          <a:ext cx="105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044"/>
            <p:cNvGraphicFramePr>
              <a:graphicFrameLocks noChangeAspect="1"/>
            </p:cNvGraphicFramePr>
            <p:nvPr/>
          </p:nvGraphicFramePr>
          <p:xfrm>
            <a:off x="1634" y="1998"/>
            <a:ext cx="14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4" name="Equation" r:id="rId20" imgW="2743200" imgH="4876800" progId="Equation.DSMT4">
                    <p:embed/>
                  </p:oleObj>
                </mc:Choice>
                <mc:Fallback>
                  <p:oleObj name="Equation" r:id="rId20" imgW="2743200" imgH="4876800" progId="Equation.DSMT4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998"/>
                          <a:ext cx="14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045"/>
            <p:cNvGraphicFramePr>
              <a:graphicFrameLocks noChangeAspect="1"/>
            </p:cNvGraphicFramePr>
            <p:nvPr/>
          </p:nvGraphicFramePr>
          <p:xfrm>
            <a:off x="793" y="2030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5" name="Equation" r:id="rId22" imgW="3048000" imgH="3352800" progId="Equation.3">
                    <p:embed/>
                  </p:oleObj>
                </mc:Choice>
                <mc:Fallback>
                  <p:oleObj name="Equation" r:id="rId22" imgW="3048000" imgH="335280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30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46"/>
            <p:cNvGraphicFramePr>
              <a:graphicFrameLocks noChangeAspect="1"/>
            </p:cNvGraphicFramePr>
            <p:nvPr/>
          </p:nvGraphicFramePr>
          <p:xfrm>
            <a:off x="6005" y="1691"/>
            <a:ext cx="16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6" name="Equation" r:id="rId24" imgW="3352800" imgH="5791200" progId="Equation.DSMT4">
                    <p:embed/>
                  </p:oleObj>
                </mc:Choice>
                <mc:Fallback>
                  <p:oleObj name="Equation" r:id="rId24" imgW="3352800" imgH="5791200" progId="Equation.DSMT4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5" y="1691"/>
                          <a:ext cx="16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Rectangle 1033"/>
          <p:cNvSpPr>
            <a:spLocks noChangeArrowheads="1"/>
          </p:cNvSpPr>
          <p:nvPr/>
        </p:nvSpPr>
        <p:spPr bwMode="auto">
          <a:xfrm>
            <a:off x="8823915" y="3721905"/>
            <a:ext cx="1516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，得到：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608469" y="3727452"/>
          <a:ext cx="238426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5" name="Equation" r:id="rId3" imgW="28346400" imgH="21945600" progId="Equation.3">
                  <p:embed/>
                </p:oleObj>
              </mc:Choice>
              <mc:Fallback>
                <p:oleObj name="Equation" r:id="rId3" imgW="28346400" imgH="2194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469" y="3727452"/>
                        <a:ext cx="2384262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791540" y="3829050"/>
          <a:ext cx="130492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6" name="Equation" r:id="rId5" imgW="12192000" imgH="17068800" progId="Equation.3">
                  <p:embed/>
                </p:oleObj>
              </mc:Choice>
              <mc:Fallback>
                <p:oleObj name="Equation" r:id="rId5" imgW="12192000" imgH="1706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540" y="3829050"/>
                        <a:ext cx="130492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5792789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ahoma" panose="020B0604030504040204" pitchFamily="34" charset="0"/>
                <a:ea typeface="楷体_GB2312" pitchFamily="49" charset="-122"/>
              </a:rPr>
              <a:t>消去过程完结，然后实现回代过程，得出方程组的解。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03979" y="435451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800600" y="1454150"/>
          <a:ext cx="417222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7" name="Equation" r:id="rId7" imgW="50901600" imgH="18288000" progId="Equation.3">
                  <p:embed/>
                </p:oleObj>
              </mc:Choice>
              <mc:Fallback>
                <p:oleObj name="Equation" r:id="rId7" imgW="50901600" imgH="1828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54150"/>
                        <a:ext cx="417222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/>
          <p:nvPr/>
        </p:nvGrpSpPr>
        <p:grpSpPr bwMode="auto">
          <a:xfrm>
            <a:off x="762002" y="803277"/>
            <a:ext cx="5026025" cy="533400"/>
            <a:chOff x="480" y="2018"/>
            <a:chExt cx="3217" cy="336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80" y="2042"/>
              <a:ext cx="3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Tahoma" panose="020B0604030504040204" pitchFamily="34" charset="0"/>
                  <a:ea typeface="楷体_GB2312" pitchFamily="49" charset="-122"/>
                </a:rPr>
                <a:t>再进行行初等变换                    ，得</a:t>
              </a: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2104" y="2018"/>
            <a:ext cx="11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78" name="Equation" r:id="rId9" imgW="19507200" imgH="5486400" progId="Equation.3">
                    <p:embed/>
                  </p:oleObj>
                </mc:Choice>
                <mc:Fallback>
                  <p:oleObj name="Equation" r:id="rId9" imgW="19507200" imgH="548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2018"/>
                          <a:ext cx="11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2000" y="3143250"/>
            <a:ext cx="403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这样就产生了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三角形</a:t>
            </a:r>
            <a:r>
              <a:rPr lang="zh-CN" altLang="en-US" sz="2400" b="1" dirty="0">
                <a:ea typeface="楷体_GB2312" pitchFamily="49" charset="-122"/>
              </a:rPr>
              <a:t>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91344" y="116632"/>
            <a:ext cx="7637228" cy="93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Gauss-Jordan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消元法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Gauss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消元法的一种变形。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CF47E6E-6929-4C9B-847B-61F11BDE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-89122"/>
            <a:ext cx="763722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94757BBD-6E73-4713-B341-77E846B5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403" y="764704"/>
            <a:ext cx="11163301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Times New Roman" panose="02020603050405020304" pitchFamily="18" charset="0"/>
              </a:rPr>
              <a:t>Step 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Gauss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消元法，得到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D5FEDB7A-BD67-46D2-B388-E7376F3F8766}"/>
              </a:ext>
            </a:extLst>
          </p:cNvPr>
          <p:cNvGrpSpPr/>
          <p:nvPr/>
        </p:nvGrpSpPr>
        <p:grpSpPr bwMode="auto">
          <a:xfrm>
            <a:off x="6928048" y="469032"/>
            <a:ext cx="3200400" cy="1447800"/>
            <a:chOff x="1008" y="1536"/>
            <a:chExt cx="2016" cy="912"/>
          </a:xfrm>
        </p:grpSpPr>
        <p:graphicFrame>
          <p:nvGraphicFramePr>
            <p:cNvPr id="39" name="Object 20">
              <a:extLst>
                <a:ext uri="{FF2B5EF4-FFF2-40B4-BE49-F238E27FC236}">
                  <a16:creationId xmlns:a16="http://schemas.microsoft.com/office/drawing/2014/main" id="{4B670DB1-274B-4E98-90AD-D92EFC4415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627"/>
            <a:ext cx="178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58" name="Equation" r:id="rId3" imgW="32004000" imgH="5791200" progId="Equation.3">
                    <p:embed/>
                  </p:oleObj>
                </mc:Choice>
                <mc:Fallback>
                  <p:oleObj name="Equation" r:id="rId3" imgW="32004000" imgH="5791200" progId="Equation.3">
                    <p:embed/>
                    <p:pic>
                      <p:nvPicPr>
                        <p:cNvPr id="4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27"/>
                          <a:ext cx="178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1">
              <a:extLst>
                <a:ext uri="{FF2B5EF4-FFF2-40B4-BE49-F238E27FC236}">
                  <a16:creationId xmlns:a16="http://schemas.microsoft.com/office/drawing/2014/main" id="{9F3CF84A-18F8-405A-A408-C07BBA129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824"/>
            <a:ext cx="720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59" name="Equation" r:id="rId5" imgW="6705600" imgH="4572000" progId="Equation.3">
                    <p:embed/>
                  </p:oleObj>
                </mc:Choice>
                <mc:Fallback>
                  <p:oleObj name="Equation" r:id="rId5" imgW="6705600" imgH="4572000" progId="Equation.3">
                    <p:embed/>
                    <p:pic>
                      <p:nvPicPr>
                        <p:cNvPr id="4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24"/>
                          <a:ext cx="720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Oval 22">
              <a:extLst>
                <a:ext uri="{FF2B5EF4-FFF2-40B4-BE49-F238E27FC236}">
                  <a16:creationId xmlns:a16="http://schemas.microsoft.com/office/drawing/2014/main" id="{70C59170-2E9F-4789-BB5B-6BC5B665F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01"/>
              <a:ext cx="144" cy="41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23">
              <a:extLst>
                <a:ext uri="{FF2B5EF4-FFF2-40B4-BE49-F238E27FC236}">
                  <a16:creationId xmlns:a16="http://schemas.microsoft.com/office/drawing/2014/main" id="{DEE6EE64-CE77-4866-9EC2-640ACE7F8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536"/>
              <a:ext cx="2016" cy="912"/>
            </a:xfrm>
            <a:prstGeom prst="bracketPair">
              <a:avLst>
                <a:gd name="adj" fmla="val 8856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" name="Object 24">
              <a:extLst>
                <a:ext uri="{FF2B5EF4-FFF2-40B4-BE49-F238E27FC236}">
                  <a16:creationId xmlns:a16="http://schemas.microsoft.com/office/drawing/2014/main" id="{E7FB63CC-7C32-4064-B0B9-6AF16CC083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920"/>
            <a:ext cx="43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60" name="Equation" r:id="rId7" imgW="6096000" imgH="4876800" progId="Equation.3">
                    <p:embed/>
                  </p:oleObj>
                </mc:Choice>
                <mc:Fallback>
                  <p:oleObj name="Equation" r:id="rId7" imgW="6096000" imgH="4876800" progId="Equation.3">
                    <p:embed/>
                    <p:pic>
                      <p:nvPicPr>
                        <p:cNvPr id="4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3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25">
              <a:extLst>
                <a:ext uri="{FF2B5EF4-FFF2-40B4-BE49-F238E27FC236}">
                  <a16:creationId xmlns:a16="http://schemas.microsoft.com/office/drawing/2014/main" id="{2B0C398E-B2D4-4FD4-8CFE-279983237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9">
                <a:extLst>
                  <a:ext uri="{FF2B5EF4-FFF2-40B4-BE49-F238E27FC236}">
                    <a16:creationId xmlns:a16="http://schemas.microsoft.com/office/drawing/2014/main" id="{224D5F1A-DF96-4490-912F-FAE0071D9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368" y="1844824"/>
                <a:ext cx="11521280" cy="2460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Step 2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：</a:t>
                </a:r>
                <a:r>
                  <a:rPr lang="zh-CN" altLang="en-US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  <m:sup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由第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, ..., </m:t>
                    </m:r>
                    <m:r>
                      <a:rPr lang="zh-CN" alt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个方程减去第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个乘以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d>
                      <m:dPr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, ..., </m:t>
                        </m:r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zh-CN" sz="2000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zh-CN" altLang="en-US" sz="1800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eqArr>
                              <m:eqArr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   ...  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   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   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   ...  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   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eqArr>
                          </m:e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   ...  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………</m:t>
                            </m:r>
                          </m:e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   ...  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 Box 9">
                <a:extLst>
                  <a:ext uri="{FF2B5EF4-FFF2-40B4-BE49-F238E27FC236}">
                    <a16:creationId xmlns:a16="http://schemas.microsoft.com/office/drawing/2014/main" id="{224D5F1A-DF96-4490-912F-FAE0071D9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368" y="1844824"/>
                <a:ext cx="11521280" cy="2460289"/>
              </a:xfrm>
              <a:prstGeom prst="rect">
                <a:avLst/>
              </a:prstGeom>
              <a:blipFill>
                <a:blip r:embed="rId9"/>
                <a:stretch>
                  <a:fillRect l="-423" r="-3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Object 10">
            <a:extLst>
              <a:ext uri="{FF2B5EF4-FFF2-40B4-BE49-F238E27FC236}">
                <a16:creationId xmlns:a16="http://schemas.microsoft.com/office/drawing/2014/main" id="{CE75A630-1BB4-4D27-B8D5-830EC6FB8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882388"/>
              </p:ext>
            </p:extLst>
          </p:nvPr>
        </p:nvGraphicFramePr>
        <p:xfrm>
          <a:off x="2801144" y="896268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1" name="Equation" r:id="rId10" imgW="11887200" imgH="5486400" progId="Equation.3">
                  <p:embed/>
                </p:oleObj>
              </mc:Choice>
              <mc:Fallback>
                <p:oleObj name="Equation" r:id="rId10" imgW="11887200" imgH="5486400" progId="Equation.3">
                  <p:embed/>
                  <p:pic>
                    <p:nvPicPr>
                      <p:cNvPr id="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144" y="896268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9">
                <a:extLst>
                  <a:ext uri="{FF2B5EF4-FFF2-40B4-BE49-F238E27FC236}">
                    <a16:creationId xmlns:a16="http://schemas.microsoft.com/office/drawing/2014/main" id="{ED1AF8DF-E80F-4DD3-9B4A-406EFC5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368" y="4221088"/>
                <a:ext cx="11521280" cy="218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altLang="zh-CN" b="1" kern="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Step </a:t>
                </a:r>
                <a14:m>
                  <m:oMath xmlns:m="http://schemas.openxmlformats.org/officeDocument/2006/math">
                    <m:r>
                      <a:rPr lang="zh-CN" altLang="en-US" b="1" kern="0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kern="0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kern="0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kern="0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kern="0" dirty="0">
                    <a:solidFill>
                      <a:srgbClr val="3333CC"/>
                    </a:solidFill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b="1" kern="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最后消元得</a:t>
                </a:r>
              </a:p>
              <a:p>
                <a:pPr lvl="0">
                  <a:spcBef>
                    <a:spcPts val="0"/>
                  </a:spcBef>
                  <a:buClrTx/>
                  <a:defRPr/>
                </a:pPr>
                <a:r>
                  <a:rPr lang="en-US" altLang="zh-CN" sz="1800" b="1" dirty="0">
                    <a:solidFill>
                      <a:srgbClr val="000000"/>
                    </a:solidFill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  ... 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   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  </m:t>
                                </m:r>
                                <m:sSubSup>
                                  <m:sSubSupPr>
                                    <m:ctrlPr>
                                      <a:rPr lang="zh-CN" altLang="en-US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eqArr>
                          </m:e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...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    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</m:t>
                            </m:r>
                            <m:sSubSup>
                              <m:sSubSupPr>
                                <m:ctrlP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 Box 9">
                <a:extLst>
                  <a:ext uri="{FF2B5EF4-FFF2-40B4-BE49-F238E27FC236}">
                    <a16:creationId xmlns:a16="http://schemas.microsoft.com/office/drawing/2014/main" id="{ED1AF8DF-E80F-4DD3-9B4A-406EFC5F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368" y="4221088"/>
                <a:ext cx="11521280" cy="2189958"/>
              </a:xfrm>
              <a:prstGeom prst="rect">
                <a:avLst/>
              </a:prstGeom>
              <a:blipFill>
                <a:blip r:embed="rId12"/>
                <a:stretch>
                  <a:fillRect l="-847" t="-30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utoShape 3">
            <a:extLst>
              <a:ext uri="{FF2B5EF4-FFF2-40B4-BE49-F238E27FC236}">
                <a16:creationId xmlns:a16="http://schemas.microsoft.com/office/drawing/2014/main" id="{92AC213C-0AE7-44AA-8BDA-B82BACD02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18" y="908720"/>
            <a:ext cx="942975" cy="609600"/>
          </a:xfrm>
          <a:prstGeom prst="octagon">
            <a:avLst>
              <a:gd name="adj" fmla="val 2928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miter lim="800000"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6633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CC"/>
                </a:solidFill>
                <a:ea typeface="楷体_GB2312" pitchFamily="49" charset="-122"/>
                <a:cs typeface="Times New Roman" panose="02020603050405020304" pitchFamily="18" charset="0"/>
              </a:rPr>
              <a:t>消元</a:t>
            </a:r>
          </a:p>
        </p:txBody>
      </p:sp>
      <p:sp>
        <p:nvSpPr>
          <p:cNvPr id="58" name="AutoShape 6149">
            <a:extLst>
              <a:ext uri="{FF2B5EF4-FFF2-40B4-BE49-F238E27FC236}">
                <a16:creationId xmlns:a16="http://schemas.microsoft.com/office/drawing/2014/main" id="{84D77AF4-7DA8-46B8-AB4F-509614EE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5843736"/>
            <a:ext cx="1014413" cy="609600"/>
          </a:xfrm>
          <a:prstGeom prst="octagon">
            <a:avLst>
              <a:gd name="adj" fmla="val 2928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miter lim="800000"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6633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回代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bject 6150">
                <a:extLst>
                  <a:ext uri="{FF2B5EF4-FFF2-40B4-BE49-F238E27FC236}">
                    <a16:creationId xmlns:a16="http://schemas.microsoft.com/office/drawing/2014/main" id="{E0A78CA0-482E-4DA6-B64C-A3917146E845}"/>
                  </a:ext>
                </a:extLst>
              </p:cNvPr>
              <p:cNvSpPr txBox="1"/>
              <p:nvPr/>
            </p:nvSpPr>
            <p:spPr bwMode="auto">
              <a:xfrm>
                <a:off x="1627188" y="5876478"/>
                <a:ext cx="3532708" cy="10809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9" name="Object 6150">
                <a:extLst>
                  <a:ext uri="{FF2B5EF4-FFF2-40B4-BE49-F238E27FC236}">
                    <a16:creationId xmlns:a16="http://schemas.microsoft.com/office/drawing/2014/main" id="{E0A78CA0-482E-4DA6-B64C-A3917146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188" y="5876478"/>
                <a:ext cx="3532708" cy="10809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utoShape 35">
            <a:extLst>
              <a:ext uri="{FF2B5EF4-FFF2-40B4-BE49-F238E27FC236}">
                <a16:creationId xmlns:a16="http://schemas.microsoft.com/office/drawing/2014/main" id="{B0BDE2EC-5B32-44AB-BA06-DE7F3828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648" y="4535333"/>
            <a:ext cx="2668676" cy="1533654"/>
          </a:xfrm>
          <a:prstGeom prst="wedgeEllipseCallout">
            <a:avLst>
              <a:gd name="adj1" fmla="val -85019"/>
              <a:gd name="adj2" fmla="val 2933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CC"/>
                </a:solidFill>
              </a:rPr>
              <a:t>计算量大，但求矩阵的逆方便。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86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6" grpId="0"/>
      <p:bldP spid="57" grpId="0" animBg="1"/>
      <p:bldP spid="58" grpId="0" bldLvl="0" animBg="1" autoUpdateAnimBg="0"/>
      <p:bldP spid="59" grpId="0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00417" y="357023"/>
            <a:ext cx="11568588" cy="990600"/>
            <a:chOff x="1137335" y="469900"/>
            <a:chExt cx="11568588" cy="990600"/>
          </a:xfrm>
        </p:grpSpPr>
        <p:sp>
          <p:nvSpPr>
            <p:cNvPr id="7" name="Rectangle 173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1664366" y="469900"/>
              <a:ext cx="11041557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      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如果    为   阶非奇异矩阵，则可通过高斯消去法（及交换两行的初等变换）将方程组化为三角形方程组。</a:t>
              </a:r>
              <a:endParaRPr lang="zh-CN" altLang="en-US" b="1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8" name="Object 174"/>
            <p:cNvGraphicFramePr>
              <a:graphicFrameLocks noChangeAspect="1"/>
            </p:cNvGraphicFramePr>
            <p:nvPr/>
          </p:nvGraphicFramePr>
          <p:xfrm>
            <a:off x="3071813" y="596900"/>
            <a:ext cx="3413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1" name="Equation" r:id="rId3" imgW="3962400" imgH="3962400" progId="Equation.3">
                    <p:embed/>
                  </p:oleObj>
                </mc:Choice>
                <mc:Fallback>
                  <p:oleObj name="Equation" r:id="rId3" imgW="3962400" imgH="3962400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13" y="596900"/>
                          <a:ext cx="3413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75"/>
            <p:cNvGraphicFramePr>
              <a:graphicFrameLocks noChangeAspect="1"/>
            </p:cNvGraphicFramePr>
            <p:nvPr/>
          </p:nvGraphicFramePr>
          <p:xfrm>
            <a:off x="3678238" y="650875"/>
            <a:ext cx="34131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2" name="Equation" r:id="rId5" imgW="3048000" imgH="3352800" progId="Equation.3">
                    <p:embed/>
                  </p:oleObj>
                </mc:Choice>
                <mc:Fallback>
                  <p:oleObj name="Equation" r:id="rId5" imgW="3048000" imgH="3352800" progId="Equation.3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238" y="650875"/>
                          <a:ext cx="341313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AutoShape 176"/>
            <p:cNvSpPr>
              <a:spLocks noChangeArrowheads="1"/>
            </p:cNvSpPr>
            <p:nvPr/>
          </p:nvSpPr>
          <p:spPr bwMode="auto">
            <a:xfrm>
              <a:off x="1137335" y="469900"/>
              <a:ext cx="1154113" cy="609600"/>
            </a:xfrm>
            <a:prstGeom prst="bevel">
              <a:avLst>
                <a:gd name="adj" fmla="val 12500"/>
              </a:avLst>
            </a:prstGeom>
            <a:gradFill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2800" b="1" dirty="0">
                  <a:ea typeface="楷体_GB2312" pitchFamily="49" charset="-122"/>
                </a:rPr>
                <a:t>定理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86121" y="1565549"/>
            <a:ext cx="10098602" cy="1135063"/>
            <a:chOff x="1518716" y="1815774"/>
            <a:chExt cx="10098602" cy="1135063"/>
          </a:xfrm>
        </p:grpSpPr>
        <p:grpSp>
          <p:nvGrpSpPr>
            <p:cNvPr id="16" name="Group 203"/>
            <p:cNvGrpSpPr/>
            <p:nvPr/>
          </p:nvGrpSpPr>
          <p:grpSpPr bwMode="auto">
            <a:xfrm>
              <a:off x="1518716" y="1815774"/>
              <a:ext cx="10098602" cy="1135063"/>
              <a:chOff x="337" y="66"/>
              <a:chExt cx="6028" cy="715"/>
            </a:xfrm>
          </p:grpSpPr>
          <p:sp>
            <p:nvSpPr>
              <p:cNvPr id="17" name="Rectangle 180"/>
              <p:cNvSpPr>
                <a:spLocks noChangeArrowheads="1"/>
              </p:cNvSpPr>
              <p:nvPr/>
            </p:nvSpPr>
            <p:spPr bwMode="auto">
              <a:xfrm>
                <a:off x="337" y="66"/>
                <a:ext cx="6028" cy="715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kern="0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不进行初等行变换的前提下，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矩阵    在什么条件下才能保证                                     ？</a:t>
                </a:r>
                <a:endPara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8" name="Object 183"/>
              <p:cNvGraphicFramePr>
                <a:graphicFrameLocks noChangeAspect="1"/>
              </p:cNvGraphicFramePr>
              <p:nvPr/>
            </p:nvGraphicFramePr>
            <p:xfrm>
              <a:off x="3367" y="203"/>
              <a:ext cx="33" cy="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53" name="Equation" r:id="rId7" imgW="594360" imgH="274320" progId="Equation.DSMT4">
                      <p:embed/>
                    </p:oleObj>
                  </mc:Choice>
                  <mc:Fallback>
                    <p:oleObj name="Equation" r:id="rId7" imgW="594360" imgH="274320" progId="Equation.DSMT4">
                      <p:embed/>
                      <p:pic>
                        <p:nvPicPr>
                          <p:cNvPr id="0" name="Object 1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7" y="203"/>
                            <a:ext cx="33" cy="14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CC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4"/>
              <p:cNvGraphicFramePr>
                <a:graphicFrameLocks noChangeAspect="1"/>
              </p:cNvGraphicFramePr>
              <p:nvPr/>
            </p:nvGraphicFramePr>
            <p:xfrm>
              <a:off x="1259" y="481"/>
              <a:ext cx="1187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54" name="Equation" r:id="rId9" imgW="22250400" imgH="4876800" progId="Equation.3">
                      <p:embed/>
                    </p:oleObj>
                  </mc:Choice>
                  <mc:Fallback>
                    <p:oleObj name="Equation" r:id="rId9" imgW="22250400" imgH="4876800" progId="Equation.3">
                      <p:embed/>
                      <p:pic>
                        <p:nvPicPr>
                          <p:cNvPr id="0" name="Object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" y="481"/>
                            <a:ext cx="1187" cy="255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CC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81"/>
              <p:cNvGraphicFramePr>
                <a:graphicFrameLocks noChangeAspect="1"/>
              </p:cNvGraphicFramePr>
              <p:nvPr/>
            </p:nvGraphicFramePr>
            <p:xfrm>
              <a:off x="3152" y="169"/>
              <a:ext cx="15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55" name="Equation" r:id="rId11" imgW="3962400" imgH="3962400" progId="Equation.DSMT4">
                      <p:embed/>
                    </p:oleObj>
                  </mc:Choice>
                  <mc:Fallback>
                    <p:oleObj name="Equation" r:id="rId11" imgW="3962400" imgH="3962400" progId="Equation.DSMT4">
                      <p:embed/>
                      <p:pic>
                        <p:nvPicPr>
                          <p:cNvPr id="0" name="Object 1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169"/>
                            <a:ext cx="153" cy="199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CC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83"/>
            <p:cNvGraphicFramePr>
              <a:graphicFrameLocks noChangeAspect="1"/>
            </p:cNvGraphicFramePr>
            <p:nvPr/>
          </p:nvGraphicFramePr>
          <p:xfrm>
            <a:off x="1996192" y="2474929"/>
            <a:ext cx="108390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6" name="Equation" r:id="rId12" imgW="12192000" imgH="5791200" progId="Equation.DSMT4">
                    <p:embed/>
                  </p:oleObj>
                </mc:Choice>
                <mc:Fallback>
                  <p:oleObj name="Equation" r:id="rId12" imgW="12192000" imgH="5791200" progId="Equation.DSMT4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192" y="2474929"/>
                          <a:ext cx="1083908" cy="45720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FFFF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9"/>
          <p:cNvGrpSpPr/>
          <p:nvPr/>
        </p:nvGrpSpPr>
        <p:grpSpPr bwMode="auto">
          <a:xfrm>
            <a:off x="808130" y="5939268"/>
            <a:ext cx="8593024" cy="468313"/>
            <a:chOff x="566" y="814"/>
            <a:chExt cx="5391" cy="295"/>
          </a:xfrm>
        </p:grpSpPr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66" y="814"/>
              <a:ext cx="2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推论    如果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的顺序主子式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5065" y="818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</a:rPr>
                <a:t>那么有：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" name="Object 25"/>
            <p:cNvGraphicFramePr>
              <a:graphicFrameLocks noChangeAspect="1"/>
            </p:cNvGraphicFramePr>
            <p:nvPr/>
          </p:nvGraphicFramePr>
          <p:xfrm>
            <a:off x="2902" y="848"/>
            <a:ext cx="212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57" name="Equation" r:id="rId14" imgW="38709600" imgH="5486400" progId="Equation.3">
                    <p:embed/>
                  </p:oleObj>
                </mc:Choice>
                <mc:Fallback>
                  <p:oleObj name="Equation" r:id="rId14" imgW="38709600" imgH="548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848"/>
                          <a:ext cx="212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9314013" y="5717811"/>
          <a:ext cx="21717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8" name="Equation" r:id="rId16" imgW="25298400" imgH="12496800" progId="Equation.DSMT4">
                  <p:embed/>
                </p:oleObj>
              </mc:Choice>
              <mc:Fallback>
                <p:oleObj name="Equation" r:id="rId16" imgW="25298400" imgH="12496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4013" y="5717811"/>
                        <a:ext cx="21717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42"/>
          <p:cNvGrpSpPr/>
          <p:nvPr/>
        </p:nvGrpSpPr>
        <p:grpSpPr bwMode="auto">
          <a:xfrm>
            <a:off x="542775" y="5906615"/>
            <a:ext cx="1144587" cy="533400"/>
            <a:chOff x="480" y="793"/>
            <a:chExt cx="672" cy="336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0" y="793"/>
              <a:ext cx="672" cy="336"/>
            </a:xfrm>
            <a:prstGeom prst="bevel">
              <a:avLst>
                <a:gd name="adj" fmla="val 12500"/>
              </a:avLst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576" y="816"/>
              <a:ext cx="468" cy="288"/>
            </a:xfrm>
            <a:prstGeom prst="rect">
              <a:avLst/>
            </a:prstGeom>
            <a:gradFill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ea typeface="楷体_GB2312" pitchFamily="49" charset="-122"/>
                </a:rPr>
                <a:t>推论</a:t>
              </a:r>
            </a:p>
          </p:txBody>
        </p:sp>
      </p:grpSp>
      <p:sp>
        <p:nvSpPr>
          <p:cNvPr id="29" name="Rectangle 19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1424" y="2833835"/>
            <a:ext cx="11352805" cy="131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约化的主元素                               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充要条件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是矩阵  的顺序主子式</a:t>
            </a: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30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08221"/>
              </p:ext>
            </p:extLst>
          </p:nvPr>
        </p:nvGraphicFramePr>
        <p:xfrm>
          <a:off x="10200456" y="2998362"/>
          <a:ext cx="34430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9" name="Equation" r:id="rId18" imgW="3962400" imgH="3962400" progId="Equation.3">
                  <p:embed/>
                </p:oleObj>
              </mc:Choice>
              <mc:Fallback>
                <p:oleObj name="Equation" r:id="rId18" imgW="3962400" imgH="3962400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456" y="2998362"/>
                        <a:ext cx="34430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92"/>
          <p:cNvGraphicFramePr>
            <a:graphicFrameLocks noChangeAspect="1"/>
          </p:cNvGraphicFramePr>
          <p:nvPr/>
        </p:nvGraphicFramePr>
        <p:xfrm>
          <a:off x="4182966" y="2928459"/>
          <a:ext cx="110177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0" name="Equation" r:id="rId19" imgW="11582400" imgH="5791200" progId="Equation.3">
                  <p:embed/>
                </p:oleObj>
              </mc:Choice>
              <mc:Fallback>
                <p:oleObj name="Equation" r:id="rId19" imgW="11582400" imgH="5791200" progId="Equation.3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966" y="2928459"/>
                        <a:ext cx="110177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93"/>
          <p:cNvGraphicFramePr>
            <a:graphicFrameLocks noChangeAspect="1"/>
          </p:cNvGraphicFramePr>
          <p:nvPr/>
        </p:nvGraphicFramePr>
        <p:xfrm>
          <a:off x="5390300" y="2988225"/>
          <a:ext cx="184482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1" name="Equation" r:id="rId21" imgW="21336000" imgH="4876800" progId="Equation.3">
                  <p:embed/>
                </p:oleObj>
              </mc:Choice>
              <mc:Fallback>
                <p:oleObj name="Equation" r:id="rId21" imgW="21336000" imgH="4876800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300" y="2988225"/>
                        <a:ext cx="184482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94"/>
          <p:cNvGraphicFramePr>
            <a:graphicFrameLocks noChangeAspect="1"/>
          </p:cNvGraphicFramePr>
          <p:nvPr/>
        </p:nvGraphicFramePr>
        <p:xfrm>
          <a:off x="2291448" y="3524097"/>
          <a:ext cx="893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2" name="Equation" r:id="rId23" imgW="10668000" imgH="5486400" progId="Equation.3">
                  <p:embed/>
                </p:oleObj>
              </mc:Choice>
              <mc:Fallback>
                <p:oleObj name="Equation" r:id="rId23" imgW="10668000" imgH="548640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48" y="3524097"/>
                        <a:ext cx="8934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95"/>
          <p:cNvGraphicFramePr>
            <a:graphicFrameLocks noChangeAspect="1"/>
          </p:cNvGraphicFramePr>
          <p:nvPr/>
        </p:nvGraphicFramePr>
        <p:xfrm>
          <a:off x="3287898" y="3505200"/>
          <a:ext cx="16910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3" name="Equation" r:id="rId25" imgW="21336000" imgH="4876800" progId="Equation.3">
                  <p:embed/>
                </p:oleObj>
              </mc:Choice>
              <mc:Fallback>
                <p:oleObj name="Equation" r:id="rId25" imgW="21336000" imgH="487680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898" y="3505200"/>
                        <a:ext cx="16910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6"/>
          <p:cNvGraphicFramePr>
            <a:graphicFrameLocks noChangeAspect="1"/>
          </p:cNvGraphicFramePr>
          <p:nvPr/>
        </p:nvGraphicFramePr>
        <p:xfrm>
          <a:off x="1755832" y="4539142"/>
          <a:ext cx="1726801" cy="47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4" name="Equation" r:id="rId26" imgW="18592800" imgH="5181600" progId="Equation.3">
                  <p:embed/>
                </p:oleObj>
              </mc:Choice>
              <mc:Fallback>
                <p:oleObj name="Equation" r:id="rId26" imgW="18592800" imgH="518160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832" y="4539142"/>
                        <a:ext cx="1726801" cy="478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7"/>
          <p:cNvGraphicFramePr>
            <a:graphicFrameLocks noChangeAspect="1"/>
          </p:cNvGraphicFramePr>
          <p:nvPr/>
        </p:nvGraphicFramePr>
        <p:xfrm>
          <a:off x="4111407" y="4070781"/>
          <a:ext cx="2895348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5" name="Equation" r:id="rId28" imgW="33528000" imgH="17068800" progId="Equation.3">
                  <p:embed/>
                </p:oleObj>
              </mc:Choice>
              <mc:Fallback>
                <p:oleObj name="Equation" r:id="rId28" imgW="33528000" imgH="17068800" progId="Equation.3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407" y="4070781"/>
                        <a:ext cx="2895348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98"/>
          <p:cNvGraphicFramePr>
            <a:graphicFrameLocks noChangeAspect="1"/>
          </p:cNvGraphicFramePr>
          <p:nvPr/>
        </p:nvGraphicFramePr>
        <p:xfrm>
          <a:off x="7311932" y="4539142"/>
          <a:ext cx="200208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6" name="Equation" r:id="rId30" imgW="21640800" imgH="4876800" progId="Equation.3">
                  <p:embed/>
                </p:oleObj>
              </mc:Choice>
              <mc:Fallback>
                <p:oleObj name="Equation" r:id="rId30" imgW="21640800" imgH="487680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932" y="4539142"/>
                        <a:ext cx="200208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99"/>
          <p:cNvSpPr>
            <a:spLocks noChangeArrowheads="1"/>
          </p:cNvSpPr>
          <p:nvPr/>
        </p:nvSpPr>
        <p:spPr bwMode="auto">
          <a:xfrm>
            <a:off x="4978986" y="340410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，即</a:t>
            </a:r>
          </a:p>
        </p:txBody>
      </p:sp>
      <p:sp>
        <p:nvSpPr>
          <p:cNvPr id="39" name="AutoShape 200"/>
          <p:cNvSpPr>
            <a:spLocks noChangeArrowheads="1"/>
          </p:cNvSpPr>
          <p:nvPr/>
        </p:nvSpPr>
        <p:spPr bwMode="auto">
          <a:xfrm>
            <a:off x="609974" y="2797495"/>
            <a:ext cx="1076147" cy="609600"/>
          </a:xfrm>
          <a:prstGeom prst="bevel">
            <a:avLst>
              <a:gd name="adj" fmla="val 12500"/>
            </a:avLst>
          </a:prstGeom>
          <a:gradFill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0" lang="zh-CN" altLang="en-US" sz="2800" b="1" dirty="0">
                <a:ea typeface="楷体_GB2312" pitchFamily="49" charset="-122"/>
              </a:rPr>
              <a:t>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8" grpId="0" bldLvl="0" animBg="1"/>
      <p:bldP spid="3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0"/>
          <p:cNvGrpSpPr/>
          <p:nvPr/>
        </p:nvGrpSpPr>
        <p:grpSpPr bwMode="auto">
          <a:xfrm>
            <a:off x="844551" y="1199191"/>
            <a:ext cx="10858500" cy="2589217"/>
            <a:chOff x="144" y="2784"/>
            <a:chExt cx="6840" cy="1631"/>
          </a:xfrm>
        </p:grpSpPr>
        <p:sp>
          <p:nvSpPr>
            <p:cNvPr id="47" name="Rectangle 35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144" y="2784"/>
              <a:ext cx="6840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en-US" altLang="zh-CN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Guass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的问题</a:t>
              </a:r>
              <a:endPara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en-US" altLang="zh-CN" sz="2400" b="1" kern="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	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在消元过程中可能出现            的情况，这时消去法将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无法直接进行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；</a:t>
              </a:r>
              <a:endParaRPr lang="en-US" altLang="zh-CN" sz="2400" b="1" kern="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 marL="342900" marR="0" lvl="0" indent="-34290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	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即使主元素           但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很小时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，用其做除数，会导致其他元素数量级的严重增长和舍入误差的扩散，最后也使得计算解不可靠。</a:t>
              </a:r>
            </a:p>
          </p:txBody>
        </p:sp>
        <p:graphicFrame>
          <p:nvGraphicFramePr>
            <p:cNvPr id="4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900562"/>
                </p:ext>
              </p:extLst>
            </p:nvPr>
          </p:nvGraphicFramePr>
          <p:xfrm>
            <a:off x="1387" y="4123"/>
            <a:ext cx="61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2" name="Equation" r:id="rId3" imgW="12192000" imgH="5791200" progId="Equation.3">
                    <p:embed/>
                  </p:oleObj>
                </mc:Choice>
                <mc:Fallback>
                  <p:oleObj name="Equation" r:id="rId3" imgW="12192000" imgH="579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4123"/>
                          <a:ext cx="61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37"/>
            <p:cNvGraphicFramePr>
              <a:graphicFrameLocks noChangeAspect="1"/>
            </p:cNvGraphicFramePr>
            <p:nvPr/>
          </p:nvGraphicFramePr>
          <p:xfrm>
            <a:off x="2429" y="3761"/>
            <a:ext cx="57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3" name="Equation" r:id="rId5" imgW="12192000" imgH="5791200" progId="Equation.3">
                    <p:embed/>
                  </p:oleObj>
                </mc:Choice>
                <mc:Fallback>
                  <p:oleObj name="Equation" r:id="rId5" imgW="12192000" imgH="579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3761"/>
                          <a:ext cx="57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 bwMode="auto">
          <a:xfrm>
            <a:off x="1524005" y="115889"/>
            <a:ext cx="5338763" cy="79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93" name="灯片编号占位符 13"/>
          <p:cNvSpPr>
            <a:spLocks noGrp="1"/>
          </p:cNvSpPr>
          <p:nvPr>
            <p:ph type="sldNum" sz="quarter" idx="10"/>
          </p:nvPr>
        </p:nvSpPr>
        <p:spPr>
          <a:xfrm>
            <a:off x="8534400" y="6165850"/>
            <a:ext cx="2133600" cy="476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5400" y="476672"/>
            <a:ext cx="375761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</a:pPr>
            <a:r>
              <a:rPr lang="zh-CN" altLang="en-US" sz="3200" b="1" noProof="1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V="1">
            <a:off x="767409" y="1177515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5480" y="1426845"/>
            <a:ext cx="10973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线性代数方程组出现在工程与科学的许多领域中，而且很多数值求解问题最后也是归结于求解某些线性代数方程组，例如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电学中的网络问题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，用差分法或者有限元方法解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常微分方程、偏微分方程初边值问题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等。众多的事实表明，解线性代数方程组的有效方法在计算数学和科学计算中具有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特殊的重要性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92480" y="3778250"/>
                <a:ext cx="10973435" cy="23682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   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本章将研究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阶线性方程组</a:t>
                </a:r>
                <a:endParaRPr lang="en-US" altLang="zh-CN" sz="2400" b="1" dirty="0">
                  <a:latin typeface="楷体" panose="02010609060101010101" charset="-122"/>
                  <a:ea typeface="楷体" panose="02010609060101010101" charset="-122"/>
                  <a:sym typeface="+mn-ea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𝑨𝒙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CC"/>
                  </a:solidFill>
                  <a:latin typeface="楷体" panose="02010609060101010101" charset="-122"/>
                  <a:ea typeface="楷体" panose="02010609060101010101" charset="-122"/>
                  <a:sym typeface="+mn-ea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的数值解法。这里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𝑨</m:t>
                    </m:r>
                  </m:oMath>
                </a14:m>
                <a:r>
                  <a:rPr lang="en-US" altLang="zh-CN" sz="2400" dirty="0">
                    <a:latin typeface="楷体" panose="02010609060101010101" charset="-122"/>
                    <a:ea typeface="楷体" panose="02010609060101010101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𝒊𝒋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charset="-122"/>
                    <a:ea typeface="楷体" panose="02010609060101010101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𝒏</m:t>
                    </m:r>
                  </m:oMath>
                </a14:m>
                <a:r>
                  <a:rPr lang="zh-CN" altLang="en-US" sz="2400" dirty="0">
                    <a:latin typeface="楷体" panose="02010609060101010101" charset="-122"/>
                    <a:ea typeface="楷体" panose="02010609060101010101" charset="-122"/>
                  </a:rPr>
                  <a:t>阶矩阵且非奇异，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楷体" panose="02010609060101010101" charset="-122"/>
                    <a:ea typeface="楷体" panose="02010609060101010101" charset="-122"/>
                  </a:rPr>
                  <a:t>,</a:t>
                </a:r>
                <a:r>
                  <a:rPr lang="en-US" altLang="zh-CN" sz="2400" b="1" dirty="0">
                    <a:ea typeface="楷体" panose="02010609060101010101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𝒃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楷体" panose="02010609060101010101" charset="-122"/>
                    <a:ea typeface="楷体" panose="02010609060101010101" charset="-122"/>
                  </a:rPr>
                  <a:t>.</a:t>
                </a:r>
                <a:endParaRPr lang="zh-CN" altLang="en-US" sz="2400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3778250"/>
                <a:ext cx="10973435" cy="2368277"/>
              </a:xfrm>
              <a:prstGeom prst="rect">
                <a:avLst/>
              </a:prstGeom>
              <a:blipFill>
                <a:blip r:embed="rId3"/>
                <a:stretch>
                  <a:fillRect l="-833" b="-4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25"/>
          <p:cNvSpPr txBox="1">
            <a:spLocks noChangeArrowheads="1"/>
          </p:cNvSpPr>
          <p:nvPr/>
        </p:nvSpPr>
        <p:spPr bwMode="auto">
          <a:xfrm>
            <a:off x="687388" y="482602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§2.2.3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kern="0" dirty="0">
                <a:solidFill>
                  <a:srgbClr val="000000"/>
                </a:solidFill>
                <a:ea typeface="楷体_GB2312" pitchFamily="49" charset="-122"/>
              </a:rPr>
              <a:t>列选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主元素消</a:t>
            </a:r>
            <a:r>
              <a:rPr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法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8" name="Group 329"/>
          <p:cNvGrpSpPr/>
          <p:nvPr/>
        </p:nvGrpSpPr>
        <p:grpSpPr bwMode="auto">
          <a:xfrm>
            <a:off x="806452" y="1191410"/>
            <a:ext cx="5559425" cy="792163"/>
            <a:chOff x="240" y="576"/>
            <a:chExt cx="3437" cy="499"/>
          </a:xfrm>
        </p:grpSpPr>
        <p:sp>
          <p:nvSpPr>
            <p:cNvPr id="29" name="Text Box 327"/>
            <p:cNvSpPr txBox="1">
              <a:spLocks noChangeArrowheads="1"/>
            </p:cNvSpPr>
            <p:nvPr/>
          </p:nvSpPr>
          <p:spPr bwMode="auto">
            <a:xfrm>
              <a:off x="240" y="672"/>
              <a:ext cx="196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例：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单精度解方程组</a:t>
              </a:r>
            </a:p>
          </p:txBody>
        </p:sp>
        <p:graphicFrame>
          <p:nvGraphicFramePr>
            <p:cNvPr id="30" name="Object 328"/>
            <p:cNvGraphicFramePr>
              <a:graphicFrameLocks noChangeAspect="1"/>
            </p:cNvGraphicFramePr>
            <p:nvPr/>
          </p:nvGraphicFramePr>
          <p:xfrm>
            <a:off x="2112" y="576"/>
            <a:ext cx="156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95" name="Equation" r:id="rId3" imgW="36271200" imgH="11582400" progId="Equation.3">
                    <p:embed/>
                  </p:oleObj>
                </mc:Choice>
                <mc:Fallback>
                  <p:oleObj name="Equation" r:id="rId3" imgW="36271200" imgH="11582400" progId="Equation.3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76"/>
                          <a:ext cx="156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61"/>
          <p:cNvGrpSpPr/>
          <p:nvPr/>
        </p:nvGrpSpPr>
        <p:grpSpPr bwMode="auto">
          <a:xfrm>
            <a:off x="1368427" y="1955002"/>
            <a:ext cx="8229600" cy="876300"/>
            <a:chOff x="240" y="1104"/>
            <a:chExt cx="5184" cy="552"/>
          </a:xfrm>
        </p:grpSpPr>
        <p:sp>
          <p:nvSpPr>
            <p:cNvPr id="32" name="Text Box 331"/>
            <p:cNvSpPr txBox="1">
              <a:spLocks noChangeArrowheads="1"/>
            </p:cNvSpPr>
            <p:nvPr/>
          </p:nvSpPr>
          <p:spPr bwMode="auto">
            <a:xfrm>
              <a:off x="240" y="1296"/>
              <a:ext cx="518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/*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精确解为                                        和                                      *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</a:p>
          </p:txBody>
        </p:sp>
        <p:graphicFrame>
          <p:nvGraphicFramePr>
            <p:cNvPr id="33" name="Object 332"/>
            <p:cNvGraphicFramePr>
              <a:graphicFrameLocks noChangeAspect="1"/>
            </p:cNvGraphicFramePr>
            <p:nvPr/>
          </p:nvGraphicFramePr>
          <p:xfrm>
            <a:off x="1290" y="1152"/>
            <a:ext cx="189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96" name="Equation" r:id="rId5" imgW="43586400" imgH="11582400" progId="Equation.3">
                    <p:embed/>
                  </p:oleObj>
                </mc:Choice>
                <mc:Fallback>
                  <p:oleObj name="Equation" r:id="rId5" imgW="43586400" imgH="11582400" progId="Equation.3">
                    <p:embed/>
                    <p:pic>
                      <p:nvPicPr>
                        <p:cNvPr id="0" name="Object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152"/>
                          <a:ext cx="1899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333"/>
            <p:cNvSpPr txBox="1">
              <a:spLocks noChangeArrowheads="1"/>
            </p:cNvSpPr>
            <p:nvPr/>
          </p:nvSpPr>
          <p:spPr bwMode="auto">
            <a:xfrm>
              <a:off x="2462" y="11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个</a:t>
              </a:r>
            </a:p>
          </p:txBody>
        </p:sp>
        <p:graphicFrame>
          <p:nvGraphicFramePr>
            <p:cNvPr id="35" name="Object 334"/>
            <p:cNvGraphicFramePr>
              <a:graphicFrameLocks noChangeAspect="1"/>
            </p:cNvGraphicFramePr>
            <p:nvPr/>
          </p:nvGraphicFramePr>
          <p:xfrm>
            <a:off x="3388" y="1152"/>
            <a:ext cx="1837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97" name="Equation" r:id="rId7" imgW="41452800" imgH="9448800" progId="Equation.3">
                    <p:embed/>
                  </p:oleObj>
                </mc:Choice>
                <mc:Fallback>
                  <p:oleObj name="Equation" r:id="rId7" imgW="41452800" imgH="9448800" progId="Equation.3">
                    <p:embed/>
                    <p:pic>
                      <p:nvPicPr>
                        <p:cNvPr id="0" name="Object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1152"/>
                          <a:ext cx="1837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336"/>
            <p:cNvSpPr txBox="1">
              <a:spLocks noChangeArrowheads="1"/>
            </p:cNvSpPr>
            <p:nvPr/>
          </p:nvSpPr>
          <p:spPr bwMode="auto">
            <a:xfrm>
              <a:off x="4464" y="11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个</a:t>
              </a:r>
            </a:p>
          </p:txBody>
        </p:sp>
      </p:grpSp>
      <p:grpSp>
        <p:nvGrpSpPr>
          <p:cNvPr id="37" name="Group 360"/>
          <p:cNvGrpSpPr/>
          <p:nvPr/>
        </p:nvGrpSpPr>
        <p:grpSpPr bwMode="auto">
          <a:xfrm>
            <a:off x="5674520" y="3614259"/>
            <a:ext cx="4541838" cy="1341438"/>
            <a:chOff x="562" y="2064"/>
            <a:chExt cx="2861" cy="845"/>
          </a:xfrm>
        </p:grpSpPr>
        <p:graphicFrame>
          <p:nvGraphicFramePr>
            <p:cNvPr id="38" name="Object 342"/>
            <p:cNvGraphicFramePr>
              <a:graphicFrameLocks noChangeAspect="1"/>
            </p:cNvGraphicFramePr>
            <p:nvPr/>
          </p:nvGraphicFramePr>
          <p:xfrm>
            <a:off x="571" y="2064"/>
            <a:ext cx="131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98" name="Equation" r:id="rId9" imgW="27736800" imgH="5486400" progId="Equation.3">
                    <p:embed/>
                  </p:oleObj>
                </mc:Choice>
                <mc:Fallback>
                  <p:oleObj name="Equation" r:id="rId9" imgW="27736800" imgH="5486400" progId="Equation.3">
                    <p:embed/>
                    <p:pic>
                      <p:nvPicPr>
                        <p:cNvPr id="0" name="Object 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2064"/>
                          <a:ext cx="131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45"/>
            <p:cNvGraphicFramePr>
              <a:graphicFrameLocks noChangeAspect="1"/>
            </p:cNvGraphicFramePr>
            <p:nvPr/>
          </p:nvGraphicFramePr>
          <p:xfrm>
            <a:off x="562" y="2208"/>
            <a:ext cx="2861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99" name="Equation" r:id="rId11" imgW="64312800" imgH="9144000" progId="Equation.3">
                    <p:embed/>
                  </p:oleObj>
                </mc:Choice>
                <mc:Fallback>
                  <p:oleObj name="Equation" r:id="rId11" imgW="64312800" imgH="9144000" progId="Equation.3">
                    <p:embed/>
                    <p:pic>
                      <p:nvPicPr>
                        <p:cNvPr id="0" name="Object 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2208"/>
                          <a:ext cx="2861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46"/>
            <p:cNvSpPr txBox="1">
              <a:spLocks noChangeArrowheads="1"/>
            </p:cNvSpPr>
            <p:nvPr/>
          </p:nvSpPr>
          <p:spPr bwMode="auto">
            <a:xfrm>
              <a:off x="1873" y="216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个</a:t>
              </a: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" name="Object 350"/>
            <p:cNvGraphicFramePr>
              <a:graphicFrameLocks noChangeAspect="1"/>
            </p:cNvGraphicFramePr>
            <p:nvPr/>
          </p:nvGraphicFramePr>
          <p:xfrm>
            <a:off x="571" y="2656"/>
            <a:ext cx="182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0" name="Equation" r:id="rId13" imgW="32004000" imgH="5486400" progId="Equation.3">
                    <p:embed/>
                  </p:oleObj>
                </mc:Choice>
                <mc:Fallback>
                  <p:oleObj name="Equation" r:id="rId13" imgW="32004000" imgH="5486400" progId="Equation.3">
                    <p:embed/>
                    <p:pic>
                      <p:nvPicPr>
                        <p:cNvPr id="0" name="Object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2656"/>
                          <a:ext cx="182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352"/>
          <p:cNvGraphicFramePr>
            <a:graphicFrameLocks noChangeAspect="1"/>
          </p:cNvGraphicFramePr>
          <p:nvPr/>
        </p:nvGraphicFramePr>
        <p:xfrm>
          <a:off x="5620545" y="5138259"/>
          <a:ext cx="27241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" name="Equation" r:id="rId15" imgW="37185600" imgH="11582400" progId="Equation.3">
                  <p:embed/>
                </p:oleObj>
              </mc:Choice>
              <mc:Fallback>
                <p:oleObj name="Equation" r:id="rId15" imgW="37185600" imgH="11582400" progId="Equation.3">
                  <p:embed/>
                  <p:pic>
                    <p:nvPicPr>
                      <p:cNvPr id="0" name="Object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545" y="5138259"/>
                        <a:ext cx="27241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54"/>
          <p:cNvGraphicFramePr>
            <a:graphicFrameLocks noChangeAspect="1"/>
          </p:cNvGraphicFramePr>
          <p:nvPr/>
        </p:nvGraphicFramePr>
        <p:xfrm>
          <a:off x="5688808" y="6177271"/>
          <a:ext cx="2298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" name="Equation" r:id="rId17" imgW="31394400" imgH="5181600" progId="Equation.3">
                  <p:embed/>
                </p:oleObj>
              </mc:Choice>
              <mc:Fallback>
                <p:oleObj name="Equation" r:id="rId17" imgW="31394400" imgH="5181600" progId="Equation.3">
                  <p:embed/>
                  <p:pic>
                    <p:nvPicPr>
                      <p:cNvPr id="0" name="Object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08" y="6177271"/>
                        <a:ext cx="2298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355"/>
          <p:cNvSpPr>
            <a:spLocks noChangeArrowheads="1"/>
          </p:cNvSpPr>
          <p:nvPr/>
        </p:nvSpPr>
        <p:spPr bwMode="auto">
          <a:xfrm>
            <a:off x="7670008" y="6177269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Oval 356"/>
          <p:cNvSpPr>
            <a:spLocks noChangeArrowheads="1"/>
          </p:cNvSpPr>
          <p:nvPr/>
        </p:nvSpPr>
        <p:spPr bwMode="auto">
          <a:xfrm>
            <a:off x="7373145" y="3538059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Oval 357"/>
          <p:cNvSpPr>
            <a:spLocks noChangeArrowheads="1"/>
          </p:cNvSpPr>
          <p:nvPr/>
        </p:nvSpPr>
        <p:spPr bwMode="auto">
          <a:xfrm>
            <a:off x="6077745" y="5062059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358"/>
          <p:cNvSpPr>
            <a:spLocks noChangeArrowheads="1"/>
          </p:cNvSpPr>
          <p:nvPr/>
        </p:nvSpPr>
        <p:spPr bwMode="auto">
          <a:xfrm>
            <a:off x="1725165" y="4012721"/>
            <a:ext cx="2736058" cy="1260995"/>
          </a:xfrm>
          <a:prstGeom prst="wedgeEllipseCallout">
            <a:avLst>
              <a:gd name="adj1" fmla="val 110605"/>
              <a:gd name="adj2" fmla="val 4733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lIns="0" r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小主元可能导致计算失败。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" name="Group 363"/>
          <p:cNvGrpSpPr/>
          <p:nvPr/>
        </p:nvGrpSpPr>
        <p:grpSpPr bwMode="auto">
          <a:xfrm>
            <a:off x="1409700" y="2984495"/>
            <a:ext cx="5943600" cy="496888"/>
            <a:chOff x="336" y="1680"/>
            <a:chExt cx="3744" cy="313"/>
          </a:xfrm>
        </p:grpSpPr>
        <p:sp>
          <p:nvSpPr>
            <p:cNvPr id="50" name="Text Box 341"/>
            <p:cNvSpPr txBox="1">
              <a:spLocks noChangeArrowheads="1"/>
            </p:cNvSpPr>
            <p:nvPr/>
          </p:nvSpPr>
          <p:spPr bwMode="auto">
            <a:xfrm>
              <a:off x="576" y="1728"/>
              <a:ext cx="350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ea typeface="楷体_GB2312" pitchFamily="49" charset="-122"/>
                </a:rPr>
                <a:t>算法</a:t>
              </a:r>
              <a:r>
                <a:rPr lang="en-US" altLang="zh-CN" b="1" dirty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ea typeface="楷体_GB2312" pitchFamily="49" charset="-122"/>
                </a:rPr>
                <a:t>：用</a:t>
              </a:r>
              <a:r>
                <a:rPr lang="en-US" altLang="zh-CN" b="1" dirty="0">
                  <a:solidFill>
                    <a:srgbClr val="000000"/>
                  </a:solidFill>
                  <a:ea typeface="楷体_GB2312" pitchFamily="49" charset="-122"/>
                </a:rPr>
                <a:t>Gauss</a:t>
              </a:r>
              <a:r>
                <a:rPr lang="zh-CN" altLang="en-US" b="1" dirty="0">
                  <a:solidFill>
                    <a:srgbClr val="000000"/>
                  </a:solidFill>
                  <a:ea typeface="楷体_GB2312" pitchFamily="49" charset="-122"/>
                </a:rPr>
                <a:t>消元法计算：</a:t>
              </a:r>
            </a:p>
          </p:txBody>
        </p:sp>
        <p:pic>
          <p:nvPicPr>
            <p:cNvPr id="51" name="Picture 362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68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373145" y="939975"/>
            <a:ext cx="4416821" cy="3548997"/>
            <a:chOff x="7373145" y="939975"/>
            <a:chExt cx="4416821" cy="3548997"/>
          </a:xfrm>
        </p:grpSpPr>
        <p:grpSp>
          <p:nvGrpSpPr>
            <p:cNvPr id="6" name="Group 5"/>
            <p:cNvGrpSpPr/>
            <p:nvPr/>
          </p:nvGrpSpPr>
          <p:grpSpPr>
            <a:xfrm>
              <a:off x="9898463" y="939975"/>
              <a:ext cx="1891503" cy="3548996"/>
              <a:chOff x="9898463" y="939975"/>
              <a:chExt cx="1891503" cy="35489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898463" y="939975"/>
                <a:ext cx="1891503" cy="2246769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1B52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计算机做加法时，两加数的指数先向大指数对齐，再将浮点部分相加</a:t>
                </a:r>
                <a:r>
                  <a:rPr kumimoji="1" lang="zh-CN" altLang="en-US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。 </a:t>
                </a:r>
                <a:r>
                  <a:rPr lang="en-US" sz="20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此处出现</a:t>
                </a:r>
                <a:r>
                  <a:rPr lang="en-US" sz="20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大数吃小数</a:t>
                </a:r>
                <a:r>
                  <a:rPr lang="en-US" sz="20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的情况</a:t>
                </a:r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 flipH="1">
                <a:off x="10109203" y="3187218"/>
                <a:ext cx="735012" cy="1301753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7373145" y="4488972"/>
              <a:ext cx="2736058" cy="0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380143" y="5242276"/>
            <a:ext cx="1891503" cy="101566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系数矩阵中元素的量级发生了较大的变化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 autoUpdateAnimBg="0"/>
      <p:bldP spid="5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3023"/>
              </p:ext>
            </p:extLst>
          </p:nvPr>
        </p:nvGraphicFramePr>
        <p:xfrm>
          <a:off x="1862236" y="1185861"/>
          <a:ext cx="16843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7" name="Equation" r:id="rId3" imgW="20726400" imgH="11582400" progId="Equation.3">
                  <p:embed/>
                </p:oleObj>
              </mc:Choice>
              <mc:Fallback>
                <p:oleObj name="Equation" r:id="rId3" imgW="20726400" imgH="115824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236" y="1185861"/>
                        <a:ext cx="168433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9964"/>
              </p:ext>
            </p:extLst>
          </p:nvPr>
        </p:nvGraphicFramePr>
        <p:xfrm>
          <a:off x="3462438" y="2100263"/>
          <a:ext cx="2600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8" name="Equation" r:id="rId5" imgW="32004000" imgH="5181600" progId="Equation.3">
                  <p:embed/>
                </p:oleObj>
              </mc:Choice>
              <mc:Fallback>
                <p:oleObj name="Equation" r:id="rId5" imgW="32004000" imgH="51816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438" y="2100263"/>
                        <a:ext cx="26003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2053"/>
          <p:cNvSpPr>
            <a:spLocks noChangeArrowheads="1"/>
          </p:cNvSpPr>
          <p:nvPr/>
        </p:nvSpPr>
        <p:spPr bwMode="auto">
          <a:xfrm>
            <a:off x="2090836" y="1643061"/>
            <a:ext cx="381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30026"/>
              </p:ext>
            </p:extLst>
          </p:nvPr>
        </p:nvGraphicFramePr>
        <p:xfrm>
          <a:off x="6205636" y="1185861"/>
          <a:ext cx="19065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9" name="Equation" r:id="rId7" imgW="23469600" imgH="10972800" progId="Equation.3">
                  <p:embed/>
                </p:oleObj>
              </mc:Choice>
              <mc:Fallback>
                <p:oleObj name="Equation" r:id="rId7" imgW="23469600" imgH="109728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636" y="1185861"/>
                        <a:ext cx="19065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055"/>
          <p:cNvGrpSpPr/>
          <p:nvPr/>
        </p:nvGrpSpPr>
        <p:grpSpPr bwMode="auto">
          <a:xfrm>
            <a:off x="3767236" y="1185861"/>
            <a:ext cx="2279650" cy="812800"/>
            <a:chOff x="1968" y="288"/>
            <a:chExt cx="1436" cy="512"/>
          </a:xfrm>
        </p:grpSpPr>
        <p:graphicFrame>
          <p:nvGraphicFramePr>
            <p:cNvPr id="41" name="Object 2056"/>
            <p:cNvGraphicFramePr>
              <a:graphicFrameLocks noChangeAspect="1"/>
            </p:cNvGraphicFramePr>
            <p:nvPr/>
          </p:nvGraphicFramePr>
          <p:xfrm>
            <a:off x="1968" y="288"/>
            <a:ext cx="143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90" name="Equation" r:id="rId9" imgW="28041600" imgH="10972800" progId="Equation.3">
                    <p:embed/>
                  </p:oleObj>
                </mc:Choice>
                <mc:Fallback>
                  <p:oleObj name="Equation" r:id="rId9" imgW="28041600" imgH="10972800" progId="Equation.3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88"/>
                          <a:ext cx="1436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2057"/>
            <p:cNvSpPr>
              <a:spLocks noChangeArrowheads="1"/>
            </p:cNvSpPr>
            <p:nvPr/>
          </p:nvSpPr>
          <p:spPr bwMode="auto">
            <a:xfrm>
              <a:off x="2471" y="288"/>
              <a:ext cx="24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Text Box 2058"/>
          <p:cNvSpPr txBox="1">
            <a:spLocks noChangeArrowheads="1"/>
          </p:cNvSpPr>
          <p:nvPr/>
        </p:nvSpPr>
        <p:spPr bwMode="auto">
          <a:xfrm>
            <a:off x="6053236" y="210026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2059"/>
          <p:cNvSpPr txBox="1">
            <a:spLocks noChangeArrowheads="1"/>
          </p:cNvSpPr>
          <p:nvPr/>
        </p:nvSpPr>
        <p:spPr bwMode="auto">
          <a:xfrm>
            <a:off x="772467" y="3380978"/>
            <a:ext cx="10652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消元法解方程组时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，主元的绝对值越大，算法的稳定性越好。因此，使用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Gauss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消元法时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，应该在消元的每一步都使主元的绝对值尽量大。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6" name="Group 2084"/>
          <p:cNvGrpSpPr/>
          <p:nvPr/>
        </p:nvGrpSpPr>
        <p:grpSpPr bwMode="auto">
          <a:xfrm>
            <a:off x="1252638" y="728661"/>
            <a:ext cx="1641475" cy="457200"/>
            <a:chOff x="384" y="240"/>
            <a:chExt cx="1034" cy="288"/>
          </a:xfrm>
        </p:grpSpPr>
        <p:sp>
          <p:nvSpPr>
            <p:cNvPr id="67" name="Rectangle 2060"/>
            <p:cNvSpPr>
              <a:spLocks noChangeArrowheads="1"/>
            </p:cNvSpPr>
            <p:nvPr/>
          </p:nvSpPr>
          <p:spPr bwMode="auto">
            <a:xfrm>
              <a:off x="624" y="240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ea typeface="楷体_GB2312" pitchFamily="49" charset="-122"/>
                </a:rPr>
                <a:t>算法</a:t>
              </a:r>
              <a:r>
                <a:rPr lang="en-US" altLang="zh-CN" b="1" dirty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ea typeface="楷体_GB2312" pitchFamily="49" charset="-122"/>
                </a:rPr>
                <a:t>：</a:t>
              </a:r>
            </a:p>
          </p:txBody>
        </p:sp>
        <p:pic>
          <p:nvPicPr>
            <p:cNvPr id="68" name="Picture 208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0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144370" y="344850"/>
            <a:ext cx="1007414" cy="1096755"/>
            <a:chOff x="3855570" y="344850"/>
            <a:chExt cx="1007414" cy="1096755"/>
          </a:xfrm>
        </p:grpSpPr>
        <p:sp>
          <p:nvSpPr>
            <p:cNvPr id="2" name="TextBox 1"/>
            <p:cNvSpPr txBox="1"/>
            <p:nvPr/>
          </p:nvSpPr>
          <p:spPr>
            <a:xfrm>
              <a:off x="3855570" y="344850"/>
              <a:ext cx="1007414" cy="7078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楷体_GB2312" pitchFamily="49" charset="-122"/>
                  <a:ea typeface="楷体_GB2312" pitchFamily="49" charset="-122"/>
                </a:rPr>
                <a:t>交换两行位置</a:t>
              </a:r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59277" y="1052736"/>
              <a:ext cx="319937" cy="3888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787070" y="445729"/>
            <a:ext cx="998524" cy="773833"/>
            <a:chOff x="3424518" y="103364"/>
            <a:chExt cx="998524" cy="773833"/>
          </a:xfrm>
        </p:grpSpPr>
        <p:sp>
          <p:nvSpPr>
            <p:cNvPr id="71" name="TextBox 70"/>
            <p:cNvSpPr txBox="1"/>
            <p:nvPr/>
          </p:nvSpPr>
          <p:spPr>
            <a:xfrm>
              <a:off x="3424518" y="103364"/>
              <a:ext cx="695325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楷体_GB2312" pitchFamily="49" charset="-122"/>
                  <a:ea typeface="楷体_GB2312" pitchFamily="49" charset="-122"/>
                </a:rPr>
                <a:t>消元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4110318" y="489216"/>
              <a:ext cx="312724" cy="38798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2059">
                <a:extLst>
                  <a:ext uri="{FF2B5EF4-FFF2-40B4-BE49-F238E27FC236}">
                    <a16:creationId xmlns:a16="http://schemas.microsoft.com/office/drawing/2014/main" id="{1BB8942A-53F6-44EE-9DA3-D0735CF6D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408" y="2720978"/>
                <a:ext cx="8001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原因分析：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主元素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太小，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而且在消元的过程中做了分母。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mc:Choice>
        <mc:Fallback>
          <p:sp>
            <p:nvSpPr>
              <p:cNvPr id="74" name="Text Box 2059">
                <a:extLst>
                  <a:ext uri="{FF2B5EF4-FFF2-40B4-BE49-F238E27FC236}">
                    <a16:creationId xmlns:a16="http://schemas.microsoft.com/office/drawing/2014/main" id="{1BB8942A-53F6-44EE-9DA3-D0735CF6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408" y="2720978"/>
                <a:ext cx="8001000" cy="461665"/>
              </a:xfrm>
              <a:prstGeom prst="rect">
                <a:avLst/>
              </a:prstGeom>
              <a:blipFill>
                <a:blip r:embed="rId12"/>
                <a:stretch>
                  <a:fillRect l="-1220" t="-10526" r="-4954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utoShape 5">
            <a:extLst>
              <a:ext uri="{FF2B5EF4-FFF2-40B4-BE49-F238E27FC236}">
                <a16:creationId xmlns:a16="http://schemas.microsoft.com/office/drawing/2014/main" id="{B6113114-C6F0-4B5A-944E-66291353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10" y="4586709"/>
            <a:ext cx="843863" cy="498475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 Box 2059">
                <a:extLst>
                  <a:ext uri="{FF2B5EF4-FFF2-40B4-BE49-F238E27FC236}">
                    <a16:creationId xmlns:a16="http://schemas.microsoft.com/office/drawing/2014/main" id="{10E78DD1-965E-4FC4-85FF-13185FF5B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7528" y="4502546"/>
                <a:ext cx="9361040" cy="2059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ClrTx/>
                  <a:defRPr/>
                </a:pP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若</a:t>
                </a:r>
                <a:r>
                  <a:rPr lang="en-US" altLang="zh-CN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|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 </m:t>
                    </m:r>
                    <m:r>
                      <a:rPr kumimoji="1" lang="en-US" altLang="zh-CN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|=</m:t>
                    </m:r>
                    <m:limLow>
                      <m:limLow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e>
                      <m:lim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lim>
                    </m:limLow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|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𝒊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|</m:t>
                    </m:r>
                  </m:oMath>
                </a14:m>
                <a:r>
                  <a:rPr kumimoji="1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楷体_GB2312" panose="02010609030101010101" pitchFamily="49" charset="-122"/>
                  </a:rPr>
                  <a:t>，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则称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为</a:t>
                </a:r>
                <a:r>
                  <a:rPr lang="zh-CN" altLang="en-US" b="1" kern="0" dirty="0">
                    <a:solidFill>
                      <a:srgbClr val="C00000"/>
                    </a:solidFill>
                    <a:ea typeface="楷体_GB2312" panose="02010609030101010101" pitchFamily="49" charset="-122"/>
                  </a:rPr>
                  <a:t>列主元素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，</a:t>
                </a:r>
                <a:r>
                  <a:rPr lang="en-US" altLang="zh-CN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 </m:t>
                    </m:r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行</a:t>
                </a:r>
                <a:r>
                  <a:rPr lang="zh-CN" altLang="en-US" b="1" kern="0" dirty="0">
                    <a:ea typeface="楷体_GB2312" panose="02010609030101010101" pitchFamily="49" charset="-122"/>
                  </a:rPr>
                  <a:t>为</a:t>
                </a:r>
                <a:r>
                  <a:rPr lang="zh-CN" altLang="en-US" b="1" kern="0" dirty="0">
                    <a:solidFill>
                      <a:srgbClr val="C00000"/>
                    </a:solidFill>
                    <a:ea typeface="楷体_GB2312" panose="02010609030101010101" pitchFamily="49" charset="-122"/>
                  </a:rPr>
                  <a:t>主元素行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，这时可将第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 </m:t>
                    </m:r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行与第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𝒌</m:t>
                    </m:r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行进行交换，使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位于交换后等价方程组的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的位置，然后再实施消元法，这种方法称为</a:t>
                </a:r>
                <a:r>
                  <a:rPr lang="zh-CN" altLang="en-US" b="1" kern="0" dirty="0">
                    <a:solidFill>
                      <a:srgbClr val="C00000"/>
                    </a:solidFill>
                    <a:ea typeface="楷体_GB2312" panose="02010609030101010101" pitchFamily="49" charset="-122"/>
                  </a:rPr>
                  <a:t>列选主元（素）消元法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或</a:t>
                </a:r>
                <a:r>
                  <a:rPr lang="zh-CN" altLang="en-US" b="1" kern="0" dirty="0">
                    <a:solidFill>
                      <a:srgbClr val="C00000"/>
                    </a:solidFill>
                    <a:ea typeface="楷体_GB2312" panose="02010609030101010101" pitchFamily="49" charset="-122"/>
                  </a:rPr>
                  <a:t>部分主元（素）消元法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。</a:t>
                </a:r>
                <a:endPara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anose="02010609030101010101" pitchFamily="49" charset="-122"/>
                </a:endParaRPr>
              </a:p>
            </p:txBody>
          </p:sp>
        </mc:Choice>
        <mc:Fallback>
          <p:sp>
            <p:nvSpPr>
              <p:cNvPr id="76" name="Text Box 2059">
                <a:extLst>
                  <a:ext uri="{FF2B5EF4-FFF2-40B4-BE49-F238E27FC236}">
                    <a16:creationId xmlns:a16="http://schemas.microsoft.com/office/drawing/2014/main" id="{10E78DD1-965E-4FC4-85FF-13185FF5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8" y="4502546"/>
                <a:ext cx="9361040" cy="2059282"/>
              </a:xfrm>
              <a:prstGeom prst="rect">
                <a:avLst/>
              </a:prstGeom>
              <a:blipFill>
                <a:blip r:embed="rId14"/>
                <a:stretch>
                  <a:fillRect l="-977" b="-3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utoUpdateAnimBg="0"/>
      <p:bldP spid="64" grpId="0"/>
      <p:bldP spid="74" grpId="0"/>
      <p:bldP spid="75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838401"/>
              </p:ext>
            </p:extLst>
          </p:nvPr>
        </p:nvGraphicFramePr>
        <p:xfrm>
          <a:off x="3986191" y="2309291"/>
          <a:ext cx="4013202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3" name="Equation" r:id="rId3" imgW="44805600" imgH="22555200" progId="Equation.3">
                  <p:embed/>
                </p:oleObj>
              </mc:Choice>
              <mc:Fallback>
                <p:oleObj name="Equation" r:id="rId3" imgW="44805600" imgH="2255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191" y="2309291"/>
                        <a:ext cx="4013202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53227"/>
              </p:ext>
            </p:extLst>
          </p:nvPr>
        </p:nvGraphicFramePr>
        <p:xfrm>
          <a:off x="4572000" y="4971132"/>
          <a:ext cx="275572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4" name="Equation" r:id="rId5" imgW="31089600" imgH="6705600" progId="Equation.3">
                  <p:embed/>
                </p:oleObj>
              </mc:Choice>
              <mc:Fallback>
                <p:oleObj name="Equation" r:id="rId5" imgW="31089600" imgH="670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71132"/>
                        <a:ext cx="2755721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62000" y="2107704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设方程组的增广矩阵为</a:t>
            </a: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685800" y="4466685"/>
            <a:ext cx="9178925" cy="762001"/>
            <a:chOff x="432" y="2505"/>
            <a:chExt cx="5782" cy="480"/>
          </a:xfrm>
        </p:grpSpPr>
        <p:sp>
          <p:nvSpPr>
            <p:cNvPr id="19" name="Rectangle 7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432" y="2505"/>
              <a:ext cx="578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首先在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的第一列中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选取绝对值最大的元素作为主元素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，例如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978650"/>
                </p:ext>
              </p:extLst>
            </p:nvPr>
          </p:nvGraphicFramePr>
          <p:xfrm>
            <a:off x="1056" y="2510"/>
            <a:ext cx="20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35" name="Equation" r:id="rId7" imgW="3962400" imgH="3962400" progId="Equation.3">
                    <p:embed/>
                  </p:oleObj>
                </mc:Choice>
                <mc:Fallback>
                  <p:oleObj name="Equation" r:id="rId7" imgW="3962400" imgH="396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10"/>
                          <a:ext cx="20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75457" y="1712168"/>
            <a:ext cx="8153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步骤：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3" name="Group 12"/>
          <p:cNvGrpSpPr/>
          <p:nvPr/>
        </p:nvGrpSpPr>
        <p:grpSpPr bwMode="auto">
          <a:xfrm>
            <a:off x="800100" y="5606881"/>
            <a:ext cx="7848600" cy="473076"/>
            <a:chOff x="480" y="288"/>
            <a:chExt cx="4944" cy="298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80" y="298"/>
              <a:ext cx="4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然后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交换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的第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en-US" altLang="zh-CN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与第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，经第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en-US" altLang="zh-CN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次消元计算得</a:t>
              </a:r>
            </a:p>
          </p:txBody>
        </p:sp>
        <p:graphicFrame>
          <p:nvGraphicFramePr>
            <p:cNvPr id="25" name="Object 14"/>
            <p:cNvGraphicFramePr>
              <a:graphicFrameLocks noChangeAspect="1"/>
            </p:cNvGraphicFramePr>
            <p:nvPr/>
          </p:nvGraphicFramePr>
          <p:xfrm>
            <a:off x="1335" y="336"/>
            <a:ext cx="20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36" name="Equation" r:id="rId9" imgW="3962400" imgH="3962400" progId="Equation.3">
                    <p:embed/>
                  </p:oleObj>
                </mc:Choice>
                <mc:Fallback>
                  <p:oleObj name="Equation" r:id="rId9" imgW="3962400" imgH="3962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336"/>
                          <a:ext cx="20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330303"/>
                </p:ext>
              </p:extLst>
            </p:nvPr>
          </p:nvGraphicFramePr>
          <p:xfrm>
            <a:off x="2637" y="288"/>
            <a:ext cx="1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37" name="Equation" r:id="rId11" imgW="3048000" imgH="5181600" progId="Equation.3">
                    <p:embed/>
                  </p:oleObj>
                </mc:Choice>
                <mc:Fallback>
                  <p:oleObj name="Equation" r:id="rId11" imgW="3048000" imgH="5181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" y="288"/>
                          <a:ext cx="1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45127"/>
              </p:ext>
            </p:extLst>
          </p:nvPr>
        </p:nvGraphicFramePr>
        <p:xfrm>
          <a:off x="4790372" y="6289880"/>
          <a:ext cx="2611256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8" name="Equation" r:id="rId13" imgW="31089600" imgH="5486400" progId="Equation.3">
                  <p:embed/>
                </p:oleObj>
              </mc:Choice>
              <mc:Fallback>
                <p:oleObj name="Equation" r:id="rId13" imgW="31089600" imgH="548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372" y="6289880"/>
                        <a:ext cx="2611256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52453570-6589-476D-83A3-012A4A9CC8CA}"/>
              </a:ext>
            </a:extLst>
          </p:cNvPr>
          <p:cNvSpPr txBox="1"/>
          <p:nvPr/>
        </p:nvSpPr>
        <p:spPr>
          <a:xfrm>
            <a:off x="407368" y="284455"/>
            <a:ext cx="11377264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</a:rPr>
              <a:t>基本思想：</a:t>
            </a:r>
            <a:endParaRPr kumimoji="1" lang="en-US" altLang="zh-CN" sz="2400" b="1" dirty="0">
              <a:solidFill>
                <a:srgbClr val="3333CC"/>
              </a:solidFill>
              <a:ea typeface="楷体_GB2312" pitchFamily="49" charset="-122"/>
            </a:endParaRPr>
          </a:p>
          <a:p>
            <a:r>
              <a:rPr kumimoji="1" lang="en-US" altLang="zh-CN" sz="2400" b="1" i="0" u="none" strike="noStrike" dirty="0">
                <a:solidFill>
                  <a:srgbClr val="3333CC"/>
                </a:solidFill>
                <a:effectLst/>
                <a:latin typeface="楷体" panose="02010609060101010101" pitchFamily="49" charset="-122"/>
                <a:ea typeface="楷体_GB2312" pitchFamily="49" charset="-122"/>
              </a:rPr>
              <a:t>    </a:t>
            </a: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在进行第 </a:t>
            </a:r>
            <a:r>
              <a:rPr lang="en-US" altLang="zh-CN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k(k=1,2,...,n-1)</a:t>
            </a: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步消元时，从第</a:t>
            </a:r>
            <a:r>
              <a:rPr lang="en-US" altLang="zh-CN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列的 </a:t>
            </a:r>
            <a:r>
              <a:rPr lang="en-US" altLang="zh-CN" sz="2400" b="1" i="0" u="none" strike="noStrike" dirty="0" err="1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0" u="none" strike="noStrike" baseline="-25000" dirty="0" err="1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kk</a:t>
            </a: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及其以下的各元素中选取绝对值最大的元素，然后通过行变换将它交换到主元素</a:t>
            </a:r>
            <a:r>
              <a:rPr lang="en-US" altLang="zh-CN" sz="2400" b="1" i="0" u="none" strike="noStrike" dirty="0" err="1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0" u="none" strike="noStrike" baseline="-25000" dirty="0" err="1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kk</a:t>
            </a: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的位置上，再进行消元。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276600" y="1317625"/>
          <a:ext cx="567372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9" name="Equation" r:id="rId3" imgW="72542400" imgH="33528000" progId="Equation.DSMT4">
                  <p:embed/>
                </p:oleObj>
              </mc:Choice>
              <mc:Fallback>
                <p:oleObj name="Equation" r:id="rId3" imgW="72542400" imgH="3352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17625"/>
                        <a:ext cx="567372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2"/>
          <p:cNvGrpSpPr/>
          <p:nvPr/>
        </p:nvGrpSpPr>
        <p:grpSpPr bwMode="auto">
          <a:xfrm>
            <a:off x="647700" y="387350"/>
            <a:ext cx="10401300" cy="1109663"/>
            <a:chOff x="408" y="244"/>
            <a:chExt cx="6552" cy="699"/>
          </a:xfrm>
        </p:grpSpPr>
        <p:sp>
          <p:nvSpPr>
            <p:cNvPr id="22" name="Rectangle 9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408" y="244"/>
              <a:ext cx="655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745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655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重复上述过程，设已完成第         步的选主元素，交换两行及消元计算，       约化为</a:t>
              </a:r>
            </a:p>
          </p:txBody>
        </p:sp>
        <p:graphicFrame>
          <p:nvGraphicFramePr>
            <p:cNvPr id="23" name="Object 10"/>
            <p:cNvGraphicFramePr>
              <a:graphicFrameLocks noChangeAspect="1"/>
            </p:cNvGraphicFramePr>
            <p:nvPr/>
          </p:nvGraphicFramePr>
          <p:xfrm>
            <a:off x="3192" y="358"/>
            <a:ext cx="4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0" name="Equation" r:id="rId5" imgW="7924800" imgH="4267200" progId="Equation.3">
                    <p:embed/>
                  </p:oleObj>
                </mc:Choice>
                <mc:Fallback>
                  <p:oleObj name="Equation" r:id="rId5" imgW="7924800" imgH="426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358"/>
                          <a:ext cx="4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1"/>
            <p:cNvGraphicFramePr>
              <a:graphicFrameLocks noChangeAspect="1"/>
            </p:cNvGraphicFramePr>
            <p:nvPr/>
          </p:nvGraphicFramePr>
          <p:xfrm>
            <a:off x="1074" y="737"/>
            <a:ext cx="55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1" name="Equation" r:id="rId7" imgW="10363200" imgH="4876800" progId="Equation.3">
                    <p:embed/>
                  </p:oleObj>
                </mc:Choice>
                <mc:Fallback>
                  <p:oleObj name="Equation" r:id="rId7" imgW="10363200" imgH="4876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737"/>
                          <a:ext cx="55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1"/>
          <p:cNvGrpSpPr/>
          <p:nvPr/>
        </p:nvGrpSpPr>
        <p:grpSpPr bwMode="auto">
          <a:xfrm>
            <a:off x="790977" y="4392746"/>
            <a:ext cx="7924800" cy="512762"/>
            <a:chOff x="336" y="2557"/>
            <a:chExt cx="4992" cy="323"/>
          </a:xfrm>
        </p:grpSpPr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336" y="2557"/>
              <a:ext cx="4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其中      的元素仍记为   ，    的元素仍记为   。</a:t>
              </a:r>
            </a:p>
          </p:txBody>
        </p:sp>
        <p:graphicFrame>
          <p:nvGraphicFramePr>
            <p:cNvPr id="28" name="Object 17"/>
            <p:cNvGraphicFramePr>
              <a:graphicFrameLocks noChangeAspect="1"/>
            </p:cNvGraphicFramePr>
            <p:nvPr/>
          </p:nvGraphicFramePr>
          <p:xfrm>
            <a:off x="864" y="2592"/>
            <a:ext cx="288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2" name="Equation" r:id="rId9" imgW="7010400" imgH="4572000" progId="Equation.3">
                    <p:embed/>
                  </p:oleObj>
                </mc:Choice>
                <mc:Fallback>
                  <p:oleObj name="Equation" r:id="rId9" imgW="7010400" imgH="4572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92"/>
                          <a:ext cx="288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8"/>
            <p:cNvGraphicFramePr>
              <a:graphicFrameLocks noChangeAspect="1"/>
            </p:cNvGraphicFramePr>
            <p:nvPr/>
          </p:nvGraphicFramePr>
          <p:xfrm>
            <a:off x="2304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3" name="Equation" r:id="rId11" imgW="4267200" imgH="5791200" progId="Equation.3">
                    <p:embed/>
                  </p:oleObj>
                </mc:Choice>
                <mc:Fallback>
                  <p:oleObj name="Equation" r:id="rId11" imgW="4267200" imgH="579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9"/>
            <p:cNvGraphicFramePr>
              <a:graphicFrameLocks noChangeAspect="1"/>
            </p:cNvGraphicFramePr>
            <p:nvPr/>
          </p:nvGraphicFramePr>
          <p:xfrm>
            <a:off x="2592" y="2592"/>
            <a:ext cx="28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4" name="Equation" r:id="rId13" imgW="6096000" imgH="4876800" progId="Equation.3">
                    <p:embed/>
                  </p:oleObj>
                </mc:Choice>
                <mc:Fallback>
                  <p:oleObj name="Equation" r:id="rId13" imgW="6096000" imgH="4876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92"/>
                          <a:ext cx="28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0"/>
            <p:cNvGraphicFramePr>
              <a:graphicFrameLocks noChangeAspect="1"/>
            </p:cNvGraphicFramePr>
            <p:nvPr/>
          </p:nvGraphicFramePr>
          <p:xfrm>
            <a:off x="4040" y="2592"/>
            <a:ext cx="2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5" name="Equation" r:id="rId15" imgW="3657600" imgH="5486400" progId="Equation.3">
                    <p:embed/>
                  </p:oleObj>
                </mc:Choice>
                <mc:Fallback>
                  <p:oleObj name="Equation" r:id="rId15" imgW="3657600" imgH="5486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2592"/>
                          <a:ext cx="2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26"/>
          <p:cNvGraphicFramePr>
            <a:graphicFrameLocks noChangeAspect="1"/>
          </p:cNvGraphicFramePr>
          <p:nvPr/>
        </p:nvGraphicFramePr>
        <p:xfrm>
          <a:off x="4920802" y="5761037"/>
          <a:ext cx="2728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Equation" r:id="rId17" imgW="31699200" imgH="6705600" progId="Equation.3">
                  <p:embed/>
                </p:oleObj>
              </mc:Choice>
              <mc:Fallback>
                <p:oleObj name="Equation" r:id="rId17" imgW="31699200" imgH="6705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802" y="5761037"/>
                        <a:ext cx="2728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28"/>
          <p:cNvGrpSpPr/>
          <p:nvPr/>
        </p:nvGrpSpPr>
        <p:grpSpPr bwMode="auto">
          <a:xfrm>
            <a:off x="944967" y="4857891"/>
            <a:ext cx="9274175" cy="581026"/>
            <a:chOff x="433" y="2850"/>
            <a:chExt cx="5842" cy="366"/>
          </a:xfrm>
        </p:grpSpPr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433" y="2850"/>
              <a:ext cx="584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第    步选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00"/>
                  </a:highlight>
                  <a:uLnTx/>
                  <a:uFillTx/>
                  <a:latin typeface="楷体_GB2312" pitchFamily="49" charset="-122"/>
                  <a:ea typeface="楷体_GB2312" pitchFamily="49" charset="-122"/>
                </a:rPr>
                <a:t>主元素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（在     右下角方阵的第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列内选），即确定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使</a:t>
              </a:r>
            </a:p>
          </p:txBody>
        </p:sp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704" y="2928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7" name="Equation" r:id="rId19" imgW="3352800" imgH="4267200" progId="Equation.3">
                    <p:embed/>
                  </p:oleObj>
                </mc:Choice>
                <mc:Fallback>
                  <p:oleObj name="Equation" r:id="rId19" imgW="3352800" imgH="4267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928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795022"/>
                </p:ext>
              </p:extLst>
            </p:nvPr>
          </p:nvGraphicFramePr>
          <p:xfrm>
            <a:off x="2256" y="2948"/>
            <a:ext cx="27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8" name="Equation" r:id="rId21" imgW="7010400" imgH="4572000" progId="Equation.3">
                    <p:embed/>
                  </p:oleObj>
                </mc:Choice>
                <mc:Fallback>
                  <p:oleObj name="Equation" r:id="rId21" imgW="7010400" imgH="45720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48"/>
                          <a:ext cx="273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27"/>
          <p:cNvGraphicFramePr>
            <a:graphicFrameLocks noChangeAspect="1"/>
          </p:cNvGraphicFramePr>
          <p:nvPr/>
        </p:nvGraphicFramePr>
        <p:xfrm>
          <a:off x="9322269" y="4981708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9" name="Equation" r:id="rId22" imgW="3657600" imgH="5486400" progId="Equation.3">
                  <p:embed/>
                </p:oleObj>
              </mc:Choice>
              <mc:Fallback>
                <p:oleObj name="Equation" r:id="rId22" imgW="3657600" imgH="5486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269" y="4981708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538560" y="1407789"/>
          <a:ext cx="4518338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1" name="Equation" r:id="rId3" imgW="48768000" imgH="22555200" progId="Equation.3">
                  <p:embed/>
                </p:oleObj>
              </mc:Choice>
              <mc:Fallback>
                <p:oleObj name="Equation" r:id="rId3" imgW="48768000" imgH="2255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60" y="1407789"/>
                        <a:ext cx="4518338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762000" y="609600"/>
            <a:ext cx="10790238" cy="1371600"/>
            <a:chOff x="480" y="432"/>
            <a:chExt cx="6797" cy="864"/>
          </a:xfrm>
        </p:grpSpPr>
        <p:sp>
          <p:nvSpPr>
            <p:cNvPr id="4" name="Rectangle 11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480" y="432"/>
              <a:ext cx="6797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highlight>
                    <a:srgbClr val="00FF00"/>
                  </a:highlight>
                  <a:latin typeface="楷体_GB2312" pitchFamily="49" charset="-122"/>
                  <a:ea typeface="楷体_GB2312" pitchFamily="49" charset="-122"/>
                </a:rPr>
                <a:t>交换              第   行与    行的元素，再进行消元计算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，最后将原方程组化为</a:t>
              </a:r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2544" y="480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2" name="Equation" r:id="rId5" imgW="3657600" imgH="5486400" progId="Equation.3">
                    <p:embed/>
                  </p:oleObj>
                </mc:Choice>
                <mc:Fallback>
                  <p:oleObj name="Equation" r:id="rId5" imgW="3657600" imgH="5486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480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6"/>
            <p:cNvGraphicFramePr>
              <a:graphicFrameLocks noChangeAspect="1"/>
            </p:cNvGraphicFramePr>
            <p:nvPr/>
          </p:nvGraphicFramePr>
          <p:xfrm>
            <a:off x="1008" y="528"/>
            <a:ext cx="76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3" name="Equation" r:id="rId7" imgW="17373600" imgH="5486400" progId="Equation.3">
                    <p:embed/>
                  </p:oleObj>
                </mc:Choice>
                <mc:Fallback>
                  <p:oleObj name="Equation" r:id="rId7" imgW="17373600" imgH="5486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28"/>
                          <a:ext cx="76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1968" y="528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4" name="Equation" r:id="rId9" imgW="3352800" imgH="4267200" progId="Equation.3">
                    <p:embed/>
                  </p:oleObj>
                </mc:Choice>
                <mc:Fallback>
                  <p:oleObj name="Equation" r:id="rId9" imgW="3352800" imgH="426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28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2"/>
          <p:cNvSpPr txBox="1">
            <a:spLocks noChangeArrowheads="1"/>
          </p:cNvSpPr>
          <p:nvPr/>
        </p:nvSpPr>
        <p:spPr>
          <a:xfrm>
            <a:off x="762000" y="3873557"/>
            <a:ext cx="2514600" cy="609600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   </a:t>
            </a:r>
            <a:r>
              <a:rPr lang="zh-CN" altLang="en-US" sz="2400" b="1" dirty="0">
                <a:ea typeface="楷体_GB2312" pitchFamily="49" charset="-122"/>
              </a:rPr>
              <a:t>回代求解，得</a:t>
            </a:r>
          </a:p>
        </p:txBody>
      </p:sp>
      <p:grpSp>
        <p:nvGrpSpPr>
          <p:cNvPr id="10" name="Group 27"/>
          <p:cNvGrpSpPr/>
          <p:nvPr/>
        </p:nvGrpSpPr>
        <p:grpSpPr bwMode="auto">
          <a:xfrm>
            <a:off x="3124200" y="4483157"/>
            <a:ext cx="6145212" cy="1631950"/>
            <a:chOff x="977" y="2784"/>
            <a:chExt cx="3871" cy="1028"/>
          </a:xfrm>
        </p:grpSpPr>
        <p:graphicFrame>
          <p:nvGraphicFramePr>
            <p:cNvPr id="11" name="Object 24"/>
            <p:cNvGraphicFramePr>
              <a:graphicFrameLocks noChangeAspect="1"/>
            </p:cNvGraphicFramePr>
            <p:nvPr/>
          </p:nvGraphicFramePr>
          <p:xfrm>
            <a:off x="977" y="2784"/>
            <a:ext cx="2239" cy="1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5" name="Equation" r:id="rId11" imgW="37185600" imgH="17068800" progId="Equation.3">
                    <p:embed/>
                  </p:oleObj>
                </mc:Choice>
                <mc:Fallback>
                  <p:oleObj name="Equation" r:id="rId11" imgW="37185600" imgH="17068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784"/>
                          <a:ext cx="2239" cy="1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3552" y="3119"/>
            <a:ext cx="12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6" name="Equation" r:id="rId13" imgW="24688800" imgH="4876800" progId="Equation.3">
                    <p:embed/>
                  </p:oleObj>
                </mc:Choice>
                <mc:Fallback>
                  <p:oleObj name="Equation" r:id="rId13" imgW="24688800" imgH="4876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19"/>
                          <a:ext cx="129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026488" y="479899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zh-CN" altLang="en-US" sz="2400" b="1" dirty="0">
                <a:ea typeface="楷体_GB2312" pitchFamily="49" charset="-122"/>
              </a:rPr>
              <a:t>用列主元消去法解方程组</a:t>
            </a:r>
          </a:p>
        </p:txBody>
      </p:sp>
      <p:grpSp>
        <p:nvGrpSpPr>
          <p:cNvPr id="32" name="Group 16"/>
          <p:cNvGrpSpPr/>
          <p:nvPr/>
        </p:nvGrpSpPr>
        <p:grpSpPr bwMode="auto">
          <a:xfrm>
            <a:off x="3954462" y="1094176"/>
            <a:ext cx="4489450" cy="1473200"/>
            <a:chOff x="1296" y="624"/>
            <a:chExt cx="2828" cy="928"/>
          </a:xfrm>
        </p:grpSpPr>
        <p:graphicFrame>
          <p:nvGraphicFramePr>
            <p:cNvPr id="33" name="Object 5"/>
            <p:cNvGraphicFramePr>
              <a:graphicFrameLocks noChangeAspect="1"/>
            </p:cNvGraphicFramePr>
            <p:nvPr/>
          </p:nvGraphicFramePr>
          <p:xfrm>
            <a:off x="1296" y="672"/>
            <a:ext cx="1728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3" name="Equation" r:id="rId3" imgW="33528000" imgH="17068800" progId="Equation.3">
                    <p:embed/>
                  </p:oleObj>
                </mc:Choice>
                <mc:Fallback>
                  <p:oleObj name="Equation" r:id="rId3" imgW="33528000" imgH="17068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672"/>
                          <a:ext cx="1728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3936" y="624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4" name="Equation" r:id="rId5" imgW="3352800" imgH="5181600" progId="Equation.3">
                    <p:embed/>
                  </p:oleObj>
                </mc:Choice>
                <mc:Fallback>
                  <p:oleObj name="Equation" r:id="rId5" imgW="3352800" imgH="5181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624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"/>
            <p:cNvGraphicFramePr>
              <a:graphicFrameLocks noChangeAspect="1"/>
            </p:cNvGraphicFramePr>
            <p:nvPr/>
          </p:nvGraphicFramePr>
          <p:xfrm>
            <a:off x="3936" y="912"/>
            <a:ext cx="1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5" name="Equation" r:id="rId7" imgW="3352800" imgH="5181600" progId="Equation.3">
                    <p:embed/>
                  </p:oleObj>
                </mc:Choice>
                <mc:Fallback>
                  <p:oleObj name="Equation" r:id="rId7" imgW="3352800" imgH="5181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12"/>
                          <a:ext cx="18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8"/>
            <p:cNvGraphicFramePr>
              <a:graphicFrameLocks noChangeAspect="1"/>
            </p:cNvGraphicFramePr>
            <p:nvPr/>
          </p:nvGraphicFramePr>
          <p:xfrm>
            <a:off x="3936" y="1200"/>
            <a:ext cx="18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" name="Equation" r:id="rId9" imgW="3352800" imgH="5486400" progId="Equation.3">
                    <p:embed/>
                  </p:oleObj>
                </mc:Choice>
                <mc:Fallback>
                  <p:oleObj name="Equation" r:id="rId9" imgW="3352800" imgH="5486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8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5"/>
          <p:cNvGrpSpPr/>
          <p:nvPr/>
        </p:nvGrpSpPr>
        <p:grpSpPr bwMode="auto">
          <a:xfrm>
            <a:off x="874088" y="2746639"/>
            <a:ext cx="7329488" cy="503238"/>
            <a:chOff x="571" y="1536"/>
            <a:chExt cx="4617" cy="317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571" y="1573"/>
              <a:ext cx="4617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进行行交换                ，再消元得</a:t>
              </a:r>
            </a:p>
          </p:txBody>
        </p:sp>
        <p:graphicFrame>
          <p:nvGraphicFramePr>
            <p:cNvPr id="40" name="Object 13"/>
            <p:cNvGraphicFramePr>
              <a:graphicFrameLocks noChangeAspect="1"/>
            </p:cNvGraphicFramePr>
            <p:nvPr/>
          </p:nvGraphicFramePr>
          <p:xfrm>
            <a:off x="2016" y="1536"/>
            <a:ext cx="86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7" name="Equation" r:id="rId11" imgW="11582400" imgH="5181600" progId="Equation.3">
                    <p:embed/>
                  </p:oleObj>
                </mc:Choice>
                <mc:Fallback>
                  <p:oleObj name="Equation" r:id="rId11" imgW="11582400" imgH="5181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36"/>
                          <a:ext cx="86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14"/>
          <p:cNvGraphicFramePr>
            <a:graphicFrameLocks noChangeAspect="1"/>
          </p:cNvGraphicFramePr>
          <p:nvPr/>
        </p:nvGraphicFramePr>
        <p:xfrm>
          <a:off x="3954462" y="3372040"/>
          <a:ext cx="30622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8" name="Equation" r:id="rId13" imgW="33528000" imgH="17068800" progId="Equation.3">
                  <p:embed/>
                </p:oleObj>
              </mc:Choice>
              <mc:Fallback>
                <p:oleObj name="Equation" r:id="rId13" imgW="33528000" imgH="17068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2" y="3372040"/>
                        <a:ext cx="30622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30"/>
          <p:cNvGrpSpPr/>
          <p:nvPr/>
        </p:nvGrpSpPr>
        <p:grpSpPr bwMode="auto">
          <a:xfrm>
            <a:off x="1357314" y="1322776"/>
            <a:ext cx="1973263" cy="685800"/>
            <a:chOff x="144" y="768"/>
            <a:chExt cx="1243" cy="432"/>
          </a:xfrm>
        </p:grpSpPr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192" y="816"/>
              <a:ext cx="1152" cy="384"/>
            </a:xfrm>
            <a:prstGeom prst="wedgeRectCallout">
              <a:avLst>
                <a:gd name="adj1" fmla="val 89671"/>
                <a:gd name="adj2" fmla="val 236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4" name="Group 20"/>
            <p:cNvGrpSpPr/>
            <p:nvPr/>
          </p:nvGrpSpPr>
          <p:grpSpPr bwMode="auto">
            <a:xfrm>
              <a:off x="144" y="768"/>
              <a:ext cx="1243" cy="432"/>
              <a:chOff x="144" y="768"/>
              <a:chExt cx="1243" cy="432"/>
            </a:xfrm>
          </p:grpSpPr>
          <p:graphicFrame>
            <p:nvGraphicFramePr>
              <p:cNvPr id="45" name="Object 12"/>
              <p:cNvGraphicFramePr>
                <a:graphicFrameLocks noChangeAspect="1"/>
              </p:cNvGraphicFramePr>
              <p:nvPr/>
            </p:nvGraphicFramePr>
            <p:xfrm>
              <a:off x="471" y="924"/>
              <a:ext cx="585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19" name="Equation" r:id="rId15" imgW="10972800" imgH="5181600" progId="Equation.3">
                      <p:embed/>
                    </p:oleObj>
                  </mc:Choice>
                  <mc:Fallback>
                    <p:oleObj name="Equation" r:id="rId15" imgW="10972800" imgH="518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" y="924"/>
                            <a:ext cx="585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1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</a:rPr>
                  <a:t>第一次的主元为</a:t>
                </a:r>
              </a:p>
            </p:txBody>
          </p:sp>
        </p:grpSp>
      </p:grpSp>
      <p:grpSp>
        <p:nvGrpSpPr>
          <p:cNvPr id="47" name="Group 33"/>
          <p:cNvGrpSpPr/>
          <p:nvPr/>
        </p:nvGrpSpPr>
        <p:grpSpPr bwMode="auto">
          <a:xfrm>
            <a:off x="1592262" y="3676838"/>
            <a:ext cx="2057400" cy="685800"/>
            <a:chOff x="240" y="2064"/>
            <a:chExt cx="1296" cy="432"/>
          </a:xfrm>
        </p:grpSpPr>
        <p:sp>
          <p:nvSpPr>
            <p:cNvPr id="48" name="AutoShape 21"/>
            <p:cNvSpPr>
              <a:spLocks noChangeArrowheads="1"/>
            </p:cNvSpPr>
            <p:nvPr/>
          </p:nvSpPr>
          <p:spPr bwMode="auto">
            <a:xfrm>
              <a:off x="240" y="2064"/>
              <a:ext cx="1296" cy="384"/>
            </a:xfrm>
            <a:prstGeom prst="wedgeRectCallout">
              <a:avLst>
                <a:gd name="adj1" fmla="val 82407"/>
                <a:gd name="adj2" fmla="val 5885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第二次的主元为</a:t>
              </a:r>
            </a:p>
          </p:txBody>
        </p:sp>
        <p:graphicFrame>
          <p:nvGraphicFramePr>
            <p:cNvPr id="49" name="Object 22"/>
            <p:cNvGraphicFramePr>
              <a:graphicFrameLocks noChangeAspect="1"/>
            </p:cNvGraphicFramePr>
            <p:nvPr/>
          </p:nvGraphicFramePr>
          <p:xfrm>
            <a:off x="480" y="2225"/>
            <a:ext cx="7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0" name="Equation" r:id="rId17" imgW="15849600" imgH="5486400" progId="Equation.3">
                    <p:embed/>
                  </p:oleObj>
                </mc:Choice>
                <mc:Fallback>
                  <p:oleObj name="Equation" r:id="rId17" imgW="15849600" imgH="5486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25"/>
                          <a:ext cx="78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34"/>
          <p:cNvGrpSpPr/>
          <p:nvPr/>
        </p:nvGrpSpPr>
        <p:grpSpPr bwMode="auto">
          <a:xfrm>
            <a:off x="1426538" y="4745140"/>
            <a:ext cx="5181600" cy="438150"/>
            <a:chOff x="432" y="2689"/>
            <a:chExt cx="3264" cy="276"/>
          </a:xfrm>
        </p:grpSpPr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432" y="2691"/>
              <a:ext cx="326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进行行交换             ，再消元后得</a:t>
              </a:r>
            </a:p>
          </p:txBody>
        </p:sp>
        <p:graphicFrame>
          <p:nvGraphicFramePr>
            <p:cNvPr id="52" name="Object 24"/>
            <p:cNvGraphicFramePr>
              <a:graphicFrameLocks noChangeAspect="1"/>
            </p:cNvGraphicFramePr>
            <p:nvPr/>
          </p:nvGraphicFramePr>
          <p:xfrm>
            <a:off x="1440" y="2689"/>
            <a:ext cx="76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1" name="Equation" r:id="rId19" imgW="11582400" imgH="5486400" progId="Equation.3">
                    <p:embed/>
                  </p:oleObj>
                </mc:Choice>
                <mc:Fallback>
                  <p:oleObj name="Equation" r:id="rId19" imgW="11582400" imgH="5486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89"/>
                          <a:ext cx="76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25"/>
          <p:cNvGraphicFramePr>
            <a:graphicFrameLocks noChangeAspect="1"/>
          </p:cNvGraphicFramePr>
          <p:nvPr/>
        </p:nvGraphicFramePr>
        <p:xfrm>
          <a:off x="3954462" y="5341907"/>
          <a:ext cx="31242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2" name="Equation" r:id="rId21" imgW="33528000" imgH="17068800" progId="Equation.3">
                  <p:embed/>
                </p:oleObj>
              </mc:Choice>
              <mc:Fallback>
                <p:oleObj name="Equation" r:id="rId21" imgW="33528000" imgH="17068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2" y="5341907"/>
                        <a:ext cx="31242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28"/>
          <p:cNvGrpSpPr/>
          <p:nvPr/>
        </p:nvGrpSpPr>
        <p:grpSpPr bwMode="auto">
          <a:xfrm>
            <a:off x="7002462" y="5465734"/>
            <a:ext cx="1600200" cy="866775"/>
            <a:chOff x="3456" y="3024"/>
            <a:chExt cx="1008" cy="546"/>
          </a:xfrm>
        </p:grpSpPr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3456" y="3024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rPr>
                <a:t>回代求解</a:t>
              </a:r>
            </a:p>
          </p:txBody>
        </p:sp>
        <p:sp>
          <p:nvSpPr>
            <p:cNvPr id="56" name="AutoShape 27"/>
            <p:cNvSpPr>
              <a:spLocks noChangeArrowheads="1"/>
            </p:cNvSpPr>
            <p:nvPr/>
          </p:nvSpPr>
          <p:spPr bwMode="auto">
            <a:xfrm>
              <a:off x="3504" y="3264"/>
              <a:ext cx="960" cy="306"/>
            </a:xfrm>
            <a:prstGeom prst="rightArrow">
              <a:avLst>
                <a:gd name="adj1" fmla="val 50000"/>
                <a:gd name="adj2" fmla="val 78431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7" name="Object 29"/>
          <p:cNvGraphicFramePr>
            <a:graphicFrameLocks noChangeAspect="1"/>
          </p:cNvGraphicFramePr>
          <p:nvPr/>
        </p:nvGraphicFramePr>
        <p:xfrm>
          <a:off x="8734424" y="5229990"/>
          <a:ext cx="146843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3" name="Equation" r:id="rId23" imgW="16154400" imgH="16459200" progId="Equation.3">
                  <p:embed/>
                </p:oleObj>
              </mc:Choice>
              <mc:Fallback>
                <p:oleObj name="Equation" r:id="rId23" imgW="16154400" imgH="16459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4424" y="5229990"/>
                        <a:ext cx="1468438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1026488" y="2763896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解</a:t>
            </a:r>
            <a:r>
              <a:rPr lang="zh-CN" altLang="en-US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25"/>
          <p:cNvSpPr txBox="1">
            <a:spLocks noChangeArrowheads="1"/>
          </p:cNvSpPr>
          <p:nvPr/>
        </p:nvSpPr>
        <p:spPr bwMode="auto">
          <a:xfrm>
            <a:off x="687388" y="482602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§2.2.4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kern="0" dirty="0">
                <a:solidFill>
                  <a:srgbClr val="000000"/>
                </a:solidFill>
                <a:ea typeface="楷体_GB2312" pitchFamily="49" charset="-122"/>
              </a:rPr>
              <a:t>全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主元素消</a:t>
            </a:r>
            <a:r>
              <a:rPr lang="zh-CN" altLang="en-US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法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" name="AutoShape 5">
            <a:extLst>
              <a:ext uri="{FF2B5EF4-FFF2-40B4-BE49-F238E27FC236}">
                <a16:creationId xmlns:a16="http://schemas.microsoft.com/office/drawing/2014/main" id="{77DDFC08-3073-4EDC-B278-136D9735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10" y="1352923"/>
            <a:ext cx="843863" cy="49847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2059">
                <a:extLst>
                  <a:ext uri="{FF2B5EF4-FFF2-40B4-BE49-F238E27FC236}">
                    <a16:creationId xmlns:a16="http://schemas.microsoft.com/office/drawing/2014/main" id="{852D3BC9-95E5-46A0-973D-A98E9C85F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7528" y="1268760"/>
                <a:ext cx="9361040" cy="919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ClrTx/>
                  <a:defRPr/>
                </a:pP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若</a:t>
                </a:r>
                <a:r>
                  <a:rPr lang="en-US" altLang="zh-CN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|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 </m:t>
                    </m:r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|=</m:t>
                    </m:r>
                    <m:limLow>
                      <m:limLow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e>
                      <m:lim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eqArr>
                      </m:lim>
                    </m:limLow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|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𝒊</m:t>
                        </m:r>
                        <m:r>
                          <a:rPr lang="en-US" altLang="zh-CN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𝒋</m:t>
                        </m:r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  <m:r>
                      <a:rPr lang="en-US" altLang="zh-CN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|</m:t>
                    </m:r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，则称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</a:rPr>
                              <m:t>𝒌</m:t>
                            </m:r>
                          </m:sub>
                        </m:sSub>
                      </m:sub>
                      <m:sup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(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𝒌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−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𝟏</m:t>
                        </m:r>
                        <m:r>
                          <a:rPr lang="en-US" altLang="zh-CN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为</a:t>
                </a:r>
                <a:r>
                  <a:rPr lang="zh-CN" altLang="en-US" b="1" kern="0" dirty="0">
                    <a:solidFill>
                      <a:srgbClr val="C00000"/>
                    </a:solidFill>
                    <a:ea typeface="楷体_GB2312" panose="02010609030101010101" pitchFamily="49" charset="-122"/>
                  </a:rPr>
                  <a:t>全主元素</a:t>
                </a:r>
                <a:r>
                  <a:rPr lang="zh-CN" altLang="en-US" b="1" kern="0" dirty="0">
                    <a:solidFill>
                      <a:srgbClr val="000000"/>
                    </a:solidFill>
                    <a:ea typeface="楷体_GB2312" panose="0201060903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53" name="Text Box 2059">
                <a:extLst>
                  <a:ext uri="{FF2B5EF4-FFF2-40B4-BE49-F238E27FC236}">
                    <a16:creationId xmlns:a16="http://schemas.microsoft.com/office/drawing/2014/main" id="{852D3BC9-95E5-46A0-973D-A98E9C85F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8" y="1268760"/>
                <a:ext cx="9361040" cy="919419"/>
              </a:xfrm>
              <a:prstGeom prst="rect">
                <a:avLst/>
              </a:prstGeom>
              <a:blipFill>
                <a:blip r:embed="rId3"/>
                <a:stretch>
                  <a:fillRect l="-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0EC2FF24-D7CA-4F66-864B-C6A5ECB034A3}"/>
              </a:ext>
            </a:extLst>
          </p:cNvPr>
          <p:cNvSpPr txBox="1"/>
          <p:nvPr/>
        </p:nvSpPr>
        <p:spPr>
          <a:xfrm>
            <a:off x="687388" y="2636912"/>
            <a:ext cx="10953228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3333CC"/>
                </a:solidFill>
                <a:ea typeface="楷体_GB2312" pitchFamily="49" charset="-122"/>
              </a:rPr>
              <a:t>基本思想：</a:t>
            </a:r>
            <a:endParaRPr kumimoji="1" lang="en-US" altLang="zh-CN" sz="2400" b="1" dirty="0">
              <a:solidFill>
                <a:srgbClr val="3333CC"/>
              </a:solidFill>
              <a:ea typeface="楷体_GB2312" pitchFamily="49" charset="-122"/>
            </a:endParaRPr>
          </a:p>
          <a:p>
            <a:r>
              <a:rPr kumimoji="1" lang="en-US" altLang="zh-CN" sz="2400" b="1" i="0" u="none" strike="noStrike" dirty="0">
                <a:solidFill>
                  <a:srgbClr val="3333CC"/>
                </a:solidFill>
                <a:effectLst/>
                <a:latin typeface="楷体" panose="02010609060101010101" pitchFamily="49" charset="-122"/>
                <a:ea typeface="楷体_GB2312" pitchFamily="49" charset="-122"/>
              </a:rPr>
              <a:t>    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在进行第 </a:t>
            </a:r>
            <a:r>
              <a:rPr lang="en-US" altLang="zh-CN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k(k=1,2,...,n-1)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步消元时，从第</a:t>
            </a:r>
            <a:r>
              <a:rPr lang="en-US" altLang="zh-CN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列的 </a:t>
            </a:r>
            <a:r>
              <a:rPr lang="en-US" altLang="zh-CN" sz="2400" b="1" i="0" u="none" strike="noStrike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0" u="none" strike="noStrike" baseline="-250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kk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及其右下的各元素中选取绝对值最大的元素，然后通过行、列变换，将它交换到主元素</a:t>
            </a:r>
            <a:r>
              <a:rPr lang="en-US" altLang="zh-CN" sz="2400" b="1" i="0" u="none" strike="noStrike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0" u="none" strike="noStrike" baseline="-250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kk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的位置上，再进行消元。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20BF63B-77AE-4602-9064-26493D0ABD93}"/>
              </a:ext>
            </a:extLst>
          </p:cNvPr>
          <p:cNvSpPr txBox="1"/>
          <p:nvPr/>
        </p:nvSpPr>
        <p:spPr>
          <a:xfrm>
            <a:off x="687388" y="4554169"/>
            <a:ext cx="10953228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注意：</a:t>
            </a:r>
            <a:endParaRPr kumimoji="1" lang="en-US" altLang="zh-CN" sz="2400" b="1" dirty="0">
              <a:solidFill>
                <a:srgbClr val="C00000"/>
              </a:solidFill>
              <a:ea typeface="楷体_GB2312" pitchFamily="49" charset="-122"/>
            </a:endParaRPr>
          </a:p>
          <a:p>
            <a:r>
              <a:rPr kumimoji="1" lang="en-US" altLang="zh-CN" sz="2400" b="1" i="0" u="none" strike="noStrike" dirty="0">
                <a:solidFill>
                  <a:srgbClr val="3333CC"/>
                </a:solidFill>
                <a:effectLst/>
                <a:latin typeface="楷体" panose="02010609060101010101" pitchFamily="49" charset="-122"/>
                <a:ea typeface="楷体_GB2312" pitchFamily="49" charset="-122"/>
              </a:rPr>
              <a:t>    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全主元素消元法可能</a:t>
            </a:r>
            <a:r>
              <a:rPr lang="zh-CN" altLang="en-US" sz="2400" b="1" i="0" u="none" strike="noStrike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改变未知数的顺序</a:t>
            </a:r>
            <a:r>
              <a:rPr lang="zh-CN" altLang="en-US" sz="2400" b="1" i="0" u="none" strike="noStrike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。因此，应用全主元素消元法前，应先记录未知数的顺序，待消元求解后，再将未知数的顺序还原。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36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680485" y="188640"/>
            <a:ext cx="52673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</a:pPr>
            <a:r>
              <a:rPr lang="zh-CN" altLang="en-US" sz="28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线性方程组的两种数值解法</a:t>
            </a: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992076" y="1413244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623391" y="4101732"/>
                <a:ext cx="11568609" cy="24956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FF"/>
                    </a:solidFill>
                    <a:ea typeface="楷体_GB2312" pitchFamily="49" charset="-122"/>
                  </a:rPr>
                  <a:t>迭代法：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用某种极限过程去逐次逼近线性方程组的解的方法。</a:t>
                </a:r>
                <a:endParaRPr lang="en-US" altLang="zh-CN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60000" lvl="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b="1" kern="0" dirty="0">
                    <a:solidFill>
                      <a:srgbClr val="0000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基本思想：</a:t>
                </a:r>
                <a:r>
                  <a:rPr lang="zh-CN" altLang="en-US" b="1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通过求解结构简单的方程组来得到原始方程组的解，即</a:t>
                </a:r>
                <a:endParaRPr lang="en-US" altLang="zh-CN" b="1" i="1" dirty="0">
                  <a:solidFill>
                    <a:srgbClr val="0000CC"/>
                  </a:solidFill>
                  <a:latin typeface="Cambria Math" panose="02040503050406030204" pitchFamily="18" charset="0"/>
                  <a:ea typeface="楷体" panose="02010609060101010101" charset="-122"/>
                  <a:sym typeface="+mn-ea"/>
                </a:endParaRPr>
              </a:p>
              <a:p>
                <a:pPr marL="360000" indent="-45720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𝑨𝒙</m:t>
                      </m:r>
                      <m:r>
                        <a:rPr lang="en-US" altLang="zh-C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𝒃</m:t>
                      </m:r>
                      <m:r>
                        <a:rPr lang="en-US" altLang="zh-C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                       </m:t>
                      </m:r>
                      <m:r>
                        <a:rPr lang="en-US" altLang="zh-C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𝒙</m:t>
                      </m:r>
                      <m:r>
                        <a:rPr lang="en-US" altLang="zh-C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𝑩𝒙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                               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𝑩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𝒊</m:t>
                          </m:r>
                          <m:r>
                            <a:rPr lang="en-US" altLang="zh-C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楷体" panose="02010609060101010101" charset="-122"/>
                              <a:sym typeface="+mn-ea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,…</m:t>
                      </m:r>
                    </m:oMath>
                  </m:oMathPara>
                </a14:m>
                <a:endParaRPr lang="en-US" altLang="zh-CN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charset="-122"/>
                  <a:sym typeface="+mn-ea"/>
                </a:endParaRPr>
              </a:p>
              <a:p>
                <a:pPr marL="360000" indent="-457200">
                  <a:lnSpc>
                    <a:spcPct val="120000"/>
                  </a:lnSpc>
                </a:pPr>
                <a:r>
                  <a:rPr lang="zh-CN" altLang="en-US" b="1" kern="0" dirty="0">
                    <a:solidFill>
                      <a:srgbClr val="0000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特点：</a:t>
                </a:r>
                <a:r>
                  <a:rPr lang="zh-CN" altLang="en-US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迭代法是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解大型稀疏方程组</a:t>
                </a:r>
                <a:r>
                  <a:rPr lang="zh-CN" altLang="en-US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（尤其是由微分方程离散后得到的大型方程组）的重要方法。</a:t>
                </a:r>
                <a:endParaRPr lang="zh-CN" altLang="en-US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91" y="4101732"/>
                <a:ext cx="11568609" cy="2495620"/>
              </a:xfrm>
              <a:prstGeom prst="rect">
                <a:avLst/>
              </a:prstGeom>
              <a:blipFill>
                <a:blip r:embed="rId2"/>
                <a:stretch>
                  <a:fillRect l="-685" t="-1467" r="-369" b="-46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51384" y="1052736"/>
                <a:ext cx="10945216" cy="299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fontAlgn="base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FF"/>
                    </a:solidFill>
                    <a:ea typeface="楷体_GB2312" pitchFamily="49" charset="-122"/>
                  </a:rPr>
                  <a:t>直接法：</a:t>
                </a:r>
                <a:r>
                  <a:rPr lang="zh-CN" altLang="en-US" sz="2400" b="1" kern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经过</a:t>
                </a:r>
                <a:r>
                  <a:rPr lang="zh-CN" altLang="en-US" sz="2400" b="1" kern="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有限次</a:t>
                </a:r>
                <a:r>
                  <a:rPr lang="zh-CN" altLang="en-US" sz="2400" b="1" kern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算术运算，可求得方程组精确解的方法（若计算过程中</a:t>
                </a:r>
                <a:r>
                  <a:rPr lang="zh-CN" altLang="en-US" sz="2400" b="1" kern="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没有舍入误差</a:t>
                </a:r>
                <a:r>
                  <a:rPr lang="zh-CN" altLang="en-US" sz="2400" b="1" kern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）。</a:t>
                </a:r>
                <a:endParaRPr lang="en-US" altLang="zh-CN" sz="24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60000" lvl="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CN" sz="2400" b="1" kern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400" b="1" kern="0" dirty="0">
                    <a:solidFill>
                      <a:srgbClr val="0000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基本思想：</a:t>
                </a:r>
                <a:r>
                  <a:rPr lang="zh-CN" altLang="en-US" sz="2400" b="1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通过求解结构简单的方程组来得到原始方程组的解，即</a:t>
                </a:r>
                <a:endParaRPr lang="en-US" altLang="zh-CN" sz="2400" b="1" i="1" dirty="0">
                  <a:solidFill>
                    <a:srgbClr val="0000CC"/>
                  </a:solidFill>
                  <a:latin typeface="Cambria Math" panose="02040503050406030204" pitchFamily="18" charset="0"/>
                  <a:ea typeface="楷体" panose="02010609060101010101" charset="-122"/>
                  <a:sym typeface="+mn-ea"/>
                </a:endParaRPr>
              </a:p>
              <a:p>
                <a:pPr marL="360000" indent="-45720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𝑨𝒙</m:t>
                      </m:r>
                      <m:r>
                        <a:rPr lang="en-US" altLang="zh-CN" sz="24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                         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𝑮𝒙</m:t>
                      </m:r>
                      <m:r>
                        <a:rPr lang="en-US" altLang="zh-CN" sz="2400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,  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charset="-122"/>
                          <a:sym typeface="+mn-ea"/>
                        </a:rPr>
                        <m:t>  </m:t>
                      </m:r>
                    </m:oMath>
                  </m:oMathPara>
                </a14:m>
                <a:endParaRPr lang="en-US" altLang="zh-CN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charset="-122"/>
                  <a:sym typeface="+mn-ea"/>
                </a:endParaRPr>
              </a:p>
              <a:p>
                <a:pPr marL="360000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    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通常为对角矩阵、三角矩阵或者是一些结构简单的矩阵。</a:t>
                </a:r>
                <a:endParaRPr lang="en-US" altLang="zh-CN" sz="24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sym typeface="+mn-ea"/>
                </a:endParaRPr>
              </a:p>
              <a:p>
                <a:pPr marL="360000" indent="-457200">
                  <a:lnSpc>
                    <a:spcPct val="120000"/>
                  </a:lnSpc>
                </a:pPr>
                <a:r>
                  <a:rPr lang="zh-CN" altLang="en-US" sz="2400" b="1" kern="0" dirty="0">
                    <a:solidFill>
                      <a:srgbClr val="0000CC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特点：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直接法是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低阶稠密方程组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的有效方法。</a:t>
                </a:r>
                <a:endParaRPr lang="en-US" altLang="zh-CN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052736"/>
                <a:ext cx="10945216" cy="2994281"/>
              </a:xfrm>
              <a:prstGeom prst="rect">
                <a:avLst/>
              </a:prstGeom>
              <a:blipFill>
                <a:blip r:embed="rId3"/>
                <a:stretch>
                  <a:fillRect l="-724" t="-1222" r="-780" b="-3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">
            <a:extLst>
              <a:ext uri="{FF2B5EF4-FFF2-40B4-BE49-F238E27FC236}">
                <a16:creationId xmlns:a16="http://schemas.microsoft.com/office/drawing/2014/main" id="{CA6F2F0C-BEB8-4BB4-9934-4FAAFF2C5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409" y="908720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878425-4B18-4EFD-B902-23AA6654FFD7}"/>
              </a:ext>
            </a:extLst>
          </p:cNvPr>
          <p:cNvGrpSpPr>
            <a:grpSpLocks/>
          </p:cNvGrpSpPr>
          <p:nvPr/>
        </p:nvGrpSpPr>
        <p:grpSpPr bwMode="auto">
          <a:xfrm>
            <a:off x="5152256" y="2420888"/>
            <a:ext cx="1447800" cy="533400"/>
            <a:chOff x="1680" y="720"/>
            <a:chExt cx="912" cy="336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2A53D54-08E6-430E-B046-B1B5F4A65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EEDCFD36-52D9-4AC8-916E-0209F2817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等价变换</a:t>
              </a:r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971B166F-5212-4469-86EC-024B2DBC51A9}"/>
              </a:ext>
            </a:extLst>
          </p:cNvPr>
          <p:cNvGrpSpPr>
            <a:grpSpLocks/>
          </p:cNvGrpSpPr>
          <p:nvPr/>
        </p:nvGrpSpPr>
        <p:grpSpPr bwMode="auto">
          <a:xfrm>
            <a:off x="2423592" y="5013176"/>
            <a:ext cx="1447800" cy="533400"/>
            <a:chOff x="1680" y="720"/>
            <a:chExt cx="912" cy="336"/>
          </a:xfrm>
        </p:grpSpPr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00B68F73-B75C-429E-A3C8-E866572D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3CA65246-C980-4FB7-8BB9-12E2E0627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等价变换</a:t>
              </a:r>
            </a:p>
          </p:txBody>
        </p:sp>
      </p:grpSp>
      <p:grpSp>
        <p:nvGrpSpPr>
          <p:cNvPr id="16" name="Group 2074">
            <a:extLst>
              <a:ext uri="{FF2B5EF4-FFF2-40B4-BE49-F238E27FC236}">
                <a16:creationId xmlns:a16="http://schemas.microsoft.com/office/drawing/2014/main" id="{3ADC4AE6-37C2-4214-AC44-D4062BC4AFE9}"/>
              </a:ext>
            </a:extLst>
          </p:cNvPr>
          <p:cNvGrpSpPr>
            <a:grpSpLocks/>
          </p:cNvGrpSpPr>
          <p:nvPr/>
        </p:nvGrpSpPr>
        <p:grpSpPr bwMode="auto">
          <a:xfrm>
            <a:off x="5591944" y="5085184"/>
            <a:ext cx="1900239" cy="511175"/>
            <a:chOff x="2637" y="2870"/>
            <a:chExt cx="1197" cy="322"/>
          </a:xfrm>
        </p:grpSpPr>
        <p:sp>
          <p:nvSpPr>
            <p:cNvPr id="17" name="Text Box 2071">
              <a:extLst>
                <a:ext uri="{FF2B5EF4-FFF2-40B4-BE49-F238E27FC236}">
                  <a16:creationId xmlns:a16="http://schemas.microsoft.com/office/drawing/2014/main" id="{A234342B-7676-4011-A3F6-15FD61EBF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870"/>
              <a:ext cx="10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a typeface="楷体_GB2312" pitchFamily="49" charset="-122"/>
                </a:rPr>
                <a:t>建立迭代格式</a:t>
              </a:r>
            </a:p>
          </p:txBody>
        </p:sp>
        <p:sp>
          <p:nvSpPr>
            <p:cNvPr id="18" name="AutoShape 2073">
              <a:extLst>
                <a:ext uri="{FF2B5EF4-FFF2-40B4-BE49-F238E27FC236}">
                  <a16:creationId xmlns:a16="http://schemas.microsoft.com/office/drawing/2014/main" id="{739B97AF-9C2D-4D54-9572-21564ACF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3085"/>
              <a:ext cx="1197" cy="107"/>
            </a:xfrm>
            <a:prstGeom prst="rightArrow">
              <a:avLst>
                <a:gd name="adj1" fmla="val 50000"/>
                <a:gd name="adj2" fmla="val 790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4"/>
          <p:cNvGrpSpPr/>
          <p:nvPr/>
        </p:nvGrpSpPr>
        <p:grpSpPr bwMode="auto">
          <a:xfrm>
            <a:off x="2171700" y="3759125"/>
            <a:ext cx="7848600" cy="685800"/>
            <a:chOff x="624" y="2256"/>
            <a:chExt cx="4944" cy="432"/>
          </a:xfrm>
        </p:grpSpPr>
        <p:sp>
          <p:nvSpPr>
            <p:cNvPr id="34" name="Rectangle 11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624" y="2256"/>
              <a:ext cx="494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2.</a:t>
              </a:r>
            </a:p>
          </p:txBody>
        </p:sp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1016" y="2256"/>
            <a:ext cx="18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5" name="Equation" r:id="rId3" imgW="33528000" imgH="5791200" progId="Equation.3">
                    <p:embed/>
                  </p:oleObj>
                </mc:Choice>
                <mc:Fallback>
                  <p:oleObj name="Equation" r:id="rId3" imgW="33528000" imgH="579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256"/>
                          <a:ext cx="18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51"/>
          <p:cNvGrpSpPr/>
          <p:nvPr/>
        </p:nvGrpSpPr>
        <p:grpSpPr bwMode="auto">
          <a:xfrm>
            <a:off x="2184400" y="4335189"/>
            <a:ext cx="7924800" cy="685800"/>
            <a:chOff x="624" y="2352"/>
            <a:chExt cx="4992" cy="432"/>
          </a:xfrm>
        </p:grpSpPr>
        <p:sp>
          <p:nvSpPr>
            <p:cNvPr id="37" name="Rectangle 16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624" y="2352"/>
              <a:ext cx="4992" cy="4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3.</a:t>
              </a:r>
            </a:p>
          </p:txBody>
        </p:sp>
        <p:graphicFrame>
          <p:nvGraphicFramePr>
            <p:cNvPr id="38" name="Object 17"/>
            <p:cNvGraphicFramePr>
              <a:graphicFrameLocks noChangeAspect="1"/>
            </p:cNvGraphicFramePr>
            <p:nvPr/>
          </p:nvGraphicFramePr>
          <p:xfrm>
            <a:off x="1056" y="2368"/>
            <a:ext cx="186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6" name="Equation" r:id="rId5" imgW="28956000" imgH="5791200" progId="Equation.3">
                    <p:embed/>
                  </p:oleObj>
                </mc:Choice>
                <mc:Fallback>
                  <p:oleObj name="Equation" r:id="rId5" imgW="28956000" imgH="579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68"/>
                          <a:ext cx="186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6"/>
          <p:cNvGrpSpPr/>
          <p:nvPr/>
        </p:nvGrpSpPr>
        <p:grpSpPr bwMode="auto">
          <a:xfrm>
            <a:off x="2207568" y="5055269"/>
            <a:ext cx="4251327" cy="461963"/>
            <a:chOff x="672" y="3072"/>
            <a:chExt cx="2678" cy="291"/>
          </a:xfrm>
        </p:grpSpPr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672" y="3072"/>
              <a:ext cx="2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则称           是向量 </a:t>
              </a:r>
              <a:r>
                <a:rPr kumimoji="0" lang="ru-RU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Х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的范数。</a:t>
              </a:r>
            </a:p>
          </p:txBody>
        </p:sp>
        <p:graphicFrame>
          <p:nvGraphicFramePr>
            <p:cNvPr id="41" name="Object 18"/>
            <p:cNvGraphicFramePr>
              <a:graphicFrameLocks noChangeAspect="1"/>
            </p:cNvGraphicFramePr>
            <p:nvPr/>
          </p:nvGraphicFramePr>
          <p:xfrm>
            <a:off x="1138" y="3092"/>
            <a:ext cx="50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7" name="Equation" r:id="rId7" imgW="10363200" imgH="4876800" progId="Equation.3">
                    <p:embed/>
                  </p:oleObj>
                </mc:Choice>
                <mc:Fallback>
                  <p:oleObj name="Equation" r:id="rId7" imgW="10363200" imgH="4876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092"/>
                          <a:ext cx="50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62"/>
          <p:cNvGrpSpPr/>
          <p:nvPr/>
        </p:nvGrpSpPr>
        <p:grpSpPr bwMode="auto">
          <a:xfrm>
            <a:off x="1405731" y="1853412"/>
            <a:ext cx="6408737" cy="520701"/>
            <a:chOff x="576" y="920"/>
            <a:chExt cx="4128" cy="328"/>
          </a:xfrm>
        </p:grpSpPr>
        <p:sp>
          <p:nvSpPr>
            <p:cNvPr id="43" name="Rectangle 20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576" y="934"/>
              <a:ext cx="4128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我们用     表示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维实向量的空间。</a:t>
              </a:r>
            </a:p>
          </p:txBody>
        </p:sp>
        <p:graphicFrame>
          <p:nvGraphicFramePr>
            <p:cNvPr id="44" name="Object 21"/>
            <p:cNvGraphicFramePr>
              <a:graphicFrameLocks noChangeAspect="1"/>
            </p:cNvGraphicFramePr>
            <p:nvPr/>
          </p:nvGraphicFramePr>
          <p:xfrm>
            <a:off x="1214" y="920"/>
            <a:ext cx="28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8" name="Equation" r:id="rId9" imgW="5181600" imgH="4572000" progId="Equation.3">
                    <p:embed/>
                  </p:oleObj>
                </mc:Choice>
                <mc:Fallback>
                  <p:oleObj name="Equation" r:id="rId9" imgW="5181600" imgH="4572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920"/>
                          <a:ext cx="28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685800" y="361950"/>
            <a:ext cx="845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§2.1  </a:t>
            </a:r>
            <a:r>
              <a:rPr lang="zh-CN" altLang="en-US" sz="2800" b="1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向量范数与矩阵范数</a:t>
            </a:r>
            <a:endParaRPr lang="en-US" altLang="zh-CN" sz="2800" b="1" dirty="0">
              <a:solidFill>
                <a:srgbClr val="7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55"/>
          <p:cNvGrpSpPr/>
          <p:nvPr/>
        </p:nvGrpSpPr>
        <p:grpSpPr bwMode="auto">
          <a:xfrm>
            <a:off x="1612900" y="2420964"/>
            <a:ext cx="8583815" cy="935038"/>
            <a:chOff x="552" y="1028"/>
            <a:chExt cx="5384" cy="589"/>
          </a:xfrm>
        </p:grpSpPr>
        <p:grpSp>
          <p:nvGrpSpPr>
            <p:cNvPr id="47" name="Group 50"/>
            <p:cNvGrpSpPr/>
            <p:nvPr/>
          </p:nvGrpSpPr>
          <p:grpSpPr bwMode="auto">
            <a:xfrm>
              <a:off x="852" y="1041"/>
              <a:ext cx="5084" cy="576"/>
              <a:chOff x="828" y="1041"/>
              <a:chExt cx="5084" cy="576"/>
            </a:xfrm>
          </p:grpSpPr>
          <p:sp>
            <p:nvSpPr>
              <p:cNvPr id="49" name="Rectangle 3" descr="Rectangle: Click to edit Master text styles&#10;Second level&#10;Third level&#10;Fourth level&#10;Fifth level"/>
              <p:cNvSpPr>
                <a:spLocks noChangeArrowheads="1"/>
              </p:cNvSpPr>
              <p:nvPr/>
            </p:nvSpPr>
            <p:spPr bwMode="auto">
              <a:xfrm>
                <a:off x="828" y="1041"/>
                <a:ext cx="50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CCFF"/>
                  </a:buClr>
                  <a:buSzPct val="11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楷体_GB2312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楷体_GB2312" pitchFamily="49" charset="-122"/>
                    <a:cs typeface="Times New Roman" panose="02020603050405020304" pitchFamily="18" charset="0"/>
                  </a:rPr>
                  <a:t>如果向量              的某个实值函数                      满足条件</a:t>
                </a:r>
              </a:p>
            </p:txBody>
          </p:sp>
          <p:graphicFrame>
            <p:nvGraphicFramePr>
              <p:cNvPr id="51" name="Object 5"/>
              <p:cNvGraphicFramePr>
                <a:graphicFrameLocks noChangeAspect="1"/>
              </p:cNvGraphicFramePr>
              <p:nvPr/>
            </p:nvGraphicFramePr>
            <p:xfrm>
              <a:off x="3981" y="1075"/>
              <a:ext cx="99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59" name="Equation" r:id="rId11" imgW="20726400" imgH="4876800" progId="Equation.3">
                      <p:embed/>
                    </p:oleObj>
                  </mc:Choice>
                  <mc:Fallback>
                    <p:oleObj name="Equation" r:id="rId11" imgW="20726400" imgH="4876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1" y="1075"/>
                            <a:ext cx="994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4"/>
              <p:cNvGraphicFramePr>
                <a:graphicFrameLocks noChangeAspect="1"/>
              </p:cNvGraphicFramePr>
              <p:nvPr/>
            </p:nvGraphicFramePr>
            <p:xfrm>
              <a:off x="1943" y="1052"/>
              <a:ext cx="62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60" name="Equation" r:id="rId13" imgW="12192000" imgH="4572000" progId="Equation.3">
                      <p:embed/>
                    </p:oleObj>
                  </mc:Choice>
                  <mc:Fallback>
                    <p:oleObj name="Equation" r:id="rId13" imgW="12192000" imgH="45720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3" y="1052"/>
                            <a:ext cx="624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" name="AutoShape 28"/>
            <p:cNvSpPr>
              <a:spLocks noChangeArrowheads="1"/>
            </p:cNvSpPr>
            <p:nvPr/>
          </p:nvSpPr>
          <p:spPr bwMode="auto">
            <a:xfrm>
              <a:off x="552" y="1028"/>
              <a:ext cx="600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53" name="Rectangle 56"/>
          <p:cNvSpPr>
            <a:spLocks noChangeArrowheads="1"/>
          </p:cNvSpPr>
          <p:nvPr/>
        </p:nvSpPr>
        <p:spPr bwMode="auto">
          <a:xfrm>
            <a:off x="7399689" y="3111053"/>
            <a:ext cx="2800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正定性 </a:t>
            </a:r>
            <a:r>
              <a:rPr lang="en-US" altLang="zh-CN" b="1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非负性</a:t>
            </a:r>
            <a:r>
              <a:rPr lang="en-US" altLang="zh-CN" b="1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6439004" y="3759125"/>
            <a:ext cx="1313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齐次性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5851823" y="4342779"/>
            <a:ext cx="2133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三角不等式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6" name="Group 64"/>
          <p:cNvGrpSpPr/>
          <p:nvPr/>
        </p:nvGrpSpPr>
        <p:grpSpPr bwMode="auto">
          <a:xfrm>
            <a:off x="990602" y="1219472"/>
            <a:ext cx="1797050" cy="841376"/>
            <a:chOff x="624" y="576"/>
            <a:chExt cx="1132" cy="530"/>
          </a:xfrm>
        </p:grpSpPr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624" y="576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864" y="583"/>
              <a:ext cx="8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向量范数</a:t>
              </a:r>
              <a:endParaRPr lang="en-US" altLang="zh-CN" b="1" dirty="0">
                <a:solidFill>
                  <a:srgbClr val="0000CC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b="1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68"/>
          <p:cNvGrpSpPr/>
          <p:nvPr/>
        </p:nvGrpSpPr>
        <p:grpSpPr bwMode="auto">
          <a:xfrm>
            <a:off x="2184400" y="3091359"/>
            <a:ext cx="5202238" cy="531813"/>
            <a:chOff x="768" y="1824"/>
            <a:chExt cx="3277" cy="335"/>
          </a:xfrm>
        </p:grpSpPr>
        <p:graphicFrame>
          <p:nvGraphicFramePr>
            <p:cNvPr id="60" name="Object 6"/>
            <p:cNvGraphicFramePr>
              <a:graphicFrameLocks noChangeAspect="1"/>
            </p:cNvGraphicFramePr>
            <p:nvPr/>
          </p:nvGraphicFramePr>
          <p:xfrm>
            <a:off x="1124" y="1845"/>
            <a:ext cx="141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1" name="Equation" r:id="rId16" imgW="23774400" imgH="5791200" progId="Equation.3">
                    <p:embed/>
                  </p:oleObj>
                </mc:Choice>
                <mc:Fallback>
                  <p:oleObj name="Equation" r:id="rId16" imgW="23774400" imgH="579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845"/>
                          <a:ext cx="141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2528" y="1853"/>
              <a:ext cx="9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当且仅当</a:t>
              </a: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768" y="1824"/>
              <a:ext cx="2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  <a:cs typeface="Times New Roman" panose="02020603050405020304" pitchFamily="18" charset="0"/>
                </a:rPr>
                <a:t>1.</a:t>
              </a:r>
            </a:p>
          </p:txBody>
        </p:sp>
        <p:graphicFrame>
          <p:nvGraphicFramePr>
            <p:cNvPr id="63" name="Object 66"/>
            <p:cNvGraphicFramePr>
              <a:graphicFrameLocks noChangeAspect="1"/>
            </p:cNvGraphicFramePr>
            <p:nvPr/>
          </p:nvGraphicFramePr>
          <p:xfrm>
            <a:off x="3380" y="1868"/>
            <a:ext cx="66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2" name="公式" r:id="rId18" imgW="10972800" imgH="4876800" progId="Equation.3">
                    <p:embed/>
                  </p:oleObj>
                </mc:Choice>
                <mc:Fallback>
                  <p:oleObj name="公式" r:id="rId18" imgW="10972800" imgH="48768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1868"/>
                          <a:ext cx="66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" name="Line 2">
            <a:extLst>
              <a:ext uri="{FF2B5EF4-FFF2-40B4-BE49-F238E27FC236}">
                <a16:creationId xmlns:a16="http://schemas.microsoft.com/office/drawing/2014/main" id="{465F72AA-3C67-468D-A7AC-C6D7A46F0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409" y="908720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9"/>
          <p:cNvGrpSpPr/>
          <p:nvPr/>
        </p:nvGrpSpPr>
        <p:grpSpPr bwMode="auto">
          <a:xfrm>
            <a:off x="1900065" y="1309693"/>
            <a:ext cx="6787416" cy="574675"/>
            <a:chOff x="528" y="720"/>
            <a:chExt cx="4205" cy="3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12"/>
                <p:cNvSpPr>
                  <a:spLocks noChangeArrowheads="1"/>
                </p:cNvSpPr>
                <p:nvPr/>
              </p:nvSpPr>
              <p:spPr bwMode="auto">
                <a:xfrm>
                  <a:off x="528" y="720"/>
                  <a:ext cx="4205" cy="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CCCFF"/>
                    </a:buClr>
                    <a:buSzPct val="110000"/>
                    <a:buFont typeface="Wingdings" panose="05000000000000000000" pitchFamily="2" charset="2"/>
                    <a:buNone/>
                    <a:defRPr/>
                  </a:pP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1-</a:t>
                  </a: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        </a:t>
                  </a: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范数（最大范数）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mc:Choice>
          <mc:Fallback>
            <p:sp>
              <p:nvSpPr>
                <p:cNvPr id="27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720"/>
                  <a:ext cx="4205" cy="362"/>
                </a:xfrm>
                <a:prstGeom prst="rect">
                  <a:avLst/>
                </a:prstGeom>
                <a:blipFill>
                  <a:blip r:embed="rId3"/>
                  <a:stretch>
                    <a:fillRect l="-1438" t="-8511" b="-425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8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50227535"/>
                    </p:ext>
                  </p:extLst>
                </p:nvPr>
              </p:nvGraphicFramePr>
              <p:xfrm>
                <a:off x="889" y="797"/>
                <a:ext cx="409" cy="1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674" name="Equation" r:id="rId4" imgW="6705600" imgH="3048000" progId="Equation.3">
                        <p:embed/>
                      </p:oleObj>
                    </mc:Choice>
                    <mc:Fallback>
                      <p:oleObj name="Equation" r:id="rId4" imgW="6705600" imgH="30480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9" y="797"/>
                              <a:ext cx="409" cy="1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8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50227535"/>
                    </p:ext>
                  </p:extLst>
                </p:nvPr>
              </p:nvGraphicFramePr>
              <p:xfrm>
                <a:off x="889" y="797"/>
                <a:ext cx="409" cy="1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674" name="Equation" r:id="rId4" imgW="6705600" imgH="3048000" progId="Equation.3">
                        <p:embed/>
                      </p:oleObj>
                    </mc:Choice>
                    <mc:Fallback>
                      <p:oleObj name="Equation" r:id="rId4" imgW="6705600" imgH="30480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9" y="797"/>
                              <a:ext cx="409" cy="1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1" name="Group 31"/>
          <p:cNvGrpSpPr/>
          <p:nvPr/>
        </p:nvGrpSpPr>
        <p:grpSpPr bwMode="auto">
          <a:xfrm>
            <a:off x="1900063" y="1766895"/>
            <a:ext cx="4195763" cy="720725"/>
            <a:chOff x="528" y="912"/>
            <a:chExt cx="2643" cy="454"/>
          </a:xfrm>
        </p:grpSpPr>
        <p:graphicFrame>
          <p:nvGraphicFramePr>
            <p:cNvPr id="3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6699508"/>
                </p:ext>
              </p:extLst>
            </p:nvPr>
          </p:nvGraphicFramePr>
          <p:xfrm>
            <a:off x="1901" y="912"/>
            <a:ext cx="127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5" name="Equation" r:id="rId6" imgW="20421600" imgH="10363200" progId="Equation.3">
                    <p:embed/>
                  </p:oleObj>
                </mc:Choice>
                <mc:Fallback>
                  <p:oleObj name="Equation" r:id="rId6" imgW="20421600" imgH="1036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912"/>
                          <a:ext cx="127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528" y="100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2-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1—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范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数</a:t>
              </a:r>
            </a:p>
          </p:txBody>
        </p:sp>
      </p:grpSp>
      <p:grpSp>
        <p:nvGrpSpPr>
          <p:cNvPr id="34" name="Group 18"/>
          <p:cNvGrpSpPr/>
          <p:nvPr/>
        </p:nvGrpSpPr>
        <p:grpSpPr bwMode="auto">
          <a:xfrm>
            <a:off x="1923553" y="3103568"/>
            <a:ext cx="7772400" cy="720725"/>
            <a:chOff x="528" y="1754"/>
            <a:chExt cx="4896" cy="454"/>
          </a:xfrm>
        </p:grpSpPr>
        <p:sp>
          <p:nvSpPr>
            <p:cNvPr id="35" name="Rectangle 4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528" y="1824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4-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p—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范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数</a:t>
              </a:r>
            </a:p>
          </p:txBody>
        </p:sp>
        <p:graphicFrame>
          <p:nvGraphicFramePr>
            <p:cNvPr id="3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923480"/>
                </p:ext>
              </p:extLst>
            </p:nvPr>
          </p:nvGraphicFramePr>
          <p:xfrm>
            <a:off x="1861" y="1754"/>
            <a:ext cx="158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6" name="Equation" r:id="rId8" imgW="28956000" imgH="10363200" progId="Equation.3">
                    <p:embed/>
                  </p:oleObj>
                </mc:Choice>
                <mc:Fallback>
                  <p:oleObj name="Equation" r:id="rId8" imgW="28956000" imgH="1036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1754"/>
                          <a:ext cx="1582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15"/>
          <p:cNvGrpSpPr/>
          <p:nvPr/>
        </p:nvGrpSpPr>
        <p:grpSpPr bwMode="auto">
          <a:xfrm>
            <a:off x="1900063" y="2387607"/>
            <a:ext cx="5906611" cy="808038"/>
            <a:chOff x="528" y="1351"/>
            <a:chExt cx="3712" cy="509"/>
          </a:xfrm>
        </p:grpSpPr>
        <p:graphicFrame>
          <p:nvGraphicFramePr>
            <p:cNvPr id="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06143"/>
                </p:ext>
              </p:extLst>
            </p:nvPr>
          </p:nvGraphicFramePr>
          <p:xfrm>
            <a:off x="2486" y="1351"/>
            <a:ext cx="1754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7" name="Equation" r:id="rId10" imgW="27127200" imgH="11887200" progId="Equation.3">
                    <p:embed/>
                  </p:oleObj>
                </mc:Choice>
                <mc:Fallback>
                  <p:oleObj name="Equation" r:id="rId10" imgW="27127200" imgH="1188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1351"/>
                          <a:ext cx="1754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528" y="1488"/>
              <a:ext cx="2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3-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2—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范数（长度）</a:t>
              </a:r>
            </a:p>
          </p:txBody>
        </p:sp>
      </p:grpSp>
      <p:grpSp>
        <p:nvGrpSpPr>
          <p:cNvPr id="40" name="Group 26"/>
          <p:cNvGrpSpPr/>
          <p:nvPr/>
        </p:nvGrpSpPr>
        <p:grpSpPr bwMode="auto">
          <a:xfrm>
            <a:off x="993521" y="4183066"/>
            <a:ext cx="8534400" cy="609600"/>
            <a:chOff x="384" y="2191"/>
            <a:chExt cx="5424" cy="384"/>
          </a:xfrm>
        </p:grpSpPr>
        <p:sp>
          <p:nvSpPr>
            <p:cNvPr id="41" name="Rectangle 20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384" y="2191"/>
              <a:ext cx="54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CCFF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计算向量                           的各种范数</a:t>
              </a:r>
            </a:p>
          </p:txBody>
        </p:sp>
        <p:graphicFrame>
          <p:nvGraphicFramePr>
            <p:cNvPr id="42" name="Object 21"/>
            <p:cNvGraphicFramePr>
              <a:graphicFrameLocks noChangeAspect="1"/>
            </p:cNvGraphicFramePr>
            <p:nvPr/>
          </p:nvGraphicFramePr>
          <p:xfrm>
            <a:off x="1584" y="2196"/>
            <a:ext cx="146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8" name="Equation" r:id="rId12" imgW="26822400" imgH="5791200" progId="Equation.3">
                    <p:embed/>
                  </p:oleObj>
                </mc:Choice>
                <mc:Fallback>
                  <p:oleObj name="Equation" r:id="rId12" imgW="26822400" imgH="579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96"/>
                          <a:ext cx="146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2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13513" y="4814888"/>
            <a:ext cx="996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3333FF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44" name="Object 23"/>
          <p:cNvGraphicFramePr>
            <a:graphicFrameLocks noChangeAspect="1"/>
          </p:cNvGraphicFramePr>
          <p:nvPr/>
        </p:nvGraphicFramePr>
        <p:xfrm>
          <a:off x="2059895" y="4884738"/>
          <a:ext cx="333460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9" name="Equation" r:id="rId14" imgW="34747200" imgH="6096000" progId="Equation.3">
                  <p:embed/>
                </p:oleObj>
              </mc:Choice>
              <mc:Fallback>
                <p:oleObj name="Equation" r:id="rId14" imgW="34747200" imgH="6096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895" y="4884738"/>
                        <a:ext cx="333460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4"/>
          <p:cNvGraphicFramePr>
            <a:graphicFrameLocks noChangeAspect="1"/>
          </p:cNvGraphicFramePr>
          <p:nvPr/>
        </p:nvGraphicFramePr>
        <p:xfrm>
          <a:off x="2149305" y="5619749"/>
          <a:ext cx="368222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0" name="Equation" r:id="rId16" imgW="40538400" imgH="6096000" progId="Equation.3">
                  <p:embed/>
                </p:oleObj>
              </mc:Choice>
              <mc:Fallback>
                <p:oleObj name="Equation" r:id="rId16" imgW="40538400" imgH="6096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305" y="5619749"/>
                        <a:ext cx="368222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5"/>
          <p:cNvGraphicFramePr>
            <a:graphicFrameLocks noChangeAspect="1"/>
          </p:cNvGraphicFramePr>
          <p:nvPr/>
        </p:nvGraphicFramePr>
        <p:xfrm>
          <a:off x="7008105" y="5625928"/>
          <a:ext cx="383116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1" name="Equation" r:id="rId18" imgW="45720000" imgH="7010400" progId="Equation.3">
                  <p:embed/>
                </p:oleObj>
              </mc:Choice>
              <mc:Fallback>
                <p:oleObj name="Equation" r:id="rId18" imgW="45720000" imgH="7010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105" y="5625928"/>
                        <a:ext cx="383116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32"/>
          <p:cNvGrpSpPr/>
          <p:nvPr/>
        </p:nvGrpSpPr>
        <p:grpSpPr bwMode="auto">
          <a:xfrm>
            <a:off x="971294" y="604043"/>
            <a:ext cx="4556125" cy="523875"/>
            <a:chOff x="384" y="240"/>
            <a:chExt cx="2870" cy="330"/>
          </a:xfrm>
        </p:grpSpPr>
        <p:pic>
          <p:nvPicPr>
            <p:cNvPr id="48" name="Picture 1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73"/>
              <a:ext cx="28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72" y="240"/>
              <a:ext cx="25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几种常用的向量范数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3"/>
          <p:cNvSpPr txBox="1">
            <a:spLocks noChangeArrowheads="1"/>
          </p:cNvSpPr>
          <p:nvPr/>
        </p:nvSpPr>
        <p:spPr bwMode="auto">
          <a:xfrm>
            <a:off x="457200" y="188640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矩阵范数</a:t>
            </a:r>
            <a:endParaRPr lang="en-US" altLang="zh-CN" sz="28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1" name="Group 4"/>
          <p:cNvGrpSpPr/>
          <p:nvPr/>
        </p:nvGrpSpPr>
        <p:grpSpPr bwMode="auto">
          <a:xfrm>
            <a:off x="878173" y="761752"/>
            <a:ext cx="10618614" cy="2235200"/>
            <a:chOff x="288" y="723"/>
            <a:chExt cx="6644" cy="1408"/>
          </a:xfrm>
        </p:grpSpPr>
        <p:sp>
          <p:nvSpPr>
            <p:cNvPr id="142" name="AutoShape 5"/>
            <p:cNvSpPr>
              <a:spLocks noChangeArrowheads="1"/>
            </p:cNvSpPr>
            <p:nvPr/>
          </p:nvSpPr>
          <p:spPr bwMode="auto">
            <a:xfrm>
              <a:off x="288" y="805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723"/>
                  <a:ext cx="6241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40000"/>
                    </a:lnSpc>
                    <a:spcBef>
                      <a:spcPct val="0"/>
                    </a:spcBef>
                    <a:buClrTx/>
                    <a:defRPr/>
                  </a:pPr>
                  <a:r>
                    <a:rPr lang="zh-CN" altLang="en-US" b="1" kern="0" dirty="0">
                      <a:solidFill>
                        <a:srgbClr val="000000"/>
                      </a:solidFill>
                      <a:ea typeface="楷体_GB2312" pitchFamily="49" charset="-122"/>
                    </a:rPr>
                    <a:t>   </a:t>
                  </a: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(</a:t>
                  </a:r>
                  <a:r>
                    <a:rPr kumimoji="1" lang="en-US" altLang="zh-CN" sz="24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b="1" i="1" kern="0" baseline="30000" dirty="0">
                      <a:solidFill>
                        <a:srgbClr val="000000"/>
                      </a:solidFill>
                      <a:ea typeface="楷体_GB2312" pitchFamily="49" charset="-122"/>
                    </a:rPr>
                    <a:t>n</a:t>
                  </a:r>
                  <a:r>
                    <a:rPr kumimoji="1" lang="en-US" altLang="zh-CN" sz="24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</a:t>
                  </a:r>
                  <a:r>
                    <a:rPr kumimoji="1" lang="en-US" altLang="zh-CN" sz="2400" b="1" i="1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n</a:t>
                  </a: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空间的</a:t>
                  </a: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矩阵范数</a:t>
                  </a: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 </a:t>
                  </a:r>
                  <a:r>
                    <a:rPr kumimoji="1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|| · ||)  </a:t>
                  </a:r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对任意</a:t>
                  </a:r>
                  <a14:m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r>
                    <a:rPr kumimoji="1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楷体_GB2312" pitchFamily="49" charset="-122"/>
                      <a:ea typeface="楷体_GB2312" pitchFamily="49" charset="-122"/>
                    </a:rPr>
                    <a:t>满足：</a:t>
                  </a:r>
                  <a:endPara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mc:Choice>
          <mc:Fallback>
            <p:sp>
              <p:nvSpPr>
                <p:cNvPr id="143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1" y="723"/>
                  <a:ext cx="6241" cy="348"/>
                </a:xfrm>
                <a:prstGeom prst="rect">
                  <a:avLst/>
                </a:prstGeom>
                <a:blipFill>
                  <a:blip r:embed="rId4"/>
                  <a:stretch>
                    <a:fillRect b="-24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3692587"/>
                    </p:ext>
                  </p:extLst>
                </p:nvPr>
              </p:nvGraphicFramePr>
              <p:xfrm>
                <a:off x="856" y="1123"/>
                <a:ext cx="2697" cy="2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57" name="Equation" r:id="rId5" imgW="53340000" imgH="4876800" progId="Equation.3">
                        <p:embed/>
                      </p:oleObj>
                    </mc:Choice>
                    <mc:Fallback>
                      <p:oleObj name="Equation" r:id="rId5" imgW="53340000" imgH="487680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6" y="1123"/>
                              <a:ext cx="2697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3692587"/>
                    </p:ext>
                  </p:extLst>
                </p:nvPr>
              </p:nvGraphicFramePr>
              <p:xfrm>
                <a:off x="856" y="1123"/>
                <a:ext cx="2697" cy="2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57" name="Equation" r:id="rId5" imgW="53340000" imgH="4876800" progId="Equation.3">
                        <p:embed/>
                      </p:oleObj>
                    </mc:Choice>
                    <mc:Fallback>
                      <p:oleObj name="Equation" r:id="rId5" imgW="53340000" imgH="487680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6" y="1123"/>
                              <a:ext cx="2697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46" name="Text Box 9"/>
            <p:cNvSpPr txBox="1">
              <a:spLocks noChangeArrowheads="1"/>
            </p:cNvSpPr>
            <p:nvPr/>
          </p:nvSpPr>
          <p:spPr bwMode="auto">
            <a:xfrm>
              <a:off x="3778" y="1091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正定性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7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7655096"/>
                    </p:ext>
                  </p:extLst>
                </p:nvPr>
              </p:nvGraphicFramePr>
              <p:xfrm>
                <a:off x="850" y="1475"/>
                <a:ext cx="1757" cy="2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58" name="Equation" r:id="rId7" imgW="36271200" imgH="4876800" progId="Equation.3">
                        <p:embed/>
                      </p:oleObj>
                    </mc:Choice>
                    <mc:Fallback>
                      <p:oleObj name="Equation" r:id="rId7" imgW="36271200" imgH="487680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0" y="1475"/>
                              <a:ext cx="1757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7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7655096"/>
                    </p:ext>
                  </p:extLst>
                </p:nvPr>
              </p:nvGraphicFramePr>
              <p:xfrm>
                <a:off x="850" y="1475"/>
                <a:ext cx="1757" cy="2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58" name="Equation" r:id="rId7" imgW="36271200" imgH="4876800" progId="Equation.3">
                        <p:embed/>
                      </p:oleObj>
                    </mc:Choice>
                    <mc:Fallback>
                      <p:oleObj name="Equation" r:id="rId7" imgW="36271200" imgH="487680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0" y="1475"/>
                              <a:ext cx="1757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8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8129735"/>
                    </p:ext>
                  </p:extLst>
                </p:nvPr>
              </p:nvGraphicFramePr>
              <p:xfrm>
                <a:off x="3304" y="1523"/>
                <a:ext cx="384" cy="20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59" name="Equation" r:id="rId9" imgW="9753600" imgH="4267200" progId="Equation.3">
                        <p:embed/>
                      </p:oleObj>
                    </mc:Choice>
                    <mc:Fallback>
                      <p:oleObj name="Equation" r:id="rId9" imgW="9753600" imgH="426720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4" y="1523"/>
                              <a:ext cx="384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48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8129735"/>
                    </p:ext>
                  </p:extLst>
                </p:nvPr>
              </p:nvGraphicFramePr>
              <p:xfrm>
                <a:off x="3304" y="1523"/>
                <a:ext cx="384" cy="20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59" name="Equation" r:id="rId9" imgW="9753600" imgH="4267200" progId="Equation.3">
                        <p:embed/>
                      </p:oleObj>
                    </mc:Choice>
                    <mc:Fallback>
                      <p:oleObj name="Equation" r:id="rId9" imgW="9753600" imgH="426720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4" y="1523"/>
                              <a:ext cx="384" cy="2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49" name="Text Box 12"/>
            <p:cNvSpPr txBox="1">
              <a:spLocks noChangeArrowheads="1"/>
            </p:cNvSpPr>
            <p:nvPr/>
          </p:nvSpPr>
          <p:spPr bwMode="auto">
            <a:xfrm>
              <a:off x="2605" y="1475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对任意</a:t>
              </a:r>
            </a:p>
          </p:txBody>
        </p:sp>
        <p:sp>
          <p:nvSpPr>
            <p:cNvPr id="150" name="Text Box 13"/>
            <p:cNvSpPr txBox="1">
              <a:spLocks noChangeArrowheads="1"/>
            </p:cNvSpPr>
            <p:nvPr/>
          </p:nvSpPr>
          <p:spPr bwMode="auto">
            <a:xfrm>
              <a:off x="3904" y="149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齐次性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51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728433"/>
                    </p:ext>
                  </p:extLst>
                </p:nvPr>
              </p:nvGraphicFramePr>
              <p:xfrm>
                <a:off x="849" y="1856"/>
                <a:ext cx="2016" cy="2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60" name="Equation" r:id="rId11" imgW="42672000" imgH="4876800" progId="Equation.3">
                        <p:embed/>
                      </p:oleObj>
                    </mc:Choice>
                    <mc:Fallback>
                      <p:oleObj name="Equation" r:id="rId11" imgW="42672000" imgH="48768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9" y="1856"/>
                              <a:ext cx="2016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51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728433"/>
                    </p:ext>
                  </p:extLst>
                </p:nvPr>
              </p:nvGraphicFramePr>
              <p:xfrm>
                <a:off x="849" y="1856"/>
                <a:ext cx="2016" cy="2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60" name="Equation" r:id="rId11" imgW="42672000" imgH="4876800" progId="Equation.3">
                        <p:embed/>
                      </p:oleObj>
                    </mc:Choice>
                    <mc:Fallback>
                      <p:oleObj name="Equation" r:id="rId11" imgW="42672000" imgH="48768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9" y="1856"/>
                              <a:ext cx="2016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52" name="Text Box 15"/>
            <p:cNvSpPr txBox="1">
              <a:spLocks noChangeArrowheads="1"/>
            </p:cNvSpPr>
            <p:nvPr/>
          </p:nvSpPr>
          <p:spPr bwMode="auto">
            <a:xfrm>
              <a:off x="3572" y="1843"/>
              <a:ext cx="3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三角不等式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153" name="Text Box 16"/>
          <p:cNvSpPr txBox="1">
            <a:spLocks noChangeArrowheads="1"/>
          </p:cNvSpPr>
          <p:nvPr/>
        </p:nvSpPr>
        <p:spPr bwMode="auto">
          <a:xfrm>
            <a:off x="1703512" y="3100898"/>
            <a:ext cx="90034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ClrTx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||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AB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||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||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|| · || 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||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 kern="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乘法不等式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9497" y="3100898"/>
            <a:ext cx="7200800" cy="6129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95265" y="3892986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这个要求是比向量范数多出来的一条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，对于后续的误差分析很重要</a:t>
            </a:r>
            <a:endParaRPr lang="en-US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A6A5021D-496C-4553-9B33-68564E062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3858" y="4548014"/>
                <a:ext cx="10830774" cy="2153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40000"/>
                  </a:lnSpc>
                  <a:spcBef>
                    <a:spcPct val="0"/>
                  </a:spcBef>
                  <a:buClrTx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　　　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对于给定的向量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的范数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和矩阵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𝑨</m:t>
                    </m:r>
                  </m:oMath>
                </a14:m>
                <a:r>
                  <a:rPr lang="en-US" altLang="zh-CN" dirty="0">
                    <a:latin typeface="楷体" panose="02010609060101010101" charset="-122"/>
                    <a:ea typeface="楷体" panose="02010609060101010101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𝒊𝒋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)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的范数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𝑨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，若满足</a:t>
                </a:r>
                <a:endPara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  <a:buClrTx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                                  || </a:t>
                </a:r>
                <a:r>
                  <a:rPr kumimoji="1" lang="en-US" altLang="zh-CN" sz="2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Ax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|| 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 || </a:t>
                </a:r>
                <a:r>
                  <a:rPr kumimoji="1" lang="en-US" altLang="zh-CN" sz="2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A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 || · || </a:t>
                </a:r>
                <a:r>
                  <a:rPr kumimoji="1" lang="en-US" altLang="zh-CN" sz="2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x</a:t>
                </a: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 ||</a:t>
                </a:r>
                <a:endParaRPr lang="en-US" altLang="zh-CN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  <a:buClrTx/>
                  <a:defRPr/>
                </a:pP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则称此矩阵范数与向量范数是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相容的</a:t>
                </a:r>
                <a:r>
                  <a:rPr kumimoji="1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。</a:t>
                </a:r>
                <a:endPara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A6A5021D-496C-4553-9B33-68564E06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858" y="4548014"/>
                <a:ext cx="10830774" cy="2153538"/>
              </a:xfrm>
              <a:prstGeom prst="rect">
                <a:avLst/>
              </a:prstGeom>
              <a:blipFill>
                <a:blip r:embed="rId13"/>
                <a:stretch>
                  <a:fillRect l="-844" b="-56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utoShape 5">
            <a:extLst>
              <a:ext uri="{FF2B5EF4-FFF2-40B4-BE49-F238E27FC236}">
                <a16:creationId xmlns:a16="http://schemas.microsoft.com/office/drawing/2014/main" id="{9C5F775D-144F-469D-8E62-9B1154BE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10" y="4630520"/>
            <a:ext cx="843863" cy="49847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rou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ldLvl="0" animBg="1" autoUpdateAnimBg="0"/>
      <p:bldP spid="2" grpId="0" bldLvl="0" animBg="1"/>
      <p:bldP spid="3" grpId="0"/>
      <p:bldP spid="23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8" y="177004"/>
            <a:ext cx="46831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626716" y="177004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常用矩阵范数：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734670" y="762792"/>
            <a:ext cx="2378075" cy="685800"/>
          </a:xfrm>
          <a:prstGeom prst="cube">
            <a:avLst>
              <a:gd name="adj" fmla="val 958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FFFFCC"/>
                </a:solidFill>
                <a:ea typeface="楷体_GB2312" pitchFamily="49" charset="-122"/>
              </a:rPr>
              <a:t>Frobenius</a:t>
            </a:r>
            <a:r>
              <a:rPr lang="en-US" altLang="zh-CN" b="1" dirty="0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lang="zh-CN" altLang="zh-CN" b="1" dirty="0">
                <a:solidFill>
                  <a:srgbClr val="FFFFCC"/>
                </a:solidFill>
                <a:ea typeface="楷体_GB2312" pitchFamily="49" charset="-122"/>
              </a:rPr>
              <a:t>范数</a:t>
            </a:r>
            <a:endParaRPr lang="zh-CN" altLang="en-US" b="1" dirty="0">
              <a:solidFill>
                <a:srgbClr val="FFFFCC"/>
              </a:solidFill>
              <a:ea typeface="楷体_GB2312" pitchFamily="49" charset="-122"/>
            </a:endParaRPr>
          </a:p>
        </p:txBody>
      </p:sp>
      <p:grpSp>
        <p:nvGrpSpPr>
          <p:cNvPr id="42" name="Group 7"/>
          <p:cNvGrpSpPr/>
          <p:nvPr/>
        </p:nvGrpSpPr>
        <p:grpSpPr bwMode="auto">
          <a:xfrm>
            <a:off x="3338168" y="652865"/>
            <a:ext cx="5759450" cy="869950"/>
            <a:chOff x="1988" y="576"/>
            <a:chExt cx="3628" cy="548"/>
          </a:xfrm>
        </p:grpSpPr>
        <p:graphicFrame>
          <p:nvGraphicFramePr>
            <p:cNvPr id="43" name="Object 8"/>
            <p:cNvGraphicFramePr>
              <a:graphicFrameLocks noChangeAspect="1"/>
            </p:cNvGraphicFramePr>
            <p:nvPr/>
          </p:nvGraphicFramePr>
          <p:xfrm>
            <a:off x="1988" y="576"/>
            <a:ext cx="147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9" name="Equation" r:id="rId5" imgW="32613600" imgH="11887200" progId="Equation.3">
                    <p:embed/>
                  </p:oleObj>
                </mc:Choice>
                <mc:Fallback>
                  <p:oleObj name="Equation" r:id="rId5" imgW="32613600" imgH="1188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576"/>
                          <a:ext cx="147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600" y="720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向量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|| · ||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的直接推广</a:t>
              </a: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5" name="Group 10"/>
          <p:cNvGrpSpPr/>
          <p:nvPr/>
        </p:nvGrpSpPr>
        <p:grpSpPr bwMode="auto">
          <a:xfrm>
            <a:off x="3213894" y="1548215"/>
            <a:ext cx="6597650" cy="519113"/>
            <a:chOff x="384" y="1200"/>
            <a:chExt cx="4156" cy="327"/>
          </a:xfrm>
        </p:grpSpPr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384" y="1200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对方阵             以及           有</a:t>
              </a:r>
            </a:p>
          </p:txBody>
        </p: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1056" y="1248"/>
            <a:ext cx="62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00" name="Equation" r:id="rId7" imgW="14020800" imgH="4572000" progId="Equation.3">
                    <p:embed/>
                  </p:oleObj>
                </mc:Choice>
                <mc:Fallback>
                  <p:oleObj name="Equation" r:id="rId7" imgW="14020800" imgH="4572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48"/>
                          <a:ext cx="62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3"/>
            <p:cNvGraphicFramePr>
              <a:graphicFrameLocks noChangeAspect="1"/>
            </p:cNvGraphicFramePr>
            <p:nvPr/>
          </p:nvGraphicFramePr>
          <p:xfrm>
            <a:off x="2112" y="1248"/>
            <a:ext cx="50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01" name="Equation" r:id="rId9" imgW="10972800" imgH="4876800" progId="Equation.3">
                    <p:embed/>
                  </p:oleObj>
                </mc:Choice>
                <mc:Fallback>
                  <p:oleObj name="Equation" r:id="rId9" imgW="10972800" imgH="4876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48"/>
                          <a:ext cx="50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4"/>
            <p:cNvGraphicFramePr>
              <a:graphicFrameLocks noChangeAspect="1"/>
            </p:cNvGraphicFramePr>
            <p:nvPr/>
          </p:nvGraphicFramePr>
          <p:xfrm>
            <a:off x="2832" y="1248"/>
            <a:ext cx="17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02" name="Equation" r:id="rId11" imgW="33223200" imgH="5181600" progId="Equation.3">
                    <p:embed/>
                  </p:oleObj>
                </mc:Choice>
                <mc:Fallback>
                  <p:oleObj name="Equation" r:id="rId11" imgW="33223200" imgH="5181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70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15"/>
          <p:cNvGrpSpPr/>
          <p:nvPr/>
        </p:nvGrpSpPr>
        <p:grpSpPr bwMode="auto">
          <a:xfrm>
            <a:off x="7735887" y="2093119"/>
            <a:ext cx="4456113" cy="1143000"/>
            <a:chOff x="2160" y="1872"/>
            <a:chExt cx="2784" cy="720"/>
          </a:xfrm>
        </p:grpSpPr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2160" y="1872"/>
              <a:ext cx="2784" cy="720"/>
            </a:xfrm>
            <a:prstGeom prst="wedgeEllipseCallout">
              <a:avLst>
                <a:gd name="adj1" fmla="val -42522"/>
                <a:gd name="adj2" fmla="val -53334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080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利用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Cauchy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不等式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可证。</a:t>
              </a:r>
            </a:p>
          </p:txBody>
        </p:sp>
        <p:graphicFrame>
          <p:nvGraphicFramePr>
            <p:cNvPr id="52" name="Object 17"/>
            <p:cNvGraphicFramePr>
              <a:graphicFrameLocks noChangeAspect="1"/>
            </p:cNvGraphicFramePr>
            <p:nvPr/>
          </p:nvGraphicFramePr>
          <p:xfrm>
            <a:off x="2496" y="2208"/>
            <a:ext cx="16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03" name="Equation" r:id="rId13" imgW="31699200" imgH="5181600" progId="Equation.3">
                    <p:embed/>
                  </p:oleObj>
                </mc:Choice>
                <mc:Fallback>
                  <p:oleObj name="Equation" r:id="rId13" imgW="31699200" imgH="5181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16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738362" y="2371740"/>
            <a:ext cx="1585913" cy="685800"/>
          </a:xfrm>
          <a:prstGeom prst="cube">
            <a:avLst>
              <a:gd name="adj" fmla="val 958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算子</a:t>
            </a:r>
            <a:r>
              <a:rPr lang="zh-CN" altLang="zh-CN" b="1">
                <a:solidFill>
                  <a:srgbClr val="FFFFCC"/>
                </a:solidFill>
                <a:ea typeface="楷体_GB2312" pitchFamily="49" charset="-122"/>
              </a:rPr>
              <a:t>范数</a:t>
            </a:r>
            <a:endParaRPr lang="zh-CN" altLang="en-US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626718" y="3047610"/>
            <a:ext cx="10077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由向量范数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|| · ||</a:t>
            </a:r>
            <a:r>
              <a:rPr lang="en-US" altLang="zh-CN" b="1" i="1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导出关于矩阵 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b="1" i="1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b="1" i="1" baseline="30000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baseline="30000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baseline="30000" dirty="0" err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范数</a:t>
            </a:r>
            <a:r>
              <a:rPr lang="zh-CN" altLang="en-US" sz="2000" b="1" dirty="0">
                <a:solidFill>
                  <a:srgbClr val="3333CC"/>
                </a:solidFill>
                <a:ea typeface="楷体_GB2312" pitchFamily="49" charset="-122"/>
              </a:rPr>
              <a:t>（从属范数、算子范数）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bject 21"/>
              <p:cNvSpPr txBox="1"/>
              <p:nvPr/>
            </p:nvSpPr>
            <p:spPr bwMode="auto">
              <a:xfrm>
                <a:off x="1703884" y="3606851"/>
                <a:ext cx="3960068" cy="8302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acc>
                            <m:accPr>
                              <m:chr m:val="⃑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acc>
                            <m:accPr>
                              <m:chr m:val="⃑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acc>
                        </m:lim>
                      </m:limLow>
                      <m:f>
                        <m:f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acc>
                            <m:accPr>
                              <m:chr m:val="⃑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⃑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⃑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lim>
                      </m:limLow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⃑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884" y="3606851"/>
                <a:ext cx="3960068" cy="830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24"/>
              <p:cNvSpPr txBox="1"/>
              <p:nvPr/>
            </p:nvSpPr>
            <p:spPr bwMode="auto">
              <a:xfrm>
                <a:off x="6127750" y="3805730"/>
                <a:ext cx="2386594" cy="4503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⃑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≤ ||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acc>
                        <m:accPr>
                          <m:chr m:val="⃑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7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7750" y="3805730"/>
                <a:ext cx="2386594" cy="450358"/>
              </a:xfrm>
              <a:prstGeom prst="rect">
                <a:avLst/>
              </a:prstGeom>
              <a:blipFill>
                <a:blip r:embed="rId16"/>
                <a:stretch>
                  <a:fillRect l="-1020" b="-27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25"/>
          <p:cNvGrpSpPr/>
          <p:nvPr/>
        </p:nvGrpSpPr>
        <p:grpSpPr bwMode="auto">
          <a:xfrm>
            <a:off x="840130" y="4672013"/>
            <a:ext cx="7854950" cy="2070101"/>
            <a:chOff x="432" y="2976"/>
            <a:chExt cx="4948" cy="1304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432" y="297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特别有：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2852" y="2976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行和范数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Object 29"/>
                <p:cNvSpPr txBox="1"/>
                <p:nvPr/>
              </p:nvSpPr>
              <p:spPr bwMode="auto">
                <a:xfrm>
                  <a:off x="1344" y="3312"/>
                  <a:ext cx="1628" cy="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  <m:nary>
                          <m:naryPr>
                            <m:chr m:val="∑"/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62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3312"/>
                  <a:ext cx="1628" cy="488"/>
                </a:xfrm>
                <a:prstGeom prst="rect">
                  <a:avLst/>
                </a:prstGeom>
                <a:blipFill>
                  <a:blip r:embed="rId17"/>
                  <a:stretch>
                    <a:fillRect b="-1259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2832" y="3493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列和范数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bject 31"/>
                <p:cNvSpPr txBox="1"/>
                <p:nvPr/>
              </p:nvSpPr>
              <p:spPr bwMode="auto">
                <a:xfrm>
                  <a:off x="1344" y="3901"/>
                  <a:ext cx="1628" cy="3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zh-CN" alt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b="1" i="1" kern="0" dirty="0">
                                    <a:solidFill>
                                      <a:srgbClr val="000000"/>
                                    </a:solidFill>
                                    <a:ea typeface="楷体_GB2312" panose="02010609030101010101" pitchFamily="49" charset="-122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b="1" i="1" kern="0" baseline="30000" dirty="0">
                                    <a:solidFill>
                                      <a:srgbClr val="000000"/>
                                    </a:solidFill>
                                    <a:ea typeface="楷体_GB2312" panose="02010609030101010101" pitchFamily="49" charset="-122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b="1" i="1" kern="0" dirty="0">
                                    <a:solidFill>
                                      <a:srgbClr val="000000"/>
                                    </a:solidFill>
                                    <a:ea typeface="楷体_GB2312" panose="02010609030101010101" pitchFamily="49" charset="-122"/>
                                  </a:rPr>
                                  <m:t>A</m:t>
                                </m:r>
                              </m:e>
                            </m:d>
                          </m:e>
                        </m:ra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64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3901"/>
                  <a:ext cx="1628" cy="379"/>
                </a:xfrm>
                <a:prstGeom prst="rect">
                  <a:avLst/>
                </a:prstGeom>
                <a:blipFill>
                  <a:blip r:embed="rId18"/>
                  <a:stretch>
                    <a:fillRect l="-9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2836" y="3917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b="1" kern="0" dirty="0">
                  <a:solidFill>
                    <a:srgbClr val="3333CC"/>
                  </a:solidFill>
                  <a:ea typeface="楷体_GB2312" pitchFamily="49" charset="-122"/>
                </a:rPr>
                <a:t>2</a:t>
              </a:r>
              <a:r>
                <a:rPr lang="zh-CN" altLang="en-US" b="1" kern="0" dirty="0">
                  <a:solidFill>
                    <a:srgbClr val="3333CC"/>
                  </a:solidFill>
                  <a:ea typeface="楷体_GB2312" pitchFamily="49" charset="-122"/>
                </a:rPr>
                <a:t>范数、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谱范数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66" name="AutoShape 38"/>
          <p:cNvSpPr>
            <a:spLocks noChangeArrowheads="1"/>
          </p:cNvSpPr>
          <p:nvPr/>
        </p:nvSpPr>
        <p:spPr bwMode="auto">
          <a:xfrm>
            <a:off x="5412130" y="3911212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" name="Group 43"/>
          <p:cNvGrpSpPr/>
          <p:nvPr/>
        </p:nvGrpSpPr>
        <p:grpSpPr bwMode="auto">
          <a:xfrm>
            <a:off x="8130169" y="4104364"/>
            <a:ext cx="3810000" cy="1700214"/>
            <a:chOff x="2880" y="1146"/>
            <a:chExt cx="2400" cy="1071"/>
          </a:xfrm>
        </p:grpSpPr>
        <p:sp>
          <p:nvSpPr>
            <p:cNvPr id="72" name="AutoShape 35"/>
            <p:cNvSpPr>
              <a:spLocks noChangeArrowheads="1"/>
            </p:cNvSpPr>
            <p:nvPr/>
          </p:nvSpPr>
          <p:spPr bwMode="auto">
            <a:xfrm>
              <a:off x="2880" y="1146"/>
              <a:ext cx="2400" cy="1071"/>
            </a:xfrm>
            <a:prstGeom prst="wedgeEllipseCallout">
              <a:avLst>
                <a:gd name="adj1" fmla="val -72749"/>
                <a:gd name="adj2" fmla="val -4220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3122" y="1332"/>
              <a:ext cx="206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称矩阵范数与向量范数的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相容性</a:t>
              </a:r>
              <a:r>
                <a:rPr lang="en-US" altLang="zh-CN" b="1" kern="0" dirty="0">
                  <a:solidFill>
                    <a:srgbClr val="3333CC"/>
                  </a:solidFill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对于后续的误差分析很重要！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8112224" y="6102601"/>
                <a:ext cx="3673642" cy="494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0"/>
                  </a:spcBef>
                  <a:defRPr/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ea typeface="楷体_GB2312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000000"/>
                            </a:solidFill>
                            <a:ea typeface="楷体_GB2312" panose="02010609030101010101" pitchFamily="49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b="1" i="1" kern="0" baseline="30000" dirty="0">
                            <a:solidFill>
                              <a:srgbClr val="000000"/>
                            </a:solidFill>
                            <a:ea typeface="楷体_GB2312" panose="02010609030101010101" pitchFamily="49" charset="-122"/>
                          </a:rPr>
                          <m:t>H</m:t>
                        </m:r>
                        <m:r>
                          <m:rPr>
                            <m:nor/>
                          </m:rPr>
                          <a:rPr kumimoji="1" lang="en-US" altLang="zh-CN" b="1" i="1" kern="0" dirty="0">
                            <a:solidFill>
                              <a:srgbClr val="000000"/>
                            </a:solidFill>
                            <a:ea typeface="楷体_GB2312" panose="02010609030101010101" pitchFamily="49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=</a:t>
                </a:r>
                <a:r>
                  <a:rPr lang="zh-CN" altLang="en-US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e>
                      <m:li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lim>
                    </m:limLow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</m:ctrlPr>
                      </m:sSubPr>
                      <m:e>
                        <m:r>
                          <a:rPr kumimoji="1" lang="zh-CN" altLang="en-US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</a:rPr>
                          <m:t>𝒊</m:t>
                        </m:r>
                      </m:sub>
                    </m:sSub>
                    <m:r>
                      <a:rPr kumimoji="1"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b="1" i="1" kern="0" dirty="0">
                        <a:solidFill>
                          <a:srgbClr val="000000"/>
                        </a:solidFill>
                        <a:ea typeface="楷体_GB2312" panose="02010609030101010101" pitchFamily="49" charset="-122"/>
                      </a:rPr>
                      <m:t>A</m:t>
                    </m:r>
                    <m:r>
                      <m:rPr>
                        <m:nor/>
                      </m:rPr>
                      <a:rPr kumimoji="1" lang="en-US" altLang="zh-CN" b="1" i="1" kern="0" baseline="30000" dirty="0">
                        <a:solidFill>
                          <a:srgbClr val="000000"/>
                        </a:solidFill>
                        <a:ea typeface="楷体_GB2312" panose="02010609030101010101" pitchFamily="49" charset="-122"/>
                      </a:rPr>
                      <m:t>H</m:t>
                    </m:r>
                    <m:r>
                      <m:rPr>
                        <m:nor/>
                      </m:rPr>
                      <a:rPr kumimoji="1" lang="en-US" altLang="zh-CN" b="1" i="1" kern="0" dirty="0">
                        <a:solidFill>
                          <a:srgbClr val="000000"/>
                        </a:solidFill>
                        <a:ea typeface="楷体_GB2312" panose="02010609030101010101" pitchFamily="49" charset="-122"/>
                      </a:rPr>
                      <m:t>A</m:t>
                    </m:r>
                    <m:r>
                      <a:rPr kumimoji="1"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</a:rPr>
                      <m:t>)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|</a:t>
                </a:r>
                <a:endParaRPr lang="en-FR" sz="20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02601"/>
                <a:ext cx="3673642" cy="494751"/>
              </a:xfrm>
              <a:prstGeom prst="rect">
                <a:avLst/>
              </a:prstGeom>
              <a:blipFill>
                <a:blip r:embed="rId19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27"/>
              <p:cNvSpPr txBox="1"/>
              <p:nvPr/>
            </p:nvSpPr>
            <p:spPr bwMode="auto">
              <a:xfrm>
                <a:off x="2287588" y="4365104"/>
                <a:ext cx="2800300" cy="8911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6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588" y="4365104"/>
                <a:ext cx="2800300" cy="891108"/>
              </a:xfrm>
              <a:prstGeom prst="rect">
                <a:avLst/>
              </a:prstGeom>
              <a:blipFill>
                <a:blip r:embed="rId20"/>
                <a:stretch>
                  <a:fillRect b="-27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073813" y="1012353"/>
            <a:ext cx="1888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i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i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是一个向量</a:t>
            </a:r>
            <a:endParaRPr lang="en-US" sz="2000" b="1" dirty="0">
              <a:solidFill>
                <a:srgbClr val="FF0000"/>
              </a:solidFill>
              <a:highlight>
                <a:srgbClr val="00FF00"/>
              </a:highligh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600156" y="1217140"/>
            <a:ext cx="1497463" cy="498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3405" y="2080645"/>
            <a:ext cx="435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向量的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范数和矩阵的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范数是相容的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AutoShape 35">
                <a:extLst>
                  <a:ext uri="{FF2B5EF4-FFF2-40B4-BE49-F238E27FC236}">
                    <a16:creationId xmlns:a16="http://schemas.microsoft.com/office/drawing/2014/main" id="{19D99168-E2F7-42DC-8EB4-81EA22FBA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743" y="5432009"/>
                <a:ext cx="1785658" cy="601169"/>
              </a:xfrm>
              <a:prstGeom prst="wedgeEllipseCallout">
                <a:avLst>
                  <a:gd name="adj1" fmla="val -91952"/>
                  <a:gd name="adj2" fmla="val -258482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defRPr/>
                </a:pP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 smtClean="0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zh-CN" altLang="en-US" b="1" i="1">
                        <a:solidFill>
                          <a:srgbClr val="A749A5"/>
                        </a:solidFill>
                        <a:latin typeface="Cambria Math" panose="02040503050406030204" pitchFamily="18" charset="0"/>
                      </a:rPr>
                      <m:t>||=</m:t>
                    </m:r>
                  </m:oMath>
                </a14:m>
                <a:r>
                  <a:rPr lang="en-US" altLang="zh-CN" sz="2400" b="1" dirty="0">
                    <a:solidFill>
                      <a:srgbClr val="A749A5"/>
                    </a:solidFill>
                  </a:rPr>
                  <a:t>1</a:t>
                </a:r>
                <a:endParaRPr lang="en-FR" altLang="zh-CN" sz="2400" b="1" dirty="0">
                  <a:solidFill>
                    <a:srgbClr val="A749A5"/>
                  </a:solidFill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0" name="AutoShape 35">
                <a:extLst>
                  <a:ext uri="{FF2B5EF4-FFF2-40B4-BE49-F238E27FC236}">
                    <a16:creationId xmlns:a16="http://schemas.microsoft.com/office/drawing/2014/main" id="{19D99168-E2F7-42DC-8EB4-81EA22FBA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4743" y="5432009"/>
                <a:ext cx="1785658" cy="601169"/>
              </a:xfrm>
              <a:prstGeom prst="wedgeEllipseCallout">
                <a:avLst>
                  <a:gd name="adj1" fmla="val -91952"/>
                  <a:gd name="adj2" fmla="val -258482"/>
                </a:avLst>
              </a:prstGeom>
              <a:blipFill>
                <a:blip r:embed="rId21"/>
                <a:stretch>
                  <a:fillRect b="-3822"/>
                </a:stretch>
              </a:blip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53" grpId="0" bldLvl="0" animBg="1"/>
      <p:bldP spid="55" grpId="0"/>
      <p:bldP spid="56" grpId="0"/>
      <p:bldP spid="57" grpId="0"/>
      <p:bldP spid="66" grpId="0" bldLvl="0" animBg="1"/>
      <p:bldP spid="110" grpId="0" bldLvl="0" animBg="1"/>
      <p:bldP spid="36" grpId="0"/>
      <p:bldP spid="2" grpId="0"/>
      <p:bldP spid="9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91665" y="750001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谱半径</a:t>
            </a:r>
            <a:endParaRPr lang="en-US" altLang="zh-CN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grpSp>
        <p:nvGrpSpPr>
          <p:cNvPr id="16" name="Group 16"/>
          <p:cNvGrpSpPr/>
          <p:nvPr/>
        </p:nvGrpSpPr>
        <p:grpSpPr bwMode="auto">
          <a:xfrm>
            <a:off x="1261897" y="1448501"/>
            <a:ext cx="4114800" cy="1592263"/>
            <a:chOff x="240" y="3120"/>
            <a:chExt cx="2592" cy="1003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88" y="3120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rou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定义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0" y="3123"/>
              <a:ext cx="2592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b="1" dirty="0">
                  <a:ea typeface="楷体_GB2312" pitchFamily="49" charset="-122"/>
                </a:rPr>
                <a:t>　　　矩阵</a:t>
              </a:r>
              <a:r>
                <a:rPr lang="en-US" altLang="zh-CN" b="1" i="1" dirty="0">
                  <a:ea typeface="楷体_GB2312" pitchFamily="49" charset="-122"/>
                </a:rPr>
                <a:t>A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谱半径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记为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 </a:t>
              </a:r>
              <a:r>
                <a:rPr lang="en-US" altLang="zh-CN" b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b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b="1" dirty="0">
                  <a:ea typeface="楷体_GB2312" pitchFamily="49" charset="-122"/>
                  <a:sym typeface="Symbol" panose="05050102010706020507" pitchFamily="18" charset="2"/>
                </a:rPr>
                <a:t> =                  </a:t>
              </a:r>
              <a:r>
                <a:rPr lang="zh-CN" altLang="en-US" b="1" dirty="0">
                  <a:ea typeface="楷体_GB2312" pitchFamily="49" charset="-122"/>
                  <a:sym typeface="Symbol" panose="05050102010706020507" pitchFamily="18" charset="2"/>
                </a:rPr>
                <a:t>，其中</a:t>
              </a:r>
              <a:r>
                <a:rPr lang="zh-CN" altLang="en-US" b="1" i="1" dirty="0"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b="1" i="1" baseline="-25000" dirty="0" err="1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b="1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 dirty="0">
                  <a:ea typeface="楷体_GB2312" pitchFamily="49" charset="-122"/>
                </a:rPr>
                <a:t>为</a:t>
              </a: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b="1" dirty="0">
                  <a:ea typeface="楷体_GB2312" pitchFamily="49" charset="-122"/>
                </a:rPr>
                <a:t> </a:t>
              </a:r>
              <a:r>
                <a:rPr lang="en-US" altLang="zh-CN" b="1" i="1" dirty="0">
                  <a:ea typeface="楷体_GB2312" pitchFamily="49" charset="-122"/>
                </a:rPr>
                <a:t>A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  <a:r>
                <a:rPr lang="zh-CN" altLang="en-US" b="1" dirty="0">
                  <a:ea typeface="楷体_GB2312" pitchFamily="49" charset="-122"/>
                </a:rPr>
                <a:t>的特征值。</a:t>
              </a: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912" y="3408"/>
            <a:ext cx="8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5" name="Equation" r:id="rId4" imgW="14325600" imgH="6705600" progId="Equation.3">
                    <p:embed/>
                  </p:oleObj>
                </mc:Choice>
                <mc:Fallback>
                  <p:oleObj name="Equation" r:id="rId4" imgW="14325600" imgH="6705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8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/>
          <p:nvPr/>
        </p:nvGrpSpPr>
        <p:grpSpPr bwMode="auto">
          <a:xfrm>
            <a:off x="6498265" y="1027814"/>
            <a:ext cx="4114800" cy="2667000"/>
            <a:chOff x="2928" y="2496"/>
            <a:chExt cx="2592" cy="168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928" y="3408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080" y="254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23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ea typeface="楷体_GB2312" pitchFamily="49" charset="-122"/>
                </a:rPr>
                <a:t>Re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80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ea typeface="楷体_GB2312" pitchFamily="49" charset="-122"/>
                </a:rPr>
                <a:t>Im</a:t>
              </a:r>
            </a:p>
          </p:txBody>
        </p:sp>
      </p:grpSp>
      <p:grpSp>
        <p:nvGrpSpPr>
          <p:cNvPr id="25" name="Group 25"/>
          <p:cNvGrpSpPr/>
          <p:nvPr/>
        </p:nvGrpSpPr>
        <p:grpSpPr bwMode="auto">
          <a:xfrm>
            <a:off x="7412665" y="1256414"/>
            <a:ext cx="1752600" cy="1752600"/>
            <a:chOff x="3504" y="2688"/>
            <a:chExt cx="1104" cy="1104"/>
          </a:xfrm>
        </p:grpSpPr>
        <p:grpSp>
          <p:nvGrpSpPr>
            <p:cNvPr id="26" name="Group 26"/>
            <p:cNvGrpSpPr/>
            <p:nvPr/>
          </p:nvGrpSpPr>
          <p:grpSpPr bwMode="auto">
            <a:xfrm>
              <a:off x="4368" y="3552"/>
              <a:ext cx="240" cy="240"/>
              <a:chOff x="2640" y="2496"/>
              <a:chExt cx="240" cy="240"/>
            </a:xfrm>
          </p:grpSpPr>
          <p:sp>
            <p:nvSpPr>
              <p:cNvPr id="48" name="Oval 27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7" name="Group 29"/>
            <p:cNvGrpSpPr/>
            <p:nvPr/>
          </p:nvGrpSpPr>
          <p:grpSpPr bwMode="auto">
            <a:xfrm>
              <a:off x="3792" y="3120"/>
              <a:ext cx="240" cy="240"/>
              <a:chOff x="2640" y="2496"/>
              <a:chExt cx="240" cy="240"/>
            </a:xfrm>
          </p:grpSpPr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" name="Text Box 31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8" name="Group 32"/>
            <p:cNvGrpSpPr/>
            <p:nvPr/>
          </p:nvGrpSpPr>
          <p:grpSpPr bwMode="auto">
            <a:xfrm>
              <a:off x="3648" y="2976"/>
              <a:ext cx="240" cy="240"/>
              <a:chOff x="2640" y="2496"/>
              <a:chExt cx="240" cy="240"/>
            </a:xfrm>
          </p:grpSpPr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" name="Text Box 34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29" name="Group 35"/>
            <p:cNvGrpSpPr/>
            <p:nvPr/>
          </p:nvGrpSpPr>
          <p:grpSpPr bwMode="auto">
            <a:xfrm>
              <a:off x="4176" y="3072"/>
              <a:ext cx="240" cy="240"/>
              <a:chOff x="2640" y="2496"/>
              <a:chExt cx="240" cy="240"/>
            </a:xfrm>
          </p:grpSpPr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Text Box 37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30" name="Group 38"/>
            <p:cNvGrpSpPr/>
            <p:nvPr/>
          </p:nvGrpSpPr>
          <p:grpSpPr bwMode="auto">
            <a:xfrm>
              <a:off x="4272" y="2688"/>
              <a:ext cx="240" cy="240"/>
              <a:chOff x="2640" y="2496"/>
              <a:chExt cx="240" cy="240"/>
            </a:xfrm>
          </p:grpSpPr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31" name="Group 41"/>
            <p:cNvGrpSpPr/>
            <p:nvPr/>
          </p:nvGrpSpPr>
          <p:grpSpPr bwMode="auto">
            <a:xfrm>
              <a:off x="3504" y="3408"/>
              <a:ext cx="240" cy="240"/>
              <a:chOff x="2640" y="2496"/>
              <a:chExt cx="240" cy="240"/>
            </a:xfrm>
          </p:grpSpPr>
          <p:sp>
            <p:nvSpPr>
              <p:cNvPr id="38" name="Oval 42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32" name="Group 44"/>
            <p:cNvGrpSpPr/>
            <p:nvPr/>
          </p:nvGrpSpPr>
          <p:grpSpPr bwMode="auto">
            <a:xfrm>
              <a:off x="3888" y="3552"/>
              <a:ext cx="240" cy="240"/>
              <a:chOff x="2640" y="2496"/>
              <a:chExt cx="240" cy="240"/>
            </a:xfrm>
          </p:grpSpPr>
          <p:sp>
            <p:nvSpPr>
              <p:cNvPr id="36" name="Oval 45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" name="Text Box 46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33" name="Group 47"/>
            <p:cNvGrpSpPr/>
            <p:nvPr/>
          </p:nvGrpSpPr>
          <p:grpSpPr bwMode="auto">
            <a:xfrm>
              <a:off x="4128" y="3408"/>
              <a:ext cx="240" cy="240"/>
              <a:chOff x="2640" y="2496"/>
              <a:chExt cx="240" cy="240"/>
            </a:xfrm>
          </p:grpSpPr>
          <p:sp>
            <p:nvSpPr>
              <p:cNvPr id="34" name="Oval 48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 i="1">
                    <a:solidFill>
                      <a:schemeClr val="accent2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</a:t>
                </a:r>
                <a:endParaRPr lang="en-US" altLang="zh-CN" sz="1600" b="1" i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>
            <a:off x="7336467" y="1485016"/>
            <a:ext cx="1990725" cy="1992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 flipV="1">
            <a:off x="8327065" y="1561214"/>
            <a:ext cx="533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6574465" y="1332614"/>
            <a:ext cx="914400" cy="533400"/>
          </a:xfrm>
          <a:prstGeom prst="wedgeRectCallout">
            <a:avLst>
              <a:gd name="adj1" fmla="val 161287"/>
              <a:gd name="adj2" fmla="val 102681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 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3" name="Group 1027"/>
          <p:cNvGrpSpPr/>
          <p:nvPr/>
        </p:nvGrpSpPr>
        <p:grpSpPr bwMode="auto">
          <a:xfrm>
            <a:off x="1261897" y="3552122"/>
            <a:ext cx="5843587" cy="609600"/>
            <a:chOff x="336" y="288"/>
            <a:chExt cx="3640" cy="384"/>
          </a:xfrm>
        </p:grpSpPr>
        <p:sp>
          <p:nvSpPr>
            <p:cNvPr id="54" name="AutoShape 1028"/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gradFill>
              <a:gsLst>
                <a:gs pos="0">
                  <a:schemeClr val="accent5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</a:p>
          </p:txBody>
        </p:sp>
        <p:sp>
          <p:nvSpPr>
            <p:cNvPr id="55" name="Text Box 1029"/>
            <p:cNvSpPr txBox="1">
              <a:spLocks noChangeArrowheads="1"/>
            </p:cNvSpPr>
            <p:nvPr/>
          </p:nvSpPr>
          <p:spPr bwMode="auto">
            <a:xfrm>
              <a:off x="1056" y="384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对任意算子范数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|| · ||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56" name="Object 1030"/>
            <p:cNvGraphicFramePr>
              <a:graphicFrameLocks noChangeAspect="1"/>
            </p:cNvGraphicFramePr>
            <p:nvPr/>
          </p:nvGraphicFramePr>
          <p:xfrm>
            <a:off x="3072" y="432"/>
            <a:ext cx="9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" name="Equation" r:id="rId6" imgW="19507200" imgH="4876800" progId="Equation.3">
                    <p:embed/>
                  </p:oleObj>
                </mc:Choice>
                <mc:Fallback>
                  <p:oleObj name="Equation" r:id="rId6" imgW="19507200" imgH="48768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9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 Box 1031"/>
          <p:cNvSpPr txBox="1">
            <a:spLocks noChangeArrowheads="1"/>
          </p:cNvSpPr>
          <p:nvPr/>
        </p:nvSpPr>
        <p:spPr bwMode="auto">
          <a:xfrm>
            <a:off x="1465372" y="4335278"/>
            <a:ext cx="144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证明：</a:t>
            </a:r>
          </a:p>
        </p:txBody>
      </p:sp>
      <p:grpSp>
        <p:nvGrpSpPr>
          <p:cNvPr id="58" name="Group 1032"/>
          <p:cNvGrpSpPr/>
          <p:nvPr/>
        </p:nvGrpSpPr>
        <p:grpSpPr bwMode="auto">
          <a:xfrm>
            <a:off x="2379770" y="4335280"/>
            <a:ext cx="6065838" cy="479425"/>
            <a:chOff x="912" y="720"/>
            <a:chExt cx="3821" cy="302"/>
          </a:xfrm>
        </p:grpSpPr>
        <p:sp>
          <p:nvSpPr>
            <p:cNvPr id="59" name="Text Box 1033"/>
            <p:cNvSpPr txBox="1">
              <a:spLocks noChangeArrowheads="1"/>
            </p:cNvSpPr>
            <p:nvPr/>
          </p:nvSpPr>
          <p:spPr bwMode="auto">
            <a:xfrm>
              <a:off x="912" y="720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由算子范数的相容性，得到</a:t>
              </a:r>
            </a:p>
          </p:txBody>
        </p:sp>
        <p:graphicFrame>
          <p:nvGraphicFramePr>
            <p:cNvPr id="60" name="Object 1034"/>
            <p:cNvGraphicFramePr>
              <a:graphicFrameLocks noChangeAspect="1"/>
            </p:cNvGraphicFramePr>
            <p:nvPr/>
          </p:nvGraphicFramePr>
          <p:xfrm>
            <a:off x="3312" y="768"/>
            <a:ext cx="142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7" name="Equation" r:id="rId8" imgW="29260800" imgH="4876800" progId="Equation.3">
                    <p:embed/>
                  </p:oleObj>
                </mc:Choice>
                <mc:Fallback>
                  <p:oleObj name="Equation" r:id="rId8" imgW="29260800" imgH="4876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768"/>
                          <a:ext cx="142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Group 1035"/>
          <p:cNvGrpSpPr/>
          <p:nvPr/>
        </p:nvGrpSpPr>
        <p:grpSpPr bwMode="auto">
          <a:xfrm>
            <a:off x="2390240" y="4964265"/>
            <a:ext cx="6400800" cy="457200"/>
            <a:chOff x="960" y="1056"/>
            <a:chExt cx="4032" cy="288"/>
          </a:xfrm>
        </p:grpSpPr>
        <p:sp>
          <p:nvSpPr>
            <p:cNvPr id="62" name="Text Box 1036"/>
            <p:cNvSpPr txBox="1">
              <a:spLocks noChangeArrowheads="1"/>
            </p:cNvSpPr>
            <p:nvPr/>
          </p:nvSpPr>
          <p:spPr bwMode="auto">
            <a:xfrm>
              <a:off x="960" y="1056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将任意一个特征根 </a:t>
              </a:r>
              <a:r>
                <a:rPr kumimoji="1" lang="zh-CN" alt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所对应的特征向量    代入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3" name="Object 1037"/>
            <p:cNvGraphicFramePr>
              <a:graphicFrameLocks noChangeAspect="1"/>
            </p:cNvGraphicFramePr>
            <p:nvPr/>
          </p:nvGraphicFramePr>
          <p:xfrm>
            <a:off x="4320" y="1104"/>
            <a:ext cx="15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8" name="Equation" r:id="rId10" imgW="3352800" imgH="4267200" progId="Equation.3">
                    <p:embed/>
                  </p:oleObj>
                </mc:Choice>
                <mc:Fallback>
                  <p:oleObj name="Equation" r:id="rId10" imgW="3352800" imgH="42672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15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" name="Object 1038"/>
          <p:cNvGraphicFramePr>
            <a:graphicFrameLocks noChangeAspect="1"/>
          </p:cNvGraphicFramePr>
          <p:nvPr/>
        </p:nvGraphicFramePr>
        <p:xfrm>
          <a:off x="4691064" y="5637151"/>
          <a:ext cx="2232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9" name="Equation" r:id="rId12" imgW="28956000" imgH="4876800" progId="Equation.3">
                  <p:embed/>
                </p:oleObj>
              </mc:Choice>
              <mc:Fallback>
                <p:oleObj name="Equation" r:id="rId12" imgW="28956000" imgH="48768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4" y="5637151"/>
                        <a:ext cx="22320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039"/>
          <p:cNvGraphicFramePr>
            <a:graphicFrameLocks noChangeAspect="1"/>
          </p:cNvGraphicFramePr>
          <p:nvPr/>
        </p:nvGraphicFramePr>
        <p:xfrm>
          <a:off x="2546349" y="5637151"/>
          <a:ext cx="21669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0" name="Equation" r:id="rId14" imgW="29260800" imgH="4876800" progId="Equation.3">
                  <p:embed/>
                </p:oleObj>
              </mc:Choice>
              <mc:Fallback>
                <p:oleObj name="Equation" r:id="rId14" imgW="29260800" imgH="48768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49" y="5637151"/>
                        <a:ext cx="21669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1040"/>
          <p:cNvGrpSpPr/>
          <p:nvPr/>
        </p:nvGrpSpPr>
        <p:grpSpPr bwMode="auto">
          <a:xfrm>
            <a:off x="2546349" y="6018149"/>
            <a:ext cx="3733800" cy="0"/>
            <a:chOff x="1200" y="1632"/>
            <a:chExt cx="2352" cy="0"/>
          </a:xfrm>
        </p:grpSpPr>
        <p:sp>
          <p:nvSpPr>
            <p:cNvPr id="67" name="Line 1041"/>
            <p:cNvSpPr>
              <a:spLocks noChangeShapeType="1"/>
            </p:cNvSpPr>
            <p:nvPr/>
          </p:nvSpPr>
          <p:spPr bwMode="auto">
            <a:xfrm>
              <a:off x="1200" y="1632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1042"/>
            <p:cNvSpPr>
              <a:spLocks noChangeShapeType="1"/>
            </p:cNvSpPr>
            <p:nvPr/>
          </p:nvSpPr>
          <p:spPr bwMode="auto">
            <a:xfrm>
              <a:off x="3168" y="163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 autoUpdateAnimBg="0"/>
      <p:bldP spid="57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 bwMode="auto">
          <a:xfrm>
            <a:off x="839416" y="1268760"/>
            <a:ext cx="5113337" cy="838200"/>
            <a:chOff x="385" y="1008"/>
            <a:chExt cx="3221" cy="528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008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961" y="1104"/>
              <a:ext cx="26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楷体_GB2312" pitchFamily="49" charset="-122"/>
                </a:rPr>
                <a:t>求解                           </a:t>
              </a:r>
              <a:r>
                <a:rPr lang="zh-CN" altLang="en-US" b="1" dirty="0">
                  <a:solidFill>
                    <a:srgbClr val="0000CC"/>
                  </a:solidFill>
                  <a:ea typeface="楷体_GB2312" pitchFamily="49" charset="-122"/>
                </a:rPr>
                <a:t>直接解法</a:t>
              </a:r>
            </a:p>
          </p:txBody>
        </p:sp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440" y="1104"/>
            <a:ext cx="72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5" name="Equation" r:id="rId4" imgW="12192000" imgH="5486400" progId="Equation.3">
                    <p:embed/>
                  </p:oleObj>
                </mc:Choice>
                <mc:Fallback>
                  <p:oleObj name="Equation" r:id="rId4" imgW="12192000" imgH="5486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04"/>
                          <a:ext cx="72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1000" y="385500"/>
            <a:ext cx="3050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</a:rPr>
              <a:t>§2.2  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高斯消元法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8" name="Group 14"/>
          <p:cNvGrpSpPr/>
          <p:nvPr/>
        </p:nvGrpSpPr>
        <p:grpSpPr bwMode="auto">
          <a:xfrm>
            <a:off x="942475" y="2956742"/>
            <a:ext cx="10770520" cy="976314"/>
            <a:chOff x="432" y="2262"/>
            <a:chExt cx="6488" cy="615"/>
          </a:xfrm>
        </p:grpSpPr>
        <p:grpSp>
          <p:nvGrpSpPr>
            <p:cNvPr id="9" name="Group 10"/>
            <p:cNvGrpSpPr/>
            <p:nvPr/>
          </p:nvGrpSpPr>
          <p:grpSpPr bwMode="auto">
            <a:xfrm>
              <a:off x="432" y="2262"/>
              <a:ext cx="720" cy="615"/>
              <a:chOff x="384" y="1814"/>
              <a:chExt cx="720" cy="680"/>
            </a:xfrm>
          </p:grpSpPr>
          <p:pic>
            <p:nvPicPr>
              <p:cNvPr id="11" name="Picture 1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814"/>
                <a:ext cx="381" cy="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768" y="1915"/>
                <a:ext cx="336" cy="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 dirty="0">
                    <a:solidFill>
                      <a:schemeClr val="accent2"/>
                    </a:solidFill>
                    <a:ea typeface="楷体_GB2312" pitchFamily="49" charset="-122"/>
                  </a:rPr>
                  <a:t>思路</a:t>
                </a: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122" y="2353"/>
              <a:ext cx="579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350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6827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3304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9781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4353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8925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3497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80695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首先将</a:t>
              </a:r>
              <a:r>
                <a:rPr lang="en-US" altLang="zh-CN" b="1" i="1" dirty="0">
                  <a:ea typeface="楷体_GB2312" pitchFamily="49" charset="-122"/>
                </a:rPr>
                <a:t>A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化为上三角阵，再回代求解 </a:t>
              </a:r>
              <a:r>
                <a:rPr lang="zh-CN" altLang="en-US" b="1" dirty="0">
                  <a:latin typeface="Arial" panose="020B0604020202020204" pitchFamily="34" charset="0"/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13" name="Group 19"/>
          <p:cNvGrpSpPr/>
          <p:nvPr/>
        </p:nvGrpSpPr>
        <p:grpSpPr bwMode="auto">
          <a:xfrm>
            <a:off x="2063552" y="4362721"/>
            <a:ext cx="2362200" cy="1143000"/>
            <a:chOff x="576" y="3168"/>
            <a:chExt cx="1488" cy="720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6" y="3168"/>
              <a:ext cx="816" cy="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488" y="3168"/>
              <a:ext cx="96" cy="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632" y="3360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/>
                <a:t>=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968" y="3168"/>
              <a:ext cx="96" cy="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273352" y="4515121"/>
            <a:ext cx="152400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" name="Group 23"/>
          <p:cNvGrpSpPr/>
          <p:nvPr/>
        </p:nvGrpSpPr>
        <p:grpSpPr bwMode="auto">
          <a:xfrm>
            <a:off x="2063552" y="4362721"/>
            <a:ext cx="1295400" cy="1143000"/>
            <a:chOff x="576" y="3168"/>
            <a:chExt cx="816" cy="720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76" y="3168"/>
              <a:ext cx="816" cy="720"/>
            </a:xfrm>
            <a:prstGeom prst="rtTriangl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 flipH="1" flipV="1">
              <a:off x="686" y="3264"/>
              <a:ext cx="703" cy="624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511352" y="5353321"/>
            <a:ext cx="1524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3511352" y="4362721"/>
            <a:ext cx="152400" cy="990600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37246" y="3977004"/>
            <a:ext cx="45191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化为上三角矩阵的过程中，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也要做相应的变换。其实是对增广矩阵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进行变换。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CDEB83BD-C3F5-42B8-919C-338FE38A0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409" y="908720"/>
            <a:ext cx="10729191" cy="91245"/>
          </a:xfrm>
          <a:prstGeom prst="line">
            <a:avLst/>
          </a:prstGeom>
          <a:noFill/>
          <a:ln w="127000" cmpd="tri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3A6C1C-E099-4075-A6C1-6A40FAE04B1E}"/>
                  </a:ext>
                </a:extLst>
              </p:cNvPr>
              <p:cNvSpPr txBox="1"/>
              <p:nvPr/>
            </p:nvSpPr>
            <p:spPr>
              <a:xfrm>
                <a:off x="1055440" y="2212246"/>
                <a:ext cx="11017224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  <a:sym typeface="+mn-ea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𝑨</m:t>
                    </m:r>
                  </m:oMath>
                </a14:m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楷体" panose="02010609060101010101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𝒊𝒋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楷体" panose="02010609060101010101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阶矩阵且非奇异，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,</a:t>
                </a:r>
                <a:r>
                  <a:rPr lang="en-US" altLang="zh-CN" sz="2400" b="1" dirty="0">
                    <a:ea typeface="楷体" panose="02010609060101010101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𝒃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charset="-122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楷体" panose="0201060906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楷体" panose="02010609060101010101" charset="-122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楷体" panose="02010609060101010101" charset="-122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.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23A6C1C-E099-4075-A6C1-6A40FAE0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212246"/>
                <a:ext cx="11017224" cy="496674"/>
              </a:xfrm>
              <a:prstGeom prst="rect">
                <a:avLst/>
              </a:prstGeom>
              <a:blipFill>
                <a:blip r:embed="rId7"/>
                <a:stretch>
                  <a:fillRect l="-830" t="-13580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演示文稿3">
  <a:themeElements>
    <a:clrScheme name="演示文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3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1896</Words>
  <Application>Microsoft Office PowerPoint</Application>
  <PresentationFormat>宽屏</PresentationFormat>
  <Paragraphs>217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楷体</vt:lpstr>
      <vt:lpstr>楷体_GB2312</vt:lpstr>
      <vt:lpstr>宋体</vt:lpstr>
      <vt:lpstr>微软雅黑</vt:lpstr>
      <vt:lpstr>Arial</vt:lpstr>
      <vt:lpstr>Cambria Math</vt:lpstr>
      <vt:lpstr>Tahoma</vt:lpstr>
      <vt:lpstr>Times New Roman</vt:lpstr>
      <vt:lpstr>Wingdings</vt:lpstr>
      <vt:lpstr>演示文稿3</vt:lpstr>
      <vt:lpstr>Equation</vt:lpstr>
      <vt:lpstr>公式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</cp:lastModifiedBy>
  <cp:revision>1791</cp:revision>
  <cp:lastPrinted>2021-10-21T09:49:00Z</cp:lastPrinted>
  <dcterms:created xsi:type="dcterms:W3CDTF">2014-05-01T03:17:00Z</dcterms:created>
  <dcterms:modified xsi:type="dcterms:W3CDTF">2022-03-06T07:52:19Z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