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7"/>
  </p:notesMasterIdLst>
  <p:handoutMasterIdLst>
    <p:handoutMasterId r:id="rId48"/>
  </p:handoutMasterIdLst>
  <p:sldIdLst>
    <p:sldId id="1106" r:id="rId2"/>
    <p:sldId id="917" r:id="rId3"/>
    <p:sldId id="1021" r:id="rId4"/>
    <p:sldId id="1079" r:id="rId5"/>
    <p:sldId id="1080" r:id="rId6"/>
    <p:sldId id="1081" r:id="rId7"/>
    <p:sldId id="1102" r:id="rId8"/>
    <p:sldId id="1025" r:id="rId9"/>
    <p:sldId id="1026" r:id="rId10"/>
    <p:sldId id="1061" r:id="rId11"/>
    <p:sldId id="1083" r:id="rId12"/>
    <p:sldId id="1103" r:id="rId13"/>
    <p:sldId id="1062" r:id="rId14"/>
    <p:sldId id="1063" r:id="rId15"/>
    <p:sldId id="1064" r:id="rId16"/>
    <p:sldId id="1065" r:id="rId17"/>
    <p:sldId id="1104" r:id="rId18"/>
    <p:sldId id="1066" r:id="rId19"/>
    <p:sldId id="1067" r:id="rId20"/>
    <p:sldId id="1068" r:id="rId21"/>
    <p:sldId id="1069" r:id="rId22"/>
    <p:sldId id="1070" r:id="rId23"/>
    <p:sldId id="1071" r:id="rId24"/>
    <p:sldId id="1072" r:id="rId25"/>
    <p:sldId id="1073" r:id="rId26"/>
    <p:sldId id="1074" r:id="rId27"/>
    <p:sldId id="1105" r:id="rId28"/>
    <p:sldId id="1075" r:id="rId29"/>
    <p:sldId id="1076" r:id="rId30"/>
    <p:sldId id="1077" r:id="rId31"/>
    <p:sldId id="1078" r:id="rId32"/>
    <p:sldId id="1084" r:id="rId33"/>
    <p:sldId id="1085" r:id="rId34"/>
    <p:sldId id="1086" r:id="rId35"/>
    <p:sldId id="1087" r:id="rId36"/>
    <p:sldId id="1095" r:id="rId37"/>
    <p:sldId id="1088" r:id="rId38"/>
    <p:sldId id="1096" r:id="rId39"/>
    <p:sldId id="1097" r:id="rId40"/>
    <p:sldId id="1089" r:id="rId41"/>
    <p:sldId id="1090" r:id="rId42"/>
    <p:sldId id="1091" r:id="rId43"/>
    <p:sldId id="1092" r:id="rId44"/>
    <p:sldId id="1093" r:id="rId45"/>
    <p:sldId id="1094" r:id="rId4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19B234C5-7B82-482F-8ABD-9A8B2CC1A0A3}">
          <p14:sldIdLst>
            <p14:sldId id="1106"/>
            <p14:sldId id="917"/>
            <p14:sldId id="1021"/>
            <p14:sldId id="1079"/>
            <p14:sldId id="1080"/>
            <p14:sldId id="1081"/>
            <p14:sldId id="1102"/>
            <p14:sldId id="1025"/>
            <p14:sldId id="1026"/>
            <p14:sldId id="1061"/>
            <p14:sldId id="1083"/>
            <p14:sldId id="1103"/>
            <p14:sldId id="1062"/>
            <p14:sldId id="1063"/>
            <p14:sldId id="1064"/>
            <p14:sldId id="1065"/>
            <p14:sldId id="1104"/>
            <p14:sldId id="1066"/>
            <p14:sldId id="1067"/>
            <p14:sldId id="1068"/>
            <p14:sldId id="1069"/>
            <p14:sldId id="1070"/>
            <p14:sldId id="1071"/>
            <p14:sldId id="1072"/>
            <p14:sldId id="1073"/>
            <p14:sldId id="1074"/>
            <p14:sldId id="1105"/>
            <p14:sldId id="1075"/>
            <p14:sldId id="1076"/>
            <p14:sldId id="1077"/>
            <p14:sldId id="1078"/>
            <p14:sldId id="1084"/>
            <p14:sldId id="1085"/>
            <p14:sldId id="1086"/>
            <p14:sldId id="1087"/>
            <p14:sldId id="1095"/>
            <p14:sldId id="1088"/>
            <p14:sldId id="1096"/>
            <p14:sldId id="1097"/>
            <p14:sldId id="1089"/>
            <p14:sldId id="1090"/>
            <p14:sldId id="1091"/>
            <p14:sldId id="1092"/>
            <p14:sldId id="1093"/>
            <p14:sldId id="1094"/>
          </p14:sldIdLst>
        </p14:section>
      </p14:sectionLst>
    </p:ext>
    <p:ext uri="{EFAFB233-063F-42B5-8137-9DF3F51BA10A}">
      <p15:sldGuideLst xmlns:p15="http://schemas.microsoft.com/office/powerpoint/2012/main">
        <p15:guide id="1" orient="horz" pos="2160">
          <p15:clr>
            <a:srgbClr val="A4A3A4"/>
          </p15:clr>
        </p15:guide>
        <p15:guide id="2" pos="39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641" autoAdjust="0"/>
    <p:restoredTop sz="95545" autoAdjust="0"/>
  </p:normalViewPr>
  <p:slideViewPr>
    <p:cSldViewPr snapToGrid="0" showGuides="1">
      <p:cViewPr varScale="1">
        <p:scale>
          <a:sx n="124" d="100"/>
          <a:sy n="124" d="100"/>
        </p:scale>
        <p:origin x="294" y="54"/>
      </p:cViewPr>
      <p:guideLst>
        <p:guide orient="horz" pos="2160"/>
        <p:guide pos="3960"/>
      </p:guideLst>
    </p:cSldViewPr>
  </p:slideViewPr>
  <p:outlineViewPr>
    <p:cViewPr>
      <p:scale>
        <a:sx n="33" d="100"/>
        <a:sy n="33" d="100"/>
      </p:scale>
      <p:origin x="0" y="-41637"/>
    </p:cViewPr>
    <p:sldLst>
      <p:sld r:id="rId1" collapse="1"/>
    </p:sldLst>
  </p:outlineViewPr>
  <p:notesTextViewPr>
    <p:cViewPr>
      <p:scale>
        <a:sx n="1" d="1"/>
        <a:sy n="1" d="1"/>
      </p:scale>
      <p:origin x="0" y="0"/>
    </p:cViewPr>
  </p:notesTextViewPr>
  <p:notesViewPr>
    <p:cSldViewPr snapToGrid="0">
      <p:cViewPr varScale="1">
        <p:scale>
          <a:sx n="61" d="100"/>
          <a:sy n="61" d="100"/>
        </p:scale>
        <p:origin x="3027" y="5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_rels/viewProps.xml.rels><?xml version="1.0" encoding="UTF-8" standalone="yes"?>
<Relationships xmlns="http://schemas.openxmlformats.org/package/2006/relationships"><Relationship Id="rId1"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0E4CC0D-F10D-400D-8EB4-EADC7E4AB7A8}" type="datetimeFigureOut">
              <a:rPr lang="zh-CN" altLang="en-US" smtClean="0"/>
              <a:t>2021/4/28</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F0E4A6E-2F20-4F37-816C-AD9E7A26C6AA}" type="slidenum">
              <a:rPr lang="zh-CN" altLang="en-US" smtClean="0"/>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409652-DC68-4D29-8C95-FF3DAF3DAFF6}" type="datetimeFigureOut">
              <a:rPr lang="zh-CN" altLang="en-US" smtClean="0"/>
              <a:t>2021/4/28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3757C0-D8D6-4E64-9363-D81570960896}"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7" name="幻灯片图像占位符 1"/>
          <p:cNvSpPr>
            <a:spLocks noGrp="1" noRot="1" noChangeAspect="1"/>
          </p:cNvSpPr>
          <p:nvPr>
            <p:ph type="sldImg"/>
          </p:nvPr>
        </p:nvSpPr>
        <p:spPr/>
      </p:sp>
      <p:sp>
        <p:nvSpPr>
          <p:cNvPr id="1048588" name="备注占位符 2"/>
          <p:cNvSpPr>
            <a:spLocks noGrp="1"/>
          </p:cNvSpPr>
          <p:nvPr>
            <p:ph type="body" idx="1"/>
          </p:nvPr>
        </p:nvSpPr>
        <p:spPr/>
        <p:txBody>
          <a:bodyPr/>
          <a:lstStyle/>
          <a:p>
            <a:pPr lvl="0" eaLnBrk="1" hangingPunct="1"/>
            <a:r>
              <a:rPr lang="zh-CN" altLang="zh-CN" dirty="0"/>
              <a:t>计算机组成原理是计算机科学与技术专业本科教学中的一门重要技术基础课，在计算机科学与技术专业的教学计划中占有重要地位和作用。学习本课程旨在使学生系统地理解计算机硬件系统的组织结构和工作原理，掌握计算机硬件系统的基本分析与设计方法，建立计算机系统的整体概念。为进一步学习计算机设计与实践、接口技术、嵌入式系统、计算机体系结构、操作系统、计算机网络等后续课程；为全面培养学生计算机软硬件系统认知能力、面向问题求解能力、系统开发与调试能力，以及设计与创新能力奠定良好的基础。</a:t>
            </a:r>
            <a:endParaRPr lang="en-US" altLang="zh-CN" dirty="0"/>
          </a:p>
          <a:p>
            <a:pPr lvl="0" eaLnBrk="1" hangingPunct="1"/>
            <a:r>
              <a:rPr lang="zh-CN" altLang="zh-CN" dirty="0"/>
              <a:t>课程基本要求</a:t>
            </a:r>
          </a:p>
          <a:p>
            <a:pPr lvl="0" eaLnBrk="1" hangingPunct="1"/>
            <a:r>
              <a:rPr lang="en-US" altLang="zh-CN" dirty="0"/>
              <a:t>⑴ </a:t>
            </a:r>
            <a:r>
              <a:rPr lang="zh-CN" altLang="zh-CN" dirty="0"/>
              <a:t>掌握计算机内部的各种信息编码、基本运算的操作原理、基本部件的构造和组织方式，建立一个完整的整机概念；</a:t>
            </a:r>
          </a:p>
          <a:p>
            <a:pPr lvl="0" eaLnBrk="1" hangingPunct="1"/>
            <a:r>
              <a:rPr lang="en-US" altLang="zh-CN" dirty="0"/>
              <a:t>⑵ </a:t>
            </a:r>
            <a:r>
              <a:rPr lang="zh-CN" altLang="zh-CN" dirty="0"/>
              <a:t>深刻理解计算机各子系统之间的相互联系以及各自在计算机整机中的地位和作用；</a:t>
            </a:r>
          </a:p>
          <a:p>
            <a:pPr lvl="0" eaLnBrk="1" hangingPunct="1"/>
            <a:r>
              <a:rPr lang="en-US" altLang="zh-CN" dirty="0"/>
              <a:t>    ⑶ </a:t>
            </a:r>
            <a:r>
              <a:rPr lang="zh-CN" altLang="zh-CN" dirty="0"/>
              <a:t>掌握部件和单元电路的设计方法。 </a:t>
            </a:r>
          </a:p>
          <a:p>
            <a:pPr lvl="0" eaLnBrk="1" hangingPunct="1"/>
            <a:r>
              <a:rPr lang="en-US" altLang="zh-CN" dirty="0"/>
              <a:t>2</a:t>
            </a:r>
            <a:r>
              <a:rPr lang="zh-CN" altLang="zh-CN" dirty="0"/>
              <a:t>）实验基本要求</a:t>
            </a:r>
          </a:p>
          <a:p>
            <a:pPr lvl="0" eaLnBrk="1" hangingPunct="1"/>
            <a:r>
              <a:rPr lang="en-US" altLang="zh-CN" dirty="0"/>
              <a:t>⑴ </a:t>
            </a:r>
            <a:r>
              <a:rPr lang="zh-CN" altLang="zh-CN" dirty="0"/>
              <a:t>实现存储器容量的扩充；</a:t>
            </a:r>
          </a:p>
          <a:p>
            <a:pPr lvl="0" eaLnBrk="1" hangingPunct="1"/>
            <a:r>
              <a:rPr lang="en-US" altLang="zh-CN" dirty="0"/>
              <a:t>⑵ </a:t>
            </a:r>
            <a:r>
              <a:rPr lang="zh-CN" altLang="zh-CN" dirty="0"/>
              <a:t>设计并实现计算机系统的基本输入</a:t>
            </a:r>
            <a:r>
              <a:rPr lang="en-US" altLang="zh-CN" dirty="0"/>
              <a:t>/</a:t>
            </a:r>
            <a:r>
              <a:rPr lang="zh-CN" altLang="zh-CN" dirty="0"/>
              <a:t>输出过程；</a:t>
            </a:r>
          </a:p>
          <a:p>
            <a:pPr lvl="0" eaLnBrk="1" hangingPunct="1"/>
            <a:r>
              <a:rPr lang="en-US" altLang="zh-CN" dirty="0"/>
              <a:t>⑶ </a:t>
            </a:r>
            <a:r>
              <a:rPr lang="zh-CN" altLang="zh-CN" dirty="0"/>
              <a:t>根据不同的控制信号实现运算器的不同运算；</a:t>
            </a:r>
          </a:p>
          <a:p>
            <a:pPr lvl="0" eaLnBrk="1" hangingPunct="1"/>
            <a:r>
              <a:rPr lang="en-US" altLang="zh-CN" dirty="0"/>
              <a:t>⑷ </a:t>
            </a:r>
            <a:r>
              <a:rPr lang="zh-CN" altLang="zh-CN" dirty="0"/>
              <a:t>用微程序设计方法设计指定的机器指令所对应的微指令码。</a:t>
            </a:r>
          </a:p>
          <a:p>
            <a:pPr lvl="0" eaLnBrk="1" hangingPunct="1"/>
            <a:endParaRPr lang="zh-CN" altLang="en-US" dirty="0"/>
          </a:p>
          <a:p>
            <a:endParaRPr lang="zh-CN" altLang="en-US" dirty="0"/>
          </a:p>
        </p:txBody>
      </p:sp>
      <p:sp>
        <p:nvSpPr>
          <p:cNvPr id="1048589" name="灯片编号占位符 3"/>
          <p:cNvSpPr>
            <a:spLocks noGrp="1"/>
          </p:cNvSpPr>
          <p:nvPr>
            <p:ph type="sldNum" sz="quarter" idx="5"/>
          </p:nvPr>
        </p:nvSpPr>
        <p:spPr/>
        <p:txBody>
          <a:bodyPr/>
          <a:lstStyle/>
          <a:p>
            <a:fld id="{CE3757C0-D8D6-4E64-9363-D81570960896}" type="slidenum">
              <a:rPr lang="zh-CN" altLang="en-US" smtClean="0"/>
              <a:t>1</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7"/>
          <p:cNvSpPr>
            <a:spLocks noGrp="1" noChangeArrowheads="1"/>
          </p:cNvSpPr>
          <p:nvPr>
            <p:ph type="sldNum" sz="quarter" idx="5"/>
          </p:nvPr>
        </p:nvSpPr>
        <p:spPr>
          <a:noFill/>
        </p:spPr>
        <p:txBody>
          <a:bodyPr/>
          <a:lstStyle/>
          <a:p>
            <a:fld id="{FB701A33-E2F7-41DD-84F4-F1B62378F023}" type="slidenum">
              <a:rPr lang="zh-CN" altLang="en-US" smtClean="0"/>
              <a:t>14</a:t>
            </a:fld>
            <a:endParaRPr lang="en-US" altLang="zh-CN"/>
          </a:p>
        </p:txBody>
      </p:sp>
      <p:sp>
        <p:nvSpPr>
          <p:cNvPr id="27650" name="Rectangle 2"/>
          <p:cNvSpPr>
            <a:spLocks noGrp="1" noRot="1" noChangeAspect="1" noChangeArrowheads="1" noTextEdit="1"/>
          </p:cNvSpPr>
          <p:nvPr>
            <p:ph type="sldImg"/>
          </p:nvPr>
        </p:nvSpPr>
        <p:spPr/>
      </p:sp>
      <p:sp>
        <p:nvSpPr>
          <p:cNvPr id="27651" name="Rectangle 3"/>
          <p:cNvSpPr>
            <a:spLocks noGrp="1" noChangeArrowheads="1"/>
          </p:cNvSpPr>
          <p:nvPr>
            <p:ph type="body" idx="1"/>
          </p:nvPr>
        </p:nvSpPr>
        <p:spPr>
          <a:noFill/>
        </p:spPr>
        <p:txBody>
          <a:bodyPr/>
          <a:lstStyle/>
          <a:p>
            <a:pPr eaLnBrk="1" hangingPunct="1"/>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幻灯片图像占位符 1"/>
          <p:cNvSpPr>
            <a:spLocks noGrp="1" noRot="1" noChangeAspect="1"/>
          </p:cNvSpPr>
          <p:nvPr>
            <p:ph type="sldImg"/>
          </p:nvPr>
        </p:nvSpPr>
        <p:spPr/>
      </p:sp>
      <p:sp>
        <p:nvSpPr>
          <p:cNvPr id="41986" name="备注占位符 2"/>
          <p:cNvSpPr>
            <a:spLocks noGrp="1"/>
          </p:cNvSpPr>
          <p:nvPr>
            <p:ph type="body" idx="1"/>
          </p:nvPr>
        </p:nvSpPr>
        <p:spPr>
          <a:noFill/>
        </p:spPr>
        <p:txBody>
          <a:bodyPr/>
          <a:lstStyle/>
          <a:p>
            <a:r>
              <a:rPr lang="en-US" altLang="zh-CN"/>
              <a:t>1</a:t>
            </a:r>
            <a:r>
              <a:rPr lang="zh-CN" altLang="en-US"/>
              <a:t>、先介绍链式查询的总体结构、各条线的功能</a:t>
            </a:r>
            <a:endParaRPr lang="en-US" altLang="zh-CN"/>
          </a:p>
          <a:p>
            <a:r>
              <a:rPr lang="en-US" altLang="zh-CN"/>
              <a:t>2</a:t>
            </a:r>
            <a:r>
              <a:rPr lang="zh-CN" altLang="en-US"/>
              <a:t>、介绍判优的过程，启动动画</a:t>
            </a:r>
            <a:endParaRPr lang="en-US" altLang="zh-CN"/>
          </a:p>
          <a:p>
            <a:r>
              <a:rPr lang="en-US" altLang="zh-CN"/>
              <a:t>3</a:t>
            </a:r>
            <a:r>
              <a:rPr lang="zh-CN" altLang="en-US"/>
              <a:t>、要介绍这种总线判优控制方法的优先级如何确定，优点，缺点</a:t>
            </a:r>
            <a:endParaRPr lang="en-US" altLang="zh-CN"/>
          </a:p>
          <a:p>
            <a:r>
              <a:rPr lang="en-US" altLang="zh-CN"/>
              <a:t>    </a:t>
            </a:r>
            <a:r>
              <a:rPr lang="zh-CN" altLang="en-US"/>
              <a:t>串行查询方式：结构简单、增加或删除设备容易、判优算法简单，可靠性设计容易； 对电路失效特别敏感、优先级固定，造成有些设备的总线请求很难被相应，响应速度慢</a:t>
            </a:r>
            <a:endParaRPr lang="en-US" altLang="zh-CN"/>
          </a:p>
          <a:p>
            <a:endParaRPr lang="zh-CN" altLang="en-US"/>
          </a:p>
        </p:txBody>
      </p:sp>
      <p:sp>
        <p:nvSpPr>
          <p:cNvPr id="41987" name="灯片编号占位符 3"/>
          <p:cNvSpPr>
            <a:spLocks noGrp="1"/>
          </p:cNvSpPr>
          <p:nvPr>
            <p:ph type="sldNum" sz="quarter" idx="5"/>
          </p:nvPr>
        </p:nvSpPr>
        <p:spPr>
          <a:noFill/>
        </p:spPr>
        <p:txBody>
          <a:bodyPr/>
          <a:lstStyle/>
          <a:p>
            <a:fld id="{BB0FCAB3-43A8-4F87-A7CB-E06CF1DEBC29}" type="slidenum">
              <a:rPr lang="zh-CN" altLang="en-US" smtClean="0"/>
              <a:t>29</a:t>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幻灯片图像占位符 1"/>
          <p:cNvSpPr>
            <a:spLocks noGrp="1" noRot="1" noChangeAspect="1"/>
          </p:cNvSpPr>
          <p:nvPr>
            <p:ph type="sldImg"/>
          </p:nvPr>
        </p:nvSpPr>
        <p:spPr/>
      </p:sp>
      <p:sp>
        <p:nvSpPr>
          <p:cNvPr id="44034" name="备注占位符 2"/>
          <p:cNvSpPr>
            <a:spLocks noGrp="1"/>
          </p:cNvSpPr>
          <p:nvPr>
            <p:ph type="body" idx="1"/>
          </p:nvPr>
        </p:nvSpPr>
        <p:spPr>
          <a:noFill/>
        </p:spPr>
        <p:txBody>
          <a:bodyPr/>
          <a:lstStyle/>
          <a:p>
            <a:r>
              <a:rPr lang="en-US" altLang="zh-CN"/>
              <a:t>1</a:t>
            </a:r>
            <a:r>
              <a:rPr lang="zh-CN" altLang="en-US"/>
              <a:t>、先介绍计数器定时查询的总体结构、各条线的功能</a:t>
            </a:r>
            <a:endParaRPr lang="en-US" altLang="zh-CN"/>
          </a:p>
          <a:p>
            <a:r>
              <a:rPr lang="en-US" altLang="zh-CN"/>
              <a:t>2</a:t>
            </a:r>
            <a:r>
              <a:rPr lang="zh-CN" altLang="en-US"/>
              <a:t>、介绍判优的过程，启动动画</a:t>
            </a:r>
            <a:endParaRPr lang="en-US" altLang="zh-CN"/>
          </a:p>
          <a:p>
            <a:r>
              <a:rPr lang="en-US" altLang="zh-CN"/>
              <a:t>3</a:t>
            </a:r>
            <a:r>
              <a:rPr lang="zh-CN" altLang="en-US"/>
              <a:t>、要介绍这种总线判优控制方法的优先级确定，优点、缺点</a:t>
            </a:r>
            <a:endParaRPr lang="en-US" altLang="zh-CN"/>
          </a:p>
          <a:p>
            <a:r>
              <a:rPr lang="zh-CN" altLang="en-US"/>
              <a:t>        优先级确定方式：固定式优先级，循环式优先级，为某个部件指定最高优先级，为所有部件按任意顺序指定优先级（随机数产生或改变接口地址）</a:t>
            </a:r>
            <a:endParaRPr lang="en-US" altLang="zh-CN"/>
          </a:p>
          <a:p>
            <a:r>
              <a:rPr lang="en-US" altLang="zh-CN"/>
              <a:t>        </a:t>
            </a:r>
            <a:r>
              <a:rPr lang="zh-CN" altLang="en-US"/>
              <a:t>优点：优先级设置灵活，可靠性高</a:t>
            </a:r>
            <a:endParaRPr lang="en-US" altLang="zh-CN"/>
          </a:p>
          <a:p>
            <a:r>
              <a:rPr lang="en-US" altLang="zh-CN"/>
              <a:t>        </a:t>
            </a:r>
            <a:r>
              <a:rPr lang="zh-CN" altLang="en-US"/>
              <a:t>缺点：线数多，可扩展性差，控制复杂。假设部件数为</a:t>
            </a:r>
            <a:r>
              <a:rPr lang="en-US" altLang="zh-CN"/>
              <a:t>n</a:t>
            </a:r>
            <a:r>
              <a:rPr lang="zh-CN" altLang="en-US"/>
              <a:t>，则控制线总数为：</a:t>
            </a:r>
            <a:r>
              <a:rPr lang="en-US" altLang="zh-CN"/>
              <a:t>2+【log2N】</a:t>
            </a:r>
          </a:p>
          <a:p>
            <a:endParaRPr lang="zh-CN" altLang="en-US"/>
          </a:p>
        </p:txBody>
      </p:sp>
      <p:sp>
        <p:nvSpPr>
          <p:cNvPr id="44035" name="灯片编号占位符 3"/>
          <p:cNvSpPr>
            <a:spLocks noGrp="1"/>
          </p:cNvSpPr>
          <p:nvPr>
            <p:ph type="sldNum" sz="quarter" idx="5"/>
          </p:nvPr>
        </p:nvSpPr>
        <p:spPr>
          <a:noFill/>
        </p:spPr>
        <p:txBody>
          <a:bodyPr/>
          <a:lstStyle/>
          <a:p>
            <a:fld id="{F32212E9-D43A-4E24-997A-AE0B48BFE1FC}" type="slidenum">
              <a:rPr lang="zh-CN" altLang="en-US" smtClean="0"/>
              <a:t>30</a:t>
            </a:fld>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幻灯片图像占位符 1"/>
          <p:cNvSpPr>
            <a:spLocks noGrp="1" noRot="1" noChangeAspect="1"/>
          </p:cNvSpPr>
          <p:nvPr>
            <p:ph type="sldImg"/>
          </p:nvPr>
        </p:nvSpPr>
        <p:spPr/>
      </p:sp>
      <p:sp>
        <p:nvSpPr>
          <p:cNvPr id="46082" name="备注占位符 2"/>
          <p:cNvSpPr>
            <a:spLocks noGrp="1"/>
          </p:cNvSpPr>
          <p:nvPr>
            <p:ph type="body" idx="1"/>
          </p:nvPr>
        </p:nvSpPr>
        <p:spPr>
          <a:noFill/>
        </p:spPr>
        <p:txBody>
          <a:bodyPr/>
          <a:lstStyle/>
          <a:p>
            <a:r>
              <a:rPr lang="en-US" altLang="zh-CN" sz="1600" dirty="0"/>
              <a:t>1</a:t>
            </a:r>
            <a:r>
              <a:rPr lang="zh-CN" altLang="en-US" sz="1600" dirty="0"/>
              <a:t>、先介绍计数器定时查询的总体结构、各条线的功能</a:t>
            </a:r>
            <a:endParaRPr lang="en-US" altLang="zh-CN" sz="1600" dirty="0"/>
          </a:p>
          <a:p>
            <a:r>
              <a:rPr lang="en-US" altLang="zh-CN" sz="1600" dirty="0"/>
              <a:t>2</a:t>
            </a:r>
            <a:r>
              <a:rPr lang="zh-CN" altLang="en-US" sz="1600" dirty="0"/>
              <a:t>、介绍判优的过程，启动动画</a:t>
            </a:r>
            <a:endParaRPr lang="en-US" altLang="zh-CN" sz="1600" dirty="0"/>
          </a:p>
          <a:p>
            <a:r>
              <a:rPr lang="en-US" altLang="zh-CN" sz="1600" dirty="0"/>
              <a:t>3</a:t>
            </a:r>
            <a:r>
              <a:rPr lang="zh-CN" altLang="en-US" sz="1600" dirty="0"/>
              <a:t>、要介绍这种总线判优控制方法的优先级确定，优点、缺点</a:t>
            </a:r>
            <a:endParaRPr lang="en-US" altLang="zh-CN" sz="1600" dirty="0"/>
          </a:p>
          <a:p>
            <a:pPr marL="0" lvl="1"/>
            <a:r>
              <a:rPr lang="zh-CN" altLang="en-US" sz="1600" dirty="0"/>
              <a:t>       优先级：预定方式、自适应方式、循环方式、混合方式</a:t>
            </a:r>
          </a:p>
          <a:p>
            <a:pPr marL="0" lvl="1"/>
            <a:r>
              <a:rPr lang="zh-CN" altLang="en-US" sz="1600" dirty="0"/>
              <a:t>       优点：速度快，优先级指定方式灵活</a:t>
            </a:r>
            <a:endParaRPr lang="en-US" altLang="zh-CN" sz="1600" dirty="0"/>
          </a:p>
          <a:p>
            <a:pPr marL="0" lvl="1"/>
            <a:r>
              <a:rPr lang="en-US" altLang="zh-CN" sz="1600" dirty="0"/>
              <a:t>       </a:t>
            </a:r>
            <a:r>
              <a:rPr lang="zh-CN" altLang="en-US" sz="1600" dirty="0"/>
              <a:t>缺点：控制线数多</a:t>
            </a:r>
          </a:p>
          <a:p>
            <a:endParaRPr lang="zh-CN" altLang="en-US" dirty="0"/>
          </a:p>
        </p:txBody>
      </p:sp>
      <p:sp>
        <p:nvSpPr>
          <p:cNvPr id="46083" name="灯片编号占位符 3"/>
          <p:cNvSpPr>
            <a:spLocks noGrp="1"/>
          </p:cNvSpPr>
          <p:nvPr>
            <p:ph type="sldNum" sz="quarter" idx="5"/>
          </p:nvPr>
        </p:nvSpPr>
        <p:spPr>
          <a:noFill/>
        </p:spPr>
        <p:txBody>
          <a:bodyPr/>
          <a:lstStyle/>
          <a:p>
            <a:fld id="{1850A1F9-EED6-4EDF-B8B8-1B2CD74AED06}" type="slidenum">
              <a:rPr lang="zh-CN" altLang="en-US" smtClean="0"/>
              <a:t>31</a:t>
            </a:fld>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1AFA50C2-292F-4D0B-8345-10862394DC2C}" type="slidenum">
              <a:rPr lang="zh-CN" altLang="en-US" smtClean="0"/>
              <a:t>39</a:t>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目录">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lvl1pPr>
              <a:lnSpc>
                <a:spcPct val="150000"/>
              </a:lnSpc>
              <a:defRPr/>
            </a:lvl1pPr>
            <a:lvl2pPr>
              <a:lnSpc>
                <a:spcPct val="150000"/>
              </a:lnSpc>
              <a:defRPr/>
            </a:lvl2pPr>
            <a:lvl3pPr>
              <a:lnSpc>
                <a:spcPct val="150000"/>
              </a:lnSpc>
              <a:defRPr/>
            </a:lvl3pPr>
            <a:lvl4pPr>
              <a:lnSpc>
                <a:spcPct val="150000"/>
              </a:lnSpc>
              <a:defRPr/>
            </a:lvl4pPr>
            <a:lvl5pPr>
              <a:lnSpc>
                <a:spcPct val="150000"/>
              </a:lnSpc>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2" name="标题 1"/>
          <p:cNvSpPr>
            <a:spLocks noGrp="1"/>
          </p:cNvSpPr>
          <p:nvPr>
            <p:ph type="title"/>
          </p:nvPr>
        </p:nvSpPr>
        <p:spPr>
          <a:xfrm>
            <a:off x="838200" y="365125"/>
            <a:ext cx="10515600" cy="1179830"/>
          </a:xfrm>
        </p:spPr>
        <p:txBody>
          <a:bodyPr/>
          <a:lstStyle/>
          <a:p>
            <a:r>
              <a:rPr lang="zh-CN" altLang="en-US"/>
              <a:t>单击此处编辑母版标题样式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28E3B838-885D-4A6D-9BC4-2A45F3EDA762}" type="datetime1">
              <a:rPr lang="zh-CN" altLang="en-US" smtClean="0"/>
              <a:t>2021/4/28</a:t>
            </a:fld>
            <a:endParaRPr lang="zh-CN" altLang="en-US" dirty="0"/>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r>
              <a:rPr lang="en-US" altLang="zh-CN"/>
              <a:t>Chapter 4 — The Processor — 79</a:t>
            </a:r>
            <a:endParaRPr lang="zh-CN" altLang="en-US" dirty="0"/>
          </a:p>
        </p:txBody>
      </p:sp>
      <p:sp>
        <p:nvSpPr>
          <p:cNvPr id="6" name="灯片编号占位符 5"/>
          <p:cNvSpPr>
            <a:spLocks noGrp="1"/>
          </p:cNvSpPr>
          <p:nvPr>
            <p:ph type="sldNum" sz="quarter" idx="12"/>
          </p:nvPr>
        </p:nvSpPr>
        <p:spPr/>
        <p:txBody>
          <a:bodyPr/>
          <a:lstStyle/>
          <a:p>
            <a:fld id="{8EE8E787-E6FE-45D8-9039-788B45E44EE7}" type="slidenum">
              <a:rPr lang="zh-CN" altLang="en-US" smtClean="0"/>
              <a:t>‹#›</a:t>
            </a:fld>
            <a:endParaRPr lang="zh-CN" altLang="en-US" dirty="0"/>
          </a:p>
        </p:txBody>
      </p:sp>
      <p:sp>
        <p:nvSpPr>
          <p:cNvPr id="7" name="五边形 6"/>
          <p:cNvSpPr/>
          <p:nvPr userDrawn="1"/>
        </p:nvSpPr>
        <p:spPr>
          <a:xfrm flipH="1">
            <a:off x="838199" y="1387158"/>
            <a:ext cx="10515600" cy="72000"/>
          </a:xfrm>
          <a:prstGeom prst="homePlate">
            <a:avLst>
              <a:gd name="adj" fmla="val 20000"/>
            </a:avLst>
          </a:prstGeom>
          <a:solidFill>
            <a:srgbClr val="0033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cs typeface="+mn-ea"/>
              <a:sym typeface="+mn-lt"/>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正文文字内容">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1009015"/>
            <a:ext cx="10515600" cy="5263515"/>
          </a:xfrm>
        </p:spPr>
        <p:txBody>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2" name="标题 1"/>
          <p:cNvSpPr>
            <a:spLocks noGrp="1"/>
          </p:cNvSpPr>
          <p:nvPr>
            <p:ph type="title" hasCustomPrompt="1"/>
          </p:nvPr>
        </p:nvSpPr>
        <p:spPr>
          <a:xfrm>
            <a:off x="838200" y="151765"/>
            <a:ext cx="10515600" cy="605790"/>
          </a:xfrm>
        </p:spPr>
        <p:txBody>
          <a:bodyPr/>
          <a:lstStyle/>
          <a:p>
            <a:r>
              <a:rPr lang="zh-CN" altLang="en-US"/>
              <a:t>单击此处编辑文字内容样式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C8DEDA6F-25F9-4BD8-B07F-B23ADBB3E414}" type="datetime1">
              <a:rPr lang="zh-CN" altLang="en-US" smtClean="0"/>
              <a:t>2021/4/28</a:t>
            </a:fld>
            <a:endParaRPr lang="zh-CN" altLang="en-US" dirty="0"/>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r>
              <a:rPr lang="en-US" altLang="zh-CN"/>
              <a:t>Chapter 4 — The Processor — 79</a:t>
            </a:r>
            <a:endParaRPr lang="zh-CN" altLang="en-US" dirty="0"/>
          </a:p>
        </p:txBody>
      </p:sp>
      <p:sp>
        <p:nvSpPr>
          <p:cNvPr id="6" name="灯片编号占位符 5"/>
          <p:cNvSpPr>
            <a:spLocks noGrp="1"/>
          </p:cNvSpPr>
          <p:nvPr>
            <p:ph type="sldNum" sz="quarter" idx="12"/>
          </p:nvPr>
        </p:nvSpPr>
        <p:spPr/>
        <p:txBody>
          <a:bodyPr/>
          <a:lstStyle>
            <a:lvl1pPr>
              <a:defRPr>
                <a:solidFill>
                  <a:schemeClr val="tx1"/>
                </a:solidFill>
              </a:defRPr>
            </a:lvl1pPr>
          </a:lstStyle>
          <a:p>
            <a:fld id="{8EE8E787-E6FE-45D8-9039-788B45E44EE7}" type="slidenum">
              <a:rPr lang="zh-CN" altLang="en-US" smtClean="0"/>
              <a:t>‹#›</a:t>
            </a:fld>
            <a:endParaRPr lang="zh-CN" altLang="en-US" dirty="0"/>
          </a:p>
        </p:txBody>
      </p:sp>
      <p:sp>
        <p:nvSpPr>
          <p:cNvPr id="7" name="五边形 6"/>
          <p:cNvSpPr/>
          <p:nvPr userDrawn="1"/>
        </p:nvSpPr>
        <p:spPr>
          <a:xfrm flipH="1">
            <a:off x="838199" y="829908"/>
            <a:ext cx="10515600" cy="72000"/>
          </a:xfrm>
          <a:prstGeom prst="homePlate">
            <a:avLst>
              <a:gd name="adj" fmla="val 20000"/>
            </a:avLst>
          </a:prstGeom>
          <a:solidFill>
            <a:srgbClr val="0033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cs typeface="+mn-ea"/>
              <a:sym typeface="+mn-lt"/>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正文文字内容">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151765"/>
            <a:ext cx="10515600" cy="6120765"/>
          </a:xfrm>
        </p:spPr>
        <p:txBody>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C8DEDA6F-25F9-4BD8-B07F-B23ADBB3E414}" type="datetime1">
              <a:rPr lang="zh-CN" altLang="en-US" smtClean="0"/>
              <a:t>2021/4/28</a:t>
            </a:fld>
            <a:endParaRPr lang="zh-CN" altLang="en-US" dirty="0"/>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r>
              <a:rPr lang="en-US" altLang="zh-CN"/>
              <a:t>Chapter 4 — The Processor — 79</a:t>
            </a:r>
            <a:endParaRPr lang="zh-CN" altLang="en-US" dirty="0"/>
          </a:p>
        </p:txBody>
      </p:sp>
      <p:sp>
        <p:nvSpPr>
          <p:cNvPr id="6" name="灯片编号占位符 5"/>
          <p:cNvSpPr>
            <a:spLocks noGrp="1"/>
          </p:cNvSpPr>
          <p:nvPr>
            <p:ph type="sldNum" sz="quarter" idx="12"/>
          </p:nvPr>
        </p:nvSpPr>
        <p:spPr/>
        <p:txBody>
          <a:bodyPr/>
          <a:lstStyle>
            <a:lvl1pPr>
              <a:defRPr>
                <a:solidFill>
                  <a:schemeClr val="tx1"/>
                </a:solidFill>
              </a:defRPr>
            </a:lvl1pPr>
          </a:lstStyle>
          <a:p>
            <a:fld id="{8EE8E787-E6FE-45D8-9039-788B45E44EE7}" type="slidenum">
              <a:rPr lang="zh-CN" altLang="en-US" smtClean="0"/>
              <a:t>‹#›</a:t>
            </a:fld>
            <a:endParaRPr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左文（多）右图">
    <p:spTree>
      <p:nvGrpSpPr>
        <p:cNvPr id="1" name=""/>
        <p:cNvGrpSpPr/>
        <p:nvPr/>
      </p:nvGrpSpPr>
      <p:grpSpPr>
        <a:xfrm>
          <a:off x="0" y="0"/>
          <a:ext cx="0" cy="0"/>
          <a:chOff x="0" y="0"/>
          <a:chExt cx="0" cy="0"/>
        </a:xfrm>
      </p:grpSpPr>
      <p:sp>
        <p:nvSpPr>
          <p:cNvPr id="2" name="标题 1"/>
          <p:cNvSpPr>
            <a:spLocks noGrp="1"/>
          </p:cNvSpPr>
          <p:nvPr>
            <p:ph type="title"/>
          </p:nvPr>
        </p:nvSpPr>
        <p:spPr>
          <a:xfrm>
            <a:off x="838200" y="327026"/>
            <a:ext cx="10515600" cy="751156"/>
          </a:xfrm>
        </p:spPr>
        <p:txBody>
          <a:bodyPr/>
          <a:lstStyle/>
          <a:p>
            <a:r>
              <a:rPr lang="zh-CN" altLang="en-US"/>
              <a:t>单击此处编辑母版标题样式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4E360762-6EF4-44E9-BE7F-D4A20AD31591}" type="datetime1">
              <a:rPr lang="zh-CN" altLang="en-US" smtClean="0"/>
              <a:t>2021/4/28</a:t>
            </a:fld>
            <a:endParaRPr lang="zh-CN" altLang="en-US" dirty="0"/>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r>
              <a:rPr lang="en-US" altLang="zh-CN"/>
              <a:t>Chapter 4 — The Processor — 79</a:t>
            </a:r>
            <a:endParaRPr lang="zh-CN" altLang="en-US" dirty="0"/>
          </a:p>
        </p:txBody>
      </p:sp>
      <p:sp>
        <p:nvSpPr>
          <p:cNvPr id="6" name="灯片编号占位符 5"/>
          <p:cNvSpPr>
            <a:spLocks noGrp="1"/>
          </p:cNvSpPr>
          <p:nvPr>
            <p:ph type="sldNum" sz="quarter" idx="12"/>
          </p:nvPr>
        </p:nvSpPr>
        <p:spPr/>
        <p:txBody>
          <a:bodyPr/>
          <a:lstStyle>
            <a:lvl1pPr>
              <a:defRPr>
                <a:solidFill>
                  <a:schemeClr val="tx1"/>
                </a:solidFill>
              </a:defRPr>
            </a:lvl1pPr>
          </a:lstStyle>
          <a:p>
            <a:fld id="{8EE8E787-E6FE-45D8-9039-788B45E44EE7}" type="slidenum">
              <a:rPr lang="zh-CN" altLang="en-US" smtClean="0"/>
              <a:t>‹#›</a:t>
            </a:fld>
            <a:endParaRPr lang="zh-CN" altLang="en-US" dirty="0"/>
          </a:p>
        </p:txBody>
      </p:sp>
      <p:sp>
        <p:nvSpPr>
          <p:cNvPr id="7" name="五边形 6"/>
          <p:cNvSpPr/>
          <p:nvPr userDrawn="1"/>
        </p:nvSpPr>
        <p:spPr>
          <a:xfrm flipH="1" flipV="1">
            <a:off x="838200" y="1111250"/>
            <a:ext cx="10515600" cy="72000"/>
          </a:xfrm>
          <a:prstGeom prst="homePlate">
            <a:avLst>
              <a:gd name="adj" fmla="val 20000"/>
            </a:avLst>
          </a:prstGeom>
          <a:solidFill>
            <a:srgbClr val="0033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cs typeface="+mn-ea"/>
              <a:sym typeface="+mn-lt"/>
            </a:endParaRPr>
          </a:p>
        </p:txBody>
      </p:sp>
      <p:sp>
        <p:nvSpPr>
          <p:cNvPr id="9" name="图片占位符 8"/>
          <p:cNvSpPr>
            <a:spLocks noGrp="1"/>
          </p:cNvSpPr>
          <p:nvPr>
            <p:ph type="pic" sz="quarter" idx="13"/>
          </p:nvPr>
        </p:nvSpPr>
        <p:spPr>
          <a:xfrm>
            <a:off x="7239000" y="1271905"/>
            <a:ext cx="4114800" cy="4890770"/>
          </a:xfrm>
        </p:spPr>
        <p:txBody>
          <a:bodyPr/>
          <a:lstStyle/>
          <a:p>
            <a:endParaRPr lang="zh-CN" altLang="en-US"/>
          </a:p>
        </p:txBody>
      </p:sp>
      <p:sp>
        <p:nvSpPr>
          <p:cNvPr id="11" name="文本占位符 10"/>
          <p:cNvSpPr>
            <a:spLocks noGrp="1"/>
          </p:cNvSpPr>
          <p:nvPr>
            <p:ph type="body" sz="quarter" idx="14"/>
          </p:nvPr>
        </p:nvSpPr>
        <p:spPr>
          <a:xfrm>
            <a:off x="838200" y="1271905"/>
            <a:ext cx="6168390" cy="489077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EDA75B2D-AAEF-4212-8325-2A5B8A8A2B3F}" type="datetime1">
              <a:rPr lang="zh-CN" altLang="en-US" smtClean="0"/>
              <a:t>2021/4/28</a:t>
            </a:fld>
            <a:endParaRPr lang="zh-CN" altLang="en-US" dirty="0"/>
          </a:p>
        </p:txBody>
      </p:sp>
      <p:sp>
        <p:nvSpPr>
          <p:cNvPr id="3" name="页脚占位符 2"/>
          <p:cNvSpPr>
            <a:spLocks noGrp="1"/>
          </p:cNvSpPr>
          <p:nvPr>
            <p:ph type="ftr" sz="quarter" idx="11"/>
          </p:nvPr>
        </p:nvSpPr>
        <p:spPr>
          <a:xfrm>
            <a:off x="4038600" y="6356350"/>
            <a:ext cx="4114800" cy="365125"/>
          </a:xfrm>
          <a:prstGeom prst="rect">
            <a:avLst/>
          </a:prstGeom>
        </p:spPr>
        <p:txBody>
          <a:bodyPr/>
          <a:lstStyle/>
          <a:p>
            <a:r>
              <a:rPr lang="en-US" altLang="zh-CN"/>
              <a:t>Chapter 4 — The Processor — 79</a:t>
            </a:r>
            <a:endParaRPr lang="zh-CN" altLang="en-US" dirty="0"/>
          </a:p>
        </p:txBody>
      </p:sp>
      <p:sp>
        <p:nvSpPr>
          <p:cNvPr id="4" name="灯片编号占位符 3"/>
          <p:cNvSpPr>
            <a:spLocks noGrp="1"/>
          </p:cNvSpPr>
          <p:nvPr>
            <p:ph type="sldNum" sz="quarter" idx="12"/>
          </p:nvPr>
        </p:nvSpPr>
        <p:spPr/>
        <p:txBody>
          <a:bodyPr/>
          <a:lstStyle/>
          <a:p>
            <a:fld id="{8EE8E787-E6FE-45D8-9039-788B45E44EE7}" type="slidenum">
              <a:rPr lang="zh-CN" altLang="en-US" smtClean="0"/>
              <a:t>‹#›</a:t>
            </a:fld>
            <a:endParaRPr lang="zh-CN"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914400" y="609600"/>
            <a:ext cx="10363200" cy="54864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Rectangle 6"/>
          <p:cNvSpPr>
            <a:spLocks noGrp="1" noChangeArrowheads="1"/>
          </p:cNvSpPr>
          <p:nvPr>
            <p:ph type="dt" sz="half" idx="10"/>
          </p:nvPr>
        </p:nvSpPr>
        <p:spPr/>
        <p:txBody>
          <a:bodyPr/>
          <a:lstStyle>
            <a:lvl1pPr>
              <a:defRPr smtClean="0"/>
            </a:lvl1pPr>
          </a:lstStyle>
          <a:p>
            <a:pPr>
              <a:defRPr/>
            </a:pPr>
            <a:fld id="{335BC696-60A4-4BA3-931A-C984802DE931}" type="datetime1">
              <a:rPr lang="zh-CN" altLang="en-US" smtClean="0"/>
              <a:t>2021/4/28</a:t>
            </a:fld>
            <a:endParaRPr lang="en-US" altLang="zh-CN"/>
          </a:p>
        </p:txBody>
      </p:sp>
      <p:sp>
        <p:nvSpPr>
          <p:cNvPr id="4" name="Rectangle 7"/>
          <p:cNvSpPr>
            <a:spLocks noGrp="1" noChangeArrowheads="1"/>
          </p:cNvSpPr>
          <p:nvPr>
            <p:ph type="ftr" sz="quarter" idx="11"/>
          </p:nvPr>
        </p:nvSpPr>
        <p:spPr/>
        <p:txBody>
          <a:bodyPr/>
          <a:lstStyle>
            <a:lvl1pPr>
              <a:defRPr smtClean="0"/>
            </a:lvl1pPr>
          </a:lstStyle>
          <a:p>
            <a:pPr>
              <a:defRPr/>
            </a:pPr>
            <a:r>
              <a:rPr lang="en-US" altLang="zh-CN"/>
              <a:t>Chapter 4 — The Processor — 79</a:t>
            </a:r>
          </a:p>
        </p:txBody>
      </p:sp>
      <p:sp>
        <p:nvSpPr>
          <p:cNvPr id="5" name="Rectangle 8"/>
          <p:cNvSpPr>
            <a:spLocks noGrp="1" noChangeArrowheads="1"/>
          </p:cNvSpPr>
          <p:nvPr>
            <p:ph type="sldNum" sz="quarter" idx="12"/>
          </p:nvPr>
        </p:nvSpPr>
        <p:spPr/>
        <p:txBody>
          <a:bodyPr/>
          <a:lstStyle>
            <a:lvl1pPr>
              <a:defRPr/>
            </a:lvl1pPr>
          </a:lstStyle>
          <a:p>
            <a:pPr>
              <a:defRPr/>
            </a:pPr>
            <a:fld id="{46FCEEBD-5F68-4D84-8D65-42202D54833E}" type="slidenum">
              <a:rPr lang="zh-CN" altLang="en-US"/>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34645"/>
            <a:ext cx="10515600" cy="795020"/>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838200" y="1339215"/>
            <a:ext cx="10515600" cy="4944110"/>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solidFill>
              </a:defRPr>
            </a:lvl1pPr>
          </a:lstStyle>
          <a:p>
            <a:fld id="{43412C82-01FE-438C-BA50-B200FE5E07ED}" type="datetime1">
              <a:rPr lang="zh-CN" altLang="en-US" smtClean="0"/>
              <a:t>2021/4/28</a:t>
            </a:fld>
            <a:endParaRPr lang="en-US" altLang="zh-CN" dirty="0"/>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ltLang="zh-CN"/>
              <a:t>Chapter 4 — The Processor — 79</a:t>
            </a:r>
            <a:endParaRPr lang="zh-CN" altLang="en-US" dirty="0"/>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solidFill>
              </a:defRPr>
            </a:lvl1pPr>
          </a:lstStyle>
          <a:p>
            <a:fld id="{8EE8E787-E6FE-45D8-9039-788B45E44EE7}" type="slidenum">
              <a:rPr lang="zh-CN" altLang="en-US" smtClean="0"/>
              <a:t>‹#›</a:t>
            </a:fld>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hf hdr="0" ftr="0" dt="0"/>
  <p:txStyles>
    <p:titleStyle>
      <a:lvl1pPr algn="ctr" defTabSz="914400" rtl="0" eaLnBrk="1" latinLnBrk="0" hangingPunct="1">
        <a:lnSpc>
          <a:spcPct val="90000"/>
        </a:lnSpc>
        <a:spcBef>
          <a:spcPct val="0"/>
        </a:spcBef>
        <a:buNone/>
        <a:defRPr sz="4400" kern="1200">
          <a:solidFill>
            <a:schemeClr val="tx1"/>
          </a:solidFill>
          <a:latin typeface="宋体" panose="02010600030101010101" pitchFamily="2" charset="-122"/>
          <a:ea typeface="宋体" panose="02010600030101010101" pitchFamily="2" charset="-122"/>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3200" kern="1200">
          <a:solidFill>
            <a:schemeClr val="tx1"/>
          </a:solidFill>
          <a:latin typeface="宋体" panose="02010600030101010101" pitchFamily="2" charset="-122"/>
          <a:ea typeface="宋体" panose="02010600030101010101" pitchFamily="2" charset="-122"/>
          <a:cs typeface="+mn-cs"/>
        </a:defRPr>
      </a:lvl1pPr>
      <a:lvl2pPr marL="685800" indent="-228600" algn="l" defTabSz="914400" rtl="0" eaLnBrk="1" latinLnBrk="0" hangingPunct="1">
        <a:lnSpc>
          <a:spcPct val="100000"/>
        </a:lnSpc>
        <a:spcBef>
          <a:spcPts val="500"/>
        </a:spcBef>
        <a:buClr>
          <a:schemeClr val="accent1"/>
        </a:buClr>
        <a:buFont typeface="Arial" panose="020B0604020202020204" pitchFamily="34" charset="0"/>
        <a:buChar char="•"/>
        <a:defRPr sz="2800" kern="1200">
          <a:solidFill>
            <a:schemeClr val="tx1"/>
          </a:solidFill>
          <a:latin typeface="宋体" panose="02010600030101010101" pitchFamily="2" charset="-122"/>
          <a:ea typeface="宋体" panose="02010600030101010101" pitchFamily="2" charset="-122"/>
          <a:cs typeface="+mn-cs"/>
        </a:defRPr>
      </a:lvl2pPr>
      <a:lvl3pPr marL="1143000" indent="-228600" algn="l" defTabSz="914400" rtl="0" eaLnBrk="1" latinLnBrk="0" hangingPunct="1">
        <a:lnSpc>
          <a:spcPct val="100000"/>
        </a:lnSpc>
        <a:spcBef>
          <a:spcPts val="500"/>
        </a:spcBef>
        <a:buClr>
          <a:schemeClr val="accent6">
            <a:lumMod val="75000"/>
          </a:schemeClr>
        </a:buClr>
        <a:buFont typeface="Arial" panose="020B0604020202020204" pitchFamily="34" charset="0"/>
        <a:buChar char="•"/>
        <a:defRPr sz="2400" kern="1200">
          <a:solidFill>
            <a:schemeClr val="tx1"/>
          </a:solidFill>
          <a:latin typeface="宋体" panose="02010600030101010101" pitchFamily="2" charset="-122"/>
          <a:ea typeface="宋体" panose="02010600030101010101" pitchFamily="2" charset="-122"/>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宋体" panose="02010600030101010101" pitchFamily="2" charset="-122"/>
          <a:ea typeface="宋体" panose="02010600030101010101" pitchFamily="2" charset="-122"/>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宋体" panose="02010600030101010101" pitchFamily="2" charset="-122"/>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4" name="矩形 6"/>
          <p:cNvSpPr/>
          <p:nvPr/>
        </p:nvSpPr>
        <p:spPr>
          <a:xfrm>
            <a:off x="6600825" y="4797425"/>
            <a:ext cx="5196728" cy="1446550"/>
          </a:xfrm>
          <a:prstGeom prst="rect">
            <a:avLst/>
          </a:prstGeom>
          <a:noFill/>
          <a:ln w="9525">
            <a:noFill/>
          </a:ln>
        </p:spPr>
        <p:txBody>
          <a:bodyPr wrap="square">
            <a:spAutoFit/>
          </a:bodyPr>
          <a:lstStyle>
            <a:lvl1pPr marL="342900" indent="-342900" algn="l" rtl="0" eaLnBrk="1" fontAlgn="base" hangingPunct="1">
              <a:spcBef>
                <a:spcPct val="20000"/>
              </a:spcBef>
              <a:spcAft>
                <a:spcPct val="0"/>
              </a:spcAft>
              <a:buClr>
                <a:schemeClr val="accent2"/>
              </a:buClr>
              <a:buSzPct val="80000"/>
              <a:buFont typeface="Wingdings" panose="05000000000000000000" pitchFamily="2" charset="2"/>
              <a:buChar char="l"/>
              <a:defRPr sz="3200">
                <a:solidFill>
                  <a:schemeClr val="bg2"/>
                </a:solidFill>
                <a:latin typeface="+mn-lt"/>
                <a:ea typeface="+mn-ea"/>
                <a:cs typeface="+mn-cs"/>
              </a:defRPr>
            </a:lvl1pPr>
            <a:lvl2pPr marL="742950" indent="-285750" algn="l" rtl="0" eaLnBrk="1" fontAlgn="base" hangingPunct="1">
              <a:spcBef>
                <a:spcPct val="20000"/>
              </a:spcBef>
              <a:spcAft>
                <a:spcPct val="0"/>
              </a:spcAft>
              <a:buClr>
                <a:schemeClr val="tx1"/>
              </a:buClr>
              <a:buSzPct val="90000"/>
              <a:buChar char="–"/>
              <a:defRPr sz="2800">
                <a:solidFill>
                  <a:schemeClr val="bg2"/>
                </a:solidFill>
                <a:latin typeface="+mn-lt"/>
                <a:ea typeface="+mn-ea"/>
              </a:defRPr>
            </a:lvl2pPr>
            <a:lvl3pPr marL="1143000" indent="-228600" algn="l" rtl="0" eaLnBrk="1" fontAlgn="base" hangingPunct="1">
              <a:spcBef>
                <a:spcPct val="20000"/>
              </a:spcBef>
              <a:spcAft>
                <a:spcPct val="0"/>
              </a:spcAft>
              <a:buClr>
                <a:schemeClr val="accent1"/>
              </a:buClr>
              <a:buSzPct val="60000"/>
              <a:buFont typeface="Wingdings" panose="05000000000000000000" pitchFamily="2" charset="2"/>
              <a:buChar char="l"/>
              <a:defRPr sz="2400">
                <a:solidFill>
                  <a:schemeClr val="bg2"/>
                </a:solidFill>
                <a:latin typeface="+mn-lt"/>
                <a:ea typeface="+mn-ea"/>
              </a:defRPr>
            </a:lvl3pPr>
            <a:lvl4pPr marL="1600200" indent="-228600" algn="l" rtl="0" eaLnBrk="1" fontAlgn="base" hangingPunct="1">
              <a:spcBef>
                <a:spcPct val="20000"/>
              </a:spcBef>
              <a:spcAft>
                <a:spcPct val="0"/>
              </a:spcAft>
              <a:buClr>
                <a:schemeClr val="tx1"/>
              </a:buClr>
              <a:buChar char="–"/>
              <a:defRPr sz="2000">
                <a:solidFill>
                  <a:schemeClr val="bg2"/>
                </a:solidFill>
                <a:latin typeface="+mn-lt"/>
                <a:ea typeface="+mn-ea"/>
              </a:defRPr>
            </a:lvl4pPr>
            <a:lvl5pPr marL="2057400" indent="-228600" algn="l" rtl="0" eaLnBrk="1" fontAlgn="base" hangingPunct="1">
              <a:spcBef>
                <a:spcPct val="20000"/>
              </a:spcBef>
              <a:spcAft>
                <a:spcPct val="0"/>
              </a:spcAft>
              <a:buClr>
                <a:schemeClr val="accent1"/>
              </a:buClr>
              <a:buChar char="•"/>
              <a:defRPr sz="2000">
                <a:solidFill>
                  <a:schemeClr val="bg2"/>
                </a:solidFill>
                <a:latin typeface="+mn-lt"/>
                <a:ea typeface="+mn-ea"/>
              </a:defRPr>
            </a:lvl5pPr>
          </a:lstStyle>
          <a:p>
            <a:pPr marL="0" lvl="0" indent="0">
              <a:spcBef>
                <a:spcPct val="0"/>
              </a:spcBef>
              <a:buClrTx/>
              <a:buSzTx/>
              <a:buFontTx/>
              <a:buNone/>
            </a:pPr>
            <a:r>
              <a:rPr lang="zh-CN" altLang="en-US"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顾崇林</a:t>
            </a:r>
          </a:p>
          <a:p>
            <a:pPr marL="0" lvl="0" indent="0">
              <a:spcBef>
                <a:spcPct val="0"/>
              </a:spcBef>
              <a:buClrTx/>
              <a:buSzTx/>
              <a:buFontTx/>
              <a:buNone/>
            </a:pPr>
            <a:r>
              <a:rPr lang="zh-CN" altLang="en-US" sz="28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计算机科学与技术学院</a:t>
            </a:r>
            <a:r>
              <a:rPr lang="en-US" altLang="zh-CN" sz="28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guchonglin@hit.edu.cn</a:t>
            </a:r>
          </a:p>
        </p:txBody>
      </p:sp>
      <p:sp>
        <p:nvSpPr>
          <p:cNvPr id="1048585" name="矩形 3"/>
          <p:cNvSpPr/>
          <p:nvPr/>
        </p:nvSpPr>
        <p:spPr>
          <a:xfrm>
            <a:off x="2711450" y="1700213"/>
            <a:ext cx="6840538" cy="1069340"/>
          </a:xfrm>
          <a:prstGeom prst="rect">
            <a:avLst/>
          </a:prstGeom>
          <a:noFill/>
          <a:ln w="9525">
            <a:noFill/>
          </a:ln>
        </p:spPr>
        <p:txBody>
          <a:bodyPr>
            <a:spAutoFit/>
          </a:bodyPr>
          <a:lstStyle>
            <a:lvl1pPr marL="342900" indent="-342900" algn="l" rtl="0" eaLnBrk="1" fontAlgn="base" hangingPunct="1">
              <a:spcBef>
                <a:spcPct val="20000"/>
              </a:spcBef>
              <a:spcAft>
                <a:spcPct val="0"/>
              </a:spcAft>
              <a:buClr>
                <a:schemeClr val="accent2"/>
              </a:buClr>
              <a:buSzPct val="80000"/>
              <a:buFont typeface="Wingdings" panose="05000000000000000000" pitchFamily="2" charset="2"/>
              <a:buChar char="l"/>
              <a:defRPr sz="3200">
                <a:solidFill>
                  <a:schemeClr val="bg2"/>
                </a:solidFill>
                <a:latin typeface="+mn-lt"/>
                <a:ea typeface="+mn-ea"/>
                <a:cs typeface="+mn-cs"/>
              </a:defRPr>
            </a:lvl1pPr>
            <a:lvl2pPr marL="742950" indent="-285750" algn="l" rtl="0" eaLnBrk="1" fontAlgn="base" hangingPunct="1">
              <a:spcBef>
                <a:spcPct val="20000"/>
              </a:spcBef>
              <a:spcAft>
                <a:spcPct val="0"/>
              </a:spcAft>
              <a:buClr>
                <a:schemeClr val="tx1"/>
              </a:buClr>
              <a:buSzPct val="90000"/>
              <a:buChar char="–"/>
              <a:defRPr sz="2800">
                <a:solidFill>
                  <a:schemeClr val="bg2"/>
                </a:solidFill>
                <a:latin typeface="+mn-lt"/>
                <a:ea typeface="+mn-ea"/>
              </a:defRPr>
            </a:lvl2pPr>
            <a:lvl3pPr marL="1143000" indent="-228600" algn="l" rtl="0" eaLnBrk="1" fontAlgn="base" hangingPunct="1">
              <a:spcBef>
                <a:spcPct val="20000"/>
              </a:spcBef>
              <a:spcAft>
                <a:spcPct val="0"/>
              </a:spcAft>
              <a:buClr>
                <a:schemeClr val="accent1"/>
              </a:buClr>
              <a:buSzPct val="60000"/>
              <a:buFont typeface="Wingdings" panose="05000000000000000000" pitchFamily="2" charset="2"/>
              <a:buChar char="l"/>
              <a:defRPr sz="2400">
                <a:solidFill>
                  <a:schemeClr val="bg2"/>
                </a:solidFill>
                <a:latin typeface="+mn-lt"/>
                <a:ea typeface="+mn-ea"/>
              </a:defRPr>
            </a:lvl3pPr>
            <a:lvl4pPr marL="1600200" indent="-228600" algn="l" rtl="0" eaLnBrk="1" fontAlgn="base" hangingPunct="1">
              <a:spcBef>
                <a:spcPct val="20000"/>
              </a:spcBef>
              <a:spcAft>
                <a:spcPct val="0"/>
              </a:spcAft>
              <a:buClr>
                <a:schemeClr val="tx1"/>
              </a:buClr>
              <a:buChar char="–"/>
              <a:defRPr sz="2000">
                <a:solidFill>
                  <a:schemeClr val="bg2"/>
                </a:solidFill>
                <a:latin typeface="+mn-lt"/>
                <a:ea typeface="+mn-ea"/>
              </a:defRPr>
            </a:lvl4pPr>
            <a:lvl5pPr marL="2057400" indent="-228600" algn="l" rtl="0" eaLnBrk="1" fontAlgn="base" hangingPunct="1">
              <a:spcBef>
                <a:spcPct val="20000"/>
              </a:spcBef>
              <a:spcAft>
                <a:spcPct val="0"/>
              </a:spcAft>
              <a:buClr>
                <a:schemeClr val="accent1"/>
              </a:buClr>
              <a:buChar char="•"/>
              <a:defRPr sz="2000">
                <a:solidFill>
                  <a:schemeClr val="bg2"/>
                </a:solidFill>
                <a:latin typeface="+mn-lt"/>
                <a:ea typeface="+mn-ea"/>
              </a:defRPr>
            </a:lvl5pPr>
          </a:lstStyle>
          <a:p>
            <a:pPr marL="0" lvl="0" indent="0" algn="ctr">
              <a:spcBef>
                <a:spcPct val="0"/>
              </a:spcBef>
              <a:buClrTx/>
              <a:buSzTx/>
              <a:buFontTx/>
              <a:buNone/>
            </a:pPr>
            <a:r>
              <a:rPr lang="zh-CN" altLang="en-US" sz="6600" b="1" dirty="0">
                <a:solidFill>
                  <a:srgbClr val="000000"/>
                </a:solidFill>
                <a:latin typeface="Segoe UI Black" panose="020B0A02040204020203" pitchFamily="34" charset="0"/>
                <a:ea typeface="黑体" panose="02010609060101010101" pitchFamily="49" charset="-122"/>
              </a:rPr>
              <a:t>计算机组成原理</a:t>
            </a:r>
          </a:p>
        </p:txBody>
      </p:sp>
      <p:sp>
        <p:nvSpPr>
          <p:cNvPr id="1048586" name="灯片编号占位符 1"/>
          <p:cNvSpPr>
            <a:spLocks noGrp="1"/>
          </p:cNvSpPr>
          <p:nvPr>
            <p:ph type="sldNum" sz="quarter" idx="12"/>
          </p:nvPr>
        </p:nvSpPr>
        <p:spPr/>
        <p:txBody>
          <a:bodyPr/>
          <a:lstStyle/>
          <a:p>
            <a:fld id="{8EE8E787-E6FE-45D8-9039-788B45E44EE7}" type="slidenum">
              <a:rPr lang="zh-CN" altLang="en-US" smtClean="0">
                <a:solidFill>
                  <a:schemeClr val="tx1">
                    <a:lumMod val="95000"/>
                    <a:lumOff val="5000"/>
                  </a:schemeClr>
                </a:solidFill>
              </a:rPr>
              <a:t>1</a:t>
            </a:fld>
            <a:endParaRPr lang="zh-CN" altLang="en-US" dirty="0">
              <a:solidFill>
                <a:schemeClr val="tx1">
                  <a:lumMod val="95000"/>
                  <a:lumOff val="5000"/>
                </a:schemeClr>
              </a:solidFill>
            </a:endParaRPr>
          </a:p>
        </p:txBody>
      </p:sp>
      <p:pic>
        <p:nvPicPr>
          <p:cNvPr id="3" name="图片 2"/>
          <p:cNvPicPr>
            <a:picLocks noChangeAspect="1"/>
          </p:cNvPicPr>
          <p:nvPr/>
        </p:nvPicPr>
        <p:blipFill rotWithShape="1">
          <a:blip r:embed="rId3">
            <a:extLst>
              <a:ext uri="{28A0092B-C50C-407E-A947-70E740481C1C}">
                <a14:useLocalDpi xmlns:a14="http://schemas.microsoft.com/office/drawing/2010/main" val="0"/>
              </a:ext>
            </a:extLst>
          </a:blip>
          <a:srcRect l="17395" t="34319" r="17892" b="26004"/>
          <a:stretch>
            <a:fillRect/>
          </a:stretch>
        </p:blipFill>
        <p:spPr>
          <a:xfrm>
            <a:off x="838200" y="4137025"/>
            <a:ext cx="2476501" cy="2720975"/>
          </a:xfrm>
          <a:prstGeom prst="rect">
            <a:avLst/>
          </a:prstGeom>
        </p:spPr>
      </p:pic>
      <p:sp>
        <p:nvSpPr>
          <p:cNvPr id="4" name="矩形 3"/>
          <p:cNvSpPr/>
          <p:nvPr/>
        </p:nvSpPr>
        <p:spPr>
          <a:xfrm>
            <a:off x="-286698" y="3465989"/>
            <a:ext cx="4271222" cy="738664"/>
          </a:xfrm>
          <a:prstGeom prst="rect">
            <a:avLst/>
          </a:prstGeom>
        </p:spPr>
        <p:txBody>
          <a:bodyPr wrap="square">
            <a:spAutoFit/>
          </a:bodyPr>
          <a:lstStyle/>
          <a:p>
            <a:pPr algn="ctr"/>
            <a:r>
              <a:rPr lang="zh-CN" altLang="en-US" dirty="0"/>
              <a:t>2021春计算机组成原理19级456班</a:t>
            </a:r>
            <a:endParaRPr lang="en-US" altLang="zh-CN" dirty="0"/>
          </a:p>
          <a:p>
            <a:pPr algn="ctr"/>
            <a:r>
              <a:rPr lang="en-US" altLang="zh-CN" sz="2400" b="1" dirty="0">
                <a:solidFill>
                  <a:srgbClr val="FF0000"/>
                </a:solidFill>
              </a:rPr>
              <a:t>QQ</a:t>
            </a:r>
            <a:r>
              <a:rPr lang="zh-CN" altLang="en-US" sz="2400" b="1" dirty="0">
                <a:solidFill>
                  <a:srgbClr val="FF0000"/>
                </a:solidFill>
              </a:rPr>
              <a:t>群号：</a:t>
            </a:r>
            <a:r>
              <a:rPr lang="en-US" altLang="zh-CN" sz="2400" b="1" dirty="0">
                <a:solidFill>
                  <a:srgbClr val="FF0000"/>
                </a:solidFill>
              </a:rPr>
              <a:t>745575324</a:t>
            </a:r>
            <a:endParaRPr lang="zh-CN" altLang="en-US" sz="2400" b="1" dirty="0">
              <a:solidFill>
                <a:srgbClr val="FF0000"/>
              </a:solidFill>
            </a:endParaRPr>
          </a:p>
        </p:txBody>
      </p:sp>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a:t>总线物理实现</a:t>
            </a:r>
          </a:p>
          <a:p>
            <a:endParaRPr lang="zh-CN" altLang="en-US" dirty="0"/>
          </a:p>
        </p:txBody>
      </p:sp>
      <p:sp>
        <p:nvSpPr>
          <p:cNvPr id="24577" name="Rectangle 2"/>
          <p:cNvSpPr>
            <a:spLocks noGrp="1" noChangeArrowheads="1"/>
          </p:cNvSpPr>
          <p:nvPr>
            <p:ph type="title"/>
          </p:nvPr>
        </p:nvSpPr>
        <p:spPr/>
        <p:txBody>
          <a:bodyPr>
            <a:normAutofit fontScale="90000"/>
          </a:bodyPr>
          <a:lstStyle/>
          <a:p>
            <a:r>
              <a:rPr lang="zh-CN" altLang="en-US" dirty="0"/>
              <a:t>总线特性及性能指标</a:t>
            </a:r>
          </a:p>
        </p:txBody>
      </p:sp>
      <p:sp>
        <p:nvSpPr>
          <p:cNvPr id="40" name="灯片编号占位符 39"/>
          <p:cNvSpPr>
            <a:spLocks noGrp="1"/>
          </p:cNvSpPr>
          <p:nvPr>
            <p:ph type="sldNum" sz="quarter" idx="12"/>
          </p:nvPr>
        </p:nvSpPr>
        <p:spPr/>
        <p:txBody>
          <a:bodyPr/>
          <a:lstStyle/>
          <a:p>
            <a:pPr>
              <a:defRPr/>
            </a:pPr>
            <a:fld id="{065E6033-ED57-4AE0-8CE3-400D2AFA3D03}" type="slidenum">
              <a:rPr lang="zh-CN" altLang="en-US"/>
              <a:t>10</a:t>
            </a:fld>
            <a:endParaRPr lang="en-US" altLang="zh-CN"/>
          </a:p>
        </p:txBody>
      </p:sp>
      <p:grpSp>
        <p:nvGrpSpPr>
          <p:cNvPr id="8" name="Group 50"/>
          <p:cNvGrpSpPr/>
          <p:nvPr/>
        </p:nvGrpSpPr>
        <p:grpSpPr bwMode="auto">
          <a:xfrm>
            <a:off x="2063751" y="4981576"/>
            <a:ext cx="8213725" cy="944563"/>
            <a:chOff x="340" y="3138"/>
            <a:chExt cx="5174" cy="595"/>
          </a:xfrm>
        </p:grpSpPr>
        <p:grpSp>
          <p:nvGrpSpPr>
            <p:cNvPr id="24586" name="Group 49"/>
            <p:cNvGrpSpPr/>
            <p:nvPr/>
          </p:nvGrpSpPr>
          <p:grpSpPr bwMode="auto">
            <a:xfrm>
              <a:off x="340" y="3138"/>
              <a:ext cx="4879" cy="595"/>
              <a:chOff x="340" y="3138"/>
              <a:chExt cx="4879" cy="595"/>
            </a:xfrm>
          </p:grpSpPr>
          <p:sp>
            <p:nvSpPr>
              <p:cNvPr id="24588" name="Line 29"/>
              <p:cNvSpPr>
                <a:spLocks noChangeShapeType="1"/>
              </p:cNvSpPr>
              <p:nvPr/>
            </p:nvSpPr>
            <p:spPr bwMode="auto">
              <a:xfrm>
                <a:off x="499" y="3732"/>
                <a:ext cx="4050" cy="1"/>
              </a:xfrm>
              <a:prstGeom prst="line">
                <a:avLst/>
              </a:prstGeom>
              <a:noFill/>
              <a:ln w="20638">
                <a:solidFill>
                  <a:srgbClr val="CC3399"/>
                </a:solidFill>
                <a:round/>
              </a:ln>
            </p:spPr>
            <p:txBody>
              <a:bodyPr/>
              <a:lstStyle/>
              <a:p>
                <a:endParaRPr lang="zh-CN" altLang="en-US" dirty="0"/>
              </a:p>
            </p:txBody>
          </p:sp>
          <p:sp>
            <p:nvSpPr>
              <p:cNvPr id="24589" name="Text Box 30"/>
              <p:cNvSpPr txBox="1">
                <a:spLocks noChangeArrowheads="1"/>
              </p:cNvSpPr>
              <p:nvPr/>
            </p:nvSpPr>
            <p:spPr bwMode="auto">
              <a:xfrm>
                <a:off x="340" y="3155"/>
                <a:ext cx="490" cy="288"/>
              </a:xfrm>
              <a:prstGeom prst="rect">
                <a:avLst/>
              </a:prstGeom>
              <a:noFill/>
              <a:ln w="9525">
                <a:noFill/>
                <a:miter lim="800000"/>
              </a:ln>
            </p:spPr>
            <p:txBody>
              <a:bodyPr wrap="none">
                <a:spAutoFit/>
              </a:bodyPr>
              <a:lstStyle/>
              <a:p>
                <a:r>
                  <a:rPr lang="en-US" altLang="zh-CN" sz="2400">
                    <a:solidFill>
                      <a:srgbClr val="C00000"/>
                    </a:solidFill>
                    <a:latin typeface="Times New Roman" panose="02020603050405020304" pitchFamily="18" charset="0"/>
                  </a:rPr>
                  <a:t>BUS</a:t>
                </a:r>
              </a:p>
            </p:txBody>
          </p:sp>
          <p:sp>
            <p:nvSpPr>
              <p:cNvPr id="24590" name="Line 31"/>
              <p:cNvSpPr>
                <a:spLocks noChangeShapeType="1"/>
              </p:cNvSpPr>
              <p:nvPr/>
            </p:nvSpPr>
            <p:spPr bwMode="auto">
              <a:xfrm>
                <a:off x="1150" y="3143"/>
                <a:ext cx="4069" cy="0"/>
              </a:xfrm>
              <a:prstGeom prst="line">
                <a:avLst/>
              </a:prstGeom>
              <a:noFill/>
              <a:ln w="9525">
                <a:solidFill>
                  <a:srgbClr val="CC3399"/>
                </a:solidFill>
                <a:round/>
              </a:ln>
            </p:spPr>
            <p:txBody>
              <a:bodyPr wrap="none"/>
              <a:lstStyle/>
              <a:p>
                <a:endParaRPr lang="zh-CN" altLang="en-US"/>
              </a:p>
            </p:txBody>
          </p:sp>
          <p:sp>
            <p:nvSpPr>
              <p:cNvPr id="24591" name="Line 32"/>
              <p:cNvSpPr>
                <a:spLocks noChangeShapeType="1"/>
              </p:cNvSpPr>
              <p:nvPr/>
            </p:nvSpPr>
            <p:spPr bwMode="auto">
              <a:xfrm>
                <a:off x="942" y="3335"/>
                <a:ext cx="4056" cy="0"/>
              </a:xfrm>
              <a:prstGeom prst="line">
                <a:avLst/>
              </a:prstGeom>
              <a:noFill/>
              <a:ln w="9525">
                <a:solidFill>
                  <a:srgbClr val="CC3399"/>
                </a:solidFill>
                <a:round/>
              </a:ln>
            </p:spPr>
            <p:txBody>
              <a:bodyPr wrap="none"/>
              <a:lstStyle/>
              <a:p>
                <a:endParaRPr lang="zh-CN" altLang="en-US"/>
              </a:p>
            </p:txBody>
          </p:sp>
          <p:sp>
            <p:nvSpPr>
              <p:cNvPr id="24592" name="Line 33"/>
              <p:cNvSpPr>
                <a:spLocks noChangeShapeType="1"/>
              </p:cNvSpPr>
              <p:nvPr/>
            </p:nvSpPr>
            <p:spPr bwMode="auto">
              <a:xfrm>
                <a:off x="734" y="3527"/>
                <a:ext cx="4047" cy="0"/>
              </a:xfrm>
              <a:prstGeom prst="line">
                <a:avLst/>
              </a:prstGeom>
              <a:noFill/>
              <a:ln w="9525">
                <a:solidFill>
                  <a:srgbClr val="CC3399"/>
                </a:solidFill>
                <a:round/>
              </a:ln>
            </p:spPr>
            <p:txBody>
              <a:bodyPr wrap="none"/>
              <a:lstStyle/>
              <a:p>
                <a:endParaRPr lang="zh-CN" altLang="en-US"/>
              </a:p>
            </p:txBody>
          </p:sp>
          <p:sp>
            <p:nvSpPr>
              <p:cNvPr id="24593" name="Line 34"/>
              <p:cNvSpPr>
                <a:spLocks noChangeShapeType="1"/>
              </p:cNvSpPr>
              <p:nvPr/>
            </p:nvSpPr>
            <p:spPr bwMode="auto">
              <a:xfrm flipH="1">
                <a:off x="489" y="3138"/>
                <a:ext cx="672" cy="594"/>
              </a:xfrm>
              <a:prstGeom prst="line">
                <a:avLst/>
              </a:prstGeom>
              <a:noFill/>
              <a:ln w="28575">
                <a:solidFill>
                  <a:schemeClr val="folHlink"/>
                </a:solidFill>
                <a:round/>
              </a:ln>
            </p:spPr>
            <p:txBody>
              <a:bodyPr wrap="none"/>
              <a:lstStyle/>
              <a:p>
                <a:endParaRPr lang="zh-CN" altLang="en-US"/>
              </a:p>
            </p:txBody>
          </p:sp>
          <p:sp>
            <p:nvSpPr>
              <p:cNvPr id="24594" name="Line 35"/>
              <p:cNvSpPr>
                <a:spLocks noChangeShapeType="1"/>
              </p:cNvSpPr>
              <p:nvPr/>
            </p:nvSpPr>
            <p:spPr bwMode="auto">
              <a:xfrm flipH="1">
                <a:off x="4542" y="3138"/>
                <a:ext cx="672" cy="594"/>
              </a:xfrm>
              <a:prstGeom prst="line">
                <a:avLst/>
              </a:prstGeom>
              <a:noFill/>
              <a:ln w="28575">
                <a:solidFill>
                  <a:schemeClr val="folHlink"/>
                </a:solidFill>
                <a:round/>
              </a:ln>
            </p:spPr>
            <p:txBody>
              <a:bodyPr wrap="none"/>
              <a:lstStyle/>
              <a:p>
                <a:endParaRPr lang="zh-CN" altLang="en-US"/>
              </a:p>
            </p:txBody>
          </p:sp>
        </p:grpSp>
        <p:sp>
          <p:nvSpPr>
            <p:cNvPr id="24587" name="Text Box 46"/>
            <p:cNvSpPr txBox="1">
              <a:spLocks noChangeArrowheads="1"/>
            </p:cNvSpPr>
            <p:nvPr/>
          </p:nvSpPr>
          <p:spPr bwMode="auto">
            <a:xfrm>
              <a:off x="5012" y="3278"/>
              <a:ext cx="502" cy="288"/>
            </a:xfrm>
            <a:prstGeom prst="rect">
              <a:avLst/>
            </a:prstGeom>
            <a:noFill/>
            <a:ln w="9525">
              <a:noFill/>
              <a:miter lim="800000"/>
            </a:ln>
          </p:spPr>
          <p:txBody>
            <a:bodyPr wrap="none">
              <a:spAutoFit/>
            </a:bodyPr>
            <a:lstStyle/>
            <a:p>
              <a:r>
                <a:rPr lang="zh-CN" altLang="en-US" sz="2400">
                  <a:solidFill>
                    <a:srgbClr val="C00000"/>
                  </a:solidFill>
                  <a:latin typeface="Times New Roman" panose="02020603050405020304" pitchFamily="18" charset="0"/>
                </a:rPr>
                <a:t>主板</a:t>
              </a:r>
            </a:p>
          </p:txBody>
        </p:sp>
      </p:grpSp>
      <p:grpSp>
        <p:nvGrpSpPr>
          <p:cNvPr id="2" name="Group 3"/>
          <p:cNvGrpSpPr/>
          <p:nvPr/>
        </p:nvGrpSpPr>
        <p:grpSpPr bwMode="auto">
          <a:xfrm>
            <a:off x="3128964" y="2322514"/>
            <a:ext cx="1768475" cy="3602037"/>
            <a:chOff x="528" y="1392"/>
            <a:chExt cx="773" cy="2269"/>
          </a:xfrm>
        </p:grpSpPr>
        <p:sp>
          <p:nvSpPr>
            <p:cNvPr id="24609" name="Rectangle 4"/>
            <p:cNvSpPr>
              <a:spLocks noChangeArrowheads="1"/>
            </p:cNvSpPr>
            <p:nvPr/>
          </p:nvSpPr>
          <p:spPr bwMode="auto">
            <a:xfrm>
              <a:off x="711" y="1659"/>
              <a:ext cx="406" cy="389"/>
            </a:xfrm>
            <a:prstGeom prst="rect">
              <a:avLst/>
            </a:prstGeom>
            <a:noFill/>
            <a:ln w="9525">
              <a:noFill/>
              <a:miter lim="800000"/>
            </a:ln>
          </p:spPr>
          <p:txBody>
            <a:bodyPr/>
            <a:lstStyle/>
            <a:p>
              <a:pPr>
                <a:spcBef>
                  <a:spcPct val="20000"/>
                </a:spcBef>
              </a:pPr>
              <a:endParaRPr lang="zh-CN" altLang="en-US">
                <a:solidFill>
                  <a:srgbClr val="C00000"/>
                </a:solidFill>
              </a:endParaRPr>
            </a:p>
          </p:txBody>
        </p:sp>
        <p:sp>
          <p:nvSpPr>
            <p:cNvPr id="24610" name="Rectangle 5"/>
            <p:cNvSpPr>
              <a:spLocks noChangeArrowheads="1"/>
            </p:cNvSpPr>
            <p:nvPr/>
          </p:nvSpPr>
          <p:spPr bwMode="auto">
            <a:xfrm>
              <a:off x="672" y="1392"/>
              <a:ext cx="305" cy="271"/>
            </a:xfrm>
            <a:prstGeom prst="rect">
              <a:avLst/>
            </a:prstGeom>
            <a:noFill/>
            <a:ln w="9525">
              <a:noFill/>
              <a:miter lim="800000"/>
            </a:ln>
          </p:spPr>
          <p:txBody>
            <a:bodyPr wrap="none" lIns="0" tIns="0" rIns="0" bIns="0">
              <a:spAutoFit/>
            </a:bodyPr>
            <a:lstStyle/>
            <a:p>
              <a:r>
                <a:rPr lang="en-US" altLang="zh-CN" sz="2800">
                  <a:solidFill>
                    <a:srgbClr val="C00000"/>
                  </a:solidFill>
                  <a:latin typeface="Times New Roman" panose="02020603050405020304" pitchFamily="18" charset="0"/>
                </a:rPr>
                <a:t>CPU</a:t>
              </a:r>
            </a:p>
          </p:txBody>
        </p:sp>
        <p:sp>
          <p:nvSpPr>
            <p:cNvPr id="24611" name="Rectangle 6"/>
            <p:cNvSpPr>
              <a:spLocks noChangeArrowheads="1"/>
            </p:cNvSpPr>
            <p:nvPr/>
          </p:nvSpPr>
          <p:spPr bwMode="auto">
            <a:xfrm>
              <a:off x="528" y="1680"/>
              <a:ext cx="399" cy="271"/>
            </a:xfrm>
            <a:prstGeom prst="rect">
              <a:avLst/>
            </a:prstGeom>
            <a:noFill/>
            <a:ln w="9525">
              <a:noFill/>
              <a:miter lim="800000"/>
            </a:ln>
          </p:spPr>
          <p:txBody>
            <a:bodyPr wrap="none" lIns="0" tIns="0" rIns="0" bIns="0">
              <a:spAutoFit/>
            </a:bodyPr>
            <a:lstStyle/>
            <a:p>
              <a:r>
                <a:rPr lang="zh-CN" altLang="en-US" sz="2800">
                  <a:solidFill>
                    <a:srgbClr val="C00000"/>
                  </a:solidFill>
                </a:rPr>
                <a:t>  插板</a:t>
              </a:r>
              <a:endParaRPr lang="zh-CN" altLang="en-US" sz="2800">
                <a:solidFill>
                  <a:srgbClr val="C00000"/>
                </a:solidFill>
                <a:latin typeface="Times New Roman" panose="02020603050405020304" pitchFamily="18" charset="0"/>
              </a:endParaRPr>
            </a:p>
          </p:txBody>
        </p:sp>
        <p:grpSp>
          <p:nvGrpSpPr>
            <p:cNvPr id="24612" name="Group 7"/>
            <p:cNvGrpSpPr/>
            <p:nvPr/>
          </p:nvGrpSpPr>
          <p:grpSpPr bwMode="auto">
            <a:xfrm>
              <a:off x="843" y="2040"/>
              <a:ext cx="458" cy="1621"/>
              <a:chOff x="843" y="2040"/>
              <a:chExt cx="458" cy="1621"/>
            </a:xfrm>
          </p:grpSpPr>
          <p:sp>
            <p:nvSpPr>
              <p:cNvPr id="24614" name="Freeform 8"/>
              <p:cNvSpPr/>
              <p:nvPr/>
            </p:nvSpPr>
            <p:spPr bwMode="auto">
              <a:xfrm>
                <a:off x="843" y="2040"/>
                <a:ext cx="458" cy="1621"/>
              </a:xfrm>
              <a:custGeom>
                <a:avLst/>
                <a:gdLst>
                  <a:gd name="T0" fmla="*/ 0 w 458"/>
                  <a:gd name="T1" fmla="*/ 551 h 1621"/>
                  <a:gd name="T2" fmla="*/ 458 w 458"/>
                  <a:gd name="T3" fmla="*/ 0 h 1621"/>
                  <a:gd name="T4" fmla="*/ 458 w 458"/>
                  <a:gd name="T5" fmla="*/ 1071 h 1621"/>
                  <a:gd name="T6" fmla="*/ 0 w 458"/>
                  <a:gd name="T7" fmla="*/ 1621 h 1621"/>
                  <a:gd name="T8" fmla="*/ 0 w 458"/>
                  <a:gd name="T9" fmla="*/ 551 h 1621"/>
                  <a:gd name="T10" fmla="*/ 0 60000 65536"/>
                  <a:gd name="T11" fmla="*/ 0 60000 65536"/>
                  <a:gd name="T12" fmla="*/ 0 60000 65536"/>
                  <a:gd name="T13" fmla="*/ 0 60000 65536"/>
                  <a:gd name="T14" fmla="*/ 0 60000 65536"/>
                  <a:gd name="T15" fmla="*/ 0 w 458"/>
                  <a:gd name="T16" fmla="*/ 0 h 1621"/>
                  <a:gd name="T17" fmla="*/ 458 w 458"/>
                  <a:gd name="T18" fmla="*/ 1621 h 1621"/>
                </a:gdLst>
                <a:ahLst/>
                <a:cxnLst>
                  <a:cxn ang="T10">
                    <a:pos x="T0" y="T1"/>
                  </a:cxn>
                  <a:cxn ang="T11">
                    <a:pos x="T2" y="T3"/>
                  </a:cxn>
                  <a:cxn ang="T12">
                    <a:pos x="T4" y="T5"/>
                  </a:cxn>
                  <a:cxn ang="T13">
                    <a:pos x="T6" y="T7"/>
                  </a:cxn>
                  <a:cxn ang="T14">
                    <a:pos x="T8" y="T9"/>
                  </a:cxn>
                </a:cxnLst>
                <a:rect l="T15" t="T16" r="T17" b="T18"/>
                <a:pathLst>
                  <a:path w="458" h="1621">
                    <a:moveTo>
                      <a:pt x="0" y="551"/>
                    </a:moveTo>
                    <a:lnTo>
                      <a:pt x="458" y="0"/>
                    </a:lnTo>
                    <a:lnTo>
                      <a:pt x="458" y="1071"/>
                    </a:lnTo>
                    <a:lnTo>
                      <a:pt x="0" y="1621"/>
                    </a:lnTo>
                    <a:lnTo>
                      <a:pt x="0" y="551"/>
                    </a:lnTo>
                    <a:close/>
                  </a:path>
                </a:pathLst>
              </a:custGeom>
              <a:solidFill>
                <a:srgbClr val="EBF010"/>
              </a:solidFill>
              <a:ln w="9525">
                <a:noFill/>
                <a:round/>
              </a:ln>
            </p:spPr>
            <p:txBody>
              <a:bodyPr/>
              <a:lstStyle/>
              <a:p>
                <a:endParaRPr lang="zh-CN" altLang="en-US"/>
              </a:p>
            </p:txBody>
          </p:sp>
          <p:sp>
            <p:nvSpPr>
              <p:cNvPr id="24615" name="Freeform 9"/>
              <p:cNvSpPr/>
              <p:nvPr/>
            </p:nvSpPr>
            <p:spPr bwMode="auto">
              <a:xfrm>
                <a:off x="843" y="2040"/>
                <a:ext cx="458" cy="1621"/>
              </a:xfrm>
              <a:custGeom>
                <a:avLst/>
                <a:gdLst>
                  <a:gd name="T0" fmla="*/ 0 w 458"/>
                  <a:gd name="T1" fmla="*/ 551 h 1621"/>
                  <a:gd name="T2" fmla="*/ 458 w 458"/>
                  <a:gd name="T3" fmla="*/ 0 h 1621"/>
                  <a:gd name="T4" fmla="*/ 458 w 458"/>
                  <a:gd name="T5" fmla="*/ 1071 h 1621"/>
                  <a:gd name="T6" fmla="*/ 0 w 458"/>
                  <a:gd name="T7" fmla="*/ 1621 h 1621"/>
                  <a:gd name="T8" fmla="*/ 0 w 458"/>
                  <a:gd name="T9" fmla="*/ 551 h 1621"/>
                  <a:gd name="T10" fmla="*/ 0 60000 65536"/>
                  <a:gd name="T11" fmla="*/ 0 60000 65536"/>
                  <a:gd name="T12" fmla="*/ 0 60000 65536"/>
                  <a:gd name="T13" fmla="*/ 0 60000 65536"/>
                  <a:gd name="T14" fmla="*/ 0 60000 65536"/>
                  <a:gd name="T15" fmla="*/ 0 w 458"/>
                  <a:gd name="T16" fmla="*/ 0 h 1621"/>
                  <a:gd name="T17" fmla="*/ 458 w 458"/>
                  <a:gd name="T18" fmla="*/ 1621 h 1621"/>
                </a:gdLst>
                <a:ahLst/>
                <a:cxnLst>
                  <a:cxn ang="T10">
                    <a:pos x="T0" y="T1"/>
                  </a:cxn>
                  <a:cxn ang="T11">
                    <a:pos x="T2" y="T3"/>
                  </a:cxn>
                  <a:cxn ang="T12">
                    <a:pos x="T4" y="T5"/>
                  </a:cxn>
                  <a:cxn ang="T13">
                    <a:pos x="T6" y="T7"/>
                  </a:cxn>
                  <a:cxn ang="T14">
                    <a:pos x="T8" y="T9"/>
                  </a:cxn>
                </a:cxnLst>
                <a:rect l="T15" t="T16" r="T17" b="T18"/>
                <a:pathLst>
                  <a:path w="458" h="1621">
                    <a:moveTo>
                      <a:pt x="0" y="551"/>
                    </a:moveTo>
                    <a:lnTo>
                      <a:pt x="458" y="0"/>
                    </a:lnTo>
                    <a:lnTo>
                      <a:pt x="458" y="1071"/>
                    </a:lnTo>
                    <a:lnTo>
                      <a:pt x="0" y="1621"/>
                    </a:lnTo>
                    <a:lnTo>
                      <a:pt x="0" y="551"/>
                    </a:lnTo>
                    <a:close/>
                  </a:path>
                </a:pathLst>
              </a:custGeom>
              <a:solidFill>
                <a:srgbClr val="EBF010"/>
              </a:solidFill>
              <a:ln w="20638">
                <a:solidFill>
                  <a:srgbClr val="000000"/>
                </a:solidFill>
                <a:round/>
              </a:ln>
            </p:spPr>
            <p:txBody>
              <a:bodyPr/>
              <a:lstStyle/>
              <a:p>
                <a:endParaRPr lang="zh-CN" altLang="en-US"/>
              </a:p>
            </p:txBody>
          </p:sp>
        </p:grpSp>
        <p:sp>
          <p:nvSpPr>
            <p:cNvPr id="24613" name="Line 10"/>
            <p:cNvSpPr>
              <a:spLocks noChangeShapeType="1"/>
            </p:cNvSpPr>
            <p:nvPr/>
          </p:nvSpPr>
          <p:spPr bwMode="auto">
            <a:xfrm>
              <a:off x="843" y="2064"/>
              <a:ext cx="161" cy="288"/>
            </a:xfrm>
            <a:prstGeom prst="line">
              <a:avLst/>
            </a:prstGeom>
            <a:noFill/>
            <a:ln w="15875">
              <a:solidFill>
                <a:srgbClr val="EBF010"/>
              </a:solidFill>
              <a:round/>
            </a:ln>
          </p:spPr>
          <p:txBody>
            <a:bodyPr/>
            <a:lstStyle/>
            <a:p>
              <a:endParaRPr lang="zh-CN" altLang="en-US"/>
            </a:p>
          </p:txBody>
        </p:sp>
      </p:grpSp>
      <p:grpSp>
        <p:nvGrpSpPr>
          <p:cNvPr id="4" name="Group 11"/>
          <p:cNvGrpSpPr/>
          <p:nvPr/>
        </p:nvGrpSpPr>
        <p:grpSpPr bwMode="auto">
          <a:xfrm>
            <a:off x="5216526" y="2225675"/>
            <a:ext cx="1509713" cy="3678238"/>
            <a:chOff x="1440" y="1344"/>
            <a:chExt cx="660" cy="2317"/>
          </a:xfrm>
        </p:grpSpPr>
        <p:grpSp>
          <p:nvGrpSpPr>
            <p:cNvPr id="24602" name="Group 12"/>
            <p:cNvGrpSpPr/>
            <p:nvPr/>
          </p:nvGrpSpPr>
          <p:grpSpPr bwMode="auto">
            <a:xfrm>
              <a:off x="1642" y="2040"/>
              <a:ext cx="458" cy="1621"/>
              <a:chOff x="1642" y="2040"/>
              <a:chExt cx="458" cy="1621"/>
            </a:xfrm>
          </p:grpSpPr>
          <p:sp>
            <p:nvSpPr>
              <p:cNvPr id="24607" name="Freeform 13"/>
              <p:cNvSpPr/>
              <p:nvPr/>
            </p:nvSpPr>
            <p:spPr bwMode="auto">
              <a:xfrm>
                <a:off x="1642" y="2040"/>
                <a:ext cx="458" cy="1621"/>
              </a:xfrm>
              <a:custGeom>
                <a:avLst/>
                <a:gdLst>
                  <a:gd name="T0" fmla="*/ 0 w 458"/>
                  <a:gd name="T1" fmla="*/ 551 h 1621"/>
                  <a:gd name="T2" fmla="*/ 458 w 458"/>
                  <a:gd name="T3" fmla="*/ 0 h 1621"/>
                  <a:gd name="T4" fmla="*/ 458 w 458"/>
                  <a:gd name="T5" fmla="*/ 1071 h 1621"/>
                  <a:gd name="T6" fmla="*/ 0 w 458"/>
                  <a:gd name="T7" fmla="*/ 1621 h 1621"/>
                  <a:gd name="T8" fmla="*/ 0 w 458"/>
                  <a:gd name="T9" fmla="*/ 551 h 1621"/>
                  <a:gd name="T10" fmla="*/ 0 60000 65536"/>
                  <a:gd name="T11" fmla="*/ 0 60000 65536"/>
                  <a:gd name="T12" fmla="*/ 0 60000 65536"/>
                  <a:gd name="T13" fmla="*/ 0 60000 65536"/>
                  <a:gd name="T14" fmla="*/ 0 60000 65536"/>
                  <a:gd name="T15" fmla="*/ 0 w 458"/>
                  <a:gd name="T16" fmla="*/ 0 h 1621"/>
                  <a:gd name="T17" fmla="*/ 458 w 458"/>
                  <a:gd name="T18" fmla="*/ 1621 h 1621"/>
                </a:gdLst>
                <a:ahLst/>
                <a:cxnLst>
                  <a:cxn ang="T10">
                    <a:pos x="T0" y="T1"/>
                  </a:cxn>
                  <a:cxn ang="T11">
                    <a:pos x="T2" y="T3"/>
                  </a:cxn>
                  <a:cxn ang="T12">
                    <a:pos x="T4" y="T5"/>
                  </a:cxn>
                  <a:cxn ang="T13">
                    <a:pos x="T6" y="T7"/>
                  </a:cxn>
                  <a:cxn ang="T14">
                    <a:pos x="T8" y="T9"/>
                  </a:cxn>
                </a:cxnLst>
                <a:rect l="T15" t="T16" r="T17" b="T18"/>
                <a:pathLst>
                  <a:path w="458" h="1621">
                    <a:moveTo>
                      <a:pt x="0" y="551"/>
                    </a:moveTo>
                    <a:lnTo>
                      <a:pt x="458" y="0"/>
                    </a:lnTo>
                    <a:lnTo>
                      <a:pt x="458" y="1071"/>
                    </a:lnTo>
                    <a:lnTo>
                      <a:pt x="0" y="1621"/>
                    </a:lnTo>
                    <a:lnTo>
                      <a:pt x="0" y="551"/>
                    </a:lnTo>
                    <a:close/>
                  </a:path>
                </a:pathLst>
              </a:custGeom>
              <a:solidFill>
                <a:srgbClr val="EBF010"/>
              </a:solidFill>
              <a:ln w="9525">
                <a:noFill/>
                <a:round/>
              </a:ln>
            </p:spPr>
            <p:txBody>
              <a:bodyPr/>
              <a:lstStyle/>
              <a:p>
                <a:endParaRPr lang="zh-CN" altLang="en-US"/>
              </a:p>
            </p:txBody>
          </p:sp>
          <p:sp>
            <p:nvSpPr>
              <p:cNvPr id="24608" name="Freeform 14"/>
              <p:cNvSpPr/>
              <p:nvPr/>
            </p:nvSpPr>
            <p:spPr bwMode="auto">
              <a:xfrm>
                <a:off x="1642" y="2040"/>
                <a:ext cx="458" cy="1621"/>
              </a:xfrm>
              <a:custGeom>
                <a:avLst/>
                <a:gdLst>
                  <a:gd name="T0" fmla="*/ 0 w 458"/>
                  <a:gd name="T1" fmla="*/ 551 h 1621"/>
                  <a:gd name="T2" fmla="*/ 458 w 458"/>
                  <a:gd name="T3" fmla="*/ 0 h 1621"/>
                  <a:gd name="T4" fmla="*/ 458 w 458"/>
                  <a:gd name="T5" fmla="*/ 1071 h 1621"/>
                  <a:gd name="T6" fmla="*/ 0 w 458"/>
                  <a:gd name="T7" fmla="*/ 1621 h 1621"/>
                  <a:gd name="T8" fmla="*/ 0 w 458"/>
                  <a:gd name="T9" fmla="*/ 551 h 1621"/>
                  <a:gd name="T10" fmla="*/ 0 60000 65536"/>
                  <a:gd name="T11" fmla="*/ 0 60000 65536"/>
                  <a:gd name="T12" fmla="*/ 0 60000 65536"/>
                  <a:gd name="T13" fmla="*/ 0 60000 65536"/>
                  <a:gd name="T14" fmla="*/ 0 60000 65536"/>
                  <a:gd name="T15" fmla="*/ 0 w 458"/>
                  <a:gd name="T16" fmla="*/ 0 h 1621"/>
                  <a:gd name="T17" fmla="*/ 458 w 458"/>
                  <a:gd name="T18" fmla="*/ 1621 h 1621"/>
                </a:gdLst>
                <a:ahLst/>
                <a:cxnLst>
                  <a:cxn ang="T10">
                    <a:pos x="T0" y="T1"/>
                  </a:cxn>
                  <a:cxn ang="T11">
                    <a:pos x="T2" y="T3"/>
                  </a:cxn>
                  <a:cxn ang="T12">
                    <a:pos x="T4" y="T5"/>
                  </a:cxn>
                  <a:cxn ang="T13">
                    <a:pos x="T6" y="T7"/>
                  </a:cxn>
                  <a:cxn ang="T14">
                    <a:pos x="T8" y="T9"/>
                  </a:cxn>
                </a:cxnLst>
                <a:rect l="T15" t="T16" r="T17" b="T18"/>
                <a:pathLst>
                  <a:path w="458" h="1621">
                    <a:moveTo>
                      <a:pt x="0" y="551"/>
                    </a:moveTo>
                    <a:lnTo>
                      <a:pt x="458" y="0"/>
                    </a:lnTo>
                    <a:lnTo>
                      <a:pt x="458" y="1071"/>
                    </a:lnTo>
                    <a:lnTo>
                      <a:pt x="0" y="1621"/>
                    </a:lnTo>
                    <a:lnTo>
                      <a:pt x="0" y="551"/>
                    </a:lnTo>
                    <a:close/>
                  </a:path>
                </a:pathLst>
              </a:custGeom>
              <a:solidFill>
                <a:srgbClr val="EBF010"/>
              </a:solidFill>
              <a:ln w="20638">
                <a:solidFill>
                  <a:srgbClr val="000000"/>
                </a:solidFill>
                <a:round/>
              </a:ln>
            </p:spPr>
            <p:txBody>
              <a:bodyPr/>
              <a:lstStyle/>
              <a:p>
                <a:endParaRPr lang="zh-CN" altLang="en-US"/>
              </a:p>
            </p:txBody>
          </p:sp>
        </p:grpSp>
        <p:sp>
          <p:nvSpPr>
            <p:cNvPr id="24603" name="Rectangle 15"/>
            <p:cNvSpPr>
              <a:spLocks noChangeArrowheads="1"/>
            </p:cNvSpPr>
            <p:nvPr/>
          </p:nvSpPr>
          <p:spPr bwMode="auto">
            <a:xfrm>
              <a:off x="1584" y="1679"/>
              <a:ext cx="406" cy="388"/>
            </a:xfrm>
            <a:prstGeom prst="rect">
              <a:avLst/>
            </a:prstGeom>
            <a:noFill/>
            <a:ln w="9525">
              <a:noFill/>
              <a:miter lim="800000"/>
            </a:ln>
          </p:spPr>
          <p:txBody>
            <a:bodyPr/>
            <a:lstStyle/>
            <a:p>
              <a:pPr>
                <a:spcBef>
                  <a:spcPct val="20000"/>
                </a:spcBef>
              </a:pPr>
              <a:endParaRPr lang="zh-CN" altLang="en-US"/>
            </a:p>
          </p:txBody>
        </p:sp>
        <p:sp>
          <p:nvSpPr>
            <p:cNvPr id="24604" name="Rectangle 16"/>
            <p:cNvSpPr>
              <a:spLocks noChangeArrowheads="1"/>
            </p:cNvSpPr>
            <p:nvPr/>
          </p:nvSpPr>
          <p:spPr bwMode="auto">
            <a:xfrm>
              <a:off x="1584" y="1344"/>
              <a:ext cx="315" cy="271"/>
            </a:xfrm>
            <a:prstGeom prst="rect">
              <a:avLst/>
            </a:prstGeom>
            <a:noFill/>
            <a:ln w="9525">
              <a:noFill/>
              <a:miter lim="800000"/>
            </a:ln>
          </p:spPr>
          <p:txBody>
            <a:bodyPr wrap="none" lIns="0" tIns="0" rIns="0" bIns="0">
              <a:spAutoFit/>
            </a:bodyPr>
            <a:lstStyle/>
            <a:p>
              <a:r>
                <a:rPr lang="zh-CN" altLang="en-US" sz="2800">
                  <a:solidFill>
                    <a:srgbClr val="C00000"/>
                  </a:solidFill>
                  <a:latin typeface="Times New Roman" panose="02020603050405020304" pitchFamily="18" charset="0"/>
                </a:rPr>
                <a:t>主存</a:t>
              </a:r>
            </a:p>
          </p:txBody>
        </p:sp>
        <p:sp>
          <p:nvSpPr>
            <p:cNvPr id="24605" name="Rectangle 17"/>
            <p:cNvSpPr>
              <a:spLocks noChangeArrowheads="1"/>
            </p:cNvSpPr>
            <p:nvPr/>
          </p:nvSpPr>
          <p:spPr bwMode="auto">
            <a:xfrm>
              <a:off x="1440" y="1661"/>
              <a:ext cx="399" cy="271"/>
            </a:xfrm>
            <a:prstGeom prst="rect">
              <a:avLst/>
            </a:prstGeom>
            <a:noFill/>
            <a:ln w="9525">
              <a:noFill/>
              <a:miter lim="800000"/>
            </a:ln>
          </p:spPr>
          <p:txBody>
            <a:bodyPr wrap="none" lIns="0" tIns="0" rIns="0" bIns="0">
              <a:spAutoFit/>
            </a:bodyPr>
            <a:lstStyle/>
            <a:p>
              <a:r>
                <a:rPr lang="zh-CN" altLang="en-US" sz="2800">
                  <a:solidFill>
                    <a:srgbClr val="EBF010"/>
                  </a:solidFill>
                </a:rPr>
                <a:t>  </a:t>
              </a:r>
              <a:r>
                <a:rPr lang="zh-CN" altLang="en-US" sz="2800">
                  <a:solidFill>
                    <a:srgbClr val="C00000"/>
                  </a:solidFill>
                </a:rPr>
                <a:t>插板</a:t>
              </a:r>
              <a:endParaRPr lang="zh-CN" altLang="en-US" sz="2800">
                <a:solidFill>
                  <a:srgbClr val="C00000"/>
                </a:solidFill>
                <a:latin typeface="Times New Roman" panose="02020603050405020304" pitchFamily="18" charset="0"/>
              </a:endParaRPr>
            </a:p>
          </p:txBody>
        </p:sp>
        <p:sp>
          <p:nvSpPr>
            <p:cNvPr id="24606" name="Line 18"/>
            <p:cNvSpPr>
              <a:spLocks noChangeShapeType="1"/>
            </p:cNvSpPr>
            <p:nvPr/>
          </p:nvSpPr>
          <p:spPr bwMode="auto">
            <a:xfrm>
              <a:off x="1649" y="2067"/>
              <a:ext cx="161" cy="289"/>
            </a:xfrm>
            <a:prstGeom prst="line">
              <a:avLst/>
            </a:prstGeom>
            <a:noFill/>
            <a:ln w="15875">
              <a:solidFill>
                <a:srgbClr val="EBF010"/>
              </a:solidFill>
              <a:round/>
            </a:ln>
          </p:spPr>
          <p:txBody>
            <a:bodyPr/>
            <a:lstStyle/>
            <a:p>
              <a:endParaRPr lang="zh-CN" altLang="en-US"/>
            </a:p>
          </p:txBody>
        </p:sp>
      </p:grpSp>
      <p:grpSp>
        <p:nvGrpSpPr>
          <p:cNvPr id="6" name="Group 19"/>
          <p:cNvGrpSpPr/>
          <p:nvPr/>
        </p:nvGrpSpPr>
        <p:grpSpPr bwMode="auto">
          <a:xfrm>
            <a:off x="7192964" y="2195513"/>
            <a:ext cx="1360487" cy="3708400"/>
            <a:chOff x="3571" y="1383"/>
            <a:chExt cx="857" cy="2336"/>
          </a:xfrm>
        </p:grpSpPr>
        <p:grpSp>
          <p:nvGrpSpPr>
            <p:cNvPr id="24595" name="Group 20"/>
            <p:cNvGrpSpPr/>
            <p:nvPr/>
          </p:nvGrpSpPr>
          <p:grpSpPr bwMode="auto">
            <a:xfrm>
              <a:off x="3769" y="2098"/>
              <a:ext cx="659" cy="1621"/>
              <a:chOff x="2441" y="2040"/>
              <a:chExt cx="457" cy="1621"/>
            </a:xfrm>
          </p:grpSpPr>
          <p:sp>
            <p:nvSpPr>
              <p:cNvPr id="24600" name="Freeform 21"/>
              <p:cNvSpPr/>
              <p:nvPr/>
            </p:nvSpPr>
            <p:spPr bwMode="auto">
              <a:xfrm>
                <a:off x="2441" y="2040"/>
                <a:ext cx="457" cy="1621"/>
              </a:xfrm>
              <a:custGeom>
                <a:avLst/>
                <a:gdLst>
                  <a:gd name="T0" fmla="*/ 0 w 457"/>
                  <a:gd name="T1" fmla="*/ 551 h 1621"/>
                  <a:gd name="T2" fmla="*/ 457 w 457"/>
                  <a:gd name="T3" fmla="*/ 0 h 1621"/>
                  <a:gd name="T4" fmla="*/ 457 w 457"/>
                  <a:gd name="T5" fmla="*/ 1071 h 1621"/>
                  <a:gd name="T6" fmla="*/ 0 w 457"/>
                  <a:gd name="T7" fmla="*/ 1621 h 1621"/>
                  <a:gd name="T8" fmla="*/ 0 w 457"/>
                  <a:gd name="T9" fmla="*/ 551 h 1621"/>
                  <a:gd name="T10" fmla="*/ 0 60000 65536"/>
                  <a:gd name="T11" fmla="*/ 0 60000 65536"/>
                  <a:gd name="T12" fmla="*/ 0 60000 65536"/>
                  <a:gd name="T13" fmla="*/ 0 60000 65536"/>
                  <a:gd name="T14" fmla="*/ 0 60000 65536"/>
                  <a:gd name="T15" fmla="*/ 0 w 457"/>
                  <a:gd name="T16" fmla="*/ 0 h 1621"/>
                  <a:gd name="T17" fmla="*/ 457 w 457"/>
                  <a:gd name="T18" fmla="*/ 1621 h 1621"/>
                </a:gdLst>
                <a:ahLst/>
                <a:cxnLst>
                  <a:cxn ang="T10">
                    <a:pos x="T0" y="T1"/>
                  </a:cxn>
                  <a:cxn ang="T11">
                    <a:pos x="T2" y="T3"/>
                  </a:cxn>
                  <a:cxn ang="T12">
                    <a:pos x="T4" y="T5"/>
                  </a:cxn>
                  <a:cxn ang="T13">
                    <a:pos x="T6" y="T7"/>
                  </a:cxn>
                  <a:cxn ang="T14">
                    <a:pos x="T8" y="T9"/>
                  </a:cxn>
                </a:cxnLst>
                <a:rect l="T15" t="T16" r="T17" b="T18"/>
                <a:pathLst>
                  <a:path w="457" h="1621">
                    <a:moveTo>
                      <a:pt x="0" y="551"/>
                    </a:moveTo>
                    <a:lnTo>
                      <a:pt x="457" y="0"/>
                    </a:lnTo>
                    <a:lnTo>
                      <a:pt x="457" y="1071"/>
                    </a:lnTo>
                    <a:lnTo>
                      <a:pt x="0" y="1621"/>
                    </a:lnTo>
                    <a:lnTo>
                      <a:pt x="0" y="551"/>
                    </a:lnTo>
                    <a:close/>
                  </a:path>
                </a:pathLst>
              </a:custGeom>
              <a:solidFill>
                <a:srgbClr val="EBF010"/>
              </a:solidFill>
              <a:ln w="9525">
                <a:noFill/>
                <a:round/>
              </a:ln>
            </p:spPr>
            <p:txBody>
              <a:bodyPr/>
              <a:lstStyle/>
              <a:p>
                <a:endParaRPr lang="zh-CN" altLang="en-US"/>
              </a:p>
            </p:txBody>
          </p:sp>
          <p:sp>
            <p:nvSpPr>
              <p:cNvPr id="24601" name="Freeform 22"/>
              <p:cNvSpPr/>
              <p:nvPr/>
            </p:nvSpPr>
            <p:spPr bwMode="auto">
              <a:xfrm>
                <a:off x="2441" y="2040"/>
                <a:ext cx="457" cy="1621"/>
              </a:xfrm>
              <a:custGeom>
                <a:avLst/>
                <a:gdLst>
                  <a:gd name="T0" fmla="*/ 0 w 457"/>
                  <a:gd name="T1" fmla="*/ 551 h 1621"/>
                  <a:gd name="T2" fmla="*/ 457 w 457"/>
                  <a:gd name="T3" fmla="*/ 0 h 1621"/>
                  <a:gd name="T4" fmla="*/ 457 w 457"/>
                  <a:gd name="T5" fmla="*/ 1071 h 1621"/>
                  <a:gd name="T6" fmla="*/ 0 w 457"/>
                  <a:gd name="T7" fmla="*/ 1621 h 1621"/>
                  <a:gd name="T8" fmla="*/ 0 w 457"/>
                  <a:gd name="T9" fmla="*/ 551 h 1621"/>
                  <a:gd name="T10" fmla="*/ 0 60000 65536"/>
                  <a:gd name="T11" fmla="*/ 0 60000 65536"/>
                  <a:gd name="T12" fmla="*/ 0 60000 65536"/>
                  <a:gd name="T13" fmla="*/ 0 60000 65536"/>
                  <a:gd name="T14" fmla="*/ 0 60000 65536"/>
                  <a:gd name="T15" fmla="*/ 0 w 457"/>
                  <a:gd name="T16" fmla="*/ 0 h 1621"/>
                  <a:gd name="T17" fmla="*/ 457 w 457"/>
                  <a:gd name="T18" fmla="*/ 1621 h 1621"/>
                </a:gdLst>
                <a:ahLst/>
                <a:cxnLst>
                  <a:cxn ang="T10">
                    <a:pos x="T0" y="T1"/>
                  </a:cxn>
                  <a:cxn ang="T11">
                    <a:pos x="T2" y="T3"/>
                  </a:cxn>
                  <a:cxn ang="T12">
                    <a:pos x="T4" y="T5"/>
                  </a:cxn>
                  <a:cxn ang="T13">
                    <a:pos x="T6" y="T7"/>
                  </a:cxn>
                  <a:cxn ang="T14">
                    <a:pos x="T8" y="T9"/>
                  </a:cxn>
                </a:cxnLst>
                <a:rect l="T15" t="T16" r="T17" b="T18"/>
                <a:pathLst>
                  <a:path w="457" h="1621">
                    <a:moveTo>
                      <a:pt x="0" y="551"/>
                    </a:moveTo>
                    <a:lnTo>
                      <a:pt x="457" y="0"/>
                    </a:lnTo>
                    <a:lnTo>
                      <a:pt x="457" y="1071"/>
                    </a:lnTo>
                    <a:lnTo>
                      <a:pt x="0" y="1621"/>
                    </a:lnTo>
                    <a:lnTo>
                      <a:pt x="0" y="551"/>
                    </a:lnTo>
                    <a:close/>
                  </a:path>
                </a:pathLst>
              </a:custGeom>
              <a:solidFill>
                <a:srgbClr val="EBF010"/>
              </a:solidFill>
              <a:ln w="20638">
                <a:solidFill>
                  <a:srgbClr val="000000"/>
                </a:solidFill>
                <a:round/>
              </a:ln>
            </p:spPr>
            <p:txBody>
              <a:bodyPr/>
              <a:lstStyle/>
              <a:p>
                <a:endParaRPr lang="zh-CN" altLang="en-US"/>
              </a:p>
            </p:txBody>
          </p:sp>
        </p:grpSp>
        <p:sp>
          <p:nvSpPr>
            <p:cNvPr id="24596" name="Rectangle 23"/>
            <p:cNvSpPr>
              <a:spLocks noChangeArrowheads="1"/>
            </p:cNvSpPr>
            <p:nvPr/>
          </p:nvSpPr>
          <p:spPr bwMode="auto">
            <a:xfrm>
              <a:off x="3731" y="1740"/>
              <a:ext cx="586" cy="389"/>
            </a:xfrm>
            <a:prstGeom prst="rect">
              <a:avLst/>
            </a:prstGeom>
            <a:noFill/>
            <a:ln w="9525">
              <a:noFill/>
              <a:miter lim="800000"/>
            </a:ln>
          </p:spPr>
          <p:txBody>
            <a:bodyPr/>
            <a:lstStyle/>
            <a:p>
              <a:pPr>
                <a:spcBef>
                  <a:spcPct val="20000"/>
                </a:spcBef>
              </a:pPr>
              <a:endParaRPr lang="zh-CN" altLang="en-US"/>
            </a:p>
          </p:txBody>
        </p:sp>
        <p:sp>
          <p:nvSpPr>
            <p:cNvPr id="24597" name="Rectangle 24"/>
            <p:cNvSpPr>
              <a:spLocks noChangeArrowheads="1"/>
            </p:cNvSpPr>
            <p:nvPr/>
          </p:nvSpPr>
          <p:spPr bwMode="auto">
            <a:xfrm>
              <a:off x="3696" y="1383"/>
              <a:ext cx="302" cy="271"/>
            </a:xfrm>
            <a:prstGeom prst="rect">
              <a:avLst/>
            </a:prstGeom>
            <a:noFill/>
            <a:ln w="9525">
              <a:noFill/>
              <a:miter lim="800000"/>
            </a:ln>
          </p:spPr>
          <p:txBody>
            <a:bodyPr wrap="none" lIns="0" tIns="0" rIns="0" bIns="0">
              <a:spAutoFit/>
            </a:bodyPr>
            <a:lstStyle/>
            <a:p>
              <a:r>
                <a:rPr lang="en-US" altLang="zh-CN" sz="2800">
                  <a:solidFill>
                    <a:srgbClr val="C00000"/>
                  </a:solidFill>
                  <a:latin typeface="Times New Roman" panose="02020603050405020304" pitchFamily="18" charset="0"/>
                </a:rPr>
                <a:t>I/O</a:t>
              </a:r>
            </a:p>
          </p:txBody>
        </p:sp>
        <p:sp>
          <p:nvSpPr>
            <p:cNvPr id="24598" name="Rectangle 25"/>
            <p:cNvSpPr>
              <a:spLocks noChangeArrowheads="1"/>
            </p:cNvSpPr>
            <p:nvPr/>
          </p:nvSpPr>
          <p:spPr bwMode="auto">
            <a:xfrm>
              <a:off x="3571" y="1690"/>
              <a:ext cx="514" cy="271"/>
            </a:xfrm>
            <a:prstGeom prst="rect">
              <a:avLst/>
            </a:prstGeom>
            <a:noFill/>
            <a:ln w="9525">
              <a:noFill/>
              <a:miter lim="800000"/>
            </a:ln>
          </p:spPr>
          <p:txBody>
            <a:bodyPr wrap="none" lIns="0" tIns="0" rIns="0" bIns="0">
              <a:spAutoFit/>
            </a:bodyPr>
            <a:lstStyle/>
            <a:p>
              <a:r>
                <a:rPr lang="zh-CN" altLang="en-US" sz="2800">
                  <a:solidFill>
                    <a:srgbClr val="EBF010"/>
                  </a:solidFill>
                </a:rPr>
                <a:t> </a:t>
              </a:r>
              <a:r>
                <a:rPr lang="zh-CN" altLang="en-US" sz="2800">
                  <a:solidFill>
                    <a:srgbClr val="C00000"/>
                  </a:solidFill>
                </a:rPr>
                <a:t>插板</a:t>
              </a:r>
              <a:endParaRPr lang="zh-CN" altLang="en-US" sz="2800">
                <a:solidFill>
                  <a:srgbClr val="C00000"/>
                </a:solidFill>
                <a:latin typeface="Times New Roman" panose="02020603050405020304" pitchFamily="18" charset="0"/>
              </a:endParaRPr>
            </a:p>
          </p:txBody>
        </p:sp>
        <p:sp>
          <p:nvSpPr>
            <p:cNvPr id="24599" name="Line 26"/>
            <p:cNvSpPr>
              <a:spLocks noChangeShapeType="1"/>
            </p:cNvSpPr>
            <p:nvPr/>
          </p:nvSpPr>
          <p:spPr bwMode="auto">
            <a:xfrm>
              <a:off x="3787" y="2125"/>
              <a:ext cx="233" cy="289"/>
            </a:xfrm>
            <a:prstGeom prst="line">
              <a:avLst/>
            </a:prstGeom>
            <a:noFill/>
            <a:ln w="15875">
              <a:solidFill>
                <a:srgbClr val="EBF010"/>
              </a:solidFill>
              <a:round/>
            </a:ln>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slide(fromLeft)">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1"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slide(fromTop)">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1"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slide(fromTop)">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1"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slide(fromTop)">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descr="1060324623"/>
          <p:cNvPicPr>
            <a:picLocks noGrp="1" noChangeAspect="1" noChangeArrowheads="1"/>
          </p:cNvPicPr>
          <p:nvPr>
            <p:ph idx="1"/>
          </p:nvPr>
        </p:nvPicPr>
        <p:blipFill>
          <a:blip r:embed="rId2"/>
          <a:stretch>
            <a:fillRect/>
          </a:stretch>
        </p:blipFill>
        <p:spPr>
          <a:xfrm>
            <a:off x="2506195" y="967802"/>
            <a:ext cx="7179609" cy="5470862"/>
          </a:xfrm>
          <a:noFill/>
        </p:spPr>
      </p:pic>
      <p:sp>
        <p:nvSpPr>
          <p:cNvPr id="2" name="标题 1"/>
          <p:cNvSpPr>
            <a:spLocks noGrp="1"/>
          </p:cNvSpPr>
          <p:nvPr>
            <p:ph type="title"/>
          </p:nvPr>
        </p:nvSpPr>
        <p:spPr/>
        <p:txBody>
          <a:bodyPr>
            <a:normAutofit fontScale="90000"/>
          </a:bodyPr>
          <a:lstStyle/>
          <a:p>
            <a:endParaRPr lang="zh-CN" altLang="en-US"/>
          </a:p>
        </p:txBody>
      </p:sp>
      <p:sp>
        <p:nvSpPr>
          <p:cNvPr id="11268" name="灯片编号占位符 3"/>
          <p:cNvSpPr>
            <a:spLocks noGrp="1"/>
          </p:cNvSpPr>
          <p:nvPr>
            <p:ph type="sldNum" sz="quarter" idx="12"/>
          </p:nvPr>
        </p:nvSpPr>
        <p:spPr/>
        <p:txBody>
          <a:bodyPr/>
          <a:lstStyle/>
          <a:p>
            <a:pPr>
              <a:defRPr/>
            </a:pPr>
            <a:fld id="{DAF906BC-F2AA-4022-83A9-1C2A7F6A91F4}" type="slidenum">
              <a:rPr lang="en-US" altLang="zh-CN" smtClean="0"/>
              <a:t>11</a:t>
            </a:fld>
            <a:endParaRPr lang="en-US" altLang="zh-CN"/>
          </a:p>
        </p:txBody>
      </p:sp>
    </p:spTree>
  </p:cSld>
  <p:clrMapOvr>
    <a:masterClrMapping/>
  </p:clrMapOvr>
  <p:transition>
    <p:wipe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838200" y="1478598"/>
            <a:ext cx="10515600" cy="4944110"/>
          </a:xfrm>
        </p:spPr>
        <p:txBody>
          <a:bodyPr>
            <a:normAutofit/>
          </a:bodyPr>
          <a:lstStyle/>
          <a:p>
            <a:pPr marL="0" indent="0">
              <a:spcBef>
                <a:spcPct val="0"/>
              </a:spcBef>
              <a:buNone/>
            </a:pPr>
            <a:r>
              <a:rPr lang="en-US" altLang="zh-CN" dirty="0"/>
              <a:t>3.1 </a:t>
            </a:r>
            <a:r>
              <a:rPr lang="zh-CN" altLang="en-US" dirty="0"/>
              <a:t>总线的基本概念</a:t>
            </a:r>
            <a:endParaRPr lang="en-US" altLang="zh-CN" dirty="0"/>
          </a:p>
          <a:p>
            <a:pPr marL="0" indent="0">
              <a:spcBef>
                <a:spcPct val="0"/>
              </a:spcBef>
              <a:buNone/>
            </a:pPr>
            <a:r>
              <a:rPr lang="en-US" altLang="zh-CN" dirty="0"/>
              <a:t>3.2 </a:t>
            </a:r>
            <a:r>
              <a:rPr lang="zh-CN" altLang="en-US" dirty="0"/>
              <a:t>总线的分类</a:t>
            </a:r>
            <a:endParaRPr lang="en-US" altLang="zh-CN" dirty="0"/>
          </a:p>
          <a:p>
            <a:pPr marL="0" indent="0">
              <a:spcBef>
                <a:spcPct val="0"/>
              </a:spcBef>
              <a:buNone/>
            </a:pPr>
            <a:r>
              <a:rPr lang="en-US" altLang="zh-CN" b="1" dirty="0"/>
              <a:t>3.3 </a:t>
            </a:r>
            <a:r>
              <a:rPr lang="zh-CN" altLang="en-US" b="1" dirty="0"/>
              <a:t>总线特性及性能指标</a:t>
            </a:r>
            <a:endParaRPr lang="en-US" altLang="zh-CN" b="1" dirty="0"/>
          </a:p>
          <a:p>
            <a:pPr marL="0" indent="0">
              <a:spcBef>
                <a:spcPct val="0"/>
              </a:spcBef>
              <a:buNone/>
            </a:pPr>
            <a:r>
              <a:rPr lang="en-US" altLang="zh-CN" dirty="0"/>
              <a:t>3.4 </a:t>
            </a:r>
            <a:r>
              <a:rPr lang="zh-CN" altLang="en-US" dirty="0"/>
              <a:t>总线结构</a:t>
            </a:r>
            <a:endParaRPr lang="en-US" altLang="zh-CN" dirty="0"/>
          </a:p>
          <a:p>
            <a:pPr marL="0" indent="0">
              <a:spcBef>
                <a:spcPct val="0"/>
              </a:spcBef>
              <a:buNone/>
            </a:pPr>
            <a:r>
              <a:rPr lang="en-US" altLang="zh-CN" dirty="0"/>
              <a:t>3.5 </a:t>
            </a:r>
            <a:r>
              <a:rPr lang="zh-CN" altLang="en-US" dirty="0"/>
              <a:t>总线控制</a:t>
            </a:r>
          </a:p>
        </p:txBody>
      </p:sp>
      <p:sp>
        <p:nvSpPr>
          <p:cNvPr id="3" name="标题 2"/>
          <p:cNvSpPr>
            <a:spLocks noGrp="1"/>
          </p:cNvSpPr>
          <p:nvPr>
            <p:ph type="title"/>
          </p:nvPr>
        </p:nvSpPr>
        <p:spPr/>
        <p:txBody>
          <a:bodyPr/>
          <a:lstStyle/>
          <a:p>
            <a:r>
              <a:rPr lang="zh-CN" altLang="en-US" dirty="0"/>
              <a:t>第三章 系统总线</a:t>
            </a:r>
          </a:p>
        </p:txBody>
      </p:sp>
      <p:sp>
        <p:nvSpPr>
          <p:cNvPr id="6" name="灯片编号占位符 5"/>
          <p:cNvSpPr>
            <a:spLocks noGrp="1"/>
          </p:cNvSpPr>
          <p:nvPr>
            <p:ph type="sldNum" sz="quarter" idx="12"/>
          </p:nvPr>
        </p:nvSpPr>
        <p:spPr/>
        <p:txBody>
          <a:bodyPr/>
          <a:lstStyle/>
          <a:p>
            <a:fld id="{8EE8E787-E6FE-45D8-9039-788B45E44EE7}" type="slidenum">
              <a:rPr lang="zh-CN" altLang="en-US" smtClean="0"/>
              <a:t>12</a:t>
            </a:fld>
            <a:endParaRPr lang="zh-CN"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zh-CN" altLang="en-US" dirty="0"/>
              <a:t>总线特性</a:t>
            </a:r>
          </a:p>
        </p:txBody>
      </p:sp>
      <p:sp>
        <p:nvSpPr>
          <p:cNvPr id="4" name="内容占位符 3"/>
          <p:cNvSpPr>
            <a:spLocks noGrp="1"/>
          </p:cNvSpPr>
          <p:nvPr>
            <p:ph idx="1"/>
          </p:nvPr>
        </p:nvSpPr>
        <p:spPr/>
        <p:txBody>
          <a:bodyPr/>
          <a:lstStyle/>
          <a:p>
            <a:endParaRPr lang="zh-CN" altLang="en-US"/>
          </a:p>
        </p:txBody>
      </p:sp>
      <p:grpSp>
        <p:nvGrpSpPr>
          <p:cNvPr id="2" name="Group 2"/>
          <p:cNvGrpSpPr/>
          <p:nvPr/>
        </p:nvGrpSpPr>
        <p:grpSpPr bwMode="auto">
          <a:xfrm>
            <a:off x="2282825" y="1771650"/>
            <a:ext cx="2222500" cy="4389438"/>
            <a:chOff x="384" y="1116"/>
            <a:chExt cx="1400" cy="2765"/>
          </a:xfrm>
        </p:grpSpPr>
        <p:sp>
          <p:nvSpPr>
            <p:cNvPr id="25613" name="Text Box 3"/>
            <p:cNvSpPr txBox="1">
              <a:spLocks noChangeArrowheads="1"/>
            </p:cNvSpPr>
            <p:nvPr/>
          </p:nvSpPr>
          <p:spPr bwMode="auto">
            <a:xfrm>
              <a:off x="384" y="1116"/>
              <a:ext cx="1400" cy="365"/>
            </a:xfrm>
            <a:prstGeom prst="rect">
              <a:avLst/>
            </a:prstGeom>
            <a:noFill/>
            <a:ln w="9525">
              <a:noFill/>
              <a:miter lim="800000"/>
            </a:ln>
          </p:spPr>
          <p:txBody>
            <a:bodyPr wrap="none">
              <a:spAutoFit/>
            </a:bodyPr>
            <a:lstStyle/>
            <a:p>
              <a:r>
                <a:rPr lang="zh-CN" altLang="en-US" sz="3200">
                  <a:latin typeface="Times New Roman" panose="02020603050405020304" pitchFamily="18" charset="0"/>
                </a:rPr>
                <a:t>1. 机械特性</a:t>
              </a:r>
            </a:p>
          </p:txBody>
        </p:sp>
        <p:sp>
          <p:nvSpPr>
            <p:cNvPr id="25614" name="Text Box 4"/>
            <p:cNvSpPr txBox="1">
              <a:spLocks noChangeArrowheads="1"/>
            </p:cNvSpPr>
            <p:nvPr/>
          </p:nvSpPr>
          <p:spPr bwMode="auto">
            <a:xfrm>
              <a:off x="384" y="1916"/>
              <a:ext cx="1400" cy="365"/>
            </a:xfrm>
            <a:prstGeom prst="rect">
              <a:avLst/>
            </a:prstGeom>
            <a:noFill/>
            <a:ln w="9525">
              <a:noFill/>
              <a:miter lim="800000"/>
            </a:ln>
          </p:spPr>
          <p:txBody>
            <a:bodyPr wrap="none">
              <a:spAutoFit/>
            </a:bodyPr>
            <a:lstStyle/>
            <a:p>
              <a:r>
                <a:rPr lang="zh-CN" altLang="en-US" sz="3200">
                  <a:latin typeface="Times New Roman" panose="02020603050405020304" pitchFamily="18" charset="0"/>
                </a:rPr>
                <a:t>2. 电气特性</a:t>
              </a:r>
            </a:p>
          </p:txBody>
        </p:sp>
        <p:sp>
          <p:nvSpPr>
            <p:cNvPr id="25615" name="Text Box 5"/>
            <p:cNvSpPr txBox="1">
              <a:spLocks noChangeArrowheads="1"/>
            </p:cNvSpPr>
            <p:nvPr/>
          </p:nvSpPr>
          <p:spPr bwMode="auto">
            <a:xfrm>
              <a:off x="384" y="2716"/>
              <a:ext cx="1400" cy="365"/>
            </a:xfrm>
            <a:prstGeom prst="rect">
              <a:avLst/>
            </a:prstGeom>
            <a:noFill/>
            <a:ln w="9525">
              <a:noFill/>
              <a:miter lim="800000"/>
            </a:ln>
          </p:spPr>
          <p:txBody>
            <a:bodyPr wrap="none">
              <a:spAutoFit/>
            </a:bodyPr>
            <a:lstStyle/>
            <a:p>
              <a:r>
                <a:rPr lang="zh-CN" altLang="en-US" sz="3200">
                  <a:latin typeface="Times New Roman" panose="02020603050405020304" pitchFamily="18" charset="0"/>
                </a:rPr>
                <a:t>3. 功能特性</a:t>
              </a:r>
            </a:p>
          </p:txBody>
        </p:sp>
        <p:sp>
          <p:nvSpPr>
            <p:cNvPr id="25616" name="Text Box 6"/>
            <p:cNvSpPr txBox="1">
              <a:spLocks noChangeArrowheads="1"/>
            </p:cNvSpPr>
            <p:nvPr/>
          </p:nvSpPr>
          <p:spPr bwMode="auto">
            <a:xfrm>
              <a:off x="384" y="3516"/>
              <a:ext cx="1400" cy="365"/>
            </a:xfrm>
            <a:prstGeom prst="rect">
              <a:avLst/>
            </a:prstGeom>
            <a:noFill/>
            <a:ln w="9525">
              <a:noFill/>
              <a:miter lim="800000"/>
            </a:ln>
          </p:spPr>
          <p:txBody>
            <a:bodyPr wrap="none">
              <a:spAutoFit/>
            </a:bodyPr>
            <a:lstStyle/>
            <a:p>
              <a:r>
                <a:rPr lang="zh-CN" altLang="en-US" sz="3200">
                  <a:latin typeface="Times New Roman" panose="02020603050405020304" pitchFamily="18" charset="0"/>
                </a:rPr>
                <a:t>4. 时间特性</a:t>
              </a:r>
            </a:p>
          </p:txBody>
        </p:sp>
      </p:grpSp>
      <p:sp>
        <p:nvSpPr>
          <p:cNvPr id="163848" name="Text Box 8"/>
          <p:cNvSpPr txBox="1">
            <a:spLocks noChangeArrowheads="1"/>
          </p:cNvSpPr>
          <p:nvPr/>
        </p:nvSpPr>
        <p:spPr bwMode="auto">
          <a:xfrm>
            <a:off x="4930776" y="1795463"/>
            <a:ext cx="5934075" cy="519112"/>
          </a:xfrm>
          <a:prstGeom prst="rect">
            <a:avLst/>
          </a:prstGeom>
          <a:noFill/>
          <a:ln w="9525">
            <a:noFill/>
            <a:miter lim="800000"/>
          </a:ln>
        </p:spPr>
        <p:txBody>
          <a:bodyPr>
            <a:spAutoFit/>
          </a:bodyPr>
          <a:lstStyle/>
          <a:p>
            <a:r>
              <a:rPr lang="zh-CN" altLang="en-US" sz="2800">
                <a:solidFill>
                  <a:srgbClr val="0419E0"/>
                </a:solidFill>
                <a:latin typeface="Times New Roman" panose="02020603050405020304" pitchFamily="18" charset="0"/>
              </a:rPr>
              <a:t>尺寸</a:t>
            </a:r>
            <a:r>
              <a:rPr lang="zh-CN" altLang="en-US" sz="2800">
                <a:latin typeface="Times New Roman" panose="02020603050405020304" pitchFamily="18" charset="0"/>
              </a:rPr>
              <a:t>、形状、</a:t>
            </a:r>
            <a:r>
              <a:rPr lang="zh-CN" altLang="en-US" sz="2800">
                <a:solidFill>
                  <a:srgbClr val="0419E0"/>
                </a:solidFill>
                <a:latin typeface="Times New Roman" panose="02020603050405020304" pitchFamily="18" charset="0"/>
              </a:rPr>
              <a:t>管脚数</a:t>
            </a:r>
            <a:r>
              <a:rPr lang="zh-CN" altLang="en-US">
                <a:solidFill>
                  <a:schemeClr val="folHlink"/>
                </a:solidFill>
                <a:latin typeface="Times New Roman" panose="02020603050405020304" pitchFamily="18" charset="0"/>
              </a:rPr>
              <a:t>　</a:t>
            </a:r>
            <a:r>
              <a:rPr lang="zh-CN" altLang="en-US" sz="2800">
                <a:latin typeface="Times New Roman" panose="02020603050405020304" pitchFamily="18" charset="0"/>
              </a:rPr>
              <a:t>及</a:t>
            </a:r>
            <a:r>
              <a:rPr lang="zh-CN" altLang="en-US">
                <a:latin typeface="Times New Roman" panose="02020603050405020304" pitchFamily="18" charset="0"/>
              </a:rPr>
              <a:t>　</a:t>
            </a:r>
            <a:r>
              <a:rPr lang="zh-CN" altLang="en-US" sz="2800">
                <a:solidFill>
                  <a:srgbClr val="0419E0"/>
                </a:solidFill>
                <a:latin typeface="Times New Roman" panose="02020603050405020304" pitchFamily="18" charset="0"/>
              </a:rPr>
              <a:t>排列顺序</a:t>
            </a:r>
            <a:endParaRPr lang="en-US" altLang="zh-CN" sz="2800">
              <a:solidFill>
                <a:srgbClr val="0419E0"/>
              </a:solidFill>
              <a:latin typeface="Times New Roman" panose="02020603050405020304" pitchFamily="18" charset="0"/>
            </a:endParaRPr>
          </a:p>
        </p:txBody>
      </p:sp>
      <p:sp>
        <p:nvSpPr>
          <p:cNvPr id="163849" name="Text Box 9"/>
          <p:cNvSpPr txBox="1">
            <a:spLocks noChangeArrowheads="1"/>
          </p:cNvSpPr>
          <p:nvPr/>
        </p:nvSpPr>
        <p:spPr bwMode="auto">
          <a:xfrm>
            <a:off x="4930775" y="3062288"/>
            <a:ext cx="5080000" cy="519112"/>
          </a:xfrm>
          <a:prstGeom prst="rect">
            <a:avLst/>
          </a:prstGeom>
          <a:noFill/>
          <a:ln w="9525">
            <a:noFill/>
            <a:miter lim="800000"/>
          </a:ln>
        </p:spPr>
        <p:txBody>
          <a:bodyPr>
            <a:spAutoFit/>
          </a:bodyPr>
          <a:lstStyle/>
          <a:p>
            <a:r>
              <a:rPr lang="zh-CN" altLang="en-US" sz="2800">
                <a:solidFill>
                  <a:srgbClr val="0419E0"/>
                </a:solidFill>
                <a:latin typeface="Times New Roman" panose="02020603050405020304" pitchFamily="18" charset="0"/>
              </a:rPr>
              <a:t>传输方向 </a:t>
            </a:r>
            <a:r>
              <a:rPr lang="zh-CN" altLang="en-US" sz="2800">
                <a:latin typeface="Times New Roman" panose="02020603050405020304" pitchFamily="18" charset="0"/>
              </a:rPr>
              <a:t>和有效的 </a:t>
            </a:r>
            <a:r>
              <a:rPr lang="zh-CN" altLang="en-US" sz="2800">
                <a:solidFill>
                  <a:srgbClr val="0419E0"/>
                </a:solidFill>
                <a:latin typeface="Times New Roman" panose="02020603050405020304" pitchFamily="18" charset="0"/>
              </a:rPr>
              <a:t>电平</a:t>
            </a:r>
            <a:r>
              <a:rPr lang="zh-CN" altLang="en-US" sz="2800">
                <a:latin typeface="Times New Roman" panose="02020603050405020304" pitchFamily="18" charset="0"/>
              </a:rPr>
              <a:t> 范围</a:t>
            </a:r>
          </a:p>
        </p:txBody>
      </p:sp>
      <p:sp>
        <p:nvSpPr>
          <p:cNvPr id="163850" name="Text Box 10"/>
          <p:cNvSpPr txBox="1">
            <a:spLocks noChangeArrowheads="1"/>
          </p:cNvSpPr>
          <p:nvPr/>
        </p:nvSpPr>
        <p:spPr bwMode="auto">
          <a:xfrm>
            <a:off x="4930775" y="4337051"/>
            <a:ext cx="3556000" cy="519113"/>
          </a:xfrm>
          <a:prstGeom prst="rect">
            <a:avLst/>
          </a:prstGeom>
          <a:noFill/>
          <a:ln w="9525">
            <a:noFill/>
            <a:miter lim="800000"/>
          </a:ln>
        </p:spPr>
        <p:txBody>
          <a:bodyPr>
            <a:spAutoFit/>
          </a:bodyPr>
          <a:lstStyle/>
          <a:p>
            <a:r>
              <a:rPr lang="zh-CN" altLang="en-US" sz="2800">
                <a:latin typeface="Times New Roman" panose="02020603050405020304" pitchFamily="18" charset="0"/>
              </a:rPr>
              <a:t>每根传输线的 </a:t>
            </a:r>
            <a:r>
              <a:rPr lang="zh-CN" altLang="en-US" sz="2800">
                <a:solidFill>
                  <a:srgbClr val="0419E0"/>
                </a:solidFill>
                <a:latin typeface="Times New Roman" panose="02020603050405020304" pitchFamily="18" charset="0"/>
              </a:rPr>
              <a:t>功能</a:t>
            </a:r>
          </a:p>
        </p:txBody>
      </p:sp>
      <p:sp>
        <p:nvSpPr>
          <p:cNvPr id="163851" name="Text Box 11"/>
          <p:cNvSpPr txBox="1">
            <a:spLocks noChangeArrowheads="1"/>
          </p:cNvSpPr>
          <p:nvPr/>
        </p:nvSpPr>
        <p:spPr bwMode="auto">
          <a:xfrm>
            <a:off x="4930775" y="5638801"/>
            <a:ext cx="3403600" cy="519113"/>
          </a:xfrm>
          <a:prstGeom prst="rect">
            <a:avLst/>
          </a:prstGeom>
          <a:noFill/>
          <a:ln w="9525">
            <a:noFill/>
            <a:miter lim="800000"/>
          </a:ln>
        </p:spPr>
        <p:txBody>
          <a:bodyPr>
            <a:spAutoFit/>
          </a:bodyPr>
          <a:lstStyle/>
          <a:p>
            <a:r>
              <a:rPr lang="zh-CN" altLang="en-US" sz="2800">
                <a:latin typeface="Times New Roman" panose="02020603050405020304" pitchFamily="18" charset="0"/>
              </a:rPr>
              <a:t>信号的 </a:t>
            </a:r>
            <a:r>
              <a:rPr lang="zh-CN" altLang="en-US" sz="2800">
                <a:solidFill>
                  <a:srgbClr val="0419E0"/>
                </a:solidFill>
                <a:latin typeface="Times New Roman" panose="02020603050405020304" pitchFamily="18" charset="0"/>
              </a:rPr>
              <a:t>时序</a:t>
            </a:r>
            <a:r>
              <a:rPr lang="zh-CN" altLang="en-US" sz="2800">
                <a:solidFill>
                  <a:schemeClr val="folHlink"/>
                </a:solidFill>
                <a:latin typeface="Times New Roman" panose="02020603050405020304" pitchFamily="18" charset="0"/>
              </a:rPr>
              <a:t> </a:t>
            </a:r>
            <a:r>
              <a:rPr lang="zh-CN" altLang="en-US" sz="2800">
                <a:latin typeface="Times New Roman" panose="02020603050405020304" pitchFamily="18" charset="0"/>
              </a:rPr>
              <a:t>关系</a:t>
            </a:r>
          </a:p>
        </p:txBody>
      </p:sp>
      <p:sp>
        <p:nvSpPr>
          <p:cNvPr id="163853" name="Text Box 13"/>
          <p:cNvSpPr txBox="1">
            <a:spLocks noChangeArrowheads="1"/>
          </p:cNvSpPr>
          <p:nvPr/>
        </p:nvSpPr>
        <p:spPr bwMode="auto">
          <a:xfrm>
            <a:off x="8378826" y="3733800"/>
            <a:ext cx="1820863" cy="1563688"/>
          </a:xfrm>
          <a:prstGeom prst="rect">
            <a:avLst/>
          </a:prstGeom>
          <a:noFill/>
          <a:ln w="9525">
            <a:noFill/>
            <a:miter lim="800000"/>
          </a:ln>
        </p:spPr>
        <p:txBody>
          <a:bodyPr>
            <a:spAutoFit/>
          </a:bodyPr>
          <a:lstStyle/>
          <a:p>
            <a:pPr>
              <a:lnSpc>
                <a:spcPct val="115000"/>
              </a:lnSpc>
            </a:pPr>
            <a:r>
              <a:rPr lang="zh-CN" altLang="en-US" sz="2800">
                <a:latin typeface="Times New Roman" panose="02020603050405020304" pitchFamily="18" charset="0"/>
              </a:rPr>
              <a:t>地址</a:t>
            </a:r>
          </a:p>
          <a:p>
            <a:pPr>
              <a:lnSpc>
                <a:spcPct val="115000"/>
              </a:lnSpc>
            </a:pPr>
            <a:r>
              <a:rPr lang="zh-CN" altLang="en-US" sz="2800">
                <a:latin typeface="Times New Roman" panose="02020603050405020304" pitchFamily="18" charset="0"/>
              </a:rPr>
              <a:t>数据</a:t>
            </a:r>
          </a:p>
          <a:p>
            <a:pPr>
              <a:lnSpc>
                <a:spcPct val="115000"/>
              </a:lnSpc>
            </a:pPr>
            <a:r>
              <a:rPr lang="zh-CN" altLang="en-US" sz="2800">
                <a:latin typeface="Times New Roman" panose="02020603050405020304" pitchFamily="18" charset="0"/>
              </a:rPr>
              <a:t>控制</a:t>
            </a:r>
          </a:p>
        </p:txBody>
      </p:sp>
      <p:sp>
        <p:nvSpPr>
          <p:cNvPr id="163854" name="AutoShape 14"/>
          <p:cNvSpPr/>
          <p:nvPr/>
        </p:nvSpPr>
        <p:spPr bwMode="auto">
          <a:xfrm>
            <a:off x="8181975" y="4051300"/>
            <a:ext cx="152400" cy="1066800"/>
          </a:xfrm>
          <a:prstGeom prst="leftBrace">
            <a:avLst>
              <a:gd name="adj1" fmla="val 58333"/>
              <a:gd name="adj2" fmla="val 50000"/>
            </a:avLst>
          </a:prstGeom>
          <a:noFill/>
          <a:ln w="38100">
            <a:solidFill>
              <a:schemeClr val="tx1"/>
            </a:solidFill>
            <a:round/>
          </a:ln>
        </p:spPr>
        <p:txBody>
          <a:bodyPr wrap="none" anchor="ctr"/>
          <a:lstStyle/>
          <a:p>
            <a:pPr>
              <a:spcBef>
                <a:spcPct val="20000"/>
              </a:spcBef>
            </a:pPr>
            <a:endParaRPr lang="zh-CN" altLang="en-US"/>
          </a:p>
        </p:txBody>
      </p:sp>
      <p:sp>
        <p:nvSpPr>
          <p:cNvPr id="17" name="灯片编号占位符 16"/>
          <p:cNvSpPr>
            <a:spLocks noGrp="1"/>
          </p:cNvSpPr>
          <p:nvPr>
            <p:ph type="sldNum" sz="quarter" idx="12"/>
          </p:nvPr>
        </p:nvSpPr>
        <p:spPr/>
        <p:txBody>
          <a:bodyPr/>
          <a:lstStyle/>
          <a:p>
            <a:pPr>
              <a:defRPr/>
            </a:pPr>
            <a:fld id="{80F0BF76-F497-4D23-AB45-F5688B290F46}" type="slidenum">
              <a:rPr lang="zh-CN" altLang="en-US"/>
              <a:t>13</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63848"/>
                                        </p:tgtEl>
                                        <p:attrNameLst>
                                          <p:attrName>style.visibility</p:attrName>
                                        </p:attrNameLst>
                                      </p:cBhvr>
                                      <p:to>
                                        <p:strVal val="visible"/>
                                      </p:to>
                                    </p:set>
                                    <p:animEffect transition="in" filter="fade">
                                      <p:cBhvr>
                                        <p:cTn id="12" dur="500"/>
                                        <p:tgtEl>
                                          <p:spTgt spid="16384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63849"/>
                                        </p:tgtEl>
                                        <p:attrNameLst>
                                          <p:attrName>style.visibility</p:attrName>
                                        </p:attrNameLst>
                                      </p:cBhvr>
                                      <p:to>
                                        <p:strVal val="visible"/>
                                      </p:to>
                                    </p:set>
                                    <p:animEffect transition="in" filter="fade">
                                      <p:cBhvr>
                                        <p:cTn id="17" dur="500"/>
                                        <p:tgtEl>
                                          <p:spTgt spid="16384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63850"/>
                                        </p:tgtEl>
                                        <p:attrNameLst>
                                          <p:attrName>style.visibility</p:attrName>
                                        </p:attrNameLst>
                                      </p:cBhvr>
                                      <p:to>
                                        <p:strVal val="visible"/>
                                      </p:to>
                                    </p:set>
                                    <p:animEffect transition="in" filter="fade">
                                      <p:cBhvr>
                                        <p:cTn id="22" dur="500"/>
                                        <p:tgtEl>
                                          <p:spTgt spid="163850"/>
                                        </p:tgtEl>
                                      </p:cBhvr>
                                    </p:animEffect>
                                  </p:childTnLst>
                                </p:cTn>
                              </p:par>
                            </p:childTnLst>
                          </p:cTn>
                        </p:par>
                        <p:par>
                          <p:cTn id="23" fill="hold">
                            <p:stCondLst>
                              <p:cond delay="500"/>
                            </p:stCondLst>
                            <p:childTnLst>
                              <p:par>
                                <p:cTn id="24" presetID="10" presetClass="entr" presetSubtype="0" fill="hold" grpId="0" nodeType="afterEffect">
                                  <p:stCondLst>
                                    <p:cond delay="0"/>
                                  </p:stCondLst>
                                  <p:childTnLst>
                                    <p:set>
                                      <p:cBhvr>
                                        <p:cTn id="25" dur="1" fill="hold">
                                          <p:stCondLst>
                                            <p:cond delay="0"/>
                                          </p:stCondLst>
                                        </p:cTn>
                                        <p:tgtEl>
                                          <p:spTgt spid="163854"/>
                                        </p:tgtEl>
                                        <p:attrNameLst>
                                          <p:attrName>style.visibility</p:attrName>
                                        </p:attrNameLst>
                                      </p:cBhvr>
                                      <p:to>
                                        <p:strVal val="visible"/>
                                      </p:to>
                                    </p:set>
                                    <p:animEffect transition="in" filter="fade">
                                      <p:cBhvr>
                                        <p:cTn id="26" dur="500"/>
                                        <p:tgtEl>
                                          <p:spTgt spid="163854"/>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63853"/>
                                        </p:tgtEl>
                                        <p:attrNameLst>
                                          <p:attrName>style.visibility</p:attrName>
                                        </p:attrNameLst>
                                      </p:cBhvr>
                                      <p:to>
                                        <p:strVal val="visible"/>
                                      </p:to>
                                    </p:set>
                                    <p:animEffect transition="in" filter="fade">
                                      <p:cBhvr>
                                        <p:cTn id="31" dur="500"/>
                                        <p:tgtEl>
                                          <p:spTgt spid="163853"/>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63851"/>
                                        </p:tgtEl>
                                        <p:attrNameLst>
                                          <p:attrName>style.visibility</p:attrName>
                                        </p:attrNameLst>
                                      </p:cBhvr>
                                      <p:to>
                                        <p:strVal val="visible"/>
                                      </p:to>
                                    </p:set>
                                    <p:animEffect transition="in" filter="fade">
                                      <p:cBhvr>
                                        <p:cTn id="36" dur="500"/>
                                        <p:tgtEl>
                                          <p:spTgt spid="1638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48" grpId="0" autoUpdateAnimBg="0"/>
      <p:bldP spid="163849" grpId="0" autoUpdateAnimBg="0"/>
      <p:bldP spid="163850" grpId="0" autoUpdateAnimBg="0"/>
      <p:bldP spid="163851" grpId="0" autoUpdateAnimBg="0"/>
      <p:bldP spid="163853" grpId="0" autoUpdateAnimBg="0"/>
      <p:bldP spid="16385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p:txBody>
          <a:bodyPr/>
          <a:lstStyle/>
          <a:p>
            <a:endParaRPr lang="zh-CN" altLang="en-US"/>
          </a:p>
        </p:txBody>
      </p:sp>
      <p:sp>
        <p:nvSpPr>
          <p:cNvPr id="3" name="标题 2"/>
          <p:cNvSpPr>
            <a:spLocks noGrp="1"/>
          </p:cNvSpPr>
          <p:nvPr>
            <p:ph type="title"/>
          </p:nvPr>
        </p:nvSpPr>
        <p:spPr/>
        <p:txBody>
          <a:bodyPr>
            <a:normAutofit fontScale="90000"/>
          </a:bodyPr>
          <a:lstStyle/>
          <a:p>
            <a:r>
              <a:rPr lang="zh-CN" altLang="en-US" dirty="0"/>
              <a:t>总线的性能指标</a:t>
            </a:r>
          </a:p>
        </p:txBody>
      </p:sp>
      <p:grpSp>
        <p:nvGrpSpPr>
          <p:cNvPr id="2" name="Group 3"/>
          <p:cNvGrpSpPr/>
          <p:nvPr/>
        </p:nvGrpSpPr>
        <p:grpSpPr bwMode="auto">
          <a:xfrm>
            <a:off x="1903413" y="1371600"/>
            <a:ext cx="3141662" cy="5018088"/>
            <a:chOff x="240" y="864"/>
            <a:chExt cx="1979" cy="3161"/>
          </a:xfrm>
        </p:grpSpPr>
        <p:sp>
          <p:nvSpPr>
            <p:cNvPr id="26638" name="Text Box 4"/>
            <p:cNvSpPr txBox="1">
              <a:spLocks noChangeArrowheads="1"/>
            </p:cNvSpPr>
            <p:nvPr/>
          </p:nvSpPr>
          <p:spPr bwMode="auto">
            <a:xfrm>
              <a:off x="240" y="864"/>
              <a:ext cx="1440" cy="365"/>
            </a:xfrm>
            <a:prstGeom prst="rect">
              <a:avLst/>
            </a:prstGeom>
            <a:noFill/>
            <a:ln w="9525">
              <a:noFill/>
              <a:miter lim="800000"/>
            </a:ln>
          </p:spPr>
          <p:txBody>
            <a:bodyPr>
              <a:spAutoFit/>
            </a:bodyPr>
            <a:lstStyle/>
            <a:p>
              <a:r>
                <a:rPr lang="zh-CN" altLang="en-US" sz="3200">
                  <a:latin typeface="Times New Roman" panose="02020603050405020304" pitchFamily="18" charset="0"/>
                </a:rPr>
                <a:t>1. 总线宽度</a:t>
              </a:r>
            </a:p>
          </p:txBody>
        </p:sp>
        <p:sp>
          <p:nvSpPr>
            <p:cNvPr id="26639" name="Text Box 5"/>
            <p:cNvSpPr txBox="1">
              <a:spLocks noChangeArrowheads="1"/>
            </p:cNvSpPr>
            <p:nvPr/>
          </p:nvSpPr>
          <p:spPr bwMode="auto">
            <a:xfrm>
              <a:off x="240" y="1371"/>
              <a:ext cx="1652" cy="365"/>
            </a:xfrm>
            <a:prstGeom prst="rect">
              <a:avLst/>
            </a:prstGeom>
            <a:noFill/>
            <a:ln w="9525">
              <a:noFill/>
              <a:miter lim="800000"/>
            </a:ln>
          </p:spPr>
          <p:txBody>
            <a:bodyPr wrap="none">
              <a:spAutoFit/>
            </a:bodyPr>
            <a:lstStyle/>
            <a:p>
              <a:r>
                <a:rPr lang="zh-CN" altLang="en-US" sz="3200">
                  <a:latin typeface="Times New Roman" panose="02020603050405020304" pitchFamily="18" charset="0"/>
                </a:rPr>
                <a:t>2. 标准传输率</a:t>
              </a:r>
            </a:p>
          </p:txBody>
        </p:sp>
        <p:sp>
          <p:nvSpPr>
            <p:cNvPr id="26640" name="Text Box 6"/>
            <p:cNvSpPr txBox="1">
              <a:spLocks noChangeArrowheads="1"/>
            </p:cNvSpPr>
            <p:nvPr/>
          </p:nvSpPr>
          <p:spPr bwMode="auto">
            <a:xfrm>
              <a:off x="240" y="1811"/>
              <a:ext cx="1979" cy="365"/>
            </a:xfrm>
            <a:prstGeom prst="rect">
              <a:avLst/>
            </a:prstGeom>
            <a:noFill/>
            <a:ln w="9525">
              <a:noFill/>
              <a:miter lim="800000"/>
            </a:ln>
          </p:spPr>
          <p:txBody>
            <a:bodyPr wrap="none">
              <a:spAutoFit/>
            </a:bodyPr>
            <a:lstStyle/>
            <a:p>
              <a:r>
                <a:rPr lang="zh-CN" altLang="en-US" sz="3200">
                  <a:latin typeface="Times New Roman" panose="02020603050405020304" pitchFamily="18" charset="0"/>
                </a:rPr>
                <a:t>3. 时钟同步/异步</a:t>
              </a:r>
            </a:p>
          </p:txBody>
        </p:sp>
        <p:sp>
          <p:nvSpPr>
            <p:cNvPr id="26641" name="Text Box 7"/>
            <p:cNvSpPr txBox="1">
              <a:spLocks noChangeArrowheads="1"/>
            </p:cNvSpPr>
            <p:nvPr/>
          </p:nvSpPr>
          <p:spPr bwMode="auto">
            <a:xfrm>
              <a:off x="240" y="2287"/>
              <a:ext cx="1396" cy="365"/>
            </a:xfrm>
            <a:prstGeom prst="rect">
              <a:avLst/>
            </a:prstGeom>
            <a:noFill/>
            <a:ln w="9525">
              <a:noFill/>
              <a:miter lim="800000"/>
            </a:ln>
          </p:spPr>
          <p:txBody>
            <a:bodyPr wrap="none">
              <a:spAutoFit/>
            </a:bodyPr>
            <a:lstStyle/>
            <a:p>
              <a:pPr algn="dist"/>
              <a:r>
                <a:rPr lang="zh-CN" altLang="en-US" sz="3200">
                  <a:latin typeface="Times New Roman" panose="02020603050405020304" pitchFamily="18" charset="0"/>
                </a:rPr>
                <a:t>4. 总线复用</a:t>
              </a:r>
            </a:p>
          </p:txBody>
        </p:sp>
        <p:sp>
          <p:nvSpPr>
            <p:cNvPr id="26642" name="Text Box 8"/>
            <p:cNvSpPr txBox="1">
              <a:spLocks noChangeArrowheads="1"/>
            </p:cNvSpPr>
            <p:nvPr/>
          </p:nvSpPr>
          <p:spPr bwMode="auto">
            <a:xfrm>
              <a:off x="240" y="2744"/>
              <a:ext cx="1396" cy="365"/>
            </a:xfrm>
            <a:prstGeom prst="rect">
              <a:avLst/>
            </a:prstGeom>
            <a:noFill/>
            <a:ln w="9525">
              <a:noFill/>
              <a:miter lim="800000"/>
            </a:ln>
          </p:spPr>
          <p:txBody>
            <a:bodyPr wrap="none">
              <a:spAutoFit/>
            </a:bodyPr>
            <a:lstStyle/>
            <a:p>
              <a:r>
                <a:rPr lang="zh-CN" altLang="en-US" sz="3200">
                  <a:latin typeface="Times New Roman" panose="02020603050405020304" pitchFamily="18" charset="0"/>
                </a:rPr>
                <a:t>5. 信号线数</a:t>
              </a:r>
            </a:p>
          </p:txBody>
        </p:sp>
        <p:sp>
          <p:nvSpPr>
            <p:cNvPr id="26643" name="Text Box 9"/>
            <p:cNvSpPr txBox="1">
              <a:spLocks noChangeArrowheads="1"/>
            </p:cNvSpPr>
            <p:nvPr/>
          </p:nvSpPr>
          <p:spPr bwMode="auto">
            <a:xfrm>
              <a:off x="240" y="3202"/>
              <a:ext cx="1908" cy="365"/>
            </a:xfrm>
            <a:prstGeom prst="rect">
              <a:avLst/>
            </a:prstGeom>
            <a:noFill/>
            <a:ln w="9525">
              <a:noFill/>
              <a:miter lim="800000"/>
            </a:ln>
          </p:spPr>
          <p:txBody>
            <a:bodyPr wrap="none">
              <a:spAutoFit/>
            </a:bodyPr>
            <a:lstStyle/>
            <a:p>
              <a:r>
                <a:rPr lang="zh-CN" altLang="en-US" sz="3200">
                  <a:latin typeface="Times New Roman" panose="02020603050405020304" pitchFamily="18" charset="0"/>
                </a:rPr>
                <a:t>6. 总线控制方式</a:t>
              </a:r>
            </a:p>
          </p:txBody>
        </p:sp>
        <p:sp>
          <p:nvSpPr>
            <p:cNvPr id="26644" name="Text Box 10"/>
            <p:cNvSpPr txBox="1">
              <a:spLocks noChangeArrowheads="1"/>
            </p:cNvSpPr>
            <p:nvPr/>
          </p:nvSpPr>
          <p:spPr bwMode="auto">
            <a:xfrm>
              <a:off x="240" y="3660"/>
              <a:ext cx="1396" cy="365"/>
            </a:xfrm>
            <a:prstGeom prst="rect">
              <a:avLst/>
            </a:prstGeom>
            <a:noFill/>
            <a:ln w="9525">
              <a:noFill/>
              <a:miter lim="800000"/>
            </a:ln>
          </p:spPr>
          <p:txBody>
            <a:bodyPr wrap="none">
              <a:spAutoFit/>
            </a:bodyPr>
            <a:lstStyle/>
            <a:p>
              <a:r>
                <a:rPr lang="zh-CN" altLang="en-US" sz="3200">
                  <a:latin typeface="Times New Roman" panose="02020603050405020304" pitchFamily="18" charset="0"/>
                </a:rPr>
                <a:t>7. 其他指标</a:t>
              </a:r>
            </a:p>
          </p:txBody>
        </p:sp>
      </p:grpSp>
      <p:sp>
        <p:nvSpPr>
          <p:cNvPr id="164875" name="Text Box 11"/>
          <p:cNvSpPr txBox="1">
            <a:spLocks noChangeArrowheads="1"/>
          </p:cNvSpPr>
          <p:nvPr/>
        </p:nvSpPr>
        <p:spPr bwMode="auto">
          <a:xfrm>
            <a:off x="4978400" y="1403351"/>
            <a:ext cx="4165600" cy="519113"/>
          </a:xfrm>
          <a:prstGeom prst="rect">
            <a:avLst/>
          </a:prstGeom>
          <a:noFill/>
          <a:ln w="9525">
            <a:noFill/>
            <a:miter lim="800000"/>
          </a:ln>
        </p:spPr>
        <p:txBody>
          <a:bodyPr>
            <a:spAutoFit/>
          </a:bodyPr>
          <a:lstStyle/>
          <a:p>
            <a:r>
              <a:rPr lang="zh-CN" altLang="en-US" sz="2800" dirty="0">
                <a:solidFill>
                  <a:srgbClr val="0419E0"/>
                </a:solidFill>
                <a:latin typeface="Times New Roman" panose="02020603050405020304" pitchFamily="18" charset="0"/>
              </a:rPr>
              <a:t>数据线</a:t>
            </a:r>
            <a:r>
              <a:rPr lang="zh-CN" altLang="en-US" sz="2800" dirty="0">
                <a:latin typeface="Times New Roman" panose="02020603050405020304" pitchFamily="18" charset="0"/>
              </a:rPr>
              <a:t> 的根数</a:t>
            </a:r>
          </a:p>
        </p:txBody>
      </p:sp>
      <p:sp>
        <p:nvSpPr>
          <p:cNvPr id="164876" name="Text Box 12"/>
          <p:cNvSpPr txBox="1">
            <a:spLocks noChangeArrowheads="1"/>
          </p:cNvSpPr>
          <p:nvPr/>
        </p:nvSpPr>
        <p:spPr bwMode="auto">
          <a:xfrm>
            <a:off x="4978400" y="2184401"/>
            <a:ext cx="5378450" cy="519113"/>
          </a:xfrm>
          <a:prstGeom prst="rect">
            <a:avLst/>
          </a:prstGeom>
          <a:noFill/>
          <a:ln w="9525">
            <a:noFill/>
            <a:miter lim="800000"/>
          </a:ln>
        </p:spPr>
        <p:txBody>
          <a:bodyPr wrap="none">
            <a:spAutoFit/>
          </a:bodyPr>
          <a:lstStyle/>
          <a:p>
            <a:r>
              <a:rPr lang="zh-CN" altLang="en-US" sz="2800">
                <a:latin typeface="Times New Roman" panose="02020603050405020304" pitchFamily="18" charset="0"/>
              </a:rPr>
              <a:t>每秒传输的最大字节数（</a:t>
            </a:r>
            <a:r>
              <a:rPr lang="en-US" altLang="zh-CN" sz="2800">
                <a:solidFill>
                  <a:schemeClr val="folHlink"/>
                </a:solidFill>
                <a:latin typeface="Times New Roman" panose="02020603050405020304" pitchFamily="18" charset="0"/>
              </a:rPr>
              <a:t>MBps</a:t>
            </a:r>
            <a:r>
              <a:rPr lang="en-US" altLang="zh-CN" sz="2800">
                <a:latin typeface="Times New Roman" panose="02020603050405020304" pitchFamily="18" charset="0"/>
              </a:rPr>
              <a:t>）</a:t>
            </a:r>
          </a:p>
        </p:txBody>
      </p:sp>
      <p:sp>
        <p:nvSpPr>
          <p:cNvPr id="164877" name="Text Box 13"/>
          <p:cNvSpPr txBox="1">
            <a:spLocks noChangeArrowheads="1"/>
          </p:cNvSpPr>
          <p:nvPr/>
        </p:nvSpPr>
        <p:spPr bwMode="auto">
          <a:xfrm>
            <a:off x="4978400" y="2900363"/>
            <a:ext cx="3327400" cy="519112"/>
          </a:xfrm>
          <a:prstGeom prst="rect">
            <a:avLst/>
          </a:prstGeom>
          <a:noFill/>
          <a:ln w="9525">
            <a:noFill/>
            <a:miter lim="800000"/>
          </a:ln>
        </p:spPr>
        <p:txBody>
          <a:bodyPr>
            <a:spAutoFit/>
          </a:bodyPr>
          <a:lstStyle/>
          <a:p>
            <a:r>
              <a:rPr lang="zh-CN" altLang="en-US" sz="2800">
                <a:solidFill>
                  <a:srgbClr val="0419E0"/>
                </a:solidFill>
                <a:latin typeface="Times New Roman" panose="02020603050405020304" pitchFamily="18" charset="0"/>
              </a:rPr>
              <a:t>同步、不同步</a:t>
            </a:r>
          </a:p>
        </p:txBody>
      </p:sp>
      <p:sp>
        <p:nvSpPr>
          <p:cNvPr id="164878" name="Text Box 14"/>
          <p:cNvSpPr txBox="1">
            <a:spLocks noChangeArrowheads="1"/>
          </p:cNvSpPr>
          <p:nvPr/>
        </p:nvSpPr>
        <p:spPr bwMode="auto">
          <a:xfrm>
            <a:off x="4978400" y="3636963"/>
            <a:ext cx="4622800" cy="519112"/>
          </a:xfrm>
          <a:prstGeom prst="rect">
            <a:avLst/>
          </a:prstGeom>
          <a:noFill/>
          <a:ln w="9525">
            <a:noFill/>
            <a:miter lim="800000"/>
          </a:ln>
        </p:spPr>
        <p:txBody>
          <a:bodyPr>
            <a:spAutoFit/>
          </a:bodyPr>
          <a:lstStyle/>
          <a:p>
            <a:r>
              <a:rPr lang="zh-CN" altLang="en-US" sz="2800">
                <a:solidFill>
                  <a:srgbClr val="0419E0"/>
                </a:solidFill>
                <a:latin typeface="Times New Roman" panose="02020603050405020304" pitchFamily="18" charset="0"/>
              </a:rPr>
              <a:t>地址线 </a:t>
            </a:r>
            <a:r>
              <a:rPr lang="zh-CN" altLang="en-US" sz="2800">
                <a:latin typeface="Times New Roman" panose="02020603050405020304" pitchFamily="18" charset="0"/>
              </a:rPr>
              <a:t>与 </a:t>
            </a:r>
            <a:r>
              <a:rPr lang="zh-CN" altLang="en-US" sz="2800">
                <a:solidFill>
                  <a:srgbClr val="0419E0"/>
                </a:solidFill>
                <a:latin typeface="Times New Roman" panose="02020603050405020304" pitchFamily="18" charset="0"/>
              </a:rPr>
              <a:t>数据线</a:t>
            </a:r>
            <a:r>
              <a:rPr lang="zh-CN" altLang="en-US" sz="2800">
                <a:solidFill>
                  <a:schemeClr val="folHlink"/>
                </a:solidFill>
                <a:latin typeface="Times New Roman" panose="02020603050405020304" pitchFamily="18" charset="0"/>
              </a:rPr>
              <a:t> </a:t>
            </a:r>
            <a:r>
              <a:rPr lang="zh-CN" altLang="en-US" sz="2800">
                <a:latin typeface="Times New Roman" panose="02020603050405020304" pitchFamily="18" charset="0"/>
              </a:rPr>
              <a:t>复用</a:t>
            </a:r>
            <a:endParaRPr lang="en-US" altLang="zh-CN" sz="2800">
              <a:latin typeface="Times New Roman" panose="02020603050405020304" pitchFamily="18" charset="0"/>
            </a:endParaRPr>
          </a:p>
        </p:txBody>
      </p:sp>
      <p:sp>
        <p:nvSpPr>
          <p:cNvPr id="164879" name="Text Box 15"/>
          <p:cNvSpPr txBox="1">
            <a:spLocks noChangeArrowheads="1"/>
          </p:cNvSpPr>
          <p:nvPr/>
        </p:nvSpPr>
        <p:spPr bwMode="auto">
          <a:xfrm>
            <a:off x="4978400" y="4367213"/>
            <a:ext cx="5994400" cy="519112"/>
          </a:xfrm>
          <a:prstGeom prst="rect">
            <a:avLst/>
          </a:prstGeom>
          <a:noFill/>
          <a:ln w="9525">
            <a:noFill/>
            <a:miter lim="800000"/>
          </a:ln>
        </p:spPr>
        <p:txBody>
          <a:bodyPr>
            <a:spAutoFit/>
          </a:bodyPr>
          <a:lstStyle/>
          <a:p>
            <a:r>
              <a:rPr lang="zh-CN" altLang="en-US" sz="2800">
                <a:latin typeface="Times New Roman" panose="02020603050405020304" pitchFamily="18" charset="0"/>
              </a:rPr>
              <a:t>地址线、数据线和控制线的 </a:t>
            </a:r>
            <a:r>
              <a:rPr lang="zh-CN" altLang="en-US" sz="2800">
                <a:solidFill>
                  <a:schemeClr val="folHlink"/>
                </a:solidFill>
                <a:latin typeface="Times New Roman" panose="02020603050405020304" pitchFamily="18" charset="0"/>
              </a:rPr>
              <a:t>总和</a:t>
            </a:r>
            <a:endParaRPr lang="en-US" altLang="zh-CN" sz="2800">
              <a:solidFill>
                <a:schemeClr val="folHlink"/>
              </a:solidFill>
              <a:latin typeface="Times New Roman" panose="02020603050405020304" pitchFamily="18" charset="0"/>
            </a:endParaRPr>
          </a:p>
        </p:txBody>
      </p:sp>
      <p:sp>
        <p:nvSpPr>
          <p:cNvPr id="164880" name="Text Box 16"/>
          <p:cNvSpPr txBox="1">
            <a:spLocks noChangeArrowheads="1"/>
          </p:cNvSpPr>
          <p:nvPr/>
        </p:nvSpPr>
        <p:spPr bwMode="auto">
          <a:xfrm>
            <a:off x="4978400" y="5843588"/>
            <a:ext cx="2336800" cy="519112"/>
          </a:xfrm>
          <a:prstGeom prst="rect">
            <a:avLst/>
          </a:prstGeom>
          <a:noFill/>
          <a:ln w="9525">
            <a:noFill/>
            <a:miter lim="800000"/>
          </a:ln>
        </p:spPr>
        <p:txBody>
          <a:bodyPr>
            <a:spAutoFit/>
          </a:bodyPr>
          <a:lstStyle/>
          <a:p>
            <a:r>
              <a:rPr lang="zh-CN" altLang="en-US" sz="2800">
                <a:solidFill>
                  <a:srgbClr val="0419E0"/>
                </a:solidFill>
                <a:latin typeface="Times New Roman" panose="02020603050405020304" pitchFamily="18" charset="0"/>
              </a:rPr>
              <a:t>负载能力</a:t>
            </a:r>
          </a:p>
        </p:txBody>
      </p:sp>
      <p:sp>
        <p:nvSpPr>
          <p:cNvPr id="164881" name="Text Box 17"/>
          <p:cNvSpPr txBox="1">
            <a:spLocks noChangeArrowheads="1"/>
          </p:cNvSpPr>
          <p:nvPr/>
        </p:nvSpPr>
        <p:spPr bwMode="auto">
          <a:xfrm>
            <a:off x="4978400" y="5105401"/>
            <a:ext cx="5689600" cy="519113"/>
          </a:xfrm>
          <a:prstGeom prst="rect">
            <a:avLst/>
          </a:prstGeom>
          <a:noFill/>
          <a:ln w="9525">
            <a:noFill/>
            <a:miter lim="800000"/>
          </a:ln>
        </p:spPr>
        <p:txBody>
          <a:bodyPr>
            <a:spAutoFit/>
          </a:bodyPr>
          <a:lstStyle/>
          <a:p>
            <a:r>
              <a:rPr lang="zh-CN" altLang="en-US" sz="2800">
                <a:latin typeface="Times New Roman" panose="02020603050405020304" pitchFamily="18" charset="0"/>
              </a:rPr>
              <a:t>突发、自动、仲裁、逻辑、计数</a:t>
            </a:r>
          </a:p>
        </p:txBody>
      </p:sp>
      <p:sp>
        <p:nvSpPr>
          <p:cNvPr id="21" name="灯片编号占位符 20"/>
          <p:cNvSpPr>
            <a:spLocks noGrp="1"/>
          </p:cNvSpPr>
          <p:nvPr>
            <p:ph type="sldNum" sz="quarter" idx="12"/>
          </p:nvPr>
        </p:nvSpPr>
        <p:spPr/>
        <p:txBody>
          <a:bodyPr/>
          <a:lstStyle/>
          <a:p>
            <a:pPr>
              <a:defRPr/>
            </a:pPr>
            <a:fld id="{158847E5-88DC-4D8F-94D2-2B82E9637FE7}" type="slidenum">
              <a:rPr lang="zh-CN" altLang="en-US"/>
              <a:t>14</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64875"/>
                                        </p:tgtEl>
                                        <p:attrNameLst>
                                          <p:attrName>style.visibility</p:attrName>
                                        </p:attrNameLst>
                                      </p:cBhvr>
                                      <p:to>
                                        <p:strVal val="visible"/>
                                      </p:to>
                                    </p:set>
                                    <p:animEffect transition="in" filter="fade">
                                      <p:cBhvr>
                                        <p:cTn id="12" dur="500"/>
                                        <p:tgtEl>
                                          <p:spTgt spid="16487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64876"/>
                                        </p:tgtEl>
                                        <p:attrNameLst>
                                          <p:attrName>style.visibility</p:attrName>
                                        </p:attrNameLst>
                                      </p:cBhvr>
                                      <p:to>
                                        <p:strVal val="visible"/>
                                      </p:to>
                                    </p:set>
                                    <p:animEffect transition="in" filter="fade">
                                      <p:cBhvr>
                                        <p:cTn id="17" dur="500"/>
                                        <p:tgtEl>
                                          <p:spTgt spid="16487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64877"/>
                                        </p:tgtEl>
                                        <p:attrNameLst>
                                          <p:attrName>style.visibility</p:attrName>
                                        </p:attrNameLst>
                                      </p:cBhvr>
                                      <p:to>
                                        <p:strVal val="visible"/>
                                      </p:to>
                                    </p:set>
                                    <p:animEffect transition="in" filter="fade">
                                      <p:cBhvr>
                                        <p:cTn id="22" dur="500"/>
                                        <p:tgtEl>
                                          <p:spTgt spid="16487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64878"/>
                                        </p:tgtEl>
                                        <p:attrNameLst>
                                          <p:attrName>style.visibility</p:attrName>
                                        </p:attrNameLst>
                                      </p:cBhvr>
                                      <p:to>
                                        <p:strVal val="visible"/>
                                      </p:to>
                                    </p:set>
                                    <p:animEffect transition="in" filter="fade">
                                      <p:cBhvr>
                                        <p:cTn id="27" dur="500"/>
                                        <p:tgtEl>
                                          <p:spTgt spid="16487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64879"/>
                                        </p:tgtEl>
                                        <p:attrNameLst>
                                          <p:attrName>style.visibility</p:attrName>
                                        </p:attrNameLst>
                                      </p:cBhvr>
                                      <p:to>
                                        <p:strVal val="visible"/>
                                      </p:to>
                                    </p:set>
                                    <p:animEffect transition="in" filter="fade">
                                      <p:cBhvr>
                                        <p:cTn id="32" dur="500"/>
                                        <p:tgtEl>
                                          <p:spTgt spid="164879"/>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64881"/>
                                        </p:tgtEl>
                                        <p:attrNameLst>
                                          <p:attrName>style.visibility</p:attrName>
                                        </p:attrNameLst>
                                      </p:cBhvr>
                                      <p:to>
                                        <p:strVal val="visible"/>
                                      </p:to>
                                    </p:set>
                                    <p:animEffect transition="in" filter="fade">
                                      <p:cBhvr>
                                        <p:cTn id="37" dur="500"/>
                                        <p:tgtEl>
                                          <p:spTgt spid="164881"/>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64880"/>
                                        </p:tgtEl>
                                        <p:attrNameLst>
                                          <p:attrName>style.visibility</p:attrName>
                                        </p:attrNameLst>
                                      </p:cBhvr>
                                      <p:to>
                                        <p:strVal val="visible"/>
                                      </p:to>
                                    </p:set>
                                    <p:animEffect transition="in" filter="fade">
                                      <p:cBhvr>
                                        <p:cTn id="42" dur="500"/>
                                        <p:tgtEl>
                                          <p:spTgt spid="1648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875" grpId="0" autoUpdateAnimBg="0"/>
      <p:bldP spid="164876" grpId="0" autoUpdateAnimBg="0"/>
      <p:bldP spid="164877" grpId="0" autoUpdateAnimBg="0"/>
      <p:bldP spid="164878" grpId="0" autoUpdateAnimBg="0"/>
      <p:bldP spid="164879" grpId="0" autoUpdateAnimBg="0"/>
      <p:bldP spid="164880" grpId="0" autoUpdateAnimBg="0"/>
      <p:bldP spid="164881"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内容占位符 7"/>
          <p:cNvSpPr>
            <a:spLocks noGrp="1"/>
          </p:cNvSpPr>
          <p:nvPr>
            <p:ph idx="1"/>
          </p:nvPr>
        </p:nvSpPr>
        <p:spPr/>
        <p:txBody>
          <a:bodyPr/>
          <a:lstStyle/>
          <a:p>
            <a:endParaRPr lang="zh-CN" altLang="en-US"/>
          </a:p>
        </p:txBody>
      </p:sp>
      <p:sp>
        <p:nvSpPr>
          <p:cNvPr id="7" name="标题 6"/>
          <p:cNvSpPr>
            <a:spLocks noGrp="1"/>
          </p:cNvSpPr>
          <p:nvPr>
            <p:ph type="title"/>
          </p:nvPr>
        </p:nvSpPr>
        <p:spPr>
          <a:xfrm>
            <a:off x="838200" y="282575"/>
            <a:ext cx="10515600" cy="605790"/>
          </a:xfrm>
        </p:spPr>
        <p:txBody>
          <a:bodyPr>
            <a:normAutofit fontScale="90000"/>
          </a:bodyPr>
          <a:lstStyle/>
          <a:p>
            <a:r>
              <a:rPr lang="zh-CN" altLang="en-US" dirty="0"/>
              <a:t>总线标准</a:t>
            </a:r>
          </a:p>
        </p:txBody>
      </p:sp>
      <p:sp>
        <p:nvSpPr>
          <p:cNvPr id="166914" name="Text Box 2"/>
          <p:cNvSpPr txBox="1">
            <a:spLocks noChangeArrowheads="1"/>
          </p:cNvSpPr>
          <p:nvPr/>
        </p:nvSpPr>
        <p:spPr bwMode="auto">
          <a:xfrm>
            <a:off x="7885114" y="2060576"/>
            <a:ext cx="3195637" cy="3825875"/>
          </a:xfrm>
          <a:prstGeom prst="rect">
            <a:avLst/>
          </a:prstGeom>
          <a:noFill/>
          <a:ln w="9525">
            <a:noFill/>
            <a:miter lim="800000"/>
          </a:ln>
        </p:spPr>
        <p:txBody>
          <a:bodyPr>
            <a:spAutoFit/>
          </a:bodyPr>
          <a:lstStyle/>
          <a:p>
            <a:pPr>
              <a:lnSpc>
                <a:spcPct val="125000"/>
              </a:lnSpc>
            </a:pPr>
            <a:r>
              <a:rPr lang="en-US" altLang="zh-CN" sz="2800">
                <a:latin typeface="Times New Roman" panose="02020603050405020304" pitchFamily="18" charset="0"/>
              </a:rPr>
              <a:t>ISA</a:t>
            </a:r>
          </a:p>
          <a:p>
            <a:pPr>
              <a:lnSpc>
                <a:spcPct val="125000"/>
              </a:lnSpc>
            </a:pPr>
            <a:r>
              <a:rPr lang="en-US" altLang="zh-CN" sz="2800">
                <a:latin typeface="Times New Roman" panose="02020603050405020304" pitchFamily="18" charset="0"/>
              </a:rPr>
              <a:t>EISA</a:t>
            </a:r>
          </a:p>
          <a:p>
            <a:pPr>
              <a:lnSpc>
                <a:spcPct val="125000"/>
              </a:lnSpc>
            </a:pPr>
            <a:r>
              <a:rPr lang="en-US" altLang="zh-CN" sz="2800">
                <a:latin typeface="Times New Roman" panose="02020603050405020304" pitchFamily="18" charset="0"/>
              </a:rPr>
              <a:t>VESA(LV-BUS)</a:t>
            </a:r>
          </a:p>
          <a:p>
            <a:pPr>
              <a:lnSpc>
                <a:spcPct val="125000"/>
              </a:lnSpc>
            </a:pPr>
            <a:r>
              <a:rPr lang="en-US" altLang="zh-CN" sz="2800">
                <a:latin typeface="Times New Roman" panose="02020603050405020304" pitchFamily="18" charset="0"/>
              </a:rPr>
              <a:t>PCI</a:t>
            </a:r>
          </a:p>
          <a:p>
            <a:pPr>
              <a:lnSpc>
                <a:spcPct val="125000"/>
              </a:lnSpc>
            </a:pPr>
            <a:r>
              <a:rPr lang="en-US" altLang="zh-CN" sz="2800">
                <a:latin typeface="Times New Roman" panose="02020603050405020304" pitchFamily="18" charset="0"/>
              </a:rPr>
              <a:t>AGP</a:t>
            </a:r>
          </a:p>
          <a:p>
            <a:pPr>
              <a:lnSpc>
                <a:spcPct val="125000"/>
              </a:lnSpc>
            </a:pPr>
            <a:r>
              <a:rPr lang="en-US" altLang="zh-CN" sz="2800">
                <a:latin typeface="Times New Roman" panose="02020603050405020304" pitchFamily="18" charset="0"/>
              </a:rPr>
              <a:t>RS-232</a:t>
            </a:r>
          </a:p>
          <a:p>
            <a:pPr>
              <a:lnSpc>
                <a:spcPct val="125000"/>
              </a:lnSpc>
            </a:pPr>
            <a:r>
              <a:rPr lang="en-US" altLang="zh-CN" sz="2800">
                <a:latin typeface="Times New Roman" panose="02020603050405020304" pitchFamily="18" charset="0"/>
              </a:rPr>
              <a:t>USB</a:t>
            </a:r>
          </a:p>
        </p:txBody>
      </p:sp>
      <p:grpSp>
        <p:nvGrpSpPr>
          <p:cNvPr id="2" name="Group 3"/>
          <p:cNvGrpSpPr/>
          <p:nvPr/>
        </p:nvGrpSpPr>
        <p:grpSpPr bwMode="auto">
          <a:xfrm>
            <a:off x="2063750" y="2286000"/>
            <a:ext cx="1143000" cy="1143000"/>
            <a:chOff x="636" y="1440"/>
            <a:chExt cx="720" cy="720"/>
          </a:xfrm>
        </p:grpSpPr>
        <p:sp>
          <p:nvSpPr>
            <p:cNvPr id="28694" name="Oval 4"/>
            <p:cNvSpPr>
              <a:spLocks noChangeArrowheads="1"/>
            </p:cNvSpPr>
            <p:nvPr/>
          </p:nvSpPr>
          <p:spPr bwMode="auto">
            <a:xfrm>
              <a:off x="636" y="1440"/>
              <a:ext cx="720" cy="720"/>
            </a:xfrm>
            <a:prstGeom prst="ellipse">
              <a:avLst/>
            </a:prstGeom>
            <a:solidFill>
              <a:schemeClr val="folHlink"/>
            </a:solidFill>
            <a:ln w="9525">
              <a:solidFill>
                <a:schemeClr val="folHlink"/>
              </a:solidFill>
              <a:round/>
            </a:ln>
          </p:spPr>
          <p:txBody>
            <a:bodyPr wrap="none" anchor="ctr"/>
            <a:lstStyle/>
            <a:p>
              <a:pPr>
                <a:spcBef>
                  <a:spcPct val="20000"/>
                </a:spcBef>
              </a:pPr>
              <a:endParaRPr lang="zh-CN" altLang="en-US"/>
            </a:p>
          </p:txBody>
        </p:sp>
        <p:sp>
          <p:nvSpPr>
            <p:cNvPr id="28695" name="Text Box 5"/>
            <p:cNvSpPr txBox="1">
              <a:spLocks noChangeArrowheads="1"/>
            </p:cNvSpPr>
            <p:nvPr/>
          </p:nvSpPr>
          <p:spPr bwMode="auto">
            <a:xfrm>
              <a:off x="672" y="1617"/>
              <a:ext cx="628" cy="365"/>
            </a:xfrm>
            <a:prstGeom prst="rect">
              <a:avLst/>
            </a:prstGeom>
            <a:noFill/>
            <a:ln w="9525">
              <a:noFill/>
              <a:miter lim="800000"/>
            </a:ln>
          </p:spPr>
          <p:txBody>
            <a:bodyPr wrap="none">
              <a:spAutoFit/>
            </a:bodyPr>
            <a:lstStyle/>
            <a:p>
              <a:r>
                <a:rPr lang="zh-CN" altLang="en-US" sz="3200">
                  <a:solidFill>
                    <a:schemeClr val="bg2"/>
                  </a:solidFill>
                  <a:latin typeface="Times New Roman" panose="02020603050405020304" pitchFamily="18" charset="0"/>
                </a:rPr>
                <a:t>模块</a:t>
              </a:r>
            </a:p>
          </p:txBody>
        </p:sp>
      </p:grpSp>
      <p:grpSp>
        <p:nvGrpSpPr>
          <p:cNvPr id="3" name="Group 6"/>
          <p:cNvGrpSpPr/>
          <p:nvPr/>
        </p:nvGrpSpPr>
        <p:grpSpPr bwMode="auto">
          <a:xfrm>
            <a:off x="5232400" y="4191000"/>
            <a:ext cx="1143000" cy="1143000"/>
            <a:chOff x="2412" y="2640"/>
            <a:chExt cx="720" cy="720"/>
          </a:xfrm>
        </p:grpSpPr>
        <p:sp>
          <p:nvSpPr>
            <p:cNvPr id="28692" name="Oval 7"/>
            <p:cNvSpPr>
              <a:spLocks noChangeArrowheads="1"/>
            </p:cNvSpPr>
            <p:nvPr/>
          </p:nvSpPr>
          <p:spPr bwMode="auto">
            <a:xfrm>
              <a:off x="2412" y="2640"/>
              <a:ext cx="720" cy="720"/>
            </a:xfrm>
            <a:prstGeom prst="ellipse">
              <a:avLst/>
            </a:prstGeom>
            <a:solidFill>
              <a:srgbClr val="EBF010"/>
            </a:solidFill>
            <a:ln w="9525">
              <a:solidFill>
                <a:srgbClr val="EBF010"/>
              </a:solidFill>
              <a:round/>
            </a:ln>
          </p:spPr>
          <p:txBody>
            <a:bodyPr wrap="none" anchor="ctr"/>
            <a:lstStyle/>
            <a:p>
              <a:pPr algn="ctr"/>
              <a:endParaRPr lang="zh-CN" altLang="en-US" sz="3200">
                <a:solidFill>
                  <a:schemeClr val="bg2"/>
                </a:solidFill>
                <a:latin typeface="Times New Roman" panose="02020603050405020304" pitchFamily="18" charset="0"/>
              </a:endParaRPr>
            </a:p>
          </p:txBody>
        </p:sp>
        <p:sp>
          <p:nvSpPr>
            <p:cNvPr id="28693" name="Text Box 8"/>
            <p:cNvSpPr txBox="1">
              <a:spLocks noChangeArrowheads="1"/>
            </p:cNvSpPr>
            <p:nvPr/>
          </p:nvSpPr>
          <p:spPr bwMode="auto">
            <a:xfrm>
              <a:off x="2448" y="2797"/>
              <a:ext cx="635" cy="368"/>
            </a:xfrm>
            <a:prstGeom prst="rect">
              <a:avLst/>
            </a:prstGeom>
            <a:noFill/>
            <a:ln w="9525">
              <a:noFill/>
              <a:miter lim="800000"/>
            </a:ln>
          </p:spPr>
          <p:txBody>
            <a:bodyPr wrap="none">
              <a:spAutoFit/>
            </a:bodyPr>
            <a:lstStyle/>
            <a:p>
              <a:r>
                <a:rPr lang="zh-CN" altLang="en-US" sz="3200">
                  <a:solidFill>
                    <a:srgbClr val="C00000"/>
                  </a:solidFill>
                  <a:latin typeface="Times New Roman" panose="02020603050405020304" pitchFamily="18" charset="0"/>
                </a:rPr>
                <a:t>系统</a:t>
              </a:r>
            </a:p>
          </p:txBody>
        </p:sp>
      </p:grpSp>
      <p:sp>
        <p:nvSpPr>
          <p:cNvPr id="166921" name="AutoShape 9"/>
          <p:cNvSpPr/>
          <p:nvPr/>
        </p:nvSpPr>
        <p:spPr bwMode="auto">
          <a:xfrm>
            <a:off x="7504114" y="2371726"/>
            <a:ext cx="320675" cy="3275013"/>
          </a:xfrm>
          <a:prstGeom prst="leftBrace">
            <a:avLst>
              <a:gd name="adj1" fmla="val 85107"/>
              <a:gd name="adj2" fmla="val 50000"/>
            </a:avLst>
          </a:prstGeom>
          <a:noFill/>
          <a:ln w="38100">
            <a:solidFill>
              <a:schemeClr val="tx1"/>
            </a:solidFill>
            <a:round/>
          </a:ln>
        </p:spPr>
        <p:txBody>
          <a:bodyPr wrap="none" anchor="ctr"/>
          <a:lstStyle/>
          <a:p>
            <a:pPr algn="ctr"/>
            <a:endParaRPr lang="zh-CN" altLang="en-US" sz="3200">
              <a:solidFill>
                <a:schemeClr val="folHlink"/>
              </a:solidFill>
              <a:latin typeface="Times New Roman" panose="02020603050405020304" pitchFamily="18" charset="0"/>
            </a:endParaRPr>
          </a:p>
        </p:txBody>
      </p:sp>
      <p:sp>
        <p:nvSpPr>
          <p:cNvPr id="166922" name="Text Box 10"/>
          <p:cNvSpPr txBox="1">
            <a:spLocks noChangeArrowheads="1"/>
          </p:cNvSpPr>
          <p:nvPr/>
        </p:nvSpPr>
        <p:spPr bwMode="auto">
          <a:xfrm>
            <a:off x="6888164" y="2986089"/>
            <a:ext cx="541337" cy="2062103"/>
          </a:xfrm>
          <a:prstGeom prst="rect">
            <a:avLst/>
          </a:prstGeom>
          <a:noFill/>
          <a:ln w="38100">
            <a:noFill/>
            <a:miter lim="800000"/>
          </a:ln>
        </p:spPr>
        <p:txBody>
          <a:bodyPr>
            <a:spAutoFit/>
          </a:bodyPr>
          <a:lstStyle/>
          <a:p>
            <a:r>
              <a:rPr lang="zh-CN" altLang="en-US" sz="3200">
                <a:latin typeface="Times New Roman" panose="02020603050405020304" pitchFamily="18" charset="0"/>
              </a:rPr>
              <a:t>总</a:t>
            </a:r>
          </a:p>
          <a:p>
            <a:r>
              <a:rPr lang="zh-CN" altLang="en-US" sz="3200">
                <a:latin typeface="Times New Roman" panose="02020603050405020304" pitchFamily="18" charset="0"/>
              </a:rPr>
              <a:t>线</a:t>
            </a:r>
          </a:p>
          <a:p>
            <a:r>
              <a:rPr lang="zh-CN" altLang="en-US" sz="3200">
                <a:latin typeface="Times New Roman" panose="02020603050405020304" pitchFamily="18" charset="0"/>
              </a:rPr>
              <a:t>标</a:t>
            </a:r>
          </a:p>
          <a:p>
            <a:r>
              <a:rPr lang="zh-CN" altLang="en-US" sz="3200">
                <a:latin typeface="Times New Roman" panose="02020603050405020304" pitchFamily="18" charset="0"/>
              </a:rPr>
              <a:t>准</a:t>
            </a:r>
          </a:p>
        </p:txBody>
      </p:sp>
      <p:grpSp>
        <p:nvGrpSpPr>
          <p:cNvPr id="4" name="Group 12"/>
          <p:cNvGrpSpPr/>
          <p:nvPr/>
        </p:nvGrpSpPr>
        <p:grpSpPr bwMode="auto">
          <a:xfrm>
            <a:off x="1847850" y="4343400"/>
            <a:ext cx="1676400" cy="914400"/>
            <a:chOff x="396" y="2736"/>
            <a:chExt cx="1056" cy="576"/>
          </a:xfrm>
        </p:grpSpPr>
        <p:sp>
          <p:nvSpPr>
            <p:cNvPr id="28690" name="AutoShape 13"/>
            <p:cNvSpPr>
              <a:spLocks noChangeArrowheads="1"/>
            </p:cNvSpPr>
            <p:nvPr/>
          </p:nvSpPr>
          <p:spPr bwMode="auto">
            <a:xfrm>
              <a:off x="396" y="2736"/>
              <a:ext cx="1056" cy="576"/>
            </a:xfrm>
            <a:prstGeom prst="diamond">
              <a:avLst/>
            </a:prstGeom>
            <a:solidFill>
              <a:schemeClr val="folHlink"/>
            </a:solidFill>
            <a:ln w="9525">
              <a:solidFill>
                <a:schemeClr val="folHlink"/>
              </a:solidFill>
              <a:miter lim="800000"/>
            </a:ln>
          </p:spPr>
          <p:txBody>
            <a:bodyPr wrap="none" anchor="ctr"/>
            <a:lstStyle/>
            <a:p>
              <a:pPr>
                <a:spcBef>
                  <a:spcPct val="20000"/>
                </a:spcBef>
              </a:pPr>
              <a:endParaRPr lang="zh-CN" altLang="en-US"/>
            </a:p>
          </p:txBody>
        </p:sp>
        <p:sp>
          <p:nvSpPr>
            <p:cNvPr id="28691" name="Text Box 14"/>
            <p:cNvSpPr txBox="1">
              <a:spLocks noChangeArrowheads="1"/>
            </p:cNvSpPr>
            <p:nvPr/>
          </p:nvSpPr>
          <p:spPr bwMode="auto">
            <a:xfrm>
              <a:off x="618" y="2845"/>
              <a:ext cx="628" cy="365"/>
            </a:xfrm>
            <a:prstGeom prst="rect">
              <a:avLst/>
            </a:prstGeom>
            <a:noFill/>
            <a:ln w="9525">
              <a:noFill/>
              <a:miter lim="800000"/>
            </a:ln>
          </p:spPr>
          <p:txBody>
            <a:bodyPr wrap="none">
              <a:spAutoFit/>
            </a:bodyPr>
            <a:lstStyle/>
            <a:p>
              <a:r>
                <a:rPr lang="zh-CN" altLang="en-US" sz="3200">
                  <a:solidFill>
                    <a:schemeClr val="bg2"/>
                  </a:solidFill>
                  <a:latin typeface="Times New Roman" panose="02020603050405020304" pitchFamily="18" charset="0"/>
                </a:rPr>
                <a:t>系统</a:t>
              </a:r>
            </a:p>
          </p:txBody>
        </p:sp>
      </p:grpSp>
      <p:grpSp>
        <p:nvGrpSpPr>
          <p:cNvPr id="5" name="Group 15"/>
          <p:cNvGrpSpPr/>
          <p:nvPr/>
        </p:nvGrpSpPr>
        <p:grpSpPr bwMode="auto">
          <a:xfrm>
            <a:off x="4895850" y="2362200"/>
            <a:ext cx="1676400" cy="914400"/>
            <a:chOff x="288" y="3504"/>
            <a:chExt cx="1056" cy="576"/>
          </a:xfrm>
        </p:grpSpPr>
        <p:sp>
          <p:nvSpPr>
            <p:cNvPr id="28688" name="AutoShape 16"/>
            <p:cNvSpPr>
              <a:spLocks noChangeArrowheads="1"/>
            </p:cNvSpPr>
            <p:nvPr/>
          </p:nvSpPr>
          <p:spPr bwMode="auto">
            <a:xfrm>
              <a:off x="288" y="3504"/>
              <a:ext cx="1056" cy="576"/>
            </a:xfrm>
            <a:prstGeom prst="diamond">
              <a:avLst/>
            </a:prstGeom>
            <a:solidFill>
              <a:schemeClr val="folHlink"/>
            </a:solidFill>
            <a:ln w="9525">
              <a:solidFill>
                <a:schemeClr val="folHlink"/>
              </a:solidFill>
              <a:miter lim="800000"/>
            </a:ln>
          </p:spPr>
          <p:txBody>
            <a:bodyPr wrap="none" anchor="ctr"/>
            <a:lstStyle/>
            <a:p>
              <a:pPr>
                <a:spcBef>
                  <a:spcPct val="20000"/>
                </a:spcBef>
              </a:pPr>
              <a:endParaRPr lang="zh-CN" altLang="en-US"/>
            </a:p>
          </p:txBody>
        </p:sp>
        <p:sp>
          <p:nvSpPr>
            <p:cNvPr id="28689" name="Text Box 17"/>
            <p:cNvSpPr txBox="1">
              <a:spLocks noChangeArrowheads="1"/>
            </p:cNvSpPr>
            <p:nvPr/>
          </p:nvSpPr>
          <p:spPr bwMode="auto">
            <a:xfrm>
              <a:off x="480" y="3613"/>
              <a:ext cx="628" cy="365"/>
            </a:xfrm>
            <a:prstGeom prst="rect">
              <a:avLst/>
            </a:prstGeom>
            <a:noFill/>
            <a:ln w="9525">
              <a:noFill/>
              <a:miter lim="800000"/>
            </a:ln>
          </p:spPr>
          <p:txBody>
            <a:bodyPr wrap="none">
              <a:spAutoFit/>
            </a:bodyPr>
            <a:lstStyle/>
            <a:p>
              <a:r>
                <a:rPr lang="zh-CN" altLang="en-US" sz="3200">
                  <a:solidFill>
                    <a:schemeClr val="bg2"/>
                  </a:solidFill>
                  <a:latin typeface="Times New Roman" panose="02020603050405020304" pitchFamily="18" charset="0"/>
                </a:rPr>
                <a:t>模块</a:t>
              </a:r>
            </a:p>
          </p:txBody>
        </p:sp>
      </p:grpSp>
      <p:grpSp>
        <p:nvGrpSpPr>
          <p:cNvPr id="6" name="Group 19"/>
          <p:cNvGrpSpPr/>
          <p:nvPr/>
        </p:nvGrpSpPr>
        <p:grpSpPr bwMode="auto">
          <a:xfrm>
            <a:off x="3676650" y="1981200"/>
            <a:ext cx="1066800" cy="3886200"/>
            <a:chOff x="1548" y="1248"/>
            <a:chExt cx="672" cy="2448"/>
          </a:xfrm>
        </p:grpSpPr>
        <p:sp>
          <p:nvSpPr>
            <p:cNvPr id="28686" name="Rectangle 20"/>
            <p:cNvSpPr>
              <a:spLocks noChangeArrowheads="1"/>
            </p:cNvSpPr>
            <p:nvPr/>
          </p:nvSpPr>
          <p:spPr bwMode="auto">
            <a:xfrm>
              <a:off x="1548" y="1248"/>
              <a:ext cx="672" cy="2352"/>
            </a:xfrm>
            <a:prstGeom prst="rect">
              <a:avLst/>
            </a:prstGeom>
            <a:noFill/>
            <a:ln w="38100">
              <a:solidFill>
                <a:srgbClr val="EBF010"/>
              </a:solidFill>
              <a:miter lim="800000"/>
            </a:ln>
          </p:spPr>
          <p:txBody>
            <a:bodyPr wrap="none" anchor="ctr"/>
            <a:lstStyle/>
            <a:p>
              <a:pPr>
                <a:spcBef>
                  <a:spcPct val="20000"/>
                </a:spcBef>
              </a:pPr>
              <a:endParaRPr lang="zh-CN" altLang="en-US"/>
            </a:p>
          </p:txBody>
        </p:sp>
        <p:sp>
          <p:nvSpPr>
            <p:cNvPr id="28687" name="Text Box 21"/>
            <p:cNvSpPr txBox="1">
              <a:spLocks noChangeArrowheads="1"/>
            </p:cNvSpPr>
            <p:nvPr/>
          </p:nvSpPr>
          <p:spPr bwMode="auto">
            <a:xfrm>
              <a:off x="1647" y="1680"/>
              <a:ext cx="465" cy="2016"/>
            </a:xfrm>
            <a:prstGeom prst="rect">
              <a:avLst/>
            </a:prstGeom>
            <a:noFill/>
            <a:ln w="38100">
              <a:noFill/>
              <a:miter lim="800000"/>
            </a:ln>
          </p:spPr>
          <p:txBody>
            <a:bodyPr vert="eaVert">
              <a:spAutoFit/>
            </a:bodyPr>
            <a:lstStyle/>
            <a:p>
              <a:pPr>
                <a:spcBef>
                  <a:spcPct val="50000"/>
                </a:spcBef>
              </a:pPr>
              <a:r>
                <a:rPr lang="zh-CN" altLang="en-US" sz="3600">
                  <a:latin typeface="Times New Roman" panose="02020603050405020304" pitchFamily="18" charset="0"/>
                </a:rPr>
                <a:t>标 准 界 面</a:t>
              </a:r>
            </a:p>
          </p:txBody>
        </p:sp>
      </p:grpSp>
      <p:sp>
        <p:nvSpPr>
          <p:cNvPr id="24" name="灯片编号占位符 23"/>
          <p:cNvSpPr>
            <a:spLocks noGrp="1"/>
          </p:cNvSpPr>
          <p:nvPr>
            <p:ph type="sldNum" sz="quarter" idx="12"/>
          </p:nvPr>
        </p:nvSpPr>
        <p:spPr/>
        <p:txBody>
          <a:bodyPr/>
          <a:lstStyle/>
          <a:p>
            <a:pPr>
              <a:defRPr/>
            </a:pPr>
            <a:fld id="{14A8CDFF-37E3-4135-B97C-9347DBAC1021}" type="slidenum">
              <a:rPr lang="zh-CN" altLang="en-US"/>
              <a:t>15</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fade">
                                      <p:cBhvr>
                                        <p:cTn id="27" dur="500"/>
                                        <p:tgtEl>
                                          <p:spTgt spid="3"/>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66922"/>
                                        </p:tgtEl>
                                        <p:attrNameLst>
                                          <p:attrName>style.visibility</p:attrName>
                                        </p:attrNameLst>
                                      </p:cBhvr>
                                      <p:to>
                                        <p:strVal val="visible"/>
                                      </p:to>
                                    </p:set>
                                    <p:animEffect transition="in" filter="fade">
                                      <p:cBhvr>
                                        <p:cTn id="32" dur="500"/>
                                        <p:tgtEl>
                                          <p:spTgt spid="166922"/>
                                        </p:tgtEl>
                                      </p:cBhvr>
                                    </p:animEffect>
                                  </p:childTnLst>
                                </p:cTn>
                              </p:par>
                            </p:childTnLst>
                          </p:cTn>
                        </p:par>
                        <p:par>
                          <p:cTn id="33" fill="hold">
                            <p:stCondLst>
                              <p:cond delay="500"/>
                            </p:stCondLst>
                            <p:childTnLst>
                              <p:par>
                                <p:cTn id="34" presetID="10" presetClass="entr" presetSubtype="0" fill="hold" grpId="0" nodeType="afterEffect">
                                  <p:stCondLst>
                                    <p:cond delay="0"/>
                                  </p:stCondLst>
                                  <p:childTnLst>
                                    <p:set>
                                      <p:cBhvr>
                                        <p:cTn id="35" dur="1" fill="hold">
                                          <p:stCondLst>
                                            <p:cond delay="0"/>
                                          </p:stCondLst>
                                        </p:cTn>
                                        <p:tgtEl>
                                          <p:spTgt spid="166921"/>
                                        </p:tgtEl>
                                        <p:attrNameLst>
                                          <p:attrName>style.visibility</p:attrName>
                                        </p:attrNameLst>
                                      </p:cBhvr>
                                      <p:to>
                                        <p:strVal val="visible"/>
                                      </p:to>
                                    </p:set>
                                    <p:animEffect transition="in" filter="fade">
                                      <p:cBhvr>
                                        <p:cTn id="36" dur="500"/>
                                        <p:tgtEl>
                                          <p:spTgt spid="166921"/>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166914"/>
                                        </p:tgtEl>
                                        <p:attrNameLst>
                                          <p:attrName>style.visibility</p:attrName>
                                        </p:attrNameLst>
                                      </p:cBhvr>
                                      <p:to>
                                        <p:strVal val="visible"/>
                                      </p:to>
                                    </p:set>
                                    <p:animEffect transition="in" filter="fade">
                                      <p:cBhvr>
                                        <p:cTn id="41" dur="500"/>
                                        <p:tgtEl>
                                          <p:spTgt spid="1669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6914" grpId="0" autoUpdateAnimBg="0"/>
      <p:bldP spid="166921" grpId="0" animBg="1" autoUpdateAnimBg="0"/>
      <p:bldP spid="166922"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总线标准</a:t>
            </a:r>
          </a:p>
        </p:txBody>
      </p:sp>
      <p:graphicFrame>
        <p:nvGraphicFramePr>
          <p:cNvPr id="168038" name="Group 102"/>
          <p:cNvGraphicFramePr>
            <a:graphicFrameLocks noGrp="1"/>
          </p:cNvGraphicFramePr>
          <p:nvPr>
            <p:ph idx="1"/>
          </p:nvPr>
        </p:nvGraphicFramePr>
        <p:xfrm>
          <a:off x="838200" y="1009650"/>
          <a:ext cx="10515598" cy="5378392"/>
        </p:xfrm>
        <a:graphic>
          <a:graphicData uri="http://schemas.openxmlformats.org/drawingml/2006/table">
            <a:tbl>
              <a:tblPr/>
              <a:tblGrid>
                <a:gridCol w="2325171">
                  <a:extLst>
                    <a:ext uri="{9D8B030D-6E8A-4147-A177-3AD203B41FA5}">
                      <a16:colId xmlns:a16="http://schemas.microsoft.com/office/drawing/2014/main" val="20000"/>
                    </a:ext>
                  </a:extLst>
                </a:gridCol>
                <a:gridCol w="2325170">
                  <a:extLst>
                    <a:ext uri="{9D8B030D-6E8A-4147-A177-3AD203B41FA5}">
                      <a16:colId xmlns:a16="http://schemas.microsoft.com/office/drawing/2014/main" val="20001"/>
                    </a:ext>
                  </a:extLst>
                </a:gridCol>
                <a:gridCol w="2932629">
                  <a:extLst>
                    <a:ext uri="{9D8B030D-6E8A-4147-A177-3AD203B41FA5}">
                      <a16:colId xmlns:a16="http://schemas.microsoft.com/office/drawing/2014/main" val="20002"/>
                    </a:ext>
                  </a:extLst>
                </a:gridCol>
                <a:gridCol w="2932628">
                  <a:extLst>
                    <a:ext uri="{9D8B030D-6E8A-4147-A177-3AD203B41FA5}">
                      <a16:colId xmlns:a16="http://schemas.microsoft.com/office/drawing/2014/main" val="20003"/>
                    </a:ext>
                  </a:extLst>
                </a:gridCol>
              </a:tblGrid>
              <a:tr h="503238">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zh-CN" altLang="en-US"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总线标准</a:t>
                      </a:r>
                    </a:p>
                  </a:txBody>
                  <a:tcPr marL="90000" marR="90000" marT="46800" marB="468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数据线</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总线时钟</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带宽</a:t>
                      </a:r>
                    </a:p>
                  </a:txBody>
                  <a:tcPr marL="90000" marR="90000" marT="46800" marB="468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30225">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ISA</a:t>
                      </a:r>
                    </a:p>
                  </a:txBody>
                  <a:tcPr marL="90000" marR="90000" marT="46800" marB="468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16</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8 MHz</a:t>
                      </a:r>
                      <a:r>
                        <a:rPr kumimoji="1"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（独立）</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en-US" altLang="zh-CN"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16 </a:t>
                      </a:r>
                      <a:r>
                        <a:rPr kumimoji="1" lang="en-US" altLang="zh-CN" sz="1800" b="1"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rPr>
                        <a:t>MBps</a:t>
                      </a:r>
                      <a:endParaRPr kumimoji="1" lang="en-US" altLang="zh-CN"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L="90000" marR="90000" marT="46800" marB="468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30225">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EISA</a:t>
                      </a:r>
                    </a:p>
                  </a:txBody>
                  <a:tcPr marL="90000" marR="90000" marT="46800" marB="468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32</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8 MHz</a:t>
                      </a:r>
                      <a:r>
                        <a:rPr kumimoji="1"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（独立）</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33 MBps</a:t>
                      </a:r>
                      <a:endParaRPr kumimoji="1"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00" marB="468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858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VESA</a:t>
                      </a:r>
                    </a:p>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(VL-BUS)</a:t>
                      </a:r>
                    </a:p>
                  </a:txBody>
                  <a:tcPr marL="90000" marR="90000" marT="46800" marB="468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32</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32 MHz</a:t>
                      </a:r>
                      <a:r>
                        <a:rPr kumimoji="1"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1"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CPU</a:t>
                      </a:r>
                      <a:r>
                        <a:rPr kumimoji="1"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en-US" altLang="zh-CN"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133 </a:t>
                      </a:r>
                      <a:r>
                        <a:rPr kumimoji="1" lang="en-US" altLang="zh-CN" sz="1800" b="1"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rPr>
                        <a:t>MBps</a:t>
                      </a:r>
                      <a:endParaRPr kumimoji="1" lang="zh-CN" altLang="en-US"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L="90000" marR="90000" marT="46800" marB="468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858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PCI</a:t>
                      </a:r>
                    </a:p>
                  </a:txBody>
                  <a:tcPr marL="90000" marR="90000" marT="46800" marB="468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32</a:t>
                      </a:r>
                    </a:p>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64</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33 MHz</a:t>
                      </a:r>
                      <a:r>
                        <a:rPr kumimoji="1"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（独立）</a:t>
                      </a:r>
                    </a:p>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66 MHz</a:t>
                      </a:r>
                      <a:r>
                        <a:rPr kumimoji="1"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（独立）</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132 MBps</a:t>
                      </a:r>
                    </a:p>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528 MBps</a:t>
                      </a:r>
                      <a:endParaRPr kumimoji="1"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00" marB="468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6858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AGP</a:t>
                      </a:r>
                    </a:p>
                  </a:txBody>
                  <a:tcPr marL="90000" marR="90000" marT="46800" marB="468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32</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en-US" altLang="zh-CN"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66.7 MHz</a:t>
                      </a:r>
                      <a:r>
                        <a:rPr kumimoji="1" lang="zh-CN" altLang="en-US"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（独立）</a:t>
                      </a:r>
                    </a:p>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en-US" altLang="zh-CN"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133 MHz</a:t>
                      </a:r>
                      <a:r>
                        <a:rPr kumimoji="1" lang="zh-CN" altLang="en-US"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（独立）</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en-US" altLang="zh-CN"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266 </a:t>
                      </a:r>
                      <a:r>
                        <a:rPr kumimoji="1" lang="en-US" altLang="zh-CN" sz="1800" b="1"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rPr>
                        <a:t>MBps</a:t>
                      </a:r>
                      <a:endParaRPr kumimoji="1" lang="en-US" altLang="zh-CN"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en-US" altLang="zh-CN"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533 </a:t>
                      </a:r>
                      <a:r>
                        <a:rPr kumimoji="1" lang="en-US" altLang="zh-CN" sz="1800" b="1"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rPr>
                        <a:t>MBps</a:t>
                      </a:r>
                      <a:endParaRPr kumimoji="1" lang="zh-CN" altLang="en-US"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L="90000" marR="90000" marT="46800" marB="468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6858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RS-232</a:t>
                      </a:r>
                    </a:p>
                  </a:txBody>
                  <a:tcPr marL="90000" marR="90000" marT="46800" marB="468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串行通信</a:t>
                      </a:r>
                    </a:p>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总线标准</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数据终端设备（计算机）和数据通信设备（调制解调器）之间的标准接口</a:t>
                      </a:r>
                    </a:p>
                  </a:txBody>
                  <a:tcPr marL="90000" marR="90000" marT="46800" marB="468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p>
                  </a:txBody>
                  <a:tcPr/>
                </a:tc>
                <a:extLst>
                  <a:ext uri="{0D108BD9-81ED-4DB2-BD59-A6C34878D82A}">
                    <a16:rowId xmlns:a16="http://schemas.microsoft.com/office/drawing/2014/main" val="10006"/>
                  </a:ext>
                </a:extLst>
              </a:tr>
              <a:tr h="6858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USB</a:t>
                      </a:r>
                    </a:p>
                  </a:txBody>
                  <a:tcPr marL="90000" marR="90000" marT="46800" marB="468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串行接口</a:t>
                      </a:r>
                    </a:p>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总线标准</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普通无屏蔽双绞线</a:t>
                      </a:r>
                    </a:p>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带屏蔽双绞线</a:t>
                      </a:r>
                    </a:p>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最高</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en-US" altLang="zh-CN"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1.5 Mbps (USB1.0)</a:t>
                      </a:r>
                    </a:p>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en-US" altLang="zh-CN"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12 Mbps (USB1.0)</a:t>
                      </a:r>
                    </a:p>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en-US" altLang="zh-CN"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480 Mbps</a:t>
                      </a:r>
                      <a:r>
                        <a:rPr kumimoji="1" lang="en-US" altLang="zh-CN" sz="1800" b="1" i="0" u="none" strike="noStrike" cap="none" normalizeH="0" baseline="0" dirty="0">
                          <a:ln>
                            <a:noFill/>
                          </a:ln>
                          <a:solidFill>
                            <a:schemeClr val="folHlink"/>
                          </a:solidFill>
                          <a:effectLst/>
                          <a:latin typeface="Times New Roman" panose="02020603050405020304" pitchFamily="18" charset="0"/>
                          <a:ea typeface="宋体" panose="02010600030101010101" pitchFamily="2" charset="-122"/>
                        </a:rPr>
                        <a:t> </a:t>
                      </a:r>
                      <a:r>
                        <a:rPr kumimoji="1" lang="en-US" altLang="zh-CN"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(USB2.0)</a:t>
                      </a:r>
                      <a:endParaRPr kumimoji="1" lang="zh-CN" altLang="en-US"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L="90000" marR="90000" marT="46800" marB="468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
        <p:nvSpPr>
          <p:cNvPr id="7" name="灯片编号占位符 6"/>
          <p:cNvSpPr>
            <a:spLocks noGrp="1"/>
          </p:cNvSpPr>
          <p:nvPr>
            <p:ph type="sldNum" sz="quarter" idx="12"/>
          </p:nvPr>
        </p:nvSpPr>
        <p:spPr/>
        <p:txBody>
          <a:bodyPr/>
          <a:lstStyle/>
          <a:p>
            <a:pPr>
              <a:defRPr/>
            </a:pPr>
            <a:fld id="{4BE354BA-F030-4020-BA69-A8E34748F1F9}" type="slidenum">
              <a:rPr lang="zh-CN" altLang="en-US" smtClean="0"/>
              <a:t>16</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nodeType="clickEffect">
                                  <p:stCondLst>
                                    <p:cond delay="0"/>
                                  </p:stCondLst>
                                  <p:childTnLst>
                                    <p:set>
                                      <p:cBhvr>
                                        <p:cTn id="6" dur="1" fill="hold">
                                          <p:stCondLst>
                                            <p:cond delay="0"/>
                                          </p:stCondLst>
                                        </p:cTn>
                                        <p:tgtEl>
                                          <p:spTgt spid="168038"/>
                                        </p:tgtEl>
                                        <p:attrNameLst>
                                          <p:attrName>style.visibility</p:attrName>
                                        </p:attrNameLst>
                                      </p:cBhvr>
                                      <p:to>
                                        <p:strVal val="visible"/>
                                      </p:to>
                                    </p:set>
                                    <p:animEffect transition="in" filter="barn(outVertical)">
                                      <p:cBhvr>
                                        <p:cTn id="7" dur="500"/>
                                        <p:tgtEl>
                                          <p:spTgt spid="1680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838200" y="1478598"/>
            <a:ext cx="10515600" cy="4944110"/>
          </a:xfrm>
        </p:spPr>
        <p:txBody>
          <a:bodyPr>
            <a:normAutofit/>
          </a:bodyPr>
          <a:lstStyle/>
          <a:p>
            <a:pPr marL="0" indent="0">
              <a:spcBef>
                <a:spcPct val="0"/>
              </a:spcBef>
              <a:buNone/>
            </a:pPr>
            <a:r>
              <a:rPr lang="en-US" altLang="zh-CN" dirty="0"/>
              <a:t>3.1 </a:t>
            </a:r>
            <a:r>
              <a:rPr lang="zh-CN" altLang="en-US" dirty="0"/>
              <a:t>总线的基本概念</a:t>
            </a:r>
            <a:endParaRPr lang="en-US" altLang="zh-CN" dirty="0"/>
          </a:p>
          <a:p>
            <a:pPr marL="0" indent="0">
              <a:spcBef>
                <a:spcPct val="0"/>
              </a:spcBef>
              <a:buNone/>
            </a:pPr>
            <a:r>
              <a:rPr lang="en-US" altLang="zh-CN" dirty="0"/>
              <a:t>3.2 </a:t>
            </a:r>
            <a:r>
              <a:rPr lang="zh-CN" altLang="en-US" dirty="0"/>
              <a:t>总线的分类</a:t>
            </a:r>
            <a:endParaRPr lang="en-US" altLang="zh-CN" dirty="0"/>
          </a:p>
          <a:p>
            <a:pPr marL="0" indent="0">
              <a:spcBef>
                <a:spcPct val="0"/>
              </a:spcBef>
              <a:buNone/>
            </a:pPr>
            <a:r>
              <a:rPr lang="en-US" altLang="zh-CN" dirty="0"/>
              <a:t>3.3 </a:t>
            </a:r>
            <a:r>
              <a:rPr lang="zh-CN" altLang="en-US" dirty="0"/>
              <a:t>总线特性及性能指标</a:t>
            </a:r>
            <a:endParaRPr lang="en-US" altLang="zh-CN" dirty="0"/>
          </a:p>
          <a:p>
            <a:pPr marL="0" indent="0">
              <a:spcBef>
                <a:spcPct val="0"/>
              </a:spcBef>
              <a:buNone/>
            </a:pPr>
            <a:r>
              <a:rPr lang="en-US" altLang="zh-CN" b="1" dirty="0"/>
              <a:t>3.4 </a:t>
            </a:r>
            <a:r>
              <a:rPr lang="zh-CN" altLang="en-US" b="1" dirty="0"/>
              <a:t>总线结构</a:t>
            </a:r>
            <a:endParaRPr lang="en-US" altLang="zh-CN" b="1" dirty="0"/>
          </a:p>
          <a:p>
            <a:pPr marL="0" indent="0">
              <a:spcBef>
                <a:spcPct val="0"/>
              </a:spcBef>
              <a:buNone/>
            </a:pPr>
            <a:r>
              <a:rPr lang="en-US" altLang="zh-CN" dirty="0"/>
              <a:t>3.5 </a:t>
            </a:r>
            <a:r>
              <a:rPr lang="zh-CN" altLang="en-US" dirty="0"/>
              <a:t>总线控制</a:t>
            </a:r>
          </a:p>
        </p:txBody>
      </p:sp>
      <p:sp>
        <p:nvSpPr>
          <p:cNvPr id="3" name="标题 2"/>
          <p:cNvSpPr>
            <a:spLocks noGrp="1"/>
          </p:cNvSpPr>
          <p:nvPr>
            <p:ph type="title"/>
          </p:nvPr>
        </p:nvSpPr>
        <p:spPr/>
        <p:txBody>
          <a:bodyPr/>
          <a:lstStyle/>
          <a:p>
            <a:r>
              <a:rPr lang="zh-CN" altLang="en-US" dirty="0"/>
              <a:t>第三章 系统总线</a:t>
            </a:r>
          </a:p>
        </p:txBody>
      </p:sp>
      <p:sp>
        <p:nvSpPr>
          <p:cNvPr id="6" name="灯片编号占位符 5"/>
          <p:cNvSpPr>
            <a:spLocks noGrp="1"/>
          </p:cNvSpPr>
          <p:nvPr>
            <p:ph type="sldNum" sz="quarter" idx="12"/>
          </p:nvPr>
        </p:nvSpPr>
        <p:spPr/>
        <p:txBody>
          <a:bodyPr/>
          <a:lstStyle/>
          <a:p>
            <a:fld id="{8EE8E787-E6FE-45D8-9039-788B45E44EE7}" type="slidenum">
              <a:rPr lang="zh-CN" altLang="en-US" smtClean="0"/>
              <a:t>17</a:t>
            </a:fld>
            <a:endParaRPr lang="zh-CN" alt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p:txBody>
          <a:bodyPr/>
          <a:lstStyle/>
          <a:p>
            <a:r>
              <a:rPr lang="zh-CN" altLang="en-US" dirty="0"/>
              <a:t>单总线结构</a:t>
            </a:r>
          </a:p>
          <a:p>
            <a:endParaRPr lang="zh-CN" altLang="en-US" dirty="0"/>
          </a:p>
        </p:txBody>
      </p:sp>
      <p:sp>
        <p:nvSpPr>
          <p:cNvPr id="30721" name="Rectangle 2"/>
          <p:cNvSpPr>
            <a:spLocks noGrp="1" noChangeArrowheads="1"/>
          </p:cNvSpPr>
          <p:nvPr>
            <p:ph type="title"/>
          </p:nvPr>
        </p:nvSpPr>
        <p:spPr/>
        <p:txBody>
          <a:bodyPr>
            <a:normAutofit fontScale="90000"/>
          </a:bodyPr>
          <a:lstStyle/>
          <a:p>
            <a:r>
              <a:rPr lang="zh-CN" altLang="en-US" dirty="0"/>
              <a:t>总线结构</a:t>
            </a:r>
          </a:p>
        </p:txBody>
      </p:sp>
      <p:sp>
        <p:nvSpPr>
          <p:cNvPr id="30" name="灯片编号占位符 29"/>
          <p:cNvSpPr>
            <a:spLocks noGrp="1"/>
          </p:cNvSpPr>
          <p:nvPr>
            <p:ph type="sldNum" sz="quarter" idx="12"/>
          </p:nvPr>
        </p:nvSpPr>
        <p:spPr/>
        <p:txBody>
          <a:bodyPr/>
          <a:lstStyle/>
          <a:p>
            <a:pPr>
              <a:defRPr/>
            </a:pPr>
            <a:fld id="{2733E887-64D0-4AEF-8093-2CF6B9532AA4}" type="slidenum">
              <a:rPr lang="zh-CN" altLang="en-US"/>
              <a:t>18</a:t>
            </a:fld>
            <a:endParaRPr lang="en-US" altLang="zh-CN"/>
          </a:p>
        </p:txBody>
      </p:sp>
      <p:grpSp>
        <p:nvGrpSpPr>
          <p:cNvPr id="2" name="Group 4"/>
          <p:cNvGrpSpPr/>
          <p:nvPr/>
        </p:nvGrpSpPr>
        <p:grpSpPr bwMode="auto">
          <a:xfrm>
            <a:off x="2133600" y="1781176"/>
            <a:ext cx="8229600" cy="695325"/>
            <a:chOff x="384" y="1056"/>
            <a:chExt cx="5184" cy="438"/>
          </a:xfrm>
        </p:grpSpPr>
        <p:sp>
          <p:nvSpPr>
            <p:cNvPr id="30748" name="Rectangle 5"/>
            <p:cNvSpPr>
              <a:spLocks noChangeArrowheads="1"/>
            </p:cNvSpPr>
            <p:nvPr/>
          </p:nvSpPr>
          <p:spPr bwMode="auto">
            <a:xfrm>
              <a:off x="2046" y="1056"/>
              <a:ext cx="2025" cy="269"/>
            </a:xfrm>
            <a:prstGeom prst="rect">
              <a:avLst/>
            </a:prstGeom>
            <a:noFill/>
            <a:ln w="9525">
              <a:noFill/>
              <a:miter lim="800000"/>
            </a:ln>
          </p:spPr>
          <p:txBody>
            <a:bodyPr wrap="none" lIns="0" tIns="0" rIns="0" bIns="0">
              <a:spAutoFit/>
            </a:bodyPr>
            <a:lstStyle/>
            <a:p>
              <a:r>
                <a:rPr lang="zh-CN" altLang="en-US" sz="2800">
                  <a:solidFill>
                    <a:schemeClr val="folHlink"/>
                  </a:solidFill>
                </a:rPr>
                <a:t>单总线（系统总线）</a:t>
              </a:r>
              <a:endParaRPr lang="zh-CN" altLang="en-US" sz="2800">
                <a:solidFill>
                  <a:schemeClr val="folHlink"/>
                </a:solidFill>
                <a:latin typeface="Times New Roman" panose="02020603050405020304" pitchFamily="18" charset="0"/>
              </a:endParaRPr>
            </a:p>
          </p:txBody>
        </p:sp>
        <p:sp>
          <p:nvSpPr>
            <p:cNvPr id="30749" name="Freeform 6"/>
            <p:cNvSpPr/>
            <p:nvPr/>
          </p:nvSpPr>
          <p:spPr bwMode="auto">
            <a:xfrm>
              <a:off x="384" y="1350"/>
              <a:ext cx="5184" cy="144"/>
            </a:xfrm>
            <a:custGeom>
              <a:avLst/>
              <a:gdLst>
                <a:gd name="T0" fmla="*/ 0 w 4569"/>
                <a:gd name="T1" fmla="*/ 70 h 148"/>
                <a:gd name="T2" fmla="*/ 268 w 4569"/>
                <a:gd name="T3" fmla="*/ 140 h 148"/>
                <a:gd name="T4" fmla="*/ 268 w 4569"/>
                <a:gd name="T5" fmla="*/ 118 h 148"/>
                <a:gd name="T6" fmla="*/ 5617 w 4569"/>
                <a:gd name="T7" fmla="*/ 118 h 148"/>
                <a:gd name="T8" fmla="*/ 5617 w 4569"/>
                <a:gd name="T9" fmla="*/ 140 h 148"/>
                <a:gd name="T10" fmla="*/ 5882 w 4569"/>
                <a:gd name="T11" fmla="*/ 70 h 148"/>
                <a:gd name="T12" fmla="*/ 5617 w 4569"/>
                <a:gd name="T13" fmla="*/ 0 h 148"/>
                <a:gd name="T14" fmla="*/ 5617 w 4569"/>
                <a:gd name="T15" fmla="*/ 23 h 148"/>
                <a:gd name="T16" fmla="*/ 268 w 4569"/>
                <a:gd name="T17" fmla="*/ 23 h 148"/>
                <a:gd name="T18" fmla="*/ 268 w 4569"/>
                <a:gd name="T19" fmla="*/ 0 h 148"/>
                <a:gd name="T20" fmla="*/ 0 w 4569"/>
                <a:gd name="T21" fmla="*/ 70 h 14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569"/>
                <a:gd name="T34" fmla="*/ 0 h 148"/>
                <a:gd name="T35" fmla="*/ 4569 w 4569"/>
                <a:gd name="T36" fmla="*/ 148 h 14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569" h="148">
                  <a:moveTo>
                    <a:pt x="0" y="74"/>
                  </a:moveTo>
                  <a:lnTo>
                    <a:pt x="208" y="148"/>
                  </a:lnTo>
                  <a:lnTo>
                    <a:pt x="208" y="124"/>
                  </a:lnTo>
                  <a:lnTo>
                    <a:pt x="4364" y="124"/>
                  </a:lnTo>
                  <a:lnTo>
                    <a:pt x="4364" y="148"/>
                  </a:lnTo>
                  <a:lnTo>
                    <a:pt x="4569" y="74"/>
                  </a:lnTo>
                  <a:lnTo>
                    <a:pt x="4364" y="0"/>
                  </a:lnTo>
                  <a:lnTo>
                    <a:pt x="4364" y="25"/>
                  </a:lnTo>
                  <a:lnTo>
                    <a:pt x="208" y="25"/>
                  </a:lnTo>
                  <a:lnTo>
                    <a:pt x="208" y="0"/>
                  </a:lnTo>
                  <a:lnTo>
                    <a:pt x="0" y="74"/>
                  </a:lnTo>
                  <a:close/>
                </a:path>
              </a:pathLst>
            </a:custGeom>
            <a:solidFill>
              <a:schemeClr val="folHlink"/>
            </a:solidFill>
            <a:ln w="17463">
              <a:solidFill>
                <a:schemeClr val="folHlink"/>
              </a:solidFill>
              <a:round/>
            </a:ln>
          </p:spPr>
          <p:txBody>
            <a:bodyPr/>
            <a:lstStyle/>
            <a:p>
              <a:endParaRPr lang="zh-CN" altLang="en-US"/>
            </a:p>
          </p:txBody>
        </p:sp>
      </p:grpSp>
      <p:grpSp>
        <p:nvGrpSpPr>
          <p:cNvPr id="3" name="Group 7"/>
          <p:cNvGrpSpPr/>
          <p:nvPr/>
        </p:nvGrpSpPr>
        <p:grpSpPr bwMode="auto">
          <a:xfrm>
            <a:off x="2362201" y="2428876"/>
            <a:ext cx="7959725" cy="3819525"/>
            <a:chOff x="528" y="1368"/>
            <a:chExt cx="5014" cy="2406"/>
          </a:xfrm>
        </p:grpSpPr>
        <p:grpSp>
          <p:nvGrpSpPr>
            <p:cNvPr id="30728" name="Group 8"/>
            <p:cNvGrpSpPr/>
            <p:nvPr/>
          </p:nvGrpSpPr>
          <p:grpSpPr bwMode="auto">
            <a:xfrm>
              <a:off x="528" y="1368"/>
              <a:ext cx="719" cy="2389"/>
              <a:chOff x="528" y="1615"/>
              <a:chExt cx="719" cy="2389"/>
            </a:xfrm>
          </p:grpSpPr>
          <p:sp>
            <p:nvSpPr>
              <p:cNvPr id="30746" name="Rectangle 9"/>
              <p:cNvSpPr>
                <a:spLocks noChangeArrowheads="1"/>
              </p:cNvSpPr>
              <p:nvPr/>
            </p:nvSpPr>
            <p:spPr bwMode="auto">
              <a:xfrm>
                <a:off x="528" y="2352"/>
                <a:ext cx="719" cy="1652"/>
              </a:xfrm>
              <a:prstGeom prst="rect">
                <a:avLst/>
              </a:prstGeom>
              <a:noFill/>
              <a:ln w="38100">
                <a:solidFill>
                  <a:schemeClr val="folHlink"/>
                </a:solidFill>
                <a:miter lim="800000"/>
              </a:ln>
            </p:spPr>
            <p:txBody>
              <a:bodyPr/>
              <a:lstStyle/>
              <a:p>
                <a:endParaRPr lang="zh-CN" altLang="en-US" sz="3200">
                  <a:latin typeface="Times New Roman" panose="02020603050405020304" pitchFamily="18" charset="0"/>
                </a:endParaRPr>
              </a:p>
              <a:p>
                <a:endParaRPr lang="zh-CN" altLang="en-US" sz="3200">
                  <a:latin typeface="Times New Roman" panose="02020603050405020304" pitchFamily="18" charset="0"/>
                </a:endParaRPr>
              </a:p>
              <a:p>
                <a:r>
                  <a:rPr lang="en-US" altLang="zh-CN" sz="2800">
                    <a:latin typeface="Times New Roman" panose="02020603050405020304" pitchFamily="18" charset="0"/>
                  </a:rPr>
                  <a:t> CPU</a:t>
                </a:r>
              </a:p>
            </p:txBody>
          </p:sp>
          <p:sp>
            <p:nvSpPr>
              <p:cNvPr id="30747" name="Freeform 10"/>
              <p:cNvSpPr/>
              <p:nvPr/>
            </p:nvSpPr>
            <p:spPr bwMode="auto">
              <a:xfrm>
                <a:off x="802" y="1615"/>
                <a:ext cx="206" cy="737"/>
              </a:xfrm>
              <a:custGeom>
                <a:avLst/>
                <a:gdLst>
                  <a:gd name="T0" fmla="*/ 148 w 141"/>
                  <a:gd name="T1" fmla="*/ 0 h 482"/>
                  <a:gd name="T2" fmla="*/ 301 w 141"/>
                  <a:gd name="T3" fmla="*/ 220 h 482"/>
                  <a:gd name="T4" fmla="*/ 226 w 141"/>
                  <a:gd name="T5" fmla="*/ 220 h 482"/>
                  <a:gd name="T6" fmla="*/ 226 w 141"/>
                  <a:gd name="T7" fmla="*/ 905 h 482"/>
                  <a:gd name="T8" fmla="*/ 301 w 141"/>
                  <a:gd name="T9" fmla="*/ 905 h 482"/>
                  <a:gd name="T10" fmla="*/ 148 w 141"/>
                  <a:gd name="T11" fmla="*/ 1127 h 482"/>
                  <a:gd name="T12" fmla="*/ 0 w 141"/>
                  <a:gd name="T13" fmla="*/ 905 h 482"/>
                  <a:gd name="T14" fmla="*/ 73 w 141"/>
                  <a:gd name="T15" fmla="*/ 905 h 482"/>
                  <a:gd name="T16" fmla="*/ 73 w 141"/>
                  <a:gd name="T17" fmla="*/ 220 h 482"/>
                  <a:gd name="T18" fmla="*/ 0 w 141"/>
                  <a:gd name="T19" fmla="*/ 220 h 482"/>
                  <a:gd name="T20" fmla="*/ 148 w 141"/>
                  <a:gd name="T21" fmla="*/ 0 h 48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41"/>
                  <a:gd name="T34" fmla="*/ 0 h 482"/>
                  <a:gd name="T35" fmla="*/ 141 w 141"/>
                  <a:gd name="T36" fmla="*/ 482 h 48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41" h="482">
                    <a:moveTo>
                      <a:pt x="69" y="0"/>
                    </a:moveTo>
                    <a:lnTo>
                      <a:pt x="141" y="94"/>
                    </a:lnTo>
                    <a:lnTo>
                      <a:pt x="106" y="94"/>
                    </a:lnTo>
                    <a:lnTo>
                      <a:pt x="106" y="387"/>
                    </a:lnTo>
                    <a:lnTo>
                      <a:pt x="141" y="387"/>
                    </a:lnTo>
                    <a:lnTo>
                      <a:pt x="69" y="482"/>
                    </a:lnTo>
                    <a:lnTo>
                      <a:pt x="0" y="387"/>
                    </a:lnTo>
                    <a:lnTo>
                      <a:pt x="34" y="387"/>
                    </a:lnTo>
                    <a:lnTo>
                      <a:pt x="34" y="94"/>
                    </a:lnTo>
                    <a:lnTo>
                      <a:pt x="0" y="94"/>
                    </a:lnTo>
                    <a:lnTo>
                      <a:pt x="69" y="0"/>
                    </a:lnTo>
                    <a:close/>
                  </a:path>
                </a:pathLst>
              </a:custGeom>
              <a:noFill/>
              <a:ln w="38100">
                <a:solidFill>
                  <a:schemeClr val="folHlink"/>
                </a:solidFill>
                <a:round/>
              </a:ln>
            </p:spPr>
            <p:txBody>
              <a:bodyPr/>
              <a:lstStyle/>
              <a:p>
                <a:endParaRPr lang="zh-CN" altLang="en-US"/>
              </a:p>
            </p:txBody>
          </p:sp>
        </p:grpSp>
        <p:grpSp>
          <p:nvGrpSpPr>
            <p:cNvPr id="30729" name="Group 11"/>
            <p:cNvGrpSpPr/>
            <p:nvPr/>
          </p:nvGrpSpPr>
          <p:grpSpPr bwMode="auto">
            <a:xfrm>
              <a:off x="1392" y="1385"/>
              <a:ext cx="720" cy="2389"/>
              <a:chOff x="1392" y="1632"/>
              <a:chExt cx="720" cy="2389"/>
            </a:xfrm>
          </p:grpSpPr>
          <p:sp>
            <p:nvSpPr>
              <p:cNvPr id="30744" name="Rectangle 12"/>
              <p:cNvSpPr>
                <a:spLocks noChangeArrowheads="1"/>
              </p:cNvSpPr>
              <p:nvPr/>
            </p:nvSpPr>
            <p:spPr bwMode="auto">
              <a:xfrm>
                <a:off x="1392" y="2369"/>
                <a:ext cx="720" cy="1652"/>
              </a:xfrm>
              <a:prstGeom prst="rect">
                <a:avLst/>
              </a:prstGeom>
              <a:noFill/>
              <a:ln w="38100">
                <a:solidFill>
                  <a:schemeClr val="folHlink"/>
                </a:solidFill>
                <a:miter lim="800000"/>
              </a:ln>
            </p:spPr>
            <p:txBody>
              <a:bodyPr/>
              <a:lstStyle/>
              <a:p>
                <a:endParaRPr lang="zh-CN" altLang="en-US" sz="3200">
                  <a:latin typeface="Times New Roman" panose="02020603050405020304" pitchFamily="18" charset="0"/>
                </a:endParaRPr>
              </a:p>
              <a:p>
                <a:endParaRPr lang="en-US" altLang="zh-CN" sz="3200">
                  <a:latin typeface="Times New Roman" panose="02020603050405020304" pitchFamily="18" charset="0"/>
                </a:endParaRPr>
              </a:p>
              <a:p>
                <a:r>
                  <a:rPr lang="en-US" altLang="zh-CN" sz="2800">
                    <a:latin typeface="Times New Roman" panose="02020603050405020304" pitchFamily="18" charset="0"/>
                  </a:rPr>
                  <a:t> </a:t>
                </a:r>
                <a:r>
                  <a:rPr lang="zh-CN" altLang="en-US" sz="2800">
                    <a:latin typeface="Times New Roman" panose="02020603050405020304" pitchFamily="18" charset="0"/>
                  </a:rPr>
                  <a:t>主存</a:t>
                </a:r>
              </a:p>
            </p:txBody>
          </p:sp>
          <p:sp>
            <p:nvSpPr>
              <p:cNvPr id="30745" name="Freeform 13"/>
              <p:cNvSpPr/>
              <p:nvPr/>
            </p:nvSpPr>
            <p:spPr bwMode="auto">
              <a:xfrm>
                <a:off x="1619" y="1632"/>
                <a:ext cx="206" cy="737"/>
              </a:xfrm>
              <a:custGeom>
                <a:avLst/>
                <a:gdLst>
                  <a:gd name="T0" fmla="*/ 148 w 141"/>
                  <a:gd name="T1" fmla="*/ 0 h 482"/>
                  <a:gd name="T2" fmla="*/ 301 w 141"/>
                  <a:gd name="T3" fmla="*/ 220 h 482"/>
                  <a:gd name="T4" fmla="*/ 226 w 141"/>
                  <a:gd name="T5" fmla="*/ 220 h 482"/>
                  <a:gd name="T6" fmla="*/ 226 w 141"/>
                  <a:gd name="T7" fmla="*/ 905 h 482"/>
                  <a:gd name="T8" fmla="*/ 301 w 141"/>
                  <a:gd name="T9" fmla="*/ 905 h 482"/>
                  <a:gd name="T10" fmla="*/ 148 w 141"/>
                  <a:gd name="T11" fmla="*/ 1127 h 482"/>
                  <a:gd name="T12" fmla="*/ 0 w 141"/>
                  <a:gd name="T13" fmla="*/ 905 h 482"/>
                  <a:gd name="T14" fmla="*/ 73 w 141"/>
                  <a:gd name="T15" fmla="*/ 905 h 482"/>
                  <a:gd name="T16" fmla="*/ 73 w 141"/>
                  <a:gd name="T17" fmla="*/ 220 h 482"/>
                  <a:gd name="T18" fmla="*/ 0 w 141"/>
                  <a:gd name="T19" fmla="*/ 220 h 482"/>
                  <a:gd name="T20" fmla="*/ 148 w 141"/>
                  <a:gd name="T21" fmla="*/ 0 h 48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41"/>
                  <a:gd name="T34" fmla="*/ 0 h 482"/>
                  <a:gd name="T35" fmla="*/ 141 w 141"/>
                  <a:gd name="T36" fmla="*/ 482 h 48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41" h="482">
                    <a:moveTo>
                      <a:pt x="69" y="0"/>
                    </a:moveTo>
                    <a:lnTo>
                      <a:pt x="141" y="94"/>
                    </a:lnTo>
                    <a:lnTo>
                      <a:pt x="106" y="94"/>
                    </a:lnTo>
                    <a:lnTo>
                      <a:pt x="106" y="387"/>
                    </a:lnTo>
                    <a:lnTo>
                      <a:pt x="141" y="387"/>
                    </a:lnTo>
                    <a:lnTo>
                      <a:pt x="69" y="482"/>
                    </a:lnTo>
                    <a:lnTo>
                      <a:pt x="0" y="387"/>
                    </a:lnTo>
                    <a:lnTo>
                      <a:pt x="34" y="387"/>
                    </a:lnTo>
                    <a:lnTo>
                      <a:pt x="34" y="94"/>
                    </a:lnTo>
                    <a:lnTo>
                      <a:pt x="0" y="94"/>
                    </a:lnTo>
                    <a:lnTo>
                      <a:pt x="69" y="0"/>
                    </a:lnTo>
                    <a:close/>
                  </a:path>
                </a:pathLst>
              </a:custGeom>
              <a:noFill/>
              <a:ln w="38100">
                <a:solidFill>
                  <a:schemeClr val="folHlink"/>
                </a:solidFill>
                <a:round/>
              </a:ln>
            </p:spPr>
            <p:txBody>
              <a:bodyPr/>
              <a:lstStyle/>
              <a:p>
                <a:endParaRPr lang="zh-CN" altLang="en-US"/>
              </a:p>
            </p:txBody>
          </p:sp>
        </p:grpSp>
        <p:sp>
          <p:nvSpPr>
            <p:cNvPr id="30730" name="Rectangle 14"/>
            <p:cNvSpPr>
              <a:spLocks noChangeArrowheads="1"/>
            </p:cNvSpPr>
            <p:nvPr/>
          </p:nvSpPr>
          <p:spPr bwMode="auto">
            <a:xfrm>
              <a:off x="2208" y="2116"/>
              <a:ext cx="934" cy="320"/>
            </a:xfrm>
            <a:prstGeom prst="rect">
              <a:avLst/>
            </a:prstGeom>
            <a:noFill/>
            <a:ln w="38100">
              <a:solidFill>
                <a:schemeClr val="folHlink"/>
              </a:solidFill>
              <a:miter lim="800000"/>
            </a:ln>
          </p:spPr>
          <p:txBody>
            <a:bodyPr/>
            <a:lstStyle/>
            <a:p>
              <a:r>
                <a:rPr lang="en-US" altLang="zh-CN" sz="2400">
                  <a:latin typeface="Times New Roman" panose="02020603050405020304" pitchFamily="18" charset="0"/>
                </a:rPr>
                <a:t>  I/O</a:t>
              </a:r>
              <a:r>
                <a:rPr lang="zh-CN" altLang="en-US" sz="2400">
                  <a:latin typeface="Times New Roman" panose="02020603050405020304" pitchFamily="18" charset="0"/>
                </a:rPr>
                <a:t>接口</a:t>
              </a:r>
            </a:p>
          </p:txBody>
        </p:sp>
        <p:sp>
          <p:nvSpPr>
            <p:cNvPr id="30731" name="Freeform 15"/>
            <p:cNvSpPr/>
            <p:nvPr/>
          </p:nvSpPr>
          <p:spPr bwMode="auto">
            <a:xfrm>
              <a:off x="2592" y="1391"/>
              <a:ext cx="192" cy="725"/>
            </a:xfrm>
            <a:custGeom>
              <a:avLst/>
              <a:gdLst>
                <a:gd name="T0" fmla="*/ 135 w 139"/>
                <a:gd name="T1" fmla="*/ 0 h 495"/>
                <a:gd name="T2" fmla="*/ 265 w 139"/>
                <a:gd name="T3" fmla="*/ 212 h 495"/>
                <a:gd name="T4" fmla="*/ 199 w 139"/>
                <a:gd name="T5" fmla="*/ 212 h 495"/>
                <a:gd name="T6" fmla="*/ 199 w 139"/>
                <a:gd name="T7" fmla="*/ 849 h 495"/>
                <a:gd name="T8" fmla="*/ 265 w 139"/>
                <a:gd name="T9" fmla="*/ 849 h 495"/>
                <a:gd name="T10" fmla="*/ 135 w 139"/>
                <a:gd name="T11" fmla="*/ 1062 h 495"/>
                <a:gd name="T12" fmla="*/ 0 w 139"/>
                <a:gd name="T13" fmla="*/ 849 h 495"/>
                <a:gd name="T14" fmla="*/ 66 w 139"/>
                <a:gd name="T15" fmla="*/ 849 h 495"/>
                <a:gd name="T16" fmla="*/ 66 w 139"/>
                <a:gd name="T17" fmla="*/ 212 h 495"/>
                <a:gd name="T18" fmla="*/ 0 w 139"/>
                <a:gd name="T19" fmla="*/ 212 h 495"/>
                <a:gd name="T20" fmla="*/ 135 w 139"/>
                <a:gd name="T21" fmla="*/ 0 h 49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39"/>
                <a:gd name="T34" fmla="*/ 0 h 495"/>
                <a:gd name="T35" fmla="*/ 139 w 139"/>
                <a:gd name="T36" fmla="*/ 495 h 49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39" h="495">
                  <a:moveTo>
                    <a:pt x="71" y="0"/>
                  </a:moveTo>
                  <a:lnTo>
                    <a:pt x="139" y="99"/>
                  </a:lnTo>
                  <a:lnTo>
                    <a:pt x="104" y="99"/>
                  </a:lnTo>
                  <a:lnTo>
                    <a:pt x="104" y="396"/>
                  </a:lnTo>
                  <a:lnTo>
                    <a:pt x="139" y="396"/>
                  </a:lnTo>
                  <a:lnTo>
                    <a:pt x="71" y="495"/>
                  </a:lnTo>
                  <a:lnTo>
                    <a:pt x="0" y="396"/>
                  </a:lnTo>
                  <a:lnTo>
                    <a:pt x="35" y="396"/>
                  </a:lnTo>
                  <a:lnTo>
                    <a:pt x="35" y="99"/>
                  </a:lnTo>
                  <a:lnTo>
                    <a:pt x="0" y="99"/>
                  </a:lnTo>
                  <a:lnTo>
                    <a:pt x="71" y="0"/>
                  </a:lnTo>
                  <a:close/>
                </a:path>
              </a:pathLst>
            </a:custGeom>
            <a:noFill/>
            <a:ln w="38100">
              <a:solidFill>
                <a:schemeClr val="folHlink"/>
              </a:solidFill>
              <a:round/>
            </a:ln>
          </p:spPr>
          <p:txBody>
            <a:bodyPr/>
            <a:lstStyle/>
            <a:p>
              <a:endParaRPr lang="zh-CN" altLang="en-US"/>
            </a:p>
          </p:txBody>
        </p:sp>
        <p:sp>
          <p:nvSpPr>
            <p:cNvPr id="30732" name="Freeform 16"/>
            <p:cNvSpPr/>
            <p:nvPr/>
          </p:nvSpPr>
          <p:spPr bwMode="auto">
            <a:xfrm>
              <a:off x="2609" y="2479"/>
              <a:ext cx="175" cy="671"/>
            </a:xfrm>
            <a:custGeom>
              <a:avLst/>
              <a:gdLst>
                <a:gd name="T0" fmla="*/ 112 w 139"/>
                <a:gd name="T1" fmla="*/ 0 h 467"/>
                <a:gd name="T2" fmla="*/ 220 w 139"/>
                <a:gd name="T3" fmla="*/ 194 h 467"/>
                <a:gd name="T4" fmla="*/ 165 w 139"/>
                <a:gd name="T5" fmla="*/ 194 h 467"/>
                <a:gd name="T6" fmla="*/ 165 w 139"/>
                <a:gd name="T7" fmla="*/ 772 h 467"/>
                <a:gd name="T8" fmla="*/ 220 w 139"/>
                <a:gd name="T9" fmla="*/ 772 h 467"/>
                <a:gd name="T10" fmla="*/ 112 w 139"/>
                <a:gd name="T11" fmla="*/ 964 h 467"/>
                <a:gd name="T12" fmla="*/ 0 w 139"/>
                <a:gd name="T13" fmla="*/ 772 h 467"/>
                <a:gd name="T14" fmla="*/ 55 w 139"/>
                <a:gd name="T15" fmla="*/ 772 h 467"/>
                <a:gd name="T16" fmla="*/ 55 w 139"/>
                <a:gd name="T17" fmla="*/ 194 h 467"/>
                <a:gd name="T18" fmla="*/ 0 w 139"/>
                <a:gd name="T19" fmla="*/ 194 h 467"/>
                <a:gd name="T20" fmla="*/ 112 w 139"/>
                <a:gd name="T21" fmla="*/ 0 h 46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39"/>
                <a:gd name="T34" fmla="*/ 0 h 467"/>
                <a:gd name="T35" fmla="*/ 139 w 139"/>
                <a:gd name="T36" fmla="*/ 467 h 46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39" h="467">
                  <a:moveTo>
                    <a:pt x="71" y="0"/>
                  </a:moveTo>
                  <a:lnTo>
                    <a:pt x="139" y="94"/>
                  </a:lnTo>
                  <a:lnTo>
                    <a:pt x="104" y="94"/>
                  </a:lnTo>
                  <a:lnTo>
                    <a:pt x="104" y="374"/>
                  </a:lnTo>
                  <a:lnTo>
                    <a:pt x="139" y="374"/>
                  </a:lnTo>
                  <a:lnTo>
                    <a:pt x="71" y="467"/>
                  </a:lnTo>
                  <a:lnTo>
                    <a:pt x="0" y="374"/>
                  </a:lnTo>
                  <a:lnTo>
                    <a:pt x="35" y="374"/>
                  </a:lnTo>
                  <a:lnTo>
                    <a:pt x="35" y="94"/>
                  </a:lnTo>
                  <a:lnTo>
                    <a:pt x="0" y="94"/>
                  </a:lnTo>
                  <a:lnTo>
                    <a:pt x="71" y="0"/>
                  </a:lnTo>
                  <a:close/>
                </a:path>
              </a:pathLst>
            </a:custGeom>
            <a:noFill/>
            <a:ln w="38100">
              <a:solidFill>
                <a:schemeClr val="folHlink"/>
              </a:solidFill>
              <a:round/>
            </a:ln>
          </p:spPr>
          <p:txBody>
            <a:bodyPr/>
            <a:lstStyle/>
            <a:p>
              <a:endParaRPr lang="zh-CN" altLang="en-US"/>
            </a:p>
          </p:txBody>
        </p:sp>
        <p:sp>
          <p:nvSpPr>
            <p:cNvPr id="30733" name="Rectangle 17"/>
            <p:cNvSpPr>
              <a:spLocks noChangeArrowheads="1"/>
            </p:cNvSpPr>
            <p:nvPr/>
          </p:nvSpPr>
          <p:spPr bwMode="auto">
            <a:xfrm>
              <a:off x="2208" y="3150"/>
              <a:ext cx="934" cy="594"/>
            </a:xfrm>
            <a:prstGeom prst="rect">
              <a:avLst/>
            </a:prstGeom>
            <a:noFill/>
            <a:ln w="38100">
              <a:solidFill>
                <a:schemeClr val="folHlink"/>
              </a:solidFill>
              <a:miter lim="800000"/>
            </a:ln>
          </p:spPr>
          <p:txBody>
            <a:bodyPr/>
            <a:lstStyle/>
            <a:p>
              <a:r>
                <a:rPr lang="zh-CN" altLang="en-US" sz="2800">
                  <a:latin typeface="Times New Roman" panose="02020603050405020304" pitchFamily="18" charset="0"/>
                </a:rPr>
                <a:t>   </a:t>
              </a:r>
              <a:r>
                <a:rPr lang="zh-CN" altLang="en-US" sz="1000">
                  <a:latin typeface="Times New Roman" panose="02020603050405020304" pitchFamily="18" charset="0"/>
                </a:rPr>
                <a:t>    </a:t>
              </a:r>
              <a:r>
                <a:rPr lang="en-US" altLang="zh-CN" sz="2400">
                  <a:latin typeface="Times New Roman" panose="02020603050405020304" pitchFamily="18" charset="0"/>
                </a:rPr>
                <a:t>I/O</a:t>
              </a:r>
              <a:endParaRPr lang="zh-CN" altLang="en-US" sz="2400">
                <a:latin typeface="Times New Roman" panose="02020603050405020304" pitchFamily="18" charset="0"/>
              </a:endParaRPr>
            </a:p>
            <a:p>
              <a:r>
                <a:rPr lang="zh-CN" altLang="en-US" sz="2400">
                  <a:latin typeface="Times New Roman" panose="02020603050405020304" pitchFamily="18" charset="0"/>
                </a:rPr>
                <a:t>   设备1</a:t>
              </a:r>
            </a:p>
          </p:txBody>
        </p:sp>
        <p:sp>
          <p:nvSpPr>
            <p:cNvPr id="30734" name="Rectangle 18"/>
            <p:cNvSpPr>
              <a:spLocks noChangeArrowheads="1"/>
            </p:cNvSpPr>
            <p:nvPr/>
          </p:nvSpPr>
          <p:spPr bwMode="auto">
            <a:xfrm>
              <a:off x="3360" y="3150"/>
              <a:ext cx="934" cy="594"/>
            </a:xfrm>
            <a:prstGeom prst="rect">
              <a:avLst/>
            </a:prstGeom>
            <a:noFill/>
            <a:ln w="38100">
              <a:solidFill>
                <a:schemeClr val="folHlink"/>
              </a:solidFill>
              <a:miter lim="800000"/>
            </a:ln>
          </p:spPr>
          <p:txBody>
            <a:bodyPr/>
            <a:lstStyle/>
            <a:p>
              <a:r>
                <a:rPr lang="zh-CN" altLang="en-US" sz="2800">
                  <a:latin typeface="Times New Roman" panose="02020603050405020304" pitchFamily="18" charset="0"/>
                </a:rPr>
                <a:t>   </a:t>
              </a:r>
              <a:r>
                <a:rPr lang="zh-CN" altLang="en-US" sz="1000">
                  <a:latin typeface="Times New Roman" panose="02020603050405020304" pitchFamily="18" charset="0"/>
                </a:rPr>
                <a:t>    </a:t>
              </a:r>
              <a:r>
                <a:rPr lang="en-US" altLang="zh-CN" sz="2400">
                  <a:latin typeface="Times New Roman" panose="02020603050405020304" pitchFamily="18" charset="0"/>
                </a:rPr>
                <a:t>I/O</a:t>
              </a:r>
              <a:endParaRPr lang="zh-CN" altLang="en-US" sz="2400">
                <a:latin typeface="Times New Roman" panose="02020603050405020304" pitchFamily="18" charset="0"/>
              </a:endParaRPr>
            </a:p>
            <a:p>
              <a:r>
                <a:rPr lang="zh-CN" altLang="en-US" sz="2400">
                  <a:latin typeface="Times New Roman" panose="02020603050405020304" pitchFamily="18" charset="0"/>
                </a:rPr>
                <a:t>   设备2</a:t>
              </a:r>
            </a:p>
          </p:txBody>
        </p:sp>
        <p:sp>
          <p:nvSpPr>
            <p:cNvPr id="30735" name="Rectangle 19"/>
            <p:cNvSpPr>
              <a:spLocks noChangeArrowheads="1"/>
            </p:cNvSpPr>
            <p:nvPr/>
          </p:nvSpPr>
          <p:spPr bwMode="auto">
            <a:xfrm>
              <a:off x="3360" y="2116"/>
              <a:ext cx="934" cy="320"/>
            </a:xfrm>
            <a:prstGeom prst="rect">
              <a:avLst/>
            </a:prstGeom>
            <a:noFill/>
            <a:ln w="38100">
              <a:solidFill>
                <a:schemeClr val="folHlink"/>
              </a:solidFill>
              <a:miter lim="800000"/>
            </a:ln>
          </p:spPr>
          <p:txBody>
            <a:bodyPr/>
            <a:lstStyle/>
            <a:p>
              <a:r>
                <a:rPr lang="en-US" altLang="zh-CN" sz="2400">
                  <a:latin typeface="Times New Roman" panose="02020603050405020304" pitchFamily="18" charset="0"/>
                </a:rPr>
                <a:t>  I/O</a:t>
              </a:r>
              <a:r>
                <a:rPr lang="zh-CN" altLang="en-US" sz="2400">
                  <a:latin typeface="Times New Roman" panose="02020603050405020304" pitchFamily="18" charset="0"/>
                </a:rPr>
                <a:t>接口</a:t>
              </a:r>
            </a:p>
          </p:txBody>
        </p:sp>
        <p:sp>
          <p:nvSpPr>
            <p:cNvPr id="30736" name="Freeform 20"/>
            <p:cNvSpPr/>
            <p:nvPr/>
          </p:nvSpPr>
          <p:spPr bwMode="auto">
            <a:xfrm>
              <a:off x="3696" y="1391"/>
              <a:ext cx="192" cy="725"/>
            </a:xfrm>
            <a:custGeom>
              <a:avLst/>
              <a:gdLst>
                <a:gd name="T0" fmla="*/ 135 w 139"/>
                <a:gd name="T1" fmla="*/ 0 h 495"/>
                <a:gd name="T2" fmla="*/ 265 w 139"/>
                <a:gd name="T3" fmla="*/ 212 h 495"/>
                <a:gd name="T4" fmla="*/ 199 w 139"/>
                <a:gd name="T5" fmla="*/ 212 h 495"/>
                <a:gd name="T6" fmla="*/ 199 w 139"/>
                <a:gd name="T7" fmla="*/ 849 h 495"/>
                <a:gd name="T8" fmla="*/ 265 w 139"/>
                <a:gd name="T9" fmla="*/ 849 h 495"/>
                <a:gd name="T10" fmla="*/ 135 w 139"/>
                <a:gd name="T11" fmla="*/ 1062 h 495"/>
                <a:gd name="T12" fmla="*/ 0 w 139"/>
                <a:gd name="T13" fmla="*/ 849 h 495"/>
                <a:gd name="T14" fmla="*/ 66 w 139"/>
                <a:gd name="T15" fmla="*/ 849 h 495"/>
                <a:gd name="T16" fmla="*/ 66 w 139"/>
                <a:gd name="T17" fmla="*/ 212 h 495"/>
                <a:gd name="T18" fmla="*/ 0 w 139"/>
                <a:gd name="T19" fmla="*/ 212 h 495"/>
                <a:gd name="T20" fmla="*/ 135 w 139"/>
                <a:gd name="T21" fmla="*/ 0 h 49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39"/>
                <a:gd name="T34" fmla="*/ 0 h 495"/>
                <a:gd name="T35" fmla="*/ 139 w 139"/>
                <a:gd name="T36" fmla="*/ 495 h 49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39" h="495">
                  <a:moveTo>
                    <a:pt x="71" y="0"/>
                  </a:moveTo>
                  <a:lnTo>
                    <a:pt x="139" y="99"/>
                  </a:lnTo>
                  <a:lnTo>
                    <a:pt x="104" y="99"/>
                  </a:lnTo>
                  <a:lnTo>
                    <a:pt x="104" y="396"/>
                  </a:lnTo>
                  <a:lnTo>
                    <a:pt x="139" y="396"/>
                  </a:lnTo>
                  <a:lnTo>
                    <a:pt x="71" y="495"/>
                  </a:lnTo>
                  <a:lnTo>
                    <a:pt x="0" y="396"/>
                  </a:lnTo>
                  <a:lnTo>
                    <a:pt x="35" y="396"/>
                  </a:lnTo>
                  <a:lnTo>
                    <a:pt x="35" y="99"/>
                  </a:lnTo>
                  <a:lnTo>
                    <a:pt x="0" y="99"/>
                  </a:lnTo>
                  <a:lnTo>
                    <a:pt x="71" y="0"/>
                  </a:lnTo>
                  <a:close/>
                </a:path>
              </a:pathLst>
            </a:custGeom>
            <a:noFill/>
            <a:ln w="38100">
              <a:solidFill>
                <a:schemeClr val="folHlink"/>
              </a:solidFill>
              <a:round/>
            </a:ln>
          </p:spPr>
          <p:txBody>
            <a:bodyPr/>
            <a:lstStyle/>
            <a:p>
              <a:endParaRPr lang="zh-CN" altLang="en-US"/>
            </a:p>
          </p:txBody>
        </p:sp>
        <p:sp>
          <p:nvSpPr>
            <p:cNvPr id="30737" name="Freeform 21"/>
            <p:cNvSpPr/>
            <p:nvPr/>
          </p:nvSpPr>
          <p:spPr bwMode="auto">
            <a:xfrm>
              <a:off x="3696" y="2479"/>
              <a:ext cx="192" cy="671"/>
            </a:xfrm>
            <a:custGeom>
              <a:avLst/>
              <a:gdLst>
                <a:gd name="T0" fmla="*/ 135 w 139"/>
                <a:gd name="T1" fmla="*/ 0 h 467"/>
                <a:gd name="T2" fmla="*/ 265 w 139"/>
                <a:gd name="T3" fmla="*/ 194 h 467"/>
                <a:gd name="T4" fmla="*/ 199 w 139"/>
                <a:gd name="T5" fmla="*/ 194 h 467"/>
                <a:gd name="T6" fmla="*/ 199 w 139"/>
                <a:gd name="T7" fmla="*/ 772 h 467"/>
                <a:gd name="T8" fmla="*/ 265 w 139"/>
                <a:gd name="T9" fmla="*/ 772 h 467"/>
                <a:gd name="T10" fmla="*/ 135 w 139"/>
                <a:gd name="T11" fmla="*/ 964 h 467"/>
                <a:gd name="T12" fmla="*/ 0 w 139"/>
                <a:gd name="T13" fmla="*/ 772 h 467"/>
                <a:gd name="T14" fmla="*/ 66 w 139"/>
                <a:gd name="T15" fmla="*/ 772 h 467"/>
                <a:gd name="T16" fmla="*/ 66 w 139"/>
                <a:gd name="T17" fmla="*/ 194 h 467"/>
                <a:gd name="T18" fmla="*/ 0 w 139"/>
                <a:gd name="T19" fmla="*/ 194 h 467"/>
                <a:gd name="T20" fmla="*/ 135 w 139"/>
                <a:gd name="T21" fmla="*/ 0 h 46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39"/>
                <a:gd name="T34" fmla="*/ 0 h 467"/>
                <a:gd name="T35" fmla="*/ 139 w 139"/>
                <a:gd name="T36" fmla="*/ 467 h 46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39" h="467">
                  <a:moveTo>
                    <a:pt x="71" y="0"/>
                  </a:moveTo>
                  <a:lnTo>
                    <a:pt x="139" y="94"/>
                  </a:lnTo>
                  <a:lnTo>
                    <a:pt x="104" y="94"/>
                  </a:lnTo>
                  <a:lnTo>
                    <a:pt x="104" y="374"/>
                  </a:lnTo>
                  <a:lnTo>
                    <a:pt x="139" y="374"/>
                  </a:lnTo>
                  <a:lnTo>
                    <a:pt x="71" y="467"/>
                  </a:lnTo>
                  <a:lnTo>
                    <a:pt x="0" y="374"/>
                  </a:lnTo>
                  <a:lnTo>
                    <a:pt x="35" y="374"/>
                  </a:lnTo>
                  <a:lnTo>
                    <a:pt x="35" y="94"/>
                  </a:lnTo>
                  <a:lnTo>
                    <a:pt x="0" y="94"/>
                  </a:lnTo>
                  <a:lnTo>
                    <a:pt x="71" y="0"/>
                  </a:lnTo>
                  <a:close/>
                </a:path>
              </a:pathLst>
            </a:custGeom>
            <a:noFill/>
            <a:ln w="38100">
              <a:solidFill>
                <a:schemeClr val="folHlink"/>
              </a:solidFill>
              <a:round/>
            </a:ln>
          </p:spPr>
          <p:txBody>
            <a:bodyPr/>
            <a:lstStyle/>
            <a:p>
              <a:endParaRPr lang="zh-CN" altLang="en-US"/>
            </a:p>
          </p:txBody>
        </p:sp>
        <p:sp>
          <p:nvSpPr>
            <p:cNvPr id="30738" name="Rectangle 22"/>
            <p:cNvSpPr>
              <a:spLocks noChangeArrowheads="1"/>
            </p:cNvSpPr>
            <p:nvPr/>
          </p:nvSpPr>
          <p:spPr bwMode="auto">
            <a:xfrm>
              <a:off x="4368" y="2116"/>
              <a:ext cx="240" cy="233"/>
            </a:xfrm>
            <a:prstGeom prst="rect">
              <a:avLst/>
            </a:prstGeom>
            <a:noFill/>
            <a:ln w="38100">
              <a:noFill/>
              <a:miter lim="800000"/>
            </a:ln>
          </p:spPr>
          <p:txBody>
            <a:bodyPr lIns="0" tIns="0" rIns="0" bIns="0">
              <a:spAutoFit/>
            </a:bodyPr>
            <a:lstStyle/>
            <a:p>
              <a:r>
                <a:rPr lang="zh-CN" altLang="en-US" sz="2400">
                  <a:solidFill>
                    <a:schemeClr val="folHlink"/>
                  </a:solidFill>
                  <a:latin typeface="Times New Roman" panose="02020603050405020304" pitchFamily="18" charset="0"/>
                </a:rPr>
                <a:t>…</a:t>
              </a:r>
            </a:p>
          </p:txBody>
        </p:sp>
        <p:sp>
          <p:nvSpPr>
            <p:cNvPr id="30739" name="Rectangle 23"/>
            <p:cNvSpPr>
              <a:spLocks noChangeArrowheads="1"/>
            </p:cNvSpPr>
            <p:nvPr/>
          </p:nvSpPr>
          <p:spPr bwMode="auto">
            <a:xfrm>
              <a:off x="4608" y="3150"/>
              <a:ext cx="934" cy="594"/>
            </a:xfrm>
            <a:prstGeom prst="rect">
              <a:avLst/>
            </a:prstGeom>
            <a:noFill/>
            <a:ln w="38100">
              <a:solidFill>
                <a:schemeClr val="folHlink"/>
              </a:solidFill>
              <a:miter lim="800000"/>
            </a:ln>
          </p:spPr>
          <p:txBody>
            <a:bodyPr/>
            <a:lstStyle/>
            <a:p>
              <a:r>
                <a:rPr lang="zh-CN" altLang="en-US" sz="2800">
                  <a:latin typeface="Times New Roman" panose="02020603050405020304" pitchFamily="18" charset="0"/>
                </a:rPr>
                <a:t>   </a:t>
              </a:r>
              <a:r>
                <a:rPr lang="zh-CN" altLang="en-US" sz="1000">
                  <a:latin typeface="Times New Roman" panose="02020603050405020304" pitchFamily="18" charset="0"/>
                </a:rPr>
                <a:t>    </a:t>
              </a:r>
              <a:r>
                <a:rPr lang="en-US" altLang="zh-CN" sz="2400">
                  <a:latin typeface="Times New Roman" panose="02020603050405020304" pitchFamily="18" charset="0"/>
                </a:rPr>
                <a:t>I/O</a:t>
              </a:r>
              <a:endParaRPr lang="zh-CN" altLang="en-US" sz="2400">
                <a:latin typeface="Times New Roman" panose="02020603050405020304" pitchFamily="18" charset="0"/>
              </a:endParaRPr>
            </a:p>
            <a:p>
              <a:r>
                <a:rPr lang="zh-CN" altLang="en-US" sz="2400">
                  <a:latin typeface="Times New Roman" panose="02020603050405020304" pitchFamily="18" charset="0"/>
                </a:rPr>
                <a:t>   设备</a:t>
              </a:r>
              <a:r>
                <a:rPr lang="en-US" altLang="zh-CN" sz="2400" i="1">
                  <a:latin typeface="Times New Roman" panose="02020603050405020304" pitchFamily="18" charset="0"/>
                </a:rPr>
                <a:t>n</a:t>
              </a:r>
            </a:p>
          </p:txBody>
        </p:sp>
        <p:sp>
          <p:nvSpPr>
            <p:cNvPr id="30740" name="Rectangle 24"/>
            <p:cNvSpPr>
              <a:spLocks noChangeArrowheads="1"/>
            </p:cNvSpPr>
            <p:nvPr/>
          </p:nvSpPr>
          <p:spPr bwMode="auto">
            <a:xfrm>
              <a:off x="4608" y="2116"/>
              <a:ext cx="934" cy="320"/>
            </a:xfrm>
            <a:prstGeom prst="rect">
              <a:avLst/>
            </a:prstGeom>
            <a:noFill/>
            <a:ln w="38100">
              <a:solidFill>
                <a:schemeClr val="folHlink"/>
              </a:solidFill>
              <a:miter lim="800000"/>
            </a:ln>
          </p:spPr>
          <p:txBody>
            <a:bodyPr/>
            <a:lstStyle/>
            <a:p>
              <a:r>
                <a:rPr lang="en-US" altLang="zh-CN" sz="2400">
                  <a:latin typeface="Times New Roman" panose="02020603050405020304" pitchFamily="18" charset="0"/>
                </a:rPr>
                <a:t>  I/O</a:t>
              </a:r>
              <a:r>
                <a:rPr lang="zh-CN" altLang="en-US" sz="2400">
                  <a:latin typeface="Times New Roman" panose="02020603050405020304" pitchFamily="18" charset="0"/>
                </a:rPr>
                <a:t>接口</a:t>
              </a:r>
            </a:p>
          </p:txBody>
        </p:sp>
        <p:sp>
          <p:nvSpPr>
            <p:cNvPr id="30741" name="Freeform 25"/>
            <p:cNvSpPr/>
            <p:nvPr/>
          </p:nvSpPr>
          <p:spPr bwMode="auto">
            <a:xfrm>
              <a:off x="4992" y="1374"/>
              <a:ext cx="192" cy="740"/>
            </a:xfrm>
            <a:custGeom>
              <a:avLst/>
              <a:gdLst>
                <a:gd name="T0" fmla="*/ 135 w 139"/>
                <a:gd name="T1" fmla="*/ 0 h 495"/>
                <a:gd name="T2" fmla="*/ 265 w 139"/>
                <a:gd name="T3" fmla="*/ 221 h 495"/>
                <a:gd name="T4" fmla="*/ 199 w 139"/>
                <a:gd name="T5" fmla="*/ 221 h 495"/>
                <a:gd name="T6" fmla="*/ 199 w 139"/>
                <a:gd name="T7" fmla="*/ 885 h 495"/>
                <a:gd name="T8" fmla="*/ 265 w 139"/>
                <a:gd name="T9" fmla="*/ 885 h 495"/>
                <a:gd name="T10" fmla="*/ 135 w 139"/>
                <a:gd name="T11" fmla="*/ 1106 h 495"/>
                <a:gd name="T12" fmla="*/ 0 w 139"/>
                <a:gd name="T13" fmla="*/ 885 h 495"/>
                <a:gd name="T14" fmla="*/ 66 w 139"/>
                <a:gd name="T15" fmla="*/ 885 h 495"/>
                <a:gd name="T16" fmla="*/ 66 w 139"/>
                <a:gd name="T17" fmla="*/ 221 h 495"/>
                <a:gd name="T18" fmla="*/ 0 w 139"/>
                <a:gd name="T19" fmla="*/ 221 h 495"/>
                <a:gd name="T20" fmla="*/ 135 w 139"/>
                <a:gd name="T21" fmla="*/ 0 h 49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39"/>
                <a:gd name="T34" fmla="*/ 0 h 495"/>
                <a:gd name="T35" fmla="*/ 139 w 139"/>
                <a:gd name="T36" fmla="*/ 495 h 49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39" h="495">
                  <a:moveTo>
                    <a:pt x="71" y="0"/>
                  </a:moveTo>
                  <a:lnTo>
                    <a:pt x="139" y="99"/>
                  </a:lnTo>
                  <a:lnTo>
                    <a:pt x="104" y="99"/>
                  </a:lnTo>
                  <a:lnTo>
                    <a:pt x="104" y="396"/>
                  </a:lnTo>
                  <a:lnTo>
                    <a:pt x="139" y="396"/>
                  </a:lnTo>
                  <a:lnTo>
                    <a:pt x="71" y="495"/>
                  </a:lnTo>
                  <a:lnTo>
                    <a:pt x="0" y="396"/>
                  </a:lnTo>
                  <a:lnTo>
                    <a:pt x="35" y="396"/>
                  </a:lnTo>
                  <a:lnTo>
                    <a:pt x="35" y="99"/>
                  </a:lnTo>
                  <a:lnTo>
                    <a:pt x="0" y="99"/>
                  </a:lnTo>
                  <a:lnTo>
                    <a:pt x="71" y="0"/>
                  </a:lnTo>
                  <a:close/>
                </a:path>
              </a:pathLst>
            </a:custGeom>
            <a:noFill/>
            <a:ln w="38100">
              <a:solidFill>
                <a:schemeClr val="folHlink"/>
              </a:solidFill>
              <a:round/>
            </a:ln>
          </p:spPr>
          <p:txBody>
            <a:bodyPr/>
            <a:lstStyle/>
            <a:p>
              <a:endParaRPr lang="zh-CN" altLang="en-US"/>
            </a:p>
          </p:txBody>
        </p:sp>
        <p:sp>
          <p:nvSpPr>
            <p:cNvPr id="30742" name="Freeform 26"/>
            <p:cNvSpPr/>
            <p:nvPr/>
          </p:nvSpPr>
          <p:spPr bwMode="auto">
            <a:xfrm>
              <a:off x="4993" y="2478"/>
              <a:ext cx="191" cy="672"/>
            </a:xfrm>
            <a:custGeom>
              <a:avLst/>
              <a:gdLst>
                <a:gd name="T0" fmla="*/ 135 w 139"/>
                <a:gd name="T1" fmla="*/ 0 h 467"/>
                <a:gd name="T2" fmla="*/ 262 w 139"/>
                <a:gd name="T3" fmla="*/ 194 h 467"/>
                <a:gd name="T4" fmla="*/ 196 w 139"/>
                <a:gd name="T5" fmla="*/ 194 h 467"/>
                <a:gd name="T6" fmla="*/ 196 w 139"/>
                <a:gd name="T7" fmla="*/ 774 h 467"/>
                <a:gd name="T8" fmla="*/ 262 w 139"/>
                <a:gd name="T9" fmla="*/ 774 h 467"/>
                <a:gd name="T10" fmla="*/ 135 w 139"/>
                <a:gd name="T11" fmla="*/ 967 h 467"/>
                <a:gd name="T12" fmla="*/ 0 w 139"/>
                <a:gd name="T13" fmla="*/ 774 h 467"/>
                <a:gd name="T14" fmla="*/ 66 w 139"/>
                <a:gd name="T15" fmla="*/ 774 h 467"/>
                <a:gd name="T16" fmla="*/ 66 w 139"/>
                <a:gd name="T17" fmla="*/ 194 h 467"/>
                <a:gd name="T18" fmla="*/ 0 w 139"/>
                <a:gd name="T19" fmla="*/ 194 h 467"/>
                <a:gd name="T20" fmla="*/ 135 w 139"/>
                <a:gd name="T21" fmla="*/ 0 h 46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39"/>
                <a:gd name="T34" fmla="*/ 0 h 467"/>
                <a:gd name="T35" fmla="*/ 139 w 139"/>
                <a:gd name="T36" fmla="*/ 467 h 46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39" h="467">
                  <a:moveTo>
                    <a:pt x="71" y="0"/>
                  </a:moveTo>
                  <a:lnTo>
                    <a:pt x="139" y="94"/>
                  </a:lnTo>
                  <a:lnTo>
                    <a:pt x="104" y="94"/>
                  </a:lnTo>
                  <a:lnTo>
                    <a:pt x="104" y="374"/>
                  </a:lnTo>
                  <a:lnTo>
                    <a:pt x="139" y="374"/>
                  </a:lnTo>
                  <a:lnTo>
                    <a:pt x="71" y="467"/>
                  </a:lnTo>
                  <a:lnTo>
                    <a:pt x="0" y="374"/>
                  </a:lnTo>
                  <a:lnTo>
                    <a:pt x="35" y="374"/>
                  </a:lnTo>
                  <a:lnTo>
                    <a:pt x="35" y="94"/>
                  </a:lnTo>
                  <a:lnTo>
                    <a:pt x="0" y="94"/>
                  </a:lnTo>
                  <a:lnTo>
                    <a:pt x="71" y="0"/>
                  </a:lnTo>
                  <a:close/>
                </a:path>
              </a:pathLst>
            </a:custGeom>
            <a:noFill/>
            <a:ln w="38100">
              <a:solidFill>
                <a:schemeClr val="folHlink"/>
              </a:solidFill>
              <a:round/>
            </a:ln>
          </p:spPr>
          <p:txBody>
            <a:bodyPr/>
            <a:lstStyle/>
            <a:p>
              <a:endParaRPr lang="zh-CN" altLang="en-US"/>
            </a:p>
          </p:txBody>
        </p:sp>
        <p:sp>
          <p:nvSpPr>
            <p:cNvPr id="30743" name="Rectangle 27"/>
            <p:cNvSpPr>
              <a:spLocks noChangeArrowheads="1"/>
            </p:cNvSpPr>
            <p:nvPr/>
          </p:nvSpPr>
          <p:spPr bwMode="auto">
            <a:xfrm>
              <a:off x="4368" y="3294"/>
              <a:ext cx="336" cy="233"/>
            </a:xfrm>
            <a:prstGeom prst="rect">
              <a:avLst/>
            </a:prstGeom>
            <a:noFill/>
            <a:ln w="38100">
              <a:noFill/>
              <a:miter lim="800000"/>
            </a:ln>
          </p:spPr>
          <p:txBody>
            <a:bodyPr lIns="0" tIns="0" rIns="0" bIns="0">
              <a:spAutoFit/>
            </a:bodyPr>
            <a:lstStyle/>
            <a:p>
              <a:r>
                <a:rPr lang="zh-CN" altLang="en-US" sz="2400">
                  <a:solidFill>
                    <a:schemeClr val="folHlink"/>
                  </a:solidFill>
                  <a:latin typeface="Times New Roman" panose="02020603050405020304" pitchFamily="18" charset="0"/>
                </a:rPr>
                <a:t>…</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out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37"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arn(outVertical)">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p:txBody>
          <a:bodyPr/>
          <a:lstStyle/>
          <a:p>
            <a:r>
              <a:rPr lang="zh-CN" altLang="en-US" dirty="0"/>
              <a:t>双总线结构</a:t>
            </a:r>
          </a:p>
          <a:p>
            <a:endParaRPr lang="zh-CN" altLang="en-US" dirty="0"/>
          </a:p>
        </p:txBody>
      </p:sp>
      <p:sp>
        <p:nvSpPr>
          <p:cNvPr id="4" name="标题 3"/>
          <p:cNvSpPr>
            <a:spLocks noGrp="1"/>
          </p:cNvSpPr>
          <p:nvPr>
            <p:ph type="title"/>
          </p:nvPr>
        </p:nvSpPr>
        <p:spPr/>
        <p:txBody>
          <a:bodyPr>
            <a:normAutofit fontScale="90000"/>
          </a:bodyPr>
          <a:lstStyle/>
          <a:p>
            <a:r>
              <a:rPr lang="zh-CN" altLang="en-US" dirty="0"/>
              <a:t>多总线结构</a:t>
            </a:r>
          </a:p>
        </p:txBody>
      </p:sp>
      <p:sp>
        <p:nvSpPr>
          <p:cNvPr id="169987" name="AutoShape 3"/>
          <p:cNvSpPr>
            <a:spLocks noChangeArrowheads="1"/>
          </p:cNvSpPr>
          <p:nvPr/>
        </p:nvSpPr>
        <p:spPr bwMode="auto">
          <a:xfrm>
            <a:off x="1919289" y="4581526"/>
            <a:ext cx="3064093" cy="783193"/>
          </a:xfrm>
          <a:prstGeom prst="wedgeRoundRectCallout">
            <a:avLst>
              <a:gd name="adj1" fmla="val 74162"/>
              <a:gd name="adj2" fmla="val -167083"/>
              <a:gd name="adj3" fmla="val 16667"/>
            </a:avLst>
          </a:prstGeom>
          <a:noFill/>
          <a:ln w="28575">
            <a:solidFill>
              <a:schemeClr val="folHlink"/>
            </a:solidFill>
            <a:miter lim="800000"/>
          </a:ln>
        </p:spPr>
        <p:txBody>
          <a:bodyPr wrap="none">
            <a:spAutoFit/>
          </a:bodyPr>
          <a:lstStyle/>
          <a:p>
            <a:r>
              <a:rPr lang="zh-CN" altLang="en-US" sz="2000">
                <a:latin typeface="Times New Roman" panose="02020603050405020304" pitchFamily="18" charset="0"/>
              </a:rPr>
              <a:t>具有特殊功能的处理器，</a:t>
            </a:r>
          </a:p>
          <a:p>
            <a:r>
              <a:rPr lang="zh-CN" altLang="en-US" sz="2000">
                <a:latin typeface="Times New Roman" panose="02020603050405020304" pitchFamily="18" charset="0"/>
              </a:rPr>
              <a:t>由通道对</a:t>
            </a:r>
            <a:r>
              <a:rPr lang="en-US" altLang="zh-CN" sz="2000">
                <a:latin typeface="Times New Roman" panose="02020603050405020304" pitchFamily="18" charset="0"/>
              </a:rPr>
              <a:t>I/O</a:t>
            </a:r>
            <a:r>
              <a:rPr lang="zh-CN" altLang="en-US" sz="2000">
                <a:latin typeface="Times New Roman" panose="02020603050405020304" pitchFamily="18" charset="0"/>
              </a:rPr>
              <a:t>统一管理</a:t>
            </a:r>
          </a:p>
        </p:txBody>
      </p:sp>
      <p:grpSp>
        <p:nvGrpSpPr>
          <p:cNvPr id="2" name="Group 4"/>
          <p:cNvGrpSpPr/>
          <p:nvPr/>
        </p:nvGrpSpPr>
        <p:grpSpPr bwMode="auto">
          <a:xfrm>
            <a:off x="5859464" y="2589214"/>
            <a:ext cx="1379537" cy="1525587"/>
            <a:chOff x="2731" y="1631"/>
            <a:chExt cx="869" cy="961"/>
          </a:xfrm>
        </p:grpSpPr>
        <p:sp>
          <p:nvSpPr>
            <p:cNvPr id="31782" name="Rectangle 5"/>
            <p:cNvSpPr>
              <a:spLocks noChangeArrowheads="1"/>
            </p:cNvSpPr>
            <p:nvPr/>
          </p:nvSpPr>
          <p:spPr bwMode="auto">
            <a:xfrm>
              <a:off x="2974" y="1978"/>
              <a:ext cx="388" cy="233"/>
            </a:xfrm>
            <a:prstGeom prst="rect">
              <a:avLst/>
            </a:prstGeom>
            <a:noFill/>
            <a:ln w="38100">
              <a:noFill/>
              <a:miter lim="800000"/>
            </a:ln>
          </p:spPr>
          <p:txBody>
            <a:bodyPr wrap="none" lIns="0" tIns="0" rIns="0" bIns="0">
              <a:spAutoFit/>
            </a:bodyPr>
            <a:lstStyle/>
            <a:p>
              <a:r>
                <a:rPr lang="zh-CN" altLang="en-US" sz="2400"/>
                <a:t>通道</a:t>
              </a:r>
              <a:endParaRPr lang="zh-CN" altLang="en-US" sz="2400">
                <a:latin typeface="Times New Roman" panose="02020603050405020304" pitchFamily="18" charset="0"/>
              </a:endParaRPr>
            </a:p>
          </p:txBody>
        </p:sp>
        <p:sp>
          <p:nvSpPr>
            <p:cNvPr id="31783" name="Freeform 6"/>
            <p:cNvSpPr/>
            <p:nvPr/>
          </p:nvSpPr>
          <p:spPr bwMode="auto">
            <a:xfrm>
              <a:off x="3094" y="1631"/>
              <a:ext cx="142" cy="289"/>
            </a:xfrm>
            <a:custGeom>
              <a:avLst/>
              <a:gdLst>
                <a:gd name="T0" fmla="*/ 69 w 142"/>
                <a:gd name="T1" fmla="*/ 0 h 289"/>
                <a:gd name="T2" fmla="*/ 142 w 142"/>
                <a:gd name="T3" fmla="*/ 55 h 289"/>
                <a:gd name="T4" fmla="*/ 107 w 142"/>
                <a:gd name="T5" fmla="*/ 55 h 289"/>
                <a:gd name="T6" fmla="*/ 107 w 142"/>
                <a:gd name="T7" fmla="*/ 230 h 289"/>
                <a:gd name="T8" fmla="*/ 142 w 142"/>
                <a:gd name="T9" fmla="*/ 230 h 289"/>
                <a:gd name="T10" fmla="*/ 69 w 142"/>
                <a:gd name="T11" fmla="*/ 289 h 289"/>
                <a:gd name="T12" fmla="*/ 0 w 142"/>
                <a:gd name="T13" fmla="*/ 230 h 289"/>
                <a:gd name="T14" fmla="*/ 34 w 142"/>
                <a:gd name="T15" fmla="*/ 230 h 289"/>
                <a:gd name="T16" fmla="*/ 34 w 142"/>
                <a:gd name="T17" fmla="*/ 55 h 289"/>
                <a:gd name="T18" fmla="*/ 0 w 142"/>
                <a:gd name="T19" fmla="*/ 55 h 289"/>
                <a:gd name="T20" fmla="*/ 69 w 142"/>
                <a:gd name="T21" fmla="*/ 0 h 28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42"/>
                <a:gd name="T34" fmla="*/ 0 h 289"/>
                <a:gd name="T35" fmla="*/ 142 w 142"/>
                <a:gd name="T36" fmla="*/ 289 h 28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42" h="289">
                  <a:moveTo>
                    <a:pt x="69" y="0"/>
                  </a:moveTo>
                  <a:lnTo>
                    <a:pt x="142" y="55"/>
                  </a:lnTo>
                  <a:lnTo>
                    <a:pt x="107" y="55"/>
                  </a:lnTo>
                  <a:lnTo>
                    <a:pt x="107" y="230"/>
                  </a:lnTo>
                  <a:lnTo>
                    <a:pt x="142" y="230"/>
                  </a:lnTo>
                  <a:lnTo>
                    <a:pt x="69" y="289"/>
                  </a:lnTo>
                  <a:lnTo>
                    <a:pt x="0" y="230"/>
                  </a:lnTo>
                  <a:lnTo>
                    <a:pt x="34" y="230"/>
                  </a:lnTo>
                  <a:lnTo>
                    <a:pt x="34" y="55"/>
                  </a:lnTo>
                  <a:lnTo>
                    <a:pt x="0" y="55"/>
                  </a:lnTo>
                  <a:lnTo>
                    <a:pt x="69" y="0"/>
                  </a:lnTo>
                  <a:close/>
                </a:path>
              </a:pathLst>
            </a:custGeom>
            <a:noFill/>
            <a:ln w="28575">
              <a:solidFill>
                <a:schemeClr val="folHlink"/>
              </a:solidFill>
              <a:round/>
            </a:ln>
          </p:spPr>
          <p:txBody>
            <a:bodyPr/>
            <a:lstStyle/>
            <a:p>
              <a:endParaRPr lang="zh-CN" altLang="en-US"/>
            </a:p>
          </p:txBody>
        </p:sp>
        <p:sp>
          <p:nvSpPr>
            <p:cNvPr id="31784" name="Freeform 7"/>
            <p:cNvSpPr/>
            <p:nvPr/>
          </p:nvSpPr>
          <p:spPr bwMode="auto">
            <a:xfrm>
              <a:off x="3094" y="2282"/>
              <a:ext cx="142" cy="310"/>
            </a:xfrm>
            <a:custGeom>
              <a:avLst/>
              <a:gdLst>
                <a:gd name="T0" fmla="*/ 73 w 142"/>
                <a:gd name="T1" fmla="*/ 0 h 310"/>
                <a:gd name="T2" fmla="*/ 142 w 142"/>
                <a:gd name="T3" fmla="*/ 63 h 310"/>
                <a:gd name="T4" fmla="*/ 107 w 142"/>
                <a:gd name="T5" fmla="*/ 63 h 310"/>
                <a:gd name="T6" fmla="*/ 107 w 142"/>
                <a:gd name="T7" fmla="*/ 248 h 310"/>
                <a:gd name="T8" fmla="*/ 142 w 142"/>
                <a:gd name="T9" fmla="*/ 248 h 310"/>
                <a:gd name="T10" fmla="*/ 73 w 142"/>
                <a:gd name="T11" fmla="*/ 310 h 310"/>
                <a:gd name="T12" fmla="*/ 0 w 142"/>
                <a:gd name="T13" fmla="*/ 248 h 310"/>
                <a:gd name="T14" fmla="*/ 34 w 142"/>
                <a:gd name="T15" fmla="*/ 248 h 310"/>
                <a:gd name="T16" fmla="*/ 34 w 142"/>
                <a:gd name="T17" fmla="*/ 63 h 310"/>
                <a:gd name="T18" fmla="*/ 0 w 142"/>
                <a:gd name="T19" fmla="*/ 63 h 310"/>
                <a:gd name="T20" fmla="*/ 73 w 142"/>
                <a:gd name="T21" fmla="*/ 0 h 31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42"/>
                <a:gd name="T34" fmla="*/ 0 h 310"/>
                <a:gd name="T35" fmla="*/ 142 w 142"/>
                <a:gd name="T36" fmla="*/ 310 h 31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42" h="310">
                  <a:moveTo>
                    <a:pt x="73" y="0"/>
                  </a:moveTo>
                  <a:lnTo>
                    <a:pt x="142" y="63"/>
                  </a:lnTo>
                  <a:lnTo>
                    <a:pt x="107" y="63"/>
                  </a:lnTo>
                  <a:lnTo>
                    <a:pt x="107" y="248"/>
                  </a:lnTo>
                  <a:lnTo>
                    <a:pt x="142" y="248"/>
                  </a:lnTo>
                  <a:lnTo>
                    <a:pt x="73" y="310"/>
                  </a:lnTo>
                  <a:lnTo>
                    <a:pt x="0" y="248"/>
                  </a:lnTo>
                  <a:lnTo>
                    <a:pt x="34" y="248"/>
                  </a:lnTo>
                  <a:lnTo>
                    <a:pt x="34" y="63"/>
                  </a:lnTo>
                  <a:lnTo>
                    <a:pt x="0" y="63"/>
                  </a:lnTo>
                  <a:lnTo>
                    <a:pt x="73" y="0"/>
                  </a:lnTo>
                  <a:close/>
                </a:path>
              </a:pathLst>
            </a:custGeom>
            <a:noFill/>
            <a:ln w="28575">
              <a:solidFill>
                <a:schemeClr val="folHlink"/>
              </a:solidFill>
              <a:round/>
            </a:ln>
          </p:spPr>
          <p:txBody>
            <a:bodyPr/>
            <a:lstStyle/>
            <a:p>
              <a:endParaRPr lang="zh-CN" altLang="en-US"/>
            </a:p>
          </p:txBody>
        </p:sp>
        <p:sp>
          <p:nvSpPr>
            <p:cNvPr id="31785" name="Rectangle 8"/>
            <p:cNvSpPr>
              <a:spLocks noChangeArrowheads="1"/>
            </p:cNvSpPr>
            <p:nvPr/>
          </p:nvSpPr>
          <p:spPr bwMode="auto">
            <a:xfrm>
              <a:off x="2731" y="1920"/>
              <a:ext cx="869" cy="349"/>
            </a:xfrm>
            <a:prstGeom prst="rect">
              <a:avLst/>
            </a:prstGeom>
            <a:noFill/>
            <a:ln w="38100">
              <a:solidFill>
                <a:schemeClr val="folHlink"/>
              </a:solidFill>
              <a:miter lim="800000"/>
            </a:ln>
          </p:spPr>
          <p:txBody>
            <a:bodyPr/>
            <a:lstStyle/>
            <a:p>
              <a:pPr>
                <a:spcBef>
                  <a:spcPct val="20000"/>
                </a:spcBef>
              </a:pPr>
              <a:endParaRPr lang="zh-CN" altLang="en-US"/>
            </a:p>
          </p:txBody>
        </p:sp>
      </p:grpSp>
      <p:grpSp>
        <p:nvGrpSpPr>
          <p:cNvPr id="3" name="Group 9"/>
          <p:cNvGrpSpPr/>
          <p:nvPr/>
        </p:nvGrpSpPr>
        <p:grpSpPr bwMode="auto">
          <a:xfrm>
            <a:off x="2201863" y="2590801"/>
            <a:ext cx="7345362" cy="3698875"/>
            <a:chOff x="427" y="1632"/>
            <a:chExt cx="4627" cy="2330"/>
          </a:xfrm>
        </p:grpSpPr>
        <p:grpSp>
          <p:nvGrpSpPr>
            <p:cNvPr id="31760" name="Group 10"/>
            <p:cNvGrpSpPr/>
            <p:nvPr/>
          </p:nvGrpSpPr>
          <p:grpSpPr bwMode="auto">
            <a:xfrm>
              <a:off x="2731" y="2664"/>
              <a:ext cx="2323" cy="1298"/>
              <a:chOff x="2731" y="2664"/>
              <a:chExt cx="2323" cy="1298"/>
            </a:xfrm>
          </p:grpSpPr>
          <p:sp>
            <p:nvSpPr>
              <p:cNvPr id="31768" name="Freeform 11"/>
              <p:cNvSpPr/>
              <p:nvPr/>
            </p:nvSpPr>
            <p:spPr bwMode="auto">
              <a:xfrm>
                <a:off x="4534" y="2664"/>
                <a:ext cx="142" cy="289"/>
              </a:xfrm>
              <a:custGeom>
                <a:avLst/>
                <a:gdLst>
                  <a:gd name="T0" fmla="*/ 73 w 142"/>
                  <a:gd name="T1" fmla="*/ 0 h 289"/>
                  <a:gd name="T2" fmla="*/ 142 w 142"/>
                  <a:gd name="T3" fmla="*/ 59 h 289"/>
                  <a:gd name="T4" fmla="*/ 107 w 142"/>
                  <a:gd name="T5" fmla="*/ 59 h 289"/>
                  <a:gd name="T6" fmla="*/ 107 w 142"/>
                  <a:gd name="T7" fmla="*/ 230 h 289"/>
                  <a:gd name="T8" fmla="*/ 142 w 142"/>
                  <a:gd name="T9" fmla="*/ 230 h 289"/>
                  <a:gd name="T10" fmla="*/ 73 w 142"/>
                  <a:gd name="T11" fmla="*/ 289 h 289"/>
                  <a:gd name="T12" fmla="*/ 0 w 142"/>
                  <a:gd name="T13" fmla="*/ 230 h 289"/>
                  <a:gd name="T14" fmla="*/ 34 w 142"/>
                  <a:gd name="T15" fmla="*/ 230 h 289"/>
                  <a:gd name="T16" fmla="*/ 34 w 142"/>
                  <a:gd name="T17" fmla="*/ 59 h 289"/>
                  <a:gd name="T18" fmla="*/ 0 w 142"/>
                  <a:gd name="T19" fmla="*/ 59 h 289"/>
                  <a:gd name="T20" fmla="*/ 73 w 142"/>
                  <a:gd name="T21" fmla="*/ 0 h 28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42"/>
                  <a:gd name="T34" fmla="*/ 0 h 289"/>
                  <a:gd name="T35" fmla="*/ 142 w 142"/>
                  <a:gd name="T36" fmla="*/ 289 h 28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42" h="289">
                    <a:moveTo>
                      <a:pt x="73" y="0"/>
                    </a:moveTo>
                    <a:lnTo>
                      <a:pt x="142" y="59"/>
                    </a:lnTo>
                    <a:lnTo>
                      <a:pt x="107" y="59"/>
                    </a:lnTo>
                    <a:lnTo>
                      <a:pt x="107" y="230"/>
                    </a:lnTo>
                    <a:lnTo>
                      <a:pt x="142" y="230"/>
                    </a:lnTo>
                    <a:lnTo>
                      <a:pt x="73" y="289"/>
                    </a:lnTo>
                    <a:lnTo>
                      <a:pt x="0" y="230"/>
                    </a:lnTo>
                    <a:lnTo>
                      <a:pt x="34" y="230"/>
                    </a:lnTo>
                    <a:lnTo>
                      <a:pt x="34" y="59"/>
                    </a:lnTo>
                    <a:lnTo>
                      <a:pt x="0" y="59"/>
                    </a:lnTo>
                    <a:lnTo>
                      <a:pt x="73" y="0"/>
                    </a:lnTo>
                    <a:close/>
                  </a:path>
                </a:pathLst>
              </a:custGeom>
              <a:noFill/>
              <a:ln w="28575">
                <a:solidFill>
                  <a:schemeClr val="folHlink"/>
                </a:solidFill>
                <a:round/>
              </a:ln>
            </p:spPr>
            <p:txBody>
              <a:bodyPr/>
              <a:lstStyle/>
              <a:p>
                <a:endParaRPr lang="zh-CN" altLang="en-US"/>
              </a:p>
            </p:txBody>
          </p:sp>
          <p:sp>
            <p:nvSpPr>
              <p:cNvPr id="31769" name="Rectangle 12"/>
              <p:cNvSpPr>
                <a:spLocks noChangeArrowheads="1"/>
              </p:cNvSpPr>
              <p:nvPr/>
            </p:nvSpPr>
            <p:spPr bwMode="auto">
              <a:xfrm>
                <a:off x="4171" y="3601"/>
                <a:ext cx="869" cy="349"/>
              </a:xfrm>
              <a:prstGeom prst="rect">
                <a:avLst/>
              </a:prstGeom>
              <a:noFill/>
              <a:ln w="38100">
                <a:solidFill>
                  <a:schemeClr val="folHlink"/>
                </a:solidFill>
                <a:miter lim="800000"/>
              </a:ln>
            </p:spPr>
            <p:txBody>
              <a:bodyPr/>
              <a:lstStyle/>
              <a:p>
                <a:pPr>
                  <a:spcBef>
                    <a:spcPct val="20000"/>
                  </a:spcBef>
                </a:pPr>
                <a:endParaRPr lang="zh-CN" altLang="en-US"/>
              </a:p>
            </p:txBody>
          </p:sp>
          <p:sp>
            <p:nvSpPr>
              <p:cNvPr id="31770" name="Freeform 13"/>
              <p:cNvSpPr/>
              <p:nvPr/>
            </p:nvSpPr>
            <p:spPr bwMode="auto">
              <a:xfrm>
                <a:off x="4534" y="3312"/>
                <a:ext cx="142" cy="289"/>
              </a:xfrm>
              <a:custGeom>
                <a:avLst/>
                <a:gdLst>
                  <a:gd name="T0" fmla="*/ 73 w 142"/>
                  <a:gd name="T1" fmla="*/ 0 h 289"/>
                  <a:gd name="T2" fmla="*/ 142 w 142"/>
                  <a:gd name="T3" fmla="*/ 59 h 289"/>
                  <a:gd name="T4" fmla="*/ 108 w 142"/>
                  <a:gd name="T5" fmla="*/ 59 h 289"/>
                  <a:gd name="T6" fmla="*/ 108 w 142"/>
                  <a:gd name="T7" fmla="*/ 230 h 289"/>
                  <a:gd name="T8" fmla="*/ 142 w 142"/>
                  <a:gd name="T9" fmla="*/ 230 h 289"/>
                  <a:gd name="T10" fmla="*/ 73 w 142"/>
                  <a:gd name="T11" fmla="*/ 289 h 289"/>
                  <a:gd name="T12" fmla="*/ 0 w 142"/>
                  <a:gd name="T13" fmla="*/ 230 h 289"/>
                  <a:gd name="T14" fmla="*/ 35 w 142"/>
                  <a:gd name="T15" fmla="*/ 230 h 289"/>
                  <a:gd name="T16" fmla="*/ 35 w 142"/>
                  <a:gd name="T17" fmla="*/ 59 h 289"/>
                  <a:gd name="T18" fmla="*/ 0 w 142"/>
                  <a:gd name="T19" fmla="*/ 59 h 289"/>
                  <a:gd name="T20" fmla="*/ 73 w 142"/>
                  <a:gd name="T21" fmla="*/ 0 h 28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42"/>
                  <a:gd name="T34" fmla="*/ 0 h 289"/>
                  <a:gd name="T35" fmla="*/ 142 w 142"/>
                  <a:gd name="T36" fmla="*/ 289 h 28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42" h="289">
                    <a:moveTo>
                      <a:pt x="73" y="0"/>
                    </a:moveTo>
                    <a:lnTo>
                      <a:pt x="142" y="59"/>
                    </a:lnTo>
                    <a:lnTo>
                      <a:pt x="108" y="59"/>
                    </a:lnTo>
                    <a:lnTo>
                      <a:pt x="108" y="230"/>
                    </a:lnTo>
                    <a:lnTo>
                      <a:pt x="142" y="230"/>
                    </a:lnTo>
                    <a:lnTo>
                      <a:pt x="73" y="289"/>
                    </a:lnTo>
                    <a:lnTo>
                      <a:pt x="0" y="230"/>
                    </a:lnTo>
                    <a:lnTo>
                      <a:pt x="35" y="230"/>
                    </a:lnTo>
                    <a:lnTo>
                      <a:pt x="35" y="59"/>
                    </a:lnTo>
                    <a:lnTo>
                      <a:pt x="0" y="59"/>
                    </a:lnTo>
                    <a:lnTo>
                      <a:pt x="73" y="0"/>
                    </a:lnTo>
                    <a:close/>
                  </a:path>
                </a:pathLst>
              </a:custGeom>
              <a:noFill/>
              <a:ln w="28575">
                <a:solidFill>
                  <a:schemeClr val="folHlink"/>
                </a:solidFill>
                <a:round/>
              </a:ln>
            </p:spPr>
            <p:txBody>
              <a:bodyPr/>
              <a:lstStyle/>
              <a:p>
                <a:endParaRPr lang="zh-CN" altLang="en-US"/>
              </a:p>
            </p:txBody>
          </p:sp>
          <p:sp>
            <p:nvSpPr>
              <p:cNvPr id="31771" name="Text Box 14"/>
              <p:cNvSpPr txBox="1">
                <a:spLocks noChangeArrowheads="1"/>
              </p:cNvSpPr>
              <p:nvPr/>
            </p:nvSpPr>
            <p:spPr bwMode="auto">
              <a:xfrm>
                <a:off x="4171" y="2994"/>
                <a:ext cx="827" cy="288"/>
              </a:xfrm>
              <a:prstGeom prst="rect">
                <a:avLst/>
              </a:prstGeom>
              <a:noFill/>
              <a:ln w="9525">
                <a:noFill/>
                <a:miter lim="800000"/>
              </a:ln>
            </p:spPr>
            <p:txBody>
              <a:bodyPr wrap="none">
                <a:spAutoFit/>
              </a:bodyPr>
              <a:lstStyle/>
              <a:p>
                <a:r>
                  <a:rPr lang="en-US" altLang="zh-CN" sz="2400">
                    <a:latin typeface="Times New Roman" panose="02020603050405020304" pitchFamily="18" charset="0"/>
                  </a:rPr>
                  <a:t> I/O</a:t>
                </a:r>
                <a:r>
                  <a:rPr lang="zh-CN" altLang="en-US" sz="2400">
                    <a:latin typeface="Times New Roman" panose="02020603050405020304" pitchFamily="18" charset="0"/>
                  </a:rPr>
                  <a:t>接口</a:t>
                </a:r>
              </a:p>
            </p:txBody>
          </p:sp>
          <p:sp>
            <p:nvSpPr>
              <p:cNvPr id="31772" name="Text Box 15"/>
              <p:cNvSpPr txBox="1">
                <a:spLocks noChangeArrowheads="1"/>
              </p:cNvSpPr>
              <p:nvPr/>
            </p:nvSpPr>
            <p:spPr bwMode="auto">
              <a:xfrm>
                <a:off x="4239" y="3610"/>
                <a:ext cx="815" cy="327"/>
              </a:xfrm>
              <a:prstGeom prst="rect">
                <a:avLst/>
              </a:prstGeom>
              <a:noFill/>
              <a:ln w="9525">
                <a:noFill/>
                <a:miter lim="800000"/>
              </a:ln>
            </p:spPr>
            <p:txBody>
              <a:bodyPr wrap="none">
                <a:spAutoFit/>
              </a:bodyPr>
              <a:lstStyle/>
              <a:p>
                <a:r>
                  <a:rPr lang="zh-CN" altLang="en-US" sz="2400">
                    <a:latin typeface="Times New Roman" panose="02020603050405020304" pitchFamily="18" charset="0"/>
                  </a:rPr>
                  <a:t>  设备</a:t>
                </a:r>
                <a:r>
                  <a:rPr lang="en-US" altLang="zh-CN" sz="2400" i="1">
                    <a:latin typeface="Times New Roman" panose="02020603050405020304" pitchFamily="18" charset="0"/>
                  </a:rPr>
                  <a:t>n</a:t>
                </a:r>
                <a:r>
                  <a:rPr lang="en-US" altLang="zh-CN" sz="2800">
                    <a:latin typeface="Times New Roman" panose="02020603050405020304" pitchFamily="18" charset="0"/>
                  </a:rPr>
                  <a:t>  </a:t>
                </a:r>
              </a:p>
            </p:txBody>
          </p:sp>
          <p:sp>
            <p:nvSpPr>
              <p:cNvPr id="31773" name="Text Box 16"/>
              <p:cNvSpPr txBox="1">
                <a:spLocks noChangeArrowheads="1"/>
              </p:cNvSpPr>
              <p:nvPr/>
            </p:nvSpPr>
            <p:spPr bwMode="auto">
              <a:xfrm>
                <a:off x="3724" y="3505"/>
                <a:ext cx="308" cy="288"/>
              </a:xfrm>
              <a:prstGeom prst="rect">
                <a:avLst/>
              </a:prstGeom>
              <a:noFill/>
              <a:ln w="9525">
                <a:noFill/>
                <a:miter lim="800000"/>
              </a:ln>
            </p:spPr>
            <p:txBody>
              <a:bodyPr wrap="none">
                <a:spAutoFit/>
              </a:bodyPr>
              <a:lstStyle/>
              <a:p>
                <a:r>
                  <a:rPr lang="zh-CN" altLang="en-US" sz="2400">
                    <a:solidFill>
                      <a:schemeClr val="folHlink"/>
                    </a:solidFill>
                    <a:latin typeface="Times New Roman" panose="02020603050405020304" pitchFamily="18" charset="0"/>
                  </a:rPr>
                  <a:t>…</a:t>
                </a:r>
              </a:p>
            </p:txBody>
          </p:sp>
          <p:sp>
            <p:nvSpPr>
              <p:cNvPr id="31774" name="Text Box 17"/>
              <p:cNvSpPr txBox="1">
                <a:spLocks noChangeArrowheads="1"/>
              </p:cNvSpPr>
              <p:nvPr/>
            </p:nvSpPr>
            <p:spPr bwMode="auto">
              <a:xfrm>
                <a:off x="3724" y="2953"/>
                <a:ext cx="308" cy="288"/>
              </a:xfrm>
              <a:prstGeom prst="rect">
                <a:avLst/>
              </a:prstGeom>
              <a:noFill/>
              <a:ln w="9525">
                <a:noFill/>
                <a:miter lim="800000"/>
              </a:ln>
            </p:spPr>
            <p:txBody>
              <a:bodyPr wrap="none">
                <a:spAutoFit/>
              </a:bodyPr>
              <a:lstStyle/>
              <a:p>
                <a:r>
                  <a:rPr lang="zh-CN" altLang="en-US" sz="2400">
                    <a:solidFill>
                      <a:schemeClr val="folHlink"/>
                    </a:solidFill>
                    <a:latin typeface="Times New Roman" panose="02020603050405020304" pitchFamily="18" charset="0"/>
                  </a:rPr>
                  <a:t>…</a:t>
                </a:r>
              </a:p>
            </p:txBody>
          </p:sp>
          <p:sp>
            <p:nvSpPr>
              <p:cNvPr id="31775" name="Rectangle 18"/>
              <p:cNvSpPr>
                <a:spLocks noChangeArrowheads="1"/>
              </p:cNvSpPr>
              <p:nvPr/>
            </p:nvSpPr>
            <p:spPr bwMode="auto">
              <a:xfrm>
                <a:off x="4171" y="2953"/>
                <a:ext cx="869" cy="349"/>
              </a:xfrm>
              <a:prstGeom prst="rect">
                <a:avLst/>
              </a:prstGeom>
              <a:noFill/>
              <a:ln w="38100">
                <a:solidFill>
                  <a:schemeClr val="folHlink"/>
                </a:solidFill>
                <a:miter lim="800000"/>
              </a:ln>
            </p:spPr>
            <p:txBody>
              <a:bodyPr/>
              <a:lstStyle/>
              <a:p>
                <a:pPr>
                  <a:spcBef>
                    <a:spcPct val="20000"/>
                  </a:spcBef>
                </a:pPr>
                <a:endParaRPr lang="zh-CN" altLang="en-US"/>
              </a:p>
            </p:txBody>
          </p:sp>
          <p:sp>
            <p:nvSpPr>
              <p:cNvPr id="31776" name="Freeform 19"/>
              <p:cNvSpPr/>
              <p:nvPr/>
            </p:nvSpPr>
            <p:spPr bwMode="auto">
              <a:xfrm>
                <a:off x="3094" y="2665"/>
                <a:ext cx="142" cy="289"/>
              </a:xfrm>
              <a:custGeom>
                <a:avLst/>
                <a:gdLst>
                  <a:gd name="T0" fmla="*/ 73 w 142"/>
                  <a:gd name="T1" fmla="*/ 0 h 289"/>
                  <a:gd name="T2" fmla="*/ 142 w 142"/>
                  <a:gd name="T3" fmla="*/ 59 h 289"/>
                  <a:gd name="T4" fmla="*/ 107 w 142"/>
                  <a:gd name="T5" fmla="*/ 59 h 289"/>
                  <a:gd name="T6" fmla="*/ 107 w 142"/>
                  <a:gd name="T7" fmla="*/ 230 h 289"/>
                  <a:gd name="T8" fmla="*/ 142 w 142"/>
                  <a:gd name="T9" fmla="*/ 230 h 289"/>
                  <a:gd name="T10" fmla="*/ 73 w 142"/>
                  <a:gd name="T11" fmla="*/ 289 h 289"/>
                  <a:gd name="T12" fmla="*/ 0 w 142"/>
                  <a:gd name="T13" fmla="*/ 230 h 289"/>
                  <a:gd name="T14" fmla="*/ 34 w 142"/>
                  <a:gd name="T15" fmla="*/ 230 h 289"/>
                  <a:gd name="T16" fmla="*/ 34 w 142"/>
                  <a:gd name="T17" fmla="*/ 59 h 289"/>
                  <a:gd name="T18" fmla="*/ 0 w 142"/>
                  <a:gd name="T19" fmla="*/ 59 h 289"/>
                  <a:gd name="T20" fmla="*/ 73 w 142"/>
                  <a:gd name="T21" fmla="*/ 0 h 28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42"/>
                  <a:gd name="T34" fmla="*/ 0 h 289"/>
                  <a:gd name="T35" fmla="*/ 142 w 142"/>
                  <a:gd name="T36" fmla="*/ 289 h 28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42" h="289">
                    <a:moveTo>
                      <a:pt x="73" y="0"/>
                    </a:moveTo>
                    <a:lnTo>
                      <a:pt x="142" y="59"/>
                    </a:lnTo>
                    <a:lnTo>
                      <a:pt x="107" y="59"/>
                    </a:lnTo>
                    <a:lnTo>
                      <a:pt x="107" y="230"/>
                    </a:lnTo>
                    <a:lnTo>
                      <a:pt x="142" y="230"/>
                    </a:lnTo>
                    <a:lnTo>
                      <a:pt x="73" y="289"/>
                    </a:lnTo>
                    <a:lnTo>
                      <a:pt x="0" y="230"/>
                    </a:lnTo>
                    <a:lnTo>
                      <a:pt x="34" y="230"/>
                    </a:lnTo>
                    <a:lnTo>
                      <a:pt x="34" y="59"/>
                    </a:lnTo>
                    <a:lnTo>
                      <a:pt x="0" y="59"/>
                    </a:lnTo>
                    <a:lnTo>
                      <a:pt x="73" y="0"/>
                    </a:lnTo>
                    <a:close/>
                  </a:path>
                </a:pathLst>
              </a:custGeom>
              <a:noFill/>
              <a:ln w="28575">
                <a:solidFill>
                  <a:schemeClr val="folHlink"/>
                </a:solidFill>
                <a:round/>
              </a:ln>
            </p:spPr>
            <p:txBody>
              <a:bodyPr/>
              <a:lstStyle/>
              <a:p>
                <a:endParaRPr lang="zh-CN" altLang="en-US"/>
              </a:p>
            </p:txBody>
          </p:sp>
          <p:sp>
            <p:nvSpPr>
              <p:cNvPr id="31777" name="Rectangle 20"/>
              <p:cNvSpPr>
                <a:spLocks noChangeArrowheads="1"/>
              </p:cNvSpPr>
              <p:nvPr/>
            </p:nvSpPr>
            <p:spPr bwMode="auto">
              <a:xfrm>
                <a:off x="2731" y="3613"/>
                <a:ext cx="869" cy="349"/>
              </a:xfrm>
              <a:prstGeom prst="rect">
                <a:avLst/>
              </a:prstGeom>
              <a:noFill/>
              <a:ln w="38100">
                <a:solidFill>
                  <a:schemeClr val="folHlink"/>
                </a:solidFill>
                <a:miter lim="800000"/>
              </a:ln>
            </p:spPr>
            <p:txBody>
              <a:bodyPr/>
              <a:lstStyle/>
              <a:p>
                <a:pPr>
                  <a:spcBef>
                    <a:spcPct val="20000"/>
                  </a:spcBef>
                </a:pPr>
                <a:endParaRPr lang="zh-CN" altLang="en-US"/>
              </a:p>
            </p:txBody>
          </p:sp>
          <p:sp>
            <p:nvSpPr>
              <p:cNvPr id="31778" name="Freeform 21"/>
              <p:cNvSpPr/>
              <p:nvPr/>
            </p:nvSpPr>
            <p:spPr bwMode="auto">
              <a:xfrm>
                <a:off x="3094" y="3324"/>
                <a:ext cx="142" cy="289"/>
              </a:xfrm>
              <a:custGeom>
                <a:avLst/>
                <a:gdLst>
                  <a:gd name="T0" fmla="*/ 73 w 142"/>
                  <a:gd name="T1" fmla="*/ 0 h 289"/>
                  <a:gd name="T2" fmla="*/ 142 w 142"/>
                  <a:gd name="T3" fmla="*/ 59 h 289"/>
                  <a:gd name="T4" fmla="*/ 108 w 142"/>
                  <a:gd name="T5" fmla="*/ 59 h 289"/>
                  <a:gd name="T6" fmla="*/ 108 w 142"/>
                  <a:gd name="T7" fmla="*/ 230 h 289"/>
                  <a:gd name="T8" fmla="*/ 142 w 142"/>
                  <a:gd name="T9" fmla="*/ 230 h 289"/>
                  <a:gd name="T10" fmla="*/ 73 w 142"/>
                  <a:gd name="T11" fmla="*/ 289 h 289"/>
                  <a:gd name="T12" fmla="*/ 0 w 142"/>
                  <a:gd name="T13" fmla="*/ 230 h 289"/>
                  <a:gd name="T14" fmla="*/ 35 w 142"/>
                  <a:gd name="T15" fmla="*/ 230 h 289"/>
                  <a:gd name="T16" fmla="*/ 35 w 142"/>
                  <a:gd name="T17" fmla="*/ 59 h 289"/>
                  <a:gd name="T18" fmla="*/ 0 w 142"/>
                  <a:gd name="T19" fmla="*/ 59 h 289"/>
                  <a:gd name="T20" fmla="*/ 73 w 142"/>
                  <a:gd name="T21" fmla="*/ 0 h 28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42"/>
                  <a:gd name="T34" fmla="*/ 0 h 289"/>
                  <a:gd name="T35" fmla="*/ 142 w 142"/>
                  <a:gd name="T36" fmla="*/ 289 h 28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42" h="289">
                    <a:moveTo>
                      <a:pt x="73" y="0"/>
                    </a:moveTo>
                    <a:lnTo>
                      <a:pt x="142" y="59"/>
                    </a:lnTo>
                    <a:lnTo>
                      <a:pt x="108" y="59"/>
                    </a:lnTo>
                    <a:lnTo>
                      <a:pt x="108" y="230"/>
                    </a:lnTo>
                    <a:lnTo>
                      <a:pt x="142" y="230"/>
                    </a:lnTo>
                    <a:lnTo>
                      <a:pt x="73" y="289"/>
                    </a:lnTo>
                    <a:lnTo>
                      <a:pt x="0" y="230"/>
                    </a:lnTo>
                    <a:lnTo>
                      <a:pt x="35" y="230"/>
                    </a:lnTo>
                    <a:lnTo>
                      <a:pt x="35" y="59"/>
                    </a:lnTo>
                    <a:lnTo>
                      <a:pt x="0" y="59"/>
                    </a:lnTo>
                    <a:lnTo>
                      <a:pt x="73" y="0"/>
                    </a:lnTo>
                    <a:close/>
                  </a:path>
                </a:pathLst>
              </a:custGeom>
              <a:noFill/>
              <a:ln w="28575">
                <a:solidFill>
                  <a:schemeClr val="folHlink"/>
                </a:solidFill>
                <a:round/>
              </a:ln>
            </p:spPr>
            <p:txBody>
              <a:bodyPr/>
              <a:lstStyle/>
              <a:p>
                <a:endParaRPr lang="zh-CN" altLang="en-US"/>
              </a:p>
            </p:txBody>
          </p:sp>
          <p:sp>
            <p:nvSpPr>
              <p:cNvPr id="31779" name="Text Box 22"/>
              <p:cNvSpPr txBox="1">
                <a:spLocks noChangeArrowheads="1"/>
              </p:cNvSpPr>
              <p:nvPr/>
            </p:nvSpPr>
            <p:spPr bwMode="auto">
              <a:xfrm>
                <a:off x="2731" y="3011"/>
                <a:ext cx="827" cy="288"/>
              </a:xfrm>
              <a:prstGeom prst="rect">
                <a:avLst/>
              </a:prstGeom>
              <a:noFill/>
              <a:ln w="9525">
                <a:noFill/>
                <a:miter lim="800000"/>
              </a:ln>
            </p:spPr>
            <p:txBody>
              <a:bodyPr wrap="none">
                <a:spAutoFit/>
              </a:bodyPr>
              <a:lstStyle/>
              <a:p>
                <a:r>
                  <a:rPr lang="en-US" altLang="zh-CN" sz="2400">
                    <a:latin typeface="Times New Roman" panose="02020603050405020304" pitchFamily="18" charset="0"/>
                  </a:rPr>
                  <a:t> I/O</a:t>
                </a:r>
                <a:r>
                  <a:rPr lang="zh-CN" altLang="en-US" sz="2400">
                    <a:latin typeface="Times New Roman" panose="02020603050405020304" pitchFamily="18" charset="0"/>
                  </a:rPr>
                  <a:t>接口</a:t>
                </a:r>
              </a:p>
            </p:txBody>
          </p:sp>
          <p:sp>
            <p:nvSpPr>
              <p:cNvPr id="31780" name="Text Box 23"/>
              <p:cNvSpPr txBox="1">
                <a:spLocks noChangeArrowheads="1"/>
              </p:cNvSpPr>
              <p:nvPr/>
            </p:nvSpPr>
            <p:spPr bwMode="auto">
              <a:xfrm>
                <a:off x="2832" y="3622"/>
                <a:ext cx="758" cy="327"/>
              </a:xfrm>
              <a:prstGeom prst="rect">
                <a:avLst/>
              </a:prstGeom>
              <a:noFill/>
              <a:ln w="38100">
                <a:noFill/>
                <a:miter lim="800000"/>
              </a:ln>
            </p:spPr>
            <p:txBody>
              <a:bodyPr wrap="none">
                <a:spAutoFit/>
              </a:bodyPr>
              <a:lstStyle/>
              <a:p>
                <a:r>
                  <a:rPr lang="zh-CN" altLang="en-US" sz="2400">
                    <a:latin typeface="Times New Roman" panose="02020603050405020304" pitchFamily="18" charset="0"/>
                  </a:rPr>
                  <a:t> 设备</a:t>
                </a:r>
                <a:r>
                  <a:rPr lang="en-US" altLang="zh-CN" sz="2400">
                    <a:latin typeface="Times New Roman" panose="02020603050405020304" pitchFamily="18" charset="0"/>
                  </a:rPr>
                  <a:t>0</a:t>
                </a:r>
                <a:r>
                  <a:rPr lang="en-US" altLang="zh-CN" sz="2800">
                    <a:latin typeface="Times New Roman" panose="02020603050405020304" pitchFamily="18" charset="0"/>
                  </a:rPr>
                  <a:t>  </a:t>
                </a:r>
              </a:p>
            </p:txBody>
          </p:sp>
          <p:sp>
            <p:nvSpPr>
              <p:cNvPr id="31781" name="Rectangle 24"/>
              <p:cNvSpPr>
                <a:spLocks noChangeArrowheads="1"/>
              </p:cNvSpPr>
              <p:nvPr/>
            </p:nvSpPr>
            <p:spPr bwMode="auto">
              <a:xfrm>
                <a:off x="2731" y="2970"/>
                <a:ext cx="869" cy="349"/>
              </a:xfrm>
              <a:prstGeom prst="rect">
                <a:avLst/>
              </a:prstGeom>
              <a:noFill/>
              <a:ln w="38100">
                <a:solidFill>
                  <a:schemeClr val="folHlink"/>
                </a:solidFill>
                <a:miter lim="800000"/>
              </a:ln>
            </p:spPr>
            <p:txBody>
              <a:bodyPr/>
              <a:lstStyle/>
              <a:p>
                <a:pPr>
                  <a:spcBef>
                    <a:spcPct val="20000"/>
                  </a:spcBef>
                </a:pPr>
                <a:endParaRPr lang="zh-CN" altLang="en-US"/>
              </a:p>
            </p:txBody>
          </p:sp>
        </p:grpSp>
        <p:grpSp>
          <p:nvGrpSpPr>
            <p:cNvPr id="31761" name="Group 25"/>
            <p:cNvGrpSpPr/>
            <p:nvPr/>
          </p:nvGrpSpPr>
          <p:grpSpPr bwMode="auto">
            <a:xfrm>
              <a:off x="427" y="1632"/>
              <a:ext cx="2021" cy="637"/>
              <a:chOff x="427" y="1632"/>
              <a:chExt cx="2021" cy="637"/>
            </a:xfrm>
          </p:grpSpPr>
          <p:sp>
            <p:nvSpPr>
              <p:cNvPr id="31762" name="Rectangle 26"/>
              <p:cNvSpPr>
                <a:spLocks noChangeArrowheads="1"/>
              </p:cNvSpPr>
              <p:nvPr/>
            </p:nvSpPr>
            <p:spPr bwMode="auto">
              <a:xfrm>
                <a:off x="672" y="1978"/>
                <a:ext cx="378" cy="233"/>
              </a:xfrm>
              <a:prstGeom prst="rect">
                <a:avLst/>
              </a:prstGeom>
              <a:noFill/>
              <a:ln w="38100">
                <a:noFill/>
                <a:miter lim="800000"/>
              </a:ln>
            </p:spPr>
            <p:txBody>
              <a:bodyPr wrap="none" lIns="0" tIns="0" rIns="0" bIns="0">
                <a:spAutoFit/>
              </a:bodyPr>
              <a:lstStyle/>
              <a:p>
                <a:r>
                  <a:rPr lang="en-US" altLang="zh-CN" sz="2400">
                    <a:latin typeface="Times New Roman" panose="02020603050405020304" pitchFamily="18" charset="0"/>
                  </a:rPr>
                  <a:t>CPU</a:t>
                </a:r>
              </a:p>
            </p:txBody>
          </p:sp>
          <p:sp>
            <p:nvSpPr>
              <p:cNvPr id="31763" name="Freeform 27"/>
              <p:cNvSpPr/>
              <p:nvPr/>
            </p:nvSpPr>
            <p:spPr bwMode="auto">
              <a:xfrm>
                <a:off x="791" y="1632"/>
                <a:ext cx="142" cy="289"/>
              </a:xfrm>
              <a:custGeom>
                <a:avLst/>
                <a:gdLst>
                  <a:gd name="T0" fmla="*/ 73 w 142"/>
                  <a:gd name="T1" fmla="*/ 0 h 289"/>
                  <a:gd name="T2" fmla="*/ 142 w 142"/>
                  <a:gd name="T3" fmla="*/ 55 h 289"/>
                  <a:gd name="T4" fmla="*/ 107 w 142"/>
                  <a:gd name="T5" fmla="*/ 55 h 289"/>
                  <a:gd name="T6" fmla="*/ 107 w 142"/>
                  <a:gd name="T7" fmla="*/ 230 h 289"/>
                  <a:gd name="T8" fmla="*/ 142 w 142"/>
                  <a:gd name="T9" fmla="*/ 230 h 289"/>
                  <a:gd name="T10" fmla="*/ 73 w 142"/>
                  <a:gd name="T11" fmla="*/ 289 h 289"/>
                  <a:gd name="T12" fmla="*/ 0 w 142"/>
                  <a:gd name="T13" fmla="*/ 230 h 289"/>
                  <a:gd name="T14" fmla="*/ 34 w 142"/>
                  <a:gd name="T15" fmla="*/ 230 h 289"/>
                  <a:gd name="T16" fmla="*/ 34 w 142"/>
                  <a:gd name="T17" fmla="*/ 55 h 289"/>
                  <a:gd name="T18" fmla="*/ 0 w 142"/>
                  <a:gd name="T19" fmla="*/ 55 h 289"/>
                  <a:gd name="T20" fmla="*/ 73 w 142"/>
                  <a:gd name="T21" fmla="*/ 0 h 28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42"/>
                  <a:gd name="T34" fmla="*/ 0 h 289"/>
                  <a:gd name="T35" fmla="*/ 142 w 142"/>
                  <a:gd name="T36" fmla="*/ 289 h 28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42" h="289">
                    <a:moveTo>
                      <a:pt x="73" y="0"/>
                    </a:moveTo>
                    <a:lnTo>
                      <a:pt x="142" y="55"/>
                    </a:lnTo>
                    <a:lnTo>
                      <a:pt x="107" y="55"/>
                    </a:lnTo>
                    <a:lnTo>
                      <a:pt x="107" y="230"/>
                    </a:lnTo>
                    <a:lnTo>
                      <a:pt x="142" y="230"/>
                    </a:lnTo>
                    <a:lnTo>
                      <a:pt x="73" y="289"/>
                    </a:lnTo>
                    <a:lnTo>
                      <a:pt x="0" y="230"/>
                    </a:lnTo>
                    <a:lnTo>
                      <a:pt x="34" y="230"/>
                    </a:lnTo>
                    <a:lnTo>
                      <a:pt x="34" y="55"/>
                    </a:lnTo>
                    <a:lnTo>
                      <a:pt x="0" y="55"/>
                    </a:lnTo>
                    <a:lnTo>
                      <a:pt x="73" y="0"/>
                    </a:lnTo>
                    <a:close/>
                  </a:path>
                </a:pathLst>
              </a:custGeom>
              <a:noFill/>
              <a:ln w="28575">
                <a:solidFill>
                  <a:srgbClr val="671940"/>
                </a:solidFill>
                <a:round/>
              </a:ln>
            </p:spPr>
            <p:txBody>
              <a:bodyPr/>
              <a:lstStyle/>
              <a:p>
                <a:endParaRPr lang="zh-CN" altLang="en-US"/>
              </a:p>
            </p:txBody>
          </p:sp>
          <p:sp>
            <p:nvSpPr>
              <p:cNvPr id="31764" name="Rectangle 28"/>
              <p:cNvSpPr>
                <a:spLocks noChangeArrowheads="1"/>
              </p:cNvSpPr>
              <p:nvPr/>
            </p:nvSpPr>
            <p:spPr bwMode="auto">
              <a:xfrm>
                <a:off x="1822" y="1978"/>
                <a:ext cx="388" cy="233"/>
              </a:xfrm>
              <a:prstGeom prst="rect">
                <a:avLst/>
              </a:prstGeom>
              <a:noFill/>
              <a:ln w="38100">
                <a:noFill/>
                <a:miter lim="800000"/>
              </a:ln>
            </p:spPr>
            <p:txBody>
              <a:bodyPr wrap="none" lIns="0" tIns="0" rIns="0" bIns="0">
                <a:spAutoFit/>
              </a:bodyPr>
              <a:lstStyle/>
              <a:p>
                <a:r>
                  <a:rPr lang="zh-CN" altLang="en-US" sz="2400"/>
                  <a:t>主存</a:t>
                </a:r>
                <a:endParaRPr lang="zh-CN" altLang="en-US" sz="2400">
                  <a:latin typeface="Times New Roman" panose="02020603050405020304" pitchFamily="18" charset="0"/>
                </a:endParaRPr>
              </a:p>
            </p:txBody>
          </p:sp>
          <p:sp>
            <p:nvSpPr>
              <p:cNvPr id="31765" name="Freeform 29"/>
              <p:cNvSpPr/>
              <p:nvPr/>
            </p:nvSpPr>
            <p:spPr bwMode="auto">
              <a:xfrm>
                <a:off x="1941" y="1632"/>
                <a:ext cx="146" cy="289"/>
              </a:xfrm>
              <a:custGeom>
                <a:avLst/>
                <a:gdLst>
                  <a:gd name="T0" fmla="*/ 73 w 146"/>
                  <a:gd name="T1" fmla="*/ 0 h 289"/>
                  <a:gd name="T2" fmla="*/ 146 w 146"/>
                  <a:gd name="T3" fmla="*/ 55 h 289"/>
                  <a:gd name="T4" fmla="*/ 108 w 146"/>
                  <a:gd name="T5" fmla="*/ 55 h 289"/>
                  <a:gd name="T6" fmla="*/ 108 w 146"/>
                  <a:gd name="T7" fmla="*/ 230 h 289"/>
                  <a:gd name="T8" fmla="*/ 146 w 146"/>
                  <a:gd name="T9" fmla="*/ 230 h 289"/>
                  <a:gd name="T10" fmla="*/ 73 w 146"/>
                  <a:gd name="T11" fmla="*/ 289 h 289"/>
                  <a:gd name="T12" fmla="*/ 0 w 146"/>
                  <a:gd name="T13" fmla="*/ 230 h 289"/>
                  <a:gd name="T14" fmla="*/ 39 w 146"/>
                  <a:gd name="T15" fmla="*/ 230 h 289"/>
                  <a:gd name="T16" fmla="*/ 39 w 146"/>
                  <a:gd name="T17" fmla="*/ 55 h 289"/>
                  <a:gd name="T18" fmla="*/ 0 w 146"/>
                  <a:gd name="T19" fmla="*/ 55 h 289"/>
                  <a:gd name="T20" fmla="*/ 73 w 146"/>
                  <a:gd name="T21" fmla="*/ 0 h 28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46"/>
                  <a:gd name="T34" fmla="*/ 0 h 289"/>
                  <a:gd name="T35" fmla="*/ 146 w 146"/>
                  <a:gd name="T36" fmla="*/ 289 h 28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46" h="289">
                    <a:moveTo>
                      <a:pt x="73" y="0"/>
                    </a:moveTo>
                    <a:lnTo>
                      <a:pt x="146" y="55"/>
                    </a:lnTo>
                    <a:lnTo>
                      <a:pt x="108" y="55"/>
                    </a:lnTo>
                    <a:lnTo>
                      <a:pt x="108" y="230"/>
                    </a:lnTo>
                    <a:lnTo>
                      <a:pt x="146" y="230"/>
                    </a:lnTo>
                    <a:lnTo>
                      <a:pt x="73" y="289"/>
                    </a:lnTo>
                    <a:lnTo>
                      <a:pt x="0" y="230"/>
                    </a:lnTo>
                    <a:lnTo>
                      <a:pt x="39" y="230"/>
                    </a:lnTo>
                    <a:lnTo>
                      <a:pt x="39" y="55"/>
                    </a:lnTo>
                    <a:lnTo>
                      <a:pt x="0" y="55"/>
                    </a:lnTo>
                    <a:lnTo>
                      <a:pt x="73" y="0"/>
                    </a:lnTo>
                    <a:close/>
                  </a:path>
                </a:pathLst>
              </a:custGeom>
              <a:noFill/>
              <a:ln w="28575">
                <a:solidFill>
                  <a:schemeClr val="folHlink"/>
                </a:solidFill>
                <a:round/>
              </a:ln>
            </p:spPr>
            <p:txBody>
              <a:bodyPr/>
              <a:lstStyle/>
              <a:p>
                <a:endParaRPr lang="zh-CN" altLang="en-US"/>
              </a:p>
            </p:txBody>
          </p:sp>
          <p:sp>
            <p:nvSpPr>
              <p:cNvPr id="31766" name="Rectangle 30"/>
              <p:cNvSpPr>
                <a:spLocks noChangeArrowheads="1"/>
              </p:cNvSpPr>
              <p:nvPr/>
            </p:nvSpPr>
            <p:spPr bwMode="auto">
              <a:xfrm>
                <a:off x="1579" y="1920"/>
                <a:ext cx="869" cy="349"/>
              </a:xfrm>
              <a:prstGeom prst="rect">
                <a:avLst/>
              </a:prstGeom>
              <a:noFill/>
              <a:ln w="38100">
                <a:solidFill>
                  <a:schemeClr val="folHlink"/>
                </a:solidFill>
                <a:miter lim="800000"/>
              </a:ln>
            </p:spPr>
            <p:txBody>
              <a:bodyPr/>
              <a:lstStyle/>
              <a:p>
                <a:pPr>
                  <a:spcBef>
                    <a:spcPct val="20000"/>
                  </a:spcBef>
                </a:pPr>
                <a:endParaRPr lang="zh-CN" altLang="en-US"/>
              </a:p>
            </p:txBody>
          </p:sp>
          <p:sp>
            <p:nvSpPr>
              <p:cNvPr id="31767" name="Rectangle 31"/>
              <p:cNvSpPr>
                <a:spLocks noChangeArrowheads="1"/>
              </p:cNvSpPr>
              <p:nvPr/>
            </p:nvSpPr>
            <p:spPr bwMode="auto">
              <a:xfrm>
                <a:off x="427" y="1920"/>
                <a:ext cx="869" cy="349"/>
              </a:xfrm>
              <a:prstGeom prst="rect">
                <a:avLst/>
              </a:prstGeom>
              <a:noFill/>
              <a:ln w="38100">
                <a:solidFill>
                  <a:schemeClr val="folHlink"/>
                </a:solidFill>
                <a:miter lim="800000"/>
              </a:ln>
            </p:spPr>
            <p:txBody>
              <a:bodyPr/>
              <a:lstStyle/>
              <a:p>
                <a:pPr>
                  <a:spcBef>
                    <a:spcPct val="20000"/>
                  </a:spcBef>
                </a:pPr>
                <a:endParaRPr lang="zh-CN" altLang="en-US"/>
              </a:p>
            </p:txBody>
          </p:sp>
        </p:grpSp>
      </p:grpSp>
      <p:grpSp>
        <p:nvGrpSpPr>
          <p:cNvPr id="6" name="Group 32"/>
          <p:cNvGrpSpPr/>
          <p:nvPr/>
        </p:nvGrpSpPr>
        <p:grpSpPr bwMode="auto">
          <a:xfrm>
            <a:off x="2057400" y="1962150"/>
            <a:ext cx="8610600" cy="2305050"/>
            <a:chOff x="336" y="1236"/>
            <a:chExt cx="5424" cy="1452"/>
          </a:xfrm>
        </p:grpSpPr>
        <p:sp>
          <p:nvSpPr>
            <p:cNvPr id="31755" name="Rectangle 33"/>
            <p:cNvSpPr>
              <a:spLocks noChangeArrowheads="1"/>
            </p:cNvSpPr>
            <p:nvPr/>
          </p:nvSpPr>
          <p:spPr bwMode="auto">
            <a:xfrm>
              <a:off x="2598" y="1236"/>
              <a:ext cx="1530" cy="269"/>
            </a:xfrm>
            <a:prstGeom prst="rect">
              <a:avLst/>
            </a:prstGeom>
            <a:noFill/>
            <a:ln w="9525">
              <a:noFill/>
              <a:miter lim="800000"/>
            </a:ln>
          </p:spPr>
          <p:txBody>
            <a:bodyPr lIns="0" tIns="0" rIns="0" bIns="0">
              <a:spAutoFit/>
            </a:bodyPr>
            <a:lstStyle/>
            <a:p>
              <a:r>
                <a:rPr lang="zh-CN" altLang="en-US" sz="2800">
                  <a:solidFill>
                    <a:schemeClr val="folHlink"/>
                  </a:solidFill>
                </a:rPr>
                <a:t>主存总线</a:t>
              </a:r>
              <a:endParaRPr lang="zh-CN" altLang="en-US" sz="2800">
                <a:solidFill>
                  <a:schemeClr val="folHlink"/>
                </a:solidFill>
                <a:latin typeface="Times New Roman" panose="02020603050405020304" pitchFamily="18" charset="0"/>
              </a:endParaRPr>
            </a:p>
          </p:txBody>
        </p:sp>
        <p:sp>
          <p:nvSpPr>
            <p:cNvPr id="31756" name="Rectangle 34"/>
            <p:cNvSpPr>
              <a:spLocks noChangeArrowheads="1"/>
            </p:cNvSpPr>
            <p:nvPr/>
          </p:nvSpPr>
          <p:spPr bwMode="auto">
            <a:xfrm>
              <a:off x="4024" y="2395"/>
              <a:ext cx="676" cy="216"/>
            </a:xfrm>
            <a:prstGeom prst="rect">
              <a:avLst/>
            </a:prstGeom>
            <a:noFill/>
            <a:ln w="9525">
              <a:noFill/>
              <a:miter lim="800000"/>
            </a:ln>
          </p:spPr>
          <p:txBody>
            <a:bodyPr/>
            <a:lstStyle/>
            <a:p>
              <a:pPr>
                <a:spcBef>
                  <a:spcPct val="20000"/>
                </a:spcBef>
              </a:pPr>
              <a:endParaRPr lang="zh-CN" altLang="en-US"/>
            </a:p>
          </p:txBody>
        </p:sp>
        <p:sp>
          <p:nvSpPr>
            <p:cNvPr id="31757" name="Rectangle 35"/>
            <p:cNvSpPr>
              <a:spLocks noChangeArrowheads="1"/>
            </p:cNvSpPr>
            <p:nvPr/>
          </p:nvSpPr>
          <p:spPr bwMode="auto">
            <a:xfrm>
              <a:off x="3622" y="2304"/>
              <a:ext cx="1274" cy="269"/>
            </a:xfrm>
            <a:prstGeom prst="rect">
              <a:avLst/>
            </a:prstGeom>
            <a:noFill/>
            <a:ln w="9525">
              <a:noFill/>
              <a:miter lim="800000"/>
            </a:ln>
          </p:spPr>
          <p:txBody>
            <a:bodyPr lIns="0" tIns="0" rIns="0" bIns="0">
              <a:spAutoFit/>
            </a:bodyPr>
            <a:lstStyle/>
            <a:p>
              <a:r>
                <a:rPr lang="en-US" altLang="zh-CN" sz="2800">
                  <a:solidFill>
                    <a:schemeClr val="folHlink"/>
                  </a:solidFill>
                  <a:latin typeface="Times New Roman" panose="02020603050405020304" pitchFamily="18" charset="0"/>
                </a:rPr>
                <a:t>I/O</a:t>
              </a:r>
              <a:r>
                <a:rPr lang="zh-CN" altLang="en-US" sz="2800">
                  <a:solidFill>
                    <a:schemeClr val="folHlink"/>
                  </a:solidFill>
                  <a:latin typeface="Times New Roman" panose="02020603050405020304" pitchFamily="18" charset="0"/>
                </a:rPr>
                <a:t>总线</a:t>
              </a:r>
            </a:p>
          </p:txBody>
        </p:sp>
        <p:sp>
          <p:nvSpPr>
            <p:cNvPr id="31758" name="AutoShape 36"/>
            <p:cNvSpPr>
              <a:spLocks noChangeArrowheads="1"/>
            </p:cNvSpPr>
            <p:nvPr/>
          </p:nvSpPr>
          <p:spPr bwMode="auto">
            <a:xfrm>
              <a:off x="336" y="1500"/>
              <a:ext cx="5424" cy="156"/>
            </a:xfrm>
            <a:prstGeom prst="leftRightArrow">
              <a:avLst>
                <a:gd name="adj1" fmla="val 45833"/>
                <a:gd name="adj2" fmla="val 192358"/>
              </a:avLst>
            </a:prstGeom>
            <a:solidFill>
              <a:schemeClr val="folHlink"/>
            </a:solidFill>
            <a:ln w="9525">
              <a:solidFill>
                <a:schemeClr val="folHlink"/>
              </a:solidFill>
              <a:miter lim="800000"/>
            </a:ln>
          </p:spPr>
          <p:txBody>
            <a:bodyPr wrap="none" anchor="ctr"/>
            <a:lstStyle/>
            <a:p>
              <a:pPr>
                <a:spcBef>
                  <a:spcPct val="20000"/>
                </a:spcBef>
              </a:pPr>
              <a:endParaRPr lang="zh-CN" altLang="en-US"/>
            </a:p>
          </p:txBody>
        </p:sp>
        <p:sp>
          <p:nvSpPr>
            <p:cNvPr id="31759" name="AutoShape 37"/>
            <p:cNvSpPr>
              <a:spLocks noChangeArrowheads="1"/>
            </p:cNvSpPr>
            <p:nvPr/>
          </p:nvSpPr>
          <p:spPr bwMode="auto">
            <a:xfrm>
              <a:off x="2448" y="2532"/>
              <a:ext cx="3120" cy="156"/>
            </a:xfrm>
            <a:prstGeom prst="leftRightArrow">
              <a:avLst>
                <a:gd name="adj1" fmla="val 50000"/>
                <a:gd name="adj2" fmla="val 181389"/>
              </a:avLst>
            </a:prstGeom>
            <a:solidFill>
              <a:schemeClr val="folHlink"/>
            </a:solidFill>
            <a:ln w="9525">
              <a:solidFill>
                <a:schemeClr val="folHlink"/>
              </a:solidFill>
              <a:miter lim="800000"/>
            </a:ln>
          </p:spPr>
          <p:txBody>
            <a:bodyPr wrap="none" anchor="ctr"/>
            <a:lstStyle/>
            <a:p>
              <a:pPr>
                <a:spcBef>
                  <a:spcPct val="20000"/>
                </a:spcBef>
              </a:pPr>
              <a:endParaRPr lang="zh-CN" altLang="en-US"/>
            </a:p>
          </p:txBody>
        </p:sp>
      </p:grpSp>
      <p:sp>
        <p:nvSpPr>
          <p:cNvPr id="42" name="灯片编号占位符 41"/>
          <p:cNvSpPr>
            <a:spLocks noGrp="1"/>
          </p:cNvSpPr>
          <p:nvPr>
            <p:ph type="sldNum" sz="quarter" idx="12"/>
          </p:nvPr>
        </p:nvSpPr>
        <p:spPr/>
        <p:txBody>
          <a:bodyPr/>
          <a:lstStyle/>
          <a:p>
            <a:pPr>
              <a:defRPr/>
            </a:pPr>
            <a:fld id="{319426E6-2743-4775-BC47-F538BF77209B}" type="slidenum">
              <a:rPr lang="zh-CN" altLang="en-US"/>
              <a:t>19</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outVertic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37"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arn(outVertic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42"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arn(outHorizontal)">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12" fill="hold" grpId="0" nodeType="clickEffect">
                                  <p:stCondLst>
                                    <p:cond delay="0"/>
                                  </p:stCondLst>
                                  <p:childTnLst>
                                    <p:set>
                                      <p:cBhvr>
                                        <p:cTn id="21" dur="1" fill="hold">
                                          <p:stCondLst>
                                            <p:cond delay="0"/>
                                          </p:stCondLst>
                                        </p:cTn>
                                        <p:tgtEl>
                                          <p:spTgt spid="169987"/>
                                        </p:tgtEl>
                                        <p:attrNameLst>
                                          <p:attrName>style.visibility</p:attrName>
                                        </p:attrNameLst>
                                      </p:cBhvr>
                                      <p:to>
                                        <p:strVal val="visible"/>
                                      </p:to>
                                    </p:set>
                                    <p:animEffect transition="in" filter="strips(downLeft)">
                                      <p:cBhvr>
                                        <p:cTn id="22" dur="500"/>
                                        <p:tgtEl>
                                          <p:spTgt spid="1699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9987" grpId="0" animBg="1"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838200" y="1478598"/>
            <a:ext cx="10515600" cy="4944110"/>
          </a:xfrm>
        </p:spPr>
        <p:txBody>
          <a:bodyPr>
            <a:normAutofit/>
          </a:bodyPr>
          <a:lstStyle/>
          <a:p>
            <a:pPr marL="0" indent="0">
              <a:spcBef>
                <a:spcPct val="0"/>
              </a:spcBef>
              <a:buNone/>
            </a:pPr>
            <a:r>
              <a:rPr lang="en-US" altLang="zh-CN" b="1" dirty="0"/>
              <a:t>3.1 </a:t>
            </a:r>
            <a:r>
              <a:rPr lang="zh-CN" altLang="en-US" b="1" dirty="0"/>
              <a:t>总线的基本概念</a:t>
            </a:r>
            <a:endParaRPr lang="en-US" altLang="zh-CN" b="1" dirty="0"/>
          </a:p>
          <a:p>
            <a:pPr marL="0" indent="0">
              <a:spcBef>
                <a:spcPct val="0"/>
              </a:spcBef>
              <a:buNone/>
            </a:pPr>
            <a:r>
              <a:rPr lang="en-US" altLang="zh-CN" dirty="0"/>
              <a:t>3.2 </a:t>
            </a:r>
            <a:r>
              <a:rPr lang="zh-CN" altLang="en-US" dirty="0"/>
              <a:t>总线的分类</a:t>
            </a:r>
            <a:endParaRPr lang="en-US" altLang="zh-CN" dirty="0"/>
          </a:p>
          <a:p>
            <a:pPr marL="0" indent="0">
              <a:spcBef>
                <a:spcPct val="0"/>
              </a:spcBef>
              <a:buNone/>
            </a:pPr>
            <a:r>
              <a:rPr lang="en-US" altLang="zh-CN" dirty="0"/>
              <a:t>3.3 </a:t>
            </a:r>
            <a:r>
              <a:rPr lang="zh-CN" altLang="en-US" dirty="0"/>
              <a:t>总线特性及性能指标</a:t>
            </a:r>
            <a:endParaRPr lang="en-US" altLang="zh-CN" dirty="0"/>
          </a:p>
          <a:p>
            <a:pPr marL="0" indent="0">
              <a:spcBef>
                <a:spcPct val="0"/>
              </a:spcBef>
              <a:buNone/>
            </a:pPr>
            <a:r>
              <a:rPr lang="en-US" altLang="zh-CN" dirty="0"/>
              <a:t>3.4 </a:t>
            </a:r>
            <a:r>
              <a:rPr lang="zh-CN" altLang="en-US" dirty="0"/>
              <a:t>总线结构</a:t>
            </a:r>
            <a:endParaRPr lang="en-US" altLang="zh-CN" dirty="0"/>
          </a:p>
          <a:p>
            <a:pPr marL="0" indent="0">
              <a:spcBef>
                <a:spcPct val="0"/>
              </a:spcBef>
              <a:buNone/>
            </a:pPr>
            <a:r>
              <a:rPr lang="en-US" altLang="zh-CN" dirty="0"/>
              <a:t>3.5 </a:t>
            </a:r>
            <a:r>
              <a:rPr lang="zh-CN" altLang="en-US" dirty="0"/>
              <a:t>总线控制</a:t>
            </a:r>
          </a:p>
        </p:txBody>
      </p:sp>
      <p:sp>
        <p:nvSpPr>
          <p:cNvPr id="3" name="标题 2"/>
          <p:cNvSpPr>
            <a:spLocks noGrp="1"/>
          </p:cNvSpPr>
          <p:nvPr>
            <p:ph type="title"/>
          </p:nvPr>
        </p:nvSpPr>
        <p:spPr/>
        <p:txBody>
          <a:bodyPr/>
          <a:lstStyle/>
          <a:p>
            <a:r>
              <a:rPr lang="zh-CN" altLang="en-US" dirty="0"/>
              <a:t>第三章 系统总线</a:t>
            </a:r>
          </a:p>
        </p:txBody>
      </p:sp>
      <p:sp>
        <p:nvSpPr>
          <p:cNvPr id="6" name="灯片编号占位符 5"/>
          <p:cNvSpPr>
            <a:spLocks noGrp="1"/>
          </p:cNvSpPr>
          <p:nvPr>
            <p:ph type="sldNum" sz="quarter" idx="12"/>
          </p:nvPr>
        </p:nvSpPr>
        <p:spPr/>
        <p:txBody>
          <a:bodyPr/>
          <a:lstStyle/>
          <a:p>
            <a:fld id="{8EE8E787-E6FE-45D8-9039-788B45E44EE7}" type="slidenum">
              <a:rPr lang="zh-CN" altLang="en-US" smtClean="0"/>
              <a:t>2</a:t>
            </a:fld>
            <a:endParaRPr lang="zh-CN"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p:txBody>
          <a:bodyPr/>
          <a:lstStyle/>
          <a:p>
            <a:endParaRPr lang="zh-CN" altLang="en-US" dirty="0"/>
          </a:p>
        </p:txBody>
      </p:sp>
      <p:sp>
        <p:nvSpPr>
          <p:cNvPr id="3" name="标题 2"/>
          <p:cNvSpPr>
            <a:spLocks noGrp="1"/>
          </p:cNvSpPr>
          <p:nvPr>
            <p:ph type="title"/>
          </p:nvPr>
        </p:nvSpPr>
        <p:spPr/>
        <p:txBody>
          <a:bodyPr>
            <a:normAutofit fontScale="90000"/>
          </a:bodyPr>
          <a:lstStyle/>
          <a:p>
            <a:r>
              <a:rPr lang="zh-CN" altLang="en-US" dirty="0"/>
              <a:t>三总线结构</a:t>
            </a:r>
          </a:p>
        </p:txBody>
      </p:sp>
      <p:sp>
        <p:nvSpPr>
          <p:cNvPr id="32769" name="Rectangle 2"/>
          <p:cNvSpPr>
            <a:spLocks noChangeArrowheads="1"/>
          </p:cNvSpPr>
          <p:nvPr/>
        </p:nvSpPr>
        <p:spPr bwMode="auto">
          <a:xfrm>
            <a:off x="1981200" y="533400"/>
            <a:ext cx="7772400" cy="685800"/>
          </a:xfrm>
          <a:prstGeom prst="rect">
            <a:avLst/>
          </a:prstGeom>
          <a:noFill/>
          <a:ln w="9525">
            <a:noFill/>
            <a:miter lim="800000"/>
          </a:ln>
        </p:spPr>
        <p:txBody>
          <a:bodyPr/>
          <a:lstStyle/>
          <a:p>
            <a:pPr marL="342900" indent="-342900">
              <a:spcBef>
                <a:spcPct val="20000"/>
              </a:spcBef>
              <a:buClr>
                <a:schemeClr val="accent2"/>
              </a:buClr>
              <a:buSzPct val="80000"/>
            </a:pPr>
            <a:endParaRPr lang="zh-CN" altLang="en-US" sz="3600" dirty="0">
              <a:latin typeface="Times New Roman" panose="02020603050405020304" pitchFamily="18" charset="0"/>
            </a:endParaRPr>
          </a:p>
        </p:txBody>
      </p:sp>
      <p:grpSp>
        <p:nvGrpSpPr>
          <p:cNvPr id="2" name="Group 47"/>
          <p:cNvGrpSpPr/>
          <p:nvPr/>
        </p:nvGrpSpPr>
        <p:grpSpPr bwMode="auto">
          <a:xfrm>
            <a:off x="1657351" y="2209800"/>
            <a:ext cx="8848725" cy="2514600"/>
            <a:chOff x="84" y="1392"/>
            <a:chExt cx="5574" cy="1584"/>
          </a:xfrm>
        </p:grpSpPr>
        <p:grpSp>
          <p:nvGrpSpPr>
            <p:cNvPr id="32803" name="Group 4"/>
            <p:cNvGrpSpPr/>
            <p:nvPr/>
          </p:nvGrpSpPr>
          <p:grpSpPr bwMode="auto">
            <a:xfrm>
              <a:off x="84" y="1922"/>
              <a:ext cx="1020" cy="343"/>
              <a:chOff x="84" y="1968"/>
              <a:chExt cx="1020" cy="343"/>
            </a:xfrm>
          </p:grpSpPr>
          <p:sp>
            <p:nvSpPr>
              <p:cNvPr id="32810" name="Rectangle 5"/>
              <p:cNvSpPr>
                <a:spLocks noChangeArrowheads="1"/>
              </p:cNvSpPr>
              <p:nvPr/>
            </p:nvSpPr>
            <p:spPr bwMode="auto">
              <a:xfrm>
                <a:off x="84" y="2002"/>
                <a:ext cx="836" cy="250"/>
              </a:xfrm>
              <a:prstGeom prst="rect">
                <a:avLst/>
              </a:prstGeom>
              <a:noFill/>
              <a:ln w="9525">
                <a:noFill/>
                <a:miter lim="800000"/>
              </a:ln>
            </p:spPr>
            <p:txBody>
              <a:bodyPr wrap="none" lIns="0" tIns="0" rIns="0" bIns="0">
                <a:spAutoFit/>
              </a:bodyPr>
              <a:lstStyle/>
              <a:p>
                <a:r>
                  <a:rPr lang="zh-CN" altLang="en-US" sz="2600">
                    <a:solidFill>
                      <a:schemeClr val="folHlink"/>
                    </a:solidFill>
                  </a:rPr>
                  <a:t>主存总线</a:t>
                </a:r>
                <a:endParaRPr lang="zh-CN" altLang="en-US" sz="2600">
                  <a:solidFill>
                    <a:schemeClr val="folHlink"/>
                  </a:solidFill>
                  <a:latin typeface="Times New Roman" panose="02020603050405020304" pitchFamily="18" charset="0"/>
                </a:endParaRPr>
              </a:p>
            </p:txBody>
          </p:sp>
          <p:sp>
            <p:nvSpPr>
              <p:cNvPr id="32811" name="Freeform 6"/>
              <p:cNvSpPr/>
              <p:nvPr/>
            </p:nvSpPr>
            <p:spPr bwMode="auto">
              <a:xfrm>
                <a:off x="949" y="1968"/>
                <a:ext cx="155" cy="343"/>
              </a:xfrm>
              <a:custGeom>
                <a:avLst/>
                <a:gdLst>
                  <a:gd name="T0" fmla="*/ 100 w 124"/>
                  <a:gd name="T1" fmla="*/ 0 h 362"/>
                  <a:gd name="T2" fmla="*/ 194 w 124"/>
                  <a:gd name="T3" fmla="*/ 63 h 362"/>
                  <a:gd name="T4" fmla="*/ 148 w 124"/>
                  <a:gd name="T5" fmla="*/ 63 h 362"/>
                  <a:gd name="T6" fmla="*/ 148 w 124"/>
                  <a:gd name="T7" fmla="*/ 262 h 362"/>
                  <a:gd name="T8" fmla="*/ 194 w 124"/>
                  <a:gd name="T9" fmla="*/ 262 h 362"/>
                  <a:gd name="T10" fmla="*/ 100 w 124"/>
                  <a:gd name="T11" fmla="*/ 325 h 362"/>
                  <a:gd name="T12" fmla="*/ 0 w 124"/>
                  <a:gd name="T13" fmla="*/ 262 h 362"/>
                  <a:gd name="T14" fmla="*/ 48 w 124"/>
                  <a:gd name="T15" fmla="*/ 262 h 362"/>
                  <a:gd name="T16" fmla="*/ 48 w 124"/>
                  <a:gd name="T17" fmla="*/ 63 h 362"/>
                  <a:gd name="T18" fmla="*/ 0 w 124"/>
                  <a:gd name="T19" fmla="*/ 63 h 362"/>
                  <a:gd name="T20" fmla="*/ 100 w 124"/>
                  <a:gd name="T21" fmla="*/ 0 h 3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4"/>
                  <a:gd name="T34" fmla="*/ 0 h 362"/>
                  <a:gd name="T35" fmla="*/ 124 w 124"/>
                  <a:gd name="T36" fmla="*/ 362 h 36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4" h="362">
                    <a:moveTo>
                      <a:pt x="64" y="0"/>
                    </a:moveTo>
                    <a:lnTo>
                      <a:pt x="124" y="71"/>
                    </a:lnTo>
                    <a:lnTo>
                      <a:pt x="94" y="71"/>
                    </a:lnTo>
                    <a:lnTo>
                      <a:pt x="94" y="291"/>
                    </a:lnTo>
                    <a:lnTo>
                      <a:pt x="124" y="291"/>
                    </a:lnTo>
                    <a:lnTo>
                      <a:pt x="64" y="362"/>
                    </a:lnTo>
                    <a:lnTo>
                      <a:pt x="0" y="291"/>
                    </a:lnTo>
                    <a:lnTo>
                      <a:pt x="30" y="291"/>
                    </a:lnTo>
                    <a:lnTo>
                      <a:pt x="30" y="71"/>
                    </a:lnTo>
                    <a:lnTo>
                      <a:pt x="0" y="71"/>
                    </a:lnTo>
                    <a:lnTo>
                      <a:pt x="64" y="0"/>
                    </a:lnTo>
                    <a:close/>
                  </a:path>
                </a:pathLst>
              </a:custGeom>
              <a:solidFill>
                <a:schemeClr val="folHlink"/>
              </a:solidFill>
              <a:ln w="17463">
                <a:noFill/>
                <a:round/>
              </a:ln>
            </p:spPr>
            <p:txBody>
              <a:bodyPr/>
              <a:lstStyle/>
              <a:p>
                <a:endParaRPr lang="zh-CN" altLang="en-US"/>
              </a:p>
            </p:txBody>
          </p:sp>
        </p:grpSp>
        <p:grpSp>
          <p:nvGrpSpPr>
            <p:cNvPr id="32804" name="Group 46"/>
            <p:cNvGrpSpPr/>
            <p:nvPr/>
          </p:nvGrpSpPr>
          <p:grpSpPr bwMode="auto">
            <a:xfrm>
              <a:off x="1292" y="2426"/>
              <a:ext cx="914" cy="550"/>
              <a:chOff x="1292" y="2426"/>
              <a:chExt cx="914" cy="550"/>
            </a:xfrm>
          </p:grpSpPr>
          <p:sp>
            <p:nvSpPr>
              <p:cNvPr id="32808" name="Freeform 8"/>
              <p:cNvSpPr/>
              <p:nvPr/>
            </p:nvSpPr>
            <p:spPr bwMode="auto">
              <a:xfrm>
                <a:off x="1466" y="2426"/>
                <a:ext cx="447" cy="125"/>
              </a:xfrm>
              <a:custGeom>
                <a:avLst/>
                <a:gdLst>
                  <a:gd name="T0" fmla="*/ 0 w 424"/>
                  <a:gd name="T1" fmla="*/ 43 h 184"/>
                  <a:gd name="T2" fmla="*/ 96 w 424"/>
                  <a:gd name="T3" fmla="*/ 85 h 184"/>
                  <a:gd name="T4" fmla="*/ 96 w 424"/>
                  <a:gd name="T5" fmla="*/ 64 h 184"/>
                  <a:gd name="T6" fmla="*/ 375 w 424"/>
                  <a:gd name="T7" fmla="*/ 64 h 184"/>
                  <a:gd name="T8" fmla="*/ 375 w 424"/>
                  <a:gd name="T9" fmla="*/ 85 h 184"/>
                  <a:gd name="T10" fmla="*/ 471 w 424"/>
                  <a:gd name="T11" fmla="*/ 43 h 184"/>
                  <a:gd name="T12" fmla="*/ 375 w 424"/>
                  <a:gd name="T13" fmla="*/ 0 h 184"/>
                  <a:gd name="T14" fmla="*/ 375 w 424"/>
                  <a:gd name="T15" fmla="*/ 21 h 184"/>
                  <a:gd name="T16" fmla="*/ 96 w 424"/>
                  <a:gd name="T17" fmla="*/ 21 h 184"/>
                  <a:gd name="T18" fmla="*/ 96 w 424"/>
                  <a:gd name="T19" fmla="*/ 0 h 184"/>
                  <a:gd name="T20" fmla="*/ 0 w 424"/>
                  <a:gd name="T21" fmla="*/ 43 h 18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24"/>
                  <a:gd name="T34" fmla="*/ 0 h 184"/>
                  <a:gd name="T35" fmla="*/ 424 w 424"/>
                  <a:gd name="T36" fmla="*/ 184 h 18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24" h="184">
                    <a:moveTo>
                      <a:pt x="0" y="92"/>
                    </a:moveTo>
                    <a:lnTo>
                      <a:pt x="86" y="184"/>
                    </a:lnTo>
                    <a:lnTo>
                      <a:pt x="86" y="138"/>
                    </a:lnTo>
                    <a:lnTo>
                      <a:pt x="338" y="138"/>
                    </a:lnTo>
                    <a:lnTo>
                      <a:pt x="338" y="184"/>
                    </a:lnTo>
                    <a:lnTo>
                      <a:pt x="424" y="92"/>
                    </a:lnTo>
                    <a:lnTo>
                      <a:pt x="338" y="0"/>
                    </a:lnTo>
                    <a:lnTo>
                      <a:pt x="338" y="46"/>
                    </a:lnTo>
                    <a:lnTo>
                      <a:pt x="86" y="46"/>
                    </a:lnTo>
                    <a:lnTo>
                      <a:pt x="86" y="0"/>
                    </a:lnTo>
                    <a:lnTo>
                      <a:pt x="0" y="92"/>
                    </a:lnTo>
                    <a:close/>
                  </a:path>
                </a:pathLst>
              </a:custGeom>
              <a:solidFill>
                <a:schemeClr val="folHlink"/>
              </a:solidFill>
              <a:ln w="17463">
                <a:noFill/>
                <a:round/>
              </a:ln>
            </p:spPr>
            <p:txBody>
              <a:bodyPr/>
              <a:lstStyle/>
              <a:p>
                <a:endParaRPr lang="zh-CN" altLang="en-US"/>
              </a:p>
            </p:txBody>
          </p:sp>
          <p:sp>
            <p:nvSpPr>
              <p:cNvPr id="32809" name="Rectangle 9"/>
              <p:cNvSpPr>
                <a:spLocks noChangeArrowheads="1"/>
              </p:cNvSpPr>
              <p:nvPr/>
            </p:nvSpPr>
            <p:spPr bwMode="auto">
              <a:xfrm>
                <a:off x="1292" y="2726"/>
                <a:ext cx="914" cy="250"/>
              </a:xfrm>
              <a:prstGeom prst="rect">
                <a:avLst/>
              </a:prstGeom>
              <a:noFill/>
              <a:ln w="9525">
                <a:noFill/>
                <a:miter lim="800000"/>
              </a:ln>
            </p:spPr>
            <p:txBody>
              <a:bodyPr wrap="none" lIns="0" tIns="0" rIns="0" bIns="0">
                <a:spAutoFit/>
              </a:bodyPr>
              <a:lstStyle/>
              <a:p>
                <a:r>
                  <a:rPr lang="en-US" altLang="zh-CN" sz="2600">
                    <a:solidFill>
                      <a:schemeClr val="folHlink"/>
                    </a:solidFill>
                    <a:latin typeface="Times New Roman" panose="02020603050405020304" pitchFamily="18" charset="0"/>
                  </a:rPr>
                  <a:t>DMA</a:t>
                </a:r>
                <a:r>
                  <a:rPr lang="zh-CN" altLang="en-US" sz="2600">
                    <a:solidFill>
                      <a:schemeClr val="folHlink"/>
                    </a:solidFill>
                  </a:rPr>
                  <a:t>总线</a:t>
                </a:r>
                <a:endParaRPr lang="zh-CN" altLang="en-US" sz="2600">
                  <a:solidFill>
                    <a:schemeClr val="folHlink"/>
                  </a:solidFill>
                  <a:latin typeface="Times New Roman" panose="02020603050405020304" pitchFamily="18" charset="0"/>
                </a:endParaRPr>
              </a:p>
            </p:txBody>
          </p:sp>
        </p:grpSp>
        <p:grpSp>
          <p:nvGrpSpPr>
            <p:cNvPr id="32805" name="Group 10"/>
            <p:cNvGrpSpPr/>
            <p:nvPr/>
          </p:nvGrpSpPr>
          <p:grpSpPr bwMode="auto">
            <a:xfrm>
              <a:off x="1464" y="1392"/>
              <a:ext cx="4194" cy="406"/>
              <a:chOff x="1464" y="1438"/>
              <a:chExt cx="4194" cy="406"/>
            </a:xfrm>
          </p:grpSpPr>
          <p:sp>
            <p:nvSpPr>
              <p:cNvPr id="32806" name="Text Box 11"/>
              <p:cNvSpPr txBox="1">
                <a:spLocks noChangeArrowheads="1"/>
              </p:cNvSpPr>
              <p:nvPr/>
            </p:nvSpPr>
            <p:spPr bwMode="auto">
              <a:xfrm>
                <a:off x="3143" y="1438"/>
                <a:ext cx="835" cy="308"/>
              </a:xfrm>
              <a:prstGeom prst="rect">
                <a:avLst/>
              </a:prstGeom>
              <a:noFill/>
              <a:ln w="9525">
                <a:noFill/>
                <a:miter lim="800000"/>
              </a:ln>
            </p:spPr>
            <p:txBody>
              <a:bodyPr wrap="none">
                <a:spAutoFit/>
              </a:bodyPr>
              <a:lstStyle/>
              <a:p>
                <a:r>
                  <a:rPr lang="en-US" altLang="zh-CN" sz="2600">
                    <a:solidFill>
                      <a:schemeClr val="folHlink"/>
                    </a:solidFill>
                    <a:latin typeface="Times New Roman" panose="02020603050405020304" pitchFamily="18" charset="0"/>
                  </a:rPr>
                  <a:t>I/O</a:t>
                </a:r>
                <a:r>
                  <a:rPr lang="zh-CN" altLang="en-US" sz="2600">
                    <a:solidFill>
                      <a:schemeClr val="folHlink"/>
                    </a:solidFill>
                    <a:latin typeface="Times New Roman" panose="02020603050405020304" pitchFamily="18" charset="0"/>
                  </a:rPr>
                  <a:t>总线</a:t>
                </a:r>
              </a:p>
            </p:txBody>
          </p:sp>
          <p:sp>
            <p:nvSpPr>
              <p:cNvPr id="32807" name="AutoShape 12"/>
              <p:cNvSpPr>
                <a:spLocks noChangeArrowheads="1"/>
              </p:cNvSpPr>
              <p:nvPr/>
            </p:nvSpPr>
            <p:spPr bwMode="auto">
              <a:xfrm>
                <a:off x="1464" y="1688"/>
                <a:ext cx="4194" cy="156"/>
              </a:xfrm>
              <a:prstGeom prst="leftRightArrow">
                <a:avLst>
                  <a:gd name="adj1" fmla="val 50000"/>
                  <a:gd name="adj2" fmla="val 144256"/>
                </a:avLst>
              </a:prstGeom>
              <a:solidFill>
                <a:schemeClr val="folHlink"/>
              </a:solidFill>
              <a:ln w="9525">
                <a:solidFill>
                  <a:schemeClr val="folHlink"/>
                </a:solidFill>
                <a:miter lim="800000"/>
              </a:ln>
            </p:spPr>
            <p:txBody>
              <a:bodyPr wrap="none" anchor="ctr"/>
              <a:lstStyle/>
              <a:p>
                <a:pPr>
                  <a:spcBef>
                    <a:spcPct val="20000"/>
                  </a:spcBef>
                </a:pPr>
                <a:endParaRPr lang="zh-CN" altLang="en-US"/>
              </a:p>
            </p:txBody>
          </p:sp>
        </p:grpSp>
      </p:grpSp>
      <p:grpSp>
        <p:nvGrpSpPr>
          <p:cNvPr id="6" name="Group 13"/>
          <p:cNvGrpSpPr/>
          <p:nvPr/>
        </p:nvGrpSpPr>
        <p:grpSpPr bwMode="auto">
          <a:xfrm>
            <a:off x="2438400" y="2390775"/>
            <a:ext cx="7848600" cy="3379788"/>
            <a:chOff x="576" y="1552"/>
            <a:chExt cx="4944" cy="2129"/>
          </a:xfrm>
        </p:grpSpPr>
        <p:grpSp>
          <p:nvGrpSpPr>
            <p:cNvPr id="32776" name="Group 14"/>
            <p:cNvGrpSpPr/>
            <p:nvPr/>
          </p:nvGrpSpPr>
          <p:grpSpPr bwMode="auto">
            <a:xfrm>
              <a:off x="576" y="1552"/>
              <a:ext cx="1008" cy="1197"/>
              <a:chOff x="576" y="1552"/>
              <a:chExt cx="1008" cy="1197"/>
            </a:xfrm>
          </p:grpSpPr>
          <p:sp>
            <p:nvSpPr>
              <p:cNvPr id="32799" name="Rectangle 15"/>
              <p:cNvSpPr>
                <a:spLocks noChangeArrowheads="1"/>
              </p:cNvSpPr>
              <p:nvPr/>
            </p:nvSpPr>
            <p:spPr bwMode="auto">
              <a:xfrm>
                <a:off x="576" y="1552"/>
                <a:ext cx="889" cy="428"/>
              </a:xfrm>
              <a:prstGeom prst="rect">
                <a:avLst/>
              </a:prstGeom>
              <a:noFill/>
              <a:ln w="38100">
                <a:solidFill>
                  <a:schemeClr val="folHlink"/>
                </a:solidFill>
                <a:miter lim="800000"/>
              </a:ln>
            </p:spPr>
            <p:txBody>
              <a:bodyPr/>
              <a:lstStyle/>
              <a:p>
                <a:pPr>
                  <a:spcBef>
                    <a:spcPct val="20000"/>
                  </a:spcBef>
                </a:pPr>
                <a:endParaRPr lang="zh-CN" altLang="en-US"/>
              </a:p>
            </p:txBody>
          </p:sp>
          <p:sp>
            <p:nvSpPr>
              <p:cNvPr id="32800" name="Rectangle 16"/>
              <p:cNvSpPr>
                <a:spLocks noChangeArrowheads="1"/>
              </p:cNvSpPr>
              <p:nvPr/>
            </p:nvSpPr>
            <p:spPr bwMode="auto">
              <a:xfrm>
                <a:off x="805" y="1642"/>
                <a:ext cx="635" cy="233"/>
              </a:xfrm>
              <a:prstGeom prst="rect">
                <a:avLst/>
              </a:prstGeom>
              <a:noFill/>
              <a:ln w="38100">
                <a:noFill/>
                <a:miter lim="800000"/>
              </a:ln>
            </p:spPr>
            <p:txBody>
              <a:bodyPr lIns="0" tIns="0" rIns="0" bIns="0">
                <a:spAutoFit/>
              </a:bodyPr>
              <a:lstStyle/>
              <a:p>
                <a:r>
                  <a:rPr lang="en-US" altLang="zh-CN" sz="2400">
                    <a:latin typeface="Times New Roman" panose="02020603050405020304" pitchFamily="18" charset="0"/>
                  </a:rPr>
                  <a:t> CPU</a:t>
                </a:r>
              </a:p>
            </p:txBody>
          </p:sp>
          <p:sp>
            <p:nvSpPr>
              <p:cNvPr id="32801" name="Rectangle 17"/>
              <p:cNvSpPr>
                <a:spLocks noChangeArrowheads="1"/>
              </p:cNvSpPr>
              <p:nvPr/>
            </p:nvSpPr>
            <p:spPr bwMode="auto">
              <a:xfrm>
                <a:off x="576" y="2320"/>
                <a:ext cx="889" cy="429"/>
              </a:xfrm>
              <a:prstGeom prst="rect">
                <a:avLst/>
              </a:prstGeom>
              <a:noFill/>
              <a:ln w="38100">
                <a:solidFill>
                  <a:schemeClr val="folHlink"/>
                </a:solidFill>
                <a:miter lim="800000"/>
              </a:ln>
            </p:spPr>
            <p:txBody>
              <a:bodyPr/>
              <a:lstStyle/>
              <a:p>
                <a:pPr>
                  <a:spcBef>
                    <a:spcPct val="20000"/>
                  </a:spcBef>
                </a:pPr>
                <a:endParaRPr lang="zh-CN" altLang="en-US"/>
              </a:p>
            </p:txBody>
          </p:sp>
          <p:sp>
            <p:nvSpPr>
              <p:cNvPr id="32802" name="Rectangle 18"/>
              <p:cNvSpPr>
                <a:spLocks noChangeArrowheads="1"/>
              </p:cNvSpPr>
              <p:nvPr/>
            </p:nvSpPr>
            <p:spPr bwMode="auto">
              <a:xfrm>
                <a:off x="701" y="2368"/>
                <a:ext cx="883" cy="269"/>
              </a:xfrm>
              <a:prstGeom prst="rect">
                <a:avLst/>
              </a:prstGeom>
              <a:noFill/>
              <a:ln w="38100">
                <a:noFill/>
                <a:miter lim="800000"/>
              </a:ln>
            </p:spPr>
            <p:txBody>
              <a:bodyPr lIns="0" tIns="0" rIns="0" bIns="0">
                <a:spAutoFit/>
              </a:bodyPr>
              <a:lstStyle/>
              <a:p>
                <a:r>
                  <a:rPr lang="zh-CN" altLang="en-US" sz="2800"/>
                  <a:t> </a:t>
                </a:r>
                <a:r>
                  <a:rPr lang="zh-CN" altLang="en-US" sz="2400"/>
                  <a:t>主存</a:t>
                </a:r>
                <a:endParaRPr lang="zh-CN" altLang="en-US" sz="2400">
                  <a:latin typeface="Times New Roman" panose="02020603050405020304" pitchFamily="18" charset="0"/>
                </a:endParaRPr>
              </a:p>
            </p:txBody>
          </p:sp>
        </p:grpSp>
        <p:grpSp>
          <p:nvGrpSpPr>
            <p:cNvPr id="32777" name="Group 19"/>
            <p:cNvGrpSpPr/>
            <p:nvPr/>
          </p:nvGrpSpPr>
          <p:grpSpPr bwMode="auto">
            <a:xfrm>
              <a:off x="1918" y="1824"/>
              <a:ext cx="3602" cy="1857"/>
              <a:chOff x="1918" y="1824"/>
              <a:chExt cx="3602" cy="1857"/>
            </a:xfrm>
          </p:grpSpPr>
          <p:sp>
            <p:nvSpPr>
              <p:cNvPr id="32778" name="Rectangle 20"/>
              <p:cNvSpPr>
                <a:spLocks noChangeArrowheads="1"/>
              </p:cNvSpPr>
              <p:nvPr/>
            </p:nvSpPr>
            <p:spPr bwMode="auto">
              <a:xfrm>
                <a:off x="3160" y="3252"/>
                <a:ext cx="890" cy="429"/>
              </a:xfrm>
              <a:prstGeom prst="rect">
                <a:avLst/>
              </a:prstGeom>
              <a:noFill/>
              <a:ln w="38100">
                <a:solidFill>
                  <a:schemeClr val="folHlink"/>
                </a:solidFill>
                <a:miter lim="800000"/>
              </a:ln>
            </p:spPr>
            <p:txBody>
              <a:bodyPr/>
              <a:lstStyle/>
              <a:p>
                <a:pPr>
                  <a:spcBef>
                    <a:spcPct val="20000"/>
                  </a:spcBef>
                </a:pPr>
                <a:endParaRPr lang="zh-CN" altLang="en-US"/>
              </a:p>
            </p:txBody>
          </p:sp>
          <p:sp>
            <p:nvSpPr>
              <p:cNvPr id="32779" name="Rectangle 21"/>
              <p:cNvSpPr>
                <a:spLocks noChangeArrowheads="1"/>
              </p:cNvSpPr>
              <p:nvPr/>
            </p:nvSpPr>
            <p:spPr bwMode="auto">
              <a:xfrm>
                <a:off x="3358" y="3360"/>
                <a:ext cx="674" cy="233"/>
              </a:xfrm>
              <a:prstGeom prst="rect">
                <a:avLst/>
              </a:prstGeom>
              <a:noFill/>
              <a:ln w="38100">
                <a:noFill/>
                <a:miter lim="800000"/>
              </a:ln>
            </p:spPr>
            <p:txBody>
              <a:bodyPr lIns="0" tIns="0" rIns="0" bIns="0">
                <a:spAutoFit/>
              </a:bodyPr>
              <a:lstStyle/>
              <a:p>
                <a:r>
                  <a:rPr lang="zh-CN" altLang="en-US" sz="2400"/>
                  <a:t>设备</a:t>
                </a:r>
                <a:r>
                  <a:rPr lang="zh-CN" altLang="en-US" sz="2400">
                    <a:latin typeface="Times New Roman" panose="02020603050405020304" pitchFamily="18" charset="0"/>
                  </a:rPr>
                  <a:t>1</a:t>
                </a:r>
              </a:p>
            </p:txBody>
          </p:sp>
          <p:sp>
            <p:nvSpPr>
              <p:cNvPr id="32780" name="Freeform 22"/>
              <p:cNvSpPr/>
              <p:nvPr/>
            </p:nvSpPr>
            <p:spPr bwMode="auto">
              <a:xfrm>
                <a:off x="3542" y="2753"/>
                <a:ext cx="125" cy="481"/>
              </a:xfrm>
              <a:custGeom>
                <a:avLst/>
                <a:gdLst>
                  <a:gd name="T0" fmla="*/ 65 w 123"/>
                  <a:gd name="T1" fmla="*/ 0 h 485"/>
                  <a:gd name="T2" fmla="*/ 127 w 123"/>
                  <a:gd name="T3" fmla="*/ 95 h 485"/>
                  <a:gd name="T4" fmla="*/ 97 w 123"/>
                  <a:gd name="T5" fmla="*/ 95 h 485"/>
                  <a:gd name="T6" fmla="*/ 97 w 123"/>
                  <a:gd name="T7" fmla="*/ 382 h 485"/>
                  <a:gd name="T8" fmla="*/ 127 w 123"/>
                  <a:gd name="T9" fmla="*/ 382 h 485"/>
                  <a:gd name="T10" fmla="*/ 65 w 123"/>
                  <a:gd name="T11" fmla="*/ 477 h 485"/>
                  <a:gd name="T12" fmla="*/ 0 w 123"/>
                  <a:gd name="T13" fmla="*/ 382 h 485"/>
                  <a:gd name="T14" fmla="*/ 30 w 123"/>
                  <a:gd name="T15" fmla="*/ 382 h 485"/>
                  <a:gd name="T16" fmla="*/ 30 w 123"/>
                  <a:gd name="T17" fmla="*/ 95 h 485"/>
                  <a:gd name="T18" fmla="*/ 0 w 123"/>
                  <a:gd name="T19" fmla="*/ 95 h 485"/>
                  <a:gd name="T20" fmla="*/ 65 w 123"/>
                  <a:gd name="T21" fmla="*/ 0 h 48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3"/>
                  <a:gd name="T34" fmla="*/ 0 h 485"/>
                  <a:gd name="T35" fmla="*/ 123 w 123"/>
                  <a:gd name="T36" fmla="*/ 485 h 48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3" h="485">
                    <a:moveTo>
                      <a:pt x="63" y="0"/>
                    </a:moveTo>
                    <a:lnTo>
                      <a:pt x="123" y="97"/>
                    </a:lnTo>
                    <a:lnTo>
                      <a:pt x="93" y="97"/>
                    </a:lnTo>
                    <a:lnTo>
                      <a:pt x="93" y="388"/>
                    </a:lnTo>
                    <a:lnTo>
                      <a:pt x="123" y="388"/>
                    </a:lnTo>
                    <a:lnTo>
                      <a:pt x="63" y="485"/>
                    </a:lnTo>
                    <a:lnTo>
                      <a:pt x="0" y="388"/>
                    </a:lnTo>
                    <a:lnTo>
                      <a:pt x="30" y="388"/>
                    </a:lnTo>
                    <a:lnTo>
                      <a:pt x="30" y="97"/>
                    </a:lnTo>
                    <a:lnTo>
                      <a:pt x="0" y="97"/>
                    </a:lnTo>
                    <a:lnTo>
                      <a:pt x="63" y="0"/>
                    </a:lnTo>
                    <a:close/>
                  </a:path>
                </a:pathLst>
              </a:custGeom>
              <a:noFill/>
              <a:ln w="38100">
                <a:solidFill>
                  <a:schemeClr val="folHlink"/>
                </a:solidFill>
                <a:round/>
              </a:ln>
            </p:spPr>
            <p:txBody>
              <a:bodyPr/>
              <a:lstStyle/>
              <a:p>
                <a:endParaRPr lang="zh-CN" altLang="en-US"/>
              </a:p>
            </p:txBody>
          </p:sp>
          <p:grpSp>
            <p:nvGrpSpPr>
              <p:cNvPr id="32781" name="Group 23"/>
              <p:cNvGrpSpPr/>
              <p:nvPr/>
            </p:nvGrpSpPr>
            <p:grpSpPr bwMode="auto">
              <a:xfrm>
                <a:off x="4556" y="2753"/>
                <a:ext cx="916" cy="928"/>
                <a:chOff x="4556" y="2753"/>
                <a:chExt cx="916" cy="928"/>
              </a:xfrm>
            </p:grpSpPr>
            <p:sp>
              <p:nvSpPr>
                <p:cNvPr id="32796" name="Rectangle 24"/>
                <p:cNvSpPr>
                  <a:spLocks noChangeArrowheads="1"/>
                </p:cNvSpPr>
                <p:nvPr/>
              </p:nvSpPr>
              <p:spPr bwMode="auto">
                <a:xfrm>
                  <a:off x="4556" y="3252"/>
                  <a:ext cx="890" cy="429"/>
                </a:xfrm>
                <a:prstGeom prst="rect">
                  <a:avLst/>
                </a:prstGeom>
                <a:noFill/>
                <a:ln w="38100">
                  <a:solidFill>
                    <a:schemeClr val="folHlink"/>
                  </a:solidFill>
                  <a:miter lim="800000"/>
                </a:ln>
              </p:spPr>
              <p:txBody>
                <a:bodyPr/>
                <a:lstStyle/>
                <a:p>
                  <a:pPr>
                    <a:spcBef>
                      <a:spcPct val="20000"/>
                    </a:spcBef>
                  </a:pPr>
                  <a:endParaRPr lang="zh-CN" altLang="en-US"/>
                </a:p>
              </p:txBody>
            </p:sp>
            <p:sp>
              <p:nvSpPr>
                <p:cNvPr id="32797" name="Rectangle 25"/>
                <p:cNvSpPr>
                  <a:spLocks noChangeArrowheads="1"/>
                </p:cNvSpPr>
                <p:nvPr/>
              </p:nvSpPr>
              <p:spPr bwMode="auto">
                <a:xfrm>
                  <a:off x="4739" y="3360"/>
                  <a:ext cx="733" cy="233"/>
                </a:xfrm>
                <a:prstGeom prst="rect">
                  <a:avLst/>
                </a:prstGeom>
                <a:noFill/>
                <a:ln w="38100">
                  <a:noFill/>
                  <a:miter lim="800000"/>
                </a:ln>
              </p:spPr>
              <p:txBody>
                <a:bodyPr lIns="0" tIns="0" rIns="0" bIns="0">
                  <a:spAutoFit/>
                </a:bodyPr>
                <a:lstStyle/>
                <a:p>
                  <a:r>
                    <a:rPr lang="zh-CN" altLang="en-US" sz="2400"/>
                    <a:t>设备</a:t>
                  </a:r>
                  <a:r>
                    <a:rPr lang="en-US" altLang="zh-CN" sz="2400" i="1">
                      <a:latin typeface="Times New Roman" panose="02020603050405020304" pitchFamily="18" charset="0"/>
                    </a:rPr>
                    <a:t>n</a:t>
                  </a:r>
                  <a:endParaRPr lang="zh-CN" altLang="en-US" sz="2400" i="1">
                    <a:latin typeface="Times New Roman" panose="02020603050405020304" pitchFamily="18" charset="0"/>
                  </a:endParaRPr>
                </a:p>
              </p:txBody>
            </p:sp>
            <p:sp>
              <p:nvSpPr>
                <p:cNvPr id="32798" name="Freeform 26"/>
                <p:cNvSpPr/>
                <p:nvPr/>
              </p:nvSpPr>
              <p:spPr bwMode="auto">
                <a:xfrm>
                  <a:off x="4939" y="2753"/>
                  <a:ext cx="124" cy="487"/>
                </a:xfrm>
                <a:custGeom>
                  <a:avLst/>
                  <a:gdLst>
                    <a:gd name="T0" fmla="*/ 64 w 124"/>
                    <a:gd name="T1" fmla="*/ 0 h 485"/>
                    <a:gd name="T2" fmla="*/ 124 w 124"/>
                    <a:gd name="T3" fmla="*/ 97 h 485"/>
                    <a:gd name="T4" fmla="*/ 94 w 124"/>
                    <a:gd name="T5" fmla="*/ 97 h 485"/>
                    <a:gd name="T6" fmla="*/ 94 w 124"/>
                    <a:gd name="T7" fmla="*/ 392 h 485"/>
                    <a:gd name="T8" fmla="*/ 124 w 124"/>
                    <a:gd name="T9" fmla="*/ 392 h 485"/>
                    <a:gd name="T10" fmla="*/ 64 w 124"/>
                    <a:gd name="T11" fmla="*/ 489 h 485"/>
                    <a:gd name="T12" fmla="*/ 0 w 124"/>
                    <a:gd name="T13" fmla="*/ 392 h 485"/>
                    <a:gd name="T14" fmla="*/ 30 w 124"/>
                    <a:gd name="T15" fmla="*/ 392 h 485"/>
                    <a:gd name="T16" fmla="*/ 30 w 124"/>
                    <a:gd name="T17" fmla="*/ 97 h 485"/>
                    <a:gd name="T18" fmla="*/ 0 w 124"/>
                    <a:gd name="T19" fmla="*/ 97 h 485"/>
                    <a:gd name="T20" fmla="*/ 64 w 124"/>
                    <a:gd name="T21" fmla="*/ 0 h 48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4"/>
                    <a:gd name="T34" fmla="*/ 0 h 485"/>
                    <a:gd name="T35" fmla="*/ 124 w 124"/>
                    <a:gd name="T36" fmla="*/ 485 h 48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4" h="485">
                      <a:moveTo>
                        <a:pt x="64" y="0"/>
                      </a:moveTo>
                      <a:lnTo>
                        <a:pt x="124" y="97"/>
                      </a:lnTo>
                      <a:lnTo>
                        <a:pt x="94" y="97"/>
                      </a:lnTo>
                      <a:lnTo>
                        <a:pt x="94" y="388"/>
                      </a:lnTo>
                      <a:lnTo>
                        <a:pt x="124" y="388"/>
                      </a:lnTo>
                      <a:lnTo>
                        <a:pt x="64" y="485"/>
                      </a:lnTo>
                      <a:lnTo>
                        <a:pt x="0" y="388"/>
                      </a:lnTo>
                      <a:lnTo>
                        <a:pt x="30" y="388"/>
                      </a:lnTo>
                      <a:lnTo>
                        <a:pt x="30" y="97"/>
                      </a:lnTo>
                      <a:lnTo>
                        <a:pt x="0" y="97"/>
                      </a:lnTo>
                      <a:lnTo>
                        <a:pt x="64" y="0"/>
                      </a:lnTo>
                      <a:close/>
                    </a:path>
                  </a:pathLst>
                </a:custGeom>
                <a:noFill/>
                <a:ln w="38100">
                  <a:solidFill>
                    <a:schemeClr val="folHlink"/>
                  </a:solidFill>
                  <a:round/>
                </a:ln>
              </p:spPr>
              <p:txBody>
                <a:bodyPr/>
                <a:lstStyle/>
                <a:p>
                  <a:endParaRPr lang="zh-CN" altLang="en-US"/>
                </a:p>
              </p:txBody>
            </p:sp>
          </p:grpSp>
          <p:sp>
            <p:nvSpPr>
              <p:cNvPr id="32782" name="Rectangle 27"/>
              <p:cNvSpPr>
                <a:spLocks noChangeArrowheads="1"/>
              </p:cNvSpPr>
              <p:nvPr/>
            </p:nvSpPr>
            <p:spPr bwMode="auto">
              <a:xfrm>
                <a:off x="1925" y="3252"/>
                <a:ext cx="889" cy="429"/>
              </a:xfrm>
              <a:prstGeom prst="rect">
                <a:avLst/>
              </a:prstGeom>
              <a:noFill/>
              <a:ln w="38100">
                <a:solidFill>
                  <a:schemeClr val="folHlink"/>
                </a:solidFill>
                <a:miter lim="800000"/>
              </a:ln>
            </p:spPr>
            <p:txBody>
              <a:bodyPr/>
              <a:lstStyle/>
              <a:p>
                <a:pPr>
                  <a:spcBef>
                    <a:spcPct val="20000"/>
                  </a:spcBef>
                </a:pPr>
                <a:endParaRPr lang="zh-CN" altLang="en-US"/>
              </a:p>
            </p:txBody>
          </p:sp>
          <p:sp>
            <p:nvSpPr>
              <p:cNvPr id="32783" name="Rectangle 28"/>
              <p:cNvSpPr>
                <a:spLocks noChangeArrowheads="1"/>
              </p:cNvSpPr>
              <p:nvPr/>
            </p:nvSpPr>
            <p:spPr bwMode="auto">
              <a:xfrm>
                <a:off x="1968" y="3360"/>
                <a:ext cx="1008" cy="233"/>
              </a:xfrm>
              <a:prstGeom prst="rect">
                <a:avLst/>
              </a:prstGeom>
              <a:noFill/>
              <a:ln w="38100">
                <a:noFill/>
                <a:miter lim="800000"/>
              </a:ln>
            </p:spPr>
            <p:txBody>
              <a:bodyPr lIns="0" tIns="0" rIns="0" bIns="0">
                <a:spAutoFit/>
              </a:bodyPr>
              <a:lstStyle/>
              <a:p>
                <a:r>
                  <a:rPr lang="zh-CN" altLang="en-US" sz="2400"/>
                  <a:t>高速外设</a:t>
                </a:r>
                <a:endParaRPr lang="zh-CN" altLang="en-US" sz="2400">
                  <a:latin typeface="Times New Roman" panose="02020603050405020304" pitchFamily="18" charset="0"/>
                </a:endParaRPr>
              </a:p>
            </p:txBody>
          </p:sp>
          <p:sp>
            <p:nvSpPr>
              <p:cNvPr id="32784" name="Freeform 29"/>
              <p:cNvSpPr/>
              <p:nvPr/>
            </p:nvSpPr>
            <p:spPr bwMode="auto">
              <a:xfrm>
                <a:off x="2301" y="2754"/>
                <a:ext cx="124" cy="480"/>
              </a:xfrm>
              <a:custGeom>
                <a:avLst/>
                <a:gdLst>
                  <a:gd name="T0" fmla="*/ 64 w 124"/>
                  <a:gd name="T1" fmla="*/ 0 h 480"/>
                  <a:gd name="T2" fmla="*/ 124 w 124"/>
                  <a:gd name="T3" fmla="*/ 97 h 480"/>
                  <a:gd name="T4" fmla="*/ 94 w 124"/>
                  <a:gd name="T5" fmla="*/ 97 h 480"/>
                  <a:gd name="T6" fmla="*/ 94 w 124"/>
                  <a:gd name="T7" fmla="*/ 383 h 480"/>
                  <a:gd name="T8" fmla="*/ 124 w 124"/>
                  <a:gd name="T9" fmla="*/ 383 h 480"/>
                  <a:gd name="T10" fmla="*/ 64 w 124"/>
                  <a:gd name="T11" fmla="*/ 480 h 480"/>
                  <a:gd name="T12" fmla="*/ 0 w 124"/>
                  <a:gd name="T13" fmla="*/ 383 h 480"/>
                  <a:gd name="T14" fmla="*/ 30 w 124"/>
                  <a:gd name="T15" fmla="*/ 383 h 480"/>
                  <a:gd name="T16" fmla="*/ 30 w 124"/>
                  <a:gd name="T17" fmla="*/ 97 h 480"/>
                  <a:gd name="T18" fmla="*/ 0 w 124"/>
                  <a:gd name="T19" fmla="*/ 97 h 480"/>
                  <a:gd name="T20" fmla="*/ 64 w 124"/>
                  <a:gd name="T21" fmla="*/ 0 h 48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4"/>
                  <a:gd name="T34" fmla="*/ 0 h 480"/>
                  <a:gd name="T35" fmla="*/ 124 w 124"/>
                  <a:gd name="T36" fmla="*/ 480 h 48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4" h="480">
                    <a:moveTo>
                      <a:pt x="64" y="0"/>
                    </a:moveTo>
                    <a:lnTo>
                      <a:pt x="124" y="97"/>
                    </a:lnTo>
                    <a:lnTo>
                      <a:pt x="94" y="97"/>
                    </a:lnTo>
                    <a:lnTo>
                      <a:pt x="94" y="383"/>
                    </a:lnTo>
                    <a:lnTo>
                      <a:pt x="124" y="383"/>
                    </a:lnTo>
                    <a:lnTo>
                      <a:pt x="64" y="480"/>
                    </a:lnTo>
                    <a:lnTo>
                      <a:pt x="0" y="383"/>
                    </a:lnTo>
                    <a:lnTo>
                      <a:pt x="30" y="383"/>
                    </a:lnTo>
                    <a:lnTo>
                      <a:pt x="30" y="97"/>
                    </a:lnTo>
                    <a:lnTo>
                      <a:pt x="0" y="97"/>
                    </a:lnTo>
                    <a:lnTo>
                      <a:pt x="64" y="0"/>
                    </a:lnTo>
                    <a:close/>
                  </a:path>
                </a:pathLst>
              </a:custGeom>
              <a:noFill/>
              <a:ln w="38100">
                <a:solidFill>
                  <a:schemeClr val="folHlink"/>
                </a:solidFill>
                <a:round/>
              </a:ln>
            </p:spPr>
            <p:txBody>
              <a:bodyPr/>
              <a:lstStyle/>
              <a:p>
                <a:endParaRPr lang="zh-CN" altLang="en-US"/>
              </a:p>
            </p:txBody>
          </p:sp>
          <p:sp>
            <p:nvSpPr>
              <p:cNvPr id="32785" name="Rectangle 30"/>
              <p:cNvSpPr>
                <a:spLocks noChangeArrowheads="1"/>
              </p:cNvSpPr>
              <p:nvPr/>
            </p:nvSpPr>
            <p:spPr bwMode="auto">
              <a:xfrm>
                <a:off x="1918" y="2320"/>
                <a:ext cx="890" cy="429"/>
              </a:xfrm>
              <a:prstGeom prst="rect">
                <a:avLst/>
              </a:prstGeom>
              <a:noFill/>
              <a:ln w="38100">
                <a:solidFill>
                  <a:schemeClr val="folHlink"/>
                </a:solidFill>
                <a:miter lim="800000"/>
              </a:ln>
            </p:spPr>
            <p:txBody>
              <a:bodyPr/>
              <a:lstStyle/>
              <a:p>
                <a:pPr>
                  <a:spcBef>
                    <a:spcPct val="20000"/>
                  </a:spcBef>
                </a:pPr>
                <a:endParaRPr lang="zh-CN" altLang="en-US"/>
              </a:p>
            </p:txBody>
          </p:sp>
          <p:sp>
            <p:nvSpPr>
              <p:cNvPr id="32786" name="Freeform 31"/>
              <p:cNvSpPr/>
              <p:nvPr/>
            </p:nvSpPr>
            <p:spPr bwMode="auto">
              <a:xfrm>
                <a:off x="2301" y="1839"/>
                <a:ext cx="124" cy="480"/>
              </a:xfrm>
              <a:custGeom>
                <a:avLst/>
                <a:gdLst>
                  <a:gd name="T0" fmla="*/ 64 w 124"/>
                  <a:gd name="T1" fmla="*/ 0 h 480"/>
                  <a:gd name="T2" fmla="*/ 124 w 124"/>
                  <a:gd name="T3" fmla="*/ 97 h 480"/>
                  <a:gd name="T4" fmla="*/ 94 w 124"/>
                  <a:gd name="T5" fmla="*/ 97 h 480"/>
                  <a:gd name="T6" fmla="*/ 94 w 124"/>
                  <a:gd name="T7" fmla="*/ 383 h 480"/>
                  <a:gd name="T8" fmla="*/ 124 w 124"/>
                  <a:gd name="T9" fmla="*/ 383 h 480"/>
                  <a:gd name="T10" fmla="*/ 64 w 124"/>
                  <a:gd name="T11" fmla="*/ 480 h 480"/>
                  <a:gd name="T12" fmla="*/ 0 w 124"/>
                  <a:gd name="T13" fmla="*/ 383 h 480"/>
                  <a:gd name="T14" fmla="*/ 30 w 124"/>
                  <a:gd name="T15" fmla="*/ 383 h 480"/>
                  <a:gd name="T16" fmla="*/ 30 w 124"/>
                  <a:gd name="T17" fmla="*/ 97 h 480"/>
                  <a:gd name="T18" fmla="*/ 0 w 124"/>
                  <a:gd name="T19" fmla="*/ 97 h 480"/>
                  <a:gd name="T20" fmla="*/ 64 w 124"/>
                  <a:gd name="T21" fmla="*/ 0 h 48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4"/>
                  <a:gd name="T34" fmla="*/ 0 h 480"/>
                  <a:gd name="T35" fmla="*/ 124 w 124"/>
                  <a:gd name="T36" fmla="*/ 480 h 48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4" h="480">
                    <a:moveTo>
                      <a:pt x="64" y="0"/>
                    </a:moveTo>
                    <a:lnTo>
                      <a:pt x="124" y="97"/>
                    </a:lnTo>
                    <a:lnTo>
                      <a:pt x="94" y="97"/>
                    </a:lnTo>
                    <a:lnTo>
                      <a:pt x="94" y="383"/>
                    </a:lnTo>
                    <a:lnTo>
                      <a:pt x="124" y="383"/>
                    </a:lnTo>
                    <a:lnTo>
                      <a:pt x="64" y="480"/>
                    </a:lnTo>
                    <a:lnTo>
                      <a:pt x="0" y="383"/>
                    </a:lnTo>
                    <a:lnTo>
                      <a:pt x="30" y="383"/>
                    </a:lnTo>
                    <a:lnTo>
                      <a:pt x="30" y="97"/>
                    </a:lnTo>
                    <a:lnTo>
                      <a:pt x="0" y="97"/>
                    </a:lnTo>
                    <a:lnTo>
                      <a:pt x="64" y="0"/>
                    </a:lnTo>
                    <a:close/>
                  </a:path>
                </a:pathLst>
              </a:custGeom>
              <a:noFill/>
              <a:ln w="38100">
                <a:solidFill>
                  <a:schemeClr val="folHlink"/>
                </a:solidFill>
                <a:round/>
              </a:ln>
            </p:spPr>
            <p:txBody>
              <a:bodyPr/>
              <a:lstStyle/>
              <a:p>
                <a:endParaRPr lang="zh-CN" altLang="en-US"/>
              </a:p>
            </p:txBody>
          </p:sp>
          <p:sp>
            <p:nvSpPr>
              <p:cNvPr id="32787" name="Text Box 32"/>
              <p:cNvSpPr txBox="1">
                <a:spLocks noChangeArrowheads="1"/>
              </p:cNvSpPr>
              <p:nvPr/>
            </p:nvSpPr>
            <p:spPr bwMode="auto">
              <a:xfrm>
                <a:off x="1955" y="2400"/>
                <a:ext cx="973" cy="288"/>
              </a:xfrm>
              <a:prstGeom prst="rect">
                <a:avLst/>
              </a:prstGeom>
              <a:noFill/>
              <a:ln w="38100">
                <a:noFill/>
                <a:miter lim="800000"/>
              </a:ln>
            </p:spPr>
            <p:txBody>
              <a:bodyPr>
                <a:spAutoFit/>
              </a:bodyPr>
              <a:lstStyle/>
              <a:p>
                <a:r>
                  <a:rPr lang="en-US" altLang="zh-CN" sz="2400">
                    <a:latin typeface="Times New Roman" panose="02020603050405020304" pitchFamily="18" charset="0"/>
                  </a:rPr>
                  <a:t>I/O</a:t>
                </a:r>
                <a:r>
                  <a:rPr lang="zh-CN" altLang="en-US" sz="2400">
                    <a:latin typeface="Times New Roman" panose="02020603050405020304" pitchFamily="18" charset="0"/>
                  </a:rPr>
                  <a:t>接口</a:t>
                </a:r>
              </a:p>
            </p:txBody>
          </p:sp>
          <p:sp>
            <p:nvSpPr>
              <p:cNvPr id="32788" name="Rectangle 33"/>
              <p:cNvSpPr>
                <a:spLocks noChangeArrowheads="1"/>
              </p:cNvSpPr>
              <p:nvPr/>
            </p:nvSpPr>
            <p:spPr bwMode="auto">
              <a:xfrm>
                <a:off x="3159" y="2320"/>
                <a:ext cx="890" cy="429"/>
              </a:xfrm>
              <a:prstGeom prst="rect">
                <a:avLst/>
              </a:prstGeom>
              <a:noFill/>
              <a:ln w="38100">
                <a:solidFill>
                  <a:schemeClr val="folHlink"/>
                </a:solidFill>
                <a:miter lim="800000"/>
              </a:ln>
            </p:spPr>
            <p:txBody>
              <a:bodyPr/>
              <a:lstStyle/>
              <a:p>
                <a:pPr>
                  <a:spcBef>
                    <a:spcPct val="20000"/>
                  </a:spcBef>
                </a:pPr>
                <a:endParaRPr lang="zh-CN" altLang="en-US"/>
              </a:p>
            </p:txBody>
          </p:sp>
          <p:sp>
            <p:nvSpPr>
              <p:cNvPr id="32789" name="Freeform 34"/>
              <p:cNvSpPr/>
              <p:nvPr/>
            </p:nvSpPr>
            <p:spPr bwMode="auto">
              <a:xfrm>
                <a:off x="3543" y="1831"/>
                <a:ext cx="123" cy="480"/>
              </a:xfrm>
              <a:custGeom>
                <a:avLst/>
                <a:gdLst>
                  <a:gd name="T0" fmla="*/ 63 w 123"/>
                  <a:gd name="T1" fmla="*/ 0 h 480"/>
                  <a:gd name="T2" fmla="*/ 123 w 123"/>
                  <a:gd name="T3" fmla="*/ 97 h 480"/>
                  <a:gd name="T4" fmla="*/ 93 w 123"/>
                  <a:gd name="T5" fmla="*/ 97 h 480"/>
                  <a:gd name="T6" fmla="*/ 93 w 123"/>
                  <a:gd name="T7" fmla="*/ 383 h 480"/>
                  <a:gd name="T8" fmla="*/ 123 w 123"/>
                  <a:gd name="T9" fmla="*/ 383 h 480"/>
                  <a:gd name="T10" fmla="*/ 63 w 123"/>
                  <a:gd name="T11" fmla="*/ 480 h 480"/>
                  <a:gd name="T12" fmla="*/ 0 w 123"/>
                  <a:gd name="T13" fmla="*/ 383 h 480"/>
                  <a:gd name="T14" fmla="*/ 30 w 123"/>
                  <a:gd name="T15" fmla="*/ 383 h 480"/>
                  <a:gd name="T16" fmla="*/ 30 w 123"/>
                  <a:gd name="T17" fmla="*/ 97 h 480"/>
                  <a:gd name="T18" fmla="*/ 0 w 123"/>
                  <a:gd name="T19" fmla="*/ 97 h 480"/>
                  <a:gd name="T20" fmla="*/ 63 w 123"/>
                  <a:gd name="T21" fmla="*/ 0 h 48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3"/>
                  <a:gd name="T34" fmla="*/ 0 h 480"/>
                  <a:gd name="T35" fmla="*/ 123 w 123"/>
                  <a:gd name="T36" fmla="*/ 480 h 48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3" h="480">
                    <a:moveTo>
                      <a:pt x="63" y="0"/>
                    </a:moveTo>
                    <a:lnTo>
                      <a:pt x="123" y="97"/>
                    </a:lnTo>
                    <a:lnTo>
                      <a:pt x="93" y="97"/>
                    </a:lnTo>
                    <a:lnTo>
                      <a:pt x="93" y="383"/>
                    </a:lnTo>
                    <a:lnTo>
                      <a:pt x="123" y="383"/>
                    </a:lnTo>
                    <a:lnTo>
                      <a:pt x="63" y="480"/>
                    </a:lnTo>
                    <a:lnTo>
                      <a:pt x="0" y="383"/>
                    </a:lnTo>
                    <a:lnTo>
                      <a:pt x="30" y="383"/>
                    </a:lnTo>
                    <a:lnTo>
                      <a:pt x="30" y="97"/>
                    </a:lnTo>
                    <a:lnTo>
                      <a:pt x="0" y="97"/>
                    </a:lnTo>
                    <a:lnTo>
                      <a:pt x="63" y="0"/>
                    </a:lnTo>
                    <a:close/>
                  </a:path>
                </a:pathLst>
              </a:custGeom>
              <a:noFill/>
              <a:ln w="38100">
                <a:solidFill>
                  <a:schemeClr val="folHlink"/>
                </a:solidFill>
                <a:round/>
              </a:ln>
            </p:spPr>
            <p:txBody>
              <a:bodyPr/>
              <a:lstStyle/>
              <a:p>
                <a:endParaRPr lang="zh-CN" altLang="en-US"/>
              </a:p>
            </p:txBody>
          </p:sp>
          <p:sp>
            <p:nvSpPr>
              <p:cNvPr id="32790" name="Text Box 35"/>
              <p:cNvSpPr txBox="1">
                <a:spLocks noChangeArrowheads="1"/>
              </p:cNvSpPr>
              <p:nvPr/>
            </p:nvSpPr>
            <p:spPr bwMode="auto">
              <a:xfrm>
                <a:off x="3205" y="2400"/>
                <a:ext cx="1019" cy="288"/>
              </a:xfrm>
              <a:prstGeom prst="rect">
                <a:avLst/>
              </a:prstGeom>
              <a:noFill/>
              <a:ln w="38100">
                <a:noFill/>
                <a:miter lim="800000"/>
              </a:ln>
            </p:spPr>
            <p:txBody>
              <a:bodyPr>
                <a:spAutoFit/>
              </a:bodyPr>
              <a:lstStyle/>
              <a:p>
                <a:r>
                  <a:rPr lang="en-US" altLang="zh-CN" sz="2400">
                    <a:latin typeface="Times New Roman" panose="02020603050405020304" pitchFamily="18" charset="0"/>
                  </a:rPr>
                  <a:t>I/O</a:t>
                </a:r>
                <a:r>
                  <a:rPr lang="zh-CN" altLang="en-US" sz="2400">
                    <a:latin typeface="Times New Roman" panose="02020603050405020304" pitchFamily="18" charset="0"/>
                  </a:rPr>
                  <a:t>接口</a:t>
                </a:r>
              </a:p>
            </p:txBody>
          </p:sp>
          <p:sp>
            <p:nvSpPr>
              <p:cNvPr id="32791" name="Rectangle 36"/>
              <p:cNvSpPr>
                <a:spLocks noChangeArrowheads="1"/>
              </p:cNvSpPr>
              <p:nvPr/>
            </p:nvSpPr>
            <p:spPr bwMode="auto">
              <a:xfrm>
                <a:off x="4555" y="2320"/>
                <a:ext cx="890" cy="429"/>
              </a:xfrm>
              <a:prstGeom prst="rect">
                <a:avLst/>
              </a:prstGeom>
              <a:noFill/>
              <a:ln w="38100">
                <a:solidFill>
                  <a:schemeClr val="folHlink"/>
                </a:solidFill>
                <a:miter lim="800000"/>
              </a:ln>
            </p:spPr>
            <p:txBody>
              <a:bodyPr/>
              <a:lstStyle/>
              <a:p>
                <a:pPr>
                  <a:spcBef>
                    <a:spcPct val="20000"/>
                  </a:spcBef>
                </a:pPr>
                <a:endParaRPr lang="zh-CN" altLang="en-US"/>
              </a:p>
            </p:txBody>
          </p:sp>
          <p:sp>
            <p:nvSpPr>
              <p:cNvPr id="32792" name="Freeform 37"/>
              <p:cNvSpPr/>
              <p:nvPr/>
            </p:nvSpPr>
            <p:spPr bwMode="auto">
              <a:xfrm>
                <a:off x="4939" y="1824"/>
                <a:ext cx="123" cy="480"/>
              </a:xfrm>
              <a:custGeom>
                <a:avLst/>
                <a:gdLst>
                  <a:gd name="T0" fmla="*/ 63 w 123"/>
                  <a:gd name="T1" fmla="*/ 0 h 480"/>
                  <a:gd name="T2" fmla="*/ 123 w 123"/>
                  <a:gd name="T3" fmla="*/ 97 h 480"/>
                  <a:gd name="T4" fmla="*/ 93 w 123"/>
                  <a:gd name="T5" fmla="*/ 97 h 480"/>
                  <a:gd name="T6" fmla="*/ 93 w 123"/>
                  <a:gd name="T7" fmla="*/ 383 h 480"/>
                  <a:gd name="T8" fmla="*/ 123 w 123"/>
                  <a:gd name="T9" fmla="*/ 383 h 480"/>
                  <a:gd name="T10" fmla="*/ 63 w 123"/>
                  <a:gd name="T11" fmla="*/ 480 h 480"/>
                  <a:gd name="T12" fmla="*/ 0 w 123"/>
                  <a:gd name="T13" fmla="*/ 383 h 480"/>
                  <a:gd name="T14" fmla="*/ 30 w 123"/>
                  <a:gd name="T15" fmla="*/ 383 h 480"/>
                  <a:gd name="T16" fmla="*/ 30 w 123"/>
                  <a:gd name="T17" fmla="*/ 97 h 480"/>
                  <a:gd name="T18" fmla="*/ 0 w 123"/>
                  <a:gd name="T19" fmla="*/ 97 h 480"/>
                  <a:gd name="T20" fmla="*/ 63 w 123"/>
                  <a:gd name="T21" fmla="*/ 0 h 48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3"/>
                  <a:gd name="T34" fmla="*/ 0 h 480"/>
                  <a:gd name="T35" fmla="*/ 123 w 123"/>
                  <a:gd name="T36" fmla="*/ 480 h 48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3" h="480">
                    <a:moveTo>
                      <a:pt x="63" y="0"/>
                    </a:moveTo>
                    <a:lnTo>
                      <a:pt x="123" y="97"/>
                    </a:lnTo>
                    <a:lnTo>
                      <a:pt x="93" y="97"/>
                    </a:lnTo>
                    <a:lnTo>
                      <a:pt x="93" y="383"/>
                    </a:lnTo>
                    <a:lnTo>
                      <a:pt x="123" y="383"/>
                    </a:lnTo>
                    <a:lnTo>
                      <a:pt x="63" y="480"/>
                    </a:lnTo>
                    <a:lnTo>
                      <a:pt x="0" y="383"/>
                    </a:lnTo>
                    <a:lnTo>
                      <a:pt x="30" y="383"/>
                    </a:lnTo>
                    <a:lnTo>
                      <a:pt x="30" y="97"/>
                    </a:lnTo>
                    <a:lnTo>
                      <a:pt x="0" y="97"/>
                    </a:lnTo>
                    <a:lnTo>
                      <a:pt x="63" y="0"/>
                    </a:lnTo>
                    <a:close/>
                  </a:path>
                </a:pathLst>
              </a:custGeom>
              <a:noFill/>
              <a:ln w="38100">
                <a:solidFill>
                  <a:schemeClr val="folHlink"/>
                </a:solidFill>
                <a:round/>
              </a:ln>
            </p:spPr>
            <p:txBody>
              <a:bodyPr/>
              <a:lstStyle/>
              <a:p>
                <a:endParaRPr lang="zh-CN" altLang="en-US"/>
              </a:p>
            </p:txBody>
          </p:sp>
          <p:sp>
            <p:nvSpPr>
              <p:cNvPr id="32793" name="Text Box 38"/>
              <p:cNvSpPr txBox="1">
                <a:spLocks noChangeArrowheads="1"/>
              </p:cNvSpPr>
              <p:nvPr/>
            </p:nvSpPr>
            <p:spPr bwMode="auto">
              <a:xfrm>
                <a:off x="4597" y="2400"/>
                <a:ext cx="923" cy="288"/>
              </a:xfrm>
              <a:prstGeom prst="rect">
                <a:avLst/>
              </a:prstGeom>
              <a:noFill/>
              <a:ln w="38100">
                <a:noFill/>
                <a:miter lim="800000"/>
              </a:ln>
            </p:spPr>
            <p:txBody>
              <a:bodyPr>
                <a:spAutoFit/>
              </a:bodyPr>
              <a:lstStyle/>
              <a:p>
                <a:r>
                  <a:rPr lang="en-US" altLang="zh-CN" sz="2400">
                    <a:latin typeface="Times New Roman" panose="02020603050405020304" pitchFamily="18" charset="0"/>
                  </a:rPr>
                  <a:t>I/O</a:t>
                </a:r>
                <a:r>
                  <a:rPr lang="zh-CN" altLang="en-US" sz="2400">
                    <a:latin typeface="Times New Roman" panose="02020603050405020304" pitchFamily="18" charset="0"/>
                  </a:rPr>
                  <a:t>接口</a:t>
                </a:r>
              </a:p>
            </p:txBody>
          </p:sp>
          <p:sp>
            <p:nvSpPr>
              <p:cNvPr id="32794" name="Text Box 39"/>
              <p:cNvSpPr txBox="1">
                <a:spLocks noChangeArrowheads="1"/>
              </p:cNvSpPr>
              <p:nvPr/>
            </p:nvSpPr>
            <p:spPr bwMode="auto">
              <a:xfrm>
                <a:off x="4166" y="3319"/>
                <a:ext cx="308" cy="288"/>
              </a:xfrm>
              <a:prstGeom prst="rect">
                <a:avLst/>
              </a:prstGeom>
              <a:noFill/>
              <a:ln w="38100">
                <a:noFill/>
                <a:miter lim="800000"/>
              </a:ln>
            </p:spPr>
            <p:txBody>
              <a:bodyPr wrap="none">
                <a:spAutoFit/>
              </a:bodyPr>
              <a:lstStyle/>
              <a:p>
                <a:r>
                  <a:rPr lang="zh-CN" altLang="en-US" sz="2400">
                    <a:solidFill>
                      <a:schemeClr val="folHlink"/>
                    </a:solidFill>
                    <a:latin typeface="Times New Roman" panose="02020603050405020304" pitchFamily="18" charset="0"/>
                  </a:rPr>
                  <a:t>…</a:t>
                </a:r>
              </a:p>
            </p:txBody>
          </p:sp>
          <p:sp>
            <p:nvSpPr>
              <p:cNvPr id="32795" name="Text Box 40"/>
              <p:cNvSpPr txBox="1">
                <a:spLocks noChangeArrowheads="1"/>
              </p:cNvSpPr>
              <p:nvPr/>
            </p:nvSpPr>
            <p:spPr bwMode="auto">
              <a:xfrm>
                <a:off x="4176" y="2359"/>
                <a:ext cx="308" cy="288"/>
              </a:xfrm>
              <a:prstGeom prst="rect">
                <a:avLst/>
              </a:prstGeom>
              <a:noFill/>
              <a:ln w="38100">
                <a:noFill/>
                <a:miter lim="800000"/>
              </a:ln>
            </p:spPr>
            <p:txBody>
              <a:bodyPr wrap="none">
                <a:spAutoFit/>
              </a:bodyPr>
              <a:lstStyle/>
              <a:p>
                <a:r>
                  <a:rPr lang="zh-CN" altLang="en-US" sz="2400">
                    <a:solidFill>
                      <a:schemeClr val="folHlink"/>
                    </a:solidFill>
                    <a:latin typeface="Times New Roman" panose="02020603050405020304" pitchFamily="18" charset="0"/>
                  </a:rPr>
                  <a:t>…</a:t>
                </a:r>
              </a:p>
            </p:txBody>
          </p:sp>
        </p:grpSp>
      </p:grpSp>
      <p:sp>
        <p:nvSpPr>
          <p:cNvPr id="44" name="灯片编号占位符 43"/>
          <p:cNvSpPr>
            <a:spLocks noGrp="1"/>
          </p:cNvSpPr>
          <p:nvPr>
            <p:ph type="sldNum" sz="quarter" idx="12"/>
          </p:nvPr>
        </p:nvSpPr>
        <p:spPr/>
        <p:txBody>
          <a:bodyPr/>
          <a:lstStyle/>
          <a:p>
            <a:pPr>
              <a:defRPr/>
            </a:pPr>
            <a:fld id="{747245B4-D6A7-4686-AFA4-9D53B095EDAD}" type="slidenum">
              <a:rPr lang="zh-CN" altLang="en-US"/>
              <a:t>20</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out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37"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arn(outVertic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zh-CN" altLang="en-US" dirty="0"/>
              <a:t>三总线结构的又一形式</a:t>
            </a:r>
          </a:p>
        </p:txBody>
      </p:sp>
      <p:sp>
        <p:nvSpPr>
          <p:cNvPr id="4" name="内容占位符 3"/>
          <p:cNvSpPr>
            <a:spLocks noGrp="1"/>
          </p:cNvSpPr>
          <p:nvPr>
            <p:ph idx="1"/>
          </p:nvPr>
        </p:nvSpPr>
        <p:spPr/>
        <p:txBody>
          <a:bodyPr/>
          <a:lstStyle/>
          <a:p>
            <a:endParaRPr lang="zh-CN" altLang="en-US"/>
          </a:p>
        </p:txBody>
      </p:sp>
      <p:grpSp>
        <p:nvGrpSpPr>
          <p:cNvPr id="2" name="Group 4"/>
          <p:cNvGrpSpPr/>
          <p:nvPr/>
        </p:nvGrpSpPr>
        <p:grpSpPr bwMode="auto">
          <a:xfrm>
            <a:off x="1981200" y="1752600"/>
            <a:ext cx="8763000" cy="4572000"/>
            <a:chOff x="288" y="1104"/>
            <a:chExt cx="5520" cy="2880"/>
          </a:xfrm>
        </p:grpSpPr>
        <p:sp>
          <p:nvSpPr>
            <p:cNvPr id="33799" name="Line 5"/>
            <p:cNvSpPr>
              <a:spLocks noChangeShapeType="1"/>
            </p:cNvSpPr>
            <p:nvPr/>
          </p:nvSpPr>
          <p:spPr bwMode="auto">
            <a:xfrm>
              <a:off x="807" y="3539"/>
              <a:ext cx="1" cy="409"/>
            </a:xfrm>
            <a:prstGeom prst="line">
              <a:avLst/>
            </a:prstGeom>
            <a:noFill/>
            <a:ln w="38100">
              <a:solidFill>
                <a:schemeClr val="folHlink"/>
              </a:solidFill>
              <a:round/>
            </a:ln>
          </p:spPr>
          <p:txBody>
            <a:bodyPr/>
            <a:lstStyle/>
            <a:p>
              <a:endParaRPr lang="zh-CN" altLang="en-US"/>
            </a:p>
          </p:txBody>
        </p:sp>
        <p:sp>
          <p:nvSpPr>
            <p:cNvPr id="33800" name="Rectangle 6"/>
            <p:cNvSpPr>
              <a:spLocks noChangeArrowheads="1"/>
            </p:cNvSpPr>
            <p:nvPr/>
          </p:nvSpPr>
          <p:spPr bwMode="auto">
            <a:xfrm>
              <a:off x="432" y="3183"/>
              <a:ext cx="751" cy="350"/>
            </a:xfrm>
            <a:prstGeom prst="rect">
              <a:avLst/>
            </a:prstGeom>
            <a:noFill/>
            <a:ln w="38100">
              <a:solidFill>
                <a:schemeClr val="folHlink"/>
              </a:solidFill>
              <a:miter lim="800000"/>
            </a:ln>
          </p:spPr>
          <p:txBody>
            <a:bodyPr/>
            <a:lstStyle/>
            <a:p>
              <a:pPr>
                <a:spcBef>
                  <a:spcPct val="20000"/>
                </a:spcBef>
              </a:pPr>
              <a:endParaRPr lang="zh-CN" altLang="en-US"/>
            </a:p>
          </p:txBody>
        </p:sp>
        <p:sp>
          <p:nvSpPr>
            <p:cNvPr id="33801" name="Rectangle 7"/>
            <p:cNvSpPr>
              <a:spLocks noChangeArrowheads="1"/>
            </p:cNvSpPr>
            <p:nvPr/>
          </p:nvSpPr>
          <p:spPr bwMode="auto">
            <a:xfrm>
              <a:off x="518" y="3222"/>
              <a:ext cx="874" cy="233"/>
            </a:xfrm>
            <a:prstGeom prst="rect">
              <a:avLst/>
            </a:prstGeom>
            <a:noFill/>
            <a:ln w="9525">
              <a:noFill/>
              <a:miter lim="800000"/>
            </a:ln>
          </p:spPr>
          <p:txBody>
            <a:bodyPr lIns="0" tIns="0" rIns="0" bIns="0">
              <a:spAutoFit/>
            </a:bodyPr>
            <a:lstStyle/>
            <a:p>
              <a:r>
                <a:rPr lang="zh-CN" altLang="en-US" sz="2400"/>
                <a:t>局域网</a:t>
              </a:r>
              <a:endParaRPr lang="zh-CN" altLang="en-US" sz="2400">
                <a:latin typeface="Times New Roman" panose="02020603050405020304" pitchFamily="18" charset="0"/>
              </a:endParaRPr>
            </a:p>
          </p:txBody>
        </p:sp>
        <p:sp>
          <p:nvSpPr>
            <p:cNvPr id="33802" name="Rectangle 8"/>
            <p:cNvSpPr>
              <a:spLocks noChangeArrowheads="1"/>
            </p:cNvSpPr>
            <p:nvPr/>
          </p:nvSpPr>
          <p:spPr bwMode="auto">
            <a:xfrm>
              <a:off x="2538" y="2400"/>
              <a:ext cx="900" cy="269"/>
            </a:xfrm>
            <a:prstGeom prst="rect">
              <a:avLst/>
            </a:prstGeom>
            <a:noFill/>
            <a:ln w="9525">
              <a:noFill/>
              <a:miter lim="800000"/>
            </a:ln>
          </p:spPr>
          <p:txBody>
            <a:bodyPr wrap="none" lIns="0" tIns="0" rIns="0" bIns="0">
              <a:spAutoFit/>
            </a:bodyPr>
            <a:lstStyle/>
            <a:p>
              <a:r>
                <a:rPr lang="zh-CN" altLang="en-US" sz="2800">
                  <a:solidFill>
                    <a:schemeClr val="folHlink"/>
                  </a:solidFill>
                </a:rPr>
                <a:t>系统总线</a:t>
              </a:r>
              <a:endParaRPr lang="zh-CN" altLang="en-US" sz="2800">
                <a:solidFill>
                  <a:schemeClr val="folHlink"/>
                </a:solidFill>
                <a:latin typeface="Times New Roman" panose="02020603050405020304" pitchFamily="18" charset="0"/>
              </a:endParaRPr>
            </a:p>
          </p:txBody>
        </p:sp>
        <p:sp>
          <p:nvSpPr>
            <p:cNvPr id="33803" name="Freeform 9"/>
            <p:cNvSpPr/>
            <p:nvPr/>
          </p:nvSpPr>
          <p:spPr bwMode="auto">
            <a:xfrm>
              <a:off x="641" y="2677"/>
              <a:ext cx="4695" cy="107"/>
            </a:xfrm>
            <a:custGeom>
              <a:avLst/>
              <a:gdLst>
                <a:gd name="T0" fmla="*/ 0 w 4695"/>
                <a:gd name="T1" fmla="*/ 26 h 224"/>
                <a:gd name="T2" fmla="*/ 149 w 4695"/>
                <a:gd name="T3" fmla="*/ 51 h 224"/>
                <a:gd name="T4" fmla="*/ 149 w 4695"/>
                <a:gd name="T5" fmla="*/ 41 h 224"/>
                <a:gd name="T6" fmla="*/ 4544 w 4695"/>
                <a:gd name="T7" fmla="*/ 41 h 224"/>
                <a:gd name="T8" fmla="*/ 4544 w 4695"/>
                <a:gd name="T9" fmla="*/ 51 h 224"/>
                <a:gd name="T10" fmla="*/ 4695 w 4695"/>
                <a:gd name="T11" fmla="*/ 26 h 224"/>
                <a:gd name="T12" fmla="*/ 4544 w 4695"/>
                <a:gd name="T13" fmla="*/ 0 h 224"/>
                <a:gd name="T14" fmla="*/ 4544 w 4695"/>
                <a:gd name="T15" fmla="*/ 11 h 224"/>
                <a:gd name="T16" fmla="*/ 149 w 4695"/>
                <a:gd name="T17" fmla="*/ 11 h 224"/>
                <a:gd name="T18" fmla="*/ 149 w 4695"/>
                <a:gd name="T19" fmla="*/ 0 h 224"/>
                <a:gd name="T20" fmla="*/ 0 w 4695"/>
                <a:gd name="T21" fmla="*/ 26 h 22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695"/>
                <a:gd name="T34" fmla="*/ 0 h 224"/>
                <a:gd name="T35" fmla="*/ 4695 w 4695"/>
                <a:gd name="T36" fmla="*/ 224 h 22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695" h="224">
                  <a:moveTo>
                    <a:pt x="0" y="113"/>
                  </a:moveTo>
                  <a:lnTo>
                    <a:pt x="149" y="224"/>
                  </a:lnTo>
                  <a:lnTo>
                    <a:pt x="149" y="178"/>
                  </a:lnTo>
                  <a:lnTo>
                    <a:pt x="4544" y="178"/>
                  </a:lnTo>
                  <a:lnTo>
                    <a:pt x="4544" y="224"/>
                  </a:lnTo>
                  <a:lnTo>
                    <a:pt x="4695" y="113"/>
                  </a:lnTo>
                  <a:lnTo>
                    <a:pt x="4544" y="0"/>
                  </a:lnTo>
                  <a:lnTo>
                    <a:pt x="4544" y="46"/>
                  </a:lnTo>
                  <a:lnTo>
                    <a:pt x="149" y="46"/>
                  </a:lnTo>
                  <a:lnTo>
                    <a:pt x="149" y="0"/>
                  </a:lnTo>
                  <a:lnTo>
                    <a:pt x="0" y="113"/>
                  </a:lnTo>
                  <a:close/>
                </a:path>
              </a:pathLst>
            </a:custGeom>
            <a:solidFill>
              <a:schemeClr val="folHlink"/>
            </a:solidFill>
            <a:ln w="19050">
              <a:solidFill>
                <a:schemeClr val="folHlink"/>
              </a:solidFill>
              <a:round/>
            </a:ln>
          </p:spPr>
          <p:txBody>
            <a:bodyPr/>
            <a:lstStyle/>
            <a:p>
              <a:endParaRPr lang="zh-CN" altLang="en-US"/>
            </a:p>
          </p:txBody>
        </p:sp>
        <p:sp>
          <p:nvSpPr>
            <p:cNvPr id="33804" name="Rectangle 10"/>
            <p:cNvSpPr>
              <a:spLocks noChangeArrowheads="1"/>
            </p:cNvSpPr>
            <p:nvPr/>
          </p:nvSpPr>
          <p:spPr bwMode="auto">
            <a:xfrm>
              <a:off x="1211" y="1296"/>
              <a:ext cx="847" cy="347"/>
            </a:xfrm>
            <a:prstGeom prst="rect">
              <a:avLst/>
            </a:prstGeom>
            <a:noFill/>
            <a:ln w="38100">
              <a:solidFill>
                <a:schemeClr val="folHlink"/>
              </a:solidFill>
              <a:miter lim="800000"/>
            </a:ln>
          </p:spPr>
          <p:txBody>
            <a:bodyPr/>
            <a:lstStyle/>
            <a:p>
              <a:pPr>
                <a:spcBef>
                  <a:spcPct val="20000"/>
                </a:spcBef>
              </a:pPr>
              <a:endParaRPr lang="zh-CN" altLang="en-US"/>
            </a:p>
          </p:txBody>
        </p:sp>
        <p:sp>
          <p:nvSpPr>
            <p:cNvPr id="33805" name="Rectangle 11"/>
            <p:cNvSpPr>
              <a:spLocks noChangeArrowheads="1"/>
            </p:cNvSpPr>
            <p:nvPr/>
          </p:nvSpPr>
          <p:spPr bwMode="auto">
            <a:xfrm>
              <a:off x="1452" y="1354"/>
              <a:ext cx="756" cy="233"/>
            </a:xfrm>
            <a:prstGeom prst="rect">
              <a:avLst/>
            </a:prstGeom>
            <a:noFill/>
            <a:ln w="38100">
              <a:noFill/>
              <a:miter lim="800000"/>
            </a:ln>
          </p:spPr>
          <p:txBody>
            <a:bodyPr lIns="0" tIns="0" rIns="0" bIns="0">
              <a:spAutoFit/>
            </a:bodyPr>
            <a:lstStyle/>
            <a:p>
              <a:r>
                <a:rPr lang="en-US" altLang="zh-CN" sz="2400">
                  <a:latin typeface="Times New Roman" panose="02020603050405020304" pitchFamily="18" charset="0"/>
                </a:rPr>
                <a:t>CPU</a:t>
              </a:r>
            </a:p>
          </p:txBody>
        </p:sp>
        <p:sp>
          <p:nvSpPr>
            <p:cNvPr id="33806" name="Rectangle 12"/>
            <p:cNvSpPr>
              <a:spLocks noChangeArrowheads="1"/>
            </p:cNvSpPr>
            <p:nvPr/>
          </p:nvSpPr>
          <p:spPr bwMode="auto">
            <a:xfrm>
              <a:off x="3569" y="1296"/>
              <a:ext cx="847" cy="347"/>
            </a:xfrm>
            <a:prstGeom prst="rect">
              <a:avLst/>
            </a:prstGeom>
            <a:noFill/>
            <a:ln w="38100">
              <a:solidFill>
                <a:schemeClr val="folHlink"/>
              </a:solidFill>
              <a:miter lim="800000"/>
            </a:ln>
          </p:spPr>
          <p:txBody>
            <a:bodyPr/>
            <a:lstStyle/>
            <a:p>
              <a:pPr>
                <a:spcBef>
                  <a:spcPct val="20000"/>
                </a:spcBef>
              </a:pPr>
              <a:endParaRPr lang="zh-CN" altLang="en-US"/>
            </a:p>
          </p:txBody>
        </p:sp>
        <p:sp>
          <p:nvSpPr>
            <p:cNvPr id="33807" name="Rectangle 13"/>
            <p:cNvSpPr>
              <a:spLocks noChangeArrowheads="1"/>
            </p:cNvSpPr>
            <p:nvPr/>
          </p:nvSpPr>
          <p:spPr bwMode="auto">
            <a:xfrm>
              <a:off x="3742" y="1354"/>
              <a:ext cx="866" cy="233"/>
            </a:xfrm>
            <a:prstGeom prst="rect">
              <a:avLst/>
            </a:prstGeom>
            <a:noFill/>
            <a:ln w="9525">
              <a:noFill/>
              <a:miter lim="800000"/>
            </a:ln>
          </p:spPr>
          <p:txBody>
            <a:bodyPr lIns="0" tIns="0" rIns="0" bIns="0">
              <a:spAutoFit/>
            </a:bodyPr>
            <a:lstStyle/>
            <a:p>
              <a:r>
                <a:rPr lang="en-US" altLang="zh-CN" sz="2400">
                  <a:latin typeface="Times New Roman" panose="02020603050405020304" pitchFamily="18" charset="0"/>
                </a:rPr>
                <a:t>Cache</a:t>
              </a:r>
            </a:p>
          </p:txBody>
        </p:sp>
        <p:sp>
          <p:nvSpPr>
            <p:cNvPr id="33808" name="Rectangle 14"/>
            <p:cNvSpPr>
              <a:spLocks noChangeArrowheads="1"/>
            </p:cNvSpPr>
            <p:nvPr/>
          </p:nvSpPr>
          <p:spPr bwMode="auto">
            <a:xfrm>
              <a:off x="2517" y="1296"/>
              <a:ext cx="603" cy="231"/>
            </a:xfrm>
            <a:prstGeom prst="rect">
              <a:avLst/>
            </a:prstGeom>
            <a:noFill/>
            <a:ln w="9525">
              <a:noFill/>
              <a:miter lim="800000"/>
            </a:ln>
          </p:spPr>
          <p:txBody>
            <a:bodyPr/>
            <a:lstStyle/>
            <a:p>
              <a:pPr>
                <a:spcBef>
                  <a:spcPct val="20000"/>
                </a:spcBef>
              </a:pPr>
              <a:endParaRPr lang="zh-CN" altLang="en-US"/>
            </a:p>
          </p:txBody>
        </p:sp>
        <p:sp>
          <p:nvSpPr>
            <p:cNvPr id="33809" name="Rectangle 15"/>
            <p:cNvSpPr>
              <a:spLocks noChangeArrowheads="1"/>
            </p:cNvSpPr>
            <p:nvPr/>
          </p:nvSpPr>
          <p:spPr bwMode="auto">
            <a:xfrm>
              <a:off x="2367" y="1104"/>
              <a:ext cx="900" cy="269"/>
            </a:xfrm>
            <a:prstGeom prst="rect">
              <a:avLst/>
            </a:prstGeom>
            <a:noFill/>
            <a:ln w="9525">
              <a:noFill/>
              <a:miter lim="800000"/>
            </a:ln>
          </p:spPr>
          <p:txBody>
            <a:bodyPr wrap="none" lIns="0" tIns="0" rIns="0" bIns="0">
              <a:spAutoFit/>
            </a:bodyPr>
            <a:lstStyle/>
            <a:p>
              <a:r>
                <a:rPr lang="zh-CN" altLang="en-US" sz="2800">
                  <a:solidFill>
                    <a:schemeClr val="folHlink"/>
                  </a:solidFill>
                </a:rPr>
                <a:t>局部总线</a:t>
              </a:r>
              <a:endParaRPr lang="zh-CN" altLang="en-US" sz="2800">
                <a:solidFill>
                  <a:schemeClr val="folHlink"/>
                </a:solidFill>
                <a:latin typeface="Times New Roman" panose="02020603050405020304" pitchFamily="18" charset="0"/>
              </a:endParaRPr>
            </a:p>
          </p:txBody>
        </p:sp>
        <p:sp>
          <p:nvSpPr>
            <p:cNvPr id="33810" name="Freeform 16"/>
            <p:cNvSpPr/>
            <p:nvPr/>
          </p:nvSpPr>
          <p:spPr bwMode="auto">
            <a:xfrm>
              <a:off x="2064" y="1392"/>
              <a:ext cx="1507" cy="96"/>
            </a:xfrm>
            <a:custGeom>
              <a:avLst/>
              <a:gdLst>
                <a:gd name="T0" fmla="*/ 0 w 1409"/>
                <a:gd name="T1" fmla="*/ 31 h 149"/>
                <a:gd name="T2" fmla="*/ 166 w 1409"/>
                <a:gd name="T3" fmla="*/ 62 h 149"/>
                <a:gd name="T4" fmla="*/ 166 w 1409"/>
                <a:gd name="T5" fmla="*/ 46 h 149"/>
                <a:gd name="T6" fmla="*/ 1446 w 1409"/>
                <a:gd name="T7" fmla="*/ 46 h 149"/>
                <a:gd name="T8" fmla="*/ 1446 w 1409"/>
                <a:gd name="T9" fmla="*/ 62 h 149"/>
                <a:gd name="T10" fmla="*/ 1612 w 1409"/>
                <a:gd name="T11" fmla="*/ 31 h 149"/>
                <a:gd name="T12" fmla="*/ 1446 w 1409"/>
                <a:gd name="T13" fmla="*/ 0 h 149"/>
                <a:gd name="T14" fmla="*/ 1446 w 1409"/>
                <a:gd name="T15" fmla="*/ 15 h 149"/>
                <a:gd name="T16" fmla="*/ 166 w 1409"/>
                <a:gd name="T17" fmla="*/ 15 h 149"/>
                <a:gd name="T18" fmla="*/ 166 w 1409"/>
                <a:gd name="T19" fmla="*/ 0 h 149"/>
                <a:gd name="T20" fmla="*/ 0 w 1409"/>
                <a:gd name="T21" fmla="*/ 31 h 14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409"/>
                <a:gd name="T34" fmla="*/ 0 h 149"/>
                <a:gd name="T35" fmla="*/ 1409 w 1409"/>
                <a:gd name="T36" fmla="*/ 149 h 14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409" h="149">
                  <a:moveTo>
                    <a:pt x="0" y="74"/>
                  </a:moveTo>
                  <a:lnTo>
                    <a:pt x="145" y="149"/>
                  </a:lnTo>
                  <a:lnTo>
                    <a:pt x="145" y="111"/>
                  </a:lnTo>
                  <a:lnTo>
                    <a:pt x="1264" y="111"/>
                  </a:lnTo>
                  <a:lnTo>
                    <a:pt x="1264" y="149"/>
                  </a:lnTo>
                  <a:lnTo>
                    <a:pt x="1409" y="74"/>
                  </a:lnTo>
                  <a:lnTo>
                    <a:pt x="1264" y="0"/>
                  </a:lnTo>
                  <a:lnTo>
                    <a:pt x="1264" y="38"/>
                  </a:lnTo>
                  <a:lnTo>
                    <a:pt x="145" y="38"/>
                  </a:lnTo>
                  <a:lnTo>
                    <a:pt x="145" y="0"/>
                  </a:lnTo>
                  <a:lnTo>
                    <a:pt x="0" y="74"/>
                  </a:lnTo>
                  <a:close/>
                </a:path>
              </a:pathLst>
            </a:custGeom>
            <a:solidFill>
              <a:schemeClr val="folHlink"/>
            </a:solidFill>
            <a:ln w="19050">
              <a:solidFill>
                <a:schemeClr val="folHlink"/>
              </a:solidFill>
              <a:round/>
            </a:ln>
          </p:spPr>
          <p:txBody>
            <a:bodyPr/>
            <a:lstStyle/>
            <a:p>
              <a:endParaRPr lang="zh-CN" altLang="en-US"/>
            </a:p>
          </p:txBody>
        </p:sp>
        <p:sp>
          <p:nvSpPr>
            <p:cNvPr id="33811" name="Rectangle 17"/>
            <p:cNvSpPr>
              <a:spLocks noChangeArrowheads="1"/>
            </p:cNvSpPr>
            <p:nvPr/>
          </p:nvSpPr>
          <p:spPr bwMode="auto">
            <a:xfrm>
              <a:off x="2177" y="3180"/>
              <a:ext cx="1248" cy="353"/>
            </a:xfrm>
            <a:prstGeom prst="rect">
              <a:avLst/>
            </a:prstGeom>
            <a:noFill/>
            <a:ln w="38100">
              <a:solidFill>
                <a:schemeClr val="folHlink"/>
              </a:solidFill>
              <a:miter lim="800000"/>
            </a:ln>
          </p:spPr>
          <p:txBody>
            <a:bodyPr/>
            <a:lstStyle/>
            <a:p>
              <a:pPr>
                <a:spcBef>
                  <a:spcPct val="20000"/>
                </a:spcBef>
              </a:pPr>
              <a:endParaRPr lang="zh-CN" altLang="en-US"/>
            </a:p>
          </p:txBody>
        </p:sp>
        <p:sp>
          <p:nvSpPr>
            <p:cNvPr id="33812" name="Rectangle 18"/>
            <p:cNvSpPr>
              <a:spLocks noChangeArrowheads="1"/>
            </p:cNvSpPr>
            <p:nvPr/>
          </p:nvSpPr>
          <p:spPr bwMode="auto">
            <a:xfrm>
              <a:off x="2222" y="3222"/>
              <a:ext cx="1666" cy="233"/>
            </a:xfrm>
            <a:prstGeom prst="rect">
              <a:avLst/>
            </a:prstGeom>
            <a:noFill/>
            <a:ln w="9525">
              <a:noFill/>
              <a:miter lim="800000"/>
            </a:ln>
          </p:spPr>
          <p:txBody>
            <a:bodyPr lIns="0" tIns="0" rIns="0" bIns="0">
              <a:spAutoFit/>
            </a:bodyPr>
            <a:lstStyle/>
            <a:p>
              <a:r>
                <a:rPr lang="zh-CN" altLang="en-US" sz="2400"/>
                <a:t>扩展总线接口</a:t>
              </a:r>
              <a:endParaRPr lang="zh-CN" altLang="en-US" sz="2400">
                <a:latin typeface="Times New Roman" panose="02020603050405020304" pitchFamily="18" charset="0"/>
              </a:endParaRPr>
            </a:p>
          </p:txBody>
        </p:sp>
        <p:sp>
          <p:nvSpPr>
            <p:cNvPr id="33813" name="Line 19"/>
            <p:cNvSpPr>
              <a:spLocks noChangeShapeType="1"/>
            </p:cNvSpPr>
            <p:nvPr/>
          </p:nvSpPr>
          <p:spPr bwMode="auto">
            <a:xfrm>
              <a:off x="2801" y="3537"/>
              <a:ext cx="1" cy="406"/>
            </a:xfrm>
            <a:prstGeom prst="line">
              <a:avLst/>
            </a:prstGeom>
            <a:noFill/>
            <a:ln w="38100">
              <a:solidFill>
                <a:schemeClr val="folHlink"/>
              </a:solidFill>
              <a:round/>
            </a:ln>
          </p:spPr>
          <p:txBody>
            <a:bodyPr/>
            <a:lstStyle/>
            <a:p>
              <a:endParaRPr lang="zh-CN" altLang="en-US"/>
            </a:p>
          </p:txBody>
        </p:sp>
        <p:sp>
          <p:nvSpPr>
            <p:cNvPr id="33814" name="Freeform 20"/>
            <p:cNvSpPr/>
            <p:nvPr/>
          </p:nvSpPr>
          <p:spPr bwMode="auto">
            <a:xfrm>
              <a:off x="2798" y="2739"/>
              <a:ext cx="1" cy="447"/>
            </a:xfrm>
            <a:custGeom>
              <a:avLst/>
              <a:gdLst>
                <a:gd name="T0" fmla="*/ 0 w 1"/>
                <a:gd name="T1" fmla="*/ 0 h 447"/>
                <a:gd name="T2" fmla="*/ 0 w 1"/>
                <a:gd name="T3" fmla="*/ 447 h 447"/>
                <a:gd name="T4" fmla="*/ 0 60000 65536"/>
                <a:gd name="T5" fmla="*/ 0 60000 65536"/>
                <a:gd name="T6" fmla="*/ 0 w 1"/>
                <a:gd name="T7" fmla="*/ 0 h 447"/>
                <a:gd name="T8" fmla="*/ 1 w 1"/>
                <a:gd name="T9" fmla="*/ 447 h 447"/>
              </a:gdLst>
              <a:ahLst/>
              <a:cxnLst>
                <a:cxn ang="T4">
                  <a:pos x="T0" y="T1"/>
                </a:cxn>
                <a:cxn ang="T5">
                  <a:pos x="T2" y="T3"/>
                </a:cxn>
              </a:cxnLst>
              <a:rect l="T6" t="T7" r="T8" b="T9"/>
              <a:pathLst>
                <a:path w="1" h="447">
                  <a:moveTo>
                    <a:pt x="0" y="0"/>
                  </a:moveTo>
                  <a:lnTo>
                    <a:pt x="0" y="447"/>
                  </a:lnTo>
                </a:path>
              </a:pathLst>
            </a:custGeom>
            <a:solidFill>
              <a:srgbClr val="FFFFFF"/>
            </a:solidFill>
            <a:ln w="38100">
              <a:solidFill>
                <a:schemeClr val="folHlink"/>
              </a:solidFill>
              <a:round/>
            </a:ln>
          </p:spPr>
          <p:txBody>
            <a:bodyPr/>
            <a:lstStyle/>
            <a:p>
              <a:endParaRPr lang="zh-CN" altLang="en-US"/>
            </a:p>
          </p:txBody>
        </p:sp>
        <p:sp>
          <p:nvSpPr>
            <p:cNvPr id="33815" name="Rectangle 21"/>
            <p:cNvSpPr>
              <a:spLocks noChangeArrowheads="1"/>
            </p:cNvSpPr>
            <p:nvPr/>
          </p:nvSpPr>
          <p:spPr bwMode="auto">
            <a:xfrm>
              <a:off x="2992" y="3640"/>
              <a:ext cx="714" cy="266"/>
            </a:xfrm>
            <a:prstGeom prst="rect">
              <a:avLst/>
            </a:prstGeom>
            <a:noFill/>
            <a:ln w="19050">
              <a:noFill/>
              <a:miter lim="800000"/>
            </a:ln>
          </p:spPr>
          <p:txBody>
            <a:bodyPr/>
            <a:lstStyle/>
            <a:p>
              <a:pPr>
                <a:spcBef>
                  <a:spcPct val="20000"/>
                </a:spcBef>
              </a:pPr>
              <a:endParaRPr lang="zh-CN" altLang="en-US"/>
            </a:p>
          </p:txBody>
        </p:sp>
        <p:sp>
          <p:nvSpPr>
            <p:cNvPr id="33816" name="Rectangle 22"/>
            <p:cNvSpPr>
              <a:spLocks noChangeArrowheads="1"/>
            </p:cNvSpPr>
            <p:nvPr/>
          </p:nvSpPr>
          <p:spPr bwMode="auto">
            <a:xfrm>
              <a:off x="2897" y="3612"/>
              <a:ext cx="900" cy="269"/>
            </a:xfrm>
            <a:prstGeom prst="rect">
              <a:avLst/>
            </a:prstGeom>
            <a:noFill/>
            <a:ln w="9525">
              <a:noFill/>
              <a:miter lim="800000"/>
            </a:ln>
          </p:spPr>
          <p:txBody>
            <a:bodyPr wrap="none" lIns="0" tIns="0" rIns="0" bIns="0">
              <a:spAutoFit/>
            </a:bodyPr>
            <a:lstStyle/>
            <a:p>
              <a:r>
                <a:rPr lang="zh-CN" altLang="en-US" sz="2800">
                  <a:solidFill>
                    <a:schemeClr val="folHlink"/>
                  </a:solidFill>
                </a:rPr>
                <a:t>扩展总线</a:t>
              </a:r>
              <a:endParaRPr lang="zh-CN" altLang="en-US" sz="2800">
                <a:solidFill>
                  <a:schemeClr val="folHlink"/>
                </a:solidFill>
                <a:latin typeface="Times New Roman" panose="02020603050405020304" pitchFamily="18" charset="0"/>
              </a:endParaRPr>
            </a:p>
          </p:txBody>
        </p:sp>
        <p:sp>
          <p:nvSpPr>
            <p:cNvPr id="33817" name="Freeform 23"/>
            <p:cNvSpPr/>
            <p:nvPr/>
          </p:nvSpPr>
          <p:spPr bwMode="auto">
            <a:xfrm>
              <a:off x="288" y="3888"/>
              <a:ext cx="5280" cy="96"/>
            </a:xfrm>
            <a:custGeom>
              <a:avLst/>
              <a:gdLst>
                <a:gd name="T0" fmla="*/ 0 w 4695"/>
                <a:gd name="T1" fmla="*/ 21 h 222"/>
                <a:gd name="T2" fmla="*/ 189 w 4695"/>
                <a:gd name="T3" fmla="*/ 42 h 222"/>
                <a:gd name="T4" fmla="*/ 189 w 4695"/>
                <a:gd name="T5" fmla="*/ 33 h 222"/>
                <a:gd name="T6" fmla="*/ 5749 w 4695"/>
                <a:gd name="T7" fmla="*/ 33 h 222"/>
                <a:gd name="T8" fmla="*/ 5749 w 4695"/>
                <a:gd name="T9" fmla="*/ 42 h 222"/>
                <a:gd name="T10" fmla="*/ 5938 w 4695"/>
                <a:gd name="T11" fmla="*/ 21 h 222"/>
                <a:gd name="T12" fmla="*/ 5749 w 4695"/>
                <a:gd name="T13" fmla="*/ 0 h 222"/>
                <a:gd name="T14" fmla="*/ 5749 w 4695"/>
                <a:gd name="T15" fmla="*/ 8 h 222"/>
                <a:gd name="T16" fmla="*/ 189 w 4695"/>
                <a:gd name="T17" fmla="*/ 8 h 222"/>
                <a:gd name="T18" fmla="*/ 189 w 4695"/>
                <a:gd name="T19" fmla="*/ 0 h 222"/>
                <a:gd name="T20" fmla="*/ 0 w 4695"/>
                <a:gd name="T21" fmla="*/ 21 h 22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695"/>
                <a:gd name="T34" fmla="*/ 0 h 222"/>
                <a:gd name="T35" fmla="*/ 4695 w 4695"/>
                <a:gd name="T36" fmla="*/ 222 h 22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695" h="222">
                  <a:moveTo>
                    <a:pt x="0" y="111"/>
                  </a:moveTo>
                  <a:lnTo>
                    <a:pt x="149" y="222"/>
                  </a:lnTo>
                  <a:lnTo>
                    <a:pt x="149" y="178"/>
                  </a:lnTo>
                  <a:lnTo>
                    <a:pt x="4546" y="178"/>
                  </a:lnTo>
                  <a:lnTo>
                    <a:pt x="4546" y="222"/>
                  </a:lnTo>
                  <a:lnTo>
                    <a:pt x="4695" y="111"/>
                  </a:lnTo>
                  <a:lnTo>
                    <a:pt x="4546" y="0"/>
                  </a:lnTo>
                  <a:lnTo>
                    <a:pt x="4546" y="44"/>
                  </a:lnTo>
                  <a:lnTo>
                    <a:pt x="149" y="44"/>
                  </a:lnTo>
                  <a:lnTo>
                    <a:pt x="149" y="0"/>
                  </a:lnTo>
                  <a:lnTo>
                    <a:pt x="0" y="111"/>
                  </a:lnTo>
                  <a:close/>
                </a:path>
              </a:pathLst>
            </a:custGeom>
            <a:solidFill>
              <a:schemeClr val="folHlink"/>
            </a:solidFill>
            <a:ln w="19050">
              <a:solidFill>
                <a:schemeClr val="folHlink"/>
              </a:solidFill>
              <a:round/>
            </a:ln>
          </p:spPr>
          <p:txBody>
            <a:bodyPr/>
            <a:lstStyle/>
            <a:p>
              <a:endParaRPr lang="zh-CN" altLang="en-US"/>
            </a:p>
          </p:txBody>
        </p:sp>
        <p:sp>
          <p:nvSpPr>
            <p:cNvPr id="33818" name="Line 24"/>
            <p:cNvSpPr>
              <a:spLocks noChangeShapeType="1"/>
            </p:cNvSpPr>
            <p:nvPr/>
          </p:nvSpPr>
          <p:spPr bwMode="auto">
            <a:xfrm>
              <a:off x="3977" y="3527"/>
              <a:ext cx="1" cy="409"/>
            </a:xfrm>
            <a:prstGeom prst="line">
              <a:avLst/>
            </a:prstGeom>
            <a:noFill/>
            <a:ln w="38100">
              <a:solidFill>
                <a:schemeClr val="folHlink"/>
              </a:solidFill>
              <a:round/>
            </a:ln>
          </p:spPr>
          <p:txBody>
            <a:bodyPr/>
            <a:lstStyle/>
            <a:p>
              <a:endParaRPr lang="zh-CN" altLang="en-US"/>
            </a:p>
          </p:txBody>
        </p:sp>
        <p:sp>
          <p:nvSpPr>
            <p:cNvPr id="33819" name="Rectangle 25"/>
            <p:cNvSpPr>
              <a:spLocks noChangeArrowheads="1"/>
            </p:cNvSpPr>
            <p:nvPr/>
          </p:nvSpPr>
          <p:spPr bwMode="auto">
            <a:xfrm>
              <a:off x="3569" y="3183"/>
              <a:ext cx="816" cy="350"/>
            </a:xfrm>
            <a:prstGeom prst="rect">
              <a:avLst/>
            </a:prstGeom>
            <a:noFill/>
            <a:ln w="38100">
              <a:solidFill>
                <a:schemeClr val="folHlink"/>
              </a:solidFill>
              <a:miter lim="800000"/>
            </a:ln>
          </p:spPr>
          <p:txBody>
            <a:bodyPr/>
            <a:lstStyle/>
            <a:p>
              <a:pPr>
                <a:spcBef>
                  <a:spcPct val="20000"/>
                </a:spcBef>
              </a:pPr>
              <a:endParaRPr lang="zh-CN" altLang="en-US"/>
            </a:p>
          </p:txBody>
        </p:sp>
        <p:sp>
          <p:nvSpPr>
            <p:cNvPr id="33820" name="Rectangle 26"/>
            <p:cNvSpPr>
              <a:spLocks noChangeArrowheads="1"/>
            </p:cNvSpPr>
            <p:nvPr/>
          </p:nvSpPr>
          <p:spPr bwMode="auto">
            <a:xfrm>
              <a:off x="3658" y="3222"/>
              <a:ext cx="1046" cy="233"/>
            </a:xfrm>
            <a:prstGeom prst="rect">
              <a:avLst/>
            </a:prstGeom>
            <a:noFill/>
            <a:ln w="9525">
              <a:noFill/>
              <a:miter lim="800000"/>
            </a:ln>
          </p:spPr>
          <p:txBody>
            <a:bodyPr lIns="0" tIns="0" rIns="0" bIns="0">
              <a:spAutoFit/>
            </a:bodyPr>
            <a:lstStyle/>
            <a:p>
              <a:r>
                <a:rPr lang="en-US" altLang="zh-CN" sz="2400">
                  <a:latin typeface="Times New Roman" panose="02020603050405020304" pitchFamily="18" charset="0"/>
                </a:rPr>
                <a:t>Modem</a:t>
              </a:r>
            </a:p>
          </p:txBody>
        </p:sp>
        <p:sp>
          <p:nvSpPr>
            <p:cNvPr id="33821" name="Line 27"/>
            <p:cNvSpPr>
              <a:spLocks noChangeShapeType="1"/>
            </p:cNvSpPr>
            <p:nvPr/>
          </p:nvSpPr>
          <p:spPr bwMode="auto">
            <a:xfrm>
              <a:off x="4960" y="3537"/>
              <a:ext cx="1" cy="408"/>
            </a:xfrm>
            <a:prstGeom prst="line">
              <a:avLst/>
            </a:prstGeom>
            <a:noFill/>
            <a:ln w="38100">
              <a:solidFill>
                <a:schemeClr val="folHlink"/>
              </a:solidFill>
              <a:round/>
            </a:ln>
          </p:spPr>
          <p:txBody>
            <a:bodyPr/>
            <a:lstStyle/>
            <a:p>
              <a:endParaRPr lang="zh-CN" altLang="en-US"/>
            </a:p>
          </p:txBody>
        </p:sp>
        <p:sp>
          <p:nvSpPr>
            <p:cNvPr id="33822" name="Rectangle 28"/>
            <p:cNvSpPr>
              <a:spLocks noChangeArrowheads="1"/>
            </p:cNvSpPr>
            <p:nvPr/>
          </p:nvSpPr>
          <p:spPr bwMode="auto">
            <a:xfrm>
              <a:off x="4481" y="3180"/>
              <a:ext cx="960" cy="353"/>
            </a:xfrm>
            <a:prstGeom prst="rect">
              <a:avLst/>
            </a:prstGeom>
            <a:noFill/>
            <a:ln w="38100">
              <a:solidFill>
                <a:schemeClr val="folHlink"/>
              </a:solidFill>
              <a:miter lim="800000"/>
            </a:ln>
          </p:spPr>
          <p:txBody>
            <a:bodyPr/>
            <a:lstStyle/>
            <a:p>
              <a:pPr>
                <a:spcBef>
                  <a:spcPct val="20000"/>
                </a:spcBef>
              </a:pPr>
              <a:endParaRPr lang="zh-CN" altLang="en-US"/>
            </a:p>
          </p:txBody>
        </p:sp>
        <p:sp>
          <p:nvSpPr>
            <p:cNvPr id="33823" name="Rectangle 29"/>
            <p:cNvSpPr>
              <a:spLocks noChangeArrowheads="1"/>
            </p:cNvSpPr>
            <p:nvPr/>
          </p:nvSpPr>
          <p:spPr bwMode="auto">
            <a:xfrm>
              <a:off x="4559" y="3222"/>
              <a:ext cx="1249" cy="233"/>
            </a:xfrm>
            <a:prstGeom prst="rect">
              <a:avLst/>
            </a:prstGeom>
            <a:noFill/>
            <a:ln w="9525">
              <a:noFill/>
              <a:miter lim="800000"/>
            </a:ln>
          </p:spPr>
          <p:txBody>
            <a:bodyPr lIns="0" tIns="0" rIns="0" bIns="0">
              <a:spAutoFit/>
            </a:bodyPr>
            <a:lstStyle/>
            <a:p>
              <a:r>
                <a:rPr lang="zh-CN" altLang="en-US" sz="2400"/>
                <a:t>串行接口</a:t>
              </a:r>
              <a:endParaRPr lang="zh-CN" altLang="en-US" sz="2400">
                <a:latin typeface="Times New Roman" panose="02020603050405020304" pitchFamily="18" charset="0"/>
              </a:endParaRPr>
            </a:p>
          </p:txBody>
        </p:sp>
        <p:sp>
          <p:nvSpPr>
            <p:cNvPr id="33824" name="Freeform 30"/>
            <p:cNvSpPr/>
            <p:nvPr/>
          </p:nvSpPr>
          <p:spPr bwMode="auto">
            <a:xfrm>
              <a:off x="1682" y="3537"/>
              <a:ext cx="1" cy="403"/>
            </a:xfrm>
            <a:custGeom>
              <a:avLst/>
              <a:gdLst>
                <a:gd name="T0" fmla="*/ 0 w 1"/>
                <a:gd name="T1" fmla="*/ 0 h 403"/>
                <a:gd name="T2" fmla="*/ 0 w 1"/>
                <a:gd name="T3" fmla="*/ 403 h 403"/>
                <a:gd name="T4" fmla="*/ 0 60000 65536"/>
                <a:gd name="T5" fmla="*/ 0 60000 65536"/>
                <a:gd name="T6" fmla="*/ 0 w 1"/>
                <a:gd name="T7" fmla="*/ 0 h 403"/>
                <a:gd name="T8" fmla="*/ 1 w 1"/>
                <a:gd name="T9" fmla="*/ 403 h 403"/>
              </a:gdLst>
              <a:ahLst/>
              <a:cxnLst>
                <a:cxn ang="T4">
                  <a:pos x="T0" y="T1"/>
                </a:cxn>
                <a:cxn ang="T5">
                  <a:pos x="T2" y="T3"/>
                </a:cxn>
              </a:cxnLst>
              <a:rect l="T6" t="T7" r="T8" b="T9"/>
              <a:pathLst>
                <a:path w="1" h="403">
                  <a:moveTo>
                    <a:pt x="0" y="0"/>
                  </a:moveTo>
                  <a:lnTo>
                    <a:pt x="0" y="403"/>
                  </a:lnTo>
                </a:path>
              </a:pathLst>
            </a:custGeom>
            <a:solidFill>
              <a:srgbClr val="FFFFFF"/>
            </a:solidFill>
            <a:ln w="38100">
              <a:solidFill>
                <a:schemeClr val="folHlink"/>
              </a:solidFill>
              <a:round/>
            </a:ln>
          </p:spPr>
          <p:txBody>
            <a:bodyPr/>
            <a:lstStyle/>
            <a:p>
              <a:endParaRPr lang="zh-CN" altLang="en-US"/>
            </a:p>
          </p:txBody>
        </p:sp>
        <p:sp>
          <p:nvSpPr>
            <p:cNvPr id="33825" name="Rectangle 31"/>
            <p:cNvSpPr>
              <a:spLocks noChangeArrowheads="1"/>
            </p:cNvSpPr>
            <p:nvPr/>
          </p:nvSpPr>
          <p:spPr bwMode="auto">
            <a:xfrm>
              <a:off x="1305" y="3183"/>
              <a:ext cx="753" cy="350"/>
            </a:xfrm>
            <a:prstGeom prst="rect">
              <a:avLst/>
            </a:prstGeom>
            <a:noFill/>
            <a:ln w="38100">
              <a:solidFill>
                <a:schemeClr val="folHlink"/>
              </a:solidFill>
              <a:miter lim="800000"/>
            </a:ln>
          </p:spPr>
          <p:txBody>
            <a:bodyPr/>
            <a:lstStyle/>
            <a:p>
              <a:pPr>
                <a:spcBef>
                  <a:spcPct val="20000"/>
                </a:spcBef>
              </a:pPr>
              <a:endParaRPr lang="zh-CN" altLang="en-US"/>
            </a:p>
          </p:txBody>
        </p:sp>
        <p:sp>
          <p:nvSpPr>
            <p:cNvPr id="33826" name="Rectangle 32"/>
            <p:cNvSpPr>
              <a:spLocks noChangeArrowheads="1"/>
            </p:cNvSpPr>
            <p:nvPr/>
          </p:nvSpPr>
          <p:spPr bwMode="auto">
            <a:xfrm>
              <a:off x="1480" y="3222"/>
              <a:ext cx="680" cy="233"/>
            </a:xfrm>
            <a:prstGeom prst="rect">
              <a:avLst/>
            </a:prstGeom>
            <a:noFill/>
            <a:ln w="9525">
              <a:noFill/>
              <a:miter lim="800000"/>
            </a:ln>
          </p:spPr>
          <p:txBody>
            <a:bodyPr lIns="0" tIns="0" rIns="0" bIns="0">
              <a:spAutoFit/>
            </a:bodyPr>
            <a:lstStyle/>
            <a:p>
              <a:r>
                <a:rPr lang="en-US" altLang="zh-CN" sz="2400">
                  <a:latin typeface="Times New Roman" panose="02020603050405020304" pitchFamily="18" charset="0"/>
                </a:rPr>
                <a:t>SCSI</a:t>
              </a:r>
            </a:p>
          </p:txBody>
        </p:sp>
        <p:sp>
          <p:nvSpPr>
            <p:cNvPr id="33827" name="Rectangle 33"/>
            <p:cNvSpPr>
              <a:spLocks noChangeArrowheads="1"/>
            </p:cNvSpPr>
            <p:nvPr/>
          </p:nvSpPr>
          <p:spPr bwMode="auto">
            <a:xfrm>
              <a:off x="2169" y="1776"/>
              <a:ext cx="1584" cy="350"/>
            </a:xfrm>
            <a:prstGeom prst="rect">
              <a:avLst/>
            </a:prstGeom>
            <a:noFill/>
            <a:ln w="38100">
              <a:solidFill>
                <a:schemeClr val="folHlink"/>
              </a:solidFill>
              <a:miter lim="800000"/>
            </a:ln>
          </p:spPr>
          <p:txBody>
            <a:bodyPr/>
            <a:lstStyle/>
            <a:p>
              <a:endParaRPr lang="zh-CN" altLang="en-US" sz="2400">
                <a:latin typeface="Times New Roman" panose="02020603050405020304" pitchFamily="18" charset="0"/>
              </a:endParaRPr>
            </a:p>
          </p:txBody>
        </p:sp>
        <p:sp>
          <p:nvSpPr>
            <p:cNvPr id="33828" name="Text Box 34"/>
            <p:cNvSpPr txBox="1">
              <a:spLocks noChangeArrowheads="1"/>
            </p:cNvSpPr>
            <p:nvPr/>
          </p:nvSpPr>
          <p:spPr bwMode="auto">
            <a:xfrm>
              <a:off x="2274" y="1824"/>
              <a:ext cx="2046" cy="288"/>
            </a:xfrm>
            <a:prstGeom prst="rect">
              <a:avLst/>
            </a:prstGeom>
            <a:noFill/>
            <a:ln w="38100">
              <a:noFill/>
              <a:miter lim="800000"/>
            </a:ln>
          </p:spPr>
          <p:txBody>
            <a:bodyPr>
              <a:spAutoFit/>
            </a:bodyPr>
            <a:lstStyle/>
            <a:p>
              <a:r>
                <a:rPr lang="zh-CN" altLang="en-US" sz="2400">
                  <a:latin typeface="Times New Roman" panose="02020603050405020304" pitchFamily="18" charset="0"/>
                </a:rPr>
                <a:t>局部</a:t>
              </a:r>
              <a:r>
                <a:rPr lang="en-US" altLang="zh-CN" sz="2400">
                  <a:latin typeface="Times New Roman" panose="02020603050405020304" pitchFamily="18" charset="0"/>
                </a:rPr>
                <a:t>I/O</a:t>
              </a:r>
              <a:r>
                <a:rPr lang="zh-CN" altLang="en-US" sz="2400">
                  <a:latin typeface="Times New Roman" panose="02020603050405020304" pitchFamily="18" charset="0"/>
                </a:rPr>
                <a:t>控制器</a:t>
              </a:r>
            </a:p>
          </p:txBody>
        </p:sp>
        <p:sp>
          <p:nvSpPr>
            <p:cNvPr id="33829" name="Rectangle 35"/>
            <p:cNvSpPr>
              <a:spLocks noChangeArrowheads="1"/>
            </p:cNvSpPr>
            <p:nvPr/>
          </p:nvSpPr>
          <p:spPr bwMode="auto">
            <a:xfrm>
              <a:off x="1211" y="1776"/>
              <a:ext cx="847" cy="350"/>
            </a:xfrm>
            <a:prstGeom prst="rect">
              <a:avLst/>
            </a:prstGeom>
            <a:noFill/>
            <a:ln w="38100">
              <a:solidFill>
                <a:schemeClr val="folHlink"/>
              </a:solidFill>
              <a:miter lim="800000"/>
            </a:ln>
          </p:spPr>
          <p:txBody>
            <a:bodyPr/>
            <a:lstStyle/>
            <a:p>
              <a:endParaRPr lang="zh-CN" altLang="en-US" sz="2400">
                <a:latin typeface="Times New Roman" panose="02020603050405020304" pitchFamily="18" charset="0"/>
              </a:endParaRPr>
            </a:p>
          </p:txBody>
        </p:sp>
        <p:sp>
          <p:nvSpPr>
            <p:cNvPr id="33830" name="Rectangle 36"/>
            <p:cNvSpPr>
              <a:spLocks noChangeArrowheads="1"/>
            </p:cNvSpPr>
            <p:nvPr/>
          </p:nvSpPr>
          <p:spPr bwMode="auto">
            <a:xfrm>
              <a:off x="1457" y="1824"/>
              <a:ext cx="799" cy="233"/>
            </a:xfrm>
            <a:prstGeom prst="rect">
              <a:avLst/>
            </a:prstGeom>
            <a:noFill/>
            <a:ln w="9525">
              <a:noFill/>
              <a:miter lim="800000"/>
            </a:ln>
          </p:spPr>
          <p:txBody>
            <a:bodyPr lIns="0" tIns="0" rIns="0" bIns="0">
              <a:spAutoFit/>
            </a:bodyPr>
            <a:lstStyle/>
            <a:p>
              <a:r>
                <a:rPr lang="zh-CN" altLang="en-US" sz="2400"/>
                <a:t>主存</a:t>
              </a:r>
              <a:endParaRPr lang="zh-CN" altLang="en-US" sz="2400">
                <a:latin typeface="Times New Roman" panose="02020603050405020304" pitchFamily="18" charset="0"/>
              </a:endParaRPr>
            </a:p>
          </p:txBody>
        </p:sp>
        <p:sp>
          <p:nvSpPr>
            <p:cNvPr id="33831" name="Line 37"/>
            <p:cNvSpPr>
              <a:spLocks noChangeShapeType="1"/>
            </p:cNvSpPr>
            <p:nvPr/>
          </p:nvSpPr>
          <p:spPr bwMode="auto">
            <a:xfrm>
              <a:off x="1697" y="2119"/>
              <a:ext cx="0" cy="624"/>
            </a:xfrm>
            <a:prstGeom prst="line">
              <a:avLst/>
            </a:prstGeom>
            <a:noFill/>
            <a:ln w="38100">
              <a:solidFill>
                <a:schemeClr val="folHlink"/>
              </a:solidFill>
              <a:round/>
            </a:ln>
          </p:spPr>
          <p:txBody>
            <a:bodyPr wrap="none"/>
            <a:lstStyle/>
            <a:p>
              <a:endParaRPr lang="zh-CN" altLang="en-US"/>
            </a:p>
          </p:txBody>
        </p:sp>
        <p:sp>
          <p:nvSpPr>
            <p:cNvPr id="33832" name="Line 38"/>
            <p:cNvSpPr>
              <a:spLocks noChangeShapeType="1"/>
            </p:cNvSpPr>
            <p:nvPr/>
          </p:nvSpPr>
          <p:spPr bwMode="auto">
            <a:xfrm>
              <a:off x="4039" y="1632"/>
              <a:ext cx="0" cy="1104"/>
            </a:xfrm>
            <a:prstGeom prst="line">
              <a:avLst/>
            </a:prstGeom>
            <a:noFill/>
            <a:ln w="38100">
              <a:solidFill>
                <a:schemeClr val="folHlink"/>
              </a:solidFill>
              <a:round/>
            </a:ln>
          </p:spPr>
          <p:txBody>
            <a:bodyPr wrap="none"/>
            <a:lstStyle/>
            <a:p>
              <a:endParaRPr lang="zh-CN" altLang="en-US"/>
            </a:p>
          </p:txBody>
        </p:sp>
        <p:sp>
          <p:nvSpPr>
            <p:cNvPr id="33833" name="Line 39"/>
            <p:cNvSpPr>
              <a:spLocks noChangeShapeType="1"/>
            </p:cNvSpPr>
            <p:nvPr/>
          </p:nvSpPr>
          <p:spPr bwMode="auto">
            <a:xfrm>
              <a:off x="2832" y="1440"/>
              <a:ext cx="0" cy="336"/>
            </a:xfrm>
            <a:prstGeom prst="line">
              <a:avLst/>
            </a:prstGeom>
            <a:noFill/>
            <a:ln w="38100">
              <a:solidFill>
                <a:schemeClr val="folHlink"/>
              </a:solidFill>
              <a:round/>
            </a:ln>
          </p:spPr>
          <p:txBody>
            <a:bodyPr/>
            <a:lstStyle/>
            <a:p>
              <a:endParaRPr lang="zh-CN" altLang="en-US"/>
            </a:p>
          </p:txBody>
        </p:sp>
      </p:grpSp>
      <p:sp>
        <p:nvSpPr>
          <p:cNvPr id="42" name="灯片编号占位符 41"/>
          <p:cNvSpPr>
            <a:spLocks noGrp="1"/>
          </p:cNvSpPr>
          <p:nvPr>
            <p:ph type="sldNum" sz="quarter" idx="12"/>
          </p:nvPr>
        </p:nvSpPr>
        <p:spPr/>
        <p:txBody>
          <a:bodyPr/>
          <a:lstStyle/>
          <a:p>
            <a:pPr>
              <a:defRPr/>
            </a:pPr>
            <a:fld id="{2C880883-D808-42C4-8D43-BAEDF4318D55}" type="slidenum">
              <a:rPr lang="zh-CN" altLang="en-US"/>
              <a:t>21</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out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p:txBody>
          <a:bodyPr/>
          <a:lstStyle/>
          <a:p>
            <a:endParaRPr lang="zh-CN" altLang="en-US"/>
          </a:p>
        </p:txBody>
      </p:sp>
      <p:sp>
        <p:nvSpPr>
          <p:cNvPr id="3" name="标题 2"/>
          <p:cNvSpPr>
            <a:spLocks noGrp="1"/>
          </p:cNvSpPr>
          <p:nvPr>
            <p:ph type="title"/>
          </p:nvPr>
        </p:nvSpPr>
        <p:spPr/>
        <p:txBody>
          <a:bodyPr>
            <a:normAutofit fontScale="90000"/>
          </a:bodyPr>
          <a:lstStyle/>
          <a:p>
            <a:r>
              <a:rPr lang="zh-CN" altLang="en-US" dirty="0"/>
              <a:t>四总线结构</a:t>
            </a:r>
          </a:p>
        </p:txBody>
      </p:sp>
      <p:grpSp>
        <p:nvGrpSpPr>
          <p:cNvPr id="2" name="Group 52"/>
          <p:cNvGrpSpPr/>
          <p:nvPr/>
        </p:nvGrpSpPr>
        <p:grpSpPr bwMode="auto">
          <a:xfrm>
            <a:off x="1752601" y="1295400"/>
            <a:ext cx="8704263" cy="5029200"/>
            <a:chOff x="144" y="816"/>
            <a:chExt cx="5483" cy="3168"/>
          </a:xfrm>
        </p:grpSpPr>
        <p:grpSp>
          <p:nvGrpSpPr>
            <p:cNvPr id="34823" name="Group 49"/>
            <p:cNvGrpSpPr/>
            <p:nvPr/>
          </p:nvGrpSpPr>
          <p:grpSpPr bwMode="auto">
            <a:xfrm>
              <a:off x="3151" y="2010"/>
              <a:ext cx="846" cy="304"/>
              <a:chOff x="3151" y="2010"/>
              <a:chExt cx="846" cy="304"/>
            </a:xfrm>
          </p:grpSpPr>
          <p:sp>
            <p:nvSpPr>
              <p:cNvPr id="34865" name="Rectangle 13"/>
              <p:cNvSpPr>
                <a:spLocks noChangeArrowheads="1"/>
              </p:cNvSpPr>
              <p:nvPr/>
            </p:nvSpPr>
            <p:spPr bwMode="auto">
              <a:xfrm>
                <a:off x="3151" y="2010"/>
                <a:ext cx="846" cy="304"/>
              </a:xfrm>
              <a:prstGeom prst="rect">
                <a:avLst/>
              </a:prstGeom>
              <a:noFill/>
              <a:ln w="38100">
                <a:solidFill>
                  <a:schemeClr val="folHlink"/>
                </a:solidFill>
                <a:miter lim="800000"/>
              </a:ln>
            </p:spPr>
            <p:txBody>
              <a:bodyPr/>
              <a:lstStyle/>
              <a:p>
                <a:pPr>
                  <a:spcBef>
                    <a:spcPct val="20000"/>
                  </a:spcBef>
                </a:pPr>
                <a:endParaRPr lang="zh-CN" altLang="en-US"/>
              </a:p>
            </p:txBody>
          </p:sp>
          <p:sp>
            <p:nvSpPr>
              <p:cNvPr id="34866" name="Rectangle 14"/>
              <p:cNvSpPr>
                <a:spLocks noChangeArrowheads="1"/>
              </p:cNvSpPr>
              <p:nvPr/>
            </p:nvSpPr>
            <p:spPr bwMode="auto">
              <a:xfrm>
                <a:off x="3276" y="2046"/>
                <a:ext cx="582" cy="233"/>
              </a:xfrm>
              <a:prstGeom prst="rect">
                <a:avLst/>
              </a:prstGeom>
              <a:noFill/>
              <a:ln w="38100">
                <a:noFill/>
                <a:miter lim="800000"/>
              </a:ln>
            </p:spPr>
            <p:txBody>
              <a:bodyPr wrap="none" lIns="0" tIns="0" rIns="0" bIns="0">
                <a:spAutoFit/>
              </a:bodyPr>
              <a:lstStyle/>
              <a:p>
                <a:r>
                  <a:rPr lang="zh-CN" altLang="en-US" sz="2400"/>
                  <a:t>多媒体</a:t>
                </a:r>
                <a:endParaRPr lang="zh-CN" altLang="en-US" sz="2400">
                  <a:latin typeface="Times New Roman" panose="02020603050405020304" pitchFamily="18" charset="0"/>
                </a:endParaRPr>
              </a:p>
            </p:txBody>
          </p:sp>
        </p:grpSp>
        <p:grpSp>
          <p:nvGrpSpPr>
            <p:cNvPr id="34824" name="Group 48"/>
            <p:cNvGrpSpPr/>
            <p:nvPr/>
          </p:nvGrpSpPr>
          <p:grpSpPr bwMode="auto">
            <a:xfrm>
              <a:off x="3151" y="3149"/>
              <a:ext cx="846" cy="303"/>
              <a:chOff x="3151" y="3149"/>
              <a:chExt cx="846" cy="303"/>
            </a:xfrm>
          </p:grpSpPr>
          <p:sp>
            <p:nvSpPr>
              <p:cNvPr id="34863" name="Rectangle 31"/>
              <p:cNvSpPr>
                <a:spLocks noChangeArrowheads="1"/>
              </p:cNvSpPr>
              <p:nvPr/>
            </p:nvSpPr>
            <p:spPr bwMode="auto">
              <a:xfrm>
                <a:off x="3162" y="3185"/>
                <a:ext cx="700" cy="233"/>
              </a:xfrm>
              <a:prstGeom prst="rect">
                <a:avLst/>
              </a:prstGeom>
              <a:noFill/>
              <a:ln w="38100">
                <a:noFill/>
                <a:miter lim="800000"/>
              </a:ln>
            </p:spPr>
            <p:txBody>
              <a:bodyPr wrap="none" lIns="0" tIns="0" rIns="0" bIns="0">
                <a:spAutoFit/>
              </a:bodyPr>
              <a:lstStyle/>
              <a:p>
                <a:r>
                  <a:rPr lang="en-US" altLang="zh-CN" sz="2400">
                    <a:latin typeface="Times New Roman" panose="02020603050405020304" pitchFamily="18" charset="0"/>
                  </a:rPr>
                  <a:t>  Modem</a:t>
                </a:r>
                <a:endParaRPr lang="zh-CN" altLang="en-US" sz="2400">
                  <a:latin typeface="Times New Roman" panose="02020603050405020304" pitchFamily="18" charset="0"/>
                </a:endParaRPr>
              </a:p>
            </p:txBody>
          </p:sp>
          <p:sp>
            <p:nvSpPr>
              <p:cNvPr id="34864" name="Rectangle 41"/>
              <p:cNvSpPr>
                <a:spLocks noChangeArrowheads="1"/>
              </p:cNvSpPr>
              <p:nvPr/>
            </p:nvSpPr>
            <p:spPr bwMode="auto">
              <a:xfrm>
                <a:off x="3151" y="3149"/>
                <a:ext cx="846" cy="303"/>
              </a:xfrm>
              <a:prstGeom prst="rect">
                <a:avLst/>
              </a:prstGeom>
              <a:noFill/>
              <a:ln w="38100">
                <a:solidFill>
                  <a:schemeClr val="folHlink"/>
                </a:solidFill>
                <a:miter lim="800000"/>
              </a:ln>
            </p:spPr>
            <p:txBody>
              <a:bodyPr/>
              <a:lstStyle/>
              <a:p>
                <a:pPr>
                  <a:spcBef>
                    <a:spcPct val="20000"/>
                  </a:spcBef>
                </a:pPr>
                <a:endParaRPr lang="zh-CN" altLang="en-US"/>
              </a:p>
            </p:txBody>
          </p:sp>
        </p:grpSp>
        <p:grpSp>
          <p:nvGrpSpPr>
            <p:cNvPr id="34825" name="Group 51"/>
            <p:cNvGrpSpPr/>
            <p:nvPr/>
          </p:nvGrpSpPr>
          <p:grpSpPr bwMode="auto">
            <a:xfrm>
              <a:off x="144" y="816"/>
              <a:ext cx="5483" cy="3168"/>
              <a:chOff x="144" y="816"/>
              <a:chExt cx="5483" cy="3168"/>
            </a:xfrm>
          </p:grpSpPr>
          <p:sp>
            <p:nvSpPr>
              <p:cNvPr id="34826" name="Rectangle 4"/>
              <p:cNvSpPr>
                <a:spLocks noChangeArrowheads="1"/>
              </p:cNvSpPr>
              <p:nvPr/>
            </p:nvSpPr>
            <p:spPr bwMode="auto">
              <a:xfrm>
                <a:off x="2326" y="1378"/>
                <a:ext cx="1034" cy="304"/>
              </a:xfrm>
              <a:prstGeom prst="rect">
                <a:avLst/>
              </a:prstGeom>
              <a:noFill/>
              <a:ln w="38100">
                <a:solidFill>
                  <a:schemeClr val="folHlink"/>
                </a:solidFill>
                <a:miter lim="800000"/>
              </a:ln>
            </p:spPr>
            <p:txBody>
              <a:bodyPr/>
              <a:lstStyle/>
              <a:p>
                <a:endParaRPr lang="zh-CN" altLang="en-US" sz="2400">
                  <a:latin typeface="Times New Roman" panose="02020603050405020304" pitchFamily="18" charset="0"/>
                </a:endParaRPr>
              </a:p>
            </p:txBody>
          </p:sp>
          <p:sp>
            <p:nvSpPr>
              <p:cNvPr id="34827" name="Rectangle 5"/>
              <p:cNvSpPr>
                <a:spLocks noChangeArrowheads="1"/>
              </p:cNvSpPr>
              <p:nvPr/>
            </p:nvSpPr>
            <p:spPr bwMode="auto">
              <a:xfrm>
                <a:off x="4433" y="816"/>
                <a:ext cx="847" cy="304"/>
              </a:xfrm>
              <a:prstGeom prst="rect">
                <a:avLst/>
              </a:prstGeom>
              <a:noFill/>
              <a:ln w="38100">
                <a:solidFill>
                  <a:schemeClr val="folHlink"/>
                </a:solidFill>
                <a:miter lim="800000"/>
              </a:ln>
            </p:spPr>
            <p:txBody>
              <a:bodyPr/>
              <a:lstStyle/>
              <a:p>
                <a:pPr>
                  <a:spcBef>
                    <a:spcPct val="20000"/>
                  </a:spcBef>
                </a:pPr>
                <a:endParaRPr lang="zh-CN" altLang="en-US"/>
              </a:p>
            </p:txBody>
          </p:sp>
          <p:sp>
            <p:nvSpPr>
              <p:cNvPr id="34828" name="Rectangle 6"/>
              <p:cNvSpPr>
                <a:spLocks noChangeArrowheads="1"/>
              </p:cNvSpPr>
              <p:nvPr/>
            </p:nvSpPr>
            <p:spPr bwMode="auto">
              <a:xfrm>
                <a:off x="4632" y="833"/>
                <a:ext cx="450" cy="269"/>
              </a:xfrm>
              <a:prstGeom prst="rect">
                <a:avLst/>
              </a:prstGeom>
              <a:noFill/>
              <a:ln w="38100">
                <a:noFill/>
                <a:miter lim="800000"/>
              </a:ln>
            </p:spPr>
            <p:txBody>
              <a:bodyPr wrap="none" lIns="0" tIns="0" rIns="0" bIns="0">
                <a:spAutoFit/>
              </a:bodyPr>
              <a:lstStyle/>
              <a:p>
                <a:r>
                  <a:rPr lang="zh-CN" altLang="en-US" sz="2800"/>
                  <a:t>主存</a:t>
                </a:r>
                <a:endParaRPr lang="zh-CN" altLang="en-US" sz="2800">
                  <a:latin typeface="Times New Roman" panose="02020603050405020304" pitchFamily="18" charset="0"/>
                </a:endParaRPr>
              </a:p>
            </p:txBody>
          </p:sp>
          <p:sp>
            <p:nvSpPr>
              <p:cNvPr id="34829" name="Rectangle 7"/>
              <p:cNvSpPr>
                <a:spLocks noChangeArrowheads="1"/>
              </p:cNvSpPr>
              <p:nvPr/>
            </p:nvSpPr>
            <p:spPr bwMode="auto">
              <a:xfrm>
                <a:off x="1488" y="3151"/>
                <a:ext cx="1248" cy="303"/>
              </a:xfrm>
              <a:prstGeom prst="rect">
                <a:avLst/>
              </a:prstGeom>
              <a:noFill/>
              <a:ln w="38100">
                <a:solidFill>
                  <a:schemeClr val="folHlink"/>
                </a:solidFill>
                <a:miter lim="800000"/>
              </a:ln>
            </p:spPr>
            <p:txBody>
              <a:bodyPr/>
              <a:lstStyle/>
              <a:p>
                <a:pPr>
                  <a:spcBef>
                    <a:spcPct val="20000"/>
                  </a:spcBef>
                </a:pPr>
                <a:endParaRPr lang="zh-CN" altLang="en-US"/>
              </a:p>
            </p:txBody>
          </p:sp>
          <p:sp>
            <p:nvSpPr>
              <p:cNvPr id="34830" name="Rectangle 8"/>
              <p:cNvSpPr>
                <a:spLocks noChangeArrowheads="1"/>
              </p:cNvSpPr>
              <p:nvPr/>
            </p:nvSpPr>
            <p:spPr bwMode="auto">
              <a:xfrm>
                <a:off x="1533" y="3187"/>
                <a:ext cx="1163" cy="233"/>
              </a:xfrm>
              <a:prstGeom prst="rect">
                <a:avLst/>
              </a:prstGeom>
              <a:noFill/>
              <a:ln w="38100">
                <a:noFill/>
                <a:miter lim="800000"/>
              </a:ln>
            </p:spPr>
            <p:txBody>
              <a:bodyPr wrap="none" lIns="0" tIns="0" rIns="0" bIns="0">
                <a:spAutoFit/>
              </a:bodyPr>
              <a:lstStyle/>
              <a:p>
                <a:r>
                  <a:rPr lang="zh-CN" altLang="en-US" sz="2400"/>
                  <a:t>扩展总线接口</a:t>
                </a:r>
                <a:endParaRPr lang="zh-CN" altLang="en-US" sz="2400">
                  <a:latin typeface="Times New Roman" panose="02020603050405020304" pitchFamily="18" charset="0"/>
                </a:endParaRPr>
              </a:p>
            </p:txBody>
          </p:sp>
          <p:sp>
            <p:nvSpPr>
              <p:cNvPr id="34831" name="Rectangle 9"/>
              <p:cNvSpPr>
                <a:spLocks noChangeArrowheads="1"/>
              </p:cNvSpPr>
              <p:nvPr/>
            </p:nvSpPr>
            <p:spPr bwMode="auto">
              <a:xfrm>
                <a:off x="4433" y="2010"/>
                <a:ext cx="847" cy="304"/>
              </a:xfrm>
              <a:prstGeom prst="rect">
                <a:avLst/>
              </a:prstGeom>
              <a:noFill/>
              <a:ln w="38100">
                <a:solidFill>
                  <a:schemeClr val="folHlink"/>
                </a:solidFill>
                <a:miter lim="800000"/>
              </a:ln>
            </p:spPr>
            <p:txBody>
              <a:bodyPr/>
              <a:lstStyle/>
              <a:p>
                <a:pPr>
                  <a:spcBef>
                    <a:spcPct val="20000"/>
                  </a:spcBef>
                </a:pPr>
                <a:endParaRPr lang="zh-CN" altLang="en-US"/>
              </a:p>
            </p:txBody>
          </p:sp>
          <p:sp>
            <p:nvSpPr>
              <p:cNvPr id="34832" name="Rectangle 10"/>
              <p:cNvSpPr>
                <a:spLocks noChangeArrowheads="1"/>
              </p:cNvSpPr>
              <p:nvPr/>
            </p:nvSpPr>
            <p:spPr bwMode="auto">
              <a:xfrm>
                <a:off x="4567" y="2046"/>
                <a:ext cx="582" cy="233"/>
              </a:xfrm>
              <a:prstGeom prst="rect">
                <a:avLst/>
              </a:prstGeom>
              <a:noFill/>
              <a:ln w="38100">
                <a:noFill/>
                <a:miter lim="800000"/>
              </a:ln>
            </p:spPr>
            <p:txBody>
              <a:bodyPr wrap="none" lIns="0" tIns="0" rIns="0" bIns="0">
                <a:spAutoFit/>
              </a:bodyPr>
              <a:lstStyle/>
              <a:p>
                <a:r>
                  <a:rPr lang="zh-CN" altLang="en-US" sz="2400"/>
                  <a:t>局域网</a:t>
                </a:r>
                <a:endParaRPr lang="zh-CN" altLang="en-US" sz="2400">
                  <a:latin typeface="Times New Roman" panose="02020603050405020304" pitchFamily="18" charset="0"/>
                </a:endParaRPr>
              </a:p>
            </p:txBody>
          </p:sp>
          <p:sp>
            <p:nvSpPr>
              <p:cNvPr id="34833" name="Rectangle 11"/>
              <p:cNvSpPr>
                <a:spLocks noChangeArrowheads="1"/>
              </p:cNvSpPr>
              <p:nvPr/>
            </p:nvSpPr>
            <p:spPr bwMode="auto">
              <a:xfrm>
                <a:off x="384" y="2016"/>
                <a:ext cx="846" cy="304"/>
              </a:xfrm>
              <a:prstGeom prst="rect">
                <a:avLst/>
              </a:prstGeom>
              <a:noFill/>
              <a:ln w="38100">
                <a:solidFill>
                  <a:schemeClr val="folHlink"/>
                </a:solidFill>
                <a:miter lim="800000"/>
              </a:ln>
            </p:spPr>
            <p:txBody>
              <a:bodyPr/>
              <a:lstStyle/>
              <a:p>
                <a:pPr>
                  <a:spcBef>
                    <a:spcPct val="20000"/>
                  </a:spcBef>
                </a:pPr>
                <a:endParaRPr lang="zh-CN" altLang="en-US"/>
              </a:p>
            </p:txBody>
          </p:sp>
          <p:sp>
            <p:nvSpPr>
              <p:cNvPr id="34834" name="Rectangle 12"/>
              <p:cNvSpPr>
                <a:spLocks noChangeArrowheads="1"/>
              </p:cNvSpPr>
              <p:nvPr/>
            </p:nvSpPr>
            <p:spPr bwMode="auto">
              <a:xfrm>
                <a:off x="593" y="2053"/>
                <a:ext cx="410" cy="233"/>
              </a:xfrm>
              <a:prstGeom prst="rect">
                <a:avLst/>
              </a:prstGeom>
              <a:noFill/>
              <a:ln w="38100">
                <a:noFill/>
                <a:miter lim="800000"/>
              </a:ln>
            </p:spPr>
            <p:txBody>
              <a:bodyPr wrap="none" lIns="0" tIns="0" rIns="0" bIns="0">
                <a:spAutoFit/>
              </a:bodyPr>
              <a:lstStyle/>
              <a:p>
                <a:r>
                  <a:rPr lang="en-US" altLang="zh-CN" sz="2400">
                    <a:latin typeface="Times New Roman" panose="02020603050405020304" pitchFamily="18" charset="0"/>
                  </a:rPr>
                  <a:t>SCSI</a:t>
                </a:r>
              </a:p>
            </p:txBody>
          </p:sp>
          <p:sp>
            <p:nvSpPr>
              <p:cNvPr id="34835" name="Freeform 15"/>
              <p:cNvSpPr/>
              <p:nvPr/>
            </p:nvSpPr>
            <p:spPr bwMode="auto">
              <a:xfrm>
                <a:off x="4854" y="1117"/>
                <a:ext cx="47" cy="419"/>
              </a:xfrm>
              <a:custGeom>
                <a:avLst/>
                <a:gdLst>
                  <a:gd name="T0" fmla="*/ 0 w 1"/>
                  <a:gd name="T1" fmla="*/ 0 h 435"/>
                  <a:gd name="T2" fmla="*/ 0 w 1"/>
                  <a:gd name="T3" fmla="*/ 404 h 435"/>
                  <a:gd name="T4" fmla="*/ 0 60000 65536"/>
                  <a:gd name="T5" fmla="*/ 0 60000 65536"/>
                  <a:gd name="T6" fmla="*/ 0 w 1"/>
                  <a:gd name="T7" fmla="*/ 0 h 435"/>
                  <a:gd name="T8" fmla="*/ 1 w 1"/>
                  <a:gd name="T9" fmla="*/ 435 h 435"/>
                </a:gdLst>
                <a:ahLst/>
                <a:cxnLst>
                  <a:cxn ang="T4">
                    <a:pos x="T0" y="T1"/>
                  </a:cxn>
                  <a:cxn ang="T5">
                    <a:pos x="T2" y="T3"/>
                  </a:cxn>
                </a:cxnLst>
                <a:rect l="T6" t="T7" r="T8" b="T9"/>
                <a:pathLst>
                  <a:path w="1" h="435">
                    <a:moveTo>
                      <a:pt x="0" y="0"/>
                    </a:moveTo>
                    <a:lnTo>
                      <a:pt x="0" y="435"/>
                    </a:lnTo>
                  </a:path>
                </a:pathLst>
              </a:custGeom>
              <a:solidFill>
                <a:srgbClr val="FFFFFF"/>
              </a:solidFill>
              <a:ln w="38100">
                <a:solidFill>
                  <a:schemeClr val="folHlink"/>
                </a:solidFill>
                <a:round/>
              </a:ln>
            </p:spPr>
            <p:txBody>
              <a:bodyPr/>
              <a:lstStyle/>
              <a:p>
                <a:endParaRPr lang="zh-CN" altLang="en-US"/>
              </a:p>
            </p:txBody>
          </p:sp>
          <p:sp>
            <p:nvSpPr>
              <p:cNvPr id="34836" name="Freeform 16"/>
              <p:cNvSpPr/>
              <p:nvPr/>
            </p:nvSpPr>
            <p:spPr bwMode="auto">
              <a:xfrm>
                <a:off x="144" y="2496"/>
                <a:ext cx="5467" cy="118"/>
              </a:xfrm>
              <a:custGeom>
                <a:avLst/>
                <a:gdLst>
                  <a:gd name="T0" fmla="*/ 0 w 5163"/>
                  <a:gd name="T1" fmla="*/ 37 h 189"/>
                  <a:gd name="T2" fmla="*/ 140 w 5163"/>
                  <a:gd name="T3" fmla="*/ 74 h 189"/>
                  <a:gd name="T4" fmla="*/ 140 w 5163"/>
                  <a:gd name="T5" fmla="*/ 57 h 189"/>
                  <a:gd name="T6" fmla="*/ 5645 w 5163"/>
                  <a:gd name="T7" fmla="*/ 57 h 189"/>
                  <a:gd name="T8" fmla="*/ 5645 w 5163"/>
                  <a:gd name="T9" fmla="*/ 74 h 189"/>
                  <a:gd name="T10" fmla="*/ 5789 w 5163"/>
                  <a:gd name="T11" fmla="*/ 37 h 189"/>
                  <a:gd name="T12" fmla="*/ 5645 w 5163"/>
                  <a:gd name="T13" fmla="*/ 0 h 189"/>
                  <a:gd name="T14" fmla="*/ 5645 w 5163"/>
                  <a:gd name="T15" fmla="*/ 17 h 189"/>
                  <a:gd name="T16" fmla="*/ 140 w 5163"/>
                  <a:gd name="T17" fmla="*/ 17 h 189"/>
                  <a:gd name="T18" fmla="*/ 140 w 5163"/>
                  <a:gd name="T19" fmla="*/ 0 h 189"/>
                  <a:gd name="T20" fmla="*/ 0 w 5163"/>
                  <a:gd name="T21" fmla="*/ 37 h 18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163"/>
                  <a:gd name="T34" fmla="*/ 0 h 189"/>
                  <a:gd name="T35" fmla="*/ 5163 w 5163"/>
                  <a:gd name="T36" fmla="*/ 189 h 18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163" h="189">
                    <a:moveTo>
                      <a:pt x="0" y="94"/>
                    </a:moveTo>
                    <a:lnTo>
                      <a:pt x="125" y="189"/>
                    </a:lnTo>
                    <a:lnTo>
                      <a:pt x="125" y="146"/>
                    </a:lnTo>
                    <a:lnTo>
                      <a:pt x="5035" y="146"/>
                    </a:lnTo>
                    <a:lnTo>
                      <a:pt x="5035" y="189"/>
                    </a:lnTo>
                    <a:lnTo>
                      <a:pt x="5163" y="94"/>
                    </a:lnTo>
                    <a:lnTo>
                      <a:pt x="5035" y="0"/>
                    </a:lnTo>
                    <a:lnTo>
                      <a:pt x="5035" y="43"/>
                    </a:lnTo>
                    <a:lnTo>
                      <a:pt x="125" y="43"/>
                    </a:lnTo>
                    <a:lnTo>
                      <a:pt x="125" y="0"/>
                    </a:lnTo>
                    <a:lnTo>
                      <a:pt x="0" y="94"/>
                    </a:lnTo>
                    <a:close/>
                  </a:path>
                </a:pathLst>
              </a:custGeom>
              <a:solidFill>
                <a:schemeClr val="folHlink"/>
              </a:solidFill>
              <a:ln w="38100">
                <a:solidFill>
                  <a:schemeClr val="folHlink"/>
                </a:solidFill>
                <a:round/>
              </a:ln>
            </p:spPr>
            <p:txBody>
              <a:bodyPr/>
              <a:lstStyle/>
              <a:p>
                <a:endParaRPr lang="zh-CN" altLang="en-US"/>
              </a:p>
            </p:txBody>
          </p:sp>
          <p:sp>
            <p:nvSpPr>
              <p:cNvPr id="34837" name="Line 17"/>
              <p:cNvSpPr>
                <a:spLocks noChangeShapeType="1"/>
              </p:cNvSpPr>
              <p:nvPr/>
            </p:nvSpPr>
            <p:spPr bwMode="auto">
              <a:xfrm>
                <a:off x="815" y="3463"/>
                <a:ext cx="1" cy="228"/>
              </a:xfrm>
              <a:prstGeom prst="line">
                <a:avLst/>
              </a:prstGeom>
              <a:noFill/>
              <a:ln w="38100">
                <a:solidFill>
                  <a:schemeClr val="folHlink"/>
                </a:solidFill>
                <a:round/>
              </a:ln>
            </p:spPr>
            <p:txBody>
              <a:bodyPr/>
              <a:lstStyle/>
              <a:p>
                <a:endParaRPr lang="zh-CN" altLang="en-US"/>
              </a:p>
            </p:txBody>
          </p:sp>
          <p:sp>
            <p:nvSpPr>
              <p:cNvPr id="34838" name="Freeform 18"/>
              <p:cNvSpPr/>
              <p:nvPr/>
            </p:nvSpPr>
            <p:spPr bwMode="auto">
              <a:xfrm>
                <a:off x="2112" y="2312"/>
                <a:ext cx="1" cy="229"/>
              </a:xfrm>
              <a:custGeom>
                <a:avLst/>
                <a:gdLst>
                  <a:gd name="T0" fmla="*/ 0 w 1"/>
                  <a:gd name="T1" fmla="*/ 0 h 229"/>
                  <a:gd name="T2" fmla="*/ 1 w 1"/>
                  <a:gd name="T3" fmla="*/ 229 h 229"/>
                  <a:gd name="T4" fmla="*/ 0 60000 65536"/>
                  <a:gd name="T5" fmla="*/ 0 60000 65536"/>
                  <a:gd name="T6" fmla="*/ 0 w 1"/>
                  <a:gd name="T7" fmla="*/ 0 h 229"/>
                  <a:gd name="T8" fmla="*/ 1 w 1"/>
                  <a:gd name="T9" fmla="*/ 229 h 229"/>
                </a:gdLst>
                <a:ahLst/>
                <a:cxnLst>
                  <a:cxn ang="T4">
                    <a:pos x="T0" y="T1"/>
                  </a:cxn>
                  <a:cxn ang="T5">
                    <a:pos x="T2" y="T3"/>
                  </a:cxn>
                </a:cxnLst>
                <a:rect l="T6" t="T7" r="T8" b="T9"/>
                <a:pathLst>
                  <a:path w="1" h="229">
                    <a:moveTo>
                      <a:pt x="0" y="0"/>
                    </a:moveTo>
                    <a:lnTo>
                      <a:pt x="1" y="229"/>
                    </a:lnTo>
                  </a:path>
                </a:pathLst>
              </a:custGeom>
              <a:solidFill>
                <a:srgbClr val="FFFFFF"/>
              </a:solidFill>
              <a:ln w="38100">
                <a:solidFill>
                  <a:schemeClr val="folHlink"/>
                </a:solidFill>
                <a:round/>
              </a:ln>
            </p:spPr>
            <p:txBody>
              <a:bodyPr/>
              <a:lstStyle/>
              <a:p>
                <a:endParaRPr lang="zh-CN" altLang="en-US"/>
              </a:p>
            </p:txBody>
          </p:sp>
          <p:sp>
            <p:nvSpPr>
              <p:cNvPr id="34839" name="Line 19"/>
              <p:cNvSpPr>
                <a:spLocks noChangeShapeType="1"/>
              </p:cNvSpPr>
              <p:nvPr/>
            </p:nvSpPr>
            <p:spPr bwMode="auto">
              <a:xfrm>
                <a:off x="3578" y="2311"/>
                <a:ext cx="1" cy="230"/>
              </a:xfrm>
              <a:prstGeom prst="line">
                <a:avLst/>
              </a:prstGeom>
              <a:noFill/>
              <a:ln w="38100">
                <a:solidFill>
                  <a:schemeClr val="folHlink"/>
                </a:solidFill>
                <a:round/>
              </a:ln>
            </p:spPr>
            <p:txBody>
              <a:bodyPr/>
              <a:lstStyle/>
              <a:p>
                <a:endParaRPr lang="zh-CN" altLang="en-US"/>
              </a:p>
            </p:txBody>
          </p:sp>
          <p:sp>
            <p:nvSpPr>
              <p:cNvPr id="34840" name="Line 20"/>
              <p:cNvSpPr>
                <a:spLocks noChangeShapeType="1"/>
              </p:cNvSpPr>
              <p:nvPr/>
            </p:nvSpPr>
            <p:spPr bwMode="auto">
              <a:xfrm>
                <a:off x="4895" y="2311"/>
                <a:ext cx="1" cy="230"/>
              </a:xfrm>
              <a:prstGeom prst="line">
                <a:avLst/>
              </a:prstGeom>
              <a:noFill/>
              <a:ln w="38100">
                <a:solidFill>
                  <a:schemeClr val="folHlink"/>
                </a:solidFill>
                <a:round/>
              </a:ln>
            </p:spPr>
            <p:txBody>
              <a:bodyPr/>
              <a:lstStyle/>
              <a:p>
                <a:endParaRPr lang="zh-CN" altLang="en-US"/>
              </a:p>
            </p:txBody>
          </p:sp>
          <p:sp>
            <p:nvSpPr>
              <p:cNvPr id="34841" name="Line 21"/>
              <p:cNvSpPr>
                <a:spLocks noChangeShapeType="1"/>
              </p:cNvSpPr>
              <p:nvPr/>
            </p:nvSpPr>
            <p:spPr bwMode="auto">
              <a:xfrm>
                <a:off x="2880" y="1683"/>
                <a:ext cx="0" cy="909"/>
              </a:xfrm>
              <a:prstGeom prst="line">
                <a:avLst/>
              </a:prstGeom>
              <a:noFill/>
              <a:ln w="38100">
                <a:solidFill>
                  <a:schemeClr val="folHlink"/>
                </a:solidFill>
                <a:round/>
              </a:ln>
            </p:spPr>
            <p:txBody>
              <a:bodyPr/>
              <a:lstStyle/>
              <a:p>
                <a:endParaRPr lang="zh-CN" altLang="en-US"/>
              </a:p>
            </p:txBody>
          </p:sp>
          <p:sp>
            <p:nvSpPr>
              <p:cNvPr id="34842" name="Line 22"/>
              <p:cNvSpPr>
                <a:spLocks noChangeShapeType="1"/>
              </p:cNvSpPr>
              <p:nvPr/>
            </p:nvSpPr>
            <p:spPr bwMode="auto">
              <a:xfrm>
                <a:off x="816" y="2314"/>
                <a:ext cx="1" cy="230"/>
              </a:xfrm>
              <a:prstGeom prst="line">
                <a:avLst/>
              </a:prstGeom>
              <a:noFill/>
              <a:ln w="38100">
                <a:solidFill>
                  <a:schemeClr val="folHlink"/>
                </a:solidFill>
                <a:round/>
              </a:ln>
            </p:spPr>
            <p:txBody>
              <a:bodyPr/>
              <a:lstStyle/>
              <a:p>
                <a:endParaRPr lang="zh-CN" altLang="en-US"/>
              </a:p>
            </p:txBody>
          </p:sp>
          <p:sp>
            <p:nvSpPr>
              <p:cNvPr id="34843" name="Line 23"/>
              <p:cNvSpPr>
                <a:spLocks noChangeShapeType="1"/>
              </p:cNvSpPr>
              <p:nvPr/>
            </p:nvSpPr>
            <p:spPr bwMode="auto">
              <a:xfrm>
                <a:off x="2112" y="3463"/>
                <a:ext cx="1" cy="228"/>
              </a:xfrm>
              <a:prstGeom prst="line">
                <a:avLst/>
              </a:prstGeom>
              <a:noFill/>
              <a:ln w="38100">
                <a:solidFill>
                  <a:schemeClr val="folHlink"/>
                </a:solidFill>
                <a:round/>
              </a:ln>
            </p:spPr>
            <p:txBody>
              <a:bodyPr/>
              <a:lstStyle/>
              <a:p>
                <a:endParaRPr lang="zh-CN" altLang="en-US"/>
              </a:p>
            </p:txBody>
          </p:sp>
          <p:sp>
            <p:nvSpPr>
              <p:cNvPr id="34844" name="Line 24"/>
              <p:cNvSpPr>
                <a:spLocks noChangeShapeType="1"/>
              </p:cNvSpPr>
              <p:nvPr/>
            </p:nvSpPr>
            <p:spPr bwMode="auto">
              <a:xfrm>
                <a:off x="3578" y="3452"/>
                <a:ext cx="1" cy="250"/>
              </a:xfrm>
              <a:prstGeom prst="line">
                <a:avLst/>
              </a:prstGeom>
              <a:noFill/>
              <a:ln w="38100">
                <a:solidFill>
                  <a:schemeClr val="folHlink"/>
                </a:solidFill>
                <a:round/>
              </a:ln>
            </p:spPr>
            <p:txBody>
              <a:bodyPr/>
              <a:lstStyle/>
              <a:p>
                <a:endParaRPr lang="zh-CN" altLang="en-US"/>
              </a:p>
            </p:txBody>
          </p:sp>
          <p:sp>
            <p:nvSpPr>
              <p:cNvPr id="34845" name="Freeform 25"/>
              <p:cNvSpPr/>
              <p:nvPr/>
            </p:nvSpPr>
            <p:spPr bwMode="auto">
              <a:xfrm>
                <a:off x="4896" y="3456"/>
                <a:ext cx="5" cy="246"/>
              </a:xfrm>
              <a:custGeom>
                <a:avLst/>
                <a:gdLst>
                  <a:gd name="T0" fmla="*/ 5 w 5"/>
                  <a:gd name="T1" fmla="*/ 0 h 246"/>
                  <a:gd name="T2" fmla="*/ 0 w 5"/>
                  <a:gd name="T3" fmla="*/ 246 h 246"/>
                  <a:gd name="T4" fmla="*/ 0 60000 65536"/>
                  <a:gd name="T5" fmla="*/ 0 60000 65536"/>
                  <a:gd name="T6" fmla="*/ 0 w 5"/>
                  <a:gd name="T7" fmla="*/ 0 h 246"/>
                  <a:gd name="T8" fmla="*/ 5 w 5"/>
                  <a:gd name="T9" fmla="*/ 246 h 246"/>
                </a:gdLst>
                <a:ahLst/>
                <a:cxnLst>
                  <a:cxn ang="T4">
                    <a:pos x="T0" y="T1"/>
                  </a:cxn>
                  <a:cxn ang="T5">
                    <a:pos x="T2" y="T3"/>
                  </a:cxn>
                </a:cxnLst>
                <a:rect l="T6" t="T7" r="T8" b="T9"/>
                <a:pathLst>
                  <a:path w="5" h="246">
                    <a:moveTo>
                      <a:pt x="5" y="0"/>
                    </a:moveTo>
                    <a:lnTo>
                      <a:pt x="0" y="246"/>
                    </a:lnTo>
                  </a:path>
                </a:pathLst>
              </a:custGeom>
              <a:solidFill>
                <a:srgbClr val="FFFFFF"/>
              </a:solidFill>
              <a:ln w="38100">
                <a:solidFill>
                  <a:schemeClr val="folHlink"/>
                </a:solidFill>
                <a:round/>
              </a:ln>
            </p:spPr>
            <p:txBody>
              <a:bodyPr/>
              <a:lstStyle/>
              <a:p>
                <a:endParaRPr lang="zh-CN" altLang="en-US"/>
              </a:p>
            </p:txBody>
          </p:sp>
          <p:sp>
            <p:nvSpPr>
              <p:cNvPr id="34846" name="Freeform 26"/>
              <p:cNvSpPr/>
              <p:nvPr/>
            </p:nvSpPr>
            <p:spPr bwMode="auto">
              <a:xfrm>
                <a:off x="2112" y="2574"/>
                <a:ext cx="1" cy="576"/>
              </a:xfrm>
              <a:custGeom>
                <a:avLst/>
                <a:gdLst>
                  <a:gd name="T0" fmla="*/ 0 w 1"/>
                  <a:gd name="T1" fmla="*/ 0 h 576"/>
                  <a:gd name="T2" fmla="*/ 0 w 1"/>
                  <a:gd name="T3" fmla="*/ 576 h 576"/>
                  <a:gd name="T4" fmla="*/ 0 60000 65536"/>
                  <a:gd name="T5" fmla="*/ 0 60000 65536"/>
                  <a:gd name="T6" fmla="*/ 0 w 1"/>
                  <a:gd name="T7" fmla="*/ 0 h 576"/>
                  <a:gd name="T8" fmla="*/ 1 w 1"/>
                  <a:gd name="T9" fmla="*/ 576 h 576"/>
                </a:gdLst>
                <a:ahLst/>
                <a:cxnLst>
                  <a:cxn ang="T4">
                    <a:pos x="T0" y="T1"/>
                  </a:cxn>
                  <a:cxn ang="T5">
                    <a:pos x="T2" y="T3"/>
                  </a:cxn>
                </a:cxnLst>
                <a:rect l="T6" t="T7" r="T8" b="T9"/>
                <a:pathLst>
                  <a:path w="1" h="576">
                    <a:moveTo>
                      <a:pt x="0" y="0"/>
                    </a:moveTo>
                    <a:lnTo>
                      <a:pt x="0" y="576"/>
                    </a:lnTo>
                  </a:path>
                </a:pathLst>
              </a:custGeom>
              <a:solidFill>
                <a:srgbClr val="FFFFFF"/>
              </a:solidFill>
              <a:ln w="38100">
                <a:solidFill>
                  <a:schemeClr val="folHlink"/>
                </a:solidFill>
                <a:round/>
              </a:ln>
            </p:spPr>
            <p:txBody>
              <a:bodyPr/>
              <a:lstStyle/>
              <a:p>
                <a:endParaRPr lang="zh-CN" altLang="en-US"/>
              </a:p>
            </p:txBody>
          </p:sp>
          <p:sp>
            <p:nvSpPr>
              <p:cNvPr id="34847" name="Freeform 27"/>
              <p:cNvSpPr/>
              <p:nvPr/>
            </p:nvSpPr>
            <p:spPr bwMode="auto">
              <a:xfrm>
                <a:off x="3360" y="1486"/>
                <a:ext cx="2267" cy="116"/>
              </a:xfrm>
              <a:custGeom>
                <a:avLst/>
                <a:gdLst>
                  <a:gd name="T0" fmla="*/ 0 w 2267"/>
                  <a:gd name="T1" fmla="*/ 36 h 189"/>
                  <a:gd name="T2" fmla="*/ 127 w 2267"/>
                  <a:gd name="T3" fmla="*/ 71 h 189"/>
                  <a:gd name="T4" fmla="*/ 127 w 2267"/>
                  <a:gd name="T5" fmla="*/ 53 h 189"/>
                  <a:gd name="T6" fmla="*/ 2140 w 2267"/>
                  <a:gd name="T7" fmla="*/ 53 h 189"/>
                  <a:gd name="T8" fmla="*/ 2140 w 2267"/>
                  <a:gd name="T9" fmla="*/ 71 h 189"/>
                  <a:gd name="T10" fmla="*/ 2267 w 2267"/>
                  <a:gd name="T11" fmla="*/ 36 h 189"/>
                  <a:gd name="T12" fmla="*/ 2140 w 2267"/>
                  <a:gd name="T13" fmla="*/ 0 h 189"/>
                  <a:gd name="T14" fmla="*/ 2140 w 2267"/>
                  <a:gd name="T15" fmla="*/ 19 h 189"/>
                  <a:gd name="T16" fmla="*/ 127 w 2267"/>
                  <a:gd name="T17" fmla="*/ 19 h 189"/>
                  <a:gd name="T18" fmla="*/ 127 w 2267"/>
                  <a:gd name="T19" fmla="*/ 0 h 189"/>
                  <a:gd name="T20" fmla="*/ 0 w 2267"/>
                  <a:gd name="T21" fmla="*/ 36 h 18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267"/>
                  <a:gd name="T34" fmla="*/ 0 h 189"/>
                  <a:gd name="T35" fmla="*/ 2267 w 2267"/>
                  <a:gd name="T36" fmla="*/ 189 h 18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267" h="189">
                    <a:moveTo>
                      <a:pt x="0" y="95"/>
                    </a:moveTo>
                    <a:lnTo>
                      <a:pt x="127" y="189"/>
                    </a:lnTo>
                    <a:lnTo>
                      <a:pt x="127" y="140"/>
                    </a:lnTo>
                    <a:lnTo>
                      <a:pt x="2140" y="140"/>
                    </a:lnTo>
                    <a:lnTo>
                      <a:pt x="2140" y="189"/>
                    </a:lnTo>
                    <a:lnTo>
                      <a:pt x="2267" y="95"/>
                    </a:lnTo>
                    <a:lnTo>
                      <a:pt x="2140" y="0"/>
                    </a:lnTo>
                    <a:lnTo>
                      <a:pt x="2140" y="50"/>
                    </a:lnTo>
                    <a:lnTo>
                      <a:pt x="127" y="50"/>
                    </a:lnTo>
                    <a:lnTo>
                      <a:pt x="127" y="0"/>
                    </a:lnTo>
                    <a:lnTo>
                      <a:pt x="0" y="95"/>
                    </a:lnTo>
                    <a:close/>
                  </a:path>
                </a:pathLst>
              </a:custGeom>
              <a:solidFill>
                <a:schemeClr val="folHlink"/>
              </a:solidFill>
              <a:ln w="38100">
                <a:solidFill>
                  <a:schemeClr val="folHlink"/>
                </a:solidFill>
                <a:round/>
              </a:ln>
            </p:spPr>
            <p:txBody>
              <a:bodyPr/>
              <a:lstStyle/>
              <a:p>
                <a:endParaRPr lang="zh-CN" altLang="en-US"/>
              </a:p>
            </p:txBody>
          </p:sp>
          <p:sp>
            <p:nvSpPr>
              <p:cNvPr id="34848" name="Rectangle 28"/>
              <p:cNvSpPr>
                <a:spLocks noChangeArrowheads="1"/>
              </p:cNvSpPr>
              <p:nvPr/>
            </p:nvSpPr>
            <p:spPr bwMode="auto">
              <a:xfrm>
                <a:off x="384" y="1392"/>
                <a:ext cx="846" cy="304"/>
              </a:xfrm>
              <a:prstGeom prst="rect">
                <a:avLst/>
              </a:prstGeom>
              <a:noFill/>
              <a:ln w="38100">
                <a:solidFill>
                  <a:schemeClr val="folHlink"/>
                </a:solidFill>
                <a:miter lim="800000"/>
              </a:ln>
            </p:spPr>
            <p:txBody>
              <a:bodyPr/>
              <a:lstStyle/>
              <a:p>
                <a:pPr>
                  <a:spcBef>
                    <a:spcPct val="20000"/>
                  </a:spcBef>
                </a:pPr>
                <a:endParaRPr lang="zh-CN" altLang="en-US"/>
              </a:p>
            </p:txBody>
          </p:sp>
          <p:sp>
            <p:nvSpPr>
              <p:cNvPr id="34849" name="Rectangle 29"/>
              <p:cNvSpPr>
                <a:spLocks noChangeArrowheads="1"/>
              </p:cNvSpPr>
              <p:nvPr/>
            </p:nvSpPr>
            <p:spPr bwMode="auto">
              <a:xfrm>
                <a:off x="609" y="1429"/>
                <a:ext cx="378" cy="233"/>
              </a:xfrm>
              <a:prstGeom prst="rect">
                <a:avLst/>
              </a:prstGeom>
              <a:noFill/>
              <a:ln w="38100">
                <a:noFill/>
                <a:miter lim="800000"/>
              </a:ln>
            </p:spPr>
            <p:txBody>
              <a:bodyPr wrap="none" lIns="0" tIns="0" rIns="0" bIns="0">
                <a:spAutoFit/>
              </a:bodyPr>
              <a:lstStyle/>
              <a:p>
                <a:r>
                  <a:rPr lang="en-US" altLang="zh-CN" sz="2400">
                    <a:latin typeface="Times New Roman" panose="02020603050405020304" pitchFamily="18" charset="0"/>
                  </a:rPr>
                  <a:t>CPU</a:t>
                </a:r>
              </a:p>
            </p:txBody>
          </p:sp>
          <p:sp>
            <p:nvSpPr>
              <p:cNvPr id="34850" name="Freeform 30"/>
              <p:cNvSpPr/>
              <p:nvPr/>
            </p:nvSpPr>
            <p:spPr bwMode="auto">
              <a:xfrm>
                <a:off x="144" y="3600"/>
                <a:ext cx="5451" cy="118"/>
              </a:xfrm>
              <a:custGeom>
                <a:avLst/>
                <a:gdLst>
                  <a:gd name="T0" fmla="*/ 0 w 5165"/>
                  <a:gd name="T1" fmla="*/ 37 h 189"/>
                  <a:gd name="T2" fmla="*/ 141 w 5165"/>
                  <a:gd name="T3" fmla="*/ 74 h 189"/>
                  <a:gd name="T4" fmla="*/ 141 w 5165"/>
                  <a:gd name="T5" fmla="*/ 57 h 189"/>
                  <a:gd name="T6" fmla="*/ 5611 w 5165"/>
                  <a:gd name="T7" fmla="*/ 57 h 189"/>
                  <a:gd name="T8" fmla="*/ 5611 w 5165"/>
                  <a:gd name="T9" fmla="*/ 74 h 189"/>
                  <a:gd name="T10" fmla="*/ 5753 w 5165"/>
                  <a:gd name="T11" fmla="*/ 37 h 189"/>
                  <a:gd name="T12" fmla="*/ 5611 w 5165"/>
                  <a:gd name="T13" fmla="*/ 0 h 189"/>
                  <a:gd name="T14" fmla="*/ 5611 w 5165"/>
                  <a:gd name="T15" fmla="*/ 17 h 189"/>
                  <a:gd name="T16" fmla="*/ 141 w 5165"/>
                  <a:gd name="T17" fmla="*/ 17 h 189"/>
                  <a:gd name="T18" fmla="*/ 141 w 5165"/>
                  <a:gd name="T19" fmla="*/ 0 h 189"/>
                  <a:gd name="T20" fmla="*/ 0 w 5165"/>
                  <a:gd name="T21" fmla="*/ 37 h 18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165"/>
                  <a:gd name="T34" fmla="*/ 0 h 189"/>
                  <a:gd name="T35" fmla="*/ 5165 w 5165"/>
                  <a:gd name="T36" fmla="*/ 189 h 18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165" h="189">
                    <a:moveTo>
                      <a:pt x="0" y="95"/>
                    </a:moveTo>
                    <a:lnTo>
                      <a:pt x="127" y="189"/>
                    </a:lnTo>
                    <a:lnTo>
                      <a:pt x="127" y="146"/>
                    </a:lnTo>
                    <a:lnTo>
                      <a:pt x="5038" y="146"/>
                    </a:lnTo>
                    <a:lnTo>
                      <a:pt x="5038" y="189"/>
                    </a:lnTo>
                    <a:lnTo>
                      <a:pt x="5165" y="95"/>
                    </a:lnTo>
                    <a:lnTo>
                      <a:pt x="5038" y="0"/>
                    </a:lnTo>
                    <a:lnTo>
                      <a:pt x="5038" y="44"/>
                    </a:lnTo>
                    <a:lnTo>
                      <a:pt x="127" y="44"/>
                    </a:lnTo>
                    <a:lnTo>
                      <a:pt x="127" y="0"/>
                    </a:lnTo>
                    <a:lnTo>
                      <a:pt x="0" y="95"/>
                    </a:lnTo>
                    <a:close/>
                  </a:path>
                </a:pathLst>
              </a:custGeom>
              <a:solidFill>
                <a:schemeClr val="folHlink"/>
              </a:solidFill>
              <a:ln w="38100">
                <a:solidFill>
                  <a:schemeClr val="folHlink"/>
                </a:solidFill>
                <a:round/>
              </a:ln>
            </p:spPr>
            <p:txBody>
              <a:bodyPr/>
              <a:lstStyle/>
              <a:p>
                <a:endParaRPr lang="zh-CN" altLang="en-US"/>
              </a:p>
            </p:txBody>
          </p:sp>
          <p:sp>
            <p:nvSpPr>
              <p:cNvPr id="34851" name="Rectangle 32"/>
              <p:cNvSpPr>
                <a:spLocks noChangeArrowheads="1"/>
              </p:cNvSpPr>
              <p:nvPr/>
            </p:nvSpPr>
            <p:spPr bwMode="auto">
              <a:xfrm>
                <a:off x="4558" y="3185"/>
                <a:ext cx="775" cy="233"/>
              </a:xfrm>
              <a:prstGeom prst="rect">
                <a:avLst/>
              </a:prstGeom>
              <a:noFill/>
              <a:ln w="38100">
                <a:noFill/>
                <a:miter lim="800000"/>
              </a:ln>
            </p:spPr>
            <p:txBody>
              <a:bodyPr wrap="none" lIns="0" tIns="0" rIns="0" bIns="0">
                <a:spAutoFit/>
              </a:bodyPr>
              <a:lstStyle/>
              <a:p>
                <a:r>
                  <a:rPr lang="zh-CN" altLang="en-US" sz="2400"/>
                  <a:t>串行接口</a:t>
                </a:r>
                <a:endParaRPr lang="zh-CN" altLang="en-US" sz="2400">
                  <a:latin typeface="Times New Roman" panose="02020603050405020304" pitchFamily="18" charset="0"/>
                </a:endParaRPr>
              </a:p>
            </p:txBody>
          </p:sp>
          <p:sp>
            <p:nvSpPr>
              <p:cNvPr id="34852" name="Rectangle 33"/>
              <p:cNvSpPr>
                <a:spLocks noChangeArrowheads="1"/>
              </p:cNvSpPr>
              <p:nvPr/>
            </p:nvSpPr>
            <p:spPr bwMode="auto">
              <a:xfrm>
                <a:off x="384" y="3151"/>
                <a:ext cx="846" cy="304"/>
              </a:xfrm>
              <a:prstGeom prst="rect">
                <a:avLst/>
              </a:prstGeom>
              <a:noFill/>
              <a:ln w="38100">
                <a:solidFill>
                  <a:schemeClr val="folHlink"/>
                </a:solidFill>
                <a:miter lim="800000"/>
              </a:ln>
            </p:spPr>
            <p:txBody>
              <a:bodyPr/>
              <a:lstStyle/>
              <a:p>
                <a:pPr>
                  <a:spcBef>
                    <a:spcPct val="20000"/>
                  </a:spcBef>
                </a:pPr>
                <a:endParaRPr lang="zh-CN" altLang="en-US"/>
              </a:p>
            </p:txBody>
          </p:sp>
          <p:sp>
            <p:nvSpPr>
              <p:cNvPr id="34853" name="Rectangle 34"/>
              <p:cNvSpPr>
                <a:spLocks noChangeArrowheads="1"/>
              </p:cNvSpPr>
              <p:nvPr/>
            </p:nvSpPr>
            <p:spPr bwMode="auto">
              <a:xfrm>
                <a:off x="609" y="3188"/>
                <a:ext cx="374" cy="233"/>
              </a:xfrm>
              <a:prstGeom prst="rect">
                <a:avLst/>
              </a:prstGeom>
              <a:noFill/>
              <a:ln w="38100">
                <a:noFill/>
                <a:miter lim="800000"/>
              </a:ln>
            </p:spPr>
            <p:txBody>
              <a:bodyPr wrap="none" lIns="0" tIns="0" rIns="0" bIns="0">
                <a:spAutoFit/>
              </a:bodyPr>
              <a:lstStyle/>
              <a:p>
                <a:r>
                  <a:rPr lang="en-US" altLang="zh-CN" sz="2400">
                    <a:latin typeface="Times New Roman" panose="02020603050405020304" pitchFamily="18" charset="0"/>
                  </a:rPr>
                  <a:t>FAX</a:t>
                </a:r>
              </a:p>
            </p:txBody>
          </p:sp>
          <p:sp>
            <p:nvSpPr>
              <p:cNvPr id="34854" name="Rectangle 35"/>
              <p:cNvSpPr>
                <a:spLocks noChangeArrowheads="1"/>
              </p:cNvSpPr>
              <p:nvPr/>
            </p:nvSpPr>
            <p:spPr bwMode="auto">
              <a:xfrm>
                <a:off x="4044" y="1603"/>
                <a:ext cx="900" cy="269"/>
              </a:xfrm>
              <a:prstGeom prst="rect">
                <a:avLst/>
              </a:prstGeom>
              <a:noFill/>
              <a:ln w="38100">
                <a:noFill/>
                <a:miter lim="800000"/>
              </a:ln>
            </p:spPr>
            <p:txBody>
              <a:bodyPr wrap="none" lIns="0" tIns="0" rIns="0" bIns="0">
                <a:spAutoFit/>
              </a:bodyPr>
              <a:lstStyle/>
              <a:p>
                <a:r>
                  <a:rPr lang="zh-CN" altLang="en-US" sz="2800">
                    <a:solidFill>
                      <a:schemeClr val="folHlink"/>
                    </a:solidFill>
                  </a:rPr>
                  <a:t>系统总线</a:t>
                </a:r>
                <a:endParaRPr lang="zh-CN" altLang="en-US" sz="2800">
                  <a:solidFill>
                    <a:schemeClr val="folHlink"/>
                  </a:solidFill>
                  <a:latin typeface="Times New Roman" panose="02020603050405020304" pitchFamily="18" charset="0"/>
                </a:endParaRPr>
              </a:p>
            </p:txBody>
          </p:sp>
          <p:sp>
            <p:nvSpPr>
              <p:cNvPr id="34855" name="Rectangle 36"/>
              <p:cNvSpPr>
                <a:spLocks noChangeArrowheads="1"/>
              </p:cNvSpPr>
              <p:nvPr/>
            </p:nvSpPr>
            <p:spPr bwMode="auto">
              <a:xfrm>
                <a:off x="1296" y="1603"/>
                <a:ext cx="900" cy="269"/>
              </a:xfrm>
              <a:prstGeom prst="rect">
                <a:avLst/>
              </a:prstGeom>
              <a:noFill/>
              <a:ln w="38100">
                <a:noFill/>
                <a:miter lim="800000"/>
              </a:ln>
            </p:spPr>
            <p:txBody>
              <a:bodyPr wrap="none" lIns="0" tIns="0" rIns="0" bIns="0">
                <a:spAutoFit/>
              </a:bodyPr>
              <a:lstStyle/>
              <a:p>
                <a:r>
                  <a:rPr lang="zh-CN" altLang="en-US" sz="2800">
                    <a:solidFill>
                      <a:schemeClr val="folHlink"/>
                    </a:solidFill>
                  </a:rPr>
                  <a:t>局部总线</a:t>
                </a:r>
                <a:endParaRPr lang="zh-CN" altLang="en-US" sz="2800">
                  <a:solidFill>
                    <a:schemeClr val="folHlink"/>
                  </a:solidFill>
                  <a:latin typeface="Times New Roman" panose="02020603050405020304" pitchFamily="18" charset="0"/>
                </a:endParaRPr>
              </a:p>
            </p:txBody>
          </p:sp>
          <p:sp>
            <p:nvSpPr>
              <p:cNvPr id="34856" name="Rectangle 37"/>
              <p:cNvSpPr>
                <a:spLocks noChangeArrowheads="1"/>
              </p:cNvSpPr>
              <p:nvPr/>
            </p:nvSpPr>
            <p:spPr bwMode="auto">
              <a:xfrm>
                <a:off x="2428" y="2611"/>
                <a:ext cx="900" cy="269"/>
              </a:xfrm>
              <a:prstGeom prst="rect">
                <a:avLst/>
              </a:prstGeom>
              <a:noFill/>
              <a:ln w="38100">
                <a:noFill/>
                <a:miter lim="800000"/>
              </a:ln>
            </p:spPr>
            <p:txBody>
              <a:bodyPr wrap="none" lIns="0" tIns="0" rIns="0" bIns="0">
                <a:spAutoFit/>
              </a:bodyPr>
              <a:lstStyle/>
              <a:p>
                <a:r>
                  <a:rPr lang="zh-CN" altLang="en-US" sz="2800">
                    <a:solidFill>
                      <a:schemeClr val="folHlink"/>
                    </a:solidFill>
                  </a:rPr>
                  <a:t>高速总线</a:t>
                </a:r>
                <a:endParaRPr lang="zh-CN" altLang="en-US" sz="2800">
                  <a:solidFill>
                    <a:schemeClr val="folHlink"/>
                  </a:solidFill>
                  <a:latin typeface="Times New Roman" panose="02020603050405020304" pitchFamily="18" charset="0"/>
                </a:endParaRPr>
              </a:p>
            </p:txBody>
          </p:sp>
          <p:sp>
            <p:nvSpPr>
              <p:cNvPr id="34857" name="Rectangle 38"/>
              <p:cNvSpPr>
                <a:spLocks noChangeArrowheads="1"/>
              </p:cNvSpPr>
              <p:nvPr/>
            </p:nvSpPr>
            <p:spPr bwMode="auto">
              <a:xfrm>
                <a:off x="2420" y="3715"/>
                <a:ext cx="900" cy="269"/>
              </a:xfrm>
              <a:prstGeom prst="rect">
                <a:avLst/>
              </a:prstGeom>
              <a:noFill/>
              <a:ln w="38100">
                <a:noFill/>
                <a:miter lim="800000"/>
              </a:ln>
            </p:spPr>
            <p:txBody>
              <a:bodyPr wrap="none" lIns="0" tIns="0" rIns="0" bIns="0">
                <a:spAutoFit/>
              </a:bodyPr>
              <a:lstStyle/>
              <a:p>
                <a:r>
                  <a:rPr lang="zh-CN" altLang="en-US" sz="2800">
                    <a:solidFill>
                      <a:schemeClr val="folHlink"/>
                    </a:solidFill>
                  </a:rPr>
                  <a:t>扩展总线</a:t>
                </a:r>
                <a:endParaRPr lang="zh-CN" altLang="en-US" sz="2800">
                  <a:solidFill>
                    <a:schemeClr val="folHlink"/>
                  </a:solidFill>
                  <a:latin typeface="Times New Roman" panose="02020603050405020304" pitchFamily="18" charset="0"/>
                </a:endParaRPr>
              </a:p>
            </p:txBody>
          </p:sp>
          <p:sp>
            <p:nvSpPr>
              <p:cNvPr id="34858" name="Rectangle 39"/>
              <p:cNvSpPr>
                <a:spLocks noChangeArrowheads="1"/>
              </p:cNvSpPr>
              <p:nvPr/>
            </p:nvSpPr>
            <p:spPr bwMode="auto">
              <a:xfrm>
                <a:off x="1910" y="2046"/>
                <a:ext cx="388" cy="233"/>
              </a:xfrm>
              <a:prstGeom prst="rect">
                <a:avLst/>
              </a:prstGeom>
              <a:noFill/>
              <a:ln w="38100">
                <a:noFill/>
                <a:miter lim="800000"/>
              </a:ln>
            </p:spPr>
            <p:txBody>
              <a:bodyPr wrap="none" lIns="0" tIns="0" rIns="0" bIns="0">
                <a:spAutoFit/>
              </a:bodyPr>
              <a:lstStyle/>
              <a:p>
                <a:r>
                  <a:rPr lang="zh-CN" altLang="en-US" sz="2400"/>
                  <a:t>图形</a:t>
                </a:r>
                <a:endParaRPr lang="zh-CN" altLang="en-US" sz="2400">
                  <a:latin typeface="Times New Roman" panose="02020603050405020304" pitchFamily="18" charset="0"/>
                </a:endParaRPr>
              </a:p>
            </p:txBody>
          </p:sp>
          <p:sp>
            <p:nvSpPr>
              <p:cNvPr id="34859" name="Rectangle 40"/>
              <p:cNvSpPr>
                <a:spLocks noChangeArrowheads="1"/>
              </p:cNvSpPr>
              <p:nvPr/>
            </p:nvSpPr>
            <p:spPr bwMode="auto">
              <a:xfrm>
                <a:off x="1680" y="2010"/>
                <a:ext cx="846" cy="304"/>
              </a:xfrm>
              <a:prstGeom prst="rect">
                <a:avLst/>
              </a:prstGeom>
              <a:noFill/>
              <a:ln w="38100">
                <a:solidFill>
                  <a:schemeClr val="folHlink"/>
                </a:solidFill>
                <a:miter lim="800000"/>
              </a:ln>
            </p:spPr>
            <p:txBody>
              <a:bodyPr/>
              <a:lstStyle/>
              <a:p>
                <a:pPr>
                  <a:spcBef>
                    <a:spcPct val="20000"/>
                  </a:spcBef>
                </a:pPr>
                <a:endParaRPr lang="zh-CN" altLang="en-US"/>
              </a:p>
            </p:txBody>
          </p:sp>
          <p:sp>
            <p:nvSpPr>
              <p:cNvPr id="34860" name="Rectangle 42"/>
              <p:cNvSpPr>
                <a:spLocks noChangeArrowheads="1"/>
              </p:cNvSpPr>
              <p:nvPr/>
            </p:nvSpPr>
            <p:spPr bwMode="auto">
              <a:xfrm>
                <a:off x="4320" y="3149"/>
                <a:ext cx="1248" cy="303"/>
              </a:xfrm>
              <a:prstGeom prst="rect">
                <a:avLst/>
              </a:prstGeom>
              <a:noFill/>
              <a:ln w="38100">
                <a:solidFill>
                  <a:schemeClr val="folHlink"/>
                </a:solidFill>
                <a:miter lim="800000"/>
              </a:ln>
            </p:spPr>
            <p:txBody>
              <a:bodyPr/>
              <a:lstStyle/>
              <a:p>
                <a:pPr>
                  <a:spcBef>
                    <a:spcPct val="20000"/>
                  </a:spcBef>
                </a:pPr>
                <a:endParaRPr lang="zh-CN" altLang="en-US"/>
              </a:p>
            </p:txBody>
          </p:sp>
          <p:sp>
            <p:nvSpPr>
              <p:cNvPr id="34861" name="Text Box 43"/>
              <p:cNvSpPr txBox="1">
                <a:spLocks noChangeArrowheads="1"/>
              </p:cNvSpPr>
              <p:nvPr/>
            </p:nvSpPr>
            <p:spPr bwMode="auto">
              <a:xfrm>
                <a:off x="2406" y="1386"/>
                <a:ext cx="875" cy="288"/>
              </a:xfrm>
              <a:prstGeom prst="rect">
                <a:avLst/>
              </a:prstGeom>
              <a:noFill/>
              <a:ln w="38100">
                <a:noFill/>
                <a:miter lim="800000"/>
              </a:ln>
            </p:spPr>
            <p:txBody>
              <a:bodyPr wrap="none">
                <a:spAutoFit/>
              </a:bodyPr>
              <a:lstStyle/>
              <a:p>
                <a:r>
                  <a:rPr lang="en-US" altLang="zh-CN" sz="2400">
                    <a:latin typeface="Times New Roman" panose="02020603050405020304" pitchFamily="18" charset="0"/>
                  </a:rPr>
                  <a:t>Cache/</a:t>
                </a:r>
                <a:r>
                  <a:rPr lang="zh-CN" altLang="en-US" sz="2400">
                    <a:latin typeface="Times New Roman" panose="02020603050405020304" pitchFamily="18" charset="0"/>
                  </a:rPr>
                  <a:t>桥</a:t>
                </a:r>
              </a:p>
            </p:txBody>
          </p:sp>
          <p:sp>
            <p:nvSpPr>
              <p:cNvPr id="34862" name="AutoShape 44"/>
              <p:cNvSpPr>
                <a:spLocks noChangeArrowheads="1"/>
              </p:cNvSpPr>
              <p:nvPr/>
            </p:nvSpPr>
            <p:spPr bwMode="auto">
              <a:xfrm>
                <a:off x="1260" y="1472"/>
                <a:ext cx="1031" cy="144"/>
              </a:xfrm>
              <a:prstGeom prst="leftRightArrow">
                <a:avLst>
                  <a:gd name="adj1" fmla="val 37500"/>
                  <a:gd name="adj2" fmla="val 82370"/>
                </a:avLst>
              </a:prstGeom>
              <a:solidFill>
                <a:schemeClr val="folHlink"/>
              </a:solidFill>
              <a:ln w="38100">
                <a:solidFill>
                  <a:schemeClr val="folHlink"/>
                </a:solidFill>
                <a:miter lim="800000"/>
              </a:ln>
            </p:spPr>
            <p:txBody>
              <a:bodyPr wrap="none" anchor="ctr"/>
              <a:lstStyle/>
              <a:p>
                <a:pPr>
                  <a:spcBef>
                    <a:spcPct val="20000"/>
                  </a:spcBef>
                </a:pPr>
                <a:endParaRPr lang="zh-CN" altLang="en-US"/>
              </a:p>
            </p:txBody>
          </p:sp>
        </p:grpSp>
      </p:grpSp>
      <p:sp>
        <p:nvSpPr>
          <p:cNvPr id="51" name="灯片编号占位符 50"/>
          <p:cNvSpPr>
            <a:spLocks noGrp="1"/>
          </p:cNvSpPr>
          <p:nvPr>
            <p:ph type="sldNum" sz="quarter" idx="12"/>
          </p:nvPr>
        </p:nvSpPr>
        <p:spPr/>
        <p:txBody>
          <a:bodyPr/>
          <a:lstStyle/>
          <a:p>
            <a:pPr>
              <a:defRPr/>
            </a:pPr>
            <a:fld id="{4A2838C2-9D81-45D3-BE1C-5026DB3954AC}" type="slidenum">
              <a:rPr lang="zh-CN" altLang="en-US"/>
              <a:t>22</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out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p:txBody>
          <a:bodyPr/>
          <a:lstStyle/>
          <a:p>
            <a:r>
              <a:rPr lang="zh-CN" altLang="en-US" dirty="0"/>
              <a:t>传统微型机总线结构</a:t>
            </a:r>
          </a:p>
          <a:p>
            <a:endParaRPr lang="zh-CN" altLang="en-US" dirty="0"/>
          </a:p>
        </p:txBody>
      </p:sp>
      <p:sp>
        <p:nvSpPr>
          <p:cNvPr id="3" name="标题 2"/>
          <p:cNvSpPr>
            <a:spLocks noGrp="1"/>
          </p:cNvSpPr>
          <p:nvPr>
            <p:ph type="title"/>
          </p:nvPr>
        </p:nvSpPr>
        <p:spPr/>
        <p:txBody>
          <a:bodyPr>
            <a:normAutofit fontScale="90000"/>
          </a:bodyPr>
          <a:lstStyle/>
          <a:p>
            <a:r>
              <a:rPr lang="zh-CN" altLang="en-US" dirty="0"/>
              <a:t>总线结构举例</a:t>
            </a:r>
          </a:p>
        </p:txBody>
      </p:sp>
      <p:grpSp>
        <p:nvGrpSpPr>
          <p:cNvPr id="2" name="Group 47"/>
          <p:cNvGrpSpPr/>
          <p:nvPr/>
        </p:nvGrpSpPr>
        <p:grpSpPr bwMode="auto">
          <a:xfrm>
            <a:off x="1677988" y="2057400"/>
            <a:ext cx="8723312" cy="3729038"/>
            <a:chOff x="97" y="1296"/>
            <a:chExt cx="5495" cy="2349"/>
          </a:xfrm>
        </p:grpSpPr>
        <p:grpSp>
          <p:nvGrpSpPr>
            <p:cNvPr id="35848" name="Group 46"/>
            <p:cNvGrpSpPr/>
            <p:nvPr/>
          </p:nvGrpSpPr>
          <p:grpSpPr bwMode="auto">
            <a:xfrm>
              <a:off x="97" y="1296"/>
              <a:ext cx="5495" cy="2349"/>
              <a:chOff x="97" y="1296"/>
              <a:chExt cx="5495" cy="2349"/>
            </a:xfrm>
          </p:grpSpPr>
          <p:grpSp>
            <p:nvGrpSpPr>
              <p:cNvPr id="35852" name="Group 45"/>
              <p:cNvGrpSpPr/>
              <p:nvPr/>
            </p:nvGrpSpPr>
            <p:grpSpPr bwMode="auto">
              <a:xfrm>
                <a:off x="97" y="1296"/>
                <a:ext cx="5495" cy="2349"/>
                <a:chOff x="97" y="1296"/>
                <a:chExt cx="5495" cy="2349"/>
              </a:xfrm>
            </p:grpSpPr>
            <p:sp>
              <p:nvSpPr>
                <p:cNvPr id="35854" name="Freeform 5"/>
                <p:cNvSpPr/>
                <p:nvPr/>
              </p:nvSpPr>
              <p:spPr bwMode="auto">
                <a:xfrm>
                  <a:off x="2867" y="2513"/>
                  <a:ext cx="109" cy="348"/>
                </a:xfrm>
                <a:custGeom>
                  <a:avLst/>
                  <a:gdLst>
                    <a:gd name="T0" fmla="*/ 0 w 276"/>
                    <a:gd name="T1" fmla="*/ 229 h 464"/>
                    <a:gd name="T2" fmla="*/ 8 w 276"/>
                    <a:gd name="T3" fmla="*/ 229 h 464"/>
                    <a:gd name="T4" fmla="*/ 8 w 276"/>
                    <a:gd name="T5" fmla="*/ 0 h 464"/>
                    <a:gd name="T6" fmla="*/ 35 w 276"/>
                    <a:gd name="T7" fmla="*/ 0 h 464"/>
                    <a:gd name="T8" fmla="*/ 35 w 276"/>
                    <a:gd name="T9" fmla="*/ 229 h 464"/>
                    <a:gd name="T10" fmla="*/ 43 w 276"/>
                    <a:gd name="T11" fmla="*/ 229 h 464"/>
                    <a:gd name="T12" fmla="*/ 22 w 276"/>
                    <a:gd name="T13" fmla="*/ 261 h 464"/>
                    <a:gd name="T14" fmla="*/ 0 w 276"/>
                    <a:gd name="T15" fmla="*/ 229 h 464"/>
                    <a:gd name="T16" fmla="*/ 0 60000 65536"/>
                    <a:gd name="T17" fmla="*/ 0 60000 65536"/>
                    <a:gd name="T18" fmla="*/ 0 60000 65536"/>
                    <a:gd name="T19" fmla="*/ 0 60000 65536"/>
                    <a:gd name="T20" fmla="*/ 0 60000 65536"/>
                    <a:gd name="T21" fmla="*/ 0 60000 65536"/>
                    <a:gd name="T22" fmla="*/ 0 60000 65536"/>
                    <a:gd name="T23" fmla="*/ 0 60000 65536"/>
                    <a:gd name="T24" fmla="*/ 0 w 276"/>
                    <a:gd name="T25" fmla="*/ 0 h 464"/>
                    <a:gd name="T26" fmla="*/ 276 w 276"/>
                    <a:gd name="T27" fmla="*/ 464 h 46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76" h="464">
                      <a:moveTo>
                        <a:pt x="0" y="406"/>
                      </a:moveTo>
                      <a:lnTo>
                        <a:pt x="51" y="406"/>
                      </a:lnTo>
                      <a:lnTo>
                        <a:pt x="51" y="0"/>
                      </a:lnTo>
                      <a:lnTo>
                        <a:pt x="225" y="0"/>
                      </a:lnTo>
                      <a:lnTo>
                        <a:pt x="225" y="406"/>
                      </a:lnTo>
                      <a:lnTo>
                        <a:pt x="276" y="406"/>
                      </a:lnTo>
                      <a:lnTo>
                        <a:pt x="138" y="464"/>
                      </a:lnTo>
                      <a:lnTo>
                        <a:pt x="0" y="406"/>
                      </a:lnTo>
                      <a:close/>
                    </a:path>
                  </a:pathLst>
                </a:custGeom>
                <a:solidFill>
                  <a:schemeClr val="folHlink"/>
                </a:solidFill>
                <a:ln w="19050">
                  <a:solidFill>
                    <a:schemeClr val="folHlink"/>
                  </a:solidFill>
                  <a:round/>
                </a:ln>
              </p:spPr>
              <p:txBody>
                <a:bodyPr/>
                <a:lstStyle/>
                <a:p>
                  <a:endParaRPr lang="zh-CN" altLang="en-US"/>
                </a:p>
              </p:txBody>
            </p:sp>
            <p:sp>
              <p:nvSpPr>
                <p:cNvPr id="35855" name="Rectangle 6"/>
                <p:cNvSpPr>
                  <a:spLocks noChangeArrowheads="1"/>
                </p:cNvSpPr>
                <p:nvPr/>
              </p:nvSpPr>
              <p:spPr bwMode="auto">
                <a:xfrm>
                  <a:off x="4512" y="1809"/>
                  <a:ext cx="1080" cy="298"/>
                </a:xfrm>
                <a:prstGeom prst="rect">
                  <a:avLst/>
                </a:prstGeom>
                <a:noFill/>
                <a:ln w="38100">
                  <a:solidFill>
                    <a:schemeClr val="folHlink"/>
                  </a:solidFill>
                  <a:miter lim="800000"/>
                </a:ln>
              </p:spPr>
              <p:txBody>
                <a:bodyPr/>
                <a:lstStyle/>
                <a:p>
                  <a:pPr>
                    <a:spcBef>
                      <a:spcPct val="20000"/>
                    </a:spcBef>
                  </a:pPr>
                  <a:endParaRPr lang="zh-CN" altLang="en-US"/>
                </a:p>
              </p:txBody>
            </p:sp>
            <p:sp>
              <p:nvSpPr>
                <p:cNvPr id="35856" name="Rectangle 7"/>
                <p:cNvSpPr>
                  <a:spLocks noChangeArrowheads="1"/>
                </p:cNvSpPr>
                <p:nvPr/>
              </p:nvSpPr>
              <p:spPr bwMode="auto">
                <a:xfrm>
                  <a:off x="4763" y="1843"/>
                  <a:ext cx="582" cy="233"/>
                </a:xfrm>
                <a:prstGeom prst="rect">
                  <a:avLst/>
                </a:prstGeom>
                <a:noFill/>
                <a:ln w="9525">
                  <a:noFill/>
                  <a:miter lim="800000"/>
                </a:ln>
              </p:spPr>
              <p:txBody>
                <a:bodyPr wrap="none" lIns="0" tIns="0" rIns="0" bIns="0">
                  <a:spAutoFit/>
                </a:bodyPr>
                <a:lstStyle/>
                <a:p>
                  <a:r>
                    <a:rPr lang="zh-CN" altLang="en-US" sz="2400"/>
                    <a:t>存储器</a:t>
                  </a:r>
                  <a:endParaRPr lang="zh-CN" altLang="en-US" sz="2400">
                    <a:latin typeface="Times New Roman" panose="02020603050405020304" pitchFamily="18" charset="0"/>
                  </a:endParaRPr>
                </a:p>
              </p:txBody>
            </p:sp>
            <p:sp>
              <p:nvSpPr>
                <p:cNvPr id="35857" name="Rectangle 8"/>
                <p:cNvSpPr>
                  <a:spLocks noChangeArrowheads="1"/>
                </p:cNvSpPr>
                <p:nvPr/>
              </p:nvSpPr>
              <p:spPr bwMode="auto">
                <a:xfrm>
                  <a:off x="97" y="2683"/>
                  <a:ext cx="708" cy="543"/>
                </a:xfrm>
                <a:prstGeom prst="rect">
                  <a:avLst/>
                </a:prstGeom>
                <a:noFill/>
                <a:ln w="38100">
                  <a:solidFill>
                    <a:schemeClr val="folHlink"/>
                  </a:solidFill>
                  <a:miter lim="800000"/>
                </a:ln>
              </p:spPr>
              <p:txBody>
                <a:bodyPr/>
                <a:lstStyle/>
                <a:p>
                  <a:pPr>
                    <a:spcBef>
                      <a:spcPct val="20000"/>
                    </a:spcBef>
                  </a:pPr>
                  <a:endParaRPr lang="zh-CN" altLang="en-US"/>
                </a:p>
              </p:txBody>
            </p:sp>
            <p:sp>
              <p:nvSpPr>
                <p:cNvPr id="35858" name="Rectangle 9"/>
                <p:cNvSpPr>
                  <a:spLocks noChangeArrowheads="1"/>
                </p:cNvSpPr>
                <p:nvPr/>
              </p:nvSpPr>
              <p:spPr bwMode="auto">
                <a:xfrm>
                  <a:off x="138" y="2724"/>
                  <a:ext cx="584" cy="465"/>
                </a:xfrm>
                <a:prstGeom prst="rect">
                  <a:avLst/>
                </a:prstGeom>
                <a:noFill/>
                <a:ln w="9525">
                  <a:noFill/>
                  <a:miter lim="800000"/>
                </a:ln>
              </p:spPr>
              <p:txBody>
                <a:bodyPr wrap="none" lIns="0" tIns="0" rIns="0" bIns="0">
                  <a:spAutoFit/>
                </a:bodyPr>
                <a:lstStyle/>
                <a:p>
                  <a:r>
                    <a:rPr lang="en-US" altLang="zh-CN" sz="2400">
                      <a:latin typeface="Times New Roman" panose="02020603050405020304" pitchFamily="18" charset="0"/>
                    </a:rPr>
                    <a:t>SCSI </a:t>
                  </a:r>
                  <a:r>
                    <a:rPr lang="en-US" altLang="en-US" sz="2400">
                      <a:latin typeface="Times New Roman" panose="02020603050405020304" pitchFamily="18" charset="0"/>
                    </a:rPr>
                    <a:t>Ⅱ</a:t>
                  </a:r>
                  <a:endParaRPr lang="zh-CN" altLang="en-US" sz="2400">
                    <a:latin typeface="Times New Roman" panose="02020603050405020304" pitchFamily="18" charset="0"/>
                  </a:endParaRPr>
                </a:p>
                <a:p>
                  <a:r>
                    <a:rPr lang="zh-CN" altLang="en-US" sz="2400"/>
                    <a:t>控制器</a:t>
                  </a:r>
                </a:p>
              </p:txBody>
            </p:sp>
            <p:sp>
              <p:nvSpPr>
                <p:cNvPr id="35859" name="Freeform 10"/>
                <p:cNvSpPr/>
                <p:nvPr/>
              </p:nvSpPr>
              <p:spPr bwMode="auto">
                <a:xfrm>
                  <a:off x="2867" y="1640"/>
                  <a:ext cx="96" cy="576"/>
                </a:xfrm>
                <a:custGeom>
                  <a:avLst/>
                  <a:gdLst>
                    <a:gd name="T0" fmla="*/ 0 w 276"/>
                    <a:gd name="T1" fmla="*/ 626 h 464"/>
                    <a:gd name="T2" fmla="*/ 6 w 276"/>
                    <a:gd name="T3" fmla="*/ 626 h 464"/>
                    <a:gd name="T4" fmla="*/ 6 w 276"/>
                    <a:gd name="T5" fmla="*/ 0 h 464"/>
                    <a:gd name="T6" fmla="*/ 27 w 276"/>
                    <a:gd name="T7" fmla="*/ 0 h 464"/>
                    <a:gd name="T8" fmla="*/ 27 w 276"/>
                    <a:gd name="T9" fmla="*/ 626 h 464"/>
                    <a:gd name="T10" fmla="*/ 33 w 276"/>
                    <a:gd name="T11" fmla="*/ 626 h 464"/>
                    <a:gd name="T12" fmla="*/ 17 w 276"/>
                    <a:gd name="T13" fmla="*/ 715 h 464"/>
                    <a:gd name="T14" fmla="*/ 0 w 276"/>
                    <a:gd name="T15" fmla="*/ 626 h 464"/>
                    <a:gd name="T16" fmla="*/ 0 60000 65536"/>
                    <a:gd name="T17" fmla="*/ 0 60000 65536"/>
                    <a:gd name="T18" fmla="*/ 0 60000 65536"/>
                    <a:gd name="T19" fmla="*/ 0 60000 65536"/>
                    <a:gd name="T20" fmla="*/ 0 60000 65536"/>
                    <a:gd name="T21" fmla="*/ 0 60000 65536"/>
                    <a:gd name="T22" fmla="*/ 0 60000 65536"/>
                    <a:gd name="T23" fmla="*/ 0 60000 65536"/>
                    <a:gd name="T24" fmla="*/ 0 w 276"/>
                    <a:gd name="T25" fmla="*/ 0 h 464"/>
                    <a:gd name="T26" fmla="*/ 276 w 276"/>
                    <a:gd name="T27" fmla="*/ 464 h 46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76" h="464">
                      <a:moveTo>
                        <a:pt x="0" y="406"/>
                      </a:moveTo>
                      <a:lnTo>
                        <a:pt x="51" y="406"/>
                      </a:lnTo>
                      <a:lnTo>
                        <a:pt x="51" y="0"/>
                      </a:lnTo>
                      <a:lnTo>
                        <a:pt x="225" y="0"/>
                      </a:lnTo>
                      <a:lnTo>
                        <a:pt x="225" y="406"/>
                      </a:lnTo>
                      <a:lnTo>
                        <a:pt x="276" y="406"/>
                      </a:lnTo>
                      <a:lnTo>
                        <a:pt x="138" y="464"/>
                      </a:lnTo>
                      <a:lnTo>
                        <a:pt x="0" y="406"/>
                      </a:lnTo>
                      <a:close/>
                    </a:path>
                  </a:pathLst>
                </a:custGeom>
                <a:solidFill>
                  <a:schemeClr val="folHlink"/>
                </a:solidFill>
                <a:ln w="19050">
                  <a:solidFill>
                    <a:schemeClr val="folHlink"/>
                  </a:solidFill>
                  <a:round/>
                </a:ln>
              </p:spPr>
              <p:txBody>
                <a:bodyPr/>
                <a:lstStyle/>
                <a:p>
                  <a:endParaRPr lang="zh-CN" altLang="en-US"/>
                </a:p>
              </p:txBody>
            </p:sp>
            <p:sp>
              <p:nvSpPr>
                <p:cNvPr id="35860" name="Freeform 11"/>
                <p:cNvSpPr/>
                <p:nvPr/>
              </p:nvSpPr>
              <p:spPr bwMode="auto">
                <a:xfrm>
                  <a:off x="864" y="1579"/>
                  <a:ext cx="3648" cy="118"/>
                </a:xfrm>
                <a:custGeom>
                  <a:avLst/>
                  <a:gdLst>
                    <a:gd name="T0" fmla="*/ 0 w 3180"/>
                    <a:gd name="T1" fmla="*/ 19 h 365"/>
                    <a:gd name="T2" fmla="*/ 119 w 3180"/>
                    <a:gd name="T3" fmla="*/ 38 h 365"/>
                    <a:gd name="T4" fmla="*/ 119 w 3180"/>
                    <a:gd name="T5" fmla="*/ 29 h 365"/>
                    <a:gd name="T6" fmla="*/ 4066 w 3180"/>
                    <a:gd name="T7" fmla="*/ 29 h 365"/>
                    <a:gd name="T8" fmla="*/ 4066 w 3180"/>
                    <a:gd name="T9" fmla="*/ 38 h 365"/>
                    <a:gd name="T10" fmla="*/ 4185 w 3180"/>
                    <a:gd name="T11" fmla="*/ 19 h 365"/>
                    <a:gd name="T12" fmla="*/ 4066 w 3180"/>
                    <a:gd name="T13" fmla="*/ 0 h 365"/>
                    <a:gd name="T14" fmla="*/ 4066 w 3180"/>
                    <a:gd name="T15" fmla="*/ 9 h 365"/>
                    <a:gd name="T16" fmla="*/ 119 w 3180"/>
                    <a:gd name="T17" fmla="*/ 9 h 365"/>
                    <a:gd name="T18" fmla="*/ 119 w 3180"/>
                    <a:gd name="T19" fmla="*/ 0 h 365"/>
                    <a:gd name="T20" fmla="*/ 0 w 3180"/>
                    <a:gd name="T21" fmla="*/ 19 h 36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180"/>
                    <a:gd name="T34" fmla="*/ 0 h 365"/>
                    <a:gd name="T35" fmla="*/ 3180 w 3180"/>
                    <a:gd name="T36" fmla="*/ 365 h 36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180" h="365">
                      <a:moveTo>
                        <a:pt x="0" y="182"/>
                      </a:moveTo>
                      <a:lnTo>
                        <a:pt x="91" y="365"/>
                      </a:lnTo>
                      <a:lnTo>
                        <a:pt x="91" y="282"/>
                      </a:lnTo>
                      <a:lnTo>
                        <a:pt x="3089" y="282"/>
                      </a:lnTo>
                      <a:lnTo>
                        <a:pt x="3089" y="365"/>
                      </a:lnTo>
                      <a:lnTo>
                        <a:pt x="3180" y="182"/>
                      </a:lnTo>
                      <a:lnTo>
                        <a:pt x="3089" y="0"/>
                      </a:lnTo>
                      <a:lnTo>
                        <a:pt x="3089" y="83"/>
                      </a:lnTo>
                      <a:lnTo>
                        <a:pt x="91" y="83"/>
                      </a:lnTo>
                      <a:lnTo>
                        <a:pt x="91" y="0"/>
                      </a:lnTo>
                      <a:lnTo>
                        <a:pt x="0" y="182"/>
                      </a:lnTo>
                      <a:close/>
                    </a:path>
                  </a:pathLst>
                </a:custGeom>
                <a:solidFill>
                  <a:schemeClr val="folHlink"/>
                </a:solidFill>
                <a:ln w="19050">
                  <a:solidFill>
                    <a:schemeClr val="folHlink"/>
                  </a:solidFill>
                  <a:round/>
                </a:ln>
              </p:spPr>
              <p:txBody>
                <a:bodyPr/>
                <a:lstStyle/>
                <a:p>
                  <a:endParaRPr lang="zh-CN" altLang="en-US"/>
                </a:p>
              </p:txBody>
            </p:sp>
            <p:sp>
              <p:nvSpPr>
                <p:cNvPr id="35861" name="Freeform 12"/>
                <p:cNvSpPr/>
                <p:nvPr/>
              </p:nvSpPr>
              <p:spPr bwMode="auto">
                <a:xfrm>
                  <a:off x="816" y="2827"/>
                  <a:ext cx="4752" cy="118"/>
                </a:xfrm>
                <a:custGeom>
                  <a:avLst/>
                  <a:gdLst>
                    <a:gd name="T0" fmla="*/ 0 w 4114"/>
                    <a:gd name="T1" fmla="*/ 21 h 344"/>
                    <a:gd name="T2" fmla="*/ 116 w 4114"/>
                    <a:gd name="T3" fmla="*/ 40 h 344"/>
                    <a:gd name="T4" fmla="*/ 116 w 4114"/>
                    <a:gd name="T5" fmla="*/ 31 h 344"/>
                    <a:gd name="T6" fmla="*/ 5373 w 4114"/>
                    <a:gd name="T7" fmla="*/ 31 h 344"/>
                    <a:gd name="T8" fmla="*/ 5373 w 4114"/>
                    <a:gd name="T9" fmla="*/ 40 h 344"/>
                    <a:gd name="T10" fmla="*/ 5489 w 4114"/>
                    <a:gd name="T11" fmla="*/ 21 h 344"/>
                    <a:gd name="T12" fmla="*/ 5373 w 4114"/>
                    <a:gd name="T13" fmla="*/ 0 h 344"/>
                    <a:gd name="T14" fmla="*/ 5373 w 4114"/>
                    <a:gd name="T15" fmla="*/ 10 h 344"/>
                    <a:gd name="T16" fmla="*/ 116 w 4114"/>
                    <a:gd name="T17" fmla="*/ 10 h 344"/>
                    <a:gd name="T18" fmla="*/ 116 w 4114"/>
                    <a:gd name="T19" fmla="*/ 0 h 344"/>
                    <a:gd name="T20" fmla="*/ 0 w 4114"/>
                    <a:gd name="T21" fmla="*/ 21 h 34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114"/>
                    <a:gd name="T34" fmla="*/ 0 h 344"/>
                    <a:gd name="T35" fmla="*/ 4114 w 4114"/>
                    <a:gd name="T36" fmla="*/ 344 h 34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114" h="344">
                      <a:moveTo>
                        <a:pt x="0" y="174"/>
                      </a:moveTo>
                      <a:lnTo>
                        <a:pt x="87" y="344"/>
                      </a:lnTo>
                      <a:lnTo>
                        <a:pt x="87" y="261"/>
                      </a:lnTo>
                      <a:lnTo>
                        <a:pt x="4027" y="261"/>
                      </a:lnTo>
                      <a:lnTo>
                        <a:pt x="4027" y="344"/>
                      </a:lnTo>
                      <a:lnTo>
                        <a:pt x="4114" y="174"/>
                      </a:lnTo>
                      <a:lnTo>
                        <a:pt x="4027" y="0"/>
                      </a:lnTo>
                      <a:lnTo>
                        <a:pt x="4027" y="83"/>
                      </a:lnTo>
                      <a:lnTo>
                        <a:pt x="87" y="83"/>
                      </a:lnTo>
                      <a:lnTo>
                        <a:pt x="87" y="0"/>
                      </a:lnTo>
                      <a:lnTo>
                        <a:pt x="0" y="174"/>
                      </a:lnTo>
                      <a:close/>
                    </a:path>
                  </a:pathLst>
                </a:custGeom>
                <a:solidFill>
                  <a:schemeClr val="folHlink"/>
                </a:solidFill>
                <a:ln w="19050">
                  <a:solidFill>
                    <a:schemeClr val="folHlink"/>
                  </a:solidFill>
                  <a:round/>
                </a:ln>
              </p:spPr>
              <p:txBody>
                <a:bodyPr/>
                <a:lstStyle/>
                <a:p>
                  <a:endParaRPr lang="zh-CN" altLang="en-US"/>
                </a:p>
              </p:txBody>
            </p:sp>
            <p:sp>
              <p:nvSpPr>
                <p:cNvPr id="35862" name="Rectangle 13"/>
                <p:cNvSpPr>
                  <a:spLocks noChangeArrowheads="1"/>
                </p:cNvSpPr>
                <p:nvPr/>
              </p:nvSpPr>
              <p:spPr bwMode="auto">
                <a:xfrm>
                  <a:off x="4512" y="1514"/>
                  <a:ext cx="1080" cy="299"/>
                </a:xfrm>
                <a:prstGeom prst="rect">
                  <a:avLst/>
                </a:prstGeom>
                <a:noFill/>
                <a:ln w="38100">
                  <a:solidFill>
                    <a:schemeClr val="folHlink"/>
                  </a:solidFill>
                  <a:miter lim="800000"/>
                </a:ln>
              </p:spPr>
              <p:txBody>
                <a:bodyPr/>
                <a:lstStyle/>
                <a:p>
                  <a:pPr>
                    <a:spcBef>
                      <a:spcPct val="20000"/>
                    </a:spcBef>
                  </a:pPr>
                  <a:endParaRPr lang="zh-CN" altLang="en-US"/>
                </a:p>
              </p:txBody>
            </p:sp>
            <p:sp>
              <p:nvSpPr>
                <p:cNvPr id="35863" name="Rectangle 14"/>
                <p:cNvSpPr>
                  <a:spLocks noChangeArrowheads="1"/>
                </p:cNvSpPr>
                <p:nvPr/>
              </p:nvSpPr>
              <p:spPr bwMode="auto">
                <a:xfrm>
                  <a:off x="4569" y="1549"/>
                  <a:ext cx="969" cy="233"/>
                </a:xfrm>
                <a:prstGeom prst="rect">
                  <a:avLst/>
                </a:prstGeom>
                <a:noFill/>
                <a:ln w="9525">
                  <a:noFill/>
                  <a:miter lim="800000"/>
                </a:ln>
              </p:spPr>
              <p:txBody>
                <a:bodyPr wrap="none" lIns="0" tIns="0" rIns="0" bIns="0">
                  <a:spAutoFit/>
                </a:bodyPr>
                <a:lstStyle/>
                <a:p>
                  <a:r>
                    <a:rPr lang="zh-CN" altLang="en-US" sz="2400"/>
                    <a:t>主存控制器</a:t>
                  </a:r>
                  <a:endParaRPr lang="zh-CN" altLang="en-US" sz="2400">
                    <a:latin typeface="Times New Roman" panose="02020603050405020304" pitchFamily="18" charset="0"/>
                  </a:endParaRPr>
                </a:p>
              </p:txBody>
            </p:sp>
            <p:sp>
              <p:nvSpPr>
                <p:cNvPr id="35864" name="Rectangle 15"/>
                <p:cNvSpPr>
                  <a:spLocks noChangeArrowheads="1"/>
                </p:cNvSpPr>
                <p:nvPr/>
              </p:nvSpPr>
              <p:spPr bwMode="auto">
                <a:xfrm>
                  <a:off x="3456" y="2592"/>
                  <a:ext cx="1178" cy="269"/>
                </a:xfrm>
                <a:prstGeom prst="rect">
                  <a:avLst/>
                </a:prstGeom>
                <a:noFill/>
                <a:ln w="9525">
                  <a:noFill/>
                  <a:miter lim="800000"/>
                </a:ln>
              </p:spPr>
              <p:txBody>
                <a:bodyPr wrap="none" lIns="0" tIns="0" rIns="0" bIns="0">
                  <a:spAutoFit/>
                </a:bodyPr>
                <a:lstStyle/>
                <a:p>
                  <a:r>
                    <a:rPr lang="en-US" altLang="zh-CN" sz="2800">
                      <a:solidFill>
                        <a:schemeClr val="folHlink"/>
                      </a:solidFill>
                      <a:latin typeface="Times New Roman" panose="02020603050405020304" pitchFamily="18" charset="0"/>
                    </a:rPr>
                    <a:t>ISA</a:t>
                  </a:r>
                  <a:r>
                    <a:rPr lang="zh-CN" altLang="en-US" sz="2800">
                      <a:solidFill>
                        <a:schemeClr val="folHlink"/>
                      </a:solidFill>
                      <a:latin typeface="Times New Roman" panose="02020603050405020304" pitchFamily="18" charset="0"/>
                    </a:rPr>
                    <a:t>、</a:t>
                  </a:r>
                  <a:r>
                    <a:rPr lang="en-US" altLang="zh-CN" sz="2800">
                      <a:solidFill>
                        <a:schemeClr val="folHlink"/>
                      </a:solidFill>
                      <a:latin typeface="Times New Roman" panose="02020603050405020304" pitchFamily="18" charset="0"/>
                    </a:rPr>
                    <a:t>EISA </a:t>
                  </a:r>
                </a:p>
              </p:txBody>
            </p:sp>
            <p:sp>
              <p:nvSpPr>
                <p:cNvPr id="35865" name="Rectangle 16"/>
                <p:cNvSpPr>
                  <a:spLocks noChangeArrowheads="1"/>
                </p:cNvSpPr>
                <p:nvPr/>
              </p:nvSpPr>
              <p:spPr bwMode="auto">
                <a:xfrm>
                  <a:off x="2404" y="2805"/>
                  <a:ext cx="1167" cy="174"/>
                </a:xfrm>
                <a:prstGeom prst="rect">
                  <a:avLst/>
                </a:prstGeom>
                <a:noFill/>
                <a:ln w="9525">
                  <a:noFill/>
                  <a:miter lim="800000"/>
                </a:ln>
              </p:spPr>
              <p:txBody>
                <a:bodyPr/>
                <a:lstStyle/>
                <a:p>
                  <a:pPr>
                    <a:spcBef>
                      <a:spcPct val="20000"/>
                    </a:spcBef>
                  </a:pPr>
                  <a:endParaRPr lang="zh-CN" altLang="en-US"/>
                </a:p>
              </p:txBody>
            </p:sp>
            <p:sp>
              <p:nvSpPr>
                <p:cNvPr id="35866" name="Rectangle 17"/>
                <p:cNvSpPr>
                  <a:spLocks noChangeArrowheads="1"/>
                </p:cNvSpPr>
                <p:nvPr/>
              </p:nvSpPr>
              <p:spPr bwMode="auto">
                <a:xfrm>
                  <a:off x="1008" y="2640"/>
                  <a:ext cx="1593" cy="192"/>
                </a:xfrm>
                <a:prstGeom prst="rect">
                  <a:avLst/>
                </a:prstGeom>
                <a:noFill/>
                <a:ln w="9525">
                  <a:noFill/>
                  <a:miter lim="800000"/>
                </a:ln>
              </p:spPr>
              <p:txBody>
                <a:bodyPr wrap="none" lIns="0" tIns="0" rIns="0" bIns="0">
                  <a:spAutoFit/>
                </a:bodyPr>
                <a:lstStyle/>
                <a:p>
                  <a:r>
                    <a:rPr lang="en-US" altLang="zh-CN" sz="2000">
                      <a:latin typeface="Times New Roman" panose="02020603050405020304" pitchFamily="18" charset="0"/>
                    </a:rPr>
                    <a:t>8 MHz</a:t>
                  </a:r>
                  <a:r>
                    <a:rPr lang="zh-CN" altLang="en-US" sz="2000">
                      <a:latin typeface="Times New Roman" panose="02020603050405020304" pitchFamily="18" charset="0"/>
                    </a:rPr>
                    <a:t>的</a:t>
                  </a:r>
                  <a:r>
                    <a:rPr lang="en-US" altLang="zh-CN" sz="2000">
                      <a:latin typeface="Times New Roman" panose="02020603050405020304" pitchFamily="18" charset="0"/>
                    </a:rPr>
                    <a:t>1</a:t>
                  </a:r>
                  <a:r>
                    <a:rPr lang="zh-CN" altLang="en-US" sz="2000">
                      <a:latin typeface="Times New Roman" panose="02020603050405020304" pitchFamily="18" charset="0"/>
                    </a:rPr>
                    <a:t>6</a:t>
                  </a:r>
                  <a:r>
                    <a:rPr lang="zh-CN" altLang="en-US" sz="2000"/>
                    <a:t>位数据通路</a:t>
                  </a:r>
                </a:p>
              </p:txBody>
            </p:sp>
            <p:sp>
              <p:nvSpPr>
                <p:cNvPr id="35867" name="Rectangle 18"/>
                <p:cNvSpPr>
                  <a:spLocks noChangeArrowheads="1"/>
                </p:cNvSpPr>
                <p:nvPr/>
              </p:nvSpPr>
              <p:spPr bwMode="auto">
                <a:xfrm>
                  <a:off x="2064" y="2221"/>
                  <a:ext cx="1723" cy="294"/>
                </a:xfrm>
                <a:prstGeom prst="rect">
                  <a:avLst/>
                </a:prstGeom>
                <a:noFill/>
                <a:ln w="38100">
                  <a:solidFill>
                    <a:schemeClr val="folHlink"/>
                  </a:solidFill>
                  <a:miter lim="800000"/>
                </a:ln>
              </p:spPr>
              <p:txBody>
                <a:bodyPr/>
                <a:lstStyle/>
                <a:p>
                  <a:pPr>
                    <a:spcBef>
                      <a:spcPct val="20000"/>
                    </a:spcBef>
                  </a:pPr>
                  <a:endParaRPr lang="zh-CN" altLang="en-US"/>
                </a:p>
              </p:txBody>
            </p:sp>
            <p:sp>
              <p:nvSpPr>
                <p:cNvPr id="35868" name="Rectangle 19"/>
                <p:cNvSpPr>
                  <a:spLocks noChangeArrowheads="1"/>
                </p:cNvSpPr>
                <p:nvPr/>
              </p:nvSpPr>
              <p:spPr bwMode="auto">
                <a:xfrm>
                  <a:off x="2256" y="2246"/>
                  <a:ext cx="1357" cy="233"/>
                </a:xfrm>
                <a:prstGeom prst="rect">
                  <a:avLst/>
                </a:prstGeom>
                <a:noFill/>
                <a:ln w="9525">
                  <a:noFill/>
                  <a:miter lim="800000"/>
                </a:ln>
              </p:spPr>
              <p:txBody>
                <a:bodyPr wrap="none" lIns="0" tIns="0" rIns="0" bIns="0">
                  <a:spAutoFit/>
                </a:bodyPr>
                <a:lstStyle/>
                <a:p>
                  <a:r>
                    <a:rPr lang="zh-CN" altLang="en-US" sz="2400"/>
                    <a:t>标准总线控制器</a:t>
                  </a:r>
                  <a:endParaRPr lang="zh-CN" altLang="en-US" sz="2400">
                    <a:latin typeface="Times New Roman" panose="02020603050405020304" pitchFamily="18" charset="0"/>
                  </a:endParaRPr>
                </a:p>
              </p:txBody>
            </p:sp>
            <p:sp>
              <p:nvSpPr>
                <p:cNvPr id="35869" name="Rectangle 20"/>
                <p:cNvSpPr>
                  <a:spLocks noChangeArrowheads="1"/>
                </p:cNvSpPr>
                <p:nvPr/>
              </p:nvSpPr>
              <p:spPr bwMode="auto">
                <a:xfrm>
                  <a:off x="1104" y="1392"/>
                  <a:ext cx="1672" cy="192"/>
                </a:xfrm>
                <a:prstGeom prst="rect">
                  <a:avLst/>
                </a:prstGeom>
                <a:noFill/>
                <a:ln w="9525">
                  <a:noFill/>
                  <a:miter lim="800000"/>
                </a:ln>
              </p:spPr>
              <p:txBody>
                <a:bodyPr wrap="none" lIns="0" tIns="0" rIns="0" bIns="0">
                  <a:spAutoFit/>
                </a:bodyPr>
                <a:lstStyle/>
                <a:p>
                  <a:r>
                    <a:rPr lang="en-US" altLang="zh-CN" sz="2000">
                      <a:latin typeface="Times New Roman" panose="02020603050405020304" pitchFamily="18" charset="0"/>
                    </a:rPr>
                    <a:t>33 MHz</a:t>
                  </a:r>
                  <a:r>
                    <a:rPr lang="zh-CN" altLang="en-US" sz="2000">
                      <a:latin typeface="Times New Roman" panose="02020603050405020304" pitchFamily="18" charset="0"/>
                    </a:rPr>
                    <a:t>的</a:t>
                  </a:r>
                  <a:r>
                    <a:rPr lang="en-US" altLang="zh-CN" sz="2000">
                      <a:latin typeface="Times New Roman" panose="02020603050405020304" pitchFamily="18" charset="0"/>
                    </a:rPr>
                    <a:t>32</a:t>
                  </a:r>
                  <a:r>
                    <a:rPr lang="zh-CN" altLang="en-US" sz="2000"/>
                    <a:t>位数据通路</a:t>
                  </a:r>
                </a:p>
              </p:txBody>
            </p:sp>
            <p:sp>
              <p:nvSpPr>
                <p:cNvPr id="35870" name="Rectangle 21"/>
                <p:cNvSpPr>
                  <a:spLocks noChangeArrowheads="1"/>
                </p:cNvSpPr>
                <p:nvPr/>
              </p:nvSpPr>
              <p:spPr bwMode="auto">
                <a:xfrm>
                  <a:off x="2625" y="1296"/>
                  <a:ext cx="669" cy="232"/>
                </a:xfrm>
                <a:prstGeom prst="rect">
                  <a:avLst/>
                </a:prstGeom>
                <a:noFill/>
                <a:ln w="9525">
                  <a:noFill/>
                  <a:miter lim="800000"/>
                </a:ln>
              </p:spPr>
              <p:txBody>
                <a:bodyPr/>
                <a:lstStyle/>
                <a:p>
                  <a:pPr>
                    <a:spcBef>
                      <a:spcPct val="20000"/>
                    </a:spcBef>
                  </a:pPr>
                  <a:endParaRPr lang="zh-CN" altLang="en-US"/>
                </a:p>
              </p:txBody>
            </p:sp>
            <p:sp>
              <p:nvSpPr>
                <p:cNvPr id="35871" name="Rectangle 22"/>
                <p:cNvSpPr>
                  <a:spLocks noChangeArrowheads="1"/>
                </p:cNvSpPr>
                <p:nvPr/>
              </p:nvSpPr>
              <p:spPr bwMode="auto">
                <a:xfrm>
                  <a:off x="3120" y="1296"/>
                  <a:ext cx="900" cy="269"/>
                </a:xfrm>
                <a:prstGeom prst="rect">
                  <a:avLst/>
                </a:prstGeom>
                <a:noFill/>
                <a:ln w="9525">
                  <a:noFill/>
                  <a:miter lim="800000"/>
                </a:ln>
              </p:spPr>
              <p:txBody>
                <a:bodyPr wrap="none" lIns="0" tIns="0" rIns="0" bIns="0">
                  <a:spAutoFit/>
                </a:bodyPr>
                <a:lstStyle/>
                <a:p>
                  <a:r>
                    <a:rPr lang="zh-CN" altLang="en-US" sz="2800">
                      <a:solidFill>
                        <a:schemeClr val="folHlink"/>
                      </a:solidFill>
                    </a:rPr>
                    <a:t>系统总线</a:t>
                  </a:r>
                  <a:endParaRPr lang="zh-CN" altLang="en-US" sz="2800">
                    <a:solidFill>
                      <a:schemeClr val="folHlink"/>
                    </a:solidFill>
                    <a:latin typeface="Times New Roman" panose="02020603050405020304" pitchFamily="18" charset="0"/>
                  </a:endParaRPr>
                </a:p>
              </p:txBody>
            </p:sp>
            <p:sp>
              <p:nvSpPr>
                <p:cNvPr id="35872" name="Freeform 23"/>
                <p:cNvSpPr/>
                <p:nvPr/>
              </p:nvSpPr>
              <p:spPr bwMode="auto">
                <a:xfrm>
                  <a:off x="4497" y="2922"/>
                  <a:ext cx="159" cy="411"/>
                </a:xfrm>
                <a:custGeom>
                  <a:avLst/>
                  <a:gdLst>
                    <a:gd name="T0" fmla="*/ 77 w 159"/>
                    <a:gd name="T1" fmla="*/ 0 h 411"/>
                    <a:gd name="T2" fmla="*/ 159 w 159"/>
                    <a:gd name="T3" fmla="*/ 82 h 411"/>
                    <a:gd name="T4" fmla="*/ 120 w 159"/>
                    <a:gd name="T5" fmla="*/ 82 h 411"/>
                    <a:gd name="T6" fmla="*/ 120 w 159"/>
                    <a:gd name="T7" fmla="*/ 329 h 411"/>
                    <a:gd name="T8" fmla="*/ 159 w 159"/>
                    <a:gd name="T9" fmla="*/ 329 h 411"/>
                    <a:gd name="T10" fmla="*/ 77 w 159"/>
                    <a:gd name="T11" fmla="*/ 411 h 411"/>
                    <a:gd name="T12" fmla="*/ 0 w 159"/>
                    <a:gd name="T13" fmla="*/ 329 h 411"/>
                    <a:gd name="T14" fmla="*/ 39 w 159"/>
                    <a:gd name="T15" fmla="*/ 329 h 411"/>
                    <a:gd name="T16" fmla="*/ 39 w 159"/>
                    <a:gd name="T17" fmla="*/ 82 h 411"/>
                    <a:gd name="T18" fmla="*/ 0 w 159"/>
                    <a:gd name="T19" fmla="*/ 82 h 411"/>
                    <a:gd name="T20" fmla="*/ 77 w 159"/>
                    <a:gd name="T21" fmla="*/ 0 h 41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59"/>
                    <a:gd name="T34" fmla="*/ 0 h 411"/>
                    <a:gd name="T35" fmla="*/ 159 w 159"/>
                    <a:gd name="T36" fmla="*/ 411 h 41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59" h="411">
                      <a:moveTo>
                        <a:pt x="77" y="0"/>
                      </a:moveTo>
                      <a:lnTo>
                        <a:pt x="159" y="82"/>
                      </a:lnTo>
                      <a:lnTo>
                        <a:pt x="120" y="82"/>
                      </a:lnTo>
                      <a:lnTo>
                        <a:pt x="120" y="329"/>
                      </a:lnTo>
                      <a:lnTo>
                        <a:pt x="159" y="329"/>
                      </a:lnTo>
                      <a:lnTo>
                        <a:pt x="77" y="411"/>
                      </a:lnTo>
                      <a:lnTo>
                        <a:pt x="0" y="329"/>
                      </a:lnTo>
                      <a:lnTo>
                        <a:pt x="39" y="329"/>
                      </a:lnTo>
                      <a:lnTo>
                        <a:pt x="39" y="82"/>
                      </a:lnTo>
                      <a:lnTo>
                        <a:pt x="0" y="82"/>
                      </a:lnTo>
                      <a:lnTo>
                        <a:pt x="77" y="0"/>
                      </a:lnTo>
                      <a:close/>
                    </a:path>
                  </a:pathLst>
                </a:custGeom>
                <a:noFill/>
                <a:ln w="38100">
                  <a:solidFill>
                    <a:schemeClr val="folHlink"/>
                  </a:solidFill>
                  <a:round/>
                </a:ln>
              </p:spPr>
              <p:txBody>
                <a:bodyPr/>
                <a:lstStyle/>
                <a:p>
                  <a:endParaRPr lang="zh-CN" altLang="en-US"/>
                </a:p>
              </p:txBody>
            </p:sp>
            <p:sp>
              <p:nvSpPr>
                <p:cNvPr id="35873" name="Rectangle 24"/>
                <p:cNvSpPr>
                  <a:spLocks noChangeArrowheads="1"/>
                </p:cNvSpPr>
                <p:nvPr/>
              </p:nvSpPr>
              <p:spPr bwMode="auto">
                <a:xfrm>
                  <a:off x="4032" y="3331"/>
                  <a:ext cx="1114" cy="314"/>
                </a:xfrm>
                <a:prstGeom prst="rect">
                  <a:avLst/>
                </a:prstGeom>
                <a:noFill/>
                <a:ln w="38100">
                  <a:noFill/>
                  <a:miter lim="800000"/>
                </a:ln>
              </p:spPr>
              <p:txBody>
                <a:bodyPr/>
                <a:lstStyle/>
                <a:p>
                  <a:endParaRPr lang="zh-CN" altLang="en-US" sz="2400">
                    <a:latin typeface="Times New Roman" panose="02020603050405020304" pitchFamily="18" charset="0"/>
                  </a:endParaRPr>
                </a:p>
              </p:txBody>
            </p:sp>
            <p:sp>
              <p:nvSpPr>
                <p:cNvPr id="35874" name="Rectangle 25"/>
                <p:cNvSpPr>
                  <a:spLocks noChangeArrowheads="1"/>
                </p:cNvSpPr>
                <p:nvPr/>
              </p:nvSpPr>
              <p:spPr bwMode="auto">
                <a:xfrm>
                  <a:off x="816" y="3331"/>
                  <a:ext cx="736" cy="310"/>
                </a:xfrm>
                <a:prstGeom prst="rect">
                  <a:avLst/>
                </a:prstGeom>
                <a:noFill/>
                <a:ln w="38100">
                  <a:solidFill>
                    <a:schemeClr val="folHlink"/>
                  </a:solidFill>
                  <a:miter lim="800000"/>
                </a:ln>
              </p:spPr>
              <p:txBody>
                <a:bodyPr/>
                <a:lstStyle/>
                <a:p>
                  <a:r>
                    <a:rPr lang="zh-CN" altLang="en-US" sz="2400">
                      <a:latin typeface="Times New Roman" panose="02020603050405020304" pitchFamily="18" charset="0"/>
                    </a:rPr>
                    <a:t>多媒体</a:t>
                  </a:r>
                </a:p>
              </p:txBody>
            </p:sp>
            <p:sp>
              <p:nvSpPr>
                <p:cNvPr id="35875" name="Freeform 26"/>
                <p:cNvSpPr/>
                <p:nvPr/>
              </p:nvSpPr>
              <p:spPr bwMode="auto">
                <a:xfrm>
                  <a:off x="3312" y="2927"/>
                  <a:ext cx="163" cy="396"/>
                </a:xfrm>
                <a:custGeom>
                  <a:avLst/>
                  <a:gdLst>
                    <a:gd name="T0" fmla="*/ 82 w 163"/>
                    <a:gd name="T1" fmla="*/ 0 h 396"/>
                    <a:gd name="T2" fmla="*/ 163 w 163"/>
                    <a:gd name="T3" fmla="*/ 78 h 396"/>
                    <a:gd name="T4" fmla="*/ 121 w 163"/>
                    <a:gd name="T5" fmla="*/ 78 h 396"/>
                    <a:gd name="T6" fmla="*/ 121 w 163"/>
                    <a:gd name="T7" fmla="*/ 318 h 396"/>
                    <a:gd name="T8" fmla="*/ 163 w 163"/>
                    <a:gd name="T9" fmla="*/ 318 h 396"/>
                    <a:gd name="T10" fmla="*/ 82 w 163"/>
                    <a:gd name="T11" fmla="*/ 396 h 396"/>
                    <a:gd name="T12" fmla="*/ 0 w 163"/>
                    <a:gd name="T13" fmla="*/ 318 h 396"/>
                    <a:gd name="T14" fmla="*/ 43 w 163"/>
                    <a:gd name="T15" fmla="*/ 318 h 396"/>
                    <a:gd name="T16" fmla="*/ 43 w 163"/>
                    <a:gd name="T17" fmla="*/ 78 h 396"/>
                    <a:gd name="T18" fmla="*/ 0 w 163"/>
                    <a:gd name="T19" fmla="*/ 78 h 396"/>
                    <a:gd name="T20" fmla="*/ 82 w 163"/>
                    <a:gd name="T21" fmla="*/ 0 h 39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63"/>
                    <a:gd name="T34" fmla="*/ 0 h 396"/>
                    <a:gd name="T35" fmla="*/ 163 w 163"/>
                    <a:gd name="T36" fmla="*/ 396 h 39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63" h="396">
                      <a:moveTo>
                        <a:pt x="82" y="0"/>
                      </a:moveTo>
                      <a:lnTo>
                        <a:pt x="163" y="78"/>
                      </a:lnTo>
                      <a:lnTo>
                        <a:pt x="121" y="78"/>
                      </a:lnTo>
                      <a:lnTo>
                        <a:pt x="121" y="318"/>
                      </a:lnTo>
                      <a:lnTo>
                        <a:pt x="163" y="318"/>
                      </a:lnTo>
                      <a:lnTo>
                        <a:pt x="82" y="396"/>
                      </a:lnTo>
                      <a:lnTo>
                        <a:pt x="0" y="318"/>
                      </a:lnTo>
                      <a:lnTo>
                        <a:pt x="43" y="318"/>
                      </a:lnTo>
                      <a:lnTo>
                        <a:pt x="43" y="78"/>
                      </a:lnTo>
                      <a:lnTo>
                        <a:pt x="0" y="78"/>
                      </a:lnTo>
                      <a:lnTo>
                        <a:pt x="82" y="0"/>
                      </a:lnTo>
                      <a:close/>
                    </a:path>
                  </a:pathLst>
                </a:custGeom>
                <a:noFill/>
                <a:ln w="38100">
                  <a:solidFill>
                    <a:schemeClr val="folHlink"/>
                  </a:solidFill>
                  <a:round/>
                </a:ln>
              </p:spPr>
              <p:txBody>
                <a:bodyPr/>
                <a:lstStyle/>
                <a:p>
                  <a:endParaRPr lang="zh-CN" altLang="en-US"/>
                </a:p>
              </p:txBody>
            </p:sp>
            <p:sp>
              <p:nvSpPr>
                <p:cNvPr id="35876" name="Freeform 27"/>
                <p:cNvSpPr/>
                <p:nvPr/>
              </p:nvSpPr>
              <p:spPr bwMode="auto">
                <a:xfrm>
                  <a:off x="1104" y="2927"/>
                  <a:ext cx="163" cy="396"/>
                </a:xfrm>
                <a:custGeom>
                  <a:avLst/>
                  <a:gdLst>
                    <a:gd name="T0" fmla="*/ 81 w 163"/>
                    <a:gd name="T1" fmla="*/ 0 h 396"/>
                    <a:gd name="T2" fmla="*/ 163 w 163"/>
                    <a:gd name="T3" fmla="*/ 78 h 396"/>
                    <a:gd name="T4" fmla="*/ 120 w 163"/>
                    <a:gd name="T5" fmla="*/ 78 h 396"/>
                    <a:gd name="T6" fmla="*/ 120 w 163"/>
                    <a:gd name="T7" fmla="*/ 318 h 396"/>
                    <a:gd name="T8" fmla="*/ 163 w 163"/>
                    <a:gd name="T9" fmla="*/ 318 h 396"/>
                    <a:gd name="T10" fmla="*/ 81 w 163"/>
                    <a:gd name="T11" fmla="*/ 396 h 396"/>
                    <a:gd name="T12" fmla="*/ 0 w 163"/>
                    <a:gd name="T13" fmla="*/ 318 h 396"/>
                    <a:gd name="T14" fmla="*/ 43 w 163"/>
                    <a:gd name="T15" fmla="*/ 318 h 396"/>
                    <a:gd name="T16" fmla="*/ 43 w 163"/>
                    <a:gd name="T17" fmla="*/ 78 h 396"/>
                    <a:gd name="T18" fmla="*/ 0 w 163"/>
                    <a:gd name="T19" fmla="*/ 78 h 396"/>
                    <a:gd name="T20" fmla="*/ 81 w 163"/>
                    <a:gd name="T21" fmla="*/ 0 h 39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63"/>
                    <a:gd name="T34" fmla="*/ 0 h 396"/>
                    <a:gd name="T35" fmla="*/ 163 w 163"/>
                    <a:gd name="T36" fmla="*/ 396 h 39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63" h="396">
                      <a:moveTo>
                        <a:pt x="81" y="0"/>
                      </a:moveTo>
                      <a:lnTo>
                        <a:pt x="163" y="78"/>
                      </a:lnTo>
                      <a:lnTo>
                        <a:pt x="120" y="78"/>
                      </a:lnTo>
                      <a:lnTo>
                        <a:pt x="120" y="318"/>
                      </a:lnTo>
                      <a:lnTo>
                        <a:pt x="163" y="318"/>
                      </a:lnTo>
                      <a:lnTo>
                        <a:pt x="81" y="396"/>
                      </a:lnTo>
                      <a:lnTo>
                        <a:pt x="0" y="318"/>
                      </a:lnTo>
                      <a:lnTo>
                        <a:pt x="43" y="318"/>
                      </a:lnTo>
                      <a:lnTo>
                        <a:pt x="43" y="78"/>
                      </a:lnTo>
                      <a:lnTo>
                        <a:pt x="0" y="78"/>
                      </a:lnTo>
                      <a:lnTo>
                        <a:pt x="81" y="0"/>
                      </a:lnTo>
                      <a:close/>
                    </a:path>
                  </a:pathLst>
                </a:custGeom>
                <a:noFill/>
                <a:ln w="38100">
                  <a:solidFill>
                    <a:schemeClr val="folHlink"/>
                  </a:solidFill>
                  <a:round/>
                </a:ln>
              </p:spPr>
              <p:txBody>
                <a:bodyPr/>
                <a:lstStyle/>
                <a:p>
                  <a:endParaRPr lang="zh-CN" altLang="en-US"/>
                </a:p>
              </p:txBody>
            </p:sp>
            <p:sp>
              <p:nvSpPr>
                <p:cNvPr id="35877" name="Freeform 28"/>
                <p:cNvSpPr/>
                <p:nvPr/>
              </p:nvSpPr>
              <p:spPr bwMode="auto">
                <a:xfrm>
                  <a:off x="2112" y="2927"/>
                  <a:ext cx="158" cy="396"/>
                </a:xfrm>
                <a:custGeom>
                  <a:avLst/>
                  <a:gdLst>
                    <a:gd name="T0" fmla="*/ 81 w 158"/>
                    <a:gd name="T1" fmla="*/ 0 h 396"/>
                    <a:gd name="T2" fmla="*/ 158 w 158"/>
                    <a:gd name="T3" fmla="*/ 78 h 396"/>
                    <a:gd name="T4" fmla="*/ 120 w 158"/>
                    <a:gd name="T5" fmla="*/ 78 h 396"/>
                    <a:gd name="T6" fmla="*/ 120 w 158"/>
                    <a:gd name="T7" fmla="*/ 318 h 396"/>
                    <a:gd name="T8" fmla="*/ 158 w 158"/>
                    <a:gd name="T9" fmla="*/ 318 h 396"/>
                    <a:gd name="T10" fmla="*/ 81 w 158"/>
                    <a:gd name="T11" fmla="*/ 396 h 396"/>
                    <a:gd name="T12" fmla="*/ 0 w 158"/>
                    <a:gd name="T13" fmla="*/ 318 h 396"/>
                    <a:gd name="T14" fmla="*/ 38 w 158"/>
                    <a:gd name="T15" fmla="*/ 318 h 396"/>
                    <a:gd name="T16" fmla="*/ 38 w 158"/>
                    <a:gd name="T17" fmla="*/ 78 h 396"/>
                    <a:gd name="T18" fmla="*/ 0 w 158"/>
                    <a:gd name="T19" fmla="*/ 78 h 396"/>
                    <a:gd name="T20" fmla="*/ 81 w 158"/>
                    <a:gd name="T21" fmla="*/ 0 h 39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58"/>
                    <a:gd name="T34" fmla="*/ 0 h 396"/>
                    <a:gd name="T35" fmla="*/ 158 w 158"/>
                    <a:gd name="T36" fmla="*/ 396 h 39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58" h="396">
                      <a:moveTo>
                        <a:pt x="81" y="0"/>
                      </a:moveTo>
                      <a:lnTo>
                        <a:pt x="158" y="78"/>
                      </a:lnTo>
                      <a:lnTo>
                        <a:pt x="120" y="78"/>
                      </a:lnTo>
                      <a:lnTo>
                        <a:pt x="120" y="318"/>
                      </a:lnTo>
                      <a:lnTo>
                        <a:pt x="158" y="318"/>
                      </a:lnTo>
                      <a:lnTo>
                        <a:pt x="81" y="396"/>
                      </a:lnTo>
                      <a:lnTo>
                        <a:pt x="0" y="318"/>
                      </a:lnTo>
                      <a:lnTo>
                        <a:pt x="38" y="318"/>
                      </a:lnTo>
                      <a:lnTo>
                        <a:pt x="38" y="78"/>
                      </a:lnTo>
                      <a:lnTo>
                        <a:pt x="0" y="78"/>
                      </a:lnTo>
                      <a:lnTo>
                        <a:pt x="81" y="0"/>
                      </a:lnTo>
                      <a:close/>
                    </a:path>
                  </a:pathLst>
                </a:custGeom>
                <a:noFill/>
                <a:ln w="38100">
                  <a:solidFill>
                    <a:schemeClr val="folHlink"/>
                  </a:solidFill>
                  <a:round/>
                </a:ln>
              </p:spPr>
              <p:txBody>
                <a:bodyPr/>
                <a:lstStyle/>
                <a:p>
                  <a:endParaRPr lang="zh-CN" altLang="en-US"/>
                </a:p>
              </p:txBody>
            </p:sp>
            <p:sp>
              <p:nvSpPr>
                <p:cNvPr id="35878" name="Rectangle 29"/>
                <p:cNvSpPr>
                  <a:spLocks noChangeArrowheads="1"/>
                </p:cNvSpPr>
                <p:nvPr/>
              </p:nvSpPr>
              <p:spPr bwMode="auto">
                <a:xfrm>
                  <a:off x="1625" y="3331"/>
                  <a:ext cx="1127" cy="310"/>
                </a:xfrm>
                <a:prstGeom prst="rect">
                  <a:avLst/>
                </a:prstGeom>
                <a:noFill/>
                <a:ln w="38100">
                  <a:solidFill>
                    <a:schemeClr val="folHlink"/>
                  </a:solidFill>
                  <a:miter lim="800000"/>
                </a:ln>
              </p:spPr>
              <p:txBody>
                <a:bodyPr/>
                <a:lstStyle/>
                <a:p>
                  <a:r>
                    <a:rPr lang="zh-CN" altLang="en-US" sz="2400">
                      <a:latin typeface="Times New Roman" panose="02020603050405020304" pitchFamily="18" charset="0"/>
                    </a:rPr>
                    <a:t>高速局域网</a:t>
                  </a:r>
                </a:p>
              </p:txBody>
            </p:sp>
            <p:sp>
              <p:nvSpPr>
                <p:cNvPr id="35879" name="Rectangle 30"/>
                <p:cNvSpPr>
                  <a:spLocks noChangeArrowheads="1"/>
                </p:cNvSpPr>
                <p:nvPr/>
              </p:nvSpPr>
              <p:spPr bwMode="auto">
                <a:xfrm>
                  <a:off x="2837" y="3331"/>
                  <a:ext cx="1147" cy="310"/>
                </a:xfrm>
                <a:prstGeom prst="rect">
                  <a:avLst/>
                </a:prstGeom>
                <a:noFill/>
                <a:ln w="38100">
                  <a:solidFill>
                    <a:schemeClr val="folHlink"/>
                  </a:solidFill>
                  <a:miter lim="800000"/>
                </a:ln>
              </p:spPr>
              <p:txBody>
                <a:bodyPr/>
                <a:lstStyle/>
                <a:p>
                  <a:r>
                    <a:rPr lang="zh-CN" altLang="en-US" sz="2400">
                      <a:latin typeface="Times New Roman" panose="02020603050405020304" pitchFamily="18" charset="0"/>
                    </a:rPr>
                    <a:t>高性能图形</a:t>
                  </a:r>
                </a:p>
              </p:txBody>
            </p:sp>
            <p:sp>
              <p:nvSpPr>
                <p:cNvPr id="35880" name="Rectangle 31"/>
                <p:cNvSpPr>
                  <a:spLocks noChangeArrowheads="1"/>
                </p:cNvSpPr>
                <p:nvPr/>
              </p:nvSpPr>
              <p:spPr bwMode="auto">
                <a:xfrm>
                  <a:off x="192" y="1531"/>
                  <a:ext cx="660" cy="288"/>
                </a:xfrm>
                <a:prstGeom prst="rect">
                  <a:avLst/>
                </a:prstGeom>
                <a:noFill/>
                <a:ln w="38100">
                  <a:solidFill>
                    <a:schemeClr val="folHlink"/>
                  </a:solidFill>
                  <a:miter lim="800000"/>
                </a:ln>
              </p:spPr>
              <p:txBody>
                <a:bodyPr/>
                <a:lstStyle/>
                <a:p>
                  <a:r>
                    <a:rPr lang="en-US" altLang="zh-CN" sz="2400">
                      <a:latin typeface="Times New Roman" panose="02020603050405020304" pitchFamily="18" charset="0"/>
                    </a:rPr>
                    <a:t> CPU</a:t>
                  </a:r>
                </a:p>
              </p:txBody>
            </p:sp>
            <p:sp>
              <p:nvSpPr>
                <p:cNvPr id="35881" name="Text Box 32"/>
                <p:cNvSpPr txBox="1">
                  <a:spLocks noChangeArrowheads="1"/>
                </p:cNvSpPr>
                <p:nvPr/>
              </p:nvSpPr>
              <p:spPr bwMode="auto">
                <a:xfrm>
                  <a:off x="5075" y="3281"/>
                  <a:ext cx="340" cy="327"/>
                </a:xfrm>
                <a:prstGeom prst="rect">
                  <a:avLst/>
                </a:prstGeom>
                <a:noFill/>
                <a:ln w="38100">
                  <a:noFill/>
                  <a:miter lim="800000"/>
                </a:ln>
              </p:spPr>
              <p:txBody>
                <a:bodyPr wrap="none">
                  <a:spAutoFit/>
                </a:bodyPr>
                <a:lstStyle/>
                <a:p>
                  <a:r>
                    <a:rPr lang="zh-CN" altLang="en-US" sz="2800">
                      <a:solidFill>
                        <a:schemeClr val="folHlink"/>
                      </a:solidFill>
                      <a:latin typeface="Times New Roman" panose="02020603050405020304" pitchFamily="18" charset="0"/>
                    </a:rPr>
                    <a:t>…</a:t>
                  </a:r>
                </a:p>
              </p:txBody>
            </p:sp>
          </p:grpSp>
          <p:sp>
            <p:nvSpPr>
              <p:cNvPr id="35853" name="Text Box 36"/>
              <p:cNvSpPr txBox="1">
                <a:spLocks noChangeArrowheads="1"/>
              </p:cNvSpPr>
              <p:nvPr/>
            </p:nvSpPr>
            <p:spPr bwMode="auto">
              <a:xfrm>
                <a:off x="4558" y="2505"/>
                <a:ext cx="340" cy="327"/>
              </a:xfrm>
              <a:prstGeom prst="rect">
                <a:avLst/>
              </a:prstGeom>
              <a:noFill/>
              <a:ln w="38100">
                <a:noFill/>
                <a:miter lim="800000"/>
              </a:ln>
            </p:spPr>
            <p:txBody>
              <a:bodyPr wrap="none">
                <a:spAutoFit/>
              </a:bodyPr>
              <a:lstStyle/>
              <a:p>
                <a:r>
                  <a:rPr lang="zh-CN" altLang="en-US" sz="2800">
                    <a:solidFill>
                      <a:schemeClr val="folHlink"/>
                    </a:solidFill>
                    <a:latin typeface="Times New Roman" panose="02020603050405020304" pitchFamily="18" charset="0"/>
                  </a:rPr>
                  <a:t>…</a:t>
                </a:r>
              </a:p>
            </p:txBody>
          </p:sp>
        </p:grpSp>
        <p:grpSp>
          <p:nvGrpSpPr>
            <p:cNvPr id="35849" name="Group 41"/>
            <p:cNvGrpSpPr/>
            <p:nvPr/>
          </p:nvGrpSpPr>
          <p:grpSpPr bwMode="auto">
            <a:xfrm>
              <a:off x="4166" y="3338"/>
              <a:ext cx="846" cy="303"/>
              <a:chOff x="3151" y="3149"/>
              <a:chExt cx="846" cy="303"/>
            </a:xfrm>
          </p:grpSpPr>
          <p:sp>
            <p:nvSpPr>
              <p:cNvPr id="35850" name="Rectangle 42"/>
              <p:cNvSpPr>
                <a:spLocks noChangeArrowheads="1"/>
              </p:cNvSpPr>
              <p:nvPr/>
            </p:nvSpPr>
            <p:spPr bwMode="auto">
              <a:xfrm>
                <a:off x="3162" y="3185"/>
                <a:ext cx="700" cy="233"/>
              </a:xfrm>
              <a:prstGeom prst="rect">
                <a:avLst/>
              </a:prstGeom>
              <a:noFill/>
              <a:ln w="38100">
                <a:noFill/>
                <a:miter lim="800000"/>
              </a:ln>
            </p:spPr>
            <p:txBody>
              <a:bodyPr wrap="none" lIns="0" tIns="0" rIns="0" bIns="0">
                <a:spAutoFit/>
              </a:bodyPr>
              <a:lstStyle/>
              <a:p>
                <a:r>
                  <a:rPr lang="en-US" altLang="zh-CN" sz="2400">
                    <a:latin typeface="Times New Roman" panose="02020603050405020304" pitchFamily="18" charset="0"/>
                  </a:rPr>
                  <a:t>  Modem</a:t>
                </a:r>
                <a:endParaRPr lang="zh-CN" altLang="en-US" sz="2400">
                  <a:latin typeface="Times New Roman" panose="02020603050405020304" pitchFamily="18" charset="0"/>
                </a:endParaRPr>
              </a:p>
            </p:txBody>
          </p:sp>
          <p:sp>
            <p:nvSpPr>
              <p:cNvPr id="35851" name="Rectangle 43"/>
              <p:cNvSpPr>
                <a:spLocks noChangeArrowheads="1"/>
              </p:cNvSpPr>
              <p:nvPr/>
            </p:nvSpPr>
            <p:spPr bwMode="auto">
              <a:xfrm>
                <a:off x="3151" y="3149"/>
                <a:ext cx="846" cy="303"/>
              </a:xfrm>
              <a:prstGeom prst="rect">
                <a:avLst/>
              </a:prstGeom>
              <a:noFill/>
              <a:ln w="38100">
                <a:solidFill>
                  <a:schemeClr val="folHlink"/>
                </a:solidFill>
                <a:miter lim="800000"/>
              </a:ln>
            </p:spPr>
            <p:txBody>
              <a:bodyPr/>
              <a:lstStyle/>
              <a:p>
                <a:pPr>
                  <a:spcBef>
                    <a:spcPct val="20000"/>
                  </a:spcBef>
                </a:pPr>
                <a:endParaRPr lang="zh-CN" altLang="en-US"/>
              </a:p>
            </p:txBody>
          </p:sp>
        </p:grpSp>
      </p:grpSp>
      <p:sp>
        <p:nvSpPr>
          <p:cNvPr id="42" name="灯片编号占位符 41"/>
          <p:cNvSpPr>
            <a:spLocks noGrp="1"/>
          </p:cNvSpPr>
          <p:nvPr>
            <p:ph type="sldNum" sz="quarter" idx="12"/>
          </p:nvPr>
        </p:nvSpPr>
        <p:spPr/>
        <p:txBody>
          <a:bodyPr/>
          <a:lstStyle/>
          <a:p>
            <a:pPr>
              <a:defRPr/>
            </a:pPr>
            <a:fld id="{7D9D50C7-6FD2-43EF-B104-E603181B8EAC}" type="slidenum">
              <a:rPr lang="zh-CN" altLang="en-US"/>
              <a:t>23</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out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p:txBody>
          <a:bodyPr/>
          <a:lstStyle/>
          <a:p>
            <a:endParaRPr lang="zh-CN" altLang="en-US"/>
          </a:p>
        </p:txBody>
      </p:sp>
      <p:sp>
        <p:nvSpPr>
          <p:cNvPr id="3" name="标题 2"/>
          <p:cNvSpPr>
            <a:spLocks noGrp="1"/>
          </p:cNvSpPr>
          <p:nvPr>
            <p:ph type="title"/>
          </p:nvPr>
        </p:nvSpPr>
        <p:spPr/>
        <p:txBody>
          <a:bodyPr>
            <a:normAutofit fontScale="90000"/>
          </a:bodyPr>
          <a:lstStyle/>
          <a:p>
            <a:r>
              <a:rPr lang="en-US" altLang="zh-CN" dirty="0"/>
              <a:t>VL-BUS</a:t>
            </a:r>
            <a:r>
              <a:rPr lang="zh-CN" altLang="en-US" dirty="0"/>
              <a:t>局部总线结构</a:t>
            </a:r>
          </a:p>
        </p:txBody>
      </p:sp>
      <p:grpSp>
        <p:nvGrpSpPr>
          <p:cNvPr id="2" name="Group 54"/>
          <p:cNvGrpSpPr/>
          <p:nvPr/>
        </p:nvGrpSpPr>
        <p:grpSpPr bwMode="auto">
          <a:xfrm>
            <a:off x="1647826" y="1265238"/>
            <a:ext cx="8791575" cy="4997450"/>
            <a:chOff x="78" y="797"/>
            <a:chExt cx="5538" cy="3148"/>
          </a:xfrm>
        </p:grpSpPr>
        <p:sp>
          <p:nvSpPr>
            <p:cNvPr id="36871" name="Rectangle 4"/>
            <p:cNvSpPr>
              <a:spLocks noChangeArrowheads="1"/>
            </p:cNvSpPr>
            <p:nvPr/>
          </p:nvSpPr>
          <p:spPr bwMode="auto">
            <a:xfrm>
              <a:off x="2736" y="2208"/>
              <a:ext cx="1868" cy="192"/>
            </a:xfrm>
            <a:prstGeom prst="rect">
              <a:avLst/>
            </a:prstGeom>
            <a:noFill/>
            <a:ln w="9525">
              <a:noFill/>
              <a:miter lim="800000"/>
            </a:ln>
          </p:spPr>
          <p:txBody>
            <a:bodyPr lIns="0" tIns="0" rIns="0" bIns="0">
              <a:spAutoFit/>
            </a:bodyPr>
            <a:lstStyle/>
            <a:p>
              <a:r>
                <a:rPr lang="en-US" altLang="zh-CN" sz="2000">
                  <a:latin typeface="Times New Roman" panose="02020603050405020304" pitchFamily="18" charset="0"/>
                </a:rPr>
                <a:t>33 MHz</a:t>
              </a:r>
              <a:r>
                <a:rPr lang="zh-CN" altLang="en-US" sz="2000"/>
                <a:t>的</a:t>
              </a:r>
              <a:r>
                <a:rPr lang="zh-CN" altLang="en-US" sz="2000">
                  <a:latin typeface="Times New Roman" panose="02020603050405020304" pitchFamily="18" charset="0"/>
                </a:rPr>
                <a:t>32</a:t>
              </a:r>
              <a:r>
                <a:rPr lang="zh-CN" altLang="en-US" sz="2000"/>
                <a:t>位数据通路</a:t>
              </a:r>
            </a:p>
          </p:txBody>
        </p:sp>
        <p:sp>
          <p:nvSpPr>
            <p:cNvPr id="36872" name="Rectangle 5"/>
            <p:cNvSpPr>
              <a:spLocks noChangeArrowheads="1"/>
            </p:cNvSpPr>
            <p:nvPr/>
          </p:nvSpPr>
          <p:spPr bwMode="auto">
            <a:xfrm>
              <a:off x="2496" y="797"/>
              <a:ext cx="900" cy="269"/>
            </a:xfrm>
            <a:prstGeom prst="rect">
              <a:avLst/>
            </a:prstGeom>
            <a:noFill/>
            <a:ln w="9525">
              <a:noFill/>
              <a:miter lim="800000"/>
            </a:ln>
          </p:spPr>
          <p:txBody>
            <a:bodyPr wrap="none" lIns="0" tIns="0" rIns="0" bIns="0">
              <a:spAutoFit/>
            </a:bodyPr>
            <a:lstStyle/>
            <a:p>
              <a:r>
                <a:rPr lang="zh-CN" altLang="en-US" sz="2800">
                  <a:solidFill>
                    <a:schemeClr val="folHlink"/>
                  </a:solidFill>
                </a:rPr>
                <a:t>系统总线</a:t>
              </a:r>
              <a:endParaRPr lang="zh-CN" altLang="en-US" sz="2800">
                <a:solidFill>
                  <a:schemeClr val="folHlink"/>
                </a:solidFill>
                <a:latin typeface="Times New Roman" panose="02020603050405020304" pitchFamily="18" charset="0"/>
              </a:endParaRPr>
            </a:p>
          </p:txBody>
        </p:sp>
        <p:sp>
          <p:nvSpPr>
            <p:cNvPr id="36873" name="Rectangle 6"/>
            <p:cNvSpPr>
              <a:spLocks noChangeArrowheads="1"/>
            </p:cNvSpPr>
            <p:nvPr/>
          </p:nvSpPr>
          <p:spPr bwMode="auto">
            <a:xfrm>
              <a:off x="672" y="2869"/>
              <a:ext cx="1255" cy="233"/>
            </a:xfrm>
            <a:prstGeom prst="rect">
              <a:avLst/>
            </a:prstGeom>
            <a:noFill/>
            <a:ln w="9525">
              <a:noFill/>
              <a:miter lim="800000"/>
            </a:ln>
          </p:spPr>
          <p:txBody>
            <a:bodyPr lIns="0" tIns="0" rIns="0" bIns="0">
              <a:spAutoFit/>
            </a:bodyPr>
            <a:lstStyle/>
            <a:p>
              <a:r>
                <a:rPr lang="en-US" altLang="zh-CN" sz="2400">
                  <a:solidFill>
                    <a:schemeClr val="folHlink"/>
                  </a:solidFill>
                  <a:latin typeface="Times New Roman" panose="02020603050405020304" pitchFamily="18" charset="0"/>
                </a:rPr>
                <a:t>ISA</a:t>
              </a:r>
              <a:r>
                <a:rPr lang="zh-CN" altLang="en-US" sz="2400">
                  <a:solidFill>
                    <a:schemeClr val="folHlink"/>
                  </a:solidFill>
                  <a:latin typeface="Times New Roman" panose="02020603050405020304" pitchFamily="18" charset="0"/>
                </a:rPr>
                <a:t>、</a:t>
              </a:r>
              <a:r>
                <a:rPr lang="en-US" altLang="zh-CN" sz="2400">
                  <a:solidFill>
                    <a:schemeClr val="folHlink"/>
                  </a:solidFill>
                  <a:latin typeface="Times New Roman" panose="02020603050405020304" pitchFamily="18" charset="0"/>
                </a:rPr>
                <a:t>EISA</a:t>
              </a:r>
            </a:p>
          </p:txBody>
        </p:sp>
        <p:sp>
          <p:nvSpPr>
            <p:cNvPr id="36874" name="Freeform 7"/>
            <p:cNvSpPr/>
            <p:nvPr/>
          </p:nvSpPr>
          <p:spPr bwMode="auto">
            <a:xfrm>
              <a:off x="474" y="2740"/>
              <a:ext cx="150" cy="392"/>
            </a:xfrm>
            <a:custGeom>
              <a:avLst/>
              <a:gdLst>
                <a:gd name="T0" fmla="*/ 76 w 150"/>
                <a:gd name="T1" fmla="*/ 0 h 440"/>
                <a:gd name="T2" fmla="*/ 150 w 150"/>
                <a:gd name="T3" fmla="*/ 69 h 440"/>
                <a:gd name="T4" fmla="*/ 114 w 150"/>
                <a:gd name="T5" fmla="*/ 69 h 440"/>
                <a:gd name="T6" fmla="*/ 114 w 150"/>
                <a:gd name="T7" fmla="*/ 280 h 440"/>
                <a:gd name="T8" fmla="*/ 150 w 150"/>
                <a:gd name="T9" fmla="*/ 280 h 440"/>
                <a:gd name="T10" fmla="*/ 76 w 150"/>
                <a:gd name="T11" fmla="*/ 349 h 440"/>
                <a:gd name="T12" fmla="*/ 0 w 150"/>
                <a:gd name="T13" fmla="*/ 280 h 440"/>
                <a:gd name="T14" fmla="*/ 38 w 150"/>
                <a:gd name="T15" fmla="*/ 280 h 440"/>
                <a:gd name="T16" fmla="*/ 38 w 150"/>
                <a:gd name="T17" fmla="*/ 69 h 440"/>
                <a:gd name="T18" fmla="*/ 0 w 150"/>
                <a:gd name="T19" fmla="*/ 69 h 440"/>
                <a:gd name="T20" fmla="*/ 76 w 150"/>
                <a:gd name="T21" fmla="*/ 0 h 44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50"/>
                <a:gd name="T34" fmla="*/ 0 h 440"/>
                <a:gd name="T35" fmla="*/ 150 w 150"/>
                <a:gd name="T36" fmla="*/ 440 h 44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50" h="440">
                  <a:moveTo>
                    <a:pt x="76" y="0"/>
                  </a:moveTo>
                  <a:lnTo>
                    <a:pt x="150" y="87"/>
                  </a:lnTo>
                  <a:lnTo>
                    <a:pt x="114" y="87"/>
                  </a:lnTo>
                  <a:lnTo>
                    <a:pt x="114" y="352"/>
                  </a:lnTo>
                  <a:lnTo>
                    <a:pt x="150" y="352"/>
                  </a:lnTo>
                  <a:lnTo>
                    <a:pt x="76" y="440"/>
                  </a:lnTo>
                  <a:lnTo>
                    <a:pt x="0" y="352"/>
                  </a:lnTo>
                  <a:lnTo>
                    <a:pt x="38" y="352"/>
                  </a:lnTo>
                  <a:lnTo>
                    <a:pt x="38" y="87"/>
                  </a:lnTo>
                  <a:lnTo>
                    <a:pt x="0" y="87"/>
                  </a:lnTo>
                  <a:lnTo>
                    <a:pt x="76" y="0"/>
                  </a:lnTo>
                  <a:close/>
                </a:path>
              </a:pathLst>
            </a:custGeom>
            <a:noFill/>
            <a:ln w="38100">
              <a:solidFill>
                <a:schemeClr val="folHlink"/>
              </a:solidFill>
              <a:round/>
            </a:ln>
          </p:spPr>
          <p:txBody>
            <a:bodyPr/>
            <a:lstStyle/>
            <a:p>
              <a:endParaRPr lang="zh-CN" altLang="en-US"/>
            </a:p>
          </p:txBody>
        </p:sp>
        <p:sp>
          <p:nvSpPr>
            <p:cNvPr id="36875" name="Rectangle 8"/>
            <p:cNvSpPr>
              <a:spLocks noChangeArrowheads="1"/>
            </p:cNvSpPr>
            <p:nvPr/>
          </p:nvSpPr>
          <p:spPr bwMode="auto">
            <a:xfrm>
              <a:off x="2000" y="3018"/>
              <a:ext cx="736" cy="310"/>
            </a:xfrm>
            <a:prstGeom prst="rect">
              <a:avLst/>
            </a:prstGeom>
            <a:noFill/>
            <a:ln w="38100">
              <a:solidFill>
                <a:schemeClr val="folHlink"/>
              </a:solidFill>
              <a:miter lim="800000"/>
            </a:ln>
          </p:spPr>
          <p:txBody>
            <a:bodyPr/>
            <a:lstStyle/>
            <a:p>
              <a:r>
                <a:rPr lang="zh-CN" altLang="en-US" sz="2400">
                  <a:latin typeface="Times New Roman" panose="02020603050405020304" pitchFamily="18" charset="0"/>
                </a:rPr>
                <a:t>多媒体</a:t>
              </a:r>
            </a:p>
          </p:txBody>
        </p:sp>
        <p:sp>
          <p:nvSpPr>
            <p:cNvPr id="36876" name="Freeform 9"/>
            <p:cNvSpPr/>
            <p:nvPr/>
          </p:nvSpPr>
          <p:spPr bwMode="auto">
            <a:xfrm>
              <a:off x="2286" y="2544"/>
              <a:ext cx="163" cy="462"/>
            </a:xfrm>
            <a:custGeom>
              <a:avLst/>
              <a:gdLst>
                <a:gd name="T0" fmla="*/ 81 w 163"/>
                <a:gd name="T1" fmla="*/ 0 h 396"/>
                <a:gd name="T2" fmla="*/ 163 w 163"/>
                <a:gd name="T3" fmla="*/ 106 h 396"/>
                <a:gd name="T4" fmla="*/ 120 w 163"/>
                <a:gd name="T5" fmla="*/ 106 h 396"/>
                <a:gd name="T6" fmla="*/ 120 w 163"/>
                <a:gd name="T7" fmla="*/ 433 h 396"/>
                <a:gd name="T8" fmla="*/ 163 w 163"/>
                <a:gd name="T9" fmla="*/ 433 h 396"/>
                <a:gd name="T10" fmla="*/ 81 w 163"/>
                <a:gd name="T11" fmla="*/ 539 h 396"/>
                <a:gd name="T12" fmla="*/ 0 w 163"/>
                <a:gd name="T13" fmla="*/ 433 h 396"/>
                <a:gd name="T14" fmla="*/ 43 w 163"/>
                <a:gd name="T15" fmla="*/ 433 h 396"/>
                <a:gd name="T16" fmla="*/ 43 w 163"/>
                <a:gd name="T17" fmla="*/ 106 h 396"/>
                <a:gd name="T18" fmla="*/ 0 w 163"/>
                <a:gd name="T19" fmla="*/ 106 h 396"/>
                <a:gd name="T20" fmla="*/ 81 w 163"/>
                <a:gd name="T21" fmla="*/ 0 h 39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63"/>
                <a:gd name="T34" fmla="*/ 0 h 396"/>
                <a:gd name="T35" fmla="*/ 163 w 163"/>
                <a:gd name="T36" fmla="*/ 396 h 39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63" h="396">
                  <a:moveTo>
                    <a:pt x="81" y="0"/>
                  </a:moveTo>
                  <a:lnTo>
                    <a:pt x="163" y="78"/>
                  </a:lnTo>
                  <a:lnTo>
                    <a:pt x="120" y="78"/>
                  </a:lnTo>
                  <a:lnTo>
                    <a:pt x="120" y="318"/>
                  </a:lnTo>
                  <a:lnTo>
                    <a:pt x="163" y="318"/>
                  </a:lnTo>
                  <a:lnTo>
                    <a:pt x="81" y="396"/>
                  </a:lnTo>
                  <a:lnTo>
                    <a:pt x="0" y="318"/>
                  </a:lnTo>
                  <a:lnTo>
                    <a:pt x="43" y="318"/>
                  </a:lnTo>
                  <a:lnTo>
                    <a:pt x="43" y="78"/>
                  </a:lnTo>
                  <a:lnTo>
                    <a:pt x="0" y="78"/>
                  </a:lnTo>
                  <a:lnTo>
                    <a:pt x="81" y="0"/>
                  </a:lnTo>
                  <a:close/>
                </a:path>
              </a:pathLst>
            </a:custGeom>
            <a:noFill/>
            <a:ln w="38100">
              <a:solidFill>
                <a:schemeClr val="folHlink"/>
              </a:solidFill>
              <a:round/>
            </a:ln>
          </p:spPr>
          <p:txBody>
            <a:bodyPr/>
            <a:lstStyle/>
            <a:p>
              <a:endParaRPr lang="zh-CN" altLang="en-US"/>
            </a:p>
          </p:txBody>
        </p:sp>
        <p:sp>
          <p:nvSpPr>
            <p:cNvPr id="36877" name="Rectangle 10"/>
            <p:cNvSpPr>
              <a:spLocks noChangeArrowheads="1"/>
            </p:cNvSpPr>
            <p:nvPr/>
          </p:nvSpPr>
          <p:spPr bwMode="auto">
            <a:xfrm>
              <a:off x="2809" y="3018"/>
              <a:ext cx="1127" cy="310"/>
            </a:xfrm>
            <a:prstGeom prst="rect">
              <a:avLst/>
            </a:prstGeom>
            <a:noFill/>
            <a:ln w="38100">
              <a:solidFill>
                <a:schemeClr val="folHlink"/>
              </a:solidFill>
              <a:miter lim="800000"/>
            </a:ln>
          </p:spPr>
          <p:txBody>
            <a:bodyPr/>
            <a:lstStyle/>
            <a:p>
              <a:r>
                <a:rPr lang="zh-CN" altLang="en-US" sz="2400">
                  <a:latin typeface="Times New Roman" panose="02020603050405020304" pitchFamily="18" charset="0"/>
                </a:rPr>
                <a:t>高速局域网</a:t>
              </a:r>
            </a:p>
          </p:txBody>
        </p:sp>
        <p:sp>
          <p:nvSpPr>
            <p:cNvPr id="36878" name="Rectangle 11"/>
            <p:cNvSpPr>
              <a:spLocks noChangeArrowheads="1"/>
            </p:cNvSpPr>
            <p:nvPr/>
          </p:nvSpPr>
          <p:spPr bwMode="auto">
            <a:xfrm>
              <a:off x="4032" y="3018"/>
              <a:ext cx="1152" cy="310"/>
            </a:xfrm>
            <a:prstGeom prst="rect">
              <a:avLst/>
            </a:prstGeom>
            <a:noFill/>
            <a:ln w="38100">
              <a:solidFill>
                <a:schemeClr val="folHlink"/>
              </a:solidFill>
              <a:miter lim="800000"/>
            </a:ln>
          </p:spPr>
          <p:txBody>
            <a:bodyPr/>
            <a:lstStyle/>
            <a:p>
              <a:r>
                <a:rPr lang="zh-CN" altLang="en-US" sz="2400">
                  <a:latin typeface="Times New Roman" panose="02020603050405020304" pitchFamily="18" charset="0"/>
                </a:rPr>
                <a:t>高性能图形</a:t>
              </a:r>
            </a:p>
          </p:txBody>
        </p:sp>
        <p:sp>
          <p:nvSpPr>
            <p:cNvPr id="36879" name="Freeform 12"/>
            <p:cNvSpPr/>
            <p:nvPr/>
          </p:nvSpPr>
          <p:spPr bwMode="auto">
            <a:xfrm>
              <a:off x="465" y="3216"/>
              <a:ext cx="159" cy="411"/>
            </a:xfrm>
            <a:custGeom>
              <a:avLst/>
              <a:gdLst>
                <a:gd name="T0" fmla="*/ 82 w 159"/>
                <a:gd name="T1" fmla="*/ 0 h 411"/>
                <a:gd name="T2" fmla="*/ 159 w 159"/>
                <a:gd name="T3" fmla="*/ 82 h 411"/>
                <a:gd name="T4" fmla="*/ 121 w 159"/>
                <a:gd name="T5" fmla="*/ 82 h 411"/>
                <a:gd name="T6" fmla="*/ 121 w 159"/>
                <a:gd name="T7" fmla="*/ 329 h 411"/>
                <a:gd name="T8" fmla="*/ 159 w 159"/>
                <a:gd name="T9" fmla="*/ 329 h 411"/>
                <a:gd name="T10" fmla="*/ 82 w 159"/>
                <a:gd name="T11" fmla="*/ 411 h 411"/>
                <a:gd name="T12" fmla="*/ 0 w 159"/>
                <a:gd name="T13" fmla="*/ 329 h 411"/>
                <a:gd name="T14" fmla="*/ 39 w 159"/>
                <a:gd name="T15" fmla="*/ 329 h 411"/>
                <a:gd name="T16" fmla="*/ 39 w 159"/>
                <a:gd name="T17" fmla="*/ 82 h 411"/>
                <a:gd name="T18" fmla="*/ 0 w 159"/>
                <a:gd name="T19" fmla="*/ 82 h 411"/>
                <a:gd name="T20" fmla="*/ 82 w 159"/>
                <a:gd name="T21" fmla="*/ 0 h 41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59"/>
                <a:gd name="T34" fmla="*/ 0 h 411"/>
                <a:gd name="T35" fmla="*/ 159 w 159"/>
                <a:gd name="T36" fmla="*/ 411 h 41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59" h="411">
                  <a:moveTo>
                    <a:pt x="82" y="0"/>
                  </a:moveTo>
                  <a:lnTo>
                    <a:pt x="159" y="82"/>
                  </a:lnTo>
                  <a:lnTo>
                    <a:pt x="121" y="82"/>
                  </a:lnTo>
                  <a:lnTo>
                    <a:pt x="121" y="329"/>
                  </a:lnTo>
                  <a:lnTo>
                    <a:pt x="159" y="329"/>
                  </a:lnTo>
                  <a:lnTo>
                    <a:pt x="82" y="411"/>
                  </a:lnTo>
                  <a:lnTo>
                    <a:pt x="0" y="329"/>
                  </a:lnTo>
                  <a:lnTo>
                    <a:pt x="39" y="329"/>
                  </a:lnTo>
                  <a:lnTo>
                    <a:pt x="39" y="82"/>
                  </a:lnTo>
                  <a:lnTo>
                    <a:pt x="0" y="82"/>
                  </a:lnTo>
                  <a:lnTo>
                    <a:pt x="82" y="0"/>
                  </a:lnTo>
                  <a:close/>
                </a:path>
              </a:pathLst>
            </a:custGeom>
            <a:noFill/>
            <a:ln w="38100">
              <a:solidFill>
                <a:schemeClr val="folHlink"/>
              </a:solidFill>
              <a:round/>
            </a:ln>
          </p:spPr>
          <p:txBody>
            <a:bodyPr/>
            <a:lstStyle/>
            <a:p>
              <a:endParaRPr lang="zh-CN" altLang="en-US"/>
            </a:p>
          </p:txBody>
        </p:sp>
        <p:sp>
          <p:nvSpPr>
            <p:cNvPr id="36880" name="Freeform 13"/>
            <p:cNvSpPr/>
            <p:nvPr/>
          </p:nvSpPr>
          <p:spPr bwMode="auto">
            <a:xfrm>
              <a:off x="1452" y="3216"/>
              <a:ext cx="159" cy="411"/>
            </a:xfrm>
            <a:custGeom>
              <a:avLst/>
              <a:gdLst>
                <a:gd name="T0" fmla="*/ 77 w 159"/>
                <a:gd name="T1" fmla="*/ 0 h 411"/>
                <a:gd name="T2" fmla="*/ 159 w 159"/>
                <a:gd name="T3" fmla="*/ 82 h 411"/>
                <a:gd name="T4" fmla="*/ 120 w 159"/>
                <a:gd name="T5" fmla="*/ 82 h 411"/>
                <a:gd name="T6" fmla="*/ 120 w 159"/>
                <a:gd name="T7" fmla="*/ 329 h 411"/>
                <a:gd name="T8" fmla="*/ 159 w 159"/>
                <a:gd name="T9" fmla="*/ 329 h 411"/>
                <a:gd name="T10" fmla="*/ 77 w 159"/>
                <a:gd name="T11" fmla="*/ 411 h 411"/>
                <a:gd name="T12" fmla="*/ 0 w 159"/>
                <a:gd name="T13" fmla="*/ 329 h 411"/>
                <a:gd name="T14" fmla="*/ 39 w 159"/>
                <a:gd name="T15" fmla="*/ 329 h 411"/>
                <a:gd name="T16" fmla="*/ 39 w 159"/>
                <a:gd name="T17" fmla="*/ 82 h 411"/>
                <a:gd name="T18" fmla="*/ 0 w 159"/>
                <a:gd name="T19" fmla="*/ 82 h 411"/>
                <a:gd name="T20" fmla="*/ 77 w 159"/>
                <a:gd name="T21" fmla="*/ 0 h 41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59"/>
                <a:gd name="T34" fmla="*/ 0 h 411"/>
                <a:gd name="T35" fmla="*/ 159 w 159"/>
                <a:gd name="T36" fmla="*/ 411 h 41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59" h="411">
                  <a:moveTo>
                    <a:pt x="77" y="0"/>
                  </a:moveTo>
                  <a:lnTo>
                    <a:pt x="159" y="82"/>
                  </a:lnTo>
                  <a:lnTo>
                    <a:pt x="120" y="82"/>
                  </a:lnTo>
                  <a:lnTo>
                    <a:pt x="120" y="329"/>
                  </a:lnTo>
                  <a:lnTo>
                    <a:pt x="159" y="329"/>
                  </a:lnTo>
                  <a:lnTo>
                    <a:pt x="77" y="411"/>
                  </a:lnTo>
                  <a:lnTo>
                    <a:pt x="0" y="329"/>
                  </a:lnTo>
                  <a:lnTo>
                    <a:pt x="39" y="329"/>
                  </a:lnTo>
                  <a:lnTo>
                    <a:pt x="39" y="82"/>
                  </a:lnTo>
                  <a:lnTo>
                    <a:pt x="0" y="82"/>
                  </a:lnTo>
                  <a:lnTo>
                    <a:pt x="77" y="0"/>
                  </a:lnTo>
                  <a:close/>
                </a:path>
              </a:pathLst>
            </a:custGeom>
            <a:noFill/>
            <a:ln w="38100">
              <a:solidFill>
                <a:schemeClr val="folHlink"/>
              </a:solidFill>
              <a:round/>
            </a:ln>
          </p:spPr>
          <p:txBody>
            <a:bodyPr/>
            <a:lstStyle/>
            <a:p>
              <a:endParaRPr lang="zh-CN" altLang="en-US"/>
            </a:p>
          </p:txBody>
        </p:sp>
        <p:sp>
          <p:nvSpPr>
            <p:cNvPr id="36881" name="Rectangle 14"/>
            <p:cNvSpPr>
              <a:spLocks noChangeArrowheads="1"/>
            </p:cNvSpPr>
            <p:nvPr/>
          </p:nvSpPr>
          <p:spPr bwMode="auto">
            <a:xfrm>
              <a:off x="1142" y="3631"/>
              <a:ext cx="1114" cy="314"/>
            </a:xfrm>
            <a:prstGeom prst="rect">
              <a:avLst/>
            </a:prstGeom>
            <a:noFill/>
            <a:ln w="38100">
              <a:noFill/>
              <a:miter lim="800000"/>
            </a:ln>
          </p:spPr>
          <p:txBody>
            <a:bodyPr/>
            <a:lstStyle/>
            <a:p>
              <a:endParaRPr lang="zh-CN" altLang="en-US" sz="2400">
                <a:latin typeface="Times New Roman" panose="02020603050405020304" pitchFamily="18" charset="0"/>
              </a:endParaRPr>
            </a:p>
          </p:txBody>
        </p:sp>
        <p:sp>
          <p:nvSpPr>
            <p:cNvPr id="36882" name="Rectangle 15"/>
            <p:cNvSpPr>
              <a:spLocks noChangeArrowheads="1"/>
            </p:cNvSpPr>
            <p:nvPr/>
          </p:nvSpPr>
          <p:spPr bwMode="auto">
            <a:xfrm>
              <a:off x="78" y="3631"/>
              <a:ext cx="971" cy="314"/>
            </a:xfrm>
            <a:prstGeom prst="rect">
              <a:avLst/>
            </a:prstGeom>
            <a:noFill/>
            <a:ln w="38100">
              <a:solidFill>
                <a:schemeClr val="folHlink"/>
              </a:solidFill>
              <a:miter lim="800000"/>
            </a:ln>
          </p:spPr>
          <p:txBody>
            <a:bodyPr/>
            <a:lstStyle/>
            <a:p>
              <a:r>
                <a:rPr lang="zh-CN" altLang="en-US" sz="2400">
                  <a:latin typeface="Times New Roman" panose="02020603050405020304" pitchFamily="18" charset="0"/>
                </a:rPr>
                <a:t>图文传真</a:t>
              </a:r>
            </a:p>
          </p:txBody>
        </p:sp>
        <p:sp>
          <p:nvSpPr>
            <p:cNvPr id="36883" name="Text Box 16"/>
            <p:cNvSpPr txBox="1">
              <a:spLocks noChangeArrowheads="1"/>
            </p:cNvSpPr>
            <p:nvPr/>
          </p:nvSpPr>
          <p:spPr bwMode="auto">
            <a:xfrm>
              <a:off x="1584" y="3350"/>
              <a:ext cx="1708" cy="250"/>
            </a:xfrm>
            <a:prstGeom prst="rect">
              <a:avLst/>
            </a:prstGeom>
            <a:noFill/>
            <a:ln w="9525">
              <a:noFill/>
              <a:miter lim="800000"/>
            </a:ln>
          </p:spPr>
          <p:txBody>
            <a:bodyPr wrap="none">
              <a:spAutoFit/>
            </a:bodyPr>
            <a:lstStyle/>
            <a:p>
              <a:r>
                <a:rPr lang="en-US" altLang="zh-CN" sz="2000">
                  <a:latin typeface="Times New Roman" panose="02020603050405020304" pitchFamily="18" charset="0"/>
                </a:rPr>
                <a:t>8 MHz</a:t>
              </a:r>
              <a:r>
                <a:rPr lang="zh-CN" altLang="en-US" sz="2000"/>
                <a:t>的</a:t>
              </a:r>
              <a:r>
                <a:rPr lang="zh-CN" altLang="en-US" sz="2000">
                  <a:latin typeface="Times New Roman" panose="02020603050405020304" pitchFamily="18" charset="0"/>
                </a:rPr>
                <a:t>16</a:t>
              </a:r>
              <a:r>
                <a:rPr lang="zh-CN" altLang="en-US" sz="2000"/>
                <a:t>位数据通路</a:t>
              </a:r>
            </a:p>
          </p:txBody>
        </p:sp>
        <p:sp>
          <p:nvSpPr>
            <p:cNvPr id="36884" name="Rectangle 17"/>
            <p:cNvSpPr>
              <a:spLocks noChangeArrowheads="1"/>
            </p:cNvSpPr>
            <p:nvPr/>
          </p:nvSpPr>
          <p:spPr bwMode="auto">
            <a:xfrm>
              <a:off x="144" y="2232"/>
              <a:ext cx="904" cy="508"/>
            </a:xfrm>
            <a:prstGeom prst="rect">
              <a:avLst/>
            </a:prstGeom>
            <a:noFill/>
            <a:ln w="38100">
              <a:solidFill>
                <a:schemeClr val="folHlink"/>
              </a:solidFill>
              <a:miter lim="800000"/>
            </a:ln>
          </p:spPr>
          <p:txBody>
            <a:bodyPr/>
            <a:lstStyle/>
            <a:p>
              <a:endParaRPr lang="zh-CN" altLang="en-US" sz="2400">
                <a:latin typeface="Times New Roman" panose="02020603050405020304" pitchFamily="18" charset="0"/>
              </a:endParaRPr>
            </a:p>
          </p:txBody>
        </p:sp>
        <p:sp>
          <p:nvSpPr>
            <p:cNvPr id="36885" name="Text Box 18"/>
            <p:cNvSpPr txBox="1">
              <a:spLocks noChangeArrowheads="1"/>
            </p:cNvSpPr>
            <p:nvPr/>
          </p:nvSpPr>
          <p:spPr bwMode="auto">
            <a:xfrm>
              <a:off x="144" y="2242"/>
              <a:ext cx="892" cy="523"/>
            </a:xfrm>
            <a:prstGeom prst="rect">
              <a:avLst/>
            </a:prstGeom>
            <a:noFill/>
            <a:ln w="9525">
              <a:noFill/>
              <a:miter lim="800000"/>
            </a:ln>
          </p:spPr>
          <p:txBody>
            <a:bodyPr wrap="none">
              <a:spAutoFit/>
            </a:bodyPr>
            <a:lstStyle/>
            <a:p>
              <a:r>
                <a:rPr lang="zh-CN" altLang="en-US" sz="2400">
                  <a:latin typeface="Times New Roman" panose="02020603050405020304" pitchFamily="18" charset="0"/>
                </a:rPr>
                <a:t>标准总线</a:t>
              </a:r>
            </a:p>
            <a:p>
              <a:r>
                <a:rPr lang="zh-CN" altLang="en-US" sz="2400">
                  <a:latin typeface="Times New Roman" panose="02020603050405020304" pitchFamily="18" charset="0"/>
                </a:rPr>
                <a:t>  控制器</a:t>
              </a:r>
            </a:p>
          </p:txBody>
        </p:sp>
        <p:sp>
          <p:nvSpPr>
            <p:cNvPr id="36886" name="Rectangle 19"/>
            <p:cNvSpPr>
              <a:spLocks noChangeArrowheads="1"/>
            </p:cNvSpPr>
            <p:nvPr/>
          </p:nvSpPr>
          <p:spPr bwMode="auto">
            <a:xfrm>
              <a:off x="144" y="998"/>
              <a:ext cx="680" cy="358"/>
            </a:xfrm>
            <a:prstGeom prst="rect">
              <a:avLst/>
            </a:prstGeom>
            <a:noFill/>
            <a:ln w="38100">
              <a:solidFill>
                <a:schemeClr val="folHlink"/>
              </a:solidFill>
              <a:miter lim="800000"/>
            </a:ln>
          </p:spPr>
          <p:txBody>
            <a:bodyPr/>
            <a:lstStyle/>
            <a:p>
              <a:endParaRPr lang="en-US" altLang="zh-CN" sz="2400">
                <a:latin typeface="Times New Roman" panose="02020603050405020304" pitchFamily="18" charset="0"/>
              </a:endParaRPr>
            </a:p>
          </p:txBody>
        </p:sp>
        <p:sp>
          <p:nvSpPr>
            <p:cNvPr id="36887" name="Text Box 20"/>
            <p:cNvSpPr txBox="1">
              <a:spLocks noChangeArrowheads="1"/>
            </p:cNvSpPr>
            <p:nvPr/>
          </p:nvSpPr>
          <p:spPr bwMode="auto">
            <a:xfrm>
              <a:off x="228" y="1033"/>
              <a:ext cx="511" cy="288"/>
            </a:xfrm>
            <a:prstGeom prst="rect">
              <a:avLst/>
            </a:prstGeom>
            <a:noFill/>
            <a:ln w="9525">
              <a:noFill/>
              <a:miter lim="800000"/>
            </a:ln>
          </p:spPr>
          <p:txBody>
            <a:bodyPr wrap="none">
              <a:spAutoFit/>
            </a:bodyPr>
            <a:lstStyle/>
            <a:p>
              <a:r>
                <a:rPr lang="en-US" altLang="zh-CN" sz="2400">
                  <a:latin typeface="Times New Roman" panose="02020603050405020304" pitchFamily="18" charset="0"/>
                </a:rPr>
                <a:t>CPU</a:t>
              </a:r>
            </a:p>
          </p:txBody>
        </p:sp>
        <p:sp>
          <p:nvSpPr>
            <p:cNvPr id="36888" name="Rectangle 21"/>
            <p:cNvSpPr>
              <a:spLocks noChangeArrowheads="1"/>
            </p:cNvSpPr>
            <p:nvPr/>
          </p:nvSpPr>
          <p:spPr bwMode="auto">
            <a:xfrm>
              <a:off x="4526" y="1152"/>
              <a:ext cx="1090" cy="288"/>
            </a:xfrm>
            <a:prstGeom prst="rect">
              <a:avLst/>
            </a:prstGeom>
            <a:noFill/>
            <a:ln w="38100">
              <a:solidFill>
                <a:schemeClr val="folHlink"/>
              </a:solidFill>
              <a:miter lim="800000"/>
            </a:ln>
          </p:spPr>
          <p:txBody>
            <a:bodyPr/>
            <a:lstStyle/>
            <a:p>
              <a:endParaRPr lang="zh-CN" altLang="en-US" sz="2800">
                <a:latin typeface="Times New Roman" panose="02020603050405020304" pitchFamily="18" charset="0"/>
              </a:endParaRPr>
            </a:p>
          </p:txBody>
        </p:sp>
        <p:sp>
          <p:nvSpPr>
            <p:cNvPr id="36889" name="Text Box 22"/>
            <p:cNvSpPr txBox="1">
              <a:spLocks noChangeArrowheads="1"/>
            </p:cNvSpPr>
            <p:nvPr/>
          </p:nvSpPr>
          <p:spPr bwMode="auto">
            <a:xfrm>
              <a:off x="4535" y="864"/>
              <a:ext cx="1081" cy="288"/>
            </a:xfrm>
            <a:prstGeom prst="rect">
              <a:avLst/>
            </a:prstGeom>
            <a:noFill/>
            <a:ln w="9525">
              <a:noFill/>
              <a:miter lim="800000"/>
            </a:ln>
          </p:spPr>
          <p:txBody>
            <a:bodyPr wrap="none">
              <a:spAutoFit/>
            </a:bodyPr>
            <a:lstStyle/>
            <a:p>
              <a:r>
                <a:rPr lang="zh-CN" altLang="en-US" sz="2400">
                  <a:latin typeface="Times New Roman" panose="02020603050405020304" pitchFamily="18" charset="0"/>
                </a:rPr>
                <a:t>主存控制器</a:t>
              </a:r>
            </a:p>
          </p:txBody>
        </p:sp>
        <p:sp>
          <p:nvSpPr>
            <p:cNvPr id="36890" name="Text Box 23"/>
            <p:cNvSpPr txBox="1">
              <a:spLocks noChangeArrowheads="1"/>
            </p:cNvSpPr>
            <p:nvPr/>
          </p:nvSpPr>
          <p:spPr bwMode="auto">
            <a:xfrm>
              <a:off x="4723" y="1152"/>
              <a:ext cx="695" cy="288"/>
            </a:xfrm>
            <a:prstGeom prst="rect">
              <a:avLst/>
            </a:prstGeom>
            <a:noFill/>
            <a:ln w="9525">
              <a:noFill/>
              <a:miter lim="800000"/>
            </a:ln>
          </p:spPr>
          <p:txBody>
            <a:bodyPr wrap="none">
              <a:spAutoFit/>
            </a:bodyPr>
            <a:lstStyle/>
            <a:p>
              <a:r>
                <a:rPr lang="zh-CN" altLang="en-US" sz="2400">
                  <a:latin typeface="Times New Roman" panose="02020603050405020304" pitchFamily="18" charset="0"/>
                </a:rPr>
                <a:t>存储器</a:t>
              </a:r>
            </a:p>
          </p:txBody>
        </p:sp>
        <p:sp>
          <p:nvSpPr>
            <p:cNvPr id="36891" name="Rectangle 24"/>
            <p:cNvSpPr>
              <a:spLocks noChangeArrowheads="1"/>
            </p:cNvSpPr>
            <p:nvPr/>
          </p:nvSpPr>
          <p:spPr bwMode="auto">
            <a:xfrm>
              <a:off x="4526" y="1581"/>
              <a:ext cx="1090" cy="528"/>
            </a:xfrm>
            <a:prstGeom prst="rect">
              <a:avLst/>
            </a:prstGeom>
            <a:noFill/>
            <a:ln w="38100">
              <a:solidFill>
                <a:schemeClr val="folHlink"/>
              </a:solidFill>
              <a:miter lim="800000"/>
            </a:ln>
          </p:spPr>
          <p:txBody>
            <a:bodyPr/>
            <a:lstStyle/>
            <a:p>
              <a:endParaRPr lang="zh-CN" altLang="en-US" sz="2800">
                <a:latin typeface="Times New Roman" panose="02020603050405020304" pitchFamily="18" charset="0"/>
              </a:endParaRPr>
            </a:p>
          </p:txBody>
        </p:sp>
        <p:sp>
          <p:nvSpPr>
            <p:cNvPr id="36892" name="Text Box 25"/>
            <p:cNvSpPr txBox="1">
              <a:spLocks noChangeArrowheads="1"/>
            </p:cNvSpPr>
            <p:nvPr/>
          </p:nvSpPr>
          <p:spPr bwMode="auto">
            <a:xfrm>
              <a:off x="4620" y="1594"/>
              <a:ext cx="892" cy="523"/>
            </a:xfrm>
            <a:prstGeom prst="rect">
              <a:avLst/>
            </a:prstGeom>
            <a:noFill/>
            <a:ln w="9525">
              <a:noFill/>
              <a:miter lim="800000"/>
            </a:ln>
          </p:spPr>
          <p:txBody>
            <a:bodyPr wrap="none">
              <a:spAutoFit/>
            </a:bodyPr>
            <a:lstStyle/>
            <a:p>
              <a:r>
                <a:rPr lang="zh-CN" altLang="en-US" sz="2400">
                  <a:latin typeface="Times New Roman" panose="02020603050405020304" pitchFamily="18" charset="0"/>
                </a:rPr>
                <a:t>局部总线</a:t>
              </a:r>
            </a:p>
            <a:p>
              <a:r>
                <a:rPr lang="zh-CN" altLang="en-US" sz="2400">
                  <a:latin typeface="Times New Roman" panose="02020603050405020304" pitchFamily="18" charset="0"/>
                </a:rPr>
                <a:t>  控制器</a:t>
              </a:r>
            </a:p>
          </p:txBody>
        </p:sp>
        <p:sp>
          <p:nvSpPr>
            <p:cNvPr id="36893" name="Rectangle 26"/>
            <p:cNvSpPr>
              <a:spLocks noChangeArrowheads="1"/>
            </p:cNvSpPr>
            <p:nvPr/>
          </p:nvSpPr>
          <p:spPr bwMode="auto">
            <a:xfrm>
              <a:off x="4848" y="2208"/>
              <a:ext cx="720" cy="528"/>
            </a:xfrm>
            <a:prstGeom prst="rect">
              <a:avLst/>
            </a:prstGeom>
            <a:noFill/>
            <a:ln w="38100">
              <a:solidFill>
                <a:schemeClr val="folHlink"/>
              </a:solidFill>
              <a:miter lim="800000"/>
            </a:ln>
          </p:spPr>
          <p:txBody>
            <a:bodyPr/>
            <a:lstStyle/>
            <a:p>
              <a:r>
                <a:rPr lang="en-US" altLang="zh-CN" sz="2400">
                  <a:latin typeface="Times New Roman" panose="02020603050405020304" pitchFamily="18" charset="0"/>
                </a:rPr>
                <a:t> </a:t>
              </a:r>
              <a:endParaRPr lang="zh-CN" altLang="en-US" sz="2400">
                <a:latin typeface="Times New Roman" panose="02020603050405020304" pitchFamily="18" charset="0"/>
              </a:endParaRPr>
            </a:p>
          </p:txBody>
        </p:sp>
        <p:sp>
          <p:nvSpPr>
            <p:cNvPr id="36894" name="Text Box 27"/>
            <p:cNvSpPr txBox="1">
              <a:spLocks noChangeArrowheads="1"/>
            </p:cNvSpPr>
            <p:nvPr/>
          </p:nvSpPr>
          <p:spPr bwMode="auto">
            <a:xfrm>
              <a:off x="4848" y="2213"/>
              <a:ext cx="698" cy="523"/>
            </a:xfrm>
            <a:prstGeom prst="rect">
              <a:avLst/>
            </a:prstGeom>
            <a:noFill/>
            <a:ln w="9525">
              <a:noFill/>
              <a:miter lim="800000"/>
            </a:ln>
          </p:spPr>
          <p:txBody>
            <a:bodyPr wrap="none">
              <a:spAutoFit/>
            </a:bodyPr>
            <a:lstStyle/>
            <a:p>
              <a:r>
                <a:rPr lang="en-US" altLang="zh-CN" sz="2400">
                  <a:latin typeface="Times New Roman" panose="02020603050405020304" pitchFamily="18" charset="0"/>
                </a:rPr>
                <a:t>SCSIⅡ</a:t>
              </a:r>
            </a:p>
            <a:p>
              <a:r>
                <a:rPr lang="zh-CN" altLang="en-US" sz="2400">
                  <a:latin typeface="Times New Roman" panose="02020603050405020304" pitchFamily="18" charset="0"/>
                </a:rPr>
                <a:t>控制器</a:t>
              </a:r>
            </a:p>
          </p:txBody>
        </p:sp>
        <p:sp>
          <p:nvSpPr>
            <p:cNvPr id="36895" name="Rectangle 28"/>
            <p:cNvSpPr>
              <a:spLocks noChangeArrowheads="1"/>
            </p:cNvSpPr>
            <p:nvPr/>
          </p:nvSpPr>
          <p:spPr bwMode="auto">
            <a:xfrm>
              <a:off x="4526" y="864"/>
              <a:ext cx="1090" cy="288"/>
            </a:xfrm>
            <a:prstGeom prst="rect">
              <a:avLst/>
            </a:prstGeom>
            <a:noFill/>
            <a:ln w="38100">
              <a:solidFill>
                <a:schemeClr val="folHlink"/>
              </a:solidFill>
              <a:miter lim="800000"/>
            </a:ln>
          </p:spPr>
          <p:txBody>
            <a:bodyPr/>
            <a:lstStyle/>
            <a:p>
              <a:endParaRPr lang="zh-CN" altLang="en-US" sz="2800">
                <a:latin typeface="Times New Roman" panose="02020603050405020304" pitchFamily="18" charset="0"/>
              </a:endParaRPr>
            </a:p>
          </p:txBody>
        </p:sp>
        <p:sp>
          <p:nvSpPr>
            <p:cNvPr id="36896" name="Text Box 30"/>
            <p:cNvSpPr txBox="1">
              <a:spLocks noChangeArrowheads="1"/>
            </p:cNvSpPr>
            <p:nvPr/>
          </p:nvSpPr>
          <p:spPr bwMode="auto">
            <a:xfrm>
              <a:off x="1296" y="2153"/>
              <a:ext cx="1130" cy="288"/>
            </a:xfrm>
            <a:prstGeom prst="rect">
              <a:avLst/>
            </a:prstGeom>
            <a:noFill/>
            <a:ln w="9525">
              <a:noFill/>
              <a:miter lim="800000"/>
            </a:ln>
          </p:spPr>
          <p:txBody>
            <a:bodyPr>
              <a:spAutoFit/>
            </a:bodyPr>
            <a:lstStyle/>
            <a:p>
              <a:r>
                <a:rPr lang="en-US" altLang="zh-CN" sz="2400">
                  <a:solidFill>
                    <a:schemeClr val="folHlink"/>
                  </a:solidFill>
                  <a:latin typeface="Times New Roman" panose="02020603050405020304" pitchFamily="18" charset="0"/>
                </a:rPr>
                <a:t>VL   BUS</a:t>
              </a:r>
            </a:p>
          </p:txBody>
        </p:sp>
        <p:sp>
          <p:nvSpPr>
            <p:cNvPr id="36897" name="AutoShape 32"/>
            <p:cNvSpPr>
              <a:spLocks noChangeArrowheads="1"/>
            </p:cNvSpPr>
            <p:nvPr/>
          </p:nvSpPr>
          <p:spPr bwMode="auto">
            <a:xfrm>
              <a:off x="828" y="1104"/>
              <a:ext cx="3673" cy="118"/>
            </a:xfrm>
            <a:prstGeom prst="leftRightArrow">
              <a:avLst>
                <a:gd name="adj1" fmla="val 50000"/>
                <a:gd name="adj2" fmla="val 78394"/>
              </a:avLst>
            </a:prstGeom>
            <a:solidFill>
              <a:schemeClr val="folHlink"/>
            </a:solidFill>
            <a:ln w="38100">
              <a:solidFill>
                <a:schemeClr val="folHlink"/>
              </a:solidFill>
              <a:miter lim="800000"/>
            </a:ln>
          </p:spPr>
          <p:txBody>
            <a:bodyPr wrap="none" anchor="ctr"/>
            <a:lstStyle/>
            <a:p>
              <a:pPr>
                <a:spcBef>
                  <a:spcPct val="20000"/>
                </a:spcBef>
              </a:pPr>
              <a:endParaRPr lang="zh-CN" altLang="en-US"/>
            </a:p>
          </p:txBody>
        </p:sp>
        <p:sp>
          <p:nvSpPr>
            <p:cNvPr id="36898" name="AutoShape 33"/>
            <p:cNvSpPr>
              <a:spLocks noChangeArrowheads="1"/>
            </p:cNvSpPr>
            <p:nvPr/>
          </p:nvSpPr>
          <p:spPr bwMode="auto">
            <a:xfrm>
              <a:off x="1067" y="2413"/>
              <a:ext cx="3769" cy="131"/>
            </a:xfrm>
            <a:prstGeom prst="leftRightArrow">
              <a:avLst>
                <a:gd name="adj1" fmla="val 50000"/>
                <a:gd name="adj2" fmla="val 72460"/>
              </a:avLst>
            </a:prstGeom>
            <a:solidFill>
              <a:schemeClr val="folHlink"/>
            </a:solidFill>
            <a:ln w="38100">
              <a:solidFill>
                <a:schemeClr val="folHlink"/>
              </a:solidFill>
              <a:miter lim="800000"/>
            </a:ln>
          </p:spPr>
          <p:txBody>
            <a:bodyPr wrap="none" anchor="ctr"/>
            <a:lstStyle/>
            <a:p>
              <a:pPr>
                <a:spcBef>
                  <a:spcPct val="20000"/>
                </a:spcBef>
              </a:pPr>
              <a:endParaRPr lang="zh-CN" altLang="en-US"/>
            </a:p>
          </p:txBody>
        </p:sp>
        <p:sp>
          <p:nvSpPr>
            <p:cNvPr id="36899" name="Rectangle 34"/>
            <p:cNvSpPr>
              <a:spLocks noChangeArrowheads="1"/>
            </p:cNvSpPr>
            <p:nvPr/>
          </p:nvSpPr>
          <p:spPr bwMode="auto">
            <a:xfrm>
              <a:off x="2496" y="1200"/>
              <a:ext cx="96" cy="1248"/>
            </a:xfrm>
            <a:prstGeom prst="rect">
              <a:avLst/>
            </a:prstGeom>
            <a:solidFill>
              <a:schemeClr val="folHlink"/>
            </a:solidFill>
            <a:ln w="38100">
              <a:noFill/>
              <a:miter lim="800000"/>
            </a:ln>
          </p:spPr>
          <p:txBody>
            <a:bodyPr wrap="none" anchor="ctr"/>
            <a:lstStyle/>
            <a:p>
              <a:pPr>
                <a:spcBef>
                  <a:spcPct val="20000"/>
                </a:spcBef>
              </a:pPr>
              <a:endParaRPr lang="zh-CN" altLang="en-US"/>
            </a:p>
          </p:txBody>
        </p:sp>
        <p:sp>
          <p:nvSpPr>
            <p:cNvPr id="36900" name="AutoShape 35"/>
            <p:cNvSpPr>
              <a:spLocks noChangeArrowheads="1"/>
            </p:cNvSpPr>
            <p:nvPr/>
          </p:nvSpPr>
          <p:spPr bwMode="auto">
            <a:xfrm>
              <a:off x="2592" y="1758"/>
              <a:ext cx="1920" cy="118"/>
            </a:xfrm>
            <a:prstGeom prst="rightArrow">
              <a:avLst>
                <a:gd name="adj1" fmla="val 60000"/>
                <a:gd name="adj2" fmla="val 117815"/>
              </a:avLst>
            </a:prstGeom>
            <a:solidFill>
              <a:schemeClr val="folHlink"/>
            </a:solidFill>
            <a:ln w="38100">
              <a:solidFill>
                <a:schemeClr val="folHlink"/>
              </a:solidFill>
              <a:miter lim="800000"/>
            </a:ln>
          </p:spPr>
          <p:txBody>
            <a:bodyPr wrap="none" anchor="ctr"/>
            <a:lstStyle/>
            <a:p>
              <a:pPr>
                <a:spcBef>
                  <a:spcPct val="20000"/>
                </a:spcBef>
              </a:pPr>
              <a:endParaRPr lang="zh-CN" altLang="en-US"/>
            </a:p>
          </p:txBody>
        </p:sp>
        <p:sp>
          <p:nvSpPr>
            <p:cNvPr id="36901" name="AutoShape 36"/>
            <p:cNvSpPr>
              <a:spLocks noChangeArrowheads="1"/>
            </p:cNvSpPr>
            <p:nvPr/>
          </p:nvSpPr>
          <p:spPr bwMode="auto">
            <a:xfrm>
              <a:off x="124" y="3120"/>
              <a:ext cx="1768" cy="131"/>
            </a:xfrm>
            <a:prstGeom prst="leftRightArrow">
              <a:avLst>
                <a:gd name="adj1" fmla="val 50000"/>
                <a:gd name="adj2" fmla="val 92286"/>
              </a:avLst>
            </a:prstGeom>
            <a:solidFill>
              <a:schemeClr val="folHlink"/>
            </a:solidFill>
            <a:ln w="38100">
              <a:solidFill>
                <a:schemeClr val="folHlink"/>
              </a:solidFill>
              <a:miter lim="800000"/>
            </a:ln>
          </p:spPr>
          <p:txBody>
            <a:bodyPr wrap="none" anchor="ctr"/>
            <a:lstStyle/>
            <a:p>
              <a:pPr>
                <a:spcBef>
                  <a:spcPct val="20000"/>
                </a:spcBef>
              </a:pPr>
              <a:endParaRPr lang="zh-CN" altLang="en-US"/>
            </a:p>
          </p:txBody>
        </p:sp>
        <p:sp>
          <p:nvSpPr>
            <p:cNvPr id="36902" name="Text Box 37"/>
            <p:cNvSpPr txBox="1">
              <a:spLocks noChangeArrowheads="1"/>
            </p:cNvSpPr>
            <p:nvPr/>
          </p:nvSpPr>
          <p:spPr bwMode="auto">
            <a:xfrm>
              <a:off x="2066" y="3573"/>
              <a:ext cx="340" cy="327"/>
            </a:xfrm>
            <a:prstGeom prst="rect">
              <a:avLst/>
            </a:prstGeom>
            <a:noFill/>
            <a:ln w="38100">
              <a:noFill/>
              <a:miter lim="800000"/>
            </a:ln>
          </p:spPr>
          <p:txBody>
            <a:bodyPr wrap="none">
              <a:spAutoFit/>
            </a:bodyPr>
            <a:lstStyle/>
            <a:p>
              <a:r>
                <a:rPr lang="zh-CN" altLang="en-US" sz="2800">
                  <a:solidFill>
                    <a:schemeClr val="folHlink"/>
                  </a:solidFill>
                  <a:latin typeface="Times New Roman" panose="02020603050405020304" pitchFamily="18" charset="0"/>
                </a:rPr>
                <a:t>…</a:t>
              </a:r>
            </a:p>
          </p:txBody>
        </p:sp>
        <p:sp>
          <p:nvSpPr>
            <p:cNvPr id="36903" name="Text Box 38"/>
            <p:cNvSpPr txBox="1">
              <a:spLocks noChangeArrowheads="1"/>
            </p:cNvSpPr>
            <p:nvPr/>
          </p:nvSpPr>
          <p:spPr bwMode="auto">
            <a:xfrm>
              <a:off x="1632" y="2793"/>
              <a:ext cx="340" cy="327"/>
            </a:xfrm>
            <a:prstGeom prst="rect">
              <a:avLst/>
            </a:prstGeom>
            <a:noFill/>
            <a:ln w="38100">
              <a:noFill/>
              <a:miter lim="800000"/>
            </a:ln>
          </p:spPr>
          <p:txBody>
            <a:bodyPr wrap="none">
              <a:spAutoFit/>
            </a:bodyPr>
            <a:lstStyle/>
            <a:p>
              <a:r>
                <a:rPr lang="zh-CN" altLang="en-US" sz="2800">
                  <a:solidFill>
                    <a:schemeClr val="folHlink"/>
                  </a:solidFill>
                  <a:latin typeface="Times New Roman" panose="02020603050405020304" pitchFamily="18" charset="0"/>
                </a:rPr>
                <a:t>…</a:t>
              </a:r>
            </a:p>
          </p:txBody>
        </p:sp>
        <p:sp>
          <p:nvSpPr>
            <p:cNvPr id="36904" name="Freeform 39"/>
            <p:cNvSpPr/>
            <p:nvPr/>
          </p:nvSpPr>
          <p:spPr bwMode="auto">
            <a:xfrm>
              <a:off x="3291" y="2544"/>
              <a:ext cx="163" cy="462"/>
            </a:xfrm>
            <a:custGeom>
              <a:avLst/>
              <a:gdLst>
                <a:gd name="T0" fmla="*/ 81 w 163"/>
                <a:gd name="T1" fmla="*/ 0 h 396"/>
                <a:gd name="T2" fmla="*/ 163 w 163"/>
                <a:gd name="T3" fmla="*/ 106 h 396"/>
                <a:gd name="T4" fmla="*/ 120 w 163"/>
                <a:gd name="T5" fmla="*/ 106 h 396"/>
                <a:gd name="T6" fmla="*/ 120 w 163"/>
                <a:gd name="T7" fmla="*/ 433 h 396"/>
                <a:gd name="T8" fmla="*/ 163 w 163"/>
                <a:gd name="T9" fmla="*/ 433 h 396"/>
                <a:gd name="T10" fmla="*/ 81 w 163"/>
                <a:gd name="T11" fmla="*/ 539 h 396"/>
                <a:gd name="T12" fmla="*/ 0 w 163"/>
                <a:gd name="T13" fmla="*/ 433 h 396"/>
                <a:gd name="T14" fmla="*/ 43 w 163"/>
                <a:gd name="T15" fmla="*/ 433 h 396"/>
                <a:gd name="T16" fmla="*/ 43 w 163"/>
                <a:gd name="T17" fmla="*/ 106 h 396"/>
                <a:gd name="T18" fmla="*/ 0 w 163"/>
                <a:gd name="T19" fmla="*/ 106 h 396"/>
                <a:gd name="T20" fmla="*/ 81 w 163"/>
                <a:gd name="T21" fmla="*/ 0 h 39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63"/>
                <a:gd name="T34" fmla="*/ 0 h 396"/>
                <a:gd name="T35" fmla="*/ 163 w 163"/>
                <a:gd name="T36" fmla="*/ 396 h 39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63" h="396">
                  <a:moveTo>
                    <a:pt x="81" y="0"/>
                  </a:moveTo>
                  <a:lnTo>
                    <a:pt x="163" y="78"/>
                  </a:lnTo>
                  <a:lnTo>
                    <a:pt x="120" y="78"/>
                  </a:lnTo>
                  <a:lnTo>
                    <a:pt x="120" y="318"/>
                  </a:lnTo>
                  <a:lnTo>
                    <a:pt x="163" y="318"/>
                  </a:lnTo>
                  <a:lnTo>
                    <a:pt x="81" y="396"/>
                  </a:lnTo>
                  <a:lnTo>
                    <a:pt x="0" y="318"/>
                  </a:lnTo>
                  <a:lnTo>
                    <a:pt x="43" y="318"/>
                  </a:lnTo>
                  <a:lnTo>
                    <a:pt x="43" y="78"/>
                  </a:lnTo>
                  <a:lnTo>
                    <a:pt x="0" y="78"/>
                  </a:lnTo>
                  <a:lnTo>
                    <a:pt x="81" y="0"/>
                  </a:lnTo>
                  <a:close/>
                </a:path>
              </a:pathLst>
            </a:custGeom>
            <a:noFill/>
            <a:ln w="38100">
              <a:solidFill>
                <a:schemeClr val="folHlink"/>
              </a:solidFill>
              <a:round/>
            </a:ln>
          </p:spPr>
          <p:txBody>
            <a:bodyPr/>
            <a:lstStyle/>
            <a:p>
              <a:endParaRPr lang="zh-CN" altLang="en-US"/>
            </a:p>
          </p:txBody>
        </p:sp>
        <p:sp>
          <p:nvSpPr>
            <p:cNvPr id="36905" name="Freeform 40"/>
            <p:cNvSpPr/>
            <p:nvPr/>
          </p:nvSpPr>
          <p:spPr bwMode="auto">
            <a:xfrm>
              <a:off x="4526" y="2544"/>
              <a:ext cx="163" cy="462"/>
            </a:xfrm>
            <a:custGeom>
              <a:avLst/>
              <a:gdLst>
                <a:gd name="T0" fmla="*/ 81 w 163"/>
                <a:gd name="T1" fmla="*/ 0 h 396"/>
                <a:gd name="T2" fmla="*/ 163 w 163"/>
                <a:gd name="T3" fmla="*/ 106 h 396"/>
                <a:gd name="T4" fmla="*/ 120 w 163"/>
                <a:gd name="T5" fmla="*/ 106 h 396"/>
                <a:gd name="T6" fmla="*/ 120 w 163"/>
                <a:gd name="T7" fmla="*/ 433 h 396"/>
                <a:gd name="T8" fmla="*/ 163 w 163"/>
                <a:gd name="T9" fmla="*/ 433 h 396"/>
                <a:gd name="T10" fmla="*/ 81 w 163"/>
                <a:gd name="T11" fmla="*/ 539 h 396"/>
                <a:gd name="T12" fmla="*/ 0 w 163"/>
                <a:gd name="T13" fmla="*/ 433 h 396"/>
                <a:gd name="T14" fmla="*/ 43 w 163"/>
                <a:gd name="T15" fmla="*/ 433 h 396"/>
                <a:gd name="T16" fmla="*/ 43 w 163"/>
                <a:gd name="T17" fmla="*/ 106 h 396"/>
                <a:gd name="T18" fmla="*/ 0 w 163"/>
                <a:gd name="T19" fmla="*/ 106 h 396"/>
                <a:gd name="T20" fmla="*/ 81 w 163"/>
                <a:gd name="T21" fmla="*/ 0 h 39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63"/>
                <a:gd name="T34" fmla="*/ 0 h 396"/>
                <a:gd name="T35" fmla="*/ 163 w 163"/>
                <a:gd name="T36" fmla="*/ 396 h 39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63" h="396">
                  <a:moveTo>
                    <a:pt x="81" y="0"/>
                  </a:moveTo>
                  <a:lnTo>
                    <a:pt x="163" y="78"/>
                  </a:lnTo>
                  <a:lnTo>
                    <a:pt x="120" y="78"/>
                  </a:lnTo>
                  <a:lnTo>
                    <a:pt x="120" y="318"/>
                  </a:lnTo>
                  <a:lnTo>
                    <a:pt x="163" y="318"/>
                  </a:lnTo>
                  <a:lnTo>
                    <a:pt x="81" y="396"/>
                  </a:lnTo>
                  <a:lnTo>
                    <a:pt x="0" y="318"/>
                  </a:lnTo>
                  <a:lnTo>
                    <a:pt x="43" y="318"/>
                  </a:lnTo>
                  <a:lnTo>
                    <a:pt x="43" y="78"/>
                  </a:lnTo>
                  <a:lnTo>
                    <a:pt x="0" y="78"/>
                  </a:lnTo>
                  <a:lnTo>
                    <a:pt x="81" y="0"/>
                  </a:lnTo>
                  <a:close/>
                </a:path>
              </a:pathLst>
            </a:custGeom>
            <a:noFill/>
            <a:ln w="38100">
              <a:solidFill>
                <a:schemeClr val="folHlink"/>
              </a:solidFill>
              <a:round/>
            </a:ln>
          </p:spPr>
          <p:txBody>
            <a:bodyPr/>
            <a:lstStyle/>
            <a:p>
              <a:endParaRPr lang="zh-CN" altLang="en-US"/>
            </a:p>
          </p:txBody>
        </p:sp>
        <p:grpSp>
          <p:nvGrpSpPr>
            <p:cNvPr id="36906" name="Group 45"/>
            <p:cNvGrpSpPr/>
            <p:nvPr/>
          </p:nvGrpSpPr>
          <p:grpSpPr bwMode="auto">
            <a:xfrm>
              <a:off x="1130" y="3642"/>
              <a:ext cx="846" cy="303"/>
              <a:chOff x="3151" y="3149"/>
              <a:chExt cx="846" cy="303"/>
            </a:xfrm>
          </p:grpSpPr>
          <p:sp>
            <p:nvSpPr>
              <p:cNvPr id="36908" name="Rectangle 46"/>
              <p:cNvSpPr>
                <a:spLocks noChangeArrowheads="1"/>
              </p:cNvSpPr>
              <p:nvPr/>
            </p:nvSpPr>
            <p:spPr bwMode="auto">
              <a:xfrm>
                <a:off x="3162" y="3185"/>
                <a:ext cx="700" cy="233"/>
              </a:xfrm>
              <a:prstGeom prst="rect">
                <a:avLst/>
              </a:prstGeom>
              <a:noFill/>
              <a:ln w="38100">
                <a:noFill/>
                <a:miter lim="800000"/>
              </a:ln>
            </p:spPr>
            <p:txBody>
              <a:bodyPr wrap="none" lIns="0" tIns="0" rIns="0" bIns="0">
                <a:spAutoFit/>
              </a:bodyPr>
              <a:lstStyle/>
              <a:p>
                <a:r>
                  <a:rPr lang="en-US" altLang="zh-CN" sz="2400">
                    <a:latin typeface="Times New Roman" panose="02020603050405020304" pitchFamily="18" charset="0"/>
                  </a:rPr>
                  <a:t>  Modem</a:t>
                </a:r>
                <a:endParaRPr lang="zh-CN" altLang="en-US" sz="2400">
                  <a:latin typeface="Times New Roman" panose="02020603050405020304" pitchFamily="18" charset="0"/>
                </a:endParaRPr>
              </a:p>
            </p:txBody>
          </p:sp>
          <p:sp>
            <p:nvSpPr>
              <p:cNvPr id="36909" name="Rectangle 47"/>
              <p:cNvSpPr>
                <a:spLocks noChangeArrowheads="1"/>
              </p:cNvSpPr>
              <p:nvPr/>
            </p:nvSpPr>
            <p:spPr bwMode="auto">
              <a:xfrm>
                <a:off x="3151" y="3149"/>
                <a:ext cx="846" cy="303"/>
              </a:xfrm>
              <a:prstGeom prst="rect">
                <a:avLst/>
              </a:prstGeom>
              <a:noFill/>
              <a:ln w="38100">
                <a:solidFill>
                  <a:schemeClr val="folHlink"/>
                </a:solidFill>
                <a:miter lim="800000"/>
              </a:ln>
            </p:spPr>
            <p:txBody>
              <a:bodyPr/>
              <a:lstStyle/>
              <a:p>
                <a:pPr>
                  <a:spcBef>
                    <a:spcPct val="20000"/>
                  </a:spcBef>
                </a:pPr>
                <a:endParaRPr lang="zh-CN" altLang="en-US"/>
              </a:p>
            </p:txBody>
          </p:sp>
        </p:grpSp>
        <p:sp>
          <p:nvSpPr>
            <p:cNvPr id="36907" name="Line 52"/>
            <p:cNvSpPr>
              <a:spLocks noChangeShapeType="1"/>
            </p:cNvSpPr>
            <p:nvPr/>
          </p:nvSpPr>
          <p:spPr bwMode="auto">
            <a:xfrm>
              <a:off x="1629" y="2296"/>
              <a:ext cx="108" cy="0"/>
            </a:xfrm>
            <a:prstGeom prst="line">
              <a:avLst/>
            </a:prstGeom>
            <a:noFill/>
            <a:ln w="28575">
              <a:solidFill>
                <a:schemeClr val="folHlink"/>
              </a:solidFill>
              <a:round/>
            </a:ln>
          </p:spPr>
          <p:txBody>
            <a:bodyPr>
              <a:spAutoFit/>
            </a:bodyPr>
            <a:lstStyle/>
            <a:p>
              <a:endParaRPr lang="zh-CN" altLang="en-US"/>
            </a:p>
          </p:txBody>
        </p:sp>
      </p:grpSp>
      <p:sp>
        <p:nvSpPr>
          <p:cNvPr id="46" name="灯片编号占位符 45"/>
          <p:cNvSpPr>
            <a:spLocks noGrp="1"/>
          </p:cNvSpPr>
          <p:nvPr>
            <p:ph type="sldNum" sz="quarter" idx="12"/>
          </p:nvPr>
        </p:nvSpPr>
        <p:spPr/>
        <p:txBody>
          <a:bodyPr/>
          <a:lstStyle/>
          <a:p>
            <a:pPr>
              <a:defRPr/>
            </a:pPr>
            <a:fld id="{270AC4BF-448B-445A-AEA6-97A5648A90AE}" type="slidenum">
              <a:rPr lang="zh-CN" altLang="en-US"/>
              <a:t>24</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out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p:txBody>
          <a:bodyPr/>
          <a:lstStyle/>
          <a:p>
            <a:endParaRPr lang="zh-CN" altLang="en-US"/>
          </a:p>
        </p:txBody>
      </p:sp>
      <p:sp>
        <p:nvSpPr>
          <p:cNvPr id="3" name="标题 2"/>
          <p:cNvSpPr>
            <a:spLocks noGrp="1"/>
          </p:cNvSpPr>
          <p:nvPr>
            <p:ph type="title"/>
          </p:nvPr>
        </p:nvSpPr>
        <p:spPr/>
        <p:txBody>
          <a:bodyPr>
            <a:normAutofit fontScale="90000"/>
          </a:bodyPr>
          <a:lstStyle/>
          <a:p>
            <a:r>
              <a:rPr lang="en-US" altLang="zh-CN" dirty="0"/>
              <a:t>PCI</a:t>
            </a:r>
            <a:r>
              <a:rPr lang="zh-CN" altLang="en-US" dirty="0"/>
              <a:t>总线结构</a:t>
            </a:r>
          </a:p>
        </p:txBody>
      </p:sp>
      <p:grpSp>
        <p:nvGrpSpPr>
          <p:cNvPr id="2" name="Group 53"/>
          <p:cNvGrpSpPr/>
          <p:nvPr/>
        </p:nvGrpSpPr>
        <p:grpSpPr bwMode="auto">
          <a:xfrm>
            <a:off x="1676400" y="1447800"/>
            <a:ext cx="8763000" cy="4770438"/>
            <a:chOff x="96" y="912"/>
            <a:chExt cx="5520" cy="3005"/>
          </a:xfrm>
        </p:grpSpPr>
        <p:grpSp>
          <p:nvGrpSpPr>
            <p:cNvPr id="37895" name="Group 52"/>
            <p:cNvGrpSpPr/>
            <p:nvPr/>
          </p:nvGrpSpPr>
          <p:grpSpPr bwMode="auto">
            <a:xfrm>
              <a:off x="96" y="912"/>
              <a:ext cx="5520" cy="3005"/>
              <a:chOff x="96" y="912"/>
              <a:chExt cx="5520" cy="3005"/>
            </a:xfrm>
          </p:grpSpPr>
          <p:sp>
            <p:nvSpPr>
              <p:cNvPr id="37899" name="Rectangle 4"/>
              <p:cNvSpPr>
                <a:spLocks noChangeArrowheads="1"/>
              </p:cNvSpPr>
              <p:nvPr/>
            </p:nvSpPr>
            <p:spPr bwMode="auto">
              <a:xfrm>
                <a:off x="96" y="1121"/>
                <a:ext cx="736" cy="362"/>
              </a:xfrm>
              <a:prstGeom prst="rect">
                <a:avLst/>
              </a:prstGeom>
              <a:noFill/>
              <a:ln w="38100">
                <a:solidFill>
                  <a:schemeClr val="folHlink"/>
                </a:solidFill>
                <a:miter lim="800000"/>
              </a:ln>
            </p:spPr>
            <p:txBody>
              <a:bodyPr anchor="ctr" anchorCtr="1"/>
              <a:lstStyle/>
              <a:p>
                <a:r>
                  <a:rPr lang="en-US" altLang="zh-CN" sz="2400">
                    <a:latin typeface="Times New Roman" panose="02020603050405020304" pitchFamily="18" charset="0"/>
                  </a:rPr>
                  <a:t>CPU</a:t>
                </a:r>
              </a:p>
            </p:txBody>
          </p:sp>
          <p:sp>
            <p:nvSpPr>
              <p:cNvPr id="37900" name="Rectangle 5"/>
              <p:cNvSpPr>
                <a:spLocks noChangeArrowheads="1"/>
              </p:cNvSpPr>
              <p:nvPr/>
            </p:nvSpPr>
            <p:spPr bwMode="auto">
              <a:xfrm>
                <a:off x="2288" y="2905"/>
                <a:ext cx="736" cy="334"/>
              </a:xfrm>
              <a:prstGeom prst="rect">
                <a:avLst/>
              </a:prstGeom>
              <a:noFill/>
              <a:ln w="38100">
                <a:solidFill>
                  <a:schemeClr val="folHlink"/>
                </a:solidFill>
                <a:miter lim="800000"/>
              </a:ln>
            </p:spPr>
            <p:txBody>
              <a:bodyPr/>
              <a:lstStyle/>
              <a:p>
                <a:r>
                  <a:rPr lang="zh-CN" altLang="en-US" sz="2400">
                    <a:latin typeface="Times New Roman" panose="02020603050405020304" pitchFamily="18" charset="0"/>
                  </a:rPr>
                  <a:t>多媒体</a:t>
                </a:r>
              </a:p>
            </p:txBody>
          </p:sp>
          <p:sp>
            <p:nvSpPr>
              <p:cNvPr id="37901" name="Rectangle 6"/>
              <p:cNvSpPr>
                <a:spLocks noChangeArrowheads="1"/>
              </p:cNvSpPr>
              <p:nvPr/>
            </p:nvSpPr>
            <p:spPr bwMode="auto">
              <a:xfrm>
                <a:off x="2419" y="1729"/>
                <a:ext cx="832" cy="340"/>
              </a:xfrm>
              <a:prstGeom prst="rect">
                <a:avLst/>
              </a:prstGeom>
              <a:noFill/>
              <a:ln w="38100">
                <a:solidFill>
                  <a:schemeClr val="folHlink"/>
                </a:solidFill>
                <a:miter lim="800000"/>
              </a:ln>
            </p:spPr>
            <p:txBody>
              <a:bodyPr/>
              <a:lstStyle/>
              <a:p>
                <a:r>
                  <a:rPr lang="en-US" altLang="zh-CN" sz="2800">
                    <a:latin typeface="Times New Roman" panose="02020603050405020304" pitchFamily="18" charset="0"/>
                  </a:rPr>
                  <a:t>PCI </a:t>
                </a:r>
                <a:r>
                  <a:rPr lang="zh-CN" altLang="en-US" sz="2800">
                    <a:latin typeface="Times New Roman" panose="02020603050405020304" pitchFamily="18" charset="0"/>
                  </a:rPr>
                  <a:t>桥</a:t>
                </a:r>
              </a:p>
            </p:txBody>
          </p:sp>
          <p:sp>
            <p:nvSpPr>
              <p:cNvPr id="37902" name="Freeform 7"/>
              <p:cNvSpPr/>
              <p:nvPr/>
            </p:nvSpPr>
            <p:spPr bwMode="auto">
              <a:xfrm>
                <a:off x="4589" y="2472"/>
                <a:ext cx="163" cy="427"/>
              </a:xfrm>
              <a:custGeom>
                <a:avLst/>
                <a:gdLst>
                  <a:gd name="T0" fmla="*/ 82 w 163"/>
                  <a:gd name="T1" fmla="*/ 0 h 396"/>
                  <a:gd name="T2" fmla="*/ 163 w 163"/>
                  <a:gd name="T3" fmla="*/ 91 h 396"/>
                  <a:gd name="T4" fmla="*/ 121 w 163"/>
                  <a:gd name="T5" fmla="*/ 91 h 396"/>
                  <a:gd name="T6" fmla="*/ 121 w 163"/>
                  <a:gd name="T7" fmla="*/ 370 h 396"/>
                  <a:gd name="T8" fmla="*/ 163 w 163"/>
                  <a:gd name="T9" fmla="*/ 370 h 396"/>
                  <a:gd name="T10" fmla="*/ 82 w 163"/>
                  <a:gd name="T11" fmla="*/ 460 h 396"/>
                  <a:gd name="T12" fmla="*/ 0 w 163"/>
                  <a:gd name="T13" fmla="*/ 370 h 396"/>
                  <a:gd name="T14" fmla="*/ 43 w 163"/>
                  <a:gd name="T15" fmla="*/ 370 h 396"/>
                  <a:gd name="T16" fmla="*/ 43 w 163"/>
                  <a:gd name="T17" fmla="*/ 91 h 396"/>
                  <a:gd name="T18" fmla="*/ 0 w 163"/>
                  <a:gd name="T19" fmla="*/ 91 h 396"/>
                  <a:gd name="T20" fmla="*/ 82 w 163"/>
                  <a:gd name="T21" fmla="*/ 0 h 39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63"/>
                  <a:gd name="T34" fmla="*/ 0 h 396"/>
                  <a:gd name="T35" fmla="*/ 163 w 163"/>
                  <a:gd name="T36" fmla="*/ 396 h 39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63" h="396">
                    <a:moveTo>
                      <a:pt x="82" y="0"/>
                    </a:moveTo>
                    <a:lnTo>
                      <a:pt x="163" y="78"/>
                    </a:lnTo>
                    <a:lnTo>
                      <a:pt x="121" y="78"/>
                    </a:lnTo>
                    <a:lnTo>
                      <a:pt x="121" y="318"/>
                    </a:lnTo>
                    <a:lnTo>
                      <a:pt x="163" y="318"/>
                    </a:lnTo>
                    <a:lnTo>
                      <a:pt x="82" y="396"/>
                    </a:lnTo>
                    <a:lnTo>
                      <a:pt x="0" y="318"/>
                    </a:lnTo>
                    <a:lnTo>
                      <a:pt x="43" y="318"/>
                    </a:lnTo>
                    <a:lnTo>
                      <a:pt x="43" y="78"/>
                    </a:lnTo>
                    <a:lnTo>
                      <a:pt x="0" y="78"/>
                    </a:lnTo>
                    <a:lnTo>
                      <a:pt x="82" y="0"/>
                    </a:lnTo>
                    <a:close/>
                  </a:path>
                </a:pathLst>
              </a:custGeom>
              <a:noFill/>
              <a:ln w="38100">
                <a:solidFill>
                  <a:schemeClr val="folHlink"/>
                </a:solidFill>
                <a:round/>
              </a:ln>
            </p:spPr>
            <p:txBody>
              <a:bodyPr/>
              <a:lstStyle/>
              <a:p>
                <a:endParaRPr lang="zh-CN" altLang="en-US"/>
              </a:p>
            </p:txBody>
          </p:sp>
          <p:sp>
            <p:nvSpPr>
              <p:cNvPr id="37903" name="Freeform 8"/>
              <p:cNvSpPr/>
              <p:nvPr/>
            </p:nvSpPr>
            <p:spPr bwMode="auto">
              <a:xfrm>
                <a:off x="2621" y="2472"/>
                <a:ext cx="163" cy="427"/>
              </a:xfrm>
              <a:custGeom>
                <a:avLst/>
                <a:gdLst>
                  <a:gd name="T0" fmla="*/ 81 w 163"/>
                  <a:gd name="T1" fmla="*/ 0 h 396"/>
                  <a:gd name="T2" fmla="*/ 163 w 163"/>
                  <a:gd name="T3" fmla="*/ 91 h 396"/>
                  <a:gd name="T4" fmla="*/ 120 w 163"/>
                  <a:gd name="T5" fmla="*/ 91 h 396"/>
                  <a:gd name="T6" fmla="*/ 120 w 163"/>
                  <a:gd name="T7" fmla="*/ 370 h 396"/>
                  <a:gd name="T8" fmla="*/ 163 w 163"/>
                  <a:gd name="T9" fmla="*/ 370 h 396"/>
                  <a:gd name="T10" fmla="*/ 81 w 163"/>
                  <a:gd name="T11" fmla="*/ 460 h 396"/>
                  <a:gd name="T12" fmla="*/ 0 w 163"/>
                  <a:gd name="T13" fmla="*/ 370 h 396"/>
                  <a:gd name="T14" fmla="*/ 43 w 163"/>
                  <a:gd name="T15" fmla="*/ 370 h 396"/>
                  <a:gd name="T16" fmla="*/ 43 w 163"/>
                  <a:gd name="T17" fmla="*/ 91 h 396"/>
                  <a:gd name="T18" fmla="*/ 0 w 163"/>
                  <a:gd name="T19" fmla="*/ 91 h 396"/>
                  <a:gd name="T20" fmla="*/ 81 w 163"/>
                  <a:gd name="T21" fmla="*/ 0 h 39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63"/>
                  <a:gd name="T34" fmla="*/ 0 h 396"/>
                  <a:gd name="T35" fmla="*/ 163 w 163"/>
                  <a:gd name="T36" fmla="*/ 396 h 39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63" h="396">
                    <a:moveTo>
                      <a:pt x="81" y="0"/>
                    </a:moveTo>
                    <a:lnTo>
                      <a:pt x="163" y="78"/>
                    </a:lnTo>
                    <a:lnTo>
                      <a:pt x="120" y="78"/>
                    </a:lnTo>
                    <a:lnTo>
                      <a:pt x="120" y="318"/>
                    </a:lnTo>
                    <a:lnTo>
                      <a:pt x="163" y="318"/>
                    </a:lnTo>
                    <a:lnTo>
                      <a:pt x="81" y="396"/>
                    </a:lnTo>
                    <a:lnTo>
                      <a:pt x="0" y="318"/>
                    </a:lnTo>
                    <a:lnTo>
                      <a:pt x="43" y="318"/>
                    </a:lnTo>
                    <a:lnTo>
                      <a:pt x="43" y="78"/>
                    </a:lnTo>
                    <a:lnTo>
                      <a:pt x="0" y="78"/>
                    </a:lnTo>
                    <a:lnTo>
                      <a:pt x="81" y="0"/>
                    </a:lnTo>
                    <a:close/>
                  </a:path>
                </a:pathLst>
              </a:custGeom>
              <a:noFill/>
              <a:ln w="38100">
                <a:solidFill>
                  <a:schemeClr val="folHlink"/>
                </a:solidFill>
                <a:round/>
              </a:ln>
            </p:spPr>
            <p:txBody>
              <a:bodyPr/>
              <a:lstStyle/>
              <a:p>
                <a:endParaRPr lang="zh-CN" altLang="en-US"/>
              </a:p>
            </p:txBody>
          </p:sp>
          <p:sp>
            <p:nvSpPr>
              <p:cNvPr id="37904" name="Freeform 9"/>
              <p:cNvSpPr/>
              <p:nvPr/>
            </p:nvSpPr>
            <p:spPr bwMode="auto">
              <a:xfrm>
                <a:off x="3600" y="2472"/>
                <a:ext cx="158" cy="427"/>
              </a:xfrm>
              <a:custGeom>
                <a:avLst/>
                <a:gdLst>
                  <a:gd name="T0" fmla="*/ 81 w 158"/>
                  <a:gd name="T1" fmla="*/ 0 h 396"/>
                  <a:gd name="T2" fmla="*/ 158 w 158"/>
                  <a:gd name="T3" fmla="*/ 91 h 396"/>
                  <a:gd name="T4" fmla="*/ 120 w 158"/>
                  <a:gd name="T5" fmla="*/ 91 h 396"/>
                  <a:gd name="T6" fmla="*/ 120 w 158"/>
                  <a:gd name="T7" fmla="*/ 370 h 396"/>
                  <a:gd name="T8" fmla="*/ 158 w 158"/>
                  <a:gd name="T9" fmla="*/ 370 h 396"/>
                  <a:gd name="T10" fmla="*/ 81 w 158"/>
                  <a:gd name="T11" fmla="*/ 460 h 396"/>
                  <a:gd name="T12" fmla="*/ 0 w 158"/>
                  <a:gd name="T13" fmla="*/ 370 h 396"/>
                  <a:gd name="T14" fmla="*/ 38 w 158"/>
                  <a:gd name="T15" fmla="*/ 370 h 396"/>
                  <a:gd name="T16" fmla="*/ 38 w 158"/>
                  <a:gd name="T17" fmla="*/ 91 h 396"/>
                  <a:gd name="T18" fmla="*/ 0 w 158"/>
                  <a:gd name="T19" fmla="*/ 91 h 396"/>
                  <a:gd name="T20" fmla="*/ 81 w 158"/>
                  <a:gd name="T21" fmla="*/ 0 h 39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58"/>
                  <a:gd name="T34" fmla="*/ 0 h 396"/>
                  <a:gd name="T35" fmla="*/ 158 w 158"/>
                  <a:gd name="T36" fmla="*/ 396 h 39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58" h="396">
                    <a:moveTo>
                      <a:pt x="81" y="0"/>
                    </a:moveTo>
                    <a:lnTo>
                      <a:pt x="158" y="78"/>
                    </a:lnTo>
                    <a:lnTo>
                      <a:pt x="120" y="78"/>
                    </a:lnTo>
                    <a:lnTo>
                      <a:pt x="120" y="318"/>
                    </a:lnTo>
                    <a:lnTo>
                      <a:pt x="158" y="318"/>
                    </a:lnTo>
                    <a:lnTo>
                      <a:pt x="81" y="396"/>
                    </a:lnTo>
                    <a:lnTo>
                      <a:pt x="0" y="318"/>
                    </a:lnTo>
                    <a:lnTo>
                      <a:pt x="38" y="318"/>
                    </a:lnTo>
                    <a:lnTo>
                      <a:pt x="38" y="78"/>
                    </a:lnTo>
                    <a:lnTo>
                      <a:pt x="0" y="78"/>
                    </a:lnTo>
                    <a:lnTo>
                      <a:pt x="81" y="0"/>
                    </a:lnTo>
                    <a:close/>
                  </a:path>
                </a:pathLst>
              </a:custGeom>
              <a:noFill/>
              <a:ln w="38100">
                <a:solidFill>
                  <a:schemeClr val="folHlink"/>
                </a:solidFill>
                <a:round/>
              </a:ln>
            </p:spPr>
            <p:txBody>
              <a:bodyPr/>
              <a:lstStyle/>
              <a:p>
                <a:endParaRPr lang="zh-CN" altLang="en-US"/>
              </a:p>
            </p:txBody>
          </p:sp>
          <p:sp>
            <p:nvSpPr>
              <p:cNvPr id="37905" name="Freeform 10"/>
              <p:cNvSpPr/>
              <p:nvPr/>
            </p:nvSpPr>
            <p:spPr bwMode="auto">
              <a:xfrm>
                <a:off x="513" y="3132"/>
                <a:ext cx="159" cy="442"/>
              </a:xfrm>
              <a:custGeom>
                <a:avLst/>
                <a:gdLst>
                  <a:gd name="T0" fmla="*/ 82 w 159"/>
                  <a:gd name="T1" fmla="*/ 0 h 411"/>
                  <a:gd name="T2" fmla="*/ 159 w 159"/>
                  <a:gd name="T3" fmla="*/ 95 h 411"/>
                  <a:gd name="T4" fmla="*/ 121 w 159"/>
                  <a:gd name="T5" fmla="*/ 95 h 411"/>
                  <a:gd name="T6" fmla="*/ 121 w 159"/>
                  <a:gd name="T7" fmla="*/ 381 h 411"/>
                  <a:gd name="T8" fmla="*/ 159 w 159"/>
                  <a:gd name="T9" fmla="*/ 381 h 411"/>
                  <a:gd name="T10" fmla="*/ 82 w 159"/>
                  <a:gd name="T11" fmla="*/ 475 h 411"/>
                  <a:gd name="T12" fmla="*/ 0 w 159"/>
                  <a:gd name="T13" fmla="*/ 381 h 411"/>
                  <a:gd name="T14" fmla="*/ 39 w 159"/>
                  <a:gd name="T15" fmla="*/ 381 h 411"/>
                  <a:gd name="T16" fmla="*/ 39 w 159"/>
                  <a:gd name="T17" fmla="*/ 95 h 411"/>
                  <a:gd name="T18" fmla="*/ 0 w 159"/>
                  <a:gd name="T19" fmla="*/ 95 h 411"/>
                  <a:gd name="T20" fmla="*/ 82 w 159"/>
                  <a:gd name="T21" fmla="*/ 0 h 41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59"/>
                  <a:gd name="T34" fmla="*/ 0 h 411"/>
                  <a:gd name="T35" fmla="*/ 159 w 159"/>
                  <a:gd name="T36" fmla="*/ 411 h 41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59" h="411">
                    <a:moveTo>
                      <a:pt x="82" y="0"/>
                    </a:moveTo>
                    <a:lnTo>
                      <a:pt x="159" y="82"/>
                    </a:lnTo>
                    <a:lnTo>
                      <a:pt x="121" y="82"/>
                    </a:lnTo>
                    <a:lnTo>
                      <a:pt x="121" y="329"/>
                    </a:lnTo>
                    <a:lnTo>
                      <a:pt x="159" y="329"/>
                    </a:lnTo>
                    <a:lnTo>
                      <a:pt x="82" y="411"/>
                    </a:lnTo>
                    <a:lnTo>
                      <a:pt x="0" y="329"/>
                    </a:lnTo>
                    <a:lnTo>
                      <a:pt x="39" y="329"/>
                    </a:lnTo>
                    <a:lnTo>
                      <a:pt x="39" y="82"/>
                    </a:lnTo>
                    <a:lnTo>
                      <a:pt x="0" y="82"/>
                    </a:lnTo>
                    <a:lnTo>
                      <a:pt x="82" y="0"/>
                    </a:lnTo>
                    <a:close/>
                  </a:path>
                </a:pathLst>
              </a:custGeom>
              <a:noFill/>
              <a:ln w="38100">
                <a:solidFill>
                  <a:schemeClr val="folHlink"/>
                </a:solidFill>
                <a:round/>
              </a:ln>
            </p:spPr>
            <p:txBody>
              <a:bodyPr/>
              <a:lstStyle/>
              <a:p>
                <a:endParaRPr lang="zh-CN" altLang="en-US"/>
              </a:p>
            </p:txBody>
          </p:sp>
          <p:sp>
            <p:nvSpPr>
              <p:cNvPr id="37906" name="Freeform 11"/>
              <p:cNvSpPr/>
              <p:nvPr/>
            </p:nvSpPr>
            <p:spPr bwMode="auto">
              <a:xfrm>
                <a:off x="1761" y="3132"/>
                <a:ext cx="159" cy="442"/>
              </a:xfrm>
              <a:custGeom>
                <a:avLst/>
                <a:gdLst>
                  <a:gd name="T0" fmla="*/ 77 w 159"/>
                  <a:gd name="T1" fmla="*/ 0 h 411"/>
                  <a:gd name="T2" fmla="*/ 159 w 159"/>
                  <a:gd name="T3" fmla="*/ 95 h 411"/>
                  <a:gd name="T4" fmla="*/ 120 w 159"/>
                  <a:gd name="T5" fmla="*/ 95 h 411"/>
                  <a:gd name="T6" fmla="*/ 120 w 159"/>
                  <a:gd name="T7" fmla="*/ 381 h 411"/>
                  <a:gd name="T8" fmla="*/ 159 w 159"/>
                  <a:gd name="T9" fmla="*/ 381 h 411"/>
                  <a:gd name="T10" fmla="*/ 77 w 159"/>
                  <a:gd name="T11" fmla="*/ 475 h 411"/>
                  <a:gd name="T12" fmla="*/ 0 w 159"/>
                  <a:gd name="T13" fmla="*/ 381 h 411"/>
                  <a:gd name="T14" fmla="*/ 39 w 159"/>
                  <a:gd name="T15" fmla="*/ 381 h 411"/>
                  <a:gd name="T16" fmla="*/ 39 w 159"/>
                  <a:gd name="T17" fmla="*/ 95 h 411"/>
                  <a:gd name="T18" fmla="*/ 0 w 159"/>
                  <a:gd name="T19" fmla="*/ 95 h 411"/>
                  <a:gd name="T20" fmla="*/ 77 w 159"/>
                  <a:gd name="T21" fmla="*/ 0 h 41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59"/>
                  <a:gd name="T34" fmla="*/ 0 h 411"/>
                  <a:gd name="T35" fmla="*/ 159 w 159"/>
                  <a:gd name="T36" fmla="*/ 411 h 41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59" h="411">
                    <a:moveTo>
                      <a:pt x="77" y="0"/>
                    </a:moveTo>
                    <a:lnTo>
                      <a:pt x="159" y="82"/>
                    </a:lnTo>
                    <a:lnTo>
                      <a:pt x="120" y="82"/>
                    </a:lnTo>
                    <a:lnTo>
                      <a:pt x="120" y="329"/>
                    </a:lnTo>
                    <a:lnTo>
                      <a:pt x="159" y="329"/>
                    </a:lnTo>
                    <a:lnTo>
                      <a:pt x="77" y="411"/>
                    </a:lnTo>
                    <a:lnTo>
                      <a:pt x="0" y="329"/>
                    </a:lnTo>
                    <a:lnTo>
                      <a:pt x="39" y="329"/>
                    </a:lnTo>
                    <a:lnTo>
                      <a:pt x="39" y="82"/>
                    </a:lnTo>
                    <a:lnTo>
                      <a:pt x="0" y="82"/>
                    </a:lnTo>
                    <a:lnTo>
                      <a:pt x="77" y="0"/>
                    </a:lnTo>
                    <a:close/>
                  </a:path>
                </a:pathLst>
              </a:custGeom>
              <a:noFill/>
              <a:ln w="38100">
                <a:solidFill>
                  <a:schemeClr val="folHlink"/>
                </a:solidFill>
                <a:round/>
              </a:ln>
            </p:spPr>
            <p:txBody>
              <a:bodyPr/>
              <a:lstStyle/>
              <a:p>
                <a:endParaRPr lang="zh-CN" altLang="en-US"/>
              </a:p>
            </p:txBody>
          </p:sp>
          <p:sp>
            <p:nvSpPr>
              <p:cNvPr id="37907" name="Freeform 12"/>
              <p:cNvSpPr/>
              <p:nvPr/>
            </p:nvSpPr>
            <p:spPr bwMode="auto">
              <a:xfrm>
                <a:off x="513" y="2705"/>
                <a:ext cx="159" cy="314"/>
              </a:xfrm>
              <a:custGeom>
                <a:avLst/>
                <a:gdLst>
                  <a:gd name="T0" fmla="*/ 78 w 159"/>
                  <a:gd name="T1" fmla="*/ 0 h 292"/>
                  <a:gd name="T2" fmla="*/ 159 w 159"/>
                  <a:gd name="T3" fmla="*/ 70 h 292"/>
                  <a:gd name="T4" fmla="*/ 120 w 159"/>
                  <a:gd name="T5" fmla="*/ 70 h 292"/>
                  <a:gd name="T6" fmla="*/ 120 w 159"/>
                  <a:gd name="T7" fmla="*/ 272 h 292"/>
                  <a:gd name="T8" fmla="*/ 159 w 159"/>
                  <a:gd name="T9" fmla="*/ 272 h 292"/>
                  <a:gd name="T10" fmla="*/ 78 w 159"/>
                  <a:gd name="T11" fmla="*/ 338 h 292"/>
                  <a:gd name="T12" fmla="*/ 0 w 159"/>
                  <a:gd name="T13" fmla="*/ 272 h 292"/>
                  <a:gd name="T14" fmla="*/ 39 w 159"/>
                  <a:gd name="T15" fmla="*/ 272 h 292"/>
                  <a:gd name="T16" fmla="*/ 39 w 159"/>
                  <a:gd name="T17" fmla="*/ 70 h 292"/>
                  <a:gd name="T18" fmla="*/ 0 w 159"/>
                  <a:gd name="T19" fmla="*/ 70 h 292"/>
                  <a:gd name="T20" fmla="*/ 78 w 159"/>
                  <a:gd name="T21" fmla="*/ 0 h 2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59"/>
                  <a:gd name="T34" fmla="*/ 0 h 292"/>
                  <a:gd name="T35" fmla="*/ 159 w 159"/>
                  <a:gd name="T36" fmla="*/ 292 h 2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59" h="292">
                    <a:moveTo>
                      <a:pt x="78" y="0"/>
                    </a:moveTo>
                    <a:lnTo>
                      <a:pt x="159" y="60"/>
                    </a:lnTo>
                    <a:lnTo>
                      <a:pt x="120" y="60"/>
                    </a:lnTo>
                    <a:lnTo>
                      <a:pt x="120" y="235"/>
                    </a:lnTo>
                    <a:lnTo>
                      <a:pt x="159" y="235"/>
                    </a:lnTo>
                    <a:lnTo>
                      <a:pt x="78" y="292"/>
                    </a:lnTo>
                    <a:lnTo>
                      <a:pt x="0" y="235"/>
                    </a:lnTo>
                    <a:lnTo>
                      <a:pt x="39" y="235"/>
                    </a:lnTo>
                    <a:lnTo>
                      <a:pt x="39" y="60"/>
                    </a:lnTo>
                    <a:lnTo>
                      <a:pt x="0" y="60"/>
                    </a:lnTo>
                    <a:lnTo>
                      <a:pt x="78" y="0"/>
                    </a:lnTo>
                    <a:close/>
                  </a:path>
                </a:pathLst>
              </a:custGeom>
              <a:noFill/>
              <a:ln w="38100">
                <a:solidFill>
                  <a:schemeClr val="folHlink"/>
                </a:solidFill>
                <a:round/>
              </a:ln>
            </p:spPr>
            <p:txBody>
              <a:bodyPr/>
              <a:lstStyle/>
              <a:p>
                <a:endParaRPr lang="zh-CN" altLang="en-US"/>
              </a:p>
            </p:txBody>
          </p:sp>
          <p:sp>
            <p:nvSpPr>
              <p:cNvPr id="37908" name="Rectangle 13"/>
              <p:cNvSpPr>
                <a:spLocks noChangeArrowheads="1"/>
              </p:cNvSpPr>
              <p:nvPr/>
            </p:nvSpPr>
            <p:spPr bwMode="auto">
              <a:xfrm>
                <a:off x="3097" y="2905"/>
                <a:ext cx="1127" cy="334"/>
              </a:xfrm>
              <a:prstGeom prst="rect">
                <a:avLst/>
              </a:prstGeom>
              <a:noFill/>
              <a:ln w="38100">
                <a:solidFill>
                  <a:schemeClr val="folHlink"/>
                </a:solidFill>
                <a:miter lim="800000"/>
              </a:ln>
            </p:spPr>
            <p:txBody>
              <a:bodyPr/>
              <a:lstStyle/>
              <a:p>
                <a:r>
                  <a:rPr lang="zh-CN" altLang="en-US" sz="2400">
                    <a:latin typeface="Times New Roman" panose="02020603050405020304" pitchFamily="18" charset="0"/>
                  </a:rPr>
                  <a:t>高速局域网</a:t>
                </a:r>
              </a:p>
            </p:txBody>
          </p:sp>
          <p:sp>
            <p:nvSpPr>
              <p:cNvPr id="37909" name="Rectangle 14"/>
              <p:cNvSpPr>
                <a:spLocks noChangeArrowheads="1"/>
              </p:cNvSpPr>
              <p:nvPr/>
            </p:nvSpPr>
            <p:spPr bwMode="auto">
              <a:xfrm>
                <a:off x="4346" y="2905"/>
                <a:ext cx="1174" cy="334"/>
              </a:xfrm>
              <a:prstGeom prst="rect">
                <a:avLst/>
              </a:prstGeom>
              <a:noFill/>
              <a:ln w="38100">
                <a:solidFill>
                  <a:schemeClr val="folHlink"/>
                </a:solidFill>
                <a:miter lim="800000"/>
              </a:ln>
            </p:spPr>
            <p:txBody>
              <a:bodyPr lIns="140400"/>
              <a:lstStyle/>
              <a:p>
                <a:r>
                  <a:rPr lang="zh-CN" altLang="en-US" sz="2400">
                    <a:latin typeface="Times New Roman" panose="02020603050405020304" pitchFamily="18" charset="0"/>
                  </a:rPr>
                  <a:t>高性能图形</a:t>
                </a:r>
              </a:p>
            </p:txBody>
          </p:sp>
          <p:sp>
            <p:nvSpPr>
              <p:cNvPr id="37910" name="Rectangle 15"/>
              <p:cNvSpPr>
                <a:spLocks noChangeArrowheads="1"/>
              </p:cNvSpPr>
              <p:nvPr/>
            </p:nvSpPr>
            <p:spPr bwMode="auto">
              <a:xfrm>
                <a:off x="1142" y="3579"/>
                <a:ext cx="1114" cy="338"/>
              </a:xfrm>
              <a:prstGeom prst="rect">
                <a:avLst/>
              </a:prstGeom>
              <a:noFill/>
              <a:ln w="38100">
                <a:noFill/>
                <a:miter lim="800000"/>
              </a:ln>
            </p:spPr>
            <p:txBody>
              <a:bodyPr/>
              <a:lstStyle/>
              <a:p>
                <a:endParaRPr lang="zh-CN" altLang="en-US" sz="2400">
                  <a:latin typeface="Times New Roman" panose="02020603050405020304" pitchFamily="18" charset="0"/>
                </a:endParaRPr>
              </a:p>
            </p:txBody>
          </p:sp>
          <p:sp>
            <p:nvSpPr>
              <p:cNvPr id="37911" name="Rectangle 16"/>
              <p:cNvSpPr>
                <a:spLocks noChangeArrowheads="1"/>
              </p:cNvSpPr>
              <p:nvPr/>
            </p:nvSpPr>
            <p:spPr bwMode="auto">
              <a:xfrm>
                <a:off x="96" y="3579"/>
                <a:ext cx="971" cy="338"/>
              </a:xfrm>
              <a:prstGeom prst="rect">
                <a:avLst/>
              </a:prstGeom>
              <a:noFill/>
              <a:ln w="38100">
                <a:solidFill>
                  <a:schemeClr val="folHlink"/>
                </a:solidFill>
                <a:miter lim="800000"/>
              </a:ln>
            </p:spPr>
            <p:txBody>
              <a:bodyPr lIns="129600"/>
              <a:lstStyle/>
              <a:p>
                <a:r>
                  <a:rPr lang="zh-CN" altLang="en-US" sz="2400">
                    <a:latin typeface="Times New Roman" panose="02020603050405020304" pitchFamily="18" charset="0"/>
                  </a:rPr>
                  <a:t>图文传真</a:t>
                </a:r>
              </a:p>
            </p:txBody>
          </p:sp>
          <p:grpSp>
            <p:nvGrpSpPr>
              <p:cNvPr id="37912" name="Group 17"/>
              <p:cNvGrpSpPr/>
              <p:nvPr/>
            </p:nvGrpSpPr>
            <p:grpSpPr bwMode="auto">
              <a:xfrm>
                <a:off x="2448" y="3735"/>
                <a:ext cx="170" cy="36"/>
                <a:chOff x="2216" y="4009"/>
                <a:chExt cx="170" cy="34"/>
              </a:xfrm>
            </p:grpSpPr>
            <p:sp>
              <p:nvSpPr>
                <p:cNvPr id="37933" name="Freeform 18"/>
                <p:cNvSpPr/>
                <p:nvPr/>
              </p:nvSpPr>
              <p:spPr bwMode="auto">
                <a:xfrm>
                  <a:off x="2216" y="4009"/>
                  <a:ext cx="31" cy="34"/>
                </a:xfrm>
                <a:custGeom>
                  <a:avLst/>
                  <a:gdLst>
                    <a:gd name="T0" fmla="*/ 15 w 31"/>
                    <a:gd name="T1" fmla="*/ 0 h 34"/>
                    <a:gd name="T2" fmla="*/ 4 w 31"/>
                    <a:gd name="T3" fmla="*/ 4 h 34"/>
                    <a:gd name="T4" fmla="*/ 0 w 31"/>
                    <a:gd name="T5" fmla="*/ 15 h 34"/>
                    <a:gd name="T6" fmla="*/ 4 w 31"/>
                    <a:gd name="T7" fmla="*/ 26 h 34"/>
                    <a:gd name="T8" fmla="*/ 15 w 31"/>
                    <a:gd name="T9" fmla="*/ 34 h 34"/>
                    <a:gd name="T10" fmla="*/ 15 w 31"/>
                    <a:gd name="T11" fmla="*/ 34 h 34"/>
                    <a:gd name="T12" fmla="*/ 27 w 31"/>
                    <a:gd name="T13" fmla="*/ 26 h 34"/>
                    <a:gd name="T14" fmla="*/ 31 w 31"/>
                    <a:gd name="T15" fmla="*/ 15 h 34"/>
                    <a:gd name="T16" fmla="*/ 27 w 31"/>
                    <a:gd name="T17" fmla="*/ 4 h 34"/>
                    <a:gd name="T18" fmla="*/ 15 w 31"/>
                    <a:gd name="T19" fmla="*/ 0 h 3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1"/>
                    <a:gd name="T31" fmla="*/ 0 h 34"/>
                    <a:gd name="T32" fmla="*/ 31 w 31"/>
                    <a:gd name="T33" fmla="*/ 34 h 3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1" h="34">
                      <a:moveTo>
                        <a:pt x="15" y="0"/>
                      </a:moveTo>
                      <a:lnTo>
                        <a:pt x="4" y="4"/>
                      </a:lnTo>
                      <a:lnTo>
                        <a:pt x="0" y="15"/>
                      </a:lnTo>
                      <a:lnTo>
                        <a:pt x="4" y="26"/>
                      </a:lnTo>
                      <a:lnTo>
                        <a:pt x="15" y="34"/>
                      </a:lnTo>
                      <a:lnTo>
                        <a:pt x="27" y="26"/>
                      </a:lnTo>
                      <a:lnTo>
                        <a:pt x="31" y="15"/>
                      </a:lnTo>
                      <a:lnTo>
                        <a:pt x="27" y="4"/>
                      </a:lnTo>
                      <a:lnTo>
                        <a:pt x="15" y="0"/>
                      </a:lnTo>
                      <a:close/>
                    </a:path>
                  </a:pathLst>
                </a:custGeom>
                <a:solidFill>
                  <a:schemeClr val="folHlink"/>
                </a:solidFill>
                <a:ln w="9525">
                  <a:solidFill>
                    <a:schemeClr val="folHlink"/>
                  </a:solidFill>
                  <a:round/>
                </a:ln>
              </p:spPr>
              <p:txBody>
                <a:bodyPr/>
                <a:lstStyle/>
                <a:p>
                  <a:endParaRPr lang="zh-CN" altLang="en-US"/>
                </a:p>
              </p:txBody>
            </p:sp>
            <p:sp>
              <p:nvSpPr>
                <p:cNvPr id="37934" name="Freeform 19"/>
                <p:cNvSpPr/>
                <p:nvPr/>
              </p:nvSpPr>
              <p:spPr bwMode="auto">
                <a:xfrm>
                  <a:off x="2281" y="4009"/>
                  <a:ext cx="35" cy="34"/>
                </a:xfrm>
                <a:custGeom>
                  <a:avLst/>
                  <a:gdLst>
                    <a:gd name="T0" fmla="*/ 20 w 35"/>
                    <a:gd name="T1" fmla="*/ 0 h 34"/>
                    <a:gd name="T2" fmla="*/ 8 w 35"/>
                    <a:gd name="T3" fmla="*/ 4 h 34"/>
                    <a:gd name="T4" fmla="*/ 0 w 35"/>
                    <a:gd name="T5" fmla="*/ 15 h 34"/>
                    <a:gd name="T6" fmla="*/ 8 w 35"/>
                    <a:gd name="T7" fmla="*/ 26 h 34"/>
                    <a:gd name="T8" fmla="*/ 20 w 35"/>
                    <a:gd name="T9" fmla="*/ 34 h 34"/>
                    <a:gd name="T10" fmla="*/ 20 w 35"/>
                    <a:gd name="T11" fmla="*/ 34 h 34"/>
                    <a:gd name="T12" fmla="*/ 31 w 35"/>
                    <a:gd name="T13" fmla="*/ 26 h 34"/>
                    <a:gd name="T14" fmla="*/ 35 w 35"/>
                    <a:gd name="T15" fmla="*/ 15 h 34"/>
                    <a:gd name="T16" fmla="*/ 31 w 35"/>
                    <a:gd name="T17" fmla="*/ 4 h 34"/>
                    <a:gd name="T18" fmla="*/ 20 w 35"/>
                    <a:gd name="T19" fmla="*/ 0 h 3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5"/>
                    <a:gd name="T31" fmla="*/ 0 h 34"/>
                    <a:gd name="T32" fmla="*/ 35 w 35"/>
                    <a:gd name="T33" fmla="*/ 34 h 3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5" h="34">
                      <a:moveTo>
                        <a:pt x="20" y="0"/>
                      </a:moveTo>
                      <a:lnTo>
                        <a:pt x="8" y="4"/>
                      </a:lnTo>
                      <a:lnTo>
                        <a:pt x="0" y="15"/>
                      </a:lnTo>
                      <a:lnTo>
                        <a:pt x="8" y="26"/>
                      </a:lnTo>
                      <a:lnTo>
                        <a:pt x="20" y="34"/>
                      </a:lnTo>
                      <a:lnTo>
                        <a:pt x="31" y="26"/>
                      </a:lnTo>
                      <a:lnTo>
                        <a:pt x="35" y="15"/>
                      </a:lnTo>
                      <a:lnTo>
                        <a:pt x="31" y="4"/>
                      </a:lnTo>
                      <a:lnTo>
                        <a:pt x="20" y="0"/>
                      </a:lnTo>
                      <a:close/>
                    </a:path>
                  </a:pathLst>
                </a:custGeom>
                <a:solidFill>
                  <a:schemeClr val="folHlink"/>
                </a:solidFill>
                <a:ln w="9525">
                  <a:solidFill>
                    <a:schemeClr val="folHlink"/>
                  </a:solidFill>
                  <a:round/>
                </a:ln>
              </p:spPr>
              <p:txBody>
                <a:bodyPr/>
                <a:lstStyle/>
                <a:p>
                  <a:endParaRPr lang="zh-CN" altLang="en-US"/>
                </a:p>
              </p:txBody>
            </p:sp>
            <p:sp>
              <p:nvSpPr>
                <p:cNvPr id="37935" name="Freeform 20"/>
                <p:cNvSpPr/>
                <p:nvPr/>
              </p:nvSpPr>
              <p:spPr bwMode="auto">
                <a:xfrm>
                  <a:off x="2351" y="4009"/>
                  <a:ext cx="35" cy="34"/>
                </a:xfrm>
                <a:custGeom>
                  <a:avLst/>
                  <a:gdLst>
                    <a:gd name="T0" fmla="*/ 20 w 35"/>
                    <a:gd name="T1" fmla="*/ 0 h 34"/>
                    <a:gd name="T2" fmla="*/ 8 w 35"/>
                    <a:gd name="T3" fmla="*/ 4 h 34"/>
                    <a:gd name="T4" fmla="*/ 0 w 35"/>
                    <a:gd name="T5" fmla="*/ 15 h 34"/>
                    <a:gd name="T6" fmla="*/ 8 w 35"/>
                    <a:gd name="T7" fmla="*/ 26 h 34"/>
                    <a:gd name="T8" fmla="*/ 20 w 35"/>
                    <a:gd name="T9" fmla="*/ 34 h 34"/>
                    <a:gd name="T10" fmla="*/ 20 w 35"/>
                    <a:gd name="T11" fmla="*/ 34 h 34"/>
                    <a:gd name="T12" fmla="*/ 31 w 35"/>
                    <a:gd name="T13" fmla="*/ 26 h 34"/>
                    <a:gd name="T14" fmla="*/ 35 w 35"/>
                    <a:gd name="T15" fmla="*/ 15 h 34"/>
                    <a:gd name="T16" fmla="*/ 31 w 35"/>
                    <a:gd name="T17" fmla="*/ 4 h 34"/>
                    <a:gd name="T18" fmla="*/ 20 w 35"/>
                    <a:gd name="T19" fmla="*/ 0 h 3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5"/>
                    <a:gd name="T31" fmla="*/ 0 h 34"/>
                    <a:gd name="T32" fmla="*/ 35 w 35"/>
                    <a:gd name="T33" fmla="*/ 34 h 3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5" h="34">
                      <a:moveTo>
                        <a:pt x="20" y="0"/>
                      </a:moveTo>
                      <a:lnTo>
                        <a:pt x="8" y="4"/>
                      </a:lnTo>
                      <a:lnTo>
                        <a:pt x="0" y="15"/>
                      </a:lnTo>
                      <a:lnTo>
                        <a:pt x="8" y="26"/>
                      </a:lnTo>
                      <a:lnTo>
                        <a:pt x="20" y="34"/>
                      </a:lnTo>
                      <a:lnTo>
                        <a:pt x="31" y="26"/>
                      </a:lnTo>
                      <a:lnTo>
                        <a:pt x="35" y="15"/>
                      </a:lnTo>
                      <a:lnTo>
                        <a:pt x="31" y="4"/>
                      </a:lnTo>
                      <a:lnTo>
                        <a:pt x="20" y="0"/>
                      </a:lnTo>
                      <a:close/>
                    </a:path>
                  </a:pathLst>
                </a:custGeom>
                <a:solidFill>
                  <a:schemeClr val="folHlink"/>
                </a:solidFill>
                <a:ln w="9525">
                  <a:solidFill>
                    <a:schemeClr val="folHlink"/>
                  </a:solidFill>
                  <a:round/>
                </a:ln>
              </p:spPr>
              <p:txBody>
                <a:bodyPr/>
                <a:lstStyle/>
                <a:p>
                  <a:endParaRPr lang="zh-CN" altLang="en-US"/>
                </a:p>
              </p:txBody>
            </p:sp>
          </p:grpSp>
          <p:sp>
            <p:nvSpPr>
              <p:cNvPr id="37913" name="Text Box 21"/>
              <p:cNvSpPr txBox="1">
                <a:spLocks noChangeArrowheads="1"/>
              </p:cNvSpPr>
              <p:nvPr/>
            </p:nvSpPr>
            <p:spPr bwMode="auto">
              <a:xfrm>
                <a:off x="3408" y="2073"/>
                <a:ext cx="1008" cy="327"/>
              </a:xfrm>
              <a:prstGeom prst="rect">
                <a:avLst/>
              </a:prstGeom>
              <a:noFill/>
              <a:ln w="9525">
                <a:noFill/>
                <a:miter lim="800000"/>
              </a:ln>
            </p:spPr>
            <p:txBody>
              <a:bodyPr wrap="none">
                <a:spAutoFit/>
              </a:bodyPr>
              <a:lstStyle/>
              <a:p>
                <a:r>
                  <a:rPr lang="en-US" altLang="zh-CN" sz="2800">
                    <a:solidFill>
                      <a:schemeClr val="folHlink"/>
                    </a:solidFill>
                    <a:latin typeface="Times New Roman" panose="02020603050405020304" pitchFamily="18" charset="0"/>
                  </a:rPr>
                  <a:t>PCI </a:t>
                </a:r>
                <a:r>
                  <a:rPr lang="zh-CN" altLang="en-US" sz="2800">
                    <a:solidFill>
                      <a:schemeClr val="folHlink"/>
                    </a:solidFill>
                    <a:latin typeface="Times New Roman" panose="02020603050405020304" pitchFamily="18" charset="0"/>
                  </a:rPr>
                  <a:t>总线</a:t>
                </a:r>
              </a:p>
            </p:txBody>
          </p:sp>
          <p:sp>
            <p:nvSpPr>
              <p:cNvPr id="37914" name="Text Box 22"/>
              <p:cNvSpPr txBox="1">
                <a:spLocks noChangeArrowheads="1"/>
              </p:cNvSpPr>
              <p:nvPr/>
            </p:nvSpPr>
            <p:spPr bwMode="auto">
              <a:xfrm>
                <a:off x="2327" y="912"/>
                <a:ext cx="1016" cy="327"/>
              </a:xfrm>
              <a:prstGeom prst="rect">
                <a:avLst/>
              </a:prstGeom>
              <a:noFill/>
              <a:ln w="9525">
                <a:noFill/>
                <a:miter lim="800000"/>
              </a:ln>
            </p:spPr>
            <p:txBody>
              <a:bodyPr wrap="none">
                <a:spAutoFit/>
              </a:bodyPr>
              <a:lstStyle/>
              <a:p>
                <a:r>
                  <a:rPr lang="zh-CN" altLang="en-US" sz="2800">
                    <a:solidFill>
                      <a:schemeClr val="folHlink"/>
                    </a:solidFill>
                    <a:latin typeface="Times New Roman" panose="02020603050405020304" pitchFamily="18" charset="0"/>
                  </a:rPr>
                  <a:t>系统总线</a:t>
                </a:r>
              </a:p>
            </p:txBody>
          </p:sp>
          <p:sp>
            <p:nvSpPr>
              <p:cNvPr id="37915" name="Text Box 23"/>
              <p:cNvSpPr txBox="1">
                <a:spLocks noChangeArrowheads="1"/>
              </p:cNvSpPr>
              <p:nvPr/>
            </p:nvSpPr>
            <p:spPr bwMode="auto">
              <a:xfrm>
                <a:off x="1041" y="2160"/>
                <a:ext cx="1788" cy="250"/>
              </a:xfrm>
              <a:prstGeom prst="rect">
                <a:avLst/>
              </a:prstGeom>
              <a:noFill/>
              <a:ln w="9525">
                <a:noFill/>
                <a:miter lim="800000"/>
              </a:ln>
            </p:spPr>
            <p:txBody>
              <a:bodyPr wrap="none">
                <a:spAutoFit/>
              </a:bodyPr>
              <a:lstStyle/>
              <a:p>
                <a:r>
                  <a:rPr lang="zh-CN" altLang="en-US" sz="2000">
                    <a:latin typeface="Times New Roman" panose="02020603050405020304" pitchFamily="18" charset="0"/>
                  </a:rPr>
                  <a:t>33 </a:t>
                </a:r>
                <a:r>
                  <a:rPr lang="en-US" altLang="zh-CN" sz="2000">
                    <a:latin typeface="Times New Roman" panose="02020603050405020304" pitchFamily="18" charset="0"/>
                  </a:rPr>
                  <a:t>MHz</a:t>
                </a:r>
                <a:r>
                  <a:rPr lang="zh-CN" altLang="en-US" sz="2000">
                    <a:latin typeface="Times New Roman" panose="02020603050405020304" pitchFamily="18" charset="0"/>
                  </a:rPr>
                  <a:t>的32位数据通路</a:t>
                </a:r>
              </a:p>
            </p:txBody>
          </p:sp>
          <p:sp>
            <p:nvSpPr>
              <p:cNvPr id="37916" name="Text Box 24"/>
              <p:cNvSpPr txBox="1">
                <a:spLocks noChangeArrowheads="1"/>
              </p:cNvSpPr>
              <p:nvPr/>
            </p:nvSpPr>
            <p:spPr bwMode="auto">
              <a:xfrm>
                <a:off x="624" y="2774"/>
                <a:ext cx="1708" cy="250"/>
              </a:xfrm>
              <a:prstGeom prst="rect">
                <a:avLst/>
              </a:prstGeom>
              <a:noFill/>
              <a:ln w="9525">
                <a:noFill/>
                <a:miter lim="800000"/>
              </a:ln>
            </p:spPr>
            <p:txBody>
              <a:bodyPr wrap="none">
                <a:spAutoFit/>
              </a:bodyPr>
              <a:lstStyle/>
              <a:p>
                <a:r>
                  <a:rPr lang="zh-CN" altLang="en-US" sz="2000">
                    <a:latin typeface="Times New Roman" panose="02020603050405020304" pitchFamily="18" charset="0"/>
                  </a:rPr>
                  <a:t>8 </a:t>
                </a:r>
                <a:r>
                  <a:rPr lang="en-US" altLang="zh-CN" sz="2000">
                    <a:latin typeface="Times New Roman" panose="02020603050405020304" pitchFamily="18" charset="0"/>
                  </a:rPr>
                  <a:t>MHz</a:t>
                </a:r>
                <a:r>
                  <a:rPr lang="zh-CN" altLang="en-US" sz="2000">
                    <a:latin typeface="Times New Roman" panose="02020603050405020304" pitchFamily="18" charset="0"/>
                  </a:rPr>
                  <a:t>的16位数据通路</a:t>
                </a:r>
              </a:p>
            </p:txBody>
          </p:sp>
          <p:sp>
            <p:nvSpPr>
              <p:cNvPr id="37917" name="Text Box 25"/>
              <p:cNvSpPr txBox="1">
                <a:spLocks noChangeArrowheads="1"/>
              </p:cNvSpPr>
              <p:nvPr/>
            </p:nvSpPr>
            <p:spPr bwMode="auto">
              <a:xfrm>
                <a:off x="659" y="3113"/>
                <a:ext cx="1079" cy="288"/>
              </a:xfrm>
              <a:prstGeom prst="rect">
                <a:avLst/>
              </a:prstGeom>
              <a:noFill/>
              <a:ln w="9525">
                <a:noFill/>
                <a:miter lim="800000"/>
              </a:ln>
            </p:spPr>
            <p:txBody>
              <a:bodyPr wrap="none">
                <a:spAutoFit/>
              </a:bodyPr>
              <a:lstStyle/>
              <a:p>
                <a:r>
                  <a:rPr lang="en-US" altLang="zh-CN" sz="2400">
                    <a:solidFill>
                      <a:schemeClr val="folHlink"/>
                    </a:solidFill>
                    <a:latin typeface="Times New Roman" panose="02020603050405020304" pitchFamily="18" charset="0"/>
                  </a:rPr>
                  <a:t>ISA</a:t>
                </a:r>
                <a:r>
                  <a:rPr lang="zh-CN" altLang="en-US" sz="2400">
                    <a:solidFill>
                      <a:schemeClr val="folHlink"/>
                    </a:solidFill>
                    <a:latin typeface="Times New Roman" panose="02020603050405020304" pitchFamily="18" charset="0"/>
                  </a:rPr>
                  <a:t>、</a:t>
                </a:r>
                <a:r>
                  <a:rPr lang="en-US" altLang="zh-CN" sz="2400">
                    <a:solidFill>
                      <a:schemeClr val="folHlink"/>
                    </a:solidFill>
                    <a:latin typeface="Times New Roman" panose="02020603050405020304" pitchFamily="18" charset="0"/>
                  </a:rPr>
                  <a:t>EISA</a:t>
                </a:r>
              </a:p>
            </p:txBody>
          </p:sp>
          <p:sp>
            <p:nvSpPr>
              <p:cNvPr id="37918" name="Rectangle 26"/>
              <p:cNvSpPr>
                <a:spLocks noChangeArrowheads="1"/>
              </p:cNvSpPr>
              <p:nvPr/>
            </p:nvSpPr>
            <p:spPr bwMode="auto">
              <a:xfrm>
                <a:off x="96" y="2160"/>
                <a:ext cx="912" cy="547"/>
              </a:xfrm>
              <a:prstGeom prst="rect">
                <a:avLst/>
              </a:prstGeom>
              <a:noFill/>
              <a:ln w="38100">
                <a:solidFill>
                  <a:schemeClr val="folHlink"/>
                </a:solidFill>
                <a:miter lim="800000"/>
              </a:ln>
            </p:spPr>
            <p:txBody>
              <a:bodyPr/>
              <a:lstStyle/>
              <a:p>
                <a:endParaRPr lang="zh-CN" altLang="en-US" sz="2400">
                  <a:latin typeface="Times New Roman" panose="02020603050405020304" pitchFamily="18" charset="0"/>
                </a:endParaRPr>
              </a:p>
            </p:txBody>
          </p:sp>
          <p:sp>
            <p:nvSpPr>
              <p:cNvPr id="37919" name="Text Box 27"/>
              <p:cNvSpPr txBox="1">
                <a:spLocks noChangeArrowheads="1"/>
              </p:cNvSpPr>
              <p:nvPr/>
            </p:nvSpPr>
            <p:spPr bwMode="auto">
              <a:xfrm>
                <a:off x="120" y="2165"/>
                <a:ext cx="892" cy="523"/>
              </a:xfrm>
              <a:prstGeom prst="rect">
                <a:avLst/>
              </a:prstGeom>
              <a:noFill/>
              <a:ln w="9525">
                <a:noFill/>
                <a:miter lim="800000"/>
              </a:ln>
            </p:spPr>
            <p:txBody>
              <a:bodyPr wrap="none">
                <a:spAutoFit/>
              </a:bodyPr>
              <a:lstStyle/>
              <a:p>
                <a:r>
                  <a:rPr lang="zh-CN" altLang="en-US" sz="2400">
                    <a:latin typeface="Times New Roman" panose="02020603050405020304" pitchFamily="18" charset="0"/>
                  </a:rPr>
                  <a:t>标准总线</a:t>
                </a:r>
              </a:p>
              <a:p>
                <a:r>
                  <a:rPr lang="zh-CN" altLang="en-US" sz="2400">
                    <a:latin typeface="Times New Roman" panose="02020603050405020304" pitchFamily="18" charset="0"/>
                  </a:rPr>
                  <a:t>  控制器</a:t>
                </a:r>
              </a:p>
            </p:txBody>
          </p:sp>
          <p:sp>
            <p:nvSpPr>
              <p:cNvPr id="37920" name="Rectangle 28"/>
              <p:cNvSpPr>
                <a:spLocks noChangeArrowheads="1"/>
              </p:cNvSpPr>
              <p:nvPr/>
            </p:nvSpPr>
            <p:spPr bwMode="auto">
              <a:xfrm>
                <a:off x="4896" y="2165"/>
                <a:ext cx="720" cy="569"/>
              </a:xfrm>
              <a:prstGeom prst="rect">
                <a:avLst/>
              </a:prstGeom>
              <a:noFill/>
              <a:ln w="38100">
                <a:solidFill>
                  <a:schemeClr val="folHlink"/>
                </a:solidFill>
                <a:miter lim="800000"/>
              </a:ln>
            </p:spPr>
            <p:txBody>
              <a:bodyPr/>
              <a:lstStyle/>
              <a:p>
                <a:endParaRPr lang="zh-CN" altLang="en-US" sz="2400">
                  <a:latin typeface="Times New Roman" panose="02020603050405020304" pitchFamily="18" charset="0"/>
                </a:endParaRPr>
              </a:p>
            </p:txBody>
          </p:sp>
          <p:sp>
            <p:nvSpPr>
              <p:cNvPr id="37921" name="Text Box 29"/>
              <p:cNvSpPr txBox="1">
                <a:spLocks noChangeArrowheads="1"/>
              </p:cNvSpPr>
              <p:nvPr/>
            </p:nvSpPr>
            <p:spPr bwMode="auto">
              <a:xfrm>
                <a:off x="4848" y="2165"/>
                <a:ext cx="746" cy="523"/>
              </a:xfrm>
              <a:prstGeom prst="rect">
                <a:avLst/>
              </a:prstGeom>
              <a:noFill/>
              <a:ln w="9525">
                <a:noFill/>
                <a:miter lim="800000"/>
              </a:ln>
            </p:spPr>
            <p:txBody>
              <a:bodyPr wrap="none">
                <a:spAutoFit/>
              </a:bodyPr>
              <a:lstStyle/>
              <a:p>
                <a:r>
                  <a:rPr lang="en-US" altLang="zh-CN" sz="2400">
                    <a:latin typeface="Times New Roman" panose="02020603050405020304" pitchFamily="18" charset="0"/>
                  </a:rPr>
                  <a:t> SCSIⅡ</a:t>
                </a:r>
              </a:p>
              <a:p>
                <a:r>
                  <a:rPr lang="en-US" altLang="zh-CN" sz="2400">
                    <a:latin typeface="Times New Roman" panose="02020603050405020304" pitchFamily="18" charset="0"/>
                  </a:rPr>
                  <a:t> </a:t>
                </a:r>
                <a:r>
                  <a:rPr lang="zh-CN" altLang="en-US" sz="2400">
                    <a:latin typeface="Times New Roman" panose="02020603050405020304" pitchFamily="18" charset="0"/>
                  </a:rPr>
                  <a:t>控制器</a:t>
                </a:r>
                <a:endParaRPr lang="zh-CN" altLang="en-US" sz="3200">
                  <a:latin typeface="Times New Roman" panose="02020603050405020304" pitchFamily="18" charset="0"/>
                </a:endParaRPr>
              </a:p>
            </p:txBody>
          </p:sp>
          <p:sp>
            <p:nvSpPr>
              <p:cNvPr id="37922" name="Rectangle 30"/>
              <p:cNvSpPr>
                <a:spLocks noChangeArrowheads="1"/>
              </p:cNvSpPr>
              <p:nvPr/>
            </p:nvSpPr>
            <p:spPr bwMode="auto">
              <a:xfrm>
                <a:off x="4848" y="1129"/>
                <a:ext cx="768" cy="334"/>
              </a:xfrm>
              <a:prstGeom prst="rect">
                <a:avLst/>
              </a:prstGeom>
              <a:noFill/>
              <a:ln w="38100">
                <a:solidFill>
                  <a:schemeClr val="folHlink"/>
                </a:solidFill>
                <a:miter lim="800000"/>
              </a:ln>
            </p:spPr>
            <p:txBody>
              <a:bodyPr/>
              <a:lstStyle/>
              <a:p>
                <a:endParaRPr lang="zh-CN" altLang="en-US" sz="2800">
                  <a:latin typeface="Times New Roman" panose="02020603050405020304" pitchFamily="18" charset="0"/>
                </a:endParaRPr>
              </a:p>
            </p:txBody>
          </p:sp>
          <p:sp>
            <p:nvSpPr>
              <p:cNvPr id="37923" name="Text Box 31"/>
              <p:cNvSpPr txBox="1">
                <a:spLocks noChangeArrowheads="1"/>
              </p:cNvSpPr>
              <p:nvPr/>
            </p:nvSpPr>
            <p:spPr bwMode="auto">
              <a:xfrm>
                <a:off x="4860" y="1141"/>
                <a:ext cx="695" cy="288"/>
              </a:xfrm>
              <a:prstGeom prst="rect">
                <a:avLst/>
              </a:prstGeom>
              <a:noFill/>
              <a:ln w="9525">
                <a:noFill/>
                <a:miter lim="800000"/>
              </a:ln>
            </p:spPr>
            <p:txBody>
              <a:bodyPr wrap="none">
                <a:spAutoFit/>
              </a:bodyPr>
              <a:lstStyle/>
              <a:p>
                <a:r>
                  <a:rPr lang="zh-CN" altLang="en-US" sz="2400">
                    <a:latin typeface="Times New Roman" panose="02020603050405020304" pitchFamily="18" charset="0"/>
                  </a:rPr>
                  <a:t>存储器</a:t>
                </a:r>
              </a:p>
            </p:txBody>
          </p:sp>
          <p:grpSp>
            <p:nvGrpSpPr>
              <p:cNvPr id="37924" name="Group 32"/>
              <p:cNvGrpSpPr/>
              <p:nvPr/>
            </p:nvGrpSpPr>
            <p:grpSpPr bwMode="auto">
              <a:xfrm>
                <a:off x="1968" y="3228"/>
                <a:ext cx="170" cy="36"/>
                <a:chOff x="2216" y="4009"/>
                <a:chExt cx="170" cy="34"/>
              </a:xfrm>
            </p:grpSpPr>
            <p:sp>
              <p:nvSpPr>
                <p:cNvPr id="37930" name="Freeform 33"/>
                <p:cNvSpPr/>
                <p:nvPr/>
              </p:nvSpPr>
              <p:spPr bwMode="auto">
                <a:xfrm>
                  <a:off x="2216" y="4009"/>
                  <a:ext cx="31" cy="34"/>
                </a:xfrm>
                <a:custGeom>
                  <a:avLst/>
                  <a:gdLst>
                    <a:gd name="T0" fmla="*/ 15 w 31"/>
                    <a:gd name="T1" fmla="*/ 0 h 34"/>
                    <a:gd name="T2" fmla="*/ 4 w 31"/>
                    <a:gd name="T3" fmla="*/ 4 h 34"/>
                    <a:gd name="T4" fmla="*/ 0 w 31"/>
                    <a:gd name="T5" fmla="*/ 15 h 34"/>
                    <a:gd name="T6" fmla="*/ 4 w 31"/>
                    <a:gd name="T7" fmla="*/ 26 h 34"/>
                    <a:gd name="T8" fmla="*/ 15 w 31"/>
                    <a:gd name="T9" fmla="*/ 34 h 34"/>
                    <a:gd name="T10" fmla="*/ 15 w 31"/>
                    <a:gd name="T11" fmla="*/ 34 h 34"/>
                    <a:gd name="T12" fmla="*/ 27 w 31"/>
                    <a:gd name="T13" fmla="*/ 26 h 34"/>
                    <a:gd name="T14" fmla="*/ 31 w 31"/>
                    <a:gd name="T15" fmla="*/ 15 h 34"/>
                    <a:gd name="T16" fmla="*/ 27 w 31"/>
                    <a:gd name="T17" fmla="*/ 4 h 34"/>
                    <a:gd name="T18" fmla="*/ 15 w 31"/>
                    <a:gd name="T19" fmla="*/ 0 h 3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1"/>
                    <a:gd name="T31" fmla="*/ 0 h 34"/>
                    <a:gd name="T32" fmla="*/ 31 w 31"/>
                    <a:gd name="T33" fmla="*/ 34 h 3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1" h="34">
                      <a:moveTo>
                        <a:pt x="15" y="0"/>
                      </a:moveTo>
                      <a:lnTo>
                        <a:pt x="4" y="4"/>
                      </a:lnTo>
                      <a:lnTo>
                        <a:pt x="0" y="15"/>
                      </a:lnTo>
                      <a:lnTo>
                        <a:pt x="4" y="26"/>
                      </a:lnTo>
                      <a:lnTo>
                        <a:pt x="15" y="34"/>
                      </a:lnTo>
                      <a:lnTo>
                        <a:pt x="27" y="26"/>
                      </a:lnTo>
                      <a:lnTo>
                        <a:pt x="31" y="15"/>
                      </a:lnTo>
                      <a:lnTo>
                        <a:pt x="27" y="4"/>
                      </a:lnTo>
                      <a:lnTo>
                        <a:pt x="15" y="0"/>
                      </a:lnTo>
                      <a:close/>
                    </a:path>
                  </a:pathLst>
                </a:custGeom>
                <a:solidFill>
                  <a:schemeClr val="folHlink"/>
                </a:solidFill>
                <a:ln w="9525">
                  <a:solidFill>
                    <a:schemeClr val="folHlink"/>
                  </a:solidFill>
                  <a:round/>
                </a:ln>
              </p:spPr>
              <p:txBody>
                <a:bodyPr/>
                <a:lstStyle/>
                <a:p>
                  <a:endParaRPr lang="zh-CN" altLang="en-US"/>
                </a:p>
              </p:txBody>
            </p:sp>
            <p:sp>
              <p:nvSpPr>
                <p:cNvPr id="37931" name="Freeform 34"/>
                <p:cNvSpPr/>
                <p:nvPr/>
              </p:nvSpPr>
              <p:spPr bwMode="auto">
                <a:xfrm>
                  <a:off x="2281" y="4009"/>
                  <a:ext cx="35" cy="34"/>
                </a:xfrm>
                <a:custGeom>
                  <a:avLst/>
                  <a:gdLst>
                    <a:gd name="T0" fmla="*/ 20 w 35"/>
                    <a:gd name="T1" fmla="*/ 0 h 34"/>
                    <a:gd name="T2" fmla="*/ 8 w 35"/>
                    <a:gd name="T3" fmla="*/ 4 h 34"/>
                    <a:gd name="T4" fmla="*/ 0 w 35"/>
                    <a:gd name="T5" fmla="*/ 15 h 34"/>
                    <a:gd name="T6" fmla="*/ 8 w 35"/>
                    <a:gd name="T7" fmla="*/ 26 h 34"/>
                    <a:gd name="T8" fmla="*/ 20 w 35"/>
                    <a:gd name="T9" fmla="*/ 34 h 34"/>
                    <a:gd name="T10" fmla="*/ 20 w 35"/>
                    <a:gd name="T11" fmla="*/ 34 h 34"/>
                    <a:gd name="T12" fmla="*/ 31 w 35"/>
                    <a:gd name="T13" fmla="*/ 26 h 34"/>
                    <a:gd name="T14" fmla="*/ 35 w 35"/>
                    <a:gd name="T15" fmla="*/ 15 h 34"/>
                    <a:gd name="T16" fmla="*/ 31 w 35"/>
                    <a:gd name="T17" fmla="*/ 4 h 34"/>
                    <a:gd name="T18" fmla="*/ 20 w 35"/>
                    <a:gd name="T19" fmla="*/ 0 h 3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5"/>
                    <a:gd name="T31" fmla="*/ 0 h 34"/>
                    <a:gd name="T32" fmla="*/ 35 w 35"/>
                    <a:gd name="T33" fmla="*/ 34 h 3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5" h="34">
                      <a:moveTo>
                        <a:pt x="20" y="0"/>
                      </a:moveTo>
                      <a:lnTo>
                        <a:pt x="8" y="4"/>
                      </a:lnTo>
                      <a:lnTo>
                        <a:pt x="0" y="15"/>
                      </a:lnTo>
                      <a:lnTo>
                        <a:pt x="8" y="26"/>
                      </a:lnTo>
                      <a:lnTo>
                        <a:pt x="20" y="34"/>
                      </a:lnTo>
                      <a:lnTo>
                        <a:pt x="31" y="26"/>
                      </a:lnTo>
                      <a:lnTo>
                        <a:pt x="35" y="15"/>
                      </a:lnTo>
                      <a:lnTo>
                        <a:pt x="31" y="4"/>
                      </a:lnTo>
                      <a:lnTo>
                        <a:pt x="20" y="0"/>
                      </a:lnTo>
                      <a:close/>
                    </a:path>
                  </a:pathLst>
                </a:custGeom>
                <a:solidFill>
                  <a:schemeClr val="folHlink"/>
                </a:solidFill>
                <a:ln w="9525">
                  <a:solidFill>
                    <a:schemeClr val="folHlink"/>
                  </a:solidFill>
                  <a:round/>
                </a:ln>
              </p:spPr>
              <p:txBody>
                <a:bodyPr/>
                <a:lstStyle/>
                <a:p>
                  <a:endParaRPr lang="zh-CN" altLang="en-US"/>
                </a:p>
              </p:txBody>
            </p:sp>
            <p:sp>
              <p:nvSpPr>
                <p:cNvPr id="37932" name="Freeform 35"/>
                <p:cNvSpPr/>
                <p:nvPr/>
              </p:nvSpPr>
              <p:spPr bwMode="auto">
                <a:xfrm>
                  <a:off x="2351" y="4009"/>
                  <a:ext cx="35" cy="34"/>
                </a:xfrm>
                <a:custGeom>
                  <a:avLst/>
                  <a:gdLst>
                    <a:gd name="T0" fmla="*/ 20 w 35"/>
                    <a:gd name="T1" fmla="*/ 0 h 34"/>
                    <a:gd name="T2" fmla="*/ 8 w 35"/>
                    <a:gd name="T3" fmla="*/ 4 h 34"/>
                    <a:gd name="T4" fmla="*/ 0 w 35"/>
                    <a:gd name="T5" fmla="*/ 15 h 34"/>
                    <a:gd name="T6" fmla="*/ 8 w 35"/>
                    <a:gd name="T7" fmla="*/ 26 h 34"/>
                    <a:gd name="T8" fmla="*/ 20 w 35"/>
                    <a:gd name="T9" fmla="*/ 34 h 34"/>
                    <a:gd name="T10" fmla="*/ 20 w 35"/>
                    <a:gd name="T11" fmla="*/ 34 h 34"/>
                    <a:gd name="T12" fmla="*/ 31 w 35"/>
                    <a:gd name="T13" fmla="*/ 26 h 34"/>
                    <a:gd name="T14" fmla="*/ 35 w 35"/>
                    <a:gd name="T15" fmla="*/ 15 h 34"/>
                    <a:gd name="T16" fmla="*/ 31 w 35"/>
                    <a:gd name="T17" fmla="*/ 4 h 34"/>
                    <a:gd name="T18" fmla="*/ 20 w 35"/>
                    <a:gd name="T19" fmla="*/ 0 h 3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5"/>
                    <a:gd name="T31" fmla="*/ 0 h 34"/>
                    <a:gd name="T32" fmla="*/ 35 w 35"/>
                    <a:gd name="T33" fmla="*/ 34 h 3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5" h="34">
                      <a:moveTo>
                        <a:pt x="20" y="0"/>
                      </a:moveTo>
                      <a:lnTo>
                        <a:pt x="8" y="4"/>
                      </a:lnTo>
                      <a:lnTo>
                        <a:pt x="0" y="15"/>
                      </a:lnTo>
                      <a:lnTo>
                        <a:pt x="8" y="26"/>
                      </a:lnTo>
                      <a:lnTo>
                        <a:pt x="20" y="34"/>
                      </a:lnTo>
                      <a:lnTo>
                        <a:pt x="31" y="26"/>
                      </a:lnTo>
                      <a:lnTo>
                        <a:pt x="35" y="15"/>
                      </a:lnTo>
                      <a:lnTo>
                        <a:pt x="31" y="4"/>
                      </a:lnTo>
                      <a:lnTo>
                        <a:pt x="20" y="0"/>
                      </a:lnTo>
                      <a:close/>
                    </a:path>
                  </a:pathLst>
                </a:custGeom>
                <a:solidFill>
                  <a:schemeClr val="folHlink"/>
                </a:solidFill>
                <a:ln w="9525">
                  <a:solidFill>
                    <a:schemeClr val="folHlink"/>
                  </a:solidFill>
                  <a:round/>
                </a:ln>
              </p:spPr>
              <p:txBody>
                <a:bodyPr/>
                <a:lstStyle/>
                <a:p>
                  <a:endParaRPr lang="zh-CN" altLang="en-US"/>
                </a:p>
              </p:txBody>
            </p:sp>
          </p:grpSp>
          <p:sp>
            <p:nvSpPr>
              <p:cNvPr id="37925" name="AutoShape 36"/>
              <p:cNvSpPr>
                <a:spLocks noChangeArrowheads="1"/>
              </p:cNvSpPr>
              <p:nvPr/>
            </p:nvSpPr>
            <p:spPr bwMode="auto">
              <a:xfrm>
                <a:off x="852" y="1248"/>
                <a:ext cx="3965" cy="118"/>
              </a:xfrm>
              <a:prstGeom prst="leftRightArrow">
                <a:avLst>
                  <a:gd name="adj1" fmla="val 40000"/>
                  <a:gd name="adj2" fmla="val 83382"/>
                </a:avLst>
              </a:prstGeom>
              <a:solidFill>
                <a:schemeClr val="folHlink"/>
              </a:solidFill>
              <a:ln w="38100">
                <a:solidFill>
                  <a:schemeClr val="folHlink"/>
                </a:solidFill>
                <a:miter lim="800000"/>
              </a:ln>
            </p:spPr>
            <p:txBody>
              <a:bodyPr wrap="none" anchor="ctr"/>
              <a:lstStyle/>
              <a:p>
                <a:pPr>
                  <a:spcBef>
                    <a:spcPct val="20000"/>
                  </a:spcBef>
                </a:pPr>
                <a:endParaRPr lang="zh-CN" altLang="en-US"/>
              </a:p>
            </p:txBody>
          </p:sp>
          <p:sp>
            <p:nvSpPr>
              <p:cNvPr id="37926" name="AutoShape 37"/>
              <p:cNvSpPr>
                <a:spLocks noChangeArrowheads="1"/>
              </p:cNvSpPr>
              <p:nvPr/>
            </p:nvSpPr>
            <p:spPr bwMode="auto">
              <a:xfrm>
                <a:off x="2775" y="1293"/>
                <a:ext cx="118" cy="408"/>
              </a:xfrm>
              <a:prstGeom prst="downArrow">
                <a:avLst>
                  <a:gd name="adj1" fmla="val 50000"/>
                  <a:gd name="adj2" fmla="val 86441"/>
                </a:avLst>
              </a:prstGeom>
              <a:solidFill>
                <a:schemeClr val="folHlink"/>
              </a:solidFill>
              <a:ln w="38100">
                <a:solidFill>
                  <a:schemeClr val="folHlink"/>
                </a:solidFill>
                <a:miter lim="800000"/>
              </a:ln>
            </p:spPr>
            <p:txBody>
              <a:bodyPr wrap="none" anchor="ctr"/>
              <a:lstStyle/>
              <a:p>
                <a:pPr>
                  <a:spcBef>
                    <a:spcPct val="20000"/>
                  </a:spcBef>
                </a:pPr>
                <a:endParaRPr lang="zh-CN" altLang="en-US"/>
              </a:p>
            </p:txBody>
          </p:sp>
          <p:sp>
            <p:nvSpPr>
              <p:cNvPr id="37927" name="AutoShape 38"/>
              <p:cNvSpPr>
                <a:spLocks noChangeArrowheads="1"/>
              </p:cNvSpPr>
              <p:nvPr/>
            </p:nvSpPr>
            <p:spPr bwMode="auto">
              <a:xfrm>
                <a:off x="1023" y="2378"/>
                <a:ext cx="3852" cy="118"/>
              </a:xfrm>
              <a:prstGeom prst="leftRightArrow">
                <a:avLst>
                  <a:gd name="adj1" fmla="val 40000"/>
                  <a:gd name="adj2" fmla="val 81006"/>
                </a:avLst>
              </a:prstGeom>
              <a:solidFill>
                <a:schemeClr val="folHlink"/>
              </a:solidFill>
              <a:ln w="38100">
                <a:solidFill>
                  <a:schemeClr val="folHlink"/>
                </a:solidFill>
                <a:miter lim="800000"/>
              </a:ln>
            </p:spPr>
            <p:txBody>
              <a:bodyPr wrap="none" anchor="ctr"/>
              <a:lstStyle/>
              <a:p>
                <a:pPr>
                  <a:spcBef>
                    <a:spcPct val="20000"/>
                  </a:spcBef>
                </a:pPr>
                <a:endParaRPr lang="zh-CN" altLang="en-US"/>
              </a:p>
            </p:txBody>
          </p:sp>
          <p:sp>
            <p:nvSpPr>
              <p:cNvPr id="37928" name="Rectangle 39"/>
              <p:cNvSpPr>
                <a:spLocks noChangeArrowheads="1"/>
              </p:cNvSpPr>
              <p:nvPr/>
            </p:nvSpPr>
            <p:spPr bwMode="auto">
              <a:xfrm>
                <a:off x="2798" y="2080"/>
                <a:ext cx="73" cy="317"/>
              </a:xfrm>
              <a:prstGeom prst="rect">
                <a:avLst/>
              </a:prstGeom>
              <a:solidFill>
                <a:schemeClr val="folHlink"/>
              </a:solidFill>
              <a:ln w="38100">
                <a:solidFill>
                  <a:schemeClr val="folHlink"/>
                </a:solidFill>
                <a:miter lim="800000"/>
              </a:ln>
            </p:spPr>
            <p:txBody>
              <a:bodyPr wrap="none" anchor="ctr"/>
              <a:lstStyle/>
              <a:p>
                <a:pPr>
                  <a:spcBef>
                    <a:spcPct val="20000"/>
                  </a:spcBef>
                </a:pPr>
                <a:endParaRPr lang="zh-CN" altLang="en-US"/>
              </a:p>
            </p:txBody>
          </p:sp>
          <p:sp>
            <p:nvSpPr>
              <p:cNvPr id="37929" name="AutoShape 40"/>
              <p:cNvSpPr>
                <a:spLocks noChangeArrowheads="1"/>
              </p:cNvSpPr>
              <p:nvPr/>
            </p:nvSpPr>
            <p:spPr bwMode="auto">
              <a:xfrm>
                <a:off x="144" y="3000"/>
                <a:ext cx="1995" cy="131"/>
              </a:xfrm>
              <a:prstGeom prst="leftRightArrow">
                <a:avLst>
                  <a:gd name="adj1" fmla="val 50000"/>
                  <a:gd name="adj2" fmla="val 114077"/>
                </a:avLst>
              </a:prstGeom>
              <a:solidFill>
                <a:schemeClr val="folHlink"/>
              </a:solidFill>
              <a:ln w="38100">
                <a:solidFill>
                  <a:schemeClr val="folHlink"/>
                </a:solidFill>
                <a:miter lim="800000"/>
              </a:ln>
            </p:spPr>
            <p:txBody>
              <a:bodyPr wrap="none" anchor="ctr"/>
              <a:lstStyle/>
              <a:p>
                <a:pPr>
                  <a:spcBef>
                    <a:spcPct val="20000"/>
                  </a:spcBef>
                </a:pPr>
                <a:endParaRPr lang="zh-CN" altLang="en-US"/>
              </a:p>
            </p:txBody>
          </p:sp>
        </p:grpSp>
        <p:grpSp>
          <p:nvGrpSpPr>
            <p:cNvPr id="37896" name="Group 46"/>
            <p:cNvGrpSpPr/>
            <p:nvPr/>
          </p:nvGrpSpPr>
          <p:grpSpPr bwMode="auto">
            <a:xfrm>
              <a:off x="1430" y="3594"/>
              <a:ext cx="846" cy="303"/>
              <a:chOff x="3151" y="3149"/>
              <a:chExt cx="846" cy="303"/>
            </a:xfrm>
          </p:grpSpPr>
          <p:sp>
            <p:nvSpPr>
              <p:cNvPr id="37897" name="Rectangle 47"/>
              <p:cNvSpPr>
                <a:spLocks noChangeArrowheads="1"/>
              </p:cNvSpPr>
              <p:nvPr/>
            </p:nvSpPr>
            <p:spPr bwMode="auto">
              <a:xfrm>
                <a:off x="3162" y="3185"/>
                <a:ext cx="700" cy="233"/>
              </a:xfrm>
              <a:prstGeom prst="rect">
                <a:avLst/>
              </a:prstGeom>
              <a:noFill/>
              <a:ln w="38100">
                <a:noFill/>
                <a:miter lim="800000"/>
              </a:ln>
            </p:spPr>
            <p:txBody>
              <a:bodyPr wrap="none" lIns="0" tIns="0" rIns="0" bIns="0">
                <a:spAutoFit/>
              </a:bodyPr>
              <a:lstStyle/>
              <a:p>
                <a:r>
                  <a:rPr lang="en-US" altLang="zh-CN" sz="2400">
                    <a:latin typeface="Times New Roman" panose="02020603050405020304" pitchFamily="18" charset="0"/>
                  </a:rPr>
                  <a:t>  Modem</a:t>
                </a:r>
                <a:endParaRPr lang="zh-CN" altLang="en-US" sz="2400">
                  <a:latin typeface="Times New Roman" panose="02020603050405020304" pitchFamily="18" charset="0"/>
                </a:endParaRPr>
              </a:p>
            </p:txBody>
          </p:sp>
          <p:sp>
            <p:nvSpPr>
              <p:cNvPr id="37898" name="Rectangle 48"/>
              <p:cNvSpPr>
                <a:spLocks noChangeArrowheads="1"/>
              </p:cNvSpPr>
              <p:nvPr/>
            </p:nvSpPr>
            <p:spPr bwMode="auto">
              <a:xfrm>
                <a:off x="3151" y="3149"/>
                <a:ext cx="846" cy="303"/>
              </a:xfrm>
              <a:prstGeom prst="rect">
                <a:avLst/>
              </a:prstGeom>
              <a:noFill/>
              <a:ln w="38100">
                <a:solidFill>
                  <a:schemeClr val="folHlink"/>
                </a:solidFill>
                <a:miter lim="800000"/>
              </a:ln>
            </p:spPr>
            <p:txBody>
              <a:bodyPr/>
              <a:lstStyle/>
              <a:p>
                <a:pPr>
                  <a:spcBef>
                    <a:spcPct val="20000"/>
                  </a:spcBef>
                </a:pPr>
                <a:endParaRPr lang="zh-CN" altLang="en-US"/>
              </a:p>
            </p:txBody>
          </p:sp>
        </p:grpSp>
      </p:grpSp>
      <p:sp>
        <p:nvSpPr>
          <p:cNvPr id="48" name="灯片编号占位符 47"/>
          <p:cNvSpPr>
            <a:spLocks noGrp="1"/>
          </p:cNvSpPr>
          <p:nvPr>
            <p:ph type="sldNum" sz="quarter" idx="12"/>
          </p:nvPr>
        </p:nvSpPr>
        <p:spPr/>
        <p:txBody>
          <a:bodyPr/>
          <a:lstStyle/>
          <a:p>
            <a:pPr>
              <a:defRPr/>
            </a:pPr>
            <a:fld id="{4D5F412B-5BBB-4E23-88BD-F395BCDF2244}" type="slidenum">
              <a:rPr lang="zh-CN" altLang="en-US"/>
              <a:t>25</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out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p:txBody>
          <a:bodyPr/>
          <a:lstStyle/>
          <a:p>
            <a:endParaRPr lang="zh-CN" altLang="en-US" dirty="0"/>
          </a:p>
        </p:txBody>
      </p:sp>
      <p:sp>
        <p:nvSpPr>
          <p:cNvPr id="3" name="标题 2"/>
          <p:cNvSpPr>
            <a:spLocks noGrp="1"/>
          </p:cNvSpPr>
          <p:nvPr>
            <p:ph type="title"/>
          </p:nvPr>
        </p:nvSpPr>
        <p:spPr/>
        <p:txBody>
          <a:bodyPr>
            <a:normAutofit fontScale="90000"/>
          </a:bodyPr>
          <a:lstStyle/>
          <a:p>
            <a:r>
              <a:rPr lang="zh-CN" altLang="en-US" dirty="0"/>
              <a:t>多层 </a:t>
            </a:r>
            <a:r>
              <a:rPr lang="en-US" altLang="zh-CN" dirty="0"/>
              <a:t>PCI </a:t>
            </a:r>
            <a:r>
              <a:rPr lang="zh-CN" altLang="en-US" dirty="0"/>
              <a:t>总线结构</a:t>
            </a:r>
          </a:p>
        </p:txBody>
      </p:sp>
      <p:grpSp>
        <p:nvGrpSpPr>
          <p:cNvPr id="2" name="Group 52"/>
          <p:cNvGrpSpPr/>
          <p:nvPr/>
        </p:nvGrpSpPr>
        <p:grpSpPr bwMode="auto">
          <a:xfrm>
            <a:off x="1828800" y="1020764"/>
            <a:ext cx="8408988" cy="5684837"/>
            <a:chOff x="192" y="643"/>
            <a:chExt cx="5297" cy="3581"/>
          </a:xfrm>
        </p:grpSpPr>
        <p:sp>
          <p:nvSpPr>
            <p:cNvPr id="38919" name="Text Box 4"/>
            <p:cNvSpPr txBox="1">
              <a:spLocks noChangeArrowheads="1"/>
            </p:cNvSpPr>
            <p:nvPr/>
          </p:nvSpPr>
          <p:spPr bwMode="auto">
            <a:xfrm>
              <a:off x="4560" y="3936"/>
              <a:ext cx="929" cy="288"/>
            </a:xfrm>
            <a:prstGeom prst="rect">
              <a:avLst/>
            </a:prstGeom>
            <a:noFill/>
            <a:ln w="9525">
              <a:noFill/>
              <a:miter lim="800000"/>
            </a:ln>
          </p:spPr>
          <p:txBody>
            <a:bodyPr wrap="none">
              <a:spAutoFit/>
            </a:bodyPr>
            <a:lstStyle/>
            <a:p>
              <a:r>
                <a:rPr lang="en-US" altLang="zh-CN" sz="2400">
                  <a:solidFill>
                    <a:schemeClr val="folHlink"/>
                  </a:solidFill>
                  <a:latin typeface="Times New Roman" panose="02020603050405020304" pitchFamily="18" charset="0"/>
                </a:rPr>
                <a:t>PCI</a:t>
              </a:r>
              <a:r>
                <a:rPr lang="zh-CN" altLang="en-US" sz="2400">
                  <a:solidFill>
                    <a:schemeClr val="folHlink"/>
                  </a:solidFill>
                  <a:latin typeface="Times New Roman" panose="02020603050405020304" pitchFamily="18" charset="0"/>
                </a:rPr>
                <a:t>总线2</a:t>
              </a:r>
            </a:p>
          </p:txBody>
        </p:sp>
        <p:sp>
          <p:nvSpPr>
            <p:cNvPr id="38920" name="Line 5"/>
            <p:cNvSpPr>
              <a:spLocks noChangeShapeType="1"/>
            </p:cNvSpPr>
            <p:nvPr/>
          </p:nvSpPr>
          <p:spPr bwMode="auto">
            <a:xfrm>
              <a:off x="1665" y="1026"/>
              <a:ext cx="1" cy="318"/>
            </a:xfrm>
            <a:prstGeom prst="line">
              <a:avLst/>
            </a:prstGeom>
            <a:noFill/>
            <a:ln w="76200">
              <a:solidFill>
                <a:schemeClr val="folHlink"/>
              </a:solidFill>
              <a:round/>
              <a:headEnd type="none" w="sm" len="sm"/>
            </a:ln>
          </p:spPr>
          <p:txBody>
            <a:bodyPr/>
            <a:lstStyle/>
            <a:p>
              <a:endParaRPr lang="zh-CN" altLang="en-US"/>
            </a:p>
          </p:txBody>
        </p:sp>
        <p:sp>
          <p:nvSpPr>
            <p:cNvPr id="38921" name="Line 6"/>
            <p:cNvSpPr>
              <a:spLocks noChangeShapeType="1"/>
            </p:cNvSpPr>
            <p:nvPr/>
          </p:nvSpPr>
          <p:spPr bwMode="auto">
            <a:xfrm>
              <a:off x="2448" y="1008"/>
              <a:ext cx="0" cy="336"/>
            </a:xfrm>
            <a:prstGeom prst="line">
              <a:avLst/>
            </a:prstGeom>
            <a:noFill/>
            <a:ln w="76200">
              <a:solidFill>
                <a:schemeClr val="folHlink"/>
              </a:solidFill>
              <a:round/>
              <a:headEnd type="none" w="sm" len="sm"/>
            </a:ln>
          </p:spPr>
          <p:txBody>
            <a:bodyPr/>
            <a:lstStyle/>
            <a:p>
              <a:endParaRPr lang="zh-CN" altLang="en-US"/>
            </a:p>
          </p:txBody>
        </p:sp>
        <p:sp>
          <p:nvSpPr>
            <p:cNvPr id="38922" name="Line 7"/>
            <p:cNvSpPr>
              <a:spLocks noChangeShapeType="1"/>
            </p:cNvSpPr>
            <p:nvPr/>
          </p:nvSpPr>
          <p:spPr bwMode="auto">
            <a:xfrm>
              <a:off x="3861" y="1792"/>
              <a:ext cx="1" cy="224"/>
            </a:xfrm>
            <a:prstGeom prst="line">
              <a:avLst/>
            </a:prstGeom>
            <a:noFill/>
            <a:ln w="76200">
              <a:solidFill>
                <a:schemeClr val="folHlink"/>
              </a:solidFill>
              <a:round/>
              <a:headEnd type="none" w="sm" len="sm"/>
            </a:ln>
          </p:spPr>
          <p:txBody>
            <a:bodyPr/>
            <a:lstStyle/>
            <a:p>
              <a:endParaRPr lang="zh-CN" altLang="en-US"/>
            </a:p>
          </p:txBody>
        </p:sp>
        <p:sp>
          <p:nvSpPr>
            <p:cNvPr id="38923" name="Freeform 8"/>
            <p:cNvSpPr/>
            <p:nvPr/>
          </p:nvSpPr>
          <p:spPr bwMode="auto">
            <a:xfrm>
              <a:off x="1296" y="2016"/>
              <a:ext cx="240" cy="1200"/>
            </a:xfrm>
            <a:custGeom>
              <a:avLst/>
              <a:gdLst>
                <a:gd name="T0" fmla="*/ 392 w 147"/>
                <a:gd name="T1" fmla="*/ 0 h 1344"/>
                <a:gd name="T2" fmla="*/ 349 w 147"/>
                <a:gd name="T3" fmla="*/ 3 h 1344"/>
                <a:gd name="T4" fmla="*/ 309 w 147"/>
                <a:gd name="T5" fmla="*/ 8 h 1344"/>
                <a:gd name="T6" fmla="*/ 278 w 147"/>
                <a:gd name="T7" fmla="*/ 16 h 1344"/>
                <a:gd name="T8" fmla="*/ 248 w 147"/>
                <a:gd name="T9" fmla="*/ 27 h 1344"/>
                <a:gd name="T10" fmla="*/ 206 w 147"/>
                <a:gd name="T11" fmla="*/ 55 h 1344"/>
                <a:gd name="T12" fmla="*/ 194 w 147"/>
                <a:gd name="T13" fmla="*/ 91 h 1344"/>
                <a:gd name="T14" fmla="*/ 194 w 147"/>
                <a:gd name="T15" fmla="*/ 448 h 1344"/>
                <a:gd name="T16" fmla="*/ 176 w 147"/>
                <a:gd name="T17" fmla="*/ 483 h 1344"/>
                <a:gd name="T18" fmla="*/ 134 w 147"/>
                <a:gd name="T19" fmla="*/ 511 h 1344"/>
                <a:gd name="T20" fmla="*/ 104 w 147"/>
                <a:gd name="T21" fmla="*/ 522 h 1344"/>
                <a:gd name="T22" fmla="*/ 72 w 147"/>
                <a:gd name="T23" fmla="*/ 530 h 1344"/>
                <a:gd name="T24" fmla="*/ 39 w 147"/>
                <a:gd name="T25" fmla="*/ 532 h 1344"/>
                <a:gd name="T26" fmla="*/ 0 w 147"/>
                <a:gd name="T27" fmla="*/ 536 h 1344"/>
                <a:gd name="T28" fmla="*/ 39 w 147"/>
                <a:gd name="T29" fmla="*/ 538 h 1344"/>
                <a:gd name="T30" fmla="*/ 72 w 147"/>
                <a:gd name="T31" fmla="*/ 544 h 1344"/>
                <a:gd name="T32" fmla="*/ 104 w 147"/>
                <a:gd name="T33" fmla="*/ 553 h 1344"/>
                <a:gd name="T34" fmla="*/ 134 w 147"/>
                <a:gd name="T35" fmla="*/ 563 h 1344"/>
                <a:gd name="T36" fmla="*/ 176 w 147"/>
                <a:gd name="T37" fmla="*/ 591 h 1344"/>
                <a:gd name="T38" fmla="*/ 194 w 147"/>
                <a:gd name="T39" fmla="*/ 627 h 1344"/>
                <a:gd name="T40" fmla="*/ 194 w 147"/>
                <a:gd name="T41" fmla="*/ 984 h 1344"/>
                <a:gd name="T42" fmla="*/ 206 w 147"/>
                <a:gd name="T43" fmla="*/ 1019 h 1344"/>
                <a:gd name="T44" fmla="*/ 248 w 147"/>
                <a:gd name="T45" fmla="*/ 1046 h 1344"/>
                <a:gd name="T46" fmla="*/ 278 w 147"/>
                <a:gd name="T47" fmla="*/ 1058 h 1344"/>
                <a:gd name="T48" fmla="*/ 309 w 147"/>
                <a:gd name="T49" fmla="*/ 1066 h 1344"/>
                <a:gd name="T50" fmla="*/ 349 w 147"/>
                <a:gd name="T51" fmla="*/ 1068 h 1344"/>
                <a:gd name="T52" fmla="*/ 392 w 147"/>
                <a:gd name="T53" fmla="*/ 1071 h 134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47"/>
                <a:gd name="T82" fmla="*/ 0 h 1344"/>
                <a:gd name="T83" fmla="*/ 147 w 147"/>
                <a:gd name="T84" fmla="*/ 1344 h 134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47" h="1344">
                  <a:moveTo>
                    <a:pt x="147" y="0"/>
                  </a:moveTo>
                  <a:lnTo>
                    <a:pt x="131" y="3"/>
                  </a:lnTo>
                  <a:lnTo>
                    <a:pt x="116" y="10"/>
                  </a:lnTo>
                  <a:lnTo>
                    <a:pt x="104" y="20"/>
                  </a:lnTo>
                  <a:lnTo>
                    <a:pt x="93" y="34"/>
                  </a:lnTo>
                  <a:lnTo>
                    <a:pt x="77" y="69"/>
                  </a:lnTo>
                  <a:lnTo>
                    <a:pt x="73" y="114"/>
                  </a:lnTo>
                  <a:lnTo>
                    <a:pt x="73" y="562"/>
                  </a:lnTo>
                  <a:lnTo>
                    <a:pt x="66" y="606"/>
                  </a:lnTo>
                  <a:lnTo>
                    <a:pt x="50" y="641"/>
                  </a:lnTo>
                  <a:lnTo>
                    <a:pt x="39" y="655"/>
                  </a:lnTo>
                  <a:lnTo>
                    <a:pt x="27" y="665"/>
                  </a:lnTo>
                  <a:lnTo>
                    <a:pt x="15" y="668"/>
                  </a:lnTo>
                  <a:lnTo>
                    <a:pt x="0" y="672"/>
                  </a:lnTo>
                  <a:lnTo>
                    <a:pt x="15" y="675"/>
                  </a:lnTo>
                  <a:lnTo>
                    <a:pt x="27" y="682"/>
                  </a:lnTo>
                  <a:lnTo>
                    <a:pt x="39" y="693"/>
                  </a:lnTo>
                  <a:lnTo>
                    <a:pt x="50" y="706"/>
                  </a:lnTo>
                  <a:lnTo>
                    <a:pt x="66" y="741"/>
                  </a:lnTo>
                  <a:lnTo>
                    <a:pt x="73" y="786"/>
                  </a:lnTo>
                  <a:lnTo>
                    <a:pt x="73" y="1234"/>
                  </a:lnTo>
                  <a:lnTo>
                    <a:pt x="77" y="1278"/>
                  </a:lnTo>
                  <a:lnTo>
                    <a:pt x="93" y="1313"/>
                  </a:lnTo>
                  <a:lnTo>
                    <a:pt x="104" y="1327"/>
                  </a:lnTo>
                  <a:lnTo>
                    <a:pt x="116" y="1337"/>
                  </a:lnTo>
                  <a:lnTo>
                    <a:pt x="131" y="1340"/>
                  </a:lnTo>
                  <a:lnTo>
                    <a:pt x="147" y="1344"/>
                  </a:lnTo>
                </a:path>
              </a:pathLst>
            </a:custGeom>
            <a:noFill/>
            <a:ln w="38100">
              <a:solidFill>
                <a:schemeClr val="folHlink"/>
              </a:solidFill>
              <a:round/>
            </a:ln>
          </p:spPr>
          <p:txBody>
            <a:bodyPr/>
            <a:lstStyle/>
            <a:p>
              <a:endParaRPr lang="zh-CN" altLang="en-US"/>
            </a:p>
          </p:txBody>
        </p:sp>
        <p:sp>
          <p:nvSpPr>
            <p:cNvPr id="38924" name="Line 9"/>
            <p:cNvSpPr>
              <a:spLocks noChangeShapeType="1"/>
            </p:cNvSpPr>
            <p:nvPr/>
          </p:nvSpPr>
          <p:spPr bwMode="auto">
            <a:xfrm>
              <a:off x="3594" y="3480"/>
              <a:ext cx="1" cy="1"/>
            </a:xfrm>
            <a:prstGeom prst="line">
              <a:avLst/>
            </a:prstGeom>
            <a:noFill/>
            <a:ln w="28575">
              <a:solidFill>
                <a:schemeClr val="folHlink"/>
              </a:solidFill>
              <a:round/>
            </a:ln>
          </p:spPr>
          <p:txBody>
            <a:bodyPr/>
            <a:lstStyle/>
            <a:p>
              <a:endParaRPr lang="zh-CN" altLang="en-US"/>
            </a:p>
          </p:txBody>
        </p:sp>
        <p:sp>
          <p:nvSpPr>
            <p:cNvPr id="38925" name="Line 10"/>
            <p:cNvSpPr>
              <a:spLocks noChangeShapeType="1"/>
            </p:cNvSpPr>
            <p:nvPr/>
          </p:nvSpPr>
          <p:spPr bwMode="auto">
            <a:xfrm>
              <a:off x="3594" y="3480"/>
              <a:ext cx="1" cy="1"/>
            </a:xfrm>
            <a:prstGeom prst="line">
              <a:avLst/>
            </a:prstGeom>
            <a:noFill/>
            <a:ln w="28575">
              <a:solidFill>
                <a:schemeClr val="folHlink"/>
              </a:solidFill>
              <a:round/>
            </a:ln>
          </p:spPr>
          <p:txBody>
            <a:bodyPr/>
            <a:lstStyle/>
            <a:p>
              <a:endParaRPr lang="zh-CN" altLang="en-US"/>
            </a:p>
          </p:txBody>
        </p:sp>
        <p:sp>
          <p:nvSpPr>
            <p:cNvPr id="38926" name="Oval 11"/>
            <p:cNvSpPr>
              <a:spLocks noChangeArrowheads="1"/>
            </p:cNvSpPr>
            <p:nvPr/>
          </p:nvSpPr>
          <p:spPr bwMode="auto">
            <a:xfrm>
              <a:off x="1654" y="1009"/>
              <a:ext cx="27" cy="24"/>
            </a:xfrm>
            <a:prstGeom prst="ellipse">
              <a:avLst/>
            </a:prstGeom>
            <a:solidFill>
              <a:srgbClr val="000000"/>
            </a:solidFill>
            <a:ln w="38100">
              <a:solidFill>
                <a:schemeClr val="folHlink"/>
              </a:solidFill>
              <a:round/>
            </a:ln>
          </p:spPr>
          <p:txBody>
            <a:bodyPr/>
            <a:lstStyle/>
            <a:p>
              <a:pPr>
                <a:spcBef>
                  <a:spcPct val="20000"/>
                </a:spcBef>
              </a:pPr>
              <a:endParaRPr lang="zh-CN" altLang="en-US"/>
            </a:p>
          </p:txBody>
        </p:sp>
        <p:sp>
          <p:nvSpPr>
            <p:cNvPr id="38927" name="Oval 12"/>
            <p:cNvSpPr>
              <a:spLocks noChangeArrowheads="1"/>
            </p:cNvSpPr>
            <p:nvPr/>
          </p:nvSpPr>
          <p:spPr bwMode="auto">
            <a:xfrm>
              <a:off x="2425" y="1009"/>
              <a:ext cx="27" cy="24"/>
            </a:xfrm>
            <a:prstGeom prst="ellipse">
              <a:avLst/>
            </a:prstGeom>
            <a:solidFill>
              <a:srgbClr val="000000"/>
            </a:solidFill>
            <a:ln w="38100">
              <a:solidFill>
                <a:schemeClr val="folHlink"/>
              </a:solidFill>
              <a:round/>
            </a:ln>
          </p:spPr>
          <p:txBody>
            <a:bodyPr/>
            <a:lstStyle/>
            <a:p>
              <a:pPr>
                <a:spcBef>
                  <a:spcPct val="20000"/>
                </a:spcBef>
              </a:pPr>
              <a:endParaRPr lang="zh-CN" altLang="en-US"/>
            </a:p>
          </p:txBody>
        </p:sp>
        <p:sp>
          <p:nvSpPr>
            <p:cNvPr id="38928" name="Rectangle 13"/>
            <p:cNvSpPr>
              <a:spLocks noChangeArrowheads="1"/>
            </p:cNvSpPr>
            <p:nvPr/>
          </p:nvSpPr>
          <p:spPr bwMode="auto">
            <a:xfrm>
              <a:off x="4512" y="816"/>
              <a:ext cx="864" cy="336"/>
            </a:xfrm>
            <a:prstGeom prst="rect">
              <a:avLst/>
            </a:prstGeom>
            <a:noFill/>
            <a:ln w="38100">
              <a:solidFill>
                <a:schemeClr val="folHlink"/>
              </a:solidFill>
              <a:miter lim="800000"/>
            </a:ln>
          </p:spPr>
          <p:txBody>
            <a:bodyPr wrap="none" anchor="ctr" anchorCtr="1"/>
            <a:lstStyle/>
            <a:p>
              <a:pPr algn="ctr"/>
              <a:r>
                <a:rPr lang="zh-CN" altLang="en-US" sz="2400">
                  <a:latin typeface="Times New Roman" panose="02020603050405020304" pitchFamily="18" charset="0"/>
                </a:rPr>
                <a:t>存储器</a:t>
              </a:r>
            </a:p>
          </p:txBody>
        </p:sp>
        <p:sp>
          <p:nvSpPr>
            <p:cNvPr id="38929" name="Rectangle 14"/>
            <p:cNvSpPr>
              <a:spLocks noChangeArrowheads="1"/>
            </p:cNvSpPr>
            <p:nvPr/>
          </p:nvSpPr>
          <p:spPr bwMode="auto">
            <a:xfrm>
              <a:off x="1296" y="1344"/>
              <a:ext cx="672" cy="288"/>
            </a:xfrm>
            <a:prstGeom prst="rect">
              <a:avLst/>
            </a:prstGeom>
            <a:noFill/>
            <a:ln w="38100">
              <a:solidFill>
                <a:schemeClr val="folHlink"/>
              </a:solidFill>
              <a:miter lim="800000"/>
            </a:ln>
          </p:spPr>
          <p:txBody>
            <a:bodyPr wrap="none" anchor="ctr" anchorCtr="1"/>
            <a:lstStyle/>
            <a:p>
              <a:pPr algn="ctr"/>
              <a:r>
                <a:rPr lang="zh-CN" altLang="en-US" sz="2400">
                  <a:latin typeface="Times New Roman" panose="02020603050405020304" pitchFamily="18" charset="0"/>
                </a:rPr>
                <a:t>桥0</a:t>
              </a:r>
            </a:p>
          </p:txBody>
        </p:sp>
        <p:sp>
          <p:nvSpPr>
            <p:cNvPr id="38930" name="Rectangle 15"/>
            <p:cNvSpPr>
              <a:spLocks noChangeArrowheads="1"/>
            </p:cNvSpPr>
            <p:nvPr/>
          </p:nvSpPr>
          <p:spPr bwMode="auto">
            <a:xfrm>
              <a:off x="2112" y="1344"/>
              <a:ext cx="672" cy="288"/>
            </a:xfrm>
            <a:prstGeom prst="rect">
              <a:avLst/>
            </a:prstGeom>
            <a:noFill/>
            <a:ln w="38100">
              <a:solidFill>
                <a:schemeClr val="folHlink"/>
              </a:solidFill>
              <a:miter lim="800000"/>
            </a:ln>
          </p:spPr>
          <p:txBody>
            <a:bodyPr wrap="none" anchor="ctr" anchorCtr="1"/>
            <a:lstStyle/>
            <a:p>
              <a:pPr algn="ctr"/>
              <a:r>
                <a:rPr lang="zh-CN" altLang="en-US" sz="2400">
                  <a:latin typeface="Times New Roman" panose="02020603050405020304" pitchFamily="18" charset="0"/>
                </a:rPr>
                <a:t>桥4</a:t>
              </a:r>
            </a:p>
          </p:txBody>
        </p:sp>
        <p:sp>
          <p:nvSpPr>
            <p:cNvPr id="38931" name="Rectangle 16"/>
            <p:cNvSpPr>
              <a:spLocks noChangeArrowheads="1"/>
            </p:cNvSpPr>
            <p:nvPr/>
          </p:nvSpPr>
          <p:spPr bwMode="auto">
            <a:xfrm>
              <a:off x="2496" y="2016"/>
              <a:ext cx="960" cy="288"/>
            </a:xfrm>
            <a:prstGeom prst="rect">
              <a:avLst/>
            </a:prstGeom>
            <a:noFill/>
            <a:ln w="38100">
              <a:solidFill>
                <a:schemeClr val="folHlink"/>
              </a:solidFill>
              <a:miter lim="800000"/>
            </a:ln>
          </p:spPr>
          <p:txBody>
            <a:bodyPr wrap="none" anchor="ctr" anchorCtr="1"/>
            <a:lstStyle/>
            <a:p>
              <a:pPr algn="ctr"/>
              <a:r>
                <a:rPr lang="en-US" altLang="zh-CN" sz="2400">
                  <a:latin typeface="Times New Roman" panose="02020603050405020304" pitchFamily="18" charset="0"/>
                </a:rPr>
                <a:t> PCI</a:t>
              </a:r>
              <a:r>
                <a:rPr lang="zh-CN" altLang="en-US" sz="2400">
                  <a:latin typeface="Times New Roman" panose="02020603050405020304" pitchFamily="18" charset="0"/>
                </a:rPr>
                <a:t>设备</a:t>
              </a:r>
            </a:p>
          </p:txBody>
        </p:sp>
        <p:sp>
          <p:nvSpPr>
            <p:cNvPr id="38932" name="Rectangle 17"/>
            <p:cNvSpPr>
              <a:spLocks noChangeArrowheads="1"/>
            </p:cNvSpPr>
            <p:nvPr/>
          </p:nvSpPr>
          <p:spPr bwMode="auto">
            <a:xfrm>
              <a:off x="3552" y="2016"/>
              <a:ext cx="672" cy="288"/>
            </a:xfrm>
            <a:prstGeom prst="rect">
              <a:avLst/>
            </a:prstGeom>
            <a:noFill/>
            <a:ln w="38100">
              <a:solidFill>
                <a:schemeClr val="folHlink"/>
              </a:solidFill>
              <a:miter lim="800000"/>
            </a:ln>
          </p:spPr>
          <p:txBody>
            <a:bodyPr wrap="none" anchor="ctr" anchorCtr="1"/>
            <a:lstStyle/>
            <a:p>
              <a:pPr algn="ctr"/>
              <a:r>
                <a:rPr lang="zh-CN" altLang="en-US" sz="2400">
                  <a:latin typeface="Times New Roman" panose="02020603050405020304" pitchFamily="18" charset="0"/>
                </a:rPr>
                <a:t>桥5</a:t>
              </a:r>
            </a:p>
          </p:txBody>
        </p:sp>
        <p:sp>
          <p:nvSpPr>
            <p:cNvPr id="38933" name="Rectangle 18"/>
            <p:cNvSpPr>
              <a:spLocks noChangeArrowheads="1"/>
            </p:cNvSpPr>
            <p:nvPr/>
          </p:nvSpPr>
          <p:spPr bwMode="auto">
            <a:xfrm>
              <a:off x="1584" y="2880"/>
              <a:ext cx="768" cy="288"/>
            </a:xfrm>
            <a:prstGeom prst="rect">
              <a:avLst/>
            </a:prstGeom>
            <a:noFill/>
            <a:ln w="38100">
              <a:solidFill>
                <a:schemeClr val="folHlink"/>
              </a:solidFill>
              <a:miter lim="800000"/>
            </a:ln>
          </p:spPr>
          <p:txBody>
            <a:bodyPr wrap="none" tIns="7200" anchor="ctr" anchorCtr="1"/>
            <a:lstStyle/>
            <a:p>
              <a:pPr algn="ctr"/>
              <a:r>
                <a:rPr lang="zh-CN" altLang="en-US" sz="2400">
                  <a:latin typeface="Times New Roman" panose="02020603050405020304" pitchFamily="18" charset="0"/>
                </a:rPr>
                <a:t>总线桥</a:t>
              </a:r>
            </a:p>
          </p:txBody>
        </p:sp>
        <p:sp>
          <p:nvSpPr>
            <p:cNvPr id="38934" name="Rectangle 19"/>
            <p:cNvSpPr>
              <a:spLocks noChangeArrowheads="1"/>
            </p:cNvSpPr>
            <p:nvPr/>
          </p:nvSpPr>
          <p:spPr bwMode="auto">
            <a:xfrm>
              <a:off x="3216" y="2880"/>
              <a:ext cx="672" cy="288"/>
            </a:xfrm>
            <a:prstGeom prst="rect">
              <a:avLst/>
            </a:prstGeom>
            <a:noFill/>
            <a:ln w="38100">
              <a:solidFill>
                <a:schemeClr val="folHlink"/>
              </a:solidFill>
              <a:miter lim="800000"/>
            </a:ln>
          </p:spPr>
          <p:txBody>
            <a:bodyPr wrap="none" anchor="ctr" anchorCtr="1"/>
            <a:lstStyle/>
            <a:p>
              <a:pPr algn="ctr"/>
              <a:r>
                <a:rPr lang="zh-CN" altLang="en-US" sz="2400">
                  <a:latin typeface="Times New Roman" panose="02020603050405020304" pitchFamily="18" charset="0"/>
                </a:rPr>
                <a:t>桥3</a:t>
              </a:r>
            </a:p>
          </p:txBody>
        </p:sp>
        <p:sp>
          <p:nvSpPr>
            <p:cNvPr id="38935" name="Rectangle 20"/>
            <p:cNvSpPr>
              <a:spLocks noChangeArrowheads="1"/>
            </p:cNvSpPr>
            <p:nvPr/>
          </p:nvSpPr>
          <p:spPr bwMode="auto">
            <a:xfrm>
              <a:off x="2448" y="2880"/>
              <a:ext cx="672" cy="288"/>
            </a:xfrm>
            <a:prstGeom prst="rect">
              <a:avLst/>
            </a:prstGeom>
            <a:noFill/>
            <a:ln w="38100">
              <a:solidFill>
                <a:schemeClr val="folHlink"/>
              </a:solidFill>
              <a:miter lim="800000"/>
            </a:ln>
          </p:spPr>
          <p:txBody>
            <a:bodyPr wrap="none" anchor="ctr" anchorCtr="1"/>
            <a:lstStyle/>
            <a:p>
              <a:pPr algn="ctr"/>
              <a:r>
                <a:rPr lang="zh-CN" altLang="en-US" sz="2400">
                  <a:latin typeface="Times New Roman" panose="02020603050405020304" pitchFamily="18" charset="0"/>
                </a:rPr>
                <a:t>桥1</a:t>
              </a:r>
            </a:p>
          </p:txBody>
        </p:sp>
        <p:sp>
          <p:nvSpPr>
            <p:cNvPr id="38936" name="Freeform 21"/>
            <p:cNvSpPr/>
            <p:nvPr/>
          </p:nvSpPr>
          <p:spPr bwMode="auto">
            <a:xfrm>
              <a:off x="2784" y="3168"/>
              <a:ext cx="1728" cy="336"/>
            </a:xfrm>
            <a:custGeom>
              <a:avLst/>
              <a:gdLst>
                <a:gd name="T0" fmla="*/ 0 w 2112"/>
                <a:gd name="T1" fmla="*/ 0 h 336"/>
                <a:gd name="T2" fmla="*/ 0 w 2112"/>
                <a:gd name="T3" fmla="*/ 336 h 336"/>
                <a:gd name="T4" fmla="*/ 1414 w 2112"/>
                <a:gd name="T5" fmla="*/ 336 h 336"/>
                <a:gd name="T6" fmla="*/ 0 60000 65536"/>
                <a:gd name="T7" fmla="*/ 0 60000 65536"/>
                <a:gd name="T8" fmla="*/ 0 60000 65536"/>
                <a:gd name="T9" fmla="*/ 0 w 2112"/>
                <a:gd name="T10" fmla="*/ 0 h 336"/>
                <a:gd name="T11" fmla="*/ 2112 w 2112"/>
                <a:gd name="T12" fmla="*/ 336 h 336"/>
              </a:gdLst>
              <a:ahLst/>
              <a:cxnLst>
                <a:cxn ang="T6">
                  <a:pos x="T0" y="T1"/>
                </a:cxn>
                <a:cxn ang="T7">
                  <a:pos x="T2" y="T3"/>
                </a:cxn>
                <a:cxn ang="T8">
                  <a:pos x="T4" y="T5"/>
                </a:cxn>
              </a:cxnLst>
              <a:rect l="T9" t="T10" r="T11" b="T12"/>
              <a:pathLst>
                <a:path w="2112" h="336">
                  <a:moveTo>
                    <a:pt x="0" y="0"/>
                  </a:moveTo>
                  <a:lnTo>
                    <a:pt x="0" y="336"/>
                  </a:lnTo>
                  <a:lnTo>
                    <a:pt x="2112" y="336"/>
                  </a:lnTo>
                </a:path>
              </a:pathLst>
            </a:custGeom>
            <a:noFill/>
            <a:ln w="76200">
              <a:solidFill>
                <a:schemeClr val="folHlink"/>
              </a:solidFill>
              <a:round/>
            </a:ln>
          </p:spPr>
          <p:txBody>
            <a:bodyPr wrap="none"/>
            <a:lstStyle/>
            <a:p>
              <a:endParaRPr lang="zh-CN" altLang="en-US"/>
            </a:p>
          </p:txBody>
        </p:sp>
        <p:sp>
          <p:nvSpPr>
            <p:cNvPr id="38937" name="Freeform 22"/>
            <p:cNvSpPr/>
            <p:nvPr/>
          </p:nvSpPr>
          <p:spPr bwMode="auto">
            <a:xfrm>
              <a:off x="3552" y="3168"/>
              <a:ext cx="960" cy="192"/>
            </a:xfrm>
            <a:custGeom>
              <a:avLst/>
              <a:gdLst>
                <a:gd name="T0" fmla="*/ 0 w 1296"/>
                <a:gd name="T1" fmla="*/ 0 h 192"/>
                <a:gd name="T2" fmla="*/ 0 w 1296"/>
                <a:gd name="T3" fmla="*/ 192 h 192"/>
                <a:gd name="T4" fmla="*/ 711 w 1296"/>
                <a:gd name="T5" fmla="*/ 192 h 192"/>
                <a:gd name="T6" fmla="*/ 0 60000 65536"/>
                <a:gd name="T7" fmla="*/ 0 60000 65536"/>
                <a:gd name="T8" fmla="*/ 0 60000 65536"/>
                <a:gd name="T9" fmla="*/ 0 w 1296"/>
                <a:gd name="T10" fmla="*/ 0 h 192"/>
                <a:gd name="T11" fmla="*/ 1296 w 1296"/>
                <a:gd name="T12" fmla="*/ 192 h 192"/>
              </a:gdLst>
              <a:ahLst/>
              <a:cxnLst>
                <a:cxn ang="T6">
                  <a:pos x="T0" y="T1"/>
                </a:cxn>
                <a:cxn ang="T7">
                  <a:pos x="T2" y="T3"/>
                </a:cxn>
                <a:cxn ang="T8">
                  <a:pos x="T4" y="T5"/>
                </a:cxn>
              </a:cxnLst>
              <a:rect l="T9" t="T10" r="T11" b="T12"/>
              <a:pathLst>
                <a:path w="1296" h="192">
                  <a:moveTo>
                    <a:pt x="0" y="0"/>
                  </a:moveTo>
                  <a:lnTo>
                    <a:pt x="0" y="192"/>
                  </a:lnTo>
                  <a:lnTo>
                    <a:pt x="1296" y="192"/>
                  </a:lnTo>
                </a:path>
              </a:pathLst>
            </a:custGeom>
            <a:noFill/>
            <a:ln w="76200">
              <a:solidFill>
                <a:schemeClr val="folHlink"/>
              </a:solidFill>
              <a:round/>
            </a:ln>
          </p:spPr>
          <p:txBody>
            <a:bodyPr wrap="none"/>
            <a:lstStyle/>
            <a:p>
              <a:endParaRPr lang="zh-CN" altLang="en-US"/>
            </a:p>
          </p:txBody>
        </p:sp>
        <p:sp>
          <p:nvSpPr>
            <p:cNvPr id="38938" name="Freeform 23"/>
            <p:cNvSpPr/>
            <p:nvPr/>
          </p:nvSpPr>
          <p:spPr bwMode="auto">
            <a:xfrm>
              <a:off x="1968" y="3168"/>
              <a:ext cx="1488" cy="816"/>
            </a:xfrm>
            <a:custGeom>
              <a:avLst/>
              <a:gdLst>
                <a:gd name="T0" fmla="*/ 0 w 2832"/>
                <a:gd name="T1" fmla="*/ 0 h 528"/>
                <a:gd name="T2" fmla="*/ 0 w 2832"/>
                <a:gd name="T3" fmla="*/ 1261 h 528"/>
                <a:gd name="T4" fmla="*/ 782 w 2832"/>
                <a:gd name="T5" fmla="*/ 1261 h 528"/>
                <a:gd name="T6" fmla="*/ 0 60000 65536"/>
                <a:gd name="T7" fmla="*/ 0 60000 65536"/>
                <a:gd name="T8" fmla="*/ 0 60000 65536"/>
                <a:gd name="T9" fmla="*/ 0 w 2832"/>
                <a:gd name="T10" fmla="*/ 0 h 528"/>
                <a:gd name="T11" fmla="*/ 2832 w 2832"/>
                <a:gd name="T12" fmla="*/ 528 h 528"/>
              </a:gdLst>
              <a:ahLst/>
              <a:cxnLst>
                <a:cxn ang="T6">
                  <a:pos x="T0" y="T1"/>
                </a:cxn>
                <a:cxn ang="T7">
                  <a:pos x="T2" y="T3"/>
                </a:cxn>
                <a:cxn ang="T8">
                  <a:pos x="T4" y="T5"/>
                </a:cxn>
              </a:cxnLst>
              <a:rect l="T9" t="T10" r="T11" b="T12"/>
              <a:pathLst>
                <a:path w="2832" h="528">
                  <a:moveTo>
                    <a:pt x="0" y="0"/>
                  </a:moveTo>
                  <a:lnTo>
                    <a:pt x="0" y="528"/>
                  </a:lnTo>
                  <a:lnTo>
                    <a:pt x="2832" y="528"/>
                  </a:lnTo>
                </a:path>
              </a:pathLst>
            </a:custGeom>
            <a:noFill/>
            <a:ln w="76200">
              <a:solidFill>
                <a:schemeClr val="folHlink"/>
              </a:solidFill>
              <a:round/>
            </a:ln>
          </p:spPr>
          <p:txBody>
            <a:bodyPr wrap="none"/>
            <a:lstStyle/>
            <a:p>
              <a:endParaRPr lang="zh-CN" altLang="en-US"/>
            </a:p>
          </p:txBody>
        </p:sp>
        <p:sp>
          <p:nvSpPr>
            <p:cNvPr id="38939" name="Rectangle 24"/>
            <p:cNvSpPr>
              <a:spLocks noChangeArrowheads="1"/>
            </p:cNvSpPr>
            <p:nvPr/>
          </p:nvSpPr>
          <p:spPr bwMode="auto">
            <a:xfrm>
              <a:off x="3984" y="2880"/>
              <a:ext cx="528" cy="288"/>
            </a:xfrm>
            <a:prstGeom prst="rect">
              <a:avLst/>
            </a:prstGeom>
            <a:noFill/>
            <a:ln w="38100">
              <a:solidFill>
                <a:schemeClr val="folHlink"/>
              </a:solidFill>
              <a:miter lim="800000"/>
            </a:ln>
          </p:spPr>
          <p:txBody>
            <a:bodyPr wrap="none" tIns="7200" anchor="ctr" anchorCtr="1"/>
            <a:lstStyle/>
            <a:p>
              <a:pPr algn="ctr"/>
              <a:r>
                <a:rPr lang="zh-CN" altLang="en-US" sz="2400">
                  <a:latin typeface="Times New Roman" panose="02020603050405020304" pitchFamily="18" charset="0"/>
                </a:rPr>
                <a:t>设备</a:t>
              </a:r>
            </a:p>
          </p:txBody>
        </p:sp>
        <p:sp>
          <p:nvSpPr>
            <p:cNvPr id="38940" name="Rectangle 25"/>
            <p:cNvSpPr>
              <a:spLocks noChangeArrowheads="1"/>
            </p:cNvSpPr>
            <p:nvPr/>
          </p:nvSpPr>
          <p:spPr bwMode="auto">
            <a:xfrm>
              <a:off x="3600" y="3648"/>
              <a:ext cx="672" cy="288"/>
            </a:xfrm>
            <a:prstGeom prst="rect">
              <a:avLst/>
            </a:prstGeom>
            <a:noFill/>
            <a:ln w="38100">
              <a:solidFill>
                <a:schemeClr val="folHlink"/>
              </a:solidFill>
              <a:miter lim="800000"/>
            </a:ln>
          </p:spPr>
          <p:txBody>
            <a:bodyPr wrap="none" anchor="ctr" anchorCtr="1"/>
            <a:lstStyle/>
            <a:p>
              <a:pPr algn="ctr"/>
              <a:r>
                <a:rPr lang="zh-CN" altLang="en-US" sz="2400">
                  <a:latin typeface="Times New Roman" panose="02020603050405020304" pitchFamily="18" charset="0"/>
                </a:rPr>
                <a:t>桥2</a:t>
              </a:r>
            </a:p>
          </p:txBody>
        </p:sp>
        <p:sp>
          <p:nvSpPr>
            <p:cNvPr id="38941" name="Line 26"/>
            <p:cNvSpPr>
              <a:spLocks noChangeShapeType="1"/>
            </p:cNvSpPr>
            <p:nvPr/>
          </p:nvSpPr>
          <p:spPr bwMode="auto">
            <a:xfrm>
              <a:off x="3888" y="3504"/>
              <a:ext cx="0" cy="144"/>
            </a:xfrm>
            <a:prstGeom prst="line">
              <a:avLst/>
            </a:prstGeom>
            <a:noFill/>
            <a:ln w="76200">
              <a:solidFill>
                <a:schemeClr val="folHlink"/>
              </a:solidFill>
              <a:round/>
              <a:headEnd type="none" w="sm" len="sm"/>
              <a:tailEnd type="none" w="sm" len="sm"/>
            </a:ln>
          </p:spPr>
          <p:txBody>
            <a:bodyPr wrap="none"/>
            <a:lstStyle/>
            <a:p>
              <a:endParaRPr lang="zh-CN" altLang="en-US"/>
            </a:p>
          </p:txBody>
        </p:sp>
        <p:sp>
          <p:nvSpPr>
            <p:cNvPr id="38942" name="Freeform 27"/>
            <p:cNvSpPr/>
            <p:nvPr/>
          </p:nvSpPr>
          <p:spPr bwMode="auto">
            <a:xfrm>
              <a:off x="3888" y="3936"/>
              <a:ext cx="624" cy="144"/>
            </a:xfrm>
            <a:custGeom>
              <a:avLst/>
              <a:gdLst>
                <a:gd name="T0" fmla="*/ 0 w 1104"/>
                <a:gd name="T1" fmla="*/ 0 h 240"/>
                <a:gd name="T2" fmla="*/ 0 w 1104"/>
                <a:gd name="T3" fmla="*/ 86 h 240"/>
                <a:gd name="T4" fmla="*/ 353 w 1104"/>
                <a:gd name="T5" fmla="*/ 86 h 240"/>
                <a:gd name="T6" fmla="*/ 0 60000 65536"/>
                <a:gd name="T7" fmla="*/ 0 60000 65536"/>
                <a:gd name="T8" fmla="*/ 0 60000 65536"/>
                <a:gd name="T9" fmla="*/ 0 w 1104"/>
                <a:gd name="T10" fmla="*/ 0 h 240"/>
                <a:gd name="T11" fmla="*/ 1104 w 1104"/>
                <a:gd name="T12" fmla="*/ 240 h 240"/>
              </a:gdLst>
              <a:ahLst/>
              <a:cxnLst>
                <a:cxn ang="T6">
                  <a:pos x="T0" y="T1"/>
                </a:cxn>
                <a:cxn ang="T7">
                  <a:pos x="T2" y="T3"/>
                </a:cxn>
                <a:cxn ang="T8">
                  <a:pos x="T4" y="T5"/>
                </a:cxn>
              </a:cxnLst>
              <a:rect l="T9" t="T10" r="T11" b="T12"/>
              <a:pathLst>
                <a:path w="1104" h="240">
                  <a:moveTo>
                    <a:pt x="0" y="0"/>
                  </a:moveTo>
                  <a:lnTo>
                    <a:pt x="0" y="240"/>
                  </a:lnTo>
                  <a:lnTo>
                    <a:pt x="1104" y="240"/>
                  </a:lnTo>
                </a:path>
              </a:pathLst>
            </a:custGeom>
            <a:noFill/>
            <a:ln w="76200">
              <a:solidFill>
                <a:schemeClr val="folHlink"/>
              </a:solidFill>
              <a:round/>
            </a:ln>
          </p:spPr>
          <p:txBody>
            <a:bodyPr wrap="none"/>
            <a:lstStyle/>
            <a:p>
              <a:endParaRPr lang="zh-CN" altLang="en-US"/>
            </a:p>
          </p:txBody>
        </p:sp>
        <p:sp>
          <p:nvSpPr>
            <p:cNvPr id="38943" name="Text Box 28"/>
            <p:cNvSpPr txBox="1">
              <a:spLocks noChangeArrowheads="1"/>
            </p:cNvSpPr>
            <p:nvPr/>
          </p:nvSpPr>
          <p:spPr bwMode="auto">
            <a:xfrm>
              <a:off x="280" y="1405"/>
              <a:ext cx="888" cy="288"/>
            </a:xfrm>
            <a:prstGeom prst="rect">
              <a:avLst/>
            </a:prstGeom>
            <a:noFill/>
            <a:ln w="9525">
              <a:noFill/>
              <a:miter lim="800000"/>
            </a:ln>
          </p:spPr>
          <p:txBody>
            <a:bodyPr wrap="none">
              <a:spAutoFit/>
            </a:bodyPr>
            <a:lstStyle/>
            <a:p>
              <a:r>
                <a:rPr lang="zh-CN" altLang="en-US" sz="2400">
                  <a:solidFill>
                    <a:schemeClr val="folHlink"/>
                  </a:solidFill>
                  <a:latin typeface="Times New Roman" panose="02020603050405020304" pitchFamily="18" charset="0"/>
                </a:rPr>
                <a:t>第一级桥</a:t>
              </a:r>
            </a:p>
          </p:txBody>
        </p:sp>
        <p:sp>
          <p:nvSpPr>
            <p:cNvPr id="38944" name="Text Box 29"/>
            <p:cNvSpPr txBox="1">
              <a:spLocks noChangeArrowheads="1"/>
            </p:cNvSpPr>
            <p:nvPr/>
          </p:nvSpPr>
          <p:spPr bwMode="auto">
            <a:xfrm>
              <a:off x="280" y="2495"/>
              <a:ext cx="888" cy="288"/>
            </a:xfrm>
            <a:prstGeom prst="rect">
              <a:avLst/>
            </a:prstGeom>
            <a:noFill/>
            <a:ln w="9525">
              <a:noFill/>
              <a:miter lim="800000"/>
            </a:ln>
          </p:spPr>
          <p:txBody>
            <a:bodyPr wrap="none">
              <a:spAutoFit/>
            </a:bodyPr>
            <a:lstStyle/>
            <a:p>
              <a:r>
                <a:rPr lang="zh-CN" altLang="en-US" sz="2400">
                  <a:solidFill>
                    <a:schemeClr val="folHlink"/>
                  </a:solidFill>
                  <a:latin typeface="Times New Roman" panose="02020603050405020304" pitchFamily="18" charset="0"/>
                </a:rPr>
                <a:t>第二级桥</a:t>
              </a:r>
            </a:p>
          </p:txBody>
        </p:sp>
        <p:sp>
          <p:nvSpPr>
            <p:cNvPr id="38945" name="Text Box 30"/>
            <p:cNvSpPr txBox="1">
              <a:spLocks noChangeArrowheads="1"/>
            </p:cNvSpPr>
            <p:nvPr/>
          </p:nvSpPr>
          <p:spPr bwMode="auto">
            <a:xfrm>
              <a:off x="280" y="3585"/>
              <a:ext cx="888" cy="288"/>
            </a:xfrm>
            <a:prstGeom prst="rect">
              <a:avLst/>
            </a:prstGeom>
            <a:noFill/>
            <a:ln w="9525">
              <a:noFill/>
              <a:miter lim="800000"/>
            </a:ln>
          </p:spPr>
          <p:txBody>
            <a:bodyPr wrap="none">
              <a:spAutoFit/>
            </a:bodyPr>
            <a:lstStyle/>
            <a:p>
              <a:r>
                <a:rPr lang="zh-CN" altLang="en-US" sz="2400">
                  <a:solidFill>
                    <a:schemeClr val="folHlink"/>
                  </a:solidFill>
                  <a:latin typeface="Times New Roman" panose="02020603050405020304" pitchFamily="18" charset="0"/>
                </a:rPr>
                <a:t>第三级桥</a:t>
              </a:r>
            </a:p>
          </p:txBody>
        </p:sp>
        <p:sp>
          <p:nvSpPr>
            <p:cNvPr id="38946" name="Text Box 31"/>
            <p:cNvSpPr txBox="1">
              <a:spLocks noChangeArrowheads="1"/>
            </p:cNvSpPr>
            <p:nvPr/>
          </p:nvSpPr>
          <p:spPr bwMode="auto">
            <a:xfrm>
              <a:off x="4560" y="1632"/>
              <a:ext cx="929" cy="288"/>
            </a:xfrm>
            <a:prstGeom prst="rect">
              <a:avLst/>
            </a:prstGeom>
            <a:noFill/>
            <a:ln w="9525">
              <a:noFill/>
              <a:miter lim="800000"/>
            </a:ln>
          </p:spPr>
          <p:txBody>
            <a:bodyPr wrap="none">
              <a:spAutoFit/>
            </a:bodyPr>
            <a:lstStyle/>
            <a:p>
              <a:r>
                <a:rPr lang="en-US" altLang="zh-CN" sz="2400">
                  <a:solidFill>
                    <a:schemeClr val="folHlink"/>
                  </a:solidFill>
                  <a:latin typeface="Times New Roman" panose="02020603050405020304" pitchFamily="18" charset="0"/>
                </a:rPr>
                <a:t>PCI</a:t>
              </a:r>
              <a:r>
                <a:rPr lang="zh-CN" altLang="en-US" sz="2400">
                  <a:solidFill>
                    <a:schemeClr val="folHlink"/>
                  </a:solidFill>
                  <a:latin typeface="Times New Roman" panose="02020603050405020304" pitchFamily="18" charset="0"/>
                </a:rPr>
                <a:t>总线4</a:t>
              </a:r>
            </a:p>
          </p:txBody>
        </p:sp>
        <p:sp>
          <p:nvSpPr>
            <p:cNvPr id="38947" name="Text Box 32"/>
            <p:cNvSpPr txBox="1">
              <a:spLocks noChangeArrowheads="1"/>
            </p:cNvSpPr>
            <p:nvPr/>
          </p:nvSpPr>
          <p:spPr bwMode="auto">
            <a:xfrm>
              <a:off x="4560" y="2280"/>
              <a:ext cx="929" cy="288"/>
            </a:xfrm>
            <a:prstGeom prst="rect">
              <a:avLst/>
            </a:prstGeom>
            <a:noFill/>
            <a:ln w="9525">
              <a:noFill/>
              <a:miter lim="800000"/>
            </a:ln>
          </p:spPr>
          <p:txBody>
            <a:bodyPr wrap="none">
              <a:spAutoFit/>
            </a:bodyPr>
            <a:lstStyle/>
            <a:p>
              <a:r>
                <a:rPr lang="en-US" altLang="zh-CN" sz="2400">
                  <a:solidFill>
                    <a:schemeClr val="folHlink"/>
                  </a:solidFill>
                  <a:latin typeface="Times New Roman" panose="02020603050405020304" pitchFamily="18" charset="0"/>
                </a:rPr>
                <a:t>PCI</a:t>
              </a:r>
              <a:r>
                <a:rPr lang="zh-CN" altLang="en-US" sz="2400">
                  <a:solidFill>
                    <a:schemeClr val="folHlink"/>
                  </a:solidFill>
                  <a:latin typeface="Times New Roman" panose="02020603050405020304" pitchFamily="18" charset="0"/>
                </a:rPr>
                <a:t>总线5</a:t>
              </a:r>
            </a:p>
          </p:txBody>
        </p:sp>
        <p:sp>
          <p:nvSpPr>
            <p:cNvPr id="38948" name="Text Box 33"/>
            <p:cNvSpPr txBox="1">
              <a:spLocks noChangeArrowheads="1"/>
            </p:cNvSpPr>
            <p:nvPr/>
          </p:nvSpPr>
          <p:spPr bwMode="auto">
            <a:xfrm>
              <a:off x="4560" y="3168"/>
              <a:ext cx="929" cy="288"/>
            </a:xfrm>
            <a:prstGeom prst="rect">
              <a:avLst/>
            </a:prstGeom>
            <a:noFill/>
            <a:ln w="9525">
              <a:noFill/>
              <a:miter lim="800000"/>
            </a:ln>
          </p:spPr>
          <p:txBody>
            <a:bodyPr wrap="none">
              <a:spAutoFit/>
            </a:bodyPr>
            <a:lstStyle/>
            <a:p>
              <a:r>
                <a:rPr lang="en-US" altLang="zh-CN" sz="2400">
                  <a:solidFill>
                    <a:schemeClr val="folHlink"/>
                  </a:solidFill>
                  <a:latin typeface="Times New Roman" panose="02020603050405020304" pitchFamily="18" charset="0"/>
                </a:rPr>
                <a:t>PCI</a:t>
              </a:r>
              <a:r>
                <a:rPr lang="zh-CN" altLang="en-US" sz="2400">
                  <a:solidFill>
                    <a:schemeClr val="folHlink"/>
                  </a:solidFill>
                  <a:latin typeface="Times New Roman" panose="02020603050405020304" pitchFamily="18" charset="0"/>
                </a:rPr>
                <a:t>总线3</a:t>
              </a:r>
            </a:p>
          </p:txBody>
        </p:sp>
        <p:sp>
          <p:nvSpPr>
            <p:cNvPr id="38949" name="Text Box 34"/>
            <p:cNvSpPr txBox="1">
              <a:spLocks noChangeArrowheads="1"/>
            </p:cNvSpPr>
            <p:nvPr/>
          </p:nvSpPr>
          <p:spPr bwMode="auto">
            <a:xfrm>
              <a:off x="4560" y="3408"/>
              <a:ext cx="929" cy="288"/>
            </a:xfrm>
            <a:prstGeom prst="rect">
              <a:avLst/>
            </a:prstGeom>
            <a:noFill/>
            <a:ln w="9525">
              <a:noFill/>
              <a:miter lim="800000"/>
            </a:ln>
          </p:spPr>
          <p:txBody>
            <a:bodyPr wrap="none">
              <a:spAutoFit/>
            </a:bodyPr>
            <a:lstStyle/>
            <a:p>
              <a:r>
                <a:rPr lang="en-US" altLang="zh-CN" sz="2400">
                  <a:solidFill>
                    <a:schemeClr val="folHlink"/>
                  </a:solidFill>
                  <a:latin typeface="Times New Roman" panose="02020603050405020304" pitchFamily="18" charset="0"/>
                </a:rPr>
                <a:t>PCI</a:t>
              </a:r>
              <a:r>
                <a:rPr lang="zh-CN" altLang="en-US" sz="2400">
                  <a:solidFill>
                    <a:schemeClr val="folHlink"/>
                  </a:solidFill>
                  <a:latin typeface="Times New Roman" panose="02020603050405020304" pitchFamily="18" charset="0"/>
                </a:rPr>
                <a:t>总线1</a:t>
              </a:r>
            </a:p>
          </p:txBody>
        </p:sp>
        <p:sp>
          <p:nvSpPr>
            <p:cNvPr id="38950" name="Freeform 35"/>
            <p:cNvSpPr/>
            <p:nvPr/>
          </p:nvSpPr>
          <p:spPr bwMode="auto">
            <a:xfrm>
              <a:off x="2448" y="1632"/>
              <a:ext cx="2064" cy="144"/>
            </a:xfrm>
            <a:custGeom>
              <a:avLst/>
              <a:gdLst>
                <a:gd name="T0" fmla="*/ 0 w 2016"/>
                <a:gd name="T1" fmla="*/ 0 h 144"/>
                <a:gd name="T2" fmla="*/ 0 w 2016"/>
                <a:gd name="T3" fmla="*/ 144 h 144"/>
                <a:gd name="T4" fmla="*/ 2113 w 2016"/>
                <a:gd name="T5" fmla="*/ 144 h 144"/>
                <a:gd name="T6" fmla="*/ 0 60000 65536"/>
                <a:gd name="T7" fmla="*/ 0 60000 65536"/>
                <a:gd name="T8" fmla="*/ 0 60000 65536"/>
                <a:gd name="T9" fmla="*/ 0 w 2016"/>
                <a:gd name="T10" fmla="*/ 0 h 144"/>
                <a:gd name="T11" fmla="*/ 2016 w 2016"/>
                <a:gd name="T12" fmla="*/ 144 h 144"/>
              </a:gdLst>
              <a:ahLst/>
              <a:cxnLst>
                <a:cxn ang="T6">
                  <a:pos x="T0" y="T1"/>
                </a:cxn>
                <a:cxn ang="T7">
                  <a:pos x="T2" y="T3"/>
                </a:cxn>
                <a:cxn ang="T8">
                  <a:pos x="T4" y="T5"/>
                </a:cxn>
              </a:cxnLst>
              <a:rect l="T9" t="T10" r="T11" b="T12"/>
              <a:pathLst>
                <a:path w="2016" h="144">
                  <a:moveTo>
                    <a:pt x="0" y="0"/>
                  </a:moveTo>
                  <a:lnTo>
                    <a:pt x="0" y="144"/>
                  </a:lnTo>
                  <a:lnTo>
                    <a:pt x="2016" y="144"/>
                  </a:lnTo>
                </a:path>
              </a:pathLst>
            </a:custGeom>
            <a:noFill/>
            <a:ln w="76200">
              <a:solidFill>
                <a:schemeClr val="folHlink"/>
              </a:solidFill>
              <a:round/>
            </a:ln>
          </p:spPr>
          <p:txBody>
            <a:bodyPr wrap="none"/>
            <a:lstStyle/>
            <a:p>
              <a:endParaRPr lang="zh-CN" altLang="en-US"/>
            </a:p>
          </p:txBody>
        </p:sp>
        <p:sp>
          <p:nvSpPr>
            <p:cNvPr id="38951" name="Text Box 36"/>
            <p:cNvSpPr txBox="1">
              <a:spLocks noChangeArrowheads="1"/>
            </p:cNvSpPr>
            <p:nvPr/>
          </p:nvSpPr>
          <p:spPr bwMode="auto">
            <a:xfrm>
              <a:off x="4560" y="2543"/>
              <a:ext cx="929" cy="288"/>
            </a:xfrm>
            <a:prstGeom prst="rect">
              <a:avLst/>
            </a:prstGeom>
            <a:noFill/>
            <a:ln w="9525">
              <a:noFill/>
              <a:miter lim="800000"/>
            </a:ln>
          </p:spPr>
          <p:txBody>
            <a:bodyPr wrap="none">
              <a:spAutoFit/>
            </a:bodyPr>
            <a:lstStyle/>
            <a:p>
              <a:r>
                <a:rPr lang="en-US" altLang="zh-CN" sz="2400">
                  <a:solidFill>
                    <a:schemeClr val="folHlink"/>
                  </a:solidFill>
                  <a:latin typeface="Times New Roman" panose="02020603050405020304" pitchFamily="18" charset="0"/>
                </a:rPr>
                <a:t>PCI</a:t>
              </a:r>
              <a:r>
                <a:rPr lang="zh-CN" altLang="en-US" sz="2400">
                  <a:solidFill>
                    <a:schemeClr val="folHlink"/>
                  </a:solidFill>
                  <a:latin typeface="Times New Roman" panose="02020603050405020304" pitchFamily="18" charset="0"/>
                </a:rPr>
                <a:t>总线0</a:t>
              </a:r>
            </a:p>
          </p:txBody>
        </p:sp>
        <p:sp>
          <p:nvSpPr>
            <p:cNvPr id="38952" name="Text Box 37"/>
            <p:cNvSpPr txBox="1">
              <a:spLocks noChangeArrowheads="1"/>
            </p:cNvSpPr>
            <p:nvPr/>
          </p:nvSpPr>
          <p:spPr bwMode="auto">
            <a:xfrm>
              <a:off x="2112" y="643"/>
              <a:ext cx="1145" cy="365"/>
            </a:xfrm>
            <a:prstGeom prst="rect">
              <a:avLst/>
            </a:prstGeom>
            <a:noFill/>
            <a:ln w="9525">
              <a:noFill/>
              <a:miter lim="800000"/>
            </a:ln>
          </p:spPr>
          <p:txBody>
            <a:bodyPr wrap="none">
              <a:spAutoFit/>
            </a:bodyPr>
            <a:lstStyle/>
            <a:p>
              <a:r>
                <a:rPr lang="zh-CN" altLang="en-US" sz="2400">
                  <a:solidFill>
                    <a:schemeClr val="folHlink"/>
                  </a:solidFill>
                  <a:latin typeface="Times New Roman" panose="02020603050405020304" pitchFamily="18" charset="0"/>
                </a:rPr>
                <a:t>存储器总线</a:t>
              </a:r>
              <a:r>
                <a:rPr lang="zh-CN" altLang="en-US" sz="3200">
                  <a:latin typeface="Times New Roman" panose="02020603050405020304" pitchFamily="18" charset="0"/>
                </a:rPr>
                <a:t> </a:t>
              </a:r>
            </a:p>
          </p:txBody>
        </p:sp>
        <p:sp>
          <p:nvSpPr>
            <p:cNvPr id="38953" name="Line 38"/>
            <p:cNvSpPr>
              <a:spLocks noChangeShapeType="1"/>
            </p:cNvSpPr>
            <p:nvPr/>
          </p:nvSpPr>
          <p:spPr bwMode="auto">
            <a:xfrm>
              <a:off x="1056" y="1008"/>
              <a:ext cx="3456" cy="0"/>
            </a:xfrm>
            <a:prstGeom prst="line">
              <a:avLst/>
            </a:prstGeom>
            <a:noFill/>
            <a:ln w="76200">
              <a:solidFill>
                <a:schemeClr val="folHlink"/>
              </a:solidFill>
              <a:round/>
            </a:ln>
          </p:spPr>
          <p:txBody>
            <a:bodyPr wrap="none"/>
            <a:lstStyle/>
            <a:p>
              <a:endParaRPr lang="zh-CN" altLang="en-US"/>
            </a:p>
          </p:txBody>
        </p:sp>
        <p:sp>
          <p:nvSpPr>
            <p:cNvPr id="38954" name="Line 39"/>
            <p:cNvSpPr>
              <a:spLocks noChangeShapeType="1"/>
            </p:cNvSpPr>
            <p:nvPr/>
          </p:nvSpPr>
          <p:spPr bwMode="auto">
            <a:xfrm>
              <a:off x="2928" y="1776"/>
              <a:ext cx="0" cy="240"/>
            </a:xfrm>
            <a:prstGeom prst="line">
              <a:avLst/>
            </a:prstGeom>
            <a:noFill/>
            <a:ln w="76200">
              <a:solidFill>
                <a:schemeClr val="folHlink"/>
              </a:solidFill>
              <a:round/>
              <a:headEnd type="none" w="sm" len="sm"/>
            </a:ln>
          </p:spPr>
          <p:txBody>
            <a:bodyPr wrap="none"/>
            <a:lstStyle/>
            <a:p>
              <a:endParaRPr lang="zh-CN" altLang="en-US"/>
            </a:p>
          </p:txBody>
        </p:sp>
        <p:sp>
          <p:nvSpPr>
            <p:cNvPr id="38955" name="Freeform 40"/>
            <p:cNvSpPr/>
            <p:nvPr/>
          </p:nvSpPr>
          <p:spPr bwMode="auto">
            <a:xfrm>
              <a:off x="3888" y="2304"/>
              <a:ext cx="624" cy="144"/>
            </a:xfrm>
            <a:custGeom>
              <a:avLst/>
              <a:gdLst>
                <a:gd name="T0" fmla="*/ 0 w 672"/>
                <a:gd name="T1" fmla="*/ 0 h 144"/>
                <a:gd name="T2" fmla="*/ 0 w 672"/>
                <a:gd name="T3" fmla="*/ 144 h 144"/>
                <a:gd name="T4" fmla="*/ 579 w 672"/>
                <a:gd name="T5" fmla="*/ 144 h 144"/>
                <a:gd name="T6" fmla="*/ 0 60000 65536"/>
                <a:gd name="T7" fmla="*/ 0 60000 65536"/>
                <a:gd name="T8" fmla="*/ 0 60000 65536"/>
                <a:gd name="T9" fmla="*/ 0 w 672"/>
                <a:gd name="T10" fmla="*/ 0 h 144"/>
                <a:gd name="T11" fmla="*/ 672 w 672"/>
                <a:gd name="T12" fmla="*/ 144 h 144"/>
              </a:gdLst>
              <a:ahLst/>
              <a:cxnLst>
                <a:cxn ang="T6">
                  <a:pos x="T0" y="T1"/>
                </a:cxn>
                <a:cxn ang="T7">
                  <a:pos x="T2" y="T3"/>
                </a:cxn>
                <a:cxn ang="T8">
                  <a:pos x="T4" y="T5"/>
                </a:cxn>
              </a:cxnLst>
              <a:rect l="T9" t="T10" r="T11" b="T12"/>
              <a:pathLst>
                <a:path w="672" h="144">
                  <a:moveTo>
                    <a:pt x="0" y="0"/>
                  </a:moveTo>
                  <a:lnTo>
                    <a:pt x="0" y="144"/>
                  </a:lnTo>
                  <a:lnTo>
                    <a:pt x="672" y="144"/>
                  </a:lnTo>
                </a:path>
              </a:pathLst>
            </a:custGeom>
            <a:noFill/>
            <a:ln w="76200">
              <a:solidFill>
                <a:schemeClr val="folHlink"/>
              </a:solidFill>
              <a:round/>
            </a:ln>
          </p:spPr>
          <p:txBody>
            <a:bodyPr wrap="none"/>
            <a:lstStyle/>
            <a:p>
              <a:endParaRPr lang="zh-CN" altLang="en-US"/>
            </a:p>
          </p:txBody>
        </p:sp>
        <p:sp>
          <p:nvSpPr>
            <p:cNvPr id="38956" name="Freeform 41"/>
            <p:cNvSpPr/>
            <p:nvPr/>
          </p:nvSpPr>
          <p:spPr bwMode="auto">
            <a:xfrm>
              <a:off x="1632" y="1632"/>
              <a:ext cx="2880" cy="1008"/>
            </a:xfrm>
            <a:custGeom>
              <a:avLst/>
              <a:gdLst>
                <a:gd name="T0" fmla="*/ 0 w 2976"/>
                <a:gd name="T1" fmla="*/ 0 h 1008"/>
                <a:gd name="T2" fmla="*/ 0 w 2976"/>
                <a:gd name="T3" fmla="*/ 1008 h 1008"/>
                <a:gd name="T4" fmla="*/ 2787 w 2976"/>
                <a:gd name="T5" fmla="*/ 1008 h 1008"/>
                <a:gd name="T6" fmla="*/ 0 60000 65536"/>
                <a:gd name="T7" fmla="*/ 0 60000 65536"/>
                <a:gd name="T8" fmla="*/ 0 60000 65536"/>
                <a:gd name="T9" fmla="*/ 0 w 2976"/>
                <a:gd name="T10" fmla="*/ 0 h 1008"/>
                <a:gd name="T11" fmla="*/ 2976 w 2976"/>
                <a:gd name="T12" fmla="*/ 1008 h 1008"/>
              </a:gdLst>
              <a:ahLst/>
              <a:cxnLst>
                <a:cxn ang="T6">
                  <a:pos x="T0" y="T1"/>
                </a:cxn>
                <a:cxn ang="T7">
                  <a:pos x="T2" y="T3"/>
                </a:cxn>
                <a:cxn ang="T8">
                  <a:pos x="T4" y="T5"/>
                </a:cxn>
              </a:cxnLst>
              <a:rect l="T9" t="T10" r="T11" b="T12"/>
              <a:pathLst>
                <a:path w="2976" h="1008">
                  <a:moveTo>
                    <a:pt x="0" y="0"/>
                  </a:moveTo>
                  <a:lnTo>
                    <a:pt x="0" y="1008"/>
                  </a:lnTo>
                  <a:lnTo>
                    <a:pt x="2976" y="1008"/>
                  </a:lnTo>
                </a:path>
              </a:pathLst>
            </a:custGeom>
            <a:noFill/>
            <a:ln w="76200">
              <a:solidFill>
                <a:schemeClr val="folHlink"/>
              </a:solidFill>
              <a:round/>
            </a:ln>
          </p:spPr>
          <p:txBody>
            <a:bodyPr wrap="none"/>
            <a:lstStyle/>
            <a:p>
              <a:endParaRPr lang="zh-CN" altLang="en-US"/>
            </a:p>
          </p:txBody>
        </p:sp>
        <p:sp>
          <p:nvSpPr>
            <p:cNvPr id="38957" name="Line 42"/>
            <p:cNvSpPr>
              <a:spLocks noChangeShapeType="1"/>
            </p:cNvSpPr>
            <p:nvPr/>
          </p:nvSpPr>
          <p:spPr bwMode="auto">
            <a:xfrm flipV="1">
              <a:off x="3552" y="2640"/>
              <a:ext cx="0" cy="240"/>
            </a:xfrm>
            <a:prstGeom prst="line">
              <a:avLst/>
            </a:prstGeom>
            <a:noFill/>
            <a:ln w="76200">
              <a:solidFill>
                <a:schemeClr val="folHlink"/>
              </a:solidFill>
              <a:round/>
              <a:tailEnd type="none" w="sm" len="sm"/>
            </a:ln>
          </p:spPr>
          <p:txBody>
            <a:bodyPr wrap="none"/>
            <a:lstStyle/>
            <a:p>
              <a:endParaRPr lang="zh-CN" altLang="en-US"/>
            </a:p>
          </p:txBody>
        </p:sp>
        <p:sp>
          <p:nvSpPr>
            <p:cNvPr id="38958" name="Line 43"/>
            <p:cNvSpPr>
              <a:spLocks noChangeShapeType="1"/>
            </p:cNvSpPr>
            <p:nvPr/>
          </p:nvSpPr>
          <p:spPr bwMode="auto">
            <a:xfrm flipV="1">
              <a:off x="1968" y="2640"/>
              <a:ext cx="0" cy="240"/>
            </a:xfrm>
            <a:prstGeom prst="line">
              <a:avLst/>
            </a:prstGeom>
            <a:noFill/>
            <a:ln w="76200">
              <a:solidFill>
                <a:schemeClr val="folHlink"/>
              </a:solidFill>
              <a:round/>
              <a:headEnd type="none" w="sm" len="sm"/>
              <a:tailEnd type="none" w="sm" len="sm"/>
            </a:ln>
          </p:spPr>
          <p:txBody>
            <a:bodyPr wrap="none"/>
            <a:lstStyle/>
            <a:p>
              <a:endParaRPr lang="zh-CN" altLang="en-US"/>
            </a:p>
          </p:txBody>
        </p:sp>
        <p:sp>
          <p:nvSpPr>
            <p:cNvPr id="38959" name="Line 44"/>
            <p:cNvSpPr>
              <a:spLocks noChangeShapeType="1"/>
            </p:cNvSpPr>
            <p:nvPr/>
          </p:nvSpPr>
          <p:spPr bwMode="auto">
            <a:xfrm flipV="1">
              <a:off x="2784" y="2640"/>
              <a:ext cx="0" cy="240"/>
            </a:xfrm>
            <a:prstGeom prst="line">
              <a:avLst/>
            </a:prstGeom>
            <a:noFill/>
            <a:ln w="76200">
              <a:solidFill>
                <a:schemeClr val="folHlink"/>
              </a:solidFill>
              <a:round/>
              <a:headEnd type="none" w="sm" len="sm"/>
              <a:tailEnd type="none" w="sm" len="sm"/>
            </a:ln>
          </p:spPr>
          <p:txBody>
            <a:bodyPr wrap="none"/>
            <a:lstStyle/>
            <a:p>
              <a:endParaRPr lang="zh-CN" altLang="en-US"/>
            </a:p>
          </p:txBody>
        </p:sp>
        <p:sp>
          <p:nvSpPr>
            <p:cNvPr id="38960" name="Line 45"/>
            <p:cNvSpPr>
              <a:spLocks noChangeShapeType="1"/>
            </p:cNvSpPr>
            <p:nvPr/>
          </p:nvSpPr>
          <p:spPr bwMode="auto">
            <a:xfrm flipV="1">
              <a:off x="4272" y="2640"/>
              <a:ext cx="0" cy="240"/>
            </a:xfrm>
            <a:prstGeom prst="line">
              <a:avLst/>
            </a:prstGeom>
            <a:noFill/>
            <a:ln w="76200">
              <a:solidFill>
                <a:schemeClr val="folHlink"/>
              </a:solidFill>
              <a:round/>
              <a:tailEnd type="none" w="sm" len="sm"/>
            </a:ln>
          </p:spPr>
          <p:txBody>
            <a:bodyPr wrap="none"/>
            <a:lstStyle/>
            <a:p>
              <a:endParaRPr lang="zh-CN" altLang="en-US"/>
            </a:p>
          </p:txBody>
        </p:sp>
        <p:sp>
          <p:nvSpPr>
            <p:cNvPr id="38961" name="Text Box 46"/>
            <p:cNvSpPr txBox="1">
              <a:spLocks noChangeArrowheads="1"/>
            </p:cNvSpPr>
            <p:nvPr/>
          </p:nvSpPr>
          <p:spPr bwMode="auto">
            <a:xfrm>
              <a:off x="2156" y="3681"/>
              <a:ext cx="888" cy="288"/>
            </a:xfrm>
            <a:prstGeom prst="rect">
              <a:avLst/>
            </a:prstGeom>
            <a:noFill/>
            <a:ln w="9525">
              <a:noFill/>
              <a:miter lim="800000"/>
            </a:ln>
          </p:spPr>
          <p:txBody>
            <a:bodyPr wrap="none">
              <a:spAutoFit/>
            </a:bodyPr>
            <a:lstStyle/>
            <a:p>
              <a:r>
                <a:rPr lang="zh-CN" altLang="en-US" sz="2400">
                  <a:solidFill>
                    <a:schemeClr val="folHlink"/>
                  </a:solidFill>
                  <a:latin typeface="Times New Roman" panose="02020603050405020304" pitchFamily="18" charset="0"/>
                </a:rPr>
                <a:t>标准总线</a:t>
              </a:r>
            </a:p>
          </p:txBody>
        </p:sp>
        <p:sp>
          <p:nvSpPr>
            <p:cNvPr id="38962" name="Rectangle 47"/>
            <p:cNvSpPr>
              <a:spLocks noChangeArrowheads="1"/>
            </p:cNvSpPr>
            <p:nvPr/>
          </p:nvSpPr>
          <p:spPr bwMode="auto">
            <a:xfrm>
              <a:off x="192" y="816"/>
              <a:ext cx="864" cy="336"/>
            </a:xfrm>
            <a:prstGeom prst="rect">
              <a:avLst/>
            </a:prstGeom>
            <a:noFill/>
            <a:ln w="38100">
              <a:solidFill>
                <a:schemeClr val="folHlink"/>
              </a:solidFill>
              <a:miter lim="800000"/>
            </a:ln>
          </p:spPr>
          <p:txBody>
            <a:bodyPr wrap="none" anchor="ctr" anchorCtr="1"/>
            <a:lstStyle/>
            <a:p>
              <a:pPr algn="ctr"/>
              <a:r>
                <a:rPr lang="en-US" altLang="zh-CN" sz="2400">
                  <a:latin typeface="Times New Roman" panose="02020603050405020304" pitchFamily="18" charset="0"/>
                </a:rPr>
                <a:t>CPU</a:t>
              </a:r>
            </a:p>
          </p:txBody>
        </p:sp>
      </p:grpSp>
      <p:sp>
        <p:nvSpPr>
          <p:cNvPr id="51" name="灯片编号占位符 50"/>
          <p:cNvSpPr>
            <a:spLocks noGrp="1"/>
          </p:cNvSpPr>
          <p:nvPr>
            <p:ph type="sldNum" sz="quarter" idx="12"/>
          </p:nvPr>
        </p:nvSpPr>
        <p:spPr/>
        <p:txBody>
          <a:bodyPr/>
          <a:lstStyle/>
          <a:p>
            <a:pPr>
              <a:defRPr/>
            </a:pPr>
            <a:fld id="{C6879507-1997-4447-9132-662F57EEB979}" type="slidenum">
              <a:rPr lang="zh-CN" altLang="en-US"/>
              <a:t>26</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out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838200" y="1478598"/>
            <a:ext cx="10515600" cy="4944110"/>
          </a:xfrm>
        </p:spPr>
        <p:txBody>
          <a:bodyPr>
            <a:normAutofit/>
          </a:bodyPr>
          <a:lstStyle/>
          <a:p>
            <a:pPr marL="0" indent="0">
              <a:spcBef>
                <a:spcPct val="0"/>
              </a:spcBef>
              <a:buNone/>
            </a:pPr>
            <a:r>
              <a:rPr lang="en-US" altLang="zh-CN" dirty="0"/>
              <a:t>3.1 </a:t>
            </a:r>
            <a:r>
              <a:rPr lang="zh-CN" altLang="en-US" dirty="0"/>
              <a:t>总线的基本概念</a:t>
            </a:r>
            <a:endParaRPr lang="en-US" altLang="zh-CN" dirty="0"/>
          </a:p>
          <a:p>
            <a:pPr marL="0" indent="0">
              <a:spcBef>
                <a:spcPct val="0"/>
              </a:spcBef>
              <a:buNone/>
            </a:pPr>
            <a:r>
              <a:rPr lang="en-US" altLang="zh-CN" dirty="0"/>
              <a:t>3.2 </a:t>
            </a:r>
            <a:r>
              <a:rPr lang="zh-CN" altLang="en-US" dirty="0"/>
              <a:t>总线的分类</a:t>
            </a:r>
            <a:endParaRPr lang="en-US" altLang="zh-CN" dirty="0"/>
          </a:p>
          <a:p>
            <a:pPr marL="0" indent="0">
              <a:spcBef>
                <a:spcPct val="0"/>
              </a:spcBef>
              <a:buNone/>
            </a:pPr>
            <a:r>
              <a:rPr lang="en-US" altLang="zh-CN" dirty="0"/>
              <a:t>3.3 </a:t>
            </a:r>
            <a:r>
              <a:rPr lang="zh-CN" altLang="en-US" dirty="0"/>
              <a:t>总线特性及性能指标</a:t>
            </a:r>
            <a:endParaRPr lang="en-US" altLang="zh-CN" dirty="0"/>
          </a:p>
          <a:p>
            <a:pPr marL="0" indent="0">
              <a:spcBef>
                <a:spcPct val="0"/>
              </a:spcBef>
              <a:buNone/>
            </a:pPr>
            <a:r>
              <a:rPr lang="en-US" altLang="zh-CN" dirty="0"/>
              <a:t>3.4 </a:t>
            </a:r>
            <a:r>
              <a:rPr lang="zh-CN" altLang="en-US" dirty="0"/>
              <a:t>总线结构</a:t>
            </a:r>
            <a:endParaRPr lang="en-US" altLang="zh-CN" dirty="0"/>
          </a:p>
          <a:p>
            <a:pPr marL="0" indent="0">
              <a:spcBef>
                <a:spcPct val="0"/>
              </a:spcBef>
              <a:buNone/>
            </a:pPr>
            <a:r>
              <a:rPr lang="en-US" altLang="zh-CN" b="1" dirty="0"/>
              <a:t>3.5 </a:t>
            </a:r>
            <a:r>
              <a:rPr lang="zh-CN" altLang="en-US" b="1" dirty="0"/>
              <a:t>总线控制</a:t>
            </a:r>
          </a:p>
        </p:txBody>
      </p:sp>
      <p:sp>
        <p:nvSpPr>
          <p:cNvPr id="3" name="标题 2"/>
          <p:cNvSpPr>
            <a:spLocks noGrp="1"/>
          </p:cNvSpPr>
          <p:nvPr>
            <p:ph type="title"/>
          </p:nvPr>
        </p:nvSpPr>
        <p:spPr/>
        <p:txBody>
          <a:bodyPr/>
          <a:lstStyle/>
          <a:p>
            <a:r>
              <a:rPr lang="zh-CN" altLang="en-US" dirty="0"/>
              <a:t>第三章 系统总线</a:t>
            </a:r>
          </a:p>
        </p:txBody>
      </p:sp>
      <p:sp>
        <p:nvSpPr>
          <p:cNvPr id="6" name="灯片编号占位符 5"/>
          <p:cNvSpPr>
            <a:spLocks noGrp="1"/>
          </p:cNvSpPr>
          <p:nvPr>
            <p:ph type="sldNum" sz="quarter" idx="12"/>
          </p:nvPr>
        </p:nvSpPr>
        <p:spPr/>
        <p:txBody>
          <a:bodyPr/>
          <a:lstStyle/>
          <a:p>
            <a:fld id="{8EE8E787-E6FE-45D8-9039-788B45E44EE7}" type="slidenum">
              <a:rPr lang="zh-CN" altLang="en-US" smtClean="0"/>
              <a:t>27</a:t>
            </a:fld>
            <a:endParaRPr lang="zh-CN" alt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内容占位符 3"/>
          <p:cNvSpPr>
            <a:spLocks noGrp="1"/>
          </p:cNvSpPr>
          <p:nvPr>
            <p:ph idx="1"/>
          </p:nvPr>
        </p:nvSpPr>
        <p:spPr/>
        <p:txBody>
          <a:bodyPr/>
          <a:lstStyle/>
          <a:p>
            <a:r>
              <a:rPr lang="zh-CN" altLang="en-US" dirty="0"/>
              <a:t>总线判优控制</a:t>
            </a:r>
          </a:p>
          <a:p>
            <a:endParaRPr lang="zh-CN" altLang="en-US" dirty="0"/>
          </a:p>
        </p:txBody>
      </p:sp>
      <p:sp>
        <p:nvSpPr>
          <p:cNvPr id="39937" name="Rectangle 2"/>
          <p:cNvSpPr>
            <a:spLocks noGrp="1" noChangeArrowheads="1"/>
          </p:cNvSpPr>
          <p:nvPr>
            <p:ph type="title"/>
          </p:nvPr>
        </p:nvSpPr>
        <p:spPr/>
        <p:txBody>
          <a:bodyPr>
            <a:normAutofit fontScale="90000"/>
          </a:bodyPr>
          <a:lstStyle/>
          <a:p>
            <a:r>
              <a:rPr lang="zh-CN" altLang="en-US" dirty="0"/>
              <a:t>总线控制</a:t>
            </a:r>
          </a:p>
        </p:txBody>
      </p:sp>
      <p:sp>
        <p:nvSpPr>
          <p:cNvPr id="21" name="灯片编号占位符 20"/>
          <p:cNvSpPr>
            <a:spLocks noGrp="1"/>
          </p:cNvSpPr>
          <p:nvPr>
            <p:ph type="sldNum" sz="quarter" idx="12"/>
          </p:nvPr>
        </p:nvSpPr>
        <p:spPr/>
        <p:txBody>
          <a:bodyPr/>
          <a:lstStyle/>
          <a:p>
            <a:pPr>
              <a:defRPr/>
            </a:pPr>
            <a:fld id="{C96FB23F-95EB-498E-ADF8-EC4FAC36CABC}" type="slidenum">
              <a:rPr lang="zh-CN" altLang="en-US"/>
              <a:t>28</a:t>
            </a:fld>
            <a:endParaRPr lang="en-US" altLang="zh-CN"/>
          </a:p>
        </p:txBody>
      </p:sp>
      <p:sp>
        <p:nvSpPr>
          <p:cNvPr id="178180" name="Text Box 4"/>
          <p:cNvSpPr txBox="1">
            <a:spLocks noChangeArrowheads="1"/>
          </p:cNvSpPr>
          <p:nvPr/>
        </p:nvSpPr>
        <p:spPr bwMode="auto">
          <a:xfrm>
            <a:off x="2414589" y="5135563"/>
            <a:ext cx="3673475" cy="519112"/>
          </a:xfrm>
          <a:prstGeom prst="rect">
            <a:avLst/>
          </a:prstGeom>
          <a:noFill/>
          <a:ln w="9525">
            <a:noFill/>
            <a:miter lim="800000"/>
          </a:ln>
        </p:spPr>
        <p:txBody>
          <a:bodyPr>
            <a:spAutoFit/>
          </a:bodyPr>
          <a:lstStyle/>
          <a:p>
            <a:pPr>
              <a:buFontTx/>
              <a:buChar char="•"/>
            </a:pPr>
            <a:r>
              <a:rPr lang="zh-CN" altLang="en-US" sz="2800">
                <a:latin typeface="Times New Roman" panose="02020603050405020304" pitchFamily="18" charset="0"/>
              </a:rPr>
              <a:t> 总线判优控制</a:t>
            </a:r>
          </a:p>
        </p:txBody>
      </p:sp>
      <p:sp>
        <p:nvSpPr>
          <p:cNvPr id="178181" name="Text Box 5"/>
          <p:cNvSpPr txBox="1">
            <a:spLocks noChangeArrowheads="1"/>
          </p:cNvSpPr>
          <p:nvPr/>
        </p:nvSpPr>
        <p:spPr bwMode="auto">
          <a:xfrm>
            <a:off x="5459413" y="5715000"/>
            <a:ext cx="1103312" cy="457200"/>
          </a:xfrm>
          <a:prstGeom prst="rect">
            <a:avLst/>
          </a:prstGeom>
          <a:noFill/>
          <a:ln w="9525">
            <a:noFill/>
            <a:miter lim="800000"/>
          </a:ln>
        </p:spPr>
        <p:txBody>
          <a:bodyPr wrap="none">
            <a:spAutoFit/>
          </a:bodyPr>
          <a:lstStyle/>
          <a:p>
            <a:r>
              <a:rPr lang="zh-CN" altLang="en-US" sz="2400">
                <a:latin typeface="Times New Roman" panose="02020603050405020304" pitchFamily="18" charset="0"/>
              </a:rPr>
              <a:t>分布式</a:t>
            </a:r>
          </a:p>
        </p:txBody>
      </p:sp>
      <p:sp>
        <p:nvSpPr>
          <p:cNvPr id="178182" name="Text Box 6"/>
          <p:cNvSpPr txBox="1">
            <a:spLocks noChangeArrowheads="1"/>
          </p:cNvSpPr>
          <p:nvPr/>
        </p:nvSpPr>
        <p:spPr bwMode="auto">
          <a:xfrm>
            <a:off x="5459413" y="4572000"/>
            <a:ext cx="1103312" cy="457200"/>
          </a:xfrm>
          <a:prstGeom prst="rect">
            <a:avLst/>
          </a:prstGeom>
          <a:noFill/>
          <a:ln w="9525">
            <a:noFill/>
            <a:miter lim="800000"/>
          </a:ln>
        </p:spPr>
        <p:txBody>
          <a:bodyPr wrap="none">
            <a:spAutoFit/>
          </a:bodyPr>
          <a:lstStyle/>
          <a:p>
            <a:r>
              <a:rPr lang="zh-CN" altLang="en-US" sz="2400">
                <a:latin typeface="Times New Roman" panose="02020603050405020304" pitchFamily="18" charset="0"/>
              </a:rPr>
              <a:t>集中式</a:t>
            </a:r>
          </a:p>
        </p:txBody>
      </p:sp>
      <p:sp>
        <p:nvSpPr>
          <p:cNvPr id="178183" name="AutoShape 7"/>
          <p:cNvSpPr/>
          <p:nvPr/>
        </p:nvSpPr>
        <p:spPr bwMode="auto">
          <a:xfrm>
            <a:off x="5257800" y="4772025"/>
            <a:ext cx="228600" cy="1143000"/>
          </a:xfrm>
          <a:prstGeom prst="leftBrace">
            <a:avLst>
              <a:gd name="adj1" fmla="val 41667"/>
              <a:gd name="adj2" fmla="val 50000"/>
            </a:avLst>
          </a:prstGeom>
          <a:noFill/>
          <a:ln w="38100">
            <a:solidFill>
              <a:schemeClr val="tx1"/>
            </a:solidFill>
            <a:round/>
          </a:ln>
        </p:spPr>
        <p:txBody>
          <a:bodyPr wrap="none" anchor="ctr"/>
          <a:lstStyle/>
          <a:p>
            <a:pPr>
              <a:spcBef>
                <a:spcPct val="20000"/>
              </a:spcBef>
            </a:pPr>
            <a:endParaRPr lang="zh-CN" altLang="en-US"/>
          </a:p>
        </p:txBody>
      </p:sp>
      <p:grpSp>
        <p:nvGrpSpPr>
          <p:cNvPr id="2" name="Group 8"/>
          <p:cNvGrpSpPr/>
          <p:nvPr/>
        </p:nvGrpSpPr>
        <p:grpSpPr bwMode="auto">
          <a:xfrm>
            <a:off x="2414589" y="2579688"/>
            <a:ext cx="7312025" cy="519112"/>
            <a:chOff x="384" y="1577"/>
            <a:chExt cx="4606" cy="327"/>
          </a:xfrm>
        </p:grpSpPr>
        <p:sp>
          <p:nvSpPr>
            <p:cNvPr id="39955" name="Text Box 9"/>
            <p:cNvSpPr txBox="1">
              <a:spLocks noChangeArrowheads="1"/>
            </p:cNvSpPr>
            <p:nvPr/>
          </p:nvSpPr>
          <p:spPr bwMode="auto">
            <a:xfrm>
              <a:off x="384" y="1577"/>
              <a:ext cx="2112" cy="327"/>
            </a:xfrm>
            <a:prstGeom prst="rect">
              <a:avLst/>
            </a:prstGeom>
            <a:noFill/>
            <a:ln w="9525">
              <a:noFill/>
              <a:miter lim="800000"/>
            </a:ln>
          </p:spPr>
          <p:txBody>
            <a:bodyPr>
              <a:spAutoFit/>
            </a:bodyPr>
            <a:lstStyle/>
            <a:p>
              <a:pPr>
                <a:buFontTx/>
                <a:buChar char="•"/>
              </a:pPr>
              <a:r>
                <a:rPr lang="zh-CN" altLang="en-US" sz="2800">
                  <a:latin typeface="Times New Roman" panose="02020603050405020304" pitchFamily="18" charset="0"/>
                </a:rPr>
                <a:t> 主设备(模块)</a:t>
              </a:r>
              <a:endParaRPr lang="en-US" altLang="zh-CN" sz="2800">
                <a:latin typeface="Times New Roman" panose="02020603050405020304" pitchFamily="18" charset="0"/>
              </a:endParaRPr>
            </a:p>
          </p:txBody>
        </p:sp>
        <p:sp>
          <p:nvSpPr>
            <p:cNvPr id="39956" name="Text Box 10"/>
            <p:cNvSpPr txBox="1">
              <a:spLocks noChangeArrowheads="1"/>
            </p:cNvSpPr>
            <p:nvPr/>
          </p:nvSpPr>
          <p:spPr bwMode="auto">
            <a:xfrm>
              <a:off x="2158" y="1577"/>
              <a:ext cx="2832" cy="327"/>
            </a:xfrm>
            <a:prstGeom prst="rect">
              <a:avLst/>
            </a:prstGeom>
            <a:noFill/>
            <a:ln w="9525">
              <a:noFill/>
              <a:miter lim="800000"/>
            </a:ln>
          </p:spPr>
          <p:txBody>
            <a:bodyPr>
              <a:spAutoFit/>
            </a:bodyPr>
            <a:lstStyle/>
            <a:p>
              <a:r>
                <a:rPr lang="zh-CN" altLang="en-US" sz="2800">
                  <a:latin typeface="Times New Roman" panose="02020603050405020304" pitchFamily="18" charset="0"/>
                </a:rPr>
                <a:t>对总线有 </a:t>
              </a:r>
              <a:r>
                <a:rPr lang="zh-CN" altLang="en-US" sz="2800">
                  <a:solidFill>
                    <a:srgbClr val="0419E0"/>
                  </a:solidFill>
                  <a:latin typeface="Times New Roman" panose="02020603050405020304" pitchFamily="18" charset="0"/>
                </a:rPr>
                <a:t>控制权</a:t>
              </a:r>
            </a:p>
          </p:txBody>
        </p:sp>
      </p:grpSp>
      <p:grpSp>
        <p:nvGrpSpPr>
          <p:cNvPr id="3" name="Group 11"/>
          <p:cNvGrpSpPr/>
          <p:nvPr/>
        </p:nvGrpSpPr>
        <p:grpSpPr bwMode="auto">
          <a:xfrm>
            <a:off x="2414588" y="3351213"/>
            <a:ext cx="7778750" cy="550862"/>
            <a:chOff x="384" y="2063"/>
            <a:chExt cx="4900" cy="347"/>
          </a:xfrm>
        </p:grpSpPr>
        <p:sp>
          <p:nvSpPr>
            <p:cNvPr id="39953" name="Text Box 12"/>
            <p:cNvSpPr txBox="1">
              <a:spLocks noChangeArrowheads="1"/>
            </p:cNvSpPr>
            <p:nvPr/>
          </p:nvSpPr>
          <p:spPr bwMode="auto">
            <a:xfrm>
              <a:off x="384" y="2063"/>
              <a:ext cx="1520" cy="327"/>
            </a:xfrm>
            <a:prstGeom prst="rect">
              <a:avLst/>
            </a:prstGeom>
            <a:noFill/>
            <a:ln w="9525">
              <a:noFill/>
              <a:miter lim="800000"/>
            </a:ln>
          </p:spPr>
          <p:txBody>
            <a:bodyPr wrap="none">
              <a:spAutoFit/>
            </a:bodyPr>
            <a:lstStyle/>
            <a:p>
              <a:pPr>
                <a:buFontTx/>
                <a:buChar char="•"/>
              </a:pPr>
              <a:r>
                <a:rPr lang="zh-CN" altLang="en-US" sz="2800">
                  <a:latin typeface="Times New Roman" panose="02020603050405020304" pitchFamily="18" charset="0"/>
                </a:rPr>
                <a:t> 从设备(模块)</a:t>
              </a:r>
            </a:p>
          </p:txBody>
        </p:sp>
        <p:sp>
          <p:nvSpPr>
            <p:cNvPr id="39954" name="Text Box 13"/>
            <p:cNvSpPr txBox="1">
              <a:spLocks noChangeArrowheads="1"/>
            </p:cNvSpPr>
            <p:nvPr/>
          </p:nvSpPr>
          <p:spPr bwMode="auto">
            <a:xfrm>
              <a:off x="2158" y="2080"/>
              <a:ext cx="3126" cy="330"/>
            </a:xfrm>
            <a:prstGeom prst="rect">
              <a:avLst/>
            </a:prstGeom>
            <a:noFill/>
            <a:ln w="9525">
              <a:noFill/>
              <a:miter lim="800000"/>
            </a:ln>
          </p:spPr>
          <p:txBody>
            <a:bodyPr wrap="none">
              <a:spAutoFit/>
            </a:bodyPr>
            <a:lstStyle/>
            <a:p>
              <a:r>
                <a:rPr lang="zh-CN" altLang="en-US" sz="2800">
                  <a:solidFill>
                    <a:srgbClr val="0419E0"/>
                  </a:solidFill>
                  <a:latin typeface="Times New Roman" panose="02020603050405020304" pitchFamily="18" charset="0"/>
                </a:rPr>
                <a:t>响应</a:t>
              </a:r>
              <a:r>
                <a:rPr lang="zh-CN" altLang="en-US" sz="2800">
                  <a:solidFill>
                    <a:schemeClr val="folHlink"/>
                  </a:solidFill>
                  <a:latin typeface="Times New Roman" panose="02020603050405020304" pitchFamily="18" charset="0"/>
                </a:rPr>
                <a:t> </a:t>
              </a:r>
              <a:r>
                <a:rPr lang="zh-CN" altLang="en-US" sz="2800">
                  <a:latin typeface="Times New Roman" panose="02020603050405020304" pitchFamily="18" charset="0"/>
                </a:rPr>
                <a:t>从主设备发来的总线命令</a:t>
              </a:r>
            </a:p>
          </p:txBody>
        </p:sp>
      </p:grpSp>
      <p:sp>
        <p:nvSpPr>
          <p:cNvPr id="178190" name="Text Box 14"/>
          <p:cNvSpPr txBox="1">
            <a:spLocks noChangeArrowheads="1"/>
          </p:cNvSpPr>
          <p:nvPr/>
        </p:nvSpPr>
        <p:spPr bwMode="auto">
          <a:xfrm>
            <a:off x="2414588" y="1752600"/>
            <a:ext cx="4572000" cy="579438"/>
          </a:xfrm>
          <a:prstGeom prst="rect">
            <a:avLst/>
          </a:prstGeom>
          <a:noFill/>
          <a:ln w="9525">
            <a:noFill/>
            <a:miter lim="800000"/>
          </a:ln>
        </p:spPr>
        <p:txBody>
          <a:bodyPr>
            <a:spAutoFit/>
          </a:bodyPr>
          <a:lstStyle/>
          <a:p>
            <a:pPr>
              <a:spcBef>
                <a:spcPct val="50000"/>
              </a:spcBef>
            </a:pPr>
            <a:r>
              <a:rPr lang="zh-CN" altLang="en-US" sz="3200">
                <a:latin typeface="Times New Roman" panose="02020603050405020304" pitchFamily="18" charset="0"/>
              </a:rPr>
              <a:t>1.  </a:t>
            </a:r>
            <a:r>
              <a:rPr lang="zh-CN" altLang="en-US" sz="3200"/>
              <a:t>基本概念</a:t>
            </a:r>
            <a:endParaRPr lang="zh-CN" altLang="en-US" sz="3200">
              <a:latin typeface="Times New Roman" panose="02020603050405020304" pitchFamily="18" charset="0"/>
            </a:endParaRPr>
          </a:p>
        </p:txBody>
      </p:sp>
      <p:sp>
        <p:nvSpPr>
          <p:cNvPr id="178191" name="Text Box 15"/>
          <p:cNvSpPr txBox="1">
            <a:spLocks noChangeArrowheads="1"/>
          </p:cNvSpPr>
          <p:nvPr/>
        </p:nvSpPr>
        <p:spPr bwMode="auto">
          <a:xfrm>
            <a:off x="7135813" y="4038600"/>
            <a:ext cx="1409700" cy="457200"/>
          </a:xfrm>
          <a:prstGeom prst="rect">
            <a:avLst/>
          </a:prstGeom>
          <a:noFill/>
          <a:ln w="9525">
            <a:noFill/>
            <a:miter lim="800000"/>
          </a:ln>
        </p:spPr>
        <p:txBody>
          <a:bodyPr wrap="none">
            <a:spAutoFit/>
          </a:bodyPr>
          <a:lstStyle/>
          <a:p>
            <a:r>
              <a:rPr lang="zh-CN" altLang="en-US" sz="2400">
                <a:latin typeface="Times New Roman" panose="02020603050405020304" pitchFamily="18" charset="0"/>
              </a:rPr>
              <a:t>链式查询</a:t>
            </a:r>
          </a:p>
        </p:txBody>
      </p:sp>
      <p:sp>
        <p:nvSpPr>
          <p:cNvPr id="178192" name="Text Box 16"/>
          <p:cNvSpPr txBox="1">
            <a:spLocks noChangeArrowheads="1"/>
          </p:cNvSpPr>
          <p:nvPr/>
        </p:nvSpPr>
        <p:spPr bwMode="auto">
          <a:xfrm>
            <a:off x="7135813" y="4632325"/>
            <a:ext cx="2328862" cy="457200"/>
          </a:xfrm>
          <a:prstGeom prst="rect">
            <a:avLst/>
          </a:prstGeom>
          <a:noFill/>
          <a:ln w="9525">
            <a:noFill/>
            <a:miter lim="800000"/>
          </a:ln>
        </p:spPr>
        <p:txBody>
          <a:bodyPr wrap="none">
            <a:spAutoFit/>
          </a:bodyPr>
          <a:lstStyle/>
          <a:p>
            <a:r>
              <a:rPr lang="zh-CN" altLang="en-US" sz="2400">
                <a:latin typeface="Times New Roman" panose="02020603050405020304" pitchFamily="18" charset="0"/>
              </a:rPr>
              <a:t>计数器定时查询</a:t>
            </a:r>
          </a:p>
        </p:txBody>
      </p:sp>
      <p:sp>
        <p:nvSpPr>
          <p:cNvPr id="178193" name="Text Box 17"/>
          <p:cNvSpPr txBox="1">
            <a:spLocks noChangeArrowheads="1"/>
          </p:cNvSpPr>
          <p:nvPr/>
        </p:nvSpPr>
        <p:spPr bwMode="auto">
          <a:xfrm>
            <a:off x="7135814" y="5227638"/>
            <a:ext cx="2022475" cy="457200"/>
          </a:xfrm>
          <a:prstGeom prst="rect">
            <a:avLst/>
          </a:prstGeom>
          <a:noFill/>
          <a:ln w="9525">
            <a:noFill/>
            <a:miter lim="800000"/>
          </a:ln>
        </p:spPr>
        <p:txBody>
          <a:bodyPr wrap="none">
            <a:spAutoFit/>
          </a:bodyPr>
          <a:lstStyle/>
          <a:p>
            <a:r>
              <a:rPr lang="zh-CN" altLang="en-US" sz="2400">
                <a:latin typeface="Times New Roman" panose="02020603050405020304" pitchFamily="18" charset="0"/>
              </a:rPr>
              <a:t>独立请求方式</a:t>
            </a:r>
          </a:p>
        </p:txBody>
      </p:sp>
      <p:sp>
        <p:nvSpPr>
          <p:cNvPr id="178194" name="AutoShape 18"/>
          <p:cNvSpPr/>
          <p:nvPr/>
        </p:nvSpPr>
        <p:spPr bwMode="auto">
          <a:xfrm>
            <a:off x="6907213" y="4208463"/>
            <a:ext cx="228600" cy="1295400"/>
          </a:xfrm>
          <a:prstGeom prst="leftBrace">
            <a:avLst>
              <a:gd name="adj1" fmla="val 47222"/>
              <a:gd name="adj2" fmla="val 50000"/>
            </a:avLst>
          </a:prstGeom>
          <a:noFill/>
          <a:ln w="38100">
            <a:solidFill>
              <a:schemeClr val="tx1"/>
            </a:solidFill>
            <a:round/>
          </a:ln>
        </p:spPr>
        <p:txBody>
          <a:bodyPr wrap="none" anchor="ctr"/>
          <a:lstStyle/>
          <a:p>
            <a:pPr>
              <a:spcBef>
                <a:spcPct val="20000"/>
              </a:spcBef>
            </a:pP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78190"/>
                                        </p:tgtEl>
                                        <p:attrNameLst>
                                          <p:attrName>style.visibility</p:attrName>
                                        </p:attrNameLst>
                                      </p:cBhvr>
                                      <p:to>
                                        <p:strVal val="visible"/>
                                      </p:to>
                                    </p:set>
                                    <p:animEffect transition="in" filter="blinds(horizontal)">
                                      <p:cBhvr>
                                        <p:cTn id="7" dur="500"/>
                                        <p:tgtEl>
                                          <p:spTgt spid="17819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linds(horizontal)">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78180"/>
                                        </p:tgtEl>
                                        <p:attrNameLst>
                                          <p:attrName>style.visibility</p:attrName>
                                        </p:attrNameLst>
                                      </p:cBhvr>
                                      <p:to>
                                        <p:strVal val="visible"/>
                                      </p:to>
                                    </p:set>
                                    <p:animEffect transition="in" filter="blinds(horizontal)">
                                      <p:cBhvr>
                                        <p:cTn id="22" dur="500"/>
                                        <p:tgtEl>
                                          <p:spTgt spid="178180"/>
                                        </p:tgtEl>
                                      </p:cBhvr>
                                    </p:animEffect>
                                  </p:childTnLst>
                                </p:cTn>
                              </p:par>
                            </p:childTnLst>
                          </p:cTn>
                        </p:par>
                        <p:par>
                          <p:cTn id="23" fill="hold">
                            <p:stCondLst>
                              <p:cond delay="500"/>
                            </p:stCondLst>
                            <p:childTnLst>
                              <p:par>
                                <p:cTn id="24" presetID="16" presetClass="entr" presetSubtype="42" fill="hold" grpId="0" nodeType="afterEffect">
                                  <p:stCondLst>
                                    <p:cond delay="0"/>
                                  </p:stCondLst>
                                  <p:childTnLst>
                                    <p:set>
                                      <p:cBhvr>
                                        <p:cTn id="25" dur="1" fill="hold">
                                          <p:stCondLst>
                                            <p:cond delay="0"/>
                                          </p:stCondLst>
                                        </p:cTn>
                                        <p:tgtEl>
                                          <p:spTgt spid="178183"/>
                                        </p:tgtEl>
                                        <p:attrNameLst>
                                          <p:attrName>style.visibility</p:attrName>
                                        </p:attrNameLst>
                                      </p:cBhvr>
                                      <p:to>
                                        <p:strVal val="visible"/>
                                      </p:to>
                                    </p:set>
                                    <p:animEffect transition="in" filter="barn(outHorizontal)">
                                      <p:cBhvr>
                                        <p:cTn id="26" dur="500"/>
                                        <p:tgtEl>
                                          <p:spTgt spid="178183"/>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178182"/>
                                        </p:tgtEl>
                                        <p:attrNameLst>
                                          <p:attrName>style.visibility</p:attrName>
                                        </p:attrNameLst>
                                      </p:cBhvr>
                                      <p:to>
                                        <p:strVal val="visible"/>
                                      </p:to>
                                    </p:set>
                                    <p:animEffect transition="in" filter="blinds(horizontal)">
                                      <p:cBhvr>
                                        <p:cTn id="31" dur="500"/>
                                        <p:tgtEl>
                                          <p:spTgt spid="178182"/>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178181"/>
                                        </p:tgtEl>
                                        <p:attrNameLst>
                                          <p:attrName>style.visibility</p:attrName>
                                        </p:attrNameLst>
                                      </p:cBhvr>
                                      <p:to>
                                        <p:strVal val="visible"/>
                                      </p:to>
                                    </p:set>
                                    <p:animEffect transition="in" filter="blinds(horizontal)">
                                      <p:cBhvr>
                                        <p:cTn id="36" dur="500"/>
                                        <p:tgtEl>
                                          <p:spTgt spid="178181"/>
                                        </p:tgtEl>
                                      </p:cBhvr>
                                    </p:animEffect>
                                  </p:childTnLst>
                                </p:cTn>
                              </p:par>
                            </p:childTnLst>
                          </p:cTn>
                        </p:par>
                      </p:childTnLst>
                    </p:cTn>
                  </p:par>
                  <p:par>
                    <p:cTn id="37" fill="hold">
                      <p:stCondLst>
                        <p:cond delay="indefinite"/>
                      </p:stCondLst>
                      <p:childTnLst>
                        <p:par>
                          <p:cTn id="38" fill="hold">
                            <p:stCondLst>
                              <p:cond delay="0"/>
                            </p:stCondLst>
                            <p:childTnLst>
                              <p:par>
                                <p:cTn id="39" presetID="16" presetClass="entr" presetSubtype="42" fill="hold" grpId="0" nodeType="clickEffect">
                                  <p:stCondLst>
                                    <p:cond delay="0"/>
                                  </p:stCondLst>
                                  <p:childTnLst>
                                    <p:set>
                                      <p:cBhvr>
                                        <p:cTn id="40" dur="1" fill="hold">
                                          <p:stCondLst>
                                            <p:cond delay="0"/>
                                          </p:stCondLst>
                                        </p:cTn>
                                        <p:tgtEl>
                                          <p:spTgt spid="178194"/>
                                        </p:tgtEl>
                                        <p:attrNameLst>
                                          <p:attrName>style.visibility</p:attrName>
                                        </p:attrNameLst>
                                      </p:cBhvr>
                                      <p:to>
                                        <p:strVal val="visible"/>
                                      </p:to>
                                    </p:set>
                                    <p:animEffect transition="in" filter="barn(outHorizontal)">
                                      <p:cBhvr>
                                        <p:cTn id="41" dur="500"/>
                                        <p:tgtEl>
                                          <p:spTgt spid="178194"/>
                                        </p:tgtEl>
                                      </p:cBhvr>
                                    </p:animEffect>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grpId="0" nodeType="clickEffect">
                                  <p:stCondLst>
                                    <p:cond delay="0"/>
                                  </p:stCondLst>
                                  <p:childTnLst>
                                    <p:set>
                                      <p:cBhvr>
                                        <p:cTn id="45" dur="1" fill="hold">
                                          <p:stCondLst>
                                            <p:cond delay="0"/>
                                          </p:stCondLst>
                                        </p:cTn>
                                        <p:tgtEl>
                                          <p:spTgt spid="178191"/>
                                        </p:tgtEl>
                                        <p:attrNameLst>
                                          <p:attrName>style.visibility</p:attrName>
                                        </p:attrNameLst>
                                      </p:cBhvr>
                                      <p:to>
                                        <p:strVal val="visible"/>
                                      </p:to>
                                    </p:set>
                                    <p:animEffect transition="in" filter="blinds(horizontal)">
                                      <p:cBhvr>
                                        <p:cTn id="46" dur="500"/>
                                        <p:tgtEl>
                                          <p:spTgt spid="178191"/>
                                        </p:tgtEl>
                                      </p:cBhvr>
                                    </p:animEffect>
                                  </p:childTnLst>
                                </p:cTn>
                              </p:par>
                            </p:childTnLst>
                          </p:cTn>
                        </p:par>
                      </p:childTnLst>
                    </p:cTn>
                  </p:par>
                  <p:par>
                    <p:cTn id="47" fill="hold">
                      <p:stCondLst>
                        <p:cond delay="indefinite"/>
                      </p:stCondLst>
                      <p:childTnLst>
                        <p:par>
                          <p:cTn id="48" fill="hold">
                            <p:stCondLst>
                              <p:cond delay="0"/>
                            </p:stCondLst>
                            <p:childTnLst>
                              <p:par>
                                <p:cTn id="49" presetID="3" presetClass="entr" presetSubtype="10" fill="hold" grpId="0" nodeType="clickEffect">
                                  <p:stCondLst>
                                    <p:cond delay="0"/>
                                  </p:stCondLst>
                                  <p:childTnLst>
                                    <p:set>
                                      <p:cBhvr>
                                        <p:cTn id="50" dur="1" fill="hold">
                                          <p:stCondLst>
                                            <p:cond delay="0"/>
                                          </p:stCondLst>
                                        </p:cTn>
                                        <p:tgtEl>
                                          <p:spTgt spid="178192"/>
                                        </p:tgtEl>
                                        <p:attrNameLst>
                                          <p:attrName>style.visibility</p:attrName>
                                        </p:attrNameLst>
                                      </p:cBhvr>
                                      <p:to>
                                        <p:strVal val="visible"/>
                                      </p:to>
                                    </p:set>
                                    <p:animEffect transition="in" filter="blinds(horizontal)">
                                      <p:cBhvr>
                                        <p:cTn id="51" dur="500"/>
                                        <p:tgtEl>
                                          <p:spTgt spid="178192"/>
                                        </p:tgtEl>
                                      </p:cBhvr>
                                    </p:animEffect>
                                  </p:childTnLst>
                                </p:cTn>
                              </p:par>
                            </p:childTnLst>
                          </p:cTn>
                        </p:par>
                      </p:childTnLst>
                    </p:cTn>
                  </p:par>
                  <p:par>
                    <p:cTn id="52" fill="hold">
                      <p:stCondLst>
                        <p:cond delay="indefinite"/>
                      </p:stCondLst>
                      <p:childTnLst>
                        <p:par>
                          <p:cTn id="53" fill="hold">
                            <p:stCondLst>
                              <p:cond delay="0"/>
                            </p:stCondLst>
                            <p:childTnLst>
                              <p:par>
                                <p:cTn id="54" presetID="3" presetClass="entr" presetSubtype="10" fill="hold" grpId="0" nodeType="clickEffect">
                                  <p:stCondLst>
                                    <p:cond delay="0"/>
                                  </p:stCondLst>
                                  <p:childTnLst>
                                    <p:set>
                                      <p:cBhvr>
                                        <p:cTn id="55" dur="1" fill="hold">
                                          <p:stCondLst>
                                            <p:cond delay="0"/>
                                          </p:stCondLst>
                                        </p:cTn>
                                        <p:tgtEl>
                                          <p:spTgt spid="178193"/>
                                        </p:tgtEl>
                                        <p:attrNameLst>
                                          <p:attrName>style.visibility</p:attrName>
                                        </p:attrNameLst>
                                      </p:cBhvr>
                                      <p:to>
                                        <p:strVal val="visible"/>
                                      </p:to>
                                    </p:set>
                                    <p:animEffect transition="in" filter="blinds(horizontal)">
                                      <p:cBhvr>
                                        <p:cTn id="56" dur="500"/>
                                        <p:tgtEl>
                                          <p:spTgt spid="1781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8180" grpId="0" autoUpdateAnimBg="0"/>
      <p:bldP spid="178181" grpId="0" autoUpdateAnimBg="0"/>
      <p:bldP spid="178182" grpId="0" autoUpdateAnimBg="0"/>
      <p:bldP spid="178183" grpId="0" animBg="1"/>
      <p:bldP spid="178190" grpId="0" autoUpdateAnimBg="0"/>
      <p:bldP spid="178191" grpId="0" autoUpdateAnimBg="0"/>
      <p:bldP spid="178192" grpId="0" autoUpdateAnimBg="0"/>
      <p:bldP spid="178193" grpId="0" autoUpdateAnimBg="0"/>
      <p:bldP spid="178194"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zh-CN" altLang="en-US" dirty="0"/>
              <a:t>链式查询方式</a:t>
            </a:r>
          </a:p>
        </p:txBody>
      </p:sp>
      <p:sp>
        <p:nvSpPr>
          <p:cNvPr id="5" name="内容占位符 4"/>
          <p:cNvSpPr>
            <a:spLocks noGrp="1"/>
          </p:cNvSpPr>
          <p:nvPr>
            <p:ph idx="1"/>
          </p:nvPr>
        </p:nvSpPr>
        <p:spPr/>
        <p:txBody>
          <a:bodyPr/>
          <a:lstStyle/>
          <a:p>
            <a:endParaRPr lang="zh-CN" altLang="en-US" dirty="0"/>
          </a:p>
        </p:txBody>
      </p:sp>
      <p:grpSp>
        <p:nvGrpSpPr>
          <p:cNvPr id="2" name="Group 62"/>
          <p:cNvGrpSpPr/>
          <p:nvPr/>
        </p:nvGrpSpPr>
        <p:grpSpPr bwMode="auto">
          <a:xfrm>
            <a:off x="1981200" y="639764"/>
            <a:ext cx="8686800" cy="5608637"/>
            <a:chOff x="288" y="403"/>
            <a:chExt cx="5472" cy="3533"/>
          </a:xfrm>
        </p:grpSpPr>
        <p:sp>
          <p:nvSpPr>
            <p:cNvPr id="40980" name="Rectangle 4"/>
            <p:cNvSpPr>
              <a:spLocks noChangeArrowheads="1"/>
            </p:cNvSpPr>
            <p:nvPr/>
          </p:nvSpPr>
          <p:spPr bwMode="auto">
            <a:xfrm>
              <a:off x="288" y="1152"/>
              <a:ext cx="624" cy="2784"/>
            </a:xfrm>
            <a:prstGeom prst="rect">
              <a:avLst/>
            </a:prstGeom>
            <a:noFill/>
            <a:ln w="38100">
              <a:solidFill>
                <a:schemeClr val="folHlink"/>
              </a:solidFill>
              <a:miter lim="800000"/>
            </a:ln>
          </p:spPr>
          <p:txBody>
            <a:bodyPr wrap="none" anchor="ctr"/>
            <a:lstStyle/>
            <a:p>
              <a:pPr algn="ctr"/>
              <a:r>
                <a:rPr lang="zh-CN" altLang="en-US" sz="3200">
                  <a:latin typeface="Times New Roman" panose="02020603050405020304" pitchFamily="18" charset="0"/>
                </a:rPr>
                <a:t>总</a:t>
              </a:r>
            </a:p>
            <a:p>
              <a:pPr algn="ctr"/>
              <a:r>
                <a:rPr lang="zh-CN" altLang="en-US" sz="3200">
                  <a:latin typeface="Times New Roman" panose="02020603050405020304" pitchFamily="18" charset="0"/>
                </a:rPr>
                <a:t>线</a:t>
              </a:r>
            </a:p>
            <a:p>
              <a:pPr algn="ctr"/>
              <a:r>
                <a:rPr lang="zh-CN" altLang="en-US" sz="3200">
                  <a:latin typeface="Times New Roman" panose="02020603050405020304" pitchFamily="18" charset="0"/>
                </a:rPr>
                <a:t>控</a:t>
              </a:r>
            </a:p>
            <a:p>
              <a:pPr algn="ctr"/>
              <a:r>
                <a:rPr lang="zh-CN" altLang="en-US" sz="3200">
                  <a:latin typeface="Times New Roman" panose="02020603050405020304" pitchFamily="18" charset="0"/>
                </a:rPr>
                <a:t>制</a:t>
              </a:r>
            </a:p>
            <a:p>
              <a:pPr algn="ctr"/>
              <a:r>
                <a:rPr lang="zh-CN" altLang="en-US" sz="3200">
                  <a:latin typeface="Times New Roman" panose="02020603050405020304" pitchFamily="18" charset="0"/>
                </a:rPr>
                <a:t>部</a:t>
              </a:r>
            </a:p>
            <a:p>
              <a:pPr algn="ctr"/>
              <a:r>
                <a:rPr lang="zh-CN" altLang="en-US" sz="3200">
                  <a:latin typeface="Times New Roman" panose="02020603050405020304" pitchFamily="18" charset="0"/>
                </a:rPr>
                <a:t>件</a:t>
              </a:r>
            </a:p>
          </p:txBody>
        </p:sp>
        <p:sp>
          <p:nvSpPr>
            <p:cNvPr id="40981" name="Line 5"/>
            <p:cNvSpPr>
              <a:spLocks noChangeShapeType="1"/>
            </p:cNvSpPr>
            <p:nvPr/>
          </p:nvSpPr>
          <p:spPr bwMode="auto">
            <a:xfrm>
              <a:off x="912" y="1440"/>
              <a:ext cx="4032" cy="0"/>
            </a:xfrm>
            <a:prstGeom prst="line">
              <a:avLst/>
            </a:prstGeom>
            <a:noFill/>
            <a:ln w="76200">
              <a:solidFill>
                <a:schemeClr val="tx1"/>
              </a:solidFill>
              <a:round/>
            </a:ln>
          </p:spPr>
          <p:txBody>
            <a:bodyPr wrap="none"/>
            <a:lstStyle/>
            <a:p>
              <a:endParaRPr lang="zh-CN" altLang="en-US"/>
            </a:p>
          </p:txBody>
        </p:sp>
        <p:sp>
          <p:nvSpPr>
            <p:cNvPr id="40982" name="Line 6"/>
            <p:cNvSpPr>
              <a:spLocks noChangeShapeType="1"/>
            </p:cNvSpPr>
            <p:nvPr/>
          </p:nvSpPr>
          <p:spPr bwMode="auto">
            <a:xfrm>
              <a:off x="912" y="1776"/>
              <a:ext cx="4032" cy="0"/>
            </a:xfrm>
            <a:prstGeom prst="line">
              <a:avLst/>
            </a:prstGeom>
            <a:noFill/>
            <a:ln w="76200">
              <a:solidFill>
                <a:schemeClr val="tx1"/>
              </a:solidFill>
              <a:round/>
            </a:ln>
          </p:spPr>
          <p:txBody>
            <a:bodyPr wrap="none"/>
            <a:lstStyle/>
            <a:p>
              <a:endParaRPr lang="zh-CN" altLang="en-US"/>
            </a:p>
          </p:txBody>
        </p:sp>
        <p:sp>
          <p:nvSpPr>
            <p:cNvPr id="40983" name="Line 7"/>
            <p:cNvSpPr>
              <a:spLocks noChangeShapeType="1"/>
            </p:cNvSpPr>
            <p:nvPr/>
          </p:nvSpPr>
          <p:spPr bwMode="auto">
            <a:xfrm>
              <a:off x="912" y="2112"/>
              <a:ext cx="4032" cy="0"/>
            </a:xfrm>
            <a:prstGeom prst="line">
              <a:avLst/>
            </a:prstGeom>
            <a:noFill/>
            <a:ln w="38100">
              <a:solidFill>
                <a:schemeClr val="tx1"/>
              </a:solidFill>
              <a:round/>
              <a:headEnd type="stealth" w="lg" len="lg"/>
            </a:ln>
          </p:spPr>
          <p:txBody>
            <a:bodyPr wrap="none"/>
            <a:lstStyle/>
            <a:p>
              <a:endParaRPr lang="zh-CN" altLang="en-US"/>
            </a:p>
          </p:txBody>
        </p:sp>
        <p:sp>
          <p:nvSpPr>
            <p:cNvPr id="40984" name="Line 8"/>
            <p:cNvSpPr>
              <a:spLocks noChangeShapeType="1"/>
            </p:cNvSpPr>
            <p:nvPr/>
          </p:nvSpPr>
          <p:spPr bwMode="auto">
            <a:xfrm>
              <a:off x="912" y="2448"/>
              <a:ext cx="4032" cy="0"/>
            </a:xfrm>
            <a:prstGeom prst="line">
              <a:avLst/>
            </a:prstGeom>
            <a:noFill/>
            <a:ln w="38100">
              <a:solidFill>
                <a:schemeClr val="tx1"/>
              </a:solidFill>
              <a:round/>
              <a:headEnd type="stealth" w="lg" len="lg"/>
            </a:ln>
          </p:spPr>
          <p:txBody>
            <a:bodyPr wrap="none"/>
            <a:lstStyle/>
            <a:p>
              <a:endParaRPr lang="zh-CN" altLang="en-US"/>
            </a:p>
          </p:txBody>
        </p:sp>
        <p:sp>
          <p:nvSpPr>
            <p:cNvPr id="40985" name="Rectangle 9"/>
            <p:cNvSpPr>
              <a:spLocks noChangeArrowheads="1"/>
            </p:cNvSpPr>
            <p:nvPr/>
          </p:nvSpPr>
          <p:spPr bwMode="auto">
            <a:xfrm>
              <a:off x="1440" y="2832"/>
              <a:ext cx="1056" cy="528"/>
            </a:xfrm>
            <a:prstGeom prst="rect">
              <a:avLst/>
            </a:prstGeom>
            <a:noFill/>
            <a:ln w="38100">
              <a:solidFill>
                <a:schemeClr val="folHlink"/>
              </a:solidFill>
              <a:miter lim="800000"/>
            </a:ln>
          </p:spPr>
          <p:txBody>
            <a:bodyPr wrap="none" anchor="ctr"/>
            <a:lstStyle/>
            <a:p>
              <a:pPr algn="ctr"/>
              <a:r>
                <a:rPr lang="en-US" altLang="zh-CN" sz="2400">
                  <a:latin typeface="Times New Roman" panose="02020603050405020304" pitchFamily="18" charset="0"/>
                </a:rPr>
                <a:t>I/O</a:t>
              </a:r>
              <a:r>
                <a:rPr lang="zh-CN" altLang="en-US" sz="2400">
                  <a:latin typeface="Times New Roman" panose="02020603050405020304" pitchFamily="18" charset="0"/>
                </a:rPr>
                <a:t>接口0</a:t>
              </a:r>
            </a:p>
          </p:txBody>
        </p:sp>
        <p:sp>
          <p:nvSpPr>
            <p:cNvPr id="40986" name="Text Box 10"/>
            <p:cNvSpPr txBox="1">
              <a:spLocks noChangeArrowheads="1"/>
            </p:cNvSpPr>
            <p:nvPr/>
          </p:nvSpPr>
          <p:spPr bwMode="auto">
            <a:xfrm>
              <a:off x="3708" y="2880"/>
              <a:ext cx="372" cy="365"/>
            </a:xfrm>
            <a:prstGeom prst="rect">
              <a:avLst/>
            </a:prstGeom>
            <a:noFill/>
            <a:ln w="9525">
              <a:noFill/>
              <a:miter lim="800000"/>
            </a:ln>
          </p:spPr>
          <p:txBody>
            <a:bodyPr wrap="none">
              <a:spAutoFit/>
            </a:bodyPr>
            <a:lstStyle/>
            <a:p>
              <a:r>
                <a:rPr lang="zh-CN" altLang="en-US" sz="3200">
                  <a:solidFill>
                    <a:schemeClr val="folHlink"/>
                  </a:solidFill>
                  <a:latin typeface="Times New Roman" panose="02020603050405020304" pitchFamily="18" charset="0"/>
                </a:rPr>
                <a:t>…</a:t>
              </a:r>
            </a:p>
          </p:txBody>
        </p:sp>
        <p:sp>
          <p:nvSpPr>
            <p:cNvPr id="40987" name="Line 11"/>
            <p:cNvSpPr>
              <a:spLocks noChangeShapeType="1"/>
            </p:cNvSpPr>
            <p:nvPr/>
          </p:nvSpPr>
          <p:spPr bwMode="auto">
            <a:xfrm flipV="1">
              <a:off x="1584" y="2448"/>
              <a:ext cx="0" cy="384"/>
            </a:xfrm>
            <a:prstGeom prst="line">
              <a:avLst/>
            </a:prstGeom>
            <a:noFill/>
            <a:ln w="38100">
              <a:solidFill>
                <a:schemeClr val="tx1"/>
              </a:solidFill>
              <a:round/>
              <a:tailEnd type="stealth" w="lg" len="lg"/>
            </a:ln>
          </p:spPr>
          <p:txBody>
            <a:bodyPr wrap="none"/>
            <a:lstStyle/>
            <a:p>
              <a:endParaRPr lang="zh-CN" altLang="en-US"/>
            </a:p>
          </p:txBody>
        </p:sp>
        <p:sp>
          <p:nvSpPr>
            <p:cNvPr id="40988" name="Line 12"/>
            <p:cNvSpPr>
              <a:spLocks noChangeShapeType="1"/>
            </p:cNvSpPr>
            <p:nvPr/>
          </p:nvSpPr>
          <p:spPr bwMode="auto">
            <a:xfrm flipV="1">
              <a:off x="1824" y="2112"/>
              <a:ext cx="0" cy="720"/>
            </a:xfrm>
            <a:prstGeom prst="line">
              <a:avLst/>
            </a:prstGeom>
            <a:noFill/>
            <a:ln w="38100">
              <a:solidFill>
                <a:schemeClr val="tx1"/>
              </a:solidFill>
              <a:round/>
              <a:tailEnd type="stealth" w="lg" len="lg"/>
            </a:ln>
          </p:spPr>
          <p:txBody>
            <a:bodyPr wrap="none"/>
            <a:lstStyle/>
            <a:p>
              <a:endParaRPr lang="zh-CN" altLang="en-US"/>
            </a:p>
          </p:txBody>
        </p:sp>
        <p:sp>
          <p:nvSpPr>
            <p:cNvPr id="40989" name="Line 13"/>
            <p:cNvSpPr>
              <a:spLocks noChangeShapeType="1"/>
            </p:cNvSpPr>
            <p:nvPr/>
          </p:nvSpPr>
          <p:spPr bwMode="auto">
            <a:xfrm>
              <a:off x="2064" y="1776"/>
              <a:ext cx="0" cy="1056"/>
            </a:xfrm>
            <a:prstGeom prst="line">
              <a:avLst/>
            </a:prstGeom>
            <a:noFill/>
            <a:ln w="38100">
              <a:solidFill>
                <a:schemeClr val="tx1"/>
              </a:solidFill>
              <a:round/>
              <a:headEnd type="oval" w="med" len="med"/>
              <a:tailEnd type="stealth" w="lg" len="lg"/>
            </a:ln>
          </p:spPr>
          <p:txBody>
            <a:bodyPr wrap="none"/>
            <a:lstStyle/>
            <a:p>
              <a:endParaRPr lang="zh-CN" altLang="en-US"/>
            </a:p>
          </p:txBody>
        </p:sp>
        <p:sp>
          <p:nvSpPr>
            <p:cNvPr id="40990" name="Line 14"/>
            <p:cNvSpPr>
              <a:spLocks noChangeShapeType="1"/>
            </p:cNvSpPr>
            <p:nvPr/>
          </p:nvSpPr>
          <p:spPr bwMode="auto">
            <a:xfrm>
              <a:off x="2304" y="1440"/>
              <a:ext cx="0" cy="1392"/>
            </a:xfrm>
            <a:prstGeom prst="line">
              <a:avLst/>
            </a:prstGeom>
            <a:noFill/>
            <a:ln w="38100">
              <a:solidFill>
                <a:schemeClr val="tx1"/>
              </a:solidFill>
              <a:round/>
              <a:headEnd type="oval" w="med" len="med"/>
              <a:tailEnd type="stealth" w="lg" len="lg"/>
            </a:ln>
          </p:spPr>
          <p:txBody>
            <a:bodyPr wrap="none"/>
            <a:lstStyle/>
            <a:p>
              <a:endParaRPr lang="zh-CN" altLang="en-US"/>
            </a:p>
          </p:txBody>
        </p:sp>
        <p:sp>
          <p:nvSpPr>
            <p:cNvPr id="40991" name="Line 15"/>
            <p:cNvSpPr>
              <a:spLocks noChangeShapeType="1"/>
            </p:cNvSpPr>
            <p:nvPr/>
          </p:nvSpPr>
          <p:spPr bwMode="auto">
            <a:xfrm flipV="1">
              <a:off x="2736" y="2448"/>
              <a:ext cx="0" cy="384"/>
            </a:xfrm>
            <a:prstGeom prst="line">
              <a:avLst/>
            </a:prstGeom>
            <a:noFill/>
            <a:ln w="38100">
              <a:solidFill>
                <a:schemeClr val="tx1"/>
              </a:solidFill>
              <a:round/>
              <a:tailEnd type="stealth" w="lg" len="lg"/>
            </a:ln>
          </p:spPr>
          <p:txBody>
            <a:bodyPr wrap="none"/>
            <a:lstStyle/>
            <a:p>
              <a:endParaRPr lang="zh-CN" altLang="en-US"/>
            </a:p>
          </p:txBody>
        </p:sp>
        <p:sp>
          <p:nvSpPr>
            <p:cNvPr id="40992" name="Line 16"/>
            <p:cNvSpPr>
              <a:spLocks noChangeShapeType="1"/>
            </p:cNvSpPr>
            <p:nvPr/>
          </p:nvSpPr>
          <p:spPr bwMode="auto">
            <a:xfrm flipV="1">
              <a:off x="2976" y="2112"/>
              <a:ext cx="0" cy="720"/>
            </a:xfrm>
            <a:prstGeom prst="line">
              <a:avLst/>
            </a:prstGeom>
            <a:noFill/>
            <a:ln w="38100">
              <a:solidFill>
                <a:schemeClr val="tx1"/>
              </a:solidFill>
              <a:round/>
              <a:tailEnd type="stealth" w="lg" len="lg"/>
            </a:ln>
          </p:spPr>
          <p:txBody>
            <a:bodyPr wrap="none"/>
            <a:lstStyle/>
            <a:p>
              <a:endParaRPr lang="zh-CN" altLang="en-US"/>
            </a:p>
          </p:txBody>
        </p:sp>
        <p:sp>
          <p:nvSpPr>
            <p:cNvPr id="40993" name="Line 17"/>
            <p:cNvSpPr>
              <a:spLocks noChangeShapeType="1"/>
            </p:cNvSpPr>
            <p:nvPr/>
          </p:nvSpPr>
          <p:spPr bwMode="auto">
            <a:xfrm>
              <a:off x="3216" y="1776"/>
              <a:ext cx="0" cy="1056"/>
            </a:xfrm>
            <a:prstGeom prst="line">
              <a:avLst/>
            </a:prstGeom>
            <a:noFill/>
            <a:ln w="38100">
              <a:solidFill>
                <a:schemeClr val="tx1"/>
              </a:solidFill>
              <a:round/>
              <a:headEnd type="oval" w="med" len="med"/>
              <a:tailEnd type="stealth" w="lg" len="lg"/>
            </a:ln>
          </p:spPr>
          <p:txBody>
            <a:bodyPr wrap="none"/>
            <a:lstStyle/>
            <a:p>
              <a:endParaRPr lang="zh-CN" altLang="en-US"/>
            </a:p>
          </p:txBody>
        </p:sp>
        <p:sp>
          <p:nvSpPr>
            <p:cNvPr id="40994" name="Line 18"/>
            <p:cNvSpPr>
              <a:spLocks noChangeShapeType="1"/>
            </p:cNvSpPr>
            <p:nvPr/>
          </p:nvSpPr>
          <p:spPr bwMode="auto">
            <a:xfrm>
              <a:off x="3456" y="1440"/>
              <a:ext cx="0" cy="1392"/>
            </a:xfrm>
            <a:prstGeom prst="line">
              <a:avLst/>
            </a:prstGeom>
            <a:noFill/>
            <a:ln w="38100">
              <a:solidFill>
                <a:schemeClr val="tx1"/>
              </a:solidFill>
              <a:round/>
              <a:headEnd type="oval" w="med" len="med"/>
              <a:tailEnd type="stealth" w="lg" len="lg"/>
            </a:ln>
          </p:spPr>
          <p:txBody>
            <a:bodyPr wrap="none"/>
            <a:lstStyle/>
            <a:p>
              <a:endParaRPr lang="zh-CN" altLang="en-US"/>
            </a:p>
          </p:txBody>
        </p:sp>
        <p:sp>
          <p:nvSpPr>
            <p:cNvPr id="40995" name="Line 19"/>
            <p:cNvSpPr>
              <a:spLocks noChangeShapeType="1"/>
            </p:cNvSpPr>
            <p:nvPr/>
          </p:nvSpPr>
          <p:spPr bwMode="auto">
            <a:xfrm flipV="1">
              <a:off x="4128" y="2448"/>
              <a:ext cx="0" cy="384"/>
            </a:xfrm>
            <a:prstGeom prst="line">
              <a:avLst/>
            </a:prstGeom>
            <a:noFill/>
            <a:ln w="38100">
              <a:solidFill>
                <a:schemeClr val="tx1"/>
              </a:solidFill>
              <a:round/>
              <a:tailEnd type="stealth" w="lg" len="lg"/>
            </a:ln>
          </p:spPr>
          <p:txBody>
            <a:bodyPr wrap="none"/>
            <a:lstStyle/>
            <a:p>
              <a:endParaRPr lang="zh-CN" altLang="en-US"/>
            </a:p>
          </p:txBody>
        </p:sp>
        <p:sp>
          <p:nvSpPr>
            <p:cNvPr id="40996" name="Line 20"/>
            <p:cNvSpPr>
              <a:spLocks noChangeShapeType="1"/>
            </p:cNvSpPr>
            <p:nvPr/>
          </p:nvSpPr>
          <p:spPr bwMode="auto">
            <a:xfrm flipV="1">
              <a:off x="4368" y="2112"/>
              <a:ext cx="0" cy="720"/>
            </a:xfrm>
            <a:prstGeom prst="line">
              <a:avLst/>
            </a:prstGeom>
            <a:noFill/>
            <a:ln w="38100">
              <a:solidFill>
                <a:schemeClr val="tx1"/>
              </a:solidFill>
              <a:round/>
              <a:tailEnd type="stealth" w="lg" len="lg"/>
            </a:ln>
          </p:spPr>
          <p:txBody>
            <a:bodyPr wrap="none"/>
            <a:lstStyle/>
            <a:p>
              <a:endParaRPr lang="zh-CN" altLang="en-US"/>
            </a:p>
          </p:txBody>
        </p:sp>
        <p:sp>
          <p:nvSpPr>
            <p:cNvPr id="40997" name="Line 21"/>
            <p:cNvSpPr>
              <a:spLocks noChangeShapeType="1"/>
            </p:cNvSpPr>
            <p:nvPr/>
          </p:nvSpPr>
          <p:spPr bwMode="auto">
            <a:xfrm>
              <a:off x="4608" y="1776"/>
              <a:ext cx="0" cy="1056"/>
            </a:xfrm>
            <a:prstGeom prst="line">
              <a:avLst/>
            </a:prstGeom>
            <a:noFill/>
            <a:ln w="38100">
              <a:solidFill>
                <a:schemeClr val="tx1"/>
              </a:solidFill>
              <a:round/>
              <a:headEnd type="oval" w="med" len="med"/>
              <a:tailEnd type="stealth" w="lg" len="lg"/>
            </a:ln>
          </p:spPr>
          <p:txBody>
            <a:bodyPr wrap="none"/>
            <a:lstStyle/>
            <a:p>
              <a:endParaRPr lang="zh-CN" altLang="en-US"/>
            </a:p>
          </p:txBody>
        </p:sp>
        <p:sp>
          <p:nvSpPr>
            <p:cNvPr id="40998" name="Line 22"/>
            <p:cNvSpPr>
              <a:spLocks noChangeShapeType="1"/>
            </p:cNvSpPr>
            <p:nvPr/>
          </p:nvSpPr>
          <p:spPr bwMode="auto">
            <a:xfrm>
              <a:off x="4848" y="1440"/>
              <a:ext cx="0" cy="1392"/>
            </a:xfrm>
            <a:prstGeom prst="line">
              <a:avLst/>
            </a:prstGeom>
            <a:noFill/>
            <a:ln w="38100">
              <a:solidFill>
                <a:schemeClr val="tx1"/>
              </a:solidFill>
              <a:round/>
              <a:headEnd type="oval" w="med" len="med"/>
              <a:tailEnd type="stealth" w="lg" len="lg"/>
            </a:ln>
          </p:spPr>
          <p:txBody>
            <a:bodyPr wrap="none"/>
            <a:lstStyle/>
            <a:p>
              <a:endParaRPr lang="zh-CN" altLang="en-US"/>
            </a:p>
          </p:txBody>
        </p:sp>
        <p:sp>
          <p:nvSpPr>
            <p:cNvPr id="40999" name="Text Box 23"/>
            <p:cNvSpPr txBox="1">
              <a:spLocks noChangeArrowheads="1"/>
            </p:cNvSpPr>
            <p:nvPr/>
          </p:nvSpPr>
          <p:spPr bwMode="auto">
            <a:xfrm>
              <a:off x="1110" y="1817"/>
              <a:ext cx="351" cy="288"/>
            </a:xfrm>
            <a:prstGeom prst="rect">
              <a:avLst/>
            </a:prstGeom>
            <a:noFill/>
            <a:ln w="9525">
              <a:noFill/>
              <a:miter lim="800000"/>
            </a:ln>
          </p:spPr>
          <p:txBody>
            <a:bodyPr wrap="none">
              <a:spAutoFit/>
            </a:bodyPr>
            <a:lstStyle/>
            <a:p>
              <a:r>
                <a:rPr lang="en-US" altLang="zh-CN" sz="2400">
                  <a:latin typeface="Times New Roman" panose="02020603050405020304" pitchFamily="18" charset="0"/>
                </a:rPr>
                <a:t>BS</a:t>
              </a:r>
            </a:p>
          </p:txBody>
        </p:sp>
        <p:sp>
          <p:nvSpPr>
            <p:cNvPr id="41000" name="Text Box 24"/>
            <p:cNvSpPr txBox="1">
              <a:spLocks noChangeArrowheads="1"/>
            </p:cNvSpPr>
            <p:nvPr/>
          </p:nvSpPr>
          <p:spPr bwMode="auto">
            <a:xfrm>
              <a:off x="1110" y="2153"/>
              <a:ext cx="383" cy="288"/>
            </a:xfrm>
            <a:prstGeom prst="rect">
              <a:avLst/>
            </a:prstGeom>
            <a:noFill/>
            <a:ln w="9525">
              <a:noFill/>
              <a:miter lim="800000"/>
            </a:ln>
          </p:spPr>
          <p:txBody>
            <a:bodyPr wrap="none">
              <a:spAutoFit/>
            </a:bodyPr>
            <a:lstStyle/>
            <a:p>
              <a:r>
                <a:rPr lang="en-US" altLang="zh-CN" sz="2400">
                  <a:latin typeface="Times New Roman" panose="02020603050405020304" pitchFamily="18" charset="0"/>
                </a:rPr>
                <a:t>BR</a:t>
              </a:r>
            </a:p>
          </p:txBody>
        </p:sp>
        <p:sp>
          <p:nvSpPr>
            <p:cNvPr id="41001" name="Freeform 25"/>
            <p:cNvSpPr/>
            <p:nvPr/>
          </p:nvSpPr>
          <p:spPr bwMode="auto">
            <a:xfrm>
              <a:off x="912" y="3360"/>
              <a:ext cx="720" cy="432"/>
            </a:xfrm>
            <a:custGeom>
              <a:avLst/>
              <a:gdLst>
                <a:gd name="T0" fmla="*/ 0 w 720"/>
                <a:gd name="T1" fmla="*/ 778 h 240"/>
                <a:gd name="T2" fmla="*/ 720 w 720"/>
                <a:gd name="T3" fmla="*/ 778 h 240"/>
                <a:gd name="T4" fmla="*/ 720 w 720"/>
                <a:gd name="T5" fmla="*/ 0 h 240"/>
                <a:gd name="T6" fmla="*/ 0 60000 65536"/>
                <a:gd name="T7" fmla="*/ 0 60000 65536"/>
                <a:gd name="T8" fmla="*/ 0 60000 65536"/>
                <a:gd name="T9" fmla="*/ 0 w 720"/>
                <a:gd name="T10" fmla="*/ 0 h 240"/>
                <a:gd name="T11" fmla="*/ 720 w 720"/>
                <a:gd name="T12" fmla="*/ 240 h 240"/>
              </a:gdLst>
              <a:ahLst/>
              <a:cxnLst>
                <a:cxn ang="T6">
                  <a:pos x="T0" y="T1"/>
                </a:cxn>
                <a:cxn ang="T7">
                  <a:pos x="T2" y="T3"/>
                </a:cxn>
                <a:cxn ang="T8">
                  <a:pos x="T4" y="T5"/>
                </a:cxn>
              </a:cxnLst>
              <a:rect l="T9" t="T10" r="T11" b="T12"/>
              <a:pathLst>
                <a:path w="720" h="240">
                  <a:moveTo>
                    <a:pt x="0" y="240"/>
                  </a:moveTo>
                  <a:lnTo>
                    <a:pt x="720" y="240"/>
                  </a:lnTo>
                  <a:lnTo>
                    <a:pt x="720" y="0"/>
                  </a:lnTo>
                </a:path>
              </a:pathLst>
            </a:custGeom>
            <a:noFill/>
            <a:ln w="38100">
              <a:solidFill>
                <a:schemeClr val="tx1"/>
              </a:solidFill>
              <a:round/>
              <a:tailEnd type="stealth" w="lg" len="lg"/>
            </a:ln>
          </p:spPr>
          <p:txBody>
            <a:bodyPr wrap="none"/>
            <a:lstStyle/>
            <a:p>
              <a:endParaRPr lang="zh-CN" altLang="en-US"/>
            </a:p>
          </p:txBody>
        </p:sp>
        <p:sp>
          <p:nvSpPr>
            <p:cNvPr id="41002" name="Rectangle 26"/>
            <p:cNvSpPr>
              <a:spLocks noChangeArrowheads="1"/>
            </p:cNvSpPr>
            <p:nvPr/>
          </p:nvSpPr>
          <p:spPr bwMode="auto">
            <a:xfrm>
              <a:off x="2640" y="2832"/>
              <a:ext cx="1056" cy="528"/>
            </a:xfrm>
            <a:prstGeom prst="rect">
              <a:avLst/>
            </a:prstGeom>
            <a:noFill/>
            <a:ln w="38100">
              <a:solidFill>
                <a:schemeClr val="folHlink"/>
              </a:solidFill>
              <a:miter lim="800000"/>
            </a:ln>
          </p:spPr>
          <p:txBody>
            <a:bodyPr wrap="none" anchor="ctr"/>
            <a:lstStyle/>
            <a:p>
              <a:pPr algn="ctr"/>
              <a:r>
                <a:rPr lang="en-US" altLang="zh-CN" sz="2400">
                  <a:latin typeface="Times New Roman" panose="02020603050405020304" pitchFamily="18" charset="0"/>
                </a:rPr>
                <a:t>I/O</a:t>
              </a:r>
              <a:r>
                <a:rPr lang="zh-CN" altLang="en-US" sz="2400">
                  <a:latin typeface="Times New Roman" panose="02020603050405020304" pitchFamily="18" charset="0"/>
                </a:rPr>
                <a:t>接口1</a:t>
              </a:r>
            </a:p>
          </p:txBody>
        </p:sp>
        <p:sp>
          <p:nvSpPr>
            <p:cNvPr id="41003" name="Rectangle 27"/>
            <p:cNvSpPr>
              <a:spLocks noChangeArrowheads="1"/>
            </p:cNvSpPr>
            <p:nvPr/>
          </p:nvSpPr>
          <p:spPr bwMode="auto">
            <a:xfrm>
              <a:off x="4032" y="2832"/>
              <a:ext cx="1056" cy="528"/>
            </a:xfrm>
            <a:prstGeom prst="rect">
              <a:avLst/>
            </a:prstGeom>
            <a:noFill/>
            <a:ln w="38100">
              <a:solidFill>
                <a:schemeClr val="folHlink"/>
              </a:solidFill>
              <a:miter lim="800000"/>
            </a:ln>
          </p:spPr>
          <p:txBody>
            <a:bodyPr wrap="none" anchor="ctr"/>
            <a:lstStyle/>
            <a:p>
              <a:pPr algn="ctr"/>
              <a:r>
                <a:rPr lang="en-US" altLang="zh-CN" sz="2400">
                  <a:latin typeface="Times New Roman" panose="02020603050405020304" pitchFamily="18" charset="0"/>
                </a:rPr>
                <a:t>I/O</a:t>
              </a:r>
              <a:r>
                <a:rPr lang="zh-CN" altLang="en-US" sz="2400">
                  <a:latin typeface="Times New Roman" panose="02020603050405020304" pitchFamily="18" charset="0"/>
                </a:rPr>
                <a:t>接口</a:t>
              </a:r>
              <a:r>
                <a:rPr lang="en-US" altLang="zh-CN" sz="2400" i="1">
                  <a:latin typeface="Times New Roman" panose="02020603050405020304" pitchFamily="18" charset="0"/>
                </a:rPr>
                <a:t>n</a:t>
              </a:r>
            </a:p>
          </p:txBody>
        </p:sp>
        <p:sp>
          <p:nvSpPr>
            <p:cNvPr id="41004" name="Freeform 28"/>
            <p:cNvSpPr/>
            <p:nvPr/>
          </p:nvSpPr>
          <p:spPr bwMode="auto">
            <a:xfrm>
              <a:off x="1632" y="3216"/>
              <a:ext cx="672" cy="144"/>
            </a:xfrm>
            <a:custGeom>
              <a:avLst/>
              <a:gdLst>
                <a:gd name="T0" fmla="*/ 0 w 528"/>
                <a:gd name="T1" fmla="*/ 144 h 144"/>
                <a:gd name="T2" fmla="*/ 78 w 528"/>
                <a:gd name="T3" fmla="*/ 48 h 144"/>
                <a:gd name="T4" fmla="*/ 467 w 528"/>
                <a:gd name="T5" fmla="*/ 0 h 144"/>
                <a:gd name="T6" fmla="*/ 778 w 528"/>
                <a:gd name="T7" fmla="*/ 48 h 144"/>
                <a:gd name="T8" fmla="*/ 855 w 528"/>
                <a:gd name="T9" fmla="*/ 144 h 144"/>
                <a:gd name="T10" fmla="*/ 0 60000 65536"/>
                <a:gd name="T11" fmla="*/ 0 60000 65536"/>
                <a:gd name="T12" fmla="*/ 0 60000 65536"/>
                <a:gd name="T13" fmla="*/ 0 60000 65536"/>
                <a:gd name="T14" fmla="*/ 0 60000 65536"/>
                <a:gd name="T15" fmla="*/ 0 w 528"/>
                <a:gd name="T16" fmla="*/ 0 h 144"/>
                <a:gd name="T17" fmla="*/ 528 w 528"/>
                <a:gd name="T18" fmla="*/ 144 h 144"/>
              </a:gdLst>
              <a:ahLst/>
              <a:cxnLst>
                <a:cxn ang="T10">
                  <a:pos x="T0" y="T1"/>
                </a:cxn>
                <a:cxn ang="T11">
                  <a:pos x="T2" y="T3"/>
                </a:cxn>
                <a:cxn ang="T12">
                  <a:pos x="T4" y="T5"/>
                </a:cxn>
                <a:cxn ang="T13">
                  <a:pos x="T6" y="T7"/>
                </a:cxn>
                <a:cxn ang="T14">
                  <a:pos x="T8" y="T9"/>
                </a:cxn>
              </a:cxnLst>
              <a:rect l="T15" t="T16" r="T17" b="T18"/>
              <a:pathLst>
                <a:path w="528" h="144">
                  <a:moveTo>
                    <a:pt x="0" y="144"/>
                  </a:moveTo>
                  <a:cubicBezTo>
                    <a:pt x="0" y="108"/>
                    <a:pt x="0" y="72"/>
                    <a:pt x="48" y="48"/>
                  </a:cubicBezTo>
                  <a:cubicBezTo>
                    <a:pt x="96" y="24"/>
                    <a:pt x="216" y="0"/>
                    <a:pt x="288" y="0"/>
                  </a:cubicBezTo>
                  <a:cubicBezTo>
                    <a:pt x="360" y="0"/>
                    <a:pt x="440" y="24"/>
                    <a:pt x="480" y="48"/>
                  </a:cubicBezTo>
                  <a:cubicBezTo>
                    <a:pt x="520" y="72"/>
                    <a:pt x="520" y="128"/>
                    <a:pt x="528" y="144"/>
                  </a:cubicBezTo>
                </a:path>
              </a:pathLst>
            </a:custGeom>
            <a:noFill/>
            <a:ln w="38100">
              <a:solidFill>
                <a:schemeClr val="tx1"/>
              </a:solidFill>
              <a:round/>
            </a:ln>
          </p:spPr>
          <p:txBody>
            <a:bodyPr wrap="none"/>
            <a:lstStyle/>
            <a:p>
              <a:endParaRPr lang="zh-CN" altLang="en-US"/>
            </a:p>
          </p:txBody>
        </p:sp>
        <p:sp>
          <p:nvSpPr>
            <p:cNvPr id="41005" name="Freeform 29"/>
            <p:cNvSpPr/>
            <p:nvPr/>
          </p:nvSpPr>
          <p:spPr bwMode="auto">
            <a:xfrm>
              <a:off x="2304" y="3360"/>
              <a:ext cx="528" cy="432"/>
            </a:xfrm>
            <a:custGeom>
              <a:avLst/>
              <a:gdLst>
                <a:gd name="T0" fmla="*/ 0 w 720"/>
                <a:gd name="T1" fmla="*/ 778 h 240"/>
                <a:gd name="T2" fmla="*/ 387 w 720"/>
                <a:gd name="T3" fmla="*/ 778 h 240"/>
                <a:gd name="T4" fmla="*/ 387 w 720"/>
                <a:gd name="T5" fmla="*/ 0 h 240"/>
                <a:gd name="T6" fmla="*/ 0 60000 65536"/>
                <a:gd name="T7" fmla="*/ 0 60000 65536"/>
                <a:gd name="T8" fmla="*/ 0 60000 65536"/>
                <a:gd name="T9" fmla="*/ 0 w 720"/>
                <a:gd name="T10" fmla="*/ 0 h 240"/>
                <a:gd name="T11" fmla="*/ 720 w 720"/>
                <a:gd name="T12" fmla="*/ 240 h 240"/>
              </a:gdLst>
              <a:ahLst/>
              <a:cxnLst>
                <a:cxn ang="T6">
                  <a:pos x="T0" y="T1"/>
                </a:cxn>
                <a:cxn ang="T7">
                  <a:pos x="T2" y="T3"/>
                </a:cxn>
                <a:cxn ang="T8">
                  <a:pos x="T4" y="T5"/>
                </a:cxn>
              </a:cxnLst>
              <a:rect l="T9" t="T10" r="T11" b="T12"/>
              <a:pathLst>
                <a:path w="720" h="240">
                  <a:moveTo>
                    <a:pt x="0" y="240"/>
                  </a:moveTo>
                  <a:lnTo>
                    <a:pt x="720" y="240"/>
                  </a:lnTo>
                  <a:lnTo>
                    <a:pt x="720" y="0"/>
                  </a:lnTo>
                </a:path>
              </a:pathLst>
            </a:custGeom>
            <a:noFill/>
            <a:ln w="38100">
              <a:solidFill>
                <a:schemeClr val="tx1"/>
              </a:solidFill>
              <a:round/>
              <a:tailEnd type="stealth" w="lg" len="lg"/>
            </a:ln>
          </p:spPr>
          <p:txBody>
            <a:bodyPr wrap="none"/>
            <a:lstStyle/>
            <a:p>
              <a:endParaRPr lang="zh-CN" altLang="en-US"/>
            </a:p>
          </p:txBody>
        </p:sp>
        <p:sp>
          <p:nvSpPr>
            <p:cNvPr id="41006" name="Line 30"/>
            <p:cNvSpPr>
              <a:spLocks noChangeShapeType="1"/>
            </p:cNvSpPr>
            <p:nvPr/>
          </p:nvSpPr>
          <p:spPr bwMode="auto">
            <a:xfrm>
              <a:off x="2304" y="3360"/>
              <a:ext cx="0" cy="432"/>
            </a:xfrm>
            <a:prstGeom prst="line">
              <a:avLst/>
            </a:prstGeom>
            <a:noFill/>
            <a:ln w="38100">
              <a:solidFill>
                <a:schemeClr val="tx1"/>
              </a:solidFill>
              <a:round/>
              <a:tailEnd type="stealth" w="lg" len="lg"/>
            </a:ln>
          </p:spPr>
          <p:txBody>
            <a:bodyPr wrap="none"/>
            <a:lstStyle/>
            <a:p>
              <a:endParaRPr lang="zh-CN" altLang="en-US"/>
            </a:p>
          </p:txBody>
        </p:sp>
        <p:sp>
          <p:nvSpPr>
            <p:cNvPr id="41007" name="Freeform 31"/>
            <p:cNvSpPr/>
            <p:nvPr/>
          </p:nvSpPr>
          <p:spPr bwMode="auto">
            <a:xfrm>
              <a:off x="2832" y="3216"/>
              <a:ext cx="672" cy="144"/>
            </a:xfrm>
            <a:custGeom>
              <a:avLst/>
              <a:gdLst>
                <a:gd name="T0" fmla="*/ 0 w 528"/>
                <a:gd name="T1" fmla="*/ 144 h 144"/>
                <a:gd name="T2" fmla="*/ 78 w 528"/>
                <a:gd name="T3" fmla="*/ 48 h 144"/>
                <a:gd name="T4" fmla="*/ 467 w 528"/>
                <a:gd name="T5" fmla="*/ 0 h 144"/>
                <a:gd name="T6" fmla="*/ 778 w 528"/>
                <a:gd name="T7" fmla="*/ 48 h 144"/>
                <a:gd name="T8" fmla="*/ 855 w 528"/>
                <a:gd name="T9" fmla="*/ 144 h 144"/>
                <a:gd name="T10" fmla="*/ 0 60000 65536"/>
                <a:gd name="T11" fmla="*/ 0 60000 65536"/>
                <a:gd name="T12" fmla="*/ 0 60000 65536"/>
                <a:gd name="T13" fmla="*/ 0 60000 65536"/>
                <a:gd name="T14" fmla="*/ 0 60000 65536"/>
                <a:gd name="T15" fmla="*/ 0 w 528"/>
                <a:gd name="T16" fmla="*/ 0 h 144"/>
                <a:gd name="T17" fmla="*/ 528 w 528"/>
                <a:gd name="T18" fmla="*/ 144 h 144"/>
              </a:gdLst>
              <a:ahLst/>
              <a:cxnLst>
                <a:cxn ang="T10">
                  <a:pos x="T0" y="T1"/>
                </a:cxn>
                <a:cxn ang="T11">
                  <a:pos x="T2" y="T3"/>
                </a:cxn>
                <a:cxn ang="T12">
                  <a:pos x="T4" y="T5"/>
                </a:cxn>
                <a:cxn ang="T13">
                  <a:pos x="T6" y="T7"/>
                </a:cxn>
                <a:cxn ang="T14">
                  <a:pos x="T8" y="T9"/>
                </a:cxn>
              </a:cxnLst>
              <a:rect l="T15" t="T16" r="T17" b="T18"/>
              <a:pathLst>
                <a:path w="528" h="144">
                  <a:moveTo>
                    <a:pt x="0" y="144"/>
                  </a:moveTo>
                  <a:cubicBezTo>
                    <a:pt x="0" y="108"/>
                    <a:pt x="0" y="72"/>
                    <a:pt x="48" y="48"/>
                  </a:cubicBezTo>
                  <a:cubicBezTo>
                    <a:pt x="96" y="24"/>
                    <a:pt x="216" y="0"/>
                    <a:pt x="288" y="0"/>
                  </a:cubicBezTo>
                  <a:cubicBezTo>
                    <a:pt x="360" y="0"/>
                    <a:pt x="440" y="24"/>
                    <a:pt x="480" y="48"/>
                  </a:cubicBezTo>
                  <a:cubicBezTo>
                    <a:pt x="520" y="72"/>
                    <a:pt x="520" y="128"/>
                    <a:pt x="528" y="144"/>
                  </a:cubicBezTo>
                </a:path>
              </a:pathLst>
            </a:custGeom>
            <a:noFill/>
            <a:ln w="38100">
              <a:solidFill>
                <a:schemeClr val="tx1"/>
              </a:solidFill>
              <a:round/>
            </a:ln>
          </p:spPr>
          <p:txBody>
            <a:bodyPr wrap="none"/>
            <a:lstStyle/>
            <a:p>
              <a:endParaRPr lang="zh-CN" altLang="en-US"/>
            </a:p>
          </p:txBody>
        </p:sp>
        <p:sp>
          <p:nvSpPr>
            <p:cNvPr id="41008" name="Freeform 32"/>
            <p:cNvSpPr/>
            <p:nvPr/>
          </p:nvSpPr>
          <p:spPr bwMode="auto">
            <a:xfrm>
              <a:off x="4224" y="3216"/>
              <a:ext cx="672" cy="144"/>
            </a:xfrm>
            <a:custGeom>
              <a:avLst/>
              <a:gdLst>
                <a:gd name="T0" fmla="*/ 0 w 528"/>
                <a:gd name="T1" fmla="*/ 144 h 144"/>
                <a:gd name="T2" fmla="*/ 78 w 528"/>
                <a:gd name="T3" fmla="*/ 48 h 144"/>
                <a:gd name="T4" fmla="*/ 467 w 528"/>
                <a:gd name="T5" fmla="*/ 0 h 144"/>
                <a:gd name="T6" fmla="*/ 778 w 528"/>
                <a:gd name="T7" fmla="*/ 48 h 144"/>
                <a:gd name="T8" fmla="*/ 855 w 528"/>
                <a:gd name="T9" fmla="*/ 144 h 144"/>
                <a:gd name="T10" fmla="*/ 0 60000 65536"/>
                <a:gd name="T11" fmla="*/ 0 60000 65536"/>
                <a:gd name="T12" fmla="*/ 0 60000 65536"/>
                <a:gd name="T13" fmla="*/ 0 60000 65536"/>
                <a:gd name="T14" fmla="*/ 0 60000 65536"/>
                <a:gd name="T15" fmla="*/ 0 w 528"/>
                <a:gd name="T16" fmla="*/ 0 h 144"/>
                <a:gd name="T17" fmla="*/ 528 w 528"/>
                <a:gd name="T18" fmla="*/ 144 h 144"/>
              </a:gdLst>
              <a:ahLst/>
              <a:cxnLst>
                <a:cxn ang="T10">
                  <a:pos x="T0" y="T1"/>
                </a:cxn>
                <a:cxn ang="T11">
                  <a:pos x="T2" y="T3"/>
                </a:cxn>
                <a:cxn ang="T12">
                  <a:pos x="T4" y="T5"/>
                </a:cxn>
                <a:cxn ang="T13">
                  <a:pos x="T6" y="T7"/>
                </a:cxn>
                <a:cxn ang="T14">
                  <a:pos x="T8" y="T9"/>
                </a:cxn>
              </a:cxnLst>
              <a:rect l="T15" t="T16" r="T17" b="T18"/>
              <a:pathLst>
                <a:path w="528" h="144">
                  <a:moveTo>
                    <a:pt x="0" y="144"/>
                  </a:moveTo>
                  <a:cubicBezTo>
                    <a:pt x="0" y="108"/>
                    <a:pt x="0" y="72"/>
                    <a:pt x="48" y="48"/>
                  </a:cubicBezTo>
                  <a:cubicBezTo>
                    <a:pt x="96" y="24"/>
                    <a:pt x="216" y="0"/>
                    <a:pt x="288" y="0"/>
                  </a:cubicBezTo>
                  <a:cubicBezTo>
                    <a:pt x="360" y="0"/>
                    <a:pt x="440" y="24"/>
                    <a:pt x="480" y="48"/>
                  </a:cubicBezTo>
                  <a:cubicBezTo>
                    <a:pt x="520" y="72"/>
                    <a:pt x="520" y="128"/>
                    <a:pt x="528" y="144"/>
                  </a:cubicBezTo>
                </a:path>
              </a:pathLst>
            </a:custGeom>
            <a:noFill/>
            <a:ln w="38100">
              <a:solidFill>
                <a:schemeClr val="tx1"/>
              </a:solidFill>
              <a:round/>
            </a:ln>
          </p:spPr>
          <p:txBody>
            <a:bodyPr wrap="none"/>
            <a:lstStyle/>
            <a:p>
              <a:endParaRPr lang="zh-CN" altLang="en-US"/>
            </a:p>
          </p:txBody>
        </p:sp>
        <p:sp>
          <p:nvSpPr>
            <p:cNvPr id="41009" name="Line 33"/>
            <p:cNvSpPr>
              <a:spLocks noChangeShapeType="1"/>
            </p:cNvSpPr>
            <p:nvPr/>
          </p:nvSpPr>
          <p:spPr bwMode="auto">
            <a:xfrm>
              <a:off x="3504" y="3360"/>
              <a:ext cx="0" cy="432"/>
            </a:xfrm>
            <a:prstGeom prst="line">
              <a:avLst/>
            </a:prstGeom>
            <a:noFill/>
            <a:ln w="38100">
              <a:solidFill>
                <a:schemeClr val="tx1"/>
              </a:solidFill>
              <a:round/>
              <a:tailEnd type="stealth" w="lg" len="lg"/>
            </a:ln>
          </p:spPr>
          <p:txBody>
            <a:bodyPr wrap="none"/>
            <a:lstStyle/>
            <a:p>
              <a:endParaRPr lang="zh-CN" altLang="en-US"/>
            </a:p>
          </p:txBody>
        </p:sp>
        <p:sp>
          <p:nvSpPr>
            <p:cNvPr id="41010" name="Line 34"/>
            <p:cNvSpPr>
              <a:spLocks noChangeShapeType="1"/>
            </p:cNvSpPr>
            <p:nvPr/>
          </p:nvSpPr>
          <p:spPr bwMode="auto">
            <a:xfrm>
              <a:off x="4896" y="3360"/>
              <a:ext cx="0" cy="432"/>
            </a:xfrm>
            <a:prstGeom prst="line">
              <a:avLst/>
            </a:prstGeom>
            <a:noFill/>
            <a:ln w="38100">
              <a:solidFill>
                <a:schemeClr val="tx1"/>
              </a:solidFill>
              <a:round/>
              <a:tailEnd type="stealth" w="lg" len="lg"/>
            </a:ln>
          </p:spPr>
          <p:txBody>
            <a:bodyPr wrap="none"/>
            <a:lstStyle/>
            <a:p>
              <a:endParaRPr lang="zh-CN" altLang="en-US"/>
            </a:p>
          </p:txBody>
        </p:sp>
        <p:sp>
          <p:nvSpPr>
            <p:cNvPr id="41011" name="Line 35"/>
            <p:cNvSpPr>
              <a:spLocks noChangeShapeType="1"/>
            </p:cNvSpPr>
            <p:nvPr/>
          </p:nvSpPr>
          <p:spPr bwMode="auto">
            <a:xfrm>
              <a:off x="4896" y="3792"/>
              <a:ext cx="480" cy="0"/>
            </a:xfrm>
            <a:prstGeom prst="line">
              <a:avLst/>
            </a:prstGeom>
            <a:noFill/>
            <a:ln w="38100">
              <a:solidFill>
                <a:schemeClr val="tx1"/>
              </a:solidFill>
              <a:round/>
              <a:tailEnd type="stealth" w="lg" len="lg"/>
            </a:ln>
          </p:spPr>
          <p:txBody>
            <a:bodyPr wrap="none"/>
            <a:lstStyle/>
            <a:p>
              <a:endParaRPr lang="zh-CN" altLang="en-US"/>
            </a:p>
          </p:txBody>
        </p:sp>
        <p:sp>
          <p:nvSpPr>
            <p:cNvPr id="41012" name="Text Box 36"/>
            <p:cNvSpPr txBox="1">
              <a:spLocks noChangeArrowheads="1"/>
            </p:cNvSpPr>
            <p:nvPr/>
          </p:nvSpPr>
          <p:spPr bwMode="auto">
            <a:xfrm>
              <a:off x="5388" y="3552"/>
              <a:ext cx="372" cy="365"/>
            </a:xfrm>
            <a:prstGeom prst="rect">
              <a:avLst/>
            </a:prstGeom>
            <a:noFill/>
            <a:ln w="9525">
              <a:noFill/>
              <a:miter lim="800000"/>
            </a:ln>
          </p:spPr>
          <p:txBody>
            <a:bodyPr wrap="none">
              <a:spAutoFit/>
            </a:bodyPr>
            <a:lstStyle/>
            <a:p>
              <a:r>
                <a:rPr lang="zh-CN" altLang="en-US" sz="3200">
                  <a:latin typeface="Times New Roman" panose="02020603050405020304" pitchFamily="18" charset="0"/>
                </a:rPr>
                <a:t>…</a:t>
              </a:r>
            </a:p>
          </p:txBody>
        </p:sp>
        <p:sp>
          <p:nvSpPr>
            <p:cNvPr id="41013" name="Text Box 37"/>
            <p:cNvSpPr txBox="1">
              <a:spLocks noChangeArrowheads="1"/>
            </p:cNvSpPr>
            <p:nvPr/>
          </p:nvSpPr>
          <p:spPr bwMode="auto">
            <a:xfrm>
              <a:off x="1110" y="3509"/>
              <a:ext cx="393" cy="288"/>
            </a:xfrm>
            <a:prstGeom prst="rect">
              <a:avLst/>
            </a:prstGeom>
            <a:noFill/>
            <a:ln w="9525">
              <a:noFill/>
              <a:miter lim="800000"/>
            </a:ln>
          </p:spPr>
          <p:txBody>
            <a:bodyPr wrap="none">
              <a:spAutoFit/>
            </a:bodyPr>
            <a:lstStyle/>
            <a:p>
              <a:r>
                <a:rPr lang="en-US" altLang="zh-CN" sz="2400">
                  <a:latin typeface="Times New Roman" panose="02020603050405020304" pitchFamily="18" charset="0"/>
                </a:rPr>
                <a:t>BG</a:t>
              </a:r>
            </a:p>
          </p:txBody>
        </p:sp>
        <p:sp>
          <p:nvSpPr>
            <p:cNvPr id="41014" name="Line 38"/>
            <p:cNvSpPr>
              <a:spLocks noChangeShapeType="1"/>
            </p:cNvSpPr>
            <p:nvPr/>
          </p:nvSpPr>
          <p:spPr bwMode="auto">
            <a:xfrm>
              <a:off x="3504" y="3792"/>
              <a:ext cx="720" cy="0"/>
            </a:xfrm>
            <a:prstGeom prst="line">
              <a:avLst/>
            </a:prstGeom>
            <a:noFill/>
            <a:ln w="38100">
              <a:solidFill>
                <a:schemeClr val="tx1"/>
              </a:solidFill>
              <a:round/>
            </a:ln>
          </p:spPr>
          <p:txBody>
            <a:bodyPr wrap="none"/>
            <a:lstStyle/>
            <a:p>
              <a:endParaRPr lang="zh-CN" altLang="en-US"/>
            </a:p>
          </p:txBody>
        </p:sp>
        <p:sp>
          <p:nvSpPr>
            <p:cNvPr id="41015" name="Line 39"/>
            <p:cNvSpPr>
              <a:spLocks noChangeShapeType="1"/>
            </p:cNvSpPr>
            <p:nvPr/>
          </p:nvSpPr>
          <p:spPr bwMode="auto">
            <a:xfrm flipV="1">
              <a:off x="4224" y="3360"/>
              <a:ext cx="0" cy="432"/>
            </a:xfrm>
            <a:prstGeom prst="line">
              <a:avLst/>
            </a:prstGeom>
            <a:noFill/>
            <a:ln w="38100">
              <a:solidFill>
                <a:schemeClr val="tx1"/>
              </a:solidFill>
              <a:round/>
              <a:tailEnd type="stealth" w="lg" len="lg"/>
            </a:ln>
          </p:spPr>
          <p:txBody>
            <a:bodyPr wrap="none"/>
            <a:lstStyle/>
            <a:p>
              <a:endParaRPr lang="zh-CN" altLang="en-US"/>
            </a:p>
          </p:txBody>
        </p:sp>
        <p:grpSp>
          <p:nvGrpSpPr>
            <p:cNvPr id="41016" name="Group 60"/>
            <p:cNvGrpSpPr/>
            <p:nvPr/>
          </p:nvGrpSpPr>
          <p:grpSpPr bwMode="auto">
            <a:xfrm>
              <a:off x="3168" y="403"/>
              <a:ext cx="2471" cy="1493"/>
              <a:chOff x="3168" y="403"/>
              <a:chExt cx="2471" cy="1493"/>
            </a:xfrm>
          </p:grpSpPr>
          <p:sp>
            <p:nvSpPr>
              <p:cNvPr id="41017" name="Text Box 41"/>
              <p:cNvSpPr txBox="1">
                <a:spLocks noChangeArrowheads="1"/>
              </p:cNvSpPr>
              <p:nvPr/>
            </p:nvSpPr>
            <p:spPr bwMode="auto">
              <a:xfrm>
                <a:off x="4944" y="1272"/>
                <a:ext cx="695" cy="288"/>
              </a:xfrm>
              <a:prstGeom prst="rect">
                <a:avLst/>
              </a:prstGeom>
              <a:noFill/>
              <a:ln w="9525">
                <a:noFill/>
                <a:miter lim="800000"/>
              </a:ln>
            </p:spPr>
            <p:txBody>
              <a:bodyPr wrap="none">
                <a:spAutoFit/>
              </a:bodyPr>
              <a:lstStyle/>
              <a:p>
                <a:r>
                  <a:rPr lang="zh-CN" altLang="en-US" sz="2400">
                    <a:latin typeface="Times New Roman" panose="02020603050405020304" pitchFamily="18" charset="0"/>
                  </a:rPr>
                  <a:t>数据线</a:t>
                </a:r>
              </a:p>
            </p:txBody>
          </p:sp>
          <p:sp>
            <p:nvSpPr>
              <p:cNvPr id="41018" name="Text Box 42"/>
              <p:cNvSpPr txBox="1">
                <a:spLocks noChangeArrowheads="1"/>
              </p:cNvSpPr>
              <p:nvPr/>
            </p:nvSpPr>
            <p:spPr bwMode="auto">
              <a:xfrm>
                <a:off x="4944" y="1608"/>
                <a:ext cx="695" cy="288"/>
              </a:xfrm>
              <a:prstGeom prst="rect">
                <a:avLst/>
              </a:prstGeom>
              <a:noFill/>
              <a:ln w="9525">
                <a:noFill/>
                <a:miter lim="800000"/>
              </a:ln>
            </p:spPr>
            <p:txBody>
              <a:bodyPr wrap="none">
                <a:spAutoFit/>
              </a:bodyPr>
              <a:lstStyle/>
              <a:p>
                <a:r>
                  <a:rPr lang="zh-CN" altLang="en-US" sz="2400">
                    <a:latin typeface="Times New Roman" panose="02020603050405020304" pitchFamily="18" charset="0"/>
                  </a:rPr>
                  <a:t>地址线</a:t>
                </a:r>
              </a:p>
            </p:txBody>
          </p:sp>
          <p:sp>
            <p:nvSpPr>
              <p:cNvPr id="41019" name="Text Box 43"/>
              <p:cNvSpPr txBox="1">
                <a:spLocks noChangeArrowheads="1"/>
              </p:cNvSpPr>
              <p:nvPr/>
            </p:nvSpPr>
            <p:spPr bwMode="auto">
              <a:xfrm>
                <a:off x="3168" y="403"/>
                <a:ext cx="1708" cy="989"/>
              </a:xfrm>
              <a:prstGeom prst="rect">
                <a:avLst/>
              </a:prstGeom>
              <a:noFill/>
              <a:ln w="9525">
                <a:noFill/>
                <a:miter lim="800000"/>
              </a:ln>
            </p:spPr>
            <p:txBody>
              <a:bodyPr>
                <a:spAutoFit/>
              </a:bodyPr>
              <a:lstStyle/>
              <a:p>
                <a:endParaRPr lang="en-US" altLang="zh-CN" sz="2400">
                  <a:latin typeface="Times New Roman" panose="02020603050405020304" pitchFamily="18" charset="0"/>
                </a:endParaRPr>
              </a:p>
              <a:p>
                <a:r>
                  <a:rPr lang="en-US" altLang="zh-CN" sz="2400">
                    <a:latin typeface="Times New Roman" panose="02020603050405020304" pitchFamily="18" charset="0"/>
                  </a:rPr>
                  <a:t>BS</a:t>
                </a:r>
                <a:r>
                  <a:rPr lang="en-US" altLang="zh-CN">
                    <a:latin typeface="Times New Roman" panose="02020603050405020304" pitchFamily="18" charset="0"/>
                  </a:rPr>
                  <a:t>  </a:t>
                </a:r>
                <a:r>
                  <a:rPr lang="zh-CN" altLang="en-US" sz="2400">
                    <a:latin typeface="Times New Roman" panose="02020603050405020304" pitchFamily="18" charset="0"/>
                  </a:rPr>
                  <a:t>－总线忙</a:t>
                </a:r>
              </a:p>
              <a:p>
                <a:r>
                  <a:rPr lang="en-US" altLang="zh-CN" sz="2400">
                    <a:latin typeface="Times New Roman" panose="02020603050405020304" pitchFamily="18" charset="0"/>
                  </a:rPr>
                  <a:t>BR</a:t>
                </a:r>
                <a:r>
                  <a:rPr lang="zh-CN" altLang="en-US" sz="2400">
                    <a:latin typeface="Times New Roman" panose="02020603050405020304" pitchFamily="18" charset="0"/>
                  </a:rPr>
                  <a:t>－总线请求</a:t>
                </a:r>
              </a:p>
              <a:p>
                <a:r>
                  <a:rPr lang="en-US" altLang="zh-CN" sz="2400">
                    <a:latin typeface="Times New Roman" panose="02020603050405020304" pitchFamily="18" charset="0"/>
                  </a:rPr>
                  <a:t>BG</a:t>
                </a:r>
                <a:r>
                  <a:rPr lang="zh-CN" altLang="en-US" sz="2400">
                    <a:latin typeface="Times New Roman" panose="02020603050405020304" pitchFamily="18" charset="0"/>
                  </a:rPr>
                  <a:t>－总线同意</a:t>
                </a:r>
              </a:p>
            </p:txBody>
          </p:sp>
        </p:grpSp>
      </p:grpSp>
      <p:sp>
        <p:nvSpPr>
          <p:cNvPr id="179244" name="Line 44"/>
          <p:cNvSpPr>
            <a:spLocks noChangeShapeType="1"/>
          </p:cNvSpPr>
          <p:nvPr/>
        </p:nvSpPr>
        <p:spPr bwMode="auto">
          <a:xfrm flipH="1">
            <a:off x="2971800" y="3352800"/>
            <a:ext cx="3276600" cy="0"/>
          </a:xfrm>
          <a:prstGeom prst="line">
            <a:avLst/>
          </a:prstGeom>
          <a:noFill/>
          <a:ln w="76200">
            <a:solidFill>
              <a:srgbClr val="0419E0"/>
            </a:solidFill>
            <a:round/>
            <a:tailEnd type="stealth" w="med" len="med"/>
          </a:ln>
        </p:spPr>
        <p:txBody>
          <a:bodyPr wrap="none"/>
          <a:lstStyle/>
          <a:p>
            <a:endParaRPr lang="zh-CN" altLang="en-US"/>
          </a:p>
        </p:txBody>
      </p:sp>
      <p:sp>
        <p:nvSpPr>
          <p:cNvPr id="179245" name="Line 45"/>
          <p:cNvSpPr>
            <a:spLocks noChangeShapeType="1"/>
          </p:cNvSpPr>
          <p:nvPr/>
        </p:nvSpPr>
        <p:spPr bwMode="auto">
          <a:xfrm>
            <a:off x="2971800" y="3886200"/>
            <a:ext cx="5105400" cy="0"/>
          </a:xfrm>
          <a:prstGeom prst="line">
            <a:avLst/>
          </a:prstGeom>
          <a:noFill/>
          <a:ln w="76200">
            <a:solidFill>
              <a:srgbClr val="0419E0"/>
            </a:solidFill>
            <a:round/>
            <a:headEnd type="stealth" w="med" len="med"/>
          </a:ln>
        </p:spPr>
        <p:txBody>
          <a:bodyPr wrap="none"/>
          <a:lstStyle/>
          <a:p>
            <a:endParaRPr lang="zh-CN" altLang="en-US"/>
          </a:p>
        </p:txBody>
      </p:sp>
      <p:grpSp>
        <p:nvGrpSpPr>
          <p:cNvPr id="4" name="Group 46"/>
          <p:cNvGrpSpPr/>
          <p:nvPr/>
        </p:nvGrpSpPr>
        <p:grpSpPr bwMode="auto">
          <a:xfrm>
            <a:off x="5867400" y="3886200"/>
            <a:ext cx="2209800" cy="609600"/>
            <a:chOff x="2736" y="1296"/>
            <a:chExt cx="1392" cy="384"/>
          </a:xfrm>
        </p:grpSpPr>
        <p:sp>
          <p:nvSpPr>
            <p:cNvPr id="40978" name="Line 47"/>
            <p:cNvSpPr>
              <a:spLocks noChangeShapeType="1"/>
            </p:cNvSpPr>
            <p:nvPr/>
          </p:nvSpPr>
          <p:spPr bwMode="auto">
            <a:xfrm flipV="1">
              <a:off x="2736" y="1296"/>
              <a:ext cx="0" cy="384"/>
            </a:xfrm>
            <a:prstGeom prst="line">
              <a:avLst/>
            </a:prstGeom>
            <a:noFill/>
            <a:ln w="76200">
              <a:solidFill>
                <a:srgbClr val="0419E0"/>
              </a:solidFill>
              <a:round/>
              <a:tailEnd type="stealth" w="med" len="med"/>
            </a:ln>
          </p:spPr>
          <p:txBody>
            <a:bodyPr wrap="none"/>
            <a:lstStyle/>
            <a:p>
              <a:endParaRPr lang="zh-CN" altLang="en-US"/>
            </a:p>
          </p:txBody>
        </p:sp>
        <p:sp>
          <p:nvSpPr>
            <p:cNvPr id="40979" name="Line 48"/>
            <p:cNvSpPr>
              <a:spLocks noChangeShapeType="1"/>
            </p:cNvSpPr>
            <p:nvPr/>
          </p:nvSpPr>
          <p:spPr bwMode="auto">
            <a:xfrm flipV="1">
              <a:off x="4128" y="1296"/>
              <a:ext cx="0" cy="384"/>
            </a:xfrm>
            <a:prstGeom prst="line">
              <a:avLst/>
            </a:prstGeom>
            <a:noFill/>
            <a:ln w="76200">
              <a:solidFill>
                <a:srgbClr val="0419E0"/>
              </a:solidFill>
              <a:round/>
              <a:tailEnd type="stealth" w="med" len="med"/>
            </a:ln>
          </p:spPr>
          <p:txBody>
            <a:bodyPr wrap="none"/>
            <a:lstStyle/>
            <a:p>
              <a:endParaRPr lang="zh-CN" altLang="en-US"/>
            </a:p>
          </p:txBody>
        </p:sp>
      </p:grpSp>
      <p:sp>
        <p:nvSpPr>
          <p:cNvPr id="179249" name="Line 49"/>
          <p:cNvSpPr>
            <a:spLocks noChangeShapeType="1"/>
          </p:cNvSpPr>
          <p:nvPr/>
        </p:nvSpPr>
        <p:spPr bwMode="auto">
          <a:xfrm flipV="1">
            <a:off x="4114800" y="5334000"/>
            <a:ext cx="0" cy="685800"/>
          </a:xfrm>
          <a:prstGeom prst="line">
            <a:avLst/>
          </a:prstGeom>
          <a:noFill/>
          <a:ln w="76200">
            <a:solidFill>
              <a:srgbClr val="0419E0"/>
            </a:solidFill>
            <a:round/>
            <a:tailEnd type="stealth" w="med" len="med"/>
          </a:ln>
        </p:spPr>
        <p:txBody>
          <a:bodyPr wrap="none"/>
          <a:lstStyle/>
          <a:p>
            <a:endParaRPr lang="zh-CN" altLang="en-US"/>
          </a:p>
        </p:txBody>
      </p:sp>
      <p:sp>
        <p:nvSpPr>
          <p:cNvPr id="179250" name="Line 50"/>
          <p:cNvSpPr>
            <a:spLocks noChangeShapeType="1"/>
          </p:cNvSpPr>
          <p:nvPr/>
        </p:nvSpPr>
        <p:spPr bwMode="auto">
          <a:xfrm>
            <a:off x="2971800" y="6019800"/>
            <a:ext cx="1143000" cy="0"/>
          </a:xfrm>
          <a:prstGeom prst="line">
            <a:avLst/>
          </a:prstGeom>
          <a:noFill/>
          <a:ln w="76200">
            <a:solidFill>
              <a:srgbClr val="0419E0"/>
            </a:solidFill>
            <a:round/>
          </a:ln>
        </p:spPr>
        <p:txBody>
          <a:bodyPr wrap="none"/>
          <a:lstStyle/>
          <a:p>
            <a:endParaRPr lang="zh-CN" altLang="en-US"/>
          </a:p>
        </p:txBody>
      </p:sp>
      <p:sp>
        <p:nvSpPr>
          <p:cNvPr id="179251" name="Freeform 51"/>
          <p:cNvSpPr/>
          <p:nvPr/>
        </p:nvSpPr>
        <p:spPr bwMode="auto">
          <a:xfrm>
            <a:off x="4114800" y="5105400"/>
            <a:ext cx="1066800" cy="228600"/>
          </a:xfrm>
          <a:custGeom>
            <a:avLst/>
            <a:gdLst>
              <a:gd name="T0" fmla="*/ 0 w 528"/>
              <a:gd name="T1" fmla="*/ 362902445 h 144"/>
              <a:gd name="T2" fmla="*/ 195947695 w 528"/>
              <a:gd name="T3" fmla="*/ 120967498 h 144"/>
              <a:gd name="T4" fmla="*/ 1175684277 w 528"/>
              <a:gd name="T5" fmla="*/ 0 h 144"/>
              <a:gd name="T6" fmla="*/ 1959472785 w 528"/>
              <a:gd name="T7" fmla="*/ 120967498 h 144"/>
              <a:gd name="T8" fmla="*/ 2147483647 w 528"/>
              <a:gd name="T9" fmla="*/ 362902445 h 144"/>
              <a:gd name="T10" fmla="*/ 0 60000 65536"/>
              <a:gd name="T11" fmla="*/ 0 60000 65536"/>
              <a:gd name="T12" fmla="*/ 0 60000 65536"/>
              <a:gd name="T13" fmla="*/ 0 60000 65536"/>
              <a:gd name="T14" fmla="*/ 0 60000 65536"/>
              <a:gd name="T15" fmla="*/ 0 w 528"/>
              <a:gd name="T16" fmla="*/ 0 h 144"/>
              <a:gd name="T17" fmla="*/ 528 w 528"/>
              <a:gd name="T18" fmla="*/ 144 h 144"/>
            </a:gdLst>
            <a:ahLst/>
            <a:cxnLst>
              <a:cxn ang="T10">
                <a:pos x="T0" y="T1"/>
              </a:cxn>
              <a:cxn ang="T11">
                <a:pos x="T2" y="T3"/>
              </a:cxn>
              <a:cxn ang="T12">
                <a:pos x="T4" y="T5"/>
              </a:cxn>
              <a:cxn ang="T13">
                <a:pos x="T6" y="T7"/>
              </a:cxn>
              <a:cxn ang="T14">
                <a:pos x="T8" y="T9"/>
              </a:cxn>
            </a:cxnLst>
            <a:rect l="T15" t="T16" r="T17" b="T18"/>
            <a:pathLst>
              <a:path w="528" h="144">
                <a:moveTo>
                  <a:pt x="0" y="144"/>
                </a:moveTo>
                <a:cubicBezTo>
                  <a:pt x="0" y="108"/>
                  <a:pt x="0" y="72"/>
                  <a:pt x="48" y="48"/>
                </a:cubicBezTo>
                <a:cubicBezTo>
                  <a:pt x="96" y="24"/>
                  <a:pt x="216" y="0"/>
                  <a:pt x="288" y="0"/>
                </a:cubicBezTo>
                <a:cubicBezTo>
                  <a:pt x="360" y="0"/>
                  <a:pt x="440" y="24"/>
                  <a:pt x="480" y="48"/>
                </a:cubicBezTo>
                <a:cubicBezTo>
                  <a:pt x="520" y="72"/>
                  <a:pt x="520" y="128"/>
                  <a:pt x="528" y="144"/>
                </a:cubicBezTo>
              </a:path>
            </a:pathLst>
          </a:custGeom>
          <a:noFill/>
          <a:ln w="76200">
            <a:solidFill>
              <a:srgbClr val="0419E0"/>
            </a:solidFill>
            <a:round/>
          </a:ln>
        </p:spPr>
        <p:txBody>
          <a:bodyPr wrap="none"/>
          <a:lstStyle/>
          <a:p>
            <a:endParaRPr lang="zh-CN" altLang="en-US"/>
          </a:p>
        </p:txBody>
      </p:sp>
      <p:sp>
        <p:nvSpPr>
          <p:cNvPr id="179252" name="Line 52"/>
          <p:cNvSpPr>
            <a:spLocks noChangeShapeType="1"/>
          </p:cNvSpPr>
          <p:nvPr/>
        </p:nvSpPr>
        <p:spPr bwMode="auto">
          <a:xfrm>
            <a:off x="5181600" y="5334000"/>
            <a:ext cx="0" cy="685800"/>
          </a:xfrm>
          <a:prstGeom prst="line">
            <a:avLst/>
          </a:prstGeom>
          <a:noFill/>
          <a:ln w="76200">
            <a:solidFill>
              <a:srgbClr val="0419E0"/>
            </a:solidFill>
            <a:round/>
            <a:tailEnd type="stealth" w="med" len="med"/>
          </a:ln>
        </p:spPr>
        <p:txBody>
          <a:bodyPr wrap="none"/>
          <a:lstStyle/>
          <a:p>
            <a:endParaRPr lang="zh-CN" altLang="en-US"/>
          </a:p>
        </p:txBody>
      </p:sp>
      <p:sp>
        <p:nvSpPr>
          <p:cNvPr id="179253" name="Line 53"/>
          <p:cNvSpPr>
            <a:spLocks noChangeShapeType="1"/>
          </p:cNvSpPr>
          <p:nvPr/>
        </p:nvSpPr>
        <p:spPr bwMode="auto">
          <a:xfrm>
            <a:off x="5181600" y="6019800"/>
            <a:ext cx="838200" cy="0"/>
          </a:xfrm>
          <a:prstGeom prst="line">
            <a:avLst/>
          </a:prstGeom>
          <a:noFill/>
          <a:ln w="76200">
            <a:solidFill>
              <a:srgbClr val="0419E0"/>
            </a:solidFill>
            <a:round/>
          </a:ln>
        </p:spPr>
        <p:txBody>
          <a:bodyPr wrap="none"/>
          <a:lstStyle/>
          <a:p>
            <a:endParaRPr lang="zh-CN" altLang="en-US"/>
          </a:p>
        </p:txBody>
      </p:sp>
      <p:sp>
        <p:nvSpPr>
          <p:cNvPr id="179254" name="Line 54"/>
          <p:cNvSpPr>
            <a:spLocks noChangeShapeType="1"/>
          </p:cNvSpPr>
          <p:nvPr/>
        </p:nvSpPr>
        <p:spPr bwMode="auto">
          <a:xfrm flipV="1">
            <a:off x="6019800" y="5334000"/>
            <a:ext cx="0" cy="685800"/>
          </a:xfrm>
          <a:prstGeom prst="line">
            <a:avLst/>
          </a:prstGeom>
          <a:noFill/>
          <a:ln w="76200">
            <a:solidFill>
              <a:srgbClr val="0419E0"/>
            </a:solidFill>
            <a:round/>
            <a:tailEnd type="stealth" w="med" len="med"/>
          </a:ln>
        </p:spPr>
        <p:txBody>
          <a:bodyPr wrap="none"/>
          <a:lstStyle/>
          <a:p>
            <a:endParaRPr lang="zh-CN" altLang="en-US"/>
          </a:p>
        </p:txBody>
      </p:sp>
      <p:sp>
        <p:nvSpPr>
          <p:cNvPr id="179255" name="Line 55"/>
          <p:cNvSpPr>
            <a:spLocks noChangeShapeType="1"/>
          </p:cNvSpPr>
          <p:nvPr/>
        </p:nvSpPr>
        <p:spPr bwMode="auto">
          <a:xfrm flipV="1">
            <a:off x="6248400" y="3352800"/>
            <a:ext cx="0" cy="1143000"/>
          </a:xfrm>
          <a:prstGeom prst="line">
            <a:avLst/>
          </a:prstGeom>
          <a:noFill/>
          <a:ln w="76200">
            <a:solidFill>
              <a:srgbClr val="0419E0"/>
            </a:solidFill>
            <a:round/>
            <a:tailEnd type="stealth" w="med" len="med"/>
          </a:ln>
        </p:spPr>
        <p:txBody>
          <a:bodyPr wrap="none"/>
          <a:lstStyle/>
          <a:p>
            <a:endParaRPr lang="zh-CN" altLang="en-US"/>
          </a:p>
        </p:txBody>
      </p:sp>
      <p:sp>
        <p:nvSpPr>
          <p:cNvPr id="179257" name="Rectangle 57"/>
          <p:cNvSpPr>
            <a:spLocks noChangeArrowheads="1"/>
          </p:cNvSpPr>
          <p:nvPr/>
        </p:nvSpPr>
        <p:spPr bwMode="auto">
          <a:xfrm>
            <a:off x="5715000" y="4495800"/>
            <a:ext cx="1676400" cy="838200"/>
          </a:xfrm>
          <a:prstGeom prst="rect">
            <a:avLst/>
          </a:prstGeom>
          <a:solidFill>
            <a:srgbClr val="0419E0"/>
          </a:solidFill>
          <a:ln w="9525">
            <a:solidFill>
              <a:schemeClr val="folHlink"/>
            </a:solidFill>
            <a:miter lim="800000"/>
          </a:ln>
        </p:spPr>
        <p:txBody>
          <a:bodyPr wrap="none" anchor="ctr"/>
          <a:lstStyle/>
          <a:p>
            <a:pPr algn="ctr"/>
            <a:r>
              <a:rPr lang="en-US" altLang="zh-CN" sz="2400">
                <a:solidFill>
                  <a:schemeClr val="bg2"/>
                </a:solidFill>
                <a:latin typeface="Times New Roman" panose="02020603050405020304" pitchFamily="18" charset="0"/>
              </a:rPr>
              <a:t>I/O</a:t>
            </a:r>
            <a:r>
              <a:rPr lang="zh-CN" altLang="en-US" sz="2400">
                <a:solidFill>
                  <a:schemeClr val="bg2"/>
                </a:solidFill>
                <a:latin typeface="Times New Roman" panose="02020603050405020304" pitchFamily="18" charset="0"/>
              </a:rPr>
              <a:t>接口1</a:t>
            </a:r>
          </a:p>
        </p:txBody>
      </p:sp>
      <p:sp>
        <p:nvSpPr>
          <p:cNvPr id="60" name="灯片编号占位符 59"/>
          <p:cNvSpPr>
            <a:spLocks noGrp="1"/>
          </p:cNvSpPr>
          <p:nvPr>
            <p:ph type="sldNum" sz="quarter" idx="12"/>
          </p:nvPr>
        </p:nvSpPr>
        <p:spPr/>
        <p:txBody>
          <a:bodyPr/>
          <a:lstStyle/>
          <a:p>
            <a:pPr>
              <a:defRPr/>
            </a:pPr>
            <a:fld id="{78565C21-4131-4A9B-ACDA-98BFBAB1A1F5}" type="slidenum">
              <a:rPr lang="zh-CN" altLang="en-US"/>
              <a:t>29</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out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slide(fromBottom)">
                                      <p:cBhvr>
                                        <p:cTn id="12" dur="500"/>
                                        <p:tgtEl>
                                          <p:spTgt spid="4"/>
                                        </p:tgtEl>
                                      </p:cBhvr>
                                    </p:animEffect>
                                  </p:childTnLst>
                                </p:cTn>
                              </p:par>
                            </p:childTnLst>
                          </p:cTn>
                        </p:par>
                        <p:par>
                          <p:cTn id="13" fill="hold">
                            <p:stCondLst>
                              <p:cond delay="500"/>
                            </p:stCondLst>
                            <p:childTnLst>
                              <p:par>
                                <p:cTn id="14" presetID="12" presetClass="entr" presetSubtype="2" fill="hold" grpId="0" nodeType="afterEffect">
                                  <p:stCondLst>
                                    <p:cond delay="0"/>
                                  </p:stCondLst>
                                  <p:childTnLst>
                                    <p:set>
                                      <p:cBhvr>
                                        <p:cTn id="15" dur="1" fill="hold">
                                          <p:stCondLst>
                                            <p:cond delay="0"/>
                                          </p:stCondLst>
                                        </p:cTn>
                                        <p:tgtEl>
                                          <p:spTgt spid="179245"/>
                                        </p:tgtEl>
                                        <p:attrNameLst>
                                          <p:attrName>style.visibility</p:attrName>
                                        </p:attrNameLst>
                                      </p:cBhvr>
                                      <p:to>
                                        <p:strVal val="visible"/>
                                      </p:to>
                                    </p:set>
                                    <p:animEffect transition="in" filter="slide(fromRight)">
                                      <p:cBhvr>
                                        <p:cTn id="16" dur="500"/>
                                        <p:tgtEl>
                                          <p:spTgt spid="179245"/>
                                        </p:tgtEl>
                                      </p:cBhvr>
                                    </p:animEffect>
                                  </p:childTnLst>
                                </p:cTn>
                              </p:par>
                            </p:childTnLst>
                          </p:cTn>
                        </p:par>
                      </p:childTnLst>
                    </p:cTn>
                  </p:par>
                  <p:par>
                    <p:cTn id="17" fill="hold">
                      <p:stCondLst>
                        <p:cond delay="indefinite"/>
                      </p:stCondLst>
                      <p:childTnLst>
                        <p:par>
                          <p:cTn id="18" fill="hold">
                            <p:stCondLst>
                              <p:cond delay="0"/>
                            </p:stCondLst>
                            <p:childTnLst>
                              <p:par>
                                <p:cTn id="19" presetID="12" presetClass="entr" presetSubtype="8" fill="hold" grpId="0" nodeType="clickEffect">
                                  <p:stCondLst>
                                    <p:cond delay="0"/>
                                  </p:stCondLst>
                                  <p:childTnLst>
                                    <p:set>
                                      <p:cBhvr>
                                        <p:cTn id="20" dur="1" fill="hold">
                                          <p:stCondLst>
                                            <p:cond delay="0"/>
                                          </p:stCondLst>
                                        </p:cTn>
                                        <p:tgtEl>
                                          <p:spTgt spid="179250"/>
                                        </p:tgtEl>
                                        <p:attrNameLst>
                                          <p:attrName>style.visibility</p:attrName>
                                        </p:attrNameLst>
                                      </p:cBhvr>
                                      <p:to>
                                        <p:strVal val="visible"/>
                                      </p:to>
                                    </p:set>
                                    <p:animEffect transition="in" filter="slide(fromLeft)">
                                      <p:cBhvr>
                                        <p:cTn id="21" dur="500"/>
                                        <p:tgtEl>
                                          <p:spTgt spid="179250"/>
                                        </p:tgtEl>
                                      </p:cBhvr>
                                    </p:animEffect>
                                  </p:childTnLst>
                                </p:cTn>
                              </p:par>
                            </p:childTnLst>
                          </p:cTn>
                        </p:par>
                        <p:par>
                          <p:cTn id="22" fill="hold">
                            <p:stCondLst>
                              <p:cond delay="500"/>
                            </p:stCondLst>
                            <p:childTnLst>
                              <p:par>
                                <p:cTn id="23" presetID="12" presetClass="entr" presetSubtype="4" fill="hold" grpId="0" nodeType="afterEffect">
                                  <p:stCondLst>
                                    <p:cond delay="0"/>
                                  </p:stCondLst>
                                  <p:childTnLst>
                                    <p:set>
                                      <p:cBhvr>
                                        <p:cTn id="24" dur="1" fill="hold">
                                          <p:stCondLst>
                                            <p:cond delay="0"/>
                                          </p:stCondLst>
                                        </p:cTn>
                                        <p:tgtEl>
                                          <p:spTgt spid="179249"/>
                                        </p:tgtEl>
                                        <p:attrNameLst>
                                          <p:attrName>style.visibility</p:attrName>
                                        </p:attrNameLst>
                                      </p:cBhvr>
                                      <p:to>
                                        <p:strVal val="visible"/>
                                      </p:to>
                                    </p:set>
                                    <p:animEffect transition="in" filter="slide(fromBottom)">
                                      <p:cBhvr>
                                        <p:cTn id="25" dur="500"/>
                                        <p:tgtEl>
                                          <p:spTgt spid="179249"/>
                                        </p:tgtEl>
                                      </p:cBhvr>
                                    </p:animEffect>
                                  </p:childTnLst>
                                </p:cTn>
                              </p:par>
                            </p:childTnLst>
                          </p:cTn>
                        </p:par>
                        <p:par>
                          <p:cTn id="26" fill="hold">
                            <p:stCondLst>
                              <p:cond delay="1000"/>
                            </p:stCondLst>
                            <p:childTnLst>
                              <p:par>
                                <p:cTn id="27" presetID="18" presetClass="entr" presetSubtype="3" fill="hold" grpId="0" nodeType="afterEffect">
                                  <p:stCondLst>
                                    <p:cond delay="0"/>
                                  </p:stCondLst>
                                  <p:childTnLst>
                                    <p:set>
                                      <p:cBhvr>
                                        <p:cTn id="28" dur="1" fill="hold">
                                          <p:stCondLst>
                                            <p:cond delay="0"/>
                                          </p:stCondLst>
                                        </p:cTn>
                                        <p:tgtEl>
                                          <p:spTgt spid="179251"/>
                                        </p:tgtEl>
                                        <p:attrNameLst>
                                          <p:attrName>style.visibility</p:attrName>
                                        </p:attrNameLst>
                                      </p:cBhvr>
                                      <p:to>
                                        <p:strVal val="visible"/>
                                      </p:to>
                                    </p:set>
                                    <p:animEffect transition="in" filter="strips(upRight)">
                                      <p:cBhvr>
                                        <p:cTn id="29" dur="500"/>
                                        <p:tgtEl>
                                          <p:spTgt spid="179251"/>
                                        </p:tgtEl>
                                      </p:cBhvr>
                                    </p:animEffect>
                                  </p:childTnLst>
                                </p:cTn>
                              </p:par>
                            </p:childTnLst>
                          </p:cTn>
                        </p:par>
                        <p:par>
                          <p:cTn id="30" fill="hold">
                            <p:stCondLst>
                              <p:cond delay="1500"/>
                            </p:stCondLst>
                            <p:childTnLst>
                              <p:par>
                                <p:cTn id="31" presetID="18" presetClass="entr" presetSubtype="12" fill="hold" grpId="0" nodeType="afterEffect">
                                  <p:stCondLst>
                                    <p:cond delay="0"/>
                                  </p:stCondLst>
                                  <p:childTnLst>
                                    <p:set>
                                      <p:cBhvr>
                                        <p:cTn id="32" dur="1" fill="hold">
                                          <p:stCondLst>
                                            <p:cond delay="0"/>
                                          </p:stCondLst>
                                        </p:cTn>
                                        <p:tgtEl>
                                          <p:spTgt spid="179252"/>
                                        </p:tgtEl>
                                        <p:attrNameLst>
                                          <p:attrName>style.visibility</p:attrName>
                                        </p:attrNameLst>
                                      </p:cBhvr>
                                      <p:to>
                                        <p:strVal val="visible"/>
                                      </p:to>
                                    </p:set>
                                    <p:animEffect transition="in" filter="strips(downLeft)">
                                      <p:cBhvr>
                                        <p:cTn id="33" dur="500"/>
                                        <p:tgtEl>
                                          <p:spTgt spid="179252"/>
                                        </p:tgtEl>
                                      </p:cBhvr>
                                    </p:animEffect>
                                  </p:childTnLst>
                                </p:cTn>
                              </p:par>
                            </p:childTnLst>
                          </p:cTn>
                        </p:par>
                        <p:par>
                          <p:cTn id="34" fill="hold">
                            <p:stCondLst>
                              <p:cond delay="2000"/>
                            </p:stCondLst>
                            <p:childTnLst>
                              <p:par>
                                <p:cTn id="35" presetID="17" presetClass="entr" presetSubtype="8" fill="hold" grpId="0" nodeType="afterEffect">
                                  <p:stCondLst>
                                    <p:cond delay="0"/>
                                  </p:stCondLst>
                                  <p:childTnLst>
                                    <p:set>
                                      <p:cBhvr>
                                        <p:cTn id="36" dur="1" fill="hold">
                                          <p:stCondLst>
                                            <p:cond delay="0"/>
                                          </p:stCondLst>
                                        </p:cTn>
                                        <p:tgtEl>
                                          <p:spTgt spid="179253"/>
                                        </p:tgtEl>
                                        <p:attrNameLst>
                                          <p:attrName>style.visibility</p:attrName>
                                        </p:attrNameLst>
                                      </p:cBhvr>
                                      <p:to>
                                        <p:strVal val="visible"/>
                                      </p:to>
                                    </p:set>
                                    <p:anim calcmode="lin" valueType="num">
                                      <p:cBhvr>
                                        <p:cTn id="37" dur="500" fill="hold"/>
                                        <p:tgtEl>
                                          <p:spTgt spid="179253"/>
                                        </p:tgtEl>
                                        <p:attrNameLst>
                                          <p:attrName>ppt_x</p:attrName>
                                        </p:attrNameLst>
                                      </p:cBhvr>
                                      <p:tavLst>
                                        <p:tav tm="0">
                                          <p:val>
                                            <p:strVal val="#ppt_x-#ppt_w/2"/>
                                          </p:val>
                                        </p:tav>
                                        <p:tav tm="100000">
                                          <p:val>
                                            <p:strVal val="#ppt_x"/>
                                          </p:val>
                                        </p:tav>
                                      </p:tavLst>
                                    </p:anim>
                                    <p:anim calcmode="lin" valueType="num">
                                      <p:cBhvr>
                                        <p:cTn id="38" dur="500" fill="hold"/>
                                        <p:tgtEl>
                                          <p:spTgt spid="179253"/>
                                        </p:tgtEl>
                                        <p:attrNameLst>
                                          <p:attrName>ppt_y</p:attrName>
                                        </p:attrNameLst>
                                      </p:cBhvr>
                                      <p:tavLst>
                                        <p:tav tm="0">
                                          <p:val>
                                            <p:strVal val="#ppt_y"/>
                                          </p:val>
                                        </p:tav>
                                        <p:tav tm="100000">
                                          <p:val>
                                            <p:strVal val="#ppt_y"/>
                                          </p:val>
                                        </p:tav>
                                      </p:tavLst>
                                    </p:anim>
                                    <p:anim calcmode="lin" valueType="num">
                                      <p:cBhvr>
                                        <p:cTn id="39" dur="500" fill="hold"/>
                                        <p:tgtEl>
                                          <p:spTgt spid="179253"/>
                                        </p:tgtEl>
                                        <p:attrNameLst>
                                          <p:attrName>ppt_w</p:attrName>
                                        </p:attrNameLst>
                                      </p:cBhvr>
                                      <p:tavLst>
                                        <p:tav tm="0">
                                          <p:val>
                                            <p:fltVal val="0"/>
                                          </p:val>
                                        </p:tav>
                                        <p:tav tm="100000">
                                          <p:val>
                                            <p:strVal val="#ppt_w"/>
                                          </p:val>
                                        </p:tav>
                                      </p:tavLst>
                                    </p:anim>
                                    <p:anim calcmode="lin" valueType="num">
                                      <p:cBhvr>
                                        <p:cTn id="40" dur="500" fill="hold"/>
                                        <p:tgtEl>
                                          <p:spTgt spid="179253"/>
                                        </p:tgtEl>
                                        <p:attrNameLst>
                                          <p:attrName>ppt_h</p:attrName>
                                        </p:attrNameLst>
                                      </p:cBhvr>
                                      <p:tavLst>
                                        <p:tav tm="0">
                                          <p:val>
                                            <p:strVal val="#ppt_h"/>
                                          </p:val>
                                        </p:tav>
                                        <p:tav tm="100000">
                                          <p:val>
                                            <p:strVal val="#ppt_h"/>
                                          </p:val>
                                        </p:tav>
                                      </p:tavLst>
                                    </p:anim>
                                  </p:childTnLst>
                                </p:cTn>
                              </p:par>
                            </p:childTnLst>
                          </p:cTn>
                        </p:par>
                        <p:par>
                          <p:cTn id="41" fill="hold">
                            <p:stCondLst>
                              <p:cond delay="2500"/>
                            </p:stCondLst>
                            <p:childTnLst>
                              <p:par>
                                <p:cTn id="42" presetID="12" presetClass="entr" presetSubtype="4" fill="hold" grpId="0" nodeType="afterEffect">
                                  <p:stCondLst>
                                    <p:cond delay="0"/>
                                  </p:stCondLst>
                                  <p:childTnLst>
                                    <p:set>
                                      <p:cBhvr>
                                        <p:cTn id="43" dur="1" fill="hold">
                                          <p:stCondLst>
                                            <p:cond delay="0"/>
                                          </p:stCondLst>
                                        </p:cTn>
                                        <p:tgtEl>
                                          <p:spTgt spid="179254"/>
                                        </p:tgtEl>
                                        <p:attrNameLst>
                                          <p:attrName>style.visibility</p:attrName>
                                        </p:attrNameLst>
                                      </p:cBhvr>
                                      <p:to>
                                        <p:strVal val="visible"/>
                                      </p:to>
                                    </p:set>
                                    <p:animEffect transition="in" filter="slide(fromBottom)">
                                      <p:cBhvr>
                                        <p:cTn id="44" dur="500"/>
                                        <p:tgtEl>
                                          <p:spTgt spid="179254"/>
                                        </p:tgtEl>
                                      </p:cBhvr>
                                    </p:animEffect>
                                  </p:childTnLst>
                                </p:cTn>
                              </p:par>
                            </p:childTnLst>
                          </p:cTn>
                        </p:par>
                      </p:childTnLst>
                    </p:cTn>
                  </p:par>
                  <p:par>
                    <p:cTn id="45" fill="hold">
                      <p:stCondLst>
                        <p:cond delay="indefinite"/>
                      </p:stCondLst>
                      <p:childTnLst>
                        <p:par>
                          <p:cTn id="46" fill="hold">
                            <p:stCondLst>
                              <p:cond delay="0"/>
                            </p:stCondLst>
                            <p:childTnLst>
                              <p:par>
                                <p:cTn id="47" presetID="4" presetClass="entr" presetSubtype="32" fill="hold" grpId="0" nodeType="clickEffect">
                                  <p:stCondLst>
                                    <p:cond delay="0"/>
                                  </p:stCondLst>
                                  <p:childTnLst>
                                    <p:set>
                                      <p:cBhvr>
                                        <p:cTn id="48" dur="1" fill="hold">
                                          <p:stCondLst>
                                            <p:cond delay="0"/>
                                          </p:stCondLst>
                                        </p:cTn>
                                        <p:tgtEl>
                                          <p:spTgt spid="179257"/>
                                        </p:tgtEl>
                                        <p:attrNameLst>
                                          <p:attrName>style.visibility</p:attrName>
                                        </p:attrNameLst>
                                      </p:cBhvr>
                                      <p:to>
                                        <p:strVal val="visible"/>
                                      </p:to>
                                    </p:set>
                                    <p:animEffect transition="in" filter="box(out)">
                                      <p:cBhvr>
                                        <p:cTn id="49" dur="500"/>
                                        <p:tgtEl>
                                          <p:spTgt spid="179257"/>
                                        </p:tgtEl>
                                      </p:cBhvr>
                                    </p:animEffect>
                                  </p:childTnLst>
                                </p:cTn>
                              </p:par>
                            </p:childTnLst>
                          </p:cTn>
                        </p:par>
                      </p:childTnLst>
                    </p:cTn>
                  </p:par>
                  <p:par>
                    <p:cTn id="50" fill="hold">
                      <p:stCondLst>
                        <p:cond delay="indefinite"/>
                      </p:stCondLst>
                      <p:childTnLst>
                        <p:par>
                          <p:cTn id="51" fill="hold">
                            <p:stCondLst>
                              <p:cond delay="0"/>
                            </p:stCondLst>
                            <p:childTnLst>
                              <p:par>
                                <p:cTn id="52" presetID="12" presetClass="entr" presetSubtype="4" fill="hold" grpId="0" nodeType="clickEffect">
                                  <p:stCondLst>
                                    <p:cond delay="0"/>
                                  </p:stCondLst>
                                  <p:childTnLst>
                                    <p:set>
                                      <p:cBhvr>
                                        <p:cTn id="53" dur="1" fill="hold">
                                          <p:stCondLst>
                                            <p:cond delay="0"/>
                                          </p:stCondLst>
                                        </p:cTn>
                                        <p:tgtEl>
                                          <p:spTgt spid="179255"/>
                                        </p:tgtEl>
                                        <p:attrNameLst>
                                          <p:attrName>style.visibility</p:attrName>
                                        </p:attrNameLst>
                                      </p:cBhvr>
                                      <p:to>
                                        <p:strVal val="visible"/>
                                      </p:to>
                                    </p:set>
                                    <p:animEffect transition="in" filter="slide(fromBottom)">
                                      <p:cBhvr>
                                        <p:cTn id="54" dur="500"/>
                                        <p:tgtEl>
                                          <p:spTgt spid="179255"/>
                                        </p:tgtEl>
                                      </p:cBhvr>
                                    </p:animEffect>
                                  </p:childTnLst>
                                </p:cTn>
                              </p:par>
                            </p:childTnLst>
                          </p:cTn>
                        </p:par>
                        <p:par>
                          <p:cTn id="55" fill="hold">
                            <p:stCondLst>
                              <p:cond delay="500"/>
                            </p:stCondLst>
                            <p:childTnLst>
                              <p:par>
                                <p:cTn id="56" presetID="12" presetClass="entr" presetSubtype="2" fill="hold" grpId="0" nodeType="afterEffect">
                                  <p:stCondLst>
                                    <p:cond delay="0"/>
                                  </p:stCondLst>
                                  <p:childTnLst>
                                    <p:set>
                                      <p:cBhvr>
                                        <p:cTn id="57" dur="1" fill="hold">
                                          <p:stCondLst>
                                            <p:cond delay="0"/>
                                          </p:stCondLst>
                                        </p:cTn>
                                        <p:tgtEl>
                                          <p:spTgt spid="179244"/>
                                        </p:tgtEl>
                                        <p:attrNameLst>
                                          <p:attrName>style.visibility</p:attrName>
                                        </p:attrNameLst>
                                      </p:cBhvr>
                                      <p:to>
                                        <p:strVal val="visible"/>
                                      </p:to>
                                    </p:set>
                                    <p:animEffect transition="in" filter="slide(fromRight)">
                                      <p:cBhvr>
                                        <p:cTn id="58" dur="500"/>
                                        <p:tgtEl>
                                          <p:spTgt spid="1792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9244" grpId="0" animBg="1"/>
      <p:bldP spid="179245" grpId="0" animBg="1"/>
      <p:bldP spid="179249" grpId="0" animBg="1"/>
      <p:bldP spid="179250" grpId="0" animBg="1"/>
      <p:bldP spid="179251" grpId="0" animBg="1"/>
      <p:bldP spid="179252" grpId="0" animBg="1"/>
      <p:bldP spid="179253" grpId="0" animBg="1"/>
      <p:bldP spid="179254" grpId="0" animBg="1"/>
      <p:bldP spid="179255" grpId="0" animBg="1"/>
      <p:bldP spid="179257" grpId="0" animBg="1"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idx="1"/>
          </p:nvPr>
        </p:nvSpPr>
        <p:spPr/>
        <p:txBody>
          <a:bodyPr/>
          <a:lstStyle/>
          <a:p>
            <a:r>
              <a:rPr lang="zh-CN" altLang="en-US" dirty="0"/>
              <a:t>为什么要用总线</a:t>
            </a:r>
            <a:endParaRPr lang="en-US" altLang="zh-CN" dirty="0"/>
          </a:p>
          <a:p>
            <a:r>
              <a:rPr lang="zh-CN" altLang="en-US" dirty="0"/>
              <a:t>什么是总线</a:t>
            </a:r>
            <a:endParaRPr lang="en-US" altLang="zh-CN" dirty="0"/>
          </a:p>
          <a:p>
            <a:pPr lvl="1"/>
            <a:r>
              <a:rPr lang="zh-CN" altLang="en-US" dirty="0"/>
              <a:t>总线是连接各个部件的信息传输线</a:t>
            </a:r>
            <a:endParaRPr lang="en-US" altLang="zh-CN" dirty="0"/>
          </a:p>
          <a:p>
            <a:pPr lvl="1"/>
            <a:r>
              <a:rPr lang="zh-CN" altLang="en-US" dirty="0"/>
              <a:t>是各个部件共享的传输介质</a:t>
            </a:r>
            <a:endParaRPr lang="en-US" altLang="zh-CN" dirty="0"/>
          </a:p>
          <a:p>
            <a:r>
              <a:rPr lang="zh-CN" altLang="en-US" dirty="0"/>
              <a:t>总线上信息的传送</a:t>
            </a:r>
          </a:p>
          <a:p>
            <a:pPr lvl="1"/>
            <a:endParaRPr lang="zh-CN" altLang="en-US" dirty="0"/>
          </a:p>
        </p:txBody>
      </p:sp>
      <p:sp>
        <p:nvSpPr>
          <p:cNvPr id="18433" name="Rectangle 2"/>
          <p:cNvSpPr>
            <a:spLocks noGrp="1" noChangeArrowheads="1"/>
          </p:cNvSpPr>
          <p:nvPr>
            <p:ph type="title"/>
          </p:nvPr>
        </p:nvSpPr>
        <p:spPr/>
        <p:txBody>
          <a:bodyPr>
            <a:normAutofit fontScale="90000"/>
          </a:bodyPr>
          <a:lstStyle/>
          <a:p>
            <a:r>
              <a:rPr lang="zh-CN" altLang="en-US" b="1"/>
              <a:t>3.1  总线的基本概念</a:t>
            </a:r>
            <a:endParaRPr lang="en-US" altLang="zh-CN" b="1"/>
          </a:p>
        </p:txBody>
      </p:sp>
      <p:sp>
        <p:nvSpPr>
          <p:cNvPr id="113" name="灯片编号占位符 112"/>
          <p:cNvSpPr>
            <a:spLocks noGrp="1"/>
          </p:cNvSpPr>
          <p:nvPr>
            <p:ph type="sldNum" sz="quarter" idx="12"/>
          </p:nvPr>
        </p:nvSpPr>
        <p:spPr/>
        <p:txBody>
          <a:bodyPr/>
          <a:lstStyle/>
          <a:p>
            <a:pPr>
              <a:defRPr/>
            </a:pPr>
            <a:fld id="{E45992D2-680F-4862-979E-DA632E8A46D0}" type="slidenum">
              <a:rPr lang="zh-CN" altLang="en-US"/>
              <a:t>3</a:t>
            </a:fld>
            <a:endParaRPr lang="en-US" altLang="zh-CN" dirty="0"/>
          </a:p>
        </p:txBody>
      </p:sp>
      <p:sp>
        <p:nvSpPr>
          <p:cNvPr id="156681" name="Line 9"/>
          <p:cNvSpPr>
            <a:spLocks noChangeShapeType="1"/>
          </p:cNvSpPr>
          <p:nvPr/>
        </p:nvSpPr>
        <p:spPr bwMode="auto">
          <a:xfrm>
            <a:off x="2936240" y="4257040"/>
            <a:ext cx="228600" cy="0"/>
          </a:xfrm>
          <a:prstGeom prst="line">
            <a:avLst/>
          </a:prstGeom>
          <a:noFill/>
          <a:ln w="57150">
            <a:solidFill>
              <a:schemeClr val="folHlink"/>
            </a:solidFill>
            <a:round/>
          </a:ln>
        </p:spPr>
        <p:txBody>
          <a:bodyPr wrap="none"/>
          <a:lstStyle/>
          <a:p>
            <a:endParaRPr lang="zh-CN" altLang="en-US"/>
          </a:p>
        </p:txBody>
      </p:sp>
      <p:sp>
        <p:nvSpPr>
          <p:cNvPr id="156682" name="Line 10"/>
          <p:cNvSpPr>
            <a:spLocks noChangeShapeType="1"/>
          </p:cNvSpPr>
          <p:nvPr/>
        </p:nvSpPr>
        <p:spPr bwMode="auto">
          <a:xfrm>
            <a:off x="3241040" y="4257040"/>
            <a:ext cx="228600" cy="0"/>
          </a:xfrm>
          <a:prstGeom prst="line">
            <a:avLst/>
          </a:prstGeom>
          <a:noFill/>
          <a:ln w="57150">
            <a:solidFill>
              <a:schemeClr val="folHlink"/>
            </a:solidFill>
            <a:round/>
          </a:ln>
        </p:spPr>
        <p:txBody>
          <a:bodyPr wrap="none"/>
          <a:lstStyle/>
          <a:p>
            <a:endParaRPr lang="zh-CN" altLang="en-US"/>
          </a:p>
        </p:txBody>
      </p:sp>
      <p:sp>
        <p:nvSpPr>
          <p:cNvPr id="156683" name="Line 11"/>
          <p:cNvSpPr>
            <a:spLocks noChangeShapeType="1"/>
          </p:cNvSpPr>
          <p:nvPr/>
        </p:nvSpPr>
        <p:spPr bwMode="auto">
          <a:xfrm>
            <a:off x="3545840" y="4257040"/>
            <a:ext cx="228600" cy="0"/>
          </a:xfrm>
          <a:prstGeom prst="line">
            <a:avLst/>
          </a:prstGeom>
          <a:noFill/>
          <a:ln w="57150">
            <a:solidFill>
              <a:schemeClr val="folHlink"/>
            </a:solidFill>
            <a:round/>
          </a:ln>
        </p:spPr>
        <p:txBody>
          <a:bodyPr wrap="none"/>
          <a:lstStyle/>
          <a:p>
            <a:endParaRPr lang="zh-CN" altLang="en-US"/>
          </a:p>
        </p:txBody>
      </p:sp>
      <p:sp>
        <p:nvSpPr>
          <p:cNvPr id="156684" name="Line 12"/>
          <p:cNvSpPr>
            <a:spLocks noChangeShapeType="1"/>
          </p:cNvSpPr>
          <p:nvPr/>
        </p:nvSpPr>
        <p:spPr bwMode="auto">
          <a:xfrm>
            <a:off x="3850640" y="4257040"/>
            <a:ext cx="228600" cy="0"/>
          </a:xfrm>
          <a:prstGeom prst="line">
            <a:avLst/>
          </a:prstGeom>
          <a:noFill/>
          <a:ln w="57150">
            <a:solidFill>
              <a:schemeClr val="folHlink"/>
            </a:solidFill>
            <a:round/>
          </a:ln>
        </p:spPr>
        <p:txBody>
          <a:bodyPr wrap="none"/>
          <a:lstStyle/>
          <a:p>
            <a:endParaRPr lang="zh-CN" altLang="en-US"/>
          </a:p>
        </p:txBody>
      </p:sp>
      <p:sp>
        <p:nvSpPr>
          <p:cNvPr id="156685" name="Line 13"/>
          <p:cNvSpPr>
            <a:spLocks noChangeShapeType="1"/>
          </p:cNvSpPr>
          <p:nvPr/>
        </p:nvSpPr>
        <p:spPr bwMode="auto">
          <a:xfrm>
            <a:off x="4155440" y="4257040"/>
            <a:ext cx="228600" cy="0"/>
          </a:xfrm>
          <a:prstGeom prst="line">
            <a:avLst/>
          </a:prstGeom>
          <a:noFill/>
          <a:ln w="57150">
            <a:solidFill>
              <a:schemeClr val="folHlink"/>
            </a:solidFill>
            <a:round/>
          </a:ln>
        </p:spPr>
        <p:txBody>
          <a:bodyPr wrap="none"/>
          <a:lstStyle/>
          <a:p>
            <a:endParaRPr lang="zh-CN" altLang="en-US"/>
          </a:p>
        </p:txBody>
      </p:sp>
      <p:sp>
        <p:nvSpPr>
          <p:cNvPr id="156686" name="Line 14"/>
          <p:cNvSpPr>
            <a:spLocks noChangeShapeType="1"/>
          </p:cNvSpPr>
          <p:nvPr/>
        </p:nvSpPr>
        <p:spPr bwMode="auto">
          <a:xfrm>
            <a:off x="4460240" y="4257040"/>
            <a:ext cx="228600" cy="0"/>
          </a:xfrm>
          <a:prstGeom prst="line">
            <a:avLst/>
          </a:prstGeom>
          <a:noFill/>
          <a:ln w="57150">
            <a:solidFill>
              <a:schemeClr val="folHlink"/>
            </a:solidFill>
            <a:round/>
          </a:ln>
        </p:spPr>
        <p:txBody>
          <a:bodyPr wrap="none"/>
          <a:lstStyle/>
          <a:p>
            <a:endParaRPr lang="zh-CN" altLang="en-US"/>
          </a:p>
        </p:txBody>
      </p:sp>
      <p:sp>
        <p:nvSpPr>
          <p:cNvPr id="156687" name="Line 15"/>
          <p:cNvSpPr>
            <a:spLocks noChangeShapeType="1"/>
          </p:cNvSpPr>
          <p:nvPr/>
        </p:nvSpPr>
        <p:spPr bwMode="auto">
          <a:xfrm>
            <a:off x="4765040" y="4257040"/>
            <a:ext cx="228600" cy="0"/>
          </a:xfrm>
          <a:prstGeom prst="line">
            <a:avLst/>
          </a:prstGeom>
          <a:noFill/>
          <a:ln w="57150">
            <a:solidFill>
              <a:schemeClr val="folHlink"/>
            </a:solidFill>
            <a:round/>
          </a:ln>
        </p:spPr>
        <p:txBody>
          <a:bodyPr wrap="none"/>
          <a:lstStyle/>
          <a:p>
            <a:endParaRPr lang="zh-CN" altLang="en-US"/>
          </a:p>
        </p:txBody>
      </p:sp>
      <p:sp>
        <p:nvSpPr>
          <p:cNvPr id="156688" name="Line 16"/>
          <p:cNvSpPr>
            <a:spLocks noChangeShapeType="1"/>
          </p:cNvSpPr>
          <p:nvPr/>
        </p:nvSpPr>
        <p:spPr bwMode="auto">
          <a:xfrm>
            <a:off x="5069840" y="4257040"/>
            <a:ext cx="228600" cy="0"/>
          </a:xfrm>
          <a:prstGeom prst="line">
            <a:avLst/>
          </a:prstGeom>
          <a:noFill/>
          <a:ln w="57150">
            <a:solidFill>
              <a:schemeClr val="folHlink"/>
            </a:solidFill>
            <a:round/>
          </a:ln>
        </p:spPr>
        <p:txBody>
          <a:bodyPr wrap="none"/>
          <a:lstStyle/>
          <a:p>
            <a:endParaRPr lang="zh-CN" altLang="en-US"/>
          </a:p>
        </p:txBody>
      </p:sp>
      <p:sp>
        <p:nvSpPr>
          <p:cNvPr id="156689" name="Line 17"/>
          <p:cNvSpPr>
            <a:spLocks noChangeShapeType="1"/>
          </p:cNvSpPr>
          <p:nvPr/>
        </p:nvSpPr>
        <p:spPr bwMode="auto">
          <a:xfrm>
            <a:off x="5374640" y="4257040"/>
            <a:ext cx="228600" cy="0"/>
          </a:xfrm>
          <a:prstGeom prst="line">
            <a:avLst/>
          </a:prstGeom>
          <a:noFill/>
          <a:ln w="57150">
            <a:solidFill>
              <a:schemeClr val="folHlink"/>
            </a:solidFill>
            <a:round/>
          </a:ln>
        </p:spPr>
        <p:txBody>
          <a:bodyPr wrap="none"/>
          <a:lstStyle/>
          <a:p>
            <a:endParaRPr lang="zh-CN" altLang="en-US"/>
          </a:p>
        </p:txBody>
      </p:sp>
      <p:sp>
        <p:nvSpPr>
          <p:cNvPr id="156690" name="Line 18"/>
          <p:cNvSpPr>
            <a:spLocks noChangeShapeType="1"/>
          </p:cNvSpPr>
          <p:nvPr/>
        </p:nvSpPr>
        <p:spPr bwMode="auto">
          <a:xfrm>
            <a:off x="5679440" y="4257040"/>
            <a:ext cx="228600" cy="0"/>
          </a:xfrm>
          <a:prstGeom prst="line">
            <a:avLst/>
          </a:prstGeom>
          <a:noFill/>
          <a:ln w="57150">
            <a:solidFill>
              <a:schemeClr val="folHlink"/>
            </a:solidFill>
            <a:round/>
          </a:ln>
        </p:spPr>
        <p:txBody>
          <a:bodyPr wrap="none"/>
          <a:lstStyle/>
          <a:p>
            <a:endParaRPr lang="zh-CN" altLang="en-US"/>
          </a:p>
        </p:txBody>
      </p:sp>
      <p:sp>
        <p:nvSpPr>
          <p:cNvPr id="156691" name="Text Box 19"/>
          <p:cNvSpPr txBox="1">
            <a:spLocks noChangeArrowheads="1"/>
          </p:cNvSpPr>
          <p:nvPr/>
        </p:nvSpPr>
        <p:spPr bwMode="auto">
          <a:xfrm>
            <a:off x="1507490" y="4042728"/>
            <a:ext cx="895350" cy="519112"/>
          </a:xfrm>
          <a:prstGeom prst="rect">
            <a:avLst/>
          </a:prstGeom>
          <a:noFill/>
          <a:ln w="9525">
            <a:noFill/>
            <a:miter lim="800000"/>
          </a:ln>
        </p:spPr>
        <p:txBody>
          <a:bodyPr wrap="none">
            <a:spAutoFit/>
          </a:bodyPr>
          <a:lstStyle/>
          <a:p>
            <a:r>
              <a:rPr lang="zh-CN" altLang="en-US" sz="2800" dirty="0">
                <a:latin typeface="Times New Roman" panose="02020603050405020304" pitchFamily="18" charset="0"/>
              </a:rPr>
              <a:t>串行</a:t>
            </a:r>
          </a:p>
        </p:txBody>
      </p:sp>
      <p:grpSp>
        <p:nvGrpSpPr>
          <p:cNvPr id="3" name="Group 20"/>
          <p:cNvGrpSpPr/>
          <p:nvPr/>
        </p:nvGrpSpPr>
        <p:grpSpPr bwMode="auto">
          <a:xfrm>
            <a:off x="2936240" y="4714240"/>
            <a:ext cx="228600" cy="990600"/>
            <a:chOff x="2016" y="1824"/>
            <a:chExt cx="144" cy="624"/>
          </a:xfrm>
        </p:grpSpPr>
        <p:sp>
          <p:nvSpPr>
            <p:cNvPr id="18535" name="Line 21"/>
            <p:cNvSpPr>
              <a:spLocks noChangeShapeType="1"/>
            </p:cNvSpPr>
            <p:nvPr/>
          </p:nvSpPr>
          <p:spPr bwMode="auto">
            <a:xfrm>
              <a:off x="2016" y="2358"/>
              <a:ext cx="144" cy="0"/>
            </a:xfrm>
            <a:prstGeom prst="line">
              <a:avLst/>
            </a:prstGeom>
            <a:noFill/>
            <a:ln w="57150">
              <a:solidFill>
                <a:schemeClr val="folHlink"/>
              </a:solidFill>
              <a:round/>
            </a:ln>
          </p:spPr>
          <p:txBody>
            <a:bodyPr wrap="none"/>
            <a:lstStyle/>
            <a:p>
              <a:endParaRPr lang="zh-CN" altLang="en-US"/>
            </a:p>
          </p:txBody>
        </p:sp>
        <p:sp>
          <p:nvSpPr>
            <p:cNvPr id="18536" name="Line 22"/>
            <p:cNvSpPr>
              <a:spLocks noChangeShapeType="1"/>
            </p:cNvSpPr>
            <p:nvPr/>
          </p:nvSpPr>
          <p:spPr bwMode="auto">
            <a:xfrm>
              <a:off x="2016" y="2448"/>
              <a:ext cx="144" cy="0"/>
            </a:xfrm>
            <a:prstGeom prst="line">
              <a:avLst/>
            </a:prstGeom>
            <a:noFill/>
            <a:ln w="57150">
              <a:solidFill>
                <a:schemeClr val="folHlink"/>
              </a:solidFill>
              <a:round/>
            </a:ln>
          </p:spPr>
          <p:txBody>
            <a:bodyPr wrap="none"/>
            <a:lstStyle/>
            <a:p>
              <a:endParaRPr lang="zh-CN" altLang="en-US"/>
            </a:p>
          </p:txBody>
        </p:sp>
        <p:sp>
          <p:nvSpPr>
            <p:cNvPr id="18537" name="Line 23"/>
            <p:cNvSpPr>
              <a:spLocks noChangeShapeType="1"/>
            </p:cNvSpPr>
            <p:nvPr/>
          </p:nvSpPr>
          <p:spPr bwMode="auto">
            <a:xfrm>
              <a:off x="2016" y="2269"/>
              <a:ext cx="144" cy="0"/>
            </a:xfrm>
            <a:prstGeom prst="line">
              <a:avLst/>
            </a:prstGeom>
            <a:noFill/>
            <a:ln w="57150">
              <a:solidFill>
                <a:schemeClr val="folHlink"/>
              </a:solidFill>
              <a:round/>
            </a:ln>
          </p:spPr>
          <p:txBody>
            <a:bodyPr wrap="none"/>
            <a:lstStyle/>
            <a:p>
              <a:endParaRPr lang="zh-CN" altLang="en-US"/>
            </a:p>
          </p:txBody>
        </p:sp>
        <p:sp>
          <p:nvSpPr>
            <p:cNvPr id="18538" name="Line 24"/>
            <p:cNvSpPr>
              <a:spLocks noChangeShapeType="1"/>
            </p:cNvSpPr>
            <p:nvPr/>
          </p:nvSpPr>
          <p:spPr bwMode="auto">
            <a:xfrm>
              <a:off x="2016" y="2180"/>
              <a:ext cx="144" cy="0"/>
            </a:xfrm>
            <a:prstGeom prst="line">
              <a:avLst/>
            </a:prstGeom>
            <a:noFill/>
            <a:ln w="57150">
              <a:solidFill>
                <a:schemeClr val="folHlink"/>
              </a:solidFill>
              <a:round/>
            </a:ln>
          </p:spPr>
          <p:txBody>
            <a:bodyPr wrap="none"/>
            <a:lstStyle/>
            <a:p>
              <a:endParaRPr lang="zh-CN" altLang="en-US"/>
            </a:p>
          </p:txBody>
        </p:sp>
        <p:sp>
          <p:nvSpPr>
            <p:cNvPr id="18539" name="Line 25"/>
            <p:cNvSpPr>
              <a:spLocks noChangeShapeType="1"/>
            </p:cNvSpPr>
            <p:nvPr/>
          </p:nvSpPr>
          <p:spPr bwMode="auto">
            <a:xfrm>
              <a:off x="2016" y="2002"/>
              <a:ext cx="144" cy="0"/>
            </a:xfrm>
            <a:prstGeom prst="line">
              <a:avLst/>
            </a:prstGeom>
            <a:noFill/>
            <a:ln w="57150">
              <a:solidFill>
                <a:schemeClr val="folHlink"/>
              </a:solidFill>
              <a:round/>
            </a:ln>
          </p:spPr>
          <p:txBody>
            <a:bodyPr wrap="none"/>
            <a:lstStyle/>
            <a:p>
              <a:endParaRPr lang="zh-CN" altLang="en-US"/>
            </a:p>
          </p:txBody>
        </p:sp>
        <p:sp>
          <p:nvSpPr>
            <p:cNvPr id="18540" name="Line 26"/>
            <p:cNvSpPr>
              <a:spLocks noChangeShapeType="1"/>
            </p:cNvSpPr>
            <p:nvPr/>
          </p:nvSpPr>
          <p:spPr bwMode="auto">
            <a:xfrm>
              <a:off x="2016" y="2091"/>
              <a:ext cx="144" cy="0"/>
            </a:xfrm>
            <a:prstGeom prst="line">
              <a:avLst/>
            </a:prstGeom>
            <a:noFill/>
            <a:ln w="57150">
              <a:solidFill>
                <a:schemeClr val="folHlink"/>
              </a:solidFill>
              <a:round/>
            </a:ln>
          </p:spPr>
          <p:txBody>
            <a:bodyPr wrap="none"/>
            <a:lstStyle/>
            <a:p>
              <a:endParaRPr lang="zh-CN" altLang="en-US"/>
            </a:p>
          </p:txBody>
        </p:sp>
        <p:sp>
          <p:nvSpPr>
            <p:cNvPr id="18541" name="Line 27"/>
            <p:cNvSpPr>
              <a:spLocks noChangeShapeType="1"/>
            </p:cNvSpPr>
            <p:nvPr/>
          </p:nvSpPr>
          <p:spPr bwMode="auto">
            <a:xfrm>
              <a:off x="2016" y="1913"/>
              <a:ext cx="144" cy="0"/>
            </a:xfrm>
            <a:prstGeom prst="line">
              <a:avLst/>
            </a:prstGeom>
            <a:noFill/>
            <a:ln w="57150">
              <a:solidFill>
                <a:schemeClr val="folHlink"/>
              </a:solidFill>
              <a:round/>
            </a:ln>
          </p:spPr>
          <p:txBody>
            <a:bodyPr wrap="none"/>
            <a:lstStyle/>
            <a:p>
              <a:endParaRPr lang="zh-CN" altLang="en-US"/>
            </a:p>
          </p:txBody>
        </p:sp>
        <p:sp>
          <p:nvSpPr>
            <p:cNvPr id="18542" name="Line 28"/>
            <p:cNvSpPr>
              <a:spLocks noChangeShapeType="1"/>
            </p:cNvSpPr>
            <p:nvPr/>
          </p:nvSpPr>
          <p:spPr bwMode="auto">
            <a:xfrm>
              <a:off x="2016" y="1824"/>
              <a:ext cx="144" cy="0"/>
            </a:xfrm>
            <a:prstGeom prst="line">
              <a:avLst/>
            </a:prstGeom>
            <a:noFill/>
            <a:ln w="57150">
              <a:solidFill>
                <a:schemeClr val="folHlink"/>
              </a:solidFill>
              <a:round/>
            </a:ln>
          </p:spPr>
          <p:txBody>
            <a:bodyPr wrap="none"/>
            <a:lstStyle/>
            <a:p>
              <a:endParaRPr lang="zh-CN" altLang="en-US"/>
            </a:p>
          </p:txBody>
        </p:sp>
      </p:grpSp>
      <p:grpSp>
        <p:nvGrpSpPr>
          <p:cNvPr id="4" name="Group 29"/>
          <p:cNvGrpSpPr/>
          <p:nvPr/>
        </p:nvGrpSpPr>
        <p:grpSpPr bwMode="auto">
          <a:xfrm>
            <a:off x="3241040" y="4714240"/>
            <a:ext cx="228600" cy="990600"/>
            <a:chOff x="2016" y="1824"/>
            <a:chExt cx="144" cy="624"/>
          </a:xfrm>
        </p:grpSpPr>
        <p:sp>
          <p:nvSpPr>
            <p:cNvPr id="18527" name="Line 30"/>
            <p:cNvSpPr>
              <a:spLocks noChangeShapeType="1"/>
            </p:cNvSpPr>
            <p:nvPr/>
          </p:nvSpPr>
          <p:spPr bwMode="auto">
            <a:xfrm>
              <a:off x="2016" y="2358"/>
              <a:ext cx="144" cy="0"/>
            </a:xfrm>
            <a:prstGeom prst="line">
              <a:avLst/>
            </a:prstGeom>
            <a:noFill/>
            <a:ln w="57150">
              <a:solidFill>
                <a:schemeClr val="folHlink"/>
              </a:solidFill>
              <a:round/>
            </a:ln>
          </p:spPr>
          <p:txBody>
            <a:bodyPr wrap="none"/>
            <a:lstStyle/>
            <a:p>
              <a:endParaRPr lang="zh-CN" altLang="en-US"/>
            </a:p>
          </p:txBody>
        </p:sp>
        <p:sp>
          <p:nvSpPr>
            <p:cNvPr id="18528" name="Line 31"/>
            <p:cNvSpPr>
              <a:spLocks noChangeShapeType="1"/>
            </p:cNvSpPr>
            <p:nvPr/>
          </p:nvSpPr>
          <p:spPr bwMode="auto">
            <a:xfrm>
              <a:off x="2016" y="2448"/>
              <a:ext cx="144" cy="0"/>
            </a:xfrm>
            <a:prstGeom prst="line">
              <a:avLst/>
            </a:prstGeom>
            <a:noFill/>
            <a:ln w="57150">
              <a:solidFill>
                <a:schemeClr val="folHlink"/>
              </a:solidFill>
              <a:round/>
            </a:ln>
          </p:spPr>
          <p:txBody>
            <a:bodyPr wrap="none"/>
            <a:lstStyle/>
            <a:p>
              <a:endParaRPr lang="zh-CN" altLang="en-US"/>
            </a:p>
          </p:txBody>
        </p:sp>
        <p:sp>
          <p:nvSpPr>
            <p:cNvPr id="18529" name="Line 32"/>
            <p:cNvSpPr>
              <a:spLocks noChangeShapeType="1"/>
            </p:cNvSpPr>
            <p:nvPr/>
          </p:nvSpPr>
          <p:spPr bwMode="auto">
            <a:xfrm>
              <a:off x="2016" y="2269"/>
              <a:ext cx="144" cy="0"/>
            </a:xfrm>
            <a:prstGeom prst="line">
              <a:avLst/>
            </a:prstGeom>
            <a:noFill/>
            <a:ln w="57150">
              <a:solidFill>
                <a:schemeClr val="folHlink"/>
              </a:solidFill>
              <a:round/>
            </a:ln>
          </p:spPr>
          <p:txBody>
            <a:bodyPr wrap="none"/>
            <a:lstStyle/>
            <a:p>
              <a:endParaRPr lang="zh-CN" altLang="en-US"/>
            </a:p>
          </p:txBody>
        </p:sp>
        <p:sp>
          <p:nvSpPr>
            <p:cNvPr id="18530" name="Line 33"/>
            <p:cNvSpPr>
              <a:spLocks noChangeShapeType="1"/>
            </p:cNvSpPr>
            <p:nvPr/>
          </p:nvSpPr>
          <p:spPr bwMode="auto">
            <a:xfrm>
              <a:off x="2016" y="2180"/>
              <a:ext cx="144" cy="0"/>
            </a:xfrm>
            <a:prstGeom prst="line">
              <a:avLst/>
            </a:prstGeom>
            <a:noFill/>
            <a:ln w="57150">
              <a:solidFill>
                <a:schemeClr val="folHlink"/>
              </a:solidFill>
              <a:round/>
            </a:ln>
          </p:spPr>
          <p:txBody>
            <a:bodyPr wrap="none"/>
            <a:lstStyle/>
            <a:p>
              <a:endParaRPr lang="zh-CN" altLang="en-US"/>
            </a:p>
          </p:txBody>
        </p:sp>
        <p:sp>
          <p:nvSpPr>
            <p:cNvPr id="18531" name="Line 34"/>
            <p:cNvSpPr>
              <a:spLocks noChangeShapeType="1"/>
            </p:cNvSpPr>
            <p:nvPr/>
          </p:nvSpPr>
          <p:spPr bwMode="auto">
            <a:xfrm>
              <a:off x="2016" y="2002"/>
              <a:ext cx="144" cy="0"/>
            </a:xfrm>
            <a:prstGeom prst="line">
              <a:avLst/>
            </a:prstGeom>
            <a:noFill/>
            <a:ln w="57150">
              <a:solidFill>
                <a:schemeClr val="folHlink"/>
              </a:solidFill>
              <a:round/>
            </a:ln>
          </p:spPr>
          <p:txBody>
            <a:bodyPr wrap="none"/>
            <a:lstStyle/>
            <a:p>
              <a:endParaRPr lang="zh-CN" altLang="en-US"/>
            </a:p>
          </p:txBody>
        </p:sp>
        <p:sp>
          <p:nvSpPr>
            <p:cNvPr id="18532" name="Line 35"/>
            <p:cNvSpPr>
              <a:spLocks noChangeShapeType="1"/>
            </p:cNvSpPr>
            <p:nvPr/>
          </p:nvSpPr>
          <p:spPr bwMode="auto">
            <a:xfrm>
              <a:off x="2016" y="2091"/>
              <a:ext cx="144" cy="0"/>
            </a:xfrm>
            <a:prstGeom prst="line">
              <a:avLst/>
            </a:prstGeom>
            <a:noFill/>
            <a:ln w="57150">
              <a:solidFill>
                <a:schemeClr val="folHlink"/>
              </a:solidFill>
              <a:round/>
            </a:ln>
          </p:spPr>
          <p:txBody>
            <a:bodyPr wrap="none"/>
            <a:lstStyle/>
            <a:p>
              <a:endParaRPr lang="zh-CN" altLang="en-US"/>
            </a:p>
          </p:txBody>
        </p:sp>
        <p:sp>
          <p:nvSpPr>
            <p:cNvPr id="18533" name="Line 36"/>
            <p:cNvSpPr>
              <a:spLocks noChangeShapeType="1"/>
            </p:cNvSpPr>
            <p:nvPr/>
          </p:nvSpPr>
          <p:spPr bwMode="auto">
            <a:xfrm>
              <a:off x="2016" y="1913"/>
              <a:ext cx="144" cy="0"/>
            </a:xfrm>
            <a:prstGeom prst="line">
              <a:avLst/>
            </a:prstGeom>
            <a:noFill/>
            <a:ln w="57150">
              <a:solidFill>
                <a:schemeClr val="folHlink"/>
              </a:solidFill>
              <a:round/>
            </a:ln>
          </p:spPr>
          <p:txBody>
            <a:bodyPr wrap="none"/>
            <a:lstStyle/>
            <a:p>
              <a:endParaRPr lang="zh-CN" altLang="en-US"/>
            </a:p>
          </p:txBody>
        </p:sp>
        <p:sp>
          <p:nvSpPr>
            <p:cNvPr id="18534" name="Line 37"/>
            <p:cNvSpPr>
              <a:spLocks noChangeShapeType="1"/>
            </p:cNvSpPr>
            <p:nvPr/>
          </p:nvSpPr>
          <p:spPr bwMode="auto">
            <a:xfrm>
              <a:off x="2016" y="1824"/>
              <a:ext cx="144" cy="0"/>
            </a:xfrm>
            <a:prstGeom prst="line">
              <a:avLst/>
            </a:prstGeom>
            <a:noFill/>
            <a:ln w="57150">
              <a:solidFill>
                <a:schemeClr val="folHlink"/>
              </a:solidFill>
              <a:round/>
            </a:ln>
          </p:spPr>
          <p:txBody>
            <a:bodyPr wrap="none"/>
            <a:lstStyle/>
            <a:p>
              <a:endParaRPr lang="zh-CN" altLang="en-US"/>
            </a:p>
          </p:txBody>
        </p:sp>
      </p:grpSp>
      <p:grpSp>
        <p:nvGrpSpPr>
          <p:cNvPr id="5" name="Group 38"/>
          <p:cNvGrpSpPr/>
          <p:nvPr/>
        </p:nvGrpSpPr>
        <p:grpSpPr bwMode="auto">
          <a:xfrm>
            <a:off x="3545840" y="4714240"/>
            <a:ext cx="228600" cy="990600"/>
            <a:chOff x="2016" y="1824"/>
            <a:chExt cx="144" cy="624"/>
          </a:xfrm>
        </p:grpSpPr>
        <p:sp>
          <p:nvSpPr>
            <p:cNvPr id="18519" name="Line 39"/>
            <p:cNvSpPr>
              <a:spLocks noChangeShapeType="1"/>
            </p:cNvSpPr>
            <p:nvPr/>
          </p:nvSpPr>
          <p:spPr bwMode="auto">
            <a:xfrm>
              <a:off x="2016" y="2358"/>
              <a:ext cx="144" cy="0"/>
            </a:xfrm>
            <a:prstGeom prst="line">
              <a:avLst/>
            </a:prstGeom>
            <a:noFill/>
            <a:ln w="57150">
              <a:solidFill>
                <a:schemeClr val="folHlink"/>
              </a:solidFill>
              <a:round/>
            </a:ln>
          </p:spPr>
          <p:txBody>
            <a:bodyPr wrap="none"/>
            <a:lstStyle/>
            <a:p>
              <a:endParaRPr lang="zh-CN" altLang="en-US"/>
            </a:p>
          </p:txBody>
        </p:sp>
        <p:sp>
          <p:nvSpPr>
            <p:cNvPr id="18520" name="Line 40"/>
            <p:cNvSpPr>
              <a:spLocks noChangeShapeType="1"/>
            </p:cNvSpPr>
            <p:nvPr/>
          </p:nvSpPr>
          <p:spPr bwMode="auto">
            <a:xfrm>
              <a:off x="2016" y="2448"/>
              <a:ext cx="144" cy="0"/>
            </a:xfrm>
            <a:prstGeom prst="line">
              <a:avLst/>
            </a:prstGeom>
            <a:noFill/>
            <a:ln w="57150">
              <a:solidFill>
                <a:schemeClr val="folHlink"/>
              </a:solidFill>
              <a:round/>
            </a:ln>
          </p:spPr>
          <p:txBody>
            <a:bodyPr wrap="none"/>
            <a:lstStyle/>
            <a:p>
              <a:endParaRPr lang="zh-CN" altLang="en-US"/>
            </a:p>
          </p:txBody>
        </p:sp>
        <p:sp>
          <p:nvSpPr>
            <p:cNvPr id="18521" name="Line 41"/>
            <p:cNvSpPr>
              <a:spLocks noChangeShapeType="1"/>
            </p:cNvSpPr>
            <p:nvPr/>
          </p:nvSpPr>
          <p:spPr bwMode="auto">
            <a:xfrm>
              <a:off x="2016" y="2269"/>
              <a:ext cx="144" cy="0"/>
            </a:xfrm>
            <a:prstGeom prst="line">
              <a:avLst/>
            </a:prstGeom>
            <a:noFill/>
            <a:ln w="57150">
              <a:solidFill>
                <a:schemeClr val="folHlink"/>
              </a:solidFill>
              <a:round/>
            </a:ln>
          </p:spPr>
          <p:txBody>
            <a:bodyPr wrap="none"/>
            <a:lstStyle/>
            <a:p>
              <a:endParaRPr lang="zh-CN" altLang="en-US"/>
            </a:p>
          </p:txBody>
        </p:sp>
        <p:sp>
          <p:nvSpPr>
            <p:cNvPr id="18522" name="Line 42"/>
            <p:cNvSpPr>
              <a:spLocks noChangeShapeType="1"/>
            </p:cNvSpPr>
            <p:nvPr/>
          </p:nvSpPr>
          <p:spPr bwMode="auto">
            <a:xfrm>
              <a:off x="2016" y="2180"/>
              <a:ext cx="144" cy="0"/>
            </a:xfrm>
            <a:prstGeom prst="line">
              <a:avLst/>
            </a:prstGeom>
            <a:noFill/>
            <a:ln w="57150">
              <a:solidFill>
                <a:schemeClr val="folHlink"/>
              </a:solidFill>
              <a:round/>
            </a:ln>
          </p:spPr>
          <p:txBody>
            <a:bodyPr wrap="none"/>
            <a:lstStyle/>
            <a:p>
              <a:endParaRPr lang="zh-CN" altLang="en-US"/>
            </a:p>
          </p:txBody>
        </p:sp>
        <p:sp>
          <p:nvSpPr>
            <p:cNvPr id="18523" name="Line 43"/>
            <p:cNvSpPr>
              <a:spLocks noChangeShapeType="1"/>
            </p:cNvSpPr>
            <p:nvPr/>
          </p:nvSpPr>
          <p:spPr bwMode="auto">
            <a:xfrm>
              <a:off x="2016" y="2002"/>
              <a:ext cx="144" cy="0"/>
            </a:xfrm>
            <a:prstGeom prst="line">
              <a:avLst/>
            </a:prstGeom>
            <a:noFill/>
            <a:ln w="57150">
              <a:solidFill>
                <a:schemeClr val="folHlink"/>
              </a:solidFill>
              <a:round/>
            </a:ln>
          </p:spPr>
          <p:txBody>
            <a:bodyPr wrap="none"/>
            <a:lstStyle/>
            <a:p>
              <a:endParaRPr lang="zh-CN" altLang="en-US"/>
            </a:p>
          </p:txBody>
        </p:sp>
        <p:sp>
          <p:nvSpPr>
            <p:cNvPr id="18524" name="Line 44"/>
            <p:cNvSpPr>
              <a:spLocks noChangeShapeType="1"/>
            </p:cNvSpPr>
            <p:nvPr/>
          </p:nvSpPr>
          <p:spPr bwMode="auto">
            <a:xfrm>
              <a:off x="2016" y="2091"/>
              <a:ext cx="144" cy="0"/>
            </a:xfrm>
            <a:prstGeom prst="line">
              <a:avLst/>
            </a:prstGeom>
            <a:noFill/>
            <a:ln w="57150">
              <a:solidFill>
                <a:schemeClr val="folHlink"/>
              </a:solidFill>
              <a:round/>
            </a:ln>
          </p:spPr>
          <p:txBody>
            <a:bodyPr wrap="none"/>
            <a:lstStyle/>
            <a:p>
              <a:endParaRPr lang="zh-CN" altLang="en-US"/>
            </a:p>
          </p:txBody>
        </p:sp>
        <p:sp>
          <p:nvSpPr>
            <p:cNvPr id="18525" name="Line 45"/>
            <p:cNvSpPr>
              <a:spLocks noChangeShapeType="1"/>
            </p:cNvSpPr>
            <p:nvPr/>
          </p:nvSpPr>
          <p:spPr bwMode="auto">
            <a:xfrm>
              <a:off x="2016" y="1913"/>
              <a:ext cx="144" cy="0"/>
            </a:xfrm>
            <a:prstGeom prst="line">
              <a:avLst/>
            </a:prstGeom>
            <a:noFill/>
            <a:ln w="57150">
              <a:solidFill>
                <a:schemeClr val="folHlink"/>
              </a:solidFill>
              <a:round/>
            </a:ln>
          </p:spPr>
          <p:txBody>
            <a:bodyPr wrap="none"/>
            <a:lstStyle/>
            <a:p>
              <a:endParaRPr lang="zh-CN" altLang="en-US"/>
            </a:p>
          </p:txBody>
        </p:sp>
        <p:sp>
          <p:nvSpPr>
            <p:cNvPr id="18526" name="Line 46"/>
            <p:cNvSpPr>
              <a:spLocks noChangeShapeType="1"/>
            </p:cNvSpPr>
            <p:nvPr/>
          </p:nvSpPr>
          <p:spPr bwMode="auto">
            <a:xfrm>
              <a:off x="2016" y="1824"/>
              <a:ext cx="144" cy="0"/>
            </a:xfrm>
            <a:prstGeom prst="line">
              <a:avLst/>
            </a:prstGeom>
            <a:noFill/>
            <a:ln w="57150">
              <a:solidFill>
                <a:schemeClr val="folHlink"/>
              </a:solidFill>
              <a:round/>
            </a:ln>
          </p:spPr>
          <p:txBody>
            <a:bodyPr wrap="none"/>
            <a:lstStyle/>
            <a:p>
              <a:endParaRPr lang="zh-CN" altLang="en-US"/>
            </a:p>
          </p:txBody>
        </p:sp>
      </p:grpSp>
      <p:grpSp>
        <p:nvGrpSpPr>
          <p:cNvPr id="7" name="Group 56"/>
          <p:cNvGrpSpPr/>
          <p:nvPr/>
        </p:nvGrpSpPr>
        <p:grpSpPr bwMode="auto">
          <a:xfrm>
            <a:off x="4155440" y="4714240"/>
            <a:ext cx="228600" cy="990600"/>
            <a:chOff x="2016" y="1824"/>
            <a:chExt cx="144" cy="624"/>
          </a:xfrm>
        </p:grpSpPr>
        <p:sp>
          <p:nvSpPr>
            <p:cNvPr id="18503" name="Line 57"/>
            <p:cNvSpPr>
              <a:spLocks noChangeShapeType="1"/>
            </p:cNvSpPr>
            <p:nvPr/>
          </p:nvSpPr>
          <p:spPr bwMode="auto">
            <a:xfrm>
              <a:off x="2016" y="2358"/>
              <a:ext cx="144" cy="0"/>
            </a:xfrm>
            <a:prstGeom prst="line">
              <a:avLst/>
            </a:prstGeom>
            <a:noFill/>
            <a:ln w="57150">
              <a:solidFill>
                <a:schemeClr val="folHlink"/>
              </a:solidFill>
              <a:round/>
            </a:ln>
          </p:spPr>
          <p:txBody>
            <a:bodyPr wrap="none"/>
            <a:lstStyle/>
            <a:p>
              <a:endParaRPr lang="zh-CN" altLang="en-US"/>
            </a:p>
          </p:txBody>
        </p:sp>
        <p:sp>
          <p:nvSpPr>
            <p:cNvPr id="18504" name="Line 58"/>
            <p:cNvSpPr>
              <a:spLocks noChangeShapeType="1"/>
            </p:cNvSpPr>
            <p:nvPr/>
          </p:nvSpPr>
          <p:spPr bwMode="auto">
            <a:xfrm>
              <a:off x="2016" y="2448"/>
              <a:ext cx="144" cy="0"/>
            </a:xfrm>
            <a:prstGeom prst="line">
              <a:avLst/>
            </a:prstGeom>
            <a:noFill/>
            <a:ln w="57150">
              <a:solidFill>
                <a:schemeClr val="folHlink"/>
              </a:solidFill>
              <a:round/>
            </a:ln>
          </p:spPr>
          <p:txBody>
            <a:bodyPr wrap="none"/>
            <a:lstStyle/>
            <a:p>
              <a:endParaRPr lang="zh-CN" altLang="en-US"/>
            </a:p>
          </p:txBody>
        </p:sp>
        <p:sp>
          <p:nvSpPr>
            <p:cNvPr id="18505" name="Line 59"/>
            <p:cNvSpPr>
              <a:spLocks noChangeShapeType="1"/>
            </p:cNvSpPr>
            <p:nvPr/>
          </p:nvSpPr>
          <p:spPr bwMode="auto">
            <a:xfrm>
              <a:off x="2016" y="2269"/>
              <a:ext cx="144" cy="0"/>
            </a:xfrm>
            <a:prstGeom prst="line">
              <a:avLst/>
            </a:prstGeom>
            <a:noFill/>
            <a:ln w="57150">
              <a:solidFill>
                <a:schemeClr val="folHlink"/>
              </a:solidFill>
              <a:round/>
            </a:ln>
          </p:spPr>
          <p:txBody>
            <a:bodyPr wrap="none"/>
            <a:lstStyle/>
            <a:p>
              <a:endParaRPr lang="zh-CN" altLang="en-US"/>
            </a:p>
          </p:txBody>
        </p:sp>
        <p:sp>
          <p:nvSpPr>
            <p:cNvPr id="18506" name="Line 60"/>
            <p:cNvSpPr>
              <a:spLocks noChangeShapeType="1"/>
            </p:cNvSpPr>
            <p:nvPr/>
          </p:nvSpPr>
          <p:spPr bwMode="auto">
            <a:xfrm>
              <a:off x="2016" y="2180"/>
              <a:ext cx="144" cy="0"/>
            </a:xfrm>
            <a:prstGeom prst="line">
              <a:avLst/>
            </a:prstGeom>
            <a:noFill/>
            <a:ln w="57150">
              <a:solidFill>
                <a:schemeClr val="folHlink"/>
              </a:solidFill>
              <a:round/>
            </a:ln>
          </p:spPr>
          <p:txBody>
            <a:bodyPr wrap="none"/>
            <a:lstStyle/>
            <a:p>
              <a:endParaRPr lang="zh-CN" altLang="en-US"/>
            </a:p>
          </p:txBody>
        </p:sp>
        <p:sp>
          <p:nvSpPr>
            <p:cNvPr id="18507" name="Line 61"/>
            <p:cNvSpPr>
              <a:spLocks noChangeShapeType="1"/>
            </p:cNvSpPr>
            <p:nvPr/>
          </p:nvSpPr>
          <p:spPr bwMode="auto">
            <a:xfrm>
              <a:off x="2016" y="2002"/>
              <a:ext cx="144" cy="0"/>
            </a:xfrm>
            <a:prstGeom prst="line">
              <a:avLst/>
            </a:prstGeom>
            <a:noFill/>
            <a:ln w="57150">
              <a:solidFill>
                <a:schemeClr val="folHlink"/>
              </a:solidFill>
              <a:round/>
            </a:ln>
          </p:spPr>
          <p:txBody>
            <a:bodyPr wrap="none"/>
            <a:lstStyle/>
            <a:p>
              <a:endParaRPr lang="zh-CN" altLang="en-US"/>
            </a:p>
          </p:txBody>
        </p:sp>
        <p:sp>
          <p:nvSpPr>
            <p:cNvPr id="18508" name="Line 62"/>
            <p:cNvSpPr>
              <a:spLocks noChangeShapeType="1"/>
            </p:cNvSpPr>
            <p:nvPr/>
          </p:nvSpPr>
          <p:spPr bwMode="auto">
            <a:xfrm>
              <a:off x="2016" y="2091"/>
              <a:ext cx="144" cy="0"/>
            </a:xfrm>
            <a:prstGeom prst="line">
              <a:avLst/>
            </a:prstGeom>
            <a:noFill/>
            <a:ln w="57150">
              <a:solidFill>
                <a:schemeClr val="folHlink"/>
              </a:solidFill>
              <a:round/>
            </a:ln>
          </p:spPr>
          <p:txBody>
            <a:bodyPr wrap="none"/>
            <a:lstStyle/>
            <a:p>
              <a:endParaRPr lang="zh-CN" altLang="en-US"/>
            </a:p>
          </p:txBody>
        </p:sp>
        <p:sp>
          <p:nvSpPr>
            <p:cNvPr id="18509" name="Line 63"/>
            <p:cNvSpPr>
              <a:spLocks noChangeShapeType="1"/>
            </p:cNvSpPr>
            <p:nvPr/>
          </p:nvSpPr>
          <p:spPr bwMode="auto">
            <a:xfrm>
              <a:off x="2016" y="1913"/>
              <a:ext cx="144" cy="0"/>
            </a:xfrm>
            <a:prstGeom prst="line">
              <a:avLst/>
            </a:prstGeom>
            <a:noFill/>
            <a:ln w="57150">
              <a:solidFill>
                <a:schemeClr val="folHlink"/>
              </a:solidFill>
              <a:round/>
            </a:ln>
          </p:spPr>
          <p:txBody>
            <a:bodyPr wrap="none"/>
            <a:lstStyle/>
            <a:p>
              <a:endParaRPr lang="zh-CN" altLang="en-US"/>
            </a:p>
          </p:txBody>
        </p:sp>
        <p:sp>
          <p:nvSpPr>
            <p:cNvPr id="18510" name="Line 64"/>
            <p:cNvSpPr>
              <a:spLocks noChangeShapeType="1"/>
            </p:cNvSpPr>
            <p:nvPr/>
          </p:nvSpPr>
          <p:spPr bwMode="auto">
            <a:xfrm>
              <a:off x="2016" y="1824"/>
              <a:ext cx="144" cy="0"/>
            </a:xfrm>
            <a:prstGeom prst="line">
              <a:avLst/>
            </a:prstGeom>
            <a:noFill/>
            <a:ln w="57150">
              <a:solidFill>
                <a:schemeClr val="folHlink"/>
              </a:solidFill>
              <a:round/>
            </a:ln>
          </p:spPr>
          <p:txBody>
            <a:bodyPr wrap="none"/>
            <a:lstStyle/>
            <a:p>
              <a:endParaRPr lang="zh-CN" altLang="en-US"/>
            </a:p>
          </p:txBody>
        </p:sp>
      </p:grpSp>
      <p:grpSp>
        <p:nvGrpSpPr>
          <p:cNvPr id="8" name="Group 65"/>
          <p:cNvGrpSpPr/>
          <p:nvPr/>
        </p:nvGrpSpPr>
        <p:grpSpPr bwMode="auto">
          <a:xfrm>
            <a:off x="4460240" y="4714240"/>
            <a:ext cx="228600" cy="990600"/>
            <a:chOff x="2016" y="1824"/>
            <a:chExt cx="144" cy="624"/>
          </a:xfrm>
        </p:grpSpPr>
        <p:sp>
          <p:nvSpPr>
            <p:cNvPr id="18495" name="Line 66"/>
            <p:cNvSpPr>
              <a:spLocks noChangeShapeType="1"/>
            </p:cNvSpPr>
            <p:nvPr/>
          </p:nvSpPr>
          <p:spPr bwMode="auto">
            <a:xfrm>
              <a:off x="2016" y="2358"/>
              <a:ext cx="144" cy="0"/>
            </a:xfrm>
            <a:prstGeom prst="line">
              <a:avLst/>
            </a:prstGeom>
            <a:noFill/>
            <a:ln w="57150">
              <a:solidFill>
                <a:schemeClr val="folHlink"/>
              </a:solidFill>
              <a:round/>
            </a:ln>
          </p:spPr>
          <p:txBody>
            <a:bodyPr wrap="none"/>
            <a:lstStyle/>
            <a:p>
              <a:endParaRPr lang="zh-CN" altLang="en-US"/>
            </a:p>
          </p:txBody>
        </p:sp>
        <p:sp>
          <p:nvSpPr>
            <p:cNvPr id="18496" name="Line 67"/>
            <p:cNvSpPr>
              <a:spLocks noChangeShapeType="1"/>
            </p:cNvSpPr>
            <p:nvPr/>
          </p:nvSpPr>
          <p:spPr bwMode="auto">
            <a:xfrm>
              <a:off x="2016" y="2448"/>
              <a:ext cx="144" cy="0"/>
            </a:xfrm>
            <a:prstGeom prst="line">
              <a:avLst/>
            </a:prstGeom>
            <a:noFill/>
            <a:ln w="57150">
              <a:solidFill>
                <a:schemeClr val="folHlink"/>
              </a:solidFill>
              <a:round/>
            </a:ln>
          </p:spPr>
          <p:txBody>
            <a:bodyPr wrap="none"/>
            <a:lstStyle/>
            <a:p>
              <a:endParaRPr lang="zh-CN" altLang="en-US"/>
            </a:p>
          </p:txBody>
        </p:sp>
        <p:sp>
          <p:nvSpPr>
            <p:cNvPr id="18497" name="Line 68"/>
            <p:cNvSpPr>
              <a:spLocks noChangeShapeType="1"/>
            </p:cNvSpPr>
            <p:nvPr/>
          </p:nvSpPr>
          <p:spPr bwMode="auto">
            <a:xfrm>
              <a:off x="2016" y="2269"/>
              <a:ext cx="144" cy="0"/>
            </a:xfrm>
            <a:prstGeom prst="line">
              <a:avLst/>
            </a:prstGeom>
            <a:noFill/>
            <a:ln w="57150">
              <a:solidFill>
                <a:schemeClr val="folHlink"/>
              </a:solidFill>
              <a:round/>
            </a:ln>
          </p:spPr>
          <p:txBody>
            <a:bodyPr wrap="none"/>
            <a:lstStyle/>
            <a:p>
              <a:endParaRPr lang="zh-CN" altLang="en-US"/>
            </a:p>
          </p:txBody>
        </p:sp>
        <p:sp>
          <p:nvSpPr>
            <p:cNvPr id="18498" name="Line 69"/>
            <p:cNvSpPr>
              <a:spLocks noChangeShapeType="1"/>
            </p:cNvSpPr>
            <p:nvPr/>
          </p:nvSpPr>
          <p:spPr bwMode="auto">
            <a:xfrm>
              <a:off x="2016" y="2180"/>
              <a:ext cx="144" cy="0"/>
            </a:xfrm>
            <a:prstGeom prst="line">
              <a:avLst/>
            </a:prstGeom>
            <a:noFill/>
            <a:ln w="57150">
              <a:solidFill>
                <a:schemeClr val="folHlink"/>
              </a:solidFill>
              <a:round/>
            </a:ln>
          </p:spPr>
          <p:txBody>
            <a:bodyPr wrap="none"/>
            <a:lstStyle/>
            <a:p>
              <a:endParaRPr lang="zh-CN" altLang="en-US"/>
            </a:p>
          </p:txBody>
        </p:sp>
        <p:sp>
          <p:nvSpPr>
            <p:cNvPr id="18499" name="Line 70"/>
            <p:cNvSpPr>
              <a:spLocks noChangeShapeType="1"/>
            </p:cNvSpPr>
            <p:nvPr/>
          </p:nvSpPr>
          <p:spPr bwMode="auto">
            <a:xfrm>
              <a:off x="2016" y="2002"/>
              <a:ext cx="144" cy="0"/>
            </a:xfrm>
            <a:prstGeom prst="line">
              <a:avLst/>
            </a:prstGeom>
            <a:noFill/>
            <a:ln w="57150">
              <a:solidFill>
                <a:schemeClr val="folHlink"/>
              </a:solidFill>
              <a:round/>
            </a:ln>
          </p:spPr>
          <p:txBody>
            <a:bodyPr wrap="none"/>
            <a:lstStyle/>
            <a:p>
              <a:endParaRPr lang="zh-CN" altLang="en-US"/>
            </a:p>
          </p:txBody>
        </p:sp>
        <p:sp>
          <p:nvSpPr>
            <p:cNvPr id="18500" name="Line 71"/>
            <p:cNvSpPr>
              <a:spLocks noChangeShapeType="1"/>
            </p:cNvSpPr>
            <p:nvPr/>
          </p:nvSpPr>
          <p:spPr bwMode="auto">
            <a:xfrm>
              <a:off x="2016" y="2091"/>
              <a:ext cx="144" cy="0"/>
            </a:xfrm>
            <a:prstGeom prst="line">
              <a:avLst/>
            </a:prstGeom>
            <a:noFill/>
            <a:ln w="57150">
              <a:solidFill>
                <a:schemeClr val="folHlink"/>
              </a:solidFill>
              <a:round/>
            </a:ln>
          </p:spPr>
          <p:txBody>
            <a:bodyPr wrap="none"/>
            <a:lstStyle/>
            <a:p>
              <a:endParaRPr lang="zh-CN" altLang="en-US"/>
            </a:p>
          </p:txBody>
        </p:sp>
        <p:sp>
          <p:nvSpPr>
            <p:cNvPr id="18501" name="Line 72"/>
            <p:cNvSpPr>
              <a:spLocks noChangeShapeType="1"/>
            </p:cNvSpPr>
            <p:nvPr/>
          </p:nvSpPr>
          <p:spPr bwMode="auto">
            <a:xfrm>
              <a:off x="2016" y="1913"/>
              <a:ext cx="144" cy="0"/>
            </a:xfrm>
            <a:prstGeom prst="line">
              <a:avLst/>
            </a:prstGeom>
            <a:noFill/>
            <a:ln w="57150">
              <a:solidFill>
                <a:schemeClr val="folHlink"/>
              </a:solidFill>
              <a:round/>
            </a:ln>
          </p:spPr>
          <p:txBody>
            <a:bodyPr wrap="none"/>
            <a:lstStyle/>
            <a:p>
              <a:endParaRPr lang="zh-CN" altLang="en-US"/>
            </a:p>
          </p:txBody>
        </p:sp>
        <p:sp>
          <p:nvSpPr>
            <p:cNvPr id="18502" name="Line 73"/>
            <p:cNvSpPr>
              <a:spLocks noChangeShapeType="1"/>
            </p:cNvSpPr>
            <p:nvPr/>
          </p:nvSpPr>
          <p:spPr bwMode="auto">
            <a:xfrm>
              <a:off x="2016" y="1824"/>
              <a:ext cx="144" cy="0"/>
            </a:xfrm>
            <a:prstGeom prst="line">
              <a:avLst/>
            </a:prstGeom>
            <a:noFill/>
            <a:ln w="57150">
              <a:solidFill>
                <a:schemeClr val="folHlink"/>
              </a:solidFill>
              <a:round/>
            </a:ln>
          </p:spPr>
          <p:txBody>
            <a:bodyPr wrap="none"/>
            <a:lstStyle/>
            <a:p>
              <a:endParaRPr lang="zh-CN" altLang="en-US"/>
            </a:p>
          </p:txBody>
        </p:sp>
      </p:grpSp>
      <p:grpSp>
        <p:nvGrpSpPr>
          <p:cNvPr id="9" name="Group 74"/>
          <p:cNvGrpSpPr/>
          <p:nvPr/>
        </p:nvGrpSpPr>
        <p:grpSpPr bwMode="auto">
          <a:xfrm>
            <a:off x="4765040" y="4714240"/>
            <a:ext cx="228600" cy="990600"/>
            <a:chOff x="2016" y="1824"/>
            <a:chExt cx="144" cy="624"/>
          </a:xfrm>
        </p:grpSpPr>
        <p:sp>
          <p:nvSpPr>
            <p:cNvPr id="18487" name="Line 75"/>
            <p:cNvSpPr>
              <a:spLocks noChangeShapeType="1"/>
            </p:cNvSpPr>
            <p:nvPr/>
          </p:nvSpPr>
          <p:spPr bwMode="auto">
            <a:xfrm>
              <a:off x="2016" y="2358"/>
              <a:ext cx="144" cy="0"/>
            </a:xfrm>
            <a:prstGeom prst="line">
              <a:avLst/>
            </a:prstGeom>
            <a:noFill/>
            <a:ln w="57150">
              <a:solidFill>
                <a:schemeClr val="folHlink"/>
              </a:solidFill>
              <a:round/>
            </a:ln>
          </p:spPr>
          <p:txBody>
            <a:bodyPr wrap="none"/>
            <a:lstStyle/>
            <a:p>
              <a:endParaRPr lang="zh-CN" altLang="en-US"/>
            </a:p>
          </p:txBody>
        </p:sp>
        <p:sp>
          <p:nvSpPr>
            <p:cNvPr id="18488" name="Line 76"/>
            <p:cNvSpPr>
              <a:spLocks noChangeShapeType="1"/>
            </p:cNvSpPr>
            <p:nvPr/>
          </p:nvSpPr>
          <p:spPr bwMode="auto">
            <a:xfrm>
              <a:off x="2016" y="2448"/>
              <a:ext cx="144" cy="0"/>
            </a:xfrm>
            <a:prstGeom prst="line">
              <a:avLst/>
            </a:prstGeom>
            <a:noFill/>
            <a:ln w="57150">
              <a:solidFill>
                <a:schemeClr val="folHlink"/>
              </a:solidFill>
              <a:round/>
            </a:ln>
          </p:spPr>
          <p:txBody>
            <a:bodyPr wrap="none"/>
            <a:lstStyle/>
            <a:p>
              <a:endParaRPr lang="zh-CN" altLang="en-US"/>
            </a:p>
          </p:txBody>
        </p:sp>
        <p:sp>
          <p:nvSpPr>
            <p:cNvPr id="18489" name="Line 77"/>
            <p:cNvSpPr>
              <a:spLocks noChangeShapeType="1"/>
            </p:cNvSpPr>
            <p:nvPr/>
          </p:nvSpPr>
          <p:spPr bwMode="auto">
            <a:xfrm>
              <a:off x="2016" y="2269"/>
              <a:ext cx="144" cy="0"/>
            </a:xfrm>
            <a:prstGeom prst="line">
              <a:avLst/>
            </a:prstGeom>
            <a:noFill/>
            <a:ln w="57150">
              <a:solidFill>
                <a:schemeClr val="folHlink"/>
              </a:solidFill>
              <a:round/>
            </a:ln>
          </p:spPr>
          <p:txBody>
            <a:bodyPr wrap="none"/>
            <a:lstStyle/>
            <a:p>
              <a:endParaRPr lang="zh-CN" altLang="en-US"/>
            </a:p>
          </p:txBody>
        </p:sp>
        <p:sp>
          <p:nvSpPr>
            <p:cNvPr id="18490" name="Line 78"/>
            <p:cNvSpPr>
              <a:spLocks noChangeShapeType="1"/>
            </p:cNvSpPr>
            <p:nvPr/>
          </p:nvSpPr>
          <p:spPr bwMode="auto">
            <a:xfrm>
              <a:off x="2016" y="2180"/>
              <a:ext cx="144" cy="0"/>
            </a:xfrm>
            <a:prstGeom prst="line">
              <a:avLst/>
            </a:prstGeom>
            <a:noFill/>
            <a:ln w="57150">
              <a:solidFill>
                <a:schemeClr val="folHlink"/>
              </a:solidFill>
              <a:round/>
            </a:ln>
          </p:spPr>
          <p:txBody>
            <a:bodyPr wrap="none"/>
            <a:lstStyle/>
            <a:p>
              <a:endParaRPr lang="zh-CN" altLang="en-US"/>
            </a:p>
          </p:txBody>
        </p:sp>
        <p:sp>
          <p:nvSpPr>
            <p:cNvPr id="18491" name="Line 79"/>
            <p:cNvSpPr>
              <a:spLocks noChangeShapeType="1"/>
            </p:cNvSpPr>
            <p:nvPr/>
          </p:nvSpPr>
          <p:spPr bwMode="auto">
            <a:xfrm>
              <a:off x="2016" y="2002"/>
              <a:ext cx="144" cy="0"/>
            </a:xfrm>
            <a:prstGeom prst="line">
              <a:avLst/>
            </a:prstGeom>
            <a:noFill/>
            <a:ln w="57150">
              <a:solidFill>
                <a:schemeClr val="folHlink"/>
              </a:solidFill>
              <a:round/>
            </a:ln>
          </p:spPr>
          <p:txBody>
            <a:bodyPr wrap="none"/>
            <a:lstStyle/>
            <a:p>
              <a:endParaRPr lang="zh-CN" altLang="en-US"/>
            </a:p>
          </p:txBody>
        </p:sp>
        <p:sp>
          <p:nvSpPr>
            <p:cNvPr id="18492" name="Line 80"/>
            <p:cNvSpPr>
              <a:spLocks noChangeShapeType="1"/>
            </p:cNvSpPr>
            <p:nvPr/>
          </p:nvSpPr>
          <p:spPr bwMode="auto">
            <a:xfrm>
              <a:off x="2016" y="2091"/>
              <a:ext cx="144" cy="0"/>
            </a:xfrm>
            <a:prstGeom prst="line">
              <a:avLst/>
            </a:prstGeom>
            <a:noFill/>
            <a:ln w="57150">
              <a:solidFill>
                <a:schemeClr val="folHlink"/>
              </a:solidFill>
              <a:round/>
            </a:ln>
          </p:spPr>
          <p:txBody>
            <a:bodyPr wrap="none"/>
            <a:lstStyle/>
            <a:p>
              <a:endParaRPr lang="zh-CN" altLang="en-US"/>
            </a:p>
          </p:txBody>
        </p:sp>
        <p:sp>
          <p:nvSpPr>
            <p:cNvPr id="18493" name="Line 81"/>
            <p:cNvSpPr>
              <a:spLocks noChangeShapeType="1"/>
            </p:cNvSpPr>
            <p:nvPr/>
          </p:nvSpPr>
          <p:spPr bwMode="auto">
            <a:xfrm>
              <a:off x="2016" y="1913"/>
              <a:ext cx="144" cy="0"/>
            </a:xfrm>
            <a:prstGeom prst="line">
              <a:avLst/>
            </a:prstGeom>
            <a:noFill/>
            <a:ln w="57150">
              <a:solidFill>
                <a:schemeClr val="folHlink"/>
              </a:solidFill>
              <a:round/>
            </a:ln>
          </p:spPr>
          <p:txBody>
            <a:bodyPr wrap="none"/>
            <a:lstStyle/>
            <a:p>
              <a:endParaRPr lang="zh-CN" altLang="en-US"/>
            </a:p>
          </p:txBody>
        </p:sp>
        <p:sp>
          <p:nvSpPr>
            <p:cNvPr id="18494" name="Line 82"/>
            <p:cNvSpPr>
              <a:spLocks noChangeShapeType="1"/>
            </p:cNvSpPr>
            <p:nvPr/>
          </p:nvSpPr>
          <p:spPr bwMode="auto">
            <a:xfrm>
              <a:off x="2016" y="1824"/>
              <a:ext cx="144" cy="0"/>
            </a:xfrm>
            <a:prstGeom prst="line">
              <a:avLst/>
            </a:prstGeom>
            <a:noFill/>
            <a:ln w="57150">
              <a:solidFill>
                <a:schemeClr val="folHlink"/>
              </a:solidFill>
              <a:round/>
            </a:ln>
          </p:spPr>
          <p:txBody>
            <a:bodyPr wrap="none"/>
            <a:lstStyle/>
            <a:p>
              <a:endParaRPr lang="zh-CN" altLang="en-US"/>
            </a:p>
          </p:txBody>
        </p:sp>
      </p:grpSp>
      <p:grpSp>
        <p:nvGrpSpPr>
          <p:cNvPr id="10" name="Group 83"/>
          <p:cNvGrpSpPr/>
          <p:nvPr/>
        </p:nvGrpSpPr>
        <p:grpSpPr bwMode="auto">
          <a:xfrm>
            <a:off x="5069840" y="4714240"/>
            <a:ext cx="228600" cy="990600"/>
            <a:chOff x="2016" y="1824"/>
            <a:chExt cx="144" cy="624"/>
          </a:xfrm>
        </p:grpSpPr>
        <p:sp>
          <p:nvSpPr>
            <p:cNvPr id="18479" name="Line 84"/>
            <p:cNvSpPr>
              <a:spLocks noChangeShapeType="1"/>
            </p:cNvSpPr>
            <p:nvPr/>
          </p:nvSpPr>
          <p:spPr bwMode="auto">
            <a:xfrm>
              <a:off x="2016" y="2358"/>
              <a:ext cx="144" cy="0"/>
            </a:xfrm>
            <a:prstGeom prst="line">
              <a:avLst/>
            </a:prstGeom>
            <a:noFill/>
            <a:ln w="57150">
              <a:solidFill>
                <a:schemeClr val="folHlink"/>
              </a:solidFill>
              <a:round/>
            </a:ln>
          </p:spPr>
          <p:txBody>
            <a:bodyPr wrap="none"/>
            <a:lstStyle/>
            <a:p>
              <a:endParaRPr lang="zh-CN" altLang="en-US"/>
            </a:p>
          </p:txBody>
        </p:sp>
        <p:sp>
          <p:nvSpPr>
            <p:cNvPr id="18480" name="Line 85"/>
            <p:cNvSpPr>
              <a:spLocks noChangeShapeType="1"/>
            </p:cNvSpPr>
            <p:nvPr/>
          </p:nvSpPr>
          <p:spPr bwMode="auto">
            <a:xfrm>
              <a:off x="2016" y="2448"/>
              <a:ext cx="144" cy="0"/>
            </a:xfrm>
            <a:prstGeom prst="line">
              <a:avLst/>
            </a:prstGeom>
            <a:noFill/>
            <a:ln w="57150">
              <a:solidFill>
                <a:schemeClr val="folHlink"/>
              </a:solidFill>
              <a:round/>
            </a:ln>
          </p:spPr>
          <p:txBody>
            <a:bodyPr wrap="none"/>
            <a:lstStyle/>
            <a:p>
              <a:endParaRPr lang="zh-CN" altLang="en-US"/>
            </a:p>
          </p:txBody>
        </p:sp>
        <p:sp>
          <p:nvSpPr>
            <p:cNvPr id="18481" name="Line 86"/>
            <p:cNvSpPr>
              <a:spLocks noChangeShapeType="1"/>
            </p:cNvSpPr>
            <p:nvPr/>
          </p:nvSpPr>
          <p:spPr bwMode="auto">
            <a:xfrm>
              <a:off x="2016" y="2269"/>
              <a:ext cx="144" cy="0"/>
            </a:xfrm>
            <a:prstGeom prst="line">
              <a:avLst/>
            </a:prstGeom>
            <a:noFill/>
            <a:ln w="57150">
              <a:solidFill>
                <a:schemeClr val="folHlink"/>
              </a:solidFill>
              <a:round/>
            </a:ln>
          </p:spPr>
          <p:txBody>
            <a:bodyPr wrap="none"/>
            <a:lstStyle/>
            <a:p>
              <a:endParaRPr lang="zh-CN" altLang="en-US"/>
            </a:p>
          </p:txBody>
        </p:sp>
        <p:sp>
          <p:nvSpPr>
            <p:cNvPr id="18482" name="Line 87"/>
            <p:cNvSpPr>
              <a:spLocks noChangeShapeType="1"/>
            </p:cNvSpPr>
            <p:nvPr/>
          </p:nvSpPr>
          <p:spPr bwMode="auto">
            <a:xfrm>
              <a:off x="2016" y="2180"/>
              <a:ext cx="144" cy="0"/>
            </a:xfrm>
            <a:prstGeom prst="line">
              <a:avLst/>
            </a:prstGeom>
            <a:noFill/>
            <a:ln w="57150">
              <a:solidFill>
                <a:schemeClr val="folHlink"/>
              </a:solidFill>
              <a:round/>
            </a:ln>
          </p:spPr>
          <p:txBody>
            <a:bodyPr wrap="none"/>
            <a:lstStyle/>
            <a:p>
              <a:endParaRPr lang="zh-CN" altLang="en-US"/>
            </a:p>
          </p:txBody>
        </p:sp>
        <p:sp>
          <p:nvSpPr>
            <p:cNvPr id="18483" name="Line 88"/>
            <p:cNvSpPr>
              <a:spLocks noChangeShapeType="1"/>
            </p:cNvSpPr>
            <p:nvPr/>
          </p:nvSpPr>
          <p:spPr bwMode="auto">
            <a:xfrm>
              <a:off x="2016" y="2002"/>
              <a:ext cx="144" cy="0"/>
            </a:xfrm>
            <a:prstGeom prst="line">
              <a:avLst/>
            </a:prstGeom>
            <a:noFill/>
            <a:ln w="57150">
              <a:solidFill>
                <a:schemeClr val="folHlink"/>
              </a:solidFill>
              <a:round/>
            </a:ln>
          </p:spPr>
          <p:txBody>
            <a:bodyPr wrap="none"/>
            <a:lstStyle/>
            <a:p>
              <a:endParaRPr lang="zh-CN" altLang="en-US"/>
            </a:p>
          </p:txBody>
        </p:sp>
        <p:sp>
          <p:nvSpPr>
            <p:cNvPr id="18484" name="Line 89"/>
            <p:cNvSpPr>
              <a:spLocks noChangeShapeType="1"/>
            </p:cNvSpPr>
            <p:nvPr/>
          </p:nvSpPr>
          <p:spPr bwMode="auto">
            <a:xfrm>
              <a:off x="2016" y="2091"/>
              <a:ext cx="144" cy="0"/>
            </a:xfrm>
            <a:prstGeom prst="line">
              <a:avLst/>
            </a:prstGeom>
            <a:noFill/>
            <a:ln w="57150">
              <a:solidFill>
                <a:schemeClr val="folHlink"/>
              </a:solidFill>
              <a:round/>
            </a:ln>
          </p:spPr>
          <p:txBody>
            <a:bodyPr wrap="none"/>
            <a:lstStyle/>
            <a:p>
              <a:endParaRPr lang="zh-CN" altLang="en-US"/>
            </a:p>
          </p:txBody>
        </p:sp>
        <p:sp>
          <p:nvSpPr>
            <p:cNvPr id="18485" name="Line 90"/>
            <p:cNvSpPr>
              <a:spLocks noChangeShapeType="1"/>
            </p:cNvSpPr>
            <p:nvPr/>
          </p:nvSpPr>
          <p:spPr bwMode="auto">
            <a:xfrm>
              <a:off x="2016" y="1913"/>
              <a:ext cx="144" cy="0"/>
            </a:xfrm>
            <a:prstGeom prst="line">
              <a:avLst/>
            </a:prstGeom>
            <a:noFill/>
            <a:ln w="57150">
              <a:solidFill>
                <a:schemeClr val="folHlink"/>
              </a:solidFill>
              <a:round/>
            </a:ln>
          </p:spPr>
          <p:txBody>
            <a:bodyPr wrap="none"/>
            <a:lstStyle/>
            <a:p>
              <a:endParaRPr lang="zh-CN" altLang="en-US"/>
            </a:p>
          </p:txBody>
        </p:sp>
        <p:sp>
          <p:nvSpPr>
            <p:cNvPr id="18486" name="Line 91"/>
            <p:cNvSpPr>
              <a:spLocks noChangeShapeType="1"/>
            </p:cNvSpPr>
            <p:nvPr/>
          </p:nvSpPr>
          <p:spPr bwMode="auto">
            <a:xfrm>
              <a:off x="2016" y="1824"/>
              <a:ext cx="144" cy="0"/>
            </a:xfrm>
            <a:prstGeom prst="line">
              <a:avLst/>
            </a:prstGeom>
            <a:noFill/>
            <a:ln w="57150">
              <a:solidFill>
                <a:schemeClr val="folHlink"/>
              </a:solidFill>
              <a:round/>
            </a:ln>
          </p:spPr>
          <p:txBody>
            <a:bodyPr wrap="none"/>
            <a:lstStyle/>
            <a:p>
              <a:endParaRPr lang="zh-CN" altLang="en-US"/>
            </a:p>
          </p:txBody>
        </p:sp>
      </p:grpSp>
      <p:grpSp>
        <p:nvGrpSpPr>
          <p:cNvPr id="11" name="Group 92"/>
          <p:cNvGrpSpPr/>
          <p:nvPr/>
        </p:nvGrpSpPr>
        <p:grpSpPr bwMode="auto">
          <a:xfrm>
            <a:off x="5374640" y="4714240"/>
            <a:ext cx="228600" cy="990600"/>
            <a:chOff x="2016" y="1824"/>
            <a:chExt cx="144" cy="624"/>
          </a:xfrm>
        </p:grpSpPr>
        <p:sp>
          <p:nvSpPr>
            <p:cNvPr id="18471" name="Line 93"/>
            <p:cNvSpPr>
              <a:spLocks noChangeShapeType="1"/>
            </p:cNvSpPr>
            <p:nvPr/>
          </p:nvSpPr>
          <p:spPr bwMode="auto">
            <a:xfrm>
              <a:off x="2016" y="2358"/>
              <a:ext cx="144" cy="0"/>
            </a:xfrm>
            <a:prstGeom prst="line">
              <a:avLst/>
            </a:prstGeom>
            <a:noFill/>
            <a:ln w="57150">
              <a:solidFill>
                <a:schemeClr val="folHlink"/>
              </a:solidFill>
              <a:round/>
            </a:ln>
          </p:spPr>
          <p:txBody>
            <a:bodyPr wrap="none"/>
            <a:lstStyle/>
            <a:p>
              <a:endParaRPr lang="zh-CN" altLang="en-US"/>
            </a:p>
          </p:txBody>
        </p:sp>
        <p:sp>
          <p:nvSpPr>
            <p:cNvPr id="18472" name="Line 94"/>
            <p:cNvSpPr>
              <a:spLocks noChangeShapeType="1"/>
            </p:cNvSpPr>
            <p:nvPr/>
          </p:nvSpPr>
          <p:spPr bwMode="auto">
            <a:xfrm>
              <a:off x="2016" y="2448"/>
              <a:ext cx="144" cy="0"/>
            </a:xfrm>
            <a:prstGeom prst="line">
              <a:avLst/>
            </a:prstGeom>
            <a:noFill/>
            <a:ln w="57150">
              <a:solidFill>
                <a:schemeClr val="folHlink"/>
              </a:solidFill>
              <a:round/>
            </a:ln>
          </p:spPr>
          <p:txBody>
            <a:bodyPr wrap="none"/>
            <a:lstStyle/>
            <a:p>
              <a:endParaRPr lang="zh-CN" altLang="en-US"/>
            </a:p>
          </p:txBody>
        </p:sp>
        <p:sp>
          <p:nvSpPr>
            <p:cNvPr id="18473" name="Line 95"/>
            <p:cNvSpPr>
              <a:spLocks noChangeShapeType="1"/>
            </p:cNvSpPr>
            <p:nvPr/>
          </p:nvSpPr>
          <p:spPr bwMode="auto">
            <a:xfrm>
              <a:off x="2016" y="2269"/>
              <a:ext cx="144" cy="0"/>
            </a:xfrm>
            <a:prstGeom prst="line">
              <a:avLst/>
            </a:prstGeom>
            <a:noFill/>
            <a:ln w="57150">
              <a:solidFill>
                <a:schemeClr val="folHlink"/>
              </a:solidFill>
              <a:round/>
            </a:ln>
          </p:spPr>
          <p:txBody>
            <a:bodyPr wrap="none"/>
            <a:lstStyle/>
            <a:p>
              <a:endParaRPr lang="zh-CN" altLang="en-US"/>
            </a:p>
          </p:txBody>
        </p:sp>
        <p:sp>
          <p:nvSpPr>
            <p:cNvPr id="18474" name="Line 96"/>
            <p:cNvSpPr>
              <a:spLocks noChangeShapeType="1"/>
            </p:cNvSpPr>
            <p:nvPr/>
          </p:nvSpPr>
          <p:spPr bwMode="auto">
            <a:xfrm>
              <a:off x="2016" y="2180"/>
              <a:ext cx="144" cy="0"/>
            </a:xfrm>
            <a:prstGeom prst="line">
              <a:avLst/>
            </a:prstGeom>
            <a:noFill/>
            <a:ln w="57150">
              <a:solidFill>
                <a:schemeClr val="folHlink"/>
              </a:solidFill>
              <a:round/>
            </a:ln>
          </p:spPr>
          <p:txBody>
            <a:bodyPr wrap="none"/>
            <a:lstStyle/>
            <a:p>
              <a:endParaRPr lang="zh-CN" altLang="en-US"/>
            </a:p>
          </p:txBody>
        </p:sp>
        <p:sp>
          <p:nvSpPr>
            <p:cNvPr id="18475" name="Line 97"/>
            <p:cNvSpPr>
              <a:spLocks noChangeShapeType="1"/>
            </p:cNvSpPr>
            <p:nvPr/>
          </p:nvSpPr>
          <p:spPr bwMode="auto">
            <a:xfrm>
              <a:off x="2016" y="2002"/>
              <a:ext cx="144" cy="0"/>
            </a:xfrm>
            <a:prstGeom prst="line">
              <a:avLst/>
            </a:prstGeom>
            <a:noFill/>
            <a:ln w="57150">
              <a:solidFill>
                <a:schemeClr val="folHlink"/>
              </a:solidFill>
              <a:round/>
            </a:ln>
          </p:spPr>
          <p:txBody>
            <a:bodyPr wrap="none"/>
            <a:lstStyle/>
            <a:p>
              <a:endParaRPr lang="zh-CN" altLang="en-US"/>
            </a:p>
          </p:txBody>
        </p:sp>
        <p:sp>
          <p:nvSpPr>
            <p:cNvPr id="18476" name="Line 98"/>
            <p:cNvSpPr>
              <a:spLocks noChangeShapeType="1"/>
            </p:cNvSpPr>
            <p:nvPr/>
          </p:nvSpPr>
          <p:spPr bwMode="auto">
            <a:xfrm>
              <a:off x="2016" y="2091"/>
              <a:ext cx="144" cy="0"/>
            </a:xfrm>
            <a:prstGeom prst="line">
              <a:avLst/>
            </a:prstGeom>
            <a:noFill/>
            <a:ln w="57150">
              <a:solidFill>
                <a:schemeClr val="folHlink"/>
              </a:solidFill>
              <a:round/>
            </a:ln>
          </p:spPr>
          <p:txBody>
            <a:bodyPr wrap="none"/>
            <a:lstStyle/>
            <a:p>
              <a:endParaRPr lang="zh-CN" altLang="en-US"/>
            </a:p>
          </p:txBody>
        </p:sp>
        <p:sp>
          <p:nvSpPr>
            <p:cNvPr id="18477" name="Line 99"/>
            <p:cNvSpPr>
              <a:spLocks noChangeShapeType="1"/>
            </p:cNvSpPr>
            <p:nvPr/>
          </p:nvSpPr>
          <p:spPr bwMode="auto">
            <a:xfrm>
              <a:off x="2016" y="1913"/>
              <a:ext cx="144" cy="0"/>
            </a:xfrm>
            <a:prstGeom prst="line">
              <a:avLst/>
            </a:prstGeom>
            <a:noFill/>
            <a:ln w="57150">
              <a:solidFill>
                <a:schemeClr val="folHlink"/>
              </a:solidFill>
              <a:round/>
            </a:ln>
          </p:spPr>
          <p:txBody>
            <a:bodyPr wrap="none"/>
            <a:lstStyle/>
            <a:p>
              <a:endParaRPr lang="zh-CN" altLang="en-US"/>
            </a:p>
          </p:txBody>
        </p:sp>
        <p:sp>
          <p:nvSpPr>
            <p:cNvPr id="18478" name="Line 100"/>
            <p:cNvSpPr>
              <a:spLocks noChangeShapeType="1"/>
            </p:cNvSpPr>
            <p:nvPr/>
          </p:nvSpPr>
          <p:spPr bwMode="auto">
            <a:xfrm>
              <a:off x="2016" y="1824"/>
              <a:ext cx="144" cy="0"/>
            </a:xfrm>
            <a:prstGeom prst="line">
              <a:avLst/>
            </a:prstGeom>
            <a:noFill/>
            <a:ln w="57150">
              <a:solidFill>
                <a:schemeClr val="folHlink"/>
              </a:solidFill>
              <a:round/>
            </a:ln>
          </p:spPr>
          <p:txBody>
            <a:bodyPr wrap="none"/>
            <a:lstStyle/>
            <a:p>
              <a:endParaRPr lang="zh-CN" altLang="en-US"/>
            </a:p>
          </p:txBody>
        </p:sp>
      </p:grpSp>
      <p:grpSp>
        <p:nvGrpSpPr>
          <p:cNvPr id="12" name="Group 101"/>
          <p:cNvGrpSpPr/>
          <p:nvPr/>
        </p:nvGrpSpPr>
        <p:grpSpPr bwMode="auto">
          <a:xfrm>
            <a:off x="5679440" y="4714240"/>
            <a:ext cx="228600" cy="990600"/>
            <a:chOff x="2016" y="1824"/>
            <a:chExt cx="144" cy="624"/>
          </a:xfrm>
        </p:grpSpPr>
        <p:sp>
          <p:nvSpPr>
            <p:cNvPr id="18463" name="Line 102"/>
            <p:cNvSpPr>
              <a:spLocks noChangeShapeType="1"/>
            </p:cNvSpPr>
            <p:nvPr/>
          </p:nvSpPr>
          <p:spPr bwMode="auto">
            <a:xfrm>
              <a:off x="2016" y="2358"/>
              <a:ext cx="144" cy="0"/>
            </a:xfrm>
            <a:prstGeom prst="line">
              <a:avLst/>
            </a:prstGeom>
            <a:noFill/>
            <a:ln w="57150">
              <a:solidFill>
                <a:schemeClr val="folHlink"/>
              </a:solidFill>
              <a:round/>
            </a:ln>
          </p:spPr>
          <p:txBody>
            <a:bodyPr wrap="none"/>
            <a:lstStyle/>
            <a:p>
              <a:endParaRPr lang="zh-CN" altLang="en-US"/>
            </a:p>
          </p:txBody>
        </p:sp>
        <p:sp>
          <p:nvSpPr>
            <p:cNvPr id="18464" name="Line 103"/>
            <p:cNvSpPr>
              <a:spLocks noChangeShapeType="1"/>
            </p:cNvSpPr>
            <p:nvPr/>
          </p:nvSpPr>
          <p:spPr bwMode="auto">
            <a:xfrm>
              <a:off x="2016" y="2448"/>
              <a:ext cx="144" cy="0"/>
            </a:xfrm>
            <a:prstGeom prst="line">
              <a:avLst/>
            </a:prstGeom>
            <a:noFill/>
            <a:ln w="57150">
              <a:solidFill>
                <a:schemeClr val="folHlink"/>
              </a:solidFill>
              <a:round/>
            </a:ln>
          </p:spPr>
          <p:txBody>
            <a:bodyPr wrap="none"/>
            <a:lstStyle/>
            <a:p>
              <a:endParaRPr lang="zh-CN" altLang="en-US"/>
            </a:p>
          </p:txBody>
        </p:sp>
        <p:sp>
          <p:nvSpPr>
            <p:cNvPr id="18465" name="Line 104"/>
            <p:cNvSpPr>
              <a:spLocks noChangeShapeType="1"/>
            </p:cNvSpPr>
            <p:nvPr/>
          </p:nvSpPr>
          <p:spPr bwMode="auto">
            <a:xfrm>
              <a:off x="2016" y="2269"/>
              <a:ext cx="144" cy="0"/>
            </a:xfrm>
            <a:prstGeom prst="line">
              <a:avLst/>
            </a:prstGeom>
            <a:noFill/>
            <a:ln w="57150">
              <a:solidFill>
                <a:schemeClr val="folHlink"/>
              </a:solidFill>
              <a:round/>
            </a:ln>
          </p:spPr>
          <p:txBody>
            <a:bodyPr wrap="none"/>
            <a:lstStyle/>
            <a:p>
              <a:endParaRPr lang="zh-CN" altLang="en-US"/>
            </a:p>
          </p:txBody>
        </p:sp>
        <p:sp>
          <p:nvSpPr>
            <p:cNvPr id="18466" name="Line 105"/>
            <p:cNvSpPr>
              <a:spLocks noChangeShapeType="1"/>
            </p:cNvSpPr>
            <p:nvPr/>
          </p:nvSpPr>
          <p:spPr bwMode="auto">
            <a:xfrm>
              <a:off x="2016" y="2180"/>
              <a:ext cx="144" cy="0"/>
            </a:xfrm>
            <a:prstGeom prst="line">
              <a:avLst/>
            </a:prstGeom>
            <a:noFill/>
            <a:ln w="57150">
              <a:solidFill>
                <a:schemeClr val="folHlink"/>
              </a:solidFill>
              <a:round/>
            </a:ln>
          </p:spPr>
          <p:txBody>
            <a:bodyPr wrap="none"/>
            <a:lstStyle/>
            <a:p>
              <a:endParaRPr lang="zh-CN" altLang="en-US"/>
            </a:p>
          </p:txBody>
        </p:sp>
        <p:sp>
          <p:nvSpPr>
            <p:cNvPr id="18467" name="Line 106"/>
            <p:cNvSpPr>
              <a:spLocks noChangeShapeType="1"/>
            </p:cNvSpPr>
            <p:nvPr/>
          </p:nvSpPr>
          <p:spPr bwMode="auto">
            <a:xfrm>
              <a:off x="2016" y="2002"/>
              <a:ext cx="144" cy="0"/>
            </a:xfrm>
            <a:prstGeom prst="line">
              <a:avLst/>
            </a:prstGeom>
            <a:noFill/>
            <a:ln w="57150">
              <a:solidFill>
                <a:schemeClr val="folHlink"/>
              </a:solidFill>
              <a:round/>
            </a:ln>
          </p:spPr>
          <p:txBody>
            <a:bodyPr wrap="none"/>
            <a:lstStyle/>
            <a:p>
              <a:endParaRPr lang="zh-CN" altLang="en-US"/>
            </a:p>
          </p:txBody>
        </p:sp>
        <p:sp>
          <p:nvSpPr>
            <p:cNvPr id="18468" name="Line 107"/>
            <p:cNvSpPr>
              <a:spLocks noChangeShapeType="1"/>
            </p:cNvSpPr>
            <p:nvPr/>
          </p:nvSpPr>
          <p:spPr bwMode="auto">
            <a:xfrm>
              <a:off x="2016" y="2091"/>
              <a:ext cx="144" cy="0"/>
            </a:xfrm>
            <a:prstGeom prst="line">
              <a:avLst/>
            </a:prstGeom>
            <a:noFill/>
            <a:ln w="57150">
              <a:solidFill>
                <a:schemeClr val="folHlink"/>
              </a:solidFill>
              <a:round/>
            </a:ln>
          </p:spPr>
          <p:txBody>
            <a:bodyPr wrap="none"/>
            <a:lstStyle/>
            <a:p>
              <a:endParaRPr lang="zh-CN" altLang="en-US"/>
            </a:p>
          </p:txBody>
        </p:sp>
        <p:sp>
          <p:nvSpPr>
            <p:cNvPr id="18469" name="Line 108"/>
            <p:cNvSpPr>
              <a:spLocks noChangeShapeType="1"/>
            </p:cNvSpPr>
            <p:nvPr/>
          </p:nvSpPr>
          <p:spPr bwMode="auto">
            <a:xfrm>
              <a:off x="2016" y="1913"/>
              <a:ext cx="144" cy="0"/>
            </a:xfrm>
            <a:prstGeom prst="line">
              <a:avLst/>
            </a:prstGeom>
            <a:noFill/>
            <a:ln w="57150">
              <a:solidFill>
                <a:schemeClr val="folHlink"/>
              </a:solidFill>
              <a:round/>
            </a:ln>
          </p:spPr>
          <p:txBody>
            <a:bodyPr wrap="none"/>
            <a:lstStyle/>
            <a:p>
              <a:endParaRPr lang="zh-CN" altLang="en-US"/>
            </a:p>
          </p:txBody>
        </p:sp>
        <p:sp>
          <p:nvSpPr>
            <p:cNvPr id="18470" name="Line 109"/>
            <p:cNvSpPr>
              <a:spLocks noChangeShapeType="1"/>
            </p:cNvSpPr>
            <p:nvPr/>
          </p:nvSpPr>
          <p:spPr bwMode="auto">
            <a:xfrm>
              <a:off x="2016" y="1824"/>
              <a:ext cx="144" cy="0"/>
            </a:xfrm>
            <a:prstGeom prst="line">
              <a:avLst/>
            </a:prstGeom>
            <a:noFill/>
            <a:ln w="57150">
              <a:solidFill>
                <a:schemeClr val="folHlink"/>
              </a:solidFill>
              <a:round/>
            </a:ln>
          </p:spPr>
          <p:txBody>
            <a:bodyPr wrap="none"/>
            <a:lstStyle/>
            <a:p>
              <a:endParaRPr lang="zh-CN" altLang="en-US"/>
            </a:p>
          </p:txBody>
        </p:sp>
      </p:grpSp>
      <p:sp>
        <p:nvSpPr>
          <p:cNvPr id="156782" name="Text Box 110"/>
          <p:cNvSpPr txBox="1">
            <a:spLocks noChangeArrowheads="1"/>
          </p:cNvSpPr>
          <p:nvPr/>
        </p:nvSpPr>
        <p:spPr bwMode="auto">
          <a:xfrm>
            <a:off x="1507490" y="5033328"/>
            <a:ext cx="895350" cy="519112"/>
          </a:xfrm>
          <a:prstGeom prst="rect">
            <a:avLst/>
          </a:prstGeom>
          <a:noFill/>
          <a:ln w="9525">
            <a:noFill/>
            <a:miter lim="800000"/>
          </a:ln>
        </p:spPr>
        <p:txBody>
          <a:bodyPr wrap="none">
            <a:spAutoFit/>
          </a:bodyPr>
          <a:lstStyle/>
          <a:p>
            <a:r>
              <a:rPr lang="zh-CN" altLang="en-US" sz="2800">
                <a:latin typeface="Times New Roman" panose="02020603050405020304" pitchFamily="18" charset="0"/>
              </a:rPr>
              <a:t>并行</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fade">
                                      <p:cBhvr>
                                        <p:cTn id="7" dur="500"/>
                                        <p:tgtEl>
                                          <p:spTgt spid="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Effect transition="in" filter="fade">
                                      <p:cBhvr>
                                        <p:cTn id="12" dur="500"/>
                                        <p:tgtEl>
                                          <p:spTgt spid="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xEl>
                                              <p:pRg st="3" end="3"/>
                                            </p:txEl>
                                          </p:spTgt>
                                        </p:tgtEl>
                                        <p:attrNameLst>
                                          <p:attrName>style.visibility</p:attrName>
                                        </p:attrNameLst>
                                      </p:cBhvr>
                                      <p:to>
                                        <p:strVal val="visible"/>
                                      </p:to>
                                    </p:set>
                                    <p:animEffect transition="in" filter="fade">
                                      <p:cBhvr>
                                        <p:cTn id="17" dur="500"/>
                                        <p:tgtEl>
                                          <p:spTgt spid="6">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xEl>
                                              <p:pRg st="4" end="4"/>
                                            </p:txEl>
                                          </p:spTgt>
                                        </p:tgtEl>
                                        <p:attrNameLst>
                                          <p:attrName>style.visibility</p:attrName>
                                        </p:attrNameLst>
                                      </p:cBhvr>
                                      <p:to>
                                        <p:strVal val="visible"/>
                                      </p:to>
                                    </p:set>
                                    <p:animEffect transition="in" filter="fade">
                                      <p:cBhvr>
                                        <p:cTn id="22" dur="500"/>
                                        <p:tgtEl>
                                          <p:spTgt spid="6">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56691"/>
                                        </p:tgtEl>
                                        <p:attrNameLst>
                                          <p:attrName>style.visibility</p:attrName>
                                        </p:attrNameLst>
                                      </p:cBhvr>
                                      <p:to>
                                        <p:strVal val="visible"/>
                                      </p:to>
                                    </p:set>
                                    <p:animEffect transition="in" filter="fade">
                                      <p:cBhvr>
                                        <p:cTn id="27" dur="500"/>
                                        <p:tgtEl>
                                          <p:spTgt spid="156691"/>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56681"/>
                                        </p:tgtEl>
                                        <p:attrNameLst>
                                          <p:attrName>style.visibility</p:attrName>
                                        </p:attrNameLst>
                                      </p:cBhvr>
                                      <p:to>
                                        <p:strVal val="visible"/>
                                      </p:to>
                                    </p:set>
                                    <p:animEffect transition="in" filter="fade">
                                      <p:cBhvr>
                                        <p:cTn id="32" dur="500"/>
                                        <p:tgtEl>
                                          <p:spTgt spid="156681"/>
                                        </p:tgtEl>
                                      </p:cBhvr>
                                    </p:animEffect>
                                  </p:childTnLst>
                                </p:cTn>
                              </p:par>
                            </p:childTnLst>
                          </p:cTn>
                        </p:par>
                        <p:par>
                          <p:cTn id="33" fill="hold">
                            <p:stCondLst>
                              <p:cond delay="500"/>
                            </p:stCondLst>
                            <p:childTnLst>
                              <p:par>
                                <p:cTn id="34" presetID="10" presetClass="entr" presetSubtype="0" fill="hold" grpId="0" nodeType="afterEffect">
                                  <p:stCondLst>
                                    <p:cond delay="0"/>
                                  </p:stCondLst>
                                  <p:childTnLst>
                                    <p:set>
                                      <p:cBhvr>
                                        <p:cTn id="35" dur="1" fill="hold">
                                          <p:stCondLst>
                                            <p:cond delay="0"/>
                                          </p:stCondLst>
                                        </p:cTn>
                                        <p:tgtEl>
                                          <p:spTgt spid="156682"/>
                                        </p:tgtEl>
                                        <p:attrNameLst>
                                          <p:attrName>style.visibility</p:attrName>
                                        </p:attrNameLst>
                                      </p:cBhvr>
                                      <p:to>
                                        <p:strVal val="visible"/>
                                      </p:to>
                                    </p:set>
                                    <p:animEffect transition="in" filter="fade">
                                      <p:cBhvr>
                                        <p:cTn id="36" dur="500"/>
                                        <p:tgtEl>
                                          <p:spTgt spid="156682"/>
                                        </p:tgtEl>
                                      </p:cBhvr>
                                    </p:animEffect>
                                  </p:childTnLst>
                                </p:cTn>
                              </p:par>
                            </p:childTnLst>
                          </p:cTn>
                        </p:par>
                        <p:par>
                          <p:cTn id="37" fill="hold">
                            <p:stCondLst>
                              <p:cond delay="1000"/>
                            </p:stCondLst>
                            <p:childTnLst>
                              <p:par>
                                <p:cTn id="38" presetID="10" presetClass="entr" presetSubtype="0" fill="hold" grpId="0" nodeType="afterEffect">
                                  <p:stCondLst>
                                    <p:cond delay="0"/>
                                  </p:stCondLst>
                                  <p:childTnLst>
                                    <p:set>
                                      <p:cBhvr>
                                        <p:cTn id="39" dur="1" fill="hold">
                                          <p:stCondLst>
                                            <p:cond delay="0"/>
                                          </p:stCondLst>
                                        </p:cTn>
                                        <p:tgtEl>
                                          <p:spTgt spid="156683"/>
                                        </p:tgtEl>
                                        <p:attrNameLst>
                                          <p:attrName>style.visibility</p:attrName>
                                        </p:attrNameLst>
                                      </p:cBhvr>
                                      <p:to>
                                        <p:strVal val="visible"/>
                                      </p:to>
                                    </p:set>
                                    <p:animEffect transition="in" filter="fade">
                                      <p:cBhvr>
                                        <p:cTn id="40" dur="500"/>
                                        <p:tgtEl>
                                          <p:spTgt spid="156683"/>
                                        </p:tgtEl>
                                      </p:cBhvr>
                                    </p:animEffect>
                                  </p:childTnLst>
                                </p:cTn>
                              </p:par>
                            </p:childTnLst>
                          </p:cTn>
                        </p:par>
                        <p:par>
                          <p:cTn id="41" fill="hold">
                            <p:stCondLst>
                              <p:cond delay="1500"/>
                            </p:stCondLst>
                            <p:childTnLst>
                              <p:par>
                                <p:cTn id="42" presetID="10" presetClass="entr" presetSubtype="0" fill="hold" grpId="0" nodeType="afterEffect">
                                  <p:stCondLst>
                                    <p:cond delay="0"/>
                                  </p:stCondLst>
                                  <p:childTnLst>
                                    <p:set>
                                      <p:cBhvr>
                                        <p:cTn id="43" dur="1" fill="hold">
                                          <p:stCondLst>
                                            <p:cond delay="0"/>
                                          </p:stCondLst>
                                        </p:cTn>
                                        <p:tgtEl>
                                          <p:spTgt spid="156684"/>
                                        </p:tgtEl>
                                        <p:attrNameLst>
                                          <p:attrName>style.visibility</p:attrName>
                                        </p:attrNameLst>
                                      </p:cBhvr>
                                      <p:to>
                                        <p:strVal val="visible"/>
                                      </p:to>
                                    </p:set>
                                    <p:animEffect transition="in" filter="fade">
                                      <p:cBhvr>
                                        <p:cTn id="44" dur="500"/>
                                        <p:tgtEl>
                                          <p:spTgt spid="156684"/>
                                        </p:tgtEl>
                                      </p:cBhvr>
                                    </p:animEffect>
                                  </p:childTnLst>
                                </p:cTn>
                              </p:par>
                            </p:childTnLst>
                          </p:cTn>
                        </p:par>
                        <p:par>
                          <p:cTn id="45" fill="hold">
                            <p:stCondLst>
                              <p:cond delay="2000"/>
                            </p:stCondLst>
                            <p:childTnLst>
                              <p:par>
                                <p:cTn id="46" presetID="10" presetClass="entr" presetSubtype="0" fill="hold" grpId="0" nodeType="afterEffect">
                                  <p:stCondLst>
                                    <p:cond delay="0"/>
                                  </p:stCondLst>
                                  <p:childTnLst>
                                    <p:set>
                                      <p:cBhvr>
                                        <p:cTn id="47" dur="1" fill="hold">
                                          <p:stCondLst>
                                            <p:cond delay="0"/>
                                          </p:stCondLst>
                                        </p:cTn>
                                        <p:tgtEl>
                                          <p:spTgt spid="156685"/>
                                        </p:tgtEl>
                                        <p:attrNameLst>
                                          <p:attrName>style.visibility</p:attrName>
                                        </p:attrNameLst>
                                      </p:cBhvr>
                                      <p:to>
                                        <p:strVal val="visible"/>
                                      </p:to>
                                    </p:set>
                                    <p:animEffect transition="in" filter="fade">
                                      <p:cBhvr>
                                        <p:cTn id="48" dur="500"/>
                                        <p:tgtEl>
                                          <p:spTgt spid="156685"/>
                                        </p:tgtEl>
                                      </p:cBhvr>
                                    </p:animEffect>
                                  </p:childTnLst>
                                </p:cTn>
                              </p:par>
                            </p:childTnLst>
                          </p:cTn>
                        </p:par>
                        <p:par>
                          <p:cTn id="49" fill="hold">
                            <p:stCondLst>
                              <p:cond delay="2500"/>
                            </p:stCondLst>
                            <p:childTnLst>
                              <p:par>
                                <p:cTn id="50" presetID="10" presetClass="entr" presetSubtype="0" fill="hold" grpId="0" nodeType="afterEffect">
                                  <p:stCondLst>
                                    <p:cond delay="0"/>
                                  </p:stCondLst>
                                  <p:childTnLst>
                                    <p:set>
                                      <p:cBhvr>
                                        <p:cTn id="51" dur="1" fill="hold">
                                          <p:stCondLst>
                                            <p:cond delay="0"/>
                                          </p:stCondLst>
                                        </p:cTn>
                                        <p:tgtEl>
                                          <p:spTgt spid="156686"/>
                                        </p:tgtEl>
                                        <p:attrNameLst>
                                          <p:attrName>style.visibility</p:attrName>
                                        </p:attrNameLst>
                                      </p:cBhvr>
                                      <p:to>
                                        <p:strVal val="visible"/>
                                      </p:to>
                                    </p:set>
                                    <p:animEffect transition="in" filter="fade">
                                      <p:cBhvr>
                                        <p:cTn id="52" dur="500"/>
                                        <p:tgtEl>
                                          <p:spTgt spid="156686"/>
                                        </p:tgtEl>
                                      </p:cBhvr>
                                    </p:animEffect>
                                  </p:childTnLst>
                                </p:cTn>
                              </p:par>
                            </p:childTnLst>
                          </p:cTn>
                        </p:par>
                        <p:par>
                          <p:cTn id="53" fill="hold">
                            <p:stCondLst>
                              <p:cond delay="3000"/>
                            </p:stCondLst>
                            <p:childTnLst>
                              <p:par>
                                <p:cTn id="54" presetID="10" presetClass="entr" presetSubtype="0" fill="hold" grpId="0" nodeType="afterEffect">
                                  <p:stCondLst>
                                    <p:cond delay="0"/>
                                  </p:stCondLst>
                                  <p:childTnLst>
                                    <p:set>
                                      <p:cBhvr>
                                        <p:cTn id="55" dur="1" fill="hold">
                                          <p:stCondLst>
                                            <p:cond delay="0"/>
                                          </p:stCondLst>
                                        </p:cTn>
                                        <p:tgtEl>
                                          <p:spTgt spid="156687"/>
                                        </p:tgtEl>
                                        <p:attrNameLst>
                                          <p:attrName>style.visibility</p:attrName>
                                        </p:attrNameLst>
                                      </p:cBhvr>
                                      <p:to>
                                        <p:strVal val="visible"/>
                                      </p:to>
                                    </p:set>
                                    <p:animEffect transition="in" filter="fade">
                                      <p:cBhvr>
                                        <p:cTn id="56" dur="500"/>
                                        <p:tgtEl>
                                          <p:spTgt spid="156687"/>
                                        </p:tgtEl>
                                      </p:cBhvr>
                                    </p:animEffect>
                                  </p:childTnLst>
                                </p:cTn>
                              </p:par>
                            </p:childTnLst>
                          </p:cTn>
                        </p:par>
                        <p:par>
                          <p:cTn id="57" fill="hold">
                            <p:stCondLst>
                              <p:cond delay="3500"/>
                            </p:stCondLst>
                            <p:childTnLst>
                              <p:par>
                                <p:cTn id="58" presetID="10" presetClass="entr" presetSubtype="0" fill="hold" grpId="0" nodeType="afterEffect">
                                  <p:stCondLst>
                                    <p:cond delay="0"/>
                                  </p:stCondLst>
                                  <p:childTnLst>
                                    <p:set>
                                      <p:cBhvr>
                                        <p:cTn id="59" dur="1" fill="hold">
                                          <p:stCondLst>
                                            <p:cond delay="0"/>
                                          </p:stCondLst>
                                        </p:cTn>
                                        <p:tgtEl>
                                          <p:spTgt spid="156688"/>
                                        </p:tgtEl>
                                        <p:attrNameLst>
                                          <p:attrName>style.visibility</p:attrName>
                                        </p:attrNameLst>
                                      </p:cBhvr>
                                      <p:to>
                                        <p:strVal val="visible"/>
                                      </p:to>
                                    </p:set>
                                    <p:animEffect transition="in" filter="fade">
                                      <p:cBhvr>
                                        <p:cTn id="60" dur="500"/>
                                        <p:tgtEl>
                                          <p:spTgt spid="156688"/>
                                        </p:tgtEl>
                                      </p:cBhvr>
                                    </p:animEffect>
                                  </p:childTnLst>
                                </p:cTn>
                              </p:par>
                            </p:childTnLst>
                          </p:cTn>
                        </p:par>
                        <p:par>
                          <p:cTn id="61" fill="hold">
                            <p:stCondLst>
                              <p:cond delay="4000"/>
                            </p:stCondLst>
                            <p:childTnLst>
                              <p:par>
                                <p:cTn id="62" presetID="10" presetClass="entr" presetSubtype="0" fill="hold" grpId="0" nodeType="afterEffect">
                                  <p:stCondLst>
                                    <p:cond delay="0"/>
                                  </p:stCondLst>
                                  <p:childTnLst>
                                    <p:set>
                                      <p:cBhvr>
                                        <p:cTn id="63" dur="1" fill="hold">
                                          <p:stCondLst>
                                            <p:cond delay="0"/>
                                          </p:stCondLst>
                                        </p:cTn>
                                        <p:tgtEl>
                                          <p:spTgt spid="156689"/>
                                        </p:tgtEl>
                                        <p:attrNameLst>
                                          <p:attrName>style.visibility</p:attrName>
                                        </p:attrNameLst>
                                      </p:cBhvr>
                                      <p:to>
                                        <p:strVal val="visible"/>
                                      </p:to>
                                    </p:set>
                                    <p:animEffect transition="in" filter="fade">
                                      <p:cBhvr>
                                        <p:cTn id="64" dur="500"/>
                                        <p:tgtEl>
                                          <p:spTgt spid="156689"/>
                                        </p:tgtEl>
                                      </p:cBhvr>
                                    </p:animEffect>
                                  </p:childTnLst>
                                </p:cTn>
                              </p:par>
                            </p:childTnLst>
                          </p:cTn>
                        </p:par>
                        <p:par>
                          <p:cTn id="65" fill="hold">
                            <p:stCondLst>
                              <p:cond delay="4500"/>
                            </p:stCondLst>
                            <p:childTnLst>
                              <p:par>
                                <p:cTn id="66" presetID="10" presetClass="entr" presetSubtype="0" fill="hold" grpId="0" nodeType="afterEffect">
                                  <p:stCondLst>
                                    <p:cond delay="0"/>
                                  </p:stCondLst>
                                  <p:childTnLst>
                                    <p:set>
                                      <p:cBhvr>
                                        <p:cTn id="67" dur="1" fill="hold">
                                          <p:stCondLst>
                                            <p:cond delay="0"/>
                                          </p:stCondLst>
                                        </p:cTn>
                                        <p:tgtEl>
                                          <p:spTgt spid="156690"/>
                                        </p:tgtEl>
                                        <p:attrNameLst>
                                          <p:attrName>style.visibility</p:attrName>
                                        </p:attrNameLst>
                                      </p:cBhvr>
                                      <p:to>
                                        <p:strVal val="visible"/>
                                      </p:to>
                                    </p:set>
                                    <p:animEffect transition="in" filter="fade">
                                      <p:cBhvr>
                                        <p:cTn id="68" dur="500"/>
                                        <p:tgtEl>
                                          <p:spTgt spid="156690"/>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grpId="0" nodeType="clickEffect">
                                  <p:stCondLst>
                                    <p:cond delay="0"/>
                                  </p:stCondLst>
                                  <p:childTnLst>
                                    <p:set>
                                      <p:cBhvr>
                                        <p:cTn id="72" dur="1" fill="hold">
                                          <p:stCondLst>
                                            <p:cond delay="0"/>
                                          </p:stCondLst>
                                        </p:cTn>
                                        <p:tgtEl>
                                          <p:spTgt spid="156782"/>
                                        </p:tgtEl>
                                        <p:attrNameLst>
                                          <p:attrName>style.visibility</p:attrName>
                                        </p:attrNameLst>
                                      </p:cBhvr>
                                      <p:to>
                                        <p:strVal val="visible"/>
                                      </p:to>
                                    </p:set>
                                    <p:animEffect transition="in" filter="fade">
                                      <p:cBhvr>
                                        <p:cTn id="73" dur="500"/>
                                        <p:tgtEl>
                                          <p:spTgt spid="156782"/>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nodeType="clickEffect">
                                  <p:stCondLst>
                                    <p:cond delay="0"/>
                                  </p:stCondLst>
                                  <p:childTnLst>
                                    <p:set>
                                      <p:cBhvr>
                                        <p:cTn id="77" dur="1" fill="hold">
                                          <p:stCondLst>
                                            <p:cond delay="0"/>
                                          </p:stCondLst>
                                        </p:cTn>
                                        <p:tgtEl>
                                          <p:spTgt spid="3"/>
                                        </p:tgtEl>
                                        <p:attrNameLst>
                                          <p:attrName>style.visibility</p:attrName>
                                        </p:attrNameLst>
                                      </p:cBhvr>
                                      <p:to>
                                        <p:strVal val="visible"/>
                                      </p:to>
                                    </p:set>
                                    <p:animEffect transition="in" filter="fade">
                                      <p:cBhvr>
                                        <p:cTn id="78" dur="500"/>
                                        <p:tgtEl>
                                          <p:spTgt spid="3"/>
                                        </p:tgtEl>
                                      </p:cBhvr>
                                    </p:animEffect>
                                  </p:childTnLst>
                                </p:cTn>
                              </p:par>
                            </p:childTnLst>
                          </p:cTn>
                        </p:par>
                        <p:par>
                          <p:cTn id="79" fill="hold">
                            <p:stCondLst>
                              <p:cond delay="500"/>
                            </p:stCondLst>
                            <p:childTnLst>
                              <p:par>
                                <p:cTn id="80" presetID="10" presetClass="entr" presetSubtype="0" fill="hold" nodeType="afterEffect">
                                  <p:stCondLst>
                                    <p:cond delay="0"/>
                                  </p:stCondLst>
                                  <p:childTnLst>
                                    <p:set>
                                      <p:cBhvr>
                                        <p:cTn id="81" dur="1" fill="hold">
                                          <p:stCondLst>
                                            <p:cond delay="0"/>
                                          </p:stCondLst>
                                        </p:cTn>
                                        <p:tgtEl>
                                          <p:spTgt spid="4"/>
                                        </p:tgtEl>
                                        <p:attrNameLst>
                                          <p:attrName>style.visibility</p:attrName>
                                        </p:attrNameLst>
                                      </p:cBhvr>
                                      <p:to>
                                        <p:strVal val="visible"/>
                                      </p:to>
                                    </p:set>
                                    <p:animEffect transition="in" filter="fade">
                                      <p:cBhvr>
                                        <p:cTn id="82" dur="500"/>
                                        <p:tgtEl>
                                          <p:spTgt spid="4"/>
                                        </p:tgtEl>
                                      </p:cBhvr>
                                    </p:animEffect>
                                  </p:childTnLst>
                                </p:cTn>
                              </p:par>
                            </p:childTnLst>
                          </p:cTn>
                        </p:par>
                        <p:par>
                          <p:cTn id="83" fill="hold">
                            <p:stCondLst>
                              <p:cond delay="1000"/>
                            </p:stCondLst>
                            <p:childTnLst>
                              <p:par>
                                <p:cTn id="84" presetID="10" presetClass="entr" presetSubtype="0" fill="hold" nodeType="afterEffect">
                                  <p:stCondLst>
                                    <p:cond delay="0"/>
                                  </p:stCondLst>
                                  <p:childTnLst>
                                    <p:set>
                                      <p:cBhvr>
                                        <p:cTn id="85" dur="1" fill="hold">
                                          <p:stCondLst>
                                            <p:cond delay="0"/>
                                          </p:stCondLst>
                                        </p:cTn>
                                        <p:tgtEl>
                                          <p:spTgt spid="5"/>
                                        </p:tgtEl>
                                        <p:attrNameLst>
                                          <p:attrName>style.visibility</p:attrName>
                                        </p:attrNameLst>
                                      </p:cBhvr>
                                      <p:to>
                                        <p:strVal val="visible"/>
                                      </p:to>
                                    </p:set>
                                    <p:animEffect transition="in" filter="fade">
                                      <p:cBhvr>
                                        <p:cTn id="86" dur="500"/>
                                        <p:tgtEl>
                                          <p:spTgt spid="5"/>
                                        </p:tgtEl>
                                      </p:cBhvr>
                                    </p:animEffect>
                                  </p:childTnLst>
                                </p:cTn>
                              </p:par>
                            </p:childTnLst>
                          </p:cTn>
                        </p:par>
                        <p:par>
                          <p:cTn id="87" fill="hold">
                            <p:stCondLst>
                              <p:cond delay="1500"/>
                            </p:stCondLst>
                            <p:childTnLst>
                              <p:par>
                                <p:cTn id="88" presetID="10" presetClass="entr" presetSubtype="0" fill="hold" nodeType="afterEffect">
                                  <p:stCondLst>
                                    <p:cond delay="0"/>
                                  </p:stCondLst>
                                  <p:childTnLst>
                                    <p:set>
                                      <p:cBhvr>
                                        <p:cTn id="89" dur="1" fill="hold">
                                          <p:stCondLst>
                                            <p:cond delay="0"/>
                                          </p:stCondLst>
                                        </p:cTn>
                                        <p:tgtEl>
                                          <p:spTgt spid="7"/>
                                        </p:tgtEl>
                                        <p:attrNameLst>
                                          <p:attrName>style.visibility</p:attrName>
                                        </p:attrNameLst>
                                      </p:cBhvr>
                                      <p:to>
                                        <p:strVal val="visible"/>
                                      </p:to>
                                    </p:set>
                                    <p:animEffect transition="in" filter="fade">
                                      <p:cBhvr>
                                        <p:cTn id="90" dur="500"/>
                                        <p:tgtEl>
                                          <p:spTgt spid="7"/>
                                        </p:tgtEl>
                                      </p:cBhvr>
                                    </p:animEffect>
                                  </p:childTnLst>
                                </p:cTn>
                              </p:par>
                            </p:childTnLst>
                          </p:cTn>
                        </p:par>
                        <p:par>
                          <p:cTn id="91" fill="hold">
                            <p:stCondLst>
                              <p:cond delay="2000"/>
                            </p:stCondLst>
                            <p:childTnLst>
                              <p:par>
                                <p:cTn id="92" presetID="10" presetClass="entr" presetSubtype="0" fill="hold" nodeType="afterEffect">
                                  <p:stCondLst>
                                    <p:cond delay="0"/>
                                  </p:stCondLst>
                                  <p:childTnLst>
                                    <p:set>
                                      <p:cBhvr>
                                        <p:cTn id="93" dur="1" fill="hold">
                                          <p:stCondLst>
                                            <p:cond delay="0"/>
                                          </p:stCondLst>
                                        </p:cTn>
                                        <p:tgtEl>
                                          <p:spTgt spid="8"/>
                                        </p:tgtEl>
                                        <p:attrNameLst>
                                          <p:attrName>style.visibility</p:attrName>
                                        </p:attrNameLst>
                                      </p:cBhvr>
                                      <p:to>
                                        <p:strVal val="visible"/>
                                      </p:to>
                                    </p:set>
                                    <p:animEffect transition="in" filter="fade">
                                      <p:cBhvr>
                                        <p:cTn id="94" dur="500"/>
                                        <p:tgtEl>
                                          <p:spTgt spid="8"/>
                                        </p:tgtEl>
                                      </p:cBhvr>
                                    </p:animEffect>
                                  </p:childTnLst>
                                </p:cTn>
                              </p:par>
                            </p:childTnLst>
                          </p:cTn>
                        </p:par>
                        <p:par>
                          <p:cTn id="95" fill="hold">
                            <p:stCondLst>
                              <p:cond delay="2500"/>
                            </p:stCondLst>
                            <p:childTnLst>
                              <p:par>
                                <p:cTn id="96" presetID="10" presetClass="entr" presetSubtype="0" fill="hold" nodeType="afterEffect">
                                  <p:stCondLst>
                                    <p:cond delay="0"/>
                                  </p:stCondLst>
                                  <p:childTnLst>
                                    <p:set>
                                      <p:cBhvr>
                                        <p:cTn id="97" dur="1" fill="hold">
                                          <p:stCondLst>
                                            <p:cond delay="0"/>
                                          </p:stCondLst>
                                        </p:cTn>
                                        <p:tgtEl>
                                          <p:spTgt spid="9"/>
                                        </p:tgtEl>
                                        <p:attrNameLst>
                                          <p:attrName>style.visibility</p:attrName>
                                        </p:attrNameLst>
                                      </p:cBhvr>
                                      <p:to>
                                        <p:strVal val="visible"/>
                                      </p:to>
                                    </p:set>
                                    <p:animEffect transition="in" filter="fade">
                                      <p:cBhvr>
                                        <p:cTn id="98" dur="500"/>
                                        <p:tgtEl>
                                          <p:spTgt spid="9"/>
                                        </p:tgtEl>
                                      </p:cBhvr>
                                    </p:animEffect>
                                  </p:childTnLst>
                                </p:cTn>
                              </p:par>
                            </p:childTnLst>
                          </p:cTn>
                        </p:par>
                        <p:par>
                          <p:cTn id="99" fill="hold">
                            <p:stCondLst>
                              <p:cond delay="3000"/>
                            </p:stCondLst>
                            <p:childTnLst>
                              <p:par>
                                <p:cTn id="100" presetID="10" presetClass="entr" presetSubtype="0" fill="hold" nodeType="afterEffect">
                                  <p:stCondLst>
                                    <p:cond delay="0"/>
                                  </p:stCondLst>
                                  <p:childTnLst>
                                    <p:set>
                                      <p:cBhvr>
                                        <p:cTn id="101" dur="1" fill="hold">
                                          <p:stCondLst>
                                            <p:cond delay="0"/>
                                          </p:stCondLst>
                                        </p:cTn>
                                        <p:tgtEl>
                                          <p:spTgt spid="10"/>
                                        </p:tgtEl>
                                        <p:attrNameLst>
                                          <p:attrName>style.visibility</p:attrName>
                                        </p:attrNameLst>
                                      </p:cBhvr>
                                      <p:to>
                                        <p:strVal val="visible"/>
                                      </p:to>
                                    </p:set>
                                    <p:animEffect transition="in" filter="fade">
                                      <p:cBhvr>
                                        <p:cTn id="102" dur="500"/>
                                        <p:tgtEl>
                                          <p:spTgt spid="10"/>
                                        </p:tgtEl>
                                      </p:cBhvr>
                                    </p:animEffect>
                                  </p:childTnLst>
                                </p:cTn>
                              </p:par>
                            </p:childTnLst>
                          </p:cTn>
                        </p:par>
                        <p:par>
                          <p:cTn id="103" fill="hold">
                            <p:stCondLst>
                              <p:cond delay="3500"/>
                            </p:stCondLst>
                            <p:childTnLst>
                              <p:par>
                                <p:cTn id="104" presetID="10" presetClass="entr" presetSubtype="0" fill="hold" nodeType="afterEffect">
                                  <p:stCondLst>
                                    <p:cond delay="0"/>
                                  </p:stCondLst>
                                  <p:childTnLst>
                                    <p:set>
                                      <p:cBhvr>
                                        <p:cTn id="105" dur="1" fill="hold">
                                          <p:stCondLst>
                                            <p:cond delay="0"/>
                                          </p:stCondLst>
                                        </p:cTn>
                                        <p:tgtEl>
                                          <p:spTgt spid="11"/>
                                        </p:tgtEl>
                                        <p:attrNameLst>
                                          <p:attrName>style.visibility</p:attrName>
                                        </p:attrNameLst>
                                      </p:cBhvr>
                                      <p:to>
                                        <p:strVal val="visible"/>
                                      </p:to>
                                    </p:set>
                                    <p:animEffect transition="in" filter="fade">
                                      <p:cBhvr>
                                        <p:cTn id="106" dur="500"/>
                                        <p:tgtEl>
                                          <p:spTgt spid="11"/>
                                        </p:tgtEl>
                                      </p:cBhvr>
                                    </p:animEffect>
                                  </p:childTnLst>
                                </p:cTn>
                              </p:par>
                            </p:childTnLst>
                          </p:cTn>
                        </p:par>
                        <p:par>
                          <p:cTn id="107" fill="hold">
                            <p:stCondLst>
                              <p:cond delay="4000"/>
                            </p:stCondLst>
                            <p:childTnLst>
                              <p:par>
                                <p:cTn id="108" presetID="10" presetClass="entr" presetSubtype="0" fill="hold" nodeType="afterEffect">
                                  <p:stCondLst>
                                    <p:cond delay="0"/>
                                  </p:stCondLst>
                                  <p:childTnLst>
                                    <p:set>
                                      <p:cBhvr>
                                        <p:cTn id="109" dur="1" fill="hold">
                                          <p:stCondLst>
                                            <p:cond delay="0"/>
                                          </p:stCondLst>
                                        </p:cTn>
                                        <p:tgtEl>
                                          <p:spTgt spid="12"/>
                                        </p:tgtEl>
                                        <p:attrNameLst>
                                          <p:attrName>style.visibility</p:attrName>
                                        </p:attrNameLst>
                                      </p:cBhvr>
                                      <p:to>
                                        <p:strVal val="visible"/>
                                      </p:to>
                                    </p:set>
                                    <p:animEffect transition="in" filter="fade">
                                      <p:cBhvr>
                                        <p:cTn id="11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6681" grpId="0" animBg="1"/>
      <p:bldP spid="156682" grpId="0" animBg="1"/>
      <p:bldP spid="156683" grpId="0" animBg="1"/>
      <p:bldP spid="156684" grpId="0" animBg="1"/>
      <p:bldP spid="156685" grpId="0" animBg="1"/>
      <p:bldP spid="156686" grpId="0" animBg="1"/>
      <p:bldP spid="156687" grpId="0" animBg="1"/>
      <p:bldP spid="156688" grpId="0" animBg="1"/>
      <p:bldP spid="156689" grpId="0" animBg="1"/>
      <p:bldP spid="156690" grpId="0" animBg="1"/>
      <p:bldP spid="156691" grpId="0" autoUpdateAnimBg="0"/>
      <p:bldP spid="156782" grpId="0"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6"/>
          <p:cNvSpPr>
            <a:spLocks noGrp="1"/>
          </p:cNvSpPr>
          <p:nvPr>
            <p:ph idx="1"/>
          </p:nvPr>
        </p:nvSpPr>
        <p:spPr/>
        <p:txBody>
          <a:bodyPr/>
          <a:lstStyle/>
          <a:p>
            <a:endParaRPr lang="zh-CN" altLang="en-US" dirty="0"/>
          </a:p>
        </p:txBody>
      </p:sp>
      <p:sp>
        <p:nvSpPr>
          <p:cNvPr id="5" name="标题 4"/>
          <p:cNvSpPr>
            <a:spLocks noGrp="1"/>
          </p:cNvSpPr>
          <p:nvPr>
            <p:ph type="title"/>
          </p:nvPr>
        </p:nvSpPr>
        <p:spPr/>
        <p:txBody>
          <a:bodyPr>
            <a:normAutofit fontScale="90000"/>
          </a:bodyPr>
          <a:lstStyle/>
          <a:p>
            <a:r>
              <a:rPr lang="zh-CN" altLang="en-US" dirty="0"/>
              <a:t>计数器定时查询方式</a:t>
            </a:r>
          </a:p>
        </p:txBody>
      </p:sp>
      <p:grpSp>
        <p:nvGrpSpPr>
          <p:cNvPr id="2" name="Group 2"/>
          <p:cNvGrpSpPr/>
          <p:nvPr/>
        </p:nvGrpSpPr>
        <p:grpSpPr bwMode="auto">
          <a:xfrm>
            <a:off x="1828800" y="3733800"/>
            <a:ext cx="685800" cy="762000"/>
            <a:chOff x="1536" y="3888"/>
            <a:chExt cx="432" cy="480"/>
          </a:xfrm>
        </p:grpSpPr>
        <p:sp>
          <p:nvSpPr>
            <p:cNvPr id="43081" name="Rectangle 3"/>
            <p:cNvSpPr>
              <a:spLocks noChangeArrowheads="1"/>
            </p:cNvSpPr>
            <p:nvPr/>
          </p:nvSpPr>
          <p:spPr bwMode="auto">
            <a:xfrm>
              <a:off x="1536" y="3888"/>
              <a:ext cx="384" cy="480"/>
            </a:xfrm>
            <a:prstGeom prst="rect">
              <a:avLst/>
            </a:prstGeom>
            <a:solidFill>
              <a:schemeClr val="folHlink"/>
            </a:solidFill>
            <a:ln w="28575">
              <a:solidFill>
                <a:schemeClr val="folHlink"/>
              </a:solidFill>
              <a:miter lim="800000"/>
            </a:ln>
          </p:spPr>
          <p:txBody>
            <a:bodyPr wrap="none" anchor="ctr"/>
            <a:lstStyle/>
            <a:p>
              <a:pPr algn="ctr"/>
              <a:endParaRPr lang="zh-CN" altLang="en-US" sz="3200">
                <a:latin typeface="Times New Roman" panose="02020603050405020304" pitchFamily="18" charset="0"/>
              </a:endParaRPr>
            </a:p>
          </p:txBody>
        </p:sp>
        <p:sp>
          <p:nvSpPr>
            <p:cNvPr id="43082" name="Text Box 4"/>
            <p:cNvSpPr txBox="1">
              <a:spLocks noChangeArrowheads="1"/>
            </p:cNvSpPr>
            <p:nvPr/>
          </p:nvSpPr>
          <p:spPr bwMode="auto">
            <a:xfrm>
              <a:off x="1536" y="3936"/>
              <a:ext cx="432" cy="365"/>
            </a:xfrm>
            <a:prstGeom prst="rect">
              <a:avLst/>
            </a:prstGeom>
            <a:noFill/>
            <a:ln w="9525">
              <a:noFill/>
              <a:miter lim="800000"/>
            </a:ln>
          </p:spPr>
          <p:txBody>
            <a:bodyPr>
              <a:spAutoFit/>
            </a:bodyPr>
            <a:lstStyle/>
            <a:p>
              <a:r>
                <a:rPr lang="zh-CN" altLang="en-US" sz="3200">
                  <a:solidFill>
                    <a:schemeClr val="bg2"/>
                  </a:solidFill>
                  <a:latin typeface="Times New Roman" panose="02020603050405020304" pitchFamily="18" charset="0"/>
                </a:rPr>
                <a:t> 0</a:t>
              </a:r>
            </a:p>
          </p:txBody>
        </p:sp>
      </p:grpSp>
      <p:grpSp>
        <p:nvGrpSpPr>
          <p:cNvPr id="3" name="Group 75"/>
          <p:cNvGrpSpPr/>
          <p:nvPr/>
        </p:nvGrpSpPr>
        <p:grpSpPr bwMode="auto">
          <a:xfrm>
            <a:off x="2819400" y="639764"/>
            <a:ext cx="7848600" cy="5761037"/>
            <a:chOff x="816" y="403"/>
            <a:chExt cx="4944" cy="3629"/>
          </a:xfrm>
        </p:grpSpPr>
        <p:sp>
          <p:nvSpPr>
            <p:cNvPr id="43050" name="Text Box 6"/>
            <p:cNvSpPr txBox="1">
              <a:spLocks noChangeArrowheads="1"/>
            </p:cNvSpPr>
            <p:nvPr/>
          </p:nvSpPr>
          <p:spPr bwMode="auto">
            <a:xfrm>
              <a:off x="3152" y="403"/>
              <a:ext cx="1497" cy="756"/>
            </a:xfrm>
            <a:prstGeom prst="rect">
              <a:avLst/>
            </a:prstGeom>
            <a:noFill/>
            <a:ln w="9525">
              <a:noFill/>
              <a:miter lim="800000"/>
            </a:ln>
          </p:spPr>
          <p:txBody>
            <a:bodyPr>
              <a:spAutoFit/>
            </a:bodyPr>
            <a:lstStyle/>
            <a:p>
              <a:endParaRPr lang="en-US" altLang="zh-CN" sz="2400">
                <a:latin typeface="Times New Roman" panose="02020603050405020304" pitchFamily="18" charset="0"/>
              </a:endParaRPr>
            </a:p>
            <a:p>
              <a:r>
                <a:rPr lang="en-US" altLang="zh-CN" sz="2400">
                  <a:latin typeface="Times New Roman" panose="02020603050405020304" pitchFamily="18" charset="0"/>
                </a:rPr>
                <a:t>BS</a:t>
              </a:r>
              <a:r>
                <a:rPr lang="en-US" altLang="zh-CN">
                  <a:latin typeface="Times New Roman" panose="02020603050405020304" pitchFamily="18" charset="0"/>
                </a:rPr>
                <a:t>  </a:t>
              </a:r>
              <a:r>
                <a:rPr lang="zh-CN" altLang="en-US" sz="2400">
                  <a:latin typeface="Times New Roman" panose="02020603050405020304" pitchFamily="18" charset="0"/>
                </a:rPr>
                <a:t>－总线忙</a:t>
              </a:r>
            </a:p>
            <a:p>
              <a:r>
                <a:rPr lang="en-US" altLang="zh-CN" sz="2400">
                  <a:latin typeface="Times New Roman" panose="02020603050405020304" pitchFamily="18" charset="0"/>
                </a:rPr>
                <a:t>BR</a:t>
              </a:r>
              <a:r>
                <a:rPr lang="zh-CN" altLang="en-US" sz="2400">
                  <a:latin typeface="Times New Roman" panose="02020603050405020304" pitchFamily="18" charset="0"/>
                </a:rPr>
                <a:t>－总线请求</a:t>
              </a:r>
            </a:p>
          </p:txBody>
        </p:sp>
        <p:sp>
          <p:nvSpPr>
            <p:cNvPr id="43051" name="Rectangle 7"/>
            <p:cNvSpPr>
              <a:spLocks noChangeArrowheads="1"/>
            </p:cNvSpPr>
            <p:nvPr/>
          </p:nvSpPr>
          <p:spPr bwMode="auto">
            <a:xfrm>
              <a:off x="816" y="864"/>
              <a:ext cx="576" cy="3168"/>
            </a:xfrm>
            <a:prstGeom prst="rect">
              <a:avLst/>
            </a:prstGeom>
            <a:noFill/>
            <a:ln w="38100">
              <a:solidFill>
                <a:schemeClr val="folHlink"/>
              </a:solidFill>
              <a:miter lim="800000"/>
            </a:ln>
          </p:spPr>
          <p:txBody>
            <a:bodyPr wrap="none" anchor="ctr"/>
            <a:lstStyle/>
            <a:p>
              <a:pPr algn="ctr"/>
              <a:r>
                <a:rPr lang="zh-CN" altLang="en-US" sz="3200">
                  <a:latin typeface="Times New Roman" panose="02020603050405020304" pitchFamily="18" charset="0"/>
                </a:rPr>
                <a:t>总</a:t>
              </a:r>
            </a:p>
            <a:p>
              <a:pPr algn="ctr"/>
              <a:r>
                <a:rPr lang="zh-CN" altLang="en-US" sz="3200">
                  <a:latin typeface="Times New Roman" panose="02020603050405020304" pitchFamily="18" charset="0"/>
                </a:rPr>
                <a:t>线</a:t>
              </a:r>
            </a:p>
            <a:p>
              <a:pPr algn="ctr"/>
              <a:r>
                <a:rPr lang="zh-CN" altLang="en-US" sz="3200">
                  <a:latin typeface="Times New Roman" panose="02020603050405020304" pitchFamily="18" charset="0"/>
                </a:rPr>
                <a:t>控</a:t>
              </a:r>
            </a:p>
            <a:p>
              <a:pPr algn="ctr"/>
              <a:r>
                <a:rPr lang="zh-CN" altLang="en-US" sz="3200">
                  <a:latin typeface="Times New Roman" panose="02020603050405020304" pitchFamily="18" charset="0"/>
                </a:rPr>
                <a:t>制</a:t>
              </a:r>
            </a:p>
            <a:p>
              <a:pPr algn="ctr"/>
              <a:r>
                <a:rPr lang="zh-CN" altLang="en-US" sz="3200">
                  <a:latin typeface="Times New Roman" panose="02020603050405020304" pitchFamily="18" charset="0"/>
                </a:rPr>
                <a:t>部</a:t>
              </a:r>
            </a:p>
            <a:p>
              <a:pPr algn="ctr"/>
              <a:r>
                <a:rPr lang="zh-CN" altLang="en-US" sz="3200">
                  <a:latin typeface="Times New Roman" panose="02020603050405020304" pitchFamily="18" charset="0"/>
                </a:rPr>
                <a:t>件</a:t>
              </a:r>
            </a:p>
          </p:txBody>
        </p:sp>
        <p:sp>
          <p:nvSpPr>
            <p:cNvPr id="43052" name="Line 8"/>
            <p:cNvSpPr>
              <a:spLocks noChangeShapeType="1"/>
            </p:cNvSpPr>
            <p:nvPr/>
          </p:nvSpPr>
          <p:spPr bwMode="auto">
            <a:xfrm>
              <a:off x="1392" y="1536"/>
              <a:ext cx="4368" cy="0"/>
            </a:xfrm>
            <a:prstGeom prst="line">
              <a:avLst/>
            </a:prstGeom>
            <a:noFill/>
            <a:ln w="76200">
              <a:solidFill>
                <a:schemeClr val="tx1"/>
              </a:solidFill>
              <a:round/>
            </a:ln>
          </p:spPr>
          <p:txBody>
            <a:bodyPr wrap="none"/>
            <a:lstStyle/>
            <a:p>
              <a:endParaRPr lang="zh-CN" altLang="en-US"/>
            </a:p>
          </p:txBody>
        </p:sp>
        <p:sp>
          <p:nvSpPr>
            <p:cNvPr id="43053" name="Text Box 9"/>
            <p:cNvSpPr txBox="1">
              <a:spLocks noChangeArrowheads="1"/>
            </p:cNvSpPr>
            <p:nvPr/>
          </p:nvSpPr>
          <p:spPr bwMode="auto">
            <a:xfrm>
              <a:off x="4608" y="866"/>
              <a:ext cx="647" cy="269"/>
            </a:xfrm>
            <a:prstGeom prst="rect">
              <a:avLst/>
            </a:prstGeom>
            <a:noFill/>
            <a:ln w="9525">
              <a:noFill/>
              <a:miter lim="800000"/>
            </a:ln>
          </p:spPr>
          <p:txBody>
            <a:bodyPr wrap="none">
              <a:spAutoFit/>
            </a:bodyPr>
            <a:lstStyle/>
            <a:p>
              <a:r>
                <a:rPr lang="zh-CN" altLang="en-US" sz="2200">
                  <a:latin typeface="Times New Roman" panose="02020603050405020304" pitchFamily="18" charset="0"/>
                </a:rPr>
                <a:t>数据线</a:t>
              </a:r>
            </a:p>
          </p:txBody>
        </p:sp>
        <p:sp>
          <p:nvSpPr>
            <p:cNvPr id="43054" name="Line 10"/>
            <p:cNvSpPr>
              <a:spLocks noChangeShapeType="1"/>
            </p:cNvSpPr>
            <p:nvPr/>
          </p:nvSpPr>
          <p:spPr bwMode="auto">
            <a:xfrm>
              <a:off x="1392" y="1920"/>
              <a:ext cx="4368" cy="0"/>
            </a:xfrm>
            <a:prstGeom prst="line">
              <a:avLst/>
            </a:prstGeom>
            <a:noFill/>
            <a:ln w="38100">
              <a:solidFill>
                <a:schemeClr val="tx1"/>
              </a:solidFill>
              <a:round/>
            </a:ln>
          </p:spPr>
          <p:txBody>
            <a:bodyPr wrap="none"/>
            <a:lstStyle/>
            <a:p>
              <a:endParaRPr lang="zh-CN" altLang="en-US"/>
            </a:p>
          </p:txBody>
        </p:sp>
        <p:sp>
          <p:nvSpPr>
            <p:cNvPr id="43055" name="Text Box 11"/>
            <p:cNvSpPr txBox="1">
              <a:spLocks noChangeArrowheads="1"/>
            </p:cNvSpPr>
            <p:nvPr/>
          </p:nvSpPr>
          <p:spPr bwMode="auto">
            <a:xfrm>
              <a:off x="4608" y="1250"/>
              <a:ext cx="647" cy="269"/>
            </a:xfrm>
            <a:prstGeom prst="rect">
              <a:avLst/>
            </a:prstGeom>
            <a:noFill/>
            <a:ln w="9525">
              <a:noFill/>
              <a:miter lim="800000"/>
            </a:ln>
          </p:spPr>
          <p:txBody>
            <a:bodyPr wrap="none">
              <a:spAutoFit/>
            </a:bodyPr>
            <a:lstStyle/>
            <a:p>
              <a:r>
                <a:rPr lang="zh-CN" altLang="en-US" sz="2200">
                  <a:latin typeface="Times New Roman" panose="02020603050405020304" pitchFamily="18" charset="0"/>
                </a:rPr>
                <a:t>地址线</a:t>
              </a:r>
            </a:p>
          </p:txBody>
        </p:sp>
        <p:sp>
          <p:nvSpPr>
            <p:cNvPr id="43056" name="Line 12"/>
            <p:cNvSpPr>
              <a:spLocks noChangeShapeType="1"/>
            </p:cNvSpPr>
            <p:nvPr/>
          </p:nvSpPr>
          <p:spPr bwMode="auto">
            <a:xfrm>
              <a:off x="1392" y="2304"/>
              <a:ext cx="4368" cy="0"/>
            </a:xfrm>
            <a:prstGeom prst="line">
              <a:avLst/>
            </a:prstGeom>
            <a:noFill/>
            <a:ln w="38100">
              <a:solidFill>
                <a:schemeClr val="tx1"/>
              </a:solidFill>
              <a:round/>
              <a:headEnd type="stealth" w="lg" len="lg"/>
            </a:ln>
          </p:spPr>
          <p:txBody>
            <a:bodyPr wrap="none"/>
            <a:lstStyle/>
            <a:p>
              <a:endParaRPr lang="zh-CN" altLang="en-US"/>
            </a:p>
          </p:txBody>
        </p:sp>
        <p:sp>
          <p:nvSpPr>
            <p:cNvPr id="43057" name="Line 13"/>
            <p:cNvSpPr>
              <a:spLocks noChangeShapeType="1"/>
            </p:cNvSpPr>
            <p:nvPr/>
          </p:nvSpPr>
          <p:spPr bwMode="auto">
            <a:xfrm>
              <a:off x="1392" y="2688"/>
              <a:ext cx="4368" cy="0"/>
            </a:xfrm>
            <a:prstGeom prst="line">
              <a:avLst/>
            </a:prstGeom>
            <a:noFill/>
            <a:ln w="38100">
              <a:solidFill>
                <a:schemeClr val="tx1"/>
              </a:solidFill>
              <a:round/>
              <a:headEnd type="stealth" w="lg" len="lg"/>
            </a:ln>
          </p:spPr>
          <p:txBody>
            <a:bodyPr wrap="none"/>
            <a:lstStyle/>
            <a:p>
              <a:endParaRPr lang="zh-CN" altLang="en-US"/>
            </a:p>
          </p:txBody>
        </p:sp>
        <p:sp>
          <p:nvSpPr>
            <p:cNvPr id="43058" name="Rectangle 14"/>
            <p:cNvSpPr>
              <a:spLocks noChangeArrowheads="1"/>
            </p:cNvSpPr>
            <p:nvPr/>
          </p:nvSpPr>
          <p:spPr bwMode="auto">
            <a:xfrm>
              <a:off x="1920" y="3264"/>
              <a:ext cx="1056" cy="528"/>
            </a:xfrm>
            <a:prstGeom prst="rect">
              <a:avLst/>
            </a:prstGeom>
            <a:noFill/>
            <a:ln w="38100">
              <a:solidFill>
                <a:schemeClr val="folHlink"/>
              </a:solidFill>
              <a:miter lim="800000"/>
            </a:ln>
          </p:spPr>
          <p:txBody>
            <a:bodyPr wrap="none" anchor="ctr"/>
            <a:lstStyle/>
            <a:p>
              <a:pPr algn="ctr"/>
              <a:r>
                <a:rPr lang="en-US" altLang="zh-CN" sz="2400">
                  <a:latin typeface="Times New Roman" panose="02020603050405020304" pitchFamily="18" charset="0"/>
                </a:rPr>
                <a:t>I/O</a:t>
              </a:r>
              <a:r>
                <a:rPr lang="zh-CN" altLang="en-US" sz="2400">
                  <a:latin typeface="Times New Roman" panose="02020603050405020304" pitchFamily="18" charset="0"/>
                </a:rPr>
                <a:t>接口0</a:t>
              </a:r>
            </a:p>
          </p:txBody>
        </p:sp>
        <p:sp>
          <p:nvSpPr>
            <p:cNvPr id="43059" name="Text Box 15"/>
            <p:cNvSpPr txBox="1">
              <a:spLocks noChangeArrowheads="1"/>
            </p:cNvSpPr>
            <p:nvPr/>
          </p:nvSpPr>
          <p:spPr bwMode="auto">
            <a:xfrm>
              <a:off x="4188" y="3312"/>
              <a:ext cx="372" cy="365"/>
            </a:xfrm>
            <a:prstGeom prst="rect">
              <a:avLst/>
            </a:prstGeom>
            <a:noFill/>
            <a:ln w="9525">
              <a:noFill/>
              <a:miter lim="800000"/>
            </a:ln>
          </p:spPr>
          <p:txBody>
            <a:bodyPr wrap="none">
              <a:spAutoFit/>
            </a:bodyPr>
            <a:lstStyle/>
            <a:p>
              <a:r>
                <a:rPr lang="zh-CN" altLang="en-US" sz="3200">
                  <a:solidFill>
                    <a:schemeClr val="folHlink"/>
                  </a:solidFill>
                  <a:latin typeface="Times New Roman" panose="02020603050405020304" pitchFamily="18" charset="0"/>
                </a:rPr>
                <a:t>…</a:t>
              </a:r>
            </a:p>
          </p:txBody>
        </p:sp>
        <p:sp>
          <p:nvSpPr>
            <p:cNvPr id="43060" name="Text Box 16"/>
            <p:cNvSpPr txBox="1">
              <a:spLocks noChangeArrowheads="1"/>
            </p:cNvSpPr>
            <p:nvPr/>
          </p:nvSpPr>
          <p:spPr bwMode="auto">
            <a:xfrm>
              <a:off x="1626" y="2048"/>
              <a:ext cx="351" cy="288"/>
            </a:xfrm>
            <a:prstGeom prst="rect">
              <a:avLst/>
            </a:prstGeom>
            <a:noFill/>
            <a:ln w="9525">
              <a:noFill/>
              <a:miter lim="800000"/>
            </a:ln>
          </p:spPr>
          <p:txBody>
            <a:bodyPr wrap="none">
              <a:spAutoFit/>
            </a:bodyPr>
            <a:lstStyle/>
            <a:p>
              <a:r>
                <a:rPr lang="en-US" altLang="zh-CN" sz="2400">
                  <a:latin typeface="Times New Roman" panose="02020603050405020304" pitchFamily="18" charset="0"/>
                </a:rPr>
                <a:t>BS</a:t>
              </a:r>
              <a:endParaRPr lang="zh-CN" altLang="en-US" sz="2400">
                <a:latin typeface="Times New Roman" panose="02020603050405020304" pitchFamily="18" charset="0"/>
              </a:endParaRPr>
            </a:p>
          </p:txBody>
        </p:sp>
        <p:sp>
          <p:nvSpPr>
            <p:cNvPr id="43061" name="Text Box 17"/>
            <p:cNvSpPr txBox="1">
              <a:spLocks noChangeArrowheads="1"/>
            </p:cNvSpPr>
            <p:nvPr/>
          </p:nvSpPr>
          <p:spPr bwMode="auto">
            <a:xfrm>
              <a:off x="1637" y="2432"/>
              <a:ext cx="383" cy="288"/>
            </a:xfrm>
            <a:prstGeom prst="rect">
              <a:avLst/>
            </a:prstGeom>
            <a:noFill/>
            <a:ln w="9525">
              <a:noFill/>
              <a:miter lim="800000"/>
            </a:ln>
          </p:spPr>
          <p:txBody>
            <a:bodyPr wrap="none">
              <a:spAutoFit/>
            </a:bodyPr>
            <a:lstStyle/>
            <a:p>
              <a:r>
                <a:rPr lang="en-US" altLang="zh-CN" sz="2400">
                  <a:latin typeface="Times New Roman" panose="02020603050405020304" pitchFamily="18" charset="0"/>
                </a:rPr>
                <a:t>BR</a:t>
              </a:r>
            </a:p>
          </p:txBody>
        </p:sp>
        <p:sp>
          <p:nvSpPr>
            <p:cNvPr id="43062" name="Rectangle 18"/>
            <p:cNvSpPr>
              <a:spLocks noChangeArrowheads="1"/>
            </p:cNvSpPr>
            <p:nvPr/>
          </p:nvSpPr>
          <p:spPr bwMode="auto">
            <a:xfrm>
              <a:off x="3120" y="3264"/>
              <a:ext cx="1056" cy="528"/>
            </a:xfrm>
            <a:prstGeom prst="rect">
              <a:avLst/>
            </a:prstGeom>
            <a:noFill/>
            <a:ln w="38100">
              <a:solidFill>
                <a:schemeClr val="folHlink"/>
              </a:solidFill>
              <a:miter lim="800000"/>
            </a:ln>
          </p:spPr>
          <p:txBody>
            <a:bodyPr wrap="none" anchor="ctr"/>
            <a:lstStyle/>
            <a:p>
              <a:pPr algn="ctr"/>
              <a:r>
                <a:rPr lang="en-US" altLang="zh-CN" sz="2400">
                  <a:latin typeface="Times New Roman" panose="02020603050405020304" pitchFamily="18" charset="0"/>
                </a:rPr>
                <a:t>I/O</a:t>
              </a:r>
              <a:r>
                <a:rPr lang="zh-CN" altLang="en-US" sz="2400">
                  <a:latin typeface="Times New Roman" panose="02020603050405020304" pitchFamily="18" charset="0"/>
                </a:rPr>
                <a:t>接口1</a:t>
              </a:r>
            </a:p>
          </p:txBody>
        </p:sp>
        <p:sp>
          <p:nvSpPr>
            <p:cNvPr id="43063" name="Rectangle 19"/>
            <p:cNvSpPr>
              <a:spLocks noChangeArrowheads="1"/>
            </p:cNvSpPr>
            <p:nvPr/>
          </p:nvSpPr>
          <p:spPr bwMode="auto">
            <a:xfrm>
              <a:off x="4512" y="3264"/>
              <a:ext cx="1056" cy="528"/>
            </a:xfrm>
            <a:prstGeom prst="rect">
              <a:avLst/>
            </a:prstGeom>
            <a:noFill/>
            <a:ln w="38100">
              <a:solidFill>
                <a:schemeClr val="folHlink"/>
              </a:solidFill>
              <a:miter lim="800000"/>
            </a:ln>
          </p:spPr>
          <p:txBody>
            <a:bodyPr wrap="none" anchor="ctr"/>
            <a:lstStyle/>
            <a:p>
              <a:pPr algn="ctr"/>
              <a:r>
                <a:rPr lang="en-US" altLang="zh-CN" sz="2400">
                  <a:latin typeface="Times New Roman" panose="02020603050405020304" pitchFamily="18" charset="0"/>
                </a:rPr>
                <a:t>I/O</a:t>
              </a:r>
              <a:r>
                <a:rPr lang="zh-CN" altLang="en-US" sz="2400">
                  <a:latin typeface="Times New Roman" panose="02020603050405020304" pitchFamily="18" charset="0"/>
                </a:rPr>
                <a:t>接口</a:t>
              </a:r>
              <a:r>
                <a:rPr lang="en-US" altLang="zh-CN" sz="2400" i="1">
                  <a:latin typeface="Times New Roman" panose="02020603050405020304" pitchFamily="18" charset="0"/>
                </a:rPr>
                <a:t>n</a:t>
              </a:r>
            </a:p>
          </p:txBody>
        </p:sp>
        <p:sp>
          <p:nvSpPr>
            <p:cNvPr id="43064" name="Line 20"/>
            <p:cNvSpPr>
              <a:spLocks noChangeShapeType="1"/>
            </p:cNvSpPr>
            <p:nvPr/>
          </p:nvSpPr>
          <p:spPr bwMode="auto">
            <a:xfrm>
              <a:off x="1392" y="1152"/>
              <a:ext cx="4368" cy="0"/>
            </a:xfrm>
            <a:prstGeom prst="line">
              <a:avLst/>
            </a:prstGeom>
            <a:noFill/>
            <a:ln w="76200">
              <a:solidFill>
                <a:schemeClr val="tx1"/>
              </a:solidFill>
              <a:round/>
            </a:ln>
          </p:spPr>
          <p:txBody>
            <a:bodyPr wrap="none"/>
            <a:lstStyle/>
            <a:p>
              <a:endParaRPr lang="zh-CN" altLang="en-US"/>
            </a:p>
          </p:txBody>
        </p:sp>
        <p:sp>
          <p:nvSpPr>
            <p:cNvPr id="43065" name="Text Box 21"/>
            <p:cNvSpPr txBox="1">
              <a:spLocks noChangeArrowheads="1"/>
            </p:cNvSpPr>
            <p:nvPr/>
          </p:nvSpPr>
          <p:spPr bwMode="auto">
            <a:xfrm>
              <a:off x="4220" y="1634"/>
              <a:ext cx="824" cy="269"/>
            </a:xfrm>
            <a:prstGeom prst="rect">
              <a:avLst/>
            </a:prstGeom>
            <a:noFill/>
            <a:ln w="9525">
              <a:noFill/>
              <a:miter lim="800000"/>
            </a:ln>
          </p:spPr>
          <p:txBody>
            <a:bodyPr wrap="none">
              <a:spAutoFit/>
            </a:bodyPr>
            <a:lstStyle/>
            <a:p>
              <a:r>
                <a:rPr lang="zh-CN" altLang="en-US" sz="2200">
                  <a:latin typeface="Times New Roman" panose="02020603050405020304" pitchFamily="18" charset="0"/>
                </a:rPr>
                <a:t>设备地址</a:t>
              </a:r>
            </a:p>
          </p:txBody>
        </p:sp>
        <p:sp>
          <p:nvSpPr>
            <p:cNvPr id="43066" name="Line 22"/>
            <p:cNvSpPr>
              <a:spLocks noChangeShapeType="1"/>
            </p:cNvSpPr>
            <p:nvPr/>
          </p:nvSpPr>
          <p:spPr bwMode="auto">
            <a:xfrm flipV="1">
              <a:off x="2064" y="2688"/>
              <a:ext cx="0" cy="576"/>
            </a:xfrm>
            <a:prstGeom prst="line">
              <a:avLst/>
            </a:prstGeom>
            <a:noFill/>
            <a:ln w="38100">
              <a:solidFill>
                <a:schemeClr val="tx1"/>
              </a:solidFill>
              <a:round/>
              <a:tailEnd type="stealth" w="lg" len="lg"/>
            </a:ln>
          </p:spPr>
          <p:txBody>
            <a:bodyPr wrap="none"/>
            <a:lstStyle/>
            <a:p>
              <a:endParaRPr lang="zh-CN" altLang="en-US"/>
            </a:p>
          </p:txBody>
        </p:sp>
        <p:sp>
          <p:nvSpPr>
            <p:cNvPr id="43067" name="Line 23"/>
            <p:cNvSpPr>
              <a:spLocks noChangeShapeType="1"/>
            </p:cNvSpPr>
            <p:nvPr/>
          </p:nvSpPr>
          <p:spPr bwMode="auto">
            <a:xfrm flipV="1">
              <a:off x="2256" y="2304"/>
              <a:ext cx="0" cy="960"/>
            </a:xfrm>
            <a:prstGeom prst="line">
              <a:avLst/>
            </a:prstGeom>
            <a:noFill/>
            <a:ln w="38100">
              <a:solidFill>
                <a:schemeClr val="tx1"/>
              </a:solidFill>
              <a:round/>
              <a:tailEnd type="stealth" w="lg" len="lg"/>
            </a:ln>
          </p:spPr>
          <p:txBody>
            <a:bodyPr wrap="none"/>
            <a:lstStyle/>
            <a:p>
              <a:endParaRPr lang="zh-CN" altLang="en-US"/>
            </a:p>
          </p:txBody>
        </p:sp>
        <p:sp>
          <p:nvSpPr>
            <p:cNvPr id="43068" name="Line 24"/>
            <p:cNvSpPr>
              <a:spLocks noChangeShapeType="1"/>
            </p:cNvSpPr>
            <p:nvPr/>
          </p:nvSpPr>
          <p:spPr bwMode="auto">
            <a:xfrm>
              <a:off x="2448" y="1920"/>
              <a:ext cx="0" cy="1344"/>
            </a:xfrm>
            <a:prstGeom prst="line">
              <a:avLst/>
            </a:prstGeom>
            <a:noFill/>
            <a:ln w="38100">
              <a:solidFill>
                <a:schemeClr val="tx1"/>
              </a:solidFill>
              <a:round/>
              <a:headEnd type="oval" w="med" len="med"/>
              <a:tailEnd type="stealth" w="lg" len="lg"/>
            </a:ln>
          </p:spPr>
          <p:txBody>
            <a:bodyPr wrap="none"/>
            <a:lstStyle/>
            <a:p>
              <a:endParaRPr lang="zh-CN" altLang="en-US"/>
            </a:p>
          </p:txBody>
        </p:sp>
        <p:sp>
          <p:nvSpPr>
            <p:cNvPr id="43069" name="Line 25"/>
            <p:cNvSpPr>
              <a:spLocks noChangeShapeType="1"/>
            </p:cNvSpPr>
            <p:nvPr/>
          </p:nvSpPr>
          <p:spPr bwMode="auto">
            <a:xfrm>
              <a:off x="2640" y="1536"/>
              <a:ext cx="0" cy="1728"/>
            </a:xfrm>
            <a:prstGeom prst="line">
              <a:avLst/>
            </a:prstGeom>
            <a:noFill/>
            <a:ln w="38100">
              <a:solidFill>
                <a:schemeClr val="tx1"/>
              </a:solidFill>
              <a:round/>
              <a:headEnd type="oval" w="med" len="med"/>
              <a:tailEnd type="stealth" w="lg" len="lg"/>
            </a:ln>
          </p:spPr>
          <p:txBody>
            <a:bodyPr wrap="none"/>
            <a:lstStyle/>
            <a:p>
              <a:endParaRPr lang="zh-CN" altLang="en-US"/>
            </a:p>
          </p:txBody>
        </p:sp>
        <p:sp>
          <p:nvSpPr>
            <p:cNvPr id="43070" name="Line 26"/>
            <p:cNvSpPr>
              <a:spLocks noChangeShapeType="1"/>
            </p:cNvSpPr>
            <p:nvPr/>
          </p:nvSpPr>
          <p:spPr bwMode="auto">
            <a:xfrm>
              <a:off x="2832" y="1152"/>
              <a:ext cx="0" cy="2112"/>
            </a:xfrm>
            <a:prstGeom prst="line">
              <a:avLst/>
            </a:prstGeom>
            <a:noFill/>
            <a:ln w="38100">
              <a:solidFill>
                <a:schemeClr val="tx1"/>
              </a:solidFill>
              <a:round/>
              <a:headEnd type="oval" w="med" len="med"/>
              <a:tailEnd type="stealth" w="lg" len="lg"/>
            </a:ln>
          </p:spPr>
          <p:txBody>
            <a:bodyPr wrap="none"/>
            <a:lstStyle/>
            <a:p>
              <a:endParaRPr lang="zh-CN" altLang="en-US"/>
            </a:p>
          </p:txBody>
        </p:sp>
        <p:sp>
          <p:nvSpPr>
            <p:cNvPr id="43071" name="Line 27"/>
            <p:cNvSpPr>
              <a:spLocks noChangeShapeType="1"/>
            </p:cNvSpPr>
            <p:nvPr/>
          </p:nvSpPr>
          <p:spPr bwMode="auto">
            <a:xfrm flipV="1">
              <a:off x="3264" y="2688"/>
              <a:ext cx="0" cy="576"/>
            </a:xfrm>
            <a:prstGeom prst="line">
              <a:avLst/>
            </a:prstGeom>
            <a:noFill/>
            <a:ln w="38100">
              <a:solidFill>
                <a:schemeClr val="tx1"/>
              </a:solidFill>
              <a:round/>
              <a:tailEnd type="stealth" w="lg" len="lg"/>
            </a:ln>
          </p:spPr>
          <p:txBody>
            <a:bodyPr wrap="none"/>
            <a:lstStyle/>
            <a:p>
              <a:endParaRPr lang="zh-CN" altLang="en-US"/>
            </a:p>
          </p:txBody>
        </p:sp>
        <p:sp>
          <p:nvSpPr>
            <p:cNvPr id="43072" name="Line 28"/>
            <p:cNvSpPr>
              <a:spLocks noChangeShapeType="1"/>
            </p:cNvSpPr>
            <p:nvPr/>
          </p:nvSpPr>
          <p:spPr bwMode="auto">
            <a:xfrm flipV="1">
              <a:off x="3456" y="2304"/>
              <a:ext cx="0" cy="960"/>
            </a:xfrm>
            <a:prstGeom prst="line">
              <a:avLst/>
            </a:prstGeom>
            <a:noFill/>
            <a:ln w="38100">
              <a:solidFill>
                <a:schemeClr val="tx1"/>
              </a:solidFill>
              <a:round/>
              <a:tailEnd type="stealth" w="lg" len="lg"/>
            </a:ln>
          </p:spPr>
          <p:txBody>
            <a:bodyPr wrap="none"/>
            <a:lstStyle/>
            <a:p>
              <a:endParaRPr lang="zh-CN" altLang="en-US"/>
            </a:p>
          </p:txBody>
        </p:sp>
        <p:sp>
          <p:nvSpPr>
            <p:cNvPr id="43073" name="Line 29"/>
            <p:cNvSpPr>
              <a:spLocks noChangeShapeType="1"/>
            </p:cNvSpPr>
            <p:nvPr/>
          </p:nvSpPr>
          <p:spPr bwMode="auto">
            <a:xfrm>
              <a:off x="3648" y="1920"/>
              <a:ext cx="0" cy="1344"/>
            </a:xfrm>
            <a:prstGeom prst="line">
              <a:avLst/>
            </a:prstGeom>
            <a:noFill/>
            <a:ln w="38100">
              <a:solidFill>
                <a:schemeClr val="tx1"/>
              </a:solidFill>
              <a:round/>
              <a:headEnd type="oval" w="med" len="med"/>
              <a:tailEnd type="stealth" w="lg" len="lg"/>
            </a:ln>
          </p:spPr>
          <p:txBody>
            <a:bodyPr wrap="none"/>
            <a:lstStyle/>
            <a:p>
              <a:endParaRPr lang="zh-CN" altLang="en-US"/>
            </a:p>
          </p:txBody>
        </p:sp>
        <p:sp>
          <p:nvSpPr>
            <p:cNvPr id="43074" name="Line 30"/>
            <p:cNvSpPr>
              <a:spLocks noChangeShapeType="1"/>
            </p:cNvSpPr>
            <p:nvPr/>
          </p:nvSpPr>
          <p:spPr bwMode="auto">
            <a:xfrm>
              <a:off x="3840" y="1536"/>
              <a:ext cx="0" cy="1728"/>
            </a:xfrm>
            <a:prstGeom prst="line">
              <a:avLst/>
            </a:prstGeom>
            <a:noFill/>
            <a:ln w="38100">
              <a:solidFill>
                <a:schemeClr val="tx1"/>
              </a:solidFill>
              <a:round/>
              <a:headEnd type="oval" w="med" len="med"/>
              <a:tailEnd type="stealth" w="lg" len="lg"/>
            </a:ln>
          </p:spPr>
          <p:txBody>
            <a:bodyPr wrap="none"/>
            <a:lstStyle/>
            <a:p>
              <a:endParaRPr lang="zh-CN" altLang="en-US"/>
            </a:p>
          </p:txBody>
        </p:sp>
        <p:sp>
          <p:nvSpPr>
            <p:cNvPr id="43075" name="Line 31"/>
            <p:cNvSpPr>
              <a:spLocks noChangeShapeType="1"/>
            </p:cNvSpPr>
            <p:nvPr/>
          </p:nvSpPr>
          <p:spPr bwMode="auto">
            <a:xfrm>
              <a:off x="4032" y="1152"/>
              <a:ext cx="0" cy="2112"/>
            </a:xfrm>
            <a:prstGeom prst="line">
              <a:avLst/>
            </a:prstGeom>
            <a:noFill/>
            <a:ln w="38100">
              <a:solidFill>
                <a:schemeClr val="tx1"/>
              </a:solidFill>
              <a:round/>
              <a:headEnd type="oval" w="med" len="med"/>
              <a:tailEnd type="stealth" w="lg" len="lg"/>
            </a:ln>
          </p:spPr>
          <p:txBody>
            <a:bodyPr wrap="none"/>
            <a:lstStyle/>
            <a:p>
              <a:endParaRPr lang="zh-CN" altLang="en-US"/>
            </a:p>
          </p:txBody>
        </p:sp>
        <p:sp>
          <p:nvSpPr>
            <p:cNvPr id="43076" name="Line 32"/>
            <p:cNvSpPr>
              <a:spLocks noChangeShapeType="1"/>
            </p:cNvSpPr>
            <p:nvPr/>
          </p:nvSpPr>
          <p:spPr bwMode="auto">
            <a:xfrm flipV="1">
              <a:off x="4608" y="2688"/>
              <a:ext cx="0" cy="576"/>
            </a:xfrm>
            <a:prstGeom prst="line">
              <a:avLst/>
            </a:prstGeom>
            <a:noFill/>
            <a:ln w="38100">
              <a:solidFill>
                <a:schemeClr val="tx1"/>
              </a:solidFill>
              <a:round/>
              <a:tailEnd type="stealth" w="lg" len="lg"/>
            </a:ln>
          </p:spPr>
          <p:txBody>
            <a:bodyPr wrap="none"/>
            <a:lstStyle/>
            <a:p>
              <a:endParaRPr lang="zh-CN" altLang="en-US"/>
            </a:p>
          </p:txBody>
        </p:sp>
        <p:sp>
          <p:nvSpPr>
            <p:cNvPr id="43077" name="Line 33"/>
            <p:cNvSpPr>
              <a:spLocks noChangeShapeType="1"/>
            </p:cNvSpPr>
            <p:nvPr/>
          </p:nvSpPr>
          <p:spPr bwMode="auto">
            <a:xfrm flipV="1">
              <a:off x="4800" y="2304"/>
              <a:ext cx="0" cy="960"/>
            </a:xfrm>
            <a:prstGeom prst="line">
              <a:avLst/>
            </a:prstGeom>
            <a:noFill/>
            <a:ln w="38100">
              <a:solidFill>
                <a:schemeClr val="tx1"/>
              </a:solidFill>
              <a:round/>
              <a:tailEnd type="stealth" w="lg" len="lg"/>
            </a:ln>
          </p:spPr>
          <p:txBody>
            <a:bodyPr wrap="none"/>
            <a:lstStyle/>
            <a:p>
              <a:endParaRPr lang="zh-CN" altLang="en-US"/>
            </a:p>
          </p:txBody>
        </p:sp>
        <p:sp>
          <p:nvSpPr>
            <p:cNvPr id="43078" name="Line 34"/>
            <p:cNvSpPr>
              <a:spLocks noChangeShapeType="1"/>
            </p:cNvSpPr>
            <p:nvPr/>
          </p:nvSpPr>
          <p:spPr bwMode="auto">
            <a:xfrm>
              <a:off x="4992" y="1920"/>
              <a:ext cx="0" cy="1344"/>
            </a:xfrm>
            <a:prstGeom prst="line">
              <a:avLst/>
            </a:prstGeom>
            <a:noFill/>
            <a:ln w="38100">
              <a:solidFill>
                <a:schemeClr val="tx1"/>
              </a:solidFill>
              <a:round/>
              <a:headEnd type="oval" w="med" len="med"/>
              <a:tailEnd type="stealth" w="lg" len="lg"/>
            </a:ln>
          </p:spPr>
          <p:txBody>
            <a:bodyPr wrap="none"/>
            <a:lstStyle/>
            <a:p>
              <a:endParaRPr lang="zh-CN" altLang="en-US"/>
            </a:p>
          </p:txBody>
        </p:sp>
        <p:sp>
          <p:nvSpPr>
            <p:cNvPr id="43079" name="Line 35"/>
            <p:cNvSpPr>
              <a:spLocks noChangeShapeType="1"/>
            </p:cNvSpPr>
            <p:nvPr/>
          </p:nvSpPr>
          <p:spPr bwMode="auto">
            <a:xfrm>
              <a:off x="5184" y="1536"/>
              <a:ext cx="0" cy="1728"/>
            </a:xfrm>
            <a:prstGeom prst="line">
              <a:avLst/>
            </a:prstGeom>
            <a:noFill/>
            <a:ln w="38100">
              <a:solidFill>
                <a:schemeClr val="tx1"/>
              </a:solidFill>
              <a:round/>
              <a:headEnd type="oval" w="med" len="med"/>
              <a:tailEnd type="stealth" w="lg" len="lg"/>
            </a:ln>
          </p:spPr>
          <p:txBody>
            <a:bodyPr wrap="none"/>
            <a:lstStyle/>
            <a:p>
              <a:endParaRPr lang="zh-CN" altLang="en-US"/>
            </a:p>
          </p:txBody>
        </p:sp>
        <p:sp>
          <p:nvSpPr>
            <p:cNvPr id="43080" name="Line 36"/>
            <p:cNvSpPr>
              <a:spLocks noChangeShapeType="1"/>
            </p:cNvSpPr>
            <p:nvPr/>
          </p:nvSpPr>
          <p:spPr bwMode="auto">
            <a:xfrm>
              <a:off x="5376" y="1152"/>
              <a:ext cx="0" cy="2112"/>
            </a:xfrm>
            <a:prstGeom prst="line">
              <a:avLst/>
            </a:prstGeom>
            <a:noFill/>
            <a:ln w="38100">
              <a:solidFill>
                <a:schemeClr val="tx1"/>
              </a:solidFill>
              <a:round/>
              <a:headEnd type="oval" w="med" len="med"/>
              <a:tailEnd type="stealth" w="lg" len="lg"/>
            </a:ln>
          </p:spPr>
          <p:txBody>
            <a:bodyPr wrap="none"/>
            <a:lstStyle/>
            <a:p>
              <a:endParaRPr lang="zh-CN" altLang="en-US"/>
            </a:p>
          </p:txBody>
        </p:sp>
      </p:grpSp>
      <p:grpSp>
        <p:nvGrpSpPr>
          <p:cNvPr id="4" name="Group 38"/>
          <p:cNvGrpSpPr/>
          <p:nvPr/>
        </p:nvGrpSpPr>
        <p:grpSpPr bwMode="auto">
          <a:xfrm>
            <a:off x="3733800" y="3048000"/>
            <a:ext cx="6934200" cy="2133600"/>
            <a:chOff x="1680" y="2160"/>
            <a:chExt cx="4368" cy="1344"/>
          </a:xfrm>
        </p:grpSpPr>
        <p:grpSp>
          <p:nvGrpSpPr>
            <p:cNvPr id="43045" name="Group 39"/>
            <p:cNvGrpSpPr/>
            <p:nvPr/>
          </p:nvGrpSpPr>
          <p:grpSpPr bwMode="auto">
            <a:xfrm>
              <a:off x="2736" y="2160"/>
              <a:ext cx="2544" cy="1344"/>
              <a:chOff x="2736" y="2160"/>
              <a:chExt cx="2544" cy="1344"/>
            </a:xfrm>
          </p:grpSpPr>
          <p:sp>
            <p:nvSpPr>
              <p:cNvPr id="43047" name="Line 40"/>
              <p:cNvSpPr>
                <a:spLocks noChangeShapeType="1"/>
              </p:cNvSpPr>
              <p:nvPr/>
            </p:nvSpPr>
            <p:spPr bwMode="auto">
              <a:xfrm>
                <a:off x="2736" y="2160"/>
                <a:ext cx="0" cy="1344"/>
              </a:xfrm>
              <a:prstGeom prst="line">
                <a:avLst/>
              </a:prstGeom>
              <a:noFill/>
              <a:ln w="76200">
                <a:solidFill>
                  <a:schemeClr val="folHlink"/>
                </a:solidFill>
                <a:round/>
                <a:headEnd type="oval" w="med" len="med"/>
                <a:tailEnd type="stealth" w="med" len="med"/>
              </a:ln>
            </p:spPr>
            <p:txBody>
              <a:bodyPr wrap="none"/>
              <a:lstStyle/>
              <a:p>
                <a:endParaRPr lang="zh-CN" altLang="en-US"/>
              </a:p>
            </p:txBody>
          </p:sp>
          <p:sp>
            <p:nvSpPr>
              <p:cNvPr id="43048" name="Line 41"/>
              <p:cNvSpPr>
                <a:spLocks noChangeShapeType="1"/>
              </p:cNvSpPr>
              <p:nvPr/>
            </p:nvSpPr>
            <p:spPr bwMode="auto">
              <a:xfrm>
                <a:off x="3936" y="2160"/>
                <a:ext cx="0" cy="1344"/>
              </a:xfrm>
              <a:prstGeom prst="line">
                <a:avLst/>
              </a:prstGeom>
              <a:noFill/>
              <a:ln w="76200">
                <a:solidFill>
                  <a:schemeClr val="folHlink"/>
                </a:solidFill>
                <a:round/>
                <a:headEnd type="oval" w="med" len="med"/>
                <a:tailEnd type="stealth" w="med" len="med"/>
              </a:ln>
            </p:spPr>
            <p:txBody>
              <a:bodyPr wrap="none"/>
              <a:lstStyle/>
              <a:p>
                <a:endParaRPr lang="zh-CN" altLang="en-US"/>
              </a:p>
            </p:txBody>
          </p:sp>
          <p:sp>
            <p:nvSpPr>
              <p:cNvPr id="43049" name="Line 42"/>
              <p:cNvSpPr>
                <a:spLocks noChangeShapeType="1"/>
              </p:cNvSpPr>
              <p:nvPr/>
            </p:nvSpPr>
            <p:spPr bwMode="auto">
              <a:xfrm>
                <a:off x="5280" y="2160"/>
                <a:ext cx="0" cy="1344"/>
              </a:xfrm>
              <a:prstGeom prst="line">
                <a:avLst/>
              </a:prstGeom>
              <a:noFill/>
              <a:ln w="76200">
                <a:solidFill>
                  <a:schemeClr val="folHlink"/>
                </a:solidFill>
                <a:round/>
                <a:headEnd type="oval" w="med" len="med"/>
                <a:tailEnd type="stealth" w="med" len="med"/>
              </a:ln>
            </p:spPr>
            <p:txBody>
              <a:bodyPr wrap="none"/>
              <a:lstStyle/>
              <a:p>
                <a:endParaRPr lang="zh-CN" altLang="en-US"/>
              </a:p>
            </p:txBody>
          </p:sp>
        </p:grpSp>
        <p:sp>
          <p:nvSpPr>
            <p:cNvPr id="43046" name="Line 43"/>
            <p:cNvSpPr>
              <a:spLocks noChangeShapeType="1"/>
            </p:cNvSpPr>
            <p:nvPr/>
          </p:nvSpPr>
          <p:spPr bwMode="auto">
            <a:xfrm>
              <a:off x="1680" y="2160"/>
              <a:ext cx="4368" cy="0"/>
            </a:xfrm>
            <a:prstGeom prst="line">
              <a:avLst/>
            </a:prstGeom>
            <a:noFill/>
            <a:ln w="76200">
              <a:solidFill>
                <a:schemeClr val="folHlink"/>
              </a:solidFill>
              <a:round/>
            </a:ln>
          </p:spPr>
          <p:txBody>
            <a:bodyPr wrap="none"/>
            <a:lstStyle/>
            <a:p>
              <a:endParaRPr lang="zh-CN" altLang="en-US"/>
            </a:p>
          </p:txBody>
        </p:sp>
      </p:grpSp>
      <p:grpSp>
        <p:nvGrpSpPr>
          <p:cNvPr id="6" name="Group 44"/>
          <p:cNvGrpSpPr/>
          <p:nvPr/>
        </p:nvGrpSpPr>
        <p:grpSpPr bwMode="auto">
          <a:xfrm>
            <a:off x="3733800" y="3048000"/>
            <a:ext cx="6934200" cy="2133600"/>
            <a:chOff x="1392" y="1920"/>
            <a:chExt cx="4368" cy="1344"/>
          </a:xfrm>
        </p:grpSpPr>
        <p:grpSp>
          <p:nvGrpSpPr>
            <p:cNvPr id="43040" name="Group 45"/>
            <p:cNvGrpSpPr/>
            <p:nvPr/>
          </p:nvGrpSpPr>
          <p:grpSpPr bwMode="auto">
            <a:xfrm>
              <a:off x="2448" y="1920"/>
              <a:ext cx="2544" cy="1344"/>
              <a:chOff x="2448" y="1920"/>
              <a:chExt cx="2544" cy="1344"/>
            </a:xfrm>
          </p:grpSpPr>
          <p:sp>
            <p:nvSpPr>
              <p:cNvPr id="43042" name="Line 46"/>
              <p:cNvSpPr>
                <a:spLocks noChangeShapeType="1"/>
              </p:cNvSpPr>
              <p:nvPr/>
            </p:nvSpPr>
            <p:spPr bwMode="auto">
              <a:xfrm>
                <a:off x="2448" y="1920"/>
                <a:ext cx="0" cy="1344"/>
              </a:xfrm>
              <a:prstGeom prst="line">
                <a:avLst/>
              </a:prstGeom>
              <a:noFill/>
              <a:ln w="76200">
                <a:solidFill>
                  <a:srgbClr val="C28F00"/>
                </a:solidFill>
                <a:round/>
                <a:headEnd type="oval" w="med" len="med"/>
                <a:tailEnd type="stealth" w="med" len="med"/>
              </a:ln>
            </p:spPr>
            <p:txBody>
              <a:bodyPr wrap="none"/>
              <a:lstStyle/>
              <a:p>
                <a:endParaRPr lang="zh-CN" altLang="en-US"/>
              </a:p>
            </p:txBody>
          </p:sp>
          <p:sp>
            <p:nvSpPr>
              <p:cNvPr id="43043" name="Line 47"/>
              <p:cNvSpPr>
                <a:spLocks noChangeShapeType="1"/>
              </p:cNvSpPr>
              <p:nvPr/>
            </p:nvSpPr>
            <p:spPr bwMode="auto">
              <a:xfrm>
                <a:off x="3648" y="1920"/>
                <a:ext cx="0" cy="1344"/>
              </a:xfrm>
              <a:prstGeom prst="line">
                <a:avLst/>
              </a:prstGeom>
              <a:noFill/>
              <a:ln w="76200">
                <a:solidFill>
                  <a:srgbClr val="C28F00"/>
                </a:solidFill>
                <a:round/>
                <a:headEnd type="oval" w="med" len="med"/>
                <a:tailEnd type="stealth" w="med" len="med"/>
              </a:ln>
            </p:spPr>
            <p:txBody>
              <a:bodyPr wrap="none"/>
              <a:lstStyle/>
              <a:p>
                <a:endParaRPr lang="zh-CN" altLang="en-US"/>
              </a:p>
            </p:txBody>
          </p:sp>
          <p:sp>
            <p:nvSpPr>
              <p:cNvPr id="43044" name="Line 48"/>
              <p:cNvSpPr>
                <a:spLocks noChangeShapeType="1"/>
              </p:cNvSpPr>
              <p:nvPr/>
            </p:nvSpPr>
            <p:spPr bwMode="auto">
              <a:xfrm>
                <a:off x="4992" y="1920"/>
                <a:ext cx="0" cy="1344"/>
              </a:xfrm>
              <a:prstGeom prst="line">
                <a:avLst/>
              </a:prstGeom>
              <a:noFill/>
              <a:ln w="76200">
                <a:solidFill>
                  <a:srgbClr val="C28F00"/>
                </a:solidFill>
                <a:round/>
                <a:headEnd type="oval" w="med" len="med"/>
                <a:tailEnd type="stealth" w="med" len="med"/>
              </a:ln>
            </p:spPr>
            <p:txBody>
              <a:bodyPr wrap="none"/>
              <a:lstStyle/>
              <a:p>
                <a:endParaRPr lang="zh-CN" altLang="en-US"/>
              </a:p>
            </p:txBody>
          </p:sp>
        </p:grpSp>
        <p:sp>
          <p:nvSpPr>
            <p:cNvPr id="43041" name="Line 49"/>
            <p:cNvSpPr>
              <a:spLocks noChangeShapeType="1"/>
            </p:cNvSpPr>
            <p:nvPr/>
          </p:nvSpPr>
          <p:spPr bwMode="auto">
            <a:xfrm>
              <a:off x="1392" y="1920"/>
              <a:ext cx="4368" cy="0"/>
            </a:xfrm>
            <a:prstGeom prst="line">
              <a:avLst/>
            </a:prstGeom>
            <a:noFill/>
            <a:ln w="76200">
              <a:solidFill>
                <a:srgbClr val="C28F00"/>
              </a:solidFill>
              <a:round/>
            </a:ln>
          </p:spPr>
          <p:txBody>
            <a:bodyPr wrap="none"/>
            <a:lstStyle/>
            <a:p>
              <a:endParaRPr lang="zh-CN" altLang="en-US"/>
            </a:p>
          </p:txBody>
        </p:sp>
      </p:grpSp>
      <p:sp>
        <p:nvSpPr>
          <p:cNvPr id="180274" name="Line 50"/>
          <p:cNvSpPr>
            <a:spLocks noChangeShapeType="1"/>
          </p:cNvSpPr>
          <p:nvPr/>
        </p:nvSpPr>
        <p:spPr bwMode="auto">
          <a:xfrm flipV="1">
            <a:off x="7010400" y="3657600"/>
            <a:ext cx="0" cy="1524000"/>
          </a:xfrm>
          <a:prstGeom prst="line">
            <a:avLst/>
          </a:prstGeom>
          <a:noFill/>
          <a:ln w="76200">
            <a:solidFill>
              <a:srgbClr val="0419E0"/>
            </a:solidFill>
            <a:round/>
            <a:tailEnd type="stealth" w="med" len="med"/>
          </a:ln>
        </p:spPr>
        <p:txBody>
          <a:bodyPr wrap="none"/>
          <a:lstStyle/>
          <a:p>
            <a:endParaRPr lang="zh-CN" altLang="en-US"/>
          </a:p>
        </p:txBody>
      </p:sp>
      <p:grpSp>
        <p:nvGrpSpPr>
          <p:cNvPr id="8" name="Group 51"/>
          <p:cNvGrpSpPr/>
          <p:nvPr/>
        </p:nvGrpSpPr>
        <p:grpSpPr bwMode="auto">
          <a:xfrm>
            <a:off x="6705600" y="4267200"/>
            <a:ext cx="2133600" cy="914400"/>
            <a:chOff x="3264" y="2688"/>
            <a:chExt cx="1344" cy="576"/>
          </a:xfrm>
        </p:grpSpPr>
        <p:sp>
          <p:nvSpPr>
            <p:cNvPr id="43038" name="Line 52"/>
            <p:cNvSpPr>
              <a:spLocks noChangeShapeType="1"/>
            </p:cNvSpPr>
            <p:nvPr/>
          </p:nvSpPr>
          <p:spPr bwMode="auto">
            <a:xfrm flipV="1">
              <a:off x="4608" y="2688"/>
              <a:ext cx="0" cy="576"/>
            </a:xfrm>
            <a:prstGeom prst="line">
              <a:avLst/>
            </a:prstGeom>
            <a:noFill/>
            <a:ln w="76200">
              <a:solidFill>
                <a:srgbClr val="0419E0"/>
              </a:solidFill>
              <a:round/>
              <a:tailEnd type="stealth" w="med" len="med"/>
            </a:ln>
          </p:spPr>
          <p:txBody>
            <a:bodyPr wrap="none"/>
            <a:lstStyle/>
            <a:p>
              <a:endParaRPr lang="zh-CN" altLang="en-US"/>
            </a:p>
          </p:txBody>
        </p:sp>
        <p:sp>
          <p:nvSpPr>
            <p:cNvPr id="43039" name="Line 53"/>
            <p:cNvSpPr>
              <a:spLocks noChangeShapeType="1"/>
            </p:cNvSpPr>
            <p:nvPr/>
          </p:nvSpPr>
          <p:spPr bwMode="auto">
            <a:xfrm flipV="1">
              <a:off x="3264" y="2688"/>
              <a:ext cx="0" cy="576"/>
            </a:xfrm>
            <a:prstGeom prst="line">
              <a:avLst/>
            </a:prstGeom>
            <a:noFill/>
            <a:ln w="76200">
              <a:solidFill>
                <a:srgbClr val="0419E0"/>
              </a:solidFill>
              <a:round/>
              <a:tailEnd type="stealth" w="med" len="med"/>
            </a:ln>
          </p:spPr>
          <p:txBody>
            <a:bodyPr wrap="none"/>
            <a:lstStyle/>
            <a:p>
              <a:endParaRPr lang="zh-CN" altLang="en-US"/>
            </a:p>
          </p:txBody>
        </p:sp>
      </p:grpSp>
      <p:sp>
        <p:nvSpPr>
          <p:cNvPr id="180278" name="Line 54"/>
          <p:cNvSpPr>
            <a:spLocks noChangeShapeType="1"/>
          </p:cNvSpPr>
          <p:nvPr/>
        </p:nvSpPr>
        <p:spPr bwMode="auto">
          <a:xfrm>
            <a:off x="3733800" y="4267200"/>
            <a:ext cx="5105400" cy="0"/>
          </a:xfrm>
          <a:prstGeom prst="line">
            <a:avLst/>
          </a:prstGeom>
          <a:noFill/>
          <a:ln w="76200">
            <a:solidFill>
              <a:srgbClr val="0419E0"/>
            </a:solidFill>
            <a:round/>
            <a:headEnd type="stealth" w="med" len="med"/>
          </a:ln>
        </p:spPr>
        <p:txBody>
          <a:bodyPr wrap="none"/>
          <a:lstStyle/>
          <a:p>
            <a:endParaRPr lang="zh-CN" altLang="en-US"/>
          </a:p>
        </p:txBody>
      </p:sp>
      <p:grpSp>
        <p:nvGrpSpPr>
          <p:cNvPr id="9" name="Group 55"/>
          <p:cNvGrpSpPr/>
          <p:nvPr/>
        </p:nvGrpSpPr>
        <p:grpSpPr bwMode="auto">
          <a:xfrm>
            <a:off x="3733800" y="3048000"/>
            <a:ext cx="6934200" cy="2133600"/>
            <a:chOff x="1392" y="1920"/>
            <a:chExt cx="4368" cy="1344"/>
          </a:xfrm>
        </p:grpSpPr>
        <p:grpSp>
          <p:nvGrpSpPr>
            <p:cNvPr id="43033" name="Group 56"/>
            <p:cNvGrpSpPr/>
            <p:nvPr/>
          </p:nvGrpSpPr>
          <p:grpSpPr bwMode="auto">
            <a:xfrm>
              <a:off x="2448" y="1920"/>
              <a:ext cx="2544" cy="1344"/>
              <a:chOff x="2448" y="1920"/>
              <a:chExt cx="2544" cy="1344"/>
            </a:xfrm>
          </p:grpSpPr>
          <p:sp>
            <p:nvSpPr>
              <p:cNvPr id="43035" name="Line 57"/>
              <p:cNvSpPr>
                <a:spLocks noChangeShapeType="1"/>
              </p:cNvSpPr>
              <p:nvPr/>
            </p:nvSpPr>
            <p:spPr bwMode="auto">
              <a:xfrm>
                <a:off x="2448" y="1920"/>
                <a:ext cx="0" cy="1344"/>
              </a:xfrm>
              <a:prstGeom prst="line">
                <a:avLst/>
              </a:prstGeom>
              <a:noFill/>
              <a:ln w="76200">
                <a:solidFill>
                  <a:srgbClr val="0419E0"/>
                </a:solidFill>
                <a:round/>
                <a:headEnd type="oval" w="med" len="med"/>
                <a:tailEnd type="stealth" w="med" len="med"/>
              </a:ln>
            </p:spPr>
            <p:txBody>
              <a:bodyPr wrap="none"/>
              <a:lstStyle/>
              <a:p>
                <a:endParaRPr lang="zh-CN" altLang="en-US"/>
              </a:p>
            </p:txBody>
          </p:sp>
          <p:sp>
            <p:nvSpPr>
              <p:cNvPr id="43036" name="Line 58"/>
              <p:cNvSpPr>
                <a:spLocks noChangeShapeType="1"/>
              </p:cNvSpPr>
              <p:nvPr/>
            </p:nvSpPr>
            <p:spPr bwMode="auto">
              <a:xfrm>
                <a:off x="3648" y="1920"/>
                <a:ext cx="0" cy="1344"/>
              </a:xfrm>
              <a:prstGeom prst="line">
                <a:avLst/>
              </a:prstGeom>
              <a:noFill/>
              <a:ln w="76200">
                <a:solidFill>
                  <a:srgbClr val="0419E0"/>
                </a:solidFill>
                <a:round/>
                <a:headEnd type="oval" w="med" len="med"/>
                <a:tailEnd type="stealth" w="med" len="med"/>
              </a:ln>
            </p:spPr>
            <p:txBody>
              <a:bodyPr wrap="none"/>
              <a:lstStyle/>
              <a:p>
                <a:endParaRPr lang="zh-CN" altLang="en-US"/>
              </a:p>
            </p:txBody>
          </p:sp>
          <p:sp>
            <p:nvSpPr>
              <p:cNvPr id="43037" name="Line 59"/>
              <p:cNvSpPr>
                <a:spLocks noChangeShapeType="1"/>
              </p:cNvSpPr>
              <p:nvPr/>
            </p:nvSpPr>
            <p:spPr bwMode="auto">
              <a:xfrm>
                <a:off x="4992" y="1920"/>
                <a:ext cx="0" cy="1344"/>
              </a:xfrm>
              <a:prstGeom prst="line">
                <a:avLst/>
              </a:prstGeom>
              <a:noFill/>
              <a:ln w="76200">
                <a:solidFill>
                  <a:srgbClr val="0419E0"/>
                </a:solidFill>
                <a:round/>
                <a:headEnd type="oval" w="med" len="med"/>
                <a:tailEnd type="stealth" w="med" len="med"/>
              </a:ln>
            </p:spPr>
            <p:txBody>
              <a:bodyPr wrap="none"/>
              <a:lstStyle/>
              <a:p>
                <a:endParaRPr lang="zh-CN" altLang="en-US"/>
              </a:p>
            </p:txBody>
          </p:sp>
        </p:grpSp>
        <p:sp>
          <p:nvSpPr>
            <p:cNvPr id="43034" name="Line 60"/>
            <p:cNvSpPr>
              <a:spLocks noChangeShapeType="1"/>
            </p:cNvSpPr>
            <p:nvPr/>
          </p:nvSpPr>
          <p:spPr bwMode="auto">
            <a:xfrm>
              <a:off x="1392" y="1920"/>
              <a:ext cx="4368" cy="0"/>
            </a:xfrm>
            <a:prstGeom prst="line">
              <a:avLst/>
            </a:prstGeom>
            <a:noFill/>
            <a:ln w="76200">
              <a:solidFill>
                <a:srgbClr val="0419E0"/>
              </a:solidFill>
              <a:round/>
            </a:ln>
          </p:spPr>
          <p:txBody>
            <a:bodyPr wrap="none"/>
            <a:lstStyle/>
            <a:p>
              <a:endParaRPr lang="zh-CN" altLang="en-US"/>
            </a:p>
          </p:txBody>
        </p:sp>
      </p:grpSp>
      <p:sp>
        <p:nvSpPr>
          <p:cNvPr id="180285" name="Line 61"/>
          <p:cNvSpPr>
            <a:spLocks noChangeShapeType="1"/>
          </p:cNvSpPr>
          <p:nvPr/>
        </p:nvSpPr>
        <p:spPr bwMode="auto">
          <a:xfrm>
            <a:off x="3733800" y="3657600"/>
            <a:ext cx="3276600" cy="0"/>
          </a:xfrm>
          <a:prstGeom prst="line">
            <a:avLst/>
          </a:prstGeom>
          <a:noFill/>
          <a:ln w="76200">
            <a:solidFill>
              <a:srgbClr val="0419E0"/>
            </a:solidFill>
            <a:round/>
            <a:headEnd type="stealth" w="med" len="med"/>
          </a:ln>
        </p:spPr>
        <p:txBody>
          <a:bodyPr wrap="none"/>
          <a:lstStyle/>
          <a:p>
            <a:endParaRPr lang="zh-CN" altLang="en-US"/>
          </a:p>
        </p:txBody>
      </p:sp>
      <p:sp>
        <p:nvSpPr>
          <p:cNvPr id="180286" name="Rectangle 62"/>
          <p:cNvSpPr>
            <a:spLocks noChangeArrowheads="1"/>
          </p:cNvSpPr>
          <p:nvPr/>
        </p:nvSpPr>
        <p:spPr bwMode="auto">
          <a:xfrm>
            <a:off x="6477000" y="5181600"/>
            <a:ext cx="1676400" cy="838200"/>
          </a:xfrm>
          <a:prstGeom prst="rect">
            <a:avLst/>
          </a:prstGeom>
          <a:solidFill>
            <a:srgbClr val="0419E0"/>
          </a:solidFill>
          <a:ln w="9525">
            <a:solidFill>
              <a:srgbClr val="0419E0"/>
            </a:solidFill>
            <a:miter lim="800000"/>
          </a:ln>
        </p:spPr>
        <p:txBody>
          <a:bodyPr wrap="none" anchor="ctr"/>
          <a:lstStyle/>
          <a:p>
            <a:pPr algn="ctr"/>
            <a:r>
              <a:rPr lang="en-US" altLang="zh-CN" sz="2400">
                <a:solidFill>
                  <a:schemeClr val="bg2"/>
                </a:solidFill>
                <a:latin typeface="Times New Roman" panose="02020603050405020304" pitchFamily="18" charset="0"/>
              </a:rPr>
              <a:t>I/O</a:t>
            </a:r>
            <a:r>
              <a:rPr lang="zh-CN" altLang="en-US" sz="2400">
                <a:solidFill>
                  <a:schemeClr val="bg2"/>
                </a:solidFill>
                <a:latin typeface="Times New Roman" panose="02020603050405020304" pitchFamily="18" charset="0"/>
              </a:rPr>
              <a:t>接口1</a:t>
            </a:r>
          </a:p>
        </p:txBody>
      </p:sp>
      <p:grpSp>
        <p:nvGrpSpPr>
          <p:cNvPr id="11" name="Group 64"/>
          <p:cNvGrpSpPr/>
          <p:nvPr/>
        </p:nvGrpSpPr>
        <p:grpSpPr bwMode="auto">
          <a:xfrm>
            <a:off x="1563688" y="3733800"/>
            <a:ext cx="1143000" cy="1600200"/>
            <a:chOff x="25" y="2352"/>
            <a:chExt cx="720" cy="1008"/>
          </a:xfrm>
        </p:grpSpPr>
        <p:sp>
          <p:nvSpPr>
            <p:cNvPr id="43029" name="Rectangle 65"/>
            <p:cNvSpPr>
              <a:spLocks noChangeArrowheads="1"/>
            </p:cNvSpPr>
            <p:nvPr/>
          </p:nvSpPr>
          <p:spPr bwMode="auto">
            <a:xfrm>
              <a:off x="192" y="2352"/>
              <a:ext cx="384" cy="480"/>
            </a:xfrm>
            <a:prstGeom prst="rect">
              <a:avLst/>
            </a:prstGeom>
            <a:noFill/>
            <a:ln w="28575">
              <a:solidFill>
                <a:schemeClr val="folHlink"/>
              </a:solidFill>
              <a:miter lim="800000"/>
            </a:ln>
          </p:spPr>
          <p:txBody>
            <a:bodyPr wrap="none" anchor="ctr"/>
            <a:lstStyle/>
            <a:p>
              <a:pPr algn="ctr"/>
              <a:endParaRPr lang="zh-CN" altLang="en-US" sz="3200">
                <a:latin typeface="Times New Roman" panose="02020603050405020304" pitchFamily="18" charset="0"/>
              </a:endParaRPr>
            </a:p>
          </p:txBody>
        </p:sp>
        <p:grpSp>
          <p:nvGrpSpPr>
            <p:cNvPr id="43030" name="Group 66"/>
            <p:cNvGrpSpPr/>
            <p:nvPr/>
          </p:nvGrpSpPr>
          <p:grpSpPr bwMode="auto">
            <a:xfrm>
              <a:off x="25" y="2976"/>
              <a:ext cx="720" cy="384"/>
              <a:chOff x="25" y="2976"/>
              <a:chExt cx="720" cy="384"/>
            </a:xfrm>
          </p:grpSpPr>
          <p:sp>
            <p:nvSpPr>
              <p:cNvPr id="43031" name="Text Box 67"/>
              <p:cNvSpPr txBox="1">
                <a:spLocks noChangeArrowheads="1"/>
              </p:cNvSpPr>
              <p:nvPr/>
            </p:nvSpPr>
            <p:spPr bwMode="auto">
              <a:xfrm>
                <a:off x="45" y="3053"/>
                <a:ext cx="630" cy="262"/>
              </a:xfrm>
              <a:prstGeom prst="rect">
                <a:avLst/>
              </a:prstGeom>
              <a:noFill/>
              <a:ln w="9525">
                <a:noFill/>
                <a:miter lim="800000"/>
              </a:ln>
            </p:spPr>
            <p:txBody>
              <a:bodyPr wrap="none" lIns="0" tIns="46800" rIns="0" bIns="0">
                <a:spAutoFit/>
              </a:bodyPr>
              <a:lstStyle/>
              <a:p>
                <a:r>
                  <a:rPr lang="zh-CN" altLang="en-US" sz="2400">
                    <a:latin typeface="Times New Roman" panose="02020603050405020304" pitchFamily="18" charset="0"/>
                  </a:rPr>
                  <a:t> 计数器</a:t>
                </a:r>
              </a:p>
            </p:txBody>
          </p:sp>
          <p:sp>
            <p:nvSpPr>
              <p:cNvPr id="43032" name="AutoShape 68"/>
              <p:cNvSpPr>
                <a:spLocks noChangeArrowheads="1"/>
              </p:cNvSpPr>
              <p:nvPr/>
            </p:nvSpPr>
            <p:spPr bwMode="auto">
              <a:xfrm>
                <a:off x="25" y="2976"/>
                <a:ext cx="720" cy="384"/>
              </a:xfrm>
              <a:prstGeom prst="wedgeRoundRectCallout">
                <a:avLst>
                  <a:gd name="adj1" fmla="val 73194"/>
                  <a:gd name="adj2" fmla="val 97398"/>
                  <a:gd name="adj3" fmla="val 16667"/>
                </a:avLst>
              </a:prstGeom>
              <a:noFill/>
              <a:ln w="9525">
                <a:solidFill>
                  <a:schemeClr val="folHlink"/>
                </a:solidFill>
                <a:miter lim="800000"/>
              </a:ln>
            </p:spPr>
            <p:txBody>
              <a:bodyPr/>
              <a:lstStyle/>
              <a:p>
                <a:pPr algn="ctr"/>
                <a:endParaRPr lang="zh-CN" altLang="en-US" sz="2400">
                  <a:latin typeface="Times New Roman" panose="02020603050405020304" pitchFamily="18" charset="0"/>
                </a:endParaRPr>
              </a:p>
            </p:txBody>
          </p:sp>
        </p:grpSp>
      </p:grpSp>
      <p:sp>
        <p:nvSpPr>
          <p:cNvPr id="180293" name="Text Box 69"/>
          <p:cNvSpPr txBox="1">
            <a:spLocks noChangeArrowheads="1"/>
          </p:cNvSpPr>
          <p:nvPr/>
        </p:nvSpPr>
        <p:spPr bwMode="auto">
          <a:xfrm>
            <a:off x="8229601" y="2590800"/>
            <a:ext cx="1611313" cy="427038"/>
          </a:xfrm>
          <a:prstGeom prst="rect">
            <a:avLst/>
          </a:prstGeom>
          <a:noFill/>
          <a:ln w="9525">
            <a:noFill/>
            <a:miter lim="800000"/>
          </a:ln>
        </p:spPr>
        <p:txBody>
          <a:bodyPr>
            <a:spAutoFit/>
          </a:bodyPr>
          <a:lstStyle/>
          <a:p>
            <a:r>
              <a:rPr lang="zh-CN" altLang="en-US" sz="2200">
                <a:solidFill>
                  <a:schemeClr val="folHlink"/>
                </a:solidFill>
                <a:latin typeface="Times New Roman" panose="02020603050405020304" pitchFamily="18" charset="0"/>
              </a:rPr>
              <a:t>设备地址</a:t>
            </a:r>
          </a:p>
        </p:txBody>
      </p:sp>
      <p:grpSp>
        <p:nvGrpSpPr>
          <p:cNvPr id="13" name="Group 70"/>
          <p:cNvGrpSpPr/>
          <p:nvPr/>
        </p:nvGrpSpPr>
        <p:grpSpPr bwMode="auto">
          <a:xfrm>
            <a:off x="1828800" y="3730625"/>
            <a:ext cx="685800" cy="762000"/>
            <a:chOff x="2592" y="3840"/>
            <a:chExt cx="432" cy="480"/>
          </a:xfrm>
        </p:grpSpPr>
        <p:sp>
          <p:nvSpPr>
            <p:cNvPr id="43027" name="Rectangle 71"/>
            <p:cNvSpPr>
              <a:spLocks noChangeArrowheads="1"/>
            </p:cNvSpPr>
            <p:nvPr/>
          </p:nvSpPr>
          <p:spPr bwMode="auto">
            <a:xfrm>
              <a:off x="2592" y="3840"/>
              <a:ext cx="384" cy="480"/>
            </a:xfrm>
            <a:prstGeom prst="rect">
              <a:avLst/>
            </a:prstGeom>
            <a:solidFill>
              <a:schemeClr val="folHlink"/>
            </a:solidFill>
            <a:ln w="28575">
              <a:solidFill>
                <a:schemeClr val="folHlink"/>
              </a:solidFill>
              <a:miter lim="800000"/>
            </a:ln>
          </p:spPr>
          <p:txBody>
            <a:bodyPr wrap="none" anchor="ctr"/>
            <a:lstStyle/>
            <a:p>
              <a:pPr algn="ctr"/>
              <a:endParaRPr lang="zh-CN" altLang="en-US" sz="3200">
                <a:latin typeface="Times New Roman" panose="02020603050405020304" pitchFamily="18" charset="0"/>
              </a:endParaRPr>
            </a:p>
          </p:txBody>
        </p:sp>
        <p:sp>
          <p:nvSpPr>
            <p:cNvPr id="43028" name="Text Box 72"/>
            <p:cNvSpPr txBox="1">
              <a:spLocks noChangeArrowheads="1"/>
            </p:cNvSpPr>
            <p:nvPr/>
          </p:nvSpPr>
          <p:spPr bwMode="auto">
            <a:xfrm>
              <a:off x="2592" y="3888"/>
              <a:ext cx="432" cy="365"/>
            </a:xfrm>
            <a:prstGeom prst="rect">
              <a:avLst/>
            </a:prstGeom>
            <a:noFill/>
            <a:ln w="9525">
              <a:noFill/>
              <a:miter lim="800000"/>
            </a:ln>
          </p:spPr>
          <p:txBody>
            <a:bodyPr>
              <a:spAutoFit/>
            </a:bodyPr>
            <a:lstStyle/>
            <a:p>
              <a:r>
                <a:rPr lang="zh-CN" altLang="en-US" sz="3200">
                  <a:solidFill>
                    <a:schemeClr val="bg2"/>
                  </a:solidFill>
                  <a:latin typeface="Times New Roman" panose="02020603050405020304" pitchFamily="18" charset="0"/>
                </a:rPr>
                <a:t> 1</a:t>
              </a:r>
            </a:p>
          </p:txBody>
        </p:sp>
      </p:grpSp>
      <p:sp>
        <p:nvSpPr>
          <p:cNvPr id="75" name="灯片编号占位符 74"/>
          <p:cNvSpPr>
            <a:spLocks noGrp="1"/>
          </p:cNvSpPr>
          <p:nvPr>
            <p:ph type="sldNum" sz="quarter" idx="12"/>
          </p:nvPr>
        </p:nvSpPr>
        <p:spPr/>
        <p:txBody>
          <a:bodyPr/>
          <a:lstStyle/>
          <a:p>
            <a:pPr>
              <a:defRPr/>
            </a:pPr>
            <a:fld id="{83213A1D-5F85-41EF-A950-51C95BC2DF51}" type="slidenum">
              <a:rPr lang="zh-CN" altLang="en-US"/>
              <a:t>30</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out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linds(horizontal)">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80293"/>
                                        </p:tgtEl>
                                        <p:attrNameLst>
                                          <p:attrName>style.visibility</p:attrName>
                                        </p:attrNameLst>
                                      </p:cBhvr>
                                      <p:to>
                                        <p:strVal val="visible"/>
                                      </p:to>
                                    </p:set>
                                    <p:animEffect transition="in" filter="blinds(horizontal)">
                                      <p:cBhvr>
                                        <p:cTn id="17" dur="500"/>
                                        <p:tgtEl>
                                          <p:spTgt spid="180293"/>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slide(fromBottom)">
                                      <p:cBhvr>
                                        <p:cTn id="22" dur="500"/>
                                        <p:tgtEl>
                                          <p:spTgt spid="8"/>
                                        </p:tgtEl>
                                      </p:cBhvr>
                                    </p:animEffect>
                                  </p:childTnLst>
                                </p:cTn>
                              </p:par>
                            </p:childTnLst>
                          </p:cTn>
                        </p:par>
                        <p:par>
                          <p:cTn id="23" fill="hold">
                            <p:stCondLst>
                              <p:cond delay="500"/>
                            </p:stCondLst>
                            <p:childTnLst>
                              <p:par>
                                <p:cTn id="24" presetID="12" presetClass="entr" presetSubtype="2" fill="hold" grpId="0" nodeType="afterEffect">
                                  <p:stCondLst>
                                    <p:cond delay="0"/>
                                  </p:stCondLst>
                                  <p:childTnLst>
                                    <p:set>
                                      <p:cBhvr>
                                        <p:cTn id="25" dur="1" fill="hold">
                                          <p:stCondLst>
                                            <p:cond delay="0"/>
                                          </p:stCondLst>
                                        </p:cTn>
                                        <p:tgtEl>
                                          <p:spTgt spid="180278"/>
                                        </p:tgtEl>
                                        <p:attrNameLst>
                                          <p:attrName>style.visibility</p:attrName>
                                        </p:attrNameLst>
                                      </p:cBhvr>
                                      <p:to>
                                        <p:strVal val="visible"/>
                                      </p:to>
                                    </p:set>
                                    <p:animEffect transition="in" filter="slide(fromRight)">
                                      <p:cBhvr>
                                        <p:cTn id="26" dur="500"/>
                                        <p:tgtEl>
                                          <p:spTgt spid="180278"/>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nodeType="clickEffect">
                                  <p:stCondLst>
                                    <p:cond delay="0"/>
                                  </p:stCondLst>
                                  <p:childTnLst>
                                    <p:set>
                                      <p:cBhvr>
                                        <p:cTn id="30" dur="1" fill="hold">
                                          <p:stCondLst>
                                            <p:cond delay="0"/>
                                          </p:stCondLst>
                                        </p:cTn>
                                        <p:tgtEl>
                                          <p:spTgt spid="2"/>
                                        </p:tgtEl>
                                        <p:attrNameLst>
                                          <p:attrName>style.visibility</p:attrName>
                                        </p:attrNameLst>
                                      </p:cBhvr>
                                      <p:to>
                                        <p:strVal val="visible"/>
                                      </p:to>
                                    </p:set>
                                    <p:animEffect transition="in" filter="blinds(horizontal)">
                                      <p:cBhvr>
                                        <p:cTn id="31" dur="500"/>
                                        <p:tgtEl>
                                          <p:spTgt spid="2"/>
                                        </p:tgtEl>
                                      </p:cBhvr>
                                    </p:animEffect>
                                  </p:childTnLst>
                                </p:cTn>
                              </p:par>
                            </p:childTnLst>
                          </p:cTn>
                        </p:par>
                      </p:childTnLst>
                    </p:cTn>
                  </p:par>
                  <p:par>
                    <p:cTn id="32" fill="hold">
                      <p:stCondLst>
                        <p:cond delay="indefinite"/>
                      </p:stCondLst>
                      <p:childTnLst>
                        <p:par>
                          <p:cTn id="33" fill="hold">
                            <p:stCondLst>
                              <p:cond delay="0"/>
                            </p:stCondLst>
                            <p:childTnLst>
                              <p:par>
                                <p:cTn id="34" presetID="18" presetClass="entr" presetSubtype="6" fill="hold" nodeType="clickEffect">
                                  <p:stCondLst>
                                    <p:cond delay="0"/>
                                  </p:stCondLst>
                                  <p:childTnLst>
                                    <p:set>
                                      <p:cBhvr>
                                        <p:cTn id="35" dur="1" fill="hold">
                                          <p:stCondLst>
                                            <p:cond delay="0"/>
                                          </p:stCondLst>
                                        </p:cTn>
                                        <p:tgtEl>
                                          <p:spTgt spid="4"/>
                                        </p:tgtEl>
                                        <p:attrNameLst>
                                          <p:attrName>style.visibility</p:attrName>
                                        </p:attrNameLst>
                                      </p:cBhvr>
                                      <p:to>
                                        <p:strVal val="visible"/>
                                      </p:to>
                                    </p:set>
                                    <p:animEffect transition="in" filter="strips(downRight)">
                                      <p:cBhvr>
                                        <p:cTn id="36" dur="500"/>
                                        <p:tgtEl>
                                          <p:spTgt spid="4"/>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nodeType="clickEffect">
                                  <p:stCondLst>
                                    <p:cond delay="0"/>
                                  </p:stCondLst>
                                  <p:childTnLst>
                                    <p:set>
                                      <p:cBhvr>
                                        <p:cTn id="40" dur="1" fill="hold">
                                          <p:stCondLst>
                                            <p:cond delay="0"/>
                                          </p:stCondLst>
                                        </p:cTn>
                                        <p:tgtEl>
                                          <p:spTgt spid="13"/>
                                        </p:tgtEl>
                                        <p:attrNameLst>
                                          <p:attrName>style.visibility</p:attrName>
                                        </p:attrNameLst>
                                      </p:cBhvr>
                                      <p:to>
                                        <p:strVal val="visible"/>
                                      </p:to>
                                    </p:set>
                                    <p:animEffect transition="in" filter="blinds(horizontal)">
                                      <p:cBhvr>
                                        <p:cTn id="41" dur="500"/>
                                        <p:tgtEl>
                                          <p:spTgt spid="13"/>
                                        </p:tgtEl>
                                      </p:cBhvr>
                                    </p:animEffect>
                                  </p:childTnLst>
                                </p:cTn>
                              </p:par>
                            </p:childTnLst>
                          </p:cTn>
                        </p:par>
                      </p:childTnLst>
                    </p:cTn>
                  </p:par>
                  <p:par>
                    <p:cTn id="42" fill="hold">
                      <p:stCondLst>
                        <p:cond delay="indefinite"/>
                      </p:stCondLst>
                      <p:childTnLst>
                        <p:par>
                          <p:cTn id="43" fill="hold">
                            <p:stCondLst>
                              <p:cond delay="0"/>
                            </p:stCondLst>
                            <p:childTnLst>
                              <p:par>
                                <p:cTn id="44" presetID="18" presetClass="entr" presetSubtype="6" fill="hold" nodeType="clickEffect">
                                  <p:stCondLst>
                                    <p:cond delay="0"/>
                                  </p:stCondLst>
                                  <p:childTnLst>
                                    <p:set>
                                      <p:cBhvr>
                                        <p:cTn id="45" dur="1" fill="hold">
                                          <p:stCondLst>
                                            <p:cond delay="0"/>
                                          </p:stCondLst>
                                        </p:cTn>
                                        <p:tgtEl>
                                          <p:spTgt spid="6"/>
                                        </p:tgtEl>
                                        <p:attrNameLst>
                                          <p:attrName>style.visibility</p:attrName>
                                        </p:attrNameLst>
                                      </p:cBhvr>
                                      <p:to>
                                        <p:strVal val="visible"/>
                                      </p:to>
                                    </p:set>
                                    <p:animEffect transition="in" filter="strips(downRight)">
                                      <p:cBhvr>
                                        <p:cTn id="46" dur="500"/>
                                        <p:tgtEl>
                                          <p:spTgt spid="6"/>
                                        </p:tgtEl>
                                      </p:cBhvr>
                                    </p:animEffect>
                                  </p:childTnLst>
                                </p:cTn>
                              </p:par>
                            </p:childTnLst>
                          </p:cTn>
                        </p:par>
                        <p:par>
                          <p:cTn id="47" fill="hold">
                            <p:stCondLst>
                              <p:cond delay="500"/>
                            </p:stCondLst>
                            <p:childTnLst>
                              <p:par>
                                <p:cTn id="48" presetID="18" presetClass="entr" presetSubtype="6" fill="hold" nodeType="afterEffect">
                                  <p:stCondLst>
                                    <p:cond delay="0"/>
                                  </p:stCondLst>
                                  <p:childTnLst>
                                    <p:set>
                                      <p:cBhvr>
                                        <p:cTn id="49" dur="1" fill="hold">
                                          <p:stCondLst>
                                            <p:cond delay="0"/>
                                          </p:stCondLst>
                                        </p:cTn>
                                        <p:tgtEl>
                                          <p:spTgt spid="9"/>
                                        </p:tgtEl>
                                        <p:attrNameLst>
                                          <p:attrName>style.visibility</p:attrName>
                                        </p:attrNameLst>
                                      </p:cBhvr>
                                      <p:to>
                                        <p:strVal val="visible"/>
                                      </p:to>
                                    </p:set>
                                    <p:animEffect transition="in" filter="strips(downRight)">
                                      <p:cBhvr>
                                        <p:cTn id="50" dur="500"/>
                                        <p:tgtEl>
                                          <p:spTgt spid="9"/>
                                        </p:tgtEl>
                                      </p:cBhvr>
                                    </p:animEffect>
                                  </p:childTnLst>
                                </p:cTn>
                              </p:par>
                            </p:childTnLst>
                          </p:cTn>
                        </p:par>
                      </p:childTnLst>
                    </p:cTn>
                  </p:par>
                  <p:par>
                    <p:cTn id="51" fill="hold">
                      <p:stCondLst>
                        <p:cond delay="indefinite"/>
                      </p:stCondLst>
                      <p:childTnLst>
                        <p:par>
                          <p:cTn id="52" fill="hold">
                            <p:stCondLst>
                              <p:cond delay="0"/>
                            </p:stCondLst>
                            <p:childTnLst>
                              <p:par>
                                <p:cTn id="53" presetID="4" presetClass="entr" presetSubtype="32" fill="hold" grpId="0" nodeType="clickEffect">
                                  <p:stCondLst>
                                    <p:cond delay="0"/>
                                  </p:stCondLst>
                                  <p:childTnLst>
                                    <p:set>
                                      <p:cBhvr>
                                        <p:cTn id="54" dur="1" fill="hold">
                                          <p:stCondLst>
                                            <p:cond delay="0"/>
                                          </p:stCondLst>
                                        </p:cTn>
                                        <p:tgtEl>
                                          <p:spTgt spid="180286"/>
                                        </p:tgtEl>
                                        <p:attrNameLst>
                                          <p:attrName>style.visibility</p:attrName>
                                        </p:attrNameLst>
                                      </p:cBhvr>
                                      <p:to>
                                        <p:strVal val="visible"/>
                                      </p:to>
                                    </p:set>
                                    <p:animEffect transition="in" filter="box(out)">
                                      <p:cBhvr>
                                        <p:cTn id="55" dur="500"/>
                                        <p:tgtEl>
                                          <p:spTgt spid="180286"/>
                                        </p:tgtEl>
                                      </p:cBhvr>
                                    </p:animEffect>
                                  </p:childTnLst>
                                </p:cTn>
                              </p:par>
                            </p:childTnLst>
                          </p:cTn>
                        </p:par>
                      </p:childTnLst>
                    </p:cTn>
                  </p:par>
                  <p:par>
                    <p:cTn id="56" fill="hold">
                      <p:stCondLst>
                        <p:cond delay="indefinite"/>
                      </p:stCondLst>
                      <p:childTnLst>
                        <p:par>
                          <p:cTn id="57" fill="hold">
                            <p:stCondLst>
                              <p:cond delay="0"/>
                            </p:stCondLst>
                            <p:childTnLst>
                              <p:par>
                                <p:cTn id="58" presetID="12" presetClass="entr" presetSubtype="4" fill="hold" grpId="0" nodeType="clickEffect">
                                  <p:stCondLst>
                                    <p:cond delay="0"/>
                                  </p:stCondLst>
                                  <p:childTnLst>
                                    <p:set>
                                      <p:cBhvr>
                                        <p:cTn id="59" dur="1" fill="hold">
                                          <p:stCondLst>
                                            <p:cond delay="0"/>
                                          </p:stCondLst>
                                        </p:cTn>
                                        <p:tgtEl>
                                          <p:spTgt spid="180274"/>
                                        </p:tgtEl>
                                        <p:attrNameLst>
                                          <p:attrName>style.visibility</p:attrName>
                                        </p:attrNameLst>
                                      </p:cBhvr>
                                      <p:to>
                                        <p:strVal val="visible"/>
                                      </p:to>
                                    </p:set>
                                    <p:animEffect transition="in" filter="slide(fromBottom)">
                                      <p:cBhvr>
                                        <p:cTn id="60" dur="500"/>
                                        <p:tgtEl>
                                          <p:spTgt spid="180274"/>
                                        </p:tgtEl>
                                      </p:cBhvr>
                                    </p:animEffect>
                                  </p:childTnLst>
                                </p:cTn>
                              </p:par>
                            </p:childTnLst>
                          </p:cTn>
                        </p:par>
                        <p:par>
                          <p:cTn id="61" fill="hold">
                            <p:stCondLst>
                              <p:cond delay="500"/>
                            </p:stCondLst>
                            <p:childTnLst>
                              <p:par>
                                <p:cTn id="62" presetID="12" presetClass="entr" presetSubtype="2" fill="hold" grpId="0" nodeType="afterEffect">
                                  <p:stCondLst>
                                    <p:cond delay="0"/>
                                  </p:stCondLst>
                                  <p:childTnLst>
                                    <p:set>
                                      <p:cBhvr>
                                        <p:cTn id="63" dur="1" fill="hold">
                                          <p:stCondLst>
                                            <p:cond delay="0"/>
                                          </p:stCondLst>
                                        </p:cTn>
                                        <p:tgtEl>
                                          <p:spTgt spid="180285"/>
                                        </p:tgtEl>
                                        <p:attrNameLst>
                                          <p:attrName>style.visibility</p:attrName>
                                        </p:attrNameLst>
                                      </p:cBhvr>
                                      <p:to>
                                        <p:strVal val="visible"/>
                                      </p:to>
                                    </p:set>
                                    <p:animEffect transition="in" filter="slide(fromRight)">
                                      <p:cBhvr>
                                        <p:cTn id="64" dur="500"/>
                                        <p:tgtEl>
                                          <p:spTgt spid="1802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0274" grpId="0" animBg="1"/>
      <p:bldP spid="180278" grpId="0" animBg="1"/>
      <p:bldP spid="180285" grpId="0" animBg="1"/>
      <p:bldP spid="180286" grpId="0" animBg="1" autoUpdateAnimBg="0"/>
      <p:bldP spid="180293" grpId="0"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6"/>
          <p:cNvSpPr>
            <a:spLocks noGrp="1"/>
          </p:cNvSpPr>
          <p:nvPr>
            <p:ph idx="1"/>
          </p:nvPr>
        </p:nvSpPr>
        <p:spPr/>
        <p:txBody>
          <a:bodyPr/>
          <a:lstStyle/>
          <a:p>
            <a:endParaRPr lang="zh-CN" altLang="en-US"/>
          </a:p>
        </p:txBody>
      </p:sp>
      <p:sp>
        <p:nvSpPr>
          <p:cNvPr id="6" name="标题 5"/>
          <p:cNvSpPr>
            <a:spLocks noGrp="1"/>
          </p:cNvSpPr>
          <p:nvPr>
            <p:ph type="title"/>
          </p:nvPr>
        </p:nvSpPr>
        <p:spPr/>
        <p:txBody>
          <a:bodyPr>
            <a:normAutofit fontScale="90000"/>
          </a:bodyPr>
          <a:lstStyle/>
          <a:p>
            <a:r>
              <a:rPr lang="zh-CN" altLang="en-US" dirty="0"/>
              <a:t>独立请求方式</a:t>
            </a:r>
          </a:p>
        </p:txBody>
      </p:sp>
      <p:grpSp>
        <p:nvGrpSpPr>
          <p:cNvPr id="2" name="Group 2"/>
          <p:cNvGrpSpPr/>
          <p:nvPr/>
        </p:nvGrpSpPr>
        <p:grpSpPr bwMode="auto">
          <a:xfrm>
            <a:off x="1905001" y="5943600"/>
            <a:ext cx="1103313" cy="609600"/>
            <a:chOff x="240" y="3744"/>
            <a:chExt cx="695" cy="384"/>
          </a:xfrm>
        </p:grpSpPr>
        <p:sp>
          <p:nvSpPr>
            <p:cNvPr id="45100" name="Text Box 3"/>
            <p:cNvSpPr txBox="1">
              <a:spLocks noChangeArrowheads="1"/>
            </p:cNvSpPr>
            <p:nvPr/>
          </p:nvSpPr>
          <p:spPr bwMode="auto">
            <a:xfrm>
              <a:off x="240" y="3792"/>
              <a:ext cx="695" cy="288"/>
            </a:xfrm>
            <a:prstGeom prst="rect">
              <a:avLst/>
            </a:prstGeom>
            <a:noFill/>
            <a:ln w="9525">
              <a:noFill/>
              <a:miter lim="800000"/>
            </a:ln>
          </p:spPr>
          <p:txBody>
            <a:bodyPr wrap="none">
              <a:spAutoFit/>
            </a:bodyPr>
            <a:lstStyle/>
            <a:p>
              <a:r>
                <a:rPr lang="zh-CN" altLang="en-US" sz="2400">
                  <a:latin typeface="Times New Roman" panose="02020603050405020304" pitchFamily="18" charset="0"/>
                </a:rPr>
                <a:t>排队器</a:t>
              </a:r>
            </a:p>
          </p:txBody>
        </p:sp>
        <p:sp>
          <p:nvSpPr>
            <p:cNvPr id="45101" name="AutoShape 4"/>
            <p:cNvSpPr>
              <a:spLocks noChangeArrowheads="1"/>
            </p:cNvSpPr>
            <p:nvPr/>
          </p:nvSpPr>
          <p:spPr bwMode="auto">
            <a:xfrm>
              <a:off x="240" y="3744"/>
              <a:ext cx="672" cy="384"/>
            </a:xfrm>
            <a:prstGeom prst="wedgeRoundRectCallout">
              <a:avLst>
                <a:gd name="adj1" fmla="val -21727"/>
                <a:gd name="adj2" fmla="val -142190"/>
                <a:gd name="adj3" fmla="val 16667"/>
              </a:avLst>
            </a:prstGeom>
            <a:noFill/>
            <a:ln w="9525">
              <a:solidFill>
                <a:schemeClr val="folHlink"/>
              </a:solidFill>
              <a:miter lim="800000"/>
            </a:ln>
          </p:spPr>
          <p:txBody>
            <a:bodyPr/>
            <a:lstStyle/>
            <a:p>
              <a:pPr algn="ctr"/>
              <a:endParaRPr lang="zh-CN" altLang="en-US" sz="2400">
                <a:latin typeface="Times New Roman" panose="02020603050405020304" pitchFamily="18" charset="0"/>
              </a:endParaRPr>
            </a:p>
          </p:txBody>
        </p:sp>
      </p:grpSp>
      <p:grpSp>
        <p:nvGrpSpPr>
          <p:cNvPr id="3" name="Group 5"/>
          <p:cNvGrpSpPr/>
          <p:nvPr/>
        </p:nvGrpSpPr>
        <p:grpSpPr bwMode="auto">
          <a:xfrm>
            <a:off x="1905000" y="5943600"/>
            <a:ext cx="1098550" cy="609600"/>
            <a:chOff x="1296" y="3744"/>
            <a:chExt cx="692" cy="384"/>
          </a:xfrm>
        </p:grpSpPr>
        <p:sp>
          <p:nvSpPr>
            <p:cNvPr id="45098" name="AutoShape 6"/>
            <p:cNvSpPr>
              <a:spLocks noChangeArrowheads="1"/>
            </p:cNvSpPr>
            <p:nvPr/>
          </p:nvSpPr>
          <p:spPr bwMode="auto">
            <a:xfrm>
              <a:off x="1296" y="3744"/>
              <a:ext cx="672" cy="384"/>
            </a:xfrm>
            <a:prstGeom prst="wedgeRoundRectCallout">
              <a:avLst>
                <a:gd name="adj1" fmla="val -21727"/>
                <a:gd name="adj2" fmla="val -142190"/>
                <a:gd name="adj3" fmla="val 16667"/>
              </a:avLst>
            </a:prstGeom>
            <a:solidFill>
              <a:schemeClr val="folHlink"/>
            </a:solidFill>
            <a:ln w="9525">
              <a:solidFill>
                <a:schemeClr val="folHlink"/>
              </a:solidFill>
              <a:miter lim="800000"/>
            </a:ln>
          </p:spPr>
          <p:txBody>
            <a:bodyPr/>
            <a:lstStyle/>
            <a:p>
              <a:pPr algn="ctr"/>
              <a:endParaRPr lang="zh-CN" altLang="en-US" sz="2400">
                <a:solidFill>
                  <a:schemeClr val="bg2"/>
                </a:solidFill>
                <a:latin typeface="Times New Roman" panose="02020603050405020304" pitchFamily="18" charset="0"/>
              </a:endParaRPr>
            </a:p>
          </p:txBody>
        </p:sp>
        <p:sp>
          <p:nvSpPr>
            <p:cNvPr id="45099" name="Text Box 7"/>
            <p:cNvSpPr txBox="1">
              <a:spLocks noChangeArrowheads="1"/>
            </p:cNvSpPr>
            <p:nvPr/>
          </p:nvSpPr>
          <p:spPr bwMode="auto">
            <a:xfrm>
              <a:off x="1296" y="3792"/>
              <a:ext cx="692" cy="288"/>
            </a:xfrm>
            <a:prstGeom prst="rect">
              <a:avLst/>
            </a:prstGeom>
            <a:solidFill>
              <a:schemeClr val="folHlink"/>
            </a:solidFill>
            <a:ln w="9525">
              <a:noFill/>
              <a:miter lim="800000"/>
            </a:ln>
          </p:spPr>
          <p:txBody>
            <a:bodyPr wrap="none">
              <a:spAutoFit/>
            </a:bodyPr>
            <a:lstStyle/>
            <a:p>
              <a:r>
                <a:rPr lang="zh-CN" altLang="en-US" sz="2400">
                  <a:solidFill>
                    <a:schemeClr val="bg2"/>
                  </a:solidFill>
                  <a:latin typeface="Times New Roman" panose="02020603050405020304" pitchFamily="18" charset="0"/>
                </a:rPr>
                <a:t>排队器</a:t>
              </a:r>
            </a:p>
          </p:txBody>
        </p:sp>
      </p:grpSp>
      <p:grpSp>
        <p:nvGrpSpPr>
          <p:cNvPr id="4" name="Group 9"/>
          <p:cNvGrpSpPr/>
          <p:nvPr/>
        </p:nvGrpSpPr>
        <p:grpSpPr bwMode="auto">
          <a:xfrm>
            <a:off x="1816100" y="442914"/>
            <a:ext cx="8699500" cy="5348287"/>
            <a:chOff x="184" y="279"/>
            <a:chExt cx="5480" cy="3369"/>
          </a:xfrm>
        </p:grpSpPr>
        <p:sp>
          <p:nvSpPr>
            <p:cNvPr id="45070" name="Rectangle 10"/>
            <p:cNvSpPr>
              <a:spLocks noChangeArrowheads="1"/>
            </p:cNvSpPr>
            <p:nvPr/>
          </p:nvSpPr>
          <p:spPr bwMode="auto">
            <a:xfrm>
              <a:off x="184" y="912"/>
              <a:ext cx="528" cy="2640"/>
            </a:xfrm>
            <a:prstGeom prst="rect">
              <a:avLst/>
            </a:prstGeom>
            <a:noFill/>
            <a:ln w="57150">
              <a:solidFill>
                <a:schemeClr val="folHlink"/>
              </a:solidFill>
              <a:miter lim="800000"/>
            </a:ln>
          </p:spPr>
          <p:txBody>
            <a:bodyPr wrap="none" anchor="ctr"/>
            <a:lstStyle/>
            <a:p>
              <a:pPr algn="ctr"/>
              <a:r>
                <a:rPr lang="zh-CN" altLang="en-US" sz="3200">
                  <a:latin typeface="Times New Roman" panose="02020603050405020304" pitchFamily="18" charset="0"/>
                </a:rPr>
                <a:t>总</a:t>
              </a:r>
            </a:p>
            <a:p>
              <a:pPr algn="ctr"/>
              <a:r>
                <a:rPr lang="zh-CN" altLang="en-US" sz="3200">
                  <a:latin typeface="Times New Roman" panose="02020603050405020304" pitchFamily="18" charset="0"/>
                </a:rPr>
                <a:t>线</a:t>
              </a:r>
            </a:p>
            <a:p>
              <a:pPr algn="ctr"/>
              <a:r>
                <a:rPr lang="zh-CN" altLang="en-US" sz="3200">
                  <a:latin typeface="Times New Roman" panose="02020603050405020304" pitchFamily="18" charset="0"/>
                </a:rPr>
                <a:t>控</a:t>
              </a:r>
            </a:p>
            <a:p>
              <a:pPr algn="ctr"/>
              <a:r>
                <a:rPr lang="zh-CN" altLang="en-US" sz="3200">
                  <a:latin typeface="Times New Roman" panose="02020603050405020304" pitchFamily="18" charset="0"/>
                </a:rPr>
                <a:t>制</a:t>
              </a:r>
            </a:p>
            <a:p>
              <a:pPr algn="ctr"/>
              <a:r>
                <a:rPr lang="zh-CN" altLang="en-US" sz="3200">
                  <a:latin typeface="Times New Roman" panose="02020603050405020304" pitchFamily="18" charset="0"/>
                </a:rPr>
                <a:t>部</a:t>
              </a:r>
            </a:p>
            <a:p>
              <a:pPr algn="ctr"/>
              <a:r>
                <a:rPr lang="zh-CN" altLang="en-US" sz="3200">
                  <a:latin typeface="Times New Roman" panose="02020603050405020304" pitchFamily="18" charset="0"/>
                </a:rPr>
                <a:t>件</a:t>
              </a:r>
            </a:p>
          </p:txBody>
        </p:sp>
        <p:sp>
          <p:nvSpPr>
            <p:cNvPr id="45071" name="Line 11"/>
            <p:cNvSpPr>
              <a:spLocks noChangeShapeType="1"/>
            </p:cNvSpPr>
            <p:nvPr/>
          </p:nvSpPr>
          <p:spPr bwMode="auto">
            <a:xfrm>
              <a:off x="712" y="1296"/>
              <a:ext cx="4280" cy="0"/>
            </a:xfrm>
            <a:prstGeom prst="line">
              <a:avLst/>
            </a:prstGeom>
            <a:noFill/>
            <a:ln w="76200">
              <a:solidFill>
                <a:schemeClr val="tx1"/>
              </a:solidFill>
              <a:round/>
            </a:ln>
          </p:spPr>
          <p:txBody>
            <a:bodyPr wrap="none"/>
            <a:lstStyle/>
            <a:p>
              <a:endParaRPr lang="zh-CN" altLang="en-US"/>
            </a:p>
          </p:txBody>
        </p:sp>
        <p:sp>
          <p:nvSpPr>
            <p:cNvPr id="45072" name="Text Box 12"/>
            <p:cNvSpPr txBox="1">
              <a:spLocks noChangeArrowheads="1"/>
            </p:cNvSpPr>
            <p:nvPr/>
          </p:nvSpPr>
          <p:spPr bwMode="auto">
            <a:xfrm>
              <a:off x="4969" y="885"/>
              <a:ext cx="695" cy="288"/>
            </a:xfrm>
            <a:prstGeom prst="rect">
              <a:avLst/>
            </a:prstGeom>
            <a:noFill/>
            <a:ln w="9525">
              <a:noFill/>
              <a:miter lim="800000"/>
            </a:ln>
          </p:spPr>
          <p:txBody>
            <a:bodyPr wrap="none">
              <a:spAutoFit/>
            </a:bodyPr>
            <a:lstStyle/>
            <a:p>
              <a:r>
                <a:rPr lang="zh-CN" altLang="en-US" sz="2400">
                  <a:latin typeface="Times New Roman" panose="02020603050405020304" pitchFamily="18" charset="0"/>
                </a:rPr>
                <a:t>数据线</a:t>
              </a:r>
            </a:p>
          </p:txBody>
        </p:sp>
        <p:sp>
          <p:nvSpPr>
            <p:cNvPr id="45073" name="Text Box 13"/>
            <p:cNvSpPr txBox="1">
              <a:spLocks noChangeArrowheads="1"/>
            </p:cNvSpPr>
            <p:nvPr/>
          </p:nvSpPr>
          <p:spPr bwMode="auto">
            <a:xfrm>
              <a:off x="4969" y="1151"/>
              <a:ext cx="695" cy="288"/>
            </a:xfrm>
            <a:prstGeom prst="rect">
              <a:avLst/>
            </a:prstGeom>
            <a:noFill/>
            <a:ln w="9525">
              <a:noFill/>
              <a:miter lim="800000"/>
            </a:ln>
          </p:spPr>
          <p:txBody>
            <a:bodyPr wrap="none">
              <a:spAutoFit/>
            </a:bodyPr>
            <a:lstStyle/>
            <a:p>
              <a:r>
                <a:rPr lang="zh-CN" altLang="en-US" sz="2400">
                  <a:latin typeface="Times New Roman" panose="02020603050405020304" pitchFamily="18" charset="0"/>
                </a:rPr>
                <a:t>地址线</a:t>
              </a:r>
            </a:p>
          </p:txBody>
        </p:sp>
        <p:sp>
          <p:nvSpPr>
            <p:cNvPr id="45074" name="Rectangle 14"/>
            <p:cNvSpPr>
              <a:spLocks noChangeArrowheads="1"/>
            </p:cNvSpPr>
            <p:nvPr/>
          </p:nvSpPr>
          <p:spPr bwMode="auto">
            <a:xfrm>
              <a:off x="1240" y="3120"/>
              <a:ext cx="1056" cy="528"/>
            </a:xfrm>
            <a:prstGeom prst="rect">
              <a:avLst/>
            </a:prstGeom>
            <a:noFill/>
            <a:ln w="38100">
              <a:solidFill>
                <a:schemeClr val="folHlink"/>
              </a:solidFill>
              <a:miter lim="800000"/>
            </a:ln>
          </p:spPr>
          <p:txBody>
            <a:bodyPr wrap="none" anchor="ctr"/>
            <a:lstStyle/>
            <a:p>
              <a:pPr algn="ctr"/>
              <a:r>
                <a:rPr lang="en-US" altLang="zh-CN" sz="2800">
                  <a:latin typeface="Times New Roman" panose="02020603050405020304" pitchFamily="18" charset="0"/>
                </a:rPr>
                <a:t>I/O</a:t>
              </a:r>
              <a:r>
                <a:rPr lang="zh-CN" altLang="en-US" sz="2800">
                  <a:latin typeface="Times New Roman" panose="02020603050405020304" pitchFamily="18" charset="0"/>
                </a:rPr>
                <a:t>接口0</a:t>
              </a:r>
            </a:p>
          </p:txBody>
        </p:sp>
        <p:sp>
          <p:nvSpPr>
            <p:cNvPr id="45075" name="Rectangle 15"/>
            <p:cNvSpPr>
              <a:spLocks noChangeArrowheads="1"/>
            </p:cNvSpPr>
            <p:nvPr/>
          </p:nvSpPr>
          <p:spPr bwMode="auto">
            <a:xfrm>
              <a:off x="2440" y="3120"/>
              <a:ext cx="1056" cy="528"/>
            </a:xfrm>
            <a:prstGeom prst="rect">
              <a:avLst/>
            </a:prstGeom>
            <a:noFill/>
            <a:ln w="38100">
              <a:solidFill>
                <a:schemeClr val="folHlink"/>
              </a:solidFill>
              <a:miter lim="800000"/>
            </a:ln>
          </p:spPr>
          <p:txBody>
            <a:bodyPr wrap="none" anchor="ctr"/>
            <a:lstStyle/>
            <a:p>
              <a:pPr algn="ctr"/>
              <a:r>
                <a:rPr lang="en-US" altLang="zh-CN" sz="2800">
                  <a:latin typeface="Times New Roman" panose="02020603050405020304" pitchFamily="18" charset="0"/>
                </a:rPr>
                <a:t>I/O</a:t>
              </a:r>
              <a:r>
                <a:rPr lang="zh-CN" altLang="en-US" sz="2800">
                  <a:latin typeface="Times New Roman" panose="02020603050405020304" pitchFamily="18" charset="0"/>
                </a:rPr>
                <a:t>接口1</a:t>
              </a:r>
            </a:p>
          </p:txBody>
        </p:sp>
        <p:sp>
          <p:nvSpPr>
            <p:cNvPr id="45076" name="Rectangle 16"/>
            <p:cNvSpPr>
              <a:spLocks noChangeArrowheads="1"/>
            </p:cNvSpPr>
            <p:nvPr/>
          </p:nvSpPr>
          <p:spPr bwMode="auto">
            <a:xfrm>
              <a:off x="3888" y="3120"/>
              <a:ext cx="1056" cy="528"/>
            </a:xfrm>
            <a:prstGeom prst="rect">
              <a:avLst/>
            </a:prstGeom>
            <a:noFill/>
            <a:ln w="38100">
              <a:solidFill>
                <a:schemeClr val="folHlink"/>
              </a:solidFill>
              <a:miter lim="800000"/>
            </a:ln>
          </p:spPr>
          <p:txBody>
            <a:bodyPr wrap="none" anchor="ctr"/>
            <a:lstStyle/>
            <a:p>
              <a:pPr algn="ctr"/>
              <a:r>
                <a:rPr lang="en-US" altLang="zh-CN" sz="2800">
                  <a:latin typeface="Times New Roman" panose="02020603050405020304" pitchFamily="18" charset="0"/>
                </a:rPr>
                <a:t>I/O</a:t>
              </a:r>
              <a:r>
                <a:rPr lang="zh-CN" altLang="en-US" sz="2800">
                  <a:latin typeface="Times New Roman" panose="02020603050405020304" pitchFamily="18" charset="0"/>
                </a:rPr>
                <a:t>接口</a:t>
              </a:r>
              <a:r>
                <a:rPr lang="en-US" altLang="zh-CN" sz="2800" i="1">
                  <a:latin typeface="Times New Roman" panose="02020603050405020304" pitchFamily="18" charset="0"/>
                </a:rPr>
                <a:t>n</a:t>
              </a:r>
            </a:p>
          </p:txBody>
        </p:sp>
        <p:sp>
          <p:nvSpPr>
            <p:cNvPr id="45077" name="Line 17"/>
            <p:cNvSpPr>
              <a:spLocks noChangeShapeType="1"/>
            </p:cNvSpPr>
            <p:nvPr/>
          </p:nvSpPr>
          <p:spPr bwMode="auto">
            <a:xfrm>
              <a:off x="712" y="1056"/>
              <a:ext cx="4280" cy="0"/>
            </a:xfrm>
            <a:prstGeom prst="line">
              <a:avLst/>
            </a:prstGeom>
            <a:noFill/>
            <a:ln w="76200">
              <a:solidFill>
                <a:schemeClr val="tx1"/>
              </a:solidFill>
              <a:round/>
            </a:ln>
          </p:spPr>
          <p:txBody>
            <a:bodyPr wrap="none"/>
            <a:lstStyle/>
            <a:p>
              <a:endParaRPr lang="zh-CN" altLang="en-US"/>
            </a:p>
          </p:txBody>
        </p:sp>
        <p:sp>
          <p:nvSpPr>
            <p:cNvPr id="45078" name="Freeform 18"/>
            <p:cNvSpPr/>
            <p:nvPr/>
          </p:nvSpPr>
          <p:spPr bwMode="auto">
            <a:xfrm>
              <a:off x="720" y="1536"/>
              <a:ext cx="3552" cy="1584"/>
            </a:xfrm>
            <a:custGeom>
              <a:avLst/>
              <a:gdLst>
                <a:gd name="T0" fmla="*/ 0 w 3552"/>
                <a:gd name="T1" fmla="*/ 0 h 1152"/>
                <a:gd name="T2" fmla="*/ 3552 w 3552"/>
                <a:gd name="T3" fmla="*/ 0 h 1152"/>
                <a:gd name="T4" fmla="*/ 3552 w 3552"/>
                <a:gd name="T5" fmla="*/ 2178 h 1152"/>
                <a:gd name="T6" fmla="*/ 0 60000 65536"/>
                <a:gd name="T7" fmla="*/ 0 60000 65536"/>
                <a:gd name="T8" fmla="*/ 0 60000 65536"/>
                <a:gd name="T9" fmla="*/ 0 w 3552"/>
                <a:gd name="T10" fmla="*/ 0 h 1152"/>
                <a:gd name="T11" fmla="*/ 3552 w 3552"/>
                <a:gd name="T12" fmla="*/ 1152 h 1152"/>
              </a:gdLst>
              <a:ahLst/>
              <a:cxnLst>
                <a:cxn ang="T6">
                  <a:pos x="T0" y="T1"/>
                </a:cxn>
                <a:cxn ang="T7">
                  <a:pos x="T2" y="T3"/>
                </a:cxn>
                <a:cxn ang="T8">
                  <a:pos x="T4" y="T5"/>
                </a:cxn>
              </a:cxnLst>
              <a:rect l="T9" t="T10" r="T11" b="T12"/>
              <a:pathLst>
                <a:path w="3552" h="1152">
                  <a:moveTo>
                    <a:pt x="0" y="0"/>
                  </a:moveTo>
                  <a:lnTo>
                    <a:pt x="3552" y="0"/>
                  </a:lnTo>
                  <a:lnTo>
                    <a:pt x="3552" y="1152"/>
                  </a:lnTo>
                </a:path>
              </a:pathLst>
            </a:custGeom>
            <a:noFill/>
            <a:ln w="38100">
              <a:solidFill>
                <a:schemeClr val="tx1"/>
              </a:solidFill>
              <a:round/>
              <a:tailEnd type="stealth" w="lg" len="lg"/>
            </a:ln>
          </p:spPr>
          <p:txBody>
            <a:bodyPr wrap="none"/>
            <a:lstStyle/>
            <a:p>
              <a:endParaRPr lang="zh-CN" altLang="en-US"/>
            </a:p>
          </p:txBody>
        </p:sp>
        <p:sp>
          <p:nvSpPr>
            <p:cNvPr id="45079" name="Freeform 19"/>
            <p:cNvSpPr/>
            <p:nvPr/>
          </p:nvSpPr>
          <p:spPr bwMode="auto">
            <a:xfrm>
              <a:off x="720" y="1776"/>
              <a:ext cx="3312" cy="1344"/>
            </a:xfrm>
            <a:custGeom>
              <a:avLst/>
              <a:gdLst>
                <a:gd name="T0" fmla="*/ 0 w 3552"/>
                <a:gd name="T1" fmla="*/ 0 h 1152"/>
                <a:gd name="T2" fmla="*/ 3088 w 3552"/>
                <a:gd name="T3" fmla="*/ 0 h 1152"/>
                <a:gd name="T4" fmla="*/ 3088 w 3552"/>
                <a:gd name="T5" fmla="*/ 1568 h 1152"/>
                <a:gd name="T6" fmla="*/ 0 60000 65536"/>
                <a:gd name="T7" fmla="*/ 0 60000 65536"/>
                <a:gd name="T8" fmla="*/ 0 60000 65536"/>
                <a:gd name="T9" fmla="*/ 0 w 3552"/>
                <a:gd name="T10" fmla="*/ 0 h 1152"/>
                <a:gd name="T11" fmla="*/ 3552 w 3552"/>
                <a:gd name="T12" fmla="*/ 1152 h 1152"/>
              </a:gdLst>
              <a:ahLst/>
              <a:cxnLst>
                <a:cxn ang="T6">
                  <a:pos x="T0" y="T1"/>
                </a:cxn>
                <a:cxn ang="T7">
                  <a:pos x="T2" y="T3"/>
                </a:cxn>
                <a:cxn ang="T8">
                  <a:pos x="T4" y="T5"/>
                </a:cxn>
              </a:cxnLst>
              <a:rect l="T9" t="T10" r="T11" b="T12"/>
              <a:pathLst>
                <a:path w="3552" h="1152">
                  <a:moveTo>
                    <a:pt x="0" y="0"/>
                  </a:moveTo>
                  <a:lnTo>
                    <a:pt x="3552" y="0"/>
                  </a:lnTo>
                  <a:lnTo>
                    <a:pt x="3552" y="1152"/>
                  </a:lnTo>
                </a:path>
              </a:pathLst>
            </a:custGeom>
            <a:noFill/>
            <a:ln w="38100">
              <a:solidFill>
                <a:schemeClr val="tx1"/>
              </a:solidFill>
              <a:round/>
              <a:headEnd type="stealth" w="lg" len="lg"/>
              <a:tailEnd type="none" w="lg" len="lg"/>
            </a:ln>
          </p:spPr>
          <p:txBody>
            <a:bodyPr wrap="none"/>
            <a:lstStyle/>
            <a:p>
              <a:endParaRPr lang="zh-CN" altLang="en-US"/>
            </a:p>
          </p:txBody>
        </p:sp>
        <p:sp>
          <p:nvSpPr>
            <p:cNvPr id="45080" name="Freeform 20"/>
            <p:cNvSpPr/>
            <p:nvPr/>
          </p:nvSpPr>
          <p:spPr bwMode="auto">
            <a:xfrm>
              <a:off x="720" y="2736"/>
              <a:ext cx="672" cy="384"/>
            </a:xfrm>
            <a:custGeom>
              <a:avLst/>
              <a:gdLst>
                <a:gd name="T0" fmla="*/ 0 w 3552"/>
                <a:gd name="T1" fmla="*/ 0 h 1152"/>
                <a:gd name="T2" fmla="*/ 127 w 3552"/>
                <a:gd name="T3" fmla="*/ 0 h 1152"/>
                <a:gd name="T4" fmla="*/ 127 w 3552"/>
                <a:gd name="T5" fmla="*/ 128 h 1152"/>
                <a:gd name="T6" fmla="*/ 0 60000 65536"/>
                <a:gd name="T7" fmla="*/ 0 60000 65536"/>
                <a:gd name="T8" fmla="*/ 0 60000 65536"/>
                <a:gd name="T9" fmla="*/ 0 w 3552"/>
                <a:gd name="T10" fmla="*/ 0 h 1152"/>
                <a:gd name="T11" fmla="*/ 3552 w 3552"/>
                <a:gd name="T12" fmla="*/ 1152 h 1152"/>
              </a:gdLst>
              <a:ahLst/>
              <a:cxnLst>
                <a:cxn ang="T6">
                  <a:pos x="T0" y="T1"/>
                </a:cxn>
                <a:cxn ang="T7">
                  <a:pos x="T2" y="T3"/>
                </a:cxn>
                <a:cxn ang="T8">
                  <a:pos x="T4" y="T5"/>
                </a:cxn>
              </a:cxnLst>
              <a:rect l="T9" t="T10" r="T11" b="T12"/>
              <a:pathLst>
                <a:path w="3552" h="1152">
                  <a:moveTo>
                    <a:pt x="0" y="0"/>
                  </a:moveTo>
                  <a:lnTo>
                    <a:pt x="3552" y="0"/>
                  </a:lnTo>
                  <a:lnTo>
                    <a:pt x="3552" y="1152"/>
                  </a:lnTo>
                </a:path>
              </a:pathLst>
            </a:custGeom>
            <a:noFill/>
            <a:ln w="38100">
              <a:solidFill>
                <a:schemeClr val="tx1"/>
              </a:solidFill>
              <a:round/>
              <a:headEnd type="stealth" w="lg" len="lg"/>
              <a:tailEnd type="none" w="lg" len="lg"/>
            </a:ln>
          </p:spPr>
          <p:txBody>
            <a:bodyPr wrap="none"/>
            <a:lstStyle/>
            <a:p>
              <a:endParaRPr lang="zh-CN" altLang="en-US"/>
            </a:p>
          </p:txBody>
        </p:sp>
        <p:sp>
          <p:nvSpPr>
            <p:cNvPr id="45081" name="Freeform 21"/>
            <p:cNvSpPr/>
            <p:nvPr/>
          </p:nvSpPr>
          <p:spPr bwMode="auto">
            <a:xfrm>
              <a:off x="720" y="2256"/>
              <a:ext cx="1968" cy="864"/>
            </a:xfrm>
            <a:custGeom>
              <a:avLst/>
              <a:gdLst>
                <a:gd name="T0" fmla="*/ 0 w 3552"/>
                <a:gd name="T1" fmla="*/ 0 h 1152"/>
                <a:gd name="T2" fmla="*/ 1090 w 3552"/>
                <a:gd name="T3" fmla="*/ 0 h 1152"/>
                <a:gd name="T4" fmla="*/ 1090 w 3552"/>
                <a:gd name="T5" fmla="*/ 648 h 1152"/>
                <a:gd name="T6" fmla="*/ 0 60000 65536"/>
                <a:gd name="T7" fmla="*/ 0 60000 65536"/>
                <a:gd name="T8" fmla="*/ 0 60000 65536"/>
                <a:gd name="T9" fmla="*/ 0 w 3552"/>
                <a:gd name="T10" fmla="*/ 0 h 1152"/>
                <a:gd name="T11" fmla="*/ 3552 w 3552"/>
                <a:gd name="T12" fmla="*/ 1152 h 1152"/>
              </a:gdLst>
              <a:ahLst/>
              <a:cxnLst>
                <a:cxn ang="T6">
                  <a:pos x="T0" y="T1"/>
                </a:cxn>
                <a:cxn ang="T7">
                  <a:pos x="T2" y="T3"/>
                </a:cxn>
                <a:cxn ang="T8">
                  <a:pos x="T4" y="T5"/>
                </a:cxn>
              </a:cxnLst>
              <a:rect l="T9" t="T10" r="T11" b="T12"/>
              <a:pathLst>
                <a:path w="3552" h="1152">
                  <a:moveTo>
                    <a:pt x="0" y="0"/>
                  </a:moveTo>
                  <a:lnTo>
                    <a:pt x="3552" y="0"/>
                  </a:lnTo>
                  <a:lnTo>
                    <a:pt x="3552" y="1152"/>
                  </a:lnTo>
                </a:path>
              </a:pathLst>
            </a:custGeom>
            <a:noFill/>
            <a:ln w="38100">
              <a:solidFill>
                <a:schemeClr val="tx1"/>
              </a:solidFill>
              <a:round/>
              <a:headEnd type="stealth" w="lg" len="lg"/>
              <a:tailEnd type="none" w="lg" len="lg"/>
            </a:ln>
          </p:spPr>
          <p:txBody>
            <a:bodyPr wrap="none"/>
            <a:lstStyle/>
            <a:p>
              <a:endParaRPr lang="zh-CN" altLang="en-US"/>
            </a:p>
          </p:txBody>
        </p:sp>
        <p:sp>
          <p:nvSpPr>
            <p:cNvPr id="45082" name="Freeform 22"/>
            <p:cNvSpPr/>
            <p:nvPr/>
          </p:nvSpPr>
          <p:spPr bwMode="auto">
            <a:xfrm>
              <a:off x="720" y="2016"/>
              <a:ext cx="2160" cy="1104"/>
            </a:xfrm>
            <a:custGeom>
              <a:avLst/>
              <a:gdLst>
                <a:gd name="T0" fmla="*/ 0 w 3552"/>
                <a:gd name="T1" fmla="*/ 0 h 1152"/>
                <a:gd name="T2" fmla="*/ 1314 w 3552"/>
                <a:gd name="T3" fmla="*/ 0 h 1152"/>
                <a:gd name="T4" fmla="*/ 1314 w 3552"/>
                <a:gd name="T5" fmla="*/ 1058 h 1152"/>
                <a:gd name="T6" fmla="*/ 0 60000 65536"/>
                <a:gd name="T7" fmla="*/ 0 60000 65536"/>
                <a:gd name="T8" fmla="*/ 0 60000 65536"/>
                <a:gd name="T9" fmla="*/ 0 w 3552"/>
                <a:gd name="T10" fmla="*/ 0 h 1152"/>
                <a:gd name="T11" fmla="*/ 3552 w 3552"/>
                <a:gd name="T12" fmla="*/ 1152 h 1152"/>
              </a:gdLst>
              <a:ahLst/>
              <a:cxnLst>
                <a:cxn ang="T6">
                  <a:pos x="T0" y="T1"/>
                </a:cxn>
                <a:cxn ang="T7">
                  <a:pos x="T2" y="T3"/>
                </a:cxn>
                <a:cxn ang="T8">
                  <a:pos x="T4" y="T5"/>
                </a:cxn>
              </a:cxnLst>
              <a:rect l="T9" t="T10" r="T11" b="T12"/>
              <a:pathLst>
                <a:path w="3552" h="1152">
                  <a:moveTo>
                    <a:pt x="0" y="0"/>
                  </a:moveTo>
                  <a:lnTo>
                    <a:pt x="3552" y="0"/>
                  </a:lnTo>
                  <a:lnTo>
                    <a:pt x="3552" y="1152"/>
                  </a:lnTo>
                </a:path>
              </a:pathLst>
            </a:custGeom>
            <a:noFill/>
            <a:ln w="38100">
              <a:solidFill>
                <a:schemeClr val="tx1"/>
              </a:solidFill>
              <a:round/>
              <a:tailEnd type="stealth" w="lg" len="lg"/>
            </a:ln>
          </p:spPr>
          <p:txBody>
            <a:bodyPr wrap="none"/>
            <a:lstStyle/>
            <a:p>
              <a:endParaRPr lang="zh-CN" altLang="en-US"/>
            </a:p>
          </p:txBody>
        </p:sp>
        <p:sp>
          <p:nvSpPr>
            <p:cNvPr id="45083" name="Freeform 23"/>
            <p:cNvSpPr/>
            <p:nvPr/>
          </p:nvSpPr>
          <p:spPr bwMode="auto">
            <a:xfrm>
              <a:off x="720" y="2496"/>
              <a:ext cx="864" cy="624"/>
            </a:xfrm>
            <a:custGeom>
              <a:avLst/>
              <a:gdLst>
                <a:gd name="T0" fmla="*/ 0 w 3552"/>
                <a:gd name="T1" fmla="*/ 0 h 1152"/>
                <a:gd name="T2" fmla="*/ 210 w 3552"/>
                <a:gd name="T3" fmla="*/ 0 h 1152"/>
                <a:gd name="T4" fmla="*/ 210 w 3552"/>
                <a:gd name="T5" fmla="*/ 338 h 1152"/>
                <a:gd name="T6" fmla="*/ 0 60000 65536"/>
                <a:gd name="T7" fmla="*/ 0 60000 65536"/>
                <a:gd name="T8" fmla="*/ 0 60000 65536"/>
                <a:gd name="T9" fmla="*/ 0 w 3552"/>
                <a:gd name="T10" fmla="*/ 0 h 1152"/>
                <a:gd name="T11" fmla="*/ 3552 w 3552"/>
                <a:gd name="T12" fmla="*/ 1152 h 1152"/>
              </a:gdLst>
              <a:ahLst/>
              <a:cxnLst>
                <a:cxn ang="T6">
                  <a:pos x="T0" y="T1"/>
                </a:cxn>
                <a:cxn ang="T7">
                  <a:pos x="T2" y="T3"/>
                </a:cxn>
                <a:cxn ang="T8">
                  <a:pos x="T4" y="T5"/>
                </a:cxn>
              </a:cxnLst>
              <a:rect l="T9" t="T10" r="T11" b="T12"/>
              <a:pathLst>
                <a:path w="3552" h="1152">
                  <a:moveTo>
                    <a:pt x="0" y="0"/>
                  </a:moveTo>
                  <a:lnTo>
                    <a:pt x="3552" y="0"/>
                  </a:lnTo>
                  <a:lnTo>
                    <a:pt x="3552" y="1152"/>
                  </a:lnTo>
                </a:path>
              </a:pathLst>
            </a:custGeom>
            <a:noFill/>
            <a:ln w="38100">
              <a:solidFill>
                <a:schemeClr val="tx1"/>
              </a:solidFill>
              <a:round/>
              <a:tailEnd type="stealth" w="lg" len="lg"/>
            </a:ln>
          </p:spPr>
          <p:txBody>
            <a:bodyPr wrap="none"/>
            <a:lstStyle/>
            <a:p>
              <a:endParaRPr lang="zh-CN" altLang="en-US"/>
            </a:p>
          </p:txBody>
        </p:sp>
        <p:sp>
          <p:nvSpPr>
            <p:cNvPr id="45084" name="Text Box 24"/>
            <p:cNvSpPr txBox="1">
              <a:spLocks noChangeArrowheads="1"/>
            </p:cNvSpPr>
            <p:nvPr/>
          </p:nvSpPr>
          <p:spPr bwMode="auto">
            <a:xfrm>
              <a:off x="3504" y="3120"/>
              <a:ext cx="372" cy="365"/>
            </a:xfrm>
            <a:prstGeom prst="rect">
              <a:avLst/>
            </a:prstGeom>
            <a:noFill/>
            <a:ln w="9525">
              <a:noFill/>
              <a:miter lim="800000"/>
            </a:ln>
          </p:spPr>
          <p:txBody>
            <a:bodyPr wrap="none">
              <a:spAutoFit/>
            </a:bodyPr>
            <a:lstStyle/>
            <a:p>
              <a:r>
                <a:rPr lang="zh-CN" altLang="en-US" sz="3200">
                  <a:solidFill>
                    <a:schemeClr val="folHlink"/>
                  </a:solidFill>
                  <a:latin typeface="Times New Roman" panose="02020603050405020304" pitchFamily="18" charset="0"/>
                </a:rPr>
                <a:t>…</a:t>
              </a:r>
            </a:p>
          </p:txBody>
        </p:sp>
        <p:sp>
          <p:nvSpPr>
            <p:cNvPr id="45085" name="Text Box 25"/>
            <p:cNvSpPr txBox="1">
              <a:spLocks noChangeArrowheads="1"/>
            </p:cNvSpPr>
            <p:nvPr/>
          </p:nvSpPr>
          <p:spPr bwMode="auto">
            <a:xfrm>
              <a:off x="1020" y="2527"/>
              <a:ext cx="528" cy="192"/>
            </a:xfrm>
            <a:prstGeom prst="rect">
              <a:avLst/>
            </a:prstGeom>
            <a:noFill/>
            <a:ln w="9525">
              <a:noFill/>
              <a:miter lim="800000"/>
            </a:ln>
          </p:spPr>
          <p:txBody>
            <a:bodyPr lIns="0" tIns="0" rIns="0" bIns="0">
              <a:spAutoFit/>
            </a:bodyPr>
            <a:lstStyle/>
            <a:p>
              <a:pPr>
                <a:spcBef>
                  <a:spcPct val="50000"/>
                </a:spcBef>
              </a:pPr>
              <a:r>
                <a:rPr lang="en-US" altLang="zh-CN" sz="2000">
                  <a:latin typeface="Times New Roman" panose="02020603050405020304" pitchFamily="18" charset="0"/>
                </a:rPr>
                <a:t>BR</a:t>
              </a:r>
              <a:r>
                <a:rPr lang="en-US" altLang="zh-CN" sz="2000" baseline="-20000">
                  <a:latin typeface="Times New Roman" panose="02020603050405020304" pitchFamily="18" charset="0"/>
                </a:rPr>
                <a:t>0</a:t>
              </a:r>
            </a:p>
          </p:txBody>
        </p:sp>
        <p:sp>
          <p:nvSpPr>
            <p:cNvPr id="45086" name="Text Box 26"/>
            <p:cNvSpPr txBox="1">
              <a:spLocks noChangeArrowheads="1"/>
            </p:cNvSpPr>
            <p:nvPr/>
          </p:nvSpPr>
          <p:spPr bwMode="auto">
            <a:xfrm>
              <a:off x="1152" y="2292"/>
              <a:ext cx="528" cy="192"/>
            </a:xfrm>
            <a:prstGeom prst="rect">
              <a:avLst/>
            </a:prstGeom>
            <a:noFill/>
            <a:ln w="9525">
              <a:noFill/>
              <a:miter lim="800000"/>
            </a:ln>
          </p:spPr>
          <p:txBody>
            <a:bodyPr lIns="0" tIns="0" rIns="0" bIns="0">
              <a:spAutoFit/>
            </a:bodyPr>
            <a:lstStyle/>
            <a:p>
              <a:pPr>
                <a:spcBef>
                  <a:spcPct val="50000"/>
                </a:spcBef>
              </a:pPr>
              <a:r>
                <a:rPr lang="en-US" altLang="zh-CN" sz="2000">
                  <a:latin typeface="Times New Roman" panose="02020603050405020304" pitchFamily="18" charset="0"/>
                </a:rPr>
                <a:t>   BG</a:t>
              </a:r>
              <a:r>
                <a:rPr lang="en-US" altLang="zh-CN" sz="2000" baseline="-20000">
                  <a:latin typeface="Times New Roman" panose="02020603050405020304" pitchFamily="18" charset="0"/>
                </a:rPr>
                <a:t>0</a:t>
              </a:r>
            </a:p>
          </p:txBody>
        </p:sp>
        <p:sp>
          <p:nvSpPr>
            <p:cNvPr id="45087" name="Text Box 27"/>
            <p:cNvSpPr txBox="1">
              <a:spLocks noChangeArrowheads="1"/>
            </p:cNvSpPr>
            <p:nvPr/>
          </p:nvSpPr>
          <p:spPr bwMode="auto">
            <a:xfrm>
              <a:off x="2208" y="2035"/>
              <a:ext cx="528" cy="192"/>
            </a:xfrm>
            <a:prstGeom prst="rect">
              <a:avLst/>
            </a:prstGeom>
            <a:noFill/>
            <a:ln w="9525">
              <a:noFill/>
              <a:miter lim="800000"/>
            </a:ln>
          </p:spPr>
          <p:txBody>
            <a:bodyPr lIns="0" tIns="0" rIns="0" bIns="0">
              <a:spAutoFit/>
            </a:bodyPr>
            <a:lstStyle/>
            <a:p>
              <a:pPr>
                <a:spcBef>
                  <a:spcPct val="50000"/>
                </a:spcBef>
              </a:pPr>
              <a:r>
                <a:rPr lang="en-US" altLang="zh-CN" sz="2000">
                  <a:latin typeface="Times New Roman" panose="02020603050405020304" pitchFamily="18" charset="0"/>
                </a:rPr>
                <a:t>BR</a:t>
              </a:r>
              <a:r>
                <a:rPr lang="en-US" altLang="zh-CN" sz="2000" baseline="-20000">
                  <a:latin typeface="Times New Roman" panose="02020603050405020304" pitchFamily="18" charset="0"/>
                </a:rPr>
                <a:t>1</a:t>
              </a:r>
            </a:p>
          </p:txBody>
        </p:sp>
        <p:sp>
          <p:nvSpPr>
            <p:cNvPr id="45088" name="Text Box 28"/>
            <p:cNvSpPr txBox="1">
              <a:spLocks noChangeArrowheads="1"/>
            </p:cNvSpPr>
            <p:nvPr/>
          </p:nvSpPr>
          <p:spPr bwMode="auto">
            <a:xfrm>
              <a:off x="2448" y="1795"/>
              <a:ext cx="528" cy="192"/>
            </a:xfrm>
            <a:prstGeom prst="rect">
              <a:avLst/>
            </a:prstGeom>
            <a:noFill/>
            <a:ln w="9525">
              <a:noFill/>
              <a:miter lim="800000"/>
            </a:ln>
          </p:spPr>
          <p:txBody>
            <a:bodyPr lIns="0" tIns="0" rIns="0" bIns="0">
              <a:spAutoFit/>
            </a:bodyPr>
            <a:lstStyle/>
            <a:p>
              <a:pPr>
                <a:spcBef>
                  <a:spcPct val="50000"/>
                </a:spcBef>
              </a:pPr>
              <a:r>
                <a:rPr lang="en-US" altLang="zh-CN" sz="2000">
                  <a:latin typeface="Times New Roman" panose="02020603050405020304" pitchFamily="18" charset="0"/>
                </a:rPr>
                <a:t>BG</a:t>
              </a:r>
              <a:r>
                <a:rPr lang="en-US" altLang="zh-CN" sz="2000" baseline="-20000">
                  <a:latin typeface="Times New Roman" panose="02020603050405020304" pitchFamily="18" charset="0"/>
                </a:rPr>
                <a:t>1</a:t>
              </a:r>
            </a:p>
          </p:txBody>
        </p:sp>
        <p:sp>
          <p:nvSpPr>
            <p:cNvPr id="45089" name="Text Box 29"/>
            <p:cNvSpPr txBox="1">
              <a:spLocks noChangeArrowheads="1"/>
            </p:cNvSpPr>
            <p:nvPr/>
          </p:nvSpPr>
          <p:spPr bwMode="auto">
            <a:xfrm>
              <a:off x="3600" y="1568"/>
              <a:ext cx="528" cy="192"/>
            </a:xfrm>
            <a:prstGeom prst="rect">
              <a:avLst/>
            </a:prstGeom>
            <a:noFill/>
            <a:ln w="9525">
              <a:noFill/>
              <a:miter lim="800000"/>
            </a:ln>
          </p:spPr>
          <p:txBody>
            <a:bodyPr lIns="0" tIns="0" rIns="0" bIns="0">
              <a:spAutoFit/>
            </a:bodyPr>
            <a:lstStyle/>
            <a:p>
              <a:pPr>
                <a:spcBef>
                  <a:spcPct val="50000"/>
                </a:spcBef>
              </a:pPr>
              <a:r>
                <a:rPr lang="en-US" altLang="zh-CN" sz="2000">
                  <a:latin typeface="Times New Roman" panose="02020603050405020304" pitchFamily="18" charset="0"/>
                </a:rPr>
                <a:t>BR</a:t>
              </a:r>
              <a:r>
                <a:rPr lang="en-US" altLang="zh-CN" sz="2000" i="1" baseline="-20000">
                  <a:latin typeface="Times New Roman" panose="02020603050405020304" pitchFamily="18" charset="0"/>
                </a:rPr>
                <a:t>n</a:t>
              </a:r>
            </a:p>
          </p:txBody>
        </p:sp>
        <p:sp>
          <p:nvSpPr>
            <p:cNvPr id="45090" name="Text Box 30"/>
            <p:cNvSpPr txBox="1">
              <a:spLocks noChangeArrowheads="1"/>
            </p:cNvSpPr>
            <p:nvPr/>
          </p:nvSpPr>
          <p:spPr bwMode="auto">
            <a:xfrm>
              <a:off x="3840" y="1321"/>
              <a:ext cx="528" cy="192"/>
            </a:xfrm>
            <a:prstGeom prst="rect">
              <a:avLst/>
            </a:prstGeom>
            <a:noFill/>
            <a:ln w="9525">
              <a:noFill/>
              <a:miter lim="800000"/>
            </a:ln>
          </p:spPr>
          <p:txBody>
            <a:bodyPr lIns="0" tIns="0" rIns="0" bIns="0">
              <a:spAutoFit/>
            </a:bodyPr>
            <a:lstStyle/>
            <a:p>
              <a:pPr>
                <a:spcBef>
                  <a:spcPct val="50000"/>
                </a:spcBef>
              </a:pPr>
              <a:r>
                <a:rPr lang="en-US" altLang="zh-CN" sz="2000">
                  <a:latin typeface="Times New Roman" panose="02020603050405020304" pitchFamily="18" charset="0"/>
                </a:rPr>
                <a:t>BG</a:t>
              </a:r>
              <a:r>
                <a:rPr lang="en-US" altLang="zh-CN" sz="2000" i="1" baseline="-20000">
                  <a:latin typeface="Times New Roman" panose="02020603050405020304" pitchFamily="18" charset="0"/>
                </a:rPr>
                <a:t>n</a:t>
              </a:r>
            </a:p>
          </p:txBody>
        </p:sp>
        <p:sp>
          <p:nvSpPr>
            <p:cNvPr id="45091" name="Line 31"/>
            <p:cNvSpPr>
              <a:spLocks noChangeShapeType="1"/>
            </p:cNvSpPr>
            <p:nvPr/>
          </p:nvSpPr>
          <p:spPr bwMode="auto">
            <a:xfrm>
              <a:off x="1824" y="1296"/>
              <a:ext cx="0" cy="1824"/>
            </a:xfrm>
            <a:prstGeom prst="line">
              <a:avLst/>
            </a:prstGeom>
            <a:noFill/>
            <a:ln w="38100">
              <a:solidFill>
                <a:schemeClr val="tx1"/>
              </a:solidFill>
              <a:round/>
              <a:headEnd type="oval" w="med" len="med"/>
              <a:tailEnd type="stealth" w="lg" len="lg"/>
            </a:ln>
          </p:spPr>
          <p:txBody>
            <a:bodyPr wrap="none"/>
            <a:lstStyle/>
            <a:p>
              <a:endParaRPr lang="zh-CN" altLang="en-US"/>
            </a:p>
          </p:txBody>
        </p:sp>
        <p:sp>
          <p:nvSpPr>
            <p:cNvPr id="45092" name="Line 32"/>
            <p:cNvSpPr>
              <a:spLocks noChangeShapeType="1"/>
            </p:cNvSpPr>
            <p:nvPr/>
          </p:nvSpPr>
          <p:spPr bwMode="auto">
            <a:xfrm>
              <a:off x="2064" y="1056"/>
              <a:ext cx="0" cy="2064"/>
            </a:xfrm>
            <a:prstGeom prst="line">
              <a:avLst/>
            </a:prstGeom>
            <a:noFill/>
            <a:ln w="38100">
              <a:solidFill>
                <a:schemeClr val="tx1"/>
              </a:solidFill>
              <a:round/>
              <a:headEnd type="oval" w="med" len="med"/>
              <a:tailEnd type="stealth" w="lg" len="lg"/>
            </a:ln>
          </p:spPr>
          <p:txBody>
            <a:bodyPr wrap="none"/>
            <a:lstStyle/>
            <a:p>
              <a:endParaRPr lang="zh-CN" altLang="en-US"/>
            </a:p>
          </p:txBody>
        </p:sp>
        <p:sp>
          <p:nvSpPr>
            <p:cNvPr id="45093" name="Line 33"/>
            <p:cNvSpPr>
              <a:spLocks noChangeShapeType="1"/>
            </p:cNvSpPr>
            <p:nvPr/>
          </p:nvSpPr>
          <p:spPr bwMode="auto">
            <a:xfrm>
              <a:off x="3120" y="1296"/>
              <a:ext cx="0" cy="1824"/>
            </a:xfrm>
            <a:prstGeom prst="line">
              <a:avLst/>
            </a:prstGeom>
            <a:noFill/>
            <a:ln w="38100">
              <a:solidFill>
                <a:schemeClr val="tx1"/>
              </a:solidFill>
              <a:round/>
              <a:headEnd type="oval" w="med" len="med"/>
              <a:tailEnd type="stealth" w="lg" len="lg"/>
            </a:ln>
          </p:spPr>
          <p:txBody>
            <a:bodyPr wrap="none"/>
            <a:lstStyle/>
            <a:p>
              <a:endParaRPr lang="zh-CN" altLang="en-US"/>
            </a:p>
          </p:txBody>
        </p:sp>
        <p:sp>
          <p:nvSpPr>
            <p:cNvPr id="45094" name="Line 34"/>
            <p:cNvSpPr>
              <a:spLocks noChangeShapeType="1"/>
            </p:cNvSpPr>
            <p:nvPr/>
          </p:nvSpPr>
          <p:spPr bwMode="auto">
            <a:xfrm>
              <a:off x="4512" y="1296"/>
              <a:ext cx="0" cy="1824"/>
            </a:xfrm>
            <a:prstGeom prst="line">
              <a:avLst/>
            </a:prstGeom>
            <a:noFill/>
            <a:ln w="38100">
              <a:solidFill>
                <a:schemeClr val="tx1"/>
              </a:solidFill>
              <a:round/>
              <a:headEnd type="oval" w="med" len="med"/>
              <a:tailEnd type="stealth" w="lg" len="lg"/>
            </a:ln>
          </p:spPr>
          <p:txBody>
            <a:bodyPr wrap="none"/>
            <a:lstStyle/>
            <a:p>
              <a:endParaRPr lang="zh-CN" altLang="en-US"/>
            </a:p>
          </p:txBody>
        </p:sp>
        <p:sp>
          <p:nvSpPr>
            <p:cNvPr id="45095" name="Line 35"/>
            <p:cNvSpPr>
              <a:spLocks noChangeShapeType="1"/>
            </p:cNvSpPr>
            <p:nvPr/>
          </p:nvSpPr>
          <p:spPr bwMode="auto">
            <a:xfrm>
              <a:off x="3360" y="1056"/>
              <a:ext cx="0" cy="2064"/>
            </a:xfrm>
            <a:prstGeom prst="line">
              <a:avLst/>
            </a:prstGeom>
            <a:noFill/>
            <a:ln w="38100">
              <a:solidFill>
                <a:schemeClr val="tx1"/>
              </a:solidFill>
              <a:round/>
              <a:headEnd type="oval" w="med" len="med"/>
              <a:tailEnd type="stealth" w="lg" len="lg"/>
            </a:ln>
          </p:spPr>
          <p:txBody>
            <a:bodyPr wrap="none"/>
            <a:lstStyle/>
            <a:p>
              <a:endParaRPr lang="zh-CN" altLang="en-US"/>
            </a:p>
          </p:txBody>
        </p:sp>
        <p:sp>
          <p:nvSpPr>
            <p:cNvPr id="45096" name="Line 36"/>
            <p:cNvSpPr>
              <a:spLocks noChangeShapeType="1"/>
            </p:cNvSpPr>
            <p:nvPr/>
          </p:nvSpPr>
          <p:spPr bwMode="auto">
            <a:xfrm>
              <a:off x="4752" y="1056"/>
              <a:ext cx="0" cy="2064"/>
            </a:xfrm>
            <a:prstGeom prst="line">
              <a:avLst/>
            </a:prstGeom>
            <a:noFill/>
            <a:ln w="38100">
              <a:solidFill>
                <a:schemeClr val="tx1"/>
              </a:solidFill>
              <a:round/>
              <a:headEnd type="oval" w="med" len="med"/>
              <a:tailEnd type="stealth" w="lg" len="lg"/>
            </a:ln>
          </p:spPr>
          <p:txBody>
            <a:bodyPr wrap="none"/>
            <a:lstStyle/>
            <a:p>
              <a:endParaRPr lang="zh-CN" altLang="en-US"/>
            </a:p>
          </p:txBody>
        </p:sp>
        <p:sp>
          <p:nvSpPr>
            <p:cNvPr id="45097" name="Text Box 37"/>
            <p:cNvSpPr txBox="1">
              <a:spLocks noChangeArrowheads="1"/>
            </p:cNvSpPr>
            <p:nvPr/>
          </p:nvSpPr>
          <p:spPr bwMode="auto">
            <a:xfrm>
              <a:off x="3072" y="279"/>
              <a:ext cx="1488" cy="756"/>
            </a:xfrm>
            <a:prstGeom prst="rect">
              <a:avLst/>
            </a:prstGeom>
            <a:noFill/>
            <a:ln w="9525">
              <a:noFill/>
              <a:miter lim="800000"/>
            </a:ln>
          </p:spPr>
          <p:txBody>
            <a:bodyPr>
              <a:spAutoFit/>
            </a:bodyPr>
            <a:lstStyle/>
            <a:p>
              <a:endParaRPr lang="en-US" altLang="zh-CN" sz="2400">
                <a:latin typeface="Times New Roman" panose="02020603050405020304" pitchFamily="18" charset="0"/>
              </a:endParaRPr>
            </a:p>
            <a:p>
              <a:r>
                <a:rPr lang="en-US" altLang="zh-CN" sz="2400">
                  <a:latin typeface="Times New Roman" panose="02020603050405020304" pitchFamily="18" charset="0"/>
                </a:rPr>
                <a:t>BG</a:t>
              </a:r>
              <a:r>
                <a:rPr lang="zh-CN" altLang="en-US" sz="2400">
                  <a:latin typeface="Times New Roman" panose="02020603050405020304" pitchFamily="18" charset="0"/>
                </a:rPr>
                <a:t>－总线同意</a:t>
              </a:r>
              <a:endParaRPr lang="en-US" altLang="zh-CN" sz="2400">
                <a:latin typeface="Times New Roman" panose="02020603050405020304" pitchFamily="18" charset="0"/>
              </a:endParaRPr>
            </a:p>
            <a:p>
              <a:r>
                <a:rPr lang="en-US" altLang="zh-CN" sz="2400">
                  <a:latin typeface="Times New Roman" panose="02020603050405020304" pitchFamily="18" charset="0"/>
                </a:rPr>
                <a:t>BR</a:t>
              </a:r>
              <a:r>
                <a:rPr lang="zh-CN" altLang="en-US" sz="2400">
                  <a:latin typeface="Times New Roman" panose="02020603050405020304" pitchFamily="18" charset="0"/>
                </a:rPr>
                <a:t>－总线请求</a:t>
              </a:r>
            </a:p>
          </p:txBody>
        </p:sp>
      </p:grpSp>
      <p:grpSp>
        <p:nvGrpSpPr>
          <p:cNvPr id="5" name="Group 38"/>
          <p:cNvGrpSpPr/>
          <p:nvPr/>
        </p:nvGrpSpPr>
        <p:grpSpPr bwMode="auto">
          <a:xfrm>
            <a:off x="2667000" y="2819400"/>
            <a:ext cx="5257800" cy="2133600"/>
            <a:chOff x="720" y="1776"/>
            <a:chExt cx="3312" cy="1344"/>
          </a:xfrm>
        </p:grpSpPr>
        <p:sp>
          <p:nvSpPr>
            <p:cNvPr id="45067" name="Freeform 39"/>
            <p:cNvSpPr/>
            <p:nvPr/>
          </p:nvSpPr>
          <p:spPr bwMode="auto">
            <a:xfrm>
              <a:off x="720" y="1776"/>
              <a:ext cx="3312" cy="1344"/>
            </a:xfrm>
            <a:custGeom>
              <a:avLst/>
              <a:gdLst>
                <a:gd name="T0" fmla="*/ 0 w 3552"/>
                <a:gd name="T1" fmla="*/ 0 h 1152"/>
                <a:gd name="T2" fmla="*/ 3088 w 3552"/>
                <a:gd name="T3" fmla="*/ 0 h 1152"/>
                <a:gd name="T4" fmla="*/ 3088 w 3552"/>
                <a:gd name="T5" fmla="*/ 1568 h 1152"/>
                <a:gd name="T6" fmla="*/ 0 60000 65536"/>
                <a:gd name="T7" fmla="*/ 0 60000 65536"/>
                <a:gd name="T8" fmla="*/ 0 60000 65536"/>
                <a:gd name="T9" fmla="*/ 0 w 3552"/>
                <a:gd name="T10" fmla="*/ 0 h 1152"/>
                <a:gd name="T11" fmla="*/ 3552 w 3552"/>
                <a:gd name="T12" fmla="*/ 1152 h 1152"/>
              </a:gdLst>
              <a:ahLst/>
              <a:cxnLst>
                <a:cxn ang="T6">
                  <a:pos x="T0" y="T1"/>
                </a:cxn>
                <a:cxn ang="T7">
                  <a:pos x="T2" y="T3"/>
                </a:cxn>
                <a:cxn ang="T8">
                  <a:pos x="T4" y="T5"/>
                </a:cxn>
              </a:cxnLst>
              <a:rect l="T9" t="T10" r="T11" b="T12"/>
              <a:pathLst>
                <a:path w="3552" h="1152">
                  <a:moveTo>
                    <a:pt x="0" y="0"/>
                  </a:moveTo>
                  <a:lnTo>
                    <a:pt x="3552" y="0"/>
                  </a:lnTo>
                  <a:lnTo>
                    <a:pt x="3552" y="1152"/>
                  </a:lnTo>
                </a:path>
              </a:pathLst>
            </a:custGeom>
            <a:noFill/>
            <a:ln w="76200">
              <a:solidFill>
                <a:srgbClr val="0419E0"/>
              </a:solidFill>
              <a:round/>
              <a:headEnd type="stealth" w="med" len="med"/>
              <a:tailEnd type="none" w="lg" len="lg"/>
            </a:ln>
          </p:spPr>
          <p:txBody>
            <a:bodyPr wrap="none"/>
            <a:lstStyle/>
            <a:p>
              <a:endParaRPr lang="zh-CN" altLang="en-US"/>
            </a:p>
          </p:txBody>
        </p:sp>
        <p:sp>
          <p:nvSpPr>
            <p:cNvPr id="45068" name="Freeform 40"/>
            <p:cNvSpPr/>
            <p:nvPr/>
          </p:nvSpPr>
          <p:spPr bwMode="auto">
            <a:xfrm>
              <a:off x="720" y="2256"/>
              <a:ext cx="1968" cy="864"/>
            </a:xfrm>
            <a:custGeom>
              <a:avLst/>
              <a:gdLst>
                <a:gd name="T0" fmla="*/ 0 w 3552"/>
                <a:gd name="T1" fmla="*/ 0 h 1152"/>
                <a:gd name="T2" fmla="*/ 1090 w 3552"/>
                <a:gd name="T3" fmla="*/ 0 h 1152"/>
                <a:gd name="T4" fmla="*/ 1090 w 3552"/>
                <a:gd name="T5" fmla="*/ 648 h 1152"/>
                <a:gd name="T6" fmla="*/ 0 60000 65536"/>
                <a:gd name="T7" fmla="*/ 0 60000 65536"/>
                <a:gd name="T8" fmla="*/ 0 60000 65536"/>
                <a:gd name="T9" fmla="*/ 0 w 3552"/>
                <a:gd name="T10" fmla="*/ 0 h 1152"/>
                <a:gd name="T11" fmla="*/ 3552 w 3552"/>
                <a:gd name="T12" fmla="*/ 1152 h 1152"/>
              </a:gdLst>
              <a:ahLst/>
              <a:cxnLst>
                <a:cxn ang="T6">
                  <a:pos x="T0" y="T1"/>
                </a:cxn>
                <a:cxn ang="T7">
                  <a:pos x="T2" y="T3"/>
                </a:cxn>
                <a:cxn ang="T8">
                  <a:pos x="T4" y="T5"/>
                </a:cxn>
              </a:cxnLst>
              <a:rect l="T9" t="T10" r="T11" b="T12"/>
              <a:pathLst>
                <a:path w="3552" h="1152">
                  <a:moveTo>
                    <a:pt x="0" y="0"/>
                  </a:moveTo>
                  <a:lnTo>
                    <a:pt x="3552" y="0"/>
                  </a:lnTo>
                  <a:lnTo>
                    <a:pt x="3552" y="1152"/>
                  </a:lnTo>
                </a:path>
              </a:pathLst>
            </a:custGeom>
            <a:noFill/>
            <a:ln w="76200">
              <a:solidFill>
                <a:srgbClr val="0419E0"/>
              </a:solidFill>
              <a:round/>
              <a:headEnd type="stealth" w="med" len="med"/>
              <a:tailEnd type="none" w="lg" len="lg"/>
            </a:ln>
          </p:spPr>
          <p:txBody>
            <a:bodyPr wrap="none"/>
            <a:lstStyle/>
            <a:p>
              <a:endParaRPr lang="zh-CN" altLang="en-US"/>
            </a:p>
          </p:txBody>
        </p:sp>
        <p:sp>
          <p:nvSpPr>
            <p:cNvPr id="45069" name="Freeform 41"/>
            <p:cNvSpPr/>
            <p:nvPr/>
          </p:nvSpPr>
          <p:spPr bwMode="auto">
            <a:xfrm>
              <a:off x="720" y="2736"/>
              <a:ext cx="672" cy="384"/>
            </a:xfrm>
            <a:custGeom>
              <a:avLst/>
              <a:gdLst>
                <a:gd name="T0" fmla="*/ 0 w 3552"/>
                <a:gd name="T1" fmla="*/ 0 h 1152"/>
                <a:gd name="T2" fmla="*/ 127 w 3552"/>
                <a:gd name="T3" fmla="*/ 0 h 1152"/>
                <a:gd name="T4" fmla="*/ 127 w 3552"/>
                <a:gd name="T5" fmla="*/ 128 h 1152"/>
                <a:gd name="T6" fmla="*/ 0 60000 65536"/>
                <a:gd name="T7" fmla="*/ 0 60000 65536"/>
                <a:gd name="T8" fmla="*/ 0 60000 65536"/>
                <a:gd name="T9" fmla="*/ 0 w 3552"/>
                <a:gd name="T10" fmla="*/ 0 h 1152"/>
                <a:gd name="T11" fmla="*/ 3552 w 3552"/>
                <a:gd name="T12" fmla="*/ 1152 h 1152"/>
              </a:gdLst>
              <a:ahLst/>
              <a:cxnLst>
                <a:cxn ang="T6">
                  <a:pos x="T0" y="T1"/>
                </a:cxn>
                <a:cxn ang="T7">
                  <a:pos x="T2" y="T3"/>
                </a:cxn>
                <a:cxn ang="T8">
                  <a:pos x="T4" y="T5"/>
                </a:cxn>
              </a:cxnLst>
              <a:rect l="T9" t="T10" r="T11" b="T12"/>
              <a:pathLst>
                <a:path w="3552" h="1152">
                  <a:moveTo>
                    <a:pt x="0" y="0"/>
                  </a:moveTo>
                  <a:lnTo>
                    <a:pt x="3552" y="0"/>
                  </a:lnTo>
                  <a:lnTo>
                    <a:pt x="3552" y="1152"/>
                  </a:lnTo>
                </a:path>
              </a:pathLst>
            </a:custGeom>
            <a:noFill/>
            <a:ln w="76200">
              <a:solidFill>
                <a:srgbClr val="0419E0"/>
              </a:solidFill>
              <a:round/>
              <a:headEnd type="stealth" w="med" len="med"/>
              <a:tailEnd type="none" w="lg" len="lg"/>
            </a:ln>
          </p:spPr>
          <p:txBody>
            <a:bodyPr wrap="none"/>
            <a:lstStyle/>
            <a:p>
              <a:endParaRPr lang="zh-CN" altLang="en-US"/>
            </a:p>
          </p:txBody>
        </p:sp>
      </p:grpSp>
      <p:sp>
        <p:nvSpPr>
          <p:cNvPr id="181290" name="Freeform 42"/>
          <p:cNvSpPr/>
          <p:nvPr/>
        </p:nvSpPr>
        <p:spPr bwMode="auto">
          <a:xfrm>
            <a:off x="2667000" y="2438400"/>
            <a:ext cx="5638800" cy="2514600"/>
          </a:xfrm>
          <a:custGeom>
            <a:avLst/>
            <a:gdLst>
              <a:gd name="T0" fmla="*/ 0 w 3552"/>
              <a:gd name="T1" fmla="*/ 0 h 1152"/>
              <a:gd name="T2" fmla="*/ 2147483647 w 3552"/>
              <a:gd name="T3" fmla="*/ 0 h 1152"/>
              <a:gd name="T4" fmla="*/ 2147483647 w 3552"/>
              <a:gd name="T5" fmla="*/ 2147483647 h 1152"/>
              <a:gd name="T6" fmla="*/ 0 60000 65536"/>
              <a:gd name="T7" fmla="*/ 0 60000 65536"/>
              <a:gd name="T8" fmla="*/ 0 60000 65536"/>
              <a:gd name="T9" fmla="*/ 0 w 3552"/>
              <a:gd name="T10" fmla="*/ 0 h 1152"/>
              <a:gd name="T11" fmla="*/ 3552 w 3552"/>
              <a:gd name="T12" fmla="*/ 1152 h 1152"/>
            </a:gdLst>
            <a:ahLst/>
            <a:cxnLst>
              <a:cxn ang="T6">
                <a:pos x="T0" y="T1"/>
              </a:cxn>
              <a:cxn ang="T7">
                <a:pos x="T2" y="T3"/>
              </a:cxn>
              <a:cxn ang="T8">
                <a:pos x="T4" y="T5"/>
              </a:cxn>
            </a:cxnLst>
            <a:rect l="T9" t="T10" r="T11" b="T12"/>
            <a:pathLst>
              <a:path w="3552" h="1152">
                <a:moveTo>
                  <a:pt x="0" y="0"/>
                </a:moveTo>
                <a:lnTo>
                  <a:pt x="3552" y="0"/>
                </a:lnTo>
                <a:lnTo>
                  <a:pt x="3552" y="1152"/>
                </a:lnTo>
              </a:path>
            </a:pathLst>
          </a:custGeom>
          <a:noFill/>
          <a:ln w="76200">
            <a:solidFill>
              <a:srgbClr val="0419E0"/>
            </a:solidFill>
            <a:round/>
            <a:tailEnd type="stealth" w="med" len="med"/>
          </a:ln>
        </p:spPr>
        <p:txBody>
          <a:bodyPr wrap="none"/>
          <a:lstStyle/>
          <a:p>
            <a:endParaRPr lang="zh-CN" altLang="en-US"/>
          </a:p>
        </p:txBody>
      </p:sp>
      <p:sp>
        <p:nvSpPr>
          <p:cNvPr id="46" name="灯片编号占位符 45"/>
          <p:cNvSpPr>
            <a:spLocks noGrp="1"/>
          </p:cNvSpPr>
          <p:nvPr>
            <p:ph type="sldNum" sz="quarter" idx="12"/>
          </p:nvPr>
        </p:nvSpPr>
        <p:spPr/>
        <p:txBody>
          <a:bodyPr/>
          <a:lstStyle/>
          <a:p>
            <a:pPr>
              <a:defRPr/>
            </a:pPr>
            <a:fld id="{F034B40E-0018-4760-998E-2A7E33498124}" type="slidenum">
              <a:rPr lang="zh-CN" altLang="en-US"/>
              <a:t>31</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out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ox(ou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9"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strips(upLeft)">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32"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box(out)">
                                      <p:cBhvr>
                                        <p:cTn id="22" dur="500"/>
                                        <p:tgtEl>
                                          <p:spTgt spid="3"/>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181290"/>
                                        </p:tgtEl>
                                        <p:attrNameLst>
                                          <p:attrName>style.visibility</p:attrName>
                                        </p:attrNameLst>
                                      </p:cBhvr>
                                      <p:to>
                                        <p:strVal val="visible"/>
                                      </p:to>
                                    </p:set>
                                    <p:animEffect transition="in" filter="strips(downRight)">
                                      <p:cBhvr>
                                        <p:cTn id="27" dur="500"/>
                                        <p:tgtEl>
                                          <p:spTgt spid="1812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1290"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p:txBody>
          <a:bodyPr/>
          <a:lstStyle/>
          <a:p>
            <a:endParaRPr lang="zh-CN" altLang="en-US"/>
          </a:p>
        </p:txBody>
      </p:sp>
      <p:sp>
        <p:nvSpPr>
          <p:cNvPr id="3" name="标题 2"/>
          <p:cNvSpPr>
            <a:spLocks noGrp="1"/>
          </p:cNvSpPr>
          <p:nvPr>
            <p:ph type="title"/>
          </p:nvPr>
        </p:nvSpPr>
        <p:spPr/>
        <p:txBody>
          <a:bodyPr>
            <a:normAutofit fontScale="90000"/>
          </a:bodyPr>
          <a:lstStyle/>
          <a:p>
            <a:r>
              <a:rPr lang="zh-CN" altLang="en-US" dirty="0"/>
              <a:t>总线通信控制</a:t>
            </a:r>
          </a:p>
        </p:txBody>
      </p:sp>
      <p:sp>
        <p:nvSpPr>
          <p:cNvPr id="232451" name="Text Box 3"/>
          <p:cNvSpPr txBox="1">
            <a:spLocks noChangeArrowheads="1"/>
          </p:cNvSpPr>
          <p:nvPr/>
        </p:nvSpPr>
        <p:spPr bwMode="auto">
          <a:xfrm>
            <a:off x="2190751" y="1398589"/>
            <a:ext cx="1406525" cy="579437"/>
          </a:xfrm>
          <a:prstGeom prst="rect">
            <a:avLst/>
          </a:prstGeom>
          <a:noFill/>
          <a:ln w="9525">
            <a:noFill/>
            <a:miter lim="800000"/>
          </a:ln>
          <a:effectLst/>
        </p:spPr>
        <p:txBody>
          <a:bodyPr wrap="none">
            <a:spAutoFit/>
          </a:bodyPr>
          <a:lstStyle/>
          <a:p>
            <a:pPr>
              <a:spcBef>
                <a:spcPct val="0"/>
              </a:spcBef>
            </a:pPr>
            <a:r>
              <a:rPr lang="zh-CN" altLang="en-US" sz="3200">
                <a:latin typeface="Times New Roman" panose="02020603050405020304" pitchFamily="18" charset="0"/>
              </a:rPr>
              <a:t>1. 目的</a:t>
            </a:r>
          </a:p>
        </p:txBody>
      </p:sp>
      <p:sp>
        <p:nvSpPr>
          <p:cNvPr id="232452" name="Text Box 4"/>
          <p:cNvSpPr txBox="1">
            <a:spLocks noChangeArrowheads="1"/>
          </p:cNvSpPr>
          <p:nvPr/>
        </p:nvSpPr>
        <p:spPr bwMode="auto">
          <a:xfrm>
            <a:off x="2190751" y="2316164"/>
            <a:ext cx="3038475" cy="579437"/>
          </a:xfrm>
          <a:prstGeom prst="rect">
            <a:avLst/>
          </a:prstGeom>
          <a:noFill/>
          <a:ln w="9525">
            <a:noFill/>
            <a:miter lim="800000"/>
          </a:ln>
          <a:effectLst/>
        </p:spPr>
        <p:txBody>
          <a:bodyPr wrap="none">
            <a:spAutoFit/>
          </a:bodyPr>
          <a:lstStyle/>
          <a:p>
            <a:pPr>
              <a:spcBef>
                <a:spcPct val="0"/>
              </a:spcBef>
            </a:pPr>
            <a:r>
              <a:rPr lang="zh-CN" altLang="en-US" sz="3200">
                <a:latin typeface="Times New Roman" panose="02020603050405020304" pitchFamily="18" charset="0"/>
              </a:rPr>
              <a:t>2. 总线传输周期</a:t>
            </a:r>
          </a:p>
        </p:txBody>
      </p:sp>
      <p:sp>
        <p:nvSpPr>
          <p:cNvPr id="232453" name="Text Box 5"/>
          <p:cNvSpPr txBox="1">
            <a:spLocks noChangeArrowheads="1"/>
          </p:cNvSpPr>
          <p:nvPr/>
        </p:nvSpPr>
        <p:spPr bwMode="auto">
          <a:xfrm>
            <a:off x="5029200" y="3138488"/>
            <a:ext cx="5410200" cy="519112"/>
          </a:xfrm>
          <a:prstGeom prst="rect">
            <a:avLst/>
          </a:prstGeom>
          <a:noFill/>
          <a:ln w="9525">
            <a:noFill/>
            <a:miter lim="800000"/>
          </a:ln>
          <a:effectLst/>
        </p:spPr>
        <p:txBody>
          <a:bodyPr>
            <a:spAutoFit/>
          </a:bodyPr>
          <a:lstStyle/>
          <a:p>
            <a:pPr>
              <a:spcBef>
                <a:spcPct val="50000"/>
              </a:spcBef>
            </a:pPr>
            <a:r>
              <a:rPr lang="zh-CN" altLang="en-US" sz="2800">
                <a:solidFill>
                  <a:schemeClr val="folHlink"/>
                </a:solidFill>
                <a:latin typeface="Times New Roman" panose="02020603050405020304" pitchFamily="18" charset="0"/>
              </a:rPr>
              <a:t>主模块申请</a:t>
            </a:r>
            <a:r>
              <a:rPr lang="zh-CN" altLang="en-US" sz="2800">
                <a:latin typeface="Times New Roman" panose="02020603050405020304" pitchFamily="18" charset="0"/>
              </a:rPr>
              <a:t>，总线仲裁决定</a:t>
            </a:r>
          </a:p>
        </p:txBody>
      </p:sp>
      <p:sp>
        <p:nvSpPr>
          <p:cNvPr id="232454" name="Text Box 6"/>
          <p:cNvSpPr txBox="1">
            <a:spLocks noChangeArrowheads="1"/>
          </p:cNvSpPr>
          <p:nvPr/>
        </p:nvSpPr>
        <p:spPr bwMode="auto">
          <a:xfrm>
            <a:off x="5029200" y="3994151"/>
            <a:ext cx="6553200" cy="519113"/>
          </a:xfrm>
          <a:prstGeom prst="rect">
            <a:avLst/>
          </a:prstGeom>
          <a:noFill/>
          <a:ln w="9525">
            <a:noFill/>
            <a:miter lim="800000"/>
          </a:ln>
          <a:effectLst/>
        </p:spPr>
        <p:txBody>
          <a:bodyPr>
            <a:spAutoFit/>
          </a:bodyPr>
          <a:lstStyle/>
          <a:p>
            <a:pPr>
              <a:spcBef>
                <a:spcPct val="50000"/>
              </a:spcBef>
            </a:pPr>
            <a:r>
              <a:rPr lang="zh-CN" altLang="en-US" sz="2800">
                <a:latin typeface="Times New Roman" panose="02020603050405020304" pitchFamily="18" charset="0"/>
              </a:rPr>
              <a:t>主模块向从模块 </a:t>
            </a:r>
            <a:r>
              <a:rPr lang="zh-CN" altLang="en-US" sz="2800">
                <a:solidFill>
                  <a:schemeClr val="folHlink"/>
                </a:solidFill>
                <a:latin typeface="Times New Roman" panose="02020603050405020304" pitchFamily="18" charset="0"/>
              </a:rPr>
              <a:t>给出地址 </a:t>
            </a:r>
            <a:r>
              <a:rPr lang="zh-CN" altLang="en-US" sz="2800">
                <a:latin typeface="Times New Roman" panose="02020603050405020304" pitchFamily="18" charset="0"/>
              </a:rPr>
              <a:t>和 </a:t>
            </a:r>
            <a:r>
              <a:rPr lang="zh-CN" altLang="en-US" sz="2800">
                <a:solidFill>
                  <a:schemeClr val="folHlink"/>
                </a:solidFill>
                <a:latin typeface="Times New Roman" panose="02020603050405020304" pitchFamily="18" charset="0"/>
              </a:rPr>
              <a:t>命令</a:t>
            </a:r>
          </a:p>
        </p:txBody>
      </p:sp>
      <p:sp>
        <p:nvSpPr>
          <p:cNvPr id="232455" name="Text Box 7"/>
          <p:cNvSpPr txBox="1">
            <a:spLocks noChangeArrowheads="1"/>
          </p:cNvSpPr>
          <p:nvPr/>
        </p:nvSpPr>
        <p:spPr bwMode="auto">
          <a:xfrm>
            <a:off x="5029200" y="4843463"/>
            <a:ext cx="6553200" cy="519112"/>
          </a:xfrm>
          <a:prstGeom prst="rect">
            <a:avLst/>
          </a:prstGeom>
          <a:noFill/>
          <a:ln w="9525">
            <a:noFill/>
            <a:miter lim="800000"/>
          </a:ln>
          <a:effectLst/>
        </p:spPr>
        <p:txBody>
          <a:bodyPr>
            <a:spAutoFit/>
          </a:bodyPr>
          <a:lstStyle/>
          <a:p>
            <a:pPr>
              <a:spcBef>
                <a:spcPct val="50000"/>
              </a:spcBef>
            </a:pPr>
            <a:r>
              <a:rPr lang="zh-CN" altLang="en-US" sz="2800">
                <a:latin typeface="Times New Roman" panose="02020603050405020304" pitchFamily="18" charset="0"/>
              </a:rPr>
              <a:t>主模块和从模块 </a:t>
            </a:r>
            <a:r>
              <a:rPr lang="zh-CN" altLang="en-US" sz="2800">
                <a:solidFill>
                  <a:schemeClr val="folHlink"/>
                </a:solidFill>
                <a:latin typeface="Times New Roman" panose="02020603050405020304" pitchFamily="18" charset="0"/>
              </a:rPr>
              <a:t>交换数据</a:t>
            </a:r>
          </a:p>
        </p:txBody>
      </p:sp>
      <p:sp>
        <p:nvSpPr>
          <p:cNvPr id="232456" name="Text Box 8"/>
          <p:cNvSpPr txBox="1">
            <a:spLocks noChangeArrowheads="1"/>
          </p:cNvSpPr>
          <p:nvPr/>
        </p:nvSpPr>
        <p:spPr bwMode="auto">
          <a:xfrm>
            <a:off x="5029200" y="5681663"/>
            <a:ext cx="6553200" cy="519112"/>
          </a:xfrm>
          <a:prstGeom prst="rect">
            <a:avLst/>
          </a:prstGeom>
          <a:noFill/>
          <a:ln w="9525">
            <a:noFill/>
            <a:miter lim="800000"/>
          </a:ln>
          <a:effectLst/>
        </p:spPr>
        <p:txBody>
          <a:bodyPr>
            <a:spAutoFit/>
          </a:bodyPr>
          <a:lstStyle/>
          <a:p>
            <a:pPr>
              <a:spcBef>
                <a:spcPct val="50000"/>
              </a:spcBef>
            </a:pPr>
            <a:r>
              <a:rPr lang="zh-CN" altLang="en-US" sz="2800">
                <a:latin typeface="Times New Roman" panose="02020603050405020304" pitchFamily="18" charset="0"/>
              </a:rPr>
              <a:t>主模块 </a:t>
            </a:r>
            <a:r>
              <a:rPr lang="zh-CN" altLang="en-US" sz="2800">
                <a:solidFill>
                  <a:schemeClr val="folHlink"/>
                </a:solidFill>
                <a:latin typeface="Times New Roman" panose="02020603050405020304" pitchFamily="18" charset="0"/>
              </a:rPr>
              <a:t>撤消有关信息 </a:t>
            </a:r>
          </a:p>
        </p:txBody>
      </p:sp>
      <p:grpSp>
        <p:nvGrpSpPr>
          <p:cNvPr id="2" name="Group 9"/>
          <p:cNvGrpSpPr/>
          <p:nvPr/>
        </p:nvGrpSpPr>
        <p:grpSpPr bwMode="auto">
          <a:xfrm>
            <a:off x="2514600" y="3138488"/>
            <a:ext cx="3200400" cy="3033712"/>
            <a:chOff x="624" y="1977"/>
            <a:chExt cx="2016" cy="1911"/>
          </a:xfrm>
        </p:grpSpPr>
        <p:sp>
          <p:nvSpPr>
            <p:cNvPr id="232458" name="Text Box 10"/>
            <p:cNvSpPr txBox="1">
              <a:spLocks noChangeArrowheads="1"/>
            </p:cNvSpPr>
            <p:nvPr/>
          </p:nvSpPr>
          <p:spPr bwMode="auto">
            <a:xfrm>
              <a:off x="624" y="1977"/>
              <a:ext cx="2016" cy="327"/>
            </a:xfrm>
            <a:prstGeom prst="rect">
              <a:avLst/>
            </a:prstGeom>
            <a:noFill/>
            <a:ln w="9525">
              <a:noFill/>
              <a:miter lim="800000"/>
            </a:ln>
            <a:effectLst/>
          </p:spPr>
          <p:txBody>
            <a:bodyPr>
              <a:spAutoFit/>
            </a:bodyPr>
            <a:lstStyle/>
            <a:p>
              <a:pPr>
                <a:spcBef>
                  <a:spcPct val="50000"/>
                </a:spcBef>
              </a:pPr>
              <a:r>
                <a:rPr lang="zh-CN" altLang="en-US" sz="2800">
                  <a:latin typeface="Times New Roman" panose="02020603050405020304" pitchFamily="18" charset="0"/>
                </a:rPr>
                <a:t>申请分配阶段</a:t>
              </a:r>
              <a:endParaRPr lang="en-US" altLang="zh-CN" sz="2800">
                <a:latin typeface="Times New Roman" panose="02020603050405020304" pitchFamily="18" charset="0"/>
              </a:endParaRPr>
            </a:p>
          </p:txBody>
        </p:sp>
        <p:sp>
          <p:nvSpPr>
            <p:cNvPr id="232459" name="Text Box 11"/>
            <p:cNvSpPr txBox="1">
              <a:spLocks noChangeArrowheads="1"/>
            </p:cNvSpPr>
            <p:nvPr/>
          </p:nvSpPr>
          <p:spPr bwMode="auto">
            <a:xfrm>
              <a:off x="624" y="2505"/>
              <a:ext cx="1728" cy="327"/>
            </a:xfrm>
            <a:prstGeom prst="rect">
              <a:avLst/>
            </a:prstGeom>
            <a:noFill/>
            <a:ln w="9525">
              <a:noFill/>
              <a:miter lim="800000"/>
            </a:ln>
            <a:effectLst/>
          </p:spPr>
          <p:txBody>
            <a:bodyPr>
              <a:spAutoFit/>
            </a:bodyPr>
            <a:lstStyle/>
            <a:p>
              <a:pPr>
                <a:spcBef>
                  <a:spcPct val="50000"/>
                </a:spcBef>
              </a:pPr>
              <a:r>
                <a:rPr lang="zh-CN" altLang="en-US" sz="2800">
                  <a:latin typeface="Times New Roman" panose="02020603050405020304" pitchFamily="18" charset="0"/>
                </a:rPr>
                <a:t>寻址阶段</a:t>
              </a:r>
            </a:p>
          </p:txBody>
        </p:sp>
        <p:sp>
          <p:nvSpPr>
            <p:cNvPr id="232460" name="Text Box 12"/>
            <p:cNvSpPr txBox="1">
              <a:spLocks noChangeArrowheads="1"/>
            </p:cNvSpPr>
            <p:nvPr/>
          </p:nvSpPr>
          <p:spPr bwMode="auto">
            <a:xfrm>
              <a:off x="624" y="3033"/>
              <a:ext cx="1440" cy="327"/>
            </a:xfrm>
            <a:prstGeom prst="rect">
              <a:avLst/>
            </a:prstGeom>
            <a:noFill/>
            <a:ln w="9525">
              <a:noFill/>
              <a:miter lim="800000"/>
            </a:ln>
            <a:effectLst/>
          </p:spPr>
          <p:txBody>
            <a:bodyPr>
              <a:spAutoFit/>
            </a:bodyPr>
            <a:lstStyle/>
            <a:p>
              <a:pPr>
                <a:spcBef>
                  <a:spcPct val="50000"/>
                </a:spcBef>
              </a:pPr>
              <a:r>
                <a:rPr lang="zh-CN" altLang="en-US" sz="2800">
                  <a:latin typeface="Times New Roman" panose="02020603050405020304" pitchFamily="18" charset="0"/>
                </a:rPr>
                <a:t>传数阶段</a:t>
              </a:r>
            </a:p>
          </p:txBody>
        </p:sp>
        <p:sp>
          <p:nvSpPr>
            <p:cNvPr id="232461" name="Text Box 13"/>
            <p:cNvSpPr txBox="1">
              <a:spLocks noChangeArrowheads="1"/>
            </p:cNvSpPr>
            <p:nvPr/>
          </p:nvSpPr>
          <p:spPr bwMode="auto">
            <a:xfrm>
              <a:off x="624" y="3561"/>
              <a:ext cx="1392" cy="327"/>
            </a:xfrm>
            <a:prstGeom prst="rect">
              <a:avLst/>
            </a:prstGeom>
            <a:noFill/>
            <a:ln w="9525">
              <a:noFill/>
              <a:miter lim="800000"/>
            </a:ln>
            <a:effectLst/>
          </p:spPr>
          <p:txBody>
            <a:bodyPr>
              <a:spAutoFit/>
            </a:bodyPr>
            <a:lstStyle/>
            <a:p>
              <a:pPr>
                <a:spcBef>
                  <a:spcPct val="50000"/>
                </a:spcBef>
              </a:pPr>
              <a:r>
                <a:rPr lang="zh-CN" altLang="en-US" sz="2800">
                  <a:latin typeface="Times New Roman" panose="02020603050405020304" pitchFamily="18" charset="0"/>
                </a:rPr>
                <a:t>结束阶段</a:t>
              </a:r>
            </a:p>
          </p:txBody>
        </p:sp>
      </p:grpSp>
      <p:sp>
        <p:nvSpPr>
          <p:cNvPr id="232462" name="AutoShape 14"/>
          <p:cNvSpPr/>
          <p:nvPr/>
        </p:nvSpPr>
        <p:spPr bwMode="auto">
          <a:xfrm>
            <a:off x="2209800" y="3429000"/>
            <a:ext cx="228600" cy="2590800"/>
          </a:xfrm>
          <a:prstGeom prst="leftBrace">
            <a:avLst>
              <a:gd name="adj1" fmla="val 94444"/>
              <a:gd name="adj2" fmla="val 49264"/>
            </a:avLst>
          </a:prstGeom>
          <a:noFill/>
          <a:ln w="38100">
            <a:solidFill>
              <a:schemeClr val="tx1"/>
            </a:solidFill>
            <a:round/>
          </a:ln>
          <a:effectLst/>
        </p:spPr>
        <p:txBody>
          <a:bodyPr wrap="none" anchor="ctr"/>
          <a:lstStyle/>
          <a:p>
            <a:endParaRPr lang="zh-CN" altLang="en-US"/>
          </a:p>
        </p:txBody>
      </p:sp>
      <p:sp>
        <p:nvSpPr>
          <p:cNvPr id="232463" name="Text Box 15"/>
          <p:cNvSpPr txBox="1">
            <a:spLocks noChangeArrowheads="1"/>
          </p:cNvSpPr>
          <p:nvPr/>
        </p:nvSpPr>
        <p:spPr bwMode="auto">
          <a:xfrm>
            <a:off x="3733800" y="1428751"/>
            <a:ext cx="5638800" cy="519113"/>
          </a:xfrm>
          <a:prstGeom prst="rect">
            <a:avLst/>
          </a:prstGeom>
          <a:noFill/>
          <a:ln w="38100">
            <a:noFill/>
            <a:miter lim="800000"/>
          </a:ln>
          <a:effectLst/>
        </p:spPr>
        <p:txBody>
          <a:bodyPr>
            <a:spAutoFit/>
          </a:bodyPr>
          <a:lstStyle/>
          <a:p>
            <a:pPr>
              <a:spcBef>
                <a:spcPct val="0"/>
              </a:spcBef>
            </a:pPr>
            <a:r>
              <a:rPr lang="zh-CN" altLang="en-US" sz="2800">
                <a:latin typeface="Times New Roman" panose="02020603050405020304" pitchFamily="18" charset="0"/>
              </a:rPr>
              <a:t>解决通信双方 </a:t>
            </a:r>
            <a:r>
              <a:rPr lang="zh-CN" altLang="en-US" sz="2800">
                <a:solidFill>
                  <a:schemeClr val="folHlink"/>
                </a:solidFill>
                <a:latin typeface="Times New Roman" panose="02020603050405020304" pitchFamily="18" charset="0"/>
              </a:rPr>
              <a:t>协调配合 </a:t>
            </a:r>
            <a:r>
              <a:rPr lang="zh-CN" altLang="en-US" sz="2800">
                <a:latin typeface="Times New Roman" panose="02020603050405020304" pitchFamily="18" charset="0"/>
              </a:rPr>
              <a:t>问题</a:t>
            </a:r>
          </a:p>
        </p:txBody>
      </p:sp>
      <p:sp>
        <p:nvSpPr>
          <p:cNvPr id="18" name="灯片编号占位符 5"/>
          <p:cNvSpPr>
            <a:spLocks noGrp="1"/>
          </p:cNvSpPr>
          <p:nvPr>
            <p:ph type="sldNum" sz="quarter" idx="12"/>
          </p:nvPr>
        </p:nvSpPr>
        <p:spPr/>
        <p:txBody>
          <a:bodyPr/>
          <a:lstStyle/>
          <a:p>
            <a:pPr>
              <a:defRPr/>
            </a:pPr>
            <a:fld id="{DBF99032-1CA3-47AC-BBF8-389026077D1A}" type="slidenum">
              <a:rPr lang="zh-CN" altLang="en-US"/>
              <a:t>32</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32451"/>
                                        </p:tgtEl>
                                        <p:attrNameLst>
                                          <p:attrName>style.visibility</p:attrName>
                                        </p:attrNameLst>
                                      </p:cBhvr>
                                      <p:to>
                                        <p:strVal val="visible"/>
                                      </p:to>
                                    </p:set>
                                    <p:animEffect transition="in" filter="blinds(horizontal)">
                                      <p:cBhvr>
                                        <p:cTn id="7" dur="500"/>
                                        <p:tgtEl>
                                          <p:spTgt spid="23245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32463"/>
                                        </p:tgtEl>
                                        <p:attrNameLst>
                                          <p:attrName>style.visibility</p:attrName>
                                        </p:attrNameLst>
                                      </p:cBhvr>
                                      <p:to>
                                        <p:strVal val="visible"/>
                                      </p:to>
                                    </p:set>
                                    <p:animEffect transition="in" filter="blinds(horizontal)">
                                      <p:cBhvr>
                                        <p:cTn id="12" dur="500"/>
                                        <p:tgtEl>
                                          <p:spTgt spid="23246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32452"/>
                                        </p:tgtEl>
                                        <p:attrNameLst>
                                          <p:attrName>style.visibility</p:attrName>
                                        </p:attrNameLst>
                                      </p:cBhvr>
                                      <p:to>
                                        <p:strVal val="visible"/>
                                      </p:to>
                                    </p:set>
                                    <p:animEffect transition="in" filter="blinds(horizontal)">
                                      <p:cBhvr>
                                        <p:cTn id="17" dur="500"/>
                                        <p:tgtEl>
                                          <p:spTgt spid="232452"/>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42" fill="hold" grpId="0" nodeType="clickEffect">
                                  <p:stCondLst>
                                    <p:cond delay="0"/>
                                  </p:stCondLst>
                                  <p:childTnLst>
                                    <p:set>
                                      <p:cBhvr>
                                        <p:cTn id="21" dur="1" fill="hold">
                                          <p:stCondLst>
                                            <p:cond delay="0"/>
                                          </p:stCondLst>
                                        </p:cTn>
                                        <p:tgtEl>
                                          <p:spTgt spid="232462"/>
                                        </p:tgtEl>
                                        <p:attrNameLst>
                                          <p:attrName>style.visibility</p:attrName>
                                        </p:attrNameLst>
                                      </p:cBhvr>
                                      <p:to>
                                        <p:strVal val="visible"/>
                                      </p:to>
                                    </p:set>
                                    <p:animEffect transition="in" filter="barn(outHorizontal)">
                                      <p:cBhvr>
                                        <p:cTn id="22" dur="500"/>
                                        <p:tgtEl>
                                          <p:spTgt spid="232462"/>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blinds(horizontal)">
                                      <p:cBhvr>
                                        <p:cTn id="27" dur="500"/>
                                        <p:tgtEl>
                                          <p:spTgt spid="2"/>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32453"/>
                                        </p:tgtEl>
                                        <p:attrNameLst>
                                          <p:attrName>style.visibility</p:attrName>
                                        </p:attrNameLst>
                                      </p:cBhvr>
                                      <p:to>
                                        <p:strVal val="visible"/>
                                      </p:to>
                                    </p:set>
                                    <p:animEffect transition="in" filter="blinds(horizontal)">
                                      <p:cBhvr>
                                        <p:cTn id="32" dur="500"/>
                                        <p:tgtEl>
                                          <p:spTgt spid="232453"/>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232454"/>
                                        </p:tgtEl>
                                        <p:attrNameLst>
                                          <p:attrName>style.visibility</p:attrName>
                                        </p:attrNameLst>
                                      </p:cBhvr>
                                      <p:to>
                                        <p:strVal val="visible"/>
                                      </p:to>
                                    </p:set>
                                    <p:animEffect transition="in" filter="blinds(horizontal)">
                                      <p:cBhvr>
                                        <p:cTn id="37" dur="500"/>
                                        <p:tgtEl>
                                          <p:spTgt spid="232454"/>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232455"/>
                                        </p:tgtEl>
                                        <p:attrNameLst>
                                          <p:attrName>style.visibility</p:attrName>
                                        </p:attrNameLst>
                                      </p:cBhvr>
                                      <p:to>
                                        <p:strVal val="visible"/>
                                      </p:to>
                                    </p:set>
                                    <p:animEffect transition="in" filter="blinds(horizontal)">
                                      <p:cBhvr>
                                        <p:cTn id="42" dur="500"/>
                                        <p:tgtEl>
                                          <p:spTgt spid="232455"/>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232456"/>
                                        </p:tgtEl>
                                        <p:attrNameLst>
                                          <p:attrName>style.visibility</p:attrName>
                                        </p:attrNameLst>
                                      </p:cBhvr>
                                      <p:to>
                                        <p:strVal val="visible"/>
                                      </p:to>
                                    </p:set>
                                    <p:animEffect transition="in" filter="blinds(horizontal)">
                                      <p:cBhvr>
                                        <p:cTn id="47" dur="500"/>
                                        <p:tgtEl>
                                          <p:spTgt spid="2324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2451" grpId="0" autoUpdateAnimBg="0"/>
      <p:bldP spid="232452" grpId="0" autoUpdateAnimBg="0"/>
      <p:bldP spid="232453" grpId="0" autoUpdateAnimBg="0"/>
      <p:bldP spid="232454" grpId="0" autoUpdateAnimBg="0"/>
      <p:bldP spid="232455" grpId="0" autoUpdateAnimBg="0"/>
      <p:bldP spid="232456" grpId="0" autoUpdateAnimBg="0"/>
      <p:bldP spid="232462" grpId="0" animBg="1"/>
      <p:bldP spid="232463" grpId="0"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p:txBody>
          <a:bodyPr/>
          <a:lstStyle/>
          <a:p>
            <a:endParaRPr lang="zh-CN" altLang="en-US"/>
          </a:p>
        </p:txBody>
      </p:sp>
      <p:sp>
        <p:nvSpPr>
          <p:cNvPr id="3" name="标题 2"/>
          <p:cNvSpPr>
            <a:spLocks noGrp="1"/>
          </p:cNvSpPr>
          <p:nvPr>
            <p:ph type="title"/>
          </p:nvPr>
        </p:nvSpPr>
        <p:spPr/>
        <p:txBody>
          <a:bodyPr>
            <a:normAutofit fontScale="90000"/>
          </a:bodyPr>
          <a:lstStyle/>
          <a:p>
            <a:r>
              <a:rPr lang="zh-CN" altLang="en-US" dirty="0"/>
              <a:t>总线通信的四种方式</a:t>
            </a:r>
          </a:p>
        </p:txBody>
      </p:sp>
      <p:sp>
        <p:nvSpPr>
          <p:cNvPr id="233474" name="Text Box 2"/>
          <p:cNvSpPr txBox="1">
            <a:spLocks noChangeArrowheads="1"/>
          </p:cNvSpPr>
          <p:nvPr/>
        </p:nvSpPr>
        <p:spPr bwMode="auto">
          <a:xfrm>
            <a:off x="4643438" y="1931988"/>
            <a:ext cx="5334000" cy="519112"/>
          </a:xfrm>
          <a:prstGeom prst="rect">
            <a:avLst/>
          </a:prstGeom>
          <a:noFill/>
          <a:ln w="9525">
            <a:noFill/>
            <a:miter lim="800000"/>
          </a:ln>
          <a:effectLst/>
        </p:spPr>
        <p:txBody>
          <a:bodyPr>
            <a:spAutoFit/>
          </a:bodyPr>
          <a:lstStyle/>
          <a:p>
            <a:pPr>
              <a:spcBef>
                <a:spcPct val="0"/>
              </a:spcBef>
            </a:pPr>
            <a:r>
              <a:rPr lang="zh-CN" altLang="en-US" sz="2800">
                <a:latin typeface="Times New Roman" panose="02020603050405020304" pitchFamily="18" charset="0"/>
              </a:rPr>
              <a:t>由 </a:t>
            </a:r>
            <a:r>
              <a:rPr lang="zh-CN" altLang="en-US" sz="2800">
                <a:solidFill>
                  <a:schemeClr val="folHlink"/>
                </a:solidFill>
                <a:latin typeface="Times New Roman" panose="02020603050405020304" pitchFamily="18" charset="0"/>
              </a:rPr>
              <a:t>统一时标 </a:t>
            </a:r>
            <a:r>
              <a:rPr lang="zh-CN" altLang="en-US" sz="2800">
                <a:latin typeface="Times New Roman" panose="02020603050405020304" pitchFamily="18" charset="0"/>
              </a:rPr>
              <a:t>控制数据传送</a:t>
            </a:r>
          </a:p>
        </p:txBody>
      </p:sp>
      <p:sp>
        <p:nvSpPr>
          <p:cNvPr id="233475" name="Text Box 3"/>
          <p:cNvSpPr txBox="1">
            <a:spLocks noChangeArrowheads="1"/>
          </p:cNvSpPr>
          <p:nvPr/>
        </p:nvSpPr>
        <p:spPr bwMode="auto">
          <a:xfrm>
            <a:off x="4643438" y="4967288"/>
            <a:ext cx="6248400" cy="519112"/>
          </a:xfrm>
          <a:prstGeom prst="rect">
            <a:avLst/>
          </a:prstGeom>
          <a:noFill/>
          <a:ln w="9525">
            <a:noFill/>
            <a:miter lim="800000"/>
          </a:ln>
          <a:effectLst/>
        </p:spPr>
        <p:txBody>
          <a:bodyPr>
            <a:spAutoFit/>
          </a:bodyPr>
          <a:lstStyle/>
          <a:p>
            <a:pPr>
              <a:spcBef>
                <a:spcPct val="0"/>
              </a:spcBef>
            </a:pPr>
            <a:r>
              <a:rPr lang="zh-CN" altLang="en-US" sz="2800">
                <a:latin typeface="Times New Roman" panose="02020603050405020304" pitchFamily="18" charset="0"/>
              </a:rPr>
              <a:t>充分 </a:t>
            </a:r>
            <a:r>
              <a:rPr lang="zh-CN" altLang="en-US" sz="2800">
                <a:solidFill>
                  <a:schemeClr val="folHlink"/>
                </a:solidFill>
                <a:latin typeface="Times New Roman" panose="02020603050405020304" pitchFamily="18" charset="0"/>
              </a:rPr>
              <a:t>挖掘 </a:t>
            </a:r>
            <a:r>
              <a:rPr lang="zh-CN" altLang="en-US" sz="2800">
                <a:latin typeface="Times New Roman" panose="02020603050405020304" pitchFamily="18" charset="0"/>
              </a:rPr>
              <a:t>系统 </a:t>
            </a:r>
            <a:r>
              <a:rPr lang="zh-CN" altLang="en-US" sz="2800">
                <a:solidFill>
                  <a:schemeClr val="folHlink"/>
                </a:solidFill>
                <a:latin typeface="Times New Roman" panose="02020603050405020304" pitchFamily="18" charset="0"/>
              </a:rPr>
              <a:t>总线每个瞬间 </a:t>
            </a:r>
            <a:r>
              <a:rPr lang="zh-CN" altLang="en-US" sz="2800">
                <a:latin typeface="Times New Roman" panose="02020603050405020304" pitchFamily="18" charset="0"/>
              </a:rPr>
              <a:t>的 </a:t>
            </a:r>
            <a:r>
              <a:rPr lang="zh-CN" altLang="en-US" sz="2800">
                <a:solidFill>
                  <a:schemeClr val="folHlink"/>
                </a:solidFill>
                <a:latin typeface="Times New Roman" panose="02020603050405020304" pitchFamily="18" charset="0"/>
              </a:rPr>
              <a:t>潜力</a:t>
            </a:r>
          </a:p>
        </p:txBody>
      </p:sp>
      <p:grpSp>
        <p:nvGrpSpPr>
          <p:cNvPr id="2" name="Group 4"/>
          <p:cNvGrpSpPr/>
          <p:nvPr/>
        </p:nvGrpSpPr>
        <p:grpSpPr bwMode="auto">
          <a:xfrm>
            <a:off x="2338389" y="1931988"/>
            <a:ext cx="3900487" cy="3592512"/>
            <a:chOff x="567" y="1217"/>
            <a:chExt cx="2457" cy="2263"/>
          </a:xfrm>
        </p:grpSpPr>
        <p:sp>
          <p:nvSpPr>
            <p:cNvPr id="233477" name="Text Box 5"/>
            <p:cNvSpPr txBox="1">
              <a:spLocks noChangeArrowheads="1"/>
            </p:cNvSpPr>
            <p:nvPr/>
          </p:nvSpPr>
          <p:spPr bwMode="auto">
            <a:xfrm>
              <a:off x="567" y="1217"/>
              <a:ext cx="1497" cy="365"/>
            </a:xfrm>
            <a:prstGeom prst="rect">
              <a:avLst/>
            </a:prstGeom>
            <a:noFill/>
            <a:ln w="9525">
              <a:noFill/>
              <a:miter lim="800000"/>
            </a:ln>
            <a:effectLst/>
          </p:spPr>
          <p:txBody>
            <a:bodyPr>
              <a:spAutoFit/>
            </a:bodyPr>
            <a:lstStyle/>
            <a:p>
              <a:pPr>
                <a:spcBef>
                  <a:spcPct val="0"/>
                </a:spcBef>
              </a:pPr>
              <a:r>
                <a:rPr lang="zh-CN" altLang="en-US" sz="3200">
                  <a:latin typeface="Times New Roman" panose="02020603050405020304" pitchFamily="18" charset="0"/>
                </a:rPr>
                <a:t>同步通信 </a:t>
              </a:r>
            </a:p>
          </p:txBody>
        </p:sp>
        <p:sp>
          <p:nvSpPr>
            <p:cNvPr id="233478" name="Text Box 6"/>
            <p:cNvSpPr txBox="1">
              <a:spLocks noChangeArrowheads="1"/>
            </p:cNvSpPr>
            <p:nvPr/>
          </p:nvSpPr>
          <p:spPr bwMode="auto">
            <a:xfrm>
              <a:off x="567" y="1810"/>
              <a:ext cx="1641" cy="404"/>
            </a:xfrm>
            <a:prstGeom prst="rect">
              <a:avLst/>
            </a:prstGeom>
            <a:noFill/>
            <a:ln w="9525">
              <a:noFill/>
              <a:miter lim="800000"/>
            </a:ln>
            <a:effectLst/>
          </p:spPr>
          <p:txBody>
            <a:bodyPr>
              <a:spAutoFit/>
            </a:bodyPr>
            <a:lstStyle/>
            <a:p>
              <a:pPr>
                <a:spcBef>
                  <a:spcPct val="0"/>
                </a:spcBef>
              </a:pPr>
              <a:r>
                <a:rPr lang="zh-CN" altLang="en-US" sz="3200">
                  <a:latin typeface="Times New Roman" panose="02020603050405020304" pitchFamily="18" charset="0"/>
                </a:rPr>
                <a:t>异步通信</a:t>
              </a:r>
              <a:r>
                <a:rPr lang="zh-CN" altLang="en-US" sz="3600">
                  <a:solidFill>
                    <a:schemeClr val="folHlink"/>
                  </a:solidFill>
                  <a:latin typeface="Times New Roman" panose="02020603050405020304" pitchFamily="18" charset="0"/>
                </a:rPr>
                <a:t> </a:t>
              </a:r>
            </a:p>
          </p:txBody>
        </p:sp>
        <p:sp>
          <p:nvSpPr>
            <p:cNvPr id="233479" name="Text Box 7"/>
            <p:cNvSpPr txBox="1">
              <a:spLocks noChangeArrowheads="1"/>
            </p:cNvSpPr>
            <p:nvPr/>
          </p:nvSpPr>
          <p:spPr bwMode="auto">
            <a:xfrm>
              <a:off x="567" y="2443"/>
              <a:ext cx="1833" cy="404"/>
            </a:xfrm>
            <a:prstGeom prst="rect">
              <a:avLst/>
            </a:prstGeom>
            <a:noFill/>
            <a:ln w="9525">
              <a:noFill/>
              <a:miter lim="800000"/>
            </a:ln>
            <a:effectLst/>
          </p:spPr>
          <p:txBody>
            <a:bodyPr>
              <a:spAutoFit/>
            </a:bodyPr>
            <a:lstStyle/>
            <a:p>
              <a:pPr>
                <a:spcBef>
                  <a:spcPct val="0"/>
                </a:spcBef>
              </a:pPr>
              <a:r>
                <a:rPr lang="zh-CN" altLang="en-US" sz="3200">
                  <a:latin typeface="Times New Roman" panose="02020603050405020304" pitchFamily="18" charset="0"/>
                </a:rPr>
                <a:t>半同步通信</a:t>
              </a:r>
              <a:r>
                <a:rPr lang="zh-CN" altLang="en-US" sz="3600">
                  <a:solidFill>
                    <a:schemeClr val="folHlink"/>
                  </a:solidFill>
                  <a:latin typeface="Times New Roman" panose="02020603050405020304" pitchFamily="18" charset="0"/>
                </a:rPr>
                <a:t> </a:t>
              </a:r>
              <a:endParaRPr lang="en-US" altLang="zh-CN" sz="3600">
                <a:solidFill>
                  <a:schemeClr val="folHlink"/>
                </a:solidFill>
                <a:latin typeface="Times New Roman" panose="02020603050405020304" pitchFamily="18" charset="0"/>
              </a:endParaRPr>
            </a:p>
          </p:txBody>
        </p:sp>
        <p:sp>
          <p:nvSpPr>
            <p:cNvPr id="233480" name="Text Box 8"/>
            <p:cNvSpPr txBox="1">
              <a:spLocks noChangeArrowheads="1"/>
            </p:cNvSpPr>
            <p:nvPr/>
          </p:nvSpPr>
          <p:spPr bwMode="auto">
            <a:xfrm>
              <a:off x="567" y="3076"/>
              <a:ext cx="2457" cy="404"/>
            </a:xfrm>
            <a:prstGeom prst="rect">
              <a:avLst/>
            </a:prstGeom>
            <a:noFill/>
            <a:ln w="9525">
              <a:noFill/>
              <a:miter lim="800000"/>
            </a:ln>
            <a:effectLst/>
          </p:spPr>
          <p:txBody>
            <a:bodyPr>
              <a:spAutoFit/>
            </a:bodyPr>
            <a:lstStyle/>
            <a:p>
              <a:pPr>
                <a:spcBef>
                  <a:spcPct val="0"/>
                </a:spcBef>
              </a:pPr>
              <a:r>
                <a:rPr lang="zh-CN" altLang="en-US" sz="3200">
                  <a:latin typeface="Times New Roman" panose="02020603050405020304" pitchFamily="18" charset="0"/>
                </a:rPr>
                <a:t>分离式通信</a:t>
              </a:r>
              <a:r>
                <a:rPr lang="zh-CN" altLang="en-US" sz="3600">
                  <a:solidFill>
                    <a:schemeClr val="folHlink"/>
                  </a:solidFill>
                  <a:latin typeface="Times New Roman" panose="02020603050405020304" pitchFamily="18" charset="0"/>
                </a:rPr>
                <a:t> </a:t>
              </a:r>
            </a:p>
          </p:txBody>
        </p:sp>
      </p:grpSp>
      <p:sp>
        <p:nvSpPr>
          <p:cNvPr id="233481" name="AutoShape 9"/>
          <p:cNvSpPr/>
          <p:nvPr/>
        </p:nvSpPr>
        <p:spPr bwMode="auto">
          <a:xfrm>
            <a:off x="2047875" y="2133600"/>
            <a:ext cx="304800" cy="3200400"/>
          </a:xfrm>
          <a:prstGeom prst="leftBrace">
            <a:avLst>
              <a:gd name="adj1" fmla="val 87500"/>
              <a:gd name="adj2" fmla="val 50000"/>
            </a:avLst>
          </a:prstGeom>
          <a:noFill/>
          <a:ln w="38100">
            <a:solidFill>
              <a:schemeClr val="tx1"/>
            </a:solidFill>
            <a:round/>
          </a:ln>
          <a:effectLst/>
        </p:spPr>
        <p:txBody>
          <a:bodyPr wrap="none" anchor="ctr"/>
          <a:lstStyle/>
          <a:p>
            <a:endParaRPr lang="zh-CN" altLang="en-US"/>
          </a:p>
        </p:txBody>
      </p:sp>
      <p:sp>
        <p:nvSpPr>
          <p:cNvPr id="233483" name="Text Box 11"/>
          <p:cNvSpPr txBox="1">
            <a:spLocks noChangeArrowheads="1"/>
          </p:cNvSpPr>
          <p:nvPr/>
        </p:nvSpPr>
        <p:spPr bwMode="auto">
          <a:xfrm>
            <a:off x="4643438" y="2971801"/>
            <a:ext cx="6400800" cy="519113"/>
          </a:xfrm>
          <a:prstGeom prst="rect">
            <a:avLst/>
          </a:prstGeom>
          <a:noFill/>
          <a:ln w="9525">
            <a:noFill/>
            <a:miter lim="800000"/>
          </a:ln>
          <a:effectLst/>
        </p:spPr>
        <p:txBody>
          <a:bodyPr>
            <a:spAutoFit/>
          </a:bodyPr>
          <a:lstStyle/>
          <a:p>
            <a:pPr>
              <a:spcBef>
                <a:spcPct val="0"/>
              </a:spcBef>
            </a:pPr>
            <a:r>
              <a:rPr lang="zh-CN" altLang="en-US" sz="2800">
                <a:latin typeface="Times New Roman" panose="02020603050405020304" pitchFamily="18" charset="0"/>
              </a:rPr>
              <a:t>采用 </a:t>
            </a:r>
            <a:r>
              <a:rPr lang="zh-CN" altLang="en-US" sz="2800">
                <a:solidFill>
                  <a:schemeClr val="folHlink"/>
                </a:solidFill>
                <a:latin typeface="Times New Roman" panose="02020603050405020304" pitchFamily="18" charset="0"/>
              </a:rPr>
              <a:t>应答方式</a:t>
            </a:r>
            <a:r>
              <a:rPr lang="zh-CN" altLang="en-US" sz="800">
                <a:solidFill>
                  <a:schemeClr val="folHlink"/>
                </a:solidFill>
                <a:latin typeface="Times New Roman" panose="02020603050405020304" pitchFamily="18" charset="0"/>
              </a:rPr>
              <a:t> </a:t>
            </a:r>
            <a:r>
              <a:rPr lang="zh-CN" altLang="en-US" sz="2800">
                <a:latin typeface="Times New Roman" panose="02020603050405020304" pitchFamily="18" charset="0"/>
              </a:rPr>
              <a:t>，没有公共时钟标准</a:t>
            </a:r>
          </a:p>
        </p:txBody>
      </p:sp>
      <p:sp>
        <p:nvSpPr>
          <p:cNvPr id="233484" name="Text Box 12"/>
          <p:cNvSpPr txBox="1">
            <a:spLocks noChangeArrowheads="1"/>
          </p:cNvSpPr>
          <p:nvPr/>
        </p:nvSpPr>
        <p:spPr bwMode="auto">
          <a:xfrm>
            <a:off x="4643438" y="3925888"/>
            <a:ext cx="5334000" cy="519112"/>
          </a:xfrm>
          <a:prstGeom prst="rect">
            <a:avLst/>
          </a:prstGeom>
          <a:noFill/>
          <a:ln w="9525">
            <a:noFill/>
            <a:miter lim="800000"/>
          </a:ln>
          <a:effectLst/>
        </p:spPr>
        <p:txBody>
          <a:bodyPr>
            <a:spAutoFit/>
          </a:bodyPr>
          <a:lstStyle/>
          <a:p>
            <a:pPr>
              <a:spcBef>
                <a:spcPct val="0"/>
              </a:spcBef>
            </a:pPr>
            <a:r>
              <a:rPr lang="zh-CN" altLang="en-US" sz="2800">
                <a:solidFill>
                  <a:schemeClr val="folHlink"/>
                </a:solidFill>
                <a:latin typeface="Times New Roman" panose="02020603050405020304" pitchFamily="18" charset="0"/>
              </a:rPr>
              <a:t>同步</a:t>
            </a:r>
            <a:r>
              <a:rPr lang="zh-CN" altLang="en-US" sz="2800">
                <a:latin typeface="Times New Roman" panose="02020603050405020304" pitchFamily="18" charset="0"/>
              </a:rPr>
              <a:t>、</a:t>
            </a:r>
            <a:r>
              <a:rPr lang="zh-CN" altLang="en-US" sz="2800">
                <a:solidFill>
                  <a:schemeClr val="folHlink"/>
                </a:solidFill>
                <a:latin typeface="Times New Roman" panose="02020603050405020304" pitchFamily="18" charset="0"/>
              </a:rPr>
              <a:t>异步结合</a:t>
            </a:r>
          </a:p>
        </p:txBody>
      </p:sp>
      <p:sp>
        <p:nvSpPr>
          <p:cNvPr id="15" name="灯片编号占位符 5"/>
          <p:cNvSpPr>
            <a:spLocks noGrp="1"/>
          </p:cNvSpPr>
          <p:nvPr>
            <p:ph type="sldNum" sz="quarter" idx="12"/>
          </p:nvPr>
        </p:nvSpPr>
        <p:spPr/>
        <p:txBody>
          <a:bodyPr/>
          <a:lstStyle/>
          <a:p>
            <a:pPr>
              <a:defRPr/>
            </a:pPr>
            <a:fld id="{DBF99032-1CA3-47AC-BBF8-389026077D1A}" type="slidenum">
              <a:rPr lang="zh-CN" altLang="en-US"/>
              <a:t>33</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233481"/>
                                        </p:tgtEl>
                                        <p:attrNameLst>
                                          <p:attrName>style.visibility</p:attrName>
                                        </p:attrNameLst>
                                      </p:cBhvr>
                                      <p:to>
                                        <p:strVal val="visible"/>
                                      </p:to>
                                    </p:set>
                                    <p:animEffect transition="in" filter="barn(outHorizontal)">
                                      <p:cBhvr>
                                        <p:cTn id="7" dur="500"/>
                                        <p:tgtEl>
                                          <p:spTgt spid="23348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33474"/>
                                        </p:tgtEl>
                                        <p:attrNameLst>
                                          <p:attrName>style.visibility</p:attrName>
                                        </p:attrNameLst>
                                      </p:cBhvr>
                                      <p:to>
                                        <p:strVal val="visible"/>
                                      </p:to>
                                    </p:set>
                                    <p:animEffect transition="in" filter="blinds(horizontal)">
                                      <p:cBhvr>
                                        <p:cTn id="17" dur="500"/>
                                        <p:tgtEl>
                                          <p:spTgt spid="23347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33483"/>
                                        </p:tgtEl>
                                        <p:attrNameLst>
                                          <p:attrName>style.visibility</p:attrName>
                                        </p:attrNameLst>
                                      </p:cBhvr>
                                      <p:to>
                                        <p:strVal val="visible"/>
                                      </p:to>
                                    </p:set>
                                    <p:animEffect transition="in" filter="blinds(horizontal)">
                                      <p:cBhvr>
                                        <p:cTn id="22" dur="500"/>
                                        <p:tgtEl>
                                          <p:spTgt spid="233483"/>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33484"/>
                                        </p:tgtEl>
                                        <p:attrNameLst>
                                          <p:attrName>style.visibility</p:attrName>
                                        </p:attrNameLst>
                                      </p:cBhvr>
                                      <p:to>
                                        <p:strVal val="visible"/>
                                      </p:to>
                                    </p:set>
                                    <p:animEffect transition="in" filter="blinds(horizontal)">
                                      <p:cBhvr>
                                        <p:cTn id="27" dur="500"/>
                                        <p:tgtEl>
                                          <p:spTgt spid="233484"/>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33475"/>
                                        </p:tgtEl>
                                        <p:attrNameLst>
                                          <p:attrName>style.visibility</p:attrName>
                                        </p:attrNameLst>
                                      </p:cBhvr>
                                      <p:to>
                                        <p:strVal val="visible"/>
                                      </p:to>
                                    </p:set>
                                    <p:animEffect transition="in" filter="blinds(horizontal)">
                                      <p:cBhvr>
                                        <p:cTn id="32" dur="500"/>
                                        <p:tgtEl>
                                          <p:spTgt spid="2334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3474" grpId="0" autoUpdateAnimBg="0"/>
      <p:bldP spid="233475" grpId="0" autoUpdateAnimBg="0"/>
      <p:bldP spid="233481" grpId="0" animBg="1"/>
      <p:bldP spid="233483" grpId="0" autoUpdateAnimBg="0"/>
      <p:bldP spid="233484" grpId="0"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内容占位符 20"/>
          <p:cNvSpPr>
            <a:spLocks noGrp="1"/>
          </p:cNvSpPr>
          <p:nvPr>
            <p:ph idx="1"/>
          </p:nvPr>
        </p:nvSpPr>
        <p:spPr/>
        <p:txBody>
          <a:bodyPr/>
          <a:lstStyle/>
          <a:p>
            <a:r>
              <a:rPr lang="zh-CN" altLang="en-US" dirty="0"/>
              <a:t>同步式数据输入</a:t>
            </a:r>
          </a:p>
          <a:p>
            <a:endParaRPr lang="zh-CN" altLang="en-US" dirty="0"/>
          </a:p>
        </p:txBody>
      </p:sp>
      <p:sp>
        <p:nvSpPr>
          <p:cNvPr id="126" name="灯片编号占位符 5"/>
          <p:cNvSpPr>
            <a:spLocks noGrp="1"/>
          </p:cNvSpPr>
          <p:nvPr>
            <p:ph type="sldNum" sz="quarter" idx="12"/>
          </p:nvPr>
        </p:nvSpPr>
        <p:spPr/>
        <p:txBody>
          <a:bodyPr/>
          <a:lstStyle/>
          <a:p>
            <a:pPr>
              <a:defRPr/>
            </a:pPr>
            <a:fld id="{DBF99032-1CA3-47AC-BBF8-389026077D1A}" type="slidenum">
              <a:rPr lang="zh-CN" altLang="en-US"/>
              <a:t>34</a:t>
            </a:fld>
            <a:endParaRPr lang="en-US" altLang="zh-CN"/>
          </a:p>
        </p:txBody>
      </p:sp>
      <p:grpSp>
        <p:nvGrpSpPr>
          <p:cNvPr id="2" name="Group 2"/>
          <p:cNvGrpSpPr/>
          <p:nvPr/>
        </p:nvGrpSpPr>
        <p:grpSpPr bwMode="auto">
          <a:xfrm>
            <a:off x="1701800" y="4098925"/>
            <a:ext cx="8847138" cy="1143000"/>
            <a:chOff x="96" y="2592"/>
            <a:chExt cx="5573" cy="720"/>
          </a:xfrm>
        </p:grpSpPr>
        <p:grpSp>
          <p:nvGrpSpPr>
            <p:cNvPr id="3" name="Group 3"/>
            <p:cNvGrpSpPr/>
            <p:nvPr/>
          </p:nvGrpSpPr>
          <p:grpSpPr bwMode="auto">
            <a:xfrm>
              <a:off x="468" y="2745"/>
              <a:ext cx="5201" cy="567"/>
              <a:chOff x="468" y="2745"/>
              <a:chExt cx="5201" cy="567"/>
            </a:xfrm>
          </p:grpSpPr>
          <p:sp>
            <p:nvSpPr>
              <p:cNvPr id="234500" name="Freeform 4"/>
              <p:cNvSpPr/>
              <p:nvPr/>
            </p:nvSpPr>
            <p:spPr bwMode="auto">
              <a:xfrm>
                <a:off x="468" y="2831"/>
                <a:ext cx="1115" cy="1"/>
              </a:xfrm>
              <a:custGeom>
                <a:avLst/>
                <a:gdLst/>
                <a:ahLst/>
                <a:cxnLst>
                  <a:cxn ang="0">
                    <a:pos x="0" y="1"/>
                  </a:cxn>
                  <a:cxn ang="0">
                    <a:pos x="1174" y="0"/>
                  </a:cxn>
                </a:cxnLst>
                <a:rect l="0" t="0" r="r" b="b"/>
                <a:pathLst>
                  <a:path w="1174" h="1">
                    <a:moveTo>
                      <a:pt x="0" y="1"/>
                    </a:moveTo>
                    <a:lnTo>
                      <a:pt x="1174" y="0"/>
                    </a:lnTo>
                  </a:path>
                </a:pathLst>
              </a:custGeom>
              <a:noFill/>
              <a:ln w="38100" cmpd="sng">
                <a:solidFill>
                  <a:schemeClr val="tx1"/>
                </a:solidFill>
                <a:round/>
                <a:headEnd type="none" w="med" len="med"/>
                <a:tailEnd type="none" w="med" len="med"/>
              </a:ln>
              <a:effectLst/>
            </p:spPr>
            <p:txBody>
              <a:bodyPr wrap="none"/>
              <a:lstStyle/>
              <a:p>
                <a:endParaRPr lang="zh-CN" altLang="en-US"/>
              </a:p>
            </p:txBody>
          </p:sp>
          <p:sp>
            <p:nvSpPr>
              <p:cNvPr id="234501" name="Line 5"/>
              <p:cNvSpPr>
                <a:spLocks noChangeShapeType="1"/>
              </p:cNvSpPr>
              <p:nvPr/>
            </p:nvSpPr>
            <p:spPr bwMode="auto">
              <a:xfrm rot="8100000">
                <a:off x="1776" y="2745"/>
                <a:ext cx="0" cy="567"/>
              </a:xfrm>
              <a:prstGeom prst="line">
                <a:avLst/>
              </a:prstGeom>
              <a:noFill/>
              <a:ln w="38100">
                <a:solidFill>
                  <a:schemeClr val="tx1"/>
                </a:solidFill>
                <a:round/>
              </a:ln>
              <a:effectLst/>
            </p:spPr>
            <p:txBody>
              <a:bodyPr wrap="none"/>
              <a:lstStyle/>
              <a:p>
                <a:endParaRPr lang="zh-CN" altLang="en-US"/>
              </a:p>
            </p:txBody>
          </p:sp>
          <p:sp>
            <p:nvSpPr>
              <p:cNvPr id="234502" name="Line 6"/>
              <p:cNvSpPr>
                <a:spLocks noChangeShapeType="1"/>
              </p:cNvSpPr>
              <p:nvPr/>
            </p:nvSpPr>
            <p:spPr bwMode="auto">
              <a:xfrm rot="2700000">
                <a:off x="3647" y="2740"/>
                <a:ext cx="0" cy="555"/>
              </a:xfrm>
              <a:prstGeom prst="line">
                <a:avLst/>
              </a:prstGeom>
              <a:noFill/>
              <a:ln w="38100">
                <a:solidFill>
                  <a:schemeClr val="tx1"/>
                </a:solidFill>
                <a:round/>
              </a:ln>
              <a:effectLst/>
            </p:spPr>
            <p:txBody>
              <a:bodyPr wrap="none"/>
              <a:lstStyle/>
              <a:p>
                <a:endParaRPr lang="zh-CN" altLang="en-US"/>
              </a:p>
            </p:txBody>
          </p:sp>
          <p:sp>
            <p:nvSpPr>
              <p:cNvPr id="234503" name="Line 7"/>
              <p:cNvSpPr>
                <a:spLocks noChangeShapeType="1"/>
              </p:cNvSpPr>
              <p:nvPr/>
            </p:nvSpPr>
            <p:spPr bwMode="auto">
              <a:xfrm>
                <a:off x="1968" y="3216"/>
                <a:ext cx="1488" cy="0"/>
              </a:xfrm>
              <a:prstGeom prst="line">
                <a:avLst/>
              </a:prstGeom>
              <a:noFill/>
              <a:ln w="38100">
                <a:solidFill>
                  <a:schemeClr val="tx1"/>
                </a:solidFill>
                <a:round/>
              </a:ln>
              <a:effectLst/>
            </p:spPr>
            <p:txBody>
              <a:bodyPr wrap="none"/>
              <a:lstStyle/>
              <a:p>
                <a:endParaRPr lang="zh-CN" altLang="en-US"/>
              </a:p>
            </p:txBody>
          </p:sp>
          <p:sp>
            <p:nvSpPr>
              <p:cNvPr id="234504" name="Line 8"/>
              <p:cNvSpPr>
                <a:spLocks noChangeShapeType="1"/>
              </p:cNvSpPr>
              <p:nvPr/>
            </p:nvSpPr>
            <p:spPr bwMode="auto">
              <a:xfrm>
                <a:off x="3840" y="2832"/>
                <a:ext cx="1829" cy="0"/>
              </a:xfrm>
              <a:prstGeom prst="line">
                <a:avLst/>
              </a:prstGeom>
              <a:noFill/>
              <a:ln w="38100">
                <a:solidFill>
                  <a:schemeClr val="tx1"/>
                </a:solidFill>
                <a:round/>
              </a:ln>
              <a:effectLst/>
            </p:spPr>
            <p:txBody>
              <a:bodyPr wrap="none"/>
              <a:lstStyle/>
              <a:p>
                <a:endParaRPr lang="zh-CN" altLang="en-US"/>
              </a:p>
            </p:txBody>
          </p:sp>
        </p:grpSp>
        <p:sp>
          <p:nvSpPr>
            <p:cNvPr id="234505" name="Text Box 9"/>
            <p:cNvSpPr txBox="1">
              <a:spLocks noChangeArrowheads="1"/>
            </p:cNvSpPr>
            <p:nvPr/>
          </p:nvSpPr>
          <p:spPr bwMode="auto">
            <a:xfrm>
              <a:off x="96" y="2592"/>
              <a:ext cx="576" cy="523"/>
            </a:xfrm>
            <a:prstGeom prst="rect">
              <a:avLst/>
            </a:prstGeom>
            <a:noFill/>
            <a:ln w="9525">
              <a:noFill/>
              <a:miter lim="800000"/>
            </a:ln>
            <a:effectLst/>
          </p:spPr>
          <p:txBody>
            <a:bodyPr lIns="0">
              <a:spAutoFit/>
            </a:bodyPr>
            <a:lstStyle/>
            <a:p>
              <a:pPr>
                <a:spcBef>
                  <a:spcPct val="50000"/>
                </a:spcBef>
              </a:pPr>
              <a:r>
                <a:rPr lang="zh-CN" altLang="en-US" sz="2400">
                  <a:latin typeface="Times New Roman" panose="02020603050405020304" pitchFamily="18" charset="0"/>
                </a:rPr>
                <a:t>  读</a:t>
              </a:r>
            </a:p>
            <a:p>
              <a:pPr>
                <a:spcBef>
                  <a:spcPct val="0"/>
                </a:spcBef>
              </a:pPr>
              <a:r>
                <a:rPr lang="zh-CN" altLang="en-US" sz="2400">
                  <a:latin typeface="Times New Roman" panose="02020603050405020304" pitchFamily="18" charset="0"/>
                </a:rPr>
                <a:t>命令</a:t>
              </a:r>
            </a:p>
          </p:txBody>
        </p:sp>
      </p:grpSp>
      <p:grpSp>
        <p:nvGrpSpPr>
          <p:cNvPr id="4" name="Group 11"/>
          <p:cNvGrpSpPr/>
          <p:nvPr/>
        </p:nvGrpSpPr>
        <p:grpSpPr bwMode="auto">
          <a:xfrm>
            <a:off x="1600200" y="1493838"/>
            <a:ext cx="8915400" cy="1636712"/>
            <a:chOff x="48" y="941"/>
            <a:chExt cx="5616" cy="1031"/>
          </a:xfrm>
        </p:grpSpPr>
        <p:grpSp>
          <p:nvGrpSpPr>
            <p:cNvPr id="5" name="Group 12"/>
            <p:cNvGrpSpPr/>
            <p:nvPr/>
          </p:nvGrpSpPr>
          <p:grpSpPr bwMode="auto">
            <a:xfrm>
              <a:off x="480" y="941"/>
              <a:ext cx="5184" cy="1031"/>
              <a:chOff x="480" y="941"/>
              <a:chExt cx="5184" cy="1031"/>
            </a:xfrm>
          </p:grpSpPr>
          <p:sp>
            <p:nvSpPr>
              <p:cNvPr id="234509" name="Rectangle 13"/>
              <p:cNvSpPr>
                <a:spLocks noChangeArrowheads="1"/>
              </p:cNvSpPr>
              <p:nvPr/>
            </p:nvSpPr>
            <p:spPr bwMode="auto">
              <a:xfrm>
                <a:off x="1505" y="1768"/>
                <a:ext cx="150" cy="204"/>
              </a:xfrm>
              <a:prstGeom prst="rect">
                <a:avLst/>
              </a:prstGeom>
              <a:noFill/>
              <a:ln w="9525">
                <a:noFill/>
                <a:miter lim="800000"/>
              </a:ln>
            </p:spPr>
            <p:txBody>
              <a:bodyPr wrap="none" lIns="0" tIns="0" rIns="0" bIns="0">
                <a:spAutoFit/>
              </a:bodyPr>
              <a:lstStyle/>
              <a:p>
                <a:pPr>
                  <a:spcBef>
                    <a:spcPct val="0"/>
                  </a:spcBef>
                </a:pPr>
                <a:r>
                  <a:rPr lang="en-US" altLang="zh-CN" sz="2100" i="1">
                    <a:solidFill>
                      <a:schemeClr val="folHlink"/>
                    </a:solidFill>
                    <a:latin typeface="Times New Roman" panose="02020603050405020304" pitchFamily="18" charset="0"/>
                  </a:rPr>
                  <a:t>T</a:t>
                </a:r>
                <a:r>
                  <a:rPr lang="en-US" altLang="zh-CN" sz="2100" baseline="-25000">
                    <a:solidFill>
                      <a:schemeClr val="folHlink"/>
                    </a:solidFill>
                    <a:latin typeface="Times New Roman" panose="02020603050405020304" pitchFamily="18" charset="0"/>
                  </a:rPr>
                  <a:t>1</a:t>
                </a:r>
              </a:p>
            </p:txBody>
          </p:sp>
          <p:sp>
            <p:nvSpPr>
              <p:cNvPr id="234510" name="Line 14"/>
              <p:cNvSpPr>
                <a:spLocks noChangeShapeType="1"/>
              </p:cNvSpPr>
              <p:nvPr/>
            </p:nvSpPr>
            <p:spPr bwMode="auto">
              <a:xfrm>
                <a:off x="2938" y="1779"/>
                <a:ext cx="1" cy="187"/>
              </a:xfrm>
              <a:prstGeom prst="line">
                <a:avLst/>
              </a:prstGeom>
              <a:noFill/>
              <a:ln w="15875">
                <a:solidFill>
                  <a:schemeClr val="tx1"/>
                </a:solidFill>
                <a:round/>
              </a:ln>
            </p:spPr>
            <p:txBody>
              <a:bodyPr/>
              <a:lstStyle/>
              <a:p>
                <a:endParaRPr lang="zh-CN" altLang="en-US"/>
              </a:p>
            </p:txBody>
          </p:sp>
          <p:sp>
            <p:nvSpPr>
              <p:cNvPr id="234511" name="Line 15"/>
              <p:cNvSpPr>
                <a:spLocks noChangeShapeType="1"/>
              </p:cNvSpPr>
              <p:nvPr/>
            </p:nvSpPr>
            <p:spPr bwMode="auto">
              <a:xfrm>
                <a:off x="3850" y="1779"/>
                <a:ext cx="2" cy="187"/>
              </a:xfrm>
              <a:prstGeom prst="line">
                <a:avLst/>
              </a:prstGeom>
              <a:noFill/>
              <a:ln w="15875">
                <a:solidFill>
                  <a:schemeClr val="tx1"/>
                </a:solidFill>
                <a:round/>
              </a:ln>
            </p:spPr>
            <p:txBody>
              <a:bodyPr/>
              <a:lstStyle/>
              <a:p>
                <a:endParaRPr lang="zh-CN" altLang="en-US"/>
              </a:p>
            </p:txBody>
          </p:sp>
          <p:sp>
            <p:nvSpPr>
              <p:cNvPr id="234512" name="Line 16"/>
              <p:cNvSpPr>
                <a:spLocks noChangeShapeType="1"/>
              </p:cNvSpPr>
              <p:nvPr/>
            </p:nvSpPr>
            <p:spPr bwMode="auto">
              <a:xfrm>
                <a:off x="4751" y="1779"/>
                <a:ext cx="1" cy="187"/>
              </a:xfrm>
              <a:prstGeom prst="line">
                <a:avLst/>
              </a:prstGeom>
              <a:noFill/>
              <a:ln w="15875">
                <a:solidFill>
                  <a:schemeClr val="tx1"/>
                </a:solidFill>
                <a:round/>
              </a:ln>
            </p:spPr>
            <p:txBody>
              <a:bodyPr/>
              <a:lstStyle/>
              <a:p>
                <a:endParaRPr lang="zh-CN" altLang="en-US"/>
              </a:p>
            </p:txBody>
          </p:sp>
          <p:sp>
            <p:nvSpPr>
              <p:cNvPr id="234513" name="Rectangle 17"/>
              <p:cNvSpPr>
                <a:spLocks noChangeArrowheads="1"/>
              </p:cNvSpPr>
              <p:nvPr/>
            </p:nvSpPr>
            <p:spPr bwMode="auto">
              <a:xfrm>
                <a:off x="2508" y="1008"/>
                <a:ext cx="1365" cy="368"/>
              </a:xfrm>
              <a:prstGeom prst="rect">
                <a:avLst/>
              </a:prstGeom>
              <a:noFill/>
              <a:ln w="9525">
                <a:noFill/>
                <a:miter lim="800000"/>
              </a:ln>
            </p:spPr>
            <p:txBody>
              <a:bodyPr/>
              <a:lstStyle/>
              <a:p>
                <a:endParaRPr lang="zh-CN" altLang="en-US"/>
              </a:p>
            </p:txBody>
          </p:sp>
          <p:sp>
            <p:nvSpPr>
              <p:cNvPr id="234514" name="Line 18"/>
              <p:cNvSpPr>
                <a:spLocks noChangeShapeType="1"/>
              </p:cNvSpPr>
              <p:nvPr/>
            </p:nvSpPr>
            <p:spPr bwMode="auto">
              <a:xfrm>
                <a:off x="4749" y="1008"/>
                <a:ext cx="1" cy="186"/>
              </a:xfrm>
              <a:prstGeom prst="line">
                <a:avLst/>
              </a:prstGeom>
              <a:noFill/>
              <a:ln w="15875">
                <a:solidFill>
                  <a:schemeClr val="tx1"/>
                </a:solidFill>
                <a:round/>
              </a:ln>
            </p:spPr>
            <p:txBody>
              <a:bodyPr/>
              <a:lstStyle/>
              <a:p>
                <a:endParaRPr lang="zh-CN" altLang="en-US"/>
              </a:p>
            </p:txBody>
          </p:sp>
          <p:sp>
            <p:nvSpPr>
              <p:cNvPr id="234515" name="Rectangle 19"/>
              <p:cNvSpPr>
                <a:spLocks noChangeArrowheads="1"/>
              </p:cNvSpPr>
              <p:nvPr/>
            </p:nvSpPr>
            <p:spPr bwMode="auto">
              <a:xfrm>
                <a:off x="2250" y="941"/>
                <a:ext cx="1551" cy="310"/>
              </a:xfrm>
              <a:prstGeom prst="rect">
                <a:avLst/>
              </a:prstGeom>
              <a:noFill/>
              <a:ln w="9525">
                <a:noFill/>
                <a:miter lim="800000"/>
              </a:ln>
            </p:spPr>
            <p:txBody>
              <a:bodyPr wrap="none" lIns="0" tIns="0" rIns="0" bIns="0">
                <a:spAutoFit/>
              </a:bodyPr>
              <a:lstStyle/>
              <a:p>
                <a:pPr>
                  <a:spcBef>
                    <a:spcPct val="0"/>
                  </a:spcBef>
                </a:pPr>
                <a:r>
                  <a:rPr lang="zh-CN" altLang="en-US" sz="3200">
                    <a:solidFill>
                      <a:schemeClr val="folHlink"/>
                    </a:solidFill>
                  </a:rPr>
                  <a:t>总线传输周期</a:t>
                </a:r>
                <a:endParaRPr lang="zh-CN" altLang="en-US" sz="3200">
                  <a:solidFill>
                    <a:schemeClr val="folHlink"/>
                  </a:solidFill>
                  <a:latin typeface="Times New Roman" panose="02020603050405020304" pitchFamily="18" charset="0"/>
                </a:endParaRPr>
              </a:p>
            </p:txBody>
          </p:sp>
          <p:sp>
            <p:nvSpPr>
              <p:cNvPr id="234516" name="Line 20"/>
              <p:cNvSpPr>
                <a:spLocks noChangeShapeType="1"/>
              </p:cNvSpPr>
              <p:nvPr/>
            </p:nvSpPr>
            <p:spPr bwMode="auto">
              <a:xfrm>
                <a:off x="1094" y="1776"/>
                <a:ext cx="2" cy="186"/>
              </a:xfrm>
              <a:prstGeom prst="line">
                <a:avLst/>
              </a:prstGeom>
              <a:noFill/>
              <a:ln w="15875">
                <a:solidFill>
                  <a:schemeClr val="tx1"/>
                </a:solidFill>
                <a:round/>
              </a:ln>
            </p:spPr>
            <p:txBody>
              <a:bodyPr/>
              <a:lstStyle/>
              <a:p>
                <a:endParaRPr lang="zh-CN" altLang="en-US"/>
              </a:p>
            </p:txBody>
          </p:sp>
          <p:sp>
            <p:nvSpPr>
              <p:cNvPr id="234517" name="Freeform 21"/>
              <p:cNvSpPr/>
              <p:nvPr/>
            </p:nvSpPr>
            <p:spPr bwMode="auto">
              <a:xfrm>
                <a:off x="1104" y="1344"/>
                <a:ext cx="912" cy="384"/>
              </a:xfrm>
              <a:custGeom>
                <a:avLst/>
                <a:gdLst/>
                <a:ahLst/>
                <a:cxnLst>
                  <a:cxn ang="0">
                    <a:pos x="0" y="384"/>
                  </a:cxn>
                  <a:cxn ang="0">
                    <a:pos x="0" y="0"/>
                  </a:cxn>
                  <a:cxn ang="0">
                    <a:pos x="432" y="0"/>
                  </a:cxn>
                  <a:cxn ang="0">
                    <a:pos x="432" y="384"/>
                  </a:cxn>
                  <a:cxn ang="0">
                    <a:pos x="912" y="384"/>
                  </a:cxn>
                </a:cxnLst>
                <a:rect l="0" t="0" r="r" b="b"/>
                <a:pathLst>
                  <a:path w="912" h="384">
                    <a:moveTo>
                      <a:pt x="0" y="384"/>
                    </a:moveTo>
                    <a:lnTo>
                      <a:pt x="0" y="0"/>
                    </a:lnTo>
                    <a:lnTo>
                      <a:pt x="432" y="0"/>
                    </a:lnTo>
                    <a:lnTo>
                      <a:pt x="432" y="384"/>
                    </a:lnTo>
                    <a:lnTo>
                      <a:pt x="912" y="384"/>
                    </a:lnTo>
                  </a:path>
                </a:pathLst>
              </a:custGeom>
              <a:noFill/>
              <a:ln w="38100" cmpd="sng">
                <a:solidFill>
                  <a:schemeClr val="tx1"/>
                </a:solidFill>
                <a:round/>
              </a:ln>
              <a:effectLst/>
            </p:spPr>
            <p:txBody>
              <a:bodyPr wrap="none"/>
              <a:lstStyle/>
              <a:p>
                <a:endParaRPr lang="zh-CN" altLang="en-US"/>
              </a:p>
            </p:txBody>
          </p:sp>
          <p:sp>
            <p:nvSpPr>
              <p:cNvPr id="234518" name="Freeform 22"/>
              <p:cNvSpPr/>
              <p:nvPr/>
            </p:nvSpPr>
            <p:spPr bwMode="auto">
              <a:xfrm>
                <a:off x="2928" y="1344"/>
                <a:ext cx="912" cy="384"/>
              </a:xfrm>
              <a:custGeom>
                <a:avLst/>
                <a:gdLst/>
                <a:ahLst/>
                <a:cxnLst>
                  <a:cxn ang="0">
                    <a:pos x="0" y="384"/>
                  </a:cxn>
                  <a:cxn ang="0">
                    <a:pos x="0" y="0"/>
                  </a:cxn>
                  <a:cxn ang="0">
                    <a:pos x="432" y="0"/>
                  </a:cxn>
                  <a:cxn ang="0">
                    <a:pos x="432" y="384"/>
                  </a:cxn>
                  <a:cxn ang="0">
                    <a:pos x="912" y="384"/>
                  </a:cxn>
                </a:cxnLst>
                <a:rect l="0" t="0" r="r" b="b"/>
                <a:pathLst>
                  <a:path w="912" h="384">
                    <a:moveTo>
                      <a:pt x="0" y="384"/>
                    </a:moveTo>
                    <a:lnTo>
                      <a:pt x="0" y="0"/>
                    </a:lnTo>
                    <a:lnTo>
                      <a:pt x="432" y="0"/>
                    </a:lnTo>
                    <a:lnTo>
                      <a:pt x="432" y="384"/>
                    </a:lnTo>
                    <a:lnTo>
                      <a:pt x="912" y="384"/>
                    </a:lnTo>
                  </a:path>
                </a:pathLst>
              </a:custGeom>
              <a:noFill/>
              <a:ln w="38100" cmpd="sng">
                <a:solidFill>
                  <a:schemeClr val="tx1"/>
                </a:solidFill>
                <a:round/>
              </a:ln>
              <a:effectLst/>
            </p:spPr>
            <p:txBody>
              <a:bodyPr wrap="none"/>
              <a:lstStyle/>
              <a:p>
                <a:endParaRPr lang="zh-CN" altLang="en-US"/>
              </a:p>
            </p:txBody>
          </p:sp>
          <p:sp>
            <p:nvSpPr>
              <p:cNvPr id="234519" name="Freeform 23"/>
              <p:cNvSpPr/>
              <p:nvPr/>
            </p:nvSpPr>
            <p:spPr bwMode="auto">
              <a:xfrm>
                <a:off x="3840" y="1344"/>
                <a:ext cx="912" cy="384"/>
              </a:xfrm>
              <a:custGeom>
                <a:avLst/>
                <a:gdLst/>
                <a:ahLst/>
                <a:cxnLst>
                  <a:cxn ang="0">
                    <a:pos x="0" y="384"/>
                  </a:cxn>
                  <a:cxn ang="0">
                    <a:pos x="0" y="0"/>
                  </a:cxn>
                  <a:cxn ang="0">
                    <a:pos x="432" y="0"/>
                  </a:cxn>
                  <a:cxn ang="0">
                    <a:pos x="432" y="384"/>
                  </a:cxn>
                  <a:cxn ang="0">
                    <a:pos x="912" y="384"/>
                  </a:cxn>
                </a:cxnLst>
                <a:rect l="0" t="0" r="r" b="b"/>
                <a:pathLst>
                  <a:path w="912" h="384">
                    <a:moveTo>
                      <a:pt x="0" y="384"/>
                    </a:moveTo>
                    <a:lnTo>
                      <a:pt x="0" y="0"/>
                    </a:lnTo>
                    <a:lnTo>
                      <a:pt x="432" y="0"/>
                    </a:lnTo>
                    <a:lnTo>
                      <a:pt x="432" y="384"/>
                    </a:lnTo>
                    <a:lnTo>
                      <a:pt x="912" y="384"/>
                    </a:lnTo>
                  </a:path>
                </a:pathLst>
              </a:custGeom>
              <a:noFill/>
              <a:ln w="38100" cmpd="sng">
                <a:solidFill>
                  <a:schemeClr val="tx1"/>
                </a:solidFill>
                <a:round/>
              </a:ln>
              <a:effectLst/>
            </p:spPr>
            <p:txBody>
              <a:bodyPr wrap="none"/>
              <a:lstStyle/>
              <a:p>
                <a:endParaRPr lang="zh-CN" altLang="en-US"/>
              </a:p>
            </p:txBody>
          </p:sp>
          <p:cxnSp>
            <p:nvCxnSpPr>
              <p:cNvPr id="234520" name="AutoShape 24"/>
              <p:cNvCxnSpPr>
                <a:cxnSpLocks noChangeShapeType="1"/>
              </p:cNvCxnSpPr>
              <p:nvPr/>
            </p:nvCxnSpPr>
            <p:spPr bwMode="auto">
              <a:xfrm flipH="1">
                <a:off x="480" y="1728"/>
                <a:ext cx="624" cy="0"/>
              </a:xfrm>
              <a:prstGeom prst="straightConnector1">
                <a:avLst/>
              </a:prstGeom>
              <a:noFill/>
              <a:ln w="38100">
                <a:solidFill>
                  <a:schemeClr val="tx1"/>
                </a:solidFill>
                <a:round/>
              </a:ln>
              <a:effectLst/>
            </p:spPr>
          </p:cxnSp>
          <p:sp>
            <p:nvSpPr>
              <p:cNvPr id="234521" name="Freeform 25"/>
              <p:cNvSpPr/>
              <p:nvPr/>
            </p:nvSpPr>
            <p:spPr bwMode="auto">
              <a:xfrm>
                <a:off x="4752" y="1344"/>
                <a:ext cx="912" cy="384"/>
              </a:xfrm>
              <a:custGeom>
                <a:avLst/>
                <a:gdLst/>
                <a:ahLst/>
                <a:cxnLst>
                  <a:cxn ang="0">
                    <a:pos x="0" y="384"/>
                  </a:cxn>
                  <a:cxn ang="0">
                    <a:pos x="0" y="0"/>
                  </a:cxn>
                  <a:cxn ang="0">
                    <a:pos x="432" y="0"/>
                  </a:cxn>
                  <a:cxn ang="0">
                    <a:pos x="432" y="384"/>
                  </a:cxn>
                  <a:cxn ang="0">
                    <a:pos x="912" y="384"/>
                  </a:cxn>
                </a:cxnLst>
                <a:rect l="0" t="0" r="r" b="b"/>
                <a:pathLst>
                  <a:path w="912" h="384">
                    <a:moveTo>
                      <a:pt x="0" y="384"/>
                    </a:moveTo>
                    <a:lnTo>
                      <a:pt x="0" y="0"/>
                    </a:lnTo>
                    <a:lnTo>
                      <a:pt x="432" y="0"/>
                    </a:lnTo>
                    <a:lnTo>
                      <a:pt x="432" y="384"/>
                    </a:lnTo>
                    <a:lnTo>
                      <a:pt x="912" y="384"/>
                    </a:lnTo>
                  </a:path>
                </a:pathLst>
              </a:custGeom>
              <a:noFill/>
              <a:ln w="38100" cmpd="sng">
                <a:solidFill>
                  <a:schemeClr val="tx1"/>
                </a:solidFill>
                <a:round/>
              </a:ln>
              <a:effectLst/>
            </p:spPr>
            <p:txBody>
              <a:bodyPr wrap="none"/>
              <a:lstStyle/>
              <a:p>
                <a:endParaRPr lang="zh-CN" altLang="en-US"/>
              </a:p>
            </p:txBody>
          </p:sp>
          <p:sp>
            <p:nvSpPr>
              <p:cNvPr id="234522" name="Freeform 26"/>
              <p:cNvSpPr/>
              <p:nvPr/>
            </p:nvSpPr>
            <p:spPr bwMode="auto">
              <a:xfrm>
                <a:off x="2016" y="1344"/>
                <a:ext cx="912" cy="384"/>
              </a:xfrm>
              <a:custGeom>
                <a:avLst/>
                <a:gdLst/>
                <a:ahLst/>
                <a:cxnLst>
                  <a:cxn ang="0">
                    <a:pos x="0" y="384"/>
                  </a:cxn>
                  <a:cxn ang="0">
                    <a:pos x="0" y="0"/>
                  </a:cxn>
                  <a:cxn ang="0">
                    <a:pos x="432" y="0"/>
                  </a:cxn>
                  <a:cxn ang="0">
                    <a:pos x="432" y="384"/>
                  </a:cxn>
                  <a:cxn ang="0">
                    <a:pos x="912" y="384"/>
                  </a:cxn>
                </a:cxnLst>
                <a:rect l="0" t="0" r="r" b="b"/>
                <a:pathLst>
                  <a:path w="912" h="384">
                    <a:moveTo>
                      <a:pt x="0" y="384"/>
                    </a:moveTo>
                    <a:lnTo>
                      <a:pt x="0" y="0"/>
                    </a:lnTo>
                    <a:lnTo>
                      <a:pt x="432" y="0"/>
                    </a:lnTo>
                    <a:lnTo>
                      <a:pt x="432" y="384"/>
                    </a:lnTo>
                    <a:lnTo>
                      <a:pt x="912" y="384"/>
                    </a:lnTo>
                  </a:path>
                </a:pathLst>
              </a:custGeom>
              <a:noFill/>
              <a:ln w="38100" cmpd="sng">
                <a:solidFill>
                  <a:schemeClr val="tx1"/>
                </a:solidFill>
                <a:round/>
              </a:ln>
              <a:effectLst/>
            </p:spPr>
            <p:txBody>
              <a:bodyPr wrap="none"/>
              <a:lstStyle/>
              <a:p>
                <a:endParaRPr lang="zh-CN" altLang="en-US"/>
              </a:p>
            </p:txBody>
          </p:sp>
          <p:sp>
            <p:nvSpPr>
              <p:cNvPr id="234523" name="Rectangle 27"/>
              <p:cNvSpPr>
                <a:spLocks noChangeArrowheads="1"/>
              </p:cNvSpPr>
              <p:nvPr/>
            </p:nvSpPr>
            <p:spPr bwMode="auto">
              <a:xfrm>
                <a:off x="2385" y="1768"/>
                <a:ext cx="150" cy="204"/>
              </a:xfrm>
              <a:prstGeom prst="rect">
                <a:avLst/>
              </a:prstGeom>
              <a:noFill/>
              <a:ln w="9525">
                <a:noFill/>
                <a:miter lim="800000"/>
              </a:ln>
            </p:spPr>
            <p:txBody>
              <a:bodyPr wrap="none" lIns="0" tIns="0" rIns="0" bIns="0">
                <a:spAutoFit/>
              </a:bodyPr>
              <a:lstStyle/>
              <a:p>
                <a:pPr>
                  <a:spcBef>
                    <a:spcPct val="0"/>
                  </a:spcBef>
                </a:pPr>
                <a:r>
                  <a:rPr lang="en-US" altLang="zh-CN" sz="2100" i="1">
                    <a:solidFill>
                      <a:schemeClr val="folHlink"/>
                    </a:solidFill>
                    <a:latin typeface="Times New Roman" panose="02020603050405020304" pitchFamily="18" charset="0"/>
                  </a:rPr>
                  <a:t>T</a:t>
                </a:r>
                <a:r>
                  <a:rPr lang="en-US" altLang="zh-CN" sz="2100" baseline="-25000">
                    <a:solidFill>
                      <a:schemeClr val="folHlink"/>
                    </a:solidFill>
                    <a:latin typeface="Times New Roman" panose="02020603050405020304" pitchFamily="18" charset="0"/>
                  </a:rPr>
                  <a:t>2</a:t>
                </a:r>
              </a:p>
            </p:txBody>
          </p:sp>
          <p:sp>
            <p:nvSpPr>
              <p:cNvPr id="234524" name="Rectangle 28"/>
              <p:cNvSpPr>
                <a:spLocks noChangeArrowheads="1"/>
              </p:cNvSpPr>
              <p:nvPr/>
            </p:nvSpPr>
            <p:spPr bwMode="auto">
              <a:xfrm>
                <a:off x="3345" y="1768"/>
                <a:ext cx="150" cy="204"/>
              </a:xfrm>
              <a:prstGeom prst="rect">
                <a:avLst/>
              </a:prstGeom>
              <a:noFill/>
              <a:ln w="9525">
                <a:noFill/>
                <a:miter lim="800000"/>
              </a:ln>
            </p:spPr>
            <p:txBody>
              <a:bodyPr wrap="none" lIns="0" tIns="0" rIns="0" bIns="0">
                <a:spAutoFit/>
              </a:bodyPr>
              <a:lstStyle/>
              <a:p>
                <a:pPr>
                  <a:spcBef>
                    <a:spcPct val="0"/>
                  </a:spcBef>
                </a:pPr>
                <a:r>
                  <a:rPr lang="en-US" altLang="zh-CN" sz="2100" i="1">
                    <a:solidFill>
                      <a:schemeClr val="folHlink"/>
                    </a:solidFill>
                    <a:latin typeface="Times New Roman" panose="02020603050405020304" pitchFamily="18" charset="0"/>
                  </a:rPr>
                  <a:t>T</a:t>
                </a:r>
                <a:r>
                  <a:rPr lang="en-US" altLang="zh-CN" sz="2100" baseline="-25000">
                    <a:solidFill>
                      <a:schemeClr val="folHlink"/>
                    </a:solidFill>
                    <a:latin typeface="Times New Roman" panose="02020603050405020304" pitchFamily="18" charset="0"/>
                  </a:rPr>
                  <a:t>3</a:t>
                </a:r>
              </a:p>
            </p:txBody>
          </p:sp>
          <p:sp>
            <p:nvSpPr>
              <p:cNvPr id="234525" name="Rectangle 29"/>
              <p:cNvSpPr>
                <a:spLocks noChangeArrowheads="1"/>
              </p:cNvSpPr>
              <p:nvPr/>
            </p:nvSpPr>
            <p:spPr bwMode="auto">
              <a:xfrm>
                <a:off x="4224" y="1768"/>
                <a:ext cx="150" cy="204"/>
              </a:xfrm>
              <a:prstGeom prst="rect">
                <a:avLst/>
              </a:prstGeom>
              <a:noFill/>
              <a:ln w="9525">
                <a:noFill/>
                <a:miter lim="800000"/>
              </a:ln>
            </p:spPr>
            <p:txBody>
              <a:bodyPr wrap="none" lIns="0" tIns="0" rIns="0" bIns="0">
                <a:spAutoFit/>
              </a:bodyPr>
              <a:lstStyle/>
              <a:p>
                <a:pPr>
                  <a:spcBef>
                    <a:spcPct val="0"/>
                  </a:spcBef>
                </a:pPr>
                <a:r>
                  <a:rPr lang="en-US" altLang="zh-CN" sz="2100" i="1">
                    <a:solidFill>
                      <a:schemeClr val="folHlink"/>
                    </a:solidFill>
                    <a:latin typeface="Times New Roman" panose="02020603050405020304" pitchFamily="18" charset="0"/>
                  </a:rPr>
                  <a:t>T</a:t>
                </a:r>
                <a:r>
                  <a:rPr lang="en-US" altLang="zh-CN" sz="2100" baseline="-25000">
                    <a:solidFill>
                      <a:schemeClr val="folHlink"/>
                    </a:solidFill>
                    <a:latin typeface="Times New Roman" panose="02020603050405020304" pitchFamily="18" charset="0"/>
                  </a:rPr>
                  <a:t>4</a:t>
                </a:r>
              </a:p>
            </p:txBody>
          </p:sp>
          <p:sp>
            <p:nvSpPr>
              <p:cNvPr id="234526" name="Line 30"/>
              <p:cNvSpPr>
                <a:spLocks noChangeShapeType="1"/>
              </p:cNvSpPr>
              <p:nvPr/>
            </p:nvSpPr>
            <p:spPr bwMode="auto">
              <a:xfrm>
                <a:off x="1104" y="1104"/>
                <a:ext cx="1152" cy="0"/>
              </a:xfrm>
              <a:prstGeom prst="line">
                <a:avLst/>
              </a:prstGeom>
              <a:noFill/>
              <a:ln w="28575">
                <a:solidFill>
                  <a:schemeClr val="tx1"/>
                </a:solidFill>
                <a:round/>
                <a:headEnd type="stealth" w="lg" len="lg"/>
              </a:ln>
              <a:effectLst/>
            </p:spPr>
            <p:txBody>
              <a:bodyPr wrap="none"/>
              <a:lstStyle/>
              <a:p>
                <a:endParaRPr lang="zh-CN" altLang="en-US"/>
              </a:p>
            </p:txBody>
          </p:sp>
          <p:sp>
            <p:nvSpPr>
              <p:cNvPr id="234527" name="Line 31"/>
              <p:cNvSpPr>
                <a:spLocks noChangeShapeType="1"/>
              </p:cNvSpPr>
              <p:nvPr/>
            </p:nvSpPr>
            <p:spPr bwMode="auto">
              <a:xfrm>
                <a:off x="1103" y="1008"/>
                <a:ext cx="1" cy="186"/>
              </a:xfrm>
              <a:prstGeom prst="line">
                <a:avLst/>
              </a:prstGeom>
              <a:noFill/>
              <a:ln w="15875">
                <a:solidFill>
                  <a:schemeClr val="tx1"/>
                </a:solidFill>
                <a:round/>
              </a:ln>
            </p:spPr>
            <p:txBody>
              <a:bodyPr/>
              <a:lstStyle/>
              <a:p>
                <a:endParaRPr lang="zh-CN" altLang="en-US"/>
              </a:p>
            </p:txBody>
          </p:sp>
          <p:sp>
            <p:nvSpPr>
              <p:cNvPr id="234528" name="Line 32"/>
              <p:cNvSpPr>
                <a:spLocks noChangeShapeType="1"/>
              </p:cNvSpPr>
              <p:nvPr/>
            </p:nvSpPr>
            <p:spPr bwMode="auto">
              <a:xfrm>
                <a:off x="3840" y="1104"/>
                <a:ext cx="912" cy="0"/>
              </a:xfrm>
              <a:prstGeom prst="line">
                <a:avLst/>
              </a:prstGeom>
              <a:noFill/>
              <a:ln w="28575">
                <a:solidFill>
                  <a:schemeClr val="tx1"/>
                </a:solidFill>
                <a:round/>
                <a:headEnd type="none" w="lg" len="lg"/>
                <a:tailEnd type="stealth" w="lg" len="lg"/>
              </a:ln>
              <a:effectLst/>
            </p:spPr>
            <p:txBody>
              <a:bodyPr wrap="none"/>
              <a:lstStyle/>
              <a:p>
                <a:endParaRPr lang="zh-CN" altLang="en-US"/>
              </a:p>
            </p:txBody>
          </p:sp>
          <p:sp>
            <p:nvSpPr>
              <p:cNvPr id="234529" name="Line 33"/>
              <p:cNvSpPr>
                <a:spLocks noChangeShapeType="1"/>
              </p:cNvSpPr>
              <p:nvPr/>
            </p:nvSpPr>
            <p:spPr bwMode="auto">
              <a:xfrm>
                <a:off x="1680" y="1872"/>
                <a:ext cx="336" cy="0"/>
              </a:xfrm>
              <a:prstGeom prst="line">
                <a:avLst/>
              </a:prstGeom>
              <a:noFill/>
              <a:ln w="28575">
                <a:solidFill>
                  <a:schemeClr val="tx1"/>
                </a:solidFill>
                <a:round/>
                <a:tailEnd type="stealth" w="lg" len="lg"/>
              </a:ln>
              <a:effectLst/>
            </p:spPr>
            <p:txBody>
              <a:bodyPr wrap="none"/>
              <a:lstStyle/>
              <a:p>
                <a:endParaRPr lang="zh-CN" altLang="en-US"/>
              </a:p>
            </p:txBody>
          </p:sp>
          <p:sp>
            <p:nvSpPr>
              <p:cNvPr id="234530" name="Line 34"/>
              <p:cNvSpPr>
                <a:spLocks noChangeShapeType="1"/>
              </p:cNvSpPr>
              <p:nvPr/>
            </p:nvSpPr>
            <p:spPr bwMode="auto">
              <a:xfrm>
                <a:off x="2016" y="1781"/>
                <a:ext cx="1" cy="187"/>
              </a:xfrm>
              <a:prstGeom prst="line">
                <a:avLst/>
              </a:prstGeom>
              <a:noFill/>
              <a:ln w="15875">
                <a:solidFill>
                  <a:schemeClr val="tx1"/>
                </a:solidFill>
                <a:round/>
              </a:ln>
            </p:spPr>
            <p:txBody>
              <a:bodyPr/>
              <a:lstStyle/>
              <a:p>
                <a:endParaRPr lang="zh-CN" altLang="en-US"/>
              </a:p>
            </p:txBody>
          </p:sp>
          <p:sp>
            <p:nvSpPr>
              <p:cNvPr id="234531" name="Line 35"/>
              <p:cNvSpPr>
                <a:spLocks noChangeShapeType="1"/>
              </p:cNvSpPr>
              <p:nvPr/>
            </p:nvSpPr>
            <p:spPr bwMode="auto">
              <a:xfrm>
                <a:off x="2592" y="1872"/>
                <a:ext cx="336" cy="0"/>
              </a:xfrm>
              <a:prstGeom prst="line">
                <a:avLst/>
              </a:prstGeom>
              <a:noFill/>
              <a:ln w="28575">
                <a:solidFill>
                  <a:schemeClr val="tx1"/>
                </a:solidFill>
                <a:round/>
                <a:tailEnd type="stealth" w="lg" len="lg"/>
              </a:ln>
              <a:effectLst/>
            </p:spPr>
            <p:txBody>
              <a:bodyPr wrap="none"/>
              <a:lstStyle/>
              <a:p>
                <a:endParaRPr lang="zh-CN" altLang="en-US"/>
              </a:p>
            </p:txBody>
          </p:sp>
          <p:sp>
            <p:nvSpPr>
              <p:cNvPr id="234532" name="Line 36"/>
              <p:cNvSpPr>
                <a:spLocks noChangeShapeType="1"/>
              </p:cNvSpPr>
              <p:nvPr/>
            </p:nvSpPr>
            <p:spPr bwMode="auto">
              <a:xfrm>
                <a:off x="3504" y="1872"/>
                <a:ext cx="336" cy="0"/>
              </a:xfrm>
              <a:prstGeom prst="line">
                <a:avLst/>
              </a:prstGeom>
              <a:noFill/>
              <a:ln w="28575">
                <a:solidFill>
                  <a:schemeClr val="tx1"/>
                </a:solidFill>
                <a:round/>
                <a:tailEnd type="stealth" w="lg" len="lg"/>
              </a:ln>
              <a:effectLst/>
            </p:spPr>
            <p:txBody>
              <a:bodyPr wrap="none"/>
              <a:lstStyle/>
              <a:p>
                <a:endParaRPr lang="zh-CN" altLang="en-US"/>
              </a:p>
            </p:txBody>
          </p:sp>
          <p:sp>
            <p:nvSpPr>
              <p:cNvPr id="234533" name="Line 37"/>
              <p:cNvSpPr>
                <a:spLocks noChangeShapeType="1"/>
              </p:cNvSpPr>
              <p:nvPr/>
            </p:nvSpPr>
            <p:spPr bwMode="auto">
              <a:xfrm>
                <a:off x="4416" y="1872"/>
                <a:ext cx="336" cy="0"/>
              </a:xfrm>
              <a:prstGeom prst="line">
                <a:avLst/>
              </a:prstGeom>
              <a:noFill/>
              <a:ln w="28575">
                <a:solidFill>
                  <a:schemeClr val="tx1"/>
                </a:solidFill>
                <a:round/>
                <a:tailEnd type="stealth" w="lg" len="lg"/>
              </a:ln>
              <a:effectLst/>
            </p:spPr>
            <p:txBody>
              <a:bodyPr wrap="none"/>
              <a:lstStyle/>
              <a:p>
                <a:endParaRPr lang="zh-CN" altLang="en-US"/>
              </a:p>
            </p:txBody>
          </p:sp>
          <p:sp>
            <p:nvSpPr>
              <p:cNvPr id="234534" name="Line 38"/>
              <p:cNvSpPr>
                <a:spLocks noChangeShapeType="1"/>
              </p:cNvSpPr>
              <p:nvPr/>
            </p:nvSpPr>
            <p:spPr bwMode="auto">
              <a:xfrm>
                <a:off x="1104" y="1872"/>
                <a:ext cx="336" cy="0"/>
              </a:xfrm>
              <a:prstGeom prst="line">
                <a:avLst/>
              </a:prstGeom>
              <a:noFill/>
              <a:ln w="28575">
                <a:solidFill>
                  <a:schemeClr val="tx1"/>
                </a:solidFill>
                <a:round/>
                <a:headEnd type="stealth" w="lg" len="lg"/>
                <a:tailEnd type="none" w="lg" len="lg"/>
              </a:ln>
              <a:effectLst/>
            </p:spPr>
            <p:txBody>
              <a:bodyPr wrap="none"/>
              <a:lstStyle/>
              <a:p>
                <a:endParaRPr lang="zh-CN" altLang="en-US"/>
              </a:p>
            </p:txBody>
          </p:sp>
          <p:sp>
            <p:nvSpPr>
              <p:cNvPr id="234535" name="Line 39"/>
              <p:cNvSpPr>
                <a:spLocks noChangeShapeType="1"/>
              </p:cNvSpPr>
              <p:nvPr/>
            </p:nvSpPr>
            <p:spPr bwMode="auto">
              <a:xfrm>
                <a:off x="2016" y="1872"/>
                <a:ext cx="336" cy="0"/>
              </a:xfrm>
              <a:prstGeom prst="line">
                <a:avLst/>
              </a:prstGeom>
              <a:noFill/>
              <a:ln w="28575">
                <a:solidFill>
                  <a:schemeClr val="tx1"/>
                </a:solidFill>
                <a:round/>
                <a:headEnd type="stealth" w="lg" len="lg"/>
                <a:tailEnd type="none" w="lg" len="lg"/>
              </a:ln>
              <a:effectLst/>
            </p:spPr>
            <p:txBody>
              <a:bodyPr wrap="none"/>
              <a:lstStyle/>
              <a:p>
                <a:endParaRPr lang="zh-CN" altLang="en-US"/>
              </a:p>
            </p:txBody>
          </p:sp>
          <p:sp>
            <p:nvSpPr>
              <p:cNvPr id="234536" name="Line 40"/>
              <p:cNvSpPr>
                <a:spLocks noChangeShapeType="1"/>
              </p:cNvSpPr>
              <p:nvPr/>
            </p:nvSpPr>
            <p:spPr bwMode="auto">
              <a:xfrm>
                <a:off x="2928" y="1872"/>
                <a:ext cx="336" cy="0"/>
              </a:xfrm>
              <a:prstGeom prst="line">
                <a:avLst/>
              </a:prstGeom>
              <a:noFill/>
              <a:ln w="28575">
                <a:solidFill>
                  <a:schemeClr val="tx1"/>
                </a:solidFill>
                <a:round/>
                <a:headEnd type="stealth" w="lg" len="lg"/>
                <a:tailEnd type="none" w="lg" len="lg"/>
              </a:ln>
              <a:effectLst/>
            </p:spPr>
            <p:txBody>
              <a:bodyPr wrap="none"/>
              <a:lstStyle/>
              <a:p>
                <a:endParaRPr lang="zh-CN" altLang="en-US"/>
              </a:p>
            </p:txBody>
          </p:sp>
          <p:sp>
            <p:nvSpPr>
              <p:cNvPr id="234537" name="Line 41"/>
              <p:cNvSpPr>
                <a:spLocks noChangeShapeType="1"/>
              </p:cNvSpPr>
              <p:nvPr/>
            </p:nvSpPr>
            <p:spPr bwMode="auto">
              <a:xfrm>
                <a:off x="3840" y="1872"/>
                <a:ext cx="336" cy="0"/>
              </a:xfrm>
              <a:prstGeom prst="line">
                <a:avLst/>
              </a:prstGeom>
              <a:noFill/>
              <a:ln w="28575">
                <a:solidFill>
                  <a:schemeClr val="tx1"/>
                </a:solidFill>
                <a:round/>
                <a:headEnd type="stealth" w="lg" len="lg"/>
                <a:tailEnd type="none" w="lg" len="lg"/>
              </a:ln>
              <a:effectLst/>
            </p:spPr>
            <p:txBody>
              <a:bodyPr wrap="none"/>
              <a:lstStyle/>
              <a:p>
                <a:endParaRPr lang="zh-CN" altLang="en-US"/>
              </a:p>
            </p:txBody>
          </p:sp>
        </p:grpSp>
        <p:sp>
          <p:nvSpPr>
            <p:cNvPr id="234538" name="Text Box 42"/>
            <p:cNvSpPr txBox="1">
              <a:spLocks noChangeArrowheads="1"/>
            </p:cNvSpPr>
            <p:nvPr/>
          </p:nvSpPr>
          <p:spPr bwMode="auto">
            <a:xfrm>
              <a:off x="48" y="1440"/>
              <a:ext cx="576" cy="288"/>
            </a:xfrm>
            <a:prstGeom prst="rect">
              <a:avLst/>
            </a:prstGeom>
            <a:noFill/>
            <a:ln w="9525">
              <a:noFill/>
              <a:miter lim="800000"/>
            </a:ln>
            <a:effectLst/>
          </p:spPr>
          <p:txBody>
            <a:bodyPr lIns="0">
              <a:spAutoFit/>
            </a:bodyPr>
            <a:lstStyle/>
            <a:p>
              <a:pPr>
                <a:spcBef>
                  <a:spcPct val="50000"/>
                </a:spcBef>
              </a:pPr>
              <a:r>
                <a:rPr lang="zh-CN" altLang="en-US" sz="2400">
                  <a:latin typeface="Times New Roman" panose="02020603050405020304" pitchFamily="18" charset="0"/>
                </a:rPr>
                <a:t> 时钟</a:t>
              </a:r>
            </a:p>
          </p:txBody>
        </p:sp>
      </p:grpSp>
      <p:grpSp>
        <p:nvGrpSpPr>
          <p:cNvPr id="6" name="Group 43"/>
          <p:cNvGrpSpPr/>
          <p:nvPr/>
        </p:nvGrpSpPr>
        <p:grpSpPr bwMode="auto">
          <a:xfrm>
            <a:off x="1600200" y="3276601"/>
            <a:ext cx="8921750" cy="773113"/>
            <a:chOff x="48" y="2064"/>
            <a:chExt cx="5620" cy="487"/>
          </a:xfrm>
        </p:grpSpPr>
        <p:sp>
          <p:nvSpPr>
            <p:cNvPr id="234540" name="Freeform 44"/>
            <p:cNvSpPr/>
            <p:nvPr/>
          </p:nvSpPr>
          <p:spPr bwMode="auto">
            <a:xfrm>
              <a:off x="931" y="2208"/>
              <a:ext cx="3857" cy="343"/>
            </a:xfrm>
            <a:custGeom>
              <a:avLst/>
              <a:gdLst/>
              <a:ahLst/>
              <a:cxnLst>
                <a:cxn ang="0">
                  <a:pos x="170" y="0"/>
                </a:cxn>
                <a:cxn ang="0">
                  <a:pos x="0" y="170"/>
                </a:cxn>
                <a:cxn ang="0">
                  <a:pos x="173" y="342"/>
                </a:cxn>
                <a:cxn ang="0">
                  <a:pos x="1343" y="343"/>
                </a:cxn>
                <a:cxn ang="0">
                  <a:pos x="3686" y="342"/>
                </a:cxn>
                <a:cxn ang="0">
                  <a:pos x="3857" y="171"/>
                </a:cxn>
                <a:cxn ang="0">
                  <a:pos x="3686" y="0"/>
                </a:cxn>
                <a:cxn ang="0">
                  <a:pos x="170" y="0"/>
                </a:cxn>
              </a:cxnLst>
              <a:rect l="0" t="0" r="r" b="b"/>
              <a:pathLst>
                <a:path w="3857" h="343">
                  <a:moveTo>
                    <a:pt x="170" y="0"/>
                  </a:moveTo>
                  <a:lnTo>
                    <a:pt x="0" y="170"/>
                  </a:lnTo>
                  <a:lnTo>
                    <a:pt x="173" y="342"/>
                  </a:lnTo>
                  <a:lnTo>
                    <a:pt x="1343" y="343"/>
                  </a:lnTo>
                  <a:lnTo>
                    <a:pt x="3686" y="342"/>
                  </a:lnTo>
                  <a:lnTo>
                    <a:pt x="3857" y="171"/>
                  </a:lnTo>
                  <a:lnTo>
                    <a:pt x="3686" y="0"/>
                  </a:lnTo>
                  <a:lnTo>
                    <a:pt x="170" y="0"/>
                  </a:lnTo>
                  <a:close/>
                </a:path>
              </a:pathLst>
            </a:custGeom>
            <a:noFill/>
            <a:ln w="31750">
              <a:solidFill>
                <a:schemeClr val="tx1"/>
              </a:solidFill>
              <a:prstDash val="solid"/>
              <a:round/>
            </a:ln>
          </p:spPr>
          <p:txBody>
            <a:bodyPr/>
            <a:lstStyle/>
            <a:p>
              <a:endParaRPr lang="zh-CN" altLang="en-US"/>
            </a:p>
          </p:txBody>
        </p:sp>
        <p:sp>
          <p:nvSpPr>
            <p:cNvPr id="234541" name="Line 45"/>
            <p:cNvSpPr>
              <a:spLocks noChangeShapeType="1"/>
            </p:cNvSpPr>
            <p:nvPr/>
          </p:nvSpPr>
          <p:spPr bwMode="auto">
            <a:xfrm flipH="1">
              <a:off x="482" y="2378"/>
              <a:ext cx="478" cy="0"/>
            </a:xfrm>
            <a:prstGeom prst="line">
              <a:avLst/>
            </a:prstGeom>
            <a:noFill/>
            <a:ln w="38100">
              <a:solidFill>
                <a:schemeClr val="tx1"/>
              </a:solidFill>
              <a:round/>
            </a:ln>
            <a:effectLst/>
          </p:spPr>
          <p:txBody>
            <a:bodyPr wrap="none"/>
            <a:lstStyle/>
            <a:p>
              <a:endParaRPr lang="zh-CN" altLang="en-US"/>
            </a:p>
          </p:txBody>
        </p:sp>
        <p:sp>
          <p:nvSpPr>
            <p:cNvPr id="234542" name="Line 46"/>
            <p:cNvSpPr>
              <a:spLocks noChangeShapeType="1"/>
            </p:cNvSpPr>
            <p:nvPr/>
          </p:nvSpPr>
          <p:spPr bwMode="auto">
            <a:xfrm>
              <a:off x="4800" y="2378"/>
              <a:ext cx="868" cy="0"/>
            </a:xfrm>
            <a:prstGeom prst="line">
              <a:avLst/>
            </a:prstGeom>
            <a:noFill/>
            <a:ln w="38100">
              <a:solidFill>
                <a:schemeClr val="tx1"/>
              </a:solidFill>
              <a:round/>
            </a:ln>
            <a:effectLst/>
          </p:spPr>
          <p:txBody>
            <a:bodyPr wrap="none"/>
            <a:lstStyle/>
            <a:p>
              <a:endParaRPr lang="zh-CN" altLang="en-US"/>
            </a:p>
          </p:txBody>
        </p:sp>
        <p:sp>
          <p:nvSpPr>
            <p:cNvPr id="234543" name="Text Box 47"/>
            <p:cNvSpPr txBox="1">
              <a:spLocks noChangeArrowheads="1"/>
            </p:cNvSpPr>
            <p:nvPr/>
          </p:nvSpPr>
          <p:spPr bwMode="auto">
            <a:xfrm>
              <a:off x="48" y="2064"/>
              <a:ext cx="576" cy="288"/>
            </a:xfrm>
            <a:prstGeom prst="rect">
              <a:avLst/>
            </a:prstGeom>
            <a:noFill/>
            <a:ln w="9525">
              <a:noFill/>
              <a:miter lim="800000"/>
            </a:ln>
            <a:effectLst/>
          </p:spPr>
          <p:txBody>
            <a:bodyPr lIns="0">
              <a:spAutoFit/>
            </a:bodyPr>
            <a:lstStyle/>
            <a:p>
              <a:pPr>
                <a:spcBef>
                  <a:spcPct val="50000"/>
                </a:spcBef>
              </a:pPr>
              <a:r>
                <a:rPr lang="zh-CN" altLang="en-US" sz="2400">
                  <a:latin typeface="Times New Roman" panose="02020603050405020304" pitchFamily="18" charset="0"/>
                </a:rPr>
                <a:t> 地址</a:t>
              </a:r>
            </a:p>
          </p:txBody>
        </p:sp>
      </p:grpSp>
      <p:grpSp>
        <p:nvGrpSpPr>
          <p:cNvPr id="7" name="Group 48"/>
          <p:cNvGrpSpPr/>
          <p:nvPr/>
        </p:nvGrpSpPr>
        <p:grpSpPr bwMode="auto">
          <a:xfrm>
            <a:off x="1600200" y="5334000"/>
            <a:ext cx="8991600" cy="833438"/>
            <a:chOff x="48" y="3360"/>
            <a:chExt cx="5664" cy="525"/>
          </a:xfrm>
        </p:grpSpPr>
        <p:sp>
          <p:nvSpPr>
            <p:cNvPr id="234545" name="Line 49"/>
            <p:cNvSpPr>
              <a:spLocks noChangeShapeType="1"/>
            </p:cNvSpPr>
            <p:nvPr/>
          </p:nvSpPr>
          <p:spPr bwMode="auto">
            <a:xfrm>
              <a:off x="480" y="3696"/>
              <a:ext cx="2282" cy="0"/>
            </a:xfrm>
            <a:prstGeom prst="line">
              <a:avLst/>
            </a:prstGeom>
            <a:noFill/>
            <a:ln w="38100">
              <a:solidFill>
                <a:schemeClr val="tx1"/>
              </a:solidFill>
              <a:round/>
            </a:ln>
          </p:spPr>
          <p:txBody>
            <a:bodyPr/>
            <a:lstStyle/>
            <a:p>
              <a:endParaRPr lang="zh-CN" altLang="en-US"/>
            </a:p>
          </p:txBody>
        </p:sp>
        <p:sp>
          <p:nvSpPr>
            <p:cNvPr id="234546" name="Line 50"/>
            <p:cNvSpPr>
              <a:spLocks noChangeShapeType="1"/>
            </p:cNvSpPr>
            <p:nvPr/>
          </p:nvSpPr>
          <p:spPr bwMode="auto">
            <a:xfrm>
              <a:off x="3809" y="3695"/>
              <a:ext cx="1903" cy="1"/>
            </a:xfrm>
            <a:prstGeom prst="line">
              <a:avLst/>
            </a:prstGeom>
            <a:noFill/>
            <a:ln w="38100">
              <a:solidFill>
                <a:schemeClr val="tx1"/>
              </a:solidFill>
              <a:round/>
            </a:ln>
          </p:spPr>
          <p:txBody>
            <a:bodyPr/>
            <a:lstStyle/>
            <a:p>
              <a:endParaRPr lang="zh-CN" altLang="en-US"/>
            </a:p>
          </p:txBody>
        </p:sp>
        <p:sp>
          <p:nvSpPr>
            <p:cNvPr id="234547" name="Freeform 51"/>
            <p:cNvSpPr/>
            <p:nvPr/>
          </p:nvSpPr>
          <p:spPr bwMode="auto">
            <a:xfrm>
              <a:off x="2763" y="3552"/>
              <a:ext cx="1046" cy="333"/>
            </a:xfrm>
            <a:custGeom>
              <a:avLst/>
              <a:gdLst/>
              <a:ahLst/>
              <a:cxnLst>
                <a:cxn ang="0">
                  <a:pos x="0" y="144"/>
                </a:cxn>
                <a:cxn ang="0">
                  <a:pos x="144" y="0"/>
                </a:cxn>
                <a:cxn ang="0">
                  <a:pos x="912" y="0"/>
                </a:cxn>
                <a:cxn ang="0">
                  <a:pos x="1056" y="144"/>
                </a:cxn>
                <a:cxn ang="0">
                  <a:pos x="880" y="333"/>
                </a:cxn>
                <a:cxn ang="0">
                  <a:pos x="170" y="333"/>
                </a:cxn>
                <a:cxn ang="0">
                  <a:pos x="0" y="144"/>
                </a:cxn>
              </a:cxnLst>
              <a:rect l="0" t="0" r="r" b="b"/>
              <a:pathLst>
                <a:path w="1056" h="333">
                  <a:moveTo>
                    <a:pt x="0" y="144"/>
                  </a:moveTo>
                  <a:lnTo>
                    <a:pt x="144" y="0"/>
                  </a:lnTo>
                  <a:lnTo>
                    <a:pt x="912" y="0"/>
                  </a:lnTo>
                  <a:lnTo>
                    <a:pt x="1056" y="144"/>
                  </a:lnTo>
                  <a:lnTo>
                    <a:pt x="880" y="333"/>
                  </a:lnTo>
                  <a:lnTo>
                    <a:pt x="170" y="333"/>
                  </a:lnTo>
                  <a:lnTo>
                    <a:pt x="0" y="144"/>
                  </a:lnTo>
                  <a:close/>
                </a:path>
              </a:pathLst>
            </a:custGeom>
            <a:noFill/>
            <a:ln w="38100" cmpd="sng">
              <a:solidFill>
                <a:schemeClr val="tx1"/>
              </a:solidFill>
              <a:round/>
            </a:ln>
            <a:effectLst/>
          </p:spPr>
          <p:txBody>
            <a:bodyPr wrap="none"/>
            <a:lstStyle/>
            <a:p>
              <a:endParaRPr lang="zh-CN" altLang="en-US"/>
            </a:p>
          </p:txBody>
        </p:sp>
        <p:sp>
          <p:nvSpPr>
            <p:cNvPr id="234548" name="Text Box 52"/>
            <p:cNvSpPr txBox="1">
              <a:spLocks noChangeArrowheads="1"/>
            </p:cNvSpPr>
            <p:nvPr/>
          </p:nvSpPr>
          <p:spPr bwMode="auto">
            <a:xfrm>
              <a:off x="48" y="3360"/>
              <a:ext cx="576" cy="288"/>
            </a:xfrm>
            <a:prstGeom prst="rect">
              <a:avLst/>
            </a:prstGeom>
            <a:noFill/>
            <a:ln w="9525">
              <a:noFill/>
              <a:miter lim="800000"/>
            </a:ln>
            <a:effectLst/>
          </p:spPr>
          <p:txBody>
            <a:bodyPr lIns="0">
              <a:spAutoFit/>
            </a:bodyPr>
            <a:lstStyle/>
            <a:p>
              <a:pPr>
                <a:spcBef>
                  <a:spcPct val="50000"/>
                </a:spcBef>
              </a:pPr>
              <a:r>
                <a:rPr lang="zh-CN" altLang="en-US" sz="2400">
                  <a:latin typeface="Times New Roman" panose="02020603050405020304" pitchFamily="18" charset="0"/>
                </a:rPr>
                <a:t> 数据</a:t>
              </a:r>
            </a:p>
          </p:txBody>
        </p:sp>
      </p:grpSp>
      <p:grpSp>
        <p:nvGrpSpPr>
          <p:cNvPr id="8" name="Group 53"/>
          <p:cNvGrpSpPr/>
          <p:nvPr/>
        </p:nvGrpSpPr>
        <p:grpSpPr bwMode="auto">
          <a:xfrm>
            <a:off x="2286000" y="3505201"/>
            <a:ext cx="1030288" cy="2663825"/>
            <a:chOff x="480" y="2208"/>
            <a:chExt cx="649" cy="1678"/>
          </a:xfrm>
        </p:grpSpPr>
        <p:sp>
          <p:nvSpPr>
            <p:cNvPr id="234550" name="Rectangle 54"/>
            <p:cNvSpPr>
              <a:spLocks noChangeArrowheads="1"/>
            </p:cNvSpPr>
            <p:nvPr/>
          </p:nvSpPr>
          <p:spPr bwMode="auto">
            <a:xfrm>
              <a:off x="480" y="2832"/>
              <a:ext cx="624" cy="408"/>
            </a:xfrm>
            <a:prstGeom prst="rect">
              <a:avLst/>
            </a:prstGeom>
            <a:solidFill>
              <a:schemeClr val="folHlink">
                <a:alpha val="50000"/>
              </a:schemeClr>
            </a:solidFill>
            <a:ln w="9525">
              <a:solidFill>
                <a:schemeClr val="folHlink"/>
              </a:solidFill>
              <a:miter lim="800000"/>
            </a:ln>
            <a:effectLst/>
          </p:spPr>
          <p:txBody>
            <a:bodyPr wrap="none" anchor="ctr"/>
            <a:lstStyle/>
            <a:p>
              <a:endParaRPr lang="zh-CN" altLang="en-US"/>
            </a:p>
          </p:txBody>
        </p:sp>
        <p:sp>
          <p:nvSpPr>
            <p:cNvPr id="234551" name="Rectangle 55"/>
            <p:cNvSpPr>
              <a:spLocks noChangeArrowheads="1"/>
            </p:cNvSpPr>
            <p:nvPr/>
          </p:nvSpPr>
          <p:spPr bwMode="auto">
            <a:xfrm>
              <a:off x="480" y="3528"/>
              <a:ext cx="624" cy="358"/>
            </a:xfrm>
            <a:prstGeom prst="rect">
              <a:avLst/>
            </a:prstGeom>
            <a:solidFill>
              <a:schemeClr val="folHlink">
                <a:alpha val="50000"/>
              </a:schemeClr>
            </a:solidFill>
            <a:ln w="9525">
              <a:solidFill>
                <a:schemeClr val="folHlink"/>
              </a:solidFill>
              <a:miter lim="800000"/>
            </a:ln>
            <a:effectLst/>
          </p:spPr>
          <p:txBody>
            <a:bodyPr wrap="none" anchor="ctr"/>
            <a:lstStyle/>
            <a:p>
              <a:endParaRPr lang="zh-CN" altLang="en-US"/>
            </a:p>
          </p:txBody>
        </p:sp>
        <p:sp>
          <p:nvSpPr>
            <p:cNvPr id="234552" name="Line 56"/>
            <p:cNvSpPr>
              <a:spLocks noChangeShapeType="1"/>
            </p:cNvSpPr>
            <p:nvPr/>
          </p:nvSpPr>
          <p:spPr bwMode="auto">
            <a:xfrm>
              <a:off x="480" y="2832"/>
              <a:ext cx="624" cy="0"/>
            </a:xfrm>
            <a:prstGeom prst="line">
              <a:avLst/>
            </a:prstGeom>
            <a:noFill/>
            <a:ln w="76200">
              <a:solidFill>
                <a:schemeClr val="folHlink"/>
              </a:solidFill>
              <a:round/>
            </a:ln>
            <a:effectLst/>
          </p:spPr>
          <p:txBody>
            <a:bodyPr wrap="none"/>
            <a:lstStyle/>
            <a:p>
              <a:endParaRPr lang="zh-CN" altLang="en-US"/>
            </a:p>
          </p:txBody>
        </p:sp>
        <p:sp>
          <p:nvSpPr>
            <p:cNvPr id="234553" name="Line 57"/>
            <p:cNvSpPr>
              <a:spLocks noChangeShapeType="1"/>
            </p:cNvSpPr>
            <p:nvPr/>
          </p:nvSpPr>
          <p:spPr bwMode="auto">
            <a:xfrm>
              <a:off x="480" y="3696"/>
              <a:ext cx="624" cy="0"/>
            </a:xfrm>
            <a:prstGeom prst="line">
              <a:avLst/>
            </a:prstGeom>
            <a:noFill/>
            <a:ln w="76200">
              <a:solidFill>
                <a:schemeClr val="folHlink"/>
              </a:solidFill>
              <a:round/>
            </a:ln>
            <a:effectLst/>
          </p:spPr>
          <p:txBody>
            <a:bodyPr wrap="none"/>
            <a:lstStyle/>
            <a:p>
              <a:endParaRPr lang="zh-CN" altLang="en-US"/>
            </a:p>
          </p:txBody>
        </p:sp>
        <p:grpSp>
          <p:nvGrpSpPr>
            <p:cNvPr id="9" name="Group 58"/>
            <p:cNvGrpSpPr/>
            <p:nvPr/>
          </p:nvGrpSpPr>
          <p:grpSpPr bwMode="auto">
            <a:xfrm>
              <a:off x="480" y="2208"/>
              <a:ext cx="649" cy="386"/>
              <a:chOff x="478" y="2206"/>
              <a:chExt cx="649" cy="386"/>
            </a:xfrm>
          </p:grpSpPr>
          <p:sp>
            <p:nvSpPr>
              <p:cNvPr id="234555" name="Freeform 59"/>
              <p:cNvSpPr/>
              <p:nvPr/>
            </p:nvSpPr>
            <p:spPr bwMode="auto">
              <a:xfrm>
                <a:off x="478" y="2206"/>
                <a:ext cx="613" cy="355"/>
              </a:xfrm>
              <a:custGeom>
                <a:avLst/>
                <a:gdLst/>
                <a:ahLst/>
                <a:cxnLst>
                  <a:cxn ang="0">
                    <a:pos x="453" y="196"/>
                  </a:cxn>
                  <a:cxn ang="0">
                    <a:pos x="581" y="2"/>
                  </a:cxn>
                  <a:cxn ang="0">
                    <a:pos x="0" y="0"/>
                  </a:cxn>
                  <a:cxn ang="0">
                    <a:pos x="0" y="355"/>
                  </a:cxn>
                  <a:cxn ang="0">
                    <a:pos x="613" y="355"/>
                  </a:cxn>
                </a:cxnLst>
                <a:rect l="0" t="0" r="r" b="b"/>
                <a:pathLst>
                  <a:path w="613" h="355">
                    <a:moveTo>
                      <a:pt x="453" y="196"/>
                    </a:moveTo>
                    <a:lnTo>
                      <a:pt x="581" y="2"/>
                    </a:lnTo>
                    <a:lnTo>
                      <a:pt x="0" y="0"/>
                    </a:lnTo>
                    <a:lnTo>
                      <a:pt x="0" y="355"/>
                    </a:lnTo>
                    <a:lnTo>
                      <a:pt x="613" y="355"/>
                    </a:lnTo>
                  </a:path>
                </a:pathLst>
              </a:custGeom>
              <a:solidFill>
                <a:schemeClr val="folHlink">
                  <a:alpha val="50000"/>
                </a:schemeClr>
              </a:solidFill>
              <a:ln w="9525">
                <a:solidFill>
                  <a:schemeClr val="folHlink"/>
                </a:solidFill>
                <a:round/>
              </a:ln>
              <a:effectLst/>
            </p:spPr>
            <p:txBody>
              <a:bodyPr wrap="none"/>
              <a:lstStyle/>
              <a:p>
                <a:endParaRPr lang="zh-CN" altLang="en-US"/>
              </a:p>
            </p:txBody>
          </p:sp>
          <p:sp>
            <p:nvSpPr>
              <p:cNvPr id="234556" name="Line 60"/>
              <p:cNvSpPr>
                <a:spLocks noChangeShapeType="1"/>
              </p:cNvSpPr>
              <p:nvPr/>
            </p:nvSpPr>
            <p:spPr bwMode="auto">
              <a:xfrm>
                <a:off x="480" y="2208"/>
                <a:ext cx="624" cy="0"/>
              </a:xfrm>
              <a:prstGeom prst="line">
                <a:avLst/>
              </a:prstGeom>
              <a:noFill/>
              <a:ln w="76200">
                <a:solidFill>
                  <a:schemeClr val="folHlink"/>
                </a:solidFill>
                <a:round/>
              </a:ln>
              <a:effectLst/>
            </p:spPr>
            <p:txBody>
              <a:bodyPr wrap="none"/>
              <a:lstStyle/>
              <a:p>
                <a:endParaRPr lang="zh-CN" altLang="en-US"/>
              </a:p>
            </p:txBody>
          </p:sp>
          <p:sp>
            <p:nvSpPr>
              <p:cNvPr id="234557" name="Line 61"/>
              <p:cNvSpPr>
                <a:spLocks noChangeShapeType="1"/>
              </p:cNvSpPr>
              <p:nvPr/>
            </p:nvSpPr>
            <p:spPr bwMode="auto">
              <a:xfrm>
                <a:off x="480" y="2544"/>
                <a:ext cx="624" cy="0"/>
              </a:xfrm>
              <a:prstGeom prst="line">
                <a:avLst/>
              </a:prstGeom>
              <a:noFill/>
              <a:ln w="76200">
                <a:solidFill>
                  <a:schemeClr val="folHlink"/>
                </a:solidFill>
                <a:round/>
              </a:ln>
              <a:effectLst/>
            </p:spPr>
            <p:txBody>
              <a:bodyPr wrap="none"/>
              <a:lstStyle/>
              <a:p>
                <a:endParaRPr lang="zh-CN" altLang="en-US"/>
              </a:p>
            </p:txBody>
          </p:sp>
          <p:sp>
            <p:nvSpPr>
              <p:cNvPr id="234558" name="Line 62"/>
              <p:cNvSpPr>
                <a:spLocks noChangeShapeType="1"/>
              </p:cNvSpPr>
              <p:nvPr/>
            </p:nvSpPr>
            <p:spPr bwMode="auto">
              <a:xfrm rot="8100000">
                <a:off x="1008" y="2329"/>
                <a:ext cx="0" cy="263"/>
              </a:xfrm>
              <a:prstGeom prst="line">
                <a:avLst/>
              </a:prstGeom>
              <a:noFill/>
              <a:ln w="76200">
                <a:solidFill>
                  <a:schemeClr val="folHlink"/>
                </a:solidFill>
                <a:round/>
              </a:ln>
              <a:effectLst/>
            </p:spPr>
            <p:txBody>
              <a:bodyPr wrap="none"/>
              <a:lstStyle/>
              <a:p>
                <a:endParaRPr lang="zh-CN" altLang="en-US"/>
              </a:p>
            </p:txBody>
          </p:sp>
          <p:sp>
            <p:nvSpPr>
              <p:cNvPr id="234559" name="Line 63"/>
              <p:cNvSpPr>
                <a:spLocks noChangeShapeType="1"/>
              </p:cNvSpPr>
              <p:nvPr/>
            </p:nvSpPr>
            <p:spPr bwMode="auto">
              <a:xfrm rot="2700000">
                <a:off x="996" y="2172"/>
                <a:ext cx="0" cy="263"/>
              </a:xfrm>
              <a:prstGeom prst="line">
                <a:avLst/>
              </a:prstGeom>
              <a:noFill/>
              <a:ln w="76200">
                <a:solidFill>
                  <a:schemeClr val="folHlink"/>
                </a:solidFill>
                <a:round/>
              </a:ln>
              <a:effectLst/>
            </p:spPr>
            <p:txBody>
              <a:bodyPr wrap="none"/>
              <a:lstStyle/>
              <a:p>
                <a:endParaRPr lang="zh-CN" altLang="en-US"/>
              </a:p>
            </p:txBody>
          </p:sp>
        </p:grpSp>
      </p:grpSp>
      <p:sp>
        <p:nvSpPr>
          <p:cNvPr id="234560" name="Line 64"/>
          <p:cNvSpPr>
            <a:spLocks noChangeShapeType="1"/>
          </p:cNvSpPr>
          <p:nvPr/>
        </p:nvSpPr>
        <p:spPr bwMode="auto">
          <a:xfrm>
            <a:off x="3276600" y="3048000"/>
            <a:ext cx="0" cy="3703638"/>
          </a:xfrm>
          <a:prstGeom prst="line">
            <a:avLst/>
          </a:prstGeom>
          <a:noFill/>
          <a:ln w="38100">
            <a:solidFill>
              <a:schemeClr val="tx1"/>
            </a:solidFill>
            <a:prstDash val="dash"/>
            <a:round/>
          </a:ln>
          <a:effectLst/>
        </p:spPr>
        <p:txBody>
          <a:bodyPr wrap="none"/>
          <a:lstStyle/>
          <a:p>
            <a:endParaRPr lang="zh-CN" altLang="en-US"/>
          </a:p>
        </p:txBody>
      </p:sp>
      <p:grpSp>
        <p:nvGrpSpPr>
          <p:cNvPr id="10" name="Group 65"/>
          <p:cNvGrpSpPr/>
          <p:nvPr/>
        </p:nvGrpSpPr>
        <p:grpSpPr bwMode="auto">
          <a:xfrm>
            <a:off x="3255964" y="3505200"/>
            <a:ext cx="1481137" cy="2667000"/>
            <a:chOff x="1091" y="2208"/>
            <a:chExt cx="933" cy="1680"/>
          </a:xfrm>
        </p:grpSpPr>
        <p:sp>
          <p:nvSpPr>
            <p:cNvPr id="234562" name="Freeform 66"/>
            <p:cNvSpPr/>
            <p:nvPr/>
          </p:nvSpPr>
          <p:spPr bwMode="auto">
            <a:xfrm>
              <a:off x="1091" y="2835"/>
              <a:ext cx="893" cy="406"/>
            </a:xfrm>
            <a:custGeom>
              <a:avLst/>
              <a:gdLst/>
              <a:ahLst/>
              <a:cxnLst>
                <a:cxn ang="0">
                  <a:pos x="0" y="429"/>
                </a:cxn>
                <a:cxn ang="0">
                  <a:pos x="894" y="429"/>
                </a:cxn>
                <a:cxn ang="0">
                  <a:pos x="502" y="0"/>
                </a:cxn>
                <a:cxn ang="0">
                  <a:pos x="23" y="13"/>
                </a:cxn>
              </a:cxnLst>
              <a:rect l="0" t="0" r="r" b="b"/>
              <a:pathLst>
                <a:path w="894" h="429">
                  <a:moveTo>
                    <a:pt x="0" y="429"/>
                  </a:moveTo>
                  <a:lnTo>
                    <a:pt x="894" y="429"/>
                  </a:lnTo>
                  <a:lnTo>
                    <a:pt x="502" y="0"/>
                  </a:lnTo>
                  <a:lnTo>
                    <a:pt x="23" y="13"/>
                  </a:lnTo>
                </a:path>
              </a:pathLst>
            </a:custGeom>
            <a:solidFill>
              <a:schemeClr val="folHlink">
                <a:alpha val="50000"/>
              </a:schemeClr>
            </a:solidFill>
            <a:ln w="9525">
              <a:solidFill>
                <a:schemeClr val="folHlink"/>
              </a:solidFill>
              <a:round/>
            </a:ln>
            <a:effectLst/>
          </p:spPr>
          <p:txBody>
            <a:bodyPr wrap="none"/>
            <a:lstStyle/>
            <a:p>
              <a:endParaRPr lang="zh-CN" altLang="en-US"/>
            </a:p>
          </p:txBody>
        </p:sp>
        <p:sp>
          <p:nvSpPr>
            <p:cNvPr id="234563" name="Line 67"/>
            <p:cNvSpPr>
              <a:spLocks noChangeShapeType="1"/>
            </p:cNvSpPr>
            <p:nvPr/>
          </p:nvSpPr>
          <p:spPr bwMode="auto">
            <a:xfrm>
              <a:off x="1104" y="2219"/>
              <a:ext cx="920" cy="0"/>
            </a:xfrm>
            <a:prstGeom prst="line">
              <a:avLst/>
            </a:prstGeom>
            <a:noFill/>
            <a:ln w="38100">
              <a:solidFill>
                <a:schemeClr val="folHlink"/>
              </a:solidFill>
              <a:round/>
            </a:ln>
            <a:effectLst/>
          </p:spPr>
          <p:txBody>
            <a:bodyPr wrap="none"/>
            <a:lstStyle/>
            <a:p>
              <a:endParaRPr lang="zh-CN" altLang="en-US"/>
            </a:p>
          </p:txBody>
        </p:sp>
        <p:sp>
          <p:nvSpPr>
            <p:cNvPr id="234564" name="Rectangle 68"/>
            <p:cNvSpPr>
              <a:spLocks noChangeArrowheads="1"/>
            </p:cNvSpPr>
            <p:nvPr/>
          </p:nvSpPr>
          <p:spPr bwMode="auto">
            <a:xfrm>
              <a:off x="1104" y="3530"/>
              <a:ext cx="912" cy="358"/>
            </a:xfrm>
            <a:prstGeom prst="rect">
              <a:avLst/>
            </a:prstGeom>
            <a:solidFill>
              <a:schemeClr val="folHlink">
                <a:alpha val="50000"/>
              </a:schemeClr>
            </a:solidFill>
            <a:ln w="9525">
              <a:solidFill>
                <a:schemeClr val="folHlink"/>
              </a:solidFill>
              <a:miter lim="800000"/>
            </a:ln>
            <a:effectLst/>
          </p:spPr>
          <p:txBody>
            <a:bodyPr wrap="none" anchor="ctr"/>
            <a:lstStyle/>
            <a:p>
              <a:endParaRPr lang="zh-CN" altLang="en-US"/>
            </a:p>
          </p:txBody>
        </p:sp>
        <p:sp>
          <p:nvSpPr>
            <p:cNvPr id="234565" name="Line 69"/>
            <p:cNvSpPr>
              <a:spLocks noChangeShapeType="1"/>
            </p:cNvSpPr>
            <p:nvPr/>
          </p:nvSpPr>
          <p:spPr bwMode="auto">
            <a:xfrm>
              <a:off x="1104" y="2566"/>
              <a:ext cx="920" cy="0"/>
            </a:xfrm>
            <a:prstGeom prst="line">
              <a:avLst/>
            </a:prstGeom>
            <a:noFill/>
            <a:ln w="38100">
              <a:solidFill>
                <a:schemeClr val="folHlink"/>
              </a:solidFill>
              <a:round/>
            </a:ln>
            <a:effectLst/>
          </p:spPr>
          <p:txBody>
            <a:bodyPr wrap="none"/>
            <a:lstStyle/>
            <a:p>
              <a:endParaRPr lang="zh-CN" altLang="en-US"/>
            </a:p>
          </p:txBody>
        </p:sp>
        <p:sp>
          <p:nvSpPr>
            <p:cNvPr id="234566" name="Line 70"/>
            <p:cNvSpPr>
              <a:spLocks noChangeShapeType="1"/>
            </p:cNvSpPr>
            <p:nvPr/>
          </p:nvSpPr>
          <p:spPr bwMode="auto">
            <a:xfrm>
              <a:off x="1104" y="2832"/>
              <a:ext cx="480" cy="0"/>
            </a:xfrm>
            <a:prstGeom prst="line">
              <a:avLst/>
            </a:prstGeom>
            <a:noFill/>
            <a:ln w="76200">
              <a:solidFill>
                <a:schemeClr val="folHlink"/>
              </a:solidFill>
              <a:round/>
            </a:ln>
            <a:effectLst/>
          </p:spPr>
          <p:txBody>
            <a:bodyPr wrap="none"/>
            <a:lstStyle/>
            <a:p>
              <a:endParaRPr lang="zh-CN" altLang="en-US"/>
            </a:p>
          </p:txBody>
        </p:sp>
        <p:sp>
          <p:nvSpPr>
            <p:cNvPr id="234567" name="Line 71"/>
            <p:cNvSpPr>
              <a:spLocks noChangeShapeType="1"/>
            </p:cNvSpPr>
            <p:nvPr/>
          </p:nvSpPr>
          <p:spPr bwMode="auto">
            <a:xfrm>
              <a:off x="1104" y="2208"/>
              <a:ext cx="912" cy="0"/>
            </a:xfrm>
            <a:prstGeom prst="line">
              <a:avLst/>
            </a:prstGeom>
            <a:noFill/>
            <a:ln w="76200">
              <a:solidFill>
                <a:schemeClr val="folHlink"/>
              </a:solidFill>
              <a:round/>
            </a:ln>
            <a:effectLst/>
          </p:spPr>
          <p:txBody>
            <a:bodyPr wrap="none"/>
            <a:lstStyle/>
            <a:p>
              <a:endParaRPr lang="zh-CN" altLang="en-US"/>
            </a:p>
          </p:txBody>
        </p:sp>
        <p:sp>
          <p:nvSpPr>
            <p:cNvPr id="234568" name="Line 72"/>
            <p:cNvSpPr>
              <a:spLocks noChangeShapeType="1"/>
            </p:cNvSpPr>
            <p:nvPr/>
          </p:nvSpPr>
          <p:spPr bwMode="auto">
            <a:xfrm>
              <a:off x="1104" y="2544"/>
              <a:ext cx="912" cy="0"/>
            </a:xfrm>
            <a:prstGeom prst="line">
              <a:avLst/>
            </a:prstGeom>
            <a:noFill/>
            <a:ln w="76200">
              <a:solidFill>
                <a:schemeClr val="folHlink"/>
              </a:solidFill>
              <a:round/>
            </a:ln>
            <a:effectLst/>
          </p:spPr>
          <p:txBody>
            <a:bodyPr wrap="none"/>
            <a:lstStyle/>
            <a:p>
              <a:endParaRPr lang="zh-CN" altLang="en-US"/>
            </a:p>
          </p:txBody>
        </p:sp>
        <p:sp>
          <p:nvSpPr>
            <p:cNvPr id="234569" name="Line 73"/>
            <p:cNvSpPr>
              <a:spLocks noChangeShapeType="1"/>
            </p:cNvSpPr>
            <p:nvPr/>
          </p:nvSpPr>
          <p:spPr bwMode="auto">
            <a:xfrm>
              <a:off x="1104" y="3696"/>
              <a:ext cx="912" cy="0"/>
            </a:xfrm>
            <a:prstGeom prst="line">
              <a:avLst/>
            </a:prstGeom>
            <a:noFill/>
            <a:ln w="76200">
              <a:solidFill>
                <a:schemeClr val="folHlink"/>
              </a:solidFill>
              <a:round/>
            </a:ln>
            <a:effectLst/>
          </p:spPr>
          <p:txBody>
            <a:bodyPr wrap="none"/>
            <a:lstStyle/>
            <a:p>
              <a:endParaRPr lang="zh-CN" altLang="en-US"/>
            </a:p>
          </p:txBody>
        </p:sp>
      </p:grpSp>
      <p:sp>
        <p:nvSpPr>
          <p:cNvPr id="234570" name="Line 74"/>
          <p:cNvSpPr>
            <a:spLocks noChangeShapeType="1"/>
          </p:cNvSpPr>
          <p:nvPr/>
        </p:nvSpPr>
        <p:spPr bwMode="auto">
          <a:xfrm rot="8100000">
            <a:off x="4343400" y="4343401"/>
            <a:ext cx="0" cy="900113"/>
          </a:xfrm>
          <a:prstGeom prst="line">
            <a:avLst/>
          </a:prstGeom>
          <a:noFill/>
          <a:ln w="76200">
            <a:solidFill>
              <a:schemeClr val="folHlink"/>
            </a:solidFill>
            <a:round/>
          </a:ln>
          <a:effectLst/>
        </p:spPr>
        <p:txBody>
          <a:bodyPr wrap="none"/>
          <a:lstStyle/>
          <a:p>
            <a:endParaRPr lang="zh-CN" altLang="en-US"/>
          </a:p>
        </p:txBody>
      </p:sp>
      <p:sp>
        <p:nvSpPr>
          <p:cNvPr id="234571" name="Line 75"/>
          <p:cNvSpPr>
            <a:spLocks noChangeShapeType="1"/>
          </p:cNvSpPr>
          <p:nvPr/>
        </p:nvSpPr>
        <p:spPr bwMode="auto">
          <a:xfrm>
            <a:off x="4724400" y="3048000"/>
            <a:ext cx="0" cy="3733800"/>
          </a:xfrm>
          <a:prstGeom prst="line">
            <a:avLst/>
          </a:prstGeom>
          <a:noFill/>
          <a:ln w="38100">
            <a:solidFill>
              <a:schemeClr val="tx1"/>
            </a:solidFill>
            <a:prstDash val="dash"/>
            <a:round/>
          </a:ln>
          <a:effectLst/>
        </p:spPr>
        <p:txBody>
          <a:bodyPr wrap="none"/>
          <a:lstStyle/>
          <a:p>
            <a:endParaRPr lang="zh-CN" altLang="en-US"/>
          </a:p>
        </p:txBody>
      </p:sp>
      <p:grpSp>
        <p:nvGrpSpPr>
          <p:cNvPr id="11" name="Group 76"/>
          <p:cNvGrpSpPr/>
          <p:nvPr/>
        </p:nvGrpSpPr>
        <p:grpSpPr bwMode="auto">
          <a:xfrm>
            <a:off x="4648200" y="3505200"/>
            <a:ext cx="1600200" cy="2667000"/>
            <a:chOff x="1968" y="2208"/>
            <a:chExt cx="1008" cy="1680"/>
          </a:xfrm>
        </p:grpSpPr>
        <p:grpSp>
          <p:nvGrpSpPr>
            <p:cNvPr id="12" name="Group 77"/>
            <p:cNvGrpSpPr/>
            <p:nvPr/>
          </p:nvGrpSpPr>
          <p:grpSpPr bwMode="auto">
            <a:xfrm>
              <a:off x="2008" y="2219"/>
              <a:ext cx="920" cy="347"/>
              <a:chOff x="2008" y="2219"/>
              <a:chExt cx="920" cy="347"/>
            </a:xfrm>
          </p:grpSpPr>
          <p:sp>
            <p:nvSpPr>
              <p:cNvPr id="234574" name="Line 78"/>
              <p:cNvSpPr>
                <a:spLocks noChangeShapeType="1"/>
              </p:cNvSpPr>
              <p:nvPr/>
            </p:nvSpPr>
            <p:spPr bwMode="auto">
              <a:xfrm>
                <a:off x="2008" y="2219"/>
                <a:ext cx="920" cy="0"/>
              </a:xfrm>
              <a:prstGeom prst="line">
                <a:avLst/>
              </a:prstGeom>
              <a:noFill/>
              <a:ln w="38100">
                <a:solidFill>
                  <a:schemeClr val="folHlink"/>
                </a:solidFill>
                <a:round/>
              </a:ln>
              <a:effectLst/>
            </p:spPr>
            <p:txBody>
              <a:bodyPr wrap="none"/>
              <a:lstStyle/>
              <a:p>
                <a:endParaRPr lang="zh-CN" altLang="en-US"/>
              </a:p>
            </p:txBody>
          </p:sp>
          <p:sp>
            <p:nvSpPr>
              <p:cNvPr id="234575" name="Line 79"/>
              <p:cNvSpPr>
                <a:spLocks noChangeShapeType="1"/>
              </p:cNvSpPr>
              <p:nvPr/>
            </p:nvSpPr>
            <p:spPr bwMode="auto">
              <a:xfrm>
                <a:off x="2008" y="2566"/>
                <a:ext cx="920" cy="0"/>
              </a:xfrm>
              <a:prstGeom prst="line">
                <a:avLst/>
              </a:prstGeom>
              <a:noFill/>
              <a:ln w="38100">
                <a:solidFill>
                  <a:schemeClr val="folHlink"/>
                </a:solidFill>
                <a:round/>
              </a:ln>
              <a:effectLst/>
            </p:spPr>
            <p:txBody>
              <a:bodyPr wrap="none"/>
              <a:lstStyle/>
              <a:p>
                <a:endParaRPr lang="zh-CN" altLang="en-US"/>
              </a:p>
            </p:txBody>
          </p:sp>
        </p:grpSp>
        <p:sp>
          <p:nvSpPr>
            <p:cNvPr id="234576" name="Line 80"/>
            <p:cNvSpPr>
              <a:spLocks noChangeShapeType="1"/>
            </p:cNvSpPr>
            <p:nvPr/>
          </p:nvSpPr>
          <p:spPr bwMode="auto">
            <a:xfrm>
              <a:off x="2016" y="3696"/>
              <a:ext cx="816" cy="0"/>
            </a:xfrm>
            <a:prstGeom prst="line">
              <a:avLst/>
            </a:prstGeom>
            <a:noFill/>
            <a:ln w="76200">
              <a:solidFill>
                <a:schemeClr val="folHlink"/>
              </a:solidFill>
              <a:round/>
            </a:ln>
            <a:effectLst/>
          </p:spPr>
          <p:txBody>
            <a:bodyPr wrap="none"/>
            <a:lstStyle/>
            <a:p>
              <a:endParaRPr lang="zh-CN" altLang="en-US"/>
            </a:p>
          </p:txBody>
        </p:sp>
        <p:sp>
          <p:nvSpPr>
            <p:cNvPr id="234577" name="Line 81"/>
            <p:cNvSpPr>
              <a:spLocks noChangeShapeType="1"/>
            </p:cNvSpPr>
            <p:nvPr/>
          </p:nvSpPr>
          <p:spPr bwMode="auto">
            <a:xfrm>
              <a:off x="2016" y="2208"/>
              <a:ext cx="912" cy="0"/>
            </a:xfrm>
            <a:prstGeom prst="line">
              <a:avLst/>
            </a:prstGeom>
            <a:noFill/>
            <a:ln w="76200">
              <a:solidFill>
                <a:schemeClr val="folHlink"/>
              </a:solidFill>
              <a:round/>
            </a:ln>
            <a:effectLst/>
          </p:spPr>
          <p:txBody>
            <a:bodyPr wrap="none"/>
            <a:lstStyle/>
            <a:p>
              <a:endParaRPr lang="zh-CN" altLang="en-US"/>
            </a:p>
          </p:txBody>
        </p:sp>
        <p:sp>
          <p:nvSpPr>
            <p:cNvPr id="234578" name="Line 82"/>
            <p:cNvSpPr>
              <a:spLocks noChangeShapeType="1"/>
            </p:cNvSpPr>
            <p:nvPr/>
          </p:nvSpPr>
          <p:spPr bwMode="auto">
            <a:xfrm>
              <a:off x="2016" y="2544"/>
              <a:ext cx="912" cy="0"/>
            </a:xfrm>
            <a:prstGeom prst="line">
              <a:avLst/>
            </a:prstGeom>
            <a:noFill/>
            <a:ln w="76200">
              <a:solidFill>
                <a:schemeClr val="folHlink"/>
              </a:solidFill>
              <a:round/>
            </a:ln>
            <a:effectLst/>
          </p:spPr>
          <p:txBody>
            <a:bodyPr wrap="none"/>
            <a:lstStyle/>
            <a:p>
              <a:endParaRPr lang="zh-CN" altLang="en-US"/>
            </a:p>
          </p:txBody>
        </p:sp>
        <p:sp>
          <p:nvSpPr>
            <p:cNvPr id="234579" name="Line 83"/>
            <p:cNvSpPr>
              <a:spLocks noChangeShapeType="1"/>
            </p:cNvSpPr>
            <p:nvPr/>
          </p:nvSpPr>
          <p:spPr bwMode="auto">
            <a:xfrm>
              <a:off x="1968" y="3216"/>
              <a:ext cx="986" cy="0"/>
            </a:xfrm>
            <a:prstGeom prst="line">
              <a:avLst/>
            </a:prstGeom>
            <a:noFill/>
            <a:ln w="76200">
              <a:solidFill>
                <a:schemeClr val="folHlink"/>
              </a:solidFill>
              <a:round/>
            </a:ln>
            <a:effectLst/>
          </p:spPr>
          <p:txBody>
            <a:bodyPr wrap="none"/>
            <a:lstStyle/>
            <a:p>
              <a:endParaRPr lang="zh-CN" altLang="en-US"/>
            </a:p>
          </p:txBody>
        </p:sp>
        <p:sp>
          <p:nvSpPr>
            <p:cNvPr id="234580" name="Freeform 84"/>
            <p:cNvSpPr/>
            <p:nvPr/>
          </p:nvSpPr>
          <p:spPr bwMode="auto">
            <a:xfrm>
              <a:off x="2010" y="3530"/>
              <a:ext cx="931" cy="358"/>
            </a:xfrm>
            <a:custGeom>
              <a:avLst/>
              <a:gdLst/>
              <a:ahLst/>
              <a:cxnLst>
                <a:cxn ang="0">
                  <a:pos x="0" y="0"/>
                </a:cxn>
                <a:cxn ang="0">
                  <a:pos x="931" y="0"/>
                </a:cxn>
                <a:cxn ang="0">
                  <a:pos x="774" y="166"/>
                </a:cxn>
                <a:cxn ang="0">
                  <a:pos x="931" y="355"/>
                </a:cxn>
                <a:cxn ang="0">
                  <a:pos x="6" y="358"/>
                </a:cxn>
              </a:cxnLst>
              <a:rect l="0" t="0" r="r" b="b"/>
              <a:pathLst>
                <a:path w="931" h="358">
                  <a:moveTo>
                    <a:pt x="0" y="0"/>
                  </a:moveTo>
                  <a:lnTo>
                    <a:pt x="931" y="0"/>
                  </a:lnTo>
                  <a:lnTo>
                    <a:pt x="774" y="166"/>
                  </a:lnTo>
                  <a:lnTo>
                    <a:pt x="931" y="355"/>
                  </a:lnTo>
                  <a:lnTo>
                    <a:pt x="6" y="358"/>
                  </a:lnTo>
                </a:path>
              </a:pathLst>
            </a:custGeom>
            <a:solidFill>
              <a:schemeClr val="folHlink">
                <a:alpha val="50000"/>
              </a:schemeClr>
            </a:solidFill>
            <a:ln w="9525">
              <a:solidFill>
                <a:schemeClr val="folHlink"/>
              </a:solidFill>
              <a:round/>
            </a:ln>
            <a:effectLst/>
          </p:spPr>
          <p:txBody>
            <a:bodyPr wrap="none"/>
            <a:lstStyle/>
            <a:p>
              <a:endParaRPr lang="zh-CN" altLang="en-US"/>
            </a:p>
          </p:txBody>
        </p:sp>
        <p:sp>
          <p:nvSpPr>
            <p:cNvPr id="234581" name="Line 85"/>
            <p:cNvSpPr>
              <a:spLocks noChangeShapeType="1"/>
            </p:cNvSpPr>
            <p:nvPr/>
          </p:nvSpPr>
          <p:spPr bwMode="auto">
            <a:xfrm flipV="1">
              <a:off x="2784" y="3552"/>
              <a:ext cx="144" cy="144"/>
            </a:xfrm>
            <a:prstGeom prst="line">
              <a:avLst/>
            </a:prstGeom>
            <a:noFill/>
            <a:ln w="76200">
              <a:solidFill>
                <a:schemeClr val="folHlink"/>
              </a:solidFill>
              <a:round/>
            </a:ln>
            <a:effectLst/>
          </p:spPr>
          <p:txBody>
            <a:bodyPr wrap="none"/>
            <a:lstStyle/>
            <a:p>
              <a:endParaRPr lang="zh-CN" altLang="en-US"/>
            </a:p>
          </p:txBody>
        </p:sp>
        <p:sp>
          <p:nvSpPr>
            <p:cNvPr id="234582" name="Line 86"/>
            <p:cNvSpPr>
              <a:spLocks noChangeShapeType="1"/>
            </p:cNvSpPr>
            <p:nvPr/>
          </p:nvSpPr>
          <p:spPr bwMode="auto">
            <a:xfrm rot="5400000" flipV="1">
              <a:off x="2784" y="3696"/>
              <a:ext cx="192" cy="192"/>
            </a:xfrm>
            <a:prstGeom prst="line">
              <a:avLst/>
            </a:prstGeom>
            <a:noFill/>
            <a:ln w="76200">
              <a:solidFill>
                <a:schemeClr val="folHlink"/>
              </a:solidFill>
              <a:round/>
            </a:ln>
            <a:effectLst/>
          </p:spPr>
          <p:txBody>
            <a:bodyPr wrap="none"/>
            <a:lstStyle/>
            <a:p>
              <a:endParaRPr lang="zh-CN" altLang="en-US"/>
            </a:p>
          </p:txBody>
        </p:sp>
      </p:grpSp>
      <p:sp>
        <p:nvSpPr>
          <p:cNvPr id="234583" name="Line 87"/>
          <p:cNvSpPr>
            <a:spLocks noChangeShapeType="1"/>
          </p:cNvSpPr>
          <p:nvPr/>
        </p:nvSpPr>
        <p:spPr bwMode="auto">
          <a:xfrm>
            <a:off x="6172200" y="3048000"/>
            <a:ext cx="0" cy="3733800"/>
          </a:xfrm>
          <a:prstGeom prst="line">
            <a:avLst/>
          </a:prstGeom>
          <a:noFill/>
          <a:ln w="38100">
            <a:solidFill>
              <a:schemeClr val="tx1"/>
            </a:solidFill>
            <a:prstDash val="dash"/>
            <a:round/>
          </a:ln>
          <a:effectLst/>
        </p:spPr>
        <p:txBody>
          <a:bodyPr wrap="none"/>
          <a:lstStyle/>
          <a:p>
            <a:endParaRPr lang="zh-CN" altLang="en-US"/>
          </a:p>
        </p:txBody>
      </p:sp>
      <p:grpSp>
        <p:nvGrpSpPr>
          <p:cNvPr id="13" name="Group 88"/>
          <p:cNvGrpSpPr/>
          <p:nvPr/>
        </p:nvGrpSpPr>
        <p:grpSpPr bwMode="auto">
          <a:xfrm>
            <a:off x="6172200" y="3505200"/>
            <a:ext cx="838200" cy="2667000"/>
            <a:chOff x="2928" y="2208"/>
            <a:chExt cx="528" cy="1680"/>
          </a:xfrm>
        </p:grpSpPr>
        <p:sp>
          <p:nvSpPr>
            <p:cNvPr id="234585" name="Line 89"/>
            <p:cNvSpPr>
              <a:spLocks noChangeShapeType="1"/>
            </p:cNvSpPr>
            <p:nvPr/>
          </p:nvSpPr>
          <p:spPr bwMode="auto">
            <a:xfrm>
              <a:off x="2928" y="3216"/>
              <a:ext cx="528" cy="0"/>
            </a:xfrm>
            <a:prstGeom prst="line">
              <a:avLst/>
            </a:prstGeom>
            <a:noFill/>
            <a:ln w="76200">
              <a:solidFill>
                <a:schemeClr val="folHlink"/>
              </a:solidFill>
              <a:round/>
            </a:ln>
            <a:effectLst/>
          </p:spPr>
          <p:txBody>
            <a:bodyPr wrap="none"/>
            <a:lstStyle/>
            <a:p>
              <a:endParaRPr lang="zh-CN" altLang="en-US"/>
            </a:p>
          </p:txBody>
        </p:sp>
        <p:sp>
          <p:nvSpPr>
            <p:cNvPr id="234586" name="Line 90"/>
            <p:cNvSpPr>
              <a:spLocks noChangeShapeType="1"/>
            </p:cNvSpPr>
            <p:nvPr/>
          </p:nvSpPr>
          <p:spPr bwMode="auto">
            <a:xfrm>
              <a:off x="2928" y="3552"/>
              <a:ext cx="528" cy="0"/>
            </a:xfrm>
            <a:prstGeom prst="line">
              <a:avLst/>
            </a:prstGeom>
            <a:noFill/>
            <a:ln w="76200">
              <a:solidFill>
                <a:schemeClr val="folHlink"/>
              </a:solidFill>
              <a:round/>
            </a:ln>
            <a:effectLst/>
          </p:spPr>
          <p:txBody>
            <a:bodyPr wrap="none"/>
            <a:lstStyle/>
            <a:p>
              <a:endParaRPr lang="zh-CN" altLang="en-US"/>
            </a:p>
          </p:txBody>
        </p:sp>
        <p:sp>
          <p:nvSpPr>
            <p:cNvPr id="234587" name="Line 91"/>
            <p:cNvSpPr>
              <a:spLocks noChangeShapeType="1"/>
            </p:cNvSpPr>
            <p:nvPr/>
          </p:nvSpPr>
          <p:spPr bwMode="auto">
            <a:xfrm>
              <a:off x="2928" y="2208"/>
              <a:ext cx="528" cy="0"/>
            </a:xfrm>
            <a:prstGeom prst="line">
              <a:avLst/>
            </a:prstGeom>
            <a:noFill/>
            <a:ln w="76200">
              <a:solidFill>
                <a:schemeClr val="folHlink"/>
              </a:solidFill>
              <a:round/>
            </a:ln>
            <a:effectLst/>
          </p:spPr>
          <p:txBody>
            <a:bodyPr wrap="none"/>
            <a:lstStyle/>
            <a:p>
              <a:endParaRPr lang="zh-CN" altLang="en-US"/>
            </a:p>
          </p:txBody>
        </p:sp>
        <p:sp>
          <p:nvSpPr>
            <p:cNvPr id="234588" name="Line 92"/>
            <p:cNvSpPr>
              <a:spLocks noChangeShapeType="1"/>
            </p:cNvSpPr>
            <p:nvPr/>
          </p:nvSpPr>
          <p:spPr bwMode="auto">
            <a:xfrm>
              <a:off x="2928" y="2544"/>
              <a:ext cx="528" cy="0"/>
            </a:xfrm>
            <a:prstGeom prst="line">
              <a:avLst/>
            </a:prstGeom>
            <a:noFill/>
            <a:ln w="76200">
              <a:solidFill>
                <a:schemeClr val="folHlink"/>
              </a:solidFill>
              <a:round/>
            </a:ln>
            <a:effectLst/>
          </p:spPr>
          <p:txBody>
            <a:bodyPr wrap="none"/>
            <a:lstStyle/>
            <a:p>
              <a:endParaRPr lang="zh-CN" altLang="en-US"/>
            </a:p>
          </p:txBody>
        </p:sp>
        <p:sp>
          <p:nvSpPr>
            <p:cNvPr id="234589" name="Line 93"/>
            <p:cNvSpPr>
              <a:spLocks noChangeShapeType="1"/>
            </p:cNvSpPr>
            <p:nvPr/>
          </p:nvSpPr>
          <p:spPr bwMode="auto">
            <a:xfrm>
              <a:off x="2928" y="3888"/>
              <a:ext cx="528" cy="0"/>
            </a:xfrm>
            <a:prstGeom prst="line">
              <a:avLst/>
            </a:prstGeom>
            <a:noFill/>
            <a:ln w="76200">
              <a:solidFill>
                <a:schemeClr val="folHlink"/>
              </a:solidFill>
              <a:round/>
            </a:ln>
            <a:effectLst/>
          </p:spPr>
          <p:txBody>
            <a:bodyPr wrap="none"/>
            <a:lstStyle/>
            <a:p>
              <a:endParaRPr lang="zh-CN" altLang="en-US"/>
            </a:p>
          </p:txBody>
        </p:sp>
      </p:grpSp>
      <p:sp>
        <p:nvSpPr>
          <p:cNvPr id="234590" name="Line 94"/>
          <p:cNvSpPr>
            <a:spLocks noChangeShapeType="1"/>
          </p:cNvSpPr>
          <p:nvPr/>
        </p:nvSpPr>
        <p:spPr bwMode="auto">
          <a:xfrm rot="2700000">
            <a:off x="7322344" y="4350544"/>
            <a:ext cx="0" cy="900112"/>
          </a:xfrm>
          <a:prstGeom prst="line">
            <a:avLst/>
          </a:prstGeom>
          <a:noFill/>
          <a:ln w="76200">
            <a:solidFill>
              <a:schemeClr val="folHlink"/>
            </a:solidFill>
            <a:round/>
          </a:ln>
          <a:effectLst/>
        </p:spPr>
        <p:txBody>
          <a:bodyPr wrap="none"/>
          <a:lstStyle/>
          <a:p>
            <a:endParaRPr lang="zh-CN" altLang="en-US"/>
          </a:p>
        </p:txBody>
      </p:sp>
      <p:grpSp>
        <p:nvGrpSpPr>
          <p:cNvPr id="14" name="Group 95"/>
          <p:cNvGrpSpPr/>
          <p:nvPr/>
        </p:nvGrpSpPr>
        <p:grpSpPr bwMode="auto">
          <a:xfrm>
            <a:off x="6934200" y="3505200"/>
            <a:ext cx="698500" cy="2700338"/>
            <a:chOff x="3408" y="2208"/>
            <a:chExt cx="440" cy="1701"/>
          </a:xfrm>
        </p:grpSpPr>
        <p:sp>
          <p:nvSpPr>
            <p:cNvPr id="234592" name="Line 96"/>
            <p:cNvSpPr>
              <a:spLocks noChangeShapeType="1"/>
            </p:cNvSpPr>
            <p:nvPr/>
          </p:nvSpPr>
          <p:spPr bwMode="auto">
            <a:xfrm>
              <a:off x="3456" y="2208"/>
              <a:ext cx="384" cy="0"/>
            </a:xfrm>
            <a:prstGeom prst="line">
              <a:avLst/>
            </a:prstGeom>
            <a:noFill/>
            <a:ln w="76200">
              <a:solidFill>
                <a:schemeClr val="folHlink"/>
              </a:solidFill>
              <a:round/>
            </a:ln>
            <a:effectLst/>
          </p:spPr>
          <p:txBody>
            <a:bodyPr wrap="none"/>
            <a:lstStyle/>
            <a:p>
              <a:endParaRPr lang="zh-CN" altLang="en-US"/>
            </a:p>
          </p:txBody>
        </p:sp>
        <p:sp>
          <p:nvSpPr>
            <p:cNvPr id="234593" name="Line 97"/>
            <p:cNvSpPr>
              <a:spLocks noChangeShapeType="1"/>
            </p:cNvSpPr>
            <p:nvPr/>
          </p:nvSpPr>
          <p:spPr bwMode="auto">
            <a:xfrm flipV="1">
              <a:off x="3648" y="3696"/>
              <a:ext cx="192" cy="192"/>
            </a:xfrm>
            <a:prstGeom prst="line">
              <a:avLst/>
            </a:prstGeom>
            <a:noFill/>
            <a:ln w="76200">
              <a:solidFill>
                <a:schemeClr val="folHlink"/>
              </a:solidFill>
              <a:round/>
            </a:ln>
            <a:effectLst/>
          </p:spPr>
          <p:txBody>
            <a:bodyPr wrap="none"/>
            <a:lstStyle/>
            <a:p>
              <a:endParaRPr lang="zh-CN" altLang="en-US"/>
            </a:p>
          </p:txBody>
        </p:sp>
        <p:sp>
          <p:nvSpPr>
            <p:cNvPr id="234594" name="Line 98"/>
            <p:cNvSpPr>
              <a:spLocks noChangeShapeType="1"/>
            </p:cNvSpPr>
            <p:nvPr/>
          </p:nvSpPr>
          <p:spPr bwMode="auto">
            <a:xfrm rot="5400000" flipV="1">
              <a:off x="3696" y="3552"/>
              <a:ext cx="144" cy="144"/>
            </a:xfrm>
            <a:prstGeom prst="line">
              <a:avLst/>
            </a:prstGeom>
            <a:noFill/>
            <a:ln w="76200">
              <a:solidFill>
                <a:schemeClr val="folHlink"/>
              </a:solidFill>
              <a:round/>
            </a:ln>
            <a:effectLst/>
          </p:spPr>
          <p:txBody>
            <a:bodyPr wrap="none"/>
            <a:lstStyle/>
            <a:p>
              <a:endParaRPr lang="zh-CN" altLang="en-US"/>
            </a:p>
          </p:txBody>
        </p:sp>
        <p:sp>
          <p:nvSpPr>
            <p:cNvPr id="234595" name="Freeform 99"/>
            <p:cNvSpPr/>
            <p:nvPr/>
          </p:nvSpPr>
          <p:spPr bwMode="auto">
            <a:xfrm>
              <a:off x="3423" y="2806"/>
              <a:ext cx="417" cy="431"/>
            </a:xfrm>
            <a:custGeom>
              <a:avLst/>
              <a:gdLst/>
              <a:ahLst/>
              <a:cxnLst>
                <a:cxn ang="0">
                  <a:pos x="0" y="442"/>
                </a:cxn>
                <a:cxn ang="0">
                  <a:pos x="417" y="442"/>
                </a:cxn>
                <a:cxn ang="0">
                  <a:pos x="417" y="0"/>
                </a:cxn>
                <a:cxn ang="0">
                  <a:pos x="0" y="442"/>
                </a:cxn>
              </a:cxnLst>
              <a:rect l="0" t="0" r="r" b="b"/>
              <a:pathLst>
                <a:path w="417" h="442">
                  <a:moveTo>
                    <a:pt x="0" y="442"/>
                  </a:moveTo>
                  <a:lnTo>
                    <a:pt x="417" y="442"/>
                  </a:lnTo>
                  <a:lnTo>
                    <a:pt x="417" y="0"/>
                  </a:lnTo>
                  <a:lnTo>
                    <a:pt x="0" y="442"/>
                  </a:lnTo>
                  <a:close/>
                </a:path>
              </a:pathLst>
            </a:custGeom>
            <a:solidFill>
              <a:schemeClr val="folHlink">
                <a:alpha val="50000"/>
              </a:schemeClr>
            </a:solidFill>
            <a:ln w="9525">
              <a:solidFill>
                <a:schemeClr val="folHlink"/>
              </a:solidFill>
              <a:round/>
            </a:ln>
            <a:effectLst/>
          </p:spPr>
          <p:txBody>
            <a:bodyPr wrap="none"/>
            <a:lstStyle/>
            <a:p>
              <a:endParaRPr lang="zh-CN" altLang="en-US"/>
            </a:p>
          </p:txBody>
        </p:sp>
        <p:sp>
          <p:nvSpPr>
            <p:cNvPr id="234596" name="Line 100"/>
            <p:cNvSpPr>
              <a:spLocks noChangeShapeType="1"/>
            </p:cNvSpPr>
            <p:nvPr/>
          </p:nvSpPr>
          <p:spPr bwMode="auto">
            <a:xfrm>
              <a:off x="3456" y="2544"/>
              <a:ext cx="384" cy="0"/>
            </a:xfrm>
            <a:prstGeom prst="line">
              <a:avLst/>
            </a:prstGeom>
            <a:noFill/>
            <a:ln w="76200">
              <a:solidFill>
                <a:schemeClr val="folHlink"/>
              </a:solidFill>
              <a:round/>
            </a:ln>
            <a:effectLst/>
          </p:spPr>
          <p:txBody>
            <a:bodyPr wrap="none"/>
            <a:lstStyle/>
            <a:p>
              <a:endParaRPr lang="zh-CN" altLang="en-US"/>
            </a:p>
          </p:txBody>
        </p:sp>
        <p:sp>
          <p:nvSpPr>
            <p:cNvPr id="234597" name="Line 101"/>
            <p:cNvSpPr>
              <a:spLocks noChangeShapeType="1"/>
            </p:cNvSpPr>
            <p:nvPr/>
          </p:nvSpPr>
          <p:spPr bwMode="auto">
            <a:xfrm>
              <a:off x="3456" y="3552"/>
              <a:ext cx="240" cy="0"/>
            </a:xfrm>
            <a:prstGeom prst="line">
              <a:avLst/>
            </a:prstGeom>
            <a:noFill/>
            <a:ln w="76200">
              <a:solidFill>
                <a:schemeClr val="folHlink"/>
              </a:solidFill>
              <a:round/>
            </a:ln>
            <a:effectLst/>
          </p:spPr>
          <p:txBody>
            <a:bodyPr wrap="none"/>
            <a:lstStyle/>
            <a:p>
              <a:endParaRPr lang="zh-CN" altLang="en-US"/>
            </a:p>
          </p:txBody>
        </p:sp>
        <p:sp>
          <p:nvSpPr>
            <p:cNvPr id="234598" name="Line 102"/>
            <p:cNvSpPr>
              <a:spLocks noChangeShapeType="1"/>
            </p:cNvSpPr>
            <p:nvPr/>
          </p:nvSpPr>
          <p:spPr bwMode="auto">
            <a:xfrm>
              <a:off x="3408" y="3888"/>
              <a:ext cx="240" cy="0"/>
            </a:xfrm>
            <a:prstGeom prst="line">
              <a:avLst/>
            </a:prstGeom>
            <a:noFill/>
            <a:ln w="76200">
              <a:solidFill>
                <a:schemeClr val="folHlink"/>
              </a:solidFill>
              <a:round/>
            </a:ln>
            <a:effectLst/>
          </p:spPr>
          <p:txBody>
            <a:bodyPr wrap="none"/>
            <a:lstStyle/>
            <a:p>
              <a:endParaRPr lang="zh-CN" altLang="en-US"/>
            </a:p>
          </p:txBody>
        </p:sp>
        <p:sp>
          <p:nvSpPr>
            <p:cNvPr id="234599" name="Freeform 103"/>
            <p:cNvSpPr/>
            <p:nvPr/>
          </p:nvSpPr>
          <p:spPr bwMode="auto">
            <a:xfrm>
              <a:off x="3591" y="3530"/>
              <a:ext cx="257" cy="379"/>
            </a:xfrm>
            <a:custGeom>
              <a:avLst/>
              <a:gdLst/>
              <a:ahLst/>
              <a:cxnLst>
                <a:cxn ang="0">
                  <a:pos x="249" y="166"/>
                </a:cxn>
                <a:cxn ang="0">
                  <a:pos x="0" y="0"/>
                </a:cxn>
                <a:cxn ang="0">
                  <a:pos x="245" y="0"/>
                </a:cxn>
                <a:cxn ang="0">
                  <a:pos x="257" y="379"/>
                </a:cxn>
                <a:cxn ang="0">
                  <a:pos x="61" y="379"/>
                </a:cxn>
              </a:cxnLst>
              <a:rect l="0" t="0" r="r" b="b"/>
              <a:pathLst>
                <a:path w="257" h="379">
                  <a:moveTo>
                    <a:pt x="249" y="166"/>
                  </a:moveTo>
                  <a:lnTo>
                    <a:pt x="0" y="0"/>
                  </a:lnTo>
                  <a:lnTo>
                    <a:pt x="245" y="0"/>
                  </a:lnTo>
                  <a:lnTo>
                    <a:pt x="257" y="379"/>
                  </a:lnTo>
                  <a:lnTo>
                    <a:pt x="61" y="379"/>
                  </a:lnTo>
                </a:path>
              </a:pathLst>
            </a:custGeom>
            <a:solidFill>
              <a:schemeClr val="folHlink">
                <a:alpha val="50000"/>
              </a:schemeClr>
            </a:solidFill>
            <a:ln w="9525">
              <a:solidFill>
                <a:schemeClr val="folHlink"/>
              </a:solidFill>
              <a:round/>
            </a:ln>
            <a:effectLst/>
          </p:spPr>
          <p:txBody>
            <a:bodyPr wrap="none"/>
            <a:lstStyle/>
            <a:p>
              <a:endParaRPr lang="zh-CN" altLang="en-US"/>
            </a:p>
          </p:txBody>
        </p:sp>
      </p:grpSp>
      <p:sp>
        <p:nvSpPr>
          <p:cNvPr id="234600" name="Line 104"/>
          <p:cNvSpPr>
            <a:spLocks noChangeShapeType="1"/>
          </p:cNvSpPr>
          <p:nvPr/>
        </p:nvSpPr>
        <p:spPr bwMode="auto">
          <a:xfrm>
            <a:off x="7620000" y="3048000"/>
            <a:ext cx="0" cy="3733800"/>
          </a:xfrm>
          <a:prstGeom prst="line">
            <a:avLst/>
          </a:prstGeom>
          <a:noFill/>
          <a:ln w="38100">
            <a:solidFill>
              <a:schemeClr val="tx1"/>
            </a:solidFill>
            <a:prstDash val="dash"/>
            <a:round/>
          </a:ln>
          <a:effectLst/>
        </p:spPr>
        <p:txBody>
          <a:bodyPr wrap="none"/>
          <a:lstStyle/>
          <a:p>
            <a:endParaRPr lang="zh-CN" altLang="en-US"/>
          </a:p>
        </p:txBody>
      </p:sp>
      <p:grpSp>
        <p:nvGrpSpPr>
          <p:cNvPr id="15" name="Group 105"/>
          <p:cNvGrpSpPr/>
          <p:nvPr/>
        </p:nvGrpSpPr>
        <p:grpSpPr bwMode="auto">
          <a:xfrm>
            <a:off x="7620000" y="3487738"/>
            <a:ext cx="1600200" cy="2724150"/>
            <a:chOff x="3840" y="2197"/>
            <a:chExt cx="1008" cy="1716"/>
          </a:xfrm>
        </p:grpSpPr>
        <p:grpSp>
          <p:nvGrpSpPr>
            <p:cNvPr id="16" name="Group 106"/>
            <p:cNvGrpSpPr/>
            <p:nvPr/>
          </p:nvGrpSpPr>
          <p:grpSpPr bwMode="auto">
            <a:xfrm>
              <a:off x="3840" y="2208"/>
              <a:ext cx="912" cy="1488"/>
              <a:chOff x="3840" y="2208"/>
              <a:chExt cx="912" cy="1488"/>
            </a:xfrm>
          </p:grpSpPr>
          <p:sp>
            <p:nvSpPr>
              <p:cNvPr id="234603" name="Line 107"/>
              <p:cNvSpPr>
                <a:spLocks noChangeShapeType="1"/>
              </p:cNvSpPr>
              <p:nvPr/>
            </p:nvSpPr>
            <p:spPr bwMode="auto">
              <a:xfrm>
                <a:off x="3840" y="2832"/>
                <a:ext cx="912" cy="0"/>
              </a:xfrm>
              <a:prstGeom prst="line">
                <a:avLst/>
              </a:prstGeom>
              <a:noFill/>
              <a:ln w="76200">
                <a:solidFill>
                  <a:schemeClr val="folHlink"/>
                </a:solidFill>
                <a:round/>
              </a:ln>
              <a:effectLst/>
            </p:spPr>
            <p:txBody>
              <a:bodyPr wrap="none"/>
              <a:lstStyle/>
              <a:p>
                <a:endParaRPr lang="zh-CN" altLang="en-US"/>
              </a:p>
            </p:txBody>
          </p:sp>
          <p:sp>
            <p:nvSpPr>
              <p:cNvPr id="234604" name="Line 108"/>
              <p:cNvSpPr>
                <a:spLocks noChangeShapeType="1"/>
              </p:cNvSpPr>
              <p:nvPr/>
            </p:nvSpPr>
            <p:spPr bwMode="auto">
              <a:xfrm>
                <a:off x="3840" y="3696"/>
                <a:ext cx="912" cy="0"/>
              </a:xfrm>
              <a:prstGeom prst="line">
                <a:avLst/>
              </a:prstGeom>
              <a:noFill/>
              <a:ln w="76200">
                <a:solidFill>
                  <a:schemeClr val="folHlink"/>
                </a:solidFill>
                <a:round/>
              </a:ln>
              <a:effectLst/>
            </p:spPr>
            <p:txBody>
              <a:bodyPr wrap="none"/>
              <a:lstStyle/>
              <a:p>
                <a:endParaRPr lang="zh-CN" altLang="en-US"/>
              </a:p>
            </p:txBody>
          </p:sp>
          <p:sp>
            <p:nvSpPr>
              <p:cNvPr id="234605" name="Line 109"/>
              <p:cNvSpPr>
                <a:spLocks noChangeShapeType="1"/>
              </p:cNvSpPr>
              <p:nvPr/>
            </p:nvSpPr>
            <p:spPr bwMode="auto">
              <a:xfrm>
                <a:off x="3840" y="2208"/>
                <a:ext cx="912" cy="0"/>
              </a:xfrm>
              <a:prstGeom prst="line">
                <a:avLst/>
              </a:prstGeom>
              <a:noFill/>
              <a:ln w="76200">
                <a:solidFill>
                  <a:schemeClr val="folHlink"/>
                </a:solidFill>
                <a:round/>
              </a:ln>
              <a:effectLst/>
            </p:spPr>
            <p:txBody>
              <a:bodyPr wrap="none"/>
              <a:lstStyle/>
              <a:p>
                <a:endParaRPr lang="zh-CN" altLang="en-US"/>
              </a:p>
            </p:txBody>
          </p:sp>
          <p:sp>
            <p:nvSpPr>
              <p:cNvPr id="234606" name="Line 110"/>
              <p:cNvSpPr>
                <a:spLocks noChangeShapeType="1"/>
              </p:cNvSpPr>
              <p:nvPr/>
            </p:nvSpPr>
            <p:spPr bwMode="auto">
              <a:xfrm>
                <a:off x="3840" y="2544"/>
                <a:ext cx="912" cy="0"/>
              </a:xfrm>
              <a:prstGeom prst="line">
                <a:avLst/>
              </a:prstGeom>
              <a:noFill/>
              <a:ln w="76200">
                <a:solidFill>
                  <a:schemeClr val="folHlink"/>
                </a:solidFill>
                <a:round/>
              </a:ln>
              <a:effectLst/>
            </p:spPr>
            <p:txBody>
              <a:bodyPr wrap="none"/>
              <a:lstStyle/>
              <a:p>
                <a:endParaRPr lang="zh-CN" altLang="en-US"/>
              </a:p>
            </p:txBody>
          </p:sp>
        </p:grpSp>
        <p:sp>
          <p:nvSpPr>
            <p:cNvPr id="234607" name="Line 111"/>
            <p:cNvSpPr>
              <a:spLocks noChangeShapeType="1"/>
            </p:cNvSpPr>
            <p:nvPr/>
          </p:nvSpPr>
          <p:spPr bwMode="auto">
            <a:xfrm rot="2700000">
              <a:off x="4717" y="2316"/>
              <a:ext cx="0" cy="263"/>
            </a:xfrm>
            <a:prstGeom prst="line">
              <a:avLst/>
            </a:prstGeom>
            <a:noFill/>
            <a:ln w="76200">
              <a:solidFill>
                <a:schemeClr val="folHlink"/>
              </a:solidFill>
              <a:round/>
            </a:ln>
            <a:effectLst/>
          </p:spPr>
          <p:txBody>
            <a:bodyPr wrap="none"/>
            <a:lstStyle/>
            <a:p>
              <a:endParaRPr lang="zh-CN" altLang="en-US"/>
            </a:p>
          </p:txBody>
        </p:sp>
        <p:sp>
          <p:nvSpPr>
            <p:cNvPr id="234608" name="Line 112"/>
            <p:cNvSpPr>
              <a:spLocks noChangeShapeType="1"/>
            </p:cNvSpPr>
            <p:nvPr/>
          </p:nvSpPr>
          <p:spPr bwMode="auto">
            <a:xfrm rot="8100000">
              <a:off x="4728" y="2197"/>
              <a:ext cx="0" cy="192"/>
            </a:xfrm>
            <a:prstGeom prst="line">
              <a:avLst/>
            </a:prstGeom>
            <a:noFill/>
            <a:ln w="76200">
              <a:solidFill>
                <a:schemeClr val="folHlink"/>
              </a:solidFill>
              <a:round/>
            </a:ln>
            <a:effectLst/>
          </p:spPr>
          <p:txBody>
            <a:bodyPr wrap="none"/>
            <a:lstStyle/>
            <a:p>
              <a:endParaRPr lang="zh-CN" altLang="en-US"/>
            </a:p>
          </p:txBody>
        </p:sp>
        <p:sp>
          <p:nvSpPr>
            <p:cNvPr id="234609" name="Rectangle 113"/>
            <p:cNvSpPr>
              <a:spLocks noChangeArrowheads="1"/>
            </p:cNvSpPr>
            <p:nvPr/>
          </p:nvSpPr>
          <p:spPr bwMode="auto">
            <a:xfrm>
              <a:off x="3840" y="2832"/>
              <a:ext cx="912" cy="406"/>
            </a:xfrm>
            <a:prstGeom prst="rect">
              <a:avLst/>
            </a:prstGeom>
            <a:solidFill>
              <a:schemeClr val="folHlink">
                <a:alpha val="50000"/>
              </a:schemeClr>
            </a:solidFill>
            <a:ln w="9525">
              <a:solidFill>
                <a:schemeClr val="folHlink"/>
              </a:solidFill>
              <a:miter lim="800000"/>
            </a:ln>
            <a:effectLst/>
          </p:spPr>
          <p:txBody>
            <a:bodyPr wrap="none" anchor="ctr"/>
            <a:lstStyle/>
            <a:p>
              <a:endParaRPr lang="zh-CN" altLang="en-US"/>
            </a:p>
          </p:txBody>
        </p:sp>
        <p:sp>
          <p:nvSpPr>
            <p:cNvPr id="234610" name="Rectangle 114"/>
            <p:cNvSpPr>
              <a:spLocks noChangeArrowheads="1"/>
            </p:cNvSpPr>
            <p:nvPr/>
          </p:nvSpPr>
          <p:spPr bwMode="auto">
            <a:xfrm>
              <a:off x="3840" y="3530"/>
              <a:ext cx="912" cy="383"/>
            </a:xfrm>
            <a:prstGeom prst="rect">
              <a:avLst/>
            </a:prstGeom>
            <a:solidFill>
              <a:schemeClr val="folHlink">
                <a:alpha val="50000"/>
              </a:schemeClr>
            </a:solidFill>
            <a:ln w="9525">
              <a:solidFill>
                <a:schemeClr val="folHlink"/>
              </a:solidFill>
              <a:miter lim="800000"/>
            </a:ln>
            <a:effectLst/>
          </p:spPr>
          <p:txBody>
            <a:bodyPr wrap="none" anchor="ctr"/>
            <a:lstStyle/>
            <a:p>
              <a:endParaRPr lang="zh-CN" altLang="en-US"/>
            </a:p>
          </p:txBody>
        </p:sp>
      </p:grpSp>
      <p:grpSp>
        <p:nvGrpSpPr>
          <p:cNvPr id="17" name="Group 115"/>
          <p:cNvGrpSpPr/>
          <p:nvPr/>
        </p:nvGrpSpPr>
        <p:grpSpPr bwMode="auto">
          <a:xfrm>
            <a:off x="8763000" y="3505200"/>
            <a:ext cx="1816100" cy="2706688"/>
            <a:chOff x="4571" y="2208"/>
            <a:chExt cx="1144" cy="1705"/>
          </a:xfrm>
        </p:grpSpPr>
        <p:grpSp>
          <p:nvGrpSpPr>
            <p:cNvPr id="18" name="Group 116"/>
            <p:cNvGrpSpPr/>
            <p:nvPr/>
          </p:nvGrpSpPr>
          <p:grpSpPr bwMode="auto">
            <a:xfrm>
              <a:off x="4752" y="2208"/>
              <a:ext cx="957" cy="1488"/>
              <a:chOff x="4752" y="2208"/>
              <a:chExt cx="912" cy="1488"/>
            </a:xfrm>
          </p:grpSpPr>
          <p:sp>
            <p:nvSpPr>
              <p:cNvPr id="234613" name="Line 117"/>
              <p:cNvSpPr>
                <a:spLocks noChangeShapeType="1"/>
              </p:cNvSpPr>
              <p:nvPr/>
            </p:nvSpPr>
            <p:spPr bwMode="auto">
              <a:xfrm>
                <a:off x="4752" y="3696"/>
                <a:ext cx="912" cy="0"/>
              </a:xfrm>
              <a:prstGeom prst="line">
                <a:avLst/>
              </a:prstGeom>
              <a:noFill/>
              <a:ln w="76200">
                <a:solidFill>
                  <a:schemeClr val="folHlink"/>
                </a:solidFill>
                <a:round/>
              </a:ln>
              <a:effectLst/>
            </p:spPr>
            <p:txBody>
              <a:bodyPr wrap="none"/>
              <a:lstStyle/>
              <a:p>
                <a:endParaRPr lang="zh-CN" altLang="en-US"/>
              </a:p>
            </p:txBody>
          </p:sp>
          <p:sp>
            <p:nvSpPr>
              <p:cNvPr id="234614" name="Line 118"/>
              <p:cNvSpPr>
                <a:spLocks noChangeShapeType="1"/>
              </p:cNvSpPr>
              <p:nvPr/>
            </p:nvSpPr>
            <p:spPr bwMode="auto">
              <a:xfrm>
                <a:off x="4752" y="2832"/>
                <a:ext cx="912" cy="0"/>
              </a:xfrm>
              <a:prstGeom prst="line">
                <a:avLst/>
              </a:prstGeom>
              <a:noFill/>
              <a:ln w="76200">
                <a:solidFill>
                  <a:schemeClr val="folHlink"/>
                </a:solidFill>
                <a:round/>
              </a:ln>
              <a:effectLst/>
            </p:spPr>
            <p:txBody>
              <a:bodyPr wrap="none"/>
              <a:lstStyle/>
              <a:p>
                <a:endParaRPr lang="zh-CN" altLang="en-US"/>
              </a:p>
            </p:txBody>
          </p:sp>
          <p:sp>
            <p:nvSpPr>
              <p:cNvPr id="234615" name="Line 119"/>
              <p:cNvSpPr>
                <a:spLocks noChangeShapeType="1"/>
              </p:cNvSpPr>
              <p:nvPr/>
            </p:nvSpPr>
            <p:spPr bwMode="auto">
              <a:xfrm>
                <a:off x="4752" y="2208"/>
                <a:ext cx="912" cy="0"/>
              </a:xfrm>
              <a:prstGeom prst="line">
                <a:avLst/>
              </a:prstGeom>
              <a:noFill/>
              <a:ln w="76200">
                <a:solidFill>
                  <a:schemeClr val="folHlink"/>
                </a:solidFill>
                <a:round/>
              </a:ln>
              <a:effectLst/>
            </p:spPr>
            <p:txBody>
              <a:bodyPr wrap="none"/>
              <a:lstStyle/>
              <a:p>
                <a:endParaRPr lang="zh-CN" altLang="en-US"/>
              </a:p>
            </p:txBody>
          </p:sp>
          <p:sp>
            <p:nvSpPr>
              <p:cNvPr id="234616" name="Line 120"/>
              <p:cNvSpPr>
                <a:spLocks noChangeShapeType="1"/>
              </p:cNvSpPr>
              <p:nvPr/>
            </p:nvSpPr>
            <p:spPr bwMode="auto">
              <a:xfrm>
                <a:off x="4752" y="2544"/>
                <a:ext cx="912" cy="0"/>
              </a:xfrm>
              <a:prstGeom prst="line">
                <a:avLst/>
              </a:prstGeom>
              <a:noFill/>
              <a:ln w="76200">
                <a:solidFill>
                  <a:schemeClr val="folHlink"/>
                </a:solidFill>
                <a:round/>
              </a:ln>
              <a:effectLst/>
            </p:spPr>
            <p:txBody>
              <a:bodyPr wrap="none"/>
              <a:lstStyle/>
              <a:p>
                <a:endParaRPr lang="zh-CN" altLang="en-US"/>
              </a:p>
            </p:txBody>
          </p:sp>
        </p:grpSp>
        <p:sp>
          <p:nvSpPr>
            <p:cNvPr id="234617" name="Freeform 121"/>
            <p:cNvSpPr/>
            <p:nvPr/>
          </p:nvSpPr>
          <p:spPr bwMode="auto">
            <a:xfrm>
              <a:off x="4571" y="2208"/>
              <a:ext cx="1140" cy="353"/>
            </a:xfrm>
            <a:custGeom>
              <a:avLst/>
              <a:gdLst/>
              <a:ahLst/>
              <a:cxnLst>
                <a:cxn ang="0">
                  <a:pos x="85" y="0"/>
                </a:cxn>
                <a:cxn ang="0">
                  <a:pos x="1140" y="10"/>
                </a:cxn>
                <a:cxn ang="0">
                  <a:pos x="1140" y="353"/>
                </a:cxn>
                <a:cxn ang="0">
                  <a:pos x="0" y="353"/>
                </a:cxn>
                <a:cxn ang="0">
                  <a:pos x="229" y="144"/>
                </a:cxn>
              </a:cxnLst>
              <a:rect l="0" t="0" r="r" b="b"/>
              <a:pathLst>
                <a:path w="1140" h="353">
                  <a:moveTo>
                    <a:pt x="85" y="0"/>
                  </a:moveTo>
                  <a:lnTo>
                    <a:pt x="1140" y="10"/>
                  </a:lnTo>
                  <a:lnTo>
                    <a:pt x="1140" y="353"/>
                  </a:lnTo>
                  <a:lnTo>
                    <a:pt x="0" y="353"/>
                  </a:lnTo>
                  <a:lnTo>
                    <a:pt x="229" y="144"/>
                  </a:lnTo>
                </a:path>
              </a:pathLst>
            </a:custGeom>
            <a:solidFill>
              <a:schemeClr val="folHlink">
                <a:alpha val="50000"/>
              </a:schemeClr>
            </a:solidFill>
            <a:ln w="9525">
              <a:solidFill>
                <a:schemeClr val="folHlink"/>
              </a:solidFill>
              <a:round/>
            </a:ln>
            <a:effectLst/>
          </p:spPr>
          <p:txBody>
            <a:bodyPr wrap="none"/>
            <a:lstStyle/>
            <a:p>
              <a:endParaRPr lang="zh-CN" altLang="en-US"/>
            </a:p>
          </p:txBody>
        </p:sp>
        <p:sp>
          <p:nvSpPr>
            <p:cNvPr id="234618" name="Rectangle 122"/>
            <p:cNvSpPr>
              <a:spLocks noChangeArrowheads="1"/>
            </p:cNvSpPr>
            <p:nvPr/>
          </p:nvSpPr>
          <p:spPr bwMode="auto">
            <a:xfrm>
              <a:off x="4752" y="2829"/>
              <a:ext cx="963" cy="410"/>
            </a:xfrm>
            <a:prstGeom prst="rect">
              <a:avLst/>
            </a:prstGeom>
            <a:solidFill>
              <a:schemeClr val="folHlink">
                <a:alpha val="50000"/>
              </a:schemeClr>
            </a:solidFill>
            <a:ln w="9525">
              <a:solidFill>
                <a:schemeClr val="folHlink"/>
              </a:solidFill>
              <a:miter lim="800000"/>
            </a:ln>
            <a:effectLst/>
          </p:spPr>
          <p:txBody>
            <a:bodyPr wrap="none" anchor="ctr"/>
            <a:lstStyle/>
            <a:p>
              <a:endParaRPr lang="zh-CN" altLang="en-US"/>
            </a:p>
          </p:txBody>
        </p:sp>
        <p:sp>
          <p:nvSpPr>
            <p:cNvPr id="234619" name="Rectangle 123"/>
            <p:cNvSpPr>
              <a:spLocks noChangeArrowheads="1"/>
            </p:cNvSpPr>
            <p:nvPr/>
          </p:nvSpPr>
          <p:spPr bwMode="auto">
            <a:xfrm>
              <a:off x="4752" y="3529"/>
              <a:ext cx="963" cy="384"/>
            </a:xfrm>
            <a:prstGeom prst="rect">
              <a:avLst/>
            </a:prstGeom>
            <a:solidFill>
              <a:schemeClr val="folHlink">
                <a:alpha val="50000"/>
              </a:schemeClr>
            </a:solidFill>
            <a:ln w="9525">
              <a:solidFill>
                <a:schemeClr val="folHlink"/>
              </a:solidFill>
              <a:miter lim="800000"/>
            </a:ln>
            <a:effectLst/>
          </p:spPr>
          <p:txBody>
            <a:bodyPr wrap="none" anchor="ct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trips(downRigh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strips(downRight)">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strips(downRight)">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6"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strips(downRight)">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8"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slide(fromLeft)">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18" presetClass="entr" presetSubtype="12" fill="hold" grpId="0" nodeType="clickEffect">
                                  <p:stCondLst>
                                    <p:cond delay="0"/>
                                  </p:stCondLst>
                                  <p:childTnLst>
                                    <p:set>
                                      <p:cBhvr>
                                        <p:cTn id="31" dur="1" fill="hold">
                                          <p:stCondLst>
                                            <p:cond delay="0"/>
                                          </p:stCondLst>
                                        </p:cTn>
                                        <p:tgtEl>
                                          <p:spTgt spid="234560"/>
                                        </p:tgtEl>
                                        <p:attrNameLst>
                                          <p:attrName>style.visibility</p:attrName>
                                        </p:attrNameLst>
                                      </p:cBhvr>
                                      <p:to>
                                        <p:strVal val="visible"/>
                                      </p:to>
                                    </p:set>
                                    <p:animEffect transition="in" filter="strips(downLeft)">
                                      <p:cBhvr>
                                        <p:cTn id="32" dur="500"/>
                                        <p:tgtEl>
                                          <p:spTgt spid="234560"/>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8" fill="hold"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slide(fromLeft)">
                                      <p:cBhvr>
                                        <p:cTn id="37" dur="500"/>
                                        <p:tgtEl>
                                          <p:spTgt spid="10"/>
                                        </p:tgtEl>
                                      </p:cBhvr>
                                    </p:animEffect>
                                  </p:childTnLst>
                                </p:cTn>
                              </p:par>
                            </p:childTnLst>
                          </p:cTn>
                        </p:par>
                        <p:par>
                          <p:cTn id="38" fill="hold">
                            <p:stCondLst>
                              <p:cond delay="500"/>
                            </p:stCondLst>
                            <p:childTnLst>
                              <p:par>
                                <p:cTn id="39" presetID="18" presetClass="entr" presetSubtype="6" fill="hold" grpId="0" nodeType="afterEffect">
                                  <p:stCondLst>
                                    <p:cond delay="0"/>
                                  </p:stCondLst>
                                  <p:childTnLst>
                                    <p:set>
                                      <p:cBhvr>
                                        <p:cTn id="40" dur="1" fill="hold">
                                          <p:stCondLst>
                                            <p:cond delay="0"/>
                                          </p:stCondLst>
                                        </p:cTn>
                                        <p:tgtEl>
                                          <p:spTgt spid="234570"/>
                                        </p:tgtEl>
                                        <p:attrNameLst>
                                          <p:attrName>style.visibility</p:attrName>
                                        </p:attrNameLst>
                                      </p:cBhvr>
                                      <p:to>
                                        <p:strVal val="visible"/>
                                      </p:to>
                                    </p:set>
                                    <p:animEffect transition="in" filter="strips(downRight)">
                                      <p:cBhvr>
                                        <p:cTn id="41" dur="500"/>
                                        <p:tgtEl>
                                          <p:spTgt spid="234570"/>
                                        </p:tgtEl>
                                      </p:cBhvr>
                                    </p:animEffect>
                                  </p:childTnLst>
                                </p:cTn>
                              </p:par>
                            </p:childTnLst>
                          </p:cTn>
                        </p:par>
                      </p:childTnLst>
                    </p:cTn>
                  </p:par>
                  <p:par>
                    <p:cTn id="42" fill="hold">
                      <p:stCondLst>
                        <p:cond delay="indefinite"/>
                      </p:stCondLst>
                      <p:childTnLst>
                        <p:par>
                          <p:cTn id="43" fill="hold">
                            <p:stCondLst>
                              <p:cond delay="0"/>
                            </p:stCondLst>
                            <p:childTnLst>
                              <p:par>
                                <p:cTn id="44" presetID="18" presetClass="entr" presetSubtype="12" fill="hold" grpId="0" nodeType="clickEffect">
                                  <p:stCondLst>
                                    <p:cond delay="0"/>
                                  </p:stCondLst>
                                  <p:childTnLst>
                                    <p:set>
                                      <p:cBhvr>
                                        <p:cTn id="45" dur="1" fill="hold">
                                          <p:stCondLst>
                                            <p:cond delay="0"/>
                                          </p:stCondLst>
                                        </p:cTn>
                                        <p:tgtEl>
                                          <p:spTgt spid="234571"/>
                                        </p:tgtEl>
                                        <p:attrNameLst>
                                          <p:attrName>style.visibility</p:attrName>
                                        </p:attrNameLst>
                                      </p:cBhvr>
                                      <p:to>
                                        <p:strVal val="visible"/>
                                      </p:to>
                                    </p:set>
                                    <p:animEffect transition="in" filter="strips(downLeft)">
                                      <p:cBhvr>
                                        <p:cTn id="46" dur="500"/>
                                        <p:tgtEl>
                                          <p:spTgt spid="234571"/>
                                        </p:tgtEl>
                                      </p:cBhvr>
                                    </p:animEffect>
                                  </p:childTnLst>
                                </p:cTn>
                              </p:par>
                            </p:childTnLst>
                          </p:cTn>
                        </p:par>
                      </p:childTnLst>
                    </p:cTn>
                  </p:par>
                  <p:par>
                    <p:cTn id="47" fill="hold">
                      <p:stCondLst>
                        <p:cond delay="indefinite"/>
                      </p:stCondLst>
                      <p:childTnLst>
                        <p:par>
                          <p:cTn id="48" fill="hold">
                            <p:stCondLst>
                              <p:cond delay="0"/>
                            </p:stCondLst>
                            <p:childTnLst>
                              <p:par>
                                <p:cTn id="49" presetID="12" presetClass="entr" presetSubtype="8" fill="hold" nodeType="clickEffect">
                                  <p:stCondLst>
                                    <p:cond delay="0"/>
                                  </p:stCondLst>
                                  <p:childTnLst>
                                    <p:set>
                                      <p:cBhvr>
                                        <p:cTn id="50" dur="1" fill="hold">
                                          <p:stCondLst>
                                            <p:cond delay="0"/>
                                          </p:stCondLst>
                                        </p:cTn>
                                        <p:tgtEl>
                                          <p:spTgt spid="11"/>
                                        </p:tgtEl>
                                        <p:attrNameLst>
                                          <p:attrName>style.visibility</p:attrName>
                                        </p:attrNameLst>
                                      </p:cBhvr>
                                      <p:to>
                                        <p:strVal val="visible"/>
                                      </p:to>
                                    </p:set>
                                    <p:animEffect transition="in" filter="slide(fromLeft)">
                                      <p:cBhvr>
                                        <p:cTn id="51" dur="500"/>
                                        <p:tgtEl>
                                          <p:spTgt spid="11"/>
                                        </p:tgtEl>
                                      </p:cBhvr>
                                    </p:animEffect>
                                  </p:childTnLst>
                                </p:cTn>
                              </p:par>
                            </p:childTnLst>
                          </p:cTn>
                        </p:par>
                      </p:childTnLst>
                    </p:cTn>
                  </p:par>
                  <p:par>
                    <p:cTn id="52" fill="hold">
                      <p:stCondLst>
                        <p:cond delay="indefinite"/>
                      </p:stCondLst>
                      <p:childTnLst>
                        <p:par>
                          <p:cTn id="53" fill="hold">
                            <p:stCondLst>
                              <p:cond delay="0"/>
                            </p:stCondLst>
                            <p:childTnLst>
                              <p:par>
                                <p:cTn id="54" presetID="18" presetClass="entr" presetSubtype="12" fill="hold" grpId="0" nodeType="clickEffect">
                                  <p:stCondLst>
                                    <p:cond delay="0"/>
                                  </p:stCondLst>
                                  <p:childTnLst>
                                    <p:set>
                                      <p:cBhvr>
                                        <p:cTn id="55" dur="1" fill="hold">
                                          <p:stCondLst>
                                            <p:cond delay="0"/>
                                          </p:stCondLst>
                                        </p:cTn>
                                        <p:tgtEl>
                                          <p:spTgt spid="234583"/>
                                        </p:tgtEl>
                                        <p:attrNameLst>
                                          <p:attrName>style.visibility</p:attrName>
                                        </p:attrNameLst>
                                      </p:cBhvr>
                                      <p:to>
                                        <p:strVal val="visible"/>
                                      </p:to>
                                    </p:set>
                                    <p:animEffect transition="in" filter="strips(downLeft)">
                                      <p:cBhvr>
                                        <p:cTn id="56" dur="500"/>
                                        <p:tgtEl>
                                          <p:spTgt spid="234583"/>
                                        </p:tgtEl>
                                      </p:cBhvr>
                                    </p:animEffect>
                                  </p:childTnLst>
                                </p:cTn>
                              </p:par>
                            </p:childTnLst>
                          </p:cTn>
                        </p:par>
                      </p:childTnLst>
                    </p:cTn>
                  </p:par>
                  <p:par>
                    <p:cTn id="57" fill="hold">
                      <p:stCondLst>
                        <p:cond delay="indefinite"/>
                      </p:stCondLst>
                      <p:childTnLst>
                        <p:par>
                          <p:cTn id="58" fill="hold">
                            <p:stCondLst>
                              <p:cond delay="0"/>
                            </p:stCondLst>
                            <p:childTnLst>
                              <p:par>
                                <p:cTn id="59" presetID="12" presetClass="entr" presetSubtype="8" fill="hold" nodeType="clickEffect">
                                  <p:stCondLst>
                                    <p:cond delay="0"/>
                                  </p:stCondLst>
                                  <p:childTnLst>
                                    <p:set>
                                      <p:cBhvr>
                                        <p:cTn id="60" dur="1" fill="hold">
                                          <p:stCondLst>
                                            <p:cond delay="0"/>
                                          </p:stCondLst>
                                        </p:cTn>
                                        <p:tgtEl>
                                          <p:spTgt spid="13"/>
                                        </p:tgtEl>
                                        <p:attrNameLst>
                                          <p:attrName>style.visibility</p:attrName>
                                        </p:attrNameLst>
                                      </p:cBhvr>
                                      <p:to>
                                        <p:strVal val="visible"/>
                                      </p:to>
                                    </p:set>
                                    <p:animEffect transition="in" filter="slide(fromLeft)">
                                      <p:cBhvr>
                                        <p:cTn id="61" dur="500"/>
                                        <p:tgtEl>
                                          <p:spTgt spid="13"/>
                                        </p:tgtEl>
                                      </p:cBhvr>
                                    </p:animEffect>
                                  </p:childTnLst>
                                </p:cTn>
                              </p:par>
                            </p:childTnLst>
                          </p:cTn>
                        </p:par>
                      </p:childTnLst>
                    </p:cTn>
                  </p:par>
                  <p:par>
                    <p:cTn id="62" fill="hold">
                      <p:stCondLst>
                        <p:cond delay="indefinite"/>
                      </p:stCondLst>
                      <p:childTnLst>
                        <p:par>
                          <p:cTn id="63" fill="hold">
                            <p:stCondLst>
                              <p:cond delay="0"/>
                            </p:stCondLst>
                            <p:childTnLst>
                              <p:par>
                                <p:cTn id="64" presetID="18" presetClass="entr" presetSubtype="3" fill="hold" grpId="0" nodeType="clickEffect">
                                  <p:stCondLst>
                                    <p:cond delay="0"/>
                                  </p:stCondLst>
                                  <p:childTnLst>
                                    <p:set>
                                      <p:cBhvr>
                                        <p:cTn id="65" dur="1" fill="hold">
                                          <p:stCondLst>
                                            <p:cond delay="0"/>
                                          </p:stCondLst>
                                        </p:cTn>
                                        <p:tgtEl>
                                          <p:spTgt spid="234590"/>
                                        </p:tgtEl>
                                        <p:attrNameLst>
                                          <p:attrName>style.visibility</p:attrName>
                                        </p:attrNameLst>
                                      </p:cBhvr>
                                      <p:to>
                                        <p:strVal val="visible"/>
                                      </p:to>
                                    </p:set>
                                    <p:animEffect transition="in" filter="strips(upRight)">
                                      <p:cBhvr>
                                        <p:cTn id="66" dur="500"/>
                                        <p:tgtEl>
                                          <p:spTgt spid="234590"/>
                                        </p:tgtEl>
                                      </p:cBhvr>
                                    </p:animEffect>
                                  </p:childTnLst>
                                </p:cTn>
                              </p:par>
                            </p:childTnLst>
                          </p:cTn>
                        </p:par>
                        <p:par>
                          <p:cTn id="67" fill="hold">
                            <p:stCondLst>
                              <p:cond delay="500"/>
                            </p:stCondLst>
                            <p:childTnLst>
                              <p:par>
                                <p:cTn id="68" presetID="18" presetClass="entr" presetSubtype="6" fill="hold" nodeType="afterEffect">
                                  <p:stCondLst>
                                    <p:cond delay="0"/>
                                  </p:stCondLst>
                                  <p:childTnLst>
                                    <p:set>
                                      <p:cBhvr>
                                        <p:cTn id="69" dur="1" fill="hold">
                                          <p:stCondLst>
                                            <p:cond delay="0"/>
                                          </p:stCondLst>
                                        </p:cTn>
                                        <p:tgtEl>
                                          <p:spTgt spid="14"/>
                                        </p:tgtEl>
                                        <p:attrNameLst>
                                          <p:attrName>style.visibility</p:attrName>
                                        </p:attrNameLst>
                                      </p:cBhvr>
                                      <p:to>
                                        <p:strVal val="visible"/>
                                      </p:to>
                                    </p:set>
                                    <p:animEffect transition="in" filter="strips(downRight)">
                                      <p:cBhvr>
                                        <p:cTn id="70" dur="500"/>
                                        <p:tgtEl>
                                          <p:spTgt spid="14"/>
                                        </p:tgtEl>
                                      </p:cBhvr>
                                    </p:animEffect>
                                  </p:childTnLst>
                                </p:cTn>
                              </p:par>
                            </p:childTnLst>
                          </p:cTn>
                        </p:par>
                      </p:childTnLst>
                    </p:cTn>
                  </p:par>
                  <p:par>
                    <p:cTn id="71" fill="hold">
                      <p:stCondLst>
                        <p:cond delay="indefinite"/>
                      </p:stCondLst>
                      <p:childTnLst>
                        <p:par>
                          <p:cTn id="72" fill="hold">
                            <p:stCondLst>
                              <p:cond delay="0"/>
                            </p:stCondLst>
                            <p:childTnLst>
                              <p:par>
                                <p:cTn id="73" presetID="18" presetClass="entr" presetSubtype="12" fill="hold" grpId="0" nodeType="clickEffect">
                                  <p:stCondLst>
                                    <p:cond delay="0"/>
                                  </p:stCondLst>
                                  <p:childTnLst>
                                    <p:set>
                                      <p:cBhvr>
                                        <p:cTn id="74" dur="1" fill="hold">
                                          <p:stCondLst>
                                            <p:cond delay="0"/>
                                          </p:stCondLst>
                                        </p:cTn>
                                        <p:tgtEl>
                                          <p:spTgt spid="234600"/>
                                        </p:tgtEl>
                                        <p:attrNameLst>
                                          <p:attrName>style.visibility</p:attrName>
                                        </p:attrNameLst>
                                      </p:cBhvr>
                                      <p:to>
                                        <p:strVal val="visible"/>
                                      </p:to>
                                    </p:set>
                                    <p:animEffect transition="in" filter="strips(downLeft)">
                                      <p:cBhvr>
                                        <p:cTn id="75" dur="500"/>
                                        <p:tgtEl>
                                          <p:spTgt spid="234600"/>
                                        </p:tgtEl>
                                      </p:cBhvr>
                                    </p:animEffect>
                                  </p:childTnLst>
                                </p:cTn>
                              </p:par>
                            </p:childTnLst>
                          </p:cTn>
                        </p:par>
                      </p:childTnLst>
                    </p:cTn>
                  </p:par>
                  <p:par>
                    <p:cTn id="76" fill="hold">
                      <p:stCondLst>
                        <p:cond delay="indefinite"/>
                      </p:stCondLst>
                      <p:childTnLst>
                        <p:par>
                          <p:cTn id="77" fill="hold">
                            <p:stCondLst>
                              <p:cond delay="0"/>
                            </p:stCondLst>
                            <p:childTnLst>
                              <p:par>
                                <p:cTn id="78" presetID="12" presetClass="entr" presetSubtype="8" fill="hold" nodeType="clickEffect">
                                  <p:stCondLst>
                                    <p:cond delay="0"/>
                                  </p:stCondLst>
                                  <p:childTnLst>
                                    <p:set>
                                      <p:cBhvr>
                                        <p:cTn id="79" dur="1" fill="hold">
                                          <p:stCondLst>
                                            <p:cond delay="0"/>
                                          </p:stCondLst>
                                        </p:cTn>
                                        <p:tgtEl>
                                          <p:spTgt spid="15"/>
                                        </p:tgtEl>
                                        <p:attrNameLst>
                                          <p:attrName>style.visibility</p:attrName>
                                        </p:attrNameLst>
                                      </p:cBhvr>
                                      <p:to>
                                        <p:strVal val="visible"/>
                                      </p:to>
                                    </p:set>
                                    <p:animEffect transition="in" filter="slide(fromLeft)">
                                      <p:cBhvr>
                                        <p:cTn id="80" dur="500"/>
                                        <p:tgtEl>
                                          <p:spTgt spid="15"/>
                                        </p:tgtEl>
                                      </p:cBhvr>
                                    </p:animEffect>
                                  </p:childTnLst>
                                </p:cTn>
                              </p:par>
                            </p:childTnLst>
                          </p:cTn>
                        </p:par>
                      </p:childTnLst>
                    </p:cTn>
                  </p:par>
                  <p:par>
                    <p:cTn id="81" fill="hold">
                      <p:stCondLst>
                        <p:cond delay="indefinite"/>
                      </p:stCondLst>
                      <p:childTnLst>
                        <p:par>
                          <p:cTn id="82" fill="hold">
                            <p:stCondLst>
                              <p:cond delay="0"/>
                            </p:stCondLst>
                            <p:childTnLst>
                              <p:par>
                                <p:cTn id="83" presetID="18" presetClass="entr" presetSubtype="6" fill="hold" nodeType="clickEffect">
                                  <p:stCondLst>
                                    <p:cond delay="0"/>
                                  </p:stCondLst>
                                  <p:childTnLst>
                                    <p:set>
                                      <p:cBhvr>
                                        <p:cTn id="84" dur="1" fill="hold">
                                          <p:stCondLst>
                                            <p:cond delay="0"/>
                                          </p:stCondLst>
                                        </p:cTn>
                                        <p:tgtEl>
                                          <p:spTgt spid="17"/>
                                        </p:tgtEl>
                                        <p:attrNameLst>
                                          <p:attrName>style.visibility</p:attrName>
                                        </p:attrNameLst>
                                      </p:cBhvr>
                                      <p:to>
                                        <p:strVal val="visible"/>
                                      </p:to>
                                    </p:set>
                                    <p:animEffect transition="in" filter="strips(downRight)">
                                      <p:cBhvr>
                                        <p:cTn id="85"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4560" grpId="0" animBg="1"/>
      <p:bldP spid="234570" grpId="0" animBg="1"/>
      <p:bldP spid="234571" grpId="0" animBg="1"/>
      <p:bldP spid="234583" grpId="0" animBg="1"/>
      <p:bldP spid="234590" grpId="0" animBg="1"/>
      <p:bldP spid="234600"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内容占位符 22"/>
          <p:cNvSpPr>
            <a:spLocks noGrp="1"/>
          </p:cNvSpPr>
          <p:nvPr>
            <p:ph idx="1"/>
          </p:nvPr>
        </p:nvSpPr>
        <p:spPr/>
        <p:txBody>
          <a:bodyPr/>
          <a:lstStyle/>
          <a:p>
            <a:r>
              <a:rPr lang="zh-CN" altLang="en-US" dirty="0"/>
              <a:t>同步式数据输出</a:t>
            </a:r>
          </a:p>
          <a:p>
            <a:endParaRPr lang="zh-CN" altLang="en-US" dirty="0"/>
          </a:p>
        </p:txBody>
      </p:sp>
      <p:sp>
        <p:nvSpPr>
          <p:cNvPr id="142" name="灯片编号占位符 5"/>
          <p:cNvSpPr>
            <a:spLocks noGrp="1"/>
          </p:cNvSpPr>
          <p:nvPr>
            <p:ph type="sldNum" sz="quarter" idx="12"/>
          </p:nvPr>
        </p:nvSpPr>
        <p:spPr/>
        <p:txBody>
          <a:bodyPr/>
          <a:lstStyle/>
          <a:p>
            <a:pPr>
              <a:defRPr/>
            </a:pPr>
            <a:fld id="{DBF99032-1CA3-47AC-BBF8-389026077D1A}" type="slidenum">
              <a:rPr lang="zh-CN" altLang="en-US"/>
              <a:t>35</a:t>
            </a:fld>
            <a:endParaRPr lang="en-US" altLang="zh-CN"/>
          </a:p>
        </p:txBody>
      </p:sp>
      <p:grpSp>
        <p:nvGrpSpPr>
          <p:cNvPr id="2" name="Group 2"/>
          <p:cNvGrpSpPr/>
          <p:nvPr/>
        </p:nvGrpSpPr>
        <p:grpSpPr bwMode="auto">
          <a:xfrm>
            <a:off x="1752600" y="4419601"/>
            <a:ext cx="8458200" cy="835025"/>
            <a:chOff x="144" y="2784"/>
            <a:chExt cx="5328" cy="526"/>
          </a:xfrm>
        </p:grpSpPr>
        <p:grpSp>
          <p:nvGrpSpPr>
            <p:cNvPr id="3" name="Group 3"/>
            <p:cNvGrpSpPr/>
            <p:nvPr/>
          </p:nvGrpSpPr>
          <p:grpSpPr bwMode="auto">
            <a:xfrm>
              <a:off x="1230" y="2832"/>
              <a:ext cx="2658" cy="478"/>
              <a:chOff x="1230" y="2832"/>
              <a:chExt cx="2658" cy="478"/>
            </a:xfrm>
          </p:grpSpPr>
          <p:sp>
            <p:nvSpPr>
              <p:cNvPr id="235524" name="Line 4"/>
              <p:cNvSpPr>
                <a:spLocks noChangeShapeType="1"/>
              </p:cNvSpPr>
              <p:nvPr/>
            </p:nvSpPr>
            <p:spPr bwMode="auto">
              <a:xfrm>
                <a:off x="1449" y="3264"/>
                <a:ext cx="2190" cy="0"/>
              </a:xfrm>
              <a:prstGeom prst="line">
                <a:avLst/>
              </a:prstGeom>
              <a:noFill/>
              <a:ln w="38100">
                <a:solidFill>
                  <a:schemeClr val="tx1"/>
                </a:solidFill>
                <a:round/>
              </a:ln>
              <a:effectLst/>
            </p:spPr>
            <p:txBody>
              <a:bodyPr wrap="none"/>
              <a:lstStyle/>
              <a:p>
                <a:endParaRPr lang="zh-CN" altLang="en-US"/>
              </a:p>
            </p:txBody>
          </p:sp>
          <p:sp>
            <p:nvSpPr>
              <p:cNvPr id="235525" name="Line 5"/>
              <p:cNvSpPr>
                <a:spLocks noChangeShapeType="1"/>
              </p:cNvSpPr>
              <p:nvPr/>
            </p:nvSpPr>
            <p:spPr bwMode="auto">
              <a:xfrm>
                <a:off x="1449" y="2880"/>
                <a:ext cx="2190" cy="0"/>
              </a:xfrm>
              <a:prstGeom prst="line">
                <a:avLst/>
              </a:prstGeom>
              <a:noFill/>
              <a:ln w="38100">
                <a:solidFill>
                  <a:schemeClr val="tx1"/>
                </a:solidFill>
                <a:round/>
              </a:ln>
              <a:effectLst/>
            </p:spPr>
            <p:txBody>
              <a:bodyPr wrap="none"/>
              <a:lstStyle/>
              <a:p>
                <a:endParaRPr lang="zh-CN" altLang="en-US"/>
              </a:p>
            </p:txBody>
          </p:sp>
          <p:sp>
            <p:nvSpPr>
              <p:cNvPr id="235526" name="Line 6"/>
              <p:cNvSpPr>
                <a:spLocks noChangeShapeType="1"/>
              </p:cNvSpPr>
              <p:nvPr/>
            </p:nvSpPr>
            <p:spPr bwMode="auto">
              <a:xfrm rot="2700000">
                <a:off x="1366" y="2835"/>
                <a:ext cx="0" cy="272"/>
              </a:xfrm>
              <a:prstGeom prst="line">
                <a:avLst/>
              </a:prstGeom>
              <a:noFill/>
              <a:ln w="38100">
                <a:solidFill>
                  <a:schemeClr val="tx1"/>
                </a:solidFill>
                <a:round/>
              </a:ln>
              <a:effectLst/>
            </p:spPr>
            <p:txBody>
              <a:bodyPr wrap="none"/>
              <a:lstStyle/>
              <a:p>
                <a:endParaRPr lang="zh-CN" altLang="en-US"/>
              </a:p>
            </p:txBody>
          </p:sp>
          <p:sp>
            <p:nvSpPr>
              <p:cNvPr id="235527" name="Line 7"/>
              <p:cNvSpPr>
                <a:spLocks noChangeShapeType="1"/>
              </p:cNvSpPr>
              <p:nvPr/>
            </p:nvSpPr>
            <p:spPr bwMode="auto">
              <a:xfrm rot="8100000">
                <a:off x="1365" y="3015"/>
                <a:ext cx="0" cy="295"/>
              </a:xfrm>
              <a:prstGeom prst="line">
                <a:avLst/>
              </a:prstGeom>
              <a:noFill/>
              <a:ln w="38100">
                <a:solidFill>
                  <a:schemeClr val="tx1"/>
                </a:solidFill>
                <a:round/>
              </a:ln>
              <a:effectLst/>
            </p:spPr>
            <p:txBody>
              <a:bodyPr wrap="none"/>
              <a:lstStyle/>
              <a:p>
                <a:endParaRPr lang="zh-CN" altLang="en-US"/>
              </a:p>
            </p:txBody>
          </p:sp>
          <p:sp>
            <p:nvSpPr>
              <p:cNvPr id="235528" name="Line 8"/>
              <p:cNvSpPr>
                <a:spLocks noChangeShapeType="1"/>
              </p:cNvSpPr>
              <p:nvPr/>
            </p:nvSpPr>
            <p:spPr bwMode="auto">
              <a:xfrm rot="8100000">
                <a:off x="3739" y="2832"/>
                <a:ext cx="0" cy="295"/>
              </a:xfrm>
              <a:prstGeom prst="line">
                <a:avLst/>
              </a:prstGeom>
              <a:noFill/>
              <a:ln w="38100">
                <a:solidFill>
                  <a:schemeClr val="tx1"/>
                </a:solidFill>
                <a:round/>
              </a:ln>
              <a:effectLst/>
            </p:spPr>
            <p:txBody>
              <a:bodyPr wrap="none"/>
              <a:lstStyle/>
              <a:p>
                <a:endParaRPr lang="zh-CN" altLang="en-US"/>
              </a:p>
            </p:txBody>
          </p:sp>
          <p:sp>
            <p:nvSpPr>
              <p:cNvPr id="235529" name="Line 9"/>
              <p:cNvSpPr>
                <a:spLocks noChangeShapeType="1"/>
              </p:cNvSpPr>
              <p:nvPr/>
            </p:nvSpPr>
            <p:spPr bwMode="auto">
              <a:xfrm rot="2700000">
                <a:off x="3740" y="3019"/>
                <a:ext cx="0" cy="297"/>
              </a:xfrm>
              <a:prstGeom prst="line">
                <a:avLst/>
              </a:prstGeom>
              <a:noFill/>
              <a:ln w="38100">
                <a:solidFill>
                  <a:schemeClr val="tx1"/>
                </a:solidFill>
                <a:round/>
              </a:ln>
              <a:effectLst/>
            </p:spPr>
            <p:txBody>
              <a:bodyPr wrap="none"/>
              <a:lstStyle/>
              <a:p>
                <a:endParaRPr lang="zh-CN" altLang="en-US"/>
              </a:p>
            </p:txBody>
          </p:sp>
        </p:grpSp>
        <p:sp>
          <p:nvSpPr>
            <p:cNvPr id="235530" name="Rectangle 10"/>
            <p:cNvSpPr>
              <a:spLocks noChangeArrowheads="1"/>
            </p:cNvSpPr>
            <p:nvPr/>
          </p:nvSpPr>
          <p:spPr bwMode="auto">
            <a:xfrm>
              <a:off x="732" y="2878"/>
              <a:ext cx="4740" cy="272"/>
            </a:xfrm>
            <a:prstGeom prst="rect">
              <a:avLst/>
            </a:prstGeom>
            <a:noFill/>
            <a:ln w="9525">
              <a:noFill/>
              <a:miter lim="800000"/>
            </a:ln>
          </p:spPr>
          <p:txBody>
            <a:bodyPr/>
            <a:lstStyle/>
            <a:p>
              <a:endParaRPr lang="zh-CN" altLang="en-US"/>
            </a:p>
          </p:txBody>
        </p:sp>
        <p:sp>
          <p:nvSpPr>
            <p:cNvPr id="235531" name="Line 11"/>
            <p:cNvSpPr>
              <a:spLocks noChangeShapeType="1"/>
            </p:cNvSpPr>
            <p:nvPr/>
          </p:nvSpPr>
          <p:spPr bwMode="auto">
            <a:xfrm>
              <a:off x="624" y="3060"/>
              <a:ext cx="646" cy="0"/>
            </a:xfrm>
            <a:prstGeom prst="line">
              <a:avLst/>
            </a:prstGeom>
            <a:noFill/>
            <a:ln w="31750">
              <a:solidFill>
                <a:schemeClr val="tx1"/>
              </a:solidFill>
              <a:round/>
            </a:ln>
          </p:spPr>
          <p:txBody>
            <a:bodyPr/>
            <a:lstStyle/>
            <a:p>
              <a:endParaRPr lang="zh-CN" altLang="en-US"/>
            </a:p>
          </p:txBody>
        </p:sp>
        <p:sp>
          <p:nvSpPr>
            <p:cNvPr id="235532" name="Line 12"/>
            <p:cNvSpPr>
              <a:spLocks noChangeShapeType="1"/>
            </p:cNvSpPr>
            <p:nvPr/>
          </p:nvSpPr>
          <p:spPr bwMode="auto">
            <a:xfrm>
              <a:off x="3824" y="3071"/>
              <a:ext cx="1642" cy="1"/>
            </a:xfrm>
            <a:prstGeom prst="line">
              <a:avLst/>
            </a:prstGeom>
            <a:noFill/>
            <a:ln w="31750">
              <a:solidFill>
                <a:schemeClr val="tx1"/>
              </a:solidFill>
              <a:round/>
            </a:ln>
          </p:spPr>
          <p:txBody>
            <a:bodyPr/>
            <a:lstStyle/>
            <a:p>
              <a:endParaRPr lang="zh-CN" altLang="en-US"/>
            </a:p>
          </p:txBody>
        </p:sp>
        <p:sp>
          <p:nvSpPr>
            <p:cNvPr id="235533" name="Text Box 13"/>
            <p:cNvSpPr txBox="1">
              <a:spLocks noChangeArrowheads="1"/>
            </p:cNvSpPr>
            <p:nvPr/>
          </p:nvSpPr>
          <p:spPr bwMode="auto">
            <a:xfrm>
              <a:off x="144" y="2784"/>
              <a:ext cx="576" cy="288"/>
            </a:xfrm>
            <a:prstGeom prst="rect">
              <a:avLst/>
            </a:prstGeom>
            <a:noFill/>
            <a:ln w="9525">
              <a:noFill/>
              <a:miter lim="800000"/>
            </a:ln>
            <a:effectLst/>
          </p:spPr>
          <p:txBody>
            <a:bodyPr lIns="0">
              <a:spAutoFit/>
            </a:bodyPr>
            <a:lstStyle/>
            <a:p>
              <a:pPr eaLnBrk="0" hangingPunct="0">
                <a:spcBef>
                  <a:spcPct val="0"/>
                </a:spcBef>
              </a:pPr>
              <a:r>
                <a:rPr lang="zh-CN" altLang="en-US" sz="2400">
                  <a:latin typeface="Times New Roman" panose="02020603050405020304" pitchFamily="18" charset="0"/>
                </a:rPr>
                <a:t> 数据</a:t>
              </a:r>
            </a:p>
          </p:txBody>
        </p:sp>
      </p:grpSp>
      <p:grpSp>
        <p:nvGrpSpPr>
          <p:cNvPr id="4" name="Group 15"/>
          <p:cNvGrpSpPr/>
          <p:nvPr/>
        </p:nvGrpSpPr>
        <p:grpSpPr bwMode="auto">
          <a:xfrm>
            <a:off x="1752600" y="1493838"/>
            <a:ext cx="8763000" cy="1636712"/>
            <a:chOff x="144" y="941"/>
            <a:chExt cx="5520" cy="1031"/>
          </a:xfrm>
        </p:grpSpPr>
        <p:sp>
          <p:nvSpPr>
            <p:cNvPr id="235536" name="Rectangle 16"/>
            <p:cNvSpPr>
              <a:spLocks noChangeArrowheads="1"/>
            </p:cNvSpPr>
            <p:nvPr/>
          </p:nvSpPr>
          <p:spPr bwMode="auto">
            <a:xfrm>
              <a:off x="1505" y="1768"/>
              <a:ext cx="150" cy="204"/>
            </a:xfrm>
            <a:prstGeom prst="rect">
              <a:avLst/>
            </a:prstGeom>
            <a:noFill/>
            <a:ln w="9525">
              <a:noFill/>
              <a:miter lim="800000"/>
            </a:ln>
          </p:spPr>
          <p:txBody>
            <a:bodyPr wrap="none" lIns="0" tIns="0" rIns="0" bIns="0">
              <a:spAutoFit/>
            </a:bodyPr>
            <a:lstStyle/>
            <a:p>
              <a:pPr>
                <a:spcBef>
                  <a:spcPct val="0"/>
                </a:spcBef>
              </a:pPr>
              <a:r>
                <a:rPr lang="en-US" altLang="zh-CN" sz="2100" i="1">
                  <a:solidFill>
                    <a:schemeClr val="folHlink"/>
                  </a:solidFill>
                  <a:latin typeface="Times New Roman" panose="02020603050405020304" pitchFamily="18" charset="0"/>
                </a:rPr>
                <a:t>T</a:t>
              </a:r>
              <a:r>
                <a:rPr lang="en-US" altLang="zh-CN" sz="2100" baseline="-25000">
                  <a:solidFill>
                    <a:schemeClr val="folHlink"/>
                  </a:solidFill>
                  <a:latin typeface="Times New Roman" panose="02020603050405020304" pitchFamily="18" charset="0"/>
                </a:rPr>
                <a:t>1</a:t>
              </a:r>
            </a:p>
          </p:txBody>
        </p:sp>
        <p:sp>
          <p:nvSpPr>
            <p:cNvPr id="235537" name="Line 17"/>
            <p:cNvSpPr>
              <a:spLocks noChangeShapeType="1"/>
            </p:cNvSpPr>
            <p:nvPr/>
          </p:nvSpPr>
          <p:spPr bwMode="auto">
            <a:xfrm>
              <a:off x="2938" y="1779"/>
              <a:ext cx="1" cy="187"/>
            </a:xfrm>
            <a:prstGeom prst="line">
              <a:avLst/>
            </a:prstGeom>
            <a:noFill/>
            <a:ln w="15875">
              <a:solidFill>
                <a:schemeClr val="tx1"/>
              </a:solidFill>
              <a:round/>
            </a:ln>
          </p:spPr>
          <p:txBody>
            <a:bodyPr/>
            <a:lstStyle/>
            <a:p>
              <a:endParaRPr lang="zh-CN" altLang="en-US"/>
            </a:p>
          </p:txBody>
        </p:sp>
        <p:sp>
          <p:nvSpPr>
            <p:cNvPr id="235538" name="Line 18"/>
            <p:cNvSpPr>
              <a:spLocks noChangeShapeType="1"/>
            </p:cNvSpPr>
            <p:nvPr/>
          </p:nvSpPr>
          <p:spPr bwMode="auto">
            <a:xfrm>
              <a:off x="3850" y="1779"/>
              <a:ext cx="2" cy="187"/>
            </a:xfrm>
            <a:prstGeom prst="line">
              <a:avLst/>
            </a:prstGeom>
            <a:noFill/>
            <a:ln w="15875">
              <a:solidFill>
                <a:schemeClr val="tx1"/>
              </a:solidFill>
              <a:round/>
            </a:ln>
          </p:spPr>
          <p:txBody>
            <a:bodyPr/>
            <a:lstStyle/>
            <a:p>
              <a:endParaRPr lang="zh-CN" altLang="en-US"/>
            </a:p>
          </p:txBody>
        </p:sp>
        <p:sp>
          <p:nvSpPr>
            <p:cNvPr id="235539" name="Line 19"/>
            <p:cNvSpPr>
              <a:spLocks noChangeShapeType="1"/>
            </p:cNvSpPr>
            <p:nvPr/>
          </p:nvSpPr>
          <p:spPr bwMode="auto">
            <a:xfrm>
              <a:off x="4751" y="1779"/>
              <a:ext cx="1" cy="187"/>
            </a:xfrm>
            <a:prstGeom prst="line">
              <a:avLst/>
            </a:prstGeom>
            <a:noFill/>
            <a:ln w="15875">
              <a:solidFill>
                <a:schemeClr val="tx1"/>
              </a:solidFill>
              <a:round/>
            </a:ln>
          </p:spPr>
          <p:txBody>
            <a:bodyPr/>
            <a:lstStyle/>
            <a:p>
              <a:endParaRPr lang="zh-CN" altLang="en-US"/>
            </a:p>
          </p:txBody>
        </p:sp>
        <p:sp>
          <p:nvSpPr>
            <p:cNvPr id="235540" name="Rectangle 20"/>
            <p:cNvSpPr>
              <a:spLocks noChangeArrowheads="1"/>
            </p:cNvSpPr>
            <p:nvPr/>
          </p:nvSpPr>
          <p:spPr bwMode="auto">
            <a:xfrm>
              <a:off x="2508" y="1008"/>
              <a:ext cx="1365" cy="368"/>
            </a:xfrm>
            <a:prstGeom prst="rect">
              <a:avLst/>
            </a:prstGeom>
            <a:noFill/>
            <a:ln w="9525">
              <a:noFill/>
              <a:miter lim="800000"/>
            </a:ln>
          </p:spPr>
          <p:txBody>
            <a:bodyPr/>
            <a:lstStyle/>
            <a:p>
              <a:endParaRPr lang="zh-CN" altLang="en-US"/>
            </a:p>
          </p:txBody>
        </p:sp>
        <p:sp>
          <p:nvSpPr>
            <p:cNvPr id="235541" name="Line 21"/>
            <p:cNvSpPr>
              <a:spLocks noChangeShapeType="1"/>
            </p:cNvSpPr>
            <p:nvPr/>
          </p:nvSpPr>
          <p:spPr bwMode="auto">
            <a:xfrm>
              <a:off x="4749" y="1008"/>
              <a:ext cx="1" cy="186"/>
            </a:xfrm>
            <a:prstGeom prst="line">
              <a:avLst/>
            </a:prstGeom>
            <a:noFill/>
            <a:ln w="15875">
              <a:solidFill>
                <a:schemeClr val="tx1"/>
              </a:solidFill>
              <a:round/>
            </a:ln>
          </p:spPr>
          <p:txBody>
            <a:bodyPr/>
            <a:lstStyle/>
            <a:p>
              <a:endParaRPr lang="zh-CN" altLang="en-US"/>
            </a:p>
          </p:txBody>
        </p:sp>
        <p:sp>
          <p:nvSpPr>
            <p:cNvPr id="235542" name="Rectangle 22"/>
            <p:cNvSpPr>
              <a:spLocks noChangeArrowheads="1"/>
            </p:cNvSpPr>
            <p:nvPr/>
          </p:nvSpPr>
          <p:spPr bwMode="auto">
            <a:xfrm>
              <a:off x="2250" y="941"/>
              <a:ext cx="1551" cy="310"/>
            </a:xfrm>
            <a:prstGeom prst="rect">
              <a:avLst/>
            </a:prstGeom>
            <a:noFill/>
            <a:ln w="9525">
              <a:noFill/>
              <a:miter lim="800000"/>
            </a:ln>
          </p:spPr>
          <p:txBody>
            <a:bodyPr wrap="none" lIns="0" tIns="0" rIns="0" bIns="0">
              <a:spAutoFit/>
            </a:bodyPr>
            <a:lstStyle/>
            <a:p>
              <a:pPr>
                <a:spcBef>
                  <a:spcPct val="0"/>
                </a:spcBef>
              </a:pPr>
              <a:r>
                <a:rPr lang="zh-CN" altLang="en-US" sz="3200">
                  <a:solidFill>
                    <a:schemeClr val="folHlink"/>
                  </a:solidFill>
                </a:rPr>
                <a:t>总线传输周期</a:t>
              </a:r>
              <a:endParaRPr lang="zh-CN" altLang="en-US" sz="3200">
                <a:solidFill>
                  <a:schemeClr val="folHlink"/>
                </a:solidFill>
                <a:latin typeface="Times New Roman" panose="02020603050405020304" pitchFamily="18" charset="0"/>
              </a:endParaRPr>
            </a:p>
          </p:txBody>
        </p:sp>
        <p:sp>
          <p:nvSpPr>
            <p:cNvPr id="235543" name="Line 23"/>
            <p:cNvSpPr>
              <a:spLocks noChangeShapeType="1"/>
            </p:cNvSpPr>
            <p:nvPr/>
          </p:nvSpPr>
          <p:spPr bwMode="auto">
            <a:xfrm>
              <a:off x="1094" y="1776"/>
              <a:ext cx="2" cy="186"/>
            </a:xfrm>
            <a:prstGeom prst="line">
              <a:avLst/>
            </a:prstGeom>
            <a:noFill/>
            <a:ln w="15875">
              <a:solidFill>
                <a:schemeClr val="tx1"/>
              </a:solidFill>
              <a:round/>
            </a:ln>
          </p:spPr>
          <p:txBody>
            <a:bodyPr/>
            <a:lstStyle/>
            <a:p>
              <a:endParaRPr lang="zh-CN" altLang="en-US"/>
            </a:p>
          </p:txBody>
        </p:sp>
        <p:sp>
          <p:nvSpPr>
            <p:cNvPr id="235544" name="Freeform 24"/>
            <p:cNvSpPr/>
            <p:nvPr/>
          </p:nvSpPr>
          <p:spPr bwMode="auto">
            <a:xfrm>
              <a:off x="1104" y="1344"/>
              <a:ext cx="912" cy="384"/>
            </a:xfrm>
            <a:custGeom>
              <a:avLst/>
              <a:gdLst/>
              <a:ahLst/>
              <a:cxnLst>
                <a:cxn ang="0">
                  <a:pos x="0" y="384"/>
                </a:cxn>
                <a:cxn ang="0">
                  <a:pos x="0" y="0"/>
                </a:cxn>
                <a:cxn ang="0">
                  <a:pos x="432" y="0"/>
                </a:cxn>
                <a:cxn ang="0">
                  <a:pos x="432" y="384"/>
                </a:cxn>
                <a:cxn ang="0">
                  <a:pos x="912" y="384"/>
                </a:cxn>
              </a:cxnLst>
              <a:rect l="0" t="0" r="r" b="b"/>
              <a:pathLst>
                <a:path w="912" h="384">
                  <a:moveTo>
                    <a:pt x="0" y="384"/>
                  </a:moveTo>
                  <a:lnTo>
                    <a:pt x="0" y="0"/>
                  </a:lnTo>
                  <a:lnTo>
                    <a:pt x="432" y="0"/>
                  </a:lnTo>
                  <a:lnTo>
                    <a:pt x="432" y="384"/>
                  </a:lnTo>
                  <a:lnTo>
                    <a:pt x="912" y="384"/>
                  </a:lnTo>
                </a:path>
              </a:pathLst>
            </a:custGeom>
            <a:noFill/>
            <a:ln w="38100" cmpd="sng">
              <a:solidFill>
                <a:schemeClr val="tx1"/>
              </a:solidFill>
              <a:round/>
            </a:ln>
            <a:effectLst/>
          </p:spPr>
          <p:txBody>
            <a:bodyPr wrap="none"/>
            <a:lstStyle/>
            <a:p>
              <a:endParaRPr lang="zh-CN" altLang="en-US"/>
            </a:p>
          </p:txBody>
        </p:sp>
        <p:sp>
          <p:nvSpPr>
            <p:cNvPr id="235545" name="Freeform 25"/>
            <p:cNvSpPr/>
            <p:nvPr/>
          </p:nvSpPr>
          <p:spPr bwMode="auto">
            <a:xfrm>
              <a:off x="2928" y="1344"/>
              <a:ext cx="912" cy="384"/>
            </a:xfrm>
            <a:custGeom>
              <a:avLst/>
              <a:gdLst/>
              <a:ahLst/>
              <a:cxnLst>
                <a:cxn ang="0">
                  <a:pos x="0" y="384"/>
                </a:cxn>
                <a:cxn ang="0">
                  <a:pos x="0" y="0"/>
                </a:cxn>
                <a:cxn ang="0">
                  <a:pos x="432" y="0"/>
                </a:cxn>
                <a:cxn ang="0">
                  <a:pos x="432" y="384"/>
                </a:cxn>
                <a:cxn ang="0">
                  <a:pos x="912" y="384"/>
                </a:cxn>
              </a:cxnLst>
              <a:rect l="0" t="0" r="r" b="b"/>
              <a:pathLst>
                <a:path w="912" h="384">
                  <a:moveTo>
                    <a:pt x="0" y="384"/>
                  </a:moveTo>
                  <a:lnTo>
                    <a:pt x="0" y="0"/>
                  </a:lnTo>
                  <a:lnTo>
                    <a:pt x="432" y="0"/>
                  </a:lnTo>
                  <a:lnTo>
                    <a:pt x="432" y="384"/>
                  </a:lnTo>
                  <a:lnTo>
                    <a:pt x="912" y="384"/>
                  </a:lnTo>
                </a:path>
              </a:pathLst>
            </a:custGeom>
            <a:noFill/>
            <a:ln w="38100" cmpd="sng">
              <a:solidFill>
                <a:schemeClr val="tx1"/>
              </a:solidFill>
              <a:round/>
            </a:ln>
            <a:effectLst/>
          </p:spPr>
          <p:txBody>
            <a:bodyPr wrap="none"/>
            <a:lstStyle/>
            <a:p>
              <a:endParaRPr lang="zh-CN" altLang="en-US"/>
            </a:p>
          </p:txBody>
        </p:sp>
        <p:sp>
          <p:nvSpPr>
            <p:cNvPr id="235546" name="Freeform 26"/>
            <p:cNvSpPr/>
            <p:nvPr/>
          </p:nvSpPr>
          <p:spPr bwMode="auto">
            <a:xfrm>
              <a:off x="3840" y="1344"/>
              <a:ext cx="912" cy="384"/>
            </a:xfrm>
            <a:custGeom>
              <a:avLst/>
              <a:gdLst/>
              <a:ahLst/>
              <a:cxnLst>
                <a:cxn ang="0">
                  <a:pos x="0" y="384"/>
                </a:cxn>
                <a:cxn ang="0">
                  <a:pos x="0" y="0"/>
                </a:cxn>
                <a:cxn ang="0">
                  <a:pos x="432" y="0"/>
                </a:cxn>
                <a:cxn ang="0">
                  <a:pos x="432" y="384"/>
                </a:cxn>
                <a:cxn ang="0">
                  <a:pos x="912" y="384"/>
                </a:cxn>
              </a:cxnLst>
              <a:rect l="0" t="0" r="r" b="b"/>
              <a:pathLst>
                <a:path w="912" h="384">
                  <a:moveTo>
                    <a:pt x="0" y="384"/>
                  </a:moveTo>
                  <a:lnTo>
                    <a:pt x="0" y="0"/>
                  </a:lnTo>
                  <a:lnTo>
                    <a:pt x="432" y="0"/>
                  </a:lnTo>
                  <a:lnTo>
                    <a:pt x="432" y="384"/>
                  </a:lnTo>
                  <a:lnTo>
                    <a:pt x="912" y="384"/>
                  </a:lnTo>
                </a:path>
              </a:pathLst>
            </a:custGeom>
            <a:noFill/>
            <a:ln w="38100" cmpd="sng">
              <a:solidFill>
                <a:schemeClr val="tx1"/>
              </a:solidFill>
              <a:round/>
            </a:ln>
            <a:effectLst/>
          </p:spPr>
          <p:txBody>
            <a:bodyPr wrap="none"/>
            <a:lstStyle/>
            <a:p>
              <a:endParaRPr lang="zh-CN" altLang="en-US"/>
            </a:p>
          </p:txBody>
        </p:sp>
        <p:cxnSp>
          <p:nvCxnSpPr>
            <p:cNvPr id="235547" name="AutoShape 27"/>
            <p:cNvCxnSpPr>
              <a:cxnSpLocks noChangeShapeType="1"/>
            </p:cNvCxnSpPr>
            <p:nvPr/>
          </p:nvCxnSpPr>
          <p:spPr bwMode="auto">
            <a:xfrm flipH="1">
              <a:off x="624" y="1728"/>
              <a:ext cx="480" cy="0"/>
            </a:xfrm>
            <a:prstGeom prst="straightConnector1">
              <a:avLst/>
            </a:prstGeom>
            <a:noFill/>
            <a:ln w="38100">
              <a:solidFill>
                <a:schemeClr val="tx1"/>
              </a:solidFill>
              <a:round/>
            </a:ln>
            <a:effectLst/>
          </p:spPr>
        </p:cxnSp>
        <p:sp>
          <p:nvSpPr>
            <p:cNvPr id="235548" name="Freeform 28"/>
            <p:cNvSpPr/>
            <p:nvPr/>
          </p:nvSpPr>
          <p:spPr bwMode="auto">
            <a:xfrm>
              <a:off x="4752" y="1344"/>
              <a:ext cx="912" cy="384"/>
            </a:xfrm>
            <a:custGeom>
              <a:avLst/>
              <a:gdLst/>
              <a:ahLst/>
              <a:cxnLst>
                <a:cxn ang="0">
                  <a:pos x="0" y="384"/>
                </a:cxn>
                <a:cxn ang="0">
                  <a:pos x="0" y="0"/>
                </a:cxn>
                <a:cxn ang="0">
                  <a:pos x="432" y="0"/>
                </a:cxn>
                <a:cxn ang="0">
                  <a:pos x="432" y="384"/>
                </a:cxn>
                <a:cxn ang="0">
                  <a:pos x="912" y="384"/>
                </a:cxn>
              </a:cxnLst>
              <a:rect l="0" t="0" r="r" b="b"/>
              <a:pathLst>
                <a:path w="912" h="384">
                  <a:moveTo>
                    <a:pt x="0" y="384"/>
                  </a:moveTo>
                  <a:lnTo>
                    <a:pt x="0" y="0"/>
                  </a:lnTo>
                  <a:lnTo>
                    <a:pt x="432" y="0"/>
                  </a:lnTo>
                  <a:lnTo>
                    <a:pt x="432" y="384"/>
                  </a:lnTo>
                  <a:lnTo>
                    <a:pt x="912" y="384"/>
                  </a:lnTo>
                </a:path>
              </a:pathLst>
            </a:custGeom>
            <a:noFill/>
            <a:ln w="38100" cmpd="sng">
              <a:solidFill>
                <a:schemeClr val="tx1"/>
              </a:solidFill>
              <a:round/>
            </a:ln>
            <a:effectLst/>
          </p:spPr>
          <p:txBody>
            <a:bodyPr wrap="none"/>
            <a:lstStyle/>
            <a:p>
              <a:endParaRPr lang="zh-CN" altLang="en-US"/>
            </a:p>
          </p:txBody>
        </p:sp>
        <p:sp>
          <p:nvSpPr>
            <p:cNvPr id="235549" name="Freeform 29"/>
            <p:cNvSpPr/>
            <p:nvPr/>
          </p:nvSpPr>
          <p:spPr bwMode="auto">
            <a:xfrm>
              <a:off x="2016" y="1344"/>
              <a:ext cx="912" cy="384"/>
            </a:xfrm>
            <a:custGeom>
              <a:avLst/>
              <a:gdLst/>
              <a:ahLst/>
              <a:cxnLst>
                <a:cxn ang="0">
                  <a:pos x="0" y="384"/>
                </a:cxn>
                <a:cxn ang="0">
                  <a:pos x="0" y="0"/>
                </a:cxn>
                <a:cxn ang="0">
                  <a:pos x="432" y="0"/>
                </a:cxn>
                <a:cxn ang="0">
                  <a:pos x="432" y="384"/>
                </a:cxn>
                <a:cxn ang="0">
                  <a:pos x="912" y="384"/>
                </a:cxn>
              </a:cxnLst>
              <a:rect l="0" t="0" r="r" b="b"/>
              <a:pathLst>
                <a:path w="912" h="384">
                  <a:moveTo>
                    <a:pt x="0" y="384"/>
                  </a:moveTo>
                  <a:lnTo>
                    <a:pt x="0" y="0"/>
                  </a:lnTo>
                  <a:lnTo>
                    <a:pt x="432" y="0"/>
                  </a:lnTo>
                  <a:lnTo>
                    <a:pt x="432" y="384"/>
                  </a:lnTo>
                  <a:lnTo>
                    <a:pt x="912" y="384"/>
                  </a:lnTo>
                </a:path>
              </a:pathLst>
            </a:custGeom>
            <a:noFill/>
            <a:ln w="38100" cmpd="sng">
              <a:solidFill>
                <a:schemeClr val="tx1"/>
              </a:solidFill>
              <a:round/>
            </a:ln>
            <a:effectLst/>
          </p:spPr>
          <p:txBody>
            <a:bodyPr wrap="none"/>
            <a:lstStyle/>
            <a:p>
              <a:endParaRPr lang="zh-CN" altLang="en-US"/>
            </a:p>
          </p:txBody>
        </p:sp>
        <p:sp>
          <p:nvSpPr>
            <p:cNvPr id="235550" name="Rectangle 30"/>
            <p:cNvSpPr>
              <a:spLocks noChangeArrowheads="1"/>
            </p:cNvSpPr>
            <p:nvPr/>
          </p:nvSpPr>
          <p:spPr bwMode="auto">
            <a:xfrm>
              <a:off x="2385" y="1768"/>
              <a:ext cx="150" cy="204"/>
            </a:xfrm>
            <a:prstGeom prst="rect">
              <a:avLst/>
            </a:prstGeom>
            <a:noFill/>
            <a:ln w="9525">
              <a:noFill/>
              <a:miter lim="800000"/>
            </a:ln>
          </p:spPr>
          <p:txBody>
            <a:bodyPr wrap="none" lIns="0" tIns="0" rIns="0" bIns="0">
              <a:spAutoFit/>
            </a:bodyPr>
            <a:lstStyle/>
            <a:p>
              <a:pPr>
                <a:spcBef>
                  <a:spcPct val="0"/>
                </a:spcBef>
              </a:pPr>
              <a:r>
                <a:rPr lang="en-US" altLang="zh-CN" sz="2100" i="1">
                  <a:solidFill>
                    <a:schemeClr val="folHlink"/>
                  </a:solidFill>
                  <a:latin typeface="Times New Roman" panose="02020603050405020304" pitchFamily="18" charset="0"/>
                </a:rPr>
                <a:t>T</a:t>
              </a:r>
              <a:r>
                <a:rPr lang="en-US" altLang="zh-CN" sz="2100" baseline="-25000">
                  <a:solidFill>
                    <a:schemeClr val="folHlink"/>
                  </a:solidFill>
                  <a:latin typeface="Times New Roman" panose="02020603050405020304" pitchFamily="18" charset="0"/>
                </a:rPr>
                <a:t>2</a:t>
              </a:r>
            </a:p>
          </p:txBody>
        </p:sp>
        <p:sp>
          <p:nvSpPr>
            <p:cNvPr id="235551" name="Rectangle 31"/>
            <p:cNvSpPr>
              <a:spLocks noChangeArrowheads="1"/>
            </p:cNvSpPr>
            <p:nvPr/>
          </p:nvSpPr>
          <p:spPr bwMode="auto">
            <a:xfrm>
              <a:off x="3345" y="1768"/>
              <a:ext cx="150" cy="204"/>
            </a:xfrm>
            <a:prstGeom prst="rect">
              <a:avLst/>
            </a:prstGeom>
            <a:noFill/>
            <a:ln w="9525">
              <a:noFill/>
              <a:miter lim="800000"/>
            </a:ln>
          </p:spPr>
          <p:txBody>
            <a:bodyPr wrap="none" lIns="0" tIns="0" rIns="0" bIns="0">
              <a:spAutoFit/>
            </a:bodyPr>
            <a:lstStyle/>
            <a:p>
              <a:pPr>
                <a:spcBef>
                  <a:spcPct val="0"/>
                </a:spcBef>
              </a:pPr>
              <a:r>
                <a:rPr lang="en-US" altLang="zh-CN" sz="2100" i="1">
                  <a:solidFill>
                    <a:schemeClr val="folHlink"/>
                  </a:solidFill>
                  <a:latin typeface="Times New Roman" panose="02020603050405020304" pitchFamily="18" charset="0"/>
                </a:rPr>
                <a:t>T</a:t>
              </a:r>
              <a:r>
                <a:rPr lang="en-US" altLang="zh-CN" sz="2100" baseline="-25000">
                  <a:solidFill>
                    <a:schemeClr val="folHlink"/>
                  </a:solidFill>
                  <a:latin typeface="Times New Roman" panose="02020603050405020304" pitchFamily="18" charset="0"/>
                </a:rPr>
                <a:t>3</a:t>
              </a:r>
            </a:p>
          </p:txBody>
        </p:sp>
        <p:sp>
          <p:nvSpPr>
            <p:cNvPr id="235552" name="Rectangle 32"/>
            <p:cNvSpPr>
              <a:spLocks noChangeArrowheads="1"/>
            </p:cNvSpPr>
            <p:nvPr/>
          </p:nvSpPr>
          <p:spPr bwMode="auto">
            <a:xfrm>
              <a:off x="4224" y="1768"/>
              <a:ext cx="150" cy="204"/>
            </a:xfrm>
            <a:prstGeom prst="rect">
              <a:avLst/>
            </a:prstGeom>
            <a:noFill/>
            <a:ln w="9525">
              <a:noFill/>
              <a:miter lim="800000"/>
            </a:ln>
          </p:spPr>
          <p:txBody>
            <a:bodyPr wrap="none" lIns="0" tIns="0" rIns="0" bIns="0">
              <a:spAutoFit/>
            </a:bodyPr>
            <a:lstStyle/>
            <a:p>
              <a:pPr>
                <a:spcBef>
                  <a:spcPct val="0"/>
                </a:spcBef>
              </a:pPr>
              <a:r>
                <a:rPr lang="en-US" altLang="zh-CN" sz="2100" i="1">
                  <a:solidFill>
                    <a:schemeClr val="folHlink"/>
                  </a:solidFill>
                  <a:latin typeface="Times New Roman" panose="02020603050405020304" pitchFamily="18" charset="0"/>
                </a:rPr>
                <a:t>T</a:t>
              </a:r>
              <a:r>
                <a:rPr lang="en-US" altLang="zh-CN" sz="2100" baseline="-25000">
                  <a:solidFill>
                    <a:schemeClr val="folHlink"/>
                  </a:solidFill>
                  <a:latin typeface="Times New Roman" panose="02020603050405020304" pitchFamily="18" charset="0"/>
                </a:rPr>
                <a:t>4</a:t>
              </a:r>
            </a:p>
          </p:txBody>
        </p:sp>
        <p:sp>
          <p:nvSpPr>
            <p:cNvPr id="235553" name="Line 33"/>
            <p:cNvSpPr>
              <a:spLocks noChangeShapeType="1"/>
            </p:cNvSpPr>
            <p:nvPr/>
          </p:nvSpPr>
          <p:spPr bwMode="auto">
            <a:xfrm>
              <a:off x="1104" y="1104"/>
              <a:ext cx="1152" cy="0"/>
            </a:xfrm>
            <a:prstGeom prst="line">
              <a:avLst/>
            </a:prstGeom>
            <a:noFill/>
            <a:ln w="28575">
              <a:solidFill>
                <a:schemeClr val="tx1"/>
              </a:solidFill>
              <a:round/>
              <a:headEnd type="stealth" w="lg" len="lg"/>
            </a:ln>
            <a:effectLst/>
          </p:spPr>
          <p:txBody>
            <a:bodyPr wrap="none"/>
            <a:lstStyle/>
            <a:p>
              <a:endParaRPr lang="zh-CN" altLang="en-US"/>
            </a:p>
          </p:txBody>
        </p:sp>
        <p:sp>
          <p:nvSpPr>
            <p:cNvPr id="235554" name="Line 34"/>
            <p:cNvSpPr>
              <a:spLocks noChangeShapeType="1"/>
            </p:cNvSpPr>
            <p:nvPr/>
          </p:nvSpPr>
          <p:spPr bwMode="auto">
            <a:xfrm>
              <a:off x="1103" y="1008"/>
              <a:ext cx="1" cy="186"/>
            </a:xfrm>
            <a:prstGeom prst="line">
              <a:avLst/>
            </a:prstGeom>
            <a:noFill/>
            <a:ln w="15875">
              <a:solidFill>
                <a:schemeClr val="tx1"/>
              </a:solidFill>
              <a:round/>
            </a:ln>
          </p:spPr>
          <p:txBody>
            <a:bodyPr/>
            <a:lstStyle/>
            <a:p>
              <a:endParaRPr lang="zh-CN" altLang="en-US"/>
            </a:p>
          </p:txBody>
        </p:sp>
        <p:sp>
          <p:nvSpPr>
            <p:cNvPr id="235555" name="Line 35"/>
            <p:cNvSpPr>
              <a:spLocks noChangeShapeType="1"/>
            </p:cNvSpPr>
            <p:nvPr/>
          </p:nvSpPr>
          <p:spPr bwMode="auto">
            <a:xfrm>
              <a:off x="3840" y="1104"/>
              <a:ext cx="912" cy="0"/>
            </a:xfrm>
            <a:prstGeom prst="line">
              <a:avLst/>
            </a:prstGeom>
            <a:noFill/>
            <a:ln w="28575">
              <a:solidFill>
                <a:schemeClr val="tx1"/>
              </a:solidFill>
              <a:round/>
              <a:headEnd type="none" w="lg" len="lg"/>
              <a:tailEnd type="stealth" w="lg" len="lg"/>
            </a:ln>
            <a:effectLst/>
          </p:spPr>
          <p:txBody>
            <a:bodyPr wrap="none"/>
            <a:lstStyle/>
            <a:p>
              <a:endParaRPr lang="zh-CN" altLang="en-US"/>
            </a:p>
          </p:txBody>
        </p:sp>
        <p:sp>
          <p:nvSpPr>
            <p:cNvPr id="235556" name="Line 36"/>
            <p:cNvSpPr>
              <a:spLocks noChangeShapeType="1"/>
            </p:cNvSpPr>
            <p:nvPr/>
          </p:nvSpPr>
          <p:spPr bwMode="auto">
            <a:xfrm>
              <a:off x="1680" y="1872"/>
              <a:ext cx="336" cy="0"/>
            </a:xfrm>
            <a:prstGeom prst="line">
              <a:avLst/>
            </a:prstGeom>
            <a:noFill/>
            <a:ln w="28575">
              <a:solidFill>
                <a:schemeClr val="tx1"/>
              </a:solidFill>
              <a:round/>
              <a:tailEnd type="stealth" w="lg" len="lg"/>
            </a:ln>
            <a:effectLst/>
          </p:spPr>
          <p:txBody>
            <a:bodyPr wrap="none"/>
            <a:lstStyle/>
            <a:p>
              <a:endParaRPr lang="zh-CN" altLang="en-US"/>
            </a:p>
          </p:txBody>
        </p:sp>
        <p:sp>
          <p:nvSpPr>
            <p:cNvPr id="235557" name="Line 37"/>
            <p:cNvSpPr>
              <a:spLocks noChangeShapeType="1"/>
            </p:cNvSpPr>
            <p:nvPr/>
          </p:nvSpPr>
          <p:spPr bwMode="auto">
            <a:xfrm>
              <a:off x="2016" y="1781"/>
              <a:ext cx="1" cy="187"/>
            </a:xfrm>
            <a:prstGeom prst="line">
              <a:avLst/>
            </a:prstGeom>
            <a:noFill/>
            <a:ln w="15875">
              <a:solidFill>
                <a:schemeClr val="tx1"/>
              </a:solidFill>
              <a:round/>
            </a:ln>
          </p:spPr>
          <p:txBody>
            <a:bodyPr/>
            <a:lstStyle/>
            <a:p>
              <a:endParaRPr lang="zh-CN" altLang="en-US"/>
            </a:p>
          </p:txBody>
        </p:sp>
        <p:sp>
          <p:nvSpPr>
            <p:cNvPr id="235558" name="Line 38"/>
            <p:cNvSpPr>
              <a:spLocks noChangeShapeType="1"/>
            </p:cNvSpPr>
            <p:nvPr/>
          </p:nvSpPr>
          <p:spPr bwMode="auto">
            <a:xfrm>
              <a:off x="2592" y="1872"/>
              <a:ext cx="336" cy="0"/>
            </a:xfrm>
            <a:prstGeom prst="line">
              <a:avLst/>
            </a:prstGeom>
            <a:noFill/>
            <a:ln w="28575">
              <a:solidFill>
                <a:schemeClr val="tx1"/>
              </a:solidFill>
              <a:round/>
              <a:tailEnd type="stealth" w="lg" len="lg"/>
            </a:ln>
            <a:effectLst/>
          </p:spPr>
          <p:txBody>
            <a:bodyPr wrap="none"/>
            <a:lstStyle/>
            <a:p>
              <a:endParaRPr lang="zh-CN" altLang="en-US"/>
            </a:p>
          </p:txBody>
        </p:sp>
        <p:sp>
          <p:nvSpPr>
            <p:cNvPr id="235559" name="Line 39"/>
            <p:cNvSpPr>
              <a:spLocks noChangeShapeType="1"/>
            </p:cNvSpPr>
            <p:nvPr/>
          </p:nvSpPr>
          <p:spPr bwMode="auto">
            <a:xfrm>
              <a:off x="3504" y="1872"/>
              <a:ext cx="336" cy="0"/>
            </a:xfrm>
            <a:prstGeom prst="line">
              <a:avLst/>
            </a:prstGeom>
            <a:noFill/>
            <a:ln w="28575">
              <a:solidFill>
                <a:schemeClr val="tx1"/>
              </a:solidFill>
              <a:round/>
              <a:tailEnd type="stealth" w="lg" len="lg"/>
            </a:ln>
            <a:effectLst/>
          </p:spPr>
          <p:txBody>
            <a:bodyPr wrap="none"/>
            <a:lstStyle/>
            <a:p>
              <a:endParaRPr lang="zh-CN" altLang="en-US"/>
            </a:p>
          </p:txBody>
        </p:sp>
        <p:sp>
          <p:nvSpPr>
            <p:cNvPr id="235560" name="Line 40"/>
            <p:cNvSpPr>
              <a:spLocks noChangeShapeType="1"/>
            </p:cNvSpPr>
            <p:nvPr/>
          </p:nvSpPr>
          <p:spPr bwMode="auto">
            <a:xfrm>
              <a:off x="4416" y="1872"/>
              <a:ext cx="336" cy="0"/>
            </a:xfrm>
            <a:prstGeom prst="line">
              <a:avLst/>
            </a:prstGeom>
            <a:noFill/>
            <a:ln w="28575">
              <a:solidFill>
                <a:schemeClr val="tx1"/>
              </a:solidFill>
              <a:round/>
              <a:tailEnd type="stealth" w="lg" len="lg"/>
            </a:ln>
            <a:effectLst/>
          </p:spPr>
          <p:txBody>
            <a:bodyPr wrap="none"/>
            <a:lstStyle/>
            <a:p>
              <a:endParaRPr lang="zh-CN" altLang="en-US"/>
            </a:p>
          </p:txBody>
        </p:sp>
        <p:sp>
          <p:nvSpPr>
            <p:cNvPr id="235561" name="Line 41"/>
            <p:cNvSpPr>
              <a:spLocks noChangeShapeType="1"/>
            </p:cNvSpPr>
            <p:nvPr/>
          </p:nvSpPr>
          <p:spPr bwMode="auto">
            <a:xfrm>
              <a:off x="1104" y="1872"/>
              <a:ext cx="336" cy="0"/>
            </a:xfrm>
            <a:prstGeom prst="line">
              <a:avLst/>
            </a:prstGeom>
            <a:noFill/>
            <a:ln w="28575">
              <a:solidFill>
                <a:schemeClr val="tx1"/>
              </a:solidFill>
              <a:round/>
              <a:headEnd type="stealth" w="lg" len="lg"/>
              <a:tailEnd type="none" w="lg" len="lg"/>
            </a:ln>
            <a:effectLst/>
          </p:spPr>
          <p:txBody>
            <a:bodyPr wrap="none"/>
            <a:lstStyle/>
            <a:p>
              <a:endParaRPr lang="zh-CN" altLang="en-US"/>
            </a:p>
          </p:txBody>
        </p:sp>
        <p:sp>
          <p:nvSpPr>
            <p:cNvPr id="235562" name="Line 42"/>
            <p:cNvSpPr>
              <a:spLocks noChangeShapeType="1"/>
            </p:cNvSpPr>
            <p:nvPr/>
          </p:nvSpPr>
          <p:spPr bwMode="auto">
            <a:xfrm>
              <a:off x="2016" y="1872"/>
              <a:ext cx="336" cy="0"/>
            </a:xfrm>
            <a:prstGeom prst="line">
              <a:avLst/>
            </a:prstGeom>
            <a:noFill/>
            <a:ln w="28575">
              <a:solidFill>
                <a:schemeClr val="tx1"/>
              </a:solidFill>
              <a:round/>
              <a:headEnd type="stealth" w="lg" len="lg"/>
              <a:tailEnd type="none" w="lg" len="lg"/>
            </a:ln>
            <a:effectLst/>
          </p:spPr>
          <p:txBody>
            <a:bodyPr wrap="none"/>
            <a:lstStyle/>
            <a:p>
              <a:endParaRPr lang="zh-CN" altLang="en-US"/>
            </a:p>
          </p:txBody>
        </p:sp>
        <p:sp>
          <p:nvSpPr>
            <p:cNvPr id="235563" name="Line 43"/>
            <p:cNvSpPr>
              <a:spLocks noChangeShapeType="1"/>
            </p:cNvSpPr>
            <p:nvPr/>
          </p:nvSpPr>
          <p:spPr bwMode="auto">
            <a:xfrm>
              <a:off x="2928" y="1872"/>
              <a:ext cx="336" cy="0"/>
            </a:xfrm>
            <a:prstGeom prst="line">
              <a:avLst/>
            </a:prstGeom>
            <a:noFill/>
            <a:ln w="28575">
              <a:solidFill>
                <a:schemeClr val="tx1"/>
              </a:solidFill>
              <a:round/>
              <a:headEnd type="stealth" w="lg" len="lg"/>
              <a:tailEnd type="none" w="lg" len="lg"/>
            </a:ln>
            <a:effectLst/>
          </p:spPr>
          <p:txBody>
            <a:bodyPr wrap="none"/>
            <a:lstStyle/>
            <a:p>
              <a:endParaRPr lang="zh-CN" altLang="en-US"/>
            </a:p>
          </p:txBody>
        </p:sp>
        <p:sp>
          <p:nvSpPr>
            <p:cNvPr id="235564" name="Line 44"/>
            <p:cNvSpPr>
              <a:spLocks noChangeShapeType="1"/>
            </p:cNvSpPr>
            <p:nvPr/>
          </p:nvSpPr>
          <p:spPr bwMode="auto">
            <a:xfrm>
              <a:off x="3840" y="1872"/>
              <a:ext cx="336" cy="0"/>
            </a:xfrm>
            <a:prstGeom prst="line">
              <a:avLst/>
            </a:prstGeom>
            <a:noFill/>
            <a:ln w="28575">
              <a:solidFill>
                <a:schemeClr val="tx1"/>
              </a:solidFill>
              <a:round/>
              <a:headEnd type="stealth" w="lg" len="lg"/>
              <a:tailEnd type="none" w="lg" len="lg"/>
            </a:ln>
            <a:effectLst/>
          </p:spPr>
          <p:txBody>
            <a:bodyPr wrap="none"/>
            <a:lstStyle/>
            <a:p>
              <a:endParaRPr lang="zh-CN" altLang="en-US"/>
            </a:p>
          </p:txBody>
        </p:sp>
        <p:sp>
          <p:nvSpPr>
            <p:cNvPr id="235565" name="Text Box 45"/>
            <p:cNvSpPr txBox="1">
              <a:spLocks noChangeArrowheads="1"/>
            </p:cNvSpPr>
            <p:nvPr/>
          </p:nvSpPr>
          <p:spPr bwMode="auto">
            <a:xfrm>
              <a:off x="144" y="1488"/>
              <a:ext cx="576" cy="288"/>
            </a:xfrm>
            <a:prstGeom prst="rect">
              <a:avLst/>
            </a:prstGeom>
            <a:noFill/>
            <a:ln w="9525">
              <a:noFill/>
              <a:miter lim="800000"/>
            </a:ln>
            <a:effectLst/>
          </p:spPr>
          <p:txBody>
            <a:bodyPr lIns="0">
              <a:spAutoFit/>
            </a:bodyPr>
            <a:lstStyle/>
            <a:p>
              <a:pPr eaLnBrk="0" hangingPunct="0">
                <a:spcBef>
                  <a:spcPct val="0"/>
                </a:spcBef>
              </a:pPr>
              <a:r>
                <a:rPr lang="zh-CN" altLang="en-US" sz="2400">
                  <a:latin typeface="Times New Roman" panose="02020603050405020304" pitchFamily="18" charset="0"/>
                </a:rPr>
                <a:t> 时钟</a:t>
              </a:r>
            </a:p>
          </p:txBody>
        </p:sp>
      </p:grpSp>
      <p:grpSp>
        <p:nvGrpSpPr>
          <p:cNvPr id="5" name="Group 46"/>
          <p:cNvGrpSpPr/>
          <p:nvPr/>
        </p:nvGrpSpPr>
        <p:grpSpPr bwMode="auto">
          <a:xfrm>
            <a:off x="1752600" y="3352800"/>
            <a:ext cx="8534400" cy="685800"/>
            <a:chOff x="144" y="2112"/>
            <a:chExt cx="5376" cy="432"/>
          </a:xfrm>
        </p:grpSpPr>
        <p:grpSp>
          <p:nvGrpSpPr>
            <p:cNvPr id="6" name="Group 47"/>
            <p:cNvGrpSpPr/>
            <p:nvPr/>
          </p:nvGrpSpPr>
          <p:grpSpPr bwMode="auto">
            <a:xfrm>
              <a:off x="624" y="2208"/>
              <a:ext cx="4896" cy="336"/>
              <a:chOff x="672" y="2208"/>
              <a:chExt cx="4725" cy="336"/>
            </a:xfrm>
          </p:grpSpPr>
          <p:sp>
            <p:nvSpPr>
              <p:cNvPr id="235568" name="Line 48"/>
              <p:cNvSpPr>
                <a:spLocks noChangeShapeType="1"/>
              </p:cNvSpPr>
              <p:nvPr/>
            </p:nvSpPr>
            <p:spPr bwMode="auto">
              <a:xfrm>
                <a:off x="4656" y="2375"/>
                <a:ext cx="741" cy="1"/>
              </a:xfrm>
              <a:prstGeom prst="line">
                <a:avLst/>
              </a:prstGeom>
              <a:noFill/>
              <a:ln w="31750">
                <a:solidFill>
                  <a:schemeClr val="tx1"/>
                </a:solidFill>
                <a:round/>
              </a:ln>
            </p:spPr>
            <p:txBody>
              <a:bodyPr/>
              <a:lstStyle/>
              <a:p>
                <a:endParaRPr lang="zh-CN" altLang="en-US"/>
              </a:p>
            </p:txBody>
          </p:sp>
          <p:sp>
            <p:nvSpPr>
              <p:cNvPr id="235569" name="Line 49"/>
              <p:cNvSpPr>
                <a:spLocks noChangeShapeType="1"/>
              </p:cNvSpPr>
              <p:nvPr/>
            </p:nvSpPr>
            <p:spPr bwMode="auto">
              <a:xfrm>
                <a:off x="672" y="2373"/>
                <a:ext cx="239" cy="2"/>
              </a:xfrm>
              <a:prstGeom prst="line">
                <a:avLst/>
              </a:prstGeom>
              <a:noFill/>
              <a:ln w="31750">
                <a:solidFill>
                  <a:schemeClr val="tx1"/>
                </a:solidFill>
                <a:round/>
              </a:ln>
            </p:spPr>
            <p:txBody>
              <a:bodyPr/>
              <a:lstStyle/>
              <a:p>
                <a:endParaRPr lang="zh-CN" altLang="en-US"/>
              </a:p>
            </p:txBody>
          </p:sp>
          <p:sp>
            <p:nvSpPr>
              <p:cNvPr id="235570" name="Freeform 50"/>
              <p:cNvSpPr/>
              <p:nvPr/>
            </p:nvSpPr>
            <p:spPr bwMode="auto">
              <a:xfrm>
                <a:off x="912" y="2208"/>
                <a:ext cx="3744" cy="336"/>
              </a:xfrm>
              <a:custGeom>
                <a:avLst/>
                <a:gdLst/>
                <a:ahLst/>
                <a:cxnLst>
                  <a:cxn ang="0">
                    <a:pos x="206" y="0"/>
                  </a:cxn>
                  <a:cxn ang="0">
                    <a:pos x="0" y="486"/>
                  </a:cxn>
                  <a:cxn ang="0">
                    <a:pos x="196" y="964"/>
                  </a:cxn>
                  <a:cxn ang="0">
                    <a:pos x="5132" y="977"/>
                  </a:cxn>
                  <a:cxn ang="0">
                    <a:pos x="5328" y="486"/>
                  </a:cxn>
                  <a:cxn ang="0">
                    <a:pos x="5126" y="0"/>
                  </a:cxn>
                  <a:cxn ang="0">
                    <a:pos x="206" y="0"/>
                  </a:cxn>
                </a:cxnLst>
                <a:rect l="0" t="0" r="r" b="b"/>
                <a:pathLst>
                  <a:path w="5328" h="977">
                    <a:moveTo>
                      <a:pt x="206" y="0"/>
                    </a:moveTo>
                    <a:lnTo>
                      <a:pt x="0" y="486"/>
                    </a:lnTo>
                    <a:lnTo>
                      <a:pt x="196" y="964"/>
                    </a:lnTo>
                    <a:lnTo>
                      <a:pt x="5132" y="977"/>
                    </a:lnTo>
                    <a:lnTo>
                      <a:pt x="5328" y="486"/>
                    </a:lnTo>
                    <a:lnTo>
                      <a:pt x="5126" y="0"/>
                    </a:lnTo>
                    <a:lnTo>
                      <a:pt x="206" y="0"/>
                    </a:lnTo>
                    <a:close/>
                  </a:path>
                </a:pathLst>
              </a:custGeom>
              <a:noFill/>
              <a:ln w="31750">
                <a:solidFill>
                  <a:schemeClr val="tx1"/>
                </a:solidFill>
                <a:prstDash val="solid"/>
                <a:round/>
              </a:ln>
            </p:spPr>
            <p:txBody>
              <a:bodyPr/>
              <a:lstStyle/>
              <a:p>
                <a:endParaRPr lang="zh-CN" altLang="en-US"/>
              </a:p>
            </p:txBody>
          </p:sp>
        </p:grpSp>
        <p:sp>
          <p:nvSpPr>
            <p:cNvPr id="235571" name="Text Box 51"/>
            <p:cNvSpPr txBox="1">
              <a:spLocks noChangeArrowheads="1"/>
            </p:cNvSpPr>
            <p:nvPr/>
          </p:nvSpPr>
          <p:spPr bwMode="auto">
            <a:xfrm>
              <a:off x="144" y="2112"/>
              <a:ext cx="576" cy="288"/>
            </a:xfrm>
            <a:prstGeom prst="rect">
              <a:avLst/>
            </a:prstGeom>
            <a:noFill/>
            <a:ln w="9525">
              <a:noFill/>
              <a:miter lim="800000"/>
            </a:ln>
            <a:effectLst/>
          </p:spPr>
          <p:txBody>
            <a:bodyPr lIns="0">
              <a:spAutoFit/>
            </a:bodyPr>
            <a:lstStyle/>
            <a:p>
              <a:pPr eaLnBrk="0" hangingPunct="0">
                <a:spcBef>
                  <a:spcPct val="0"/>
                </a:spcBef>
              </a:pPr>
              <a:r>
                <a:rPr lang="zh-CN" altLang="en-US" sz="2400">
                  <a:latin typeface="Times New Roman" panose="02020603050405020304" pitchFamily="18" charset="0"/>
                </a:rPr>
                <a:t> 地址</a:t>
              </a:r>
            </a:p>
          </p:txBody>
        </p:sp>
      </p:grpSp>
      <p:grpSp>
        <p:nvGrpSpPr>
          <p:cNvPr id="7" name="Group 52"/>
          <p:cNvGrpSpPr/>
          <p:nvPr/>
        </p:nvGrpSpPr>
        <p:grpSpPr bwMode="auto">
          <a:xfrm>
            <a:off x="1828800" y="5257800"/>
            <a:ext cx="8382000" cy="838200"/>
            <a:chOff x="192" y="3312"/>
            <a:chExt cx="5280" cy="528"/>
          </a:xfrm>
        </p:grpSpPr>
        <p:sp>
          <p:nvSpPr>
            <p:cNvPr id="235573" name="Freeform 53"/>
            <p:cNvSpPr/>
            <p:nvPr/>
          </p:nvSpPr>
          <p:spPr bwMode="auto">
            <a:xfrm>
              <a:off x="624" y="3600"/>
              <a:ext cx="4848" cy="240"/>
            </a:xfrm>
            <a:custGeom>
              <a:avLst/>
              <a:gdLst/>
              <a:ahLst/>
              <a:cxnLst>
                <a:cxn ang="0">
                  <a:pos x="0" y="0"/>
                </a:cxn>
                <a:cxn ang="0">
                  <a:pos x="1152" y="0"/>
                </a:cxn>
                <a:cxn ang="0">
                  <a:pos x="1392" y="240"/>
                </a:cxn>
                <a:cxn ang="0">
                  <a:pos x="2976" y="240"/>
                </a:cxn>
                <a:cxn ang="0">
                  <a:pos x="3216" y="0"/>
                </a:cxn>
                <a:cxn ang="0">
                  <a:pos x="4848" y="0"/>
                </a:cxn>
              </a:cxnLst>
              <a:rect l="0" t="0" r="r" b="b"/>
              <a:pathLst>
                <a:path w="4848" h="240">
                  <a:moveTo>
                    <a:pt x="0" y="0"/>
                  </a:moveTo>
                  <a:lnTo>
                    <a:pt x="1152" y="0"/>
                  </a:lnTo>
                  <a:lnTo>
                    <a:pt x="1392" y="240"/>
                  </a:lnTo>
                  <a:lnTo>
                    <a:pt x="2976" y="240"/>
                  </a:lnTo>
                  <a:lnTo>
                    <a:pt x="3216" y="0"/>
                  </a:lnTo>
                  <a:lnTo>
                    <a:pt x="4848" y="0"/>
                  </a:lnTo>
                </a:path>
              </a:pathLst>
            </a:custGeom>
            <a:noFill/>
            <a:ln w="38100" cmpd="sng">
              <a:solidFill>
                <a:schemeClr val="tx1"/>
              </a:solidFill>
              <a:round/>
            </a:ln>
            <a:effectLst/>
          </p:spPr>
          <p:txBody>
            <a:bodyPr wrap="none"/>
            <a:lstStyle/>
            <a:p>
              <a:endParaRPr lang="zh-CN" altLang="en-US"/>
            </a:p>
          </p:txBody>
        </p:sp>
        <p:sp>
          <p:nvSpPr>
            <p:cNvPr id="235574" name="Text Box 54"/>
            <p:cNvSpPr txBox="1">
              <a:spLocks noChangeArrowheads="1"/>
            </p:cNvSpPr>
            <p:nvPr/>
          </p:nvSpPr>
          <p:spPr bwMode="auto">
            <a:xfrm>
              <a:off x="192" y="3312"/>
              <a:ext cx="576" cy="523"/>
            </a:xfrm>
            <a:prstGeom prst="rect">
              <a:avLst/>
            </a:prstGeom>
            <a:noFill/>
            <a:ln w="9525">
              <a:noFill/>
              <a:miter lim="800000"/>
            </a:ln>
            <a:effectLst/>
          </p:spPr>
          <p:txBody>
            <a:bodyPr lIns="0">
              <a:spAutoFit/>
            </a:bodyPr>
            <a:lstStyle/>
            <a:p>
              <a:pPr eaLnBrk="0" hangingPunct="0">
                <a:spcBef>
                  <a:spcPct val="0"/>
                </a:spcBef>
              </a:pPr>
              <a:r>
                <a:rPr lang="zh-CN" altLang="en-US" sz="2400">
                  <a:latin typeface="Times New Roman" panose="02020603050405020304" pitchFamily="18" charset="0"/>
                </a:rPr>
                <a:t>  写</a:t>
              </a:r>
            </a:p>
            <a:p>
              <a:pPr eaLnBrk="0" hangingPunct="0">
                <a:spcBef>
                  <a:spcPct val="0"/>
                </a:spcBef>
              </a:pPr>
              <a:r>
                <a:rPr lang="zh-CN" altLang="en-US" sz="2400">
                  <a:latin typeface="Times New Roman" panose="02020603050405020304" pitchFamily="18" charset="0"/>
                </a:rPr>
                <a:t>命令</a:t>
              </a:r>
            </a:p>
          </p:txBody>
        </p:sp>
      </p:grpSp>
      <p:grpSp>
        <p:nvGrpSpPr>
          <p:cNvPr id="8" name="Group 55"/>
          <p:cNvGrpSpPr/>
          <p:nvPr/>
        </p:nvGrpSpPr>
        <p:grpSpPr bwMode="auto">
          <a:xfrm>
            <a:off x="2500313" y="3505200"/>
            <a:ext cx="806450" cy="2590800"/>
            <a:chOff x="615" y="2208"/>
            <a:chExt cx="508" cy="1632"/>
          </a:xfrm>
        </p:grpSpPr>
        <p:grpSp>
          <p:nvGrpSpPr>
            <p:cNvPr id="9" name="Group 56"/>
            <p:cNvGrpSpPr/>
            <p:nvPr/>
          </p:nvGrpSpPr>
          <p:grpSpPr bwMode="auto">
            <a:xfrm>
              <a:off x="615" y="2208"/>
              <a:ext cx="489" cy="384"/>
              <a:chOff x="615" y="2208"/>
              <a:chExt cx="489" cy="384"/>
            </a:xfrm>
          </p:grpSpPr>
          <p:sp>
            <p:nvSpPr>
              <p:cNvPr id="235577" name="Freeform 57"/>
              <p:cNvSpPr/>
              <p:nvPr/>
            </p:nvSpPr>
            <p:spPr bwMode="auto">
              <a:xfrm>
                <a:off x="616" y="2208"/>
                <a:ext cx="437" cy="358"/>
              </a:xfrm>
              <a:custGeom>
                <a:avLst/>
                <a:gdLst/>
                <a:ahLst/>
                <a:cxnLst>
                  <a:cxn ang="0">
                    <a:pos x="245" y="167"/>
                  </a:cxn>
                  <a:cxn ang="0">
                    <a:pos x="435" y="0"/>
                  </a:cxn>
                  <a:cxn ang="0">
                    <a:pos x="0" y="1"/>
                  </a:cxn>
                  <a:cxn ang="0">
                    <a:pos x="0" y="358"/>
                  </a:cxn>
                  <a:cxn ang="0">
                    <a:pos x="437" y="358"/>
                  </a:cxn>
                </a:cxnLst>
                <a:rect l="0" t="0" r="r" b="b"/>
                <a:pathLst>
                  <a:path w="437" h="358">
                    <a:moveTo>
                      <a:pt x="245" y="167"/>
                    </a:moveTo>
                    <a:lnTo>
                      <a:pt x="435" y="0"/>
                    </a:lnTo>
                    <a:lnTo>
                      <a:pt x="0" y="1"/>
                    </a:lnTo>
                    <a:lnTo>
                      <a:pt x="0" y="358"/>
                    </a:lnTo>
                    <a:lnTo>
                      <a:pt x="437" y="358"/>
                    </a:lnTo>
                  </a:path>
                </a:pathLst>
              </a:custGeom>
              <a:solidFill>
                <a:schemeClr val="folHlink">
                  <a:alpha val="50000"/>
                </a:schemeClr>
              </a:solidFill>
              <a:ln w="9525">
                <a:solidFill>
                  <a:schemeClr val="folHlink"/>
                </a:solidFill>
                <a:round/>
              </a:ln>
              <a:effectLst/>
            </p:spPr>
            <p:txBody>
              <a:bodyPr wrap="none"/>
              <a:lstStyle/>
              <a:p>
                <a:endParaRPr lang="zh-CN" altLang="en-US"/>
              </a:p>
            </p:txBody>
          </p:sp>
          <p:sp>
            <p:nvSpPr>
              <p:cNvPr id="235578" name="Line 58"/>
              <p:cNvSpPr>
                <a:spLocks noChangeShapeType="1"/>
              </p:cNvSpPr>
              <p:nvPr/>
            </p:nvSpPr>
            <p:spPr bwMode="auto">
              <a:xfrm rot="2700000">
                <a:off x="946" y="2177"/>
                <a:ext cx="0" cy="240"/>
              </a:xfrm>
              <a:prstGeom prst="line">
                <a:avLst/>
              </a:prstGeom>
              <a:noFill/>
              <a:ln w="76200">
                <a:solidFill>
                  <a:schemeClr val="folHlink"/>
                </a:solidFill>
                <a:round/>
              </a:ln>
              <a:effectLst/>
            </p:spPr>
            <p:txBody>
              <a:bodyPr wrap="none"/>
              <a:lstStyle/>
              <a:p>
                <a:endParaRPr lang="zh-CN" altLang="en-US"/>
              </a:p>
            </p:txBody>
          </p:sp>
          <p:sp>
            <p:nvSpPr>
              <p:cNvPr id="235579" name="Line 59"/>
              <p:cNvSpPr>
                <a:spLocks noChangeShapeType="1"/>
              </p:cNvSpPr>
              <p:nvPr/>
            </p:nvSpPr>
            <p:spPr bwMode="auto">
              <a:xfrm rot="8100000">
                <a:off x="944" y="2329"/>
                <a:ext cx="0" cy="263"/>
              </a:xfrm>
              <a:prstGeom prst="line">
                <a:avLst/>
              </a:prstGeom>
              <a:noFill/>
              <a:ln w="76200">
                <a:solidFill>
                  <a:schemeClr val="folHlink"/>
                </a:solidFill>
                <a:round/>
              </a:ln>
              <a:effectLst/>
            </p:spPr>
            <p:txBody>
              <a:bodyPr wrap="none"/>
              <a:lstStyle/>
              <a:p>
                <a:endParaRPr lang="zh-CN" altLang="en-US"/>
              </a:p>
            </p:txBody>
          </p:sp>
          <p:sp>
            <p:nvSpPr>
              <p:cNvPr id="235580" name="Line 60"/>
              <p:cNvSpPr>
                <a:spLocks noChangeShapeType="1"/>
              </p:cNvSpPr>
              <p:nvPr/>
            </p:nvSpPr>
            <p:spPr bwMode="auto">
              <a:xfrm>
                <a:off x="615" y="2208"/>
                <a:ext cx="489" cy="0"/>
              </a:xfrm>
              <a:prstGeom prst="line">
                <a:avLst/>
              </a:prstGeom>
              <a:noFill/>
              <a:ln w="76200">
                <a:solidFill>
                  <a:schemeClr val="folHlink"/>
                </a:solidFill>
                <a:round/>
              </a:ln>
              <a:effectLst/>
            </p:spPr>
            <p:txBody>
              <a:bodyPr wrap="none"/>
              <a:lstStyle/>
              <a:p>
                <a:endParaRPr lang="zh-CN" altLang="en-US"/>
              </a:p>
            </p:txBody>
          </p:sp>
          <p:sp>
            <p:nvSpPr>
              <p:cNvPr id="235581" name="Line 61"/>
              <p:cNvSpPr>
                <a:spLocks noChangeShapeType="1"/>
              </p:cNvSpPr>
              <p:nvPr/>
            </p:nvSpPr>
            <p:spPr bwMode="auto">
              <a:xfrm>
                <a:off x="615" y="2544"/>
                <a:ext cx="489" cy="0"/>
              </a:xfrm>
              <a:prstGeom prst="line">
                <a:avLst/>
              </a:prstGeom>
              <a:noFill/>
              <a:ln w="76200">
                <a:solidFill>
                  <a:schemeClr val="folHlink"/>
                </a:solidFill>
                <a:round/>
              </a:ln>
              <a:effectLst/>
            </p:spPr>
            <p:txBody>
              <a:bodyPr wrap="none"/>
              <a:lstStyle/>
              <a:p>
                <a:endParaRPr lang="zh-CN" altLang="en-US"/>
              </a:p>
            </p:txBody>
          </p:sp>
        </p:grpSp>
        <p:sp>
          <p:nvSpPr>
            <p:cNvPr id="235582" name="Rectangle 62"/>
            <p:cNvSpPr>
              <a:spLocks noChangeArrowheads="1"/>
            </p:cNvSpPr>
            <p:nvPr/>
          </p:nvSpPr>
          <p:spPr bwMode="auto">
            <a:xfrm>
              <a:off x="624" y="2863"/>
              <a:ext cx="480" cy="422"/>
            </a:xfrm>
            <a:prstGeom prst="rect">
              <a:avLst/>
            </a:prstGeom>
            <a:solidFill>
              <a:schemeClr val="folHlink">
                <a:alpha val="50000"/>
              </a:schemeClr>
            </a:solidFill>
            <a:ln w="9525">
              <a:solidFill>
                <a:schemeClr val="folHlink"/>
              </a:solidFill>
              <a:miter lim="800000"/>
            </a:ln>
            <a:effectLst/>
          </p:spPr>
          <p:txBody>
            <a:bodyPr wrap="none" anchor="ctr"/>
            <a:lstStyle/>
            <a:p>
              <a:endParaRPr lang="zh-CN" altLang="en-US"/>
            </a:p>
          </p:txBody>
        </p:sp>
        <p:sp>
          <p:nvSpPr>
            <p:cNvPr id="235583" name="Line 63"/>
            <p:cNvSpPr>
              <a:spLocks noChangeShapeType="1"/>
            </p:cNvSpPr>
            <p:nvPr/>
          </p:nvSpPr>
          <p:spPr bwMode="auto">
            <a:xfrm>
              <a:off x="624" y="3072"/>
              <a:ext cx="499" cy="0"/>
            </a:xfrm>
            <a:prstGeom prst="line">
              <a:avLst/>
            </a:prstGeom>
            <a:noFill/>
            <a:ln w="76200">
              <a:solidFill>
                <a:schemeClr val="folHlink"/>
              </a:solidFill>
              <a:round/>
            </a:ln>
            <a:effectLst/>
          </p:spPr>
          <p:txBody>
            <a:bodyPr wrap="none"/>
            <a:lstStyle/>
            <a:p>
              <a:endParaRPr lang="zh-CN" altLang="en-US"/>
            </a:p>
          </p:txBody>
        </p:sp>
        <p:grpSp>
          <p:nvGrpSpPr>
            <p:cNvPr id="10" name="Group 64"/>
            <p:cNvGrpSpPr/>
            <p:nvPr/>
          </p:nvGrpSpPr>
          <p:grpSpPr bwMode="auto">
            <a:xfrm>
              <a:off x="624" y="3600"/>
              <a:ext cx="499" cy="240"/>
              <a:chOff x="624" y="3600"/>
              <a:chExt cx="499" cy="384"/>
            </a:xfrm>
          </p:grpSpPr>
          <p:sp>
            <p:nvSpPr>
              <p:cNvPr id="235585" name="Rectangle 65"/>
              <p:cNvSpPr>
                <a:spLocks noChangeArrowheads="1"/>
              </p:cNvSpPr>
              <p:nvPr/>
            </p:nvSpPr>
            <p:spPr bwMode="auto">
              <a:xfrm>
                <a:off x="624" y="3600"/>
                <a:ext cx="480" cy="384"/>
              </a:xfrm>
              <a:prstGeom prst="rect">
                <a:avLst/>
              </a:prstGeom>
              <a:solidFill>
                <a:schemeClr val="folHlink">
                  <a:alpha val="50000"/>
                </a:schemeClr>
              </a:solidFill>
              <a:ln w="9525">
                <a:solidFill>
                  <a:schemeClr val="folHlink"/>
                </a:solidFill>
                <a:miter lim="800000"/>
              </a:ln>
              <a:effectLst/>
            </p:spPr>
            <p:txBody>
              <a:bodyPr wrap="none" anchor="ctr"/>
              <a:lstStyle/>
              <a:p>
                <a:endParaRPr lang="zh-CN" altLang="en-US"/>
              </a:p>
            </p:txBody>
          </p:sp>
          <p:sp>
            <p:nvSpPr>
              <p:cNvPr id="235586" name="Line 66"/>
              <p:cNvSpPr>
                <a:spLocks noChangeShapeType="1"/>
              </p:cNvSpPr>
              <p:nvPr/>
            </p:nvSpPr>
            <p:spPr bwMode="auto">
              <a:xfrm>
                <a:off x="624" y="3600"/>
                <a:ext cx="499" cy="0"/>
              </a:xfrm>
              <a:prstGeom prst="line">
                <a:avLst/>
              </a:prstGeom>
              <a:noFill/>
              <a:ln w="76200">
                <a:solidFill>
                  <a:schemeClr val="folHlink"/>
                </a:solidFill>
                <a:round/>
              </a:ln>
              <a:effectLst/>
            </p:spPr>
            <p:txBody>
              <a:bodyPr wrap="none"/>
              <a:lstStyle/>
              <a:p>
                <a:endParaRPr lang="zh-CN" altLang="en-US"/>
              </a:p>
            </p:txBody>
          </p:sp>
        </p:grpSp>
      </p:grpSp>
      <p:grpSp>
        <p:nvGrpSpPr>
          <p:cNvPr id="11" name="Group 67"/>
          <p:cNvGrpSpPr/>
          <p:nvPr/>
        </p:nvGrpSpPr>
        <p:grpSpPr bwMode="auto">
          <a:xfrm>
            <a:off x="3276600" y="3505200"/>
            <a:ext cx="723900" cy="2590800"/>
            <a:chOff x="1104" y="2208"/>
            <a:chExt cx="456" cy="1632"/>
          </a:xfrm>
        </p:grpSpPr>
        <p:grpSp>
          <p:nvGrpSpPr>
            <p:cNvPr id="12" name="Group 68"/>
            <p:cNvGrpSpPr/>
            <p:nvPr/>
          </p:nvGrpSpPr>
          <p:grpSpPr bwMode="auto">
            <a:xfrm>
              <a:off x="1104" y="3600"/>
              <a:ext cx="456" cy="240"/>
              <a:chOff x="624" y="3600"/>
              <a:chExt cx="499" cy="384"/>
            </a:xfrm>
          </p:grpSpPr>
          <p:sp>
            <p:nvSpPr>
              <p:cNvPr id="235589" name="Rectangle 69"/>
              <p:cNvSpPr>
                <a:spLocks noChangeArrowheads="1"/>
              </p:cNvSpPr>
              <p:nvPr/>
            </p:nvSpPr>
            <p:spPr bwMode="auto">
              <a:xfrm>
                <a:off x="624" y="3600"/>
                <a:ext cx="480" cy="384"/>
              </a:xfrm>
              <a:prstGeom prst="rect">
                <a:avLst/>
              </a:prstGeom>
              <a:solidFill>
                <a:schemeClr val="folHlink">
                  <a:alpha val="50000"/>
                </a:schemeClr>
              </a:solidFill>
              <a:ln w="9525">
                <a:solidFill>
                  <a:schemeClr val="folHlink"/>
                </a:solidFill>
                <a:miter lim="800000"/>
              </a:ln>
              <a:effectLst/>
            </p:spPr>
            <p:txBody>
              <a:bodyPr wrap="none" anchor="ctr"/>
              <a:lstStyle/>
              <a:p>
                <a:endParaRPr lang="zh-CN" altLang="en-US"/>
              </a:p>
            </p:txBody>
          </p:sp>
          <p:sp>
            <p:nvSpPr>
              <p:cNvPr id="235590" name="Line 70"/>
              <p:cNvSpPr>
                <a:spLocks noChangeShapeType="1"/>
              </p:cNvSpPr>
              <p:nvPr/>
            </p:nvSpPr>
            <p:spPr bwMode="auto">
              <a:xfrm>
                <a:off x="624" y="3600"/>
                <a:ext cx="499" cy="0"/>
              </a:xfrm>
              <a:prstGeom prst="line">
                <a:avLst/>
              </a:prstGeom>
              <a:noFill/>
              <a:ln w="76200">
                <a:solidFill>
                  <a:schemeClr val="folHlink"/>
                </a:solidFill>
                <a:round/>
              </a:ln>
              <a:effectLst/>
            </p:spPr>
            <p:txBody>
              <a:bodyPr wrap="none"/>
              <a:lstStyle/>
              <a:p>
                <a:endParaRPr lang="zh-CN" altLang="en-US"/>
              </a:p>
            </p:txBody>
          </p:sp>
        </p:grpSp>
        <p:sp>
          <p:nvSpPr>
            <p:cNvPr id="235591" name="Line 71"/>
            <p:cNvSpPr>
              <a:spLocks noChangeShapeType="1"/>
            </p:cNvSpPr>
            <p:nvPr/>
          </p:nvSpPr>
          <p:spPr bwMode="auto">
            <a:xfrm>
              <a:off x="1104" y="2208"/>
              <a:ext cx="432" cy="0"/>
            </a:xfrm>
            <a:prstGeom prst="line">
              <a:avLst/>
            </a:prstGeom>
            <a:noFill/>
            <a:ln w="76200">
              <a:solidFill>
                <a:schemeClr val="folHlink"/>
              </a:solidFill>
              <a:round/>
            </a:ln>
            <a:effectLst/>
          </p:spPr>
          <p:txBody>
            <a:bodyPr wrap="none"/>
            <a:lstStyle/>
            <a:p>
              <a:endParaRPr lang="zh-CN" altLang="en-US"/>
            </a:p>
          </p:txBody>
        </p:sp>
        <p:sp>
          <p:nvSpPr>
            <p:cNvPr id="235592" name="Line 72"/>
            <p:cNvSpPr>
              <a:spLocks noChangeShapeType="1"/>
            </p:cNvSpPr>
            <p:nvPr/>
          </p:nvSpPr>
          <p:spPr bwMode="auto">
            <a:xfrm>
              <a:off x="1104" y="2544"/>
              <a:ext cx="432" cy="0"/>
            </a:xfrm>
            <a:prstGeom prst="line">
              <a:avLst/>
            </a:prstGeom>
            <a:noFill/>
            <a:ln w="76200">
              <a:solidFill>
                <a:schemeClr val="folHlink"/>
              </a:solidFill>
              <a:round/>
            </a:ln>
            <a:effectLst/>
          </p:spPr>
          <p:txBody>
            <a:bodyPr wrap="none"/>
            <a:lstStyle/>
            <a:p>
              <a:endParaRPr lang="zh-CN" altLang="en-US"/>
            </a:p>
          </p:txBody>
        </p:sp>
        <p:sp>
          <p:nvSpPr>
            <p:cNvPr id="235593" name="Freeform 73"/>
            <p:cNvSpPr/>
            <p:nvPr/>
          </p:nvSpPr>
          <p:spPr bwMode="auto">
            <a:xfrm>
              <a:off x="1104" y="2863"/>
              <a:ext cx="367" cy="422"/>
            </a:xfrm>
            <a:custGeom>
              <a:avLst/>
              <a:gdLst/>
              <a:ahLst/>
              <a:cxnLst>
                <a:cxn ang="0">
                  <a:pos x="367" y="0"/>
                </a:cxn>
                <a:cxn ang="0">
                  <a:pos x="0" y="0"/>
                </a:cxn>
                <a:cxn ang="0">
                  <a:pos x="0" y="384"/>
                </a:cxn>
                <a:cxn ang="0">
                  <a:pos x="336" y="384"/>
                </a:cxn>
                <a:cxn ang="0">
                  <a:pos x="134" y="184"/>
                </a:cxn>
              </a:cxnLst>
              <a:rect l="0" t="0" r="r" b="b"/>
              <a:pathLst>
                <a:path w="367" h="384">
                  <a:moveTo>
                    <a:pt x="367" y="0"/>
                  </a:moveTo>
                  <a:lnTo>
                    <a:pt x="0" y="0"/>
                  </a:lnTo>
                  <a:lnTo>
                    <a:pt x="0" y="384"/>
                  </a:lnTo>
                  <a:lnTo>
                    <a:pt x="336" y="384"/>
                  </a:lnTo>
                  <a:lnTo>
                    <a:pt x="134" y="184"/>
                  </a:lnTo>
                </a:path>
              </a:pathLst>
            </a:custGeom>
            <a:solidFill>
              <a:schemeClr val="folHlink">
                <a:alpha val="50000"/>
              </a:schemeClr>
            </a:solidFill>
            <a:ln w="9525">
              <a:solidFill>
                <a:schemeClr val="tx1"/>
              </a:solidFill>
              <a:round/>
            </a:ln>
            <a:effectLst/>
          </p:spPr>
          <p:txBody>
            <a:bodyPr wrap="none"/>
            <a:lstStyle/>
            <a:p>
              <a:endParaRPr lang="zh-CN" altLang="en-US"/>
            </a:p>
          </p:txBody>
        </p:sp>
        <p:sp>
          <p:nvSpPr>
            <p:cNvPr id="235594" name="Line 74"/>
            <p:cNvSpPr>
              <a:spLocks noChangeShapeType="1"/>
            </p:cNvSpPr>
            <p:nvPr/>
          </p:nvSpPr>
          <p:spPr bwMode="auto">
            <a:xfrm>
              <a:off x="1104" y="3072"/>
              <a:ext cx="144" cy="0"/>
            </a:xfrm>
            <a:prstGeom prst="line">
              <a:avLst/>
            </a:prstGeom>
            <a:noFill/>
            <a:ln w="76200">
              <a:solidFill>
                <a:schemeClr val="folHlink"/>
              </a:solidFill>
              <a:round/>
            </a:ln>
            <a:effectLst/>
          </p:spPr>
          <p:txBody>
            <a:bodyPr wrap="none"/>
            <a:lstStyle/>
            <a:p>
              <a:endParaRPr lang="zh-CN" altLang="en-US"/>
            </a:p>
          </p:txBody>
        </p:sp>
        <p:sp>
          <p:nvSpPr>
            <p:cNvPr id="235595" name="Line 75"/>
            <p:cNvSpPr>
              <a:spLocks noChangeShapeType="1"/>
            </p:cNvSpPr>
            <p:nvPr/>
          </p:nvSpPr>
          <p:spPr bwMode="auto">
            <a:xfrm rot="2700000">
              <a:off x="1345" y="2833"/>
              <a:ext cx="0" cy="286"/>
            </a:xfrm>
            <a:prstGeom prst="line">
              <a:avLst/>
            </a:prstGeom>
            <a:noFill/>
            <a:ln w="76200">
              <a:solidFill>
                <a:schemeClr val="folHlink"/>
              </a:solidFill>
              <a:round/>
            </a:ln>
            <a:effectLst/>
          </p:spPr>
          <p:txBody>
            <a:bodyPr wrap="none"/>
            <a:lstStyle/>
            <a:p>
              <a:endParaRPr lang="zh-CN" altLang="en-US"/>
            </a:p>
          </p:txBody>
        </p:sp>
        <p:sp>
          <p:nvSpPr>
            <p:cNvPr id="235596" name="Line 76"/>
            <p:cNvSpPr>
              <a:spLocks noChangeShapeType="1"/>
            </p:cNvSpPr>
            <p:nvPr/>
          </p:nvSpPr>
          <p:spPr bwMode="auto">
            <a:xfrm rot="8100000">
              <a:off x="1344" y="3017"/>
              <a:ext cx="0" cy="295"/>
            </a:xfrm>
            <a:prstGeom prst="line">
              <a:avLst/>
            </a:prstGeom>
            <a:noFill/>
            <a:ln w="76200">
              <a:solidFill>
                <a:schemeClr val="folHlink"/>
              </a:solidFill>
              <a:round/>
            </a:ln>
            <a:effectLst/>
          </p:spPr>
          <p:txBody>
            <a:bodyPr wrap="none"/>
            <a:lstStyle/>
            <a:p>
              <a:endParaRPr lang="zh-CN" altLang="en-US"/>
            </a:p>
          </p:txBody>
        </p:sp>
        <p:sp>
          <p:nvSpPr>
            <p:cNvPr id="235597" name="Line 77"/>
            <p:cNvSpPr>
              <a:spLocks noChangeShapeType="1"/>
            </p:cNvSpPr>
            <p:nvPr/>
          </p:nvSpPr>
          <p:spPr bwMode="auto">
            <a:xfrm>
              <a:off x="1414" y="3264"/>
              <a:ext cx="122" cy="0"/>
            </a:xfrm>
            <a:prstGeom prst="line">
              <a:avLst/>
            </a:prstGeom>
            <a:noFill/>
            <a:ln w="76200">
              <a:solidFill>
                <a:schemeClr val="folHlink"/>
              </a:solidFill>
              <a:round/>
            </a:ln>
            <a:effectLst/>
          </p:spPr>
          <p:txBody>
            <a:bodyPr wrap="none"/>
            <a:lstStyle/>
            <a:p>
              <a:endParaRPr lang="zh-CN" altLang="en-US"/>
            </a:p>
          </p:txBody>
        </p:sp>
        <p:sp>
          <p:nvSpPr>
            <p:cNvPr id="235598" name="Line 78"/>
            <p:cNvSpPr>
              <a:spLocks noChangeShapeType="1"/>
            </p:cNvSpPr>
            <p:nvPr/>
          </p:nvSpPr>
          <p:spPr bwMode="auto">
            <a:xfrm>
              <a:off x="1414" y="2880"/>
              <a:ext cx="122" cy="0"/>
            </a:xfrm>
            <a:prstGeom prst="line">
              <a:avLst/>
            </a:prstGeom>
            <a:noFill/>
            <a:ln w="76200">
              <a:solidFill>
                <a:schemeClr val="folHlink"/>
              </a:solidFill>
              <a:round/>
            </a:ln>
            <a:effectLst/>
          </p:spPr>
          <p:txBody>
            <a:bodyPr wrap="none"/>
            <a:lstStyle/>
            <a:p>
              <a:endParaRPr lang="zh-CN" altLang="en-US"/>
            </a:p>
          </p:txBody>
        </p:sp>
      </p:grpSp>
      <p:sp>
        <p:nvSpPr>
          <p:cNvPr id="235599" name="Line 79"/>
          <p:cNvSpPr>
            <a:spLocks noChangeShapeType="1"/>
          </p:cNvSpPr>
          <p:nvPr/>
        </p:nvSpPr>
        <p:spPr bwMode="auto">
          <a:xfrm>
            <a:off x="3962400" y="2819401"/>
            <a:ext cx="0" cy="3959225"/>
          </a:xfrm>
          <a:prstGeom prst="line">
            <a:avLst/>
          </a:prstGeom>
          <a:noFill/>
          <a:ln w="38100">
            <a:solidFill>
              <a:schemeClr val="tx1"/>
            </a:solidFill>
            <a:prstDash val="dash"/>
            <a:round/>
          </a:ln>
          <a:effectLst/>
        </p:spPr>
        <p:txBody>
          <a:bodyPr wrap="none"/>
          <a:lstStyle/>
          <a:p>
            <a:endParaRPr lang="zh-CN" altLang="en-US"/>
          </a:p>
        </p:txBody>
      </p:sp>
      <p:grpSp>
        <p:nvGrpSpPr>
          <p:cNvPr id="13" name="Group 80"/>
          <p:cNvGrpSpPr/>
          <p:nvPr/>
        </p:nvGrpSpPr>
        <p:grpSpPr bwMode="auto">
          <a:xfrm>
            <a:off x="3962400" y="3505200"/>
            <a:ext cx="762000" cy="2590800"/>
            <a:chOff x="1536" y="2208"/>
            <a:chExt cx="480" cy="1632"/>
          </a:xfrm>
        </p:grpSpPr>
        <p:sp>
          <p:nvSpPr>
            <p:cNvPr id="235601" name="Line 81"/>
            <p:cNvSpPr>
              <a:spLocks noChangeShapeType="1"/>
            </p:cNvSpPr>
            <p:nvPr/>
          </p:nvSpPr>
          <p:spPr bwMode="auto">
            <a:xfrm>
              <a:off x="1536" y="2208"/>
              <a:ext cx="480" cy="0"/>
            </a:xfrm>
            <a:prstGeom prst="line">
              <a:avLst/>
            </a:prstGeom>
            <a:noFill/>
            <a:ln w="76200">
              <a:solidFill>
                <a:schemeClr val="folHlink"/>
              </a:solidFill>
              <a:round/>
            </a:ln>
            <a:effectLst/>
          </p:spPr>
          <p:txBody>
            <a:bodyPr wrap="none"/>
            <a:lstStyle/>
            <a:p>
              <a:endParaRPr lang="zh-CN" altLang="en-US"/>
            </a:p>
          </p:txBody>
        </p:sp>
        <p:sp>
          <p:nvSpPr>
            <p:cNvPr id="235602" name="Line 82"/>
            <p:cNvSpPr>
              <a:spLocks noChangeShapeType="1"/>
            </p:cNvSpPr>
            <p:nvPr/>
          </p:nvSpPr>
          <p:spPr bwMode="auto">
            <a:xfrm>
              <a:off x="1536" y="2544"/>
              <a:ext cx="480" cy="0"/>
            </a:xfrm>
            <a:prstGeom prst="line">
              <a:avLst/>
            </a:prstGeom>
            <a:noFill/>
            <a:ln w="76200">
              <a:solidFill>
                <a:schemeClr val="folHlink"/>
              </a:solidFill>
              <a:round/>
            </a:ln>
            <a:effectLst/>
          </p:spPr>
          <p:txBody>
            <a:bodyPr wrap="none"/>
            <a:lstStyle/>
            <a:p>
              <a:endParaRPr lang="zh-CN" altLang="en-US"/>
            </a:p>
          </p:txBody>
        </p:sp>
        <p:sp>
          <p:nvSpPr>
            <p:cNvPr id="235603" name="Line 83"/>
            <p:cNvSpPr>
              <a:spLocks noChangeShapeType="1"/>
            </p:cNvSpPr>
            <p:nvPr/>
          </p:nvSpPr>
          <p:spPr bwMode="auto">
            <a:xfrm>
              <a:off x="1536" y="2880"/>
              <a:ext cx="480" cy="0"/>
            </a:xfrm>
            <a:prstGeom prst="line">
              <a:avLst/>
            </a:prstGeom>
            <a:noFill/>
            <a:ln w="76200">
              <a:solidFill>
                <a:schemeClr val="folHlink"/>
              </a:solidFill>
              <a:round/>
            </a:ln>
            <a:effectLst/>
          </p:spPr>
          <p:txBody>
            <a:bodyPr wrap="none"/>
            <a:lstStyle/>
            <a:p>
              <a:endParaRPr lang="zh-CN" altLang="en-US"/>
            </a:p>
          </p:txBody>
        </p:sp>
        <p:sp>
          <p:nvSpPr>
            <p:cNvPr id="235604" name="Line 84"/>
            <p:cNvSpPr>
              <a:spLocks noChangeShapeType="1"/>
            </p:cNvSpPr>
            <p:nvPr/>
          </p:nvSpPr>
          <p:spPr bwMode="auto">
            <a:xfrm>
              <a:off x="1536" y="3264"/>
              <a:ext cx="480" cy="0"/>
            </a:xfrm>
            <a:prstGeom prst="line">
              <a:avLst/>
            </a:prstGeom>
            <a:noFill/>
            <a:ln w="76200">
              <a:solidFill>
                <a:schemeClr val="folHlink"/>
              </a:solidFill>
              <a:round/>
            </a:ln>
            <a:effectLst/>
          </p:spPr>
          <p:txBody>
            <a:bodyPr wrap="none"/>
            <a:lstStyle/>
            <a:p>
              <a:endParaRPr lang="zh-CN" altLang="en-US"/>
            </a:p>
          </p:txBody>
        </p:sp>
        <p:sp>
          <p:nvSpPr>
            <p:cNvPr id="235605" name="Freeform 85"/>
            <p:cNvSpPr/>
            <p:nvPr/>
          </p:nvSpPr>
          <p:spPr bwMode="auto">
            <a:xfrm>
              <a:off x="1536" y="3600"/>
              <a:ext cx="480" cy="240"/>
            </a:xfrm>
            <a:custGeom>
              <a:avLst/>
              <a:gdLst/>
              <a:ahLst/>
              <a:cxnLst>
                <a:cxn ang="0">
                  <a:pos x="0" y="0"/>
                </a:cxn>
                <a:cxn ang="0">
                  <a:pos x="240" y="0"/>
                </a:cxn>
                <a:cxn ang="0">
                  <a:pos x="480" y="384"/>
                </a:cxn>
                <a:cxn ang="0">
                  <a:pos x="0" y="384"/>
                </a:cxn>
              </a:cxnLst>
              <a:rect l="0" t="0" r="r" b="b"/>
              <a:pathLst>
                <a:path w="480" h="384">
                  <a:moveTo>
                    <a:pt x="0" y="0"/>
                  </a:moveTo>
                  <a:lnTo>
                    <a:pt x="240" y="0"/>
                  </a:lnTo>
                  <a:lnTo>
                    <a:pt x="480" y="384"/>
                  </a:lnTo>
                  <a:lnTo>
                    <a:pt x="0" y="384"/>
                  </a:lnTo>
                </a:path>
              </a:pathLst>
            </a:custGeom>
            <a:solidFill>
              <a:schemeClr val="folHlink">
                <a:alpha val="50000"/>
              </a:schemeClr>
            </a:solidFill>
            <a:ln w="9525">
              <a:solidFill>
                <a:schemeClr val="folHlink"/>
              </a:solidFill>
              <a:round/>
            </a:ln>
            <a:effectLst/>
          </p:spPr>
          <p:txBody>
            <a:bodyPr wrap="none"/>
            <a:lstStyle/>
            <a:p>
              <a:endParaRPr lang="zh-CN" altLang="en-US"/>
            </a:p>
          </p:txBody>
        </p:sp>
        <p:sp>
          <p:nvSpPr>
            <p:cNvPr id="235606" name="Line 86"/>
            <p:cNvSpPr>
              <a:spLocks noChangeShapeType="1"/>
            </p:cNvSpPr>
            <p:nvPr/>
          </p:nvSpPr>
          <p:spPr bwMode="auto">
            <a:xfrm>
              <a:off x="1536" y="3600"/>
              <a:ext cx="263" cy="0"/>
            </a:xfrm>
            <a:prstGeom prst="line">
              <a:avLst/>
            </a:prstGeom>
            <a:noFill/>
            <a:ln w="76200">
              <a:solidFill>
                <a:schemeClr val="folHlink"/>
              </a:solidFill>
              <a:round/>
            </a:ln>
            <a:effectLst/>
          </p:spPr>
          <p:txBody>
            <a:bodyPr wrap="none"/>
            <a:lstStyle/>
            <a:p>
              <a:endParaRPr lang="zh-CN" altLang="en-US"/>
            </a:p>
          </p:txBody>
        </p:sp>
      </p:grpSp>
      <p:sp>
        <p:nvSpPr>
          <p:cNvPr id="235607" name="Line 87"/>
          <p:cNvSpPr>
            <a:spLocks noChangeShapeType="1"/>
          </p:cNvSpPr>
          <p:nvPr/>
        </p:nvSpPr>
        <p:spPr bwMode="auto">
          <a:xfrm>
            <a:off x="4343400" y="5715000"/>
            <a:ext cx="381000" cy="381000"/>
          </a:xfrm>
          <a:prstGeom prst="line">
            <a:avLst/>
          </a:prstGeom>
          <a:noFill/>
          <a:ln w="76200">
            <a:solidFill>
              <a:schemeClr val="folHlink"/>
            </a:solidFill>
            <a:round/>
          </a:ln>
          <a:effectLst/>
        </p:spPr>
        <p:txBody>
          <a:bodyPr wrap="none"/>
          <a:lstStyle/>
          <a:p>
            <a:endParaRPr lang="zh-CN" altLang="en-US"/>
          </a:p>
        </p:txBody>
      </p:sp>
      <p:sp>
        <p:nvSpPr>
          <p:cNvPr id="235608" name="Line 88"/>
          <p:cNvSpPr>
            <a:spLocks noChangeShapeType="1"/>
          </p:cNvSpPr>
          <p:nvPr/>
        </p:nvSpPr>
        <p:spPr bwMode="auto">
          <a:xfrm>
            <a:off x="4724400" y="2819401"/>
            <a:ext cx="0" cy="3959225"/>
          </a:xfrm>
          <a:prstGeom prst="line">
            <a:avLst/>
          </a:prstGeom>
          <a:noFill/>
          <a:ln w="38100">
            <a:solidFill>
              <a:schemeClr val="tx1"/>
            </a:solidFill>
            <a:prstDash val="dash"/>
            <a:round/>
          </a:ln>
          <a:effectLst/>
        </p:spPr>
        <p:txBody>
          <a:bodyPr wrap="none"/>
          <a:lstStyle/>
          <a:p>
            <a:endParaRPr lang="zh-CN" altLang="en-US"/>
          </a:p>
        </p:txBody>
      </p:sp>
      <p:grpSp>
        <p:nvGrpSpPr>
          <p:cNvPr id="14" name="Group 89"/>
          <p:cNvGrpSpPr/>
          <p:nvPr/>
        </p:nvGrpSpPr>
        <p:grpSpPr bwMode="auto">
          <a:xfrm>
            <a:off x="4724400" y="3505200"/>
            <a:ext cx="1447800" cy="2590800"/>
            <a:chOff x="2016" y="2208"/>
            <a:chExt cx="912" cy="1632"/>
          </a:xfrm>
        </p:grpSpPr>
        <p:sp>
          <p:nvSpPr>
            <p:cNvPr id="235610" name="Line 90"/>
            <p:cNvSpPr>
              <a:spLocks noChangeShapeType="1"/>
            </p:cNvSpPr>
            <p:nvPr/>
          </p:nvSpPr>
          <p:spPr bwMode="auto">
            <a:xfrm>
              <a:off x="2016" y="2208"/>
              <a:ext cx="912" cy="0"/>
            </a:xfrm>
            <a:prstGeom prst="line">
              <a:avLst/>
            </a:prstGeom>
            <a:noFill/>
            <a:ln w="76200">
              <a:solidFill>
                <a:schemeClr val="folHlink"/>
              </a:solidFill>
              <a:round/>
            </a:ln>
            <a:effectLst/>
          </p:spPr>
          <p:txBody>
            <a:bodyPr wrap="none"/>
            <a:lstStyle/>
            <a:p>
              <a:endParaRPr lang="zh-CN" altLang="en-US"/>
            </a:p>
          </p:txBody>
        </p:sp>
        <p:sp>
          <p:nvSpPr>
            <p:cNvPr id="235611" name="Line 91"/>
            <p:cNvSpPr>
              <a:spLocks noChangeShapeType="1"/>
            </p:cNvSpPr>
            <p:nvPr/>
          </p:nvSpPr>
          <p:spPr bwMode="auto">
            <a:xfrm>
              <a:off x="2016" y="2544"/>
              <a:ext cx="912" cy="0"/>
            </a:xfrm>
            <a:prstGeom prst="line">
              <a:avLst/>
            </a:prstGeom>
            <a:noFill/>
            <a:ln w="76200">
              <a:solidFill>
                <a:schemeClr val="folHlink"/>
              </a:solidFill>
              <a:round/>
            </a:ln>
            <a:effectLst/>
          </p:spPr>
          <p:txBody>
            <a:bodyPr wrap="none"/>
            <a:lstStyle/>
            <a:p>
              <a:endParaRPr lang="zh-CN" altLang="en-US"/>
            </a:p>
          </p:txBody>
        </p:sp>
        <p:sp>
          <p:nvSpPr>
            <p:cNvPr id="235612" name="Line 92"/>
            <p:cNvSpPr>
              <a:spLocks noChangeShapeType="1"/>
            </p:cNvSpPr>
            <p:nvPr/>
          </p:nvSpPr>
          <p:spPr bwMode="auto">
            <a:xfrm>
              <a:off x="2016" y="2880"/>
              <a:ext cx="912" cy="0"/>
            </a:xfrm>
            <a:prstGeom prst="line">
              <a:avLst/>
            </a:prstGeom>
            <a:noFill/>
            <a:ln w="76200">
              <a:solidFill>
                <a:schemeClr val="folHlink"/>
              </a:solidFill>
              <a:round/>
            </a:ln>
            <a:effectLst/>
          </p:spPr>
          <p:txBody>
            <a:bodyPr wrap="none"/>
            <a:lstStyle/>
            <a:p>
              <a:endParaRPr lang="zh-CN" altLang="en-US"/>
            </a:p>
          </p:txBody>
        </p:sp>
        <p:sp>
          <p:nvSpPr>
            <p:cNvPr id="235613" name="Line 93"/>
            <p:cNvSpPr>
              <a:spLocks noChangeShapeType="1"/>
            </p:cNvSpPr>
            <p:nvPr/>
          </p:nvSpPr>
          <p:spPr bwMode="auto">
            <a:xfrm>
              <a:off x="2016" y="3264"/>
              <a:ext cx="912" cy="0"/>
            </a:xfrm>
            <a:prstGeom prst="line">
              <a:avLst/>
            </a:prstGeom>
            <a:noFill/>
            <a:ln w="76200">
              <a:solidFill>
                <a:schemeClr val="folHlink"/>
              </a:solidFill>
              <a:round/>
            </a:ln>
            <a:effectLst/>
          </p:spPr>
          <p:txBody>
            <a:bodyPr wrap="none"/>
            <a:lstStyle/>
            <a:p>
              <a:endParaRPr lang="zh-CN" altLang="en-US"/>
            </a:p>
          </p:txBody>
        </p:sp>
        <p:sp>
          <p:nvSpPr>
            <p:cNvPr id="235614" name="Line 94"/>
            <p:cNvSpPr>
              <a:spLocks noChangeShapeType="1"/>
            </p:cNvSpPr>
            <p:nvPr/>
          </p:nvSpPr>
          <p:spPr bwMode="auto">
            <a:xfrm>
              <a:off x="2016" y="3840"/>
              <a:ext cx="912" cy="0"/>
            </a:xfrm>
            <a:prstGeom prst="line">
              <a:avLst/>
            </a:prstGeom>
            <a:noFill/>
            <a:ln w="76200">
              <a:solidFill>
                <a:schemeClr val="folHlink"/>
              </a:solidFill>
              <a:round/>
            </a:ln>
            <a:effectLst/>
          </p:spPr>
          <p:txBody>
            <a:bodyPr wrap="none"/>
            <a:lstStyle/>
            <a:p>
              <a:endParaRPr lang="zh-CN" altLang="en-US"/>
            </a:p>
          </p:txBody>
        </p:sp>
      </p:grpSp>
      <p:grpSp>
        <p:nvGrpSpPr>
          <p:cNvPr id="15" name="Group 95"/>
          <p:cNvGrpSpPr/>
          <p:nvPr/>
        </p:nvGrpSpPr>
        <p:grpSpPr bwMode="auto">
          <a:xfrm>
            <a:off x="6172200" y="3505200"/>
            <a:ext cx="1143000" cy="2590800"/>
            <a:chOff x="2928" y="2208"/>
            <a:chExt cx="720" cy="1632"/>
          </a:xfrm>
        </p:grpSpPr>
        <p:sp>
          <p:nvSpPr>
            <p:cNvPr id="235616" name="Line 96"/>
            <p:cNvSpPr>
              <a:spLocks noChangeShapeType="1"/>
            </p:cNvSpPr>
            <p:nvPr/>
          </p:nvSpPr>
          <p:spPr bwMode="auto">
            <a:xfrm>
              <a:off x="2928" y="2880"/>
              <a:ext cx="720" cy="0"/>
            </a:xfrm>
            <a:prstGeom prst="line">
              <a:avLst/>
            </a:prstGeom>
            <a:noFill/>
            <a:ln w="76200">
              <a:solidFill>
                <a:schemeClr val="folHlink"/>
              </a:solidFill>
              <a:round/>
            </a:ln>
            <a:effectLst/>
          </p:spPr>
          <p:txBody>
            <a:bodyPr wrap="none"/>
            <a:lstStyle/>
            <a:p>
              <a:endParaRPr lang="zh-CN" altLang="en-US"/>
            </a:p>
          </p:txBody>
        </p:sp>
        <p:sp>
          <p:nvSpPr>
            <p:cNvPr id="235617" name="Line 97"/>
            <p:cNvSpPr>
              <a:spLocks noChangeShapeType="1"/>
            </p:cNvSpPr>
            <p:nvPr/>
          </p:nvSpPr>
          <p:spPr bwMode="auto">
            <a:xfrm>
              <a:off x="2928" y="3264"/>
              <a:ext cx="720" cy="0"/>
            </a:xfrm>
            <a:prstGeom prst="line">
              <a:avLst/>
            </a:prstGeom>
            <a:noFill/>
            <a:ln w="76200">
              <a:solidFill>
                <a:schemeClr val="folHlink"/>
              </a:solidFill>
              <a:round/>
            </a:ln>
            <a:effectLst/>
          </p:spPr>
          <p:txBody>
            <a:bodyPr wrap="none"/>
            <a:lstStyle/>
            <a:p>
              <a:endParaRPr lang="zh-CN" altLang="en-US"/>
            </a:p>
          </p:txBody>
        </p:sp>
        <p:sp>
          <p:nvSpPr>
            <p:cNvPr id="235618" name="Line 98"/>
            <p:cNvSpPr>
              <a:spLocks noChangeShapeType="1"/>
            </p:cNvSpPr>
            <p:nvPr/>
          </p:nvSpPr>
          <p:spPr bwMode="auto">
            <a:xfrm>
              <a:off x="2928" y="3840"/>
              <a:ext cx="720" cy="0"/>
            </a:xfrm>
            <a:prstGeom prst="line">
              <a:avLst/>
            </a:prstGeom>
            <a:noFill/>
            <a:ln w="76200">
              <a:solidFill>
                <a:schemeClr val="folHlink"/>
              </a:solidFill>
              <a:round/>
            </a:ln>
            <a:effectLst/>
          </p:spPr>
          <p:txBody>
            <a:bodyPr wrap="none"/>
            <a:lstStyle/>
            <a:p>
              <a:endParaRPr lang="zh-CN" altLang="en-US"/>
            </a:p>
          </p:txBody>
        </p:sp>
        <p:sp>
          <p:nvSpPr>
            <p:cNvPr id="235619" name="Line 99"/>
            <p:cNvSpPr>
              <a:spLocks noChangeShapeType="1"/>
            </p:cNvSpPr>
            <p:nvPr/>
          </p:nvSpPr>
          <p:spPr bwMode="auto">
            <a:xfrm>
              <a:off x="2928" y="2208"/>
              <a:ext cx="720" cy="0"/>
            </a:xfrm>
            <a:prstGeom prst="line">
              <a:avLst/>
            </a:prstGeom>
            <a:noFill/>
            <a:ln w="76200">
              <a:solidFill>
                <a:schemeClr val="folHlink"/>
              </a:solidFill>
              <a:round/>
            </a:ln>
            <a:effectLst/>
          </p:spPr>
          <p:txBody>
            <a:bodyPr wrap="none"/>
            <a:lstStyle/>
            <a:p>
              <a:endParaRPr lang="zh-CN" altLang="en-US"/>
            </a:p>
          </p:txBody>
        </p:sp>
        <p:sp>
          <p:nvSpPr>
            <p:cNvPr id="235620" name="Line 100"/>
            <p:cNvSpPr>
              <a:spLocks noChangeShapeType="1"/>
            </p:cNvSpPr>
            <p:nvPr/>
          </p:nvSpPr>
          <p:spPr bwMode="auto">
            <a:xfrm>
              <a:off x="2928" y="2544"/>
              <a:ext cx="720" cy="0"/>
            </a:xfrm>
            <a:prstGeom prst="line">
              <a:avLst/>
            </a:prstGeom>
            <a:noFill/>
            <a:ln w="76200">
              <a:solidFill>
                <a:schemeClr val="folHlink"/>
              </a:solidFill>
              <a:round/>
            </a:ln>
            <a:effectLst/>
          </p:spPr>
          <p:txBody>
            <a:bodyPr wrap="none"/>
            <a:lstStyle/>
            <a:p>
              <a:endParaRPr lang="zh-CN" altLang="en-US"/>
            </a:p>
          </p:txBody>
        </p:sp>
      </p:grpSp>
      <p:grpSp>
        <p:nvGrpSpPr>
          <p:cNvPr id="16" name="Group 101"/>
          <p:cNvGrpSpPr/>
          <p:nvPr/>
        </p:nvGrpSpPr>
        <p:grpSpPr bwMode="auto">
          <a:xfrm>
            <a:off x="7162801" y="4532314"/>
            <a:ext cx="466725" cy="1595437"/>
            <a:chOff x="3552" y="2855"/>
            <a:chExt cx="294" cy="1005"/>
          </a:xfrm>
        </p:grpSpPr>
        <p:sp>
          <p:nvSpPr>
            <p:cNvPr id="235622" name="Freeform 102"/>
            <p:cNvSpPr/>
            <p:nvPr/>
          </p:nvSpPr>
          <p:spPr bwMode="auto">
            <a:xfrm>
              <a:off x="3600" y="2855"/>
              <a:ext cx="245" cy="429"/>
            </a:xfrm>
            <a:custGeom>
              <a:avLst/>
              <a:gdLst/>
              <a:ahLst/>
              <a:cxnLst>
                <a:cxn ang="0">
                  <a:pos x="0" y="0"/>
                </a:cxn>
                <a:cxn ang="0">
                  <a:pos x="245" y="0"/>
                </a:cxn>
                <a:cxn ang="0">
                  <a:pos x="233" y="429"/>
                </a:cxn>
                <a:cxn ang="0">
                  <a:pos x="25" y="429"/>
                </a:cxn>
                <a:cxn ang="0">
                  <a:pos x="237" y="202"/>
                </a:cxn>
                <a:cxn ang="0">
                  <a:pos x="0" y="0"/>
                </a:cxn>
              </a:cxnLst>
              <a:rect l="0" t="0" r="r" b="b"/>
              <a:pathLst>
                <a:path w="245" h="429">
                  <a:moveTo>
                    <a:pt x="0" y="0"/>
                  </a:moveTo>
                  <a:lnTo>
                    <a:pt x="245" y="0"/>
                  </a:lnTo>
                  <a:lnTo>
                    <a:pt x="233" y="429"/>
                  </a:lnTo>
                  <a:lnTo>
                    <a:pt x="25" y="429"/>
                  </a:lnTo>
                  <a:lnTo>
                    <a:pt x="237" y="202"/>
                  </a:lnTo>
                  <a:lnTo>
                    <a:pt x="0" y="0"/>
                  </a:lnTo>
                  <a:close/>
                </a:path>
              </a:pathLst>
            </a:custGeom>
            <a:solidFill>
              <a:schemeClr val="folHlink">
                <a:alpha val="50000"/>
              </a:schemeClr>
            </a:solidFill>
            <a:ln w="9525">
              <a:solidFill>
                <a:schemeClr val="folHlink"/>
              </a:solidFill>
              <a:round/>
            </a:ln>
            <a:effectLst/>
          </p:spPr>
          <p:txBody>
            <a:bodyPr wrap="none"/>
            <a:lstStyle/>
            <a:p>
              <a:endParaRPr lang="zh-CN" altLang="en-US"/>
            </a:p>
          </p:txBody>
        </p:sp>
        <p:sp>
          <p:nvSpPr>
            <p:cNvPr id="235623" name="Freeform 103"/>
            <p:cNvSpPr/>
            <p:nvPr/>
          </p:nvSpPr>
          <p:spPr bwMode="auto">
            <a:xfrm>
              <a:off x="3552" y="3591"/>
              <a:ext cx="294" cy="269"/>
            </a:xfrm>
            <a:custGeom>
              <a:avLst/>
              <a:gdLst/>
              <a:ahLst/>
              <a:cxnLst>
                <a:cxn ang="0">
                  <a:pos x="282" y="0"/>
                </a:cxn>
                <a:cxn ang="0">
                  <a:pos x="0" y="269"/>
                </a:cxn>
                <a:cxn ang="0">
                  <a:pos x="294" y="269"/>
                </a:cxn>
              </a:cxnLst>
              <a:rect l="0" t="0" r="r" b="b"/>
              <a:pathLst>
                <a:path w="294" h="269">
                  <a:moveTo>
                    <a:pt x="282" y="0"/>
                  </a:moveTo>
                  <a:lnTo>
                    <a:pt x="0" y="269"/>
                  </a:lnTo>
                  <a:lnTo>
                    <a:pt x="294" y="269"/>
                  </a:lnTo>
                </a:path>
              </a:pathLst>
            </a:custGeom>
            <a:solidFill>
              <a:schemeClr val="folHlink">
                <a:alpha val="50000"/>
              </a:schemeClr>
            </a:solidFill>
            <a:ln w="9525">
              <a:solidFill>
                <a:schemeClr val="folHlink"/>
              </a:solidFill>
              <a:round/>
            </a:ln>
            <a:effectLst/>
          </p:spPr>
          <p:txBody>
            <a:bodyPr wrap="none"/>
            <a:lstStyle/>
            <a:p>
              <a:endParaRPr lang="zh-CN" altLang="en-US"/>
            </a:p>
          </p:txBody>
        </p:sp>
      </p:grpSp>
      <p:grpSp>
        <p:nvGrpSpPr>
          <p:cNvPr id="17" name="Group 104"/>
          <p:cNvGrpSpPr/>
          <p:nvPr/>
        </p:nvGrpSpPr>
        <p:grpSpPr bwMode="auto">
          <a:xfrm>
            <a:off x="7239001" y="3505200"/>
            <a:ext cx="454025" cy="2590800"/>
            <a:chOff x="3600" y="2208"/>
            <a:chExt cx="286" cy="1632"/>
          </a:xfrm>
        </p:grpSpPr>
        <p:sp>
          <p:nvSpPr>
            <p:cNvPr id="235625" name="Line 105"/>
            <p:cNvSpPr>
              <a:spLocks noChangeShapeType="1"/>
            </p:cNvSpPr>
            <p:nvPr/>
          </p:nvSpPr>
          <p:spPr bwMode="auto">
            <a:xfrm>
              <a:off x="3646" y="2208"/>
              <a:ext cx="192" cy="0"/>
            </a:xfrm>
            <a:prstGeom prst="line">
              <a:avLst/>
            </a:prstGeom>
            <a:noFill/>
            <a:ln w="76200">
              <a:solidFill>
                <a:schemeClr val="folHlink"/>
              </a:solidFill>
              <a:round/>
            </a:ln>
            <a:effectLst/>
          </p:spPr>
          <p:txBody>
            <a:bodyPr wrap="none"/>
            <a:lstStyle/>
            <a:p>
              <a:endParaRPr lang="zh-CN" altLang="en-US"/>
            </a:p>
          </p:txBody>
        </p:sp>
        <p:sp>
          <p:nvSpPr>
            <p:cNvPr id="235626" name="Line 106"/>
            <p:cNvSpPr>
              <a:spLocks noChangeShapeType="1"/>
            </p:cNvSpPr>
            <p:nvPr/>
          </p:nvSpPr>
          <p:spPr bwMode="auto">
            <a:xfrm>
              <a:off x="3646" y="2544"/>
              <a:ext cx="192" cy="0"/>
            </a:xfrm>
            <a:prstGeom prst="line">
              <a:avLst/>
            </a:prstGeom>
            <a:noFill/>
            <a:ln w="76200">
              <a:solidFill>
                <a:schemeClr val="folHlink"/>
              </a:solidFill>
              <a:round/>
            </a:ln>
            <a:effectLst/>
          </p:spPr>
          <p:txBody>
            <a:bodyPr wrap="none"/>
            <a:lstStyle/>
            <a:p>
              <a:endParaRPr lang="zh-CN" altLang="en-US"/>
            </a:p>
          </p:txBody>
        </p:sp>
        <p:sp>
          <p:nvSpPr>
            <p:cNvPr id="235627" name="Line 107"/>
            <p:cNvSpPr>
              <a:spLocks noChangeShapeType="1"/>
            </p:cNvSpPr>
            <p:nvPr/>
          </p:nvSpPr>
          <p:spPr bwMode="auto">
            <a:xfrm rot="8100000">
              <a:off x="3742" y="2832"/>
              <a:ext cx="0" cy="295"/>
            </a:xfrm>
            <a:prstGeom prst="line">
              <a:avLst/>
            </a:prstGeom>
            <a:noFill/>
            <a:ln w="76200">
              <a:solidFill>
                <a:schemeClr val="folHlink"/>
              </a:solidFill>
              <a:round/>
            </a:ln>
            <a:effectLst/>
          </p:spPr>
          <p:txBody>
            <a:bodyPr wrap="none"/>
            <a:lstStyle/>
            <a:p>
              <a:endParaRPr lang="zh-CN" altLang="en-US"/>
            </a:p>
          </p:txBody>
        </p:sp>
        <p:sp>
          <p:nvSpPr>
            <p:cNvPr id="235628" name="Line 108"/>
            <p:cNvSpPr>
              <a:spLocks noChangeShapeType="1"/>
            </p:cNvSpPr>
            <p:nvPr/>
          </p:nvSpPr>
          <p:spPr bwMode="auto">
            <a:xfrm rot="2700000">
              <a:off x="3743" y="3025"/>
              <a:ext cx="0" cy="286"/>
            </a:xfrm>
            <a:prstGeom prst="line">
              <a:avLst/>
            </a:prstGeom>
            <a:noFill/>
            <a:ln w="76200">
              <a:solidFill>
                <a:schemeClr val="folHlink"/>
              </a:solidFill>
              <a:round/>
            </a:ln>
            <a:effectLst/>
          </p:spPr>
          <p:txBody>
            <a:bodyPr wrap="none"/>
            <a:lstStyle/>
            <a:p>
              <a:endParaRPr lang="zh-CN" altLang="en-US"/>
            </a:p>
          </p:txBody>
        </p:sp>
        <p:sp>
          <p:nvSpPr>
            <p:cNvPr id="235629" name="Line 109"/>
            <p:cNvSpPr>
              <a:spLocks noChangeShapeType="1"/>
            </p:cNvSpPr>
            <p:nvPr/>
          </p:nvSpPr>
          <p:spPr bwMode="auto">
            <a:xfrm rot="5400000">
              <a:off x="3600" y="3600"/>
              <a:ext cx="240" cy="240"/>
            </a:xfrm>
            <a:prstGeom prst="line">
              <a:avLst/>
            </a:prstGeom>
            <a:noFill/>
            <a:ln w="76200">
              <a:solidFill>
                <a:schemeClr val="folHlink"/>
              </a:solidFill>
              <a:round/>
            </a:ln>
            <a:effectLst/>
          </p:spPr>
          <p:txBody>
            <a:bodyPr wrap="none"/>
            <a:lstStyle/>
            <a:p>
              <a:endParaRPr lang="zh-CN" altLang="en-US"/>
            </a:p>
          </p:txBody>
        </p:sp>
      </p:grpSp>
      <p:grpSp>
        <p:nvGrpSpPr>
          <p:cNvPr id="18" name="Group 110"/>
          <p:cNvGrpSpPr/>
          <p:nvPr/>
        </p:nvGrpSpPr>
        <p:grpSpPr bwMode="auto">
          <a:xfrm>
            <a:off x="7618414" y="3505200"/>
            <a:ext cx="1220787" cy="2630488"/>
            <a:chOff x="3840" y="2208"/>
            <a:chExt cx="769" cy="1657"/>
          </a:xfrm>
        </p:grpSpPr>
        <p:sp>
          <p:nvSpPr>
            <p:cNvPr id="235631" name="Line 111"/>
            <p:cNvSpPr>
              <a:spLocks noChangeShapeType="1"/>
            </p:cNvSpPr>
            <p:nvPr/>
          </p:nvSpPr>
          <p:spPr bwMode="auto">
            <a:xfrm>
              <a:off x="3840" y="2208"/>
              <a:ext cx="769" cy="0"/>
            </a:xfrm>
            <a:prstGeom prst="line">
              <a:avLst/>
            </a:prstGeom>
            <a:noFill/>
            <a:ln w="76200">
              <a:solidFill>
                <a:schemeClr val="folHlink"/>
              </a:solidFill>
              <a:round/>
            </a:ln>
            <a:effectLst/>
          </p:spPr>
          <p:txBody>
            <a:bodyPr wrap="none"/>
            <a:lstStyle/>
            <a:p>
              <a:endParaRPr lang="zh-CN" altLang="en-US"/>
            </a:p>
          </p:txBody>
        </p:sp>
        <p:sp>
          <p:nvSpPr>
            <p:cNvPr id="235632" name="Line 112"/>
            <p:cNvSpPr>
              <a:spLocks noChangeShapeType="1"/>
            </p:cNvSpPr>
            <p:nvPr/>
          </p:nvSpPr>
          <p:spPr bwMode="auto">
            <a:xfrm>
              <a:off x="3840" y="3600"/>
              <a:ext cx="769" cy="0"/>
            </a:xfrm>
            <a:prstGeom prst="line">
              <a:avLst/>
            </a:prstGeom>
            <a:noFill/>
            <a:ln w="76200">
              <a:solidFill>
                <a:schemeClr val="folHlink"/>
              </a:solidFill>
              <a:round/>
            </a:ln>
            <a:effectLst/>
          </p:spPr>
          <p:txBody>
            <a:bodyPr wrap="none"/>
            <a:lstStyle/>
            <a:p>
              <a:endParaRPr lang="zh-CN" altLang="en-US"/>
            </a:p>
          </p:txBody>
        </p:sp>
        <p:sp>
          <p:nvSpPr>
            <p:cNvPr id="235633" name="Rectangle 113"/>
            <p:cNvSpPr>
              <a:spLocks noChangeArrowheads="1"/>
            </p:cNvSpPr>
            <p:nvPr/>
          </p:nvSpPr>
          <p:spPr bwMode="auto">
            <a:xfrm>
              <a:off x="3840" y="2854"/>
              <a:ext cx="768" cy="428"/>
            </a:xfrm>
            <a:prstGeom prst="rect">
              <a:avLst/>
            </a:prstGeom>
            <a:solidFill>
              <a:schemeClr val="folHlink">
                <a:alpha val="50000"/>
              </a:schemeClr>
            </a:solidFill>
            <a:ln w="9525">
              <a:solidFill>
                <a:schemeClr val="folHlink"/>
              </a:solidFill>
              <a:miter lim="800000"/>
            </a:ln>
            <a:effectLst/>
          </p:spPr>
          <p:txBody>
            <a:bodyPr wrap="none" anchor="ctr"/>
            <a:lstStyle/>
            <a:p>
              <a:endParaRPr lang="zh-CN" altLang="en-US"/>
            </a:p>
          </p:txBody>
        </p:sp>
        <p:sp>
          <p:nvSpPr>
            <p:cNvPr id="235634" name="Rectangle 114"/>
            <p:cNvSpPr>
              <a:spLocks noChangeArrowheads="1"/>
            </p:cNvSpPr>
            <p:nvPr/>
          </p:nvSpPr>
          <p:spPr bwMode="auto">
            <a:xfrm>
              <a:off x="3840" y="3600"/>
              <a:ext cx="769" cy="265"/>
            </a:xfrm>
            <a:prstGeom prst="rect">
              <a:avLst/>
            </a:prstGeom>
            <a:solidFill>
              <a:schemeClr val="folHlink">
                <a:alpha val="50000"/>
              </a:schemeClr>
            </a:solidFill>
            <a:ln w="9525">
              <a:solidFill>
                <a:schemeClr val="folHlink"/>
              </a:solidFill>
              <a:miter lim="800000"/>
            </a:ln>
            <a:effectLst/>
          </p:spPr>
          <p:txBody>
            <a:bodyPr wrap="none" anchor="ctr"/>
            <a:lstStyle/>
            <a:p>
              <a:endParaRPr lang="zh-CN" altLang="en-US"/>
            </a:p>
          </p:txBody>
        </p:sp>
        <p:sp>
          <p:nvSpPr>
            <p:cNvPr id="235635" name="Line 115"/>
            <p:cNvSpPr>
              <a:spLocks noChangeShapeType="1"/>
            </p:cNvSpPr>
            <p:nvPr/>
          </p:nvSpPr>
          <p:spPr bwMode="auto">
            <a:xfrm>
              <a:off x="3840" y="2544"/>
              <a:ext cx="769" cy="0"/>
            </a:xfrm>
            <a:prstGeom prst="line">
              <a:avLst/>
            </a:prstGeom>
            <a:noFill/>
            <a:ln w="76200">
              <a:solidFill>
                <a:schemeClr val="folHlink"/>
              </a:solidFill>
              <a:round/>
            </a:ln>
            <a:effectLst/>
          </p:spPr>
          <p:txBody>
            <a:bodyPr wrap="none"/>
            <a:lstStyle/>
            <a:p>
              <a:endParaRPr lang="zh-CN" altLang="en-US"/>
            </a:p>
          </p:txBody>
        </p:sp>
        <p:sp>
          <p:nvSpPr>
            <p:cNvPr id="235636" name="Line 116"/>
            <p:cNvSpPr>
              <a:spLocks noChangeShapeType="1"/>
            </p:cNvSpPr>
            <p:nvPr/>
          </p:nvSpPr>
          <p:spPr bwMode="auto">
            <a:xfrm>
              <a:off x="3840" y="3072"/>
              <a:ext cx="768" cy="0"/>
            </a:xfrm>
            <a:prstGeom prst="line">
              <a:avLst/>
            </a:prstGeom>
            <a:noFill/>
            <a:ln w="76200">
              <a:solidFill>
                <a:schemeClr val="folHlink"/>
              </a:solidFill>
              <a:round/>
            </a:ln>
            <a:effectLst/>
          </p:spPr>
          <p:txBody>
            <a:bodyPr wrap="none"/>
            <a:lstStyle/>
            <a:p>
              <a:endParaRPr lang="zh-CN" altLang="en-US"/>
            </a:p>
          </p:txBody>
        </p:sp>
      </p:grpSp>
      <p:grpSp>
        <p:nvGrpSpPr>
          <p:cNvPr id="19" name="Group 117"/>
          <p:cNvGrpSpPr/>
          <p:nvPr/>
        </p:nvGrpSpPr>
        <p:grpSpPr bwMode="auto">
          <a:xfrm>
            <a:off x="8736014" y="3429000"/>
            <a:ext cx="407987" cy="2706688"/>
            <a:chOff x="4543" y="2160"/>
            <a:chExt cx="257" cy="1705"/>
          </a:xfrm>
        </p:grpSpPr>
        <p:sp>
          <p:nvSpPr>
            <p:cNvPr id="235638" name="Line 118"/>
            <p:cNvSpPr>
              <a:spLocks noChangeShapeType="1"/>
            </p:cNvSpPr>
            <p:nvPr/>
          </p:nvSpPr>
          <p:spPr bwMode="auto">
            <a:xfrm>
              <a:off x="4543" y="2208"/>
              <a:ext cx="209" cy="0"/>
            </a:xfrm>
            <a:prstGeom prst="line">
              <a:avLst/>
            </a:prstGeom>
            <a:noFill/>
            <a:ln w="76200">
              <a:solidFill>
                <a:schemeClr val="folHlink"/>
              </a:solidFill>
              <a:round/>
            </a:ln>
            <a:effectLst/>
          </p:spPr>
          <p:txBody>
            <a:bodyPr wrap="none"/>
            <a:lstStyle/>
            <a:p>
              <a:endParaRPr lang="zh-CN" altLang="en-US"/>
            </a:p>
          </p:txBody>
        </p:sp>
        <p:sp>
          <p:nvSpPr>
            <p:cNvPr id="235639" name="Freeform 119"/>
            <p:cNvSpPr/>
            <p:nvPr/>
          </p:nvSpPr>
          <p:spPr bwMode="auto">
            <a:xfrm>
              <a:off x="4559" y="2197"/>
              <a:ext cx="208" cy="347"/>
            </a:xfrm>
            <a:custGeom>
              <a:avLst/>
              <a:gdLst/>
              <a:ahLst/>
              <a:cxnLst>
                <a:cxn ang="0">
                  <a:pos x="37" y="0"/>
                </a:cxn>
                <a:cxn ang="0">
                  <a:pos x="196" y="0"/>
                </a:cxn>
                <a:cxn ang="0">
                  <a:pos x="196" y="393"/>
                </a:cxn>
                <a:cxn ang="0">
                  <a:pos x="0" y="393"/>
                </a:cxn>
                <a:cxn ang="0">
                  <a:pos x="208" y="209"/>
                </a:cxn>
              </a:cxnLst>
              <a:rect l="0" t="0" r="r" b="b"/>
              <a:pathLst>
                <a:path w="208" h="393">
                  <a:moveTo>
                    <a:pt x="37" y="0"/>
                  </a:moveTo>
                  <a:lnTo>
                    <a:pt x="196" y="0"/>
                  </a:lnTo>
                  <a:lnTo>
                    <a:pt x="196" y="393"/>
                  </a:lnTo>
                  <a:lnTo>
                    <a:pt x="0" y="393"/>
                  </a:lnTo>
                  <a:lnTo>
                    <a:pt x="208" y="209"/>
                  </a:lnTo>
                </a:path>
              </a:pathLst>
            </a:custGeom>
            <a:solidFill>
              <a:schemeClr val="folHlink">
                <a:alpha val="50000"/>
              </a:schemeClr>
            </a:solidFill>
            <a:ln w="9525">
              <a:solidFill>
                <a:schemeClr val="folHlink"/>
              </a:solidFill>
              <a:round/>
            </a:ln>
            <a:effectLst/>
          </p:spPr>
          <p:txBody>
            <a:bodyPr wrap="none"/>
            <a:lstStyle/>
            <a:p>
              <a:endParaRPr lang="zh-CN" altLang="en-US"/>
            </a:p>
          </p:txBody>
        </p:sp>
        <p:sp>
          <p:nvSpPr>
            <p:cNvPr id="235640" name="Rectangle 120"/>
            <p:cNvSpPr>
              <a:spLocks noChangeArrowheads="1"/>
            </p:cNvSpPr>
            <p:nvPr/>
          </p:nvSpPr>
          <p:spPr bwMode="auto">
            <a:xfrm>
              <a:off x="4608" y="2854"/>
              <a:ext cx="144" cy="428"/>
            </a:xfrm>
            <a:prstGeom prst="rect">
              <a:avLst/>
            </a:prstGeom>
            <a:solidFill>
              <a:schemeClr val="folHlink">
                <a:alpha val="50000"/>
              </a:schemeClr>
            </a:solidFill>
            <a:ln w="9525">
              <a:solidFill>
                <a:schemeClr val="folHlink"/>
              </a:solidFill>
              <a:miter lim="800000"/>
            </a:ln>
            <a:effectLst/>
          </p:spPr>
          <p:txBody>
            <a:bodyPr wrap="none" anchor="ctr"/>
            <a:lstStyle/>
            <a:p>
              <a:endParaRPr lang="zh-CN" altLang="en-US"/>
            </a:p>
          </p:txBody>
        </p:sp>
        <p:sp>
          <p:nvSpPr>
            <p:cNvPr id="235641" name="Line 121"/>
            <p:cNvSpPr>
              <a:spLocks noChangeShapeType="1"/>
            </p:cNvSpPr>
            <p:nvPr/>
          </p:nvSpPr>
          <p:spPr bwMode="auto">
            <a:xfrm>
              <a:off x="4608" y="3072"/>
              <a:ext cx="144" cy="0"/>
            </a:xfrm>
            <a:prstGeom prst="line">
              <a:avLst/>
            </a:prstGeom>
            <a:noFill/>
            <a:ln w="76200">
              <a:solidFill>
                <a:schemeClr val="folHlink"/>
              </a:solidFill>
              <a:round/>
            </a:ln>
            <a:effectLst/>
          </p:spPr>
          <p:txBody>
            <a:bodyPr wrap="none"/>
            <a:lstStyle/>
            <a:p>
              <a:endParaRPr lang="zh-CN" altLang="en-US"/>
            </a:p>
          </p:txBody>
        </p:sp>
        <p:sp>
          <p:nvSpPr>
            <p:cNvPr id="235642" name="Line 122"/>
            <p:cNvSpPr>
              <a:spLocks noChangeShapeType="1"/>
            </p:cNvSpPr>
            <p:nvPr/>
          </p:nvSpPr>
          <p:spPr bwMode="auto">
            <a:xfrm>
              <a:off x="4608" y="3600"/>
              <a:ext cx="144" cy="0"/>
            </a:xfrm>
            <a:prstGeom prst="line">
              <a:avLst/>
            </a:prstGeom>
            <a:noFill/>
            <a:ln w="76200">
              <a:solidFill>
                <a:schemeClr val="folHlink"/>
              </a:solidFill>
              <a:round/>
            </a:ln>
            <a:effectLst/>
          </p:spPr>
          <p:txBody>
            <a:bodyPr wrap="none"/>
            <a:lstStyle/>
            <a:p>
              <a:endParaRPr lang="zh-CN" altLang="en-US"/>
            </a:p>
          </p:txBody>
        </p:sp>
        <p:sp>
          <p:nvSpPr>
            <p:cNvPr id="235643" name="Rectangle 123"/>
            <p:cNvSpPr>
              <a:spLocks noChangeArrowheads="1"/>
            </p:cNvSpPr>
            <p:nvPr/>
          </p:nvSpPr>
          <p:spPr bwMode="auto">
            <a:xfrm>
              <a:off x="4608" y="3600"/>
              <a:ext cx="144" cy="265"/>
            </a:xfrm>
            <a:prstGeom prst="rect">
              <a:avLst/>
            </a:prstGeom>
            <a:solidFill>
              <a:schemeClr val="folHlink">
                <a:alpha val="50000"/>
              </a:schemeClr>
            </a:solidFill>
            <a:ln w="9525">
              <a:solidFill>
                <a:schemeClr val="folHlink"/>
              </a:solidFill>
              <a:miter lim="800000"/>
            </a:ln>
            <a:effectLst/>
          </p:spPr>
          <p:txBody>
            <a:bodyPr wrap="none" anchor="ctr"/>
            <a:lstStyle/>
            <a:p>
              <a:endParaRPr lang="zh-CN" altLang="en-US"/>
            </a:p>
          </p:txBody>
        </p:sp>
        <p:sp>
          <p:nvSpPr>
            <p:cNvPr id="235644" name="Line 124"/>
            <p:cNvSpPr>
              <a:spLocks noChangeShapeType="1"/>
            </p:cNvSpPr>
            <p:nvPr/>
          </p:nvSpPr>
          <p:spPr bwMode="auto">
            <a:xfrm rot="2700000">
              <a:off x="4680" y="2328"/>
              <a:ext cx="0" cy="240"/>
            </a:xfrm>
            <a:prstGeom prst="line">
              <a:avLst/>
            </a:prstGeom>
            <a:noFill/>
            <a:ln w="76200">
              <a:solidFill>
                <a:schemeClr val="folHlink"/>
              </a:solidFill>
              <a:round/>
            </a:ln>
            <a:effectLst/>
          </p:spPr>
          <p:txBody>
            <a:bodyPr wrap="none"/>
            <a:lstStyle/>
            <a:p>
              <a:endParaRPr lang="zh-CN" altLang="en-US"/>
            </a:p>
          </p:txBody>
        </p:sp>
        <p:sp>
          <p:nvSpPr>
            <p:cNvPr id="235645" name="Line 125"/>
            <p:cNvSpPr>
              <a:spLocks noChangeShapeType="1"/>
            </p:cNvSpPr>
            <p:nvPr/>
          </p:nvSpPr>
          <p:spPr bwMode="auto">
            <a:xfrm rot="8100000">
              <a:off x="4656" y="2160"/>
              <a:ext cx="0" cy="263"/>
            </a:xfrm>
            <a:prstGeom prst="line">
              <a:avLst/>
            </a:prstGeom>
            <a:noFill/>
            <a:ln w="76200">
              <a:solidFill>
                <a:schemeClr val="folHlink"/>
              </a:solidFill>
              <a:round/>
            </a:ln>
            <a:effectLst/>
          </p:spPr>
          <p:txBody>
            <a:bodyPr wrap="none"/>
            <a:lstStyle/>
            <a:p>
              <a:endParaRPr lang="zh-CN" altLang="en-US"/>
            </a:p>
          </p:txBody>
        </p:sp>
        <p:sp>
          <p:nvSpPr>
            <p:cNvPr id="235646" name="Line 126"/>
            <p:cNvSpPr>
              <a:spLocks noChangeShapeType="1"/>
            </p:cNvSpPr>
            <p:nvPr/>
          </p:nvSpPr>
          <p:spPr bwMode="auto">
            <a:xfrm>
              <a:off x="4560" y="2544"/>
              <a:ext cx="209" cy="0"/>
            </a:xfrm>
            <a:prstGeom prst="line">
              <a:avLst/>
            </a:prstGeom>
            <a:noFill/>
            <a:ln w="76200">
              <a:solidFill>
                <a:schemeClr val="folHlink"/>
              </a:solidFill>
              <a:round/>
            </a:ln>
            <a:effectLst/>
          </p:spPr>
          <p:txBody>
            <a:bodyPr wrap="none"/>
            <a:lstStyle/>
            <a:p>
              <a:endParaRPr lang="zh-CN" altLang="en-US"/>
            </a:p>
          </p:txBody>
        </p:sp>
      </p:grpSp>
      <p:grpSp>
        <p:nvGrpSpPr>
          <p:cNvPr id="20" name="Group 127"/>
          <p:cNvGrpSpPr/>
          <p:nvPr/>
        </p:nvGrpSpPr>
        <p:grpSpPr bwMode="auto">
          <a:xfrm>
            <a:off x="9067800" y="3505201"/>
            <a:ext cx="1447800" cy="2625725"/>
            <a:chOff x="4752" y="2208"/>
            <a:chExt cx="912" cy="1654"/>
          </a:xfrm>
        </p:grpSpPr>
        <p:sp>
          <p:nvSpPr>
            <p:cNvPr id="235648" name="Rectangle 128"/>
            <p:cNvSpPr>
              <a:spLocks noChangeArrowheads="1"/>
            </p:cNvSpPr>
            <p:nvPr/>
          </p:nvSpPr>
          <p:spPr bwMode="auto">
            <a:xfrm>
              <a:off x="4752" y="2233"/>
              <a:ext cx="909" cy="311"/>
            </a:xfrm>
            <a:prstGeom prst="rect">
              <a:avLst/>
            </a:prstGeom>
            <a:solidFill>
              <a:schemeClr val="folHlink">
                <a:alpha val="50000"/>
              </a:schemeClr>
            </a:solidFill>
            <a:ln w="9525">
              <a:solidFill>
                <a:schemeClr val="folHlink"/>
              </a:solidFill>
              <a:miter lim="800000"/>
            </a:ln>
            <a:effectLst/>
          </p:spPr>
          <p:txBody>
            <a:bodyPr wrap="none" anchor="ctr"/>
            <a:lstStyle/>
            <a:p>
              <a:endParaRPr lang="zh-CN" altLang="en-US"/>
            </a:p>
          </p:txBody>
        </p:sp>
        <p:sp>
          <p:nvSpPr>
            <p:cNvPr id="235649" name="Line 129"/>
            <p:cNvSpPr>
              <a:spLocks noChangeShapeType="1"/>
            </p:cNvSpPr>
            <p:nvPr/>
          </p:nvSpPr>
          <p:spPr bwMode="auto">
            <a:xfrm>
              <a:off x="5376" y="3600"/>
              <a:ext cx="288" cy="0"/>
            </a:xfrm>
            <a:prstGeom prst="line">
              <a:avLst/>
            </a:prstGeom>
            <a:noFill/>
            <a:ln w="9525">
              <a:solidFill>
                <a:schemeClr val="tx1"/>
              </a:solidFill>
              <a:round/>
            </a:ln>
            <a:effectLst/>
          </p:spPr>
          <p:txBody>
            <a:bodyPr wrap="none"/>
            <a:lstStyle/>
            <a:p>
              <a:endParaRPr lang="zh-CN" altLang="en-US"/>
            </a:p>
          </p:txBody>
        </p:sp>
        <p:sp>
          <p:nvSpPr>
            <p:cNvPr id="235650" name="Line 130"/>
            <p:cNvSpPr>
              <a:spLocks noChangeShapeType="1"/>
            </p:cNvSpPr>
            <p:nvPr/>
          </p:nvSpPr>
          <p:spPr bwMode="auto">
            <a:xfrm>
              <a:off x="5376" y="3072"/>
              <a:ext cx="288" cy="0"/>
            </a:xfrm>
            <a:prstGeom prst="line">
              <a:avLst/>
            </a:prstGeom>
            <a:noFill/>
            <a:ln w="38100">
              <a:solidFill>
                <a:schemeClr val="tx1"/>
              </a:solidFill>
              <a:round/>
            </a:ln>
            <a:effectLst/>
          </p:spPr>
          <p:txBody>
            <a:bodyPr wrap="none"/>
            <a:lstStyle/>
            <a:p>
              <a:endParaRPr lang="zh-CN" altLang="en-US"/>
            </a:p>
          </p:txBody>
        </p:sp>
        <p:sp>
          <p:nvSpPr>
            <p:cNvPr id="235651" name="Line 131"/>
            <p:cNvSpPr>
              <a:spLocks noChangeShapeType="1"/>
            </p:cNvSpPr>
            <p:nvPr/>
          </p:nvSpPr>
          <p:spPr bwMode="auto">
            <a:xfrm>
              <a:off x="5424" y="2375"/>
              <a:ext cx="240" cy="0"/>
            </a:xfrm>
            <a:prstGeom prst="line">
              <a:avLst/>
            </a:prstGeom>
            <a:noFill/>
            <a:ln w="38100">
              <a:solidFill>
                <a:schemeClr val="tx1"/>
              </a:solidFill>
              <a:round/>
            </a:ln>
            <a:effectLst/>
          </p:spPr>
          <p:txBody>
            <a:bodyPr wrap="none"/>
            <a:lstStyle/>
            <a:p>
              <a:endParaRPr lang="zh-CN" altLang="en-US"/>
            </a:p>
          </p:txBody>
        </p:sp>
        <p:sp>
          <p:nvSpPr>
            <p:cNvPr id="235652" name="Line 132"/>
            <p:cNvSpPr>
              <a:spLocks noChangeShapeType="1"/>
            </p:cNvSpPr>
            <p:nvPr/>
          </p:nvSpPr>
          <p:spPr bwMode="auto">
            <a:xfrm>
              <a:off x="4752" y="2544"/>
              <a:ext cx="909" cy="0"/>
            </a:xfrm>
            <a:prstGeom prst="line">
              <a:avLst/>
            </a:prstGeom>
            <a:noFill/>
            <a:ln w="76200">
              <a:solidFill>
                <a:schemeClr val="folHlink"/>
              </a:solidFill>
              <a:round/>
            </a:ln>
            <a:effectLst/>
          </p:spPr>
          <p:txBody>
            <a:bodyPr wrap="none"/>
            <a:lstStyle/>
            <a:p>
              <a:endParaRPr lang="zh-CN" altLang="en-US"/>
            </a:p>
          </p:txBody>
        </p:sp>
        <p:sp>
          <p:nvSpPr>
            <p:cNvPr id="235653" name="Line 133"/>
            <p:cNvSpPr>
              <a:spLocks noChangeShapeType="1"/>
            </p:cNvSpPr>
            <p:nvPr/>
          </p:nvSpPr>
          <p:spPr bwMode="auto">
            <a:xfrm>
              <a:off x="4752" y="2208"/>
              <a:ext cx="909" cy="0"/>
            </a:xfrm>
            <a:prstGeom prst="line">
              <a:avLst/>
            </a:prstGeom>
            <a:noFill/>
            <a:ln w="76200">
              <a:solidFill>
                <a:schemeClr val="folHlink"/>
              </a:solidFill>
              <a:round/>
            </a:ln>
            <a:effectLst/>
          </p:spPr>
          <p:txBody>
            <a:bodyPr wrap="none"/>
            <a:lstStyle/>
            <a:p>
              <a:endParaRPr lang="zh-CN" altLang="en-US"/>
            </a:p>
          </p:txBody>
        </p:sp>
        <p:sp>
          <p:nvSpPr>
            <p:cNvPr id="235654" name="Line 134"/>
            <p:cNvSpPr>
              <a:spLocks noChangeShapeType="1"/>
            </p:cNvSpPr>
            <p:nvPr/>
          </p:nvSpPr>
          <p:spPr bwMode="auto">
            <a:xfrm>
              <a:off x="4752" y="3072"/>
              <a:ext cx="909" cy="0"/>
            </a:xfrm>
            <a:prstGeom prst="line">
              <a:avLst/>
            </a:prstGeom>
            <a:noFill/>
            <a:ln w="76200">
              <a:solidFill>
                <a:schemeClr val="folHlink"/>
              </a:solidFill>
              <a:round/>
            </a:ln>
            <a:effectLst/>
          </p:spPr>
          <p:txBody>
            <a:bodyPr wrap="none"/>
            <a:lstStyle/>
            <a:p>
              <a:endParaRPr lang="zh-CN" altLang="en-US"/>
            </a:p>
          </p:txBody>
        </p:sp>
        <p:sp>
          <p:nvSpPr>
            <p:cNvPr id="235655" name="Line 135"/>
            <p:cNvSpPr>
              <a:spLocks noChangeShapeType="1"/>
            </p:cNvSpPr>
            <p:nvPr/>
          </p:nvSpPr>
          <p:spPr bwMode="auto">
            <a:xfrm>
              <a:off x="4752" y="3600"/>
              <a:ext cx="909" cy="0"/>
            </a:xfrm>
            <a:prstGeom prst="line">
              <a:avLst/>
            </a:prstGeom>
            <a:noFill/>
            <a:ln w="76200">
              <a:solidFill>
                <a:schemeClr val="folHlink"/>
              </a:solidFill>
              <a:round/>
            </a:ln>
            <a:effectLst/>
          </p:spPr>
          <p:txBody>
            <a:bodyPr wrap="none"/>
            <a:lstStyle/>
            <a:p>
              <a:endParaRPr lang="zh-CN" altLang="en-US"/>
            </a:p>
          </p:txBody>
        </p:sp>
        <p:sp>
          <p:nvSpPr>
            <p:cNvPr id="235656" name="Rectangle 136"/>
            <p:cNvSpPr>
              <a:spLocks noChangeArrowheads="1"/>
            </p:cNvSpPr>
            <p:nvPr/>
          </p:nvSpPr>
          <p:spPr bwMode="auto">
            <a:xfrm>
              <a:off x="4752" y="2854"/>
              <a:ext cx="909" cy="428"/>
            </a:xfrm>
            <a:prstGeom prst="rect">
              <a:avLst/>
            </a:prstGeom>
            <a:solidFill>
              <a:schemeClr val="folHlink">
                <a:alpha val="50000"/>
              </a:schemeClr>
            </a:solidFill>
            <a:ln w="9525">
              <a:solidFill>
                <a:schemeClr val="folHlink"/>
              </a:solidFill>
              <a:miter lim="800000"/>
            </a:ln>
            <a:effectLst/>
          </p:spPr>
          <p:txBody>
            <a:bodyPr wrap="none" anchor="ctr"/>
            <a:lstStyle/>
            <a:p>
              <a:endParaRPr lang="zh-CN" altLang="en-US"/>
            </a:p>
          </p:txBody>
        </p:sp>
        <p:sp>
          <p:nvSpPr>
            <p:cNvPr id="235657" name="Rectangle 137"/>
            <p:cNvSpPr>
              <a:spLocks noChangeArrowheads="1"/>
            </p:cNvSpPr>
            <p:nvPr/>
          </p:nvSpPr>
          <p:spPr bwMode="auto">
            <a:xfrm>
              <a:off x="4752" y="3622"/>
              <a:ext cx="909" cy="240"/>
            </a:xfrm>
            <a:prstGeom prst="rect">
              <a:avLst/>
            </a:prstGeom>
            <a:solidFill>
              <a:schemeClr val="folHlink">
                <a:alpha val="50000"/>
              </a:schemeClr>
            </a:solidFill>
            <a:ln w="9525">
              <a:solidFill>
                <a:schemeClr val="folHlink"/>
              </a:solidFill>
              <a:miter lim="800000"/>
            </a:ln>
            <a:effectLst/>
          </p:spPr>
          <p:txBody>
            <a:bodyPr wrap="none" anchor="ctr"/>
            <a:lstStyle/>
            <a:p>
              <a:endParaRPr lang="zh-CN" altLang="en-US"/>
            </a:p>
          </p:txBody>
        </p:sp>
      </p:grpSp>
      <p:sp>
        <p:nvSpPr>
          <p:cNvPr id="235658" name="Line 138"/>
          <p:cNvSpPr>
            <a:spLocks noChangeShapeType="1"/>
          </p:cNvSpPr>
          <p:nvPr/>
        </p:nvSpPr>
        <p:spPr bwMode="auto">
          <a:xfrm>
            <a:off x="3276600" y="2819401"/>
            <a:ext cx="0" cy="3959225"/>
          </a:xfrm>
          <a:prstGeom prst="line">
            <a:avLst/>
          </a:prstGeom>
          <a:noFill/>
          <a:ln w="38100">
            <a:solidFill>
              <a:schemeClr val="tx1"/>
            </a:solidFill>
            <a:prstDash val="dash"/>
            <a:round/>
          </a:ln>
          <a:effectLst/>
        </p:spPr>
        <p:txBody>
          <a:bodyPr wrap="none"/>
          <a:lstStyle/>
          <a:p>
            <a:endParaRPr lang="zh-CN" altLang="en-US"/>
          </a:p>
        </p:txBody>
      </p:sp>
      <p:sp>
        <p:nvSpPr>
          <p:cNvPr id="235659" name="Line 139"/>
          <p:cNvSpPr>
            <a:spLocks noChangeShapeType="1"/>
          </p:cNvSpPr>
          <p:nvPr/>
        </p:nvSpPr>
        <p:spPr bwMode="auto">
          <a:xfrm>
            <a:off x="7620000" y="2819401"/>
            <a:ext cx="0" cy="3959225"/>
          </a:xfrm>
          <a:prstGeom prst="line">
            <a:avLst/>
          </a:prstGeom>
          <a:noFill/>
          <a:ln w="38100">
            <a:solidFill>
              <a:schemeClr val="tx1"/>
            </a:solidFill>
            <a:prstDash val="dash"/>
            <a:round/>
          </a:ln>
          <a:effectLst/>
        </p:spPr>
        <p:txBody>
          <a:bodyPr wrap="none"/>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trips(downRigh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strips(downRight)">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3"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strips(upRight)">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6"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strips(downRight)">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8"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slide(fromLeft)">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18" presetClass="entr" presetSubtype="12" fill="hold" grpId="0" nodeType="clickEffect">
                                  <p:stCondLst>
                                    <p:cond delay="0"/>
                                  </p:stCondLst>
                                  <p:childTnLst>
                                    <p:set>
                                      <p:cBhvr>
                                        <p:cTn id="31" dur="1" fill="hold">
                                          <p:stCondLst>
                                            <p:cond delay="0"/>
                                          </p:stCondLst>
                                        </p:cTn>
                                        <p:tgtEl>
                                          <p:spTgt spid="235658"/>
                                        </p:tgtEl>
                                        <p:attrNameLst>
                                          <p:attrName>style.visibility</p:attrName>
                                        </p:attrNameLst>
                                      </p:cBhvr>
                                      <p:to>
                                        <p:strVal val="visible"/>
                                      </p:to>
                                    </p:set>
                                    <p:animEffect transition="in" filter="strips(downLeft)">
                                      <p:cBhvr>
                                        <p:cTn id="32" dur="500"/>
                                        <p:tgtEl>
                                          <p:spTgt spid="235658"/>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8" fill="hold" nodeType="click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slide(fromLeft)">
                                      <p:cBhvr>
                                        <p:cTn id="37" dur="500"/>
                                        <p:tgtEl>
                                          <p:spTgt spid="11"/>
                                        </p:tgtEl>
                                      </p:cBhvr>
                                    </p:animEffect>
                                  </p:childTnLst>
                                </p:cTn>
                              </p:par>
                            </p:childTnLst>
                          </p:cTn>
                        </p:par>
                      </p:childTnLst>
                    </p:cTn>
                  </p:par>
                  <p:par>
                    <p:cTn id="38" fill="hold">
                      <p:stCondLst>
                        <p:cond delay="indefinite"/>
                      </p:stCondLst>
                      <p:childTnLst>
                        <p:par>
                          <p:cTn id="39" fill="hold">
                            <p:stCondLst>
                              <p:cond delay="0"/>
                            </p:stCondLst>
                            <p:childTnLst>
                              <p:par>
                                <p:cTn id="40" presetID="18" presetClass="entr" presetSubtype="12" fill="hold" grpId="0" nodeType="clickEffect">
                                  <p:stCondLst>
                                    <p:cond delay="0"/>
                                  </p:stCondLst>
                                  <p:childTnLst>
                                    <p:set>
                                      <p:cBhvr>
                                        <p:cTn id="41" dur="1" fill="hold">
                                          <p:stCondLst>
                                            <p:cond delay="0"/>
                                          </p:stCondLst>
                                        </p:cTn>
                                        <p:tgtEl>
                                          <p:spTgt spid="235599"/>
                                        </p:tgtEl>
                                        <p:attrNameLst>
                                          <p:attrName>style.visibility</p:attrName>
                                        </p:attrNameLst>
                                      </p:cBhvr>
                                      <p:to>
                                        <p:strVal val="visible"/>
                                      </p:to>
                                    </p:set>
                                    <p:animEffect transition="in" filter="strips(downLeft)">
                                      <p:cBhvr>
                                        <p:cTn id="42" dur="500"/>
                                        <p:tgtEl>
                                          <p:spTgt spid="235599"/>
                                        </p:tgtEl>
                                      </p:cBhvr>
                                    </p:animEffect>
                                  </p:childTnLst>
                                </p:cTn>
                              </p:par>
                            </p:childTnLst>
                          </p:cTn>
                        </p:par>
                      </p:childTnLst>
                    </p:cTn>
                  </p:par>
                  <p:par>
                    <p:cTn id="43" fill="hold">
                      <p:stCondLst>
                        <p:cond delay="indefinite"/>
                      </p:stCondLst>
                      <p:childTnLst>
                        <p:par>
                          <p:cTn id="44" fill="hold">
                            <p:stCondLst>
                              <p:cond delay="0"/>
                            </p:stCondLst>
                            <p:childTnLst>
                              <p:par>
                                <p:cTn id="45" presetID="12" presetClass="entr" presetSubtype="8" fill="hold" nodeType="click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slide(fromLeft)">
                                      <p:cBhvr>
                                        <p:cTn id="47" dur="500"/>
                                        <p:tgtEl>
                                          <p:spTgt spid="13"/>
                                        </p:tgtEl>
                                      </p:cBhvr>
                                    </p:animEffect>
                                  </p:childTnLst>
                                </p:cTn>
                              </p:par>
                            </p:childTnLst>
                          </p:cTn>
                        </p:par>
                        <p:par>
                          <p:cTn id="48" fill="hold">
                            <p:stCondLst>
                              <p:cond delay="500"/>
                            </p:stCondLst>
                            <p:childTnLst>
                              <p:par>
                                <p:cTn id="49" presetID="18" presetClass="entr" presetSubtype="6" fill="hold" grpId="0" nodeType="afterEffect">
                                  <p:stCondLst>
                                    <p:cond delay="0"/>
                                  </p:stCondLst>
                                  <p:childTnLst>
                                    <p:set>
                                      <p:cBhvr>
                                        <p:cTn id="50" dur="1" fill="hold">
                                          <p:stCondLst>
                                            <p:cond delay="0"/>
                                          </p:stCondLst>
                                        </p:cTn>
                                        <p:tgtEl>
                                          <p:spTgt spid="235607"/>
                                        </p:tgtEl>
                                        <p:attrNameLst>
                                          <p:attrName>style.visibility</p:attrName>
                                        </p:attrNameLst>
                                      </p:cBhvr>
                                      <p:to>
                                        <p:strVal val="visible"/>
                                      </p:to>
                                    </p:set>
                                    <p:animEffect transition="in" filter="strips(downRight)">
                                      <p:cBhvr>
                                        <p:cTn id="51" dur="500"/>
                                        <p:tgtEl>
                                          <p:spTgt spid="235607"/>
                                        </p:tgtEl>
                                      </p:cBhvr>
                                    </p:animEffect>
                                  </p:childTnLst>
                                </p:cTn>
                              </p:par>
                            </p:childTnLst>
                          </p:cTn>
                        </p:par>
                      </p:childTnLst>
                    </p:cTn>
                  </p:par>
                  <p:par>
                    <p:cTn id="52" fill="hold">
                      <p:stCondLst>
                        <p:cond delay="indefinite"/>
                      </p:stCondLst>
                      <p:childTnLst>
                        <p:par>
                          <p:cTn id="53" fill="hold">
                            <p:stCondLst>
                              <p:cond delay="0"/>
                            </p:stCondLst>
                            <p:childTnLst>
                              <p:par>
                                <p:cTn id="54" presetID="18" presetClass="entr" presetSubtype="12" fill="hold" grpId="0" nodeType="clickEffect">
                                  <p:stCondLst>
                                    <p:cond delay="0"/>
                                  </p:stCondLst>
                                  <p:childTnLst>
                                    <p:set>
                                      <p:cBhvr>
                                        <p:cTn id="55" dur="1" fill="hold">
                                          <p:stCondLst>
                                            <p:cond delay="0"/>
                                          </p:stCondLst>
                                        </p:cTn>
                                        <p:tgtEl>
                                          <p:spTgt spid="235608"/>
                                        </p:tgtEl>
                                        <p:attrNameLst>
                                          <p:attrName>style.visibility</p:attrName>
                                        </p:attrNameLst>
                                      </p:cBhvr>
                                      <p:to>
                                        <p:strVal val="visible"/>
                                      </p:to>
                                    </p:set>
                                    <p:animEffect transition="in" filter="strips(downLeft)">
                                      <p:cBhvr>
                                        <p:cTn id="56" dur="500"/>
                                        <p:tgtEl>
                                          <p:spTgt spid="235608"/>
                                        </p:tgtEl>
                                      </p:cBhvr>
                                    </p:animEffect>
                                  </p:childTnLst>
                                </p:cTn>
                              </p:par>
                            </p:childTnLst>
                          </p:cTn>
                        </p:par>
                      </p:childTnLst>
                    </p:cTn>
                  </p:par>
                  <p:par>
                    <p:cTn id="57" fill="hold">
                      <p:stCondLst>
                        <p:cond delay="indefinite"/>
                      </p:stCondLst>
                      <p:childTnLst>
                        <p:par>
                          <p:cTn id="58" fill="hold">
                            <p:stCondLst>
                              <p:cond delay="0"/>
                            </p:stCondLst>
                            <p:childTnLst>
                              <p:par>
                                <p:cTn id="59" presetID="12" presetClass="entr" presetSubtype="8" fill="hold" nodeType="clickEffect">
                                  <p:stCondLst>
                                    <p:cond delay="0"/>
                                  </p:stCondLst>
                                  <p:childTnLst>
                                    <p:set>
                                      <p:cBhvr>
                                        <p:cTn id="60" dur="1" fill="hold">
                                          <p:stCondLst>
                                            <p:cond delay="0"/>
                                          </p:stCondLst>
                                        </p:cTn>
                                        <p:tgtEl>
                                          <p:spTgt spid="14"/>
                                        </p:tgtEl>
                                        <p:attrNameLst>
                                          <p:attrName>style.visibility</p:attrName>
                                        </p:attrNameLst>
                                      </p:cBhvr>
                                      <p:to>
                                        <p:strVal val="visible"/>
                                      </p:to>
                                    </p:set>
                                    <p:animEffect transition="in" filter="slide(fromLeft)">
                                      <p:cBhvr>
                                        <p:cTn id="61" dur="500"/>
                                        <p:tgtEl>
                                          <p:spTgt spid="14"/>
                                        </p:tgtEl>
                                      </p:cBhvr>
                                    </p:animEffect>
                                  </p:childTnLst>
                                </p:cTn>
                              </p:par>
                            </p:childTnLst>
                          </p:cTn>
                        </p:par>
                      </p:childTnLst>
                    </p:cTn>
                  </p:par>
                  <p:par>
                    <p:cTn id="62" fill="hold">
                      <p:stCondLst>
                        <p:cond delay="indefinite"/>
                      </p:stCondLst>
                      <p:childTnLst>
                        <p:par>
                          <p:cTn id="63" fill="hold">
                            <p:stCondLst>
                              <p:cond delay="0"/>
                            </p:stCondLst>
                            <p:childTnLst>
                              <p:par>
                                <p:cTn id="64" presetID="12" presetClass="entr" presetSubtype="8" fill="hold" nodeType="clickEffect">
                                  <p:stCondLst>
                                    <p:cond delay="0"/>
                                  </p:stCondLst>
                                  <p:childTnLst>
                                    <p:set>
                                      <p:cBhvr>
                                        <p:cTn id="65" dur="1" fill="hold">
                                          <p:stCondLst>
                                            <p:cond delay="0"/>
                                          </p:stCondLst>
                                        </p:cTn>
                                        <p:tgtEl>
                                          <p:spTgt spid="15"/>
                                        </p:tgtEl>
                                        <p:attrNameLst>
                                          <p:attrName>style.visibility</p:attrName>
                                        </p:attrNameLst>
                                      </p:cBhvr>
                                      <p:to>
                                        <p:strVal val="visible"/>
                                      </p:to>
                                    </p:set>
                                    <p:animEffect transition="in" filter="slide(fromLeft)">
                                      <p:cBhvr>
                                        <p:cTn id="66" dur="500"/>
                                        <p:tgtEl>
                                          <p:spTgt spid="15"/>
                                        </p:tgtEl>
                                      </p:cBhvr>
                                    </p:animEffect>
                                  </p:childTnLst>
                                </p:cTn>
                              </p:par>
                            </p:childTnLst>
                          </p:cTn>
                        </p:par>
                      </p:childTnLst>
                    </p:cTn>
                  </p:par>
                  <p:par>
                    <p:cTn id="67" fill="hold">
                      <p:stCondLst>
                        <p:cond delay="indefinite"/>
                      </p:stCondLst>
                      <p:childTnLst>
                        <p:par>
                          <p:cTn id="68" fill="hold">
                            <p:stCondLst>
                              <p:cond delay="0"/>
                            </p:stCondLst>
                            <p:childTnLst>
                              <p:par>
                                <p:cTn id="69" presetID="18" presetClass="entr" presetSubtype="3" fill="hold" nodeType="clickEffect">
                                  <p:stCondLst>
                                    <p:cond delay="0"/>
                                  </p:stCondLst>
                                  <p:childTnLst>
                                    <p:set>
                                      <p:cBhvr>
                                        <p:cTn id="70" dur="1" fill="hold">
                                          <p:stCondLst>
                                            <p:cond delay="0"/>
                                          </p:stCondLst>
                                        </p:cTn>
                                        <p:tgtEl>
                                          <p:spTgt spid="17"/>
                                        </p:tgtEl>
                                        <p:attrNameLst>
                                          <p:attrName>style.visibility</p:attrName>
                                        </p:attrNameLst>
                                      </p:cBhvr>
                                      <p:to>
                                        <p:strVal val="visible"/>
                                      </p:to>
                                    </p:set>
                                    <p:animEffect transition="in" filter="strips(upRight)">
                                      <p:cBhvr>
                                        <p:cTn id="71" dur="500"/>
                                        <p:tgtEl>
                                          <p:spTgt spid="17"/>
                                        </p:tgtEl>
                                      </p:cBhvr>
                                    </p:animEffect>
                                  </p:childTnLst>
                                </p:cTn>
                              </p:par>
                            </p:childTnLst>
                          </p:cTn>
                        </p:par>
                        <p:par>
                          <p:cTn id="72" fill="hold">
                            <p:stCondLst>
                              <p:cond delay="500"/>
                            </p:stCondLst>
                            <p:childTnLst>
                              <p:par>
                                <p:cTn id="73" presetID="18" presetClass="entr" presetSubtype="6" fill="hold" nodeType="afterEffect">
                                  <p:stCondLst>
                                    <p:cond delay="0"/>
                                  </p:stCondLst>
                                  <p:childTnLst>
                                    <p:set>
                                      <p:cBhvr>
                                        <p:cTn id="74" dur="1" fill="hold">
                                          <p:stCondLst>
                                            <p:cond delay="0"/>
                                          </p:stCondLst>
                                        </p:cTn>
                                        <p:tgtEl>
                                          <p:spTgt spid="16"/>
                                        </p:tgtEl>
                                        <p:attrNameLst>
                                          <p:attrName>style.visibility</p:attrName>
                                        </p:attrNameLst>
                                      </p:cBhvr>
                                      <p:to>
                                        <p:strVal val="visible"/>
                                      </p:to>
                                    </p:set>
                                    <p:animEffect transition="in" filter="strips(downRight)">
                                      <p:cBhvr>
                                        <p:cTn id="75" dur="500"/>
                                        <p:tgtEl>
                                          <p:spTgt spid="16"/>
                                        </p:tgtEl>
                                      </p:cBhvr>
                                    </p:animEffect>
                                  </p:childTnLst>
                                </p:cTn>
                              </p:par>
                            </p:childTnLst>
                          </p:cTn>
                        </p:par>
                      </p:childTnLst>
                    </p:cTn>
                  </p:par>
                  <p:par>
                    <p:cTn id="76" fill="hold">
                      <p:stCondLst>
                        <p:cond delay="indefinite"/>
                      </p:stCondLst>
                      <p:childTnLst>
                        <p:par>
                          <p:cTn id="77" fill="hold">
                            <p:stCondLst>
                              <p:cond delay="0"/>
                            </p:stCondLst>
                            <p:childTnLst>
                              <p:par>
                                <p:cTn id="78" presetID="18" presetClass="entr" presetSubtype="12" fill="hold" grpId="0" nodeType="clickEffect">
                                  <p:stCondLst>
                                    <p:cond delay="0"/>
                                  </p:stCondLst>
                                  <p:childTnLst>
                                    <p:set>
                                      <p:cBhvr>
                                        <p:cTn id="79" dur="1" fill="hold">
                                          <p:stCondLst>
                                            <p:cond delay="0"/>
                                          </p:stCondLst>
                                        </p:cTn>
                                        <p:tgtEl>
                                          <p:spTgt spid="235659"/>
                                        </p:tgtEl>
                                        <p:attrNameLst>
                                          <p:attrName>style.visibility</p:attrName>
                                        </p:attrNameLst>
                                      </p:cBhvr>
                                      <p:to>
                                        <p:strVal val="visible"/>
                                      </p:to>
                                    </p:set>
                                    <p:animEffect transition="in" filter="strips(downLeft)">
                                      <p:cBhvr>
                                        <p:cTn id="80" dur="500"/>
                                        <p:tgtEl>
                                          <p:spTgt spid="235659"/>
                                        </p:tgtEl>
                                      </p:cBhvr>
                                    </p:animEffect>
                                  </p:childTnLst>
                                </p:cTn>
                              </p:par>
                            </p:childTnLst>
                          </p:cTn>
                        </p:par>
                      </p:childTnLst>
                    </p:cTn>
                  </p:par>
                  <p:par>
                    <p:cTn id="81" fill="hold">
                      <p:stCondLst>
                        <p:cond delay="indefinite"/>
                      </p:stCondLst>
                      <p:childTnLst>
                        <p:par>
                          <p:cTn id="82" fill="hold">
                            <p:stCondLst>
                              <p:cond delay="0"/>
                            </p:stCondLst>
                            <p:childTnLst>
                              <p:par>
                                <p:cTn id="83" presetID="12" presetClass="entr" presetSubtype="8" fill="hold" nodeType="clickEffect">
                                  <p:stCondLst>
                                    <p:cond delay="0"/>
                                  </p:stCondLst>
                                  <p:childTnLst>
                                    <p:set>
                                      <p:cBhvr>
                                        <p:cTn id="84" dur="1" fill="hold">
                                          <p:stCondLst>
                                            <p:cond delay="0"/>
                                          </p:stCondLst>
                                        </p:cTn>
                                        <p:tgtEl>
                                          <p:spTgt spid="18"/>
                                        </p:tgtEl>
                                        <p:attrNameLst>
                                          <p:attrName>style.visibility</p:attrName>
                                        </p:attrNameLst>
                                      </p:cBhvr>
                                      <p:to>
                                        <p:strVal val="visible"/>
                                      </p:to>
                                    </p:set>
                                    <p:animEffect transition="in" filter="slide(fromLeft)">
                                      <p:cBhvr>
                                        <p:cTn id="85" dur="500"/>
                                        <p:tgtEl>
                                          <p:spTgt spid="18"/>
                                        </p:tgtEl>
                                      </p:cBhvr>
                                    </p:animEffect>
                                  </p:childTnLst>
                                </p:cTn>
                              </p:par>
                            </p:childTnLst>
                          </p:cTn>
                        </p:par>
                      </p:childTnLst>
                    </p:cTn>
                  </p:par>
                  <p:par>
                    <p:cTn id="86" fill="hold">
                      <p:stCondLst>
                        <p:cond delay="indefinite"/>
                      </p:stCondLst>
                      <p:childTnLst>
                        <p:par>
                          <p:cTn id="87" fill="hold">
                            <p:stCondLst>
                              <p:cond delay="0"/>
                            </p:stCondLst>
                            <p:childTnLst>
                              <p:par>
                                <p:cTn id="88" presetID="12" presetClass="entr" presetSubtype="8" fill="hold" nodeType="clickEffect">
                                  <p:stCondLst>
                                    <p:cond delay="0"/>
                                  </p:stCondLst>
                                  <p:childTnLst>
                                    <p:set>
                                      <p:cBhvr>
                                        <p:cTn id="89" dur="1" fill="hold">
                                          <p:stCondLst>
                                            <p:cond delay="0"/>
                                          </p:stCondLst>
                                        </p:cTn>
                                        <p:tgtEl>
                                          <p:spTgt spid="19"/>
                                        </p:tgtEl>
                                        <p:attrNameLst>
                                          <p:attrName>style.visibility</p:attrName>
                                        </p:attrNameLst>
                                      </p:cBhvr>
                                      <p:to>
                                        <p:strVal val="visible"/>
                                      </p:to>
                                    </p:set>
                                    <p:animEffect transition="in" filter="slide(fromLeft)">
                                      <p:cBhvr>
                                        <p:cTn id="90" dur="500"/>
                                        <p:tgtEl>
                                          <p:spTgt spid="19"/>
                                        </p:tgtEl>
                                      </p:cBhvr>
                                    </p:animEffect>
                                  </p:childTnLst>
                                </p:cTn>
                              </p:par>
                            </p:childTnLst>
                          </p:cTn>
                        </p:par>
                      </p:childTnLst>
                    </p:cTn>
                  </p:par>
                  <p:par>
                    <p:cTn id="91" fill="hold">
                      <p:stCondLst>
                        <p:cond delay="indefinite"/>
                      </p:stCondLst>
                      <p:childTnLst>
                        <p:par>
                          <p:cTn id="92" fill="hold">
                            <p:stCondLst>
                              <p:cond delay="0"/>
                            </p:stCondLst>
                            <p:childTnLst>
                              <p:par>
                                <p:cTn id="93" presetID="12" presetClass="entr" presetSubtype="8" fill="hold" nodeType="clickEffect">
                                  <p:stCondLst>
                                    <p:cond delay="0"/>
                                  </p:stCondLst>
                                  <p:childTnLst>
                                    <p:set>
                                      <p:cBhvr>
                                        <p:cTn id="94" dur="1" fill="hold">
                                          <p:stCondLst>
                                            <p:cond delay="0"/>
                                          </p:stCondLst>
                                        </p:cTn>
                                        <p:tgtEl>
                                          <p:spTgt spid="20"/>
                                        </p:tgtEl>
                                        <p:attrNameLst>
                                          <p:attrName>style.visibility</p:attrName>
                                        </p:attrNameLst>
                                      </p:cBhvr>
                                      <p:to>
                                        <p:strVal val="visible"/>
                                      </p:to>
                                    </p:set>
                                    <p:animEffect transition="in" filter="slide(fromLeft)">
                                      <p:cBhvr>
                                        <p:cTn id="95"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99" grpId="0" animBg="1"/>
      <p:bldP spid="235607" grpId="0" animBg="1"/>
      <p:bldP spid="235608" grpId="0" animBg="1"/>
      <p:bldP spid="235658" grpId="0" animBg="1"/>
      <p:bldP spid="235659"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p:txBody>
          <a:bodyPr/>
          <a:lstStyle/>
          <a:p>
            <a:endParaRPr lang="zh-CN" altLang="en-US" dirty="0"/>
          </a:p>
        </p:txBody>
      </p:sp>
      <p:sp>
        <p:nvSpPr>
          <p:cNvPr id="25" name="灯片编号占位符 5"/>
          <p:cNvSpPr>
            <a:spLocks noGrp="1"/>
          </p:cNvSpPr>
          <p:nvPr>
            <p:ph type="sldNum" sz="quarter" idx="12"/>
          </p:nvPr>
        </p:nvSpPr>
        <p:spPr/>
        <p:txBody>
          <a:bodyPr/>
          <a:lstStyle/>
          <a:p>
            <a:pPr>
              <a:defRPr/>
            </a:pPr>
            <a:fld id="{DBF99032-1CA3-47AC-BBF8-389026077D1A}" type="slidenum">
              <a:rPr lang="zh-CN" altLang="en-US"/>
              <a:t>36</a:t>
            </a:fld>
            <a:endParaRPr lang="en-US" altLang="zh-CN"/>
          </a:p>
        </p:txBody>
      </p:sp>
      <p:sp>
        <p:nvSpPr>
          <p:cNvPr id="232451" name="Text Box 3"/>
          <p:cNvSpPr txBox="1">
            <a:spLocks noChangeArrowheads="1"/>
          </p:cNvSpPr>
          <p:nvPr/>
        </p:nvSpPr>
        <p:spPr bwMode="auto">
          <a:xfrm>
            <a:off x="2949044" y="214290"/>
            <a:ext cx="7576113" cy="2046714"/>
          </a:xfrm>
          <a:prstGeom prst="rect">
            <a:avLst/>
          </a:prstGeom>
          <a:noFill/>
          <a:ln w="9525">
            <a:noFill/>
            <a:miter lim="800000"/>
          </a:ln>
          <a:effectLst/>
        </p:spPr>
        <p:txBody>
          <a:bodyPr wrap="none">
            <a:spAutoFit/>
          </a:bodyPr>
          <a:lstStyle/>
          <a:p>
            <a:pPr>
              <a:spcAft>
                <a:spcPts val="600"/>
              </a:spcAft>
            </a:pPr>
            <a:r>
              <a:rPr lang="zh-CN" altLang="en-US" sz="2800" dirty="0">
                <a:latin typeface="Times New Roman" panose="02020603050405020304" pitchFamily="18" charset="0"/>
                <a:cs typeface="Times New Roman" panose="02020603050405020304" pitchFamily="18" charset="0"/>
              </a:rPr>
              <a:t>假设总线的时钟频率为 </a:t>
            </a:r>
            <a:r>
              <a:rPr lang="en-US" sz="2800" dirty="0">
                <a:solidFill>
                  <a:srgbClr val="0419E0"/>
                </a:solidFill>
                <a:latin typeface="Times New Roman" panose="02020603050405020304" pitchFamily="18" charset="0"/>
                <a:cs typeface="Times New Roman" panose="02020603050405020304" pitchFamily="18" charset="0"/>
              </a:rPr>
              <a:t>100</a:t>
            </a:r>
            <a:r>
              <a:rPr lang="en-US" sz="2800" dirty="0">
                <a:latin typeface="Times New Roman" panose="02020603050405020304" pitchFamily="18" charset="0"/>
                <a:cs typeface="Times New Roman" panose="02020603050405020304" pitchFamily="18" charset="0"/>
              </a:rPr>
              <a:t>MHz</a:t>
            </a:r>
            <a:endParaRPr lang="en-US" altLang="zh-CN" sz="2800" dirty="0">
              <a:latin typeface="Times New Roman" panose="02020603050405020304" pitchFamily="18" charset="0"/>
              <a:cs typeface="Times New Roman" panose="02020603050405020304" pitchFamily="18" charset="0"/>
            </a:endParaRPr>
          </a:p>
          <a:p>
            <a:pPr>
              <a:spcAft>
                <a:spcPts val="600"/>
              </a:spcAft>
            </a:pPr>
            <a:r>
              <a:rPr lang="zh-CN" altLang="en-US" sz="2800" dirty="0">
                <a:latin typeface="Times New Roman" panose="02020603050405020304" pitchFamily="18" charset="0"/>
                <a:cs typeface="Times New Roman" panose="02020603050405020304" pitchFamily="18" charset="0"/>
              </a:rPr>
              <a:t>总线的传输周期为 </a:t>
            </a:r>
            <a:r>
              <a:rPr lang="en-US" altLang="en-US" sz="2800" dirty="0">
                <a:solidFill>
                  <a:srgbClr val="0419E0"/>
                </a:solidFill>
                <a:latin typeface="Times New Roman" panose="02020603050405020304" pitchFamily="18" charset="0"/>
                <a:cs typeface="Times New Roman" panose="02020603050405020304" pitchFamily="18" charset="0"/>
              </a:rPr>
              <a:t>4</a:t>
            </a:r>
            <a:r>
              <a:rPr lang="en-US" altLang="en-US" sz="2800" dirty="0">
                <a:latin typeface="Times New Roman" panose="02020603050405020304" pitchFamily="18" charset="0"/>
                <a:cs typeface="Times New Roman" panose="02020603050405020304" pitchFamily="18" charset="0"/>
              </a:rPr>
              <a:t> </a:t>
            </a:r>
            <a:r>
              <a:rPr lang="zh-CN" altLang="en-US" sz="2800" dirty="0">
                <a:latin typeface="Times New Roman" panose="02020603050405020304" pitchFamily="18" charset="0"/>
                <a:cs typeface="Times New Roman" panose="02020603050405020304" pitchFamily="18" charset="0"/>
              </a:rPr>
              <a:t>个时钟周期</a:t>
            </a:r>
            <a:endParaRPr lang="en-US" altLang="zh-CN" sz="2800" dirty="0">
              <a:latin typeface="Times New Roman" panose="02020603050405020304" pitchFamily="18" charset="0"/>
              <a:cs typeface="Times New Roman" panose="02020603050405020304" pitchFamily="18" charset="0"/>
            </a:endParaRPr>
          </a:p>
          <a:p>
            <a:pPr>
              <a:spcAft>
                <a:spcPts val="600"/>
              </a:spcAft>
            </a:pPr>
            <a:r>
              <a:rPr lang="zh-CN" altLang="en-US" sz="2800" dirty="0">
                <a:latin typeface="Times New Roman" panose="02020603050405020304" pitchFamily="18" charset="0"/>
                <a:cs typeface="Times New Roman" panose="02020603050405020304" pitchFamily="18" charset="0"/>
              </a:rPr>
              <a:t>总线的宽度为 </a:t>
            </a:r>
            <a:r>
              <a:rPr lang="en-US" altLang="en-US" sz="2800" dirty="0">
                <a:solidFill>
                  <a:srgbClr val="0419E0"/>
                </a:solidFill>
                <a:latin typeface="Times New Roman" panose="02020603050405020304" pitchFamily="18" charset="0"/>
                <a:cs typeface="Times New Roman" panose="02020603050405020304" pitchFamily="18" charset="0"/>
              </a:rPr>
              <a:t>32 </a:t>
            </a:r>
            <a:r>
              <a:rPr lang="zh-CN" altLang="en-US" sz="2800" dirty="0">
                <a:latin typeface="Times New Roman" panose="02020603050405020304" pitchFamily="18" charset="0"/>
                <a:cs typeface="Times New Roman" panose="02020603050405020304" pitchFamily="18" charset="0"/>
              </a:rPr>
              <a:t>位，试求总线的数据传输率。</a:t>
            </a:r>
            <a:endParaRPr lang="en-US" altLang="zh-CN" sz="2800" dirty="0">
              <a:latin typeface="Times New Roman" panose="02020603050405020304" pitchFamily="18" charset="0"/>
              <a:cs typeface="Times New Roman" panose="02020603050405020304" pitchFamily="18" charset="0"/>
            </a:endParaRPr>
          </a:p>
          <a:p>
            <a:pPr>
              <a:spcAft>
                <a:spcPts val="600"/>
              </a:spcAft>
            </a:pPr>
            <a:r>
              <a:rPr lang="zh-CN" altLang="en-US" sz="2800" dirty="0">
                <a:latin typeface="Times New Roman" panose="02020603050405020304" pitchFamily="18" charset="0"/>
                <a:cs typeface="Times New Roman" panose="02020603050405020304" pitchFamily="18" charset="0"/>
              </a:rPr>
              <a:t>若想提高一倍数据传输率，可采取什么措施？</a:t>
            </a:r>
            <a:endParaRPr lang="zh-CN" altLang="en-US" sz="3200" dirty="0">
              <a:latin typeface="Times New Roman" panose="02020603050405020304" pitchFamily="18" charset="0"/>
              <a:cs typeface="Times New Roman" panose="02020603050405020304" pitchFamily="18" charset="0"/>
            </a:endParaRPr>
          </a:p>
        </p:txBody>
      </p:sp>
      <p:sp>
        <p:nvSpPr>
          <p:cNvPr id="232453" name="Text Box 5"/>
          <p:cNvSpPr txBox="1">
            <a:spLocks noChangeArrowheads="1"/>
          </p:cNvSpPr>
          <p:nvPr/>
        </p:nvSpPr>
        <p:spPr bwMode="auto">
          <a:xfrm>
            <a:off x="2809852" y="2500306"/>
            <a:ext cx="7500958" cy="523220"/>
          </a:xfrm>
          <a:prstGeom prst="rect">
            <a:avLst/>
          </a:prstGeom>
          <a:noFill/>
          <a:ln w="9525">
            <a:noFill/>
            <a:miter lim="800000"/>
          </a:ln>
          <a:effectLst/>
        </p:spPr>
        <p:txBody>
          <a:bodyPr wrap="square">
            <a:spAutoFit/>
          </a:bodyPr>
          <a:lstStyle/>
          <a:p>
            <a:r>
              <a:rPr lang="zh-CN" altLang="en-US" sz="2800" dirty="0">
                <a:latin typeface="Times New Roman" panose="02020603050405020304" pitchFamily="18" charset="0"/>
                <a:cs typeface="Times New Roman" panose="02020603050405020304" pitchFamily="18" charset="0"/>
              </a:rPr>
              <a:t>根据总线时钟频率为 </a:t>
            </a:r>
            <a:r>
              <a:rPr lang="en-US" sz="2800" dirty="0">
                <a:solidFill>
                  <a:srgbClr val="0419E0"/>
                </a:solidFill>
                <a:latin typeface="Times New Roman" panose="02020603050405020304" pitchFamily="18" charset="0"/>
                <a:cs typeface="Times New Roman" panose="02020603050405020304" pitchFamily="18" charset="0"/>
              </a:rPr>
              <a:t>100 </a:t>
            </a:r>
            <a:r>
              <a:rPr lang="en-US" sz="2800" dirty="0">
                <a:latin typeface="Times New Roman" panose="02020603050405020304" pitchFamily="18" charset="0"/>
                <a:cs typeface="Times New Roman" panose="02020603050405020304" pitchFamily="18" charset="0"/>
              </a:rPr>
              <a:t>MHz</a:t>
            </a:r>
            <a:r>
              <a:rPr lang="zh-CN" altLang="en-US" sz="2800" dirty="0">
                <a:latin typeface="Times New Roman" panose="02020603050405020304" pitchFamily="18" charset="0"/>
                <a:cs typeface="Times New Roman" panose="02020603050405020304" pitchFamily="18" charset="0"/>
              </a:rPr>
              <a:t>，得</a:t>
            </a:r>
          </a:p>
        </p:txBody>
      </p:sp>
      <p:sp>
        <p:nvSpPr>
          <p:cNvPr id="17" name="Text Box 5"/>
          <p:cNvSpPr txBox="1">
            <a:spLocks noChangeArrowheads="1"/>
          </p:cNvSpPr>
          <p:nvPr/>
        </p:nvSpPr>
        <p:spPr bwMode="auto">
          <a:xfrm>
            <a:off x="1666844" y="142853"/>
            <a:ext cx="1428760" cy="584775"/>
          </a:xfrm>
          <a:prstGeom prst="rect">
            <a:avLst/>
          </a:prstGeom>
          <a:noFill/>
          <a:ln w="9525">
            <a:noFill/>
            <a:miter lim="800000"/>
          </a:ln>
          <a:effectLst/>
        </p:spPr>
        <p:txBody>
          <a:bodyPr wrap="square">
            <a:spAutoFit/>
          </a:bodyPr>
          <a:lstStyle/>
          <a:p>
            <a:pPr>
              <a:spcBef>
                <a:spcPct val="50000"/>
              </a:spcBef>
            </a:pPr>
            <a:r>
              <a:rPr lang="zh-CN" altLang="en-US" sz="3200" dirty="0">
                <a:solidFill>
                  <a:srgbClr val="0419E0"/>
                </a:solidFill>
                <a:latin typeface="Times New Roman" panose="02020603050405020304" pitchFamily="18" charset="0"/>
                <a:cs typeface="Times New Roman" panose="02020603050405020304" pitchFamily="18" charset="0"/>
              </a:rPr>
              <a:t>例</a:t>
            </a:r>
            <a:r>
              <a:rPr lang="en-US" altLang="zh-CN" sz="3200" dirty="0">
                <a:solidFill>
                  <a:srgbClr val="0419E0"/>
                </a:solidFill>
                <a:latin typeface="Times New Roman" panose="02020603050405020304" pitchFamily="18" charset="0"/>
                <a:cs typeface="Times New Roman" panose="02020603050405020304" pitchFamily="18" charset="0"/>
              </a:rPr>
              <a:t>3.1</a:t>
            </a:r>
            <a:endParaRPr lang="zh-CN" altLang="en-US" sz="3200" dirty="0">
              <a:solidFill>
                <a:srgbClr val="0419E0"/>
              </a:solidFill>
              <a:latin typeface="Times New Roman" panose="02020603050405020304" pitchFamily="18" charset="0"/>
            </a:endParaRPr>
          </a:p>
        </p:txBody>
      </p:sp>
      <p:sp>
        <p:nvSpPr>
          <p:cNvPr id="18" name="Text Box 5"/>
          <p:cNvSpPr txBox="1">
            <a:spLocks noChangeArrowheads="1"/>
          </p:cNvSpPr>
          <p:nvPr/>
        </p:nvSpPr>
        <p:spPr bwMode="auto">
          <a:xfrm>
            <a:off x="1809720" y="2428869"/>
            <a:ext cx="1357322" cy="584775"/>
          </a:xfrm>
          <a:prstGeom prst="rect">
            <a:avLst/>
          </a:prstGeom>
          <a:noFill/>
          <a:ln w="9525">
            <a:noFill/>
            <a:miter lim="800000"/>
          </a:ln>
          <a:effectLst/>
        </p:spPr>
        <p:txBody>
          <a:bodyPr wrap="square">
            <a:spAutoFit/>
          </a:bodyPr>
          <a:lstStyle/>
          <a:p>
            <a:pPr>
              <a:spcBef>
                <a:spcPct val="50000"/>
              </a:spcBef>
            </a:pPr>
            <a:r>
              <a:rPr lang="zh-CN" altLang="en-US" sz="3200" dirty="0">
                <a:solidFill>
                  <a:srgbClr val="0419E0"/>
                </a:solidFill>
                <a:latin typeface="Times New Roman" panose="02020603050405020304" pitchFamily="18" charset="0"/>
                <a:cs typeface="Times New Roman" panose="02020603050405020304" pitchFamily="18" charset="0"/>
              </a:rPr>
              <a:t>解</a:t>
            </a:r>
            <a:endParaRPr lang="zh-CN" altLang="en-US" sz="3200" dirty="0">
              <a:solidFill>
                <a:srgbClr val="0419E0"/>
              </a:solidFill>
              <a:latin typeface="Times New Roman" panose="02020603050405020304" pitchFamily="18" charset="0"/>
            </a:endParaRPr>
          </a:p>
        </p:txBody>
      </p:sp>
      <p:sp>
        <p:nvSpPr>
          <p:cNvPr id="19" name="Text Box 5"/>
          <p:cNvSpPr txBox="1">
            <a:spLocks noChangeArrowheads="1"/>
          </p:cNvSpPr>
          <p:nvPr/>
        </p:nvSpPr>
        <p:spPr bwMode="auto">
          <a:xfrm>
            <a:off x="2809852" y="3089670"/>
            <a:ext cx="7500958" cy="523220"/>
          </a:xfrm>
          <a:prstGeom prst="rect">
            <a:avLst/>
          </a:prstGeom>
          <a:noFill/>
          <a:ln w="9525">
            <a:noFill/>
            <a:miter lim="800000"/>
          </a:ln>
          <a:effectLst/>
        </p:spPr>
        <p:txBody>
          <a:bodyPr wrap="square">
            <a:spAutoFit/>
          </a:bodyPr>
          <a:lstStyle/>
          <a:p>
            <a:r>
              <a:rPr lang="en-US" sz="2800" dirty="0">
                <a:latin typeface="Times New Roman" panose="02020603050405020304" pitchFamily="18" charset="0"/>
                <a:cs typeface="Times New Roman" panose="02020603050405020304" pitchFamily="18" charset="0"/>
              </a:rPr>
              <a:t>1</a:t>
            </a:r>
            <a:r>
              <a:rPr lang="zh-CN" altLang="en-US" sz="2800" dirty="0">
                <a:latin typeface="Times New Roman" panose="02020603050405020304" pitchFamily="18" charset="0"/>
                <a:cs typeface="Times New Roman" panose="02020603050405020304" pitchFamily="18" charset="0"/>
              </a:rPr>
              <a:t>个时钟周期为</a:t>
            </a:r>
            <a:r>
              <a:rPr lang="en-US" sz="2800" dirty="0">
                <a:latin typeface="Times New Roman" panose="02020603050405020304" pitchFamily="18" charset="0"/>
                <a:cs typeface="Times New Roman" panose="02020603050405020304" pitchFamily="18" charset="0"/>
              </a:rPr>
              <a:t>  1/100MHz= </a:t>
            </a:r>
            <a:r>
              <a:rPr lang="en-US" sz="2800" dirty="0">
                <a:solidFill>
                  <a:srgbClr val="0419E0"/>
                </a:solidFill>
                <a:latin typeface="Times New Roman" panose="02020603050405020304" pitchFamily="18" charset="0"/>
                <a:cs typeface="Times New Roman" panose="02020603050405020304" pitchFamily="18" charset="0"/>
              </a:rPr>
              <a:t>0.01 </a:t>
            </a:r>
            <a:r>
              <a:rPr lang="en-US" sz="2800" dirty="0" err="1">
                <a:latin typeface="Times New Roman" panose="02020603050405020304" pitchFamily="18" charset="0"/>
                <a:cs typeface="Times New Roman" panose="02020603050405020304" pitchFamily="18" charset="0"/>
              </a:rPr>
              <a:t>μs</a:t>
            </a:r>
            <a:endParaRPr lang="zh-CN" altLang="en-US" sz="2800" dirty="0">
              <a:latin typeface="Times New Roman" panose="02020603050405020304" pitchFamily="18" charset="0"/>
              <a:cs typeface="Times New Roman" panose="02020603050405020304" pitchFamily="18" charset="0"/>
            </a:endParaRPr>
          </a:p>
        </p:txBody>
      </p:sp>
      <p:sp>
        <p:nvSpPr>
          <p:cNvPr id="20" name="Text Box 5"/>
          <p:cNvSpPr txBox="1">
            <a:spLocks noChangeArrowheads="1"/>
          </p:cNvSpPr>
          <p:nvPr/>
        </p:nvSpPr>
        <p:spPr bwMode="auto">
          <a:xfrm>
            <a:off x="2809852" y="3679034"/>
            <a:ext cx="7500958" cy="523220"/>
          </a:xfrm>
          <a:prstGeom prst="rect">
            <a:avLst/>
          </a:prstGeom>
          <a:noFill/>
          <a:ln w="9525">
            <a:noFill/>
            <a:miter lim="800000"/>
          </a:ln>
          <a:effectLst/>
        </p:spPr>
        <p:txBody>
          <a:bodyPr wrap="square">
            <a:spAutoFit/>
          </a:bodyPr>
          <a:lstStyle/>
          <a:p>
            <a:r>
              <a:rPr lang="zh-CN" altLang="en-US" sz="2800" dirty="0">
                <a:latin typeface="Times New Roman" panose="02020603050405020304" pitchFamily="18" charset="0"/>
                <a:cs typeface="Times New Roman" panose="02020603050405020304" pitchFamily="18" charset="0"/>
              </a:rPr>
              <a:t>总线传输周期为</a:t>
            </a:r>
            <a:r>
              <a:rPr lang="en-US" sz="2800" dirty="0">
                <a:latin typeface="Times New Roman" panose="02020603050405020304" pitchFamily="18" charset="0"/>
                <a:cs typeface="Times New Roman" panose="02020603050405020304" pitchFamily="18" charset="0"/>
              </a:rPr>
              <a:t> 0.01μs×4= </a:t>
            </a:r>
            <a:r>
              <a:rPr lang="en-US" sz="2800" dirty="0">
                <a:solidFill>
                  <a:srgbClr val="0419E0"/>
                </a:solidFill>
                <a:latin typeface="Times New Roman" panose="02020603050405020304" pitchFamily="18" charset="0"/>
                <a:cs typeface="Times New Roman" panose="02020603050405020304" pitchFamily="18" charset="0"/>
              </a:rPr>
              <a:t>0.04 </a:t>
            </a:r>
            <a:r>
              <a:rPr lang="en-US" sz="2800" dirty="0" err="1">
                <a:latin typeface="Times New Roman" panose="02020603050405020304" pitchFamily="18" charset="0"/>
                <a:cs typeface="Times New Roman" panose="02020603050405020304" pitchFamily="18" charset="0"/>
              </a:rPr>
              <a:t>μs</a:t>
            </a:r>
            <a:endParaRPr lang="zh-CN" altLang="en-US" sz="2800" dirty="0">
              <a:latin typeface="Times New Roman" panose="02020603050405020304" pitchFamily="18" charset="0"/>
              <a:cs typeface="Times New Roman" panose="02020603050405020304" pitchFamily="18" charset="0"/>
            </a:endParaRPr>
          </a:p>
        </p:txBody>
      </p:sp>
      <p:sp>
        <p:nvSpPr>
          <p:cNvPr id="21" name="Text Box 5"/>
          <p:cNvSpPr txBox="1">
            <a:spLocks noChangeArrowheads="1"/>
          </p:cNvSpPr>
          <p:nvPr/>
        </p:nvSpPr>
        <p:spPr bwMode="auto">
          <a:xfrm>
            <a:off x="2809852" y="4268398"/>
            <a:ext cx="7500958" cy="523220"/>
          </a:xfrm>
          <a:prstGeom prst="rect">
            <a:avLst/>
          </a:prstGeom>
          <a:noFill/>
          <a:ln w="9525">
            <a:noFill/>
            <a:miter lim="800000"/>
          </a:ln>
          <a:effectLst/>
        </p:spPr>
        <p:txBody>
          <a:bodyPr wrap="square">
            <a:spAutoFit/>
          </a:bodyPr>
          <a:lstStyle/>
          <a:p>
            <a:r>
              <a:rPr lang="zh-CN" altLang="en-US" sz="2800" dirty="0">
                <a:latin typeface="Times New Roman" panose="02020603050405020304" pitchFamily="18" charset="0"/>
                <a:cs typeface="Times New Roman" panose="02020603050405020304" pitchFamily="18" charset="0"/>
              </a:rPr>
              <a:t>总线的宽度为 </a:t>
            </a:r>
            <a:r>
              <a:rPr lang="en-US" sz="2800" dirty="0">
                <a:latin typeface="Times New Roman" panose="02020603050405020304" pitchFamily="18" charset="0"/>
                <a:cs typeface="Times New Roman" panose="02020603050405020304" pitchFamily="18" charset="0"/>
              </a:rPr>
              <a:t>32</a:t>
            </a:r>
            <a:r>
              <a:rPr lang="zh-CN" altLang="en-US" sz="2800" dirty="0">
                <a:latin typeface="Times New Roman" panose="02020603050405020304" pitchFamily="18" charset="0"/>
                <a:cs typeface="Times New Roman" panose="02020603050405020304" pitchFamily="18" charset="0"/>
              </a:rPr>
              <a:t>位</a:t>
            </a:r>
            <a:r>
              <a:rPr lang="en-US" sz="2800" dirty="0">
                <a:latin typeface="Times New Roman" panose="02020603050405020304" pitchFamily="18" charset="0"/>
                <a:cs typeface="Times New Roman" panose="02020603050405020304" pitchFamily="18" charset="0"/>
              </a:rPr>
              <a:t>= </a:t>
            </a:r>
            <a:r>
              <a:rPr lang="en-US" sz="2800" dirty="0">
                <a:solidFill>
                  <a:srgbClr val="0419E0"/>
                </a:solidFill>
                <a:latin typeface="Times New Roman" panose="02020603050405020304" pitchFamily="18" charset="0"/>
                <a:cs typeface="Times New Roman" panose="02020603050405020304" pitchFamily="18" charset="0"/>
              </a:rPr>
              <a:t>4</a:t>
            </a:r>
            <a:r>
              <a:rPr lang="en-US" sz="2800" dirty="0">
                <a:latin typeface="Times New Roman" panose="02020603050405020304" pitchFamily="18" charset="0"/>
                <a:cs typeface="Times New Roman" panose="02020603050405020304" pitchFamily="18" charset="0"/>
              </a:rPr>
              <a:t>B</a:t>
            </a:r>
            <a:r>
              <a:rPr lang="zh-CN" altLang="en-US" sz="2800" dirty="0">
                <a:latin typeface="Times New Roman" panose="02020603050405020304" pitchFamily="18" charset="0"/>
                <a:cs typeface="Times New Roman" panose="02020603050405020304" pitchFamily="18" charset="0"/>
              </a:rPr>
              <a:t>（字节）</a:t>
            </a:r>
          </a:p>
        </p:txBody>
      </p:sp>
      <mc:AlternateContent xmlns:mc="http://schemas.openxmlformats.org/markup-compatibility/2006">
        <mc:Choice xmlns:a14="http://schemas.microsoft.com/office/drawing/2010/main" Requires="a14">
          <p:sp>
            <p:nvSpPr>
              <p:cNvPr id="22" name="Text Box 5"/>
              <p:cNvSpPr txBox="1">
                <a:spLocks noChangeArrowheads="1"/>
              </p:cNvSpPr>
              <p:nvPr/>
            </p:nvSpPr>
            <p:spPr bwMode="auto">
              <a:xfrm>
                <a:off x="2809852" y="4857760"/>
                <a:ext cx="8143932" cy="523220"/>
              </a:xfrm>
              <a:prstGeom prst="rect">
                <a:avLst/>
              </a:prstGeom>
              <a:noFill/>
              <a:ln w="9525">
                <a:noFill/>
                <a:miter lim="800000"/>
              </a:ln>
              <a:effectLst/>
            </p:spPr>
            <p:txBody>
              <a:bodyPr wrap="square">
                <a:spAutoFit/>
              </a:bodyPr>
              <a:lstStyle/>
              <a:p>
                <a:r>
                  <a:rPr lang="zh-CN" altLang="en-US" sz="2800" dirty="0">
                    <a:latin typeface="Times New Roman" panose="02020603050405020304" pitchFamily="18" charset="0"/>
                    <a:cs typeface="Times New Roman" panose="02020603050405020304" pitchFamily="18" charset="0"/>
                  </a:rPr>
                  <a:t>总线的数据传输率为 </a:t>
                </a:r>
                <a:r>
                  <a:rPr lang="en-US" sz="2800" dirty="0">
                    <a:latin typeface="Times New Roman" panose="02020603050405020304" pitchFamily="18" charset="0"/>
                    <a:cs typeface="Times New Roman" panose="02020603050405020304" pitchFamily="18" charset="0"/>
                  </a:rPr>
                  <a:t>4B/</a:t>
                </a:r>
                <a:r>
                  <a:rPr lang="zh-CN" altLang="en-US" sz="2800" dirty="0">
                    <a:latin typeface="Times New Roman" panose="02020603050405020304" pitchFamily="18" charset="0"/>
                    <a:cs typeface="Times New Roman" panose="02020603050405020304" pitchFamily="18" charset="0"/>
                  </a:rPr>
                  <a:t>（</a:t>
                </a:r>
                <a:r>
                  <a:rPr lang="en-US" sz="2800" dirty="0">
                    <a:latin typeface="Times New Roman" panose="02020603050405020304" pitchFamily="18" charset="0"/>
                    <a:cs typeface="Times New Roman" panose="02020603050405020304" pitchFamily="18" charset="0"/>
                  </a:rPr>
                  <a:t>0.04μs</a:t>
                </a:r>
                <a:r>
                  <a:rPr lang="zh-CN" altLang="en-US" sz="2800" dirty="0">
                    <a:latin typeface="Times New Roman" panose="02020603050405020304" pitchFamily="18" charset="0"/>
                    <a:cs typeface="Times New Roman" panose="02020603050405020304" pitchFamily="18" charset="0"/>
                  </a:rPr>
                  <a:t>）</a:t>
                </a:r>
                <a:r>
                  <a:rPr lang="en-US" sz="2800" dirty="0">
                    <a:latin typeface="Times New Roman" panose="02020603050405020304" pitchFamily="18" charset="0"/>
                    <a:cs typeface="Times New Roman" panose="02020603050405020304" pitchFamily="18" charset="0"/>
                  </a:rPr>
                  <a:t>=</a:t>
                </a:r>
                <a14:m>
                  <m:oMath xmlns:m="http://schemas.openxmlformats.org/officeDocument/2006/math">
                    <m:sSup>
                      <m:sSupPr>
                        <m:ctrlPr>
                          <a:rPr lang="en-US" altLang="zh-CN" sz="2800" i="1" dirty="0" smtClean="0">
                            <a:solidFill>
                              <a:srgbClr val="0419E0"/>
                            </a:solidFill>
                            <a:latin typeface="Cambria Math" panose="02040503050406030204" pitchFamily="18" charset="0"/>
                            <a:cs typeface="Times New Roman" panose="02020603050405020304" pitchFamily="18" charset="0"/>
                          </a:rPr>
                        </m:ctrlPr>
                      </m:sSupPr>
                      <m:e>
                        <m:r>
                          <a:rPr lang="en-US" altLang="zh-CN" sz="2800" b="0" i="1" dirty="0" smtClean="0">
                            <a:solidFill>
                              <a:srgbClr val="0419E0"/>
                            </a:solidFill>
                            <a:latin typeface="Cambria Math" panose="02040503050406030204" pitchFamily="18" charset="0"/>
                            <a:cs typeface="Times New Roman" panose="02020603050405020304" pitchFamily="18" charset="0"/>
                          </a:rPr>
                          <m:t>10</m:t>
                        </m:r>
                      </m:e>
                      <m:sup>
                        <m:r>
                          <a:rPr lang="en-US" altLang="zh-CN" sz="2800" b="0" i="1" dirty="0" smtClean="0">
                            <a:solidFill>
                              <a:srgbClr val="0419E0"/>
                            </a:solidFill>
                            <a:latin typeface="Cambria Math" panose="02040503050406030204" pitchFamily="18" charset="0"/>
                            <a:cs typeface="Times New Roman" panose="02020603050405020304" pitchFamily="18" charset="0"/>
                          </a:rPr>
                          <m:t>8</m:t>
                        </m:r>
                      </m:sup>
                    </m:sSup>
                  </m:oMath>
                </a14:m>
                <a:r>
                  <a:rPr lang="en-US" sz="2800" dirty="0">
                    <a:latin typeface="Times New Roman" panose="02020603050405020304" pitchFamily="18" charset="0"/>
                    <a:cs typeface="Times New Roman" panose="02020603050405020304" pitchFamily="18" charset="0"/>
                  </a:rPr>
                  <a:t>B/s</a:t>
                </a:r>
                <a:endParaRPr lang="zh-CN" altLang="en-US" sz="2800" dirty="0">
                  <a:latin typeface="Times New Roman" panose="02020603050405020304" pitchFamily="18" charset="0"/>
                  <a:cs typeface="Times New Roman" panose="02020603050405020304" pitchFamily="18" charset="0"/>
                </a:endParaRPr>
              </a:p>
            </p:txBody>
          </p:sp>
        </mc:Choice>
        <mc:Fallback>
          <p:sp>
            <p:nvSpPr>
              <p:cNvPr id="22" name="Text Box 5"/>
              <p:cNvSpPr txBox="1">
                <a:spLocks noRot="1" noChangeAspect="1" noMove="1" noResize="1" noEditPoints="1" noAdjustHandles="1" noChangeArrowheads="1" noChangeShapeType="1" noTextEdit="1"/>
              </p:cNvSpPr>
              <p:nvPr/>
            </p:nvSpPr>
            <p:spPr bwMode="auto">
              <a:xfrm>
                <a:off x="2809852" y="4857760"/>
                <a:ext cx="8143932" cy="523220"/>
              </a:xfrm>
              <a:prstGeom prst="rect">
                <a:avLst/>
              </a:prstGeom>
              <a:blipFill>
                <a:blip r:embed="rId2"/>
                <a:stretch>
                  <a:fillRect l="-1572" t="-13953" b="-31395"/>
                </a:stretch>
              </a:blipFill>
              <a:ln w="9525">
                <a:noFill/>
                <a:miter lim="800000"/>
              </a:ln>
              <a:effectLst/>
            </p:spPr>
            <p:txBody>
              <a:bodyPr/>
              <a:lstStyle/>
              <a:p>
                <a:r>
                  <a:rPr lang="zh-CN" altLang="en-US">
                    <a:noFill/>
                  </a:rPr>
                  <a:t> </a:t>
                </a:r>
              </a:p>
            </p:txBody>
          </p:sp>
        </mc:Fallback>
      </mc:AlternateContent>
      <p:sp>
        <p:nvSpPr>
          <p:cNvPr id="23" name="Text Box 5"/>
          <p:cNvSpPr txBox="1">
            <a:spLocks noChangeArrowheads="1"/>
          </p:cNvSpPr>
          <p:nvPr/>
        </p:nvSpPr>
        <p:spPr bwMode="auto">
          <a:xfrm>
            <a:off x="2095472" y="5429265"/>
            <a:ext cx="8572528" cy="1383665"/>
          </a:xfrm>
          <a:prstGeom prst="rect">
            <a:avLst/>
          </a:prstGeom>
          <a:noFill/>
          <a:ln w="9525">
            <a:noFill/>
            <a:miter lim="800000"/>
          </a:ln>
          <a:effectLst/>
        </p:spPr>
        <p:txBody>
          <a:bodyPr wrap="square">
            <a:spAutoFit/>
          </a:bodyPr>
          <a:lstStyle/>
          <a:p>
            <a:pPr>
              <a:lnSpc>
                <a:spcPct val="150000"/>
              </a:lnSpc>
            </a:pPr>
            <a:r>
              <a:rPr lang="zh-CN" altLang="en-US" sz="2800" dirty="0">
                <a:latin typeface="Times New Roman" panose="02020603050405020304" pitchFamily="18" charset="0"/>
                <a:cs typeface="Times New Roman" panose="02020603050405020304" pitchFamily="18" charset="0"/>
              </a:rPr>
              <a:t>不改变时钟频率，数据线宽度改为 </a:t>
            </a:r>
            <a:r>
              <a:rPr lang="en-US" sz="2800" dirty="0">
                <a:solidFill>
                  <a:srgbClr val="0419E0"/>
                </a:solidFill>
                <a:latin typeface="Times New Roman" panose="02020603050405020304" pitchFamily="18" charset="0"/>
                <a:cs typeface="Times New Roman" panose="02020603050405020304" pitchFamily="18" charset="0"/>
              </a:rPr>
              <a:t>64</a:t>
            </a:r>
            <a:r>
              <a:rPr lang="en-US" sz="2800" dirty="0">
                <a:latin typeface="Times New Roman" panose="02020603050405020304" pitchFamily="18" charset="0"/>
                <a:cs typeface="Times New Roman" panose="02020603050405020304" pitchFamily="18" charset="0"/>
              </a:rPr>
              <a:t> </a:t>
            </a:r>
            <a:r>
              <a:rPr lang="zh-CN" altLang="en-US" sz="2800" dirty="0">
                <a:latin typeface="Times New Roman" panose="02020603050405020304" pitchFamily="18" charset="0"/>
                <a:cs typeface="Times New Roman" panose="02020603050405020304" pitchFamily="18" charset="0"/>
              </a:rPr>
              <a:t>位，或保持数据宽度为</a:t>
            </a:r>
            <a:r>
              <a:rPr lang="en-US" sz="2800" dirty="0">
                <a:latin typeface="Times New Roman" panose="02020603050405020304" pitchFamily="18" charset="0"/>
                <a:cs typeface="Times New Roman" panose="02020603050405020304" pitchFamily="18" charset="0"/>
              </a:rPr>
              <a:t>32</a:t>
            </a:r>
            <a:r>
              <a:rPr lang="zh-CN" altLang="en-US" sz="2800" dirty="0">
                <a:latin typeface="Times New Roman" panose="02020603050405020304" pitchFamily="18" charset="0"/>
                <a:cs typeface="Times New Roman" panose="02020603050405020304" pitchFamily="18" charset="0"/>
              </a:rPr>
              <a:t>位，总线的时钟频率增加到</a:t>
            </a:r>
            <a:r>
              <a:rPr lang="zh-CN" altLang="en-US" sz="2800" dirty="0">
                <a:solidFill>
                  <a:srgbClr val="0419E0"/>
                </a:solidFill>
                <a:latin typeface="Times New Roman" panose="02020603050405020304" pitchFamily="18" charset="0"/>
                <a:cs typeface="Times New Roman" panose="02020603050405020304" pitchFamily="18" charset="0"/>
              </a:rPr>
              <a:t> </a:t>
            </a:r>
            <a:r>
              <a:rPr lang="en-US" sz="2800" dirty="0">
                <a:solidFill>
                  <a:srgbClr val="0419E0"/>
                </a:solidFill>
                <a:latin typeface="Times New Roman" panose="02020603050405020304" pitchFamily="18" charset="0"/>
                <a:cs typeface="Times New Roman" panose="02020603050405020304" pitchFamily="18" charset="0"/>
              </a:rPr>
              <a:t>200 </a:t>
            </a:r>
            <a:r>
              <a:rPr lang="en-US" sz="2800" dirty="0">
                <a:latin typeface="Times New Roman" panose="02020603050405020304" pitchFamily="18" charset="0"/>
                <a:cs typeface="Times New Roman" panose="02020603050405020304" pitchFamily="18" charset="0"/>
              </a:rPr>
              <a:t>MHz</a:t>
            </a:r>
            <a:r>
              <a:rPr lang="zh-CN" altLang="en-US" sz="2800" dirty="0">
                <a:latin typeface="Times New Roman" panose="02020603050405020304" pitchFamily="18" charset="0"/>
                <a:cs typeface="Times New Roman" panose="02020603050405020304" pitchFamily="18"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32451"/>
                                        </p:tgtEl>
                                        <p:attrNameLst>
                                          <p:attrName>style.visibility</p:attrName>
                                        </p:attrNameLst>
                                      </p:cBhvr>
                                      <p:to>
                                        <p:strVal val="visible"/>
                                      </p:to>
                                    </p:set>
                                    <p:animEffect transition="in" filter="fade">
                                      <p:cBhvr>
                                        <p:cTn id="7" dur="500"/>
                                        <p:tgtEl>
                                          <p:spTgt spid="23245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500"/>
                                        <p:tgtEl>
                                          <p:spTgt spid="1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32453"/>
                                        </p:tgtEl>
                                        <p:attrNameLst>
                                          <p:attrName>style.visibility</p:attrName>
                                        </p:attrNameLst>
                                      </p:cBhvr>
                                      <p:to>
                                        <p:strVal val="visible"/>
                                      </p:to>
                                    </p:set>
                                    <p:animEffect transition="in" filter="fade">
                                      <p:cBhvr>
                                        <p:cTn id="17" dur="500"/>
                                        <p:tgtEl>
                                          <p:spTgt spid="23245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fade">
                                      <p:cBhvr>
                                        <p:cTn id="22" dur="500"/>
                                        <p:tgtEl>
                                          <p:spTgt spid="1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fade">
                                      <p:cBhvr>
                                        <p:cTn id="27" dur="500"/>
                                        <p:tgtEl>
                                          <p:spTgt spid="20"/>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1"/>
                                        </p:tgtEl>
                                        <p:attrNameLst>
                                          <p:attrName>style.visibility</p:attrName>
                                        </p:attrNameLst>
                                      </p:cBhvr>
                                      <p:to>
                                        <p:strVal val="visible"/>
                                      </p:to>
                                    </p:set>
                                    <p:animEffect transition="in" filter="fade">
                                      <p:cBhvr>
                                        <p:cTn id="32" dur="500"/>
                                        <p:tgtEl>
                                          <p:spTgt spid="21"/>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2"/>
                                        </p:tgtEl>
                                        <p:attrNameLst>
                                          <p:attrName>style.visibility</p:attrName>
                                        </p:attrNameLst>
                                      </p:cBhvr>
                                      <p:to>
                                        <p:strVal val="visible"/>
                                      </p:to>
                                    </p:set>
                                    <p:animEffect transition="in" filter="fade">
                                      <p:cBhvr>
                                        <p:cTn id="37" dur="500"/>
                                        <p:tgtEl>
                                          <p:spTgt spid="22"/>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3"/>
                                        </p:tgtEl>
                                        <p:attrNameLst>
                                          <p:attrName>style.visibility</p:attrName>
                                        </p:attrNameLst>
                                      </p:cBhvr>
                                      <p:to>
                                        <p:strVal val="visible"/>
                                      </p:to>
                                    </p:set>
                                    <p:animEffect transition="in" filter="fade">
                                      <p:cBhvr>
                                        <p:cTn id="42"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2451" grpId="0" autoUpdateAnimBg="0"/>
      <p:bldP spid="232453" grpId="0" autoUpdateAnimBg="0"/>
      <p:bldP spid="18" grpId="0" autoUpdateAnimBg="0"/>
      <p:bldP spid="19" grpId="0" autoUpdateAnimBg="0"/>
      <p:bldP spid="20" grpId="0" autoUpdateAnimBg="0"/>
      <p:bldP spid="21" grpId="0" autoUpdateAnimBg="0"/>
      <p:bldP spid="22" grpId="0" bldLvl="0" animBg="1" autoUpdateAnimBg="0"/>
      <p:bldP spid="23" grpId="0" bldLvl="0" animBg="1"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内容占位符 12"/>
          <p:cNvSpPr>
            <a:spLocks noGrp="1"/>
          </p:cNvSpPr>
          <p:nvPr>
            <p:ph idx="1"/>
          </p:nvPr>
        </p:nvSpPr>
        <p:spPr/>
        <p:txBody>
          <a:bodyPr/>
          <a:lstStyle/>
          <a:p>
            <a:r>
              <a:rPr lang="zh-CN" altLang="en-US" dirty="0"/>
              <a:t>异步通信</a:t>
            </a:r>
          </a:p>
          <a:p>
            <a:endParaRPr lang="zh-CN" altLang="en-US" dirty="0"/>
          </a:p>
        </p:txBody>
      </p:sp>
      <p:sp>
        <p:nvSpPr>
          <p:cNvPr id="60" name="灯片编号占位符 5"/>
          <p:cNvSpPr>
            <a:spLocks noGrp="1"/>
          </p:cNvSpPr>
          <p:nvPr>
            <p:ph type="sldNum" sz="quarter" idx="12"/>
          </p:nvPr>
        </p:nvSpPr>
        <p:spPr/>
        <p:txBody>
          <a:bodyPr/>
          <a:lstStyle/>
          <a:p>
            <a:pPr>
              <a:defRPr/>
            </a:pPr>
            <a:fld id="{DBF99032-1CA3-47AC-BBF8-389026077D1A}" type="slidenum">
              <a:rPr lang="zh-CN" altLang="en-US"/>
              <a:t>37</a:t>
            </a:fld>
            <a:endParaRPr lang="en-US" altLang="zh-CN"/>
          </a:p>
        </p:txBody>
      </p:sp>
      <p:sp>
        <p:nvSpPr>
          <p:cNvPr id="243714" name="Text Box 2"/>
          <p:cNvSpPr txBox="1">
            <a:spLocks noChangeArrowheads="1"/>
          </p:cNvSpPr>
          <p:nvPr/>
        </p:nvSpPr>
        <p:spPr bwMode="auto">
          <a:xfrm>
            <a:off x="2743200" y="5576888"/>
            <a:ext cx="1524000" cy="457200"/>
          </a:xfrm>
          <a:prstGeom prst="rect">
            <a:avLst/>
          </a:prstGeom>
          <a:noFill/>
          <a:ln w="9525">
            <a:noFill/>
            <a:miter lim="800000"/>
          </a:ln>
          <a:effectLst/>
        </p:spPr>
        <p:txBody>
          <a:bodyPr>
            <a:spAutoFit/>
          </a:bodyPr>
          <a:lstStyle/>
          <a:p>
            <a:pPr>
              <a:spcBef>
                <a:spcPct val="50000"/>
              </a:spcBef>
            </a:pPr>
            <a:r>
              <a:rPr lang="zh-CN" altLang="en-US" sz="2400">
                <a:latin typeface="Times New Roman" panose="02020603050405020304" pitchFamily="18" charset="0"/>
              </a:rPr>
              <a:t>不互锁</a:t>
            </a:r>
          </a:p>
        </p:txBody>
      </p:sp>
      <p:sp>
        <p:nvSpPr>
          <p:cNvPr id="243715" name="Text Box 3"/>
          <p:cNvSpPr txBox="1">
            <a:spLocks noChangeArrowheads="1"/>
          </p:cNvSpPr>
          <p:nvPr/>
        </p:nvSpPr>
        <p:spPr bwMode="auto">
          <a:xfrm>
            <a:off x="5530850" y="5576888"/>
            <a:ext cx="1524000" cy="457200"/>
          </a:xfrm>
          <a:prstGeom prst="rect">
            <a:avLst/>
          </a:prstGeom>
          <a:noFill/>
          <a:ln w="9525">
            <a:noFill/>
            <a:miter lim="800000"/>
          </a:ln>
          <a:effectLst/>
        </p:spPr>
        <p:txBody>
          <a:bodyPr>
            <a:spAutoFit/>
          </a:bodyPr>
          <a:lstStyle/>
          <a:p>
            <a:pPr>
              <a:spcBef>
                <a:spcPct val="50000"/>
              </a:spcBef>
            </a:pPr>
            <a:r>
              <a:rPr lang="zh-CN" altLang="en-US" sz="2400">
                <a:latin typeface="Times New Roman" panose="02020603050405020304" pitchFamily="18" charset="0"/>
              </a:rPr>
              <a:t>半互锁</a:t>
            </a:r>
          </a:p>
        </p:txBody>
      </p:sp>
      <p:sp>
        <p:nvSpPr>
          <p:cNvPr id="243716" name="Text Box 4"/>
          <p:cNvSpPr txBox="1">
            <a:spLocks noChangeArrowheads="1"/>
          </p:cNvSpPr>
          <p:nvPr/>
        </p:nvSpPr>
        <p:spPr bwMode="auto">
          <a:xfrm>
            <a:off x="8382000" y="5576888"/>
            <a:ext cx="1524000" cy="457200"/>
          </a:xfrm>
          <a:prstGeom prst="rect">
            <a:avLst/>
          </a:prstGeom>
          <a:noFill/>
          <a:ln w="9525">
            <a:noFill/>
            <a:miter lim="800000"/>
          </a:ln>
          <a:effectLst/>
        </p:spPr>
        <p:txBody>
          <a:bodyPr>
            <a:spAutoFit/>
          </a:bodyPr>
          <a:lstStyle/>
          <a:p>
            <a:pPr>
              <a:spcBef>
                <a:spcPct val="50000"/>
              </a:spcBef>
            </a:pPr>
            <a:r>
              <a:rPr lang="zh-CN" altLang="en-US" sz="2400">
                <a:latin typeface="Times New Roman" panose="02020603050405020304" pitchFamily="18" charset="0"/>
              </a:rPr>
              <a:t>全互锁</a:t>
            </a:r>
          </a:p>
        </p:txBody>
      </p:sp>
      <p:grpSp>
        <p:nvGrpSpPr>
          <p:cNvPr id="2" name="Group 6"/>
          <p:cNvGrpSpPr/>
          <p:nvPr/>
        </p:nvGrpSpPr>
        <p:grpSpPr bwMode="auto">
          <a:xfrm>
            <a:off x="5530850" y="1752600"/>
            <a:ext cx="2698750" cy="3595688"/>
            <a:chOff x="2524" y="1104"/>
            <a:chExt cx="1700" cy="2265"/>
          </a:xfrm>
        </p:grpSpPr>
        <p:sp>
          <p:nvSpPr>
            <p:cNvPr id="243719" name="Text Box 7"/>
            <p:cNvSpPr txBox="1">
              <a:spLocks noChangeArrowheads="1"/>
            </p:cNvSpPr>
            <p:nvPr/>
          </p:nvSpPr>
          <p:spPr bwMode="auto">
            <a:xfrm>
              <a:off x="2524" y="1104"/>
              <a:ext cx="1460" cy="288"/>
            </a:xfrm>
            <a:prstGeom prst="rect">
              <a:avLst/>
            </a:prstGeom>
            <a:noFill/>
            <a:ln w="9525">
              <a:noFill/>
              <a:miter lim="800000"/>
            </a:ln>
            <a:effectLst/>
          </p:spPr>
          <p:txBody>
            <a:bodyPr>
              <a:spAutoFit/>
            </a:bodyPr>
            <a:lstStyle/>
            <a:p>
              <a:pPr>
                <a:spcBef>
                  <a:spcPct val="0"/>
                </a:spcBef>
              </a:pPr>
              <a:r>
                <a:rPr lang="zh-CN" altLang="en-US" sz="2400">
                  <a:latin typeface="Times New Roman" panose="02020603050405020304" pitchFamily="18" charset="0"/>
                </a:rPr>
                <a:t>主设备</a:t>
              </a:r>
            </a:p>
          </p:txBody>
        </p:sp>
        <p:sp>
          <p:nvSpPr>
            <p:cNvPr id="243720" name="Text Box 8"/>
            <p:cNvSpPr txBox="1">
              <a:spLocks noChangeArrowheads="1"/>
            </p:cNvSpPr>
            <p:nvPr/>
          </p:nvSpPr>
          <p:spPr bwMode="auto">
            <a:xfrm>
              <a:off x="2524" y="3081"/>
              <a:ext cx="1700" cy="288"/>
            </a:xfrm>
            <a:prstGeom prst="rect">
              <a:avLst/>
            </a:prstGeom>
            <a:noFill/>
            <a:ln w="9525">
              <a:noFill/>
              <a:miter lim="800000"/>
            </a:ln>
            <a:effectLst/>
          </p:spPr>
          <p:txBody>
            <a:bodyPr>
              <a:spAutoFit/>
            </a:bodyPr>
            <a:lstStyle/>
            <a:p>
              <a:pPr>
                <a:spcBef>
                  <a:spcPct val="0"/>
                </a:spcBef>
              </a:pPr>
              <a:r>
                <a:rPr lang="zh-CN" altLang="en-US" sz="2400">
                  <a:latin typeface="Times New Roman" panose="02020603050405020304" pitchFamily="18" charset="0"/>
                </a:rPr>
                <a:t>从设备</a:t>
              </a:r>
            </a:p>
          </p:txBody>
        </p:sp>
      </p:grpSp>
      <p:grpSp>
        <p:nvGrpSpPr>
          <p:cNvPr id="3" name="Group 9"/>
          <p:cNvGrpSpPr/>
          <p:nvPr/>
        </p:nvGrpSpPr>
        <p:grpSpPr bwMode="auto">
          <a:xfrm>
            <a:off x="1687514" y="2924177"/>
            <a:ext cx="498475" cy="1973263"/>
            <a:chOff x="103" y="1842"/>
            <a:chExt cx="314" cy="1243"/>
          </a:xfrm>
        </p:grpSpPr>
        <p:sp>
          <p:nvSpPr>
            <p:cNvPr id="243722" name="Text Box 10"/>
            <p:cNvSpPr txBox="1">
              <a:spLocks noChangeArrowheads="1"/>
            </p:cNvSpPr>
            <p:nvPr/>
          </p:nvSpPr>
          <p:spPr bwMode="auto">
            <a:xfrm>
              <a:off x="107" y="1842"/>
              <a:ext cx="310" cy="523"/>
            </a:xfrm>
            <a:prstGeom prst="rect">
              <a:avLst/>
            </a:prstGeom>
            <a:noFill/>
            <a:ln w="9525">
              <a:noFill/>
              <a:miter lim="800000"/>
            </a:ln>
            <a:effectLst/>
          </p:spPr>
          <p:txBody>
            <a:bodyPr wrap="none">
              <a:spAutoFit/>
            </a:bodyPr>
            <a:lstStyle/>
            <a:p>
              <a:pPr>
                <a:spcBef>
                  <a:spcPct val="0"/>
                </a:spcBef>
              </a:pPr>
              <a:r>
                <a:rPr lang="zh-CN" altLang="en-US" sz="2400">
                  <a:latin typeface="Times New Roman" panose="02020603050405020304" pitchFamily="18" charset="0"/>
                </a:rPr>
                <a:t>请</a:t>
              </a:r>
            </a:p>
            <a:p>
              <a:pPr>
                <a:spcBef>
                  <a:spcPct val="0"/>
                </a:spcBef>
              </a:pPr>
              <a:r>
                <a:rPr lang="zh-CN" altLang="en-US" sz="2400">
                  <a:latin typeface="Times New Roman" panose="02020603050405020304" pitchFamily="18" charset="0"/>
                </a:rPr>
                <a:t>求</a:t>
              </a:r>
            </a:p>
          </p:txBody>
        </p:sp>
        <p:sp>
          <p:nvSpPr>
            <p:cNvPr id="243723" name="Text Box 11"/>
            <p:cNvSpPr txBox="1">
              <a:spLocks noChangeArrowheads="1"/>
            </p:cNvSpPr>
            <p:nvPr/>
          </p:nvSpPr>
          <p:spPr bwMode="auto">
            <a:xfrm>
              <a:off x="103" y="2562"/>
              <a:ext cx="310" cy="523"/>
            </a:xfrm>
            <a:prstGeom prst="rect">
              <a:avLst/>
            </a:prstGeom>
            <a:noFill/>
            <a:ln w="9525">
              <a:noFill/>
              <a:miter lim="800000"/>
            </a:ln>
            <a:effectLst/>
          </p:spPr>
          <p:txBody>
            <a:bodyPr wrap="none">
              <a:spAutoFit/>
            </a:bodyPr>
            <a:lstStyle/>
            <a:p>
              <a:pPr>
                <a:spcBef>
                  <a:spcPct val="0"/>
                </a:spcBef>
              </a:pPr>
              <a:r>
                <a:rPr lang="zh-CN" altLang="en-US" sz="2400">
                  <a:latin typeface="Times New Roman" panose="02020603050405020304" pitchFamily="18" charset="0"/>
                </a:rPr>
                <a:t>回</a:t>
              </a:r>
            </a:p>
            <a:p>
              <a:pPr>
                <a:spcBef>
                  <a:spcPct val="0"/>
                </a:spcBef>
              </a:pPr>
              <a:r>
                <a:rPr lang="zh-CN" altLang="en-US" sz="2400">
                  <a:latin typeface="Times New Roman" panose="02020603050405020304" pitchFamily="18" charset="0"/>
                </a:rPr>
                <a:t>答</a:t>
              </a:r>
            </a:p>
          </p:txBody>
        </p:sp>
      </p:grpSp>
      <p:sp>
        <p:nvSpPr>
          <p:cNvPr id="243724" name="Freeform 12"/>
          <p:cNvSpPr/>
          <p:nvPr/>
        </p:nvSpPr>
        <p:spPr bwMode="auto">
          <a:xfrm>
            <a:off x="2819400" y="2643189"/>
            <a:ext cx="1588" cy="904875"/>
          </a:xfrm>
          <a:custGeom>
            <a:avLst/>
            <a:gdLst/>
            <a:ahLst/>
            <a:cxnLst>
              <a:cxn ang="0">
                <a:pos x="0" y="0"/>
              </a:cxn>
              <a:cxn ang="0">
                <a:pos x="0" y="570"/>
              </a:cxn>
            </a:cxnLst>
            <a:rect l="0" t="0" r="r" b="b"/>
            <a:pathLst>
              <a:path w="1" h="570">
                <a:moveTo>
                  <a:pt x="0" y="0"/>
                </a:moveTo>
                <a:lnTo>
                  <a:pt x="0" y="570"/>
                </a:lnTo>
              </a:path>
            </a:pathLst>
          </a:custGeom>
          <a:noFill/>
          <a:ln w="114300" cmpd="sng">
            <a:solidFill>
              <a:schemeClr val="folHlink"/>
            </a:solidFill>
            <a:round/>
          </a:ln>
          <a:effectLst/>
        </p:spPr>
        <p:txBody>
          <a:bodyPr wrap="none"/>
          <a:lstStyle/>
          <a:p>
            <a:endParaRPr lang="zh-CN" altLang="en-US"/>
          </a:p>
        </p:txBody>
      </p:sp>
      <p:sp>
        <p:nvSpPr>
          <p:cNvPr id="243725" name="Freeform 13"/>
          <p:cNvSpPr/>
          <p:nvPr/>
        </p:nvSpPr>
        <p:spPr bwMode="auto">
          <a:xfrm>
            <a:off x="5700714" y="2590800"/>
            <a:ext cx="1587" cy="966788"/>
          </a:xfrm>
          <a:custGeom>
            <a:avLst/>
            <a:gdLst/>
            <a:ahLst/>
            <a:cxnLst>
              <a:cxn ang="0">
                <a:pos x="0" y="0"/>
              </a:cxn>
              <a:cxn ang="0">
                <a:pos x="1" y="609"/>
              </a:cxn>
            </a:cxnLst>
            <a:rect l="0" t="0" r="r" b="b"/>
            <a:pathLst>
              <a:path w="1" h="609">
                <a:moveTo>
                  <a:pt x="0" y="0"/>
                </a:moveTo>
                <a:lnTo>
                  <a:pt x="1" y="609"/>
                </a:lnTo>
              </a:path>
            </a:pathLst>
          </a:custGeom>
          <a:noFill/>
          <a:ln w="114300">
            <a:solidFill>
              <a:schemeClr val="folHlink"/>
            </a:solidFill>
            <a:round/>
          </a:ln>
          <a:effectLst/>
        </p:spPr>
        <p:txBody>
          <a:bodyPr wrap="none"/>
          <a:lstStyle/>
          <a:p>
            <a:endParaRPr lang="zh-CN" altLang="en-US"/>
          </a:p>
        </p:txBody>
      </p:sp>
      <p:grpSp>
        <p:nvGrpSpPr>
          <p:cNvPr id="4" name="Group 14"/>
          <p:cNvGrpSpPr/>
          <p:nvPr/>
        </p:nvGrpSpPr>
        <p:grpSpPr bwMode="auto">
          <a:xfrm>
            <a:off x="5646739" y="2641600"/>
            <a:ext cx="1169987" cy="1460500"/>
            <a:chOff x="2597" y="1664"/>
            <a:chExt cx="737" cy="920"/>
          </a:xfrm>
        </p:grpSpPr>
        <p:sp>
          <p:nvSpPr>
            <p:cNvPr id="243727" name="Freeform 15"/>
            <p:cNvSpPr/>
            <p:nvPr/>
          </p:nvSpPr>
          <p:spPr bwMode="auto">
            <a:xfrm>
              <a:off x="2601" y="1997"/>
              <a:ext cx="300" cy="587"/>
            </a:xfrm>
            <a:custGeom>
              <a:avLst/>
              <a:gdLst/>
              <a:ahLst/>
              <a:cxnLst>
                <a:cxn ang="0">
                  <a:pos x="0" y="89"/>
                </a:cxn>
                <a:cxn ang="0">
                  <a:pos x="48" y="58"/>
                </a:cxn>
                <a:cxn ang="0">
                  <a:pos x="15" y="64"/>
                </a:cxn>
                <a:cxn ang="0">
                  <a:pos x="117" y="73"/>
                </a:cxn>
                <a:cxn ang="0">
                  <a:pos x="180" y="502"/>
                </a:cxn>
                <a:cxn ang="0">
                  <a:pos x="300" y="585"/>
                </a:cxn>
              </a:cxnLst>
              <a:rect l="0" t="0" r="r" b="b"/>
              <a:pathLst>
                <a:path w="300" h="587">
                  <a:moveTo>
                    <a:pt x="0" y="89"/>
                  </a:moveTo>
                  <a:cubicBezTo>
                    <a:pt x="8" y="84"/>
                    <a:pt x="45" y="62"/>
                    <a:pt x="48" y="58"/>
                  </a:cubicBezTo>
                  <a:cubicBezTo>
                    <a:pt x="51" y="54"/>
                    <a:pt x="4" y="62"/>
                    <a:pt x="15" y="64"/>
                  </a:cubicBezTo>
                  <a:cubicBezTo>
                    <a:pt x="26" y="66"/>
                    <a:pt x="90" y="0"/>
                    <a:pt x="117" y="73"/>
                  </a:cubicBezTo>
                  <a:cubicBezTo>
                    <a:pt x="144" y="146"/>
                    <a:pt x="149" y="417"/>
                    <a:pt x="180" y="502"/>
                  </a:cubicBezTo>
                  <a:cubicBezTo>
                    <a:pt x="211" y="587"/>
                    <a:pt x="280" y="571"/>
                    <a:pt x="300" y="585"/>
                  </a:cubicBezTo>
                </a:path>
              </a:pathLst>
            </a:custGeom>
            <a:noFill/>
            <a:ln w="57150" cmpd="sng">
              <a:solidFill>
                <a:schemeClr val="folHlink"/>
              </a:solidFill>
              <a:round/>
              <a:headEnd type="none" w="med" len="med"/>
              <a:tailEnd type="triangle" w="med" len="lg"/>
            </a:ln>
            <a:effectLst/>
          </p:spPr>
          <p:txBody>
            <a:bodyPr wrap="none"/>
            <a:lstStyle/>
            <a:p>
              <a:endParaRPr lang="zh-CN" altLang="en-US"/>
            </a:p>
          </p:txBody>
        </p:sp>
        <p:sp>
          <p:nvSpPr>
            <p:cNvPr id="243728" name="Freeform 16"/>
            <p:cNvSpPr/>
            <p:nvPr/>
          </p:nvSpPr>
          <p:spPr bwMode="auto">
            <a:xfrm>
              <a:off x="2597" y="1664"/>
              <a:ext cx="737" cy="1"/>
            </a:xfrm>
            <a:custGeom>
              <a:avLst/>
              <a:gdLst/>
              <a:ahLst/>
              <a:cxnLst>
                <a:cxn ang="0">
                  <a:pos x="0" y="1"/>
                </a:cxn>
                <a:cxn ang="0">
                  <a:pos x="737" y="0"/>
                </a:cxn>
              </a:cxnLst>
              <a:rect l="0" t="0" r="r" b="b"/>
              <a:pathLst>
                <a:path w="737" h="1">
                  <a:moveTo>
                    <a:pt x="0" y="1"/>
                  </a:moveTo>
                  <a:lnTo>
                    <a:pt x="737" y="0"/>
                  </a:lnTo>
                </a:path>
              </a:pathLst>
            </a:custGeom>
            <a:noFill/>
            <a:ln w="114300">
              <a:solidFill>
                <a:schemeClr val="folHlink"/>
              </a:solidFill>
              <a:round/>
            </a:ln>
            <a:effectLst/>
          </p:spPr>
          <p:txBody>
            <a:bodyPr wrap="none"/>
            <a:lstStyle/>
            <a:p>
              <a:endParaRPr lang="zh-CN" altLang="en-US"/>
            </a:p>
          </p:txBody>
        </p:sp>
      </p:grpSp>
      <p:sp>
        <p:nvSpPr>
          <p:cNvPr id="243729" name="Freeform 17"/>
          <p:cNvSpPr/>
          <p:nvPr/>
        </p:nvSpPr>
        <p:spPr bwMode="auto">
          <a:xfrm>
            <a:off x="6765925" y="2586038"/>
            <a:ext cx="1588" cy="950912"/>
          </a:xfrm>
          <a:custGeom>
            <a:avLst/>
            <a:gdLst/>
            <a:ahLst/>
            <a:cxnLst>
              <a:cxn ang="0">
                <a:pos x="0" y="0"/>
              </a:cxn>
              <a:cxn ang="0">
                <a:pos x="0" y="599"/>
              </a:cxn>
            </a:cxnLst>
            <a:rect l="0" t="0" r="r" b="b"/>
            <a:pathLst>
              <a:path w="1" h="599">
                <a:moveTo>
                  <a:pt x="0" y="0"/>
                </a:moveTo>
                <a:lnTo>
                  <a:pt x="0" y="599"/>
                </a:lnTo>
              </a:path>
            </a:pathLst>
          </a:custGeom>
          <a:noFill/>
          <a:ln w="114300">
            <a:solidFill>
              <a:schemeClr val="folHlink"/>
            </a:solidFill>
            <a:round/>
          </a:ln>
          <a:effectLst/>
        </p:spPr>
        <p:txBody>
          <a:bodyPr wrap="none"/>
          <a:lstStyle/>
          <a:p>
            <a:endParaRPr lang="zh-CN" altLang="en-US"/>
          </a:p>
        </p:txBody>
      </p:sp>
      <p:sp>
        <p:nvSpPr>
          <p:cNvPr id="243730" name="Freeform 18"/>
          <p:cNvSpPr/>
          <p:nvPr/>
        </p:nvSpPr>
        <p:spPr bwMode="auto">
          <a:xfrm>
            <a:off x="6708776" y="3479800"/>
            <a:ext cx="785813" cy="1588"/>
          </a:xfrm>
          <a:custGeom>
            <a:avLst/>
            <a:gdLst/>
            <a:ahLst/>
            <a:cxnLst>
              <a:cxn ang="0">
                <a:pos x="0" y="0"/>
              </a:cxn>
              <a:cxn ang="0">
                <a:pos x="495" y="1"/>
              </a:cxn>
            </a:cxnLst>
            <a:rect l="0" t="0" r="r" b="b"/>
            <a:pathLst>
              <a:path w="495" h="1">
                <a:moveTo>
                  <a:pt x="0" y="0"/>
                </a:moveTo>
                <a:lnTo>
                  <a:pt x="495" y="1"/>
                </a:lnTo>
              </a:path>
            </a:pathLst>
          </a:custGeom>
          <a:noFill/>
          <a:ln w="114300">
            <a:solidFill>
              <a:schemeClr val="folHlink"/>
            </a:solidFill>
            <a:round/>
          </a:ln>
          <a:effectLst/>
        </p:spPr>
        <p:txBody>
          <a:bodyPr wrap="none"/>
          <a:lstStyle/>
          <a:p>
            <a:endParaRPr lang="zh-CN" altLang="en-US"/>
          </a:p>
        </p:txBody>
      </p:sp>
      <p:grpSp>
        <p:nvGrpSpPr>
          <p:cNvPr id="5" name="Group 19"/>
          <p:cNvGrpSpPr/>
          <p:nvPr/>
        </p:nvGrpSpPr>
        <p:grpSpPr bwMode="auto">
          <a:xfrm>
            <a:off x="2759075" y="2660651"/>
            <a:ext cx="1162050" cy="1427163"/>
            <a:chOff x="778" y="1676"/>
            <a:chExt cx="732" cy="899"/>
          </a:xfrm>
        </p:grpSpPr>
        <p:sp>
          <p:nvSpPr>
            <p:cNvPr id="243732" name="Freeform 20"/>
            <p:cNvSpPr/>
            <p:nvPr/>
          </p:nvSpPr>
          <p:spPr bwMode="auto">
            <a:xfrm>
              <a:off x="831" y="1995"/>
              <a:ext cx="299" cy="580"/>
            </a:xfrm>
            <a:custGeom>
              <a:avLst/>
              <a:gdLst/>
              <a:ahLst/>
              <a:cxnLst>
                <a:cxn ang="0">
                  <a:pos x="0" y="71"/>
                </a:cxn>
                <a:cxn ang="0">
                  <a:pos x="101" y="71"/>
                </a:cxn>
                <a:cxn ang="0">
                  <a:pos x="170" y="495"/>
                </a:cxn>
                <a:cxn ang="0">
                  <a:pos x="299" y="580"/>
                </a:cxn>
              </a:cxnLst>
              <a:rect l="0" t="0" r="r" b="b"/>
              <a:pathLst>
                <a:path w="299" h="580">
                  <a:moveTo>
                    <a:pt x="0" y="71"/>
                  </a:moveTo>
                  <a:cubicBezTo>
                    <a:pt x="17" y="71"/>
                    <a:pt x="73" y="0"/>
                    <a:pt x="101" y="71"/>
                  </a:cubicBezTo>
                  <a:cubicBezTo>
                    <a:pt x="129" y="142"/>
                    <a:pt x="137" y="410"/>
                    <a:pt x="170" y="495"/>
                  </a:cubicBezTo>
                  <a:cubicBezTo>
                    <a:pt x="203" y="580"/>
                    <a:pt x="272" y="562"/>
                    <a:pt x="299" y="580"/>
                  </a:cubicBezTo>
                </a:path>
              </a:pathLst>
            </a:custGeom>
            <a:noFill/>
            <a:ln w="57150" cmpd="sng">
              <a:solidFill>
                <a:schemeClr val="folHlink"/>
              </a:solidFill>
              <a:round/>
              <a:headEnd type="none" w="med" len="med"/>
              <a:tailEnd type="triangle" w="med" len="lg"/>
            </a:ln>
            <a:effectLst/>
          </p:spPr>
          <p:txBody>
            <a:bodyPr wrap="none"/>
            <a:lstStyle/>
            <a:p>
              <a:endParaRPr lang="zh-CN" altLang="en-US"/>
            </a:p>
          </p:txBody>
        </p:sp>
        <p:sp>
          <p:nvSpPr>
            <p:cNvPr id="243733" name="Freeform 21"/>
            <p:cNvSpPr/>
            <p:nvPr/>
          </p:nvSpPr>
          <p:spPr bwMode="auto">
            <a:xfrm>
              <a:off x="778" y="1676"/>
              <a:ext cx="732" cy="1"/>
            </a:xfrm>
            <a:custGeom>
              <a:avLst/>
              <a:gdLst/>
              <a:ahLst/>
              <a:cxnLst>
                <a:cxn ang="0">
                  <a:pos x="0" y="0"/>
                </a:cxn>
                <a:cxn ang="0">
                  <a:pos x="732" y="1"/>
                </a:cxn>
              </a:cxnLst>
              <a:rect l="0" t="0" r="r" b="b"/>
              <a:pathLst>
                <a:path w="732" h="1">
                  <a:moveTo>
                    <a:pt x="0" y="0"/>
                  </a:moveTo>
                  <a:lnTo>
                    <a:pt x="732" y="1"/>
                  </a:lnTo>
                </a:path>
              </a:pathLst>
            </a:custGeom>
            <a:noFill/>
            <a:ln w="114300" cmpd="sng">
              <a:solidFill>
                <a:schemeClr val="folHlink"/>
              </a:solidFill>
              <a:round/>
            </a:ln>
            <a:effectLst/>
          </p:spPr>
          <p:txBody>
            <a:bodyPr wrap="none"/>
            <a:lstStyle/>
            <a:p>
              <a:endParaRPr lang="zh-CN" altLang="en-US"/>
            </a:p>
          </p:txBody>
        </p:sp>
      </p:grpSp>
      <p:sp>
        <p:nvSpPr>
          <p:cNvPr id="243734" name="Freeform 22"/>
          <p:cNvSpPr/>
          <p:nvPr/>
        </p:nvSpPr>
        <p:spPr bwMode="auto">
          <a:xfrm>
            <a:off x="3817938" y="3505200"/>
            <a:ext cx="830262" cy="1588"/>
          </a:xfrm>
          <a:custGeom>
            <a:avLst/>
            <a:gdLst/>
            <a:ahLst/>
            <a:cxnLst>
              <a:cxn ang="0">
                <a:pos x="0" y="0"/>
              </a:cxn>
              <a:cxn ang="0">
                <a:pos x="523" y="0"/>
              </a:cxn>
            </a:cxnLst>
            <a:rect l="0" t="0" r="r" b="b"/>
            <a:pathLst>
              <a:path w="523" h="1">
                <a:moveTo>
                  <a:pt x="0" y="0"/>
                </a:moveTo>
                <a:lnTo>
                  <a:pt x="523" y="0"/>
                </a:lnTo>
              </a:path>
            </a:pathLst>
          </a:custGeom>
          <a:noFill/>
          <a:ln w="114300" cmpd="sng">
            <a:solidFill>
              <a:schemeClr val="folHlink"/>
            </a:solidFill>
            <a:round/>
          </a:ln>
          <a:effectLst/>
        </p:spPr>
        <p:txBody>
          <a:bodyPr wrap="none"/>
          <a:lstStyle/>
          <a:p>
            <a:endParaRPr lang="zh-CN" altLang="en-US"/>
          </a:p>
        </p:txBody>
      </p:sp>
      <p:sp>
        <p:nvSpPr>
          <p:cNvPr id="243735" name="Freeform 23"/>
          <p:cNvSpPr/>
          <p:nvPr/>
        </p:nvSpPr>
        <p:spPr bwMode="auto">
          <a:xfrm>
            <a:off x="3871914" y="2608263"/>
            <a:ext cx="3175" cy="925512"/>
          </a:xfrm>
          <a:custGeom>
            <a:avLst/>
            <a:gdLst/>
            <a:ahLst/>
            <a:cxnLst>
              <a:cxn ang="0">
                <a:pos x="0" y="0"/>
              </a:cxn>
              <a:cxn ang="0">
                <a:pos x="2" y="583"/>
              </a:cxn>
            </a:cxnLst>
            <a:rect l="0" t="0" r="r" b="b"/>
            <a:pathLst>
              <a:path w="2" h="583">
                <a:moveTo>
                  <a:pt x="0" y="0"/>
                </a:moveTo>
                <a:lnTo>
                  <a:pt x="2" y="583"/>
                </a:lnTo>
              </a:path>
            </a:pathLst>
          </a:custGeom>
          <a:noFill/>
          <a:ln w="114300" cmpd="sng">
            <a:solidFill>
              <a:schemeClr val="folHlink"/>
            </a:solidFill>
            <a:round/>
          </a:ln>
          <a:effectLst/>
        </p:spPr>
        <p:txBody>
          <a:bodyPr wrap="none"/>
          <a:lstStyle/>
          <a:p>
            <a:endParaRPr lang="zh-CN" altLang="en-US"/>
          </a:p>
        </p:txBody>
      </p:sp>
      <p:sp>
        <p:nvSpPr>
          <p:cNvPr id="243736" name="Freeform 24"/>
          <p:cNvSpPr/>
          <p:nvPr/>
        </p:nvSpPr>
        <p:spPr bwMode="auto">
          <a:xfrm>
            <a:off x="3294063" y="3775075"/>
            <a:ext cx="1162050" cy="1588"/>
          </a:xfrm>
          <a:custGeom>
            <a:avLst/>
            <a:gdLst/>
            <a:ahLst/>
            <a:cxnLst>
              <a:cxn ang="0">
                <a:pos x="0" y="0"/>
              </a:cxn>
              <a:cxn ang="0">
                <a:pos x="732" y="1"/>
              </a:cxn>
            </a:cxnLst>
            <a:rect l="0" t="0" r="r" b="b"/>
            <a:pathLst>
              <a:path w="732" h="1">
                <a:moveTo>
                  <a:pt x="0" y="0"/>
                </a:moveTo>
                <a:lnTo>
                  <a:pt x="732" y="1"/>
                </a:lnTo>
              </a:path>
            </a:pathLst>
          </a:custGeom>
          <a:noFill/>
          <a:ln w="114300" cmpd="sng">
            <a:solidFill>
              <a:schemeClr val="tx1"/>
            </a:solidFill>
            <a:round/>
          </a:ln>
          <a:effectLst/>
        </p:spPr>
        <p:txBody>
          <a:bodyPr wrap="none"/>
          <a:lstStyle/>
          <a:p>
            <a:endParaRPr lang="zh-CN" altLang="en-US"/>
          </a:p>
        </p:txBody>
      </p:sp>
      <p:sp>
        <p:nvSpPr>
          <p:cNvPr id="243737" name="Freeform 25"/>
          <p:cNvSpPr/>
          <p:nvPr/>
        </p:nvSpPr>
        <p:spPr bwMode="auto">
          <a:xfrm>
            <a:off x="4398964" y="3722688"/>
            <a:ext cx="3175" cy="925512"/>
          </a:xfrm>
          <a:custGeom>
            <a:avLst/>
            <a:gdLst/>
            <a:ahLst/>
            <a:cxnLst>
              <a:cxn ang="0">
                <a:pos x="0" y="0"/>
              </a:cxn>
              <a:cxn ang="0">
                <a:pos x="2" y="583"/>
              </a:cxn>
            </a:cxnLst>
            <a:rect l="0" t="0" r="r" b="b"/>
            <a:pathLst>
              <a:path w="2" h="583">
                <a:moveTo>
                  <a:pt x="0" y="0"/>
                </a:moveTo>
                <a:lnTo>
                  <a:pt x="2" y="583"/>
                </a:lnTo>
              </a:path>
            </a:pathLst>
          </a:custGeom>
          <a:noFill/>
          <a:ln w="114300" cmpd="sng">
            <a:solidFill>
              <a:schemeClr val="tx1"/>
            </a:solidFill>
            <a:round/>
          </a:ln>
          <a:effectLst/>
        </p:spPr>
        <p:txBody>
          <a:bodyPr wrap="none"/>
          <a:lstStyle/>
          <a:p>
            <a:endParaRPr lang="zh-CN" altLang="en-US"/>
          </a:p>
        </p:txBody>
      </p:sp>
      <p:sp>
        <p:nvSpPr>
          <p:cNvPr id="243738" name="Freeform 26"/>
          <p:cNvSpPr/>
          <p:nvPr/>
        </p:nvSpPr>
        <p:spPr bwMode="auto">
          <a:xfrm>
            <a:off x="3344864" y="3743326"/>
            <a:ext cx="1587" cy="904875"/>
          </a:xfrm>
          <a:custGeom>
            <a:avLst/>
            <a:gdLst/>
            <a:ahLst/>
            <a:cxnLst>
              <a:cxn ang="0">
                <a:pos x="0" y="0"/>
              </a:cxn>
              <a:cxn ang="0">
                <a:pos x="0" y="570"/>
              </a:cxn>
            </a:cxnLst>
            <a:rect l="0" t="0" r="r" b="b"/>
            <a:pathLst>
              <a:path w="1" h="570">
                <a:moveTo>
                  <a:pt x="0" y="0"/>
                </a:moveTo>
                <a:lnTo>
                  <a:pt x="0" y="570"/>
                </a:lnTo>
              </a:path>
            </a:pathLst>
          </a:custGeom>
          <a:noFill/>
          <a:ln w="114300" cmpd="sng">
            <a:solidFill>
              <a:schemeClr val="tx1"/>
            </a:solidFill>
            <a:round/>
          </a:ln>
          <a:effectLst/>
        </p:spPr>
        <p:txBody>
          <a:bodyPr wrap="none"/>
          <a:lstStyle/>
          <a:p>
            <a:endParaRPr lang="zh-CN" altLang="en-US"/>
          </a:p>
        </p:txBody>
      </p:sp>
      <p:grpSp>
        <p:nvGrpSpPr>
          <p:cNvPr id="6" name="Group 27"/>
          <p:cNvGrpSpPr/>
          <p:nvPr/>
        </p:nvGrpSpPr>
        <p:grpSpPr bwMode="auto">
          <a:xfrm>
            <a:off x="2381250" y="3489326"/>
            <a:ext cx="990600" cy="1108075"/>
            <a:chOff x="540" y="2198"/>
            <a:chExt cx="624" cy="698"/>
          </a:xfrm>
        </p:grpSpPr>
        <p:sp>
          <p:nvSpPr>
            <p:cNvPr id="243740" name="Freeform 28"/>
            <p:cNvSpPr/>
            <p:nvPr/>
          </p:nvSpPr>
          <p:spPr bwMode="auto">
            <a:xfrm>
              <a:off x="540" y="2198"/>
              <a:ext cx="311" cy="1"/>
            </a:xfrm>
            <a:custGeom>
              <a:avLst/>
              <a:gdLst/>
              <a:ahLst/>
              <a:cxnLst>
                <a:cxn ang="0">
                  <a:pos x="311" y="0"/>
                </a:cxn>
                <a:cxn ang="0">
                  <a:pos x="0" y="1"/>
                </a:cxn>
              </a:cxnLst>
              <a:rect l="0" t="0" r="r" b="b"/>
              <a:pathLst>
                <a:path w="311" h="1">
                  <a:moveTo>
                    <a:pt x="311" y="0"/>
                  </a:moveTo>
                  <a:lnTo>
                    <a:pt x="0" y="1"/>
                  </a:lnTo>
                </a:path>
              </a:pathLst>
            </a:custGeom>
            <a:noFill/>
            <a:ln w="114300" cmpd="sng">
              <a:solidFill>
                <a:schemeClr val="folHlink"/>
              </a:solidFill>
              <a:round/>
            </a:ln>
            <a:effectLst/>
          </p:spPr>
          <p:txBody>
            <a:bodyPr wrap="none"/>
            <a:lstStyle/>
            <a:p>
              <a:endParaRPr lang="zh-CN" altLang="en-US"/>
            </a:p>
          </p:txBody>
        </p:sp>
        <p:sp>
          <p:nvSpPr>
            <p:cNvPr id="243741" name="Line 29"/>
            <p:cNvSpPr>
              <a:spLocks noChangeShapeType="1"/>
            </p:cNvSpPr>
            <p:nvPr/>
          </p:nvSpPr>
          <p:spPr bwMode="auto">
            <a:xfrm>
              <a:off x="563" y="2896"/>
              <a:ext cx="601" cy="0"/>
            </a:xfrm>
            <a:prstGeom prst="line">
              <a:avLst/>
            </a:prstGeom>
            <a:noFill/>
            <a:ln w="114300">
              <a:solidFill>
                <a:schemeClr val="tx1"/>
              </a:solidFill>
              <a:round/>
            </a:ln>
            <a:effectLst/>
          </p:spPr>
          <p:txBody>
            <a:bodyPr wrap="none"/>
            <a:lstStyle/>
            <a:p>
              <a:endParaRPr lang="zh-CN" altLang="en-US"/>
            </a:p>
          </p:txBody>
        </p:sp>
      </p:grpSp>
      <p:grpSp>
        <p:nvGrpSpPr>
          <p:cNvPr id="7" name="Group 30"/>
          <p:cNvGrpSpPr/>
          <p:nvPr/>
        </p:nvGrpSpPr>
        <p:grpSpPr bwMode="auto">
          <a:xfrm>
            <a:off x="5227639" y="3498850"/>
            <a:ext cx="992187" cy="1098550"/>
            <a:chOff x="2333" y="2204"/>
            <a:chExt cx="625" cy="692"/>
          </a:xfrm>
        </p:grpSpPr>
        <p:sp>
          <p:nvSpPr>
            <p:cNvPr id="243743" name="Freeform 31"/>
            <p:cNvSpPr/>
            <p:nvPr/>
          </p:nvSpPr>
          <p:spPr bwMode="auto">
            <a:xfrm>
              <a:off x="2333" y="2204"/>
              <a:ext cx="332" cy="1"/>
            </a:xfrm>
            <a:custGeom>
              <a:avLst/>
              <a:gdLst/>
              <a:ahLst/>
              <a:cxnLst>
                <a:cxn ang="0">
                  <a:pos x="332" y="0"/>
                </a:cxn>
                <a:cxn ang="0">
                  <a:pos x="0" y="1"/>
                </a:cxn>
              </a:cxnLst>
              <a:rect l="0" t="0" r="r" b="b"/>
              <a:pathLst>
                <a:path w="332" h="1">
                  <a:moveTo>
                    <a:pt x="332" y="0"/>
                  </a:moveTo>
                  <a:lnTo>
                    <a:pt x="0" y="1"/>
                  </a:lnTo>
                </a:path>
              </a:pathLst>
            </a:custGeom>
            <a:noFill/>
            <a:ln w="114300">
              <a:solidFill>
                <a:schemeClr val="folHlink"/>
              </a:solidFill>
              <a:round/>
            </a:ln>
            <a:effectLst/>
          </p:spPr>
          <p:txBody>
            <a:bodyPr wrap="none"/>
            <a:lstStyle/>
            <a:p>
              <a:endParaRPr lang="zh-CN" altLang="en-US"/>
            </a:p>
          </p:txBody>
        </p:sp>
        <p:sp>
          <p:nvSpPr>
            <p:cNvPr id="243744" name="Line 32"/>
            <p:cNvSpPr>
              <a:spLocks noChangeShapeType="1"/>
            </p:cNvSpPr>
            <p:nvPr/>
          </p:nvSpPr>
          <p:spPr bwMode="auto">
            <a:xfrm>
              <a:off x="2357" y="2896"/>
              <a:ext cx="601" cy="0"/>
            </a:xfrm>
            <a:prstGeom prst="line">
              <a:avLst/>
            </a:prstGeom>
            <a:noFill/>
            <a:ln w="114300">
              <a:solidFill>
                <a:schemeClr val="tx1"/>
              </a:solidFill>
              <a:round/>
            </a:ln>
            <a:effectLst/>
          </p:spPr>
          <p:txBody>
            <a:bodyPr wrap="none"/>
            <a:lstStyle/>
            <a:p>
              <a:endParaRPr lang="zh-CN" altLang="en-US"/>
            </a:p>
          </p:txBody>
        </p:sp>
      </p:grpSp>
      <p:sp>
        <p:nvSpPr>
          <p:cNvPr id="243745" name="Line 33"/>
          <p:cNvSpPr>
            <a:spLocks noChangeShapeType="1"/>
          </p:cNvSpPr>
          <p:nvPr/>
        </p:nvSpPr>
        <p:spPr bwMode="auto">
          <a:xfrm>
            <a:off x="4348163" y="4597400"/>
            <a:ext cx="539750" cy="0"/>
          </a:xfrm>
          <a:prstGeom prst="line">
            <a:avLst/>
          </a:prstGeom>
          <a:noFill/>
          <a:ln w="114300">
            <a:solidFill>
              <a:schemeClr val="tx1"/>
            </a:solidFill>
            <a:round/>
          </a:ln>
          <a:effectLst/>
        </p:spPr>
        <p:txBody>
          <a:bodyPr wrap="none"/>
          <a:lstStyle/>
          <a:p>
            <a:endParaRPr lang="zh-CN" altLang="en-US"/>
          </a:p>
        </p:txBody>
      </p:sp>
      <p:sp>
        <p:nvSpPr>
          <p:cNvPr id="243746" name="Freeform 34"/>
          <p:cNvSpPr/>
          <p:nvPr/>
        </p:nvSpPr>
        <p:spPr bwMode="auto">
          <a:xfrm>
            <a:off x="6108700" y="3775075"/>
            <a:ext cx="1162050" cy="1588"/>
          </a:xfrm>
          <a:custGeom>
            <a:avLst/>
            <a:gdLst/>
            <a:ahLst/>
            <a:cxnLst>
              <a:cxn ang="0">
                <a:pos x="0" y="0"/>
              </a:cxn>
              <a:cxn ang="0">
                <a:pos x="732" y="1"/>
              </a:cxn>
            </a:cxnLst>
            <a:rect l="0" t="0" r="r" b="b"/>
            <a:pathLst>
              <a:path w="732" h="1">
                <a:moveTo>
                  <a:pt x="0" y="0"/>
                </a:moveTo>
                <a:lnTo>
                  <a:pt x="732" y="1"/>
                </a:lnTo>
              </a:path>
            </a:pathLst>
          </a:custGeom>
          <a:noFill/>
          <a:ln w="114300" cmpd="sng">
            <a:solidFill>
              <a:schemeClr val="tx1"/>
            </a:solidFill>
            <a:round/>
          </a:ln>
          <a:effectLst/>
        </p:spPr>
        <p:txBody>
          <a:bodyPr wrap="none"/>
          <a:lstStyle/>
          <a:p>
            <a:endParaRPr lang="zh-CN" altLang="en-US"/>
          </a:p>
        </p:txBody>
      </p:sp>
      <p:sp>
        <p:nvSpPr>
          <p:cNvPr id="243747" name="Freeform 35"/>
          <p:cNvSpPr/>
          <p:nvPr/>
        </p:nvSpPr>
        <p:spPr bwMode="auto">
          <a:xfrm>
            <a:off x="7218364" y="3722688"/>
            <a:ext cx="3175" cy="925512"/>
          </a:xfrm>
          <a:custGeom>
            <a:avLst/>
            <a:gdLst/>
            <a:ahLst/>
            <a:cxnLst>
              <a:cxn ang="0">
                <a:pos x="0" y="0"/>
              </a:cxn>
              <a:cxn ang="0">
                <a:pos x="2" y="583"/>
              </a:cxn>
            </a:cxnLst>
            <a:rect l="0" t="0" r="r" b="b"/>
            <a:pathLst>
              <a:path w="2" h="583">
                <a:moveTo>
                  <a:pt x="0" y="0"/>
                </a:moveTo>
                <a:lnTo>
                  <a:pt x="2" y="583"/>
                </a:lnTo>
              </a:path>
            </a:pathLst>
          </a:custGeom>
          <a:noFill/>
          <a:ln w="114300" cmpd="sng">
            <a:solidFill>
              <a:schemeClr val="tx1"/>
            </a:solidFill>
            <a:round/>
          </a:ln>
          <a:effectLst/>
        </p:spPr>
        <p:txBody>
          <a:bodyPr wrap="none"/>
          <a:lstStyle/>
          <a:p>
            <a:endParaRPr lang="zh-CN" altLang="en-US"/>
          </a:p>
        </p:txBody>
      </p:sp>
      <p:sp>
        <p:nvSpPr>
          <p:cNvPr id="243748" name="Freeform 36"/>
          <p:cNvSpPr/>
          <p:nvPr/>
        </p:nvSpPr>
        <p:spPr bwMode="auto">
          <a:xfrm>
            <a:off x="6164264" y="3733801"/>
            <a:ext cx="1587" cy="904875"/>
          </a:xfrm>
          <a:custGeom>
            <a:avLst/>
            <a:gdLst/>
            <a:ahLst/>
            <a:cxnLst>
              <a:cxn ang="0">
                <a:pos x="0" y="0"/>
              </a:cxn>
              <a:cxn ang="0">
                <a:pos x="0" y="570"/>
              </a:cxn>
            </a:cxnLst>
            <a:rect l="0" t="0" r="r" b="b"/>
            <a:pathLst>
              <a:path w="1" h="570">
                <a:moveTo>
                  <a:pt x="0" y="0"/>
                </a:moveTo>
                <a:lnTo>
                  <a:pt x="0" y="570"/>
                </a:lnTo>
              </a:path>
            </a:pathLst>
          </a:custGeom>
          <a:noFill/>
          <a:ln w="114300" cmpd="sng">
            <a:solidFill>
              <a:schemeClr val="tx1"/>
            </a:solidFill>
            <a:round/>
          </a:ln>
          <a:effectLst/>
        </p:spPr>
        <p:txBody>
          <a:bodyPr wrap="none"/>
          <a:lstStyle/>
          <a:p>
            <a:endParaRPr lang="zh-CN" altLang="en-US"/>
          </a:p>
        </p:txBody>
      </p:sp>
      <p:sp>
        <p:nvSpPr>
          <p:cNvPr id="243749" name="Line 37"/>
          <p:cNvSpPr>
            <a:spLocks noChangeShapeType="1"/>
          </p:cNvSpPr>
          <p:nvPr/>
        </p:nvSpPr>
        <p:spPr bwMode="auto">
          <a:xfrm>
            <a:off x="7156450" y="4597400"/>
            <a:ext cx="539750" cy="0"/>
          </a:xfrm>
          <a:prstGeom prst="line">
            <a:avLst/>
          </a:prstGeom>
          <a:noFill/>
          <a:ln w="114300">
            <a:solidFill>
              <a:schemeClr val="tx1"/>
            </a:solidFill>
            <a:round/>
          </a:ln>
          <a:effectLst/>
        </p:spPr>
        <p:txBody>
          <a:bodyPr wrap="none"/>
          <a:lstStyle/>
          <a:p>
            <a:endParaRPr lang="zh-CN" altLang="en-US"/>
          </a:p>
        </p:txBody>
      </p:sp>
      <p:sp>
        <p:nvSpPr>
          <p:cNvPr id="243750" name="Freeform 38"/>
          <p:cNvSpPr/>
          <p:nvPr/>
        </p:nvSpPr>
        <p:spPr bwMode="auto">
          <a:xfrm>
            <a:off x="8432800" y="2643189"/>
            <a:ext cx="1588" cy="904875"/>
          </a:xfrm>
          <a:custGeom>
            <a:avLst/>
            <a:gdLst/>
            <a:ahLst/>
            <a:cxnLst>
              <a:cxn ang="0">
                <a:pos x="0" y="0"/>
              </a:cxn>
              <a:cxn ang="0">
                <a:pos x="0" y="570"/>
              </a:cxn>
            </a:cxnLst>
            <a:rect l="0" t="0" r="r" b="b"/>
            <a:pathLst>
              <a:path w="1" h="570">
                <a:moveTo>
                  <a:pt x="0" y="0"/>
                </a:moveTo>
                <a:lnTo>
                  <a:pt x="0" y="570"/>
                </a:lnTo>
              </a:path>
            </a:pathLst>
          </a:custGeom>
          <a:noFill/>
          <a:ln w="114300" cmpd="sng">
            <a:solidFill>
              <a:schemeClr val="folHlink"/>
            </a:solidFill>
            <a:round/>
          </a:ln>
          <a:effectLst/>
        </p:spPr>
        <p:txBody>
          <a:bodyPr wrap="none"/>
          <a:lstStyle/>
          <a:p>
            <a:endParaRPr lang="zh-CN" altLang="en-US"/>
          </a:p>
        </p:txBody>
      </p:sp>
      <p:grpSp>
        <p:nvGrpSpPr>
          <p:cNvPr id="8" name="Group 39"/>
          <p:cNvGrpSpPr/>
          <p:nvPr/>
        </p:nvGrpSpPr>
        <p:grpSpPr bwMode="auto">
          <a:xfrm>
            <a:off x="8372475" y="2660651"/>
            <a:ext cx="1162050" cy="1427163"/>
            <a:chOff x="4314" y="1676"/>
            <a:chExt cx="732" cy="899"/>
          </a:xfrm>
        </p:grpSpPr>
        <p:sp>
          <p:nvSpPr>
            <p:cNvPr id="243752" name="Freeform 40"/>
            <p:cNvSpPr/>
            <p:nvPr/>
          </p:nvSpPr>
          <p:spPr bwMode="auto">
            <a:xfrm>
              <a:off x="4379" y="1995"/>
              <a:ext cx="299" cy="580"/>
            </a:xfrm>
            <a:custGeom>
              <a:avLst/>
              <a:gdLst/>
              <a:ahLst/>
              <a:cxnLst>
                <a:cxn ang="0">
                  <a:pos x="0" y="71"/>
                </a:cxn>
                <a:cxn ang="0">
                  <a:pos x="101" y="71"/>
                </a:cxn>
                <a:cxn ang="0">
                  <a:pos x="170" y="495"/>
                </a:cxn>
                <a:cxn ang="0">
                  <a:pos x="299" y="580"/>
                </a:cxn>
              </a:cxnLst>
              <a:rect l="0" t="0" r="r" b="b"/>
              <a:pathLst>
                <a:path w="299" h="580">
                  <a:moveTo>
                    <a:pt x="0" y="71"/>
                  </a:moveTo>
                  <a:cubicBezTo>
                    <a:pt x="17" y="71"/>
                    <a:pt x="73" y="0"/>
                    <a:pt x="101" y="71"/>
                  </a:cubicBezTo>
                  <a:cubicBezTo>
                    <a:pt x="129" y="142"/>
                    <a:pt x="137" y="410"/>
                    <a:pt x="170" y="495"/>
                  </a:cubicBezTo>
                  <a:cubicBezTo>
                    <a:pt x="203" y="580"/>
                    <a:pt x="272" y="562"/>
                    <a:pt x="299" y="580"/>
                  </a:cubicBezTo>
                </a:path>
              </a:pathLst>
            </a:custGeom>
            <a:noFill/>
            <a:ln w="57150" cmpd="sng">
              <a:solidFill>
                <a:schemeClr val="folHlink"/>
              </a:solidFill>
              <a:round/>
              <a:headEnd type="none" w="med" len="med"/>
              <a:tailEnd type="triangle" w="med" len="lg"/>
            </a:ln>
            <a:effectLst/>
          </p:spPr>
          <p:txBody>
            <a:bodyPr wrap="none"/>
            <a:lstStyle/>
            <a:p>
              <a:endParaRPr lang="zh-CN" altLang="en-US"/>
            </a:p>
          </p:txBody>
        </p:sp>
        <p:sp>
          <p:nvSpPr>
            <p:cNvPr id="243753" name="Freeform 41"/>
            <p:cNvSpPr/>
            <p:nvPr/>
          </p:nvSpPr>
          <p:spPr bwMode="auto">
            <a:xfrm>
              <a:off x="4314" y="1676"/>
              <a:ext cx="732" cy="1"/>
            </a:xfrm>
            <a:custGeom>
              <a:avLst/>
              <a:gdLst/>
              <a:ahLst/>
              <a:cxnLst>
                <a:cxn ang="0">
                  <a:pos x="0" y="0"/>
                </a:cxn>
                <a:cxn ang="0">
                  <a:pos x="732" y="1"/>
                </a:cxn>
              </a:cxnLst>
              <a:rect l="0" t="0" r="r" b="b"/>
              <a:pathLst>
                <a:path w="732" h="1">
                  <a:moveTo>
                    <a:pt x="0" y="0"/>
                  </a:moveTo>
                  <a:lnTo>
                    <a:pt x="732" y="1"/>
                  </a:lnTo>
                </a:path>
              </a:pathLst>
            </a:custGeom>
            <a:noFill/>
            <a:ln w="114300" cmpd="sng">
              <a:solidFill>
                <a:schemeClr val="folHlink"/>
              </a:solidFill>
              <a:round/>
            </a:ln>
            <a:effectLst/>
          </p:spPr>
          <p:txBody>
            <a:bodyPr wrap="none"/>
            <a:lstStyle/>
            <a:p>
              <a:endParaRPr lang="zh-CN" altLang="en-US"/>
            </a:p>
          </p:txBody>
        </p:sp>
      </p:grpSp>
      <p:sp>
        <p:nvSpPr>
          <p:cNvPr id="243754" name="Freeform 42"/>
          <p:cNvSpPr/>
          <p:nvPr/>
        </p:nvSpPr>
        <p:spPr bwMode="auto">
          <a:xfrm>
            <a:off x="9504364" y="2608263"/>
            <a:ext cx="3175" cy="925512"/>
          </a:xfrm>
          <a:custGeom>
            <a:avLst/>
            <a:gdLst/>
            <a:ahLst/>
            <a:cxnLst>
              <a:cxn ang="0">
                <a:pos x="0" y="0"/>
              </a:cxn>
              <a:cxn ang="0">
                <a:pos x="2" y="583"/>
              </a:cxn>
            </a:cxnLst>
            <a:rect l="0" t="0" r="r" b="b"/>
            <a:pathLst>
              <a:path w="2" h="583">
                <a:moveTo>
                  <a:pt x="0" y="0"/>
                </a:moveTo>
                <a:lnTo>
                  <a:pt x="2" y="583"/>
                </a:lnTo>
              </a:path>
            </a:pathLst>
          </a:custGeom>
          <a:noFill/>
          <a:ln w="114300" cmpd="sng">
            <a:solidFill>
              <a:schemeClr val="folHlink"/>
            </a:solidFill>
            <a:round/>
          </a:ln>
          <a:effectLst/>
        </p:spPr>
        <p:txBody>
          <a:bodyPr wrap="none"/>
          <a:lstStyle/>
          <a:p>
            <a:endParaRPr lang="zh-CN" altLang="en-US"/>
          </a:p>
        </p:txBody>
      </p:sp>
      <p:sp>
        <p:nvSpPr>
          <p:cNvPr id="243755" name="Freeform 43"/>
          <p:cNvSpPr/>
          <p:nvPr/>
        </p:nvSpPr>
        <p:spPr bwMode="auto">
          <a:xfrm>
            <a:off x="8915400" y="3775075"/>
            <a:ext cx="1162050" cy="1588"/>
          </a:xfrm>
          <a:custGeom>
            <a:avLst/>
            <a:gdLst/>
            <a:ahLst/>
            <a:cxnLst>
              <a:cxn ang="0">
                <a:pos x="0" y="0"/>
              </a:cxn>
              <a:cxn ang="0">
                <a:pos x="732" y="1"/>
              </a:cxn>
            </a:cxnLst>
            <a:rect l="0" t="0" r="r" b="b"/>
            <a:pathLst>
              <a:path w="732" h="1">
                <a:moveTo>
                  <a:pt x="0" y="0"/>
                </a:moveTo>
                <a:lnTo>
                  <a:pt x="732" y="1"/>
                </a:lnTo>
              </a:path>
            </a:pathLst>
          </a:custGeom>
          <a:noFill/>
          <a:ln w="114300" cmpd="sng">
            <a:solidFill>
              <a:schemeClr val="tx1"/>
            </a:solidFill>
            <a:round/>
          </a:ln>
          <a:effectLst/>
        </p:spPr>
        <p:txBody>
          <a:bodyPr wrap="none"/>
          <a:lstStyle/>
          <a:p>
            <a:endParaRPr lang="zh-CN" altLang="en-US"/>
          </a:p>
        </p:txBody>
      </p:sp>
      <p:sp>
        <p:nvSpPr>
          <p:cNvPr id="243756" name="Freeform 44"/>
          <p:cNvSpPr/>
          <p:nvPr/>
        </p:nvSpPr>
        <p:spPr bwMode="auto">
          <a:xfrm>
            <a:off x="10037764" y="3722688"/>
            <a:ext cx="3175" cy="925512"/>
          </a:xfrm>
          <a:custGeom>
            <a:avLst/>
            <a:gdLst/>
            <a:ahLst/>
            <a:cxnLst>
              <a:cxn ang="0">
                <a:pos x="0" y="0"/>
              </a:cxn>
              <a:cxn ang="0">
                <a:pos x="2" y="583"/>
              </a:cxn>
            </a:cxnLst>
            <a:rect l="0" t="0" r="r" b="b"/>
            <a:pathLst>
              <a:path w="2" h="583">
                <a:moveTo>
                  <a:pt x="0" y="0"/>
                </a:moveTo>
                <a:lnTo>
                  <a:pt x="2" y="583"/>
                </a:lnTo>
              </a:path>
            </a:pathLst>
          </a:custGeom>
          <a:noFill/>
          <a:ln w="114300" cmpd="sng">
            <a:solidFill>
              <a:schemeClr val="tx1"/>
            </a:solidFill>
            <a:round/>
          </a:ln>
          <a:effectLst/>
        </p:spPr>
        <p:txBody>
          <a:bodyPr wrap="none"/>
          <a:lstStyle/>
          <a:p>
            <a:endParaRPr lang="zh-CN" altLang="en-US"/>
          </a:p>
        </p:txBody>
      </p:sp>
      <p:sp>
        <p:nvSpPr>
          <p:cNvPr id="243757" name="Freeform 45"/>
          <p:cNvSpPr/>
          <p:nvPr/>
        </p:nvSpPr>
        <p:spPr bwMode="auto">
          <a:xfrm>
            <a:off x="8966200" y="3743326"/>
            <a:ext cx="1588" cy="904875"/>
          </a:xfrm>
          <a:custGeom>
            <a:avLst/>
            <a:gdLst/>
            <a:ahLst/>
            <a:cxnLst>
              <a:cxn ang="0">
                <a:pos x="0" y="0"/>
              </a:cxn>
              <a:cxn ang="0">
                <a:pos x="0" y="570"/>
              </a:cxn>
            </a:cxnLst>
            <a:rect l="0" t="0" r="r" b="b"/>
            <a:pathLst>
              <a:path w="1" h="570">
                <a:moveTo>
                  <a:pt x="0" y="0"/>
                </a:moveTo>
                <a:lnTo>
                  <a:pt x="0" y="570"/>
                </a:lnTo>
              </a:path>
            </a:pathLst>
          </a:custGeom>
          <a:noFill/>
          <a:ln w="114300" cmpd="sng">
            <a:solidFill>
              <a:schemeClr val="tx1"/>
            </a:solidFill>
            <a:round/>
          </a:ln>
          <a:effectLst/>
        </p:spPr>
        <p:txBody>
          <a:bodyPr wrap="none"/>
          <a:lstStyle/>
          <a:p>
            <a:endParaRPr lang="zh-CN" altLang="en-US"/>
          </a:p>
        </p:txBody>
      </p:sp>
      <p:grpSp>
        <p:nvGrpSpPr>
          <p:cNvPr id="9" name="Group 46"/>
          <p:cNvGrpSpPr/>
          <p:nvPr/>
        </p:nvGrpSpPr>
        <p:grpSpPr bwMode="auto">
          <a:xfrm>
            <a:off x="7994650" y="3489326"/>
            <a:ext cx="996950" cy="1108075"/>
            <a:chOff x="4076" y="2198"/>
            <a:chExt cx="628" cy="698"/>
          </a:xfrm>
        </p:grpSpPr>
        <p:sp>
          <p:nvSpPr>
            <p:cNvPr id="243759" name="Freeform 47"/>
            <p:cNvSpPr/>
            <p:nvPr/>
          </p:nvSpPr>
          <p:spPr bwMode="auto">
            <a:xfrm>
              <a:off x="4076" y="2198"/>
              <a:ext cx="311" cy="1"/>
            </a:xfrm>
            <a:custGeom>
              <a:avLst/>
              <a:gdLst/>
              <a:ahLst/>
              <a:cxnLst>
                <a:cxn ang="0">
                  <a:pos x="311" y="0"/>
                </a:cxn>
                <a:cxn ang="0">
                  <a:pos x="0" y="1"/>
                </a:cxn>
              </a:cxnLst>
              <a:rect l="0" t="0" r="r" b="b"/>
              <a:pathLst>
                <a:path w="311" h="1">
                  <a:moveTo>
                    <a:pt x="311" y="0"/>
                  </a:moveTo>
                  <a:lnTo>
                    <a:pt x="0" y="1"/>
                  </a:lnTo>
                </a:path>
              </a:pathLst>
            </a:custGeom>
            <a:noFill/>
            <a:ln w="114300" cmpd="sng">
              <a:solidFill>
                <a:schemeClr val="folHlink"/>
              </a:solidFill>
              <a:round/>
            </a:ln>
            <a:effectLst/>
          </p:spPr>
          <p:txBody>
            <a:bodyPr wrap="none"/>
            <a:lstStyle/>
            <a:p>
              <a:endParaRPr lang="zh-CN" altLang="en-US"/>
            </a:p>
          </p:txBody>
        </p:sp>
        <p:sp>
          <p:nvSpPr>
            <p:cNvPr id="243760" name="Line 48"/>
            <p:cNvSpPr>
              <a:spLocks noChangeShapeType="1"/>
            </p:cNvSpPr>
            <p:nvPr/>
          </p:nvSpPr>
          <p:spPr bwMode="auto">
            <a:xfrm>
              <a:off x="4103" y="2896"/>
              <a:ext cx="601" cy="0"/>
            </a:xfrm>
            <a:prstGeom prst="line">
              <a:avLst/>
            </a:prstGeom>
            <a:noFill/>
            <a:ln w="114300">
              <a:solidFill>
                <a:schemeClr val="tx1"/>
              </a:solidFill>
              <a:round/>
            </a:ln>
            <a:effectLst/>
          </p:spPr>
          <p:txBody>
            <a:bodyPr wrap="none"/>
            <a:lstStyle/>
            <a:p>
              <a:endParaRPr lang="zh-CN" altLang="en-US"/>
            </a:p>
          </p:txBody>
        </p:sp>
      </p:grpSp>
      <p:sp>
        <p:nvSpPr>
          <p:cNvPr id="243761" name="Line 49"/>
          <p:cNvSpPr>
            <a:spLocks noChangeShapeType="1"/>
          </p:cNvSpPr>
          <p:nvPr/>
        </p:nvSpPr>
        <p:spPr bwMode="auto">
          <a:xfrm>
            <a:off x="9986963" y="4597400"/>
            <a:ext cx="539750" cy="0"/>
          </a:xfrm>
          <a:prstGeom prst="line">
            <a:avLst/>
          </a:prstGeom>
          <a:noFill/>
          <a:ln w="114300">
            <a:solidFill>
              <a:schemeClr val="tx1"/>
            </a:solidFill>
            <a:round/>
          </a:ln>
          <a:effectLst/>
        </p:spPr>
        <p:txBody>
          <a:bodyPr wrap="none"/>
          <a:lstStyle/>
          <a:p>
            <a:endParaRPr lang="zh-CN" altLang="en-US"/>
          </a:p>
        </p:txBody>
      </p:sp>
      <p:sp>
        <p:nvSpPr>
          <p:cNvPr id="243762" name="Freeform 50"/>
          <p:cNvSpPr/>
          <p:nvPr/>
        </p:nvSpPr>
        <p:spPr bwMode="auto">
          <a:xfrm>
            <a:off x="9017000" y="2898775"/>
            <a:ext cx="508000" cy="1365250"/>
          </a:xfrm>
          <a:custGeom>
            <a:avLst/>
            <a:gdLst/>
            <a:ahLst/>
            <a:cxnLst>
              <a:cxn ang="0">
                <a:pos x="0" y="754"/>
              </a:cxn>
              <a:cxn ang="0">
                <a:pos x="91" y="752"/>
              </a:cxn>
              <a:cxn ang="0">
                <a:pos x="230" y="106"/>
              </a:cxn>
              <a:cxn ang="0">
                <a:pos x="320" y="114"/>
              </a:cxn>
            </a:cxnLst>
            <a:rect l="0" t="0" r="r" b="b"/>
            <a:pathLst>
              <a:path w="320" h="860">
                <a:moveTo>
                  <a:pt x="0" y="754"/>
                </a:moveTo>
                <a:cubicBezTo>
                  <a:pt x="16" y="754"/>
                  <a:pt x="53" y="860"/>
                  <a:pt x="91" y="752"/>
                </a:cubicBezTo>
                <a:cubicBezTo>
                  <a:pt x="129" y="644"/>
                  <a:pt x="192" y="212"/>
                  <a:pt x="230" y="106"/>
                </a:cubicBezTo>
                <a:cubicBezTo>
                  <a:pt x="268" y="0"/>
                  <a:pt x="301" y="112"/>
                  <a:pt x="320" y="114"/>
                </a:cubicBezTo>
              </a:path>
            </a:pathLst>
          </a:custGeom>
          <a:noFill/>
          <a:ln w="57150" cmpd="sng">
            <a:solidFill>
              <a:schemeClr val="folHlink"/>
            </a:solidFill>
            <a:round/>
            <a:headEnd type="none" w="med" len="med"/>
            <a:tailEnd type="triangle" w="med" len="lg"/>
          </a:ln>
          <a:effectLst/>
        </p:spPr>
        <p:txBody>
          <a:bodyPr wrap="none"/>
          <a:lstStyle/>
          <a:p>
            <a:endParaRPr lang="zh-CN" altLang="en-US"/>
          </a:p>
        </p:txBody>
      </p:sp>
      <p:grpSp>
        <p:nvGrpSpPr>
          <p:cNvPr id="10" name="Group 51"/>
          <p:cNvGrpSpPr/>
          <p:nvPr/>
        </p:nvGrpSpPr>
        <p:grpSpPr bwMode="auto">
          <a:xfrm>
            <a:off x="9536114" y="2997200"/>
            <a:ext cx="827087" cy="1193800"/>
            <a:chOff x="4960" y="1888"/>
            <a:chExt cx="521" cy="752"/>
          </a:xfrm>
        </p:grpSpPr>
        <p:sp>
          <p:nvSpPr>
            <p:cNvPr id="243764" name="Freeform 52"/>
            <p:cNvSpPr/>
            <p:nvPr/>
          </p:nvSpPr>
          <p:spPr bwMode="auto">
            <a:xfrm>
              <a:off x="4960" y="2188"/>
              <a:ext cx="521" cy="2"/>
            </a:xfrm>
            <a:custGeom>
              <a:avLst/>
              <a:gdLst/>
              <a:ahLst/>
              <a:cxnLst>
                <a:cxn ang="0">
                  <a:pos x="0" y="2"/>
                </a:cxn>
                <a:cxn ang="0">
                  <a:pos x="521" y="0"/>
                </a:cxn>
              </a:cxnLst>
              <a:rect l="0" t="0" r="r" b="b"/>
              <a:pathLst>
                <a:path w="521" h="2">
                  <a:moveTo>
                    <a:pt x="0" y="2"/>
                  </a:moveTo>
                  <a:lnTo>
                    <a:pt x="521" y="0"/>
                  </a:lnTo>
                </a:path>
              </a:pathLst>
            </a:custGeom>
            <a:noFill/>
            <a:ln w="114300">
              <a:solidFill>
                <a:schemeClr val="folHlink"/>
              </a:solidFill>
              <a:round/>
            </a:ln>
            <a:effectLst/>
          </p:spPr>
          <p:txBody>
            <a:bodyPr wrap="none"/>
            <a:lstStyle/>
            <a:p>
              <a:endParaRPr lang="zh-CN" altLang="en-US"/>
            </a:p>
          </p:txBody>
        </p:sp>
        <p:sp>
          <p:nvSpPr>
            <p:cNvPr id="243765" name="Freeform 53"/>
            <p:cNvSpPr/>
            <p:nvPr/>
          </p:nvSpPr>
          <p:spPr bwMode="auto">
            <a:xfrm>
              <a:off x="4976" y="1888"/>
              <a:ext cx="313" cy="752"/>
            </a:xfrm>
            <a:custGeom>
              <a:avLst/>
              <a:gdLst/>
              <a:ahLst/>
              <a:cxnLst>
                <a:cxn ang="0">
                  <a:pos x="0" y="111"/>
                </a:cxn>
                <a:cxn ang="0">
                  <a:pos x="118" y="89"/>
                </a:cxn>
                <a:cxn ang="0">
                  <a:pos x="180" y="645"/>
                </a:cxn>
                <a:cxn ang="0">
                  <a:pos x="294" y="729"/>
                </a:cxn>
                <a:cxn ang="0">
                  <a:pos x="295" y="750"/>
                </a:cxn>
              </a:cxnLst>
              <a:rect l="0" t="0" r="r" b="b"/>
              <a:pathLst>
                <a:path w="313" h="752">
                  <a:moveTo>
                    <a:pt x="0" y="111"/>
                  </a:moveTo>
                  <a:cubicBezTo>
                    <a:pt x="19" y="107"/>
                    <a:pt x="88" y="0"/>
                    <a:pt x="118" y="89"/>
                  </a:cubicBezTo>
                  <a:cubicBezTo>
                    <a:pt x="148" y="178"/>
                    <a:pt x="151" y="538"/>
                    <a:pt x="180" y="645"/>
                  </a:cubicBezTo>
                  <a:cubicBezTo>
                    <a:pt x="209" y="752"/>
                    <a:pt x="275" y="711"/>
                    <a:pt x="294" y="729"/>
                  </a:cubicBezTo>
                  <a:cubicBezTo>
                    <a:pt x="313" y="747"/>
                    <a:pt x="295" y="746"/>
                    <a:pt x="295" y="750"/>
                  </a:cubicBezTo>
                </a:path>
              </a:pathLst>
            </a:custGeom>
            <a:noFill/>
            <a:ln w="57150" cmpd="sng">
              <a:solidFill>
                <a:schemeClr val="folHlink"/>
              </a:solidFill>
              <a:round/>
              <a:headEnd type="none" w="med" len="med"/>
              <a:tailEnd type="triangle" w="med" len="lg"/>
            </a:ln>
            <a:effectLst/>
          </p:spPr>
          <p:txBody>
            <a:bodyPr wrap="none"/>
            <a:lstStyle/>
            <a:p>
              <a:endParaRPr lang="zh-CN" altLang="en-US"/>
            </a:p>
          </p:txBody>
        </p:sp>
      </p:grpSp>
      <p:sp>
        <p:nvSpPr>
          <p:cNvPr id="243766" name="Freeform 54"/>
          <p:cNvSpPr/>
          <p:nvPr/>
        </p:nvSpPr>
        <p:spPr bwMode="auto">
          <a:xfrm>
            <a:off x="6216651" y="2895600"/>
            <a:ext cx="550863" cy="1301750"/>
          </a:xfrm>
          <a:custGeom>
            <a:avLst/>
            <a:gdLst/>
            <a:ahLst/>
            <a:cxnLst>
              <a:cxn ang="0">
                <a:pos x="0" y="740"/>
              </a:cxn>
              <a:cxn ang="0">
                <a:pos x="91" y="714"/>
              </a:cxn>
              <a:cxn ang="0">
                <a:pos x="219" y="102"/>
              </a:cxn>
              <a:cxn ang="0">
                <a:pos x="347" y="102"/>
              </a:cxn>
            </a:cxnLst>
            <a:rect l="0" t="0" r="r" b="b"/>
            <a:pathLst>
              <a:path w="347" h="820">
                <a:moveTo>
                  <a:pt x="0" y="740"/>
                </a:moveTo>
                <a:cubicBezTo>
                  <a:pt x="16" y="736"/>
                  <a:pt x="55" y="820"/>
                  <a:pt x="91" y="714"/>
                </a:cubicBezTo>
                <a:cubicBezTo>
                  <a:pt x="127" y="608"/>
                  <a:pt x="176" y="204"/>
                  <a:pt x="219" y="102"/>
                </a:cubicBezTo>
                <a:cubicBezTo>
                  <a:pt x="262" y="0"/>
                  <a:pt x="326" y="102"/>
                  <a:pt x="347" y="102"/>
                </a:cubicBezTo>
              </a:path>
            </a:pathLst>
          </a:custGeom>
          <a:noFill/>
          <a:ln w="57150" cmpd="sng">
            <a:solidFill>
              <a:schemeClr val="folHlink"/>
            </a:solidFill>
            <a:round/>
            <a:headEnd type="none" w="med" len="med"/>
            <a:tailEnd type="triangle" w="med" len="lg"/>
          </a:ln>
          <a:effectLst/>
        </p:spPr>
        <p:txBody>
          <a:bodyPr wrap="none"/>
          <a:lstStyle/>
          <a:p>
            <a:endParaRPr lang="zh-CN" altLang="en-US"/>
          </a:p>
        </p:txBody>
      </p:sp>
      <p:sp>
        <p:nvSpPr>
          <p:cNvPr id="243767" name="Text Box 55"/>
          <p:cNvSpPr txBox="1">
            <a:spLocks noChangeArrowheads="1"/>
          </p:cNvSpPr>
          <p:nvPr/>
        </p:nvSpPr>
        <p:spPr bwMode="auto">
          <a:xfrm>
            <a:off x="2743200" y="6067425"/>
            <a:ext cx="1524000" cy="457200"/>
          </a:xfrm>
          <a:prstGeom prst="rect">
            <a:avLst/>
          </a:prstGeom>
          <a:noFill/>
          <a:ln w="9525">
            <a:noFill/>
            <a:miter lim="800000"/>
          </a:ln>
          <a:effectLst/>
        </p:spPr>
        <p:txBody>
          <a:bodyPr>
            <a:spAutoFit/>
          </a:bodyPr>
          <a:lstStyle/>
          <a:p>
            <a:pPr>
              <a:spcBef>
                <a:spcPct val="50000"/>
              </a:spcBef>
            </a:pPr>
            <a:r>
              <a:rPr lang="zh-CN" altLang="en-US" sz="2400">
                <a:latin typeface="Times New Roman" panose="02020603050405020304" pitchFamily="18" charset="0"/>
              </a:rPr>
              <a:t>单机</a:t>
            </a:r>
          </a:p>
        </p:txBody>
      </p:sp>
      <p:sp>
        <p:nvSpPr>
          <p:cNvPr id="243768" name="Text Box 56"/>
          <p:cNvSpPr txBox="1">
            <a:spLocks noChangeArrowheads="1"/>
          </p:cNvSpPr>
          <p:nvPr/>
        </p:nvSpPr>
        <p:spPr bwMode="auto">
          <a:xfrm>
            <a:off x="5530850" y="6067425"/>
            <a:ext cx="1524000" cy="457200"/>
          </a:xfrm>
          <a:prstGeom prst="rect">
            <a:avLst/>
          </a:prstGeom>
          <a:noFill/>
          <a:ln w="9525">
            <a:noFill/>
            <a:miter lim="800000"/>
          </a:ln>
          <a:effectLst/>
        </p:spPr>
        <p:txBody>
          <a:bodyPr>
            <a:spAutoFit/>
          </a:bodyPr>
          <a:lstStyle/>
          <a:p>
            <a:pPr>
              <a:spcBef>
                <a:spcPct val="50000"/>
              </a:spcBef>
            </a:pPr>
            <a:r>
              <a:rPr lang="zh-CN" altLang="en-US" sz="2400">
                <a:latin typeface="Times New Roman" panose="02020603050405020304" pitchFamily="18" charset="0"/>
              </a:rPr>
              <a:t>多机</a:t>
            </a:r>
          </a:p>
        </p:txBody>
      </p:sp>
      <p:sp>
        <p:nvSpPr>
          <p:cNvPr id="243769" name="Text Box 57"/>
          <p:cNvSpPr txBox="1">
            <a:spLocks noChangeArrowheads="1"/>
          </p:cNvSpPr>
          <p:nvPr/>
        </p:nvSpPr>
        <p:spPr bwMode="auto">
          <a:xfrm>
            <a:off x="8382000" y="6067425"/>
            <a:ext cx="1524000" cy="457200"/>
          </a:xfrm>
          <a:prstGeom prst="rect">
            <a:avLst/>
          </a:prstGeom>
          <a:noFill/>
          <a:ln w="9525">
            <a:noFill/>
            <a:miter lim="800000"/>
          </a:ln>
          <a:effectLst/>
        </p:spPr>
        <p:txBody>
          <a:bodyPr>
            <a:spAutoFit/>
          </a:bodyPr>
          <a:lstStyle/>
          <a:p>
            <a:pPr>
              <a:spcBef>
                <a:spcPct val="50000"/>
              </a:spcBef>
            </a:pPr>
            <a:r>
              <a:rPr lang="zh-CN" altLang="en-US" sz="2400">
                <a:latin typeface="Times New Roman" panose="02020603050405020304" pitchFamily="18" charset="0"/>
              </a:rPr>
              <a:t>网络通信</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43714"/>
                                        </p:tgtEl>
                                        <p:attrNameLst>
                                          <p:attrName>style.visibility</p:attrName>
                                        </p:attrNameLst>
                                      </p:cBhvr>
                                      <p:to>
                                        <p:strVal val="visible"/>
                                      </p:to>
                                    </p:set>
                                    <p:animEffect transition="in" filter="blinds(horizontal)">
                                      <p:cBhvr>
                                        <p:cTn id="17" dur="500"/>
                                        <p:tgtEl>
                                          <p:spTgt spid="243714"/>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8"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slide(fromLeft)">
                                      <p:cBhvr>
                                        <p:cTn id="22" dur="500"/>
                                        <p:tgtEl>
                                          <p:spTgt spid="6"/>
                                        </p:tgtEl>
                                      </p:cBhvr>
                                    </p:animEffect>
                                  </p:childTnLst>
                                </p:cTn>
                              </p:par>
                            </p:childTnLst>
                          </p:cTn>
                        </p:par>
                        <p:par>
                          <p:cTn id="23" fill="hold">
                            <p:stCondLst>
                              <p:cond delay="500"/>
                            </p:stCondLst>
                            <p:childTnLst>
                              <p:par>
                                <p:cTn id="24" presetID="18" presetClass="entr" presetSubtype="9" fill="hold" grpId="0" nodeType="afterEffect">
                                  <p:stCondLst>
                                    <p:cond delay="0"/>
                                  </p:stCondLst>
                                  <p:childTnLst>
                                    <p:set>
                                      <p:cBhvr>
                                        <p:cTn id="25" dur="1" fill="hold">
                                          <p:stCondLst>
                                            <p:cond delay="0"/>
                                          </p:stCondLst>
                                        </p:cTn>
                                        <p:tgtEl>
                                          <p:spTgt spid="243724"/>
                                        </p:tgtEl>
                                        <p:attrNameLst>
                                          <p:attrName>style.visibility</p:attrName>
                                        </p:attrNameLst>
                                      </p:cBhvr>
                                      <p:to>
                                        <p:strVal val="visible"/>
                                      </p:to>
                                    </p:set>
                                    <p:animEffect transition="in" filter="strips(upLeft)">
                                      <p:cBhvr>
                                        <p:cTn id="26" dur="500"/>
                                        <p:tgtEl>
                                          <p:spTgt spid="243724"/>
                                        </p:tgtEl>
                                      </p:cBhvr>
                                    </p:animEffect>
                                  </p:childTnLst>
                                </p:cTn>
                              </p:par>
                            </p:childTnLst>
                          </p:cTn>
                        </p:par>
                      </p:childTnLst>
                    </p:cTn>
                  </p:par>
                  <p:par>
                    <p:cTn id="27" fill="hold">
                      <p:stCondLst>
                        <p:cond delay="indefinite"/>
                      </p:stCondLst>
                      <p:childTnLst>
                        <p:par>
                          <p:cTn id="28" fill="hold">
                            <p:stCondLst>
                              <p:cond delay="0"/>
                            </p:stCondLst>
                            <p:childTnLst>
                              <p:par>
                                <p:cTn id="29" presetID="18" presetClass="entr" presetSubtype="6" fill="hold" nodeType="click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strips(downRight)">
                                      <p:cBhvr>
                                        <p:cTn id="31" dur="500"/>
                                        <p:tgtEl>
                                          <p:spTgt spid="5"/>
                                        </p:tgtEl>
                                      </p:cBhvr>
                                    </p:animEffect>
                                  </p:childTnLst>
                                </p:cTn>
                              </p:par>
                            </p:childTnLst>
                          </p:cTn>
                        </p:par>
                        <p:par>
                          <p:cTn id="32" fill="hold">
                            <p:stCondLst>
                              <p:cond delay="500"/>
                            </p:stCondLst>
                            <p:childTnLst>
                              <p:par>
                                <p:cTn id="33" presetID="18" presetClass="entr" presetSubtype="9" fill="hold" grpId="0" nodeType="afterEffect">
                                  <p:stCondLst>
                                    <p:cond delay="0"/>
                                  </p:stCondLst>
                                  <p:childTnLst>
                                    <p:set>
                                      <p:cBhvr>
                                        <p:cTn id="34" dur="1" fill="hold">
                                          <p:stCondLst>
                                            <p:cond delay="0"/>
                                          </p:stCondLst>
                                        </p:cTn>
                                        <p:tgtEl>
                                          <p:spTgt spid="243738"/>
                                        </p:tgtEl>
                                        <p:attrNameLst>
                                          <p:attrName>style.visibility</p:attrName>
                                        </p:attrNameLst>
                                      </p:cBhvr>
                                      <p:to>
                                        <p:strVal val="visible"/>
                                      </p:to>
                                    </p:set>
                                    <p:animEffect transition="in" filter="strips(upLeft)">
                                      <p:cBhvr>
                                        <p:cTn id="35" dur="500"/>
                                        <p:tgtEl>
                                          <p:spTgt spid="243738"/>
                                        </p:tgtEl>
                                      </p:cBhvr>
                                    </p:animEffect>
                                  </p:childTnLst>
                                </p:cTn>
                              </p:par>
                            </p:childTnLst>
                          </p:cTn>
                        </p:par>
                        <p:par>
                          <p:cTn id="36" fill="hold">
                            <p:stCondLst>
                              <p:cond delay="1000"/>
                            </p:stCondLst>
                            <p:childTnLst>
                              <p:par>
                                <p:cTn id="37" presetID="18" presetClass="entr" presetSubtype="6" fill="hold" grpId="0" nodeType="afterEffect">
                                  <p:stCondLst>
                                    <p:cond delay="0"/>
                                  </p:stCondLst>
                                  <p:childTnLst>
                                    <p:set>
                                      <p:cBhvr>
                                        <p:cTn id="38" dur="1" fill="hold">
                                          <p:stCondLst>
                                            <p:cond delay="0"/>
                                          </p:stCondLst>
                                        </p:cTn>
                                        <p:tgtEl>
                                          <p:spTgt spid="243735"/>
                                        </p:tgtEl>
                                        <p:attrNameLst>
                                          <p:attrName>style.visibility</p:attrName>
                                        </p:attrNameLst>
                                      </p:cBhvr>
                                      <p:to>
                                        <p:strVal val="visible"/>
                                      </p:to>
                                    </p:set>
                                    <p:animEffect transition="in" filter="strips(downRight)">
                                      <p:cBhvr>
                                        <p:cTn id="39" dur="500"/>
                                        <p:tgtEl>
                                          <p:spTgt spid="243735"/>
                                        </p:tgtEl>
                                      </p:cBhvr>
                                    </p:animEffect>
                                  </p:childTnLst>
                                </p:cTn>
                              </p:par>
                            </p:childTnLst>
                          </p:cTn>
                        </p:par>
                        <p:par>
                          <p:cTn id="40" fill="hold">
                            <p:stCondLst>
                              <p:cond delay="1500"/>
                            </p:stCondLst>
                            <p:childTnLst>
                              <p:par>
                                <p:cTn id="41" presetID="18" presetClass="entr" presetSubtype="6" fill="hold" grpId="0" nodeType="afterEffect">
                                  <p:stCondLst>
                                    <p:cond delay="0"/>
                                  </p:stCondLst>
                                  <p:childTnLst>
                                    <p:set>
                                      <p:cBhvr>
                                        <p:cTn id="42" dur="1" fill="hold">
                                          <p:stCondLst>
                                            <p:cond delay="0"/>
                                          </p:stCondLst>
                                        </p:cTn>
                                        <p:tgtEl>
                                          <p:spTgt spid="243736"/>
                                        </p:tgtEl>
                                        <p:attrNameLst>
                                          <p:attrName>style.visibility</p:attrName>
                                        </p:attrNameLst>
                                      </p:cBhvr>
                                      <p:to>
                                        <p:strVal val="visible"/>
                                      </p:to>
                                    </p:set>
                                    <p:animEffect transition="in" filter="strips(downRight)">
                                      <p:cBhvr>
                                        <p:cTn id="43" dur="500"/>
                                        <p:tgtEl>
                                          <p:spTgt spid="243736"/>
                                        </p:tgtEl>
                                      </p:cBhvr>
                                    </p:animEffect>
                                  </p:childTnLst>
                                </p:cTn>
                              </p:par>
                            </p:childTnLst>
                          </p:cTn>
                        </p:par>
                        <p:par>
                          <p:cTn id="44" fill="hold">
                            <p:stCondLst>
                              <p:cond delay="2000"/>
                            </p:stCondLst>
                            <p:childTnLst>
                              <p:par>
                                <p:cTn id="45" presetID="18" presetClass="entr" presetSubtype="6" fill="hold" grpId="0" nodeType="afterEffect">
                                  <p:stCondLst>
                                    <p:cond delay="0"/>
                                  </p:stCondLst>
                                  <p:childTnLst>
                                    <p:set>
                                      <p:cBhvr>
                                        <p:cTn id="46" dur="1" fill="hold">
                                          <p:stCondLst>
                                            <p:cond delay="0"/>
                                          </p:stCondLst>
                                        </p:cTn>
                                        <p:tgtEl>
                                          <p:spTgt spid="243734"/>
                                        </p:tgtEl>
                                        <p:attrNameLst>
                                          <p:attrName>style.visibility</p:attrName>
                                        </p:attrNameLst>
                                      </p:cBhvr>
                                      <p:to>
                                        <p:strVal val="visible"/>
                                      </p:to>
                                    </p:set>
                                    <p:animEffect transition="in" filter="strips(downRight)">
                                      <p:cBhvr>
                                        <p:cTn id="47" dur="500"/>
                                        <p:tgtEl>
                                          <p:spTgt spid="243734"/>
                                        </p:tgtEl>
                                      </p:cBhvr>
                                    </p:animEffect>
                                  </p:childTnLst>
                                </p:cTn>
                              </p:par>
                            </p:childTnLst>
                          </p:cTn>
                        </p:par>
                        <p:par>
                          <p:cTn id="48" fill="hold">
                            <p:stCondLst>
                              <p:cond delay="2500"/>
                            </p:stCondLst>
                            <p:childTnLst>
                              <p:par>
                                <p:cTn id="49" presetID="18" presetClass="entr" presetSubtype="6" fill="hold" grpId="0" nodeType="afterEffect">
                                  <p:stCondLst>
                                    <p:cond delay="0"/>
                                  </p:stCondLst>
                                  <p:childTnLst>
                                    <p:set>
                                      <p:cBhvr>
                                        <p:cTn id="50" dur="1" fill="hold">
                                          <p:stCondLst>
                                            <p:cond delay="0"/>
                                          </p:stCondLst>
                                        </p:cTn>
                                        <p:tgtEl>
                                          <p:spTgt spid="243737"/>
                                        </p:tgtEl>
                                        <p:attrNameLst>
                                          <p:attrName>style.visibility</p:attrName>
                                        </p:attrNameLst>
                                      </p:cBhvr>
                                      <p:to>
                                        <p:strVal val="visible"/>
                                      </p:to>
                                    </p:set>
                                    <p:animEffect transition="in" filter="strips(downRight)">
                                      <p:cBhvr>
                                        <p:cTn id="51" dur="500"/>
                                        <p:tgtEl>
                                          <p:spTgt spid="243737"/>
                                        </p:tgtEl>
                                      </p:cBhvr>
                                    </p:animEffect>
                                  </p:childTnLst>
                                </p:cTn>
                              </p:par>
                            </p:childTnLst>
                          </p:cTn>
                        </p:par>
                        <p:par>
                          <p:cTn id="52" fill="hold">
                            <p:stCondLst>
                              <p:cond delay="3000"/>
                            </p:stCondLst>
                            <p:childTnLst>
                              <p:par>
                                <p:cTn id="53" presetID="18" presetClass="entr" presetSubtype="6" fill="hold" grpId="0" nodeType="afterEffect">
                                  <p:stCondLst>
                                    <p:cond delay="0"/>
                                  </p:stCondLst>
                                  <p:childTnLst>
                                    <p:set>
                                      <p:cBhvr>
                                        <p:cTn id="54" dur="1" fill="hold">
                                          <p:stCondLst>
                                            <p:cond delay="0"/>
                                          </p:stCondLst>
                                        </p:cTn>
                                        <p:tgtEl>
                                          <p:spTgt spid="243745"/>
                                        </p:tgtEl>
                                        <p:attrNameLst>
                                          <p:attrName>style.visibility</p:attrName>
                                        </p:attrNameLst>
                                      </p:cBhvr>
                                      <p:to>
                                        <p:strVal val="visible"/>
                                      </p:to>
                                    </p:set>
                                    <p:animEffect transition="in" filter="strips(downRight)">
                                      <p:cBhvr>
                                        <p:cTn id="55" dur="500"/>
                                        <p:tgtEl>
                                          <p:spTgt spid="243745"/>
                                        </p:tgtEl>
                                      </p:cBhvr>
                                    </p:animEffect>
                                  </p:childTnLst>
                                </p:cTn>
                              </p:par>
                            </p:childTnLst>
                          </p:cTn>
                        </p:par>
                      </p:childTnLst>
                    </p:cTn>
                  </p:par>
                  <p:par>
                    <p:cTn id="56" fill="hold">
                      <p:stCondLst>
                        <p:cond delay="indefinite"/>
                      </p:stCondLst>
                      <p:childTnLst>
                        <p:par>
                          <p:cTn id="57" fill="hold">
                            <p:stCondLst>
                              <p:cond delay="0"/>
                            </p:stCondLst>
                            <p:childTnLst>
                              <p:par>
                                <p:cTn id="58" presetID="3" presetClass="entr" presetSubtype="10" fill="hold" grpId="0" nodeType="clickEffect">
                                  <p:stCondLst>
                                    <p:cond delay="0"/>
                                  </p:stCondLst>
                                  <p:childTnLst>
                                    <p:set>
                                      <p:cBhvr>
                                        <p:cTn id="59" dur="1" fill="hold">
                                          <p:stCondLst>
                                            <p:cond delay="0"/>
                                          </p:stCondLst>
                                        </p:cTn>
                                        <p:tgtEl>
                                          <p:spTgt spid="243715"/>
                                        </p:tgtEl>
                                        <p:attrNameLst>
                                          <p:attrName>style.visibility</p:attrName>
                                        </p:attrNameLst>
                                      </p:cBhvr>
                                      <p:to>
                                        <p:strVal val="visible"/>
                                      </p:to>
                                    </p:set>
                                    <p:animEffect transition="in" filter="blinds(horizontal)">
                                      <p:cBhvr>
                                        <p:cTn id="60" dur="500"/>
                                        <p:tgtEl>
                                          <p:spTgt spid="243715"/>
                                        </p:tgtEl>
                                      </p:cBhvr>
                                    </p:animEffect>
                                  </p:childTnLst>
                                </p:cTn>
                              </p:par>
                            </p:childTnLst>
                          </p:cTn>
                        </p:par>
                      </p:childTnLst>
                    </p:cTn>
                  </p:par>
                  <p:par>
                    <p:cTn id="61" fill="hold">
                      <p:stCondLst>
                        <p:cond delay="indefinite"/>
                      </p:stCondLst>
                      <p:childTnLst>
                        <p:par>
                          <p:cTn id="62" fill="hold">
                            <p:stCondLst>
                              <p:cond delay="0"/>
                            </p:stCondLst>
                            <p:childTnLst>
                              <p:par>
                                <p:cTn id="63" presetID="12" presetClass="entr" presetSubtype="8" fill="hold" nodeType="clickEffect">
                                  <p:stCondLst>
                                    <p:cond delay="0"/>
                                  </p:stCondLst>
                                  <p:childTnLst>
                                    <p:set>
                                      <p:cBhvr>
                                        <p:cTn id="64" dur="1" fill="hold">
                                          <p:stCondLst>
                                            <p:cond delay="0"/>
                                          </p:stCondLst>
                                        </p:cTn>
                                        <p:tgtEl>
                                          <p:spTgt spid="7"/>
                                        </p:tgtEl>
                                        <p:attrNameLst>
                                          <p:attrName>style.visibility</p:attrName>
                                        </p:attrNameLst>
                                      </p:cBhvr>
                                      <p:to>
                                        <p:strVal val="visible"/>
                                      </p:to>
                                    </p:set>
                                    <p:animEffect transition="in" filter="slide(fromLeft)">
                                      <p:cBhvr>
                                        <p:cTn id="65" dur="500"/>
                                        <p:tgtEl>
                                          <p:spTgt spid="7"/>
                                        </p:tgtEl>
                                      </p:cBhvr>
                                    </p:animEffect>
                                  </p:childTnLst>
                                </p:cTn>
                              </p:par>
                            </p:childTnLst>
                          </p:cTn>
                        </p:par>
                        <p:par>
                          <p:cTn id="66" fill="hold">
                            <p:stCondLst>
                              <p:cond delay="500"/>
                            </p:stCondLst>
                            <p:childTnLst>
                              <p:par>
                                <p:cTn id="67" presetID="18" presetClass="entr" presetSubtype="9" fill="hold" grpId="0" nodeType="afterEffect">
                                  <p:stCondLst>
                                    <p:cond delay="0"/>
                                  </p:stCondLst>
                                  <p:childTnLst>
                                    <p:set>
                                      <p:cBhvr>
                                        <p:cTn id="68" dur="1" fill="hold">
                                          <p:stCondLst>
                                            <p:cond delay="0"/>
                                          </p:stCondLst>
                                        </p:cTn>
                                        <p:tgtEl>
                                          <p:spTgt spid="243725"/>
                                        </p:tgtEl>
                                        <p:attrNameLst>
                                          <p:attrName>style.visibility</p:attrName>
                                        </p:attrNameLst>
                                      </p:cBhvr>
                                      <p:to>
                                        <p:strVal val="visible"/>
                                      </p:to>
                                    </p:set>
                                    <p:animEffect transition="in" filter="strips(upLeft)">
                                      <p:cBhvr>
                                        <p:cTn id="69" dur="500"/>
                                        <p:tgtEl>
                                          <p:spTgt spid="243725"/>
                                        </p:tgtEl>
                                      </p:cBhvr>
                                    </p:animEffect>
                                  </p:childTnLst>
                                </p:cTn>
                              </p:par>
                            </p:childTnLst>
                          </p:cTn>
                        </p:par>
                      </p:childTnLst>
                    </p:cTn>
                  </p:par>
                  <p:par>
                    <p:cTn id="70" fill="hold">
                      <p:stCondLst>
                        <p:cond delay="indefinite"/>
                      </p:stCondLst>
                      <p:childTnLst>
                        <p:par>
                          <p:cTn id="71" fill="hold">
                            <p:stCondLst>
                              <p:cond delay="0"/>
                            </p:stCondLst>
                            <p:childTnLst>
                              <p:par>
                                <p:cTn id="72" presetID="18" presetClass="entr" presetSubtype="6" fill="hold" nodeType="clickEffect">
                                  <p:stCondLst>
                                    <p:cond delay="0"/>
                                  </p:stCondLst>
                                  <p:childTnLst>
                                    <p:set>
                                      <p:cBhvr>
                                        <p:cTn id="73" dur="1" fill="hold">
                                          <p:stCondLst>
                                            <p:cond delay="0"/>
                                          </p:stCondLst>
                                        </p:cTn>
                                        <p:tgtEl>
                                          <p:spTgt spid="4"/>
                                        </p:tgtEl>
                                        <p:attrNameLst>
                                          <p:attrName>style.visibility</p:attrName>
                                        </p:attrNameLst>
                                      </p:cBhvr>
                                      <p:to>
                                        <p:strVal val="visible"/>
                                      </p:to>
                                    </p:set>
                                    <p:animEffect transition="in" filter="strips(downRight)">
                                      <p:cBhvr>
                                        <p:cTn id="74" dur="500"/>
                                        <p:tgtEl>
                                          <p:spTgt spid="4"/>
                                        </p:tgtEl>
                                      </p:cBhvr>
                                    </p:animEffect>
                                  </p:childTnLst>
                                </p:cTn>
                              </p:par>
                            </p:childTnLst>
                          </p:cTn>
                        </p:par>
                        <p:par>
                          <p:cTn id="75" fill="hold">
                            <p:stCondLst>
                              <p:cond delay="500"/>
                            </p:stCondLst>
                            <p:childTnLst>
                              <p:par>
                                <p:cTn id="76" presetID="18" presetClass="entr" presetSubtype="9" fill="hold" grpId="0" nodeType="afterEffect">
                                  <p:stCondLst>
                                    <p:cond delay="0"/>
                                  </p:stCondLst>
                                  <p:childTnLst>
                                    <p:set>
                                      <p:cBhvr>
                                        <p:cTn id="77" dur="1" fill="hold">
                                          <p:stCondLst>
                                            <p:cond delay="0"/>
                                          </p:stCondLst>
                                        </p:cTn>
                                        <p:tgtEl>
                                          <p:spTgt spid="243748"/>
                                        </p:tgtEl>
                                        <p:attrNameLst>
                                          <p:attrName>style.visibility</p:attrName>
                                        </p:attrNameLst>
                                      </p:cBhvr>
                                      <p:to>
                                        <p:strVal val="visible"/>
                                      </p:to>
                                    </p:set>
                                    <p:animEffect transition="in" filter="strips(upLeft)">
                                      <p:cBhvr>
                                        <p:cTn id="78" dur="500"/>
                                        <p:tgtEl>
                                          <p:spTgt spid="243748"/>
                                        </p:tgtEl>
                                      </p:cBhvr>
                                    </p:animEffect>
                                  </p:childTnLst>
                                </p:cTn>
                              </p:par>
                            </p:childTnLst>
                          </p:cTn>
                        </p:par>
                      </p:childTnLst>
                    </p:cTn>
                  </p:par>
                  <p:par>
                    <p:cTn id="79" fill="hold">
                      <p:stCondLst>
                        <p:cond delay="indefinite"/>
                      </p:stCondLst>
                      <p:childTnLst>
                        <p:par>
                          <p:cTn id="80" fill="hold">
                            <p:stCondLst>
                              <p:cond delay="0"/>
                            </p:stCondLst>
                            <p:childTnLst>
                              <p:par>
                                <p:cTn id="81" presetID="18" presetClass="entr" presetSubtype="3" fill="hold" grpId="0" nodeType="clickEffect">
                                  <p:stCondLst>
                                    <p:cond delay="0"/>
                                  </p:stCondLst>
                                  <p:childTnLst>
                                    <p:set>
                                      <p:cBhvr>
                                        <p:cTn id="82" dur="1" fill="hold">
                                          <p:stCondLst>
                                            <p:cond delay="0"/>
                                          </p:stCondLst>
                                        </p:cTn>
                                        <p:tgtEl>
                                          <p:spTgt spid="243766"/>
                                        </p:tgtEl>
                                        <p:attrNameLst>
                                          <p:attrName>style.visibility</p:attrName>
                                        </p:attrNameLst>
                                      </p:cBhvr>
                                      <p:to>
                                        <p:strVal val="visible"/>
                                      </p:to>
                                    </p:set>
                                    <p:animEffect transition="in" filter="strips(upRight)">
                                      <p:cBhvr>
                                        <p:cTn id="83" dur="500"/>
                                        <p:tgtEl>
                                          <p:spTgt spid="243766"/>
                                        </p:tgtEl>
                                      </p:cBhvr>
                                    </p:animEffect>
                                  </p:childTnLst>
                                </p:cTn>
                              </p:par>
                            </p:childTnLst>
                          </p:cTn>
                        </p:par>
                        <p:par>
                          <p:cTn id="84" fill="hold">
                            <p:stCondLst>
                              <p:cond delay="500"/>
                            </p:stCondLst>
                            <p:childTnLst>
                              <p:par>
                                <p:cTn id="85" presetID="18" presetClass="entr" presetSubtype="6" fill="hold" grpId="0" nodeType="afterEffect">
                                  <p:stCondLst>
                                    <p:cond delay="0"/>
                                  </p:stCondLst>
                                  <p:childTnLst>
                                    <p:set>
                                      <p:cBhvr>
                                        <p:cTn id="86" dur="1" fill="hold">
                                          <p:stCondLst>
                                            <p:cond delay="0"/>
                                          </p:stCondLst>
                                        </p:cTn>
                                        <p:tgtEl>
                                          <p:spTgt spid="243729"/>
                                        </p:tgtEl>
                                        <p:attrNameLst>
                                          <p:attrName>style.visibility</p:attrName>
                                        </p:attrNameLst>
                                      </p:cBhvr>
                                      <p:to>
                                        <p:strVal val="visible"/>
                                      </p:to>
                                    </p:set>
                                    <p:animEffect transition="in" filter="strips(downRight)">
                                      <p:cBhvr>
                                        <p:cTn id="87" dur="500"/>
                                        <p:tgtEl>
                                          <p:spTgt spid="243729"/>
                                        </p:tgtEl>
                                      </p:cBhvr>
                                    </p:animEffect>
                                  </p:childTnLst>
                                </p:cTn>
                              </p:par>
                            </p:childTnLst>
                          </p:cTn>
                        </p:par>
                        <p:par>
                          <p:cTn id="88" fill="hold">
                            <p:stCondLst>
                              <p:cond delay="1000"/>
                            </p:stCondLst>
                            <p:childTnLst>
                              <p:par>
                                <p:cTn id="89" presetID="18" presetClass="entr" presetSubtype="6" fill="hold" grpId="0" nodeType="afterEffect">
                                  <p:stCondLst>
                                    <p:cond delay="0"/>
                                  </p:stCondLst>
                                  <p:childTnLst>
                                    <p:set>
                                      <p:cBhvr>
                                        <p:cTn id="90" dur="1" fill="hold">
                                          <p:stCondLst>
                                            <p:cond delay="0"/>
                                          </p:stCondLst>
                                        </p:cTn>
                                        <p:tgtEl>
                                          <p:spTgt spid="243746"/>
                                        </p:tgtEl>
                                        <p:attrNameLst>
                                          <p:attrName>style.visibility</p:attrName>
                                        </p:attrNameLst>
                                      </p:cBhvr>
                                      <p:to>
                                        <p:strVal val="visible"/>
                                      </p:to>
                                    </p:set>
                                    <p:animEffect transition="in" filter="strips(downRight)">
                                      <p:cBhvr>
                                        <p:cTn id="91" dur="500"/>
                                        <p:tgtEl>
                                          <p:spTgt spid="243746"/>
                                        </p:tgtEl>
                                      </p:cBhvr>
                                    </p:animEffect>
                                  </p:childTnLst>
                                </p:cTn>
                              </p:par>
                            </p:childTnLst>
                          </p:cTn>
                        </p:par>
                        <p:par>
                          <p:cTn id="92" fill="hold">
                            <p:stCondLst>
                              <p:cond delay="1500"/>
                            </p:stCondLst>
                            <p:childTnLst>
                              <p:par>
                                <p:cTn id="93" presetID="18" presetClass="entr" presetSubtype="6" fill="hold" grpId="0" nodeType="afterEffect">
                                  <p:stCondLst>
                                    <p:cond delay="0"/>
                                  </p:stCondLst>
                                  <p:childTnLst>
                                    <p:set>
                                      <p:cBhvr>
                                        <p:cTn id="94" dur="1" fill="hold">
                                          <p:stCondLst>
                                            <p:cond delay="0"/>
                                          </p:stCondLst>
                                        </p:cTn>
                                        <p:tgtEl>
                                          <p:spTgt spid="243730"/>
                                        </p:tgtEl>
                                        <p:attrNameLst>
                                          <p:attrName>style.visibility</p:attrName>
                                        </p:attrNameLst>
                                      </p:cBhvr>
                                      <p:to>
                                        <p:strVal val="visible"/>
                                      </p:to>
                                    </p:set>
                                    <p:animEffect transition="in" filter="strips(downRight)">
                                      <p:cBhvr>
                                        <p:cTn id="95" dur="500"/>
                                        <p:tgtEl>
                                          <p:spTgt spid="243730"/>
                                        </p:tgtEl>
                                      </p:cBhvr>
                                    </p:animEffect>
                                  </p:childTnLst>
                                </p:cTn>
                              </p:par>
                            </p:childTnLst>
                          </p:cTn>
                        </p:par>
                        <p:par>
                          <p:cTn id="96" fill="hold">
                            <p:stCondLst>
                              <p:cond delay="2000"/>
                            </p:stCondLst>
                            <p:childTnLst>
                              <p:par>
                                <p:cTn id="97" presetID="18" presetClass="entr" presetSubtype="6" fill="hold" grpId="0" nodeType="afterEffect">
                                  <p:stCondLst>
                                    <p:cond delay="0"/>
                                  </p:stCondLst>
                                  <p:childTnLst>
                                    <p:set>
                                      <p:cBhvr>
                                        <p:cTn id="98" dur="1" fill="hold">
                                          <p:stCondLst>
                                            <p:cond delay="0"/>
                                          </p:stCondLst>
                                        </p:cTn>
                                        <p:tgtEl>
                                          <p:spTgt spid="243747"/>
                                        </p:tgtEl>
                                        <p:attrNameLst>
                                          <p:attrName>style.visibility</p:attrName>
                                        </p:attrNameLst>
                                      </p:cBhvr>
                                      <p:to>
                                        <p:strVal val="visible"/>
                                      </p:to>
                                    </p:set>
                                    <p:animEffect transition="in" filter="strips(downRight)">
                                      <p:cBhvr>
                                        <p:cTn id="99" dur="500"/>
                                        <p:tgtEl>
                                          <p:spTgt spid="243747"/>
                                        </p:tgtEl>
                                      </p:cBhvr>
                                    </p:animEffect>
                                  </p:childTnLst>
                                </p:cTn>
                              </p:par>
                            </p:childTnLst>
                          </p:cTn>
                        </p:par>
                        <p:par>
                          <p:cTn id="100" fill="hold">
                            <p:stCondLst>
                              <p:cond delay="2500"/>
                            </p:stCondLst>
                            <p:childTnLst>
                              <p:par>
                                <p:cTn id="101" presetID="18" presetClass="entr" presetSubtype="6" fill="hold" grpId="0" nodeType="afterEffect">
                                  <p:stCondLst>
                                    <p:cond delay="0"/>
                                  </p:stCondLst>
                                  <p:childTnLst>
                                    <p:set>
                                      <p:cBhvr>
                                        <p:cTn id="102" dur="1" fill="hold">
                                          <p:stCondLst>
                                            <p:cond delay="0"/>
                                          </p:stCondLst>
                                        </p:cTn>
                                        <p:tgtEl>
                                          <p:spTgt spid="243749"/>
                                        </p:tgtEl>
                                        <p:attrNameLst>
                                          <p:attrName>style.visibility</p:attrName>
                                        </p:attrNameLst>
                                      </p:cBhvr>
                                      <p:to>
                                        <p:strVal val="visible"/>
                                      </p:to>
                                    </p:set>
                                    <p:animEffect transition="in" filter="strips(downRight)">
                                      <p:cBhvr>
                                        <p:cTn id="103" dur="500"/>
                                        <p:tgtEl>
                                          <p:spTgt spid="243749"/>
                                        </p:tgtEl>
                                      </p:cBhvr>
                                    </p:animEffect>
                                  </p:childTnLst>
                                </p:cTn>
                              </p:par>
                            </p:childTnLst>
                          </p:cTn>
                        </p:par>
                      </p:childTnLst>
                    </p:cTn>
                  </p:par>
                  <p:par>
                    <p:cTn id="104" fill="hold">
                      <p:stCondLst>
                        <p:cond delay="indefinite"/>
                      </p:stCondLst>
                      <p:childTnLst>
                        <p:par>
                          <p:cTn id="105" fill="hold">
                            <p:stCondLst>
                              <p:cond delay="0"/>
                            </p:stCondLst>
                            <p:childTnLst>
                              <p:par>
                                <p:cTn id="106" presetID="3" presetClass="entr" presetSubtype="10" fill="hold" grpId="0" nodeType="clickEffect">
                                  <p:stCondLst>
                                    <p:cond delay="0"/>
                                  </p:stCondLst>
                                  <p:childTnLst>
                                    <p:set>
                                      <p:cBhvr>
                                        <p:cTn id="107" dur="1" fill="hold">
                                          <p:stCondLst>
                                            <p:cond delay="0"/>
                                          </p:stCondLst>
                                        </p:cTn>
                                        <p:tgtEl>
                                          <p:spTgt spid="243716"/>
                                        </p:tgtEl>
                                        <p:attrNameLst>
                                          <p:attrName>style.visibility</p:attrName>
                                        </p:attrNameLst>
                                      </p:cBhvr>
                                      <p:to>
                                        <p:strVal val="visible"/>
                                      </p:to>
                                    </p:set>
                                    <p:animEffect transition="in" filter="blinds(horizontal)">
                                      <p:cBhvr>
                                        <p:cTn id="108" dur="500"/>
                                        <p:tgtEl>
                                          <p:spTgt spid="243716"/>
                                        </p:tgtEl>
                                      </p:cBhvr>
                                    </p:animEffect>
                                  </p:childTnLst>
                                </p:cTn>
                              </p:par>
                            </p:childTnLst>
                          </p:cTn>
                        </p:par>
                      </p:childTnLst>
                    </p:cTn>
                  </p:par>
                  <p:par>
                    <p:cTn id="109" fill="hold">
                      <p:stCondLst>
                        <p:cond delay="indefinite"/>
                      </p:stCondLst>
                      <p:childTnLst>
                        <p:par>
                          <p:cTn id="110" fill="hold">
                            <p:stCondLst>
                              <p:cond delay="0"/>
                            </p:stCondLst>
                            <p:childTnLst>
                              <p:par>
                                <p:cTn id="111" presetID="12" presetClass="entr" presetSubtype="8" fill="hold" nodeType="clickEffect">
                                  <p:stCondLst>
                                    <p:cond delay="0"/>
                                  </p:stCondLst>
                                  <p:childTnLst>
                                    <p:set>
                                      <p:cBhvr>
                                        <p:cTn id="112" dur="1" fill="hold">
                                          <p:stCondLst>
                                            <p:cond delay="0"/>
                                          </p:stCondLst>
                                        </p:cTn>
                                        <p:tgtEl>
                                          <p:spTgt spid="9"/>
                                        </p:tgtEl>
                                        <p:attrNameLst>
                                          <p:attrName>style.visibility</p:attrName>
                                        </p:attrNameLst>
                                      </p:cBhvr>
                                      <p:to>
                                        <p:strVal val="visible"/>
                                      </p:to>
                                    </p:set>
                                    <p:animEffect transition="in" filter="slide(fromLeft)">
                                      <p:cBhvr>
                                        <p:cTn id="113" dur="500"/>
                                        <p:tgtEl>
                                          <p:spTgt spid="9"/>
                                        </p:tgtEl>
                                      </p:cBhvr>
                                    </p:animEffect>
                                  </p:childTnLst>
                                </p:cTn>
                              </p:par>
                            </p:childTnLst>
                          </p:cTn>
                        </p:par>
                        <p:par>
                          <p:cTn id="114" fill="hold">
                            <p:stCondLst>
                              <p:cond delay="500"/>
                            </p:stCondLst>
                            <p:childTnLst>
                              <p:par>
                                <p:cTn id="115" presetID="18" presetClass="entr" presetSubtype="9" fill="hold" grpId="0" nodeType="afterEffect">
                                  <p:stCondLst>
                                    <p:cond delay="0"/>
                                  </p:stCondLst>
                                  <p:childTnLst>
                                    <p:set>
                                      <p:cBhvr>
                                        <p:cTn id="116" dur="1" fill="hold">
                                          <p:stCondLst>
                                            <p:cond delay="0"/>
                                          </p:stCondLst>
                                        </p:cTn>
                                        <p:tgtEl>
                                          <p:spTgt spid="243750"/>
                                        </p:tgtEl>
                                        <p:attrNameLst>
                                          <p:attrName>style.visibility</p:attrName>
                                        </p:attrNameLst>
                                      </p:cBhvr>
                                      <p:to>
                                        <p:strVal val="visible"/>
                                      </p:to>
                                    </p:set>
                                    <p:animEffect transition="in" filter="strips(upLeft)">
                                      <p:cBhvr>
                                        <p:cTn id="117" dur="500"/>
                                        <p:tgtEl>
                                          <p:spTgt spid="243750"/>
                                        </p:tgtEl>
                                      </p:cBhvr>
                                    </p:animEffect>
                                  </p:childTnLst>
                                </p:cTn>
                              </p:par>
                            </p:childTnLst>
                          </p:cTn>
                        </p:par>
                      </p:childTnLst>
                    </p:cTn>
                  </p:par>
                  <p:par>
                    <p:cTn id="118" fill="hold">
                      <p:stCondLst>
                        <p:cond delay="indefinite"/>
                      </p:stCondLst>
                      <p:childTnLst>
                        <p:par>
                          <p:cTn id="119" fill="hold">
                            <p:stCondLst>
                              <p:cond delay="0"/>
                            </p:stCondLst>
                            <p:childTnLst>
                              <p:par>
                                <p:cTn id="120" presetID="18" presetClass="entr" presetSubtype="6" fill="hold" nodeType="clickEffect">
                                  <p:stCondLst>
                                    <p:cond delay="0"/>
                                  </p:stCondLst>
                                  <p:childTnLst>
                                    <p:set>
                                      <p:cBhvr>
                                        <p:cTn id="121" dur="1" fill="hold">
                                          <p:stCondLst>
                                            <p:cond delay="0"/>
                                          </p:stCondLst>
                                        </p:cTn>
                                        <p:tgtEl>
                                          <p:spTgt spid="8"/>
                                        </p:tgtEl>
                                        <p:attrNameLst>
                                          <p:attrName>style.visibility</p:attrName>
                                        </p:attrNameLst>
                                      </p:cBhvr>
                                      <p:to>
                                        <p:strVal val="visible"/>
                                      </p:to>
                                    </p:set>
                                    <p:animEffect transition="in" filter="strips(downRight)">
                                      <p:cBhvr>
                                        <p:cTn id="122" dur="500"/>
                                        <p:tgtEl>
                                          <p:spTgt spid="8"/>
                                        </p:tgtEl>
                                      </p:cBhvr>
                                    </p:animEffect>
                                  </p:childTnLst>
                                </p:cTn>
                              </p:par>
                            </p:childTnLst>
                          </p:cTn>
                        </p:par>
                        <p:par>
                          <p:cTn id="123" fill="hold">
                            <p:stCondLst>
                              <p:cond delay="500"/>
                            </p:stCondLst>
                            <p:childTnLst>
                              <p:par>
                                <p:cTn id="124" presetID="18" presetClass="entr" presetSubtype="9" fill="hold" grpId="0" nodeType="afterEffect">
                                  <p:stCondLst>
                                    <p:cond delay="0"/>
                                  </p:stCondLst>
                                  <p:childTnLst>
                                    <p:set>
                                      <p:cBhvr>
                                        <p:cTn id="125" dur="1" fill="hold">
                                          <p:stCondLst>
                                            <p:cond delay="0"/>
                                          </p:stCondLst>
                                        </p:cTn>
                                        <p:tgtEl>
                                          <p:spTgt spid="243757"/>
                                        </p:tgtEl>
                                        <p:attrNameLst>
                                          <p:attrName>style.visibility</p:attrName>
                                        </p:attrNameLst>
                                      </p:cBhvr>
                                      <p:to>
                                        <p:strVal val="visible"/>
                                      </p:to>
                                    </p:set>
                                    <p:animEffect transition="in" filter="strips(upLeft)">
                                      <p:cBhvr>
                                        <p:cTn id="126" dur="500"/>
                                        <p:tgtEl>
                                          <p:spTgt spid="243757"/>
                                        </p:tgtEl>
                                      </p:cBhvr>
                                    </p:animEffect>
                                  </p:childTnLst>
                                </p:cTn>
                              </p:par>
                            </p:childTnLst>
                          </p:cTn>
                        </p:par>
                      </p:childTnLst>
                    </p:cTn>
                  </p:par>
                  <p:par>
                    <p:cTn id="127" fill="hold">
                      <p:stCondLst>
                        <p:cond delay="indefinite"/>
                      </p:stCondLst>
                      <p:childTnLst>
                        <p:par>
                          <p:cTn id="128" fill="hold">
                            <p:stCondLst>
                              <p:cond delay="0"/>
                            </p:stCondLst>
                            <p:childTnLst>
                              <p:par>
                                <p:cTn id="129" presetID="18" presetClass="entr" presetSubtype="3" fill="hold" grpId="0" nodeType="clickEffect">
                                  <p:stCondLst>
                                    <p:cond delay="0"/>
                                  </p:stCondLst>
                                  <p:childTnLst>
                                    <p:set>
                                      <p:cBhvr>
                                        <p:cTn id="130" dur="1" fill="hold">
                                          <p:stCondLst>
                                            <p:cond delay="0"/>
                                          </p:stCondLst>
                                        </p:cTn>
                                        <p:tgtEl>
                                          <p:spTgt spid="243762"/>
                                        </p:tgtEl>
                                        <p:attrNameLst>
                                          <p:attrName>style.visibility</p:attrName>
                                        </p:attrNameLst>
                                      </p:cBhvr>
                                      <p:to>
                                        <p:strVal val="visible"/>
                                      </p:to>
                                    </p:set>
                                    <p:animEffect transition="in" filter="strips(upRight)">
                                      <p:cBhvr>
                                        <p:cTn id="131" dur="500"/>
                                        <p:tgtEl>
                                          <p:spTgt spid="243762"/>
                                        </p:tgtEl>
                                      </p:cBhvr>
                                    </p:animEffect>
                                  </p:childTnLst>
                                </p:cTn>
                              </p:par>
                            </p:childTnLst>
                          </p:cTn>
                        </p:par>
                        <p:par>
                          <p:cTn id="132" fill="hold">
                            <p:stCondLst>
                              <p:cond delay="500"/>
                            </p:stCondLst>
                            <p:childTnLst>
                              <p:par>
                                <p:cTn id="133" presetID="18" presetClass="entr" presetSubtype="6" fill="hold" grpId="0" nodeType="afterEffect">
                                  <p:stCondLst>
                                    <p:cond delay="0"/>
                                  </p:stCondLst>
                                  <p:childTnLst>
                                    <p:set>
                                      <p:cBhvr>
                                        <p:cTn id="134" dur="1" fill="hold">
                                          <p:stCondLst>
                                            <p:cond delay="0"/>
                                          </p:stCondLst>
                                        </p:cTn>
                                        <p:tgtEl>
                                          <p:spTgt spid="243754"/>
                                        </p:tgtEl>
                                        <p:attrNameLst>
                                          <p:attrName>style.visibility</p:attrName>
                                        </p:attrNameLst>
                                      </p:cBhvr>
                                      <p:to>
                                        <p:strVal val="visible"/>
                                      </p:to>
                                    </p:set>
                                    <p:animEffect transition="in" filter="strips(downRight)">
                                      <p:cBhvr>
                                        <p:cTn id="135" dur="500"/>
                                        <p:tgtEl>
                                          <p:spTgt spid="243754"/>
                                        </p:tgtEl>
                                      </p:cBhvr>
                                    </p:animEffect>
                                  </p:childTnLst>
                                </p:cTn>
                              </p:par>
                            </p:childTnLst>
                          </p:cTn>
                        </p:par>
                        <p:par>
                          <p:cTn id="136" fill="hold">
                            <p:stCondLst>
                              <p:cond delay="1000"/>
                            </p:stCondLst>
                            <p:childTnLst>
                              <p:par>
                                <p:cTn id="137" presetID="18" presetClass="entr" presetSubtype="6" fill="hold" grpId="0" nodeType="afterEffect">
                                  <p:stCondLst>
                                    <p:cond delay="0"/>
                                  </p:stCondLst>
                                  <p:childTnLst>
                                    <p:set>
                                      <p:cBhvr>
                                        <p:cTn id="138" dur="1" fill="hold">
                                          <p:stCondLst>
                                            <p:cond delay="0"/>
                                          </p:stCondLst>
                                        </p:cTn>
                                        <p:tgtEl>
                                          <p:spTgt spid="243755"/>
                                        </p:tgtEl>
                                        <p:attrNameLst>
                                          <p:attrName>style.visibility</p:attrName>
                                        </p:attrNameLst>
                                      </p:cBhvr>
                                      <p:to>
                                        <p:strVal val="visible"/>
                                      </p:to>
                                    </p:set>
                                    <p:animEffect transition="in" filter="strips(downRight)">
                                      <p:cBhvr>
                                        <p:cTn id="139" dur="500"/>
                                        <p:tgtEl>
                                          <p:spTgt spid="243755"/>
                                        </p:tgtEl>
                                      </p:cBhvr>
                                    </p:animEffect>
                                  </p:childTnLst>
                                </p:cTn>
                              </p:par>
                            </p:childTnLst>
                          </p:cTn>
                        </p:par>
                      </p:childTnLst>
                    </p:cTn>
                  </p:par>
                  <p:par>
                    <p:cTn id="140" fill="hold">
                      <p:stCondLst>
                        <p:cond delay="indefinite"/>
                      </p:stCondLst>
                      <p:childTnLst>
                        <p:par>
                          <p:cTn id="141" fill="hold">
                            <p:stCondLst>
                              <p:cond delay="0"/>
                            </p:stCondLst>
                            <p:childTnLst>
                              <p:par>
                                <p:cTn id="142" presetID="18" presetClass="entr" presetSubtype="6" fill="hold" nodeType="clickEffect">
                                  <p:stCondLst>
                                    <p:cond delay="0"/>
                                  </p:stCondLst>
                                  <p:childTnLst>
                                    <p:set>
                                      <p:cBhvr>
                                        <p:cTn id="143" dur="1" fill="hold">
                                          <p:stCondLst>
                                            <p:cond delay="0"/>
                                          </p:stCondLst>
                                        </p:cTn>
                                        <p:tgtEl>
                                          <p:spTgt spid="10"/>
                                        </p:tgtEl>
                                        <p:attrNameLst>
                                          <p:attrName>style.visibility</p:attrName>
                                        </p:attrNameLst>
                                      </p:cBhvr>
                                      <p:to>
                                        <p:strVal val="visible"/>
                                      </p:to>
                                    </p:set>
                                    <p:animEffect transition="in" filter="strips(downRight)">
                                      <p:cBhvr>
                                        <p:cTn id="144" dur="500"/>
                                        <p:tgtEl>
                                          <p:spTgt spid="10"/>
                                        </p:tgtEl>
                                      </p:cBhvr>
                                    </p:animEffect>
                                  </p:childTnLst>
                                </p:cTn>
                              </p:par>
                            </p:childTnLst>
                          </p:cTn>
                        </p:par>
                        <p:par>
                          <p:cTn id="145" fill="hold">
                            <p:stCondLst>
                              <p:cond delay="500"/>
                            </p:stCondLst>
                            <p:childTnLst>
                              <p:par>
                                <p:cTn id="146" presetID="18" presetClass="entr" presetSubtype="6" fill="hold" grpId="0" nodeType="afterEffect">
                                  <p:stCondLst>
                                    <p:cond delay="0"/>
                                  </p:stCondLst>
                                  <p:childTnLst>
                                    <p:set>
                                      <p:cBhvr>
                                        <p:cTn id="147" dur="1" fill="hold">
                                          <p:stCondLst>
                                            <p:cond delay="0"/>
                                          </p:stCondLst>
                                        </p:cTn>
                                        <p:tgtEl>
                                          <p:spTgt spid="243756"/>
                                        </p:tgtEl>
                                        <p:attrNameLst>
                                          <p:attrName>style.visibility</p:attrName>
                                        </p:attrNameLst>
                                      </p:cBhvr>
                                      <p:to>
                                        <p:strVal val="visible"/>
                                      </p:to>
                                    </p:set>
                                    <p:animEffect transition="in" filter="strips(downRight)">
                                      <p:cBhvr>
                                        <p:cTn id="148" dur="500"/>
                                        <p:tgtEl>
                                          <p:spTgt spid="243756"/>
                                        </p:tgtEl>
                                      </p:cBhvr>
                                    </p:animEffect>
                                  </p:childTnLst>
                                </p:cTn>
                              </p:par>
                            </p:childTnLst>
                          </p:cTn>
                        </p:par>
                        <p:par>
                          <p:cTn id="149" fill="hold">
                            <p:stCondLst>
                              <p:cond delay="1000"/>
                            </p:stCondLst>
                            <p:childTnLst>
                              <p:par>
                                <p:cTn id="150" presetID="18" presetClass="entr" presetSubtype="6" fill="hold" grpId="0" nodeType="afterEffect">
                                  <p:stCondLst>
                                    <p:cond delay="0"/>
                                  </p:stCondLst>
                                  <p:childTnLst>
                                    <p:set>
                                      <p:cBhvr>
                                        <p:cTn id="151" dur="1" fill="hold">
                                          <p:stCondLst>
                                            <p:cond delay="0"/>
                                          </p:stCondLst>
                                        </p:cTn>
                                        <p:tgtEl>
                                          <p:spTgt spid="243761"/>
                                        </p:tgtEl>
                                        <p:attrNameLst>
                                          <p:attrName>style.visibility</p:attrName>
                                        </p:attrNameLst>
                                      </p:cBhvr>
                                      <p:to>
                                        <p:strVal val="visible"/>
                                      </p:to>
                                    </p:set>
                                    <p:animEffect transition="in" filter="strips(downRight)">
                                      <p:cBhvr>
                                        <p:cTn id="152" dur="500"/>
                                        <p:tgtEl>
                                          <p:spTgt spid="243761"/>
                                        </p:tgtEl>
                                      </p:cBhvr>
                                    </p:animEffect>
                                  </p:childTnLst>
                                </p:cTn>
                              </p:par>
                            </p:childTnLst>
                          </p:cTn>
                        </p:par>
                      </p:childTnLst>
                    </p:cTn>
                  </p:par>
                  <p:par>
                    <p:cTn id="153" fill="hold">
                      <p:stCondLst>
                        <p:cond delay="indefinite"/>
                      </p:stCondLst>
                      <p:childTnLst>
                        <p:par>
                          <p:cTn id="154" fill="hold">
                            <p:stCondLst>
                              <p:cond delay="0"/>
                            </p:stCondLst>
                            <p:childTnLst>
                              <p:par>
                                <p:cTn id="155" presetID="3" presetClass="entr" presetSubtype="10" fill="hold" grpId="0" nodeType="clickEffect">
                                  <p:stCondLst>
                                    <p:cond delay="0"/>
                                  </p:stCondLst>
                                  <p:childTnLst>
                                    <p:set>
                                      <p:cBhvr>
                                        <p:cTn id="156" dur="1" fill="hold">
                                          <p:stCondLst>
                                            <p:cond delay="0"/>
                                          </p:stCondLst>
                                        </p:cTn>
                                        <p:tgtEl>
                                          <p:spTgt spid="243767"/>
                                        </p:tgtEl>
                                        <p:attrNameLst>
                                          <p:attrName>style.visibility</p:attrName>
                                        </p:attrNameLst>
                                      </p:cBhvr>
                                      <p:to>
                                        <p:strVal val="visible"/>
                                      </p:to>
                                    </p:set>
                                    <p:animEffect transition="in" filter="blinds(horizontal)">
                                      <p:cBhvr>
                                        <p:cTn id="157" dur="500"/>
                                        <p:tgtEl>
                                          <p:spTgt spid="243767"/>
                                        </p:tgtEl>
                                      </p:cBhvr>
                                    </p:animEffect>
                                  </p:childTnLst>
                                </p:cTn>
                              </p:par>
                            </p:childTnLst>
                          </p:cTn>
                        </p:par>
                      </p:childTnLst>
                    </p:cTn>
                  </p:par>
                  <p:par>
                    <p:cTn id="158" fill="hold">
                      <p:stCondLst>
                        <p:cond delay="indefinite"/>
                      </p:stCondLst>
                      <p:childTnLst>
                        <p:par>
                          <p:cTn id="159" fill="hold">
                            <p:stCondLst>
                              <p:cond delay="0"/>
                            </p:stCondLst>
                            <p:childTnLst>
                              <p:par>
                                <p:cTn id="160" presetID="3" presetClass="entr" presetSubtype="10" fill="hold" grpId="0" nodeType="clickEffect">
                                  <p:stCondLst>
                                    <p:cond delay="0"/>
                                  </p:stCondLst>
                                  <p:childTnLst>
                                    <p:set>
                                      <p:cBhvr>
                                        <p:cTn id="161" dur="1" fill="hold">
                                          <p:stCondLst>
                                            <p:cond delay="0"/>
                                          </p:stCondLst>
                                        </p:cTn>
                                        <p:tgtEl>
                                          <p:spTgt spid="243768"/>
                                        </p:tgtEl>
                                        <p:attrNameLst>
                                          <p:attrName>style.visibility</p:attrName>
                                        </p:attrNameLst>
                                      </p:cBhvr>
                                      <p:to>
                                        <p:strVal val="visible"/>
                                      </p:to>
                                    </p:set>
                                    <p:animEffect transition="in" filter="blinds(horizontal)">
                                      <p:cBhvr>
                                        <p:cTn id="162" dur="500"/>
                                        <p:tgtEl>
                                          <p:spTgt spid="243768"/>
                                        </p:tgtEl>
                                      </p:cBhvr>
                                    </p:animEffect>
                                  </p:childTnLst>
                                </p:cTn>
                              </p:par>
                            </p:childTnLst>
                          </p:cTn>
                        </p:par>
                      </p:childTnLst>
                    </p:cTn>
                  </p:par>
                  <p:par>
                    <p:cTn id="163" fill="hold">
                      <p:stCondLst>
                        <p:cond delay="indefinite"/>
                      </p:stCondLst>
                      <p:childTnLst>
                        <p:par>
                          <p:cTn id="164" fill="hold">
                            <p:stCondLst>
                              <p:cond delay="0"/>
                            </p:stCondLst>
                            <p:childTnLst>
                              <p:par>
                                <p:cTn id="165" presetID="3" presetClass="entr" presetSubtype="10" fill="hold" grpId="0" nodeType="clickEffect">
                                  <p:stCondLst>
                                    <p:cond delay="0"/>
                                  </p:stCondLst>
                                  <p:childTnLst>
                                    <p:set>
                                      <p:cBhvr>
                                        <p:cTn id="166" dur="1" fill="hold">
                                          <p:stCondLst>
                                            <p:cond delay="0"/>
                                          </p:stCondLst>
                                        </p:cTn>
                                        <p:tgtEl>
                                          <p:spTgt spid="243769"/>
                                        </p:tgtEl>
                                        <p:attrNameLst>
                                          <p:attrName>style.visibility</p:attrName>
                                        </p:attrNameLst>
                                      </p:cBhvr>
                                      <p:to>
                                        <p:strVal val="visible"/>
                                      </p:to>
                                    </p:set>
                                    <p:animEffect transition="in" filter="blinds(horizontal)">
                                      <p:cBhvr>
                                        <p:cTn id="167" dur="500"/>
                                        <p:tgtEl>
                                          <p:spTgt spid="2437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3714" grpId="0" autoUpdateAnimBg="0"/>
      <p:bldP spid="243715" grpId="0" autoUpdateAnimBg="0"/>
      <p:bldP spid="243716" grpId="0" autoUpdateAnimBg="0"/>
      <p:bldP spid="243724" grpId="0" animBg="1"/>
      <p:bldP spid="243725" grpId="0" animBg="1"/>
      <p:bldP spid="243729" grpId="0" animBg="1"/>
      <p:bldP spid="243730" grpId="0" animBg="1"/>
      <p:bldP spid="243734" grpId="0" animBg="1"/>
      <p:bldP spid="243735" grpId="0" animBg="1"/>
      <p:bldP spid="243736" grpId="0" animBg="1"/>
      <p:bldP spid="243737" grpId="0" animBg="1"/>
      <p:bldP spid="243738" grpId="0" animBg="1"/>
      <p:bldP spid="243745" grpId="0" animBg="1"/>
      <p:bldP spid="243746" grpId="0" animBg="1"/>
      <p:bldP spid="243747" grpId="0" animBg="1"/>
      <p:bldP spid="243748" grpId="0" animBg="1"/>
      <p:bldP spid="243749" grpId="0" animBg="1"/>
      <p:bldP spid="243750" grpId="0" animBg="1"/>
      <p:bldP spid="243754" grpId="0" animBg="1"/>
      <p:bldP spid="243755" grpId="0" animBg="1"/>
      <p:bldP spid="243756" grpId="0" animBg="1"/>
      <p:bldP spid="243757" grpId="0" animBg="1"/>
      <p:bldP spid="243761" grpId="0" animBg="1"/>
      <p:bldP spid="243762" grpId="0" animBg="1"/>
      <p:bldP spid="243766" grpId="0" animBg="1"/>
      <p:bldP spid="243767" grpId="0" autoUpdateAnimBg="0"/>
      <p:bldP spid="243768" grpId="0" autoUpdateAnimBg="0"/>
      <p:bldP spid="243769" grpId="0"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p:txBody>
          <a:bodyPr/>
          <a:lstStyle/>
          <a:p>
            <a:endParaRPr lang="zh-CN" altLang="en-US" dirty="0"/>
          </a:p>
        </p:txBody>
      </p:sp>
      <p:sp>
        <p:nvSpPr>
          <p:cNvPr id="13" name="灯片编号占位符 5"/>
          <p:cNvSpPr>
            <a:spLocks noGrp="1"/>
          </p:cNvSpPr>
          <p:nvPr>
            <p:ph type="sldNum" sz="quarter" idx="12"/>
          </p:nvPr>
        </p:nvSpPr>
        <p:spPr/>
        <p:txBody>
          <a:bodyPr/>
          <a:lstStyle/>
          <a:p>
            <a:pPr>
              <a:defRPr/>
            </a:pPr>
            <a:fld id="{DBF99032-1CA3-47AC-BBF8-389026077D1A}" type="slidenum">
              <a:rPr lang="zh-CN" altLang="en-US"/>
              <a:t>38</a:t>
            </a:fld>
            <a:endParaRPr lang="en-US" altLang="zh-CN"/>
          </a:p>
        </p:txBody>
      </p:sp>
      <p:sp>
        <p:nvSpPr>
          <p:cNvPr id="232451" name="Text Box 3"/>
          <p:cNvSpPr txBox="1">
            <a:spLocks noChangeArrowheads="1"/>
          </p:cNvSpPr>
          <p:nvPr/>
        </p:nvSpPr>
        <p:spPr bwMode="auto">
          <a:xfrm>
            <a:off x="2949044" y="825042"/>
            <a:ext cx="6138219" cy="2554545"/>
          </a:xfrm>
          <a:prstGeom prst="rect">
            <a:avLst/>
          </a:prstGeom>
          <a:noFill/>
          <a:ln w="9525">
            <a:noFill/>
            <a:miter lim="800000"/>
          </a:ln>
          <a:effectLst/>
        </p:spPr>
        <p:txBody>
          <a:bodyPr wrap="none">
            <a:spAutoFit/>
          </a:bodyPr>
          <a:lstStyle/>
          <a:p>
            <a:pPr>
              <a:spcAft>
                <a:spcPts val="600"/>
              </a:spcAft>
            </a:pPr>
            <a:r>
              <a:rPr lang="zh-CN" altLang="en-US" sz="2800" dirty="0"/>
              <a:t>在异步串行传输系统中</a:t>
            </a:r>
            <a:endParaRPr lang="en-US" altLang="zh-CN" sz="2800" dirty="0"/>
          </a:p>
          <a:p>
            <a:pPr>
              <a:spcAft>
                <a:spcPts val="600"/>
              </a:spcAft>
            </a:pPr>
            <a:r>
              <a:rPr lang="zh-CN" altLang="en-US" sz="2800" dirty="0"/>
              <a:t>假设每秒传输 </a:t>
            </a:r>
            <a:r>
              <a:rPr lang="en-US" sz="2800" dirty="0">
                <a:solidFill>
                  <a:srgbClr val="0419E0"/>
                </a:solidFill>
              </a:rPr>
              <a:t>120</a:t>
            </a:r>
            <a:r>
              <a:rPr lang="en-US" sz="2800" dirty="0"/>
              <a:t> </a:t>
            </a:r>
            <a:r>
              <a:rPr lang="zh-CN" altLang="en-US" sz="2800" dirty="0"/>
              <a:t>个数据帧</a:t>
            </a:r>
            <a:endParaRPr lang="en-US" altLang="zh-CN" sz="2800" dirty="0"/>
          </a:p>
          <a:p>
            <a:pPr>
              <a:spcAft>
                <a:spcPts val="600"/>
              </a:spcAft>
            </a:pPr>
            <a:r>
              <a:rPr lang="zh-CN" altLang="en-US" sz="2800" dirty="0"/>
              <a:t>其字符格式规定包含</a:t>
            </a:r>
            <a:r>
              <a:rPr lang="en-US" sz="2800" dirty="0"/>
              <a:t>1</a:t>
            </a:r>
            <a:r>
              <a:rPr lang="zh-CN" altLang="en-US" sz="2800" dirty="0"/>
              <a:t>个起始位</a:t>
            </a:r>
            <a:endParaRPr lang="en-US" altLang="zh-CN" sz="2800" dirty="0"/>
          </a:p>
          <a:p>
            <a:pPr>
              <a:spcAft>
                <a:spcPts val="600"/>
              </a:spcAft>
            </a:pPr>
            <a:r>
              <a:rPr lang="en-US" sz="2800" dirty="0">
                <a:solidFill>
                  <a:srgbClr val="0419E0"/>
                </a:solidFill>
              </a:rPr>
              <a:t>7</a:t>
            </a:r>
            <a:r>
              <a:rPr lang="zh-CN" altLang="en-US" sz="2800" dirty="0"/>
              <a:t>个数据位，</a:t>
            </a:r>
            <a:r>
              <a:rPr lang="en-US" sz="2800" dirty="0">
                <a:solidFill>
                  <a:srgbClr val="0419E0"/>
                </a:solidFill>
              </a:rPr>
              <a:t>1</a:t>
            </a:r>
            <a:r>
              <a:rPr lang="zh-CN" altLang="en-US" sz="2800" dirty="0"/>
              <a:t>个奇校验位，</a:t>
            </a:r>
            <a:r>
              <a:rPr lang="en-US" sz="2800" dirty="0">
                <a:solidFill>
                  <a:srgbClr val="0419E0"/>
                </a:solidFill>
              </a:rPr>
              <a:t>1</a:t>
            </a:r>
            <a:r>
              <a:rPr lang="zh-CN" altLang="en-US" sz="2800" dirty="0"/>
              <a:t>个终止位</a:t>
            </a:r>
            <a:endParaRPr lang="en-US" altLang="zh-CN" sz="2800" dirty="0"/>
          </a:p>
          <a:p>
            <a:pPr>
              <a:spcAft>
                <a:spcPts val="600"/>
              </a:spcAft>
            </a:pPr>
            <a:r>
              <a:rPr lang="zh-CN" altLang="en-US" sz="2800" dirty="0"/>
              <a:t>试计算波特率</a:t>
            </a:r>
          </a:p>
        </p:txBody>
      </p:sp>
      <p:sp>
        <p:nvSpPr>
          <p:cNvPr id="232453" name="Text Box 5"/>
          <p:cNvSpPr txBox="1">
            <a:spLocks noChangeArrowheads="1"/>
          </p:cNvSpPr>
          <p:nvPr/>
        </p:nvSpPr>
        <p:spPr bwMode="auto">
          <a:xfrm>
            <a:off x="2809852" y="3760777"/>
            <a:ext cx="7500958" cy="523220"/>
          </a:xfrm>
          <a:prstGeom prst="rect">
            <a:avLst/>
          </a:prstGeom>
          <a:noFill/>
          <a:ln w="9525">
            <a:noFill/>
            <a:miter lim="800000"/>
          </a:ln>
          <a:effectLst/>
        </p:spPr>
        <p:txBody>
          <a:bodyPr wrap="square">
            <a:spAutoFit/>
          </a:bodyPr>
          <a:lstStyle/>
          <a:p>
            <a:r>
              <a:rPr lang="zh-CN" altLang="en-US" sz="2800" dirty="0"/>
              <a:t> 根据题目给出的字符格式</a:t>
            </a:r>
            <a:endParaRPr lang="zh-CN" altLang="en-US" sz="2800" dirty="0">
              <a:latin typeface="Times New Roman" panose="02020603050405020304" pitchFamily="18" charset="0"/>
              <a:cs typeface="Times New Roman" panose="02020603050405020304" pitchFamily="18" charset="0"/>
            </a:endParaRPr>
          </a:p>
        </p:txBody>
      </p:sp>
      <p:sp>
        <p:nvSpPr>
          <p:cNvPr id="17" name="Text Box 5"/>
          <p:cNvSpPr txBox="1">
            <a:spLocks noChangeArrowheads="1"/>
          </p:cNvSpPr>
          <p:nvPr/>
        </p:nvSpPr>
        <p:spPr bwMode="auto">
          <a:xfrm>
            <a:off x="1666844" y="214291"/>
            <a:ext cx="1428760" cy="584775"/>
          </a:xfrm>
          <a:prstGeom prst="rect">
            <a:avLst/>
          </a:prstGeom>
          <a:noFill/>
          <a:ln w="9525">
            <a:noFill/>
            <a:miter lim="800000"/>
          </a:ln>
          <a:effectLst/>
        </p:spPr>
        <p:txBody>
          <a:bodyPr wrap="square">
            <a:spAutoFit/>
          </a:bodyPr>
          <a:lstStyle/>
          <a:p>
            <a:pPr>
              <a:spcBef>
                <a:spcPct val="50000"/>
              </a:spcBef>
            </a:pPr>
            <a:r>
              <a:rPr lang="zh-CN" altLang="en-US" sz="3200" dirty="0">
                <a:solidFill>
                  <a:srgbClr val="0419E0"/>
                </a:solidFill>
                <a:latin typeface="Times New Roman" panose="02020603050405020304" pitchFamily="18" charset="0"/>
                <a:cs typeface="Times New Roman" panose="02020603050405020304" pitchFamily="18" charset="0"/>
              </a:rPr>
              <a:t>例</a:t>
            </a:r>
            <a:r>
              <a:rPr lang="en-US" altLang="zh-CN" sz="3200" dirty="0">
                <a:solidFill>
                  <a:srgbClr val="0419E0"/>
                </a:solidFill>
                <a:latin typeface="Times New Roman" panose="02020603050405020304" pitchFamily="18" charset="0"/>
                <a:cs typeface="Times New Roman" panose="02020603050405020304" pitchFamily="18" charset="0"/>
              </a:rPr>
              <a:t>3.2</a:t>
            </a:r>
            <a:endParaRPr lang="zh-CN" altLang="en-US" sz="3200" dirty="0">
              <a:solidFill>
                <a:srgbClr val="0419E0"/>
              </a:solidFill>
              <a:latin typeface="Times New Roman" panose="02020603050405020304" pitchFamily="18" charset="0"/>
            </a:endParaRPr>
          </a:p>
        </p:txBody>
      </p:sp>
      <p:sp>
        <p:nvSpPr>
          <p:cNvPr id="18" name="Text Box 5"/>
          <p:cNvSpPr txBox="1">
            <a:spLocks noChangeArrowheads="1"/>
          </p:cNvSpPr>
          <p:nvPr/>
        </p:nvSpPr>
        <p:spPr bwMode="auto">
          <a:xfrm>
            <a:off x="1809720" y="3689340"/>
            <a:ext cx="1357322" cy="584775"/>
          </a:xfrm>
          <a:prstGeom prst="rect">
            <a:avLst/>
          </a:prstGeom>
          <a:noFill/>
          <a:ln w="9525">
            <a:noFill/>
            <a:miter lim="800000"/>
          </a:ln>
          <a:effectLst/>
        </p:spPr>
        <p:txBody>
          <a:bodyPr wrap="square">
            <a:spAutoFit/>
          </a:bodyPr>
          <a:lstStyle/>
          <a:p>
            <a:pPr>
              <a:spcBef>
                <a:spcPct val="50000"/>
              </a:spcBef>
            </a:pPr>
            <a:r>
              <a:rPr lang="zh-CN" altLang="en-US" sz="3200" dirty="0">
                <a:solidFill>
                  <a:srgbClr val="0419E0"/>
                </a:solidFill>
                <a:latin typeface="Times New Roman" panose="02020603050405020304" pitchFamily="18" charset="0"/>
                <a:cs typeface="Times New Roman" panose="02020603050405020304" pitchFamily="18" charset="0"/>
              </a:rPr>
              <a:t>解</a:t>
            </a:r>
            <a:endParaRPr lang="zh-CN" altLang="en-US" sz="3200" dirty="0">
              <a:solidFill>
                <a:srgbClr val="0419E0"/>
              </a:solidFill>
              <a:latin typeface="Times New Roman" panose="02020603050405020304" pitchFamily="18" charset="0"/>
            </a:endParaRPr>
          </a:p>
        </p:txBody>
      </p:sp>
      <p:sp>
        <p:nvSpPr>
          <p:cNvPr id="19" name="Text Box 5"/>
          <p:cNvSpPr txBox="1">
            <a:spLocks noChangeArrowheads="1"/>
          </p:cNvSpPr>
          <p:nvPr/>
        </p:nvSpPr>
        <p:spPr bwMode="auto">
          <a:xfrm>
            <a:off x="3024198" y="4405978"/>
            <a:ext cx="7500958" cy="523220"/>
          </a:xfrm>
          <a:prstGeom prst="rect">
            <a:avLst/>
          </a:prstGeom>
          <a:noFill/>
          <a:ln w="9525">
            <a:noFill/>
            <a:miter lim="800000"/>
          </a:ln>
          <a:effectLst/>
        </p:spPr>
        <p:txBody>
          <a:bodyPr wrap="square">
            <a:spAutoFit/>
          </a:bodyPr>
          <a:lstStyle/>
          <a:p>
            <a:r>
              <a:rPr lang="zh-CN" altLang="en-US" sz="2800" dirty="0"/>
              <a:t>一帧包含 </a:t>
            </a:r>
            <a:r>
              <a:rPr lang="en-US" sz="2800" dirty="0"/>
              <a:t>1+7+1+1= </a:t>
            </a:r>
            <a:r>
              <a:rPr lang="en-US" sz="2800" dirty="0">
                <a:solidFill>
                  <a:srgbClr val="0419E0"/>
                </a:solidFill>
              </a:rPr>
              <a:t>10</a:t>
            </a:r>
            <a:r>
              <a:rPr lang="en-US" sz="2800" dirty="0"/>
              <a:t> </a:t>
            </a:r>
            <a:r>
              <a:rPr lang="zh-CN" altLang="en-US" sz="2800" dirty="0"/>
              <a:t>位</a:t>
            </a:r>
            <a:endParaRPr lang="zh-CN" altLang="en-US" sz="2800" dirty="0">
              <a:latin typeface="Times New Roman" panose="02020603050405020304" pitchFamily="18" charset="0"/>
              <a:cs typeface="Times New Roman" panose="02020603050405020304" pitchFamily="18" charset="0"/>
            </a:endParaRPr>
          </a:p>
        </p:txBody>
      </p:sp>
      <p:sp>
        <p:nvSpPr>
          <p:cNvPr id="20" name="Text Box 5"/>
          <p:cNvSpPr txBox="1">
            <a:spLocks noChangeArrowheads="1"/>
          </p:cNvSpPr>
          <p:nvPr/>
        </p:nvSpPr>
        <p:spPr bwMode="auto">
          <a:xfrm>
            <a:off x="2809852" y="5118099"/>
            <a:ext cx="7500958" cy="1319336"/>
          </a:xfrm>
          <a:prstGeom prst="rect">
            <a:avLst/>
          </a:prstGeom>
          <a:noFill/>
          <a:ln w="9525">
            <a:noFill/>
            <a:miter lim="800000"/>
          </a:ln>
          <a:effectLst/>
        </p:spPr>
        <p:txBody>
          <a:bodyPr wrap="square">
            <a:spAutoFit/>
          </a:bodyPr>
          <a:lstStyle/>
          <a:p>
            <a:pPr>
              <a:lnSpc>
                <a:spcPct val="150000"/>
              </a:lnSpc>
            </a:pPr>
            <a:r>
              <a:rPr lang="zh-CN" altLang="en-US" sz="2800" dirty="0"/>
              <a:t> 故波特率为</a:t>
            </a:r>
            <a:endParaRPr lang="en-US" altLang="zh-CN" sz="2800" dirty="0"/>
          </a:p>
          <a:p>
            <a:pPr>
              <a:lnSpc>
                <a:spcPct val="150000"/>
              </a:lnSpc>
            </a:pPr>
            <a:r>
              <a:rPr lang="zh-CN" altLang="en-US" sz="2800" dirty="0"/>
              <a:t>（</a:t>
            </a:r>
            <a:r>
              <a:rPr lang="en-US" sz="2800" dirty="0"/>
              <a:t>1+7+1+1</a:t>
            </a:r>
            <a:r>
              <a:rPr lang="zh-CN" altLang="en-US" sz="2800" dirty="0"/>
              <a:t>）</a:t>
            </a:r>
            <a:r>
              <a:rPr lang="en-US" sz="2800" dirty="0"/>
              <a:t>×120 = 1200bps = </a:t>
            </a:r>
            <a:r>
              <a:rPr lang="en-US" sz="2800" dirty="0">
                <a:solidFill>
                  <a:srgbClr val="0419E0"/>
                </a:solidFill>
              </a:rPr>
              <a:t>1200 </a:t>
            </a:r>
            <a:r>
              <a:rPr lang="zh-CN" altLang="en-US" sz="2800" dirty="0"/>
              <a:t>波特</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32451"/>
                                        </p:tgtEl>
                                        <p:attrNameLst>
                                          <p:attrName>style.visibility</p:attrName>
                                        </p:attrNameLst>
                                      </p:cBhvr>
                                      <p:to>
                                        <p:strVal val="visible"/>
                                      </p:to>
                                    </p:set>
                                    <p:animEffect transition="in" filter="blinds(horizontal)">
                                      <p:cBhvr>
                                        <p:cTn id="7" dur="500"/>
                                        <p:tgtEl>
                                          <p:spTgt spid="23245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blinds(horizontal)">
                                      <p:cBhvr>
                                        <p:cTn id="12" dur="500"/>
                                        <p:tgtEl>
                                          <p:spTgt spid="1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32453"/>
                                        </p:tgtEl>
                                        <p:attrNameLst>
                                          <p:attrName>style.visibility</p:attrName>
                                        </p:attrNameLst>
                                      </p:cBhvr>
                                      <p:to>
                                        <p:strVal val="visible"/>
                                      </p:to>
                                    </p:set>
                                    <p:animEffect transition="in" filter="blinds(horizontal)">
                                      <p:cBhvr>
                                        <p:cTn id="17" dur="500"/>
                                        <p:tgtEl>
                                          <p:spTgt spid="232453"/>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blinds(horizontal)">
                                      <p:cBhvr>
                                        <p:cTn id="22" dur="500"/>
                                        <p:tgtEl>
                                          <p:spTgt spid="19"/>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blinds(horizontal)">
                                      <p:cBhvr>
                                        <p:cTn id="2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2451" grpId="0" autoUpdateAnimBg="0"/>
      <p:bldP spid="232453" grpId="0" autoUpdateAnimBg="0"/>
      <p:bldP spid="18" grpId="0" autoUpdateAnimBg="0"/>
      <p:bldP spid="19" grpId="0" autoUpdateAnimBg="0"/>
      <p:bldP spid="20" grpId="0"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p:txBody>
          <a:bodyPr/>
          <a:lstStyle/>
          <a:p>
            <a:endParaRPr lang="zh-CN" altLang="en-US"/>
          </a:p>
        </p:txBody>
      </p:sp>
      <p:sp>
        <p:nvSpPr>
          <p:cNvPr id="11" name="灯片编号占位符 5"/>
          <p:cNvSpPr>
            <a:spLocks noGrp="1"/>
          </p:cNvSpPr>
          <p:nvPr>
            <p:ph type="sldNum" sz="quarter" idx="12"/>
          </p:nvPr>
        </p:nvSpPr>
        <p:spPr/>
        <p:txBody>
          <a:bodyPr/>
          <a:lstStyle/>
          <a:p>
            <a:pPr>
              <a:defRPr/>
            </a:pPr>
            <a:fld id="{DBF99032-1CA3-47AC-BBF8-389026077D1A}" type="slidenum">
              <a:rPr lang="zh-CN" altLang="en-US"/>
              <a:t>39</a:t>
            </a:fld>
            <a:endParaRPr lang="en-US" altLang="zh-CN"/>
          </a:p>
        </p:txBody>
      </p:sp>
      <p:sp>
        <p:nvSpPr>
          <p:cNvPr id="232451" name="Text Box 3"/>
          <p:cNvSpPr txBox="1">
            <a:spLocks noChangeArrowheads="1"/>
          </p:cNvSpPr>
          <p:nvPr/>
        </p:nvSpPr>
        <p:spPr bwMode="auto">
          <a:xfrm>
            <a:off x="2949044" y="825041"/>
            <a:ext cx="7225055" cy="2046714"/>
          </a:xfrm>
          <a:prstGeom prst="rect">
            <a:avLst/>
          </a:prstGeom>
          <a:noFill/>
          <a:ln w="9525">
            <a:noFill/>
            <a:miter lim="800000"/>
          </a:ln>
          <a:effectLst/>
        </p:spPr>
        <p:txBody>
          <a:bodyPr wrap="none">
            <a:spAutoFit/>
          </a:bodyPr>
          <a:lstStyle/>
          <a:p>
            <a:pPr>
              <a:spcAft>
                <a:spcPts val="600"/>
              </a:spcAft>
            </a:pPr>
            <a:r>
              <a:rPr lang="zh-CN" altLang="en-US" sz="2800" dirty="0"/>
              <a:t>在异步串行传输系统中</a:t>
            </a:r>
            <a:endParaRPr lang="en-US" altLang="zh-CN" sz="2800" dirty="0"/>
          </a:p>
          <a:p>
            <a:pPr>
              <a:spcAft>
                <a:spcPts val="600"/>
              </a:spcAft>
            </a:pPr>
            <a:r>
              <a:rPr lang="zh-CN" altLang="en-US" sz="2800" dirty="0"/>
              <a:t>若字符格式为</a:t>
            </a:r>
            <a:r>
              <a:rPr lang="en-US" altLang="zh-CN" sz="2800" dirty="0"/>
              <a:t>: </a:t>
            </a:r>
            <a:r>
              <a:rPr lang="en-US" sz="2800" dirty="0">
                <a:solidFill>
                  <a:srgbClr val="0419E0"/>
                </a:solidFill>
              </a:rPr>
              <a:t>1</a:t>
            </a:r>
            <a:r>
              <a:rPr lang="en-US" sz="2800" dirty="0"/>
              <a:t> </a:t>
            </a:r>
            <a:r>
              <a:rPr lang="zh-CN" altLang="en-US" sz="2800" dirty="0"/>
              <a:t>位起始位  </a:t>
            </a:r>
            <a:r>
              <a:rPr lang="en-US" sz="2800" dirty="0">
                <a:solidFill>
                  <a:srgbClr val="0419E0"/>
                </a:solidFill>
              </a:rPr>
              <a:t>8</a:t>
            </a:r>
            <a:r>
              <a:rPr lang="en-US" sz="2800" dirty="0"/>
              <a:t> </a:t>
            </a:r>
            <a:r>
              <a:rPr lang="zh-CN" altLang="en-US" sz="2800" dirty="0"/>
              <a:t>位数据位</a:t>
            </a:r>
            <a:endParaRPr lang="en-US" altLang="zh-CN" sz="2800" dirty="0"/>
          </a:p>
          <a:p>
            <a:pPr>
              <a:spcAft>
                <a:spcPts val="600"/>
              </a:spcAft>
            </a:pPr>
            <a:r>
              <a:rPr lang="en-US" sz="2800" dirty="0">
                <a:solidFill>
                  <a:srgbClr val="0419E0"/>
                </a:solidFill>
              </a:rPr>
              <a:t>1 </a:t>
            </a:r>
            <a:r>
              <a:rPr lang="zh-CN" altLang="en-US" sz="2800" dirty="0"/>
              <a:t>位奇校验位  </a:t>
            </a:r>
            <a:r>
              <a:rPr lang="en-US" sz="2800" dirty="0">
                <a:solidFill>
                  <a:srgbClr val="0419E0"/>
                </a:solidFill>
              </a:rPr>
              <a:t>1</a:t>
            </a:r>
            <a:r>
              <a:rPr lang="en-US" sz="2800" dirty="0"/>
              <a:t> </a:t>
            </a:r>
            <a:r>
              <a:rPr lang="zh-CN" altLang="en-US" sz="2800" dirty="0"/>
              <a:t>位终止位</a:t>
            </a:r>
            <a:endParaRPr lang="en-US" altLang="zh-CN" sz="2800" dirty="0"/>
          </a:p>
          <a:p>
            <a:pPr>
              <a:spcAft>
                <a:spcPts val="600"/>
              </a:spcAft>
            </a:pPr>
            <a:r>
              <a:rPr lang="zh-CN" altLang="en-US" sz="2800" dirty="0"/>
              <a:t>假设波特率为 </a:t>
            </a:r>
            <a:r>
              <a:rPr lang="en-US" sz="2800" dirty="0">
                <a:solidFill>
                  <a:srgbClr val="0419E0"/>
                </a:solidFill>
              </a:rPr>
              <a:t>1200</a:t>
            </a:r>
            <a:r>
              <a:rPr lang="en-US" sz="2800" dirty="0"/>
              <a:t> bps</a:t>
            </a:r>
            <a:r>
              <a:rPr lang="zh-CN" altLang="en-US" sz="2800" dirty="0"/>
              <a:t>，求这时的比特率。</a:t>
            </a:r>
          </a:p>
        </p:txBody>
      </p:sp>
      <p:sp>
        <p:nvSpPr>
          <p:cNvPr id="232453" name="Text Box 5"/>
          <p:cNvSpPr txBox="1">
            <a:spLocks noChangeArrowheads="1"/>
          </p:cNvSpPr>
          <p:nvPr/>
        </p:nvSpPr>
        <p:spPr bwMode="auto">
          <a:xfrm>
            <a:off x="2809852" y="3143248"/>
            <a:ext cx="7500958" cy="523220"/>
          </a:xfrm>
          <a:prstGeom prst="rect">
            <a:avLst/>
          </a:prstGeom>
          <a:noFill/>
          <a:ln w="9525">
            <a:noFill/>
            <a:miter lim="800000"/>
          </a:ln>
          <a:effectLst/>
        </p:spPr>
        <p:txBody>
          <a:bodyPr wrap="square">
            <a:spAutoFit/>
          </a:bodyPr>
          <a:lstStyle/>
          <a:p>
            <a:r>
              <a:rPr lang="zh-CN" altLang="en-US" sz="2800" dirty="0"/>
              <a:t>根据题目给出的字符格式</a:t>
            </a:r>
            <a:endParaRPr lang="zh-CN" altLang="en-US" sz="2800" dirty="0">
              <a:latin typeface="Times New Roman" panose="02020603050405020304" pitchFamily="18" charset="0"/>
              <a:cs typeface="Times New Roman" panose="02020603050405020304" pitchFamily="18" charset="0"/>
            </a:endParaRPr>
          </a:p>
        </p:txBody>
      </p:sp>
      <p:sp>
        <p:nvSpPr>
          <p:cNvPr id="17" name="Text Box 5"/>
          <p:cNvSpPr txBox="1">
            <a:spLocks noChangeArrowheads="1"/>
          </p:cNvSpPr>
          <p:nvPr/>
        </p:nvSpPr>
        <p:spPr bwMode="auto">
          <a:xfrm>
            <a:off x="1666844" y="214291"/>
            <a:ext cx="1428760" cy="584775"/>
          </a:xfrm>
          <a:prstGeom prst="rect">
            <a:avLst/>
          </a:prstGeom>
          <a:noFill/>
          <a:ln w="9525">
            <a:noFill/>
            <a:miter lim="800000"/>
          </a:ln>
          <a:effectLst/>
        </p:spPr>
        <p:txBody>
          <a:bodyPr wrap="square">
            <a:spAutoFit/>
          </a:bodyPr>
          <a:lstStyle/>
          <a:p>
            <a:pPr>
              <a:spcBef>
                <a:spcPct val="50000"/>
              </a:spcBef>
            </a:pPr>
            <a:r>
              <a:rPr lang="zh-CN" altLang="en-US" sz="3200" dirty="0">
                <a:solidFill>
                  <a:srgbClr val="0419E0"/>
                </a:solidFill>
                <a:latin typeface="Times New Roman" panose="02020603050405020304" pitchFamily="18" charset="0"/>
                <a:cs typeface="Times New Roman" panose="02020603050405020304" pitchFamily="18" charset="0"/>
              </a:rPr>
              <a:t>例</a:t>
            </a:r>
            <a:r>
              <a:rPr lang="en-US" altLang="zh-CN" sz="3200" dirty="0">
                <a:solidFill>
                  <a:srgbClr val="0419E0"/>
                </a:solidFill>
                <a:latin typeface="Times New Roman" panose="02020603050405020304" pitchFamily="18" charset="0"/>
                <a:cs typeface="Times New Roman" panose="02020603050405020304" pitchFamily="18" charset="0"/>
              </a:rPr>
              <a:t>3.4</a:t>
            </a:r>
            <a:endParaRPr lang="zh-CN" altLang="en-US" sz="3200" dirty="0">
              <a:solidFill>
                <a:srgbClr val="0419E0"/>
              </a:solidFill>
              <a:latin typeface="Times New Roman" panose="02020603050405020304" pitchFamily="18" charset="0"/>
            </a:endParaRPr>
          </a:p>
        </p:txBody>
      </p:sp>
      <p:sp>
        <p:nvSpPr>
          <p:cNvPr id="18" name="Text Box 5"/>
          <p:cNvSpPr txBox="1">
            <a:spLocks noChangeArrowheads="1"/>
          </p:cNvSpPr>
          <p:nvPr/>
        </p:nvSpPr>
        <p:spPr bwMode="auto">
          <a:xfrm>
            <a:off x="1809720" y="3058540"/>
            <a:ext cx="1357322" cy="584775"/>
          </a:xfrm>
          <a:prstGeom prst="rect">
            <a:avLst/>
          </a:prstGeom>
          <a:noFill/>
          <a:ln w="9525">
            <a:noFill/>
            <a:miter lim="800000"/>
          </a:ln>
          <a:effectLst/>
        </p:spPr>
        <p:txBody>
          <a:bodyPr wrap="square">
            <a:spAutoFit/>
          </a:bodyPr>
          <a:lstStyle/>
          <a:p>
            <a:pPr>
              <a:spcBef>
                <a:spcPct val="50000"/>
              </a:spcBef>
            </a:pPr>
            <a:r>
              <a:rPr lang="zh-CN" altLang="en-US" sz="3200" dirty="0">
                <a:solidFill>
                  <a:srgbClr val="0419E0"/>
                </a:solidFill>
                <a:latin typeface="Times New Roman" panose="02020603050405020304" pitchFamily="18" charset="0"/>
                <a:cs typeface="Times New Roman" panose="02020603050405020304" pitchFamily="18" charset="0"/>
              </a:rPr>
              <a:t>解</a:t>
            </a:r>
            <a:endParaRPr lang="zh-CN" altLang="en-US" sz="3200" dirty="0">
              <a:solidFill>
                <a:srgbClr val="0419E0"/>
              </a:solidFill>
              <a:latin typeface="Times New Roman" panose="02020603050405020304" pitchFamily="18" charset="0"/>
            </a:endParaRPr>
          </a:p>
        </p:txBody>
      </p:sp>
      <p:sp>
        <p:nvSpPr>
          <p:cNvPr id="19" name="Text Box 5"/>
          <p:cNvSpPr txBox="1">
            <a:spLocks noChangeArrowheads="1"/>
          </p:cNvSpPr>
          <p:nvPr/>
        </p:nvSpPr>
        <p:spPr bwMode="auto">
          <a:xfrm>
            <a:off x="2809852" y="3810003"/>
            <a:ext cx="7500958" cy="523220"/>
          </a:xfrm>
          <a:prstGeom prst="rect">
            <a:avLst/>
          </a:prstGeom>
          <a:noFill/>
          <a:ln w="9525">
            <a:noFill/>
            <a:miter lim="800000"/>
          </a:ln>
          <a:effectLst/>
        </p:spPr>
        <p:txBody>
          <a:bodyPr wrap="square">
            <a:spAutoFit/>
          </a:bodyPr>
          <a:lstStyle/>
          <a:p>
            <a:r>
              <a:rPr lang="zh-CN" altLang="en-US" sz="2800" dirty="0"/>
              <a:t>有效数据位为 </a:t>
            </a:r>
            <a:r>
              <a:rPr lang="en-US" sz="2800" dirty="0">
                <a:solidFill>
                  <a:srgbClr val="0419E0"/>
                </a:solidFill>
              </a:rPr>
              <a:t>8</a:t>
            </a:r>
            <a:r>
              <a:rPr lang="en-US" sz="2800" dirty="0"/>
              <a:t> </a:t>
            </a:r>
            <a:r>
              <a:rPr lang="zh-CN" altLang="en-US" sz="2800" dirty="0"/>
              <a:t>位</a:t>
            </a:r>
            <a:endParaRPr lang="zh-CN" altLang="en-US" sz="2800" dirty="0">
              <a:latin typeface="Times New Roman" panose="02020603050405020304" pitchFamily="18" charset="0"/>
              <a:cs typeface="Times New Roman" panose="02020603050405020304" pitchFamily="18" charset="0"/>
            </a:endParaRPr>
          </a:p>
        </p:txBody>
      </p:sp>
      <p:sp>
        <p:nvSpPr>
          <p:cNvPr id="20" name="Text Box 5"/>
          <p:cNvSpPr txBox="1">
            <a:spLocks noChangeArrowheads="1"/>
          </p:cNvSpPr>
          <p:nvPr/>
        </p:nvSpPr>
        <p:spPr bwMode="auto">
          <a:xfrm>
            <a:off x="2809852" y="5143513"/>
            <a:ext cx="7500958" cy="1168400"/>
          </a:xfrm>
          <a:prstGeom prst="rect">
            <a:avLst/>
          </a:prstGeom>
          <a:noFill/>
          <a:ln w="9525">
            <a:noFill/>
            <a:miter lim="800000"/>
          </a:ln>
          <a:effectLst/>
        </p:spPr>
        <p:txBody>
          <a:bodyPr wrap="square">
            <a:spAutoFit/>
          </a:bodyPr>
          <a:lstStyle/>
          <a:p>
            <a:pPr>
              <a:lnSpc>
                <a:spcPct val="150000"/>
              </a:lnSpc>
            </a:pPr>
            <a:r>
              <a:rPr lang="zh-CN" altLang="en-US" sz="2800"/>
              <a:t>故比特率</a:t>
            </a:r>
            <a:r>
              <a:rPr lang="zh-CN" altLang="en-US" sz="2800" dirty="0"/>
              <a:t>为</a:t>
            </a:r>
            <a:endParaRPr lang="en-US" altLang="zh-CN" sz="2800" dirty="0"/>
          </a:p>
          <a:p>
            <a:r>
              <a:rPr lang="en-US" sz="2800" dirty="0"/>
              <a:t>1200 ×</a:t>
            </a:r>
            <a:r>
              <a:rPr lang="zh-CN" altLang="en-US" sz="2800" dirty="0"/>
              <a:t>（</a:t>
            </a:r>
            <a:r>
              <a:rPr lang="en-US" sz="2800" dirty="0"/>
              <a:t>8/11</a:t>
            </a:r>
            <a:r>
              <a:rPr lang="zh-CN" altLang="en-US" sz="2800" dirty="0"/>
              <a:t>）</a:t>
            </a:r>
            <a:r>
              <a:rPr lang="en-US" sz="2800" dirty="0"/>
              <a:t>= </a:t>
            </a:r>
            <a:r>
              <a:rPr lang="en-US" sz="2800" dirty="0">
                <a:solidFill>
                  <a:srgbClr val="0419E0"/>
                </a:solidFill>
              </a:rPr>
              <a:t> 872.72 </a:t>
            </a:r>
            <a:r>
              <a:rPr lang="en-US" sz="2800" dirty="0"/>
              <a:t>bps</a:t>
            </a:r>
            <a:endParaRPr lang="zh-CN" altLang="en-US" sz="2800" dirty="0"/>
          </a:p>
        </p:txBody>
      </p:sp>
      <p:sp>
        <p:nvSpPr>
          <p:cNvPr id="9" name="Text Box 5"/>
          <p:cNvSpPr txBox="1">
            <a:spLocks noChangeArrowheads="1"/>
          </p:cNvSpPr>
          <p:nvPr/>
        </p:nvSpPr>
        <p:spPr bwMode="auto">
          <a:xfrm>
            <a:off x="2809852" y="4476758"/>
            <a:ext cx="7500958" cy="523220"/>
          </a:xfrm>
          <a:prstGeom prst="rect">
            <a:avLst/>
          </a:prstGeom>
          <a:noFill/>
          <a:ln w="9525">
            <a:noFill/>
            <a:miter lim="800000"/>
          </a:ln>
          <a:effectLst/>
        </p:spPr>
        <p:txBody>
          <a:bodyPr wrap="square">
            <a:spAutoFit/>
          </a:bodyPr>
          <a:lstStyle/>
          <a:p>
            <a:r>
              <a:rPr lang="zh-CN" altLang="en-US" sz="2800" dirty="0"/>
              <a:t>传送一个字符需</a:t>
            </a:r>
            <a:r>
              <a:rPr lang="en-US" sz="2800" dirty="0"/>
              <a:t>   1+8+1+1= </a:t>
            </a:r>
            <a:r>
              <a:rPr lang="en-US" sz="2800" dirty="0">
                <a:solidFill>
                  <a:srgbClr val="0419E0"/>
                </a:solidFill>
              </a:rPr>
              <a:t>11 </a:t>
            </a:r>
            <a:r>
              <a:rPr lang="zh-CN" altLang="en-US" sz="2800" dirty="0"/>
              <a:t>位</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32451"/>
                                        </p:tgtEl>
                                        <p:attrNameLst>
                                          <p:attrName>style.visibility</p:attrName>
                                        </p:attrNameLst>
                                      </p:cBhvr>
                                      <p:to>
                                        <p:strVal val="visible"/>
                                      </p:to>
                                    </p:set>
                                    <p:animEffect transition="in" filter="blinds(horizontal)">
                                      <p:cBhvr>
                                        <p:cTn id="7" dur="500"/>
                                        <p:tgtEl>
                                          <p:spTgt spid="23245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blinds(horizontal)">
                                      <p:cBhvr>
                                        <p:cTn id="12" dur="500"/>
                                        <p:tgtEl>
                                          <p:spTgt spid="1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32453"/>
                                        </p:tgtEl>
                                        <p:attrNameLst>
                                          <p:attrName>style.visibility</p:attrName>
                                        </p:attrNameLst>
                                      </p:cBhvr>
                                      <p:to>
                                        <p:strVal val="visible"/>
                                      </p:to>
                                    </p:set>
                                    <p:animEffect transition="in" filter="blinds(horizontal)">
                                      <p:cBhvr>
                                        <p:cTn id="17" dur="500"/>
                                        <p:tgtEl>
                                          <p:spTgt spid="232453"/>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blinds(horizontal)">
                                      <p:cBhvr>
                                        <p:cTn id="22" dur="500"/>
                                        <p:tgtEl>
                                          <p:spTgt spid="19"/>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blinds(horizontal)">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blinds(horizontal)">
                                      <p:cBhvr>
                                        <p:cTn id="32"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2451" grpId="0" autoUpdateAnimBg="0"/>
      <p:bldP spid="232453" grpId="0" autoUpdateAnimBg="0"/>
      <p:bldP spid="18" grpId="0" autoUpdateAnimBg="0"/>
      <p:bldP spid="19" grpId="0" autoUpdateAnimBg="0"/>
      <p:bldP spid="20" grpId="0" bldLvl="0" animBg="1" autoUpdateAnimBg="0"/>
      <p:bldP spid="9" grpId="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p:txBody>
          <a:bodyPr/>
          <a:lstStyle/>
          <a:p>
            <a:r>
              <a:rPr lang="zh-CN" altLang="en-US" dirty="0"/>
              <a:t>单总线结构框图 </a:t>
            </a:r>
          </a:p>
          <a:p>
            <a:endParaRPr lang="zh-CN" altLang="en-US" dirty="0"/>
          </a:p>
        </p:txBody>
      </p:sp>
      <p:sp>
        <p:nvSpPr>
          <p:cNvPr id="4" name="标题 3"/>
          <p:cNvSpPr>
            <a:spLocks noGrp="1"/>
          </p:cNvSpPr>
          <p:nvPr>
            <p:ph type="title"/>
          </p:nvPr>
        </p:nvSpPr>
        <p:spPr/>
        <p:txBody>
          <a:bodyPr>
            <a:normAutofit fontScale="90000"/>
          </a:bodyPr>
          <a:lstStyle/>
          <a:p>
            <a:r>
              <a:rPr lang="zh-CN" altLang="en-US" dirty="0"/>
              <a:t>总线结构的计算机举例</a:t>
            </a:r>
          </a:p>
        </p:txBody>
      </p:sp>
      <p:sp>
        <p:nvSpPr>
          <p:cNvPr id="31" name="灯片编号占位符 30"/>
          <p:cNvSpPr>
            <a:spLocks noGrp="1"/>
          </p:cNvSpPr>
          <p:nvPr>
            <p:ph type="sldNum" sz="quarter" idx="12"/>
          </p:nvPr>
        </p:nvSpPr>
        <p:spPr/>
        <p:txBody>
          <a:bodyPr/>
          <a:lstStyle/>
          <a:p>
            <a:pPr>
              <a:defRPr/>
            </a:pPr>
            <a:fld id="{53360D1C-2642-4B79-90FF-DAB2530C03BE}" type="slidenum">
              <a:rPr lang="zh-CN" altLang="en-US"/>
              <a:t>4</a:t>
            </a:fld>
            <a:endParaRPr lang="en-US" altLang="zh-CN"/>
          </a:p>
        </p:txBody>
      </p:sp>
      <p:grpSp>
        <p:nvGrpSpPr>
          <p:cNvPr id="2" name="Group 2"/>
          <p:cNvGrpSpPr/>
          <p:nvPr/>
        </p:nvGrpSpPr>
        <p:grpSpPr bwMode="auto">
          <a:xfrm>
            <a:off x="2133600" y="1524001"/>
            <a:ext cx="8229600" cy="695325"/>
            <a:chOff x="384" y="1056"/>
            <a:chExt cx="5184" cy="438"/>
          </a:xfrm>
        </p:grpSpPr>
        <p:sp>
          <p:nvSpPr>
            <p:cNvPr id="19485" name="Rectangle 3"/>
            <p:cNvSpPr>
              <a:spLocks noChangeArrowheads="1"/>
            </p:cNvSpPr>
            <p:nvPr/>
          </p:nvSpPr>
          <p:spPr bwMode="auto">
            <a:xfrm>
              <a:off x="2046" y="1056"/>
              <a:ext cx="2025" cy="269"/>
            </a:xfrm>
            <a:prstGeom prst="rect">
              <a:avLst/>
            </a:prstGeom>
            <a:noFill/>
            <a:ln w="9525">
              <a:noFill/>
              <a:miter lim="800000"/>
            </a:ln>
          </p:spPr>
          <p:txBody>
            <a:bodyPr wrap="none" lIns="0" tIns="0" rIns="0" bIns="0">
              <a:spAutoFit/>
            </a:bodyPr>
            <a:lstStyle/>
            <a:p>
              <a:r>
                <a:rPr lang="zh-CN" altLang="en-US" sz="2800">
                  <a:solidFill>
                    <a:schemeClr val="folHlink"/>
                  </a:solidFill>
                </a:rPr>
                <a:t>单总线（系统总线）</a:t>
              </a:r>
              <a:endParaRPr lang="zh-CN" altLang="en-US" sz="2800">
                <a:solidFill>
                  <a:schemeClr val="folHlink"/>
                </a:solidFill>
                <a:latin typeface="Times New Roman" panose="02020603050405020304" pitchFamily="18" charset="0"/>
              </a:endParaRPr>
            </a:p>
          </p:txBody>
        </p:sp>
        <p:sp>
          <p:nvSpPr>
            <p:cNvPr id="19486" name="Freeform 4"/>
            <p:cNvSpPr/>
            <p:nvPr/>
          </p:nvSpPr>
          <p:spPr bwMode="auto">
            <a:xfrm>
              <a:off x="384" y="1350"/>
              <a:ext cx="5184" cy="144"/>
            </a:xfrm>
            <a:custGeom>
              <a:avLst/>
              <a:gdLst>
                <a:gd name="T0" fmla="*/ 0 w 4569"/>
                <a:gd name="T1" fmla="*/ 70 h 148"/>
                <a:gd name="T2" fmla="*/ 268 w 4569"/>
                <a:gd name="T3" fmla="*/ 140 h 148"/>
                <a:gd name="T4" fmla="*/ 268 w 4569"/>
                <a:gd name="T5" fmla="*/ 118 h 148"/>
                <a:gd name="T6" fmla="*/ 5617 w 4569"/>
                <a:gd name="T7" fmla="*/ 118 h 148"/>
                <a:gd name="T8" fmla="*/ 5617 w 4569"/>
                <a:gd name="T9" fmla="*/ 140 h 148"/>
                <a:gd name="T10" fmla="*/ 5882 w 4569"/>
                <a:gd name="T11" fmla="*/ 70 h 148"/>
                <a:gd name="T12" fmla="*/ 5617 w 4569"/>
                <a:gd name="T13" fmla="*/ 0 h 148"/>
                <a:gd name="T14" fmla="*/ 5617 w 4569"/>
                <a:gd name="T15" fmla="*/ 23 h 148"/>
                <a:gd name="T16" fmla="*/ 268 w 4569"/>
                <a:gd name="T17" fmla="*/ 23 h 148"/>
                <a:gd name="T18" fmla="*/ 268 w 4569"/>
                <a:gd name="T19" fmla="*/ 0 h 148"/>
                <a:gd name="T20" fmla="*/ 0 w 4569"/>
                <a:gd name="T21" fmla="*/ 70 h 14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569"/>
                <a:gd name="T34" fmla="*/ 0 h 148"/>
                <a:gd name="T35" fmla="*/ 4569 w 4569"/>
                <a:gd name="T36" fmla="*/ 148 h 14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569" h="148">
                  <a:moveTo>
                    <a:pt x="0" y="74"/>
                  </a:moveTo>
                  <a:lnTo>
                    <a:pt x="208" y="148"/>
                  </a:lnTo>
                  <a:lnTo>
                    <a:pt x="208" y="124"/>
                  </a:lnTo>
                  <a:lnTo>
                    <a:pt x="4364" y="124"/>
                  </a:lnTo>
                  <a:lnTo>
                    <a:pt x="4364" y="148"/>
                  </a:lnTo>
                  <a:lnTo>
                    <a:pt x="4569" y="74"/>
                  </a:lnTo>
                  <a:lnTo>
                    <a:pt x="4364" y="0"/>
                  </a:lnTo>
                  <a:lnTo>
                    <a:pt x="4364" y="25"/>
                  </a:lnTo>
                  <a:lnTo>
                    <a:pt x="208" y="25"/>
                  </a:lnTo>
                  <a:lnTo>
                    <a:pt x="208" y="0"/>
                  </a:lnTo>
                  <a:lnTo>
                    <a:pt x="0" y="74"/>
                  </a:lnTo>
                  <a:close/>
                </a:path>
              </a:pathLst>
            </a:custGeom>
            <a:solidFill>
              <a:schemeClr val="folHlink"/>
            </a:solidFill>
            <a:ln w="17463">
              <a:solidFill>
                <a:schemeClr val="folHlink"/>
              </a:solidFill>
              <a:round/>
            </a:ln>
          </p:spPr>
          <p:txBody>
            <a:bodyPr/>
            <a:lstStyle/>
            <a:p>
              <a:endParaRPr lang="zh-CN" altLang="en-US"/>
            </a:p>
          </p:txBody>
        </p:sp>
      </p:grpSp>
      <p:grpSp>
        <p:nvGrpSpPr>
          <p:cNvPr id="3" name="Group 6"/>
          <p:cNvGrpSpPr/>
          <p:nvPr/>
        </p:nvGrpSpPr>
        <p:grpSpPr bwMode="auto">
          <a:xfrm>
            <a:off x="2362201" y="2171701"/>
            <a:ext cx="7959725" cy="3819525"/>
            <a:chOff x="528" y="1368"/>
            <a:chExt cx="5014" cy="2406"/>
          </a:xfrm>
        </p:grpSpPr>
        <p:grpSp>
          <p:nvGrpSpPr>
            <p:cNvPr id="19465" name="Group 7"/>
            <p:cNvGrpSpPr/>
            <p:nvPr/>
          </p:nvGrpSpPr>
          <p:grpSpPr bwMode="auto">
            <a:xfrm>
              <a:off x="528" y="1368"/>
              <a:ext cx="719" cy="2389"/>
              <a:chOff x="528" y="1615"/>
              <a:chExt cx="719" cy="2389"/>
            </a:xfrm>
          </p:grpSpPr>
          <p:sp>
            <p:nvSpPr>
              <p:cNvPr id="19483" name="Rectangle 8"/>
              <p:cNvSpPr>
                <a:spLocks noChangeArrowheads="1"/>
              </p:cNvSpPr>
              <p:nvPr/>
            </p:nvSpPr>
            <p:spPr bwMode="auto">
              <a:xfrm>
                <a:off x="528" y="2352"/>
                <a:ext cx="719" cy="1652"/>
              </a:xfrm>
              <a:prstGeom prst="rect">
                <a:avLst/>
              </a:prstGeom>
              <a:noFill/>
              <a:ln w="38100">
                <a:solidFill>
                  <a:schemeClr val="folHlink"/>
                </a:solidFill>
                <a:miter lim="800000"/>
              </a:ln>
            </p:spPr>
            <p:txBody>
              <a:bodyPr/>
              <a:lstStyle/>
              <a:p>
                <a:endParaRPr lang="zh-CN" altLang="en-US" sz="3200">
                  <a:latin typeface="Times New Roman" panose="02020603050405020304" pitchFamily="18" charset="0"/>
                </a:endParaRPr>
              </a:p>
              <a:p>
                <a:endParaRPr lang="zh-CN" altLang="en-US" sz="3200">
                  <a:latin typeface="Times New Roman" panose="02020603050405020304" pitchFamily="18" charset="0"/>
                </a:endParaRPr>
              </a:p>
              <a:p>
                <a:r>
                  <a:rPr lang="en-US" altLang="zh-CN" sz="2800">
                    <a:latin typeface="Times New Roman" panose="02020603050405020304" pitchFamily="18" charset="0"/>
                  </a:rPr>
                  <a:t> CPU</a:t>
                </a:r>
              </a:p>
            </p:txBody>
          </p:sp>
          <p:sp>
            <p:nvSpPr>
              <p:cNvPr id="19484" name="Freeform 9"/>
              <p:cNvSpPr/>
              <p:nvPr/>
            </p:nvSpPr>
            <p:spPr bwMode="auto">
              <a:xfrm>
                <a:off x="802" y="1615"/>
                <a:ext cx="206" cy="737"/>
              </a:xfrm>
              <a:custGeom>
                <a:avLst/>
                <a:gdLst>
                  <a:gd name="T0" fmla="*/ 148 w 141"/>
                  <a:gd name="T1" fmla="*/ 0 h 482"/>
                  <a:gd name="T2" fmla="*/ 301 w 141"/>
                  <a:gd name="T3" fmla="*/ 220 h 482"/>
                  <a:gd name="T4" fmla="*/ 226 w 141"/>
                  <a:gd name="T5" fmla="*/ 220 h 482"/>
                  <a:gd name="T6" fmla="*/ 226 w 141"/>
                  <a:gd name="T7" fmla="*/ 905 h 482"/>
                  <a:gd name="T8" fmla="*/ 301 w 141"/>
                  <a:gd name="T9" fmla="*/ 905 h 482"/>
                  <a:gd name="T10" fmla="*/ 148 w 141"/>
                  <a:gd name="T11" fmla="*/ 1127 h 482"/>
                  <a:gd name="T12" fmla="*/ 0 w 141"/>
                  <a:gd name="T13" fmla="*/ 905 h 482"/>
                  <a:gd name="T14" fmla="*/ 73 w 141"/>
                  <a:gd name="T15" fmla="*/ 905 h 482"/>
                  <a:gd name="T16" fmla="*/ 73 w 141"/>
                  <a:gd name="T17" fmla="*/ 220 h 482"/>
                  <a:gd name="T18" fmla="*/ 0 w 141"/>
                  <a:gd name="T19" fmla="*/ 220 h 482"/>
                  <a:gd name="T20" fmla="*/ 148 w 141"/>
                  <a:gd name="T21" fmla="*/ 0 h 48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41"/>
                  <a:gd name="T34" fmla="*/ 0 h 482"/>
                  <a:gd name="T35" fmla="*/ 141 w 141"/>
                  <a:gd name="T36" fmla="*/ 482 h 48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41" h="482">
                    <a:moveTo>
                      <a:pt x="69" y="0"/>
                    </a:moveTo>
                    <a:lnTo>
                      <a:pt x="141" y="94"/>
                    </a:lnTo>
                    <a:lnTo>
                      <a:pt x="106" y="94"/>
                    </a:lnTo>
                    <a:lnTo>
                      <a:pt x="106" y="387"/>
                    </a:lnTo>
                    <a:lnTo>
                      <a:pt x="141" y="387"/>
                    </a:lnTo>
                    <a:lnTo>
                      <a:pt x="69" y="482"/>
                    </a:lnTo>
                    <a:lnTo>
                      <a:pt x="0" y="387"/>
                    </a:lnTo>
                    <a:lnTo>
                      <a:pt x="34" y="387"/>
                    </a:lnTo>
                    <a:lnTo>
                      <a:pt x="34" y="94"/>
                    </a:lnTo>
                    <a:lnTo>
                      <a:pt x="0" y="94"/>
                    </a:lnTo>
                    <a:lnTo>
                      <a:pt x="69" y="0"/>
                    </a:lnTo>
                    <a:close/>
                  </a:path>
                </a:pathLst>
              </a:custGeom>
              <a:noFill/>
              <a:ln w="38100">
                <a:solidFill>
                  <a:schemeClr val="folHlink"/>
                </a:solidFill>
                <a:round/>
              </a:ln>
            </p:spPr>
            <p:txBody>
              <a:bodyPr/>
              <a:lstStyle/>
              <a:p>
                <a:endParaRPr lang="zh-CN" altLang="en-US"/>
              </a:p>
            </p:txBody>
          </p:sp>
        </p:grpSp>
        <p:grpSp>
          <p:nvGrpSpPr>
            <p:cNvPr id="19466" name="Group 10"/>
            <p:cNvGrpSpPr/>
            <p:nvPr/>
          </p:nvGrpSpPr>
          <p:grpSpPr bwMode="auto">
            <a:xfrm>
              <a:off x="1392" y="1385"/>
              <a:ext cx="720" cy="2389"/>
              <a:chOff x="1392" y="1632"/>
              <a:chExt cx="720" cy="2389"/>
            </a:xfrm>
          </p:grpSpPr>
          <p:sp>
            <p:nvSpPr>
              <p:cNvPr id="19481" name="Rectangle 11"/>
              <p:cNvSpPr>
                <a:spLocks noChangeArrowheads="1"/>
              </p:cNvSpPr>
              <p:nvPr/>
            </p:nvSpPr>
            <p:spPr bwMode="auto">
              <a:xfrm>
                <a:off x="1392" y="2369"/>
                <a:ext cx="720" cy="1652"/>
              </a:xfrm>
              <a:prstGeom prst="rect">
                <a:avLst/>
              </a:prstGeom>
              <a:noFill/>
              <a:ln w="38100">
                <a:solidFill>
                  <a:schemeClr val="folHlink"/>
                </a:solidFill>
                <a:miter lim="800000"/>
              </a:ln>
            </p:spPr>
            <p:txBody>
              <a:bodyPr/>
              <a:lstStyle/>
              <a:p>
                <a:endParaRPr lang="zh-CN" altLang="en-US" sz="3200">
                  <a:latin typeface="Times New Roman" panose="02020603050405020304" pitchFamily="18" charset="0"/>
                </a:endParaRPr>
              </a:p>
              <a:p>
                <a:endParaRPr lang="en-US" altLang="zh-CN" sz="3200">
                  <a:latin typeface="Times New Roman" panose="02020603050405020304" pitchFamily="18" charset="0"/>
                </a:endParaRPr>
              </a:p>
              <a:p>
                <a:r>
                  <a:rPr lang="zh-CN" altLang="en-US">
                    <a:latin typeface="Times New Roman" panose="02020603050405020304" pitchFamily="18" charset="0"/>
                  </a:rPr>
                  <a:t>    </a:t>
                </a:r>
                <a:r>
                  <a:rPr lang="zh-CN" altLang="en-US" sz="2800">
                    <a:latin typeface="Times New Roman" panose="02020603050405020304" pitchFamily="18" charset="0"/>
                  </a:rPr>
                  <a:t>主存</a:t>
                </a:r>
              </a:p>
            </p:txBody>
          </p:sp>
          <p:sp>
            <p:nvSpPr>
              <p:cNvPr id="19482" name="Freeform 12"/>
              <p:cNvSpPr/>
              <p:nvPr/>
            </p:nvSpPr>
            <p:spPr bwMode="auto">
              <a:xfrm>
                <a:off x="1619" y="1632"/>
                <a:ext cx="206" cy="737"/>
              </a:xfrm>
              <a:custGeom>
                <a:avLst/>
                <a:gdLst>
                  <a:gd name="T0" fmla="*/ 148 w 141"/>
                  <a:gd name="T1" fmla="*/ 0 h 482"/>
                  <a:gd name="T2" fmla="*/ 301 w 141"/>
                  <a:gd name="T3" fmla="*/ 220 h 482"/>
                  <a:gd name="T4" fmla="*/ 226 w 141"/>
                  <a:gd name="T5" fmla="*/ 220 h 482"/>
                  <a:gd name="T6" fmla="*/ 226 w 141"/>
                  <a:gd name="T7" fmla="*/ 905 h 482"/>
                  <a:gd name="T8" fmla="*/ 301 w 141"/>
                  <a:gd name="T9" fmla="*/ 905 h 482"/>
                  <a:gd name="T10" fmla="*/ 148 w 141"/>
                  <a:gd name="T11" fmla="*/ 1127 h 482"/>
                  <a:gd name="T12" fmla="*/ 0 w 141"/>
                  <a:gd name="T13" fmla="*/ 905 h 482"/>
                  <a:gd name="T14" fmla="*/ 73 w 141"/>
                  <a:gd name="T15" fmla="*/ 905 h 482"/>
                  <a:gd name="T16" fmla="*/ 73 w 141"/>
                  <a:gd name="T17" fmla="*/ 220 h 482"/>
                  <a:gd name="T18" fmla="*/ 0 w 141"/>
                  <a:gd name="T19" fmla="*/ 220 h 482"/>
                  <a:gd name="T20" fmla="*/ 148 w 141"/>
                  <a:gd name="T21" fmla="*/ 0 h 48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41"/>
                  <a:gd name="T34" fmla="*/ 0 h 482"/>
                  <a:gd name="T35" fmla="*/ 141 w 141"/>
                  <a:gd name="T36" fmla="*/ 482 h 48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41" h="482">
                    <a:moveTo>
                      <a:pt x="69" y="0"/>
                    </a:moveTo>
                    <a:lnTo>
                      <a:pt x="141" y="94"/>
                    </a:lnTo>
                    <a:lnTo>
                      <a:pt x="106" y="94"/>
                    </a:lnTo>
                    <a:lnTo>
                      <a:pt x="106" y="387"/>
                    </a:lnTo>
                    <a:lnTo>
                      <a:pt x="141" y="387"/>
                    </a:lnTo>
                    <a:lnTo>
                      <a:pt x="69" y="482"/>
                    </a:lnTo>
                    <a:lnTo>
                      <a:pt x="0" y="387"/>
                    </a:lnTo>
                    <a:lnTo>
                      <a:pt x="34" y="387"/>
                    </a:lnTo>
                    <a:lnTo>
                      <a:pt x="34" y="94"/>
                    </a:lnTo>
                    <a:lnTo>
                      <a:pt x="0" y="94"/>
                    </a:lnTo>
                    <a:lnTo>
                      <a:pt x="69" y="0"/>
                    </a:lnTo>
                    <a:close/>
                  </a:path>
                </a:pathLst>
              </a:custGeom>
              <a:noFill/>
              <a:ln w="38100">
                <a:solidFill>
                  <a:schemeClr val="folHlink"/>
                </a:solidFill>
                <a:round/>
              </a:ln>
            </p:spPr>
            <p:txBody>
              <a:bodyPr/>
              <a:lstStyle/>
              <a:p>
                <a:endParaRPr lang="zh-CN" altLang="en-US"/>
              </a:p>
            </p:txBody>
          </p:sp>
        </p:grpSp>
        <p:sp>
          <p:nvSpPr>
            <p:cNvPr id="19467" name="Rectangle 13"/>
            <p:cNvSpPr>
              <a:spLocks noChangeArrowheads="1"/>
            </p:cNvSpPr>
            <p:nvPr/>
          </p:nvSpPr>
          <p:spPr bwMode="auto">
            <a:xfrm>
              <a:off x="2208" y="2116"/>
              <a:ext cx="934" cy="320"/>
            </a:xfrm>
            <a:prstGeom prst="rect">
              <a:avLst/>
            </a:prstGeom>
            <a:noFill/>
            <a:ln w="38100">
              <a:solidFill>
                <a:schemeClr val="folHlink"/>
              </a:solidFill>
              <a:miter lim="800000"/>
            </a:ln>
          </p:spPr>
          <p:txBody>
            <a:bodyPr/>
            <a:lstStyle/>
            <a:p>
              <a:r>
                <a:rPr lang="en-US" altLang="zh-CN" sz="2400">
                  <a:latin typeface="Times New Roman" panose="02020603050405020304" pitchFamily="18" charset="0"/>
                </a:rPr>
                <a:t>  I/O</a:t>
              </a:r>
              <a:r>
                <a:rPr lang="zh-CN" altLang="en-US" sz="2400">
                  <a:latin typeface="Times New Roman" panose="02020603050405020304" pitchFamily="18" charset="0"/>
                </a:rPr>
                <a:t>接口</a:t>
              </a:r>
            </a:p>
          </p:txBody>
        </p:sp>
        <p:sp>
          <p:nvSpPr>
            <p:cNvPr id="19468" name="Freeform 14"/>
            <p:cNvSpPr/>
            <p:nvPr/>
          </p:nvSpPr>
          <p:spPr bwMode="auto">
            <a:xfrm>
              <a:off x="2592" y="1391"/>
              <a:ext cx="192" cy="725"/>
            </a:xfrm>
            <a:custGeom>
              <a:avLst/>
              <a:gdLst>
                <a:gd name="T0" fmla="*/ 135 w 139"/>
                <a:gd name="T1" fmla="*/ 0 h 495"/>
                <a:gd name="T2" fmla="*/ 265 w 139"/>
                <a:gd name="T3" fmla="*/ 212 h 495"/>
                <a:gd name="T4" fmla="*/ 199 w 139"/>
                <a:gd name="T5" fmla="*/ 212 h 495"/>
                <a:gd name="T6" fmla="*/ 199 w 139"/>
                <a:gd name="T7" fmla="*/ 849 h 495"/>
                <a:gd name="T8" fmla="*/ 265 w 139"/>
                <a:gd name="T9" fmla="*/ 849 h 495"/>
                <a:gd name="T10" fmla="*/ 135 w 139"/>
                <a:gd name="T11" fmla="*/ 1062 h 495"/>
                <a:gd name="T12" fmla="*/ 0 w 139"/>
                <a:gd name="T13" fmla="*/ 849 h 495"/>
                <a:gd name="T14" fmla="*/ 66 w 139"/>
                <a:gd name="T15" fmla="*/ 849 h 495"/>
                <a:gd name="T16" fmla="*/ 66 w 139"/>
                <a:gd name="T17" fmla="*/ 212 h 495"/>
                <a:gd name="T18" fmla="*/ 0 w 139"/>
                <a:gd name="T19" fmla="*/ 212 h 495"/>
                <a:gd name="T20" fmla="*/ 135 w 139"/>
                <a:gd name="T21" fmla="*/ 0 h 49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39"/>
                <a:gd name="T34" fmla="*/ 0 h 495"/>
                <a:gd name="T35" fmla="*/ 139 w 139"/>
                <a:gd name="T36" fmla="*/ 495 h 49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39" h="495">
                  <a:moveTo>
                    <a:pt x="71" y="0"/>
                  </a:moveTo>
                  <a:lnTo>
                    <a:pt x="139" y="99"/>
                  </a:lnTo>
                  <a:lnTo>
                    <a:pt x="104" y="99"/>
                  </a:lnTo>
                  <a:lnTo>
                    <a:pt x="104" y="396"/>
                  </a:lnTo>
                  <a:lnTo>
                    <a:pt x="139" y="396"/>
                  </a:lnTo>
                  <a:lnTo>
                    <a:pt x="71" y="495"/>
                  </a:lnTo>
                  <a:lnTo>
                    <a:pt x="0" y="396"/>
                  </a:lnTo>
                  <a:lnTo>
                    <a:pt x="35" y="396"/>
                  </a:lnTo>
                  <a:lnTo>
                    <a:pt x="35" y="99"/>
                  </a:lnTo>
                  <a:lnTo>
                    <a:pt x="0" y="99"/>
                  </a:lnTo>
                  <a:lnTo>
                    <a:pt x="71" y="0"/>
                  </a:lnTo>
                  <a:close/>
                </a:path>
              </a:pathLst>
            </a:custGeom>
            <a:noFill/>
            <a:ln w="38100">
              <a:solidFill>
                <a:schemeClr val="folHlink"/>
              </a:solidFill>
              <a:round/>
            </a:ln>
          </p:spPr>
          <p:txBody>
            <a:bodyPr/>
            <a:lstStyle/>
            <a:p>
              <a:endParaRPr lang="zh-CN" altLang="en-US"/>
            </a:p>
          </p:txBody>
        </p:sp>
        <p:sp>
          <p:nvSpPr>
            <p:cNvPr id="19469" name="Freeform 15"/>
            <p:cNvSpPr/>
            <p:nvPr/>
          </p:nvSpPr>
          <p:spPr bwMode="auto">
            <a:xfrm>
              <a:off x="2609" y="2479"/>
              <a:ext cx="175" cy="671"/>
            </a:xfrm>
            <a:custGeom>
              <a:avLst/>
              <a:gdLst>
                <a:gd name="T0" fmla="*/ 112 w 139"/>
                <a:gd name="T1" fmla="*/ 0 h 467"/>
                <a:gd name="T2" fmla="*/ 220 w 139"/>
                <a:gd name="T3" fmla="*/ 194 h 467"/>
                <a:gd name="T4" fmla="*/ 165 w 139"/>
                <a:gd name="T5" fmla="*/ 194 h 467"/>
                <a:gd name="T6" fmla="*/ 165 w 139"/>
                <a:gd name="T7" fmla="*/ 772 h 467"/>
                <a:gd name="T8" fmla="*/ 220 w 139"/>
                <a:gd name="T9" fmla="*/ 772 h 467"/>
                <a:gd name="T10" fmla="*/ 112 w 139"/>
                <a:gd name="T11" fmla="*/ 964 h 467"/>
                <a:gd name="T12" fmla="*/ 0 w 139"/>
                <a:gd name="T13" fmla="*/ 772 h 467"/>
                <a:gd name="T14" fmla="*/ 55 w 139"/>
                <a:gd name="T15" fmla="*/ 772 h 467"/>
                <a:gd name="T16" fmla="*/ 55 w 139"/>
                <a:gd name="T17" fmla="*/ 194 h 467"/>
                <a:gd name="T18" fmla="*/ 0 w 139"/>
                <a:gd name="T19" fmla="*/ 194 h 467"/>
                <a:gd name="T20" fmla="*/ 112 w 139"/>
                <a:gd name="T21" fmla="*/ 0 h 46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39"/>
                <a:gd name="T34" fmla="*/ 0 h 467"/>
                <a:gd name="T35" fmla="*/ 139 w 139"/>
                <a:gd name="T36" fmla="*/ 467 h 46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39" h="467">
                  <a:moveTo>
                    <a:pt x="71" y="0"/>
                  </a:moveTo>
                  <a:lnTo>
                    <a:pt x="139" y="94"/>
                  </a:lnTo>
                  <a:lnTo>
                    <a:pt x="104" y="94"/>
                  </a:lnTo>
                  <a:lnTo>
                    <a:pt x="104" y="374"/>
                  </a:lnTo>
                  <a:lnTo>
                    <a:pt x="139" y="374"/>
                  </a:lnTo>
                  <a:lnTo>
                    <a:pt x="71" y="467"/>
                  </a:lnTo>
                  <a:lnTo>
                    <a:pt x="0" y="374"/>
                  </a:lnTo>
                  <a:lnTo>
                    <a:pt x="35" y="374"/>
                  </a:lnTo>
                  <a:lnTo>
                    <a:pt x="35" y="94"/>
                  </a:lnTo>
                  <a:lnTo>
                    <a:pt x="0" y="94"/>
                  </a:lnTo>
                  <a:lnTo>
                    <a:pt x="71" y="0"/>
                  </a:lnTo>
                  <a:close/>
                </a:path>
              </a:pathLst>
            </a:custGeom>
            <a:noFill/>
            <a:ln w="38100">
              <a:solidFill>
                <a:schemeClr val="folHlink"/>
              </a:solidFill>
              <a:round/>
            </a:ln>
          </p:spPr>
          <p:txBody>
            <a:bodyPr/>
            <a:lstStyle/>
            <a:p>
              <a:endParaRPr lang="zh-CN" altLang="en-US"/>
            </a:p>
          </p:txBody>
        </p:sp>
        <p:sp>
          <p:nvSpPr>
            <p:cNvPr id="19470" name="Rectangle 16"/>
            <p:cNvSpPr>
              <a:spLocks noChangeArrowheads="1"/>
            </p:cNvSpPr>
            <p:nvPr/>
          </p:nvSpPr>
          <p:spPr bwMode="auto">
            <a:xfrm>
              <a:off x="2208" y="3150"/>
              <a:ext cx="934" cy="594"/>
            </a:xfrm>
            <a:prstGeom prst="rect">
              <a:avLst/>
            </a:prstGeom>
            <a:noFill/>
            <a:ln w="38100">
              <a:solidFill>
                <a:schemeClr val="folHlink"/>
              </a:solidFill>
              <a:miter lim="800000"/>
            </a:ln>
          </p:spPr>
          <p:txBody>
            <a:bodyPr/>
            <a:lstStyle/>
            <a:p>
              <a:r>
                <a:rPr lang="zh-CN" altLang="en-US" sz="2800">
                  <a:latin typeface="Times New Roman" panose="02020603050405020304" pitchFamily="18" charset="0"/>
                </a:rPr>
                <a:t>   </a:t>
              </a:r>
              <a:r>
                <a:rPr lang="zh-CN" altLang="en-US" sz="1000">
                  <a:latin typeface="Times New Roman" panose="02020603050405020304" pitchFamily="18" charset="0"/>
                </a:rPr>
                <a:t>    </a:t>
              </a:r>
              <a:r>
                <a:rPr lang="en-US" altLang="zh-CN" sz="2400">
                  <a:latin typeface="Times New Roman" panose="02020603050405020304" pitchFamily="18" charset="0"/>
                </a:rPr>
                <a:t>I/O</a:t>
              </a:r>
              <a:endParaRPr lang="zh-CN" altLang="en-US" sz="2400">
                <a:latin typeface="Times New Roman" panose="02020603050405020304" pitchFamily="18" charset="0"/>
              </a:endParaRPr>
            </a:p>
            <a:p>
              <a:r>
                <a:rPr lang="zh-CN" altLang="en-US" sz="2400">
                  <a:latin typeface="Times New Roman" panose="02020603050405020304" pitchFamily="18" charset="0"/>
                </a:rPr>
                <a:t>   设备1</a:t>
              </a:r>
            </a:p>
          </p:txBody>
        </p:sp>
        <p:sp>
          <p:nvSpPr>
            <p:cNvPr id="19471" name="Rectangle 17"/>
            <p:cNvSpPr>
              <a:spLocks noChangeArrowheads="1"/>
            </p:cNvSpPr>
            <p:nvPr/>
          </p:nvSpPr>
          <p:spPr bwMode="auto">
            <a:xfrm>
              <a:off x="3360" y="3150"/>
              <a:ext cx="934" cy="594"/>
            </a:xfrm>
            <a:prstGeom prst="rect">
              <a:avLst/>
            </a:prstGeom>
            <a:noFill/>
            <a:ln w="38100">
              <a:solidFill>
                <a:schemeClr val="folHlink"/>
              </a:solidFill>
              <a:miter lim="800000"/>
            </a:ln>
          </p:spPr>
          <p:txBody>
            <a:bodyPr/>
            <a:lstStyle/>
            <a:p>
              <a:r>
                <a:rPr lang="zh-CN" altLang="en-US" sz="2800">
                  <a:latin typeface="Times New Roman" panose="02020603050405020304" pitchFamily="18" charset="0"/>
                </a:rPr>
                <a:t>   </a:t>
              </a:r>
              <a:r>
                <a:rPr lang="zh-CN" altLang="en-US" sz="1000">
                  <a:latin typeface="Times New Roman" panose="02020603050405020304" pitchFamily="18" charset="0"/>
                </a:rPr>
                <a:t>    </a:t>
              </a:r>
              <a:r>
                <a:rPr lang="en-US" altLang="zh-CN" sz="2400">
                  <a:latin typeface="Times New Roman" panose="02020603050405020304" pitchFamily="18" charset="0"/>
                </a:rPr>
                <a:t>I/O</a:t>
              </a:r>
              <a:endParaRPr lang="zh-CN" altLang="en-US" sz="2400">
                <a:latin typeface="Times New Roman" panose="02020603050405020304" pitchFamily="18" charset="0"/>
              </a:endParaRPr>
            </a:p>
            <a:p>
              <a:r>
                <a:rPr lang="zh-CN" altLang="en-US" sz="2400">
                  <a:latin typeface="Times New Roman" panose="02020603050405020304" pitchFamily="18" charset="0"/>
                </a:rPr>
                <a:t>   设备2</a:t>
              </a:r>
            </a:p>
          </p:txBody>
        </p:sp>
        <p:sp>
          <p:nvSpPr>
            <p:cNvPr id="19472" name="Rectangle 18"/>
            <p:cNvSpPr>
              <a:spLocks noChangeArrowheads="1"/>
            </p:cNvSpPr>
            <p:nvPr/>
          </p:nvSpPr>
          <p:spPr bwMode="auto">
            <a:xfrm>
              <a:off x="3360" y="2116"/>
              <a:ext cx="934" cy="320"/>
            </a:xfrm>
            <a:prstGeom prst="rect">
              <a:avLst/>
            </a:prstGeom>
            <a:noFill/>
            <a:ln w="38100">
              <a:solidFill>
                <a:schemeClr val="folHlink"/>
              </a:solidFill>
              <a:miter lim="800000"/>
            </a:ln>
          </p:spPr>
          <p:txBody>
            <a:bodyPr/>
            <a:lstStyle/>
            <a:p>
              <a:r>
                <a:rPr lang="en-US" altLang="zh-CN" sz="2400">
                  <a:latin typeface="Times New Roman" panose="02020603050405020304" pitchFamily="18" charset="0"/>
                </a:rPr>
                <a:t>  I/O</a:t>
              </a:r>
              <a:r>
                <a:rPr lang="zh-CN" altLang="en-US" sz="2400">
                  <a:latin typeface="Times New Roman" panose="02020603050405020304" pitchFamily="18" charset="0"/>
                </a:rPr>
                <a:t>接口</a:t>
              </a:r>
            </a:p>
          </p:txBody>
        </p:sp>
        <p:sp>
          <p:nvSpPr>
            <p:cNvPr id="19473" name="Freeform 19"/>
            <p:cNvSpPr/>
            <p:nvPr/>
          </p:nvSpPr>
          <p:spPr bwMode="auto">
            <a:xfrm>
              <a:off x="3696" y="1391"/>
              <a:ext cx="192" cy="725"/>
            </a:xfrm>
            <a:custGeom>
              <a:avLst/>
              <a:gdLst>
                <a:gd name="T0" fmla="*/ 135 w 139"/>
                <a:gd name="T1" fmla="*/ 0 h 495"/>
                <a:gd name="T2" fmla="*/ 265 w 139"/>
                <a:gd name="T3" fmla="*/ 212 h 495"/>
                <a:gd name="T4" fmla="*/ 199 w 139"/>
                <a:gd name="T5" fmla="*/ 212 h 495"/>
                <a:gd name="T6" fmla="*/ 199 w 139"/>
                <a:gd name="T7" fmla="*/ 849 h 495"/>
                <a:gd name="T8" fmla="*/ 265 w 139"/>
                <a:gd name="T9" fmla="*/ 849 h 495"/>
                <a:gd name="T10" fmla="*/ 135 w 139"/>
                <a:gd name="T11" fmla="*/ 1062 h 495"/>
                <a:gd name="T12" fmla="*/ 0 w 139"/>
                <a:gd name="T13" fmla="*/ 849 h 495"/>
                <a:gd name="T14" fmla="*/ 66 w 139"/>
                <a:gd name="T15" fmla="*/ 849 h 495"/>
                <a:gd name="T16" fmla="*/ 66 w 139"/>
                <a:gd name="T17" fmla="*/ 212 h 495"/>
                <a:gd name="T18" fmla="*/ 0 w 139"/>
                <a:gd name="T19" fmla="*/ 212 h 495"/>
                <a:gd name="T20" fmla="*/ 135 w 139"/>
                <a:gd name="T21" fmla="*/ 0 h 49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39"/>
                <a:gd name="T34" fmla="*/ 0 h 495"/>
                <a:gd name="T35" fmla="*/ 139 w 139"/>
                <a:gd name="T36" fmla="*/ 495 h 49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39" h="495">
                  <a:moveTo>
                    <a:pt x="71" y="0"/>
                  </a:moveTo>
                  <a:lnTo>
                    <a:pt x="139" y="99"/>
                  </a:lnTo>
                  <a:lnTo>
                    <a:pt x="104" y="99"/>
                  </a:lnTo>
                  <a:lnTo>
                    <a:pt x="104" y="396"/>
                  </a:lnTo>
                  <a:lnTo>
                    <a:pt x="139" y="396"/>
                  </a:lnTo>
                  <a:lnTo>
                    <a:pt x="71" y="495"/>
                  </a:lnTo>
                  <a:lnTo>
                    <a:pt x="0" y="396"/>
                  </a:lnTo>
                  <a:lnTo>
                    <a:pt x="35" y="396"/>
                  </a:lnTo>
                  <a:lnTo>
                    <a:pt x="35" y="99"/>
                  </a:lnTo>
                  <a:lnTo>
                    <a:pt x="0" y="99"/>
                  </a:lnTo>
                  <a:lnTo>
                    <a:pt x="71" y="0"/>
                  </a:lnTo>
                  <a:close/>
                </a:path>
              </a:pathLst>
            </a:custGeom>
            <a:noFill/>
            <a:ln w="38100">
              <a:solidFill>
                <a:schemeClr val="folHlink"/>
              </a:solidFill>
              <a:round/>
            </a:ln>
          </p:spPr>
          <p:txBody>
            <a:bodyPr/>
            <a:lstStyle/>
            <a:p>
              <a:endParaRPr lang="zh-CN" altLang="en-US"/>
            </a:p>
          </p:txBody>
        </p:sp>
        <p:sp>
          <p:nvSpPr>
            <p:cNvPr id="19474" name="Freeform 20"/>
            <p:cNvSpPr/>
            <p:nvPr/>
          </p:nvSpPr>
          <p:spPr bwMode="auto">
            <a:xfrm>
              <a:off x="3696" y="2479"/>
              <a:ext cx="192" cy="671"/>
            </a:xfrm>
            <a:custGeom>
              <a:avLst/>
              <a:gdLst>
                <a:gd name="T0" fmla="*/ 135 w 139"/>
                <a:gd name="T1" fmla="*/ 0 h 467"/>
                <a:gd name="T2" fmla="*/ 265 w 139"/>
                <a:gd name="T3" fmla="*/ 194 h 467"/>
                <a:gd name="T4" fmla="*/ 199 w 139"/>
                <a:gd name="T5" fmla="*/ 194 h 467"/>
                <a:gd name="T6" fmla="*/ 199 w 139"/>
                <a:gd name="T7" fmla="*/ 772 h 467"/>
                <a:gd name="T8" fmla="*/ 265 w 139"/>
                <a:gd name="T9" fmla="*/ 772 h 467"/>
                <a:gd name="T10" fmla="*/ 135 w 139"/>
                <a:gd name="T11" fmla="*/ 964 h 467"/>
                <a:gd name="T12" fmla="*/ 0 w 139"/>
                <a:gd name="T13" fmla="*/ 772 h 467"/>
                <a:gd name="T14" fmla="*/ 66 w 139"/>
                <a:gd name="T15" fmla="*/ 772 h 467"/>
                <a:gd name="T16" fmla="*/ 66 w 139"/>
                <a:gd name="T17" fmla="*/ 194 h 467"/>
                <a:gd name="T18" fmla="*/ 0 w 139"/>
                <a:gd name="T19" fmla="*/ 194 h 467"/>
                <a:gd name="T20" fmla="*/ 135 w 139"/>
                <a:gd name="T21" fmla="*/ 0 h 46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39"/>
                <a:gd name="T34" fmla="*/ 0 h 467"/>
                <a:gd name="T35" fmla="*/ 139 w 139"/>
                <a:gd name="T36" fmla="*/ 467 h 46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39" h="467">
                  <a:moveTo>
                    <a:pt x="71" y="0"/>
                  </a:moveTo>
                  <a:lnTo>
                    <a:pt x="139" y="94"/>
                  </a:lnTo>
                  <a:lnTo>
                    <a:pt x="104" y="94"/>
                  </a:lnTo>
                  <a:lnTo>
                    <a:pt x="104" y="374"/>
                  </a:lnTo>
                  <a:lnTo>
                    <a:pt x="139" y="374"/>
                  </a:lnTo>
                  <a:lnTo>
                    <a:pt x="71" y="467"/>
                  </a:lnTo>
                  <a:lnTo>
                    <a:pt x="0" y="374"/>
                  </a:lnTo>
                  <a:lnTo>
                    <a:pt x="35" y="374"/>
                  </a:lnTo>
                  <a:lnTo>
                    <a:pt x="35" y="94"/>
                  </a:lnTo>
                  <a:lnTo>
                    <a:pt x="0" y="94"/>
                  </a:lnTo>
                  <a:lnTo>
                    <a:pt x="71" y="0"/>
                  </a:lnTo>
                  <a:close/>
                </a:path>
              </a:pathLst>
            </a:custGeom>
            <a:noFill/>
            <a:ln w="38100">
              <a:solidFill>
                <a:schemeClr val="folHlink"/>
              </a:solidFill>
              <a:round/>
            </a:ln>
          </p:spPr>
          <p:txBody>
            <a:bodyPr/>
            <a:lstStyle/>
            <a:p>
              <a:endParaRPr lang="zh-CN" altLang="en-US"/>
            </a:p>
          </p:txBody>
        </p:sp>
        <p:sp>
          <p:nvSpPr>
            <p:cNvPr id="19475" name="Rectangle 21"/>
            <p:cNvSpPr>
              <a:spLocks noChangeArrowheads="1"/>
            </p:cNvSpPr>
            <p:nvPr/>
          </p:nvSpPr>
          <p:spPr bwMode="auto">
            <a:xfrm>
              <a:off x="4368" y="2116"/>
              <a:ext cx="240" cy="233"/>
            </a:xfrm>
            <a:prstGeom prst="rect">
              <a:avLst/>
            </a:prstGeom>
            <a:noFill/>
            <a:ln w="38100">
              <a:noFill/>
              <a:miter lim="800000"/>
            </a:ln>
          </p:spPr>
          <p:txBody>
            <a:bodyPr lIns="0" tIns="0" rIns="0" bIns="0">
              <a:spAutoFit/>
            </a:bodyPr>
            <a:lstStyle/>
            <a:p>
              <a:r>
                <a:rPr lang="zh-CN" altLang="en-US" sz="2400">
                  <a:solidFill>
                    <a:schemeClr val="folHlink"/>
                  </a:solidFill>
                  <a:latin typeface="Times New Roman" panose="02020603050405020304" pitchFamily="18" charset="0"/>
                </a:rPr>
                <a:t>…</a:t>
              </a:r>
            </a:p>
          </p:txBody>
        </p:sp>
        <p:sp>
          <p:nvSpPr>
            <p:cNvPr id="19476" name="Rectangle 22"/>
            <p:cNvSpPr>
              <a:spLocks noChangeArrowheads="1"/>
            </p:cNvSpPr>
            <p:nvPr/>
          </p:nvSpPr>
          <p:spPr bwMode="auto">
            <a:xfrm>
              <a:off x="4608" y="3150"/>
              <a:ext cx="934" cy="594"/>
            </a:xfrm>
            <a:prstGeom prst="rect">
              <a:avLst/>
            </a:prstGeom>
            <a:noFill/>
            <a:ln w="38100">
              <a:solidFill>
                <a:schemeClr val="folHlink"/>
              </a:solidFill>
              <a:miter lim="800000"/>
            </a:ln>
          </p:spPr>
          <p:txBody>
            <a:bodyPr/>
            <a:lstStyle/>
            <a:p>
              <a:r>
                <a:rPr lang="zh-CN" altLang="en-US" sz="2800">
                  <a:latin typeface="Times New Roman" panose="02020603050405020304" pitchFamily="18" charset="0"/>
                </a:rPr>
                <a:t>   </a:t>
              </a:r>
              <a:r>
                <a:rPr lang="zh-CN" altLang="en-US" sz="1000">
                  <a:latin typeface="Times New Roman" panose="02020603050405020304" pitchFamily="18" charset="0"/>
                </a:rPr>
                <a:t>    </a:t>
              </a:r>
              <a:r>
                <a:rPr lang="en-US" altLang="zh-CN" sz="2400">
                  <a:latin typeface="Times New Roman" panose="02020603050405020304" pitchFamily="18" charset="0"/>
                </a:rPr>
                <a:t>I/O</a:t>
              </a:r>
              <a:endParaRPr lang="zh-CN" altLang="en-US" sz="2400">
                <a:latin typeface="Times New Roman" panose="02020603050405020304" pitchFamily="18" charset="0"/>
              </a:endParaRPr>
            </a:p>
            <a:p>
              <a:r>
                <a:rPr lang="zh-CN" altLang="en-US" sz="2400">
                  <a:latin typeface="Times New Roman" panose="02020603050405020304" pitchFamily="18" charset="0"/>
                </a:rPr>
                <a:t>   设备</a:t>
              </a:r>
              <a:r>
                <a:rPr lang="en-US" altLang="zh-CN" sz="2400" i="1">
                  <a:latin typeface="Times New Roman" panose="02020603050405020304" pitchFamily="18" charset="0"/>
                </a:rPr>
                <a:t>n</a:t>
              </a:r>
            </a:p>
          </p:txBody>
        </p:sp>
        <p:sp>
          <p:nvSpPr>
            <p:cNvPr id="19477" name="Rectangle 23"/>
            <p:cNvSpPr>
              <a:spLocks noChangeArrowheads="1"/>
            </p:cNvSpPr>
            <p:nvPr/>
          </p:nvSpPr>
          <p:spPr bwMode="auto">
            <a:xfrm>
              <a:off x="4608" y="2116"/>
              <a:ext cx="934" cy="320"/>
            </a:xfrm>
            <a:prstGeom prst="rect">
              <a:avLst/>
            </a:prstGeom>
            <a:noFill/>
            <a:ln w="38100">
              <a:solidFill>
                <a:schemeClr val="folHlink"/>
              </a:solidFill>
              <a:miter lim="800000"/>
            </a:ln>
          </p:spPr>
          <p:txBody>
            <a:bodyPr/>
            <a:lstStyle/>
            <a:p>
              <a:r>
                <a:rPr lang="en-US" altLang="zh-CN" sz="2400">
                  <a:latin typeface="Times New Roman" panose="02020603050405020304" pitchFamily="18" charset="0"/>
                </a:rPr>
                <a:t>  I/O</a:t>
              </a:r>
              <a:r>
                <a:rPr lang="zh-CN" altLang="en-US" sz="2400">
                  <a:latin typeface="Times New Roman" panose="02020603050405020304" pitchFamily="18" charset="0"/>
                </a:rPr>
                <a:t>接口</a:t>
              </a:r>
            </a:p>
          </p:txBody>
        </p:sp>
        <p:sp>
          <p:nvSpPr>
            <p:cNvPr id="19478" name="Freeform 24"/>
            <p:cNvSpPr/>
            <p:nvPr/>
          </p:nvSpPr>
          <p:spPr bwMode="auto">
            <a:xfrm>
              <a:off x="4992" y="1374"/>
              <a:ext cx="192" cy="740"/>
            </a:xfrm>
            <a:custGeom>
              <a:avLst/>
              <a:gdLst>
                <a:gd name="T0" fmla="*/ 135 w 139"/>
                <a:gd name="T1" fmla="*/ 0 h 495"/>
                <a:gd name="T2" fmla="*/ 265 w 139"/>
                <a:gd name="T3" fmla="*/ 221 h 495"/>
                <a:gd name="T4" fmla="*/ 199 w 139"/>
                <a:gd name="T5" fmla="*/ 221 h 495"/>
                <a:gd name="T6" fmla="*/ 199 w 139"/>
                <a:gd name="T7" fmla="*/ 885 h 495"/>
                <a:gd name="T8" fmla="*/ 265 w 139"/>
                <a:gd name="T9" fmla="*/ 885 h 495"/>
                <a:gd name="T10" fmla="*/ 135 w 139"/>
                <a:gd name="T11" fmla="*/ 1106 h 495"/>
                <a:gd name="T12" fmla="*/ 0 w 139"/>
                <a:gd name="T13" fmla="*/ 885 h 495"/>
                <a:gd name="T14" fmla="*/ 66 w 139"/>
                <a:gd name="T15" fmla="*/ 885 h 495"/>
                <a:gd name="T16" fmla="*/ 66 w 139"/>
                <a:gd name="T17" fmla="*/ 221 h 495"/>
                <a:gd name="T18" fmla="*/ 0 w 139"/>
                <a:gd name="T19" fmla="*/ 221 h 495"/>
                <a:gd name="T20" fmla="*/ 135 w 139"/>
                <a:gd name="T21" fmla="*/ 0 h 49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39"/>
                <a:gd name="T34" fmla="*/ 0 h 495"/>
                <a:gd name="T35" fmla="*/ 139 w 139"/>
                <a:gd name="T36" fmla="*/ 495 h 49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39" h="495">
                  <a:moveTo>
                    <a:pt x="71" y="0"/>
                  </a:moveTo>
                  <a:lnTo>
                    <a:pt x="139" y="99"/>
                  </a:lnTo>
                  <a:lnTo>
                    <a:pt x="104" y="99"/>
                  </a:lnTo>
                  <a:lnTo>
                    <a:pt x="104" y="396"/>
                  </a:lnTo>
                  <a:lnTo>
                    <a:pt x="139" y="396"/>
                  </a:lnTo>
                  <a:lnTo>
                    <a:pt x="71" y="495"/>
                  </a:lnTo>
                  <a:lnTo>
                    <a:pt x="0" y="396"/>
                  </a:lnTo>
                  <a:lnTo>
                    <a:pt x="35" y="396"/>
                  </a:lnTo>
                  <a:lnTo>
                    <a:pt x="35" y="99"/>
                  </a:lnTo>
                  <a:lnTo>
                    <a:pt x="0" y="99"/>
                  </a:lnTo>
                  <a:lnTo>
                    <a:pt x="71" y="0"/>
                  </a:lnTo>
                  <a:close/>
                </a:path>
              </a:pathLst>
            </a:custGeom>
            <a:noFill/>
            <a:ln w="38100">
              <a:solidFill>
                <a:schemeClr val="folHlink"/>
              </a:solidFill>
              <a:round/>
            </a:ln>
          </p:spPr>
          <p:txBody>
            <a:bodyPr/>
            <a:lstStyle/>
            <a:p>
              <a:endParaRPr lang="zh-CN" altLang="en-US"/>
            </a:p>
          </p:txBody>
        </p:sp>
        <p:sp>
          <p:nvSpPr>
            <p:cNvPr id="19479" name="Freeform 25"/>
            <p:cNvSpPr/>
            <p:nvPr/>
          </p:nvSpPr>
          <p:spPr bwMode="auto">
            <a:xfrm>
              <a:off x="4993" y="2478"/>
              <a:ext cx="191" cy="672"/>
            </a:xfrm>
            <a:custGeom>
              <a:avLst/>
              <a:gdLst>
                <a:gd name="T0" fmla="*/ 135 w 139"/>
                <a:gd name="T1" fmla="*/ 0 h 467"/>
                <a:gd name="T2" fmla="*/ 262 w 139"/>
                <a:gd name="T3" fmla="*/ 194 h 467"/>
                <a:gd name="T4" fmla="*/ 196 w 139"/>
                <a:gd name="T5" fmla="*/ 194 h 467"/>
                <a:gd name="T6" fmla="*/ 196 w 139"/>
                <a:gd name="T7" fmla="*/ 774 h 467"/>
                <a:gd name="T8" fmla="*/ 262 w 139"/>
                <a:gd name="T9" fmla="*/ 774 h 467"/>
                <a:gd name="T10" fmla="*/ 135 w 139"/>
                <a:gd name="T11" fmla="*/ 967 h 467"/>
                <a:gd name="T12" fmla="*/ 0 w 139"/>
                <a:gd name="T13" fmla="*/ 774 h 467"/>
                <a:gd name="T14" fmla="*/ 66 w 139"/>
                <a:gd name="T15" fmla="*/ 774 h 467"/>
                <a:gd name="T16" fmla="*/ 66 w 139"/>
                <a:gd name="T17" fmla="*/ 194 h 467"/>
                <a:gd name="T18" fmla="*/ 0 w 139"/>
                <a:gd name="T19" fmla="*/ 194 h 467"/>
                <a:gd name="T20" fmla="*/ 135 w 139"/>
                <a:gd name="T21" fmla="*/ 0 h 46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39"/>
                <a:gd name="T34" fmla="*/ 0 h 467"/>
                <a:gd name="T35" fmla="*/ 139 w 139"/>
                <a:gd name="T36" fmla="*/ 467 h 46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39" h="467">
                  <a:moveTo>
                    <a:pt x="71" y="0"/>
                  </a:moveTo>
                  <a:lnTo>
                    <a:pt x="139" y="94"/>
                  </a:lnTo>
                  <a:lnTo>
                    <a:pt x="104" y="94"/>
                  </a:lnTo>
                  <a:lnTo>
                    <a:pt x="104" y="374"/>
                  </a:lnTo>
                  <a:lnTo>
                    <a:pt x="139" y="374"/>
                  </a:lnTo>
                  <a:lnTo>
                    <a:pt x="71" y="467"/>
                  </a:lnTo>
                  <a:lnTo>
                    <a:pt x="0" y="374"/>
                  </a:lnTo>
                  <a:lnTo>
                    <a:pt x="35" y="374"/>
                  </a:lnTo>
                  <a:lnTo>
                    <a:pt x="35" y="94"/>
                  </a:lnTo>
                  <a:lnTo>
                    <a:pt x="0" y="94"/>
                  </a:lnTo>
                  <a:lnTo>
                    <a:pt x="71" y="0"/>
                  </a:lnTo>
                  <a:close/>
                </a:path>
              </a:pathLst>
            </a:custGeom>
            <a:noFill/>
            <a:ln w="38100">
              <a:solidFill>
                <a:schemeClr val="folHlink"/>
              </a:solidFill>
              <a:round/>
            </a:ln>
          </p:spPr>
          <p:txBody>
            <a:bodyPr/>
            <a:lstStyle/>
            <a:p>
              <a:endParaRPr lang="zh-CN" altLang="en-US"/>
            </a:p>
          </p:txBody>
        </p:sp>
        <p:sp>
          <p:nvSpPr>
            <p:cNvPr id="19480" name="Rectangle 26"/>
            <p:cNvSpPr>
              <a:spLocks noChangeArrowheads="1"/>
            </p:cNvSpPr>
            <p:nvPr/>
          </p:nvSpPr>
          <p:spPr bwMode="auto">
            <a:xfrm>
              <a:off x="4368" y="3294"/>
              <a:ext cx="336" cy="233"/>
            </a:xfrm>
            <a:prstGeom prst="rect">
              <a:avLst/>
            </a:prstGeom>
            <a:noFill/>
            <a:ln w="38100">
              <a:noFill/>
              <a:miter lim="800000"/>
            </a:ln>
          </p:spPr>
          <p:txBody>
            <a:bodyPr lIns="0" tIns="0" rIns="0" bIns="0">
              <a:spAutoFit/>
            </a:bodyPr>
            <a:lstStyle/>
            <a:p>
              <a:r>
                <a:rPr lang="zh-CN" altLang="en-US" sz="2400">
                  <a:solidFill>
                    <a:schemeClr val="folHlink"/>
                  </a:solidFill>
                  <a:latin typeface="Times New Roman" panose="02020603050405020304" pitchFamily="18" charset="0"/>
                </a:rPr>
                <a:t>…</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idx="1"/>
          </p:nvPr>
        </p:nvSpPr>
        <p:spPr/>
        <p:txBody>
          <a:bodyPr/>
          <a:lstStyle/>
          <a:p>
            <a:r>
              <a:rPr lang="zh-CN" altLang="en-US" dirty="0"/>
              <a:t>半同步通信（同步、异步 结合）</a:t>
            </a:r>
          </a:p>
          <a:p>
            <a:endParaRPr lang="zh-CN" altLang="en-US" dirty="0"/>
          </a:p>
        </p:txBody>
      </p:sp>
      <p:sp>
        <p:nvSpPr>
          <p:cNvPr id="14" name="灯片编号占位符 5"/>
          <p:cNvSpPr>
            <a:spLocks noGrp="1"/>
          </p:cNvSpPr>
          <p:nvPr>
            <p:ph type="sldNum" sz="quarter" idx="12"/>
          </p:nvPr>
        </p:nvSpPr>
        <p:spPr/>
        <p:txBody>
          <a:bodyPr/>
          <a:lstStyle/>
          <a:p>
            <a:pPr>
              <a:defRPr/>
            </a:pPr>
            <a:fld id="{DBF99032-1CA3-47AC-BBF8-389026077D1A}" type="slidenum">
              <a:rPr lang="zh-CN" altLang="en-US"/>
              <a:t>40</a:t>
            </a:fld>
            <a:endParaRPr lang="en-US" altLang="zh-CN"/>
          </a:p>
        </p:txBody>
      </p:sp>
      <p:grpSp>
        <p:nvGrpSpPr>
          <p:cNvPr id="2" name="Group 3"/>
          <p:cNvGrpSpPr/>
          <p:nvPr/>
        </p:nvGrpSpPr>
        <p:grpSpPr bwMode="auto">
          <a:xfrm>
            <a:off x="2362200" y="1676400"/>
            <a:ext cx="8229600" cy="1479550"/>
            <a:chOff x="672" y="1257"/>
            <a:chExt cx="5184" cy="932"/>
          </a:xfrm>
        </p:grpSpPr>
        <p:sp>
          <p:nvSpPr>
            <p:cNvPr id="237572" name="Text Box 4"/>
            <p:cNvSpPr txBox="1">
              <a:spLocks noChangeArrowheads="1"/>
            </p:cNvSpPr>
            <p:nvPr/>
          </p:nvSpPr>
          <p:spPr bwMode="auto">
            <a:xfrm>
              <a:off x="672" y="1257"/>
              <a:ext cx="4704" cy="365"/>
            </a:xfrm>
            <a:prstGeom prst="rect">
              <a:avLst/>
            </a:prstGeom>
            <a:noFill/>
            <a:ln w="9525">
              <a:noFill/>
              <a:miter lim="800000"/>
            </a:ln>
            <a:effectLst/>
          </p:spPr>
          <p:txBody>
            <a:bodyPr>
              <a:spAutoFit/>
            </a:bodyPr>
            <a:lstStyle/>
            <a:p>
              <a:pPr>
                <a:spcBef>
                  <a:spcPct val="0"/>
                </a:spcBef>
              </a:pPr>
              <a:r>
                <a:rPr lang="zh-CN" altLang="en-US" sz="3200">
                  <a:latin typeface="Times New Roman" panose="02020603050405020304" pitchFamily="18" charset="0"/>
                </a:rPr>
                <a:t>同步   </a:t>
              </a:r>
              <a:r>
                <a:rPr lang="zh-CN" altLang="en-US" sz="2800">
                  <a:solidFill>
                    <a:schemeClr val="folHlink"/>
                  </a:solidFill>
                  <a:latin typeface="Times New Roman" panose="02020603050405020304" pitchFamily="18" charset="0"/>
                </a:rPr>
                <a:t>发送方</a:t>
              </a:r>
              <a:r>
                <a:rPr lang="zh-CN" altLang="en-US" sz="2800">
                  <a:latin typeface="Times New Roman" panose="02020603050405020304" pitchFamily="18" charset="0"/>
                </a:rPr>
                <a:t> 用系统 </a:t>
              </a:r>
              <a:r>
                <a:rPr lang="zh-CN" altLang="en-US" sz="2800">
                  <a:solidFill>
                    <a:schemeClr val="folHlink"/>
                  </a:solidFill>
                  <a:latin typeface="Times New Roman" panose="02020603050405020304" pitchFamily="18" charset="0"/>
                </a:rPr>
                <a:t>时钟前沿 </a:t>
              </a:r>
              <a:r>
                <a:rPr lang="zh-CN" altLang="en-US" sz="2800">
                  <a:latin typeface="Times New Roman" panose="02020603050405020304" pitchFamily="18" charset="0"/>
                </a:rPr>
                <a:t>发信号</a:t>
              </a:r>
              <a:endParaRPr lang="en-US" altLang="zh-CN" sz="2800">
                <a:latin typeface="Times New Roman" panose="02020603050405020304" pitchFamily="18" charset="0"/>
              </a:endParaRPr>
            </a:p>
          </p:txBody>
        </p:sp>
        <p:sp>
          <p:nvSpPr>
            <p:cNvPr id="237573" name="Text Box 5"/>
            <p:cNvSpPr txBox="1">
              <a:spLocks noChangeArrowheads="1"/>
            </p:cNvSpPr>
            <p:nvPr/>
          </p:nvSpPr>
          <p:spPr bwMode="auto">
            <a:xfrm>
              <a:off x="1344" y="1824"/>
              <a:ext cx="4512" cy="365"/>
            </a:xfrm>
            <a:prstGeom prst="rect">
              <a:avLst/>
            </a:prstGeom>
            <a:noFill/>
            <a:ln w="9525">
              <a:noFill/>
              <a:miter lim="800000"/>
            </a:ln>
            <a:effectLst/>
          </p:spPr>
          <p:txBody>
            <a:bodyPr>
              <a:spAutoFit/>
            </a:bodyPr>
            <a:lstStyle/>
            <a:p>
              <a:pPr>
                <a:spcBef>
                  <a:spcPct val="0"/>
                </a:spcBef>
              </a:pPr>
              <a:r>
                <a:rPr lang="zh-CN" altLang="en-US" sz="3200">
                  <a:latin typeface="Times New Roman" panose="02020603050405020304" pitchFamily="18" charset="0"/>
                </a:rPr>
                <a:t> </a:t>
              </a:r>
              <a:r>
                <a:rPr lang="zh-CN" altLang="en-US" sz="2800">
                  <a:solidFill>
                    <a:schemeClr val="folHlink"/>
                  </a:solidFill>
                  <a:latin typeface="Times New Roman" panose="02020603050405020304" pitchFamily="18" charset="0"/>
                </a:rPr>
                <a:t>接收方 </a:t>
              </a:r>
              <a:r>
                <a:rPr lang="zh-CN" altLang="en-US" sz="2800">
                  <a:latin typeface="Times New Roman" panose="02020603050405020304" pitchFamily="18" charset="0"/>
                </a:rPr>
                <a:t>用系统 </a:t>
              </a:r>
              <a:r>
                <a:rPr lang="zh-CN" altLang="en-US" sz="2800">
                  <a:solidFill>
                    <a:schemeClr val="folHlink"/>
                  </a:solidFill>
                  <a:latin typeface="Times New Roman" panose="02020603050405020304" pitchFamily="18" charset="0"/>
                </a:rPr>
                <a:t>时钟后沿 </a:t>
              </a:r>
              <a:r>
                <a:rPr lang="zh-CN" altLang="en-US" sz="2800">
                  <a:latin typeface="Times New Roman" panose="02020603050405020304" pitchFamily="18" charset="0"/>
                </a:rPr>
                <a:t>判断、识别</a:t>
              </a:r>
              <a:endParaRPr lang="en-US" altLang="zh-CN" sz="2800">
                <a:latin typeface="Times New Roman" panose="02020603050405020304" pitchFamily="18" charset="0"/>
              </a:endParaRPr>
            </a:p>
          </p:txBody>
        </p:sp>
      </p:grpSp>
      <p:grpSp>
        <p:nvGrpSpPr>
          <p:cNvPr id="3" name="Group 8"/>
          <p:cNvGrpSpPr/>
          <p:nvPr/>
        </p:nvGrpSpPr>
        <p:grpSpPr bwMode="auto">
          <a:xfrm>
            <a:off x="2362200" y="3795714"/>
            <a:ext cx="8229600" cy="1508125"/>
            <a:chOff x="528" y="2391"/>
            <a:chExt cx="5184" cy="950"/>
          </a:xfrm>
        </p:grpSpPr>
        <p:sp>
          <p:nvSpPr>
            <p:cNvPr id="237577" name="Text Box 9"/>
            <p:cNvSpPr txBox="1">
              <a:spLocks noChangeArrowheads="1"/>
            </p:cNvSpPr>
            <p:nvPr/>
          </p:nvSpPr>
          <p:spPr bwMode="auto">
            <a:xfrm>
              <a:off x="528" y="2391"/>
              <a:ext cx="4656" cy="365"/>
            </a:xfrm>
            <a:prstGeom prst="rect">
              <a:avLst/>
            </a:prstGeom>
            <a:noFill/>
            <a:ln w="9525">
              <a:noFill/>
              <a:miter lim="800000"/>
            </a:ln>
            <a:effectLst/>
          </p:spPr>
          <p:txBody>
            <a:bodyPr>
              <a:spAutoFit/>
            </a:bodyPr>
            <a:lstStyle/>
            <a:p>
              <a:pPr>
                <a:spcBef>
                  <a:spcPct val="0"/>
                </a:spcBef>
              </a:pPr>
              <a:r>
                <a:rPr lang="zh-CN" altLang="en-US" sz="3200">
                  <a:latin typeface="Times New Roman" panose="02020603050405020304" pitchFamily="18" charset="0"/>
                </a:rPr>
                <a:t>异步   </a:t>
              </a:r>
              <a:r>
                <a:rPr lang="zh-CN" altLang="en-US" sz="2800">
                  <a:latin typeface="Times New Roman" panose="02020603050405020304" pitchFamily="18" charset="0"/>
                </a:rPr>
                <a:t>允许不同速度的模块和谐工作</a:t>
              </a:r>
              <a:endParaRPr lang="en-US" altLang="zh-CN" sz="2800">
                <a:latin typeface="Times New Roman" panose="02020603050405020304" pitchFamily="18" charset="0"/>
              </a:endParaRPr>
            </a:p>
          </p:txBody>
        </p:sp>
        <p:sp>
          <p:nvSpPr>
            <p:cNvPr id="237578" name="Text Box 10"/>
            <p:cNvSpPr txBox="1">
              <a:spLocks noChangeArrowheads="1"/>
            </p:cNvSpPr>
            <p:nvPr/>
          </p:nvSpPr>
          <p:spPr bwMode="auto">
            <a:xfrm>
              <a:off x="1200" y="2967"/>
              <a:ext cx="4512" cy="365"/>
            </a:xfrm>
            <a:prstGeom prst="rect">
              <a:avLst/>
            </a:prstGeom>
            <a:noFill/>
            <a:ln w="9525">
              <a:noFill/>
              <a:miter lim="800000"/>
            </a:ln>
            <a:effectLst/>
          </p:spPr>
          <p:txBody>
            <a:bodyPr>
              <a:spAutoFit/>
            </a:bodyPr>
            <a:lstStyle/>
            <a:p>
              <a:pPr>
                <a:spcBef>
                  <a:spcPct val="0"/>
                </a:spcBef>
              </a:pPr>
              <a:r>
                <a:rPr lang="zh-CN" altLang="en-US" sz="3200">
                  <a:latin typeface="Times New Roman" panose="02020603050405020304" pitchFamily="18" charset="0"/>
                </a:rPr>
                <a:t> </a:t>
              </a:r>
              <a:r>
                <a:rPr lang="zh-CN" altLang="en-US" sz="2800">
                  <a:latin typeface="Times New Roman" panose="02020603050405020304" pitchFamily="18" charset="0"/>
                </a:rPr>
                <a:t>增加一条  </a:t>
              </a:r>
              <a:r>
                <a:rPr lang="zh-CN" altLang="en-US" sz="2800">
                  <a:solidFill>
                    <a:schemeClr val="folHlink"/>
                  </a:solidFill>
                  <a:latin typeface="Times New Roman" panose="02020603050405020304" pitchFamily="18" charset="0"/>
                </a:rPr>
                <a:t>“等待”响应信号</a:t>
              </a:r>
              <a:r>
                <a:rPr lang="zh-CN" altLang="en-US" sz="2800">
                  <a:latin typeface="Times New Roman" panose="02020603050405020304" pitchFamily="18" charset="0"/>
                </a:rPr>
                <a:t>             </a:t>
              </a:r>
            </a:p>
          </p:txBody>
        </p:sp>
        <p:sp>
          <p:nvSpPr>
            <p:cNvPr id="237579" name="Text Box 11"/>
            <p:cNvSpPr txBox="1">
              <a:spLocks noChangeArrowheads="1"/>
            </p:cNvSpPr>
            <p:nvPr/>
          </p:nvSpPr>
          <p:spPr bwMode="auto">
            <a:xfrm>
              <a:off x="3936" y="2976"/>
              <a:ext cx="1066" cy="365"/>
            </a:xfrm>
            <a:prstGeom prst="rect">
              <a:avLst/>
            </a:prstGeom>
            <a:noFill/>
            <a:ln w="9525">
              <a:noFill/>
              <a:miter lim="800000"/>
            </a:ln>
            <a:effectLst/>
          </p:spPr>
          <p:txBody>
            <a:bodyPr>
              <a:spAutoFit/>
            </a:bodyPr>
            <a:lstStyle/>
            <a:p>
              <a:pPr>
                <a:spcBef>
                  <a:spcPct val="0"/>
                </a:spcBef>
              </a:pPr>
              <a:r>
                <a:rPr lang="en-US" altLang="zh-CN" sz="3200" dirty="0">
                  <a:latin typeface="Times New Roman" panose="02020603050405020304" pitchFamily="18" charset="0"/>
                </a:rPr>
                <a:t>    WAIT</a:t>
              </a:r>
              <a:endParaRPr lang="zh-CN" altLang="en-US" sz="3200" dirty="0">
                <a:latin typeface="Times New Roman" panose="02020603050405020304" pitchFamily="18" charset="0"/>
              </a:endParaRPr>
            </a:p>
          </p:txBody>
        </p:sp>
        <p:sp>
          <p:nvSpPr>
            <p:cNvPr id="237580" name="Line 12"/>
            <p:cNvSpPr>
              <a:spLocks noChangeShapeType="1"/>
            </p:cNvSpPr>
            <p:nvPr/>
          </p:nvSpPr>
          <p:spPr bwMode="auto">
            <a:xfrm>
              <a:off x="4224" y="3015"/>
              <a:ext cx="816" cy="0"/>
            </a:xfrm>
            <a:prstGeom prst="line">
              <a:avLst/>
            </a:prstGeom>
            <a:noFill/>
            <a:ln w="19050">
              <a:solidFill>
                <a:schemeClr val="tx1"/>
              </a:solidFill>
              <a:round/>
            </a:ln>
            <a:effectLst/>
          </p:spPr>
          <p:txBody>
            <a:bodyPr wrap="none"/>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6"/>
          <p:cNvSpPr>
            <a:spLocks noGrp="1"/>
          </p:cNvSpPr>
          <p:nvPr>
            <p:ph idx="1"/>
          </p:nvPr>
        </p:nvSpPr>
        <p:spPr/>
        <p:txBody>
          <a:bodyPr/>
          <a:lstStyle/>
          <a:p>
            <a:endParaRPr lang="zh-CN" altLang="en-US"/>
          </a:p>
        </p:txBody>
      </p:sp>
      <p:sp>
        <p:nvSpPr>
          <p:cNvPr id="6" name="标题 5"/>
          <p:cNvSpPr>
            <a:spLocks noGrp="1"/>
          </p:cNvSpPr>
          <p:nvPr>
            <p:ph type="title"/>
          </p:nvPr>
        </p:nvSpPr>
        <p:spPr/>
        <p:txBody>
          <a:bodyPr>
            <a:normAutofit fontScale="90000"/>
          </a:bodyPr>
          <a:lstStyle/>
          <a:p>
            <a:r>
              <a:rPr lang="zh-CN" altLang="en-US" dirty="0"/>
              <a:t>以输入数据为例的半同步通信时序</a:t>
            </a:r>
          </a:p>
        </p:txBody>
      </p:sp>
      <p:sp>
        <p:nvSpPr>
          <p:cNvPr id="238595" name="Text Box 3"/>
          <p:cNvSpPr txBox="1">
            <a:spLocks noChangeArrowheads="1"/>
          </p:cNvSpPr>
          <p:nvPr/>
        </p:nvSpPr>
        <p:spPr bwMode="auto">
          <a:xfrm>
            <a:off x="2354263" y="1447800"/>
            <a:ext cx="7620000" cy="579438"/>
          </a:xfrm>
          <a:prstGeom prst="rect">
            <a:avLst/>
          </a:prstGeom>
          <a:noFill/>
          <a:ln w="9525">
            <a:noFill/>
            <a:miter lim="800000"/>
          </a:ln>
          <a:effectLst/>
        </p:spPr>
        <p:txBody>
          <a:bodyPr>
            <a:spAutoFit/>
          </a:bodyPr>
          <a:lstStyle/>
          <a:p>
            <a:pPr>
              <a:spcBef>
                <a:spcPct val="50000"/>
              </a:spcBef>
            </a:pPr>
            <a:r>
              <a:rPr lang="en-US" altLang="zh-CN" sz="3200" i="1">
                <a:latin typeface="Times New Roman" panose="02020603050405020304" pitchFamily="18" charset="0"/>
              </a:rPr>
              <a:t>T</a:t>
            </a:r>
            <a:r>
              <a:rPr lang="en-US" altLang="zh-CN" sz="3200" baseline="-25000">
                <a:latin typeface="Times New Roman" panose="02020603050405020304" pitchFamily="18" charset="0"/>
              </a:rPr>
              <a:t>1     </a:t>
            </a:r>
            <a:r>
              <a:rPr lang="zh-CN" altLang="en-US" sz="2800">
                <a:latin typeface="Times New Roman" panose="02020603050405020304" pitchFamily="18" charset="0"/>
              </a:rPr>
              <a:t>主模块发地址</a:t>
            </a:r>
          </a:p>
        </p:txBody>
      </p:sp>
      <p:sp>
        <p:nvSpPr>
          <p:cNvPr id="238596" name="Text Box 4"/>
          <p:cNvSpPr txBox="1">
            <a:spLocks noChangeArrowheads="1"/>
          </p:cNvSpPr>
          <p:nvPr/>
        </p:nvSpPr>
        <p:spPr bwMode="auto">
          <a:xfrm>
            <a:off x="2354263" y="2219325"/>
            <a:ext cx="7620000" cy="579438"/>
          </a:xfrm>
          <a:prstGeom prst="rect">
            <a:avLst/>
          </a:prstGeom>
          <a:noFill/>
          <a:ln w="9525">
            <a:noFill/>
            <a:miter lim="800000"/>
          </a:ln>
          <a:effectLst/>
        </p:spPr>
        <p:txBody>
          <a:bodyPr>
            <a:spAutoFit/>
          </a:bodyPr>
          <a:lstStyle/>
          <a:p>
            <a:pPr>
              <a:spcBef>
                <a:spcPct val="50000"/>
              </a:spcBef>
            </a:pPr>
            <a:r>
              <a:rPr lang="en-US" altLang="zh-CN" sz="3200" i="1">
                <a:latin typeface="Times New Roman" panose="02020603050405020304" pitchFamily="18" charset="0"/>
              </a:rPr>
              <a:t>T</a:t>
            </a:r>
            <a:r>
              <a:rPr lang="en-US" altLang="zh-CN" sz="3200" baseline="-25000">
                <a:latin typeface="Times New Roman" panose="02020603050405020304" pitchFamily="18" charset="0"/>
              </a:rPr>
              <a:t>2     </a:t>
            </a:r>
            <a:r>
              <a:rPr lang="zh-CN" altLang="en-US" sz="2800">
                <a:latin typeface="Times New Roman" panose="02020603050405020304" pitchFamily="18" charset="0"/>
              </a:rPr>
              <a:t>主模块发命令</a:t>
            </a:r>
          </a:p>
        </p:txBody>
      </p:sp>
      <p:sp>
        <p:nvSpPr>
          <p:cNvPr id="238597" name="Text Box 5"/>
          <p:cNvSpPr txBox="1">
            <a:spLocks noChangeArrowheads="1"/>
          </p:cNvSpPr>
          <p:nvPr/>
        </p:nvSpPr>
        <p:spPr bwMode="auto">
          <a:xfrm>
            <a:off x="2429470" y="4572000"/>
            <a:ext cx="923330" cy="838200"/>
          </a:xfrm>
          <a:prstGeom prst="rect">
            <a:avLst/>
          </a:prstGeom>
          <a:noFill/>
          <a:ln w="9525">
            <a:noFill/>
            <a:miter lim="800000"/>
          </a:ln>
          <a:effectLst/>
        </p:spPr>
        <p:txBody>
          <a:bodyPr vert="eaVert">
            <a:spAutoFit/>
          </a:bodyPr>
          <a:lstStyle/>
          <a:p>
            <a:pPr>
              <a:spcBef>
                <a:spcPct val="50000"/>
              </a:spcBef>
            </a:pPr>
            <a:r>
              <a:rPr lang="zh-CN" altLang="en-US" sz="4800">
                <a:latin typeface="Times New Roman" panose="02020603050405020304" pitchFamily="18" charset="0"/>
              </a:rPr>
              <a:t>…</a:t>
            </a:r>
          </a:p>
        </p:txBody>
      </p:sp>
      <p:sp>
        <p:nvSpPr>
          <p:cNvPr id="238598" name="Text Box 6"/>
          <p:cNvSpPr txBox="1">
            <a:spLocks noChangeArrowheads="1"/>
          </p:cNvSpPr>
          <p:nvPr/>
        </p:nvSpPr>
        <p:spPr bwMode="auto">
          <a:xfrm>
            <a:off x="2354263" y="5257800"/>
            <a:ext cx="7620000" cy="579438"/>
          </a:xfrm>
          <a:prstGeom prst="rect">
            <a:avLst/>
          </a:prstGeom>
          <a:noFill/>
          <a:ln w="9525">
            <a:noFill/>
            <a:miter lim="800000"/>
          </a:ln>
          <a:effectLst/>
        </p:spPr>
        <p:txBody>
          <a:bodyPr>
            <a:spAutoFit/>
          </a:bodyPr>
          <a:lstStyle/>
          <a:p>
            <a:pPr>
              <a:spcBef>
                <a:spcPct val="50000"/>
              </a:spcBef>
            </a:pPr>
            <a:r>
              <a:rPr lang="en-US" altLang="zh-CN" sz="3200" i="1">
                <a:latin typeface="Times New Roman" panose="02020603050405020304" pitchFamily="18" charset="0"/>
              </a:rPr>
              <a:t>T</a:t>
            </a:r>
            <a:r>
              <a:rPr lang="en-US" altLang="zh-CN" sz="3200" baseline="-25000">
                <a:latin typeface="Times New Roman" panose="02020603050405020304" pitchFamily="18" charset="0"/>
              </a:rPr>
              <a:t>3     </a:t>
            </a:r>
            <a:r>
              <a:rPr lang="zh-CN" altLang="en-US" sz="2800">
                <a:latin typeface="Times New Roman" panose="02020603050405020304" pitchFamily="18" charset="0"/>
              </a:rPr>
              <a:t>从模块提供数据</a:t>
            </a:r>
          </a:p>
        </p:txBody>
      </p:sp>
      <p:sp>
        <p:nvSpPr>
          <p:cNvPr id="238599" name="Text Box 7"/>
          <p:cNvSpPr txBox="1">
            <a:spLocks noChangeArrowheads="1"/>
          </p:cNvSpPr>
          <p:nvPr/>
        </p:nvSpPr>
        <p:spPr bwMode="auto">
          <a:xfrm>
            <a:off x="2354263" y="6019800"/>
            <a:ext cx="7620000" cy="579438"/>
          </a:xfrm>
          <a:prstGeom prst="rect">
            <a:avLst/>
          </a:prstGeom>
          <a:noFill/>
          <a:ln w="9525">
            <a:noFill/>
            <a:miter lim="800000"/>
          </a:ln>
          <a:effectLst/>
        </p:spPr>
        <p:txBody>
          <a:bodyPr>
            <a:spAutoFit/>
          </a:bodyPr>
          <a:lstStyle/>
          <a:p>
            <a:pPr>
              <a:spcBef>
                <a:spcPct val="50000"/>
              </a:spcBef>
            </a:pPr>
            <a:r>
              <a:rPr lang="en-US" altLang="zh-CN" sz="3200" i="1">
                <a:latin typeface="Times New Roman" panose="02020603050405020304" pitchFamily="18" charset="0"/>
              </a:rPr>
              <a:t>T</a:t>
            </a:r>
            <a:r>
              <a:rPr lang="en-US" altLang="zh-CN" sz="3200" baseline="-25000">
                <a:latin typeface="Times New Roman" panose="02020603050405020304" pitchFamily="18" charset="0"/>
              </a:rPr>
              <a:t>4     </a:t>
            </a:r>
            <a:r>
              <a:rPr lang="zh-CN" altLang="en-US" sz="2800">
                <a:latin typeface="Times New Roman" panose="02020603050405020304" pitchFamily="18" charset="0"/>
              </a:rPr>
              <a:t>从模块撤销数据，主模块撤销命令</a:t>
            </a:r>
          </a:p>
        </p:txBody>
      </p:sp>
      <p:grpSp>
        <p:nvGrpSpPr>
          <p:cNvPr id="2" name="Group 8"/>
          <p:cNvGrpSpPr/>
          <p:nvPr/>
        </p:nvGrpSpPr>
        <p:grpSpPr bwMode="auto">
          <a:xfrm>
            <a:off x="2354264" y="2990850"/>
            <a:ext cx="8466137" cy="579438"/>
            <a:chOff x="523" y="1884"/>
            <a:chExt cx="5333" cy="365"/>
          </a:xfrm>
        </p:grpSpPr>
        <p:sp>
          <p:nvSpPr>
            <p:cNvPr id="238601" name="Text Box 9"/>
            <p:cNvSpPr txBox="1">
              <a:spLocks noChangeArrowheads="1"/>
            </p:cNvSpPr>
            <p:nvPr/>
          </p:nvSpPr>
          <p:spPr bwMode="auto">
            <a:xfrm>
              <a:off x="523" y="1884"/>
              <a:ext cx="5333" cy="365"/>
            </a:xfrm>
            <a:prstGeom prst="rect">
              <a:avLst/>
            </a:prstGeom>
            <a:noFill/>
            <a:ln w="9525">
              <a:noFill/>
              <a:miter lim="800000"/>
            </a:ln>
            <a:effectLst/>
          </p:spPr>
          <p:txBody>
            <a:bodyPr>
              <a:spAutoFit/>
            </a:bodyPr>
            <a:lstStyle/>
            <a:p>
              <a:pPr>
                <a:spcBef>
                  <a:spcPct val="50000"/>
                </a:spcBef>
              </a:pPr>
              <a:r>
                <a:rPr lang="en-US" altLang="zh-CN" sz="3200" i="1">
                  <a:solidFill>
                    <a:schemeClr val="folHlink"/>
                  </a:solidFill>
                  <a:latin typeface="Times New Roman" panose="02020603050405020304" pitchFamily="18" charset="0"/>
                </a:rPr>
                <a:t>T</a:t>
              </a:r>
              <a:r>
                <a:rPr lang="en-US" altLang="zh-CN" sz="3200" baseline="-25000">
                  <a:solidFill>
                    <a:schemeClr val="folHlink"/>
                  </a:solidFill>
                  <a:latin typeface="Times New Roman" panose="02020603050405020304" pitchFamily="18" charset="0"/>
                </a:rPr>
                <a:t>w</a:t>
              </a:r>
              <a:r>
                <a:rPr lang="en-US" altLang="zh-CN" sz="3200" baseline="-25000">
                  <a:latin typeface="Times New Roman" panose="02020603050405020304" pitchFamily="18" charset="0"/>
                </a:rPr>
                <a:t>     </a:t>
              </a:r>
              <a:r>
                <a:rPr lang="zh-CN" altLang="en-US" sz="2800">
                  <a:latin typeface="Times New Roman" panose="02020603050405020304" pitchFamily="18" charset="0"/>
                </a:rPr>
                <a:t>当             为低电平时，等待一个 </a:t>
              </a:r>
              <a:r>
                <a:rPr lang="en-US" altLang="zh-CN" sz="2800" i="1">
                  <a:latin typeface="Times New Roman" panose="02020603050405020304" pitchFamily="18" charset="0"/>
                </a:rPr>
                <a:t>T</a:t>
              </a:r>
            </a:p>
          </p:txBody>
        </p:sp>
        <p:grpSp>
          <p:nvGrpSpPr>
            <p:cNvPr id="3" name="Group 10"/>
            <p:cNvGrpSpPr/>
            <p:nvPr/>
          </p:nvGrpSpPr>
          <p:grpSpPr bwMode="auto">
            <a:xfrm>
              <a:off x="1296" y="1920"/>
              <a:ext cx="1066" cy="327"/>
              <a:chOff x="1296" y="1920"/>
              <a:chExt cx="1066" cy="327"/>
            </a:xfrm>
          </p:grpSpPr>
          <p:sp>
            <p:nvSpPr>
              <p:cNvPr id="238603" name="Text Box 11"/>
              <p:cNvSpPr txBox="1">
                <a:spLocks noChangeArrowheads="1"/>
              </p:cNvSpPr>
              <p:nvPr/>
            </p:nvSpPr>
            <p:spPr bwMode="auto">
              <a:xfrm>
                <a:off x="1296" y="1920"/>
                <a:ext cx="1066" cy="327"/>
              </a:xfrm>
              <a:prstGeom prst="rect">
                <a:avLst/>
              </a:prstGeom>
              <a:noFill/>
              <a:ln w="9525">
                <a:noFill/>
                <a:miter lim="800000"/>
              </a:ln>
              <a:effectLst/>
            </p:spPr>
            <p:txBody>
              <a:bodyPr>
                <a:spAutoFit/>
              </a:bodyPr>
              <a:lstStyle/>
              <a:p>
                <a:pPr>
                  <a:spcBef>
                    <a:spcPct val="0"/>
                  </a:spcBef>
                </a:pPr>
                <a:r>
                  <a:rPr lang="en-US" altLang="zh-CN" sz="2800">
                    <a:latin typeface="Times New Roman" panose="02020603050405020304" pitchFamily="18" charset="0"/>
                  </a:rPr>
                  <a:t>WAIT</a:t>
                </a:r>
                <a:endParaRPr lang="zh-CN" altLang="en-US" sz="2800">
                  <a:latin typeface="Times New Roman" panose="02020603050405020304" pitchFamily="18" charset="0"/>
                </a:endParaRPr>
              </a:p>
            </p:txBody>
          </p:sp>
          <p:sp>
            <p:nvSpPr>
              <p:cNvPr id="238604" name="Line 12"/>
              <p:cNvSpPr>
                <a:spLocks noChangeShapeType="1"/>
              </p:cNvSpPr>
              <p:nvPr/>
            </p:nvSpPr>
            <p:spPr bwMode="auto">
              <a:xfrm>
                <a:off x="1344" y="1968"/>
                <a:ext cx="624" cy="0"/>
              </a:xfrm>
              <a:prstGeom prst="line">
                <a:avLst/>
              </a:prstGeom>
              <a:noFill/>
              <a:ln w="19050">
                <a:solidFill>
                  <a:schemeClr val="tx1"/>
                </a:solidFill>
                <a:round/>
              </a:ln>
              <a:effectLst/>
            </p:spPr>
            <p:txBody>
              <a:bodyPr wrap="none"/>
              <a:lstStyle/>
              <a:p>
                <a:endParaRPr lang="zh-CN" altLang="en-US"/>
              </a:p>
            </p:txBody>
          </p:sp>
        </p:grpSp>
      </p:grpSp>
      <p:grpSp>
        <p:nvGrpSpPr>
          <p:cNvPr id="4" name="Group 13"/>
          <p:cNvGrpSpPr/>
          <p:nvPr/>
        </p:nvGrpSpPr>
        <p:grpSpPr bwMode="auto">
          <a:xfrm>
            <a:off x="2354264" y="3763964"/>
            <a:ext cx="8466137" cy="579437"/>
            <a:chOff x="523" y="2371"/>
            <a:chExt cx="5333" cy="365"/>
          </a:xfrm>
        </p:grpSpPr>
        <p:sp>
          <p:nvSpPr>
            <p:cNvPr id="238606" name="Text Box 14"/>
            <p:cNvSpPr txBox="1">
              <a:spLocks noChangeArrowheads="1"/>
            </p:cNvSpPr>
            <p:nvPr/>
          </p:nvSpPr>
          <p:spPr bwMode="auto">
            <a:xfrm>
              <a:off x="523" y="2371"/>
              <a:ext cx="5333" cy="365"/>
            </a:xfrm>
            <a:prstGeom prst="rect">
              <a:avLst/>
            </a:prstGeom>
            <a:noFill/>
            <a:ln w="9525">
              <a:noFill/>
              <a:miter lim="800000"/>
            </a:ln>
            <a:effectLst/>
          </p:spPr>
          <p:txBody>
            <a:bodyPr>
              <a:spAutoFit/>
            </a:bodyPr>
            <a:lstStyle/>
            <a:p>
              <a:pPr>
                <a:spcBef>
                  <a:spcPct val="50000"/>
                </a:spcBef>
              </a:pPr>
              <a:r>
                <a:rPr lang="en-US" altLang="zh-CN" sz="3200" i="1">
                  <a:solidFill>
                    <a:schemeClr val="folHlink"/>
                  </a:solidFill>
                  <a:latin typeface="Times New Roman" panose="02020603050405020304" pitchFamily="18" charset="0"/>
                </a:rPr>
                <a:t>T</a:t>
              </a:r>
              <a:r>
                <a:rPr lang="en-US" altLang="zh-CN" sz="3200" baseline="-25000">
                  <a:solidFill>
                    <a:schemeClr val="folHlink"/>
                  </a:solidFill>
                  <a:latin typeface="Times New Roman" panose="02020603050405020304" pitchFamily="18" charset="0"/>
                </a:rPr>
                <a:t>w</a:t>
              </a:r>
              <a:r>
                <a:rPr lang="en-US" altLang="zh-CN" sz="3200" baseline="-25000">
                  <a:latin typeface="Times New Roman" panose="02020603050405020304" pitchFamily="18" charset="0"/>
                </a:rPr>
                <a:t>     </a:t>
              </a:r>
              <a:r>
                <a:rPr lang="zh-CN" altLang="en-US" sz="2800">
                  <a:latin typeface="Times New Roman" panose="02020603050405020304" pitchFamily="18" charset="0"/>
                </a:rPr>
                <a:t>当             为低电平时，等待一个 </a:t>
              </a:r>
              <a:r>
                <a:rPr lang="en-US" altLang="zh-CN" sz="2800" i="1">
                  <a:latin typeface="Times New Roman" panose="02020603050405020304" pitchFamily="18" charset="0"/>
                </a:rPr>
                <a:t>T</a:t>
              </a:r>
            </a:p>
          </p:txBody>
        </p:sp>
        <p:grpSp>
          <p:nvGrpSpPr>
            <p:cNvPr id="5" name="Group 15"/>
            <p:cNvGrpSpPr/>
            <p:nvPr/>
          </p:nvGrpSpPr>
          <p:grpSpPr bwMode="auto">
            <a:xfrm>
              <a:off x="1296" y="2400"/>
              <a:ext cx="1066" cy="327"/>
              <a:chOff x="1296" y="2400"/>
              <a:chExt cx="1066" cy="327"/>
            </a:xfrm>
          </p:grpSpPr>
          <p:sp>
            <p:nvSpPr>
              <p:cNvPr id="238608" name="Text Box 16"/>
              <p:cNvSpPr txBox="1">
                <a:spLocks noChangeArrowheads="1"/>
              </p:cNvSpPr>
              <p:nvPr/>
            </p:nvSpPr>
            <p:spPr bwMode="auto">
              <a:xfrm>
                <a:off x="1296" y="2400"/>
                <a:ext cx="1066" cy="327"/>
              </a:xfrm>
              <a:prstGeom prst="rect">
                <a:avLst/>
              </a:prstGeom>
              <a:noFill/>
              <a:ln w="9525">
                <a:noFill/>
                <a:miter lim="800000"/>
              </a:ln>
              <a:effectLst/>
            </p:spPr>
            <p:txBody>
              <a:bodyPr>
                <a:spAutoFit/>
              </a:bodyPr>
              <a:lstStyle/>
              <a:p>
                <a:pPr>
                  <a:spcBef>
                    <a:spcPct val="0"/>
                  </a:spcBef>
                </a:pPr>
                <a:r>
                  <a:rPr lang="en-US" altLang="zh-CN" sz="2800">
                    <a:latin typeface="Times New Roman" panose="02020603050405020304" pitchFamily="18" charset="0"/>
                  </a:rPr>
                  <a:t>WAIT</a:t>
                </a:r>
                <a:endParaRPr lang="zh-CN" altLang="en-US" sz="2800">
                  <a:latin typeface="Times New Roman" panose="02020603050405020304" pitchFamily="18" charset="0"/>
                </a:endParaRPr>
              </a:p>
            </p:txBody>
          </p:sp>
          <p:sp>
            <p:nvSpPr>
              <p:cNvPr id="238609" name="Line 17"/>
              <p:cNvSpPr>
                <a:spLocks noChangeShapeType="1"/>
              </p:cNvSpPr>
              <p:nvPr/>
            </p:nvSpPr>
            <p:spPr bwMode="auto">
              <a:xfrm>
                <a:off x="1344" y="2448"/>
                <a:ext cx="672" cy="0"/>
              </a:xfrm>
              <a:prstGeom prst="line">
                <a:avLst/>
              </a:prstGeom>
              <a:noFill/>
              <a:ln w="19050">
                <a:solidFill>
                  <a:schemeClr val="tx1"/>
                </a:solidFill>
                <a:round/>
              </a:ln>
              <a:effectLst/>
            </p:spPr>
            <p:txBody>
              <a:bodyPr wrap="none"/>
              <a:lstStyle/>
              <a:p>
                <a:endParaRPr lang="zh-CN" altLang="en-US"/>
              </a:p>
            </p:txBody>
          </p:sp>
        </p:grpSp>
      </p:grpSp>
      <p:sp>
        <p:nvSpPr>
          <p:cNvPr id="20" name="灯片编号占位符 5"/>
          <p:cNvSpPr>
            <a:spLocks noGrp="1"/>
          </p:cNvSpPr>
          <p:nvPr>
            <p:ph type="sldNum" sz="quarter" idx="12"/>
          </p:nvPr>
        </p:nvSpPr>
        <p:spPr/>
        <p:txBody>
          <a:bodyPr/>
          <a:lstStyle/>
          <a:p>
            <a:pPr>
              <a:defRPr/>
            </a:pPr>
            <a:fld id="{DBF99032-1CA3-47AC-BBF8-389026077D1A}" type="slidenum">
              <a:rPr lang="zh-CN" altLang="en-US"/>
              <a:t>41</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38595"/>
                                        </p:tgtEl>
                                        <p:attrNameLst>
                                          <p:attrName>style.visibility</p:attrName>
                                        </p:attrNameLst>
                                      </p:cBhvr>
                                      <p:to>
                                        <p:strVal val="visible"/>
                                      </p:to>
                                    </p:set>
                                    <p:animEffect transition="in" filter="blinds(horizontal)">
                                      <p:cBhvr>
                                        <p:cTn id="7" dur="500"/>
                                        <p:tgtEl>
                                          <p:spTgt spid="23859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38596"/>
                                        </p:tgtEl>
                                        <p:attrNameLst>
                                          <p:attrName>style.visibility</p:attrName>
                                        </p:attrNameLst>
                                      </p:cBhvr>
                                      <p:to>
                                        <p:strVal val="visible"/>
                                      </p:to>
                                    </p:set>
                                    <p:animEffect transition="in" filter="blinds(horizontal)">
                                      <p:cBhvr>
                                        <p:cTn id="12" dur="500"/>
                                        <p:tgtEl>
                                          <p:spTgt spid="23859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38598"/>
                                        </p:tgtEl>
                                        <p:attrNameLst>
                                          <p:attrName>style.visibility</p:attrName>
                                        </p:attrNameLst>
                                      </p:cBhvr>
                                      <p:to>
                                        <p:strVal val="visible"/>
                                      </p:to>
                                    </p:set>
                                    <p:animEffect transition="in" filter="blinds(horizontal)">
                                      <p:cBhvr>
                                        <p:cTn id="17" dur="500"/>
                                        <p:tgtEl>
                                          <p:spTgt spid="238598"/>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38599"/>
                                        </p:tgtEl>
                                        <p:attrNameLst>
                                          <p:attrName>style.visibility</p:attrName>
                                        </p:attrNameLst>
                                      </p:cBhvr>
                                      <p:to>
                                        <p:strVal val="visible"/>
                                      </p:to>
                                    </p:set>
                                    <p:animEffect transition="in" filter="blinds(horizontal)">
                                      <p:cBhvr>
                                        <p:cTn id="22" dur="500"/>
                                        <p:tgtEl>
                                          <p:spTgt spid="238599"/>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2"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slide(fromRight)">
                                      <p:cBhvr>
                                        <p:cTn id="27" dur="500"/>
                                        <p:tgtEl>
                                          <p:spTgt spid="2"/>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2" fill="hold"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slide(fromRight)">
                                      <p:cBhvr>
                                        <p:cTn id="32" dur="500"/>
                                        <p:tgtEl>
                                          <p:spTgt spid="4"/>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238597"/>
                                        </p:tgtEl>
                                        <p:attrNameLst>
                                          <p:attrName>style.visibility</p:attrName>
                                        </p:attrNameLst>
                                      </p:cBhvr>
                                      <p:to>
                                        <p:strVal val="visible"/>
                                      </p:to>
                                    </p:set>
                                    <p:animEffect transition="in" filter="blinds(horizontal)">
                                      <p:cBhvr>
                                        <p:cTn id="37" dur="500"/>
                                        <p:tgtEl>
                                          <p:spTgt spid="2385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8595" grpId="0" autoUpdateAnimBg="0"/>
      <p:bldP spid="238596" grpId="0" autoUpdateAnimBg="0"/>
      <p:bldP spid="238597" grpId="0" autoUpdateAnimBg="0"/>
      <p:bldP spid="238598" grpId="0" autoUpdateAnimBg="0"/>
      <p:bldP spid="238599" grpId="0"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 name="内容占位符 232"/>
          <p:cNvSpPr>
            <a:spLocks noGrp="1"/>
          </p:cNvSpPr>
          <p:nvPr>
            <p:ph idx="1"/>
          </p:nvPr>
        </p:nvSpPr>
        <p:spPr/>
        <p:txBody>
          <a:bodyPr/>
          <a:lstStyle/>
          <a:p>
            <a:endParaRPr lang="zh-CN" altLang="en-US"/>
          </a:p>
        </p:txBody>
      </p:sp>
      <p:sp>
        <p:nvSpPr>
          <p:cNvPr id="232" name="标题 231"/>
          <p:cNvSpPr>
            <a:spLocks noGrp="1"/>
          </p:cNvSpPr>
          <p:nvPr>
            <p:ph type="title"/>
          </p:nvPr>
        </p:nvSpPr>
        <p:spPr/>
        <p:txBody>
          <a:bodyPr>
            <a:normAutofit fontScale="90000"/>
          </a:bodyPr>
          <a:lstStyle/>
          <a:p>
            <a:r>
              <a:rPr lang="zh-CN" altLang="en-US" dirty="0"/>
              <a:t>半同步通信（同步、异步 结合）</a:t>
            </a:r>
          </a:p>
        </p:txBody>
      </p:sp>
      <p:grpSp>
        <p:nvGrpSpPr>
          <p:cNvPr id="2" name="Group 2"/>
          <p:cNvGrpSpPr/>
          <p:nvPr/>
        </p:nvGrpSpPr>
        <p:grpSpPr bwMode="auto">
          <a:xfrm>
            <a:off x="1470026" y="1412875"/>
            <a:ext cx="9197975" cy="4935538"/>
            <a:chOff x="-34" y="890"/>
            <a:chExt cx="5794" cy="3109"/>
          </a:xfrm>
        </p:grpSpPr>
        <p:grpSp>
          <p:nvGrpSpPr>
            <p:cNvPr id="3" name="Group 3"/>
            <p:cNvGrpSpPr/>
            <p:nvPr/>
          </p:nvGrpSpPr>
          <p:grpSpPr bwMode="auto">
            <a:xfrm>
              <a:off x="-34" y="2385"/>
              <a:ext cx="5794" cy="481"/>
              <a:chOff x="-34" y="2385"/>
              <a:chExt cx="5794" cy="481"/>
            </a:xfrm>
          </p:grpSpPr>
          <p:grpSp>
            <p:nvGrpSpPr>
              <p:cNvPr id="4" name="Group 4"/>
              <p:cNvGrpSpPr/>
              <p:nvPr/>
            </p:nvGrpSpPr>
            <p:grpSpPr bwMode="auto">
              <a:xfrm>
                <a:off x="396" y="2405"/>
                <a:ext cx="5364" cy="461"/>
                <a:chOff x="396" y="2405"/>
                <a:chExt cx="5364" cy="461"/>
              </a:xfrm>
            </p:grpSpPr>
            <p:grpSp>
              <p:nvGrpSpPr>
                <p:cNvPr id="5" name="Group 5"/>
                <p:cNvGrpSpPr/>
                <p:nvPr/>
              </p:nvGrpSpPr>
              <p:grpSpPr bwMode="auto">
                <a:xfrm>
                  <a:off x="396" y="2405"/>
                  <a:ext cx="982" cy="461"/>
                  <a:chOff x="396" y="2405"/>
                  <a:chExt cx="982" cy="461"/>
                </a:xfrm>
              </p:grpSpPr>
              <p:sp>
                <p:nvSpPr>
                  <p:cNvPr id="244742" name="Freeform 43"/>
                  <p:cNvSpPr/>
                  <p:nvPr/>
                </p:nvSpPr>
                <p:spPr bwMode="auto">
                  <a:xfrm>
                    <a:off x="396" y="2475"/>
                    <a:ext cx="827" cy="0"/>
                  </a:xfrm>
                  <a:custGeom>
                    <a:avLst/>
                    <a:gdLst>
                      <a:gd name="T0" fmla="*/ 0 w 1174"/>
                      <a:gd name="T1" fmla="*/ 1 h 1"/>
                      <a:gd name="T2" fmla="*/ 1174 w 1174"/>
                      <a:gd name="T3" fmla="*/ 0 h 1"/>
                      <a:gd name="T4" fmla="*/ 0 60000 65536"/>
                      <a:gd name="T5" fmla="*/ 0 60000 65536"/>
                      <a:gd name="T6" fmla="*/ 0 w 1174"/>
                      <a:gd name="T7" fmla="*/ 0 h 1"/>
                      <a:gd name="T8" fmla="*/ 1174 w 1174"/>
                      <a:gd name="T9" fmla="*/ 1 h 1"/>
                    </a:gdLst>
                    <a:ahLst/>
                    <a:cxnLst>
                      <a:cxn ang="T4">
                        <a:pos x="T0" y="T1"/>
                      </a:cxn>
                      <a:cxn ang="T5">
                        <a:pos x="T2" y="T3"/>
                      </a:cxn>
                    </a:cxnLst>
                    <a:rect l="T6" t="T7" r="T8" b="T9"/>
                    <a:pathLst>
                      <a:path w="1174" h="1">
                        <a:moveTo>
                          <a:pt x="0" y="1"/>
                        </a:moveTo>
                        <a:lnTo>
                          <a:pt x="1174" y="0"/>
                        </a:lnTo>
                      </a:path>
                    </a:pathLst>
                  </a:custGeom>
                  <a:noFill/>
                  <a:ln w="38100">
                    <a:solidFill>
                      <a:schemeClr val="tx1"/>
                    </a:solidFill>
                    <a:round/>
                  </a:ln>
                </p:spPr>
                <p:txBody>
                  <a:bodyPr wrap="none"/>
                  <a:lstStyle/>
                  <a:p>
                    <a:pPr>
                      <a:spcBef>
                        <a:spcPct val="0"/>
                      </a:spcBef>
                    </a:pPr>
                    <a:endParaRPr lang="zh-CN" altLang="en-US" sz="2400">
                      <a:latin typeface="Times New Roman" panose="02020603050405020304" pitchFamily="18" charset="0"/>
                    </a:endParaRPr>
                  </a:p>
                </p:txBody>
              </p:sp>
              <p:sp>
                <p:nvSpPr>
                  <p:cNvPr id="244743" name="Line 44"/>
                  <p:cNvSpPr>
                    <a:spLocks noChangeShapeType="1"/>
                  </p:cNvSpPr>
                  <p:nvPr/>
                </p:nvSpPr>
                <p:spPr bwMode="auto">
                  <a:xfrm rot="8100000">
                    <a:off x="1378" y="2405"/>
                    <a:ext cx="0" cy="461"/>
                  </a:xfrm>
                  <a:prstGeom prst="line">
                    <a:avLst/>
                  </a:prstGeom>
                  <a:noFill/>
                  <a:ln w="38100">
                    <a:solidFill>
                      <a:schemeClr val="tx1"/>
                    </a:solidFill>
                    <a:round/>
                  </a:ln>
                </p:spPr>
                <p:txBody>
                  <a:bodyPr wrap="none"/>
                  <a:lstStyle/>
                  <a:p>
                    <a:endParaRPr lang="zh-CN" altLang="en-US"/>
                  </a:p>
                </p:txBody>
              </p:sp>
            </p:grpSp>
            <p:sp>
              <p:nvSpPr>
                <p:cNvPr id="244744" name="Line 46"/>
                <p:cNvSpPr>
                  <a:spLocks noChangeShapeType="1"/>
                </p:cNvSpPr>
                <p:nvPr/>
              </p:nvSpPr>
              <p:spPr bwMode="auto">
                <a:xfrm>
                  <a:off x="1530" y="2788"/>
                  <a:ext cx="2525" cy="0"/>
                </a:xfrm>
                <a:prstGeom prst="line">
                  <a:avLst/>
                </a:prstGeom>
                <a:noFill/>
                <a:ln w="38100">
                  <a:solidFill>
                    <a:schemeClr val="tx1"/>
                  </a:solidFill>
                  <a:round/>
                </a:ln>
              </p:spPr>
              <p:txBody>
                <a:bodyPr wrap="none"/>
                <a:lstStyle/>
                <a:p>
                  <a:endParaRPr lang="zh-CN" altLang="en-US"/>
                </a:p>
              </p:txBody>
            </p:sp>
            <p:grpSp>
              <p:nvGrpSpPr>
                <p:cNvPr id="6" name="组合 252"/>
                <p:cNvGrpSpPr/>
                <p:nvPr/>
              </p:nvGrpSpPr>
              <p:grpSpPr bwMode="auto">
                <a:xfrm>
                  <a:off x="3978" y="2476"/>
                  <a:ext cx="1782" cy="156"/>
                  <a:chOff x="6314895" y="3930745"/>
                  <a:chExt cx="2829137" cy="247648"/>
                </a:xfrm>
              </p:grpSpPr>
              <p:sp>
                <p:nvSpPr>
                  <p:cNvPr id="244746" name="Line 45"/>
                  <p:cNvSpPr>
                    <a:spLocks noChangeShapeType="1"/>
                  </p:cNvSpPr>
                  <p:nvPr/>
                </p:nvSpPr>
                <p:spPr bwMode="auto">
                  <a:xfrm rot="2700000">
                    <a:off x="6674895" y="3818393"/>
                    <a:ext cx="0" cy="720000"/>
                  </a:xfrm>
                  <a:prstGeom prst="line">
                    <a:avLst/>
                  </a:prstGeom>
                  <a:noFill/>
                  <a:ln w="38100">
                    <a:solidFill>
                      <a:schemeClr val="tx1"/>
                    </a:solidFill>
                    <a:round/>
                  </a:ln>
                </p:spPr>
                <p:txBody>
                  <a:bodyPr wrap="none"/>
                  <a:lstStyle/>
                  <a:p>
                    <a:endParaRPr lang="zh-CN" altLang="en-US"/>
                  </a:p>
                </p:txBody>
              </p:sp>
              <p:sp>
                <p:nvSpPr>
                  <p:cNvPr id="244747" name="Line 47"/>
                  <p:cNvSpPr>
                    <a:spLocks noChangeShapeType="1"/>
                  </p:cNvSpPr>
                  <p:nvPr/>
                </p:nvSpPr>
                <p:spPr bwMode="auto">
                  <a:xfrm>
                    <a:off x="6912032" y="3930745"/>
                    <a:ext cx="2232000" cy="0"/>
                  </a:xfrm>
                  <a:prstGeom prst="line">
                    <a:avLst/>
                  </a:prstGeom>
                  <a:noFill/>
                  <a:ln w="38100">
                    <a:solidFill>
                      <a:schemeClr val="tx1"/>
                    </a:solidFill>
                    <a:round/>
                  </a:ln>
                </p:spPr>
                <p:txBody>
                  <a:bodyPr wrap="none"/>
                  <a:lstStyle/>
                  <a:p>
                    <a:endParaRPr lang="zh-CN" altLang="en-US"/>
                  </a:p>
                </p:txBody>
              </p:sp>
            </p:grpSp>
          </p:grpSp>
          <p:grpSp>
            <p:nvGrpSpPr>
              <p:cNvPr id="7" name="Group 12"/>
              <p:cNvGrpSpPr/>
              <p:nvPr/>
            </p:nvGrpSpPr>
            <p:grpSpPr bwMode="auto">
              <a:xfrm>
                <a:off x="-34" y="2385"/>
                <a:ext cx="439" cy="468"/>
                <a:chOff x="-34" y="2385"/>
                <a:chExt cx="439" cy="468"/>
              </a:xfrm>
            </p:grpSpPr>
            <p:sp>
              <p:nvSpPr>
                <p:cNvPr id="244749" name="Text Box 35"/>
                <p:cNvSpPr txBox="1">
                  <a:spLocks noChangeArrowheads="1"/>
                </p:cNvSpPr>
                <p:nvPr/>
              </p:nvSpPr>
              <p:spPr bwMode="auto">
                <a:xfrm>
                  <a:off x="-34" y="2385"/>
                  <a:ext cx="439" cy="288"/>
                </a:xfrm>
                <a:prstGeom prst="rect">
                  <a:avLst/>
                </a:prstGeom>
                <a:noFill/>
                <a:ln w="9525">
                  <a:noFill/>
                  <a:miter lim="800000"/>
                </a:ln>
              </p:spPr>
              <p:txBody>
                <a:bodyPr lIns="0">
                  <a:spAutoFit/>
                </a:bodyPr>
                <a:lstStyle/>
                <a:p>
                  <a:pPr algn="ctr">
                    <a:spcBef>
                      <a:spcPct val="50000"/>
                    </a:spcBef>
                  </a:pPr>
                  <a:r>
                    <a:rPr lang="zh-CN" altLang="en-US" sz="2400">
                      <a:latin typeface="Times New Roman" panose="02020603050405020304" pitchFamily="18" charset="0"/>
                    </a:rPr>
                    <a:t> </a:t>
                  </a:r>
                  <a:r>
                    <a:rPr lang="zh-CN" altLang="en-US" sz="2000">
                      <a:latin typeface="Times New Roman" panose="02020603050405020304" pitchFamily="18" charset="0"/>
                    </a:rPr>
                    <a:t>读</a:t>
                  </a:r>
                </a:p>
              </p:txBody>
            </p:sp>
            <p:sp>
              <p:nvSpPr>
                <p:cNvPr id="244750" name="Text Box 35"/>
                <p:cNvSpPr txBox="1">
                  <a:spLocks noChangeArrowheads="1"/>
                </p:cNvSpPr>
                <p:nvPr/>
              </p:nvSpPr>
              <p:spPr bwMode="auto">
                <a:xfrm>
                  <a:off x="-34" y="2565"/>
                  <a:ext cx="439" cy="288"/>
                </a:xfrm>
                <a:prstGeom prst="rect">
                  <a:avLst/>
                </a:prstGeom>
                <a:noFill/>
                <a:ln w="9525">
                  <a:noFill/>
                  <a:miter lim="800000"/>
                </a:ln>
              </p:spPr>
              <p:txBody>
                <a:bodyPr lIns="0">
                  <a:spAutoFit/>
                </a:bodyPr>
                <a:lstStyle/>
                <a:p>
                  <a:pPr>
                    <a:spcBef>
                      <a:spcPct val="50000"/>
                    </a:spcBef>
                  </a:pPr>
                  <a:r>
                    <a:rPr lang="zh-CN" altLang="en-US" sz="2400">
                      <a:latin typeface="Times New Roman" panose="02020603050405020304" pitchFamily="18" charset="0"/>
                    </a:rPr>
                    <a:t> </a:t>
                  </a:r>
                  <a:r>
                    <a:rPr lang="zh-CN" altLang="en-US" sz="2000">
                      <a:latin typeface="Times New Roman" panose="02020603050405020304" pitchFamily="18" charset="0"/>
                    </a:rPr>
                    <a:t>命令</a:t>
                  </a:r>
                </a:p>
              </p:txBody>
            </p:sp>
          </p:grpSp>
        </p:grpSp>
        <p:grpSp>
          <p:nvGrpSpPr>
            <p:cNvPr id="8" name="Group 15"/>
            <p:cNvGrpSpPr/>
            <p:nvPr/>
          </p:nvGrpSpPr>
          <p:grpSpPr bwMode="auto">
            <a:xfrm>
              <a:off x="11" y="2970"/>
              <a:ext cx="5714" cy="460"/>
              <a:chOff x="11" y="2970"/>
              <a:chExt cx="5714" cy="460"/>
            </a:xfrm>
          </p:grpSpPr>
          <p:grpSp>
            <p:nvGrpSpPr>
              <p:cNvPr id="9" name="Group 16"/>
              <p:cNvGrpSpPr/>
              <p:nvPr/>
            </p:nvGrpSpPr>
            <p:grpSpPr bwMode="auto">
              <a:xfrm>
                <a:off x="11" y="3093"/>
                <a:ext cx="484" cy="213"/>
                <a:chOff x="11" y="3093"/>
                <a:chExt cx="484" cy="213"/>
              </a:xfrm>
            </p:grpSpPr>
            <p:sp>
              <p:nvSpPr>
                <p:cNvPr id="244753" name="Text Box 35"/>
                <p:cNvSpPr txBox="1">
                  <a:spLocks noChangeArrowheads="1"/>
                </p:cNvSpPr>
                <p:nvPr/>
              </p:nvSpPr>
              <p:spPr bwMode="auto">
                <a:xfrm>
                  <a:off x="11" y="3093"/>
                  <a:ext cx="484" cy="213"/>
                </a:xfrm>
                <a:prstGeom prst="rect">
                  <a:avLst/>
                </a:prstGeom>
                <a:noFill/>
                <a:ln w="9525">
                  <a:noFill/>
                  <a:miter lim="800000"/>
                </a:ln>
              </p:spPr>
              <p:txBody>
                <a:bodyPr lIns="0">
                  <a:spAutoFit/>
                </a:bodyPr>
                <a:lstStyle/>
                <a:p>
                  <a:pPr>
                    <a:spcBef>
                      <a:spcPct val="50000"/>
                    </a:spcBef>
                  </a:pPr>
                  <a:r>
                    <a:rPr lang="en-US" altLang="zh-CN" sz="1600">
                      <a:latin typeface="Times New Roman" panose="02020603050405020304" pitchFamily="18" charset="0"/>
                    </a:rPr>
                    <a:t>WAIT</a:t>
                  </a:r>
                  <a:endParaRPr lang="zh-CN" altLang="en-US" sz="1600">
                    <a:latin typeface="Times New Roman" panose="02020603050405020304" pitchFamily="18" charset="0"/>
                  </a:endParaRPr>
                </a:p>
              </p:txBody>
            </p:sp>
            <p:cxnSp>
              <p:nvCxnSpPr>
                <p:cNvPr id="244754" name="AutoShape 17"/>
                <p:cNvCxnSpPr>
                  <a:cxnSpLocks noChangeShapeType="1"/>
                </p:cNvCxnSpPr>
                <p:nvPr/>
              </p:nvCxnSpPr>
              <p:spPr bwMode="auto">
                <a:xfrm flipH="1">
                  <a:off x="11" y="3105"/>
                  <a:ext cx="358" cy="0"/>
                </a:xfrm>
                <a:prstGeom prst="straightConnector1">
                  <a:avLst/>
                </a:prstGeom>
                <a:noFill/>
                <a:ln w="25400">
                  <a:solidFill>
                    <a:schemeClr val="tx1"/>
                  </a:solidFill>
                  <a:round/>
                </a:ln>
              </p:spPr>
            </p:cxnSp>
          </p:grpSp>
          <p:sp>
            <p:nvSpPr>
              <p:cNvPr id="244755" name="Freeform 43"/>
              <p:cNvSpPr/>
              <p:nvPr/>
            </p:nvSpPr>
            <p:spPr bwMode="auto">
              <a:xfrm>
                <a:off x="396" y="3040"/>
                <a:ext cx="1542" cy="0"/>
              </a:xfrm>
              <a:custGeom>
                <a:avLst/>
                <a:gdLst>
                  <a:gd name="T0" fmla="*/ 0 w 1174"/>
                  <a:gd name="T1" fmla="*/ 1 h 1"/>
                  <a:gd name="T2" fmla="*/ 1174 w 1174"/>
                  <a:gd name="T3" fmla="*/ 0 h 1"/>
                  <a:gd name="T4" fmla="*/ 0 60000 65536"/>
                  <a:gd name="T5" fmla="*/ 0 60000 65536"/>
                  <a:gd name="T6" fmla="*/ 0 w 1174"/>
                  <a:gd name="T7" fmla="*/ 0 h 1"/>
                  <a:gd name="T8" fmla="*/ 1174 w 1174"/>
                  <a:gd name="T9" fmla="*/ 1 h 1"/>
                </a:gdLst>
                <a:ahLst/>
                <a:cxnLst>
                  <a:cxn ang="T4">
                    <a:pos x="T0" y="T1"/>
                  </a:cxn>
                  <a:cxn ang="T5">
                    <a:pos x="T2" y="T3"/>
                  </a:cxn>
                </a:cxnLst>
                <a:rect l="T6" t="T7" r="T8" b="T9"/>
                <a:pathLst>
                  <a:path w="1174" h="1">
                    <a:moveTo>
                      <a:pt x="0" y="1"/>
                    </a:moveTo>
                    <a:lnTo>
                      <a:pt x="1174" y="0"/>
                    </a:lnTo>
                  </a:path>
                </a:pathLst>
              </a:custGeom>
              <a:noFill/>
              <a:ln w="38100">
                <a:solidFill>
                  <a:schemeClr val="tx1"/>
                </a:solidFill>
                <a:round/>
              </a:ln>
            </p:spPr>
            <p:txBody>
              <a:bodyPr wrap="none"/>
              <a:lstStyle/>
              <a:p>
                <a:pPr>
                  <a:spcBef>
                    <a:spcPct val="0"/>
                  </a:spcBef>
                </a:pPr>
                <a:endParaRPr lang="zh-CN" altLang="en-US" sz="2400">
                  <a:latin typeface="Times New Roman" panose="02020603050405020304" pitchFamily="18" charset="0"/>
                </a:endParaRPr>
              </a:p>
            </p:txBody>
          </p:sp>
          <p:sp>
            <p:nvSpPr>
              <p:cNvPr id="244756" name="Line 44"/>
              <p:cNvSpPr>
                <a:spLocks noChangeShapeType="1"/>
              </p:cNvSpPr>
              <p:nvPr/>
            </p:nvSpPr>
            <p:spPr bwMode="auto">
              <a:xfrm rot="8100000">
                <a:off x="2097" y="2970"/>
                <a:ext cx="0" cy="460"/>
              </a:xfrm>
              <a:prstGeom prst="line">
                <a:avLst/>
              </a:prstGeom>
              <a:noFill/>
              <a:ln w="38100">
                <a:solidFill>
                  <a:schemeClr val="tx1"/>
                </a:solidFill>
                <a:round/>
              </a:ln>
            </p:spPr>
            <p:txBody>
              <a:bodyPr wrap="none"/>
              <a:lstStyle/>
              <a:p>
                <a:endParaRPr lang="zh-CN" altLang="en-US"/>
              </a:p>
            </p:txBody>
          </p:sp>
          <p:sp>
            <p:nvSpPr>
              <p:cNvPr id="244757" name="Line 46"/>
              <p:cNvSpPr>
                <a:spLocks noChangeShapeType="1"/>
              </p:cNvSpPr>
              <p:nvPr/>
            </p:nvSpPr>
            <p:spPr bwMode="auto">
              <a:xfrm>
                <a:off x="2253" y="3352"/>
                <a:ext cx="1065" cy="0"/>
              </a:xfrm>
              <a:prstGeom prst="line">
                <a:avLst/>
              </a:prstGeom>
              <a:noFill/>
              <a:ln w="38100">
                <a:solidFill>
                  <a:schemeClr val="tx1"/>
                </a:solidFill>
                <a:round/>
              </a:ln>
            </p:spPr>
            <p:txBody>
              <a:bodyPr wrap="none"/>
              <a:lstStyle/>
              <a:p>
                <a:endParaRPr lang="zh-CN" altLang="en-US"/>
              </a:p>
            </p:txBody>
          </p:sp>
          <p:sp>
            <p:nvSpPr>
              <p:cNvPr id="244758" name="Line 45"/>
              <p:cNvSpPr>
                <a:spLocks noChangeShapeType="1"/>
              </p:cNvSpPr>
              <p:nvPr/>
            </p:nvSpPr>
            <p:spPr bwMode="auto">
              <a:xfrm rot="2700000">
                <a:off x="3467" y="2969"/>
                <a:ext cx="0" cy="453"/>
              </a:xfrm>
              <a:prstGeom prst="line">
                <a:avLst/>
              </a:prstGeom>
              <a:noFill/>
              <a:ln w="38100">
                <a:solidFill>
                  <a:schemeClr val="tx1"/>
                </a:solidFill>
                <a:round/>
              </a:ln>
            </p:spPr>
            <p:txBody>
              <a:bodyPr wrap="none"/>
              <a:lstStyle/>
              <a:p>
                <a:endParaRPr lang="zh-CN" altLang="en-US"/>
              </a:p>
            </p:txBody>
          </p:sp>
          <p:sp>
            <p:nvSpPr>
              <p:cNvPr id="244759" name="Line 47"/>
              <p:cNvSpPr>
                <a:spLocks noChangeShapeType="1"/>
              </p:cNvSpPr>
              <p:nvPr/>
            </p:nvSpPr>
            <p:spPr bwMode="auto">
              <a:xfrm>
                <a:off x="3616" y="3041"/>
                <a:ext cx="2109" cy="0"/>
              </a:xfrm>
              <a:prstGeom prst="line">
                <a:avLst/>
              </a:prstGeom>
              <a:noFill/>
              <a:ln w="38100">
                <a:solidFill>
                  <a:schemeClr val="tx1"/>
                </a:solidFill>
                <a:round/>
              </a:ln>
            </p:spPr>
            <p:txBody>
              <a:bodyPr wrap="none"/>
              <a:lstStyle/>
              <a:p>
                <a:endParaRPr lang="zh-CN" altLang="en-US"/>
              </a:p>
            </p:txBody>
          </p:sp>
        </p:grpSp>
        <p:grpSp>
          <p:nvGrpSpPr>
            <p:cNvPr id="10" name="组合 381"/>
            <p:cNvGrpSpPr/>
            <p:nvPr/>
          </p:nvGrpSpPr>
          <p:grpSpPr bwMode="auto">
            <a:xfrm>
              <a:off x="0" y="1935"/>
              <a:ext cx="5745" cy="315"/>
              <a:chOff x="-32" y="3071810"/>
              <a:chExt cx="9119767" cy="500066"/>
            </a:xfrm>
          </p:grpSpPr>
          <p:sp>
            <p:nvSpPr>
              <p:cNvPr id="244761" name="Freeform 37"/>
              <p:cNvSpPr/>
              <p:nvPr/>
            </p:nvSpPr>
            <p:spPr bwMode="auto">
              <a:xfrm>
                <a:off x="1067574" y="3129856"/>
                <a:ext cx="6953050" cy="442020"/>
              </a:xfrm>
              <a:custGeom>
                <a:avLst/>
                <a:gdLst>
                  <a:gd name="T0" fmla="*/ 170 w 3857"/>
                  <a:gd name="T1" fmla="*/ 0 h 343"/>
                  <a:gd name="T2" fmla="*/ 0 w 3857"/>
                  <a:gd name="T3" fmla="*/ 170 h 343"/>
                  <a:gd name="T4" fmla="*/ 173 w 3857"/>
                  <a:gd name="T5" fmla="*/ 342 h 343"/>
                  <a:gd name="T6" fmla="*/ 1343 w 3857"/>
                  <a:gd name="T7" fmla="*/ 343 h 343"/>
                  <a:gd name="T8" fmla="*/ 3686 w 3857"/>
                  <a:gd name="T9" fmla="*/ 342 h 343"/>
                  <a:gd name="T10" fmla="*/ 3857 w 3857"/>
                  <a:gd name="T11" fmla="*/ 171 h 343"/>
                  <a:gd name="T12" fmla="*/ 3686 w 3857"/>
                  <a:gd name="T13" fmla="*/ 0 h 343"/>
                  <a:gd name="T14" fmla="*/ 170 w 3857"/>
                  <a:gd name="T15" fmla="*/ 0 h 343"/>
                  <a:gd name="T16" fmla="*/ 0 60000 65536"/>
                  <a:gd name="T17" fmla="*/ 0 60000 65536"/>
                  <a:gd name="T18" fmla="*/ 0 60000 65536"/>
                  <a:gd name="T19" fmla="*/ 0 60000 65536"/>
                  <a:gd name="T20" fmla="*/ 0 60000 65536"/>
                  <a:gd name="T21" fmla="*/ 0 60000 65536"/>
                  <a:gd name="T22" fmla="*/ 0 60000 65536"/>
                  <a:gd name="T23" fmla="*/ 0 60000 65536"/>
                  <a:gd name="T24" fmla="*/ 0 w 3857"/>
                  <a:gd name="T25" fmla="*/ 0 h 343"/>
                  <a:gd name="T26" fmla="*/ 3857 w 3857"/>
                  <a:gd name="T27" fmla="*/ 343 h 34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57" h="343">
                    <a:moveTo>
                      <a:pt x="170" y="0"/>
                    </a:moveTo>
                    <a:lnTo>
                      <a:pt x="0" y="170"/>
                    </a:lnTo>
                    <a:lnTo>
                      <a:pt x="173" y="342"/>
                    </a:lnTo>
                    <a:lnTo>
                      <a:pt x="1343" y="343"/>
                    </a:lnTo>
                    <a:lnTo>
                      <a:pt x="3686" y="342"/>
                    </a:lnTo>
                    <a:lnTo>
                      <a:pt x="3857" y="171"/>
                    </a:lnTo>
                    <a:lnTo>
                      <a:pt x="3686" y="0"/>
                    </a:lnTo>
                    <a:lnTo>
                      <a:pt x="170" y="0"/>
                    </a:lnTo>
                    <a:close/>
                  </a:path>
                </a:pathLst>
              </a:custGeom>
              <a:noFill/>
              <a:ln w="31750">
                <a:solidFill>
                  <a:schemeClr val="tx1"/>
                </a:solidFill>
                <a:round/>
              </a:ln>
            </p:spPr>
            <p:txBody>
              <a:bodyPr/>
              <a:lstStyle/>
              <a:p>
                <a:pPr>
                  <a:spcBef>
                    <a:spcPct val="0"/>
                  </a:spcBef>
                </a:pPr>
                <a:endParaRPr lang="zh-CN" altLang="en-US" sz="2400">
                  <a:latin typeface="Times New Roman" panose="02020603050405020304" pitchFamily="18" charset="0"/>
                </a:endParaRPr>
              </a:p>
            </p:txBody>
          </p:sp>
          <p:sp>
            <p:nvSpPr>
              <p:cNvPr id="244762" name="Line 38"/>
              <p:cNvSpPr>
                <a:spLocks noChangeShapeType="1"/>
              </p:cNvSpPr>
              <p:nvPr/>
            </p:nvSpPr>
            <p:spPr bwMode="auto">
              <a:xfrm flipH="1">
                <a:off x="602966" y="3351600"/>
                <a:ext cx="486000" cy="0"/>
              </a:xfrm>
              <a:prstGeom prst="line">
                <a:avLst/>
              </a:prstGeom>
              <a:noFill/>
              <a:ln w="38100">
                <a:solidFill>
                  <a:schemeClr val="tx1"/>
                </a:solidFill>
                <a:round/>
              </a:ln>
            </p:spPr>
            <p:txBody>
              <a:bodyPr wrap="none"/>
              <a:lstStyle/>
              <a:p>
                <a:endParaRPr lang="zh-CN" altLang="en-US"/>
              </a:p>
            </p:txBody>
          </p:sp>
          <p:sp>
            <p:nvSpPr>
              <p:cNvPr id="244763" name="Line 39"/>
              <p:cNvSpPr>
                <a:spLocks noChangeShapeType="1"/>
              </p:cNvSpPr>
              <p:nvPr/>
            </p:nvSpPr>
            <p:spPr bwMode="auto">
              <a:xfrm>
                <a:off x="8039715" y="3348000"/>
                <a:ext cx="1080020" cy="0"/>
              </a:xfrm>
              <a:prstGeom prst="line">
                <a:avLst/>
              </a:prstGeom>
              <a:noFill/>
              <a:ln w="38100">
                <a:solidFill>
                  <a:schemeClr val="tx1"/>
                </a:solidFill>
                <a:round/>
              </a:ln>
            </p:spPr>
            <p:txBody>
              <a:bodyPr wrap="none"/>
              <a:lstStyle/>
              <a:p>
                <a:endParaRPr lang="zh-CN" altLang="en-US"/>
              </a:p>
            </p:txBody>
          </p:sp>
          <p:sp>
            <p:nvSpPr>
              <p:cNvPr id="244764" name="Text Box 35"/>
              <p:cNvSpPr txBox="1">
                <a:spLocks noChangeArrowheads="1"/>
              </p:cNvSpPr>
              <p:nvPr/>
            </p:nvSpPr>
            <p:spPr bwMode="auto">
              <a:xfrm>
                <a:off x="-32" y="3071810"/>
                <a:ext cx="696880" cy="457203"/>
              </a:xfrm>
              <a:prstGeom prst="rect">
                <a:avLst/>
              </a:prstGeom>
              <a:noFill/>
              <a:ln w="9525">
                <a:noFill/>
                <a:miter lim="800000"/>
              </a:ln>
            </p:spPr>
            <p:txBody>
              <a:bodyPr lIns="0">
                <a:spAutoFit/>
              </a:bodyPr>
              <a:lstStyle/>
              <a:p>
                <a:pPr>
                  <a:spcBef>
                    <a:spcPct val="50000"/>
                  </a:spcBef>
                </a:pPr>
                <a:r>
                  <a:rPr lang="zh-CN" altLang="en-US" sz="2400">
                    <a:latin typeface="Times New Roman" panose="02020603050405020304" pitchFamily="18" charset="0"/>
                  </a:rPr>
                  <a:t> </a:t>
                </a:r>
                <a:r>
                  <a:rPr lang="zh-CN" altLang="en-US" sz="2000">
                    <a:latin typeface="Times New Roman" panose="02020603050405020304" pitchFamily="18" charset="0"/>
                  </a:rPr>
                  <a:t>地址</a:t>
                </a:r>
              </a:p>
            </p:txBody>
          </p:sp>
        </p:grpSp>
        <p:grpSp>
          <p:nvGrpSpPr>
            <p:cNvPr id="11" name="组合 399"/>
            <p:cNvGrpSpPr/>
            <p:nvPr/>
          </p:nvGrpSpPr>
          <p:grpSpPr bwMode="auto">
            <a:xfrm>
              <a:off x="-23" y="3645"/>
              <a:ext cx="5760" cy="354"/>
              <a:chOff x="-54031" y="5786454"/>
              <a:chExt cx="9144047" cy="561972"/>
            </a:xfrm>
          </p:grpSpPr>
          <p:sp>
            <p:nvSpPr>
              <p:cNvPr id="244766" name="Text Box 35"/>
              <p:cNvSpPr txBox="1">
                <a:spLocks noChangeArrowheads="1"/>
              </p:cNvSpPr>
              <p:nvPr/>
            </p:nvSpPr>
            <p:spPr bwMode="auto">
              <a:xfrm>
                <a:off x="-54031" y="5786454"/>
                <a:ext cx="696916" cy="457198"/>
              </a:xfrm>
              <a:prstGeom prst="rect">
                <a:avLst/>
              </a:prstGeom>
              <a:noFill/>
              <a:ln w="9525">
                <a:noFill/>
                <a:miter lim="800000"/>
              </a:ln>
            </p:spPr>
            <p:txBody>
              <a:bodyPr lIns="0">
                <a:spAutoFit/>
              </a:bodyPr>
              <a:lstStyle/>
              <a:p>
                <a:pPr>
                  <a:spcBef>
                    <a:spcPct val="50000"/>
                  </a:spcBef>
                </a:pPr>
                <a:r>
                  <a:rPr lang="zh-CN" altLang="en-US" sz="2400">
                    <a:latin typeface="Times New Roman" panose="02020603050405020304" pitchFamily="18" charset="0"/>
                  </a:rPr>
                  <a:t> </a:t>
                </a:r>
                <a:r>
                  <a:rPr lang="zh-CN" altLang="en-US" sz="2000">
                    <a:latin typeface="Times New Roman" panose="02020603050405020304" pitchFamily="18" charset="0"/>
                  </a:rPr>
                  <a:t>数据</a:t>
                </a:r>
              </a:p>
            </p:txBody>
          </p:sp>
          <p:grpSp>
            <p:nvGrpSpPr>
              <p:cNvPr id="12" name="组合 395"/>
              <p:cNvGrpSpPr/>
              <p:nvPr/>
            </p:nvGrpSpPr>
            <p:grpSpPr bwMode="auto">
              <a:xfrm>
                <a:off x="642909" y="5819788"/>
                <a:ext cx="8447107" cy="528638"/>
                <a:chOff x="642909" y="5819788"/>
                <a:chExt cx="8447107" cy="528638"/>
              </a:xfrm>
            </p:grpSpPr>
            <p:sp>
              <p:nvSpPr>
                <p:cNvPr id="244768" name="Line 50"/>
                <p:cNvSpPr>
                  <a:spLocks noChangeShapeType="1"/>
                </p:cNvSpPr>
                <p:nvPr/>
              </p:nvSpPr>
              <p:spPr bwMode="auto">
                <a:xfrm>
                  <a:off x="642909" y="6048388"/>
                  <a:ext cx="4896000" cy="0"/>
                </a:xfrm>
                <a:prstGeom prst="line">
                  <a:avLst/>
                </a:prstGeom>
                <a:noFill/>
                <a:ln w="38100">
                  <a:solidFill>
                    <a:schemeClr val="tx1"/>
                  </a:solidFill>
                  <a:round/>
                </a:ln>
              </p:spPr>
              <p:txBody>
                <a:bodyPr/>
                <a:lstStyle/>
                <a:p>
                  <a:endParaRPr lang="zh-CN" altLang="en-US"/>
                </a:p>
              </p:txBody>
            </p:sp>
            <p:sp>
              <p:nvSpPr>
                <p:cNvPr id="244769" name="Line 51"/>
                <p:cNvSpPr>
                  <a:spLocks noChangeShapeType="1"/>
                </p:cNvSpPr>
                <p:nvPr/>
              </p:nvSpPr>
              <p:spPr bwMode="auto">
                <a:xfrm>
                  <a:off x="6858016" y="6046801"/>
                  <a:ext cx="2232000" cy="1588"/>
                </a:xfrm>
                <a:prstGeom prst="line">
                  <a:avLst/>
                </a:prstGeom>
                <a:noFill/>
                <a:ln w="38100">
                  <a:solidFill>
                    <a:schemeClr val="tx1"/>
                  </a:solidFill>
                  <a:round/>
                </a:ln>
              </p:spPr>
              <p:txBody>
                <a:bodyPr/>
                <a:lstStyle/>
                <a:p>
                  <a:endParaRPr lang="zh-CN" altLang="en-US"/>
                </a:p>
              </p:txBody>
            </p:sp>
            <p:sp>
              <p:nvSpPr>
                <p:cNvPr id="244770" name="Freeform 52"/>
                <p:cNvSpPr/>
                <p:nvPr/>
              </p:nvSpPr>
              <p:spPr bwMode="auto">
                <a:xfrm>
                  <a:off x="5500692" y="5819788"/>
                  <a:ext cx="1357324" cy="528638"/>
                </a:xfrm>
                <a:custGeom>
                  <a:avLst/>
                  <a:gdLst>
                    <a:gd name="T0" fmla="*/ 0 w 1056"/>
                    <a:gd name="T1" fmla="*/ 144 h 333"/>
                    <a:gd name="T2" fmla="*/ 144 w 1056"/>
                    <a:gd name="T3" fmla="*/ 0 h 333"/>
                    <a:gd name="T4" fmla="*/ 912 w 1056"/>
                    <a:gd name="T5" fmla="*/ 0 h 333"/>
                    <a:gd name="T6" fmla="*/ 1056 w 1056"/>
                    <a:gd name="T7" fmla="*/ 144 h 333"/>
                    <a:gd name="T8" fmla="*/ 880 w 1056"/>
                    <a:gd name="T9" fmla="*/ 333 h 333"/>
                    <a:gd name="T10" fmla="*/ 170 w 1056"/>
                    <a:gd name="T11" fmla="*/ 333 h 333"/>
                    <a:gd name="T12" fmla="*/ 0 w 1056"/>
                    <a:gd name="T13" fmla="*/ 144 h 333"/>
                    <a:gd name="T14" fmla="*/ 0 60000 65536"/>
                    <a:gd name="T15" fmla="*/ 0 60000 65536"/>
                    <a:gd name="T16" fmla="*/ 0 60000 65536"/>
                    <a:gd name="T17" fmla="*/ 0 60000 65536"/>
                    <a:gd name="T18" fmla="*/ 0 60000 65536"/>
                    <a:gd name="T19" fmla="*/ 0 60000 65536"/>
                    <a:gd name="T20" fmla="*/ 0 60000 65536"/>
                    <a:gd name="T21" fmla="*/ 0 w 1056"/>
                    <a:gd name="T22" fmla="*/ 0 h 333"/>
                    <a:gd name="T23" fmla="*/ 1056 w 1056"/>
                    <a:gd name="T24" fmla="*/ 333 h 33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56" h="333">
                      <a:moveTo>
                        <a:pt x="0" y="144"/>
                      </a:moveTo>
                      <a:lnTo>
                        <a:pt x="144" y="0"/>
                      </a:lnTo>
                      <a:lnTo>
                        <a:pt x="912" y="0"/>
                      </a:lnTo>
                      <a:lnTo>
                        <a:pt x="1056" y="144"/>
                      </a:lnTo>
                      <a:lnTo>
                        <a:pt x="880" y="333"/>
                      </a:lnTo>
                      <a:lnTo>
                        <a:pt x="170" y="333"/>
                      </a:lnTo>
                      <a:lnTo>
                        <a:pt x="0" y="144"/>
                      </a:lnTo>
                      <a:close/>
                    </a:path>
                  </a:pathLst>
                </a:custGeom>
                <a:noFill/>
                <a:ln w="38100">
                  <a:solidFill>
                    <a:schemeClr val="tx1"/>
                  </a:solidFill>
                  <a:round/>
                </a:ln>
              </p:spPr>
              <p:txBody>
                <a:bodyPr wrap="none"/>
                <a:lstStyle/>
                <a:p>
                  <a:pPr>
                    <a:spcBef>
                      <a:spcPct val="0"/>
                    </a:spcBef>
                  </a:pPr>
                  <a:endParaRPr lang="zh-CN" altLang="en-US" sz="2400">
                    <a:latin typeface="Times New Roman" panose="02020603050405020304" pitchFamily="18" charset="0"/>
                  </a:endParaRPr>
                </a:p>
              </p:txBody>
            </p:sp>
          </p:grpSp>
        </p:grpSp>
        <p:grpSp>
          <p:nvGrpSpPr>
            <p:cNvPr id="13" name="Group 35"/>
            <p:cNvGrpSpPr/>
            <p:nvPr/>
          </p:nvGrpSpPr>
          <p:grpSpPr bwMode="auto">
            <a:xfrm>
              <a:off x="0" y="890"/>
              <a:ext cx="5735" cy="929"/>
              <a:chOff x="0" y="890"/>
              <a:chExt cx="5735" cy="929"/>
            </a:xfrm>
          </p:grpSpPr>
          <p:sp>
            <p:nvSpPr>
              <p:cNvPr id="244772" name="Text Box 35"/>
              <p:cNvSpPr txBox="1">
                <a:spLocks noChangeArrowheads="1"/>
              </p:cNvSpPr>
              <p:nvPr/>
            </p:nvSpPr>
            <p:spPr bwMode="auto">
              <a:xfrm>
                <a:off x="0" y="1419"/>
                <a:ext cx="439" cy="288"/>
              </a:xfrm>
              <a:prstGeom prst="rect">
                <a:avLst/>
              </a:prstGeom>
              <a:noFill/>
              <a:ln w="9525">
                <a:noFill/>
                <a:miter lim="800000"/>
              </a:ln>
            </p:spPr>
            <p:txBody>
              <a:bodyPr lIns="0">
                <a:spAutoFit/>
              </a:bodyPr>
              <a:lstStyle/>
              <a:p>
                <a:pPr>
                  <a:spcBef>
                    <a:spcPct val="50000"/>
                  </a:spcBef>
                </a:pPr>
                <a:r>
                  <a:rPr lang="zh-CN" altLang="en-US" sz="2400">
                    <a:latin typeface="Times New Roman" panose="02020603050405020304" pitchFamily="18" charset="0"/>
                  </a:rPr>
                  <a:t> </a:t>
                </a:r>
                <a:r>
                  <a:rPr lang="zh-CN" altLang="en-US" sz="2000">
                    <a:latin typeface="Times New Roman" panose="02020603050405020304" pitchFamily="18" charset="0"/>
                  </a:rPr>
                  <a:t>时钟</a:t>
                </a:r>
              </a:p>
            </p:txBody>
          </p:sp>
          <p:grpSp>
            <p:nvGrpSpPr>
              <p:cNvPr id="14" name="Group 37"/>
              <p:cNvGrpSpPr/>
              <p:nvPr/>
            </p:nvGrpSpPr>
            <p:grpSpPr bwMode="auto">
              <a:xfrm>
                <a:off x="377" y="890"/>
                <a:ext cx="5358" cy="929"/>
                <a:chOff x="377" y="890"/>
                <a:chExt cx="5358" cy="929"/>
              </a:xfrm>
            </p:grpSpPr>
            <p:sp>
              <p:nvSpPr>
                <p:cNvPr id="244774" name="Rectangle 10"/>
                <p:cNvSpPr>
                  <a:spLocks noChangeArrowheads="1"/>
                </p:cNvSpPr>
                <p:nvPr/>
              </p:nvSpPr>
              <p:spPr bwMode="auto">
                <a:xfrm>
                  <a:off x="1923" y="995"/>
                  <a:ext cx="1040" cy="299"/>
                </a:xfrm>
                <a:prstGeom prst="rect">
                  <a:avLst/>
                </a:prstGeom>
                <a:noFill/>
                <a:ln w="9525">
                  <a:noFill/>
                  <a:miter lim="800000"/>
                </a:ln>
              </p:spPr>
              <p:txBody>
                <a:bodyPr/>
                <a:lstStyle/>
                <a:p>
                  <a:pPr>
                    <a:spcBef>
                      <a:spcPct val="0"/>
                    </a:spcBef>
                  </a:pPr>
                  <a:endParaRPr lang="zh-CN" altLang="en-US" sz="2400">
                    <a:latin typeface="Times New Roman" panose="02020603050405020304" pitchFamily="18" charset="0"/>
                  </a:endParaRPr>
                </a:p>
              </p:txBody>
            </p:sp>
            <p:sp>
              <p:nvSpPr>
                <p:cNvPr id="244775" name="Line 11"/>
                <p:cNvSpPr>
                  <a:spLocks noChangeShapeType="1"/>
                </p:cNvSpPr>
                <p:nvPr/>
              </p:nvSpPr>
              <p:spPr bwMode="auto">
                <a:xfrm>
                  <a:off x="5038" y="995"/>
                  <a:ext cx="0" cy="151"/>
                </a:xfrm>
                <a:prstGeom prst="line">
                  <a:avLst/>
                </a:prstGeom>
                <a:noFill/>
                <a:ln w="15875">
                  <a:solidFill>
                    <a:schemeClr val="tx1"/>
                  </a:solidFill>
                  <a:round/>
                </a:ln>
              </p:spPr>
              <p:txBody>
                <a:bodyPr/>
                <a:lstStyle/>
                <a:p>
                  <a:endParaRPr lang="zh-CN" altLang="en-US"/>
                </a:p>
              </p:txBody>
            </p:sp>
            <p:sp>
              <p:nvSpPr>
                <p:cNvPr id="244776" name="Rectangle 12"/>
                <p:cNvSpPr>
                  <a:spLocks noChangeArrowheads="1"/>
                </p:cNvSpPr>
                <p:nvPr/>
              </p:nvSpPr>
              <p:spPr bwMode="auto">
                <a:xfrm>
                  <a:off x="2160" y="890"/>
                  <a:ext cx="1440" cy="288"/>
                </a:xfrm>
                <a:prstGeom prst="rect">
                  <a:avLst/>
                </a:prstGeom>
                <a:noFill/>
                <a:ln w="9525">
                  <a:noFill/>
                  <a:miter lim="800000"/>
                </a:ln>
              </p:spPr>
              <p:txBody>
                <a:bodyPr wrap="none" lIns="0" tIns="0" rIns="0" bIns="0">
                  <a:spAutoFit/>
                </a:bodyPr>
                <a:lstStyle/>
                <a:p>
                  <a:pPr>
                    <a:spcBef>
                      <a:spcPct val="0"/>
                    </a:spcBef>
                  </a:pPr>
                  <a:r>
                    <a:rPr lang="zh-CN" altLang="en-US" sz="3000">
                      <a:solidFill>
                        <a:schemeClr val="folHlink"/>
                      </a:solidFill>
                    </a:rPr>
                    <a:t>总线传输周期</a:t>
                  </a:r>
                  <a:endParaRPr lang="zh-CN" altLang="en-US" sz="3000">
                    <a:solidFill>
                      <a:schemeClr val="folHlink"/>
                    </a:solidFill>
                    <a:latin typeface="Times New Roman" panose="02020603050405020304" pitchFamily="18" charset="0"/>
                  </a:endParaRPr>
                </a:p>
              </p:txBody>
            </p:sp>
            <p:sp>
              <p:nvSpPr>
                <p:cNvPr id="244777" name="Freeform 14"/>
                <p:cNvSpPr/>
                <p:nvPr/>
              </p:nvSpPr>
              <p:spPr bwMode="auto">
                <a:xfrm>
                  <a:off x="853" y="1268"/>
                  <a:ext cx="695" cy="312"/>
                </a:xfrm>
                <a:custGeom>
                  <a:avLst/>
                  <a:gdLst>
                    <a:gd name="T0" fmla="*/ 0 w 912"/>
                    <a:gd name="T1" fmla="*/ 384 h 384"/>
                    <a:gd name="T2" fmla="*/ 0 w 912"/>
                    <a:gd name="T3" fmla="*/ 0 h 384"/>
                    <a:gd name="T4" fmla="*/ 432 w 912"/>
                    <a:gd name="T5" fmla="*/ 0 h 384"/>
                    <a:gd name="T6" fmla="*/ 432 w 912"/>
                    <a:gd name="T7" fmla="*/ 384 h 384"/>
                    <a:gd name="T8" fmla="*/ 912 w 912"/>
                    <a:gd name="T9" fmla="*/ 384 h 384"/>
                    <a:gd name="T10" fmla="*/ 0 60000 65536"/>
                    <a:gd name="T11" fmla="*/ 0 60000 65536"/>
                    <a:gd name="T12" fmla="*/ 0 60000 65536"/>
                    <a:gd name="T13" fmla="*/ 0 60000 65536"/>
                    <a:gd name="T14" fmla="*/ 0 60000 65536"/>
                    <a:gd name="T15" fmla="*/ 0 w 912"/>
                    <a:gd name="T16" fmla="*/ 0 h 384"/>
                    <a:gd name="T17" fmla="*/ 912 w 912"/>
                    <a:gd name="T18" fmla="*/ 384 h 384"/>
                  </a:gdLst>
                  <a:ahLst/>
                  <a:cxnLst>
                    <a:cxn ang="T10">
                      <a:pos x="T0" y="T1"/>
                    </a:cxn>
                    <a:cxn ang="T11">
                      <a:pos x="T2" y="T3"/>
                    </a:cxn>
                    <a:cxn ang="T12">
                      <a:pos x="T4" y="T5"/>
                    </a:cxn>
                    <a:cxn ang="T13">
                      <a:pos x="T6" y="T7"/>
                    </a:cxn>
                    <a:cxn ang="T14">
                      <a:pos x="T8" y="T9"/>
                    </a:cxn>
                  </a:cxnLst>
                  <a:rect l="T15" t="T16" r="T17" b="T18"/>
                  <a:pathLst>
                    <a:path w="912" h="384">
                      <a:moveTo>
                        <a:pt x="0" y="384"/>
                      </a:moveTo>
                      <a:lnTo>
                        <a:pt x="0" y="0"/>
                      </a:lnTo>
                      <a:lnTo>
                        <a:pt x="432" y="0"/>
                      </a:lnTo>
                      <a:lnTo>
                        <a:pt x="432" y="384"/>
                      </a:lnTo>
                      <a:lnTo>
                        <a:pt x="912" y="384"/>
                      </a:lnTo>
                    </a:path>
                  </a:pathLst>
                </a:custGeom>
                <a:noFill/>
                <a:ln w="38100">
                  <a:solidFill>
                    <a:schemeClr val="tx1"/>
                  </a:solidFill>
                  <a:round/>
                </a:ln>
              </p:spPr>
              <p:txBody>
                <a:bodyPr wrap="none"/>
                <a:lstStyle/>
                <a:p>
                  <a:pPr>
                    <a:spcBef>
                      <a:spcPct val="0"/>
                    </a:spcBef>
                  </a:pPr>
                  <a:endParaRPr lang="zh-CN" altLang="en-US" sz="2400">
                    <a:latin typeface="Times New Roman" panose="02020603050405020304" pitchFamily="18" charset="0"/>
                  </a:endParaRPr>
                </a:p>
              </p:txBody>
            </p:sp>
            <p:sp>
              <p:nvSpPr>
                <p:cNvPr id="244778" name="Freeform 15"/>
                <p:cNvSpPr/>
                <p:nvPr/>
              </p:nvSpPr>
              <p:spPr bwMode="auto">
                <a:xfrm>
                  <a:off x="2243" y="1268"/>
                  <a:ext cx="695" cy="312"/>
                </a:xfrm>
                <a:custGeom>
                  <a:avLst/>
                  <a:gdLst>
                    <a:gd name="T0" fmla="*/ 0 w 912"/>
                    <a:gd name="T1" fmla="*/ 384 h 384"/>
                    <a:gd name="T2" fmla="*/ 0 w 912"/>
                    <a:gd name="T3" fmla="*/ 0 h 384"/>
                    <a:gd name="T4" fmla="*/ 432 w 912"/>
                    <a:gd name="T5" fmla="*/ 0 h 384"/>
                    <a:gd name="T6" fmla="*/ 432 w 912"/>
                    <a:gd name="T7" fmla="*/ 384 h 384"/>
                    <a:gd name="T8" fmla="*/ 912 w 912"/>
                    <a:gd name="T9" fmla="*/ 384 h 384"/>
                    <a:gd name="T10" fmla="*/ 0 60000 65536"/>
                    <a:gd name="T11" fmla="*/ 0 60000 65536"/>
                    <a:gd name="T12" fmla="*/ 0 60000 65536"/>
                    <a:gd name="T13" fmla="*/ 0 60000 65536"/>
                    <a:gd name="T14" fmla="*/ 0 60000 65536"/>
                    <a:gd name="T15" fmla="*/ 0 w 912"/>
                    <a:gd name="T16" fmla="*/ 0 h 384"/>
                    <a:gd name="T17" fmla="*/ 912 w 912"/>
                    <a:gd name="T18" fmla="*/ 384 h 384"/>
                  </a:gdLst>
                  <a:ahLst/>
                  <a:cxnLst>
                    <a:cxn ang="T10">
                      <a:pos x="T0" y="T1"/>
                    </a:cxn>
                    <a:cxn ang="T11">
                      <a:pos x="T2" y="T3"/>
                    </a:cxn>
                    <a:cxn ang="T12">
                      <a:pos x="T4" y="T5"/>
                    </a:cxn>
                    <a:cxn ang="T13">
                      <a:pos x="T6" y="T7"/>
                    </a:cxn>
                    <a:cxn ang="T14">
                      <a:pos x="T8" y="T9"/>
                    </a:cxn>
                  </a:cxnLst>
                  <a:rect l="T15" t="T16" r="T17" b="T18"/>
                  <a:pathLst>
                    <a:path w="912" h="384">
                      <a:moveTo>
                        <a:pt x="0" y="384"/>
                      </a:moveTo>
                      <a:lnTo>
                        <a:pt x="0" y="0"/>
                      </a:lnTo>
                      <a:lnTo>
                        <a:pt x="432" y="0"/>
                      </a:lnTo>
                      <a:lnTo>
                        <a:pt x="432" y="384"/>
                      </a:lnTo>
                      <a:lnTo>
                        <a:pt x="912" y="384"/>
                      </a:lnTo>
                    </a:path>
                  </a:pathLst>
                </a:custGeom>
                <a:noFill/>
                <a:ln w="38100">
                  <a:solidFill>
                    <a:schemeClr val="tx1"/>
                  </a:solidFill>
                  <a:round/>
                </a:ln>
              </p:spPr>
              <p:txBody>
                <a:bodyPr wrap="none"/>
                <a:lstStyle/>
                <a:p>
                  <a:pPr>
                    <a:spcBef>
                      <a:spcPct val="0"/>
                    </a:spcBef>
                  </a:pPr>
                  <a:endParaRPr lang="zh-CN" altLang="en-US" sz="2400">
                    <a:latin typeface="Times New Roman" panose="02020603050405020304" pitchFamily="18" charset="0"/>
                  </a:endParaRPr>
                </a:p>
              </p:txBody>
            </p:sp>
            <p:sp>
              <p:nvSpPr>
                <p:cNvPr id="244779" name="Freeform 16"/>
                <p:cNvSpPr/>
                <p:nvPr/>
              </p:nvSpPr>
              <p:spPr bwMode="auto">
                <a:xfrm>
                  <a:off x="2938" y="1268"/>
                  <a:ext cx="695" cy="312"/>
                </a:xfrm>
                <a:custGeom>
                  <a:avLst/>
                  <a:gdLst>
                    <a:gd name="T0" fmla="*/ 0 w 912"/>
                    <a:gd name="T1" fmla="*/ 384 h 384"/>
                    <a:gd name="T2" fmla="*/ 0 w 912"/>
                    <a:gd name="T3" fmla="*/ 0 h 384"/>
                    <a:gd name="T4" fmla="*/ 432 w 912"/>
                    <a:gd name="T5" fmla="*/ 0 h 384"/>
                    <a:gd name="T6" fmla="*/ 432 w 912"/>
                    <a:gd name="T7" fmla="*/ 384 h 384"/>
                    <a:gd name="T8" fmla="*/ 912 w 912"/>
                    <a:gd name="T9" fmla="*/ 384 h 384"/>
                    <a:gd name="T10" fmla="*/ 0 60000 65536"/>
                    <a:gd name="T11" fmla="*/ 0 60000 65536"/>
                    <a:gd name="T12" fmla="*/ 0 60000 65536"/>
                    <a:gd name="T13" fmla="*/ 0 60000 65536"/>
                    <a:gd name="T14" fmla="*/ 0 60000 65536"/>
                    <a:gd name="T15" fmla="*/ 0 w 912"/>
                    <a:gd name="T16" fmla="*/ 0 h 384"/>
                    <a:gd name="T17" fmla="*/ 912 w 912"/>
                    <a:gd name="T18" fmla="*/ 384 h 384"/>
                  </a:gdLst>
                  <a:ahLst/>
                  <a:cxnLst>
                    <a:cxn ang="T10">
                      <a:pos x="T0" y="T1"/>
                    </a:cxn>
                    <a:cxn ang="T11">
                      <a:pos x="T2" y="T3"/>
                    </a:cxn>
                    <a:cxn ang="T12">
                      <a:pos x="T4" y="T5"/>
                    </a:cxn>
                    <a:cxn ang="T13">
                      <a:pos x="T6" y="T7"/>
                    </a:cxn>
                    <a:cxn ang="T14">
                      <a:pos x="T8" y="T9"/>
                    </a:cxn>
                  </a:cxnLst>
                  <a:rect l="T15" t="T16" r="T17" b="T18"/>
                  <a:pathLst>
                    <a:path w="912" h="384">
                      <a:moveTo>
                        <a:pt x="0" y="384"/>
                      </a:moveTo>
                      <a:lnTo>
                        <a:pt x="0" y="0"/>
                      </a:lnTo>
                      <a:lnTo>
                        <a:pt x="432" y="0"/>
                      </a:lnTo>
                      <a:lnTo>
                        <a:pt x="432" y="384"/>
                      </a:lnTo>
                      <a:lnTo>
                        <a:pt x="912" y="384"/>
                      </a:lnTo>
                    </a:path>
                  </a:pathLst>
                </a:custGeom>
                <a:noFill/>
                <a:ln w="38100">
                  <a:solidFill>
                    <a:schemeClr val="tx1"/>
                  </a:solidFill>
                  <a:round/>
                </a:ln>
              </p:spPr>
              <p:txBody>
                <a:bodyPr wrap="none"/>
                <a:lstStyle/>
                <a:p>
                  <a:pPr>
                    <a:spcBef>
                      <a:spcPct val="0"/>
                    </a:spcBef>
                  </a:pPr>
                  <a:endParaRPr lang="zh-CN" altLang="en-US" sz="2400">
                    <a:latin typeface="Times New Roman" panose="02020603050405020304" pitchFamily="18" charset="0"/>
                  </a:endParaRPr>
                </a:p>
              </p:txBody>
            </p:sp>
            <p:cxnSp>
              <p:nvCxnSpPr>
                <p:cNvPr id="244780" name="AutoShape 17"/>
                <p:cNvCxnSpPr>
                  <a:cxnSpLocks noChangeShapeType="1"/>
                </p:cNvCxnSpPr>
                <p:nvPr/>
              </p:nvCxnSpPr>
              <p:spPr bwMode="auto">
                <a:xfrm flipH="1">
                  <a:off x="377" y="1580"/>
                  <a:ext cx="476" cy="0"/>
                </a:xfrm>
                <a:prstGeom prst="straightConnector1">
                  <a:avLst/>
                </a:prstGeom>
                <a:noFill/>
                <a:ln w="38100">
                  <a:solidFill>
                    <a:schemeClr val="tx1"/>
                  </a:solidFill>
                  <a:round/>
                </a:ln>
              </p:spPr>
            </p:cxnSp>
            <p:sp>
              <p:nvSpPr>
                <p:cNvPr id="244781" name="Freeform 18"/>
                <p:cNvSpPr/>
                <p:nvPr/>
              </p:nvSpPr>
              <p:spPr bwMode="auto">
                <a:xfrm>
                  <a:off x="3645" y="1268"/>
                  <a:ext cx="695" cy="312"/>
                </a:xfrm>
                <a:custGeom>
                  <a:avLst/>
                  <a:gdLst>
                    <a:gd name="T0" fmla="*/ 0 w 912"/>
                    <a:gd name="T1" fmla="*/ 384 h 384"/>
                    <a:gd name="T2" fmla="*/ 0 w 912"/>
                    <a:gd name="T3" fmla="*/ 0 h 384"/>
                    <a:gd name="T4" fmla="*/ 432 w 912"/>
                    <a:gd name="T5" fmla="*/ 0 h 384"/>
                    <a:gd name="T6" fmla="*/ 432 w 912"/>
                    <a:gd name="T7" fmla="*/ 384 h 384"/>
                    <a:gd name="T8" fmla="*/ 912 w 912"/>
                    <a:gd name="T9" fmla="*/ 384 h 384"/>
                    <a:gd name="T10" fmla="*/ 0 60000 65536"/>
                    <a:gd name="T11" fmla="*/ 0 60000 65536"/>
                    <a:gd name="T12" fmla="*/ 0 60000 65536"/>
                    <a:gd name="T13" fmla="*/ 0 60000 65536"/>
                    <a:gd name="T14" fmla="*/ 0 60000 65536"/>
                    <a:gd name="T15" fmla="*/ 0 w 912"/>
                    <a:gd name="T16" fmla="*/ 0 h 384"/>
                    <a:gd name="T17" fmla="*/ 912 w 912"/>
                    <a:gd name="T18" fmla="*/ 384 h 384"/>
                  </a:gdLst>
                  <a:ahLst/>
                  <a:cxnLst>
                    <a:cxn ang="T10">
                      <a:pos x="T0" y="T1"/>
                    </a:cxn>
                    <a:cxn ang="T11">
                      <a:pos x="T2" y="T3"/>
                    </a:cxn>
                    <a:cxn ang="T12">
                      <a:pos x="T4" y="T5"/>
                    </a:cxn>
                    <a:cxn ang="T13">
                      <a:pos x="T6" y="T7"/>
                    </a:cxn>
                    <a:cxn ang="T14">
                      <a:pos x="T8" y="T9"/>
                    </a:cxn>
                  </a:cxnLst>
                  <a:rect l="T15" t="T16" r="T17" b="T18"/>
                  <a:pathLst>
                    <a:path w="912" h="384">
                      <a:moveTo>
                        <a:pt x="0" y="384"/>
                      </a:moveTo>
                      <a:lnTo>
                        <a:pt x="0" y="0"/>
                      </a:lnTo>
                      <a:lnTo>
                        <a:pt x="432" y="0"/>
                      </a:lnTo>
                      <a:lnTo>
                        <a:pt x="432" y="384"/>
                      </a:lnTo>
                      <a:lnTo>
                        <a:pt x="912" y="384"/>
                      </a:lnTo>
                    </a:path>
                  </a:pathLst>
                </a:custGeom>
                <a:noFill/>
                <a:ln w="38100">
                  <a:solidFill>
                    <a:schemeClr val="tx1"/>
                  </a:solidFill>
                  <a:round/>
                </a:ln>
              </p:spPr>
              <p:txBody>
                <a:bodyPr wrap="none"/>
                <a:lstStyle/>
                <a:p>
                  <a:pPr>
                    <a:spcBef>
                      <a:spcPct val="0"/>
                    </a:spcBef>
                  </a:pPr>
                  <a:endParaRPr lang="zh-CN" altLang="en-US" sz="2400">
                    <a:latin typeface="Times New Roman" panose="02020603050405020304" pitchFamily="18" charset="0"/>
                  </a:endParaRPr>
                </a:p>
              </p:txBody>
            </p:sp>
            <p:sp>
              <p:nvSpPr>
                <p:cNvPr id="244782" name="Freeform 19"/>
                <p:cNvSpPr/>
                <p:nvPr/>
              </p:nvSpPr>
              <p:spPr bwMode="auto">
                <a:xfrm>
                  <a:off x="1548" y="1268"/>
                  <a:ext cx="695" cy="312"/>
                </a:xfrm>
                <a:custGeom>
                  <a:avLst/>
                  <a:gdLst>
                    <a:gd name="T0" fmla="*/ 0 w 912"/>
                    <a:gd name="T1" fmla="*/ 384 h 384"/>
                    <a:gd name="T2" fmla="*/ 0 w 912"/>
                    <a:gd name="T3" fmla="*/ 0 h 384"/>
                    <a:gd name="T4" fmla="*/ 432 w 912"/>
                    <a:gd name="T5" fmla="*/ 0 h 384"/>
                    <a:gd name="T6" fmla="*/ 432 w 912"/>
                    <a:gd name="T7" fmla="*/ 384 h 384"/>
                    <a:gd name="T8" fmla="*/ 912 w 912"/>
                    <a:gd name="T9" fmla="*/ 384 h 384"/>
                    <a:gd name="T10" fmla="*/ 0 60000 65536"/>
                    <a:gd name="T11" fmla="*/ 0 60000 65536"/>
                    <a:gd name="T12" fmla="*/ 0 60000 65536"/>
                    <a:gd name="T13" fmla="*/ 0 60000 65536"/>
                    <a:gd name="T14" fmla="*/ 0 60000 65536"/>
                    <a:gd name="T15" fmla="*/ 0 w 912"/>
                    <a:gd name="T16" fmla="*/ 0 h 384"/>
                    <a:gd name="T17" fmla="*/ 912 w 912"/>
                    <a:gd name="T18" fmla="*/ 384 h 384"/>
                  </a:gdLst>
                  <a:ahLst/>
                  <a:cxnLst>
                    <a:cxn ang="T10">
                      <a:pos x="T0" y="T1"/>
                    </a:cxn>
                    <a:cxn ang="T11">
                      <a:pos x="T2" y="T3"/>
                    </a:cxn>
                    <a:cxn ang="T12">
                      <a:pos x="T4" y="T5"/>
                    </a:cxn>
                    <a:cxn ang="T13">
                      <a:pos x="T6" y="T7"/>
                    </a:cxn>
                    <a:cxn ang="T14">
                      <a:pos x="T8" y="T9"/>
                    </a:cxn>
                  </a:cxnLst>
                  <a:rect l="T15" t="T16" r="T17" b="T18"/>
                  <a:pathLst>
                    <a:path w="912" h="384">
                      <a:moveTo>
                        <a:pt x="0" y="384"/>
                      </a:moveTo>
                      <a:lnTo>
                        <a:pt x="0" y="0"/>
                      </a:lnTo>
                      <a:lnTo>
                        <a:pt x="432" y="0"/>
                      </a:lnTo>
                      <a:lnTo>
                        <a:pt x="432" y="384"/>
                      </a:lnTo>
                      <a:lnTo>
                        <a:pt x="912" y="384"/>
                      </a:lnTo>
                    </a:path>
                  </a:pathLst>
                </a:custGeom>
                <a:noFill/>
                <a:ln w="38100">
                  <a:solidFill>
                    <a:schemeClr val="tx1"/>
                  </a:solidFill>
                  <a:round/>
                </a:ln>
              </p:spPr>
              <p:txBody>
                <a:bodyPr wrap="none"/>
                <a:lstStyle/>
                <a:p>
                  <a:pPr>
                    <a:spcBef>
                      <a:spcPct val="0"/>
                    </a:spcBef>
                  </a:pPr>
                  <a:endParaRPr lang="zh-CN" altLang="en-US" sz="2400">
                    <a:latin typeface="Times New Roman" panose="02020603050405020304" pitchFamily="18" charset="0"/>
                  </a:endParaRPr>
                </a:p>
              </p:txBody>
            </p:sp>
            <p:sp>
              <p:nvSpPr>
                <p:cNvPr id="244783" name="Line 23"/>
                <p:cNvSpPr>
                  <a:spLocks noChangeShapeType="1"/>
                </p:cNvSpPr>
                <p:nvPr/>
              </p:nvSpPr>
              <p:spPr bwMode="auto">
                <a:xfrm>
                  <a:off x="853" y="1073"/>
                  <a:ext cx="1134" cy="0"/>
                </a:xfrm>
                <a:prstGeom prst="line">
                  <a:avLst/>
                </a:prstGeom>
                <a:noFill/>
                <a:ln w="28575">
                  <a:solidFill>
                    <a:schemeClr val="tx1"/>
                  </a:solidFill>
                  <a:round/>
                  <a:headEnd type="stealth" w="lg" len="lg"/>
                </a:ln>
              </p:spPr>
              <p:txBody>
                <a:bodyPr wrap="none"/>
                <a:lstStyle/>
                <a:p>
                  <a:endParaRPr lang="zh-CN" altLang="en-US"/>
                </a:p>
              </p:txBody>
            </p:sp>
            <p:sp>
              <p:nvSpPr>
                <p:cNvPr id="244784" name="Line 24"/>
                <p:cNvSpPr>
                  <a:spLocks noChangeShapeType="1"/>
                </p:cNvSpPr>
                <p:nvPr/>
              </p:nvSpPr>
              <p:spPr bwMode="auto">
                <a:xfrm>
                  <a:off x="852" y="995"/>
                  <a:ext cx="1" cy="151"/>
                </a:xfrm>
                <a:prstGeom prst="line">
                  <a:avLst/>
                </a:prstGeom>
                <a:noFill/>
                <a:ln w="15875">
                  <a:solidFill>
                    <a:schemeClr val="tx1"/>
                  </a:solidFill>
                  <a:round/>
                </a:ln>
              </p:spPr>
              <p:txBody>
                <a:bodyPr/>
                <a:lstStyle/>
                <a:p>
                  <a:endParaRPr lang="zh-CN" altLang="en-US"/>
                </a:p>
              </p:txBody>
            </p:sp>
            <p:sp>
              <p:nvSpPr>
                <p:cNvPr id="244785" name="Line 25"/>
                <p:cNvSpPr>
                  <a:spLocks noChangeShapeType="1"/>
                </p:cNvSpPr>
                <p:nvPr/>
              </p:nvSpPr>
              <p:spPr bwMode="auto">
                <a:xfrm>
                  <a:off x="3787" y="1073"/>
                  <a:ext cx="1247" cy="0"/>
                </a:xfrm>
                <a:prstGeom prst="line">
                  <a:avLst/>
                </a:prstGeom>
                <a:noFill/>
                <a:ln w="28575">
                  <a:solidFill>
                    <a:schemeClr val="tx1"/>
                  </a:solidFill>
                  <a:round/>
                  <a:headEnd type="none" w="lg" len="lg"/>
                  <a:tailEnd type="stealth" w="lg" len="lg"/>
                </a:ln>
              </p:spPr>
              <p:txBody>
                <a:bodyPr wrap="none"/>
                <a:lstStyle/>
                <a:p>
                  <a:endParaRPr lang="zh-CN" altLang="en-US"/>
                </a:p>
              </p:txBody>
            </p:sp>
            <p:sp>
              <p:nvSpPr>
                <p:cNvPr id="244786" name="Freeform 16"/>
                <p:cNvSpPr/>
                <p:nvPr/>
              </p:nvSpPr>
              <p:spPr bwMode="auto">
                <a:xfrm>
                  <a:off x="5040" y="1260"/>
                  <a:ext cx="695" cy="312"/>
                </a:xfrm>
                <a:custGeom>
                  <a:avLst/>
                  <a:gdLst>
                    <a:gd name="T0" fmla="*/ 0 w 912"/>
                    <a:gd name="T1" fmla="*/ 384 h 384"/>
                    <a:gd name="T2" fmla="*/ 0 w 912"/>
                    <a:gd name="T3" fmla="*/ 0 h 384"/>
                    <a:gd name="T4" fmla="*/ 432 w 912"/>
                    <a:gd name="T5" fmla="*/ 0 h 384"/>
                    <a:gd name="T6" fmla="*/ 432 w 912"/>
                    <a:gd name="T7" fmla="*/ 384 h 384"/>
                    <a:gd name="T8" fmla="*/ 912 w 912"/>
                    <a:gd name="T9" fmla="*/ 384 h 384"/>
                    <a:gd name="T10" fmla="*/ 0 60000 65536"/>
                    <a:gd name="T11" fmla="*/ 0 60000 65536"/>
                    <a:gd name="T12" fmla="*/ 0 60000 65536"/>
                    <a:gd name="T13" fmla="*/ 0 60000 65536"/>
                    <a:gd name="T14" fmla="*/ 0 60000 65536"/>
                    <a:gd name="T15" fmla="*/ 0 w 912"/>
                    <a:gd name="T16" fmla="*/ 0 h 384"/>
                    <a:gd name="T17" fmla="*/ 912 w 912"/>
                    <a:gd name="T18" fmla="*/ 384 h 384"/>
                  </a:gdLst>
                  <a:ahLst/>
                  <a:cxnLst>
                    <a:cxn ang="T10">
                      <a:pos x="T0" y="T1"/>
                    </a:cxn>
                    <a:cxn ang="T11">
                      <a:pos x="T2" y="T3"/>
                    </a:cxn>
                    <a:cxn ang="T12">
                      <a:pos x="T4" y="T5"/>
                    </a:cxn>
                    <a:cxn ang="T13">
                      <a:pos x="T6" y="T7"/>
                    </a:cxn>
                    <a:cxn ang="T14">
                      <a:pos x="T8" y="T9"/>
                    </a:cxn>
                  </a:cxnLst>
                  <a:rect l="T15" t="T16" r="T17" b="T18"/>
                  <a:pathLst>
                    <a:path w="912" h="384">
                      <a:moveTo>
                        <a:pt x="0" y="384"/>
                      </a:moveTo>
                      <a:lnTo>
                        <a:pt x="0" y="0"/>
                      </a:lnTo>
                      <a:lnTo>
                        <a:pt x="432" y="0"/>
                      </a:lnTo>
                      <a:lnTo>
                        <a:pt x="432" y="384"/>
                      </a:lnTo>
                      <a:lnTo>
                        <a:pt x="912" y="384"/>
                      </a:lnTo>
                    </a:path>
                  </a:pathLst>
                </a:custGeom>
                <a:noFill/>
                <a:ln w="38100">
                  <a:solidFill>
                    <a:schemeClr val="tx1"/>
                  </a:solidFill>
                  <a:round/>
                </a:ln>
              </p:spPr>
              <p:txBody>
                <a:bodyPr wrap="none"/>
                <a:lstStyle/>
                <a:p>
                  <a:pPr>
                    <a:spcBef>
                      <a:spcPct val="0"/>
                    </a:spcBef>
                  </a:pPr>
                  <a:endParaRPr lang="zh-CN" altLang="en-US" sz="2400">
                    <a:latin typeface="Times New Roman" panose="02020603050405020304" pitchFamily="18" charset="0"/>
                  </a:endParaRPr>
                </a:p>
              </p:txBody>
            </p:sp>
            <p:sp>
              <p:nvSpPr>
                <p:cNvPr id="244787" name="Freeform 16"/>
                <p:cNvSpPr/>
                <p:nvPr/>
              </p:nvSpPr>
              <p:spPr bwMode="auto">
                <a:xfrm>
                  <a:off x="4345" y="1263"/>
                  <a:ext cx="695" cy="312"/>
                </a:xfrm>
                <a:custGeom>
                  <a:avLst/>
                  <a:gdLst>
                    <a:gd name="T0" fmla="*/ 0 w 912"/>
                    <a:gd name="T1" fmla="*/ 384 h 384"/>
                    <a:gd name="T2" fmla="*/ 0 w 912"/>
                    <a:gd name="T3" fmla="*/ 0 h 384"/>
                    <a:gd name="T4" fmla="*/ 432 w 912"/>
                    <a:gd name="T5" fmla="*/ 0 h 384"/>
                    <a:gd name="T6" fmla="*/ 432 w 912"/>
                    <a:gd name="T7" fmla="*/ 384 h 384"/>
                    <a:gd name="T8" fmla="*/ 912 w 912"/>
                    <a:gd name="T9" fmla="*/ 384 h 384"/>
                    <a:gd name="T10" fmla="*/ 0 60000 65536"/>
                    <a:gd name="T11" fmla="*/ 0 60000 65536"/>
                    <a:gd name="T12" fmla="*/ 0 60000 65536"/>
                    <a:gd name="T13" fmla="*/ 0 60000 65536"/>
                    <a:gd name="T14" fmla="*/ 0 60000 65536"/>
                    <a:gd name="T15" fmla="*/ 0 w 912"/>
                    <a:gd name="T16" fmla="*/ 0 h 384"/>
                    <a:gd name="T17" fmla="*/ 912 w 912"/>
                    <a:gd name="T18" fmla="*/ 384 h 384"/>
                  </a:gdLst>
                  <a:ahLst/>
                  <a:cxnLst>
                    <a:cxn ang="T10">
                      <a:pos x="T0" y="T1"/>
                    </a:cxn>
                    <a:cxn ang="T11">
                      <a:pos x="T2" y="T3"/>
                    </a:cxn>
                    <a:cxn ang="T12">
                      <a:pos x="T4" y="T5"/>
                    </a:cxn>
                    <a:cxn ang="T13">
                      <a:pos x="T6" y="T7"/>
                    </a:cxn>
                    <a:cxn ang="T14">
                      <a:pos x="T8" y="T9"/>
                    </a:cxn>
                  </a:cxnLst>
                  <a:rect l="T15" t="T16" r="T17" b="T18"/>
                  <a:pathLst>
                    <a:path w="912" h="384">
                      <a:moveTo>
                        <a:pt x="0" y="384"/>
                      </a:moveTo>
                      <a:lnTo>
                        <a:pt x="0" y="0"/>
                      </a:lnTo>
                      <a:lnTo>
                        <a:pt x="432" y="0"/>
                      </a:lnTo>
                      <a:lnTo>
                        <a:pt x="432" y="384"/>
                      </a:lnTo>
                      <a:lnTo>
                        <a:pt x="912" y="384"/>
                      </a:lnTo>
                    </a:path>
                  </a:pathLst>
                </a:custGeom>
                <a:noFill/>
                <a:ln w="38100">
                  <a:solidFill>
                    <a:schemeClr val="tx1"/>
                  </a:solidFill>
                  <a:round/>
                </a:ln>
              </p:spPr>
              <p:txBody>
                <a:bodyPr wrap="none"/>
                <a:lstStyle/>
                <a:p>
                  <a:pPr>
                    <a:spcBef>
                      <a:spcPct val="0"/>
                    </a:spcBef>
                  </a:pPr>
                  <a:endParaRPr lang="zh-CN" altLang="en-US" sz="2400">
                    <a:latin typeface="Times New Roman" panose="02020603050405020304" pitchFamily="18" charset="0"/>
                  </a:endParaRPr>
                </a:p>
              </p:txBody>
            </p:sp>
            <p:grpSp>
              <p:nvGrpSpPr>
                <p:cNvPr id="15" name="组合 196"/>
                <p:cNvGrpSpPr/>
                <p:nvPr/>
              </p:nvGrpSpPr>
              <p:grpSpPr bwMode="auto">
                <a:xfrm>
                  <a:off x="853" y="1615"/>
                  <a:ext cx="1398" cy="204"/>
                  <a:chOff x="1353926" y="2559582"/>
                  <a:chExt cx="2219530" cy="322975"/>
                </a:xfrm>
              </p:grpSpPr>
              <p:sp>
                <p:nvSpPr>
                  <p:cNvPr id="244789" name="Rectangle 6"/>
                  <p:cNvSpPr>
                    <a:spLocks noChangeArrowheads="1"/>
                  </p:cNvSpPr>
                  <p:nvPr/>
                </p:nvSpPr>
                <p:spPr bwMode="auto">
                  <a:xfrm>
                    <a:off x="1839746" y="2559582"/>
                    <a:ext cx="238870" cy="322975"/>
                  </a:xfrm>
                  <a:prstGeom prst="rect">
                    <a:avLst/>
                  </a:prstGeom>
                  <a:noFill/>
                  <a:ln w="9525">
                    <a:noFill/>
                    <a:miter lim="800000"/>
                  </a:ln>
                </p:spPr>
                <p:txBody>
                  <a:bodyPr wrap="none" lIns="0" tIns="0" rIns="0" bIns="0">
                    <a:spAutoFit/>
                  </a:bodyPr>
                  <a:lstStyle/>
                  <a:p>
                    <a:pPr>
                      <a:spcBef>
                        <a:spcPct val="0"/>
                      </a:spcBef>
                    </a:pPr>
                    <a:r>
                      <a:rPr lang="en-US" altLang="zh-CN" sz="2100" i="1">
                        <a:solidFill>
                          <a:schemeClr val="folHlink"/>
                        </a:solidFill>
                        <a:latin typeface="Times New Roman" panose="02020603050405020304" pitchFamily="18" charset="0"/>
                      </a:rPr>
                      <a:t>T</a:t>
                    </a:r>
                    <a:r>
                      <a:rPr lang="en-US" altLang="zh-CN" sz="2100" baseline="-25000">
                        <a:solidFill>
                          <a:schemeClr val="folHlink"/>
                        </a:solidFill>
                        <a:latin typeface="Times New Roman" panose="02020603050405020304" pitchFamily="18" charset="0"/>
                      </a:rPr>
                      <a:t>1</a:t>
                    </a:r>
                  </a:p>
                </p:txBody>
              </p:sp>
              <p:sp>
                <p:nvSpPr>
                  <p:cNvPr id="244790" name="Rectangle 20"/>
                  <p:cNvSpPr>
                    <a:spLocks noChangeArrowheads="1"/>
                  </p:cNvSpPr>
                  <p:nvPr/>
                </p:nvSpPr>
                <p:spPr bwMode="auto">
                  <a:xfrm>
                    <a:off x="2903469" y="2559582"/>
                    <a:ext cx="238870" cy="322292"/>
                  </a:xfrm>
                  <a:prstGeom prst="rect">
                    <a:avLst/>
                  </a:prstGeom>
                  <a:noFill/>
                  <a:ln w="9525">
                    <a:noFill/>
                    <a:miter lim="800000"/>
                  </a:ln>
                </p:spPr>
                <p:txBody>
                  <a:bodyPr wrap="none" lIns="0" tIns="0" rIns="0" bIns="0">
                    <a:spAutoFit/>
                  </a:bodyPr>
                  <a:lstStyle/>
                  <a:p>
                    <a:pPr>
                      <a:spcBef>
                        <a:spcPct val="0"/>
                      </a:spcBef>
                    </a:pPr>
                    <a:r>
                      <a:rPr lang="en-US" altLang="zh-CN" sz="2100" i="1">
                        <a:solidFill>
                          <a:schemeClr val="folHlink"/>
                        </a:solidFill>
                        <a:latin typeface="Times New Roman" panose="02020603050405020304" pitchFamily="18" charset="0"/>
                      </a:rPr>
                      <a:t>T</a:t>
                    </a:r>
                    <a:r>
                      <a:rPr lang="en-US" altLang="zh-CN" sz="2100" baseline="-25000">
                        <a:solidFill>
                          <a:schemeClr val="folHlink"/>
                        </a:solidFill>
                        <a:latin typeface="Times New Roman" panose="02020603050405020304" pitchFamily="18" charset="0"/>
                      </a:rPr>
                      <a:t>2</a:t>
                    </a:r>
                  </a:p>
                </p:txBody>
              </p:sp>
              <p:sp>
                <p:nvSpPr>
                  <p:cNvPr id="244791" name="Line 26"/>
                  <p:cNvSpPr>
                    <a:spLocks noChangeShapeType="1"/>
                  </p:cNvSpPr>
                  <p:nvPr/>
                </p:nvSpPr>
                <p:spPr bwMode="auto">
                  <a:xfrm>
                    <a:off x="2050867" y="2693606"/>
                    <a:ext cx="406549" cy="0"/>
                  </a:xfrm>
                  <a:prstGeom prst="line">
                    <a:avLst/>
                  </a:prstGeom>
                  <a:noFill/>
                  <a:ln w="28575">
                    <a:solidFill>
                      <a:schemeClr val="tx1"/>
                    </a:solidFill>
                    <a:round/>
                    <a:tailEnd type="stealth" w="lg" len="lg"/>
                  </a:ln>
                </p:spPr>
                <p:txBody>
                  <a:bodyPr wrap="none"/>
                  <a:lstStyle/>
                  <a:p>
                    <a:endParaRPr lang="zh-CN" altLang="en-US"/>
                  </a:p>
                </p:txBody>
              </p:sp>
              <p:sp>
                <p:nvSpPr>
                  <p:cNvPr id="244792" name="Line 28"/>
                  <p:cNvSpPr>
                    <a:spLocks noChangeShapeType="1"/>
                  </p:cNvSpPr>
                  <p:nvPr/>
                </p:nvSpPr>
                <p:spPr bwMode="auto">
                  <a:xfrm>
                    <a:off x="3154357" y="2693606"/>
                    <a:ext cx="406549" cy="0"/>
                  </a:xfrm>
                  <a:prstGeom prst="line">
                    <a:avLst/>
                  </a:prstGeom>
                  <a:noFill/>
                  <a:ln w="28575">
                    <a:solidFill>
                      <a:schemeClr val="tx1"/>
                    </a:solidFill>
                    <a:round/>
                    <a:tailEnd type="stealth" w="lg" len="lg"/>
                  </a:ln>
                </p:spPr>
                <p:txBody>
                  <a:bodyPr wrap="none"/>
                  <a:lstStyle/>
                  <a:p>
                    <a:endParaRPr lang="zh-CN" altLang="en-US"/>
                  </a:p>
                </p:txBody>
              </p:sp>
              <p:sp>
                <p:nvSpPr>
                  <p:cNvPr id="244793" name="Line 31"/>
                  <p:cNvSpPr>
                    <a:spLocks noChangeShapeType="1"/>
                  </p:cNvSpPr>
                  <p:nvPr/>
                </p:nvSpPr>
                <p:spPr bwMode="auto">
                  <a:xfrm>
                    <a:off x="1353926" y="2693606"/>
                    <a:ext cx="406549" cy="0"/>
                  </a:xfrm>
                  <a:prstGeom prst="line">
                    <a:avLst/>
                  </a:prstGeom>
                  <a:noFill/>
                  <a:ln w="28575">
                    <a:solidFill>
                      <a:schemeClr val="tx1"/>
                    </a:solidFill>
                    <a:round/>
                    <a:headEnd type="stealth" w="lg" len="lg"/>
                    <a:tailEnd type="none" w="lg" len="lg"/>
                  </a:ln>
                </p:spPr>
                <p:txBody>
                  <a:bodyPr wrap="none"/>
                  <a:lstStyle/>
                  <a:p>
                    <a:endParaRPr lang="zh-CN" altLang="en-US"/>
                  </a:p>
                </p:txBody>
              </p:sp>
              <p:sp>
                <p:nvSpPr>
                  <p:cNvPr id="244794" name="Line 32"/>
                  <p:cNvSpPr>
                    <a:spLocks noChangeShapeType="1"/>
                  </p:cNvSpPr>
                  <p:nvPr/>
                </p:nvSpPr>
                <p:spPr bwMode="auto">
                  <a:xfrm>
                    <a:off x="2457416" y="2693606"/>
                    <a:ext cx="406549" cy="0"/>
                  </a:xfrm>
                  <a:prstGeom prst="line">
                    <a:avLst/>
                  </a:prstGeom>
                  <a:noFill/>
                  <a:ln w="28575">
                    <a:solidFill>
                      <a:schemeClr val="tx1"/>
                    </a:solidFill>
                    <a:round/>
                    <a:headEnd type="stealth" w="lg" len="lg"/>
                    <a:tailEnd type="none" w="lg" len="lg"/>
                  </a:ln>
                </p:spPr>
                <p:txBody>
                  <a:bodyPr wrap="none"/>
                  <a:lstStyle/>
                  <a:p>
                    <a:endParaRPr lang="zh-CN" altLang="en-US"/>
                  </a:p>
                </p:txBody>
              </p:sp>
              <p:cxnSp>
                <p:nvCxnSpPr>
                  <p:cNvPr id="244795" name="直接连接符 193"/>
                  <p:cNvCxnSpPr>
                    <a:cxnSpLocks noChangeShapeType="1"/>
                  </p:cNvCxnSpPr>
                  <p:nvPr/>
                </p:nvCxnSpPr>
                <p:spPr bwMode="auto">
                  <a:xfrm rot="5400000">
                    <a:off x="1232084" y="2697744"/>
                    <a:ext cx="252000" cy="1588"/>
                  </a:xfrm>
                  <a:prstGeom prst="line">
                    <a:avLst/>
                  </a:prstGeom>
                  <a:noFill/>
                  <a:ln w="19050" algn="ctr">
                    <a:solidFill>
                      <a:schemeClr val="tx1"/>
                    </a:solidFill>
                    <a:round/>
                  </a:ln>
                </p:spPr>
              </p:cxnSp>
              <p:cxnSp>
                <p:nvCxnSpPr>
                  <p:cNvPr id="244796" name="直接连接符 194"/>
                  <p:cNvCxnSpPr>
                    <a:cxnSpLocks noChangeShapeType="1"/>
                  </p:cNvCxnSpPr>
                  <p:nvPr/>
                </p:nvCxnSpPr>
                <p:spPr bwMode="auto">
                  <a:xfrm rot="5400000">
                    <a:off x="2336400" y="2696400"/>
                    <a:ext cx="252000" cy="1588"/>
                  </a:xfrm>
                  <a:prstGeom prst="line">
                    <a:avLst/>
                  </a:prstGeom>
                  <a:noFill/>
                  <a:ln w="19050" algn="ctr">
                    <a:solidFill>
                      <a:schemeClr val="tx1"/>
                    </a:solidFill>
                    <a:round/>
                  </a:ln>
                </p:spPr>
              </p:cxnSp>
              <p:cxnSp>
                <p:nvCxnSpPr>
                  <p:cNvPr id="244797" name="直接连接符 195"/>
                  <p:cNvCxnSpPr>
                    <a:cxnSpLocks noChangeShapeType="1"/>
                  </p:cNvCxnSpPr>
                  <p:nvPr/>
                </p:nvCxnSpPr>
                <p:spPr bwMode="auto">
                  <a:xfrm rot="5400000">
                    <a:off x="3446662" y="2696950"/>
                    <a:ext cx="252000" cy="1588"/>
                  </a:xfrm>
                  <a:prstGeom prst="line">
                    <a:avLst/>
                  </a:prstGeom>
                  <a:noFill/>
                  <a:ln w="19050" algn="ctr">
                    <a:solidFill>
                      <a:schemeClr val="tx1"/>
                    </a:solidFill>
                    <a:round/>
                  </a:ln>
                </p:spPr>
              </p:cxnSp>
            </p:grpSp>
            <p:sp>
              <p:nvSpPr>
                <p:cNvPr id="244798" name="Rectangle 6"/>
                <p:cNvSpPr>
                  <a:spLocks noChangeArrowheads="1"/>
                </p:cNvSpPr>
                <p:nvPr/>
              </p:nvSpPr>
              <p:spPr bwMode="auto">
                <a:xfrm>
                  <a:off x="2555" y="1612"/>
                  <a:ext cx="196" cy="204"/>
                </a:xfrm>
                <a:prstGeom prst="rect">
                  <a:avLst/>
                </a:prstGeom>
                <a:noFill/>
                <a:ln w="9525">
                  <a:noFill/>
                  <a:miter lim="800000"/>
                </a:ln>
              </p:spPr>
              <p:txBody>
                <a:bodyPr wrap="none" lIns="0" tIns="0" rIns="0" bIns="0">
                  <a:spAutoFit/>
                </a:bodyPr>
                <a:lstStyle/>
                <a:p>
                  <a:pPr>
                    <a:spcBef>
                      <a:spcPct val="0"/>
                    </a:spcBef>
                  </a:pPr>
                  <a:r>
                    <a:rPr lang="en-US" altLang="zh-CN" sz="2100" i="1">
                      <a:solidFill>
                        <a:schemeClr val="folHlink"/>
                      </a:solidFill>
                      <a:latin typeface="Times New Roman" panose="02020603050405020304" pitchFamily="18" charset="0"/>
                    </a:rPr>
                    <a:t>T</a:t>
                  </a:r>
                  <a:r>
                    <a:rPr lang="en-US" altLang="zh-CN" sz="2000" baseline="-25000">
                      <a:solidFill>
                        <a:schemeClr val="folHlink"/>
                      </a:solidFill>
                      <a:latin typeface="Times New Roman" panose="02020603050405020304" pitchFamily="18" charset="0"/>
                    </a:rPr>
                    <a:t>W</a:t>
                  </a:r>
                </a:p>
              </p:txBody>
            </p:sp>
            <p:sp>
              <p:nvSpPr>
                <p:cNvPr id="244799" name="Rectangle 20"/>
                <p:cNvSpPr>
                  <a:spLocks noChangeArrowheads="1"/>
                </p:cNvSpPr>
                <p:nvPr/>
              </p:nvSpPr>
              <p:spPr bwMode="auto">
                <a:xfrm>
                  <a:off x="3226" y="1612"/>
                  <a:ext cx="196" cy="204"/>
                </a:xfrm>
                <a:prstGeom prst="rect">
                  <a:avLst/>
                </a:prstGeom>
                <a:noFill/>
                <a:ln w="9525">
                  <a:noFill/>
                  <a:miter lim="800000"/>
                </a:ln>
              </p:spPr>
              <p:txBody>
                <a:bodyPr wrap="none" lIns="0" tIns="0" rIns="0" bIns="0">
                  <a:spAutoFit/>
                </a:bodyPr>
                <a:lstStyle/>
                <a:p>
                  <a:pPr>
                    <a:spcBef>
                      <a:spcPct val="0"/>
                    </a:spcBef>
                  </a:pPr>
                  <a:r>
                    <a:rPr lang="en-US" altLang="zh-CN" sz="2100" i="1">
                      <a:solidFill>
                        <a:schemeClr val="folHlink"/>
                      </a:solidFill>
                      <a:latin typeface="Times New Roman" panose="02020603050405020304" pitchFamily="18" charset="0"/>
                    </a:rPr>
                    <a:t>T</a:t>
                  </a:r>
                  <a:r>
                    <a:rPr lang="en-US" altLang="zh-CN" sz="2000" baseline="-25000">
                      <a:solidFill>
                        <a:schemeClr val="folHlink"/>
                      </a:solidFill>
                      <a:latin typeface="Times New Roman" panose="02020603050405020304" pitchFamily="18" charset="0"/>
                    </a:rPr>
                    <a:t>W</a:t>
                  </a:r>
                </a:p>
              </p:txBody>
            </p:sp>
            <p:sp>
              <p:nvSpPr>
                <p:cNvPr id="244800" name="Line 26"/>
                <p:cNvSpPr>
                  <a:spLocks noChangeShapeType="1"/>
                </p:cNvSpPr>
                <p:nvPr/>
              </p:nvSpPr>
              <p:spPr bwMode="auto">
                <a:xfrm>
                  <a:off x="2689" y="1697"/>
                  <a:ext cx="256" cy="0"/>
                </a:xfrm>
                <a:prstGeom prst="line">
                  <a:avLst/>
                </a:prstGeom>
                <a:noFill/>
                <a:ln w="28575">
                  <a:solidFill>
                    <a:schemeClr val="tx1"/>
                  </a:solidFill>
                  <a:round/>
                  <a:tailEnd type="stealth" w="lg" len="lg"/>
                </a:ln>
              </p:spPr>
              <p:txBody>
                <a:bodyPr wrap="none"/>
                <a:lstStyle/>
                <a:p>
                  <a:endParaRPr lang="zh-CN" altLang="en-US"/>
                </a:p>
              </p:txBody>
            </p:sp>
            <p:sp>
              <p:nvSpPr>
                <p:cNvPr id="244801" name="Line 28"/>
                <p:cNvSpPr>
                  <a:spLocks noChangeShapeType="1"/>
                </p:cNvSpPr>
                <p:nvPr/>
              </p:nvSpPr>
              <p:spPr bwMode="auto">
                <a:xfrm>
                  <a:off x="3384" y="1697"/>
                  <a:ext cx="256" cy="0"/>
                </a:xfrm>
                <a:prstGeom prst="line">
                  <a:avLst/>
                </a:prstGeom>
                <a:noFill/>
                <a:ln w="28575">
                  <a:solidFill>
                    <a:schemeClr val="tx1"/>
                  </a:solidFill>
                  <a:round/>
                  <a:tailEnd type="stealth" w="lg" len="lg"/>
                </a:ln>
              </p:spPr>
              <p:txBody>
                <a:bodyPr wrap="none"/>
                <a:lstStyle/>
                <a:p>
                  <a:endParaRPr lang="zh-CN" altLang="en-US"/>
                </a:p>
              </p:txBody>
            </p:sp>
            <p:sp>
              <p:nvSpPr>
                <p:cNvPr id="244802" name="Line 31"/>
                <p:cNvSpPr>
                  <a:spLocks noChangeShapeType="1"/>
                </p:cNvSpPr>
                <p:nvPr/>
              </p:nvSpPr>
              <p:spPr bwMode="auto">
                <a:xfrm>
                  <a:off x="2250" y="1697"/>
                  <a:ext cx="256" cy="0"/>
                </a:xfrm>
                <a:prstGeom prst="line">
                  <a:avLst/>
                </a:prstGeom>
                <a:noFill/>
                <a:ln w="28575">
                  <a:solidFill>
                    <a:schemeClr val="tx1"/>
                  </a:solidFill>
                  <a:round/>
                  <a:headEnd type="stealth" w="lg" len="lg"/>
                  <a:tailEnd type="none" w="lg" len="lg"/>
                </a:ln>
              </p:spPr>
              <p:txBody>
                <a:bodyPr wrap="none"/>
                <a:lstStyle/>
                <a:p>
                  <a:endParaRPr lang="zh-CN" altLang="en-US"/>
                </a:p>
              </p:txBody>
            </p:sp>
            <p:sp>
              <p:nvSpPr>
                <p:cNvPr id="244803" name="Line 32"/>
                <p:cNvSpPr>
                  <a:spLocks noChangeShapeType="1"/>
                </p:cNvSpPr>
                <p:nvPr/>
              </p:nvSpPr>
              <p:spPr bwMode="auto">
                <a:xfrm>
                  <a:off x="2945" y="1697"/>
                  <a:ext cx="256" cy="0"/>
                </a:xfrm>
                <a:prstGeom prst="line">
                  <a:avLst/>
                </a:prstGeom>
                <a:noFill/>
                <a:ln w="28575">
                  <a:solidFill>
                    <a:schemeClr val="tx1"/>
                  </a:solidFill>
                  <a:round/>
                  <a:headEnd type="stealth" w="lg" len="lg"/>
                  <a:tailEnd type="none" w="lg" len="lg"/>
                </a:ln>
              </p:spPr>
              <p:txBody>
                <a:bodyPr wrap="none"/>
                <a:lstStyle/>
                <a:p>
                  <a:endParaRPr lang="zh-CN" altLang="en-US"/>
                </a:p>
              </p:txBody>
            </p:sp>
            <p:cxnSp>
              <p:nvCxnSpPr>
                <p:cNvPr id="244804" name="直接连接符 205"/>
                <p:cNvCxnSpPr>
                  <a:cxnSpLocks noChangeShapeType="1"/>
                </p:cNvCxnSpPr>
                <p:nvPr/>
              </p:nvCxnSpPr>
              <p:spPr bwMode="auto">
                <a:xfrm rot="5400000">
                  <a:off x="2173" y="1699"/>
                  <a:ext cx="159" cy="1"/>
                </a:xfrm>
                <a:prstGeom prst="line">
                  <a:avLst/>
                </a:prstGeom>
                <a:noFill/>
                <a:ln w="19050" algn="ctr">
                  <a:solidFill>
                    <a:schemeClr val="tx1"/>
                  </a:solidFill>
                  <a:round/>
                </a:ln>
              </p:spPr>
            </p:cxnSp>
            <p:cxnSp>
              <p:nvCxnSpPr>
                <p:cNvPr id="244805" name="直接连接符 206"/>
                <p:cNvCxnSpPr>
                  <a:cxnSpLocks noChangeShapeType="1"/>
                </p:cNvCxnSpPr>
                <p:nvPr/>
              </p:nvCxnSpPr>
              <p:spPr bwMode="auto">
                <a:xfrm rot="5400000">
                  <a:off x="2869" y="1698"/>
                  <a:ext cx="159" cy="1"/>
                </a:xfrm>
                <a:prstGeom prst="line">
                  <a:avLst/>
                </a:prstGeom>
                <a:noFill/>
                <a:ln w="19050" algn="ctr">
                  <a:solidFill>
                    <a:schemeClr val="tx1"/>
                  </a:solidFill>
                  <a:round/>
                </a:ln>
              </p:spPr>
            </p:cxnSp>
            <p:cxnSp>
              <p:nvCxnSpPr>
                <p:cNvPr id="244806" name="直接连接符 207"/>
                <p:cNvCxnSpPr>
                  <a:cxnSpLocks noChangeShapeType="1"/>
                </p:cNvCxnSpPr>
                <p:nvPr/>
              </p:nvCxnSpPr>
              <p:spPr bwMode="auto">
                <a:xfrm rot="5400000">
                  <a:off x="3568" y="1699"/>
                  <a:ext cx="159" cy="1"/>
                </a:xfrm>
                <a:prstGeom prst="line">
                  <a:avLst/>
                </a:prstGeom>
                <a:noFill/>
                <a:ln w="19050" algn="ctr">
                  <a:solidFill>
                    <a:schemeClr val="tx1"/>
                  </a:solidFill>
                  <a:round/>
                </a:ln>
              </p:spPr>
            </p:cxnSp>
            <p:sp>
              <p:nvSpPr>
                <p:cNvPr id="244807" name="Rectangle 6"/>
                <p:cNvSpPr>
                  <a:spLocks noChangeArrowheads="1"/>
                </p:cNvSpPr>
                <p:nvPr/>
              </p:nvSpPr>
              <p:spPr bwMode="auto">
                <a:xfrm>
                  <a:off x="3947" y="1612"/>
                  <a:ext cx="150" cy="204"/>
                </a:xfrm>
                <a:prstGeom prst="rect">
                  <a:avLst/>
                </a:prstGeom>
                <a:noFill/>
                <a:ln w="9525">
                  <a:noFill/>
                  <a:miter lim="800000"/>
                </a:ln>
              </p:spPr>
              <p:txBody>
                <a:bodyPr wrap="none" lIns="0" tIns="0" rIns="0" bIns="0">
                  <a:spAutoFit/>
                </a:bodyPr>
                <a:lstStyle/>
                <a:p>
                  <a:pPr>
                    <a:spcBef>
                      <a:spcPct val="0"/>
                    </a:spcBef>
                  </a:pPr>
                  <a:r>
                    <a:rPr lang="en-US" altLang="zh-CN" sz="2100" i="1">
                      <a:solidFill>
                        <a:schemeClr val="folHlink"/>
                      </a:solidFill>
                      <a:latin typeface="Times New Roman" panose="02020603050405020304" pitchFamily="18" charset="0"/>
                    </a:rPr>
                    <a:t>T</a:t>
                  </a:r>
                  <a:r>
                    <a:rPr lang="en-US" altLang="zh-CN" sz="2100" baseline="-25000">
                      <a:solidFill>
                        <a:schemeClr val="folHlink"/>
                      </a:solidFill>
                      <a:latin typeface="Times New Roman" panose="02020603050405020304" pitchFamily="18" charset="0"/>
                    </a:rPr>
                    <a:t>3</a:t>
                  </a:r>
                </a:p>
              </p:txBody>
            </p:sp>
            <p:sp>
              <p:nvSpPr>
                <p:cNvPr id="244808" name="Rectangle 20"/>
                <p:cNvSpPr>
                  <a:spLocks noChangeArrowheads="1"/>
                </p:cNvSpPr>
                <p:nvPr/>
              </p:nvSpPr>
              <p:spPr bwMode="auto">
                <a:xfrm>
                  <a:off x="4618" y="1612"/>
                  <a:ext cx="150" cy="204"/>
                </a:xfrm>
                <a:prstGeom prst="rect">
                  <a:avLst/>
                </a:prstGeom>
                <a:noFill/>
                <a:ln w="9525">
                  <a:noFill/>
                  <a:miter lim="800000"/>
                </a:ln>
              </p:spPr>
              <p:txBody>
                <a:bodyPr wrap="none" lIns="0" tIns="0" rIns="0" bIns="0">
                  <a:spAutoFit/>
                </a:bodyPr>
                <a:lstStyle/>
                <a:p>
                  <a:pPr>
                    <a:spcBef>
                      <a:spcPct val="0"/>
                    </a:spcBef>
                  </a:pPr>
                  <a:r>
                    <a:rPr lang="en-US" altLang="zh-CN" sz="2100" i="1">
                      <a:solidFill>
                        <a:schemeClr val="folHlink"/>
                      </a:solidFill>
                      <a:latin typeface="Times New Roman" panose="02020603050405020304" pitchFamily="18" charset="0"/>
                    </a:rPr>
                    <a:t>T</a:t>
                  </a:r>
                  <a:r>
                    <a:rPr lang="en-US" altLang="zh-CN" sz="2100" baseline="-25000">
                      <a:solidFill>
                        <a:schemeClr val="folHlink"/>
                      </a:solidFill>
                      <a:latin typeface="Times New Roman" panose="02020603050405020304" pitchFamily="18" charset="0"/>
                    </a:rPr>
                    <a:t>4</a:t>
                  </a:r>
                </a:p>
              </p:txBody>
            </p:sp>
            <p:sp>
              <p:nvSpPr>
                <p:cNvPr id="244809" name="Line 26"/>
                <p:cNvSpPr>
                  <a:spLocks noChangeShapeType="1"/>
                </p:cNvSpPr>
                <p:nvPr/>
              </p:nvSpPr>
              <p:spPr bwMode="auto">
                <a:xfrm>
                  <a:off x="4081" y="1697"/>
                  <a:ext cx="256" cy="0"/>
                </a:xfrm>
                <a:prstGeom prst="line">
                  <a:avLst/>
                </a:prstGeom>
                <a:noFill/>
                <a:ln w="28575">
                  <a:solidFill>
                    <a:schemeClr val="tx1"/>
                  </a:solidFill>
                  <a:round/>
                  <a:tailEnd type="stealth" w="lg" len="lg"/>
                </a:ln>
              </p:spPr>
              <p:txBody>
                <a:bodyPr wrap="none"/>
                <a:lstStyle/>
                <a:p>
                  <a:endParaRPr lang="zh-CN" altLang="en-US"/>
                </a:p>
              </p:txBody>
            </p:sp>
            <p:sp>
              <p:nvSpPr>
                <p:cNvPr id="244810" name="Line 28"/>
                <p:cNvSpPr>
                  <a:spLocks noChangeShapeType="1"/>
                </p:cNvSpPr>
                <p:nvPr/>
              </p:nvSpPr>
              <p:spPr bwMode="auto">
                <a:xfrm>
                  <a:off x="4776" y="1697"/>
                  <a:ext cx="256" cy="0"/>
                </a:xfrm>
                <a:prstGeom prst="line">
                  <a:avLst/>
                </a:prstGeom>
                <a:noFill/>
                <a:ln w="28575">
                  <a:solidFill>
                    <a:schemeClr val="tx1"/>
                  </a:solidFill>
                  <a:round/>
                  <a:tailEnd type="stealth" w="lg" len="lg"/>
                </a:ln>
              </p:spPr>
              <p:txBody>
                <a:bodyPr wrap="none"/>
                <a:lstStyle/>
                <a:p>
                  <a:endParaRPr lang="zh-CN" altLang="en-US"/>
                </a:p>
              </p:txBody>
            </p:sp>
            <p:sp>
              <p:nvSpPr>
                <p:cNvPr id="244811" name="Line 31"/>
                <p:cNvSpPr>
                  <a:spLocks noChangeShapeType="1"/>
                </p:cNvSpPr>
                <p:nvPr/>
              </p:nvSpPr>
              <p:spPr bwMode="auto">
                <a:xfrm>
                  <a:off x="3642" y="1697"/>
                  <a:ext cx="256" cy="0"/>
                </a:xfrm>
                <a:prstGeom prst="line">
                  <a:avLst/>
                </a:prstGeom>
                <a:noFill/>
                <a:ln w="28575">
                  <a:solidFill>
                    <a:schemeClr val="tx1"/>
                  </a:solidFill>
                  <a:round/>
                  <a:headEnd type="stealth" w="lg" len="lg"/>
                  <a:tailEnd type="none" w="lg" len="lg"/>
                </a:ln>
              </p:spPr>
              <p:txBody>
                <a:bodyPr wrap="none"/>
                <a:lstStyle/>
                <a:p>
                  <a:endParaRPr lang="zh-CN" altLang="en-US"/>
                </a:p>
              </p:txBody>
            </p:sp>
            <p:sp>
              <p:nvSpPr>
                <p:cNvPr id="244812" name="Line 32"/>
                <p:cNvSpPr>
                  <a:spLocks noChangeShapeType="1"/>
                </p:cNvSpPr>
                <p:nvPr/>
              </p:nvSpPr>
              <p:spPr bwMode="auto">
                <a:xfrm>
                  <a:off x="4337" y="1697"/>
                  <a:ext cx="256" cy="0"/>
                </a:xfrm>
                <a:prstGeom prst="line">
                  <a:avLst/>
                </a:prstGeom>
                <a:noFill/>
                <a:ln w="28575">
                  <a:solidFill>
                    <a:schemeClr val="tx1"/>
                  </a:solidFill>
                  <a:round/>
                  <a:headEnd type="stealth" w="lg" len="lg"/>
                  <a:tailEnd type="none" w="lg" len="lg"/>
                </a:ln>
              </p:spPr>
              <p:txBody>
                <a:bodyPr wrap="none"/>
                <a:lstStyle/>
                <a:p>
                  <a:endParaRPr lang="zh-CN" altLang="en-US"/>
                </a:p>
              </p:txBody>
            </p:sp>
            <p:cxnSp>
              <p:nvCxnSpPr>
                <p:cNvPr id="244813" name="直接连接符 215"/>
                <p:cNvCxnSpPr>
                  <a:cxnSpLocks noChangeShapeType="1"/>
                </p:cNvCxnSpPr>
                <p:nvPr/>
              </p:nvCxnSpPr>
              <p:spPr bwMode="auto">
                <a:xfrm rot="5400000">
                  <a:off x="3565" y="1699"/>
                  <a:ext cx="159" cy="1"/>
                </a:xfrm>
                <a:prstGeom prst="line">
                  <a:avLst/>
                </a:prstGeom>
                <a:noFill/>
                <a:ln w="19050" algn="ctr">
                  <a:solidFill>
                    <a:schemeClr val="tx1"/>
                  </a:solidFill>
                  <a:round/>
                </a:ln>
              </p:spPr>
            </p:cxnSp>
            <p:cxnSp>
              <p:nvCxnSpPr>
                <p:cNvPr id="244814" name="直接连接符 216"/>
                <p:cNvCxnSpPr>
                  <a:cxnSpLocks noChangeShapeType="1"/>
                </p:cNvCxnSpPr>
                <p:nvPr/>
              </p:nvCxnSpPr>
              <p:spPr bwMode="auto">
                <a:xfrm rot="5400000">
                  <a:off x="4260" y="1698"/>
                  <a:ext cx="159" cy="1"/>
                </a:xfrm>
                <a:prstGeom prst="line">
                  <a:avLst/>
                </a:prstGeom>
                <a:noFill/>
                <a:ln w="19050" algn="ctr">
                  <a:solidFill>
                    <a:schemeClr val="tx1"/>
                  </a:solidFill>
                  <a:round/>
                </a:ln>
              </p:spPr>
            </p:cxnSp>
            <p:cxnSp>
              <p:nvCxnSpPr>
                <p:cNvPr id="244815" name="直接连接符 217"/>
                <p:cNvCxnSpPr>
                  <a:cxnSpLocks noChangeShapeType="1"/>
                </p:cNvCxnSpPr>
                <p:nvPr/>
              </p:nvCxnSpPr>
              <p:spPr bwMode="auto">
                <a:xfrm rot="5400000">
                  <a:off x="4960" y="1699"/>
                  <a:ext cx="159" cy="1"/>
                </a:xfrm>
                <a:prstGeom prst="line">
                  <a:avLst/>
                </a:prstGeom>
                <a:noFill/>
                <a:ln w="19050" algn="ctr">
                  <a:solidFill>
                    <a:schemeClr val="tx1"/>
                  </a:solidFill>
                  <a:round/>
                </a:ln>
              </p:spPr>
            </p:cxnSp>
          </p:grpSp>
        </p:grpSp>
      </p:grpSp>
      <p:sp>
        <p:nvSpPr>
          <p:cNvPr id="244816" name="Freeform 100"/>
          <p:cNvSpPr/>
          <p:nvPr/>
        </p:nvSpPr>
        <p:spPr bwMode="auto">
          <a:xfrm>
            <a:off x="7920039" y="3897314"/>
            <a:ext cx="504825" cy="555625"/>
          </a:xfrm>
          <a:custGeom>
            <a:avLst/>
            <a:gdLst>
              <a:gd name="T0" fmla="*/ 0 w 417"/>
              <a:gd name="T1" fmla="*/ 442 h 442"/>
              <a:gd name="T2" fmla="*/ 417 w 417"/>
              <a:gd name="T3" fmla="*/ 442 h 442"/>
              <a:gd name="T4" fmla="*/ 417 w 417"/>
              <a:gd name="T5" fmla="*/ 0 h 442"/>
              <a:gd name="T6" fmla="*/ 0 w 417"/>
              <a:gd name="T7" fmla="*/ 442 h 442"/>
              <a:gd name="T8" fmla="*/ 0 60000 65536"/>
              <a:gd name="T9" fmla="*/ 0 60000 65536"/>
              <a:gd name="T10" fmla="*/ 0 60000 65536"/>
              <a:gd name="T11" fmla="*/ 0 60000 65536"/>
              <a:gd name="T12" fmla="*/ 0 w 417"/>
              <a:gd name="T13" fmla="*/ 0 h 442"/>
              <a:gd name="T14" fmla="*/ 417 w 417"/>
              <a:gd name="T15" fmla="*/ 442 h 442"/>
            </a:gdLst>
            <a:ahLst/>
            <a:cxnLst>
              <a:cxn ang="T8">
                <a:pos x="T0" y="T1"/>
              </a:cxn>
              <a:cxn ang="T9">
                <a:pos x="T2" y="T3"/>
              </a:cxn>
              <a:cxn ang="T10">
                <a:pos x="T4" y="T5"/>
              </a:cxn>
              <a:cxn ang="T11">
                <a:pos x="T6" y="T7"/>
              </a:cxn>
            </a:cxnLst>
            <a:rect l="T12" t="T13" r="T14" b="T15"/>
            <a:pathLst>
              <a:path w="417" h="442">
                <a:moveTo>
                  <a:pt x="0" y="442"/>
                </a:moveTo>
                <a:lnTo>
                  <a:pt x="417" y="442"/>
                </a:lnTo>
                <a:lnTo>
                  <a:pt x="417" y="0"/>
                </a:lnTo>
                <a:lnTo>
                  <a:pt x="0" y="442"/>
                </a:lnTo>
                <a:close/>
              </a:path>
            </a:pathLst>
          </a:custGeom>
          <a:solidFill>
            <a:schemeClr val="folHlink">
              <a:alpha val="50195"/>
            </a:schemeClr>
          </a:solidFill>
          <a:ln w="9525">
            <a:solidFill>
              <a:schemeClr val="folHlink"/>
            </a:solidFill>
            <a:round/>
          </a:ln>
        </p:spPr>
        <p:txBody>
          <a:bodyPr wrap="none"/>
          <a:lstStyle/>
          <a:p>
            <a:pPr>
              <a:spcBef>
                <a:spcPct val="0"/>
              </a:spcBef>
            </a:pPr>
            <a:endParaRPr lang="zh-CN" altLang="en-US" sz="2400">
              <a:latin typeface="Times New Roman" panose="02020603050405020304" pitchFamily="18" charset="0"/>
            </a:endParaRPr>
          </a:p>
        </p:txBody>
      </p:sp>
      <p:grpSp>
        <p:nvGrpSpPr>
          <p:cNvPr id="16" name="组合 380"/>
          <p:cNvGrpSpPr/>
          <p:nvPr/>
        </p:nvGrpSpPr>
        <p:grpSpPr bwMode="auto">
          <a:xfrm>
            <a:off x="2122488" y="3121026"/>
            <a:ext cx="785812" cy="3236913"/>
            <a:chOff x="598906" y="3121200"/>
            <a:chExt cx="785873" cy="3236758"/>
          </a:xfrm>
        </p:grpSpPr>
        <p:sp>
          <p:nvSpPr>
            <p:cNvPr id="244818" name="Rectangle 55"/>
            <p:cNvSpPr>
              <a:spLocks noChangeArrowheads="1"/>
            </p:cNvSpPr>
            <p:nvPr/>
          </p:nvSpPr>
          <p:spPr bwMode="auto">
            <a:xfrm>
              <a:off x="598906" y="3933924"/>
              <a:ext cx="755020" cy="525784"/>
            </a:xfrm>
            <a:prstGeom prst="rect">
              <a:avLst/>
            </a:prstGeom>
            <a:solidFill>
              <a:schemeClr val="folHlink">
                <a:alpha val="50195"/>
              </a:schemeClr>
            </a:solidFill>
            <a:ln w="9525">
              <a:solidFill>
                <a:schemeClr val="folHlink"/>
              </a:solidFill>
              <a:miter lim="800000"/>
            </a:ln>
          </p:spPr>
          <p:txBody>
            <a:bodyPr wrap="none" anchor="ctr"/>
            <a:lstStyle/>
            <a:p>
              <a:pPr>
                <a:spcBef>
                  <a:spcPct val="0"/>
                </a:spcBef>
              </a:pPr>
              <a:endParaRPr lang="zh-CN" altLang="en-US" sz="2400">
                <a:latin typeface="Times New Roman" panose="02020603050405020304" pitchFamily="18" charset="0"/>
              </a:endParaRPr>
            </a:p>
          </p:txBody>
        </p:sp>
        <p:sp>
          <p:nvSpPr>
            <p:cNvPr id="244819" name="Line 57"/>
            <p:cNvSpPr>
              <a:spLocks noChangeShapeType="1"/>
            </p:cNvSpPr>
            <p:nvPr/>
          </p:nvSpPr>
          <p:spPr bwMode="auto">
            <a:xfrm>
              <a:off x="598906" y="3932245"/>
              <a:ext cx="755020" cy="0"/>
            </a:xfrm>
            <a:prstGeom prst="line">
              <a:avLst/>
            </a:prstGeom>
            <a:noFill/>
            <a:ln w="76200">
              <a:solidFill>
                <a:schemeClr val="folHlink"/>
              </a:solidFill>
              <a:round/>
            </a:ln>
          </p:spPr>
          <p:txBody>
            <a:bodyPr wrap="none"/>
            <a:lstStyle/>
            <a:p>
              <a:endParaRPr lang="zh-CN" altLang="en-US"/>
            </a:p>
          </p:txBody>
        </p:sp>
        <p:grpSp>
          <p:nvGrpSpPr>
            <p:cNvPr id="17" name="组合 379"/>
            <p:cNvGrpSpPr/>
            <p:nvPr/>
          </p:nvGrpSpPr>
          <p:grpSpPr bwMode="auto">
            <a:xfrm>
              <a:off x="598906" y="3121200"/>
              <a:ext cx="785873" cy="504000"/>
              <a:chOff x="598906" y="3108353"/>
              <a:chExt cx="785873" cy="504000"/>
            </a:xfrm>
          </p:grpSpPr>
          <p:sp>
            <p:nvSpPr>
              <p:cNvPr id="244821" name="Freeform 60"/>
              <p:cNvSpPr/>
              <p:nvPr/>
            </p:nvSpPr>
            <p:spPr bwMode="auto">
              <a:xfrm>
                <a:off x="598906" y="3108353"/>
                <a:ext cx="741710" cy="463523"/>
              </a:xfrm>
              <a:custGeom>
                <a:avLst/>
                <a:gdLst>
                  <a:gd name="T0" fmla="*/ 453 w 613"/>
                  <a:gd name="T1" fmla="*/ 196 h 355"/>
                  <a:gd name="T2" fmla="*/ 581 w 613"/>
                  <a:gd name="T3" fmla="*/ 2 h 355"/>
                  <a:gd name="T4" fmla="*/ 0 w 613"/>
                  <a:gd name="T5" fmla="*/ 0 h 355"/>
                  <a:gd name="T6" fmla="*/ 0 w 613"/>
                  <a:gd name="T7" fmla="*/ 355 h 355"/>
                  <a:gd name="T8" fmla="*/ 613 w 613"/>
                  <a:gd name="T9" fmla="*/ 355 h 355"/>
                  <a:gd name="T10" fmla="*/ 0 60000 65536"/>
                  <a:gd name="T11" fmla="*/ 0 60000 65536"/>
                  <a:gd name="T12" fmla="*/ 0 60000 65536"/>
                  <a:gd name="T13" fmla="*/ 0 60000 65536"/>
                  <a:gd name="T14" fmla="*/ 0 60000 65536"/>
                  <a:gd name="T15" fmla="*/ 0 w 613"/>
                  <a:gd name="T16" fmla="*/ 0 h 355"/>
                  <a:gd name="T17" fmla="*/ 613 w 613"/>
                  <a:gd name="T18" fmla="*/ 355 h 355"/>
                </a:gdLst>
                <a:ahLst/>
                <a:cxnLst>
                  <a:cxn ang="T10">
                    <a:pos x="T0" y="T1"/>
                  </a:cxn>
                  <a:cxn ang="T11">
                    <a:pos x="T2" y="T3"/>
                  </a:cxn>
                  <a:cxn ang="T12">
                    <a:pos x="T4" y="T5"/>
                  </a:cxn>
                  <a:cxn ang="T13">
                    <a:pos x="T6" y="T7"/>
                  </a:cxn>
                  <a:cxn ang="T14">
                    <a:pos x="T8" y="T9"/>
                  </a:cxn>
                </a:cxnLst>
                <a:rect l="T15" t="T16" r="T17" b="T18"/>
                <a:pathLst>
                  <a:path w="613" h="355">
                    <a:moveTo>
                      <a:pt x="453" y="196"/>
                    </a:moveTo>
                    <a:lnTo>
                      <a:pt x="581" y="2"/>
                    </a:lnTo>
                    <a:lnTo>
                      <a:pt x="0" y="0"/>
                    </a:lnTo>
                    <a:lnTo>
                      <a:pt x="0" y="355"/>
                    </a:lnTo>
                    <a:lnTo>
                      <a:pt x="613" y="355"/>
                    </a:lnTo>
                  </a:path>
                </a:pathLst>
              </a:custGeom>
              <a:solidFill>
                <a:schemeClr val="folHlink">
                  <a:alpha val="50195"/>
                </a:schemeClr>
              </a:solidFill>
              <a:ln w="9525">
                <a:solidFill>
                  <a:schemeClr val="folHlink"/>
                </a:solidFill>
                <a:round/>
              </a:ln>
            </p:spPr>
            <p:txBody>
              <a:bodyPr wrap="none"/>
              <a:lstStyle/>
              <a:p>
                <a:pPr>
                  <a:spcBef>
                    <a:spcPct val="0"/>
                  </a:spcBef>
                </a:pPr>
                <a:endParaRPr lang="zh-CN" altLang="en-US" sz="2400">
                  <a:latin typeface="Times New Roman" panose="02020603050405020304" pitchFamily="18" charset="0"/>
                </a:endParaRPr>
              </a:p>
            </p:txBody>
          </p:sp>
          <p:sp>
            <p:nvSpPr>
              <p:cNvPr id="244822" name="Line 61"/>
              <p:cNvSpPr>
                <a:spLocks noChangeShapeType="1"/>
              </p:cNvSpPr>
              <p:nvPr/>
            </p:nvSpPr>
            <p:spPr bwMode="auto">
              <a:xfrm>
                <a:off x="601326" y="3110964"/>
                <a:ext cx="755020" cy="0"/>
              </a:xfrm>
              <a:prstGeom prst="line">
                <a:avLst/>
              </a:prstGeom>
              <a:noFill/>
              <a:ln w="76200">
                <a:solidFill>
                  <a:schemeClr val="folHlink"/>
                </a:solidFill>
                <a:round/>
              </a:ln>
            </p:spPr>
            <p:txBody>
              <a:bodyPr wrap="none"/>
              <a:lstStyle/>
              <a:p>
                <a:endParaRPr lang="zh-CN" altLang="en-US"/>
              </a:p>
            </p:txBody>
          </p:sp>
          <p:sp>
            <p:nvSpPr>
              <p:cNvPr id="244823" name="Line 62"/>
              <p:cNvSpPr>
                <a:spLocks noChangeShapeType="1"/>
              </p:cNvSpPr>
              <p:nvPr/>
            </p:nvSpPr>
            <p:spPr bwMode="auto">
              <a:xfrm>
                <a:off x="601326" y="3549679"/>
                <a:ext cx="755020" cy="0"/>
              </a:xfrm>
              <a:prstGeom prst="line">
                <a:avLst/>
              </a:prstGeom>
              <a:noFill/>
              <a:ln w="76200">
                <a:solidFill>
                  <a:schemeClr val="folHlink"/>
                </a:solidFill>
                <a:round/>
              </a:ln>
            </p:spPr>
            <p:txBody>
              <a:bodyPr wrap="none"/>
              <a:lstStyle/>
              <a:p>
                <a:endParaRPr lang="zh-CN" altLang="en-US"/>
              </a:p>
            </p:txBody>
          </p:sp>
          <p:sp>
            <p:nvSpPr>
              <p:cNvPr id="244824" name="Line 63"/>
              <p:cNvSpPr>
                <a:spLocks noChangeShapeType="1"/>
              </p:cNvSpPr>
              <p:nvPr/>
            </p:nvSpPr>
            <p:spPr bwMode="auto">
              <a:xfrm rot="8100000">
                <a:off x="1240189" y="3268954"/>
                <a:ext cx="0" cy="343399"/>
              </a:xfrm>
              <a:prstGeom prst="line">
                <a:avLst/>
              </a:prstGeom>
              <a:noFill/>
              <a:ln w="76200">
                <a:solidFill>
                  <a:schemeClr val="folHlink"/>
                </a:solidFill>
                <a:round/>
              </a:ln>
            </p:spPr>
            <p:txBody>
              <a:bodyPr wrap="none"/>
              <a:lstStyle/>
              <a:p>
                <a:endParaRPr lang="zh-CN" altLang="en-US"/>
              </a:p>
            </p:txBody>
          </p:sp>
          <p:sp>
            <p:nvSpPr>
              <p:cNvPr id="244825" name="Line 64"/>
              <p:cNvSpPr>
                <a:spLocks noChangeShapeType="1"/>
              </p:cNvSpPr>
              <p:nvPr/>
            </p:nvSpPr>
            <p:spPr bwMode="auto">
              <a:xfrm rot="2700000">
                <a:off x="1225669" y="3076548"/>
                <a:ext cx="0" cy="318221"/>
              </a:xfrm>
              <a:prstGeom prst="line">
                <a:avLst/>
              </a:prstGeom>
              <a:noFill/>
              <a:ln w="76200">
                <a:solidFill>
                  <a:schemeClr val="folHlink"/>
                </a:solidFill>
                <a:round/>
              </a:ln>
            </p:spPr>
            <p:txBody>
              <a:bodyPr wrap="none"/>
              <a:lstStyle/>
              <a:p>
                <a:endParaRPr lang="zh-CN" altLang="en-US"/>
              </a:p>
            </p:txBody>
          </p:sp>
        </p:grpSp>
        <p:sp>
          <p:nvSpPr>
            <p:cNvPr id="244826" name="Rectangle 55"/>
            <p:cNvSpPr>
              <a:spLocks noChangeArrowheads="1"/>
            </p:cNvSpPr>
            <p:nvPr/>
          </p:nvSpPr>
          <p:spPr bwMode="auto">
            <a:xfrm>
              <a:off x="601290" y="4833932"/>
              <a:ext cx="748800" cy="525784"/>
            </a:xfrm>
            <a:prstGeom prst="rect">
              <a:avLst/>
            </a:prstGeom>
            <a:solidFill>
              <a:schemeClr val="folHlink">
                <a:alpha val="50195"/>
              </a:schemeClr>
            </a:solidFill>
            <a:ln w="9525">
              <a:solidFill>
                <a:schemeClr val="folHlink"/>
              </a:solidFill>
              <a:miter lim="800000"/>
            </a:ln>
          </p:spPr>
          <p:txBody>
            <a:bodyPr wrap="none" anchor="ctr"/>
            <a:lstStyle/>
            <a:p>
              <a:pPr>
                <a:spcBef>
                  <a:spcPct val="0"/>
                </a:spcBef>
              </a:pPr>
              <a:endParaRPr lang="zh-CN" altLang="en-US" sz="2400">
                <a:latin typeface="Times New Roman" panose="02020603050405020304" pitchFamily="18" charset="0"/>
              </a:endParaRPr>
            </a:p>
          </p:txBody>
        </p:sp>
        <p:sp>
          <p:nvSpPr>
            <p:cNvPr id="244827" name="Line 57"/>
            <p:cNvSpPr>
              <a:spLocks noChangeShapeType="1"/>
            </p:cNvSpPr>
            <p:nvPr/>
          </p:nvSpPr>
          <p:spPr bwMode="auto">
            <a:xfrm>
              <a:off x="602270" y="4833932"/>
              <a:ext cx="755020" cy="0"/>
            </a:xfrm>
            <a:prstGeom prst="line">
              <a:avLst/>
            </a:prstGeom>
            <a:noFill/>
            <a:ln w="76200">
              <a:solidFill>
                <a:schemeClr val="folHlink"/>
              </a:solidFill>
              <a:round/>
            </a:ln>
          </p:spPr>
          <p:txBody>
            <a:bodyPr wrap="none"/>
            <a:lstStyle/>
            <a:p>
              <a:endParaRPr lang="zh-CN" altLang="en-US"/>
            </a:p>
          </p:txBody>
        </p:sp>
        <p:sp>
          <p:nvSpPr>
            <p:cNvPr id="244828" name="Rectangle 56"/>
            <p:cNvSpPr>
              <a:spLocks noChangeArrowheads="1"/>
            </p:cNvSpPr>
            <p:nvPr/>
          </p:nvSpPr>
          <p:spPr bwMode="auto">
            <a:xfrm>
              <a:off x="612000" y="5789633"/>
              <a:ext cx="756000" cy="568325"/>
            </a:xfrm>
            <a:prstGeom prst="rect">
              <a:avLst/>
            </a:prstGeom>
            <a:solidFill>
              <a:schemeClr val="folHlink">
                <a:alpha val="50195"/>
              </a:schemeClr>
            </a:solidFill>
            <a:ln w="9525">
              <a:solidFill>
                <a:schemeClr val="folHlink"/>
              </a:solidFill>
              <a:miter lim="800000"/>
            </a:ln>
          </p:spPr>
          <p:txBody>
            <a:bodyPr wrap="none" anchor="ctr"/>
            <a:lstStyle/>
            <a:p>
              <a:pPr>
                <a:spcBef>
                  <a:spcPct val="0"/>
                </a:spcBef>
              </a:pPr>
              <a:endParaRPr lang="zh-CN" altLang="en-US" sz="2400">
                <a:latin typeface="Times New Roman" panose="02020603050405020304" pitchFamily="18" charset="0"/>
              </a:endParaRPr>
            </a:p>
          </p:txBody>
        </p:sp>
        <p:sp>
          <p:nvSpPr>
            <p:cNvPr id="244829" name="Line 58"/>
            <p:cNvSpPr>
              <a:spLocks noChangeShapeType="1"/>
            </p:cNvSpPr>
            <p:nvPr/>
          </p:nvSpPr>
          <p:spPr bwMode="auto">
            <a:xfrm>
              <a:off x="612000" y="6051567"/>
              <a:ext cx="720000" cy="0"/>
            </a:xfrm>
            <a:prstGeom prst="line">
              <a:avLst/>
            </a:prstGeom>
            <a:noFill/>
            <a:ln w="76200">
              <a:solidFill>
                <a:schemeClr val="folHlink"/>
              </a:solidFill>
              <a:round/>
            </a:ln>
          </p:spPr>
          <p:txBody>
            <a:bodyPr wrap="none"/>
            <a:lstStyle/>
            <a:p>
              <a:endParaRPr lang="zh-CN" altLang="en-US"/>
            </a:p>
          </p:txBody>
        </p:sp>
      </p:grpSp>
      <p:sp>
        <p:nvSpPr>
          <p:cNvPr id="244830" name="Line 95"/>
          <p:cNvSpPr>
            <a:spLocks noChangeShapeType="1"/>
          </p:cNvSpPr>
          <p:nvPr/>
        </p:nvSpPr>
        <p:spPr bwMode="auto">
          <a:xfrm rot="2700000">
            <a:off x="8181975" y="3835400"/>
            <a:ext cx="0" cy="685800"/>
          </a:xfrm>
          <a:prstGeom prst="line">
            <a:avLst/>
          </a:prstGeom>
          <a:noFill/>
          <a:ln w="76200">
            <a:solidFill>
              <a:schemeClr val="folHlink"/>
            </a:solidFill>
            <a:round/>
          </a:ln>
        </p:spPr>
        <p:txBody>
          <a:bodyPr wrap="none"/>
          <a:lstStyle/>
          <a:p>
            <a:endParaRPr lang="zh-CN" altLang="en-US"/>
          </a:p>
        </p:txBody>
      </p:sp>
      <p:grpSp>
        <p:nvGrpSpPr>
          <p:cNvPr id="18" name="组合 360"/>
          <p:cNvGrpSpPr/>
          <p:nvPr/>
        </p:nvGrpSpPr>
        <p:grpSpPr bwMode="auto">
          <a:xfrm>
            <a:off x="8310564" y="3127375"/>
            <a:ext cx="1214437" cy="3265488"/>
            <a:chOff x="6786578" y="3126605"/>
            <a:chExt cx="1214446" cy="3266272"/>
          </a:xfrm>
        </p:grpSpPr>
        <p:sp>
          <p:nvSpPr>
            <p:cNvPr id="244832" name="Line 110"/>
            <p:cNvSpPr>
              <a:spLocks noChangeShapeType="1"/>
            </p:cNvSpPr>
            <p:nvPr/>
          </p:nvSpPr>
          <p:spPr bwMode="auto">
            <a:xfrm>
              <a:off x="6786578" y="3126605"/>
              <a:ext cx="972000" cy="0"/>
            </a:xfrm>
            <a:prstGeom prst="line">
              <a:avLst/>
            </a:prstGeom>
            <a:noFill/>
            <a:ln w="76200">
              <a:solidFill>
                <a:schemeClr val="folHlink"/>
              </a:solidFill>
              <a:round/>
            </a:ln>
          </p:spPr>
          <p:txBody>
            <a:bodyPr wrap="none"/>
            <a:lstStyle/>
            <a:p>
              <a:endParaRPr lang="zh-CN" altLang="en-US"/>
            </a:p>
          </p:txBody>
        </p:sp>
        <p:grpSp>
          <p:nvGrpSpPr>
            <p:cNvPr id="19" name="组合 258"/>
            <p:cNvGrpSpPr/>
            <p:nvPr/>
          </p:nvGrpSpPr>
          <p:grpSpPr bwMode="auto">
            <a:xfrm>
              <a:off x="6897534" y="3930745"/>
              <a:ext cx="1103490" cy="523207"/>
              <a:chOff x="6897534" y="3930745"/>
              <a:chExt cx="1103490" cy="523207"/>
            </a:xfrm>
          </p:grpSpPr>
          <p:sp>
            <p:nvSpPr>
              <p:cNvPr id="244834" name="Line 108"/>
              <p:cNvSpPr>
                <a:spLocks noChangeShapeType="1"/>
              </p:cNvSpPr>
              <p:nvPr/>
            </p:nvSpPr>
            <p:spPr bwMode="auto">
              <a:xfrm>
                <a:off x="6897534" y="3930746"/>
                <a:ext cx="1103490" cy="0"/>
              </a:xfrm>
              <a:prstGeom prst="line">
                <a:avLst/>
              </a:prstGeom>
              <a:noFill/>
              <a:ln w="76200">
                <a:solidFill>
                  <a:schemeClr val="folHlink"/>
                </a:solidFill>
                <a:round/>
              </a:ln>
            </p:spPr>
            <p:txBody>
              <a:bodyPr wrap="none"/>
              <a:lstStyle/>
              <a:p>
                <a:endParaRPr lang="zh-CN" altLang="en-US"/>
              </a:p>
            </p:txBody>
          </p:sp>
          <p:sp>
            <p:nvSpPr>
              <p:cNvPr id="244835" name="Rectangle 114"/>
              <p:cNvSpPr>
                <a:spLocks noChangeArrowheads="1"/>
              </p:cNvSpPr>
              <p:nvPr/>
            </p:nvSpPr>
            <p:spPr bwMode="auto">
              <a:xfrm>
                <a:off x="6897534" y="3930745"/>
                <a:ext cx="1103490" cy="523207"/>
              </a:xfrm>
              <a:prstGeom prst="rect">
                <a:avLst/>
              </a:prstGeom>
              <a:solidFill>
                <a:schemeClr val="folHlink">
                  <a:alpha val="50195"/>
                </a:schemeClr>
              </a:solidFill>
              <a:ln w="9525">
                <a:solidFill>
                  <a:schemeClr val="folHlink"/>
                </a:solidFill>
                <a:miter lim="800000"/>
              </a:ln>
            </p:spPr>
            <p:txBody>
              <a:bodyPr wrap="none" anchor="ctr"/>
              <a:lstStyle/>
              <a:p>
                <a:pPr>
                  <a:spcBef>
                    <a:spcPct val="0"/>
                  </a:spcBef>
                </a:pPr>
                <a:endParaRPr lang="zh-CN" altLang="en-US" sz="2400">
                  <a:latin typeface="Times New Roman" panose="02020603050405020304" pitchFamily="18" charset="0"/>
                </a:endParaRPr>
              </a:p>
            </p:txBody>
          </p:sp>
        </p:grpSp>
        <p:grpSp>
          <p:nvGrpSpPr>
            <p:cNvPr id="20" name="组合 261"/>
            <p:cNvGrpSpPr/>
            <p:nvPr/>
          </p:nvGrpSpPr>
          <p:grpSpPr bwMode="auto">
            <a:xfrm>
              <a:off x="6897534" y="4830754"/>
              <a:ext cx="1098000" cy="527072"/>
              <a:chOff x="4567205" y="4830754"/>
              <a:chExt cx="1103490" cy="527072"/>
            </a:xfrm>
          </p:grpSpPr>
          <p:sp>
            <p:nvSpPr>
              <p:cNvPr id="244837" name="Line 108"/>
              <p:cNvSpPr>
                <a:spLocks noChangeShapeType="1"/>
              </p:cNvSpPr>
              <p:nvPr/>
            </p:nvSpPr>
            <p:spPr bwMode="auto">
              <a:xfrm>
                <a:off x="4567205" y="4830754"/>
                <a:ext cx="1103490" cy="0"/>
              </a:xfrm>
              <a:prstGeom prst="line">
                <a:avLst/>
              </a:prstGeom>
              <a:noFill/>
              <a:ln w="76200">
                <a:solidFill>
                  <a:schemeClr val="folHlink"/>
                </a:solidFill>
                <a:round/>
              </a:ln>
            </p:spPr>
            <p:txBody>
              <a:bodyPr wrap="none"/>
              <a:lstStyle/>
              <a:p>
                <a:endParaRPr lang="zh-CN" altLang="en-US"/>
              </a:p>
            </p:txBody>
          </p:sp>
          <p:sp>
            <p:nvSpPr>
              <p:cNvPr id="244838" name="Rectangle 114"/>
              <p:cNvSpPr>
                <a:spLocks noChangeArrowheads="1"/>
              </p:cNvSpPr>
              <p:nvPr/>
            </p:nvSpPr>
            <p:spPr bwMode="auto">
              <a:xfrm>
                <a:off x="4567205" y="4834619"/>
                <a:ext cx="1103490" cy="523207"/>
              </a:xfrm>
              <a:prstGeom prst="rect">
                <a:avLst/>
              </a:prstGeom>
              <a:solidFill>
                <a:schemeClr val="folHlink">
                  <a:alpha val="50195"/>
                </a:schemeClr>
              </a:solidFill>
              <a:ln w="9525">
                <a:solidFill>
                  <a:schemeClr val="folHlink"/>
                </a:solidFill>
                <a:miter lim="800000"/>
              </a:ln>
            </p:spPr>
            <p:txBody>
              <a:bodyPr wrap="none" anchor="ctr"/>
              <a:lstStyle/>
              <a:p>
                <a:pPr>
                  <a:spcBef>
                    <a:spcPct val="0"/>
                  </a:spcBef>
                </a:pPr>
                <a:endParaRPr lang="zh-CN" altLang="en-US" sz="2400">
                  <a:latin typeface="Times New Roman" panose="02020603050405020304" pitchFamily="18" charset="0"/>
                </a:endParaRPr>
              </a:p>
            </p:txBody>
          </p:sp>
        </p:grpSp>
        <p:sp>
          <p:nvSpPr>
            <p:cNvPr id="244839" name="Line 110"/>
            <p:cNvSpPr>
              <a:spLocks noChangeShapeType="1"/>
            </p:cNvSpPr>
            <p:nvPr/>
          </p:nvSpPr>
          <p:spPr bwMode="auto">
            <a:xfrm>
              <a:off x="6797542" y="3560400"/>
              <a:ext cx="972000" cy="0"/>
            </a:xfrm>
            <a:prstGeom prst="line">
              <a:avLst/>
            </a:prstGeom>
            <a:noFill/>
            <a:ln w="76200">
              <a:solidFill>
                <a:schemeClr val="folHlink"/>
              </a:solidFill>
              <a:round/>
            </a:ln>
          </p:spPr>
          <p:txBody>
            <a:bodyPr wrap="none"/>
            <a:lstStyle/>
            <a:p>
              <a:endParaRPr lang="zh-CN" altLang="en-US"/>
            </a:p>
          </p:txBody>
        </p:sp>
        <p:sp>
          <p:nvSpPr>
            <p:cNvPr id="244840" name="Line 84"/>
            <p:cNvSpPr>
              <a:spLocks noChangeShapeType="1"/>
            </p:cNvSpPr>
            <p:nvPr/>
          </p:nvSpPr>
          <p:spPr bwMode="auto">
            <a:xfrm>
              <a:off x="6858016" y="6072206"/>
              <a:ext cx="1116000" cy="0"/>
            </a:xfrm>
            <a:prstGeom prst="line">
              <a:avLst/>
            </a:prstGeom>
            <a:noFill/>
            <a:ln w="76200">
              <a:solidFill>
                <a:schemeClr val="folHlink"/>
              </a:solidFill>
              <a:round/>
            </a:ln>
          </p:spPr>
          <p:txBody>
            <a:bodyPr wrap="none"/>
            <a:lstStyle/>
            <a:p>
              <a:endParaRPr lang="zh-CN" altLang="en-US"/>
            </a:p>
          </p:txBody>
        </p:sp>
        <p:sp>
          <p:nvSpPr>
            <p:cNvPr id="244841" name="Rectangle 115"/>
            <p:cNvSpPr>
              <a:spLocks noChangeArrowheads="1"/>
            </p:cNvSpPr>
            <p:nvPr/>
          </p:nvSpPr>
          <p:spPr bwMode="auto">
            <a:xfrm>
              <a:off x="6885024" y="5784864"/>
              <a:ext cx="1116000" cy="608013"/>
            </a:xfrm>
            <a:prstGeom prst="rect">
              <a:avLst/>
            </a:prstGeom>
            <a:solidFill>
              <a:schemeClr val="folHlink">
                <a:alpha val="50195"/>
              </a:schemeClr>
            </a:solidFill>
            <a:ln w="9525">
              <a:solidFill>
                <a:schemeClr val="folHlink"/>
              </a:solidFill>
              <a:miter lim="800000"/>
            </a:ln>
          </p:spPr>
          <p:txBody>
            <a:bodyPr wrap="none" anchor="ctr"/>
            <a:lstStyle/>
            <a:p>
              <a:pPr>
                <a:spcBef>
                  <a:spcPct val="0"/>
                </a:spcBef>
              </a:pPr>
              <a:endParaRPr lang="zh-CN" altLang="en-US" sz="2400">
                <a:latin typeface="Times New Roman" panose="02020603050405020304" pitchFamily="18" charset="0"/>
              </a:endParaRPr>
            </a:p>
          </p:txBody>
        </p:sp>
      </p:grpSp>
      <p:grpSp>
        <p:nvGrpSpPr>
          <p:cNvPr id="21" name="Group 106"/>
          <p:cNvGrpSpPr/>
          <p:nvPr/>
        </p:nvGrpSpPr>
        <p:grpSpPr bwMode="auto">
          <a:xfrm>
            <a:off x="2862264" y="3127375"/>
            <a:ext cx="1133475" cy="3227388"/>
            <a:chOff x="843" y="1970"/>
            <a:chExt cx="714" cy="2033"/>
          </a:xfrm>
        </p:grpSpPr>
        <p:sp>
          <p:nvSpPr>
            <p:cNvPr id="244843" name="Freeform 67"/>
            <p:cNvSpPr/>
            <p:nvPr/>
          </p:nvSpPr>
          <p:spPr bwMode="auto">
            <a:xfrm>
              <a:off x="843" y="2479"/>
              <a:ext cx="681" cy="329"/>
            </a:xfrm>
            <a:custGeom>
              <a:avLst/>
              <a:gdLst>
                <a:gd name="T0" fmla="*/ 0 w 894"/>
                <a:gd name="T1" fmla="*/ 429 h 429"/>
                <a:gd name="T2" fmla="*/ 894 w 894"/>
                <a:gd name="T3" fmla="*/ 429 h 429"/>
                <a:gd name="T4" fmla="*/ 502 w 894"/>
                <a:gd name="T5" fmla="*/ 0 h 429"/>
                <a:gd name="T6" fmla="*/ 23 w 894"/>
                <a:gd name="T7" fmla="*/ 13 h 429"/>
                <a:gd name="T8" fmla="*/ 0 60000 65536"/>
                <a:gd name="T9" fmla="*/ 0 60000 65536"/>
                <a:gd name="T10" fmla="*/ 0 60000 65536"/>
                <a:gd name="T11" fmla="*/ 0 60000 65536"/>
                <a:gd name="T12" fmla="*/ 0 w 894"/>
                <a:gd name="T13" fmla="*/ 0 h 429"/>
                <a:gd name="T14" fmla="*/ 894 w 894"/>
                <a:gd name="T15" fmla="*/ 429 h 429"/>
              </a:gdLst>
              <a:ahLst/>
              <a:cxnLst>
                <a:cxn ang="T8">
                  <a:pos x="T0" y="T1"/>
                </a:cxn>
                <a:cxn ang="T9">
                  <a:pos x="T2" y="T3"/>
                </a:cxn>
                <a:cxn ang="T10">
                  <a:pos x="T4" y="T5"/>
                </a:cxn>
                <a:cxn ang="T11">
                  <a:pos x="T6" y="T7"/>
                </a:cxn>
              </a:cxnLst>
              <a:rect l="T12" t="T13" r="T14" b="T15"/>
              <a:pathLst>
                <a:path w="894" h="429">
                  <a:moveTo>
                    <a:pt x="0" y="429"/>
                  </a:moveTo>
                  <a:lnTo>
                    <a:pt x="894" y="429"/>
                  </a:lnTo>
                  <a:lnTo>
                    <a:pt x="502" y="0"/>
                  </a:lnTo>
                  <a:lnTo>
                    <a:pt x="23" y="13"/>
                  </a:lnTo>
                </a:path>
              </a:pathLst>
            </a:custGeom>
            <a:solidFill>
              <a:schemeClr val="folHlink">
                <a:alpha val="50195"/>
              </a:schemeClr>
            </a:solidFill>
            <a:ln w="9525">
              <a:solidFill>
                <a:schemeClr val="folHlink"/>
              </a:solidFill>
              <a:round/>
            </a:ln>
          </p:spPr>
          <p:txBody>
            <a:bodyPr wrap="none"/>
            <a:lstStyle/>
            <a:p>
              <a:pPr>
                <a:spcBef>
                  <a:spcPct val="0"/>
                </a:spcBef>
              </a:pPr>
              <a:endParaRPr lang="zh-CN" altLang="en-US" sz="2400">
                <a:latin typeface="Times New Roman" panose="02020603050405020304" pitchFamily="18" charset="0"/>
              </a:endParaRPr>
            </a:p>
          </p:txBody>
        </p:sp>
        <p:sp>
          <p:nvSpPr>
            <p:cNvPr id="244844" name="Line 68"/>
            <p:cNvSpPr>
              <a:spLocks noChangeShapeType="1"/>
            </p:cNvSpPr>
            <p:nvPr/>
          </p:nvSpPr>
          <p:spPr bwMode="auto">
            <a:xfrm>
              <a:off x="853" y="1979"/>
              <a:ext cx="701" cy="0"/>
            </a:xfrm>
            <a:prstGeom prst="line">
              <a:avLst/>
            </a:prstGeom>
            <a:noFill/>
            <a:ln w="38100">
              <a:solidFill>
                <a:schemeClr val="folHlink"/>
              </a:solidFill>
              <a:round/>
            </a:ln>
          </p:spPr>
          <p:txBody>
            <a:bodyPr wrap="none"/>
            <a:lstStyle/>
            <a:p>
              <a:endParaRPr lang="zh-CN" altLang="en-US"/>
            </a:p>
          </p:txBody>
        </p:sp>
        <p:sp>
          <p:nvSpPr>
            <p:cNvPr id="244845" name="Line 70"/>
            <p:cNvSpPr>
              <a:spLocks noChangeShapeType="1"/>
            </p:cNvSpPr>
            <p:nvPr/>
          </p:nvSpPr>
          <p:spPr bwMode="auto">
            <a:xfrm>
              <a:off x="853" y="2261"/>
              <a:ext cx="701" cy="0"/>
            </a:xfrm>
            <a:prstGeom prst="line">
              <a:avLst/>
            </a:prstGeom>
            <a:noFill/>
            <a:ln w="38100">
              <a:solidFill>
                <a:schemeClr val="folHlink"/>
              </a:solidFill>
              <a:round/>
            </a:ln>
          </p:spPr>
          <p:txBody>
            <a:bodyPr wrap="none"/>
            <a:lstStyle/>
            <a:p>
              <a:endParaRPr lang="zh-CN" altLang="en-US"/>
            </a:p>
          </p:txBody>
        </p:sp>
        <p:sp>
          <p:nvSpPr>
            <p:cNvPr id="244846" name="Line 71"/>
            <p:cNvSpPr>
              <a:spLocks noChangeShapeType="1"/>
            </p:cNvSpPr>
            <p:nvPr/>
          </p:nvSpPr>
          <p:spPr bwMode="auto">
            <a:xfrm>
              <a:off x="853" y="2475"/>
              <a:ext cx="366" cy="0"/>
            </a:xfrm>
            <a:prstGeom prst="line">
              <a:avLst/>
            </a:prstGeom>
            <a:noFill/>
            <a:ln w="76200">
              <a:solidFill>
                <a:schemeClr val="folHlink"/>
              </a:solidFill>
              <a:round/>
            </a:ln>
          </p:spPr>
          <p:txBody>
            <a:bodyPr wrap="none"/>
            <a:lstStyle/>
            <a:p>
              <a:endParaRPr lang="zh-CN" altLang="en-US"/>
            </a:p>
          </p:txBody>
        </p:sp>
        <p:sp>
          <p:nvSpPr>
            <p:cNvPr id="244847" name="Line 72"/>
            <p:cNvSpPr>
              <a:spLocks noChangeShapeType="1"/>
            </p:cNvSpPr>
            <p:nvPr/>
          </p:nvSpPr>
          <p:spPr bwMode="auto">
            <a:xfrm>
              <a:off x="853" y="1970"/>
              <a:ext cx="695" cy="0"/>
            </a:xfrm>
            <a:prstGeom prst="line">
              <a:avLst/>
            </a:prstGeom>
            <a:noFill/>
            <a:ln w="76200">
              <a:solidFill>
                <a:schemeClr val="folHlink"/>
              </a:solidFill>
              <a:round/>
            </a:ln>
          </p:spPr>
          <p:txBody>
            <a:bodyPr wrap="none"/>
            <a:lstStyle/>
            <a:p>
              <a:endParaRPr lang="zh-CN" altLang="en-US"/>
            </a:p>
          </p:txBody>
        </p:sp>
        <p:sp>
          <p:nvSpPr>
            <p:cNvPr id="244848" name="Line 73"/>
            <p:cNvSpPr>
              <a:spLocks noChangeShapeType="1"/>
            </p:cNvSpPr>
            <p:nvPr/>
          </p:nvSpPr>
          <p:spPr bwMode="auto">
            <a:xfrm>
              <a:off x="853" y="2243"/>
              <a:ext cx="695" cy="0"/>
            </a:xfrm>
            <a:prstGeom prst="line">
              <a:avLst/>
            </a:prstGeom>
            <a:noFill/>
            <a:ln w="76200">
              <a:solidFill>
                <a:schemeClr val="folHlink"/>
              </a:solidFill>
              <a:round/>
            </a:ln>
          </p:spPr>
          <p:txBody>
            <a:bodyPr wrap="none"/>
            <a:lstStyle/>
            <a:p>
              <a:endParaRPr lang="zh-CN" altLang="en-US"/>
            </a:p>
          </p:txBody>
        </p:sp>
        <p:grpSp>
          <p:nvGrpSpPr>
            <p:cNvPr id="22" name="组合 269"/>
            <p:cNvGrpSpPr/>
            <p:nvPr/>
          </p:nvGrpSpPr>
          <p:grpSpPr bwMode="auto">
            <a:xfrm>
              <a:off x="854" y="3043"/>
              <a:ext cx="703" cy="332"/>
              <a:chOff x="4567205" y="4830754"/>
              <a:chExt cx="1103490" cy="527072"/>
            </a:xfrm>
          </p:grpSpPr>
          <p:sp>
            <p:nvSpPr>
              <p:cNvPr id="244850" name="Line 108"/>
              <p:cNvSpPr>
                <a:spLocks noChangeShapeType="1"/>
              </p:cNvSpPr>
              <p:nvPr/>
            </p:nvSpPr>
            <p:spPr bwMode="auto">
              <a:xfrm>
                <a:off x="4567205" y="4830754"/>
                <a:ext cx="1103490" cy="0"/>
              </a:xfrm>
              <a:prstGeom prst="line">
                <a:avLst/>
              </a:prstGeom>
              <a:noFill/>
              <a:ln w="76200">
                <a:solidFill>
                  <a:schemeClr val="folHlink"/>
                </a:solidFill>
                <a:round/>
              </a:ln>
            </p:spPr>
            <p:txBody>
              <a:bodyPr wrap="none"/>
              <a:lstStyle/>
              <a:p>
                <a:endParaRPr lang="zh-CN" altLang="en-US"/>
              </a:p>
            </p:txBody>
          </p:sp>
          <p:sp>
            <p:nvSpPr>
              <p:cNvPr id="244851" name="Rectangle 114"/>
              <p:cNvSpPr>
                <a:spLocks noChangeArrowheads="1"/>
              </p:cNvSpPr>
              <p:nvPr/>
            </p:nvSpPr>
            <p:spPr bwMode="auto">
              <a:xfrm>
                <a:off x="4567205" y="4834619"/>
                <a:ext cx="1103490" cy="523207"/>
              </a:xfrm>
              <a:prstGeom prst="rect">
                <a:avLst/>
              </a:prstGeom>
              <a:solidFill>
                <a:schemeClr val="folHlink">
                  <a:alpha val="50195"/>
                </a:schemeClr>
              </a:solidFill>
              <a:ln w="9525">
                <a:solidFill>
                  <a:schemeClr val="folHlink"/>
                </a:solidFill>
                <a:miter lim="800000"/>
              </a:ln>
            </p:spPr>
            <p:txBody>
              <a:bodyPr wrap="none" anchor="ctr"/>
              <a:lstStyle/>
              <a:p>
                <a:pPr>
                  <a:spcBef>
                    <a:spcPct val="0"/>
                  </a:spcBef>
                </a:pPr>
                <a:endParaRPr lang="zh-CN" altLang="en-US" sz="2400">
                  <a:latin typeface="Times New Roman" panose="02020603050405020304" pitchFamily="18" charset="0"/>
                </a:endParaRPr>
              </a:p>
            </p:txBody>
          </p:sp>
        </p:grpSp>
        <p:grpSp>
          <p:nvGrpSpPr>
            <p:cNvPr id="23" name="组合 351"/>
            <p:cNvGrpSpPr/>
            <p:nvPr/>
          </p:nvGrpSpPr>
          <p:grpSpPr bwMode="auto">
            <a:xfrm>
              <a:off x="853" y="3645"/>
              <a:ext cx="703" cy="358"/>
              <a:chOff x="857224" y="5786454"/>
              <a:chExt cx="1027043" cy="568325"/>
            </a:xfrm>
          </p:grpSpPr>
          <p:sp>
            <p:nvSpPr>
              <p:cNvPr id="244853" name="Rectangle 56"/>
              <p:cNvSpPr>
                <a:spLocks noChangeArrowheads="1"/>
              </p:cNvSpPr>
              <p:nvPr/>
            </p:nvSpPr>
            <p:spPr bwMode="auto">
              <a:xfrm>
                <a:off x="857224" y="5786454"/>
                <a:ext cx="1027043" cy="568325"/>
              </a:xfrm>
              <a:prstGeom prst="rect">
                <a:avLst/>
              </a:prstGeom>
              <a:solidFill>
                <a:schemeClr val="folHlink">
                  <a:alpha val="50195"/>
                </a:schemeClr>
              </a:solidFill>
              <a:ln w="9525">
                <a:solidFill>
                  <a:schemeClr val="folHlink"/>
                </a:solidFill>
                <a:miter lim="800000"/>
              </a:ln>
            </p:spPr>
            <p:txBody>
              <a:bodyPr wrap="none" anchor="ctr"/>
              <a:lstStyle/>
              <a:p>
                <a:pPr>
                  <a:spcBef>
                    <a:spcPct val="0"/>
                  </a:spcBef>
                </a:pPr>
                <a:endParaRPr lang="zh-CN" altLang="en-US" sz="2400">
                  <a:latin typeface="Times New Roman" panose="02020603050405020304" pitchFamily="18" charset="0"/>
                </a:endParaRPr>
              </a:p>
            </p:txBody>
          </p:sp>
          <p:sp>
            <p:nvSpPr>
              <p:cNvPr id="244854" name="Line 58"/>
              <p:cNvSpPr>
                <a:spLocks noChangeShapeType="1"/>
              </p:cNvSpPr>
              <p:nvPr/>
            </p:nvSpPr>
            <p:spPr bwMode="auto">
              <a:xfrm>
                <a:off x="857224" y="6048388"/>
                <a:ext cx="990600" cy="0"/>
              </a:xfrm>
              <a:prstGeom prst="line">
                <a:avLst/>
              </a:prstGeom>
              <a:noFill/>
              <a:ln w="76200">
                <a:solidFill>
                  <a:schemeClr val="folHlink"/>
                </a:solidFill>
                <a:round/>
              </a:ln>
            </p:spPr>
            <p:txBody>
              <a:bodyPr wrap="none"/>
              <a:lstStyle/>
              <a:p>
                <a:endParaRPr lang="zh-CN" altLang="en-US"/>
              </a:p>
            </p:txBody>
          </p:sp>
        </p:grpSp>
      </p:grpSp>
      <p:grpSp>
        <p:nvGrpSpPr>
          <p:cNvPr id="24" name="Group 119"/>
          <p:cNvGrpSpPr/>
          <p:nvPr/>
        </p:nvGrpSpPr>
        <p:grpSpPr bwMode="auto">
          <a:xfrm>
            <a:off x="3952876" y="3127375"/>
            <a:ext cx="1152525" cy="3227388"/>
            <a:chOff x="1530" y="1970"/>
            <a:chExt cx="726" cy="2033"/>
          </a:xfrm>
        </p:grpSpPr>
        <p:grpSp>
          <p:nvGrpSpPr>
            <p:cNvPr id="25" name="Group 120"/>
            <p:cNvGrpSpPr/>
            <p:nvPr/>
          </p:nvGrpSpPr>
          <p:grpSpPr bwMode="auto">
            <a:xfrm>
              <a:off x="1530" y="1970"/>
              <a:ext cx="726" cy="2033"/>
              <a:chOff x="1530" y="1970"/>
              <a:chExt cx="726" cy="2033"/>
            </a:xfrm>
          </p:grpSpPr>
          <p:grpSp>
            <p:nvGrpSpPr>
              <p:cNvPr id="26" name="Group 121"/>
              <p:cNvGrpSpPr/>
              <p:nvPr/>
            </p:nvGrpSpPr>
            <p:grpSpPr bwMode="auto">
              <a:xfrm>
                <a:off x="1530" y="1970"/>
                <a:ext cx="726" cy="2033"/>
                <a:chOff x="1530" y="1970"/>
                <a:chExt cx="726" cy="2033"/>
              </a:xfrm>
            </p:grpSpPr>
            <p:sp>
              <p:nvSpPr>
                <p:cNvPr id="244858" name="Line 82"/>
                <p:cNvSpPr>
                  <a:spLocks noChangeShapeType="1"/>
                </p:cNvSpPr>
                <p:nvPr/>
              </p:nvSpPr>
              <p:spPr bwMode="auto">
                <a:xfrm>
                  <a:off x="1548" y="1970"/>
                  <a:ext cx="695" cy="0"/>
                </a:xfrm>
                <a:prstGeom prst="line">
                  <a:avLst/>
                </a:prstGeom>
                <a:noFill/>
                <a:ln w="76200">
                  <a:solidFill>
                    <a:schemeClr val="folHlink"/>
                  </a:solidFill>
                  <a:round/>
                </a:ln>
              </p:spPr>
              <p:txBody>
                <a:bodyPr wrap="none"/>
                <a:lstStyle/>
                <a:p>
                  <a:endParaRPr lang="zh-CN" altLang="en-US"/>
                </a:p>
              </p:txBody>
            </p:sp>
            <p:sp>
              <p:nvSpPr>
                <p:cNvPr id="244859" name="Line 83"/>
                <p:cNvSpPr>
                  <a:spLocks noChangeShapeType="1"/>
                </p:cNvSpPr>
                <p:nvPr/>
              </p:nvSpPr>
              <p:spPr bwMode="auto">
                <a:xfrm>
                  <a:off x="1548" y="2243"/>
                  <a:ext cx="695" cy="0"/>
                </a:xfrm>
                <a:prstGeom prst="line">
                  <a:avLst/>
                </a:prstGeom>
                <a:noFill/>
                <a:ln w="76200">
                  <a:solidFill>
                    <a:schemeClr val="folHlink"/>
                  </a:solidFill>
                  <a:round/>
                </a:ln>
              </p:spPr>
              <p:txBody>
                <a:bodyPr wrap="none"/>
                <a:lstStyle/>
                <a:p>
                  <a:endParaRPr lang="zh-CN" altLang="en-US"/>
                </a:p>
              </p:txBody>
            </p:sp>
            <p:sp>
              <p:nvSpPr>
                <p:cNvPr id="244860" name="Line 84"/>
                <p:cNvSpPr>
                  <a:spLocks noChangeShapeType="1"/>
                </p:cNvSpPr>
                <p:nvPr/>
              </p:nvSpPr>
              <p:spPr bwMode="auto">
                <a:xfrm>
                  <a:off x="1530" y="2790"/>
                  <a:ext cx="715" cy="0"/>
                </a:xfrm>
                <a:prstGeom prst="line">
                  <a:avLst/>
                </a:prstGeom>
                <a:noFill/>
                <a:ln w="76200">
                  <a:solidFill>
                    <a:schemeClr val="folHlink"/>
                  </a:solidFill>
                  <a:round/>
                </a:ln>
              </p:spPr>
              <p:txBody>
                <a:bodyPr wrap="none"/>
                <a:lstStyle/>
                <a:p>
                  <a:endParaRPr lang="zh-CN" altLang="en-US"/>
                </a:p>
              </p:txBody>
            </p:sp>
            <p:sp>
              <p:nvSpPr>
                <p:cNvPr id="244861" name="Freeform 67"/>
                <p:cNvSpPr/>
                <p:nvPr/>
              </p:nvSpPr>
              <p:spPr bwMode="auto">
                <a:xfrm>
                  <a:off x="1530" y="3045"/>
                  <a:ext cx="726" cy="330"/>
                </a:xfrm>
                <a:custGeom>
                  <a:avLst/>
                  <a:gdLst>
                    <a:gd name="T0" fmla="*/ 0 w 894"/>
                    <a:gd name="T1" fmla="*/ 429 h 429"/>
                    <a:gd name="T2" fmla="*/ 894 w 894"/>
                    <a:gd name="T3" fmla="*/ 429 h 429"/>
                    <a:gd name="T4" fmla="*/ 502 w 894"/>
                    <a:gd name="T5" fmla="*/ 0 h 429"/>
                    <a:gd name="T6" fmla="*/ 23 w 894"/>
                    <a:gd name="T7" fmla="*/ 13 h 429"/>
                    <a:gd name="T8" fmla="*/ 0 60000 65536"/>
                    <a:gd name="T9" fmla="*/ 0 60000 65536"/>
                    <a:gd name="T10" fmla="*/ 0 60000 65536"/>
                    <a:gd name="T11" fmla="*/ 0 60000 65536"/>
                    <a:gd name="T12" fmla="*/ 0 w 894"/>
                    <a:gd name="T13" fmla="*/ 0 h 429"/>
                    <a:gd name="T14" fmla="*/ 894 w 894"/>
                    <a:gd name="T15" fmla="*/ 429 h 429"/>
                  </a:gdLst>
                  <a:ahLst/>
                  <a:cxnLst>
                    <a:cxn ang="T8">
                      <a:pos x="T0" y="T1"/>
                    </a:cxn>
                    <a:cxn ang="T9">
                      <a:pos x="T2" y="T3"/>
                    </a:cxn>
                    <a:cxn ang="T10">
                      <a:pos x="T4" y="T5"/>
                    </a:cxn>
                    <a:cxn ang="T11">
                      <a:pos x="T6" y="T7"/>
                    </a:cxn>
                  </a:cxnLst>
                  <a:rect l="T12" t="T13" r="T14" b="T15"/>
                  <a:pathLst>
                    <a:path w="894" h="429">
                      <a:moveTo>
                        <a:pt x="0" y="429"/>
                      </a:moveTo>
                      <a:lnTo>
                        <a:pt x="894" y="429"/>
                      </a:lnTo>
                      <a:lnTo>
                        <a:pt x="502" y="0"/>
                      </a:lnTo>
                      <a:lnTo>
                        <a:pt x="23" y="13"/>
                      </a:lnTo>
                    </a:path>
                  </a:pathLst>
                </a:custGeom>
                <a:solidFill>
                  <a:schemeClr val="folHlink">
                    <a:alpha val="50195"/>
                  </a:schemeClr>
                </a:solidFill>
                <a:ln w="9525">
                  <a:solidFill>
                    <a:schemeClr val="folHlink"/>
                  </a:solidFill>
                  <a:round/>
                </a:ln>
              </p:spPr>
              <p:txBody>
                <a:bodyPr wrap="none"/>
                <a:lstStyle/>
                <a:p>
                  <a:pPr>
                    <a:spcBef>
                      <a:spcPct val="0"/>
                    </a:spcBef>
                  </a:pPr>
                  <a:endParaRPr lang="zh-CN" altLang="en-US" sz="2400">
                    <a:latin typeface="Times New Roman" panose="02020603050405020304" pitchFamily="18" charset="0"/>
                  </a:endParaRPr>
                </a:p>
              </p:txBody>
            </p:sp>
            <p:sp>
              <p:nvSpPr>
                <p:cNvPr id="244862" name="Line 71"/>
                <p:cNvSpPr>
                  <a:spLocks noChangeShapeType="1"/>
                </p:cNvSpPr>
                <p:nvPr/>
              </p:nvSpPr>
              <p:spPr bwMode="auto">
                <a:xfrm>
                  <a:off x="1541" y="3043"/>
                  <a:ext cx="390" cy="0"/>
                </a:xfrm>
                <a:prstGeom prst="line">
                  <a:avLst/>
                </a:prstGeom>
                <a:noFill/>
                <a:ln w="76200">
                  <a:solidFill>
                    <a:schemeClr val="folHlink"/>
                  </a:solidFill>
                  <a:round/>
                </a:ln>
              </p:spPr>
              <p:txBody>
                <a:bodyPr wrap="none"/>
                <a:lstStyle/>
                <a:p>
                  <a:endParaRPr lang="zh-CN" altLang="en-US"/>
                </a:p>
              </p:txBody>
            </p:sp>
            <p:sp>
              <p:nvSpPr>
                <p:cNvPr id="244863" name="Rectangle 56"/>
                <p:cNvSpPr>
                  <a:spLocks noChangeArrowheads="1"/>
                </p:cNvSpPr>
                <p:nvPr/>
              </p:nvSpPr>
              <p:spPr bwMode="auto">
                <a:xfrm>
                  <a:off x="1540" y="3645"/>
                  <a:ext cx="696" cy="358"/>
                </a:xfrm>
                <a:prstGeom prst="rect">
                  <a:avLst/>
                </a:prstGeom>
                <a:solidFill>
                  <a:schemeClr val="folHlink">
                    <a:alpha val="50195"/>
                  </a:schemeClr>
                </a:solidFill>
                <a:ln w="9525">
                  <a:solidFill>
                    <a:schemeClr val="folHlink"/>
                  </a:solidFill>
                  <a:miter lim="800000"/>
                </a:ln>
              </p:spPr>
              <p:txBody>
                <a:bodyPr wrap="none" anchor="ctr"/>
                <a:lstStyle/>
                <a:p>
                  <a:pPr>
                    <a:spcBef>
                      <a:spcPct val="0"/>
                    </a:spcBef>
                  </a:pPr>
                  <a:endParaRPr lang="zh-CN" altLang="en-US" sz="2400">
                    <a:latin typeface="Times New Roman" panose="02020603050405020304" pitchFamily="18" charset="0"/>
                  </a:endParaRPr>
                </a:p>
              </p:txBody>
            </p:sp>
          </p:grpSp>
          <p:sp>
            <p:nvSpPr>
              <p:cNvPr id="244864" name="Line 58"/>
              <p:cNvSpPr>
                <a:spLocks noChangeShapeType="1"/>
              </p:cNvSpPr>
              <p:nvPr/>
            </p:nvSpPr>
            <p:spPr bwMode="auto">
              <a:xfrm>
                <a:off x="1540" y="3810"/>
                <a:ext cx="696" cy="0"/>
              </a:xfrm>
              <a:prstGeom prst="line">
                <a:avLst/>
              </a:prstGeom>
              <a:noFill/>
              <a:ln w="76200">
                <a:solidFill>
                  <a:schemeClr val="folHlink"/>
                </a:solidFill>
                <a:round/>
              </a:ln>
            </p:spPr>
            <p:txBody>
              <a:bodyPr wrap="none"/>
              <a:lstStyle/>
              <a:p>
                <a:endParaRPr lang="zh-CN" altLang="en-US"/>
              </a:p>
            </p:txBody>
          </p:sp>
          <p:sp>
            <p:nvSpPr>
              <p:cNvPr id="244865" name="Line 80"/>
              <p:cNvSpPr>
                <a:spLocks noChangeShapeType="1"/>
              </p:cNvSpPr>
              <p:nvPr/>
            </p:nvSpPr>
            <p:spPr bwMode="auto">
              <a:xfrm>
                <a:off x="1542" y="2261"/>
                <a:ext cx="701" cy="0"/>
              </a:xfrm>
              <a:prstGeom prst="line">
                <a:avLst/>
              </a:prstGeom>
              <a:noFill/>
              <a:ln w="38100">
                <a:solidFill>
                  <a:schemeClr val="folHlink"/>
                </a:solidFill>
                <a:round/>
              </a:ln>
            </p:spPr>
            <p:txBody>
              <a:bodyPr wrap="none"/>
              <a:lstStyle/>
              <a:p>
                <a:endParaRPr lang="zh-CN" altLang="en-US"/>
              </a:p>
            </p:txBody>
          </p:sp>
        </p:grpSp>
        <p:sp>
          <p:nvSpPr>
            <p:cNvPr id="244866" name="Line 79"/>
            <p:cNvSpPr>
              <a:spLocks noChangeShapeType="1"/>
            </p:cNvSpPr>
            <p:nvPr/>
          </p:nvSpPr>
          <p:spPr bwMode="auto">
            <a:xfrm>
              <a:off x="1542" y="1979"/>
              <a:ext cx="701" cy="0"/>
            </a:xfrm>
            <a:prstGeom prst="line">
              <a:avLst/>
            </a:prstGeom>
            <a:noFill/>
            <a:ln w="38100">
              <a:solidFill>
                <a:schemeClr val="folHlink"/>
              </a:solidFill>
              <a:round/>
            </a:ln>
          </p:spPr>
          <p:txBody>
            <a:bodyPr wrap="none"/>
            <a:lstStyle/>
            <a:p>
              <a:endParaRPr lang="zh-CN" altLang="en-US"/>
            </a:p>
          </p:txBody>
        </p:sp>
      </p:grpSp>
      <p:grpSp>
        <p:nvGrpSpPr>
          <p:cNvPr id="27" name="组合 363"/>
          <p:cNvGrpSpPr/>
          <p:nvPr/>
        </p:nvGrpSpPr>
        <p:grpSpPr bwMode="auto">
          <a:xfrm>
            <a:off x="5068888" y="3127375"/>
            <a:ext cx="1143000" cy="3225800"/>
            <a:chOff x="3544876" y="3126604"/>
            <a:chExt cx="1142992" cy="3226584"/>
          </a:xfrm>
        </p:grpSpPr>
        <p:sp>
          <p:nvSpPr>
            <p:cNvPr id="244868" name="Line 92"/>
            <p:cNvSpPr>
              <a:spLocks noChangeShapeType="1"/>
            </p:cNvSpPr>
            <p:nvPr/>
          </p:nvSpPr>
          <p:spPr bwMode="auto">
            <a:xfrm>
              <a:off x="3560904" y="3126604"/>
              <a:ext cx="1116000" cy="0"/>
            </a:xfrm>
            <a:prstGeom prst="line">
              <a:avLst/>
            </a:prstGeom>
            <a:noFill/>
            <a:ln w="76200">
              <a:solidFill>
                <a:schemeClr val="folHlink"/>
              </a:solidFill>
              <a:round/>
            </a:ln>
          </p:spPr>
          <p:txBody>
            <a:bodyPr wrap="none"/>
            <a:lstStyle/>
            <a:p>
              <a:endParaRPr lang="zh-CN" altLang="en-US"/>
            </a:p>
          </p:txBody>
        </p:sp>
        <p:sp>
          <p:nvSpPr>
            <p:cNvPr id="244869" name="Line 92"/>
            <p:cNvSpPr>
              <a:spLocks noChangeShapeType="1"/>
            </p:cNvSpPr>
            <p:nvPr/>
          </p:nvSpPr>
          <p:spPr bwMode="auto">
            <a:xfrm>
              <a:off x="3571868" y="3560400"/>
              <a:ext cx="1116000" cy="0"/>
            </a:xfrm>
            <a:prstGeom prst="line">
              <a:avLst/>
            </a:prstGeom>
            <a:noFill/>
            <a:ln w="76200">
              <a:solidFill>
                <a:schemeClr val="folHlink"/>
              </a:solidFill>
              <a:round/>
            </a:ln>
          </p:spPr>
          <p:txBody>
            <a:bodyPr wrap="none"/>
            <a:lstStyle/>
            <a:p>
              <a:endParaRPr lang="zh-CN" altLang="en-US"/>
            </a:p>
          </p:txBody>
        </p:sp>
        <p:sp>
          <p:nvSpPr>
            <p:cNvPr id="244870" name="Line 84"/>
            <p:cNvSpPr>
              <a:spLocks noChangeShapeType="1"/>
            </p:cNvSpPr>
            <p:nvPr/>
          </p:nvSpPr>
          <p:spPr bwMode="auto">
            <a:xfrm>
              <a:off x="3544876" y="4429132"/>
              <a:ext cx="1116000" cy="0"/>
            </a:xfrm>
            <a:prstGeom prst="line">
              <a:avLst/>
            </a:prstGeom>
            <a:noFill/>
            <a:ln w="76200">
              <a:solidFill>
                <a:schemeClr val="folHlink"/>
              </a:solidFill>
              <a:round/>
            </a:ln>
          </p:spPr>
          <p:txBody>
            <a:bodyPr wrap="none"/>
            <a:lstStyle/>
            <a:p>
              <a:endParaRPr lang="zh-CN" altLang="en-US"/>
            </a:p>
          </p:txBody>
        </p:sp>
        <p:grpSp>
          <p:nvGrpSpPr>
            <p:cNvPr id="28" name="组合 349"/>
            <p:cNvGrpSpPr/>
            <p:nvPr/>
          </p:nvGrpSpPr>
          <p:grpSpPr bwMode="auto">
            <a:xfrm>
              <a:off x="3552828" y="5784863"/>
              <a:ext cx="1130400" cy="568325"/>
              <a:chOff x="1847824" y="5784863"/>
              <a:chExt cx="1447800" cy="568325"/>
            </a:xfrm>
          </p:grpSpPr>
          <p:sp>
            <p:nvSpPr>
              <p:cNvPr id="244872" name="Rectangle 69"/>
              <p:cNvSpPr>
                <a:spLocks noChangeArrowheads="1"/>
              </p:cNvSpPr>
              <p:nvPr/>
            </p:nvSpPr>
            <p:spPr bwMode="auto">
              <a:xfrm>
                <a:off x="1847824" y="5784863"/>
                <a:ext cx="1447800" cy="568325"/>
              </a:xfrm>
              <a:prstGeom prst="rect">
                <a:avLst/>
              </a:prstGeom>
              <a:solidFill>
                <a:schemeClr val="folHlink">
                  <a:alpha val="50195"/>
                </a:schemeClr>
              </a:solidFill>
              <a:ln w="9525">
                <a:solidFill>
                  <a:schemeClr val="folHlink"/>
                </a:solidFill>
                <a:miter lim="800000"/>
              </a:ln>
            </p:spPr>
            <p:txBody>
              <a:bodyPr wrap="none" anchor="ctr"/>
              <a:lstStyle/>
              <a:p>
                <a:pPr>
                  <a:spcBef>
                    <a:spcPct val="0"/>
                  </a:spcBef>
                </a:pPr>
                <a:endParaRPr lang="zh-CN" altLang="en-US" sz="2400">
                  <a:latin typeface="Times New Roman" panose="02020603050405020304" pitchFamily="18" charset="0"/>
                </a:endParaRPr>
              </a:p>
            </p:txBody>
          </p:sp>
          <p:sp>
            <p:nvSpPr>
              <p:cNvPr id="244873" name="Line 74"/>
              <p:cNvSpPr>
                <a:spLocks noChangeShapeType="1"/>
              </p:cNvSpPr>
              <p:nvPr/>
            </p:nvSpPr>
            <p:spPr bwMode="auto">
              <a:xfrm>
                <a:off x="1847824" y="6048388"/>
                <a:ext cx="1447800" cy="0"/>
              </a:xfrm>
              <a:prstGeom prst="line">
                <a:avLst/>
              </a:prstGeom>
              <a:noFill/>
              <a:ln w="76200">
                <a:solidFill>
                  <a:schemeClr val="folHlink"/>
                </a:solidFill>
                <a:round/>
              </a:ln>
            </p:spPr>
            <p:txBody>
              <a:bodyPr wrap="none"/>
              <a:lstStyle/>
              <a:p>
                <a:endParaRPr lang="zh-CN" altLang="en-US"/>
              </a:p>
            </p:txBody>
          </p:sp>
        </p:grpSp>
        <p:sp>
          <p:nvSpPr>
            <p:cNvPr id="244874" name="Line 84"/>
            <p:cNvSpPr>
              <a:spLocks noChangeShapeType="1"/>
            </p:cNvSpPr>
            <p:nvPr/>
          </p:nvSpPr>
          <p:spPr bwMode="auto">
            <a:xfrm>
              <a:off x="3564000" y="5328000"/>
              <a:ext cx="1116000" cy="0"/>
            </a:xfrm>
            <a:prstGeom prst="line">
              <a:avLst/>
            </a:prstGeom>
            <a:noFill/>
            <a:ln w="76200">
              <a:solidFill>
                <a:schemeClr val="folHlink"/>
              </a:solidFill>
              <a:round/>
            </a:ln>
          </p:spPr>
          <p:txBody>
            <a:bodyPr wrap="none"/>
            <a:lstStyle/>
            <a:p>
              <a:endParaRPr lang="zh-CN" altLang="en-US"/>
            </a:p>
          </p:txBody>
        </p:sp>
      </p:grpSp>
      <p:sp>
        <p:nvSpPr>
          <p:cNvPr id="244875" name="Line 95"/>
          <p:cNvSpPr>
            <a:spLocks noChangeShapeType="1"/>
          </p:cNvSpPr>
          <p:nvPr/>
        </p:nvSpPr>
        <p:spPr bwMode="auto">
          <a:xfrm rot="2700000">
            <a:off x="7038975" y="4735513"/>
            <a:ext cx="0" cy="685800"/>
          </a:xfrm>
          <a:prstGeom prst="line">
            <a:avLst/>
          </a:prstGeom>
          <a:noFill/>
          <a:ln w="76200">
            <a:solidFill>
              <a:schemeClr val="folHlink"/>
            </a:solidFill>
            <a:round/>
          </a:ln>
        </p:spPr>
        <p:txBody>
          <a:bodyPr wrap="none"/>
          <a:lstStyle/>
          <a:p>
            <a:endParaRPr lang="zh-CN" altLang="en-US"/>
          </a:p>
        </p:txBody>
      </p:sp>
      <p:grpSp>
        <p:nvGrpSpPr>
          <p:cNvPr id="29" name="Group 140"/>
          <p:cNvGrpSpPr/>
          <p:nvPr/>
        </p:nvGrpSpPr>
        <p:grpSpPr bwMode="auto">
          <a:xfrm>
            <a:off x="6167439" y="3128963"/>
            <a:ext cx="1163637" cy="3224212"/>
            <a:chOff x="2925" y="1971"/>
            <a:chExt cx="733" cy="2031"/>
          </a:xfrm>
        </p:grpSpPr>
        <p:grpSp>
          <p:nvGrpSpPr>
            <p:cNvPr id="30" name="Group 141"/>
            <p:cNvGrpSpPr/>
            <p:nvPr/>
          </p:nvGrpSpPr>
          <p:grpSpPr bwMode="auto">
            <a:xfrm>
              <a:off x="2925" y="1971"/>
              <a:ext cx="733" cy="2031"/>
              <a:chOff x="2925" y="1971"/>
              <a:chExt cx="733" cy="2031"/>
            </a:xfrm>
          </p:grpSpPr>
          <p:sp>
            <p:nvSpPr>
              <p:cNvPr id="244878" name="Line 92"/>
              <p:cNvSpPr>
                <a:spLocks noChangeShapeType="1"/>
              </p:cNvSpPr>
              <p:nvPr/>
            </p:nvSpPr>
            <p:spPr bwMode="auto">
              <a:xfrm>
                <a:off x="2925" y="1971"/>
                <a:ext cx="726" cy="0"/>
              </a:xfrm>
              <a:prstGeom prst="line">
                <a:avLst/>
              </a:prstGeom>
              <a:noFill/>
              <a:ln w="76200">
                <a:solidFill>
                  <a:schemeClr val="folHlink"/>
                </a:solidFill>
                <a:round/>
              </a:ln>
            </p:spPr>
            <p:txBody>
              <a:bodyPr wrap="none"/>
              <a:lstStyle/>
              <a:p>
                <a:endParaRPr lang="zh-CN" altLang="en-US"/>
              </a:p>
            </p:txBody>
          </p:sp>
          <p:sp>
            <p:nvSpPr>
              <p:cNvPr id="244879" name="Line 92"/>
              <p:cNvSpPr>
                <a:spLocks noChangeShapeType="1"/>
              </p:cNvSpPr>
              <p:nvPr/>
            </p:nvSpPr>
            <p:spPr bwMode="auto">
              <a:xfrm>
                <a:off x="2932" y="2243"/>
                <a:ext cx="726" cy="0"/>
              </a:xfrm>
              <a:prstGeom prst="line">
                <a:avLst/>
              </a:prstGeom>
              <a:noFill/>
              <a:ln w="76200">
                <a:solidFill>
                  <a:schemeClr val="folHlink"/>
                </a:solidFill>
                <a:round/>
              </a:ln>
            </p:spPr>
            <p:txBody>
              <a:bodyPr wrap="none"/>
              <a:lstStyle/>
              <a:p>
                <a:endParaRPr lang="zh-CN" altLang="en-US"/>
              </a:p>
            </p:txBody>
          </p:sp>
          <p:sp>
            <p:nvSpPr>
              <p:cNvPr id="244880" name="Line 84"/>
              <p:cNvSpPr>
                <a:spLocks noChangeShapeType="1"/>
              </p:cNvSpPr>
              <p:nvPr/>
            </p:nvSpPr>
            <p:spPr bwMode="auto">
              <a:xfrm>
                <a:off x="2931" y="2790"/>
                <a:ext cx="714" cy="0"/>
              </a:xfrm>
              <a:prstGeom prst="line">
                <a:avLst/>
              </a:prstGeom>
              <a:noFill/>
              <a:ln w="76200">
                <a:solidFill>
                  <a:schemeClr val="folHlink"/>
                </a:solidFill>
                <a:round/>
              </a:ln>
            </p:spPr>
            <p:txBody>
              <a:bodyPr wrap="none"/>
              <a:lstStyle/>
              <a:p>
                <a:endParaRPr lang="zh-CN" altLang="en-US"/>
              </a:p>
            </p:txBody>
          </p:sp>
          <p:sp>
            <p:nvSpPr>
              <p:cNvPr id="244881" name="Freeform 85"/>
              <p:cNvSpPr/>
              <p:nvPr/>
            </p:nvSpPr>
            <p:spPr bwMode="auto">
              <a:xfrm>
                <a:off x="2942" y="3644"/>
                <a:ext cx="658" cy="358"/>
              </a:xfrm>
              <a:custGeom>
                <a:avLst/>
                <a:gdLst>
                  <a:gd name="T0" fmla="*/ 0 w 931"/>
                  <a:gd name="T1" fmla="*/ 0 h 358"/>
                  <a:gd name="T2" fmla="*/ 931 w 931"/>
                  <a:gd name="T3" fmla="*/ 0 h 358"/>
                  <a:gd name="T4" fmla="*/ 774 w 931"/>
                  <a:gd name="T5" fmla="*/ 166 h 358"/>
                  <a:gd name="T6" fmla="*/ 931 w 931"/>
                  <a:gd name="T7" fmla="*/ 355 h 358"/>
                  <a:gd name="T8" fmla="*/ 6 w 931"/>
                  <a:gd name="T9" fmla="*/ 358 h 358"/>
                  <a:gd name="T10" fmla="*/ 0 60000 65536"/>
                  <a:gd name="T11" fmla="*/ 0 60000 65536"/>
                  <a:gd name="T12" fmla="*/ 0 60000 65536"/>
                  <a:gd name="T13" fmla="*/ 0 60000 65536"/>
                  <a:gd name="T14" fmla="*/ 0 60000 65536"/>
                  <a:gd name="T15" fmla="*/ 0 w 931"/>
                  <a:gd name="T16" fmla="*/ 0 h 358"/>
                  <a:gd name="T17" fmla="*/ 931 w 931"/>
                  <a:gd name="T18" fmla="*/ 358 h 358"/>
                </a:gdLst>
                <a:ahLst/>
                <a:cxnLst>
                  <a:cxn ang="T10">
                    <a:pos x="T0" y="T1"/>
                  </a:cxn>
                  <a:cxn ang="T11">
                    <a:pos x="T2" y="T3"/>
                  </a:cxn>
                  <a:cxn ang="T12">
                    <a:pos x="T4" y="T5"/>
                  </a:cxn>
                  <a:cxn ang="T13">
                    <a:pos x="T6" y="T7"/>
                  </a:cxn>
                  <a:cxn ang="T14">
                    <a:pos x="T8" y="T9"/>
                  </a:cxn>
                </a:cxnLst>
                <a:rect l="T15" t="T16" r="T17" b="T18"/>
                <a:pathLst>
                  <a:path w="931" h="358">
                    <a:moveTo>
                      <a:pt x="0" y="0"/>
                    </a:moveTo>
                    <a:lnTo>
                      <a:pt x="931" y="0"/>
                    </a:lnTo>
                    <a:lnTo>
                      <a:pt x="774" y="166"/>
                    </a:lnTo>
                    <a:lnTo>
                      <a:pt x="931" y="355"/>
                    </a:lnTo>
                    <a:lnTo>
                      <a:pt x="6" y="358"/>
                    </a:lnTo>
                  </a:path>
                </a:pathLst>
              </a:custGeom>
              <a:solidFill>
                <a:schemeClr val="folHlink">
                  <a:alpha val="50195"/>
                </a:schemeClr>
              </a:solidFill>
              <a:ln w="9525">
                <a:solidFill>
                  <a:schemeClr val="folHlink"/>
                </a:solidFill>
                <a:round/>
              </a:ln>
            </p:spPr>
            <p:txBody>
              <a:bodyPr wrap="none"/>
              <a:lstStyle/>
              <a:p>
                <a:pPr>
                  <a:spcBef>
                    <a:spcPct val="0"/>
                  </a:spcBef>
                </a:pPr>
                <a:endParaRPr lang="zh-CN" altLang="en-US" sz="2400">
                  <a:latin typeface="Times New Roman" panose="02020603050405020304" pitchFamily="18" charset="0"/>
                </a:endParaRPr>
              </a:p>
            </p:txBody>
          </p:sp>
          <p:sp>
            <p:nvSpPr>
              <p:cNvPr id="244882" name="Line 84"/>
              <p:cNvSpPr>
                <a:spLocks noChangeShapeType="1"/>
              </p:cNvSpPr>
              <p:nvPr/>
            </p:nvSpPr>
            <p:spPr bwMode="auto">
              <a:xfrm>
                <a:off x="2942" y="3356"/>
                <a:ext cx="386" cy="0"/>
              </a:xfrm>
              <a:prstGeom prst="line">
                <a:avLst/>
              </a:prstGeom>
              <a:noFill/>
              <a:ln w="76200">
                <a:solidFill>
                  <a:schemeClr val="folHlink"/>
                </a:solidFill>
                <a:round/>
              </a:ln>
            </p:spPr>
            <p:txBody>
              <a:bodyPr wrap="none"/>
              <a:lstStyle/>
              <a:p>
                <a:endParaRPr lang="zh-CN" altLang="en-US"/>
              </a:p>
            </p:txBody>
          </p:sp>
        </p:grpSp>
        <p:sp>
          <p:nvSpPr>
            <p:cNvPr id="244883" name="Line 81"/>
            <p:cNvSpPr>
              <a:spLocks noChangeShapeType="1"/>
            </p:cNvSpPr>
            <p:nvPr/>
          </p:nvSpPr>
          <p:spPr bwMode="auto">
            <a:xfrm>
              <a:off x="2946" y="3810"/>
              <a:ext cx="577" cy="0"/>
            </a:xfrm>
            <a:prstGeom prst="line">
              <a:avLst/>
            </a:prstGeom>
            <a:noFill/>
            <a:ln w="76200">
              <a:solidFill>
                <a:schemeClr val="folHlink"/>
              </a:solidFill>
              <a:round/>
            </a:ln>
          </p:spPr>
          <p:txBody>
            <a:bodyPr wrap="none"/>
            <a:lstStyle/>
            <a:p>
              <a:endParaRPr lang="zh-CN" altLang="en-US"/>
            </a:p>
          </p:txBody>
        </p:sp>
      </p:grpSp>
      <p:sp>
        <p:nvSpPr>
          <p:cNvPr id="244885" name="Line 75"/>
          <p:cNvSpPr>
            <a:spLocks noChangeShapeType="1"/>
          </p:cNvSpPr>
          <p:nvPr/>
        </p:nvSpPr>
        <p:spPr bwMode="auto">
          <a:xfrm rot="8100000">
            <a:off x="3690938" y="3822700"/>
            <a:ext cx="0" cy="730250"/>
          </a:xfrm>
          <a:prstGeom prst="line">
            <a:avLst/>
          </a:prstGeom>
          <a:noFill/>
          <a:ln w="76200">
            <a:solidFill>
              <a:schemeClr val="folHlink"/>
            </a:solidFill>
            <a:round/>
          </a:ln>
        </p:spPr>
        <p:txBody>
          <a:bodyPr wrap="none"/>
          <a:lstStyle/>
          <a:p>
            <a:endParaRPr lang="zh-CN" altLang="en-US"/>
          </a:p>
        </p:txBody>
      </p:sp>
      <p:sp>
        <p:nvSpPr>
          <p:cNvPr id="244886" name="Line 75"/>
          <p:cNvSpPr>
            <a:spLocks noChangeShapeType="1"/>
          </p:cNvSpPr>
          <p:nvPr/>
        </p:nvSpPr>
        <p:spPr bwMode="auto">
          <a:xfrm rot="8100000">
            <a:off x="4837113" y="4706938"/>
            <a:ext cx="0" cy="730250"/>
          </a:xfrm>
          <a:prstGeom prst="line">
            <a:avLst/>
          </a:prstGeom>
          <a:noFill/>
          <a:ln w="76200">
            <a:solidFill>
              <a:schemeClr val="folHlink"/>
            </a:solidFill>
            <a:round/>
          </a:ln>
        </p:spPr>
        <p:txBody>
          <a:bodyPr wrap="none"/>
          <a:lstStyle/>
          <a:p>
            <a:endParaRPr lang="zh-CN" altLang="en-US"/>
          </a:p>
        </p:txBody>
      </p:sp>
      <p:sp>
        <p:nvSpPr>
          <p:cNvPr id="110657" name="Line 65"/>
          <p:cNvSpPr>
            <a:spLocks noChangeShapeType="1"/>
          </p:cNvSpPr>
          <p:nvPr/>
        </p:nvSpPr>
        <p:spPr bwMode="auto">
          <a:xfrm>
            <a:off x="2878138" y="2755900"/>
            <a:ext cx="0" cy="3924300"/>
          </a:xfrm>
          <a:prstGeom prst="line">
            <a:avLst/>
          </a:prstGeom>
          <a:noFill/>
          <a:ln w="38100">
            <a:solidFill>
              <a:schemeClr val="tx1"/>
            </a:solidFill>
            <a:prstDash val="dash"/>
            <a:round/>
          </a:ln>
        </p:spPr>
        <p:txBody>
          <a:bodyPr wrap="none"/>
          <a:lstStyle/>
          <a:p>
            <a:endParaRPr lang="zh-CN" altLang="en-US"/>
          </a:p>
        </p:txBody>
      </p:sp>
      <p:sp>
        <p:nvSpPr>
          <p:cNvPr id="110668" name="Line 76"/>
          <p:cNvSpPr>
            <a:spLocks noChangeShapeType="1"/>
          </p:cNvSpPr>
          <p:nvPr/>
        </p:nvSpPr>
        <p:spPr bwMode="auto">
          <a:xfrm>
            <a:off x="3981450" y="2755900"/>
            <a:ext cx="0" cy="3924300"/>
          </a:xfrm>
          <a:prstGeom prst="line">
            <a:avLst/>
          </a:prstGeom>
          <a:noFill/>
          <a:ln w="38100">
            <a:solidFill>
              <a:schemeClr val="tx1"/>
            </a:solidFill>
            <a:prstDash val="dash"/>
            <a:round/>
          </a:ln>
        </p:spPr>
        <p:txBody>
          <a:bodyPr wrap="none"/>
          <a:lstStyle/>
          <a:p>
            <a:endParaRPr lang="zh-CN" altLang="en-US"/>
          </a:p>
        </p:txBody>
      </p:sp>
      <p:sp>
        <p:nvSpPr>
          <p:cNvPr id="110680" name="Line 88"/>
          <p:cNvSpPr>
            <a:spLocks noChangeShapeType="1"/>
          </p:cNvSpPr>
          <p:nvPr/>
        </p:nvSpPr>
        <p:spPr bwMode="auto">
          <a:xfrm>
            <a:off x="5084763" y="2755900"/>
            <a:ext cx="0" cy="3924300"/>
          </a:xfrm>
          <a:prstGeom prst="line">
            <a:avLst/>
          </a:prstGeom>
          <a:noFill/>
          <a:ln w="38100">
            <a:solidFill>
              <a:schemeClr val="tx1"/>
            </a:solidFill>
            <a:prstDash val="dash"/>
            <a:round/>
          </a:ln>
        </p:spPr>
        <p:txBody>
          <a:bodyPr wrap="none"/>
          <a:lstStyle/>
          <a:p>
            <a:endParaRPr lang="zh-CN" altLang="en-US"/>
          </a:p>
        </p:txBody>
      </p:sp>
      <p:sp>
        <p:nvSpPr>
          <p:cNvPr id="244" name="Line 88"/>
          <p:cNvSpPr>
            <a:spLocks noChangeShapeType="1"/>
          </p:cNvSpPr>
          <p:nvPr/>
        </p:nvSpPr>
        <p:spPr bwMode="auto">
          <a:xfrm>
            <a:off x="6203950" y="2755900"/>
            <a:ext cx="0" cy="3924300"/>
          </a:xfrm>
          <a:prstGeom prst="line">
            <a:avLst/>
          </a:prstGeom>
          <a:noFill/>
          <a:ln w="38100">
            <a:solidFill>
              <a:schemeClr val="tx1"/>
            </a:solidFill>
            <a:prstDash val="dash"/>
            <a:round/>
          </a:ln>
        </p:spPr>
        <p:txBody>
          <a:bodyPr wrap="none"/>
          <a:lstStyle/>
          <a:p>
            <a:endParaRPr lang="zh-CN" altLang="en-US"/>
          </a:p>
        </p:txBody>
      </p:sp>
      <p:sp>
        <p:nvSpPr>
          <p:cNvPr id="245" name="Line 88"/>
          <p:cNvSpPr>
            <a:spLocks noChangeShapeType="1"/>
          </p:cNvSpPr>
          <p:nvPr/>
        </p:nvSpPr>
        <p:spPr bwMode="auto">
          <a:xfrm>
            <a:off x="7310438" y="2755900"/>
            <a:ext cx="0" cy="3924300"/>
          </a:xfrm>
          <a:prstGeom prst="line">
            <a:avLst/>
          </a:prstGeom>
          <a:noFill/>
          <a:ln w="38100">
            <a:solidFill>
              <a:schemeClr val="tx1"/>
            </a:solidFill>
            <a:prstDash val="dash"/>
            <a:round/>
          </a:ln>
        </p:spPr>
        <p:txBody>
          <a:bodyPr wrap="none"/>
          <a:lstStyle/>
          <a:p>
            <a:endParaRPr lang="zh-CN" altLang="en-US"/>
          </a:p>
        </p:txBody>
      </p:sp>
      <p:sp>
        <p:nvSpPr>
          <p:cNvPr id="246" name="Line 88"/>
          <p:cNvSpPr>
            <a:spLocks noChangeShapeType="1"/>
          </p:cNvSpPr>
          <p:nvPr/>
        </p:nvSpPr>
        <p:spPr bwMode="auto">
          <a:xfrm>
            <a:off x="8418513" y="2755900"/>
            <a:ext cx="0" cy="3924300"/>
          </a:xfrm>
          <a:prstGeom prst="line">
            <a:avLst/>
          </a:prstGeom>
          <a:noFill/>
          <a:ln w="38100">
            <a:solidFill>
              <a:schemeClr val="tx1"/>
            </a:solidFill>
            <a:prstDash val="dash"/>
            <a:round/>
          </a:ln>
        </p:spPr>
        <p:txBody>
          <a:bodyPr wrap="none"/>
          <a:lstStyle/>
          <a:p>
            <a:endParaRPr lang="zh-CN" altLang="en-US"/>
          </a:p>
        </p:txBody>
      </p:sp>
      <p:sp>
        <p:nvSpPr>
          <p:cNvPr id="244893" name="Freeform 104"/>
          <p:cNvSpPr/>
          <p:nvPr/>
        </p:nvSpPr>
        <p:spPr bwMode="auto">
          <a:xfrm>
            <a:off x="8108950" y="5784851"/>
            <a:ext cx="331788" cy="601663"/>
          </a:xfrm>
          <a:custGeom>
            <a:avLst/>
            <a:gdLst>
              <a:gd name="T0" fmla="*/ 249 w 257"/>
              <a:gd name="T1" fmla="*/ 166 h 379"/>
              <a:gd name="T2" fmla="*/ 0 w 257"/>
              <a:gd name="T3" fmla="*/ 0 h 379"/>
              <a:gd name="T4" fmla="*/ 245 w 257"/>
              <a:gd name="T5" fmla="*/ 0 h 379"/>
              <a:gd name="T6" fmla="*/ 257 w 257"/>
              <a:gd name="T7" fmla="*/ 379 h 379"/>
              <a:gd name="T8" fmla="*/ 61 w 257"/>
              <a:gd name="T9" fmla="*/ 379 h 379"/>
              <a:gd name="T10" fmla="*/ 0 60000 65536"/>
              <a:gd name="T11" fmla="*/ 0 60000 65536"/>
              <a:gd name="T12" fmla="*/ 0 60000 65536"/>
              <a:gd name="T13" fmla="*/ 0 60000 65536"/>
              <a:gd name="T14" fmla="*/ 0 60000 65536"/>
              <a:gd name="T15" fmla="*/ 0 w 257"/>
              <a:gd name="T16" fmla="*/ 0 h 379"/>
              <a:gd name="T17" fmla="*/ 257 w 257"/>
              <a:gd name="T18" fmla="*/ 379 h 379"/>
            </a:gdLst>
            <a:ahLst/>
            <a:cxnLst>
              <a:cxn ang="T10">
                <a:pos x="T0" y="T1"/>
              </a:cxn>
              <a:cxn ang="T11">
                <a:pos x="T2" y="T3"/>
              </a:cxn>
              <a:cxn ang="T12">
                <a:pos x="T4" y="T5"/>
              </a:cxn>
              <a:cxn ang="T13">
                <a:pos x="T6" y="T7"/>
              </a:cxn>
              <a:cxn ang="T14">
                <a:pos x="T8" y="T9"/>
              </a:cxn>
            </a:cxnLst>
            <a:rect l="T15" t="T16" r="T17" b="T18"/>
            <a:pathLst>
              <a:path w="257" h="379">
                <a:moveTo>
                  <a:pt x="249" y="166"/>
                </a:moveTo>
                <a:lnTo>
                  <a:pt x="0" y="0"/>
                </a:lnTo>
                <a:lnTo>
                  <a:pt x="245" y="0"/>
                </a:lnTo>
                <a:lnTo>
                  <a:pt x="257" y="379"/>
                </a:lnTo>
                <a:lnTo>
                  <a:pt x="61" y="379"/>
                </a:lnTo>
              </a:path>
            </a:pathLst>
          </a:custGeom>
          <a:solidFill>
            <a:schemeClr val="folHlink">
              <a:alpha val="50195"/>
            </a:schemeClr>
          </a:solidFill>
          <a:ln w="9525">
            <a:solidFill>
              <a:schemeClr val="folHlink"/>
            </a:solidFill>
            <a:round/>
          </a:ln>
        </p:spPr>
        <p:txBody>
          <a:bodyPr wrap="none"/>
          <a:lstStyle/>
          <a:p>
            <a:pPr>
              <a:spcBef>
                <a:spcPct val="0"/>
              </a:spcBef>
            </a:pPr>
            <a:endParaRPr lang="zh-CN" altLang="en-US" sz="2400">
              <a:latin typeface="Times New Roman" panose="02020603050405020304" pitchFamily="18" charset="0"/>
            </a:endParaRPr>
          </a:p>
        </p:txBody>
      </p:sp>
      <p:grpSp>
        <p:nvGrpSpPr>
          <p:cNvPr id="31" name="Group 158"/>
          <p:cNvGrpSpPr/>
          <p:nvPr/>
        </p:nvGrpSpPr>
        <p:grpSpPr bwMode="auto">
          <a:xfrm>
            <a:off x="6781801" y="4797425"/>
            <a:ext cx="517525" cy="1568450"/>
            <a:chOff x="3312" y="3022"/>
            <a:chExt cx="326" cy="988"/>
          </a:xfrm>
        </p:grpSpPr>
        <p:sp>
          <p:nvSpPr>
            <p:cNvPr id="244895" name="Freeform 100"/>
            <p:cNvSpPr/>
            <p:nvPr/>
          </p:nvSpPr>
          <p:spPr bwMode="auto">
            <a:xfrm>
              <a:off x="3312" y="3022"/>
              <a:ext cx="317" cy="350"/>
            </a:xfrm>
            <a:custGeom>
              <a:avLst/>
              <a:gdLst>
                <a:gd name="T0" fmla="*/ 0 w 417"/>
                <a:gd name="T1" fmla="*/ 442 h 442"/>
                <a:gd name="T2" fmla="*/ 417 w 417"/>
                <a:gd name="T3" fmla="*/ 442 h 442"/>
                <a:gd name="T4" fmla="*/ 417 w 417"/>
                <a:gd name="T5" fmla="*/ 0 h 442"/>
                <a:gd name="T6" fmla="*/ 0 w 417"/>
                <a:gd name="T7" fmla="*/ 442 h 442"/>
                <a:gd name="T8" fmla="*/ 0 60000 65536"/>
                <a:gd name="T9" fmla="*/ 0 60000 65536"/>
                <a:gd name="T10" fmla="*/ 0 60000 65536"/>
                <a:gd name="T11" fmla="*/ 0 60000 65536"/>
                <a:gd name="T12" fmla="*/ 0 w 417"/>
                <a:gd name="T13" fmla="*/ 0 h 442"/>
                <a:gd name="T14" fmla="*/ 417 w 417"/>
                <a:gd name="T15" fmla="*/ 442 h 442"/>
              </a:gdLst>
              <a:ahLst/>
              <a:cxnLst>
                <a:cxn ang="T8">
                  <a:pos x="T0" y="T1"/>
                </a:cxn>
                <a:cxn ang="T9">
                  <a:pos x="T2" y="T3"/>
                </a:cxn>
                <a:cxn ang="T10">
                  <a:pos x="T4" y="T5"/>
                </a:cxn>
                <a:cxn ang="T11">
                  <a:pos x="T6" y="T7"/>
                </a:cxn>
              </a:cxnLst>
              <a:rect l="T12" t="T13" r="T14" b="T15"/>
              <a:pathLst>
                <a:path w="417" h="442">
                  <a:moveTo>
                    <a:pt x="0" y="442"/>
                  </a:moveTo>
                  <a:lnTo>
                    <a:pt x="417" y="442"/>
                  </a:lnTo>
                  <a:lnTo>
                    <a:pt x="417" y="0"/>
                  </a:lnTo>
                  <a:lnTo>
                    <a:pt x="0" y="442"/>
                  </a:lnTo>
                  <a:close/>
                </a:path>
              </a:pathLst>
            </a:custGeom>
            <a:solidFill>
              <a:schemeClr val="folHlink">
                <a:alpha val="50195"/>
              </a:schemeClr>
            </a:solidFill>
            <a:ln w="9525">
              <a:solidFill>
                <a:schemeClr val="folHlink"/>
              </a:solidFill>
              <a:round/>
            </a:ln>
          </p:spPr>
          <p:txBody>
            <a:bodyPr wrap="none"/>
            <a:lstStyle/>
            <a:p>
              <a:pPr>
                <a:spcBef>
                  <a:spcPct val="0"/>
                </a:spcBef>
              </a:pPr>
              <a:endParaRPr lang="zh-CN" altLang="en-US" sz="2400">
                <a:latin typeface="Times New Roman" panose="02020603050405020304" pitchFamily="18" charset="0"/>
              </a:endParaRPr>
            </a:p>
          </p:txBody>
        </p:sp>
        <p:grpSp>
          <p:nvGrpSpPr>
            <p:cNvPr id="224" name="Group 160"/>
            <p:cNvGrpSpPr/>
            <p:nvPr/>
          </p:nvGrpSpPr>
          <p:grpSpPr bwMode="auto">
            <a:xfrm>
              <a:off x="3463" y="3655"/>
              <a:ext cx="175" cy="355"/>
              <a:chOff x="3447" y="3655"/>
              <a:chExt cx="175" cy="355"/>
            </a:xfrm>
          </p:grpSpPr>
          <p:sp>
            <p:nvSpPr>
              <p:cNvPr id="244897" name="Line 86"/>
              <p:cNvSpPr>
                <a:spLocks noChangeShapeType="1"/>
              </p:cNvSpPr>
              <p:nvPr/>
            </p:nvSpPr>
            <p:spPr bwMode="auto">
              <a:xfrm rot="21287122" flipV="1">
                <a:off x="3447" y="3655"/>
                <a:ext cx="168" cy="175"/>
              </a:xfrm>
              <a:prstGeom prst="line">
                <a:avLst/>
              </a:prstGeom>
              <a:noFill/>
              <a:ln w="76200">
                <a:solidFill>
                  <a:schemeClr val="folHlink"/>
                </a:solidFill>
                <a:round/>
              </a:ln>
            </p:spPr>
            <p:txBody>
              <a:bodyPr wrap="none"/>
              <a:lstStyle/>
              <a:p>
                <a:endParaRPr lang="zh-CN" altLang="en-US"/>
              </a:p>
            </p:txBody>
          </p:sp>
          <p:sp>
            <p:nvSpPr>
              <p:cNvPr id="244898" name="Line 87"/>
              <p:cNvSpPr>
                <a:spLocks noChangeShapeType="1"/>
              </p:cNvSpPr>
              <p:nvPr/>
            </p:nvSpPr>
            <p:spPr bwMode="auto">
              <a:xfrm rot="5400000" flipV="1">
                <a:off x="3448" y="3835"/>
                <a:ext cx="192" cy="157"/>
              </a:xfrm>
              <a:prstGeom prst="line">
                <a:avLst/>
              </a:prstGeom>
              <a:noFill/>
              <a:ln w="76200">
                <a:solidFill>
                  <a:schemeClr val="folHlink"/>
                </a:solidFill>
                <a:round/>
              </a:ln>
            </p:spPr>
            <p:txBody>
              <a:bodyPr wrap="none"/>
              <a:lstStyle/>
              <a:p>
                <a:endParaRPr lang="zh-CN" altLang="en-US"/>
              </a:p>
            </p:txBody>
          </p:sp>
        </p:grpSp>
      </p:grpSp>
      <p:grpSp>
        <p:nvGrpSpPr>
          <p:cNvPr id="225" name="Group 163"/>
          <p:cNvGrpSpPr/>
          <p:nvPr/>
        </p:nvGrpSpPr>
        <p:grpSpPr bwMode="auto">
          <a:xfrm>
            <a:off x="8148638" y="5803900"/>
            <a:ext cx="284162" cy="566738"/>
            <a:chOff x="4173" y="3656"/>
            <a:chExt cx="179" cy="357"/>
          </a:xfrm>
        </p:grpSpPr>
        <p:sp>
          <p:nvSpPr>
            <p:cNvPr id="244900" name="Line 98"/>
            <p:cNvSpPr>
              <a:spLocks noChangeShapeType="1"/>
            </p:cNvSpPr>
            <p:nvPr/>
          </p:nvSpPr>
          <p:spPr bwMode="auto">
            <a:xfrm rot="2835" flipV="1">
              <a:off x="4173" y="3816"/>
              <a:ext cx="179" cy="197"/>
            </a:xfrm>
            <a:prstGeom prst="line">
              <a:avLst/>
            </a:prstGeom>
            <a:noFill/>
            <a:ln w="76200">
              <a:solidFill>
                <a:schemeClr val="folHlink"/>
              </a:solidFill>
              <a:round/>
            </a:ln>
          </p:spPr>
          <p:txBody>
            <a:bodyPr wrap="none"/>
            <a:lstStyle/>
            <a:p>
              <a:endParaRPr lang="zh-CN" altLang="en-US"/>
            </a:p>
          </p:txBody>
        </p:sp>
        <p:sp>
          <p:nvSpPr>
            <p:cNvPr id="244901" name="Line 99"/>
            <p:cNvSpPr>
              <a:spLocks noChangeShapeType="1"/>
            </p:cNvSpPr>
            <p:nvPr/>
          </p:nvSpPr>
          <p:spPr bwMode="auto">
            <a:xfrm rot="5400000" flipV="1">
              <a:off x="4174" y="3667"/>
              <a:ext cx="170" cy="147"/>
            </a:xfrm>
            <a:prstGeom prst="line">
              <a:avLst/>
            </a:prstGeom>
            <a:noFill/>
            <a:ln w="76200">
              <a:solidFill>
                <a:schemeClr val="folHlink"/>
              </a:solidFill>
              <a:round/>
            </a:ln>
          </p:spPr>
          <p:txBody>
            <a:bodyPr wrap="none"/>
            <a:lstStyle/>
            <a:p>
              <a:endParaRPr lang="zh-CN" altLang="en-US"/>
            </a:p>
          </p:txBody>
        </p:sp>
      </p:grpSp>
      <p:grpSp>
        <p:nvGrpSpPr>
          <p:cNvPr id="226" name="Group 166"/>
          <p:cNvGrpSpPr/>
          <p:nvPr/>
        </p:nvGrpSpPr>
        <p:grpSpPr bwMode="auto">
          <a:xfrm>
            <a:off x="7224714" y="3127375"/>
            <a:ext cx="1203325" cy="3225800"/>
            <a:chOff x="3591" y="1970"/>
            <a:chExt cx="758" cy="2032"/>
          </a:xfrm>
        </p:grpSpPr>
        <p:sp>
          <p:nvSpPr>
            <p:cNvPr id="244903" name="Line 90"/>
            <p:cNvSpPr>
              <a:spLocks noChangeShapeType="1"/>
            </p:cNvSpPr>
            <p:nvPr/>
          </p:nvSpPr>
          <p:spPr bwMode="auto">
            <a:xfrm>
              <a:off x="3648" y="2790"/>
              <a:ext cx="394" cy="0"/>
            </a:xfrm>
            <a:prstGeom prst="line">
              <a:avLst/>
            </a:prstGeom>
            <a:noFill/>
            <a:ln w="76200">
              <a:solidFill>
                <a:schemeClr val="folHlink"/>
              </a:solidFill>
              <a:round/>
            </a:ln>
          </p:spPr>
          <p:txBody>
            <a:bodyPr wrap="none"/>
            <a:lstStyle/>
            <a:p>
              <a:endParaRPr lang="zh-CN" altLang="en-US"/>
            </a:p>
          </p:txBody>
        </p:sp>
        <p:sp>
          <p:nvSpPr>
            <p:cNvPr id="244904" name="Line 97"/>
            <p:cNvSpPr>
              <a:spLocks noChangeShapeType="1"/>
            </p:cNvSpPr>
            <p:nvPr/>
          </p:nvSpPr>
          <p:spPr bwMode="auto">
            <a:xfrm>
              <a:off x="3645" y="1970"/>
              <a:ext cx="680" cy="0"/>
            </a:xfrm>
            <a:prstGeom prst="line">
              <a:avLst/>
            </a:prstGeom>
            <a:noFill/>
            <a:ln w="76200">
              <a:solidFill>
                <a:schemeClr val="folHlink"/>
              </a:solidFill>
              <a:round/>
            </a:ln>
          </p:spPr>
          <p:txBody>
            <a:bodyPr wrap="none"/>
            <a:lstStyle/>
            <a:p>
              <a:endParaRPr lang="zh-CN" altLang="en-US"/>
            </a:p>
          </p:txBody>
        </p:sp>
        <p:sp>
          <p:nvSpPr>
            <p:cNvPr id="244905" name="Line 97"/>
            <p:cNvSpPr>
              <a:spLocks noChangeShapeType="1"/>
            </p:cNvSpPr>
            <p:nvPr/>
          </p:nvSpPr>
          <p:spPr bwMode="auto">
            <a:xfrm>
              <a:off x="3652" y="2243"/>
              <a:ext cx="680" cy="0"/>
            </a:xfrm>
            <a:prstGeom prst="line">
              <a:avLst/>
            </a:prstGeom>
            <a:noFill/>
            <a:ln w="76200">
              <a:solidFill>
                <a:schemeClr val="folHlink"/>
              </a:solidFill>
              <a:round/>
            </a:ln>
          </p:spPr>
          <p:txBody>
            <a:bodyPr wrap="none"/>
            <a:lstStyle/>
            <a:p>
              <a:endParaRPr lang="zh-CN" altLang="en-US"/>
            </a:p>
          </p:txBody>
        </p:sp>
        <p:grpSp>
          <p:nvGrpSpPr>
            <p:cNvPr id="227" name="组合 263"/>
            <p:cNvGrpSpPr/>
            <p:nvPr/>
          </p:nvGrpSpPr>
          <p:grpSpPr bwMode="auto">
            <a:xfrm>
              <a:off x="3628" y="3043"/>
              <a:ext cx="721" cy="332"/>
              <a:chOff x="4567205" y="4830754"/>
              <a:chExt cx="1103490" cy="527072"/>
            </a:xfrm>
          </p:grpSpPr>
          <p:sp>
            <p:nvSpPr>
              <p:cNvPr id="244907" name="Line 108"/>
              <p:cNvSpPr>
                <a:spLocks noChangeShapeType="1"/>
              </p:cNvSpPr>
              <p:nvPr/>
            </p:nvSpPr>
            <p:spPr bwMode="auto">
              <a:xfrm>
                <a:off x="4567205" y="4830754"/>
                <a:ext cx="1103490" cy="0"/>
              </a:xfrm>
              <a:prstGeom prst="line">
                <a:avLst/>
              </a:prstGeom>
              <a:noFill/>
              <a:ln w="76200">
                <a:solidFill>
                  <a:schemeClr val="folHlink"/>
                </a:solidFill>
                <a:round/>
              </a:ln>
            </p:spPr>
            <p:txBody>
              <a:bodyPr wrap="none"/>
              <a:lstStyle/>
              <a:p>
                <a:endParaRPr lang="zh-CN" altLang="en-US"/>
              </a:p>
            </p:txBody>
          </p:sp>
          <p:sp>
            <p:nvSpPr>
              <p:cNvPr id="244908" name="Rectangle 114"/>
              <p:cNvSpPr>
                <a:spLocks noChangeArrowheads="1"/>
              </p:cNvSpPr>
              <p:nvPr/>
            </p:nvSpPr>
            <p:spPr bwMode="auto">
              <a:xfrm>
                <a:off x="4567205" y="4834619"/>
                <a:ext cx="1103490" cy="523207"/>
              </a:xfrm>
              <a:prstGeom prst="rect">
                <a:avLst/>
              </a:prstGeom>
              <a:solidFill>
                <a:schemeClr val="folHlink">
                  <a:alpha val="50195"/>
                </a:schemeClr>
              </a:solidFill>
              <a:ln w="9525">
                <a:solidFill>
                  <a:schemeClr val="folHlink"/>
                </a:solidFill>
                <a:miter lim="800000"/>
              </a:ln>
            </p:spPr>
            <p:txBody>
              <a:bodyPr wrap="none" anchor="ctr"/>
              <a:lstStyle/>
              <a:p>
                <a:pPr>
                  <a:spcBef>
                    <a:spcPct val="0"/>
                  </a:spcBef>
                </a:pPr>
                <a:endParaRPr lang="zh-CN" altLang="en-US" sz="2400">
                  <a:latin typeface="Times New Roman" panose="02020603050405020304" pitchFamily="18" charset="0"/>
                </a:endParaRPr>
              </a:p>
            </p:txBody>
          </p:sp>
        </p:grpSp>
        <p:grpSp>
          <p:nvGrpSpPr>
            <p:cNvPr id="228" name="Group 173"/>
            <p:cNvGrpSpPr/>
            <p:nvPr/>
          </p:nvGrpSpPr>
          <p:grpSpPr bwMode="auto">
            <a:xfrm>
              <a:off x="3591" y="3658"/>
              <a:ext cx="447" cy="344"/>
              <a:chOff x="3591" y="3658"/>
              <a:chExt cx="447" cy="344"/>
            </a:xfrm>
          </p:grpSpPr>
          <p:sp>
            <p:nvSpPr>
              <p:cNvPr id="244910" name="Line 91"/>
              <p:cNvSpPr>
                <a:spLocks noChangeShapeType="1"/>
              </p:cNvSpPr>
              <p:nvPr/>
            </p:nvSpPr>
            <p:spPr bwMode="auto">
              <a:xfrm>
                <a:off x="3591" y="3658"/>
                <a:ext cx="431" cy="0"/>
              </a:xfrm>
              <a:prstGeom prst="line">
                <a:avLst/>
              </a:prstGeom>
              <a:noFill/>
              <a:ln w="76200">
                <a:solidFill>
                  <a:schemeClr val="folHlink"/>
                </a:solidFill>
                <a:round/>
              </a:ln>
            </p:spPr>
            <p:txBody>
              <a:bodyPr wrap="none"/>
              <a:lstStyle/>
              <a:p>
                <a:endParaRPr lang="zh-CN" altLang="en-US"/>
              </a:p>
            </p:txBody>
          </p:sp>
          <p:sp>
            <p:nvSpPr>
              <p:cNvPr id="244911" name="Line 94"/>
              <p:cNvSpPr>
                <a:spLocks noChangeShapeType="1"/>
              </p:cNvSpPr>
              <p:nvPr/>
            </p:nvSpPr>
            <p:spPr bwMode="auto">
              <a:xfrm>
                <a:off x="3607" y="4002"/>
                <a:ext cx="431" cy="0"/>
              </a:xfrm>
              <a:prstGeom prst="line">
                <a:avLst/>
              </a:prstGeom>
              <a:noFill/>
              <a:ln w="76200">
                <a:solidFill>
                  <a:schemeClr val="folHlink"/>
                </a:solidFill>
                <a:round/>
              </a:ln>
            </p:spPr>
            <p:txBody>
              <a:bodyPr wrap="none"/>
              <a:lstStyle/>
              <a:p>
                <a:endParaRPr lang="zh-CN" altLang="en-US"/>
              </a:p>
            </p:txBody>
          </p:sp>
        </p:grpSp>
        <p:grpSp>
          <p:nvGrpSpPr>
            <p:cNvPr id="229" name="Group 176"/>
            <p:cNvGrpSpPr/>
            <p:nvPr/>
          </p:nvGrpSpPr>
          <p:grpSpPr bwMode="auto">
            <a:xfrm>
              <a:off x="3991" y="3658"/>
              <a:ext cx="218" cy="344"/>
              <a:chOff x="3991" y="3658"/>
              <a:chExt cx="218" cy="344"/>
            </a:xfrm>
          </p:grpSpPr>
          <p:sp>
            <p:nvSpPr>
              <p:cNvPr id="244913" name="Line 102"/>
              <p:cNvSpPr>
                <a:spLocks noChangeShapeType="1"/>
              </p:cNvSpPr>
              <p:nvPr/>
            </p:nvSpPr>
            <p:spPr bwMode="auto">
              <a:xfrm>
                <a:off x="4014" y="3658"/>
                <a:ext cx="195" cy="0"/>
              </a:xfrm>
              <a:prstGeom prst="line">
                <a:avLst/>
              </a:prstGeom>
              <a:noFill/>
              <a:ln w="76200">
                <a:solidFill>
                  <a:schemeClr val="folHlink"/>
                </a:solidFill>
                <a:round/>
              </a:ln>
            </p:spPr>
            <p:txBody>
              <a:bodyPr wrap="none"/>
              <a:lstStyle/>
              <a:p>
                <a:endParaRPr lang="zh-CN" altLang="en-US"/>
              </a:p>
            </p:txBody>
          </p:sp>
          <p:sp>
            <p:nvSpPr>
              <p:cNvPr id="244914" name="Line 103"/>
              <p:cNvSpPr>
                <a:spLocks noChangeShapeType="1"/>
              </p:cNvSpPr>
              <p:nvPr/>
            </p:nvSpPr>
            <p:spPr bwMode="auto">
              <a:xfrm>
                <a:off x="3991" y="4002"/>
                <a:ext cx="195" cy="0"/>
              </a:xfrm>
              <a:prstGeom prst="line">
                <a:avLst/>
              </a:prstGeom>
              <a:noFill/>
              <a:ln w="76200">
                <a:solidFill>
                  <a:schemeClr val="folHlink"/>
                </a:solidFill>
                <a:round/>
              </a:ln>
            </p:spPr>
            <p:txBody>
              <a:bodyPr wrap="none"/>
              <a:lstStyle/>
              <a:p>
                <a:endParaRPr lang="zh-CN" altLang="en-US"/>
              </a:p>
            </p:txBody>
          </p:sp>
        </p:grpSp>
      </p:grpSp>
      <p:grpSp>
        <p:nvGrpSpPr>
          <p:cNvPr id="230" name="Group 179"/>
          <p:cNvGrpSpPr/>
          <p:nvPr/>
        </p:nvGrpSpPr>
        <p:grpSpPr bwMode="auto">
          <a:xfrm>
            <a:off x="9202738" y="3235325"/>
            <a:ext cx="360362" cy="217488"/>
            <a:chOff x="4837" y="2038"/>
            <a:chExt cx="227" cy="137"/>
          </a:xfrm>
        </p:grpSpPr>
        <p:sp>
          <p:nvSpPr>
            <p:cNvPr id="244916" name="Line 112"/>
            <p:cNvSpPr>
              <a:spLocks noChangeShapeType="1"/>
            </p:cNvSpPr>
            <p:nvPr/>
          </p:nvSpPr>
          <p:spPr bwMode="auto">
            <a:xfrm rot="2700000">
              <a:off x="4951" y="2061"/>
              <a:ext cx="0" cy="227"/>
            </a:xfrm>
            <a:prstGeom prst="line">
              <a:avLst/>
            </a:prstGeom>
            <a:noFill/>
            <a:ln w="76200">
              <a:solidFill>
                <a:schemeClr val="folHlink"/>
              </a:solidFill>
              <a:round/>
            </a:ln>
          </p:spPr>
          <p:txBody>
            <a:bodyPr wrap="none"/>
            <a:lstStyle/>
            <a:p>
              <a:endParaRPr lang="zh-CN" altLang="en-US"/>
            </a:p>
          </p:txBody>
        </p:sp>
        <p:sp>
          <p:nvSpPr>
            <p:cNvPr id="244917" name="Line 113"/>
            <p:cNvSpPr>
              <a:spLocks noChangeShapeType="1"/>
            </p:cNvSpPr>
            <p:nvPr/>
          </p:nvSpPr>
          <p:spPr bwMode="auto">
            <a:xfrm rot="-13529203">
              <a:off x="4946" y="1931"/>
              <a:ext cx="1" cy="215"/>
            </a:xfrm>
            <a:prstGeom prst="line">
              <a:avLst/>
            </a:prstGeom>
            <a:noFill/>
            <a:ln w="76200">
              <a:solidFill>
                <a:schemeClr val="folHlink"/>
              </a:solidFill>
              <a:round/>
            </a:ln>
          </p:spPr>
          <p:txBody>
            <a:bodyPr wrap="none"/>
            <a:lstStyle/>
            <a:p>
              <a:endParaRPr lang="zh-CN" altLang="en-US"/>
            </a:p>
          </p:txBody>
        </p:sp>
      </p:grpSp>
      <p:grpSp>
        <p:nvGrpSpPr>
          <p:cNvPr id="231" name="Group 182"/>
          <p:cNvGrpSpPr/>
          <p:nvPr/>
        </p:nvGrpSpPr>
        <p:grpSpPr bwMode="auto">
          <a:xfrm>
            <a:off x="9167813" y="3128964"/>
            <a:ext cx="1492250" cy="3259137"/>
            <a:chOff x="4815" y="1971"/>
            <a:chExt cx="940" cy="2053"/>
          </a:xfrm>
        </p:grpSpPr>
        <p:sp>
          <p:nvSpPr>
            <p:cNvPr id="244919" name="Rectangle 123"/>
            <p:cNvSpPr>
              <a:spLocks noChangeArrowheads="1"/>
            </p:cNvSpPr>
            <p:nvPr/>
          </p:nvSpPr>
          <p:spPr bwMode="auto">
            <a:xfrm>
              <a:off x="5021" y="2474"/>
              <a:ext cx="726" cy="333"/>
            </a:xfrm>
            <a:prstGeom prst="rect">
              <a:avLst/>
            </a:prstGeom>
            <a:solidFill>
              <a:schemeClr val="folHlink">
                <a:alpha val="50195"/>
              </a:schemeClr>
            </a:solidFill>
            <a:ln w="9525">
              <a:solidFill>
                <a:schemeClr val="folHlink"/>
              </a:solidFill>
              <a:miter lim="800000"/>
            </a:ln>
          </p:spPr>
          <p:txBody>
            <a:bodyPr wrap="none" anchor="ctr"/>
            <a:lstStyle/>
            <a:p>
              <a:pPr>
                <a:spcBef>
                  <a:spcPct val="0"/>
                </a:spcBef>
              </a:pPr>
              <a:endParaRPr lang="zh-CN" altLang="en-US" sz="2400">
                <a:latin typeface="Times New Roman" panose="02020603050405020304" pitchFamily="18" charset="0"/>
              </a:endParaRPr>
            </a:p>
          </p:txBody>
        </p:sp>
        <p:sp>
          <p:nvSpPr>
            <p:cNvPr id="244920" name="Rectangle 124"/>
            <p:cNvSpPr>
              <a:spLocks noChangeArrowheads="1"/>
            </p:cNvSpPr>
            <p:nvPr/>
          </p:nvSpPr>
          <p:spPr bwMode="auto">
            <a:xfrm>
              <a:off x="5034" y="3645"/>
              <a:ext cx="703" cy="379"/>
            </a:xfrm>
            <a:prstGeom prst="rect">
              <a:avLst/>
            </a:prstGeom>
            <a:solidFill>
              <a:schemeClr val="folHlink">
                <a:alpha val="50195"/>
              </a:schemeClr>
            </a:solidFill>
            <a:ln w="9525">
              <a:solidFill>
                <a:schemeClr val="folHlink"/>
              </a:solidFill>
              <a:miter lim="800000"/>
            </a:ln>
          </p:spPr>
          <p:txBody>
            <a:bodyPr wrap="none" anchor="ctr"/>
            <a:lstStyle/>
            <a:p>
              <a:pPr>
                <a:spcBef>
                  <a:spcPct val="0"/>
                </a:spcBef>
              </a:pPr>
              <a:endParaRPr lang="zh-CN" altLang="en-US" sz="2400">
                <a:latin typeface="Times New Roman" panose="02020603050405020304" pitchFamily="18" charset="0"/>
              </a:endParaRPr>
            </a:p>
          </p:txBody>
        </p:sp>
        <p:sp>
          <p:nvSpPr>
            <p:cNvPr id="244921" name="Rectangle 123"/>
            <p:cNvSpPr>
              <a:spLocks noChangeArrowheads="1"/>
            </p:cNvSpPr>
            <p:nvPr/>
          </p:nvSpPr>
          <p:spPr bwMode="auto">
            <a:xfrm>
              <a:off x="5035" y="3043"/>
              <a:ext cx="699" cy="332"/>
            </a:xfrm>
            <a:prstGeom prst="rect">
              <a:avLst/>
            </a:prstGeom>
            <a:solidFill>
              <a:schemeClr val="folHlink">
                <a:alpha val="50195"/>
              </a:schemeClr>
            </a:solidFill>
            <a:ln w="9525">
              <a:solidFill>
                <a:schemeClr val="folHlink"/>
              </a:solidFill>
              <a:miter lim="800000"/>
            </a:ln>
          </p:spPr>
          <p:txBody>
            <a:bodyPr wrap="none" anchor="ctr"/>
            <a:lstStyle/>
            <a:p>
              <a:pPr>
                <a:spcBef>
                  <a:spcPct val="0"/>
                </a:spcBef>
              </a:pPr>
              <a:endParaRPr lang="zh-CN" altLang="en-US" sz="2400">
                <a:latin typeface="Times New Roman" panose="02020603050405020304" pitchFamily="18" charset="0"/>
              </a:endParaRPr>
            </a:p>
          </p:txBody>
        </p:sp>
        <p:sp>
          <p:nvSpPr>
            <p:cNvPr id="244922" name="Line 90"/>
            <p:cNvSpPr>
              <a:spLocks noChangeShapeType="1"/>
            </p:cNvSpPr>
            <p:nvPr/>
          </p:nvSpPr>
          <p:spPr bwMode="auto">
            <a:xfrm>
              <a:off x="5052" y="3825"/>
              <a:ext cx="680" cy="0"/>
            </a:xfrm>
            <a:prstGeom prst="line">
              <a:avLst/>
            </a:prstGeom>
            <a:noFill/>
            <a:ln w="76200">
              <a:solidFill>
                <a:schemeClr val="folHlink"/>
              </a:solidFill>
              <a:round/>
            </a:ln>
          </p:spPr>
          <p:txBody>
            <a:bodyPr wrap="none"/>
            <a:lstStyle/>
            <a:p>
              <a:endParaRPr lang="zh-CN" altLang="en-US"/>
            </a:p>
          </p:txBody>
        </p:sp>
        <p:sp>
          <p:nvSpPr>
            <p:cNvPr id="244923" name="Freeform 122"/>
            <p:cNvSpPr/>
            <p:nvPr/>
          </p:nvSpPr>
          <p:spPr bwMode="auto">
            <a:xfrm>
              <a:off x="4815" y="1973"/>
              <a:ext cx="930" cy="287"/>
            </a:xfrm>
            <a:custGeom>
              <a:avLst/>
              <a:gdLst>
                <a:gd name="T0" fmla="*/ 85 w 1140"/>
                <a:gd name="T1" fmla="*/ 0 h 353"/>
                <a:gd name="T2" fmla="*/ 1140 w 1140"/>
                <a:gd name="T3" fmla="*/ 10 h 353"/>
                <a:gd name="T4" fmla="*/ 1140 w 1140"/>
                <a:gd name="T5" fmla="*/ 353 h 353"/>
                <a:gd name="T6" fmla="*/ 0 w 1140"/>
                <a:gd name="T7" fmla="*/ 353 h 353"/>
                <a:gd name="T8" fmla="*/ 229 w 1140"/>
                <a:gd name="T9" fmla="*/ 144 h 353"/>
                <a:gd name="T10" fmla="*/ 0 60000 65536"/>
                <a:gd name="T11" fmla="*/ 0 60000 65536"/>
                <a:gd name="T12" fmla="*/ 0 60000 65536"/>
                <a:gd name="T13" fmla="*/ 0 60000 65536"/>
                <a:gd name="T14" fmla="*/ 0 60000 65536"/>
                <a:gd name="T15" fmla="*/ 0 w 1140"/>
                <a:gd name="T16" fmla="*/ 0 h 353"/>
                <a:gd name="T17" fmla="*/ 1140 w 1140"/>
                <a:gd name="T18" fmla="*/ 353 h 353"/>
              </a:gdLst>
              <a:ahLst/>
              <a:cxnLst>
                <a:cxn ang="T10">
                  <a:pos x="T0" y="T1"/>
                </a:cxn>
                <a:cxn ang="T11">
                  <a:pos x="T2" y="T3"/>
                </a:cxn>
                <a:cxn ang="T12">
                  <a:pos x="T4" y="T5"/>
                </a:cxn>
                <a:cxn ang="T13">
                  <a:pos x="T6" y="T7"/>
                </a:cxn>
                <a:cxn ang="T14">
                  <a:pos x="T8" y="T9"/>
                </a:cxn>
              </a:cxnLst>
              <a:rect l="T15" t="T16" r="T17" b="T18"/>
              <a:pathLst>
                <a:path w="1140" h="353">
                  <a:moveTo>
                    <a:pt x="85" y="0"/>
                  </a:moveTo>
                  <a:lnTo>
                    <a:pt x="1140" y="10"/>
                  </a:lnTo>
                  <a:lnTo>
                    <a:pt x="1140" y="353"/>
                  </a:lnTo>
                  <a:lnTo>
                    <a:pt x="0" y="353"/>
                  </a:lnTo>
                  <a:lnTo>
                    <a:pt x="229" y="144"/>
                  </a:lnTo>
                </a:path>
              </a:pathLst>
            </a:custGeom>
            <a:solidFill>
              <a:schemeClr val="folHlink">
                <a:alpha val="50195"/>
              </a:schemeClr>
            </a:solidFill>
            <a:ln w="9525">
              <a:solidFill>
                <a:schemeClr val="folHlink"/>
              </a:solidFill>
              <a:round/>
            </a:ln>
          </p:spPr>
          <p:txBody>
            <a:bodyPr wrap="none"/>
            <a:lstStyle/>
            <a:p>
              <a:pPr>
                <a:spcBef>
                  <a:spcPct val="0"/>
                </a:spcBef>
              </a:pPr>
              <a:endParaRPr lang="zh-CN" altLang="en-US" sz="2400">
                <a:latin typeface="Times New Roman" panose="02020603050405020304" pitchFamily="18" charset="0"/>
              </a:endParaRPr>
            </a:p>
          </p:txBody>
        </p:sp>
        <p:sp>
          <p:nvSpPr>
            <p:cNvPr id="244924" name="Line 120"/>
            <p:cNvSpPr>
              <a:spLocks noChangeShapeType="1"/>
            </p:cNvSpPr>
            <p:nvPr/>
          </p:nvSpPr>
          <p:spPr bwMode="auto">
            <a:xfrm>
              <a:off x="4871" y="1971"/>
              <a:ext cx="884" cy="0"/>
            </a:xfrm>
            <a:prstGeom prst="line">
              <a:avLst/>
            </a:prstGeom>
            <a:noFill/>
            <a:ln w="76200">
              <a:solidFill>
                <a:schemeClr val="folHlink"/>
              </a:solidFill>
              <a:round/>
            </a:ln>
          </p:spPr>
          <p:txBody>
            <a:bodyPr wrap="none"/>
            <a:lstStyle/>
            <a:p>
              <a:endParaRPr lang="zh-CN" altLang="en-US"/>
            </a:p>
          </p:txBody>
        </p:sp>
        <p:sp>
          <p:nvSpPr>
            <p:cNvPr id="244925" name="Line 121"/>
            <p:cNvSpPr>
              <a:spLocks noChangeShapeType="1"/>
            </p:cNvSpPr>
            <p:nvPr/>
          </p:nvSpPr>
          <p:spPr bwMode="auto">
            <a:xfrm>
              <a:off x="4871" y="2244"/>
              <a:ext cx="884" cy="0"/>
            </a:xfrm>
            <a:prstGeom prst="line">
              <a:avLst/>
            </a:prstGeom>
            <a:noFill/>
            <a:ln w="76200">
              <a:solidFill>
                <a:schemeClr val="folHlink"/>
              </a:solidFill>
              <a:round/>
            </a:ln>
          </p:spPr>
          <p:txBody>
            <a:bodyPr wrap="none"/>
            <a:lstStyle/>
            <a:p>
              <a:endParaRPr lang="zh-CN" altLang="en-US"/>
            </a:p>
          </p:txBody>
        </p:sp>
        <p:sp>
          <p:nvSpPr>
            <p:cNvPr id="244926" name="Line 119"/>
            <p:cNvSpPr>
              <a:spLocks noChangeShapeType="1"/>
            </p:cNvSpPr>
            <p:nvPr/>
          </p:nvSpPr>
          <p:spPr bwMode="auto">
            <a:xfrm>
              <a:off x="5021" y="2476"/>
              <a:ext cx="721" cy="0"/>
            </a:xfrm>
            <a:prstGeom prst="line">
              <a:avLst/>
            </a:prstGeom>
            <a:noFill/>
            <a:ln w="76200">
              <a:solidFill>
                <a:schemeClr val="folHlink"/>
              </a:solidFill>
              <a:round/>
            </a:ln>
          </p:spPr>
          <p:txBody>
            <a:bodyPr wrap="none"/>
            <a:lstStyle/>
            <a:p>
              <a:endParaRPr lang="zh-CN" altLang="en-US"/>
            </a:p>
          </p:txBody>
        </p:sp>
        <p:sp>
          <p:nvSpPr>
            <p:cNvPr id="244927" name="Line 119"/>
            <p:cNvSpPr>
              <a:spLocks noChangeShapeType="1"/>
            </p:cNvSpPr>
            <p:nvPr/>
          </p:nvSpPr>
          <p:spPr bwMode="auto">
            <a:xfrm>
              <a:off x="5031" y="3044"/>
              <a:ext cx="703" cy="0"/>
            </a:xfrm>
            <a:prstGeom prst="line">
              <a:avLst/>
            </a:prstGeom>
            <a:noFill/>
            <a:ln w="76200">
              <a:solidFill>
                <a:schemeClr val="folHlink"/>
              </a:solidFill>
              <a:round/>
            </a:ln>
          </p:spPr>
          <p:txBody>
            <a:bodyPr wrap="none"/>
            <a:lstStyle/>
            <a:p>
              <a:endParaRPr lang="zh-CN" altLang="en-US"/>
            </a:p>
          </p:txBody>
        </p:sp>
      </p:grpSp>
      <p:sp>
        <p:nvSpPr>
          <p:cNvPr id="110697" name="Line 105"/>
          <p:cNvSpPr>
            <a:spLocks noChangeShapeType="1"/>
          </p:cNvSpPr>
          <p:nvPr/>
        </p:nvSpPr>
        <p:spPr bwMode="auto">
          <a:xfrm>
            <a:off x="9520238" y="2755900"/>
            <a:ext cx="0" cy="3924300"/>
          </a:xfrm>
          <a:prstGeom prst="line">
            <a:avLst/>
          </a:prstGeom>
          <a:noFill/>
          <a:ln w="38100">
            <a:solidFill>
              <a:schemeClr val="tx1"/>
            </a:solidFill>
            <a:prstDash val="dash"/>
            <a:round/>
          </a:ln>
        </p:spPr>
        <p:txBody>
          <a:bodyPr wrap="none"/>
          <a:lstStyle/>
          <a:p>
            <a:endParaRPr lang="zh-CN" altLang="en-US"/>
          </a:p>
        </p:txBody>
      </p:sp>
      <p:sp>
        <p:nvSpPr>
          <p:cNvPr id="195" name="灯片编号占位符 5"/>
          <p:cNvSpPr>
            <a:spLocks noGrp="1"/>
          </p:cNvSpPr>
          <p:nvPr>
            <p:ph type="sldNum" sz="quarter" idx="12"/>
          </p:nvPr>
        </p:nvSpPr>
        <p:spPr/>
        <p:txBody>
          <a:bodyPr/>
          <a:lstStyle/>
          <a:p>
            <a:pPr>
              <a:defRPr/>
            </a:pPr>
            <a:fld id="{DBF99032-1CA3-47AC-BBF8-389026077D1A}" type="slidenum">
              <a:rPr lang="zh-CN" altLang="en-US"/>
              <a:t>42</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out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8"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slide(fromLeft)">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12" fill="hold" grpId="0" nodeType="clickEffect">
                                  <p:stCondLst>
                                    <p:cond delay="0"/>
                                  </p:stCondLst>
                                  <p:childTnLst>
                                    <p:set>
                                      <p:cBhvr>
                                        <p:cTn id="16" dur="1" fill="hold">
                                          <p:stCondLst>
                                            <p:cond delay="0"/>
                                          </p:stCondLst>
                                        </p:cTn>
                                        <p:tgtEl>
                                          <p:spTgt spid="110657"/>
                                        </p:tgtEl>
                                        <p:attrNameLst>
                                          <p:attrName>style.visibility</p:attrName>
                                        </p:attrNameLst>
                                      </p:cBhvr>
                                      <p:to>
                                        <p:strVal val="visible"/>
                                      </p:to>
                                    </p:set>
                                    <p:animEffect transition="in" filter="strips(downLeft)">
                                      <p:cBhvr>
                                        <p:cTn id="17" dur="500"/>
                                        <p:tgtEl>
                                          <p:spTgt spid="110657"/>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8" fill="hold" nodeType="click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slide(fromLeft)">
                                      <p:cBhvr>
                                        <p:cTn id="22" dur="500"/>
                                        <p:tgtEl>
                                          <p:spTgt spid="21"/>
                                        </p:tgtEl>
                                      </p:cBhvr>
                                    </p:animEffect>
                                  </p:childTnLst>
                                </p:cTn>
                              </p:par>
                            </p:childTnLst>
                          </p:cTn>
                        </p:par>
                        <p:par>
                          <p:cTn id="23" fill="hold">
                            <p:stCondLst>
                              <p:cond delay="500"/>
                            </p:stCondLst>
                            <p:childTnLst>
                              <p:par>
                                <p:cTn id="24" presetID="18" presetClass="entr" presetSubtype="6" fill="hold" grpId="0" nodeType="afterEffect">
                                  <p:stCondLst>
                                    <p:cond delay="0"/>
                                  </p:stCondLst>
                                  <p:childTnLst>
                                    <p:set>
                                      <p:cBhvr>
                                        <p:cTn id="25" dur="1" fill="hold">
                                          <p:stCondLst>
                                            <p:cond delay="0"/>
                                          </p:stCondLst>
                                        </p:cTn>
                                        <p:tgtEl>
                                          <p:spTgt spid="244885"/>
                                        </p:tgtEl>
                                        <p:attrNameLst>
                                          <p:attrName>style.visibility</p:attrName>
                                        </p:attrNameLst>
                                      </p:cBhvr>
                                      <p:to>
                                        <p:strVal val="visible"/>
                                      </p:to>
                                    </p:set>
                                    <p:animEffect transition="in" filter="strips(downRight)">
                                      <p:cBhvr>
                                        <p:cTn id="26" dur="500"/>
                                        <p:tgtEl>
                                          <p:spTgt spid="244885"/>
                                        </p:tgtEl>
                                      </p:cBhvr>
                                    </p:animEffect>
                                  </p:childTnLst>
                                </p:cTn>
                              </p:par>
                            </p:childTnLst>
                          </p:cTn>
                        </p:par>
                      </p:childTnLst>
                    </p:cTn>
                  </p:par>
                  <p:par>
                    <p:cTn id="27" fill="hold">
                      <p:stCondLst>
                        <p:cond delay="indefinite"/>
                      </p:stCondLst>
                      <p:childTnLst>
                        <p:par>
                          <p:cTn id="28" fill="hold">
                            <p:stCondLst>
                              <p:cond delay="0"/>
                            </p:stCondLst>
                            <p:childTnLst>
                              <p:par>
                                <p:cTn id="29" presetID="18" presetClass="entr" presetSubtype="12" fill="hold" grpId="0" nodeType="clickEffect">
                                  <p:stCondLst>
                                    <p:cond delay="0"/>
                                  </p:stCondLst>
                                  <p:childTnLst>
                                    <p:set>
                                      <p:cBhvr>
                                        <p:cTn id="30" dur="1" fill="hold">
                                          <p:stCondLst>
                                            <p:cond delay="0"/>
                                          </p:stCondLst>
                                        </p:cTn>
                                        <p:tgtEl>
                                          <p:spTgt spid="110668"/>
                                        </p:tgtEl>
                                        <p:attrNameLst>
                                          <p:attrName>style.visibility</p:attrName>
                                        </p:attrNameLst>
                                      </p:cBhvr>
                                      <p:to>
                                        <p:strVal val="visible"/>
                                      </p:to>
                                    </p:set>
                                    <p:animEffect transition="in" filter="strips(downLeft)">
                                      <p:cBhvr>
                                        <p:cTn id="31" dur="500"/>
                                        <p:tgtEl>
                                          <p:spTgt spid="110668"/>
                                        </p:tgtEl>
                                      </p:cBhvr>
                                    </p:animEffect>
                                  </p:childTnLst>
                                </p:cTn>
                              </p:par>
                            </p:childTnLst>
                          </p:cTn>
                        </p:par>
                      </p:childTnLst>
                    </p:cTn>
                  </p:par>
                  <p:par>
                    <p:cTn id="32" fill="hold">
                      <p:stCondLst>
                        <p:cond delay="indefinite"/>
                      </p:stCondLst>
                      <p:childTnLst>
                        <p:par>
                          <p:cTn id="33" fill="hold">
                            <p:stCondLst>
                              <p:cond delay="0"/>
                            </p:stCondLst>
                            <p:childTnLst>
                              <p:par>
                                <p:cTn id="34" presetID="12" presetClass="entr" presetSubtype="8" fill="hold" nodeType="clickEffect">
                                  <p:stCondLst>
                                    <p:cond delay="0"/>
                                  </p:stCondLst>
                                  <p:childTnLst>
                                    <p:set>
                                      <p:cBhvr>
                                        <p:cTn id="35" dur="1" fill="hold">
                                          <p:stCondLst>
                                            <p:cond delay="0"/>
                                          </p:stCondLst>
                                        </p:cTn>
                                        <p:tgtEl>
                                          <p:spTgt spid="24"/>
                                        </p:tgtEl>
                                        <p:attrNameLst>
                                          <p:attrName>style.visibility</p:attrName>
                                        </p:attrNameLst>
                                      </p:cBhvr>
                                      <p:to>
                                        <p:strVal val="visible"/>
                                      </p:to>
                                    </p:set>
                                    <p:animEffect transition="in" filter="slide(fromLeft)">
                                      <p:cBhvr>
                                        <p:cTn id="36" dur="500"/>
                                        <p:tgtEl>
                                          <p:spTgt spid="24"/>
                                        </p:tgtEl>
                                      </p:cBhvr>
                                    </p:animEffect>
                                  </p:childTnLst>
                                </p:cTn>
                              </p:par>
                            </p:childTnLst>
                          </p:cTn>
                        </p:par>
                        <p:par>
                          <p:cTn id="37" fill="hold">
                            <p:stCondLst>
                              <p:cond delay="500"/>
                            </p:stCondLst>
                            <p:childTnLst>
                              <p:par>
                                <p:cTn id="38" presetID="18" presetClass="entr" presetSubtype="6" fill="hold" grpId="0" nodeType="afterEffect">
                                  <p:stCondLst>
                                    <p:cond delay="0"/>
                                  </p:stCondLst>
                                  <p:childTnLst>
                                    <p:set>
                                      <p:cBhvr>
                                        <p:cTn id="39" dur="1" fill="hold">
                                          <p:stCondLst>
                                            <p:cond delay="0"/>
                                          </p:stCondLst>
                                        </p:cTn>
                                        <p:tgtEl>
                                          <p:spTgt spid="244886"/>
                                        </p:tgtEl>
                                        <p:attrNameLst>
                                          <p:attrName>style.visibility</p:attrName>
                                        </p:attrNameLst>
                                      </p:cBhvr>
                                      <p:to>
                                        <p:strVal val="visible"/>
                                      </p:to>
                                    </p:set>
                                    <p:animEffect transition="in" filter="strips(downRight)">
                                      <p:cBhvr>
                                        <p:cTn id="40" dur="500"/>
                                        <p:tgtEl>
                                          <p:spTgt spid="244886"/>
                                        </p:tgtEl>
                                      </p:cBhvr>
                                    </p:animEffect>
                                  </p:childTnLst>
                                </p:cTn>
                              </p:par>
                            </p:childTnLst>
                          </p:cTn>
                        </p:par>
                      </p:childTnLst>
                    </p:cTn>
                  </p:par>
                  <p:par>
                    <p:cTn id="41" fill="hold">
                      <p:stCondLst>
                        <p:cond delay="indefinite"/>
                      </p:stCondLst>
                      <p:childTnLst>
                        <p:par>
                          <p:cTn id="42" fill="hold">
                            <p:stCondLst>
                              <p:cond delay="0"/>
                            </p:stCondLst>
                            <p:childTnLst>
                              <p:par>
                                <p:cTn id="43" presetID="18" presetClass="entr" presetSubtype="12" fill="hold" grpId="0" nodeType="clickEffect">
                                  <p:stCondLst>
                                    <p:cond delay="0"/>
                                  </p:stCondLst>
                                  <p:childTnLst>
                                    <p:set>
                                      <p:cBhvr>
                                        <p:cTn id="44" dur="1" fill="hold">
                                          <p:stCondLst>
                                            <p:cond delay="0"/>
                                          </p:stCondLst>
                                        </p:cTn>
                                        <p:tgtEl>
                                          <p:spTgt spid="110680"/>
                                        </p:tgtEl>
                                        <p:attrNameLst>
                                          <p:attrName>style.visibility</p:attrName>
                                        </p:attrNameLst>
                                      </p:cBhvr>
                                      <p:to>
                                        <p:strVal val="visible"/>
                                      </p:to>
                                    </p:set>
                                    <p:animEffect transition="in" filter="strips(downLeft)">
                                      <p:cBhvr>
                                        <p:cTn id="45" dur="500"/>
                                        <p:tgtEl>
                                          <p:spTgt spid="110680"/>
                                        </p:tgtEl>
                                      </p:cBhvr>
                                    </p:animEffect>
                                  </p:childTnLst>
                                </p:cTn>
                              </p:par>
                            </p:childTnLst>
                          </p:cTn>
                        </p:par>
                      </p:childTnLst>
                    </p:cTn>
                  </p:par>
                  <p:par>
                    <p:cTn id="46" fill="hold">
                      <p:stCondLst>
                        <p:cond delay="indefinite"/>
                      </p:stCondLst>
                      <p:childTnLst>
                        <p:par>
                          <p:cTn id="47" fill="hold">
                            <p:stCondLst>
                              <p:cond delay="0"/>
                            </p:stCondLst>
                            <p:childTnLst>
                              <p:par>
                                <p:cTn id="48" presetID="12" presetClass="entr" presetSubtype="8" fill="hold" nodeType="clickEffect">
                                  <p:stCondLst>
                                    <p:cond delay="0"/>
                                  </p:stCondLst>
                                  <p:childTnLst>
                                    <p:set>
                                      <p:cBhvr>
                                        <p:cTn id="49" dur="1" fill="hold">
                                          <p:stCondLst>
                                            <p:cond delay="0"/>
                                          </p:stCondLst>
                                        </p:cTn>
                                        <p:tgtEl>
                                          <p:spTgt spid="27"/>
                                        </p:tgtEl>
                                        <p:attrNameLst>
                                          <p:attrName>style.visibility</p:attrName>
                                        </p:attrNameLst>
                                      </p:cBhvr>
                                      <p:to>
                                        <p:strVal val="visible"/>
                                      </p:to>
                                    </p:set>
                                    <p:animEffect transition="in" filter="slide(fromLeft)">
                                      <p:cBhvr>
                                        <p:cTn id="50" dur="500"/>
                                        <p:tgtEl>
                                          <p:spTgt spid="27"/>
                                        </p:tgtEl>
                                      </p:cBhvr>
                                    </p:animEffect>
                                  </p:childTnLst>
                                </p:cTn>
                              </p:par>
                            </p:childTnLst>
                          </p:cTn>
                        </p:par>
                      </p:childTnLst>
                    </p:cTn>
                  </p:par>
                  <p:par>
                    <p:cTn id="51" fill="hold">
                      <p:stCondLst>
                        <p:cond delay="indefinite"/>
                      </p:stCondLst>
                      <p:childTnLst>
                        <p:par>
                          <p:cTn id="52" fill="hold">
                            <p:stCondLst>
                              <p:cond delay="0"/>
                            </p:stCondLst>
                            <p:childTnLst>
                              <p:par>
                                <p:cTn id="53" presetID="18" presetClass="entr" presetSubtype="12" fill="hold" grpId="0" nodeType="clickEffect">
                                  <p:stCondLst>
                                    <p:cond delay="0"/>
                                  </p:stCondLst>
                                  <p:childTnLst>
                                    <p:set>
                                      <p:cBhvr>
                                        <p:cTn id="54" dur="1" fill="hold">
                                          <p:stCondLst>
                                            <p:cond delay="0"/>
                                          </p:stCondLst>
                                        </p:cTn>
                                        <p:tgtEl>
                                          <p:spTgt spid="244"/>
                                        </p:tgtEl>
                                        <p:attrNameLst>
                                          <p:attrName>style.visibility</p:attrName>
                                        </p:attrNameLst>
                                      </p:cBhvr>
                                      <p:to>
                                        <p:strVal val="visible"/>
                                      </p:to>
                                    </p:set>
                                    <p:animEffect transition="in" filter="strips(downLeft)">
                                      <p:cBhvr>
                                        <p:cTn id="55" dur="500"/>
                                        <p:tgtEl>
                                          <p:spTgt spid="244"/>
                                        </p:tgtEl>
                                      </p:cBhvr>
                                    </p:animEffect>
                                  </p:childTnLst>
                                </p:cTn>
                              </p:par>
                            </p:childTnLst>
                          </p:cTn>
                        </p:par>
                      </p:childTnLst>
                    </p:cTn>
                  </p:par>
                  <p:par>
                    <p:cTn id="56" fill="hold">
                      <p:stCondLst>
                        <p:cond delay="indefinite"/>
                      </p:stCondLst>
                      <p:childTnLst>
                        <p:par>
                          <p:cTn id="57" fill="hold">
                            <p:stCondLst>
                              <p:cond delay="0"/>
                            </p:stCondLst>
                            <p:childTnLst>
                              <p:par>
                                <p:cTn id="58" presetID="12" presetClass="entr" presetSubtype="8" fill="hold" nodeType="clickEffect">
                                  <p:stCondLst>
                                    <p:cond delay="0"/>
                                  </p:stCondLst>
                                  <p:childTnLst>
                                    <p:set>
                                      <p:cBhvr>
                                        <p:cTn id="59" dur="1" fill="hold">
                                          <p:stCondLst>
                                            <p:cond delay="0"/>
                                          </p:stCondLst>
                                        </p:cTn>
                                        <p:tgtEl>
                                          <p:spTgt spid="29"/>
                                        </p:tgtEl>
                                        <p:attrNameLst>
                                          <p:attrName>style.visibility</p:attrName>
                                        </p:attrNameLst>
                                      </p:cBhvr>
                                      <p:to>
                                        <p:strVal val="visible"/>
                                      </p:to>
                                    </p:set>
                                    <p:animEffect transition="in" filter="slide(fromLeft)">
                                      <p:cBhvr>
                                        <p:cTn id="60" dur="500"/>
                                        <p:tgtEl>
                                          <p:spTgt spid="29"/>
                                        </p:tgtEl>
                                      </p:cBhvr>
                                    </p:animEffect>
                                  </p:childTnLst>
                                </p:cTn>
                              </p:par>
                            </p:childTnLst>
                          </p:cTn>
                        </p:par>
                        <p:par>
                          <p:cTn id="61" fill="hold">
                            <p:stCondLst>
                              <p:cond delay="500"/>
                            </p:stCondLst>
                            <p:childTnLst>
                              <p:par>
                                <p:cTn id="62" presetID="18" presetClass="entr" presetSubtype="3" fill="hold" grpId="0" nodeType="afterEffect">
                                  <p:stCondLst>
                                    <p:cond delay="0"/>
                                  </p:stCondLst>
                                  <p:childTnLst>
                                    <p:set>
                                      <p:cBhvr>
                                        <p:cTn id="63" dur="1" fill="hold">
                                          <p:stCondLst>
                                            <p:cond delay="0"/>
                                          </p:stCondLst>
                                        </p:cTn>
                                        <p:tgtEl>
                                          <p:spTgt spid="244875"/>
                                        </p:tgtEl>
                                        <p:attrNameLst>
                                          <p:attrName>style.visibility</p:attrName>
                                        </p:attrNameLst>
                                      </p:cBhvr>
                                      <p:to>
                                        <p:strVal val="visible"/>
                                      </p:to>
                                    </p:set>
                                    <p:animEffect transition="in" filter="strips(upRight)">
                                      <p:cBhvr>
                                        <p:cTn id="64" dur="500"/>
                                        <p:tgtEl>
                                          <p:spTgt spid="244875"/>
                                        </p:tgtEl>
                                      </p:cBhvr>
                                    </p:animEffect>
                                  </p:childTnLst>
                                </p:cTn>
                              </p:par>
                            </p:childTnLst>
                          </p:cTn>
                        </p:par>
                        <p:par>
                          <p:cTn id="65" fill="hold">
                            <p:stCondLst>
                              <p:cond delay="1000"/>
                            </p:stCondLst>
                            <p:childTnLst>
                              <p:par>
                                <p:cTn id="66" presetID="18" presetClass="entr" presetSubtype="3" fill="hold" nodeType="afterEffect">
                                  <p:stCondLst>
                                    <p:cond delay="0"/>
                                  </p:stCondLst>
                                  <p:childTnLst>
                                    <p:set>
                                      <p:cBhvr>
                                        <p:cTn id="67" dur="1" fill="hold">
                                          <p:stCondLst>
                                            <p:cond delay="0"/>
                                          </p:stCondLst>
                                        </p:cTn>
                                        <p:tgtEl>
                                          <p:spTgt spid="31"/>
                                        </p:tgtEl>
                                        <p:attrNameLst>
                                          <p:attrName>style.visibility</p:attrName>
                                        </p:attrNameLst>
                                      </p:cBhvr>
                                      <p:to>
                                        <p:strVal val="visible"/>
                                      </p:to>
                                    </p:set>
                                    <p:animEffect transition="in" filter="strips(upRight)">
                                      <p:cBhvr>
                                        <p:cTn id="68" dur="500"/>
                                        <p:tgtEl>
                                          <p:spTgt spid="31"/>
                                        </p:tgtEl>
                                      </p:cBhvr>
                                    </p:animEffect>
                                  </p:childTnLst>
                                </p:cTn>
                              </p:par>
                            </p:childTnLst>
                          </p:cTn>
                        </p:par>
                      </p:childTnLst>
                    </p:cTn>
                  </p:par>
                  <p:par>
                    <p:cTn id="69" fill="hold">
                      <p:stCondLst>
                        <p:cond delay="indefinite"/>
                      </p:stCondLst>
                      <p:childTnLst>
                        <p:par>
                          <p:cTn id="70" fill="hold">
                            <p:stCondLst>
                              <p:cond delay="0"/>
                            </p:stCondLst>
                            <p:childTnLst>
                              <p:par>
                                <p:cTn id="71" presetID="18" presetClass="entr" presetSubtype="12" fill="hold" grpId="0" nodeType="clickEffect">
                                  <p:stCondLst>
                                    <p:cond delay="0"/>
                                  </p:stCondLst>
                                  <p:childTnLst>
                                    <p:set>
                                      <p:cBhvr>
                                        <p:cTn id="72" dur="1" fill="hold">
                                          <p:stCondLst>
                                            <p:cond delay="0"/>
                                          </p:stCondLst>
                                        </p:cTn>
                                        <p:tgtEl>
                                          <p:spTgt spid="245"/>
                                        </p:tgtEl>
                                        <p:attrNameLst>
                                          <p:attrName>style.visibility</p:attrName>
                                        </p:attrNameLst>
                                      </p:cBhvr>
                                      <p:to>
                                        <p:strVal val="visible"/>
                                      </p:to>
                                    </p:set>
                                    <p:animEffect transition="in" filter="strips(downLeft)">
                                      <p:cBhvr>
                                        <p:cTn id="73" dur="500"/>
                                        <p:tgtEl>
                                          <p:spTgt spid="245"/>
                                        </p:tgtEl>
                                      </p:cBhvr>
                                    </p:animEffect>
                                  </p:childTnLst>
                                </p:cTn>
                              </p:par>
                            </p:childTnLst>
                          </p:cTn>
                        </p:par>
                      </p:childTnLst>
                    </p:cTn>
                  </p:par>
                  <p:par>
                    <p:cTn id="74" fill="hold">
                      <p:stCondLst>
                        <p:cond delay="indefinite"/>
                      </p:stCondLst>
                      <p:childTnLst>
                        <p:par>
                          <p:cTn id="75" fill="hold">
                            <p:stCondLst>
                              <p:cond delay="0"/>
                            </p:stCondLst>
                            <p:childTnLst>
                              <p:par>
                                <p:cTn id="76" presetID="12" presetClass="entr" presetSubtype="8" fill="hold" nodeType="clickEffect">
                                  <p:stCondLst>
                                    <p:cond delay="0"/>
                                  </p:stCondLst>
                                  <p:childTnLst>
                                    <p:set>
                                      <p:cBhvr>
                                        <p:cTn id="77" dur="1" fill="hold">
                                          <p:stCondLst>
                                            <p:cond delay="0"/>
                                          </p:stCondLst>
                                        </p:cTn>
                                        <p:tgtEl>
                                          <p:spTgt spid="226"/>
                                        </p:tgtEl>
                                        <p:attrNameLst>
                                          <p:attrName>style.visibility</p:attrName>
                                        </p:attrNameLst>
                                      </p:cBhvr>
                                      <p:to>
                                        <p:strVal val="visible"/>
                                      </p:to>
                                    </p:set>
                                    <p:animEffect transition="in" filter="slide(fromLeft)">
                                      <p:cBhvr>
                                        <p:cTn id="78" dur="500"/>
                                        <p:tgtEl>
                                          <p:spTgt spid="226"/>
                                        </p:tgtEl>
                                      </p:cBhvr>
                                    </p:animEffect>
                                  </p:childTnLst>
                                </p:cTn>
                              </p:par>
                            </p:childTnLst>
                          </p:cTn>
                        </p:par>
                        <p:par>
                          <p:cTn id="79" fill="hold">
                            <p:stCondLst>
                              <p:cond delay="500"/>
                            </p:stCondLst>
                            <p:childTnLst>
                              <p:par>
                                <p:cTn id="80" presetID="18" presetClass="entr" presetSubtype="3" fill="hold" grpId="0" nodeType="afterEffect">
                                  <p:stCondLst>
                                    <p:cond delay="0"/>
                                  </p:stCondLst>
                                  <p:childTnLst>
                                    <p:set>
                                      <p:cBhvr>
                                        <p:cTn id="81" dur="1" fill="hold">
                                          <p:stCondLst>
                                            <p:cond delay="0"/>
                                          </p:stCondLst>
                                        </p:cTn>
                                        <p:tgtEl>
                                          <p:spTgt spid="244830"/>
                                        </p:tgtEl>
                                        <p:attrNameLst>
                                          <p:attrName>style.visibility</p:attrName>
                                        </p:attrNameLst>
                                      </p:cBhvr>
                                      <p:to>
                                        <p:strVal val="visible"/>
                                      </p:to>
                                    </p:set>
                                    <p:animEffect transition="in" filter="strips(upRight)">
                                      <p:cBhvr>
                                        <p:cTn id="82" dur="500"/>
                                        <p:tgtEl>
                                          <p:spTgt spid="244830"/>
                                        </p:tgtEl>
                                      </p:cBhvr>
                                    </p:animEffect>
                                  </p:childTnLst>
                                </p:cTn>
                              </p:par>
                            </p:childTnLst>
                          </p:cTn>
                        </p:par>
                        <p:par>
                          <p:cTn id="83" fill="hold">
                            <p:stCondLst>
                              <p:cond delay="1000"/>
                            </p:stCondLst>
                            <p:childTnLst>
                              <p:par>
                                <p:cTn id="84" presetID="18" presetClass="entr" presetSubtype="3" fill="hold" grpId="0" nodeType="afterEffect">
                                  <p:stCondLst>
                                    <p:cond delay="0"/>
                                  </p:stCondLst>
                                  <p:childTnLst>
                                    <p:set>
                                      <p:cBhvr>
                                        <p:cTn id="85" dur="1" fill="hold">
                                          <p:stCondLst>
                                            <p:cond delay="0"/>
                                          </p:stCondLst>
                                        </p:cTn>
                                        <p:tgtEl>
                                          <p:spTgt spid="244816"/>
                                        </p:tgtEl>
                                        <p:attrNameLst>
                                          <p:attrName>style.visibility</p:attrName>
                                        </p:attrNameLst>
                                      </p:cBhvr>
                                      <p:to>
                                        <p:strVal val="visible"/>
                                      </p:to>
                                    </p:set>
                                    <p:animEffect transition="in" filter="strips(upRight)">
                                      <p:cBhvr>
                                        <p:cTn id="86" dur="500"/>
                                        <p:tgtEl>
                                          <p:spTgt spid="244816"/>
                                        </p:tgtEl>
                                      </p:cBhvr>
                                    </p:animEffect>
                                  </p:childTnLst>
                                </p:cTn>
                              </p:par>
                            </p:childTnLst>
                          </p:cTn>
                        </p:par>
                        <p:par>
                          <p:cTn id="87" fill="hold">
                            <p:stCondLst>
                              <p:cond delay="1500"/>
                            </p:stCondLst>
                            <p:childTnLst>
                              <p:par>
                                <p:cTn id="88" presetID="18" presetClass="entr" presetSubtype="3" fill="hold" nodeType="afterEffect">
                                  <p:stCondLst>
                                    <p:cond delay="0"/>
                                  </p:stCondLst>
                                  <p:childTnLst>
                                    <p:set>
                                      <p:cBhvr>
                                        <p:cTn id="89" dur="1" fill="hold">
                                          <p:stCondLst>
                                            <p:cond delay="0"/>
                                          </p:stCondLst>
                                        </p:cTn>
                                        <p:tgtEl>
                                          <p:spTgt spid="225"/>
                                        </p:tgtEl>
                                        <p:attrNameLst>
                                          <p:attrName>style.visibility</p:attrName>
                                        </p:attrNameLst>
                                      </p:cBhvr>
                                      <p:to>
                                        <p:strVal val="visible"/>
                                      </p:to>
                                    </p:set>
                                    <p:animEffect transition="in" filter="strips(upRight)">
                                      <p:cBhvr>
                                        <p:cTn id="90" dur="500"/>
                                        <p:tgtEl>
                                          <p:spTgt spid="225"/>
                                        </p:tgtEl>
                                      </p:cBhvr>
                                    </p:animEffect>
                                  </p:childTnLst>
                                </p:cTn>
                              </p:par>
                            </p:childTnLst>
                          </p:cTn>
                        </p:par>
                        <p:par>
                          <p:cTn id="91" fill="hold">
                            <p:stCondLst>
                              <p:cond delay="2000"/>
                            </p:stCondLst>
                            <p:childTnLst>
                              <p:par>
                                <p:cTn id="92" presetID="18" presetClass="entr" presetSubtype="3" fill="hold" grpId="0" nodeType="afterEffect">
                                  <p:stCondLst>
                                    <p:cond delay="0"/>
                                  </p:stCondLst>
                                  <p:childTnLst>
                                    <p:set>
                                      <p:cBhvr>
                                        <p:cTn id="93" dur="1" fill="hold">
                                          <p:stCondLst>
                                            <p:cond delay="0"/>
                                          </p:stCondLst>
                                        </p:cTn>
                                        <p:tgtEl>
                                          <p:spTgt spid="244893"/>
                                        </p:tgtEl>
                                        <p:attrNameLst>
                                          <p:attrName>style.visibility</p:attrName>
                                        </p:attrNameLst>
                                      </p:cBhvr>
                                      <p:to>
                                        <p:strVal val="visible"/>
                                      </p:to>
                                    </p:set>
                                    <p:animEffect transition="in" filter="strips(upRight)">
                                      <p:cBhvr>
                                        <p:cTn id="94" dur="500"/>
                                        <p:tgtEl>
                                          <p:spTgt spid="244893"/>
                                        </p:tgtEl>
                                      </p:cBhvr>
                                    </p:animEffect>
                                  </p:childTnLst>
                                </p:cTn>
                              </p:par>
                            </p:childTnLst>
                          </p:cTn>
                        </p:par>
                      </p:childTnLst>
                    </p:cTn>
                  </p:par>
                  <p:par>
                    <p:cTn id="95" fill="hold">
                      <p:stCondLst>
                        <p:cond delay="indefinite"/>
                      </p:stCondLst>
                      <p:childTnLst>
                        <p:par>
                          <p:cTn id="96" fill="hold">
                            <p:stCondLst>
                              <p:cond delay="0"/>
                            </p:stCondLst>
                            <p:childTnLst>
                              <p:par>
                                <p:cTn id="97" presetID="18" presetClass="entr" presetSubtype="12" fill="hold" grpId="0" nodeType="clickEffect">
                                  <p:stCondLst>
                                    <p:cond delay="0"/>
                                  </p:stCondLst>
                                  <p:childTnLst>
                                    <p:set>
                                      <p:cBhvr>
                                        <p:cTn id="98" dur="1" fill="hold">
                                          <p:stCondLst>
                                            <p:cond delay="0"/>
                                          </p:stCondLst>
                                        </p:cTn>
                                        <p:tgtEl>
                                          <p:spTgt spid="246"/>
                                        </p:tgtEl>
                                        <p:attrNameLst>
                                          <p:attrName>style.visibility</p:attrName>
                                        </p:attrNameLst>
                                      </p:cBhvr>
                                      <p:to>
                                        <p:strVal val="visible"/>
                                      </p:to>
                                    </p:set>
                                    <p:animEffect transition="in" filter="strips(downLeft)">
                                      <p:cBhvr>
                                        <p:cTn id="99" dur="500"/>
                                        <p:tgtEl>
                                          <p:spTgt spid="246"/>
                                        </p:tgtEl>
                                      </p:cBhvr>
                                    </p:animEffect>
                                  </p:childTnLst>
                                </p:cTn>
                              </p:par>
                            </p:childTnLst>
                          </p:cTn>
                        </p:par>
                      </p:childTnLst>
                    </p:cTn>
                  </p:par>
                  <p:par>
                    <p:cTn id="100" fill="hold">
                      <p:stCondLst>
                        <p:cond delay="indefinite"/>
                      </p:stCondLst>
                      <p:childTnLst>
                        <p:par>
                          <p:cTn id="101" fill="hold">
                            <p:stCondLst>
                              <p:cond delay="0"/>
                            </p:stCondLst>
                            <p:childTnLst>
                              <p:par>
                                <p:cTn id="102" presetID="18" presetClass="entr" presetSubtype="6" fill="hold" nodeType="clickEffect">
                                  <p:stCondLst>
                                    <p:cond delay="0"/>
                                  </p:stCondLst>
                                  <p:childTnLst>
                                    <p:set>
                                      <p:cBhvr>
                                        <p:cTn id="103" dur="1" fill="hold">
                                          <p:stCondLst>
                                            <p:cond delay="0"/>
                                          </p:stCondLst>
                                        </p:cTn>
                                        <p:tgtEl>
                                          <p:spTgt spid="18"/>
                                        </p:tgtEl>
                                        <p:attrNameLst>
                                          <p:attrName>style.visibility</p:attrName>
                                        </p:attrNameLst>
                                      </p:cBhvr>
                                      <p:to>
                                        <p:strVal val="visible"/>
                                      </p:to>
                                    </p:set>
                                    <p:animEffect transition="in" filter="strips(downRight)">
                                      <p:cBhvr>
                                        <p:cTn id="104" dur="500"/>
                                        <p:tgtEl>
                                          <p:spTgt spid="18"/>
                                        </p:tgtEl>
                                      </p:cBhvr>
                                    </p:animEffect>
                                  </p:childTnLst>
                                </p:cTn>
                              </p:par>
                            </p:childTnLst>
                          </p:cTn>
                        </p:par>
                        <p:par>
                          <p:cTn id="105" fill="hold">
                            <p:stCondLst>
                              <p:cond delay="500"/>
                            </p:stCondLst>
                            <p:childTnLst>
                              <p:par>
                                <p:cTn id="106" presetID="18" presetClass="entr" presetSubtype="3" fill="hold" nodeType="afterEffect">
                                  <p:stCondLst>
                                    <p:cond delay="0"/>
                                  </p:stCondLst>
                                  <p:childTnLst>
                                    <p:set>
                                      <p:cBhvr>
                                        <p:cTn id="107" dur="1" fill="hold">
                                          <p:stCondLst>
                                            <p:cond delay="0"/>
                                          </p:stCondLst>
                                        </p:cTn>
                                        <p:tgtEl>
                                          <p:spTgt spid="230"/>
                                        </p:tgtEl>
                                        <p:attrNameLst>
                                          <p:attrName>style.visibility</p:attrName>
                                        </p:attrNameLst>
                                      </p:cBhvr>
                                      <p:to>
                                        <p:strVal val="visible"/>
                                      </p:to>
                                    </p:set>
                                    <p:animEffect transition="in" filter="strips(upRight)">
                                      <p:cBhvr>
                                        <p:cTn id="108" dur="500"/>
                                        <p:tgtEl>
                                          <p:spTgt spid="230"/>
                                        </p:tgtEl>
                                      </p:cBhvr>
                                    </p:animEffect>
                                  </p:childTnLst>
                                </p:cTn>
                              </p:par>
                            </p:childTnLst>
                          </p:cTn>
                        </p:par>
                      </p:childTnLst>
                    </p:cTn>
                  </p:par>
                  <p:par>
                    <p:cTn id="109" fill="hold">
                      <p:stCondLst>
                        <p:cond delay="indefinite"/>
                      </p:stCondLst>
                      <p:childTnLst>
                        <p:par>
                          <p:cTn id="110" fill="hold">
                            <p:stCondLst>
                              <p:cond delay="0"/>
                            </p:stCondLst>
                            <p:childTnLst>
                              <p:par>
                                <p:cTn id="111" presetID="18" presetClass="entr" presetSubtype="12" fill="hold" grpId="0" nodeType="clickEffect">
                                  <p:stCondLst>
                                    <p:cond delay="0"/>
                                  </p:stCondLst>
                                  <p:childTnLst>
                                    <p:set>
                                      <p:cBhvr>
                                        <p:cTn id="112" dur="1" fill="hold">
                                          <p:stCondLst>
                                            <p:cond delay="0"/>
                                          </p:stCondLst>
                                        </p:cTn>
                                        <p:tgtEl>
                                          <p:spTgt spid="110697"/>
                                        </p:tgtEl>
                                        <p:attrNameLst>
                                          <p:attrName>style.visibility</p:attrName>
                                        </p:attrNameLst>
                                      </p:cBhvr>
                                      <p:to>
                                        <p:strVal val="visible"/>
                                      </p:to>
                                    </p:set>
                                    <p:animEffect transition="in" filter="strips(downLeft)">
                                      <p:cBhvr>
                                        <p:cTn id="113" dur="500"/>
                                        <p:tgtEl>
                                          <p:spTgt spid="110697"/>
                                        </p:tgtEl>
                                      </p:cBhvr>
                                    </p:animEffect>
                                  </p:childTnLst>
                                </p:cTn>
                              </p:par>
                            </p:childTnLst>
                          </p:cTn>
                        </p:par>
                      </p:childTnLst>
                    </p:cTn>
                  </p:par>
                  <p:par>
                    <p:cTn id="114" fill="hold">
                      <p:stCondLst>
                        <p:cond delay="indefinite"/>
                      </p:stCondLst>
                      <p:childTnLst>
                        <p:par>
                          <p:cTn id="115" fill="hold">
                            <p:stCondLst>
                              <p:cond delay="0"/>
                            </p:stCondLst>
                            <p:childTnLst>
                              <p:par>
                                <p:cTn id="116" presetID="18" presetClass="entr" presetSubtype="3" fill="hold" nodeType="clickEffect">
                                  <p:stCondLst>
                                    <p:cond delay="0"/>
                                  </p:stCondLst>
                                  <p:childTnLst>
                                    <p:set>
                                      <p:cBhvr>
                                        <p:cTn id="117" dur="1" fill="hold">
                                          <p:stCondLst>
                                            <p:cond delay="0"/>
                                          </p:stCondLst>
                                        </p:cTn>
                                        <p:tgtEl>
                                          <p:spTgt spid="231"/>
                                        </p:tgtEl>
                                        <p:attrNameLst>
                                          <p:attrName>style.visibility</p:attrName>
                                        </p:attrNameLst>
                                      </p:cBhvr>
                                      <p:to>
                                        <p:strVal val="visible"/>
                                      </p:to>
                                    </p:set>
                                    <p:animEffect transition="in" filter="strips(upRight)">
                                      <p:cBhvr>
                                        <p:cTn id="118" dur="500"/>
                                        <p:tgtEl>
                                          <p:spTgt spid="2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4816" grpId="0" animBg="1"/>
      <p:bldP spid="244830" grpId="0" animBg="1"/>
      <p:bldP spid="244875" grpId="0" animBg="1"/>
      <p:bldP spid="244885" grpId="0" animBg="1"/>
      <p:bldP spid="244886" grpId="0" animBg="1"/>
      <p:bldP spid="110657" grpId="0" animBg="1"/>
      <p:bldP spid="110668" grpId="0" animBg="1"/>
      <p:bldP spid="110680" grpId="0" animBg="1"/>
      <p:bldP spid="244" grpId="0" animBg="1"/>
      <p:bldP spid="245" grpId="0" animBg="1"/>
      <p:bldP spid="246" grpId="0" animBg="1"/>
      <p:bldP spid="244893" grpId="0" animBg="1"/>
      <p:bldP spid="110697"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endParaRPr lang="zh-CN" altLang="en-US"/>
          </a:p>
        </p:txBody>
      </p:sp>
      <p:sp>
        <p:nvSpPr>
          <p:cNvPr id="2" name="标题 1"/>
          <p:cNvSpPr>
            <a:spLocks noGrp="1"/>
          </p:cNvSpPr>
          <p:nvPr>
            <p:ph type="title"/>
          </p:nvPr>
        </p:nvSpPr>
        <p:spPr/>
        <p:txBody>
          <a:bodyPr>
            <a:normAutofit fontScale="90000"/>
          </a:bodyPr>
          <a:lstStyle/>
          <a:p>
            <a:r>
              <a:rPr lang="zh-CN" altLang="en-US" dirty="0"/>
              <a:t>上述三种通信的共同点</a:t>
            </a:r>
          </a:p>
        </p:txBody>
      </p:sp>
      <p:sp>
        <p:nvSpPr>
          <p:cNvPr id="240643" name="Text Box 3"/>
          <p:cNvSpPr txBox="1">
            <a:spLocks noChangeArrowheads="1"/>
          </p:cNvSpPr>
          <p:nvPr/>
        </p:nvSpPr>
        <p:spPr bwMode="auto">
          <a:xfrm>
            <a:off x="2057400" y="1905000"/>
            <a:ext cx="8229600" cy="579438"/>
          </a:xfrm>
          <a:prstGeom prst="rect">
            <a:avLst/>
          </a:prstGeom>
          <a:noFill/>
          <a:ln w="9525">
            <a:noFill/>
            <a:miter lim="800000"/>
          </a:ln>
          <a:effectLst/>
        </p:spPr>
        <p:txBody>
          <a:bodyPr>
            <a:spAutoFit/>
          </a:bodyPr>
          <a:lstStyle/>
          <a:p>
            <a:pPr>
              <a:spcBef>
                <a:spcPct val="0"/>
              </a:spcBef>
            </a:pPr>
            <a:r>
              <a:rPr lang="zh-CN" altLang="en-US" sz="3200">
                <a:latin typeface="Times New Roman" panose="02020603050405020304" pitchFamily="18" charset="0"/>
              </a:rPr>
              <a:t>一个总线传输周期（以输入数据为例）</a:t>
            </a:r>
          </a:p>
        </p:txBody>
      </p:sp>
      <p:sp>
        <p:nvSpPr>
          <p:cNvPr id="240644" name="Text Box 4"/>
          <p:cNvSpPr txBox="1">
            <a:spLocks noChangeArrowheads="1"/>
          </p:cNvSpPr>
          <p:nvPr/>
        </p:nvSpPr>
        <p:spPr bwMode="auto">
          <a:xfrm>
            <a:off x="2514600" y="3171826"/>
            <a:ext cx="5791200" cy="519113"/>
          </a:xfrm>
          <a:prstGeom prst="rect">
            <a:avLst/>
          </a:prstGeom>
          <a:noFill/>
          <a:ln w="9525">
            <a:noFill/>
            <a:miter lim="800000"/>
          </a:ln>
          <a:effectLst/>
        </p:spPr>
        <p:txBody>
          <a:bodyPr>
            <a:spAutoFit/>
          </a:bodyPr>
          <a:lstStyle/>
          <a:p>
            <a:pPr>
              <a:spcBef>
                <a:spcPct val="0"/>
              </a:spcBef>
              <a:buFontTx/>
              <a:buChar char="•"/>
            </a:pPr>
            <a:r>
              <a:rPr lang="zh-CN" altLang="en-US" sz="2800">
                <a:latin typeface="Times New Roman" panose="02020603050405020304" pitchFamily="18" charset="0"/>
              </a:rPr>
              <a:t> 主模块发地址 、命令</a:t>
            </a:r>
            <a:endParaRPr lang="zh-CN" altLang="en-US" sz="2800">
              <a:solidFill>
                <a:schemeClr val="folHlink"/>
              </a:solidFill>
              <a:latin typeface="Times New Roman" panose="02020603050405020304" pitchFamily="18" charset="0"/>
            </a:endParaRPr>
          </a:p>
        </p:txBody>
      </p:sp>
      <p:sp>
        <p:nvSpPr>
          <p:cNvPr id="240645" name="Text Box 5"/>
          <p:cNvSpPr txBox="1">
            <a:spLocks noChangeArrowheads="1"/>
          </p:cNvSpPr>
          <p:nvPr/>
        </p:nvSpPr>
        <p:spPr bwMode="auto">
          <a:xfrm>
            <a:off x="2514600" y="4086226"/>
            <a:ext cx="6553200" cy="519113"/>
          </a:xfrm>
          <a:prstGeom prst="rect">
            <a:avLst/>
          </a:prstGeom>
          <a:noFill/>
          <a:ln w="9525">
            <a:noFill/>
            <a:miter lim="800000"/>
          </a:ln>
          <a:effectLst/>
        </p:spPr>
        <p:txBody>
          <a:bodyPr>
            <a:spAutoFit/>
          </a:bodyPr>
          <a:lstStyle/>
          <a:p>
            <a:pPr>
              <a:spcBef>
                <a:spcPct val="0"/>
              </a:spcBef>
              <a:buFontTx/>
              <a:buChar char="•"/>
            </a:pPr>
            <a:r>
              <a:rPr lang="zh-CN" altLang="en-US" sz="2800">
                <a:latin typeface="Times New Roman" panose="02020603050405020304" pitchFamily="18" charset="0"/>
              </a:rPr>
              <a:t> 从模块准备数据</a:t>
            </a:r>
            <a:endParaRPr lang="en-US" altLang="zh-CN" sz="2800">
              <a:solidFill>
                <a:schemeClr val="folHlink"/>
              </a:solidFill>
              <a:latin typeface="Times New Roman" panose="02020603050405020304" pitchFamily="18" charset="0"/>
            </a:endParaRPr>
          </a:p>
        </p:txBody>
      </p:sp>
      <p:sp>
        <p:nvSpPr>
          <p:cNvPr id="240646" name="Text Box 6"/>
          <p:cNvSpPr txBox="1">
            <a:spLocks noChangeArrowheads="1"/>
          </p:cNvSpPr>
          <p:nvPr/>
        </p:nvSpPr>
        <p:spPr bwMode="auto">
          <a:xfrm>
            <a:off x="2514600" y="5000626"/>
            <a:ext cx="6172200" cy="519113"/>
          </a:xfrm>
          <a:prstGeom prst="rect">
            <a:avLst/>
          </a:prstGeom>
          <a:noFill/>
          <a:ln w="9525">
            <a:noFill/>
            <a:miter lim="800000"/>
          </a:ln>
          <a:effectLst/>
        </p:spPr>
        <p:txBody>
          <a:bodyPr>
            <a:spAutoFit/>
          </a:bodyPr>
          <a:lstStyle/>
          <a:p>
            <a:pPr>
              <a:spcBef>
                <a:spcPct val="0"/>
              </a:spcBef>
              <a:buFontTx/>
              <a:buChar char="•"/>
            </a:pPr>
            <a:r>
              <a:rPr lang="zh-CN" altLang="en-US" sz="2800">
                <a:latin typeface="Times New Roman" panose="02020603050405020304" pitchFamily="18" charset="0"/>
              </a:rPr>
              <a:t> 从模块向主模块发数据</a:t>
            </a:r>
            <a:endParaRPr lang="zh-CN" altLang="en-US" sz="2800">
              <a:solidFill>
                <a:schemeClr val="folHlink"/>
              </a:solidFill>
              <a:latin typeface="Times New Roman" panose="02020603050405020304" pitchFamily="18" charset="0"/>
            </a:endParaRPr>
          </a:p>
        </p:txBody>
      </p:sp>
      <p:sp>
        <p:nvSpPr>
          <p:cNvPr id="240647" name="Text Box 7"/>
          <p:cNvSpPr txBox="1">
            <a:spLocks noChangeArrowheads="1"/>
          </p:cNvSpPr>
          <p:nvPr/>
        </p:nvSpPr>
        <p:spPr bwMode="auto">
          <a:xfrm>
            <a:off x="8458200" y="4086226"/>
            <a:ext cx="2209800" cy="519113"/>
          </a:xfrm>
          <a:prstGeom prst="rect">
            <a:avLst/>
          </a:prstGeom>
          <a:noFill/>
          <a:ln w="9525">
            <a:noFill/>
            <a:miter lim="800000"/>
          </a:ln>
          <a:effectLst/>
        </p:spPr>
        <p:txBody>
          <a:bodyPr>
            <a:spAutoFit/>
          </a:bodyPr>
          <a:lstStyle/>
          <a:p>
            <a:pPr>
              <a:spcBef>
                <a:spcPct val="50000"/>
              </a:spcBef>
            </a:pPr>
            <a:r>
              <a:rPr lang="zh-CN" altLang="en-US" sz="2800">
                <a:latin typeface="Times New Roman" panose="02020603050405020304" pitchFamily="18" charset="0"/>
              </a:rPr>
              <a:t>总线空闲</a:t>
            </a:r>
          </a:p>
        </p:txBody>
      </p:sp>
      <p:sp>
        <p:nvSpPr>
          <p:cNvPr id="240649" name="Text Box 9"/>
          <p:cNvSpPr txBox="1">
            <a:spLocks noChangeArrowheads="1"/>
          </p:cNvSpPr>
          <p:nvPr/>
        </p:nvSpPr>
        <p:spPr bwMode="auto">
          <a:xfrm>
            <a:off x="6477000" y="3171826"/>
            <a:ext cx="2895600" cy="519113"/>
          </a:xfrm>
          <a:prstGeom prst="rect">
            <a:avLst/>
          </a:prstGeom>
          <a:noFill/>
          <a:ln w="38100">
            <a:noFill/>
            <a:miter lim="800000"/>
          </a:ln>
          <a:effectLst/>
        </p:spPr>
        <p:txBody>
          <a:bodyPr>
            <a:spAutoFit/>
          </a:bodyPr>
          <a:lstStyle/>
          <a:p>
            <a:pPr>
              <a:spcBef>
                <a:spcPct val="50000"/>
              </a:spcBef>
            </a:pPr>
            <a:r>
              <a:rPr lang="zh-CN" altLang="en-US" sz="2800">
                <a:solidFill>
                  <a:schemeClr val="folHlink"/>
                </a:solidFill>
                <a:latin typeface="Times New Roman" panose="02020603050405020304" pitchFamily="18" charset="0"/>
              </a:rPr>
              <a:t>占用总线</a:t>
            </a:r>
          </a:p>
        </p:txBody>
      </p:sp>
      <p:sp>
        <p:nvSpPr>
          <p:cNvPr id="240650" name="Text Box 10"/>
          <p:cNvSpPr txBox="1">
            <a:spLocks noChangeArrowheads="1"/>
          </p:cNvSpPr>
          <p:nvPr/>
        </p:nvSpPr>
        <p:spPr bwMode="auto">
          <a:xfrm>
            <a:off x="6477000" y="4086226"/>
            <a:ext cx="3048000" cy="519113"/>
          </a:xfrm>
          <a:prstGeom prst="rect">
            <a:avLst/>
          </a:prstGeom>
          <a:noFill/>
          <a:ln w="38100">
            <a:noFill/>
            <a:miter lim="800000"/>
          </a:ln>
          <a:effectLst/>
        </p:spPr>
        <p:txBody>
          <a:bodyPr>
            <a:spAutoFit/>
          </a:bodyPr>
          <a:lstStyle/>
          <a:p>
            <a:pPr>
              <a:spcBef>
                <a:spcPct val="50000"/>
              </a:spcBef>
            </a:pPr>
            <a:r>
              <a:rPr lang="zh-CN" altLang="en-US" sz="2800">
                <a:solidFill>
                  <a:schemeClr val="folHlink"/>
                </a:solidFill>
                <a:latin typeface="Times New Roman" panose="02020603050405020304" pitchFamily="18" charset="0"/>
              </a:rPr>
              <a:t>不占用总线</a:t>
            </a:r>
          </a:p>
        </p:txBody>
      </p:sp>
      <p:sp>
        <p:nvSpPr>
          <p:cNvPr id="240651" name="Text Box 11"/>
          <p:cNvSpPr txBox="1">
            <a:spLocks noChangeArrowheads="1"/>
          </p:cNvSpPr>
          <p:nvPr/>
        </p:nvSpPr>
        <p:spPr bwMode="auto">
          <a:xfrm>
            <a:off x="6477000" y="5000626"/>
            <a:ext cx="2743200" cy="519113"/>
          </a:xfrm>
          <a:prstGeom prst="rect">
            <a:avLst/>
          </a:prstGeom>
          <a:noFill/>
          <a:ln w="38100">
            <a:noFill/>
            <a:miter lim="800000"/>
          </a:ln>
          <a:effectLst/>
        </p:spPr>
        <p:txBody>
          <a:bodyPr>
            <a:spAutoFit/>
          </a:bodyPr>
          <a:lstStyle/>
          <a:p>
            <a:pPr>
              <a:spcBef>
                <a:spcPct val="50000"/>
              </a:spcBef>
            </a:pPr>
            <a:r>
              <a:rPr lang="zh-CN" altLang="en-US" sz="2800">
                <a:solidFill>
                  <a:schemeClr val="folHlink"/>
                </a:solidFill>
                <a:latin typeface="Times New Roman" panose="02020603050405020304" pitchFamily="18" charset="0"/>
              </a:rPr>
              <a:t>占用总线</a:t>
            </a:r>
          </a:p>
        </p:txBody>
      </p:sp>
      <p:sp>
        <p:nvSpPr>
          <p:cNvPr id="13" name="灯片编号占位符 5"/>
          <p:cNvSpPr>
            <a:spLocks noGrp="1"/>
          </p:cNvSpPr>
          <p:nvPr>
            <p:ph type="sldNum" sz="quarter" idx="12"/>
          </p:nvPr>
        </p:nvSpPr>
        <p:spPr/>
        <p:txBody>
          <a:bodyPr/>
          <a:lstStyle/>
          <a:p>
            <a:pPr>
              <a:defRPr/>
            </a:pPr>
            <a:fld id="{DBF99032-1CA3-47AC-BBF8-389026077D1A}" type="slidenum">
              <a:rPr lang="zh-CN" altLang="en-US"/>
              <a:t>43</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40643"/>
                                        </p:tgtEl>
                                        <p:attrNameLst>
                                          <p:attrName>style.visibility</p:attrName>
                                        </p:attrNameLst>
                                      </p:cBhvr>
                                      <p:to>
                                        <p:strVal val="visible"/>
                                      </p:to>
                                    </p:set>
                                    <p:animEffect transition="in" filter="blinds(horizontal)">
                                      <p:cBhvr>
                                        <p:cTn id="7" dur="500"/>
                                        <p:tgtEl>
                                          <p:spTgt spid="24064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40644"/>
                                        </p:tgtEl>
                                        <p:attrNameLst>
                                          <p:attrName>style.visibility</p:attrName>
                                        </p:attrNameLst>
                                      </p:cBhvr>
                                      <p:to>
                                        <p:strVal val="visible"/>
                                      </p:to>
                                    </p:set>
                                    <p:animEffect transition="in" filter="blinds(horizontal)">
                                      <p:cBhvr>
                                        <p:cTn id="12" dur="500"/>
                                        <p:tgtEl>
                                          <p:spTgt spid="24064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40645"/>
                                        </p:tgtEl>
                                        <p:attrNameLst>
                                          <p:attrName>style.visibility</p:attrName>
                                        </p:attrNameLst>
                                      </p:cBhvr>
                                      <p:to>
                                        <p:strVal val="visible"/>
                                      </p:to>
                                    </p:set>
                                    <p:animEffect transition="in" filter="blinds(horizontal)">
                                      <p:cBhvr>
                                        <p:cTn id="17" dur="500"/>
                                        <p:tgtEl>
                                          <p:spTgt spid="24064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40646"/>
                                        </p:tgtEl>
                                        <p:attrNameLst>
                                          <p:attrName>style.visibility</p:attrName>
                                        </p:attrNameLst>
                                      </p:cBhvr>
                                      <p:to>
                                        <p:strVal val="visible"/>
                                      </p:to>
                                    </p:set>
                                    <p:animEffect transition="in" filter="blinds(horizontal)">
                                      <p:cBhvr>
                                        <p:cTn id="22" dur="500"/>
                                        <p:tgtEl>
                                          <p:spTgt spid="240646"/>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40649"/>
                                        </p:tgtEl>
                                        <p:attrNameLst>
                                          <p:attrName>style.visibility</p:attrName>
                                        </p:attrNameLst>
                                      </p:cBhvr>
                                      <p:to>
                                        <p:strVal val="visible"/>
                                      </p:to>
                                    </p:set>
                                    <p:animEffect transition="in" filter="blinds(horizontal)">
                                      <p:cBhvr>
                                        <p:cTn id="27" dur="500"/>
                                        <p:tgtEl>
                                          <p:spTgt spid="240649"/>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40650"/>
                                        </p:tgtEl>
                                        <p:attrNameLst>
                                          <p:attrName>style.visibility</p:attrName>
                                        </p:attrNameLst>
                                      </p:cBhvr>
                                      <p:to>
                                        <p:strVal val="visible"/>
                                      </p:to>
                                    </p:set>
                                    <p:animEffect transition="in" filter="blinds(horizontal)">
                                      <p:cBhvr>
                                        <p:cTn id="32" dur="500"/>
                                        <p:tgtEl>
                                          <p:spTgt spid="240650"/>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240651"/>
                                        </p:tgtEl>
                                        <p:attrNameLst>
                                          <p:attrName>style.visibility</p:attrName>
                                        </p:attrNameLst>
                                      </p:cBhvr>
                                      <p:to>
                                        <p:strVal val="visible"/>
                                      </p:to>
                                    </p:set>
                                    <p:animEffect transition="in" filter="blinds(horizontal)">
                                      <p:cBhvr>
                                        <p:cTn id="37" dur="500"/>
                                        <p:tgtEl>
                                          <p:spTgt spid="240651"/>
                                        </p:tgtEl>
                                      </p:cBhvr>
                                    </p:animEffect>
                                  </p:childTnLst>
                                </p:cTn>
                              </p:par>
                            </p:childTnLst>
                          </p:cTn>
                        </p:par>
                      </p:childTnLst>
                    </p:cTn>
                  </p:par>
                  <p:par>
                    <p:cTn id="38" fill="hold">
                      <p:stCondLst>
                        <p:cond delay="indefinite"/>
                      </p:stCondLst>
                      <p:childTnLst>
                        <p:par>
                          <p:cTn id="39" fill="hold">
                            <p:stCondLst>
                              <p:cond delay="0"/>
                            </p:stCondLst>
                            <p:childTnLst>
                              <p:par>
                                <p:cTn id="40" presetID="2" presetClass="entr" presetSubtype="2" fill="hold" grpId="0" nodeType="clickEffect">
                                  <p:stCondLst>
                                    <p:cond delay="0"/>
                                  </p:stCondLst>
                                  <p:childTnLst>
                                    <p:set>
                                      <p:cBhvr>
                                        <p:cTn id="41" dur="1" fill="hold">
                                          <p:stCondLst>
                                            <p:cond delay="0"/>
                                          </p:stCondLst>
                                        </p:cTn>
                                        <p:tgtEl>
                                          <p:spTgt spid="240647"/>
                                        </p:tgtEl>
                                        <p:attrNameLst>
                                          <p:attrName>style.visibility</p:attrName>
                                        </p:attrNameLst>
                                      </p:cBhvr>
                                      <p:to>
                                        <p:strVal val="visible"/>
                                      </p:to>
                                    </p:set>
                                    <p:anim calcmode="lin" valueType="num">
                                      <p:cBhvr additive="base">
                                        <p:cTn id="42" dur="500" fill="hold"/>
                                        <p:tgtEl>
                                          <p:spTgt spid="240647"/>
                                        </p:tgtEl>
                                        <p:attrNameLst>
                                          <p:attrName>ppt_x</p:attrName>
                                        </p:attrNameLst>
                                      </p:cBhvr>
                                      <p:tavLst>
                                        <p:tav tm="0">
                                          <p:val>
                                            <p:strVal val="1+#ppt_w/2"/>
                                          </p:val>
                                        </p:tav>
                                        <p:tav tm="100000">
                                          <p:val>
                                            <p:strVal val="#ppt_x"/>
                                          </p:val>
                                        </p:tav>
                                      </p:tavLst>
                                    </p:anim>
                                    <p:anim calcmode="lin" valueType="num">
                                      <p:cBhvr additive="base">
                                        <p:cTn id="43" dur="500" fill="hold"/>
                                        <p:tgtEl>
                                          <p:spTgt spid="24064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0643" grpId="0" autoUpdateAnimBg="0"/>
      <p:bldP spid="240644" grpId="0" autoUpdateAnimBg="0"/>
      <p:bldP spid="240645" grpId="0" autoUpdateAnimBg="0"/>
      <p:bldP spid="240646" grpId="0" autoUpdateAnimBg="0"/>
      <p:bldP spid="240647" grpId="0" autoUpdateAnimBg="0"/>
      <p:bldP spid="240649" grpId="0" autoUpdateAnimBg="0"/>
      <p:bldP spid="240650" grpId="0" autoUpdateAnimBg="0"/>
      <p:bldP spid="240651" grpId="0"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6"/>
          <p:cNvSpPr>
            <a:spLocks noGrp="1"/>
          </p:cNvSpPr>
          <p:nvPr>
            <p:ph idx="1"/>
          </p:nvPr>
        </p:nvSpPr>
        <p:spPr/>
        <p:txBody>
          <a:bodyPr/>
          <a:lstStyle/>
          <a:p>
            <a:r>
              <a:rPr lang="zh-CN" altLang="en-US" dirty="0"/>
              <a:t>分离式通信</a:t>
            </a:r>
          </a:p>
          <a:p>
            <a:endParaRPr lang="zh-CN" altLang="en-US" dirty="0"/>
          </a:p>
        </p:txBody>
      </p:sp>
      <p:sp>
        <p:nvSpPr>
          <p:cNvPr id="19" name="灯片编号占位符 5"/>
          <p:cNvSpPr>
            <a:spLocks noGrp="1"/>
          </p:cNvSpPr>
          <p:nvPr>
            <p:ph type="sldNum" sz="quarter" idx="12"/>
          </p:nvPr>
        </p:nvSpPr>
        <p:spPr/>
        <p:txBody>
          <a:bodyPr/>
          <a:lstStyle/>
          <a:p>
            <a:pPr>
              <a:defRPr/>
            </a:pPr>
            <a:fld id="{DBF99032-1CA3-47AC-BBF8-389026077D1A}" type="slidenum">
              <a:rPr lang="zh-CN" altLang="en-US"/>
              <a:t>44</a:t>
            </a:fld>
            <a:endParaRPr lang="en-US" altLang="zh-CN"/>
          </a:p>
        </p:txBody>
      </p:sp>
      <p:sp>
        <p:nvSpPr>
          <p:cNvPr id="241667" name="Text Box 3"/>
          <p:cNvSpPr txBox="1">
            <a:spLocks noChangeArrowheads="1"/>
          </p:cNvSpPr>
          <p:nvPr/>
        </p:nvSpPr>
        <p:spPr bwMode="auto">
          <a:xfrm>
            <a:off x="2463800" y="1082040"/>
            <a:ext cx="7213600" cy="579438"/>
          </a:xfrm>
          <a:prstGeom prst="rect">
            <a:avLst/>
          </a:prstGeom>
          <a:noFill/>
          <a:ln w="9525">
            <a:noFill/>
            <a:miter lim="800000"/>
          </a:ln>
          <a:effectLst/>
        </p:spPr>
        <p:txBody>
          <a:bodyPr>
            <a:spAutoFit/>
          </a:bodyPr>
          <a:lstStyle/>
          <a:p>
            <a:pPr>
              <a:spcBef>
                <a:spcPct val="0"/>
              </a:spcBef>
            </a:pPr>
            <a:r>
              <a:rPr lang="zh-CN" altLang="en-US" sz="3200">
                <a:solidFill>
                  <a:schemeClr val="folHlink"/>
                </a:solidFill>
                <a:latin typeface="Times New Roman" panose="02020603050405020304" pitchFamily="18" charset="0"/>
              </a:rPr>
              <a:t>充分挖掘系统总线每个瞬间的潜力</a:t>
            </a:r>
          </a:p>
        </p:txBody>
      </p:sp>
      <p:grpSp>
        <p:nvGrpSpPr>
          <p:cNvPr id="2" name="Group 4"/>
          <p:cNvGrpSpPr/>
          <p:nvPr/>
        </p:nvGrpSpPr>
        <p:grpSpPr bwMode="auto">
          <a:xfrm>
            <a:off x="4343400" y="2758441"/>
            <a:ext cx="6324600" cy="1281113"/>
            <a:chOff x="1776" y="2112"/>
            <a:chExt cx="3984" cy="807"/>
          </a:xfrm>
        </p:grpSpPr>
        <p:sp>
          <p:nvSpPr>
            <p:cNvPr id="241669" name="Text Box 5"/>
            <p:cNvSpPr txBox="1">
              <a:spLocks noChangeArrowheads="1"/>
            </p:cNvSpPr>
            <p:nvPr/>
          </p:nvSpPr>
          <p:spPr bwMode="auto">
            <a:xfrm>
              <a:off x="1776" y="2112"/>
              <a:ext cx="3984" cy="327"/>
            </a:xfrm>
            <a:prstGeom prst="rect">
              <a:avLst/>
            </a:prstGeom>
            <a:noFill/>
            <a:ln w="9525">
              <a:noFill/>
              <a:miter lim="800000"/>
            </a:ln>
            <a:effectLst/>
          </p:spPr>
          <p:txBody>
            <a:bodyPr>
              <a:spAutoFit/>
            </a:bodyPr>
            <a:lstStyle/>
            <a:p>
              <a:pPr>
                <a:spcBef>
                  <a:spcPct val="0"/>
                </a:spcBef>
              </a:pPr>
              <a:r>
                <a:rPr lang="zh-CN" altLang="en-US" sz="2800">
                  <a:solidFill>
                    <a:schemeClr val="folHlink"/>
                  </a:solidFill>
                  <a:latin typeface="Times New Roman" panose="02020603050405020304" pitchFamily="18" charset="0"/>
                </a:rPr>
                <a:t>主模块 </a:t>
              </a:r>
              <a:r>
                <a:rPr lang="zh-CN" altLang="en-US" sz="2800">
                  <a:latin typeface="Times New Roman" panose="02020603050405020304" pitchFamily="18" charset="0"/>
                </a:rPr>
                <a:t>申请 </a:t>
              </a:r>
              <a:r>
                <a:rPr lang="zh-CN" altLang="en-US" sz="2800">
                  <a:solidFill>
                    <a:schemeClr val="folHlink"/>
                  </a:solidFill>
                  <a:latin typeface="Times New Roman" panose="02020603050405020304" pitchFamily="18" charset="0"/>
                </a:rPr>
                <a:t>占用总线</a:t>
              </a:r>
              <a:r>
                <a:rPr lang="zh-CN" altLang="en-US" sz="2800">
                  <a:latin typeface="Times New Roman" panose="02020603050405020304" pitchFamily="18" charset="0"/>
                </a:rPr>
                <a:t>，使用完后</a:t>
              </a:r>
            </a:p>
          </p:txBody>
        </p:sp>
        <p:sp>
          <p:nvSpPr>
            <p:cNvPr id="241670" name="Text Box 6"/>
            <p:cNvSpPr txBox="1">
              <a:spLocks noChangeArrowheads="1"/>
            </p:cNvSpPr>
            <p:nvPr/>
          </p:nvSpPr>
          <p:spPr bwMode="auto">
            <a:xfrm>
              <a:off x="1776" y="2592"/>
              <a:ext cx="3984" cy="327"/>
            </a:xfrm>
            <a:prstGeom prst="rect">
              <a:avLst/>
            </a:prstGeom>
            <a:noFill/>
            <a:ln w="9525">
              <a:noFill/>
              <a:miter lim="800000"/>
            </a:ln>
            <a:effectLst/>
          </p:spPr>
          <p:txBody>
            <a:bodyPr>
              <a:spAutoFit/>
            </a:bodyPr>
            <a:lstStyle/>
            <a:p>
              <a:pPr>
                <a:spcBef>
                  <a:spcPct val="0"/>
                </a:spcBef>
              </a:pPr>
              <a:r>
                <a:rPr lang="zh-CN" altLang="en-US" sz="2800">
                  <a:latin typeface="Times New Roman" panose="02020603050405020304" pitchFamily="18" charset="0"/>
                </a:rPr>
                <a:t>即 </a:t>
              </a:r>
              <a:r>
                <a:rPr lang="zh-CN" altLang="en-US" sz="2800">
                  <a:solidFill>
                    <a:schemeClr val="folHlink"/>
                  </a:solidFill>
                  <a:latin typeface="Times New Roman" panose="02020603050405020304" pitchFamily="18" charset="0"/>
                </a:rPr>
                <a:t>放弃总线 </a:t>
              </a:r>
              <a:r>
                <a:rPr lang="zh-CN" altLang="en-US" sz="2800">
                  <a:latin typeface="Times New Roman" panose="02020603050405020304" pitchFamily="18" charset="0"/>
                </a:rPr>
                <a:t>的使用权</a:t>
              </a:r>
            </a:p>
          </p:txBody>
        </p:sp>
      </p:grpSp>
      <p:grpSp>
        <p:nvGrpSpPr>
          <p:cNvPr id="3" name="Group 7"/>
          <p:cNvGrpSpPr/>
          <p:nvPr/>
        </p:nvGrpSpPr>
        <p:grpSpPr bwMode="auto">
          <a:xfrm>
            <a:off x="4343400" y="4420553"/>
            <a:ext cx="6324600" cy="1204912"/>
            <a:chOff x="1776" y="3120"/>
            <a:chExt cx="3984" cy="759"/>
          </a:xfrm>
        </p:grpSpPr>
        <p:sp>
          <p:nvSpPr>
            <p:cNvPr id="241672" name="Text Box 8"/>
            <p:cNvSpPr txBox="1">
              <a:spLocks noChangeArrowheads="1"/>
            </p:cNvSpPr>
            <p:nvPr/>
          </p:nvSpPr>
          <p:spPr bwMode="auto">
            <a:xfrm>
              <a:off x="1776" y="3120"/>
              <a:ext cx="3840" cy="327"/>
            </a:xfrm>
            <a:prstGeom prst="rect">
              <a:avLst/>
            </a:prstGeom>
            <a:noFill/>
            <a:ln w="9525">
              <a:noFill/>
              <a:miter lim="800000"/>
            </a:ln>
            <a:effectLst/>
          </p:spPr>
          <p:txBody>
            <a:bodyPr>
              <a:spAutoFit/>
            </a:bodyPr>
            <a:lstStyle/>
            <a:p>
              <a:pPr>
                <a:spcBef>
                  <a:spcPct val="0"/>
                </a:spcBef>
              </a:pPr>
              <a:r>
                <a:rPr lang="zh-CN" altLang="en-US" sz="2800">
                  <a:solidFill>
                    <a:schemeClr val="folHlink"/>
                  </a:solidFill>
                  <a:latin typeface="Times New Roman" panose="02020603050405020304" pitchFamily="18" charset="0"/>
                </a:rPr>
                <a:t>从模块 </a:t>
              </a:r>
              <a:r>
                <a:rPr lang="zh-CN" altLang="en-US" sz="2800">
                  <a:latin typeface="Times New Roman" panose="02020603050405020304" pitchFamily="18" charset="0"/>
                </a:rPr>
                <a:t>申请 </a:t>
              </a:r>
              <a:r>
                <a:rPr lang="zh-CN" altLang="en-US" sz="2800">
                  <a:solidFill>
                    <a:schemeClr val="folHlink"/>
                  </a:solidFill>
                  <a:latin typeface="Times New Roman" panose="02020603050405020304" pitchFamily="18" charset="0"/>
                </a:rPr>
                <a:t>占用总线</a:t>
              </a:r>
              <a:r>
                <a:rPr lang="zh-CN" altLang="en-US" sz="2800">
                  <a:latin typeface="Times New Roman" panose="02020603050405020304" pitchFamily="18" charset="0"/>
                </a:rPr>
                <a:t>，将各种信</a:t>
              </a:r>
            </a:p>
          </p:txBody>
        </p:sp>
        <p:sp>
          <p:nvSpPr>
            <p:cNvPr id="241673" name="Text Box 9"/>
            <p:cNvSpPr txBox="1">
              <a:spLocks noChangeArrowheads="1"/>
            </p:cNvSpPr>
            <p:nvPr/>
          </p:nvSpPr>
          <p:spPr bwMode="auto">
            <a:xfrm>
              <a:off x="1776" y="3552"/>
              <a:ext cx="3984" cy="327"/>
            </a:xfrm>
            <a:prstGeom prst="rect">
              <a:avLst/>
            </a:prstGeom>
            <a:noFill/>
            <a:ln w="9525">
              <a:noFill/>
              <a:miter lim="800000"/>
            </a:ln>
            <a:effectLst/>
          </p:spPr>
          <p:txBody>
            <a:bodyPr>
              <a:spAutoFit/>
            </a:bodyPr>
            <a:lstStyle/>
            <a:p>
              <a:pPr>
                <a:spcBef>
                  <a:spcPct val="0"/>
                </a:spcBef>
              </a:pPr>
              <a:r>
                <a:rPr lang="zh-CN" altLang="en-US" sz="2800">
                  <a:latin typeface="Times New Roman" panose="02020603050405020304" pitchFamily="18" charset="0"/>
                </a:rPr>
                <a:t>息送至总线上</a:t>
              </a:r>
            </a:p>
          </p:txBody>
        </p:sp>
      </p:grpSp>
      <p:sp>
        <p:nvSpPr>
          <p:cNvPr id="241674" name="Text Box 10"/>
          <p:cNvSpPr txBox="1">
            <a:spLocks noChangeArrowheads="1"/>
          </p:cNvSpPr>
          <p:nvPr/>
        </p:nvSpPr>
        <p:spPr bwMode="auto">
          <a:xfrm>
            <a:off x="2463800" y="1920240"/>
            <a:ext cx="4267200" cy="579438"/>
          </a:xfrm>
          <a:prstGeom prst="rect">
            <a:avLst/>
          </a:prstGeom>
          <a:noFill/>
          <a:ln w="9525">
            <a:noFill/>
            <a:miter lim="800000"/>
          </a:ln>
          <a:effectLst/>
        </p:spPr>
        <p:txBody>
          <a:bodyPr>
            <a:spAutoFit/>
          </a:bodyPr>
          <a:lstStyle/>
          <a:p>
            <a:pPr>
              <a:spcBef>
                <a:spcPct val="0"/>
              </a:spcBef>
            </a:pPr>
            <a:r>
              <a:rPr lang="zh-CN" altLang="en-US" sz="3200">
                <a:latin typeface="Times New Roman" panose="02020603050405020304" pitchFamily="18" charset="0"/>
              </a:rPr>
              <a:t>一个总线传输周期</a:t>
            </a:r>
          </a:p>
        </p:txBody>
      </p:sp>
      <p:sp>
        <p:nvSpPr>
          <p:cNvPr id="241675" name="Text Box 11"/>
          <p:cNvSpPr txBox="1">
            <a:spLocks noChangeArrowheads="1"/>
          </p:cNvSpPr>
          <p:nvPr/>
        </p:nvSpPr>
        <p:spPr bwMode="auto">
          <a:xfrm>
            <a:off x="2463800" y="2758441"/>
            <a:ext cx="1879600" cy="519113"/>
          </a:xfrm>
          <a:prstGeom prst="rect">
            <a:avLst/>
          </a:prstGeom>
          <a:noFill/>
          <a:ln w="9525">
            <a:noFill/>
            <a:miter lim="800000"/>
          </a:ln>
          <a:effectLst/>
        </p:spPr>
        <p:txBody>
          <a:bodyPr>
            <a:spAutoFit/>
          </a:bodyPr>
          <a:lstStyle/>
          <a:p>
            <a:pPr>
              <a:spcBef>
                <a:spcPct val="0"/>
              </a:spcBef>
            </a:pPr>
            <a:r>
              <a:rPr lang="zh-CN" altLang="en-US" sz="2800">
                <a:latin typeface="Times New Roman" panose="02020603050405020304" pitchFamily="18" charset="0"/>
              </a:rPr>
              <a:t>子周期1</a:t>
            </a:r>
          </a:p>
        </p:txBody>
      </p:sp>
      <p:sp>
        <p:nvSpPr>
          <p:cNvPr id="241676" name="Text Box 12"/>
          <p:cNvSpPr txBox="1">
            <a:spLocks noChangeArrowheads="1"/>
          </p:cNvSpPr>
          <p:nvPr/>
        </p:nvSpPr>
        <p:spPr bwMode="auto">
          <a:xfrm>
            <a:off x="2463800" y="4406266"/>
            <a:ext cx="1955800" cy="519113"/>
          </a:xfrm>
          <a:prstGeom prst="rect">
            <a:avLst/>
          </a:prstGeom>
          <a:noFill/>
          <a:ln w="9525">
            <a:noFill/>
            <a:miter lim="800000"/>
          </a:ln>
          <a:effectLst/>
        </p:spPr>
        <p:txBody>
          <a:bodyPr>
            <a:spAutoFit/>
          </a:bodyPr>
          <a:lstStyle/>
          <a:p>
            <a:pPr>
              <a:spcBef>
                <a:spcPct val="0"/>
              </a:spcBef>
            </a:pPr>
            <a:r>
              <a:rPr lang="zh-CN" altLang="en-US" sz="2800">
                <a:latin typeface="Times New Roman" panose="02020603050405020304" pitchFamily="18" charset="0"/>
              </a:rPr>
              <a:t>子周期2</a:t>
            </a:r>
          </a:p>
        </p:txBody>
      </p:sp>
      <p:sp>
        <p:nvSpPr>
          <p:cNvPr id="241677" name="AutoShape 13"/>
          <p:cNvSpPr/>
          <p:nvPr/>
        </p:nvSpPr>
        <p:spPr bwMode="auto">
          <a:xfrm>
            <a:off x="2209800" y="3063240"/>
            <a:ext cx="228600" cy="1600200"/>
          </a:xfrm>
          <a:prstGeom prst="leftBrace">
            <a:avLst>
              <a:gd name="adj1" fmla="val 58333"/>
              <a:gd name="adj2" fmla="val 50000"/>
            </a:avLst>
          </a:prstGeom>
          <a:noFill/>
          <a:ln w="38100">
            <a:solidFill>
              <a:schemeClr val="tx1"/>
            </a:solidFill>
            <a:round/>
          </a:ln>
          <a:effectLst/>
        </p:spPr>
        <p:txBody>
          <a:bodyPr wrap="none" anchor="ctr"/>
          <a:lstStyle/>
          <a:p>
            <a:endParaRPr lang="zh-CN" altLang="en-US"/>
          </a:p>
        </p:txBody>
      </p:sp>
      <p:grpSp>
        <p:nvGrpSpPr>
          <p:cNvPr id="4" name="Group 15"/>
          <p:cNvGrpSpPr/>
          <p:nvPr/>
        </p:nvGrpSpPr>
        <p:grpSpPr bwMode="auto">
          <a:xfrm>
            <a:off x="2935288" y="4425316"/>
            <a:ext cx="2627312" cy="1457325"/>
            <a:chOff x="889" y="2976"/>
            <a:chExt cx="1655" cy="918"/>
          </a:xfrm>
        </p:grpSpPr>
        <p:sp>
          <p:nvSpPr>
            <p:cNvPr id="241680" name="Text Box 16"/>
            <p:cNvSpPr txBox="1">
              <a:spLocks noChangeArrowheads="1"/>
            </p:cNvSpPr>
            <p:nvPr/>
          </p:nvSpPr>
          <p:spPr bwMode="auto">
            <a:xfrm>
              <a:off x="889" y="3567"/>
              <a:ext cx="1031" cy="327"/>
            </a:xfrm>
            <a:prstGeom prst="rect">
              <a:avLst/>
            </a:prstGeom>
            <a:noFill/>
            <a:ln w="9525">
              <a:noFill/>
              <a:miter lim="800000"/>
            </a:ln>
            <a:effectLst/>
          </p:spPr>
          <p:txBody>
            <a:bodyPr>
              <a:spAutoFit/>
            </a:bodyPr>
            <a:lstStyle/>
            <a:p>
              <a:pPr>
                <a:spcBef>
                  <a:spcPct val="0"/>
                </a:spcBef>
              </a:pPr>
              <a:r>
                <a:rPr lang="zh-CN" altLang="en-US" sz="2800">
                  <a:solidFill>
                    <a:schemeClr val="folHlink"/>
                  </a:solidFill>
                  <a:latin typeface="Times New Roman" panose="02020603050405020304" pitchFamily="18" charset="0"/>
                </a:rPr>
                <a:t>主模块</a:t>
              </a:r>
            </a:p>
          </p:txBody>
        </p:sp>
        <p:sp>
          <p:nvSpPr>
            <p:cNvPr id="241681" name="AutoShape 17"/>
            <p:cNvSpPr>
              <a:spLocks noChangeArrowheads="1"/>
            </p:cNvSpPr>
            <p:nvPr/>
          </p:nvSpPr>
          <p:spPr bwMode="auto">
            <a:xfrm>
              <a:off x="1824" y="2976"/>
              <a:ext cx="720" cy="336"/>
            </a:xfrm>
            <a:prstGeom prst="wedgeRoundRectCallout">
              <a:avLst>
                <a:gd name="adj1" fmla="val -105000"/>
                <a:gd name="adj2" fmla="val 145833"/>
                <a:gd name="adj3" fmla="val 16667"/>
              </a:avLst>
            </a:prstGeom>
            <a:noFill/>
            <a:ln w="28575">
              <a:solidFill>
                <a:schemeClr val="folHlink"/>
              </a:solidFill>
              <a:miter lim="800000"/>
            </a:ln>
            <a:effectLst/>
          </p:spPr>
          <p:txBody>
            <a:bodyPr/>
            <a:lstStyle/>
            <a:p>
              <a:pPr algn="ctr">
                <a:spcBef>
                  <a:spcPct val="0"/>
                </a:spcBef>
              </a:pPr>
              <a:endParaRPr lang="zh-CN" altLang="en-US" sz="2800">
                <a:latin typeface="Times New Roman" panose="02020603050405020304" pitchFamily="18"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41667"/>
                                        </p:tgtEl>
                                        <p:attrNameLst>
                                          <p:attrName>style.visibility</p:attrName>
                                        </p:attrNameLst>
                                      </p:cBhvr>
                                      <p:to>
                                        <p:strVal val="visible"/>
                                      </p:to>
                                    </p:set>
                                    <p:animEffect transition="in" filter="blinds(horizontal)">
                                      <p:cBhvr>
                                        <p:cTn id="7" dur="500"/>
                                        <p:tgtEl>
                                          <p:spTgt spid="24166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41674"/>
                                        </p:tgtEl>
                                        <p:attrNameLst>
                                          <p:attrName>style.visibility</p:attrName>
                                        </p:attrNameLst>
                                      </p:cBhvr>
                                      <p:to>
                                        <p:strVal val="visible"/>
                                      </p:to>
                                    </p:set>
                                    <p:animEffect transition="in" filter="blinds(horizontal)">
                                      <p:cBhvr>
                                        <p:cTn id="12" dur="500"/>
                                        <p:tgtEl>
                                          <p:spTgt spid="241674"/>
                                        </p:tgtEl>
                                      </p:cBhvr>
                                    </p:animEffect>
                                  </p:childTnLst>
                                </p:cTn>
                              </p:par>
                            </p:childTnLst>
                          </p:cTn>
                        </p:par>
                        <p:par>
                          <p:cTn id="13" fill="hold">
                            <p:stCondLst>
                              <p:cond delay="500"/>
                            </p:stCondLst>
                            <p:childTnLst>
                              <p:par>
                                <p:cTn id="14" presetID="16" presetClass="entr" presetSubtype="42" fill="hold" grpId="0" nodeType="afterEffect">
                                  <p:stCondLst>
                                    <p:cond delay="0"/>
                                  </p:stCondLst>
                                  <p:childTnLst>
                                    <p:set>
                                      <p:cBhvr>
                                        <p:cTn id="15" dur="1" fill="hold">
                                          <p:stCondLst>
                                            <p:cond delay="0"/>
                                          </p:stCondLst>
                                        </p:cTn>
                                        <p:tgtEl>
                                          <p:spTgt spid="241677"/>
                                        </p:tgtEl>
                                        <p:attrNameLst>
                                          <p:attrName>style.visibility</p:attrName>
                                        </p:attrNameLst>
                                      </p:cBhvr>
                                      <p:to>
                                        <p:strVal val="visible"/>
                                      </p:to>
                                    </p:set>
                                    <p:animEffect transition="in" filter="barn(outHorizontal)">
                                      <p:cBhvr>
                                        <p:cTn id="16" dur="500"/>
                                        <p:tgtEl>
                                          <p:spTgt spid="241677"/>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241675"/>
                                        </p:tgtEl>
                                        <p:attrNameLst>
                                          <p:attrName>style.visibility</p:attrName>
                                        </p:attrNameLst>
                                      </p:cBhvr>
                                      <p:to>
                                        <p:strVal val="visible"/>
                                      </p:to>
                                    </p:set>
                                    <p:animEffect transition="in" filter="blinds(horizontal)">
                                      <p:cBhvr>
                                        <p:cTn id="21" dur="500"/>
                                        <p:tgtEl>
                                          <p:spTgt spid="241675"/>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241676"/>
                                        </p:tgtEl>
                                        <p:attrNameLst>
                                          <p:attrName>style.visibility</p:attrName>
                                        </p:attrNameLst>
                                      </p:cBhvr>
                                      <p:to>
                                        <p:strVal val="visible"/>
                                      </p:to>
                                    </p:set>
                                    <p:animEffect transition="in" filter="blinds(horizontal)">
                                      <p:cBhvr>
                                        <p:cTn id="26" dur="500"/>
                                        <p:tgtEl>
                                          <p:spTgt spid="241676"/>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nodeType="clickEffect">
                                  <p:stCondLst>
                                    <p:cond delay="0"/>
                                  </p:stCondLst>
                                  <p:childTnLst>
                                    <p:set>
                                      <p:cBhvr>
                                        <p:cTn id="30" dur="1" fill="hold">
                                          <p:stCondLst>
                                            <p:cond delay="0"/>
                                          </p:stCondLst>
                                        </p:cTn>
                                        <p:tgtEl>
                                          <p:spTgt spid="2"/>
                                        </p:tgtEl>
                                        <p:attrNameLst>
                                          <p:attrName>style.visibility</p:attrName>
                                        </p:attrNameLst>
                                      </p:cBhvr>
                                      <p:to>
                                        <p:strVal val="visible"/>
                                      </p:to>
                                    </p:set>
                                    <p:animEffect transition="in" filter="blinds(horizontal)">
                                      <p:cBhvr>
                                        <p:cTn id="31" dur="500"/>
                                        <p:tgtEl>
                                          <p:spTgt spid="2"/>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nodeType="clickEffect">
                                  <p:stCondLst>
                                    <p:cond delay="0"/>
                                  </p:stCondLst>
                                  <p:childTnLst>
                                    <p:set>
                                      <p:cBhvr>
                                        <p:cTn id="35" dur="1" fill="hold">
                                          <p:stCondLst>
                                            <p:cond delay="0"/>
                                          </p:stCondLst>
                                        </p:cTn>
                                        <p:tgtEl>
                                          <p:spTgt spid="3"/>
                                        </p:tgtEl>
                                        <p:attrNameLst>
                                          <p:attrName>style.visibility</p:attrName>
                                        </p:attrNameLst>
                                      </p:cBhvr>
                                      <p:to>
                                        <p:strVal val="visible"/>
                                      </p:to>
                                    </p:set>
                                    <p:animEffect transition="in" filter="blinds(horizontal)">
                                      <p:cBhvr>
                                        <p:cTn id="36" dur="500"/>
                                        <p:tgtEl>
                                          <p:spTgt spid="3"/>
                                        </p:tgtEl>
                                      </p:cBhvr>
                                    </p:animEffect>
                                  </p:childTnLst>
                                </p:cTn>
                              </p:par>
                            </p:childTnLst>
                          </p:cTn>
                        </p:par>
                      </p:childTnLst>
                    </p:cTn>
                  </p:par>
                  <p:par>
                    <p:cTn id="37" fill="hold">
                      <p:stCondLst>
                        <p:cond delay="indefinite"/>
                      </p:stCondLst>
                      <p:childTnLst>
                        <p:par>
                          <p:cTn id="38" fill="hold">
                            <p:stCondLst>
                              <p:cond delay="0"/>
                            </p:stCondLst>
                            <p:childTnLst>
                              <p:par>
                                <p:cTn id="39" presetID="18" presetClass="entr" presetSubtype="12" fill="hold" nodeType="clickEffect">
                                  <p:stCondLst>
                                    <p:cond delay="0"/>
                                  </p:stCondLst>
                                  <p:childTnLst>
                                    <p:set>
                                      <p:cBhvr>
                                        <p:cTn id="40" dur="1" fill="hold">
                                          <p:stCondLst>
                                            <p:cond delay="0"/>
                                          </p:stCondLst>
                                        </p:cTn>
                                        <p:tgtEl>
                                          <p:spTgt spid="4"/>
                                        </p:tgtEl>
                                        <p:attrNameLst>
                                          <p:attrName>style.visibility</p:attrName>
                                        </p:attrNameLst>
                                      </p:cBhvr>
                                      <p:to>
                                        <p:strVal val="visible"/>
                                      </p:to>
                                    </p:set>
                                    <p:animEffect transition="in" filter="strips(downLeft)">
                                      <p:cBhvr>
                                        <p:cTn id="4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1667" grpId="0" autoUpdateAnimBg="0"/>
      <p:bldP spid="241674" grpId="0" autoUpdateAnimBg="0"/>
      <p:bldP spid="241675" grpId="0" autoUpdateAnimBg="0"/>
      <p:bldP spid="241676" grpId="0" autoUpdateAnimBg="0"/>
      <p:bldP spid="241677"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endParaRPr lang="zh-CN" altLang="en-US"/>
          </a:p>
        </p:txBody>
      </p:sp>
      <p:sp>
        <p:nvSpPr>
          <p:cNvPr id="2" name="标题 1"/>
          <p:cNvSpPr>
            <a:spLocks noGrp="1"/>
          </p:cNvSpPr>
          <p:nvPr>
            <p:ph type="title"/>
          </p:nvPr>
        </p:nvSpPr>
        <p:spPr/>
        <p:txBody>
          <a:bodyPr>
            <a:normAutofit fontScale="90000"/>
          </a:bodyPr>
          <a:lstStyle/>
          <a:p>
            <a:r>
              <a:rPr lang="zh-CN" altLang="en-US" dirty="0"/>
              <a:t>分离式通信特点</a:t>
            </a:r>
          </a:p>
        </p:txBody>
      </p:sp>
      <p:sp>
        <p:nvSpPr>
          <p:cNvPr id="242690" name="Text Box 2"/>
          <p:cNvSpPr txBox="1">
            <a:spLocks noChangeArrowheads="1"/>
          </p:cNvSpPr>
          <p:nvPr/>
        </p:nvSpPr>
        <p:spPr bwMode="auto">
          <a:xfrm>
            <a:off x="2743200" y="1676400"/>
            <a:ext cx="6934200" cy="579438"/>
          </a:xfrm>
          <a:prstGeom prst="rect">
            <a:avLst/>
          </a:prstGeom>
          <a:noFill/>
          <a:ln w="9525">
            <a:noFill/>
            <a:miter lim="800000"/>
          </a:ln>
          <a:effectLst/>
        </p:spPr>
        <p:txBody>
          <a:bodyPr>
            <a:spAutoFit/>
          </a:bodyPr>
          <a:lstStyle/>
          <a:p>
            <a:pPr>
              <a:spcBef>
                <a:spcPct val="0"/>
              </a:spcBef>
            </a:pPr>
            <a:r>
              <a:rPr lang="zh-CN" altLang="en-US" sz="3200">
                <a:latin typeface="Times New Roman" panose="02020603050405020304" pitchFamily="18" charset="0"/>
              </a:rPr>
              <a:t>1. 各模块有权申请占用总线</a:t>
            </a:r>
          </a:p>
        </p:txBody>
      </p:sp>
      <p:sp>
        <p:nvSpPr>
          <p:cNvPr id="242692" name="Text Box 4"/>
          <p:cNvSpPr txBox="1">
            <a:spLocks noChangeArrowheads="1"/>
          </p:cNvSpPr>
          <p:nvPr/>
        </p:nvSpPr>
        <p:spPr bwMode="auto">
          <a:xfrm>
            <a:off x="2743200" y="5257800"/>
            <a:ext cx="7391400" cy="579438"/>
          </a:xfrm>
          <a:prstGeom prst="rect">
            <a:avLst/>
          </a:prstGeom>
          <a:noFill/>
          <a:ln w="9525">
            <a:noFill/>
            <a:miter lim="800000"/>
          </a:ln>
          <a:effectLst/>
        </p:spPr>
        <p:txBody>
          <a:bodyPr>
            <a:spAutoFit/>
          </a:bodyPr>
          <a:lstStyle/>
          <a:p>
            <a:pPr>
              <a:spcBef>
                <a:spcPct val="50000"/>
              </a:spcBef>
            </a:pPr>
            <a:r>
              <a:rPr lang="zh-CN" altLang="en-US" sz="3200">
                <a:solidFill>
                  <a:schemeClr val="folHlink"/>
                </a:solidFill>
                <a:latin typeface="Times New Roman" panose="02020603050405020304" pitchFamily="18" charset="0"/>
              </a:rPr>
              <a:t>充分提高了总线的有效占用</a:t>
            </a:r>
          </a:p>
        </p:txBody>
      </p:sp>
      <p:sp>
        <p:nvSpPr>
          <p:cNvPr id="242693" name="Text Box 5"/>
          <p:cNvSpPr txBox="1">
            <a:spLocks noChangeArrowheads="1"/>
          </p:cNvSpPr>
          <p:nvPr/>
        </p:nvSpPr>
        <p:spPr bwMode="auto">
          <a:xfrm>
            <a:off x="2743200" y="2571750"/>
            <a:ext cx="7543800" cy="579438"/>
          </a:xfrm>
          <a:prstGeom prst="rect">
            <a:avLst/>
          </a:prstGeom>
          <a:noFill/>
          <a:ln w="9525">
            <a:noFill/>
            <a:miter lim="800000"/>
          </a:ln>
          <a:effectLst/>
        </p:spPr>
        <p:txBody>
          <a:bodyPr>
            <a:spAutoFit/>
          </a:bodyPr>
          <a:lstStyle/>
          <a:p>
            <a:pPr>
              <a:spcBef>
                <a:spcPct val="50000"/>
              </a:spcBef>
            </a:pPr>
            <a:r>
              <a:rPr lang="zh-CN" altLang="en-US" sz="3200">
                <a:latin typeface="Times New Roman" panose="02020603050405020304" pitchFamily="18" charset="0"/>
              </a:rPr>
              <a:t>2. 采用同步方式通信，不等对方回答</a:t>
            </a:r>
          </a:p>
        </p:txBody>
      </p:sp>
      <p:sp>
        <p:nvSpPr>
          <p:cNvPr id="242694" name="Text Box 6"/>
          <p:cNvSpPr txBox="1">
            <a:spLocks noChangeArrowheads="1"/>
          </p:cNvSpPr>
          <p:nvPr/>
        </p:nvSpPr>
        <p:spPr bwMode="auto">
          <a:xfrm>
            <a:off x="2743200" y="3467100"/>
            <a:ext cx="7543800" cy="579438"/>
          </a:xfrm>
          <a:prstGeom prst="rect">
            <a:avLst/>
          </a:prstGeom>
          <a:noFill/>
          <a:ln w="9525">
            <a:noFill/>
            <a:miter lim="800000"/>
          </a:ln>
          <a:effectLst/>
        </p:spPr>
        <p:txBody>
          <a:bodyPr>
            <a:spAutoFit/>
          </a:bodyPr>
          <a:lstStyle/>
          <a:p>
            <a:pPr>
              <a:spcBef>
                <a:spcPct val="50000"/>
              </a:spcBef>
            </a:pPr>
            <a:r>
              <a:rPr lang="zh-CN" altLang="en-US" sz="3200">
                <a:latin typeface="Times New Roman" panose="02020603050405020304" pitchFamily="18" charset="0"/>
              </a:rPr>
              <a:t>3. 各模块准备数据时，不占用总线</a:t>
            </a:r>
          </a:p>
        </p:txBody>
      </p:sp>
      <p:sp>
        <p:nvSpPr>
          <p:cNvPr id="242695" name="Text Box 7"/>
          <p:cNvSpPr txBox="1">
            <a:spLocks noChangeArrowheads="1"/>
          </p:cNvSpPr>
          <p:nvPr/>
        </p:nvSpPr>
        <p:spPr bwMode="auto">
          <a:xfrm>
            <a:off x="2743200" y="4362450"/>
            <a:ext cx="7543800" cy="579438"/>
          </a:xfrm>
          <a:prstGeom prst="rect">
            <a:avLst/>
          </a:prstGeom>
          <a:noFill/>
          <a:ln w="9525">
            <a:noFill/>
            <a:miter lim="800000"/>
          </a:ln>
          <a:effectLst/>
        </p:spPr>
        <p:txBody>
          <a:bodyPr>
            <a:spAutoFit/>
          </a:bodyPr>
          <a:lstStyle/>
          <a:p>
            <a:pPr>
              <a:spcBef>
                <a:spcPct val="0"/>
              </a:spcBef>
            </a:pPr>
            <a:r>
              <a:rPr lang="zh-CN" altLang="en-US" sz="3200">
                <a:latin typeface="Times New Roman" panose="02020603050405020304" pitchFamily="18" charset="0"/>
              </a:rPr>
              <a:t>4. 总线被占用时，无空闲</a:t>
            </a:r>
          </a:p>
        </p:txBody>
      </p:sp>
      <p:sp>
        <p:nvSpPr>
          <p:cNvPr id="10" name="灯片编号占位符 5"/>
          <p:cNvSpPr>
            <a:spLocks noGrp="1"/>
          </p:cNvSpPr>
          <p:nvPr>
            <p:ph type="sldNum" sz="quarter" idx="12"/>
          </p:nvPr>
        </p:nvSpPr>
        <p:spPr/>
        <p:txBody>
          <a:bodyPr/>
          <a:lstStyle/>
          <a:p>
            <a:pPr>
              <a:defRPr/>
            </a:pPr>
            <a:fld id="{DBF99032-1CA3-47AC-BBF8-389026077D1A}" type="slidenum">
              <a:rPr lang="zh-CN" altLang="en-US"/>
              <a:t>45</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42690"/>
                                        </p:tgtEl>
                                        <p:attrNameLst>
                                          <p:attrName>style.visibility</p:attrName>
                                        </p:attrNameLst>
                                      </p:cBhvr>
                                      <p:to>
                                        <p:strVal val="visible"/>
                                      </p:to>
                                    </p:set>
                                    <p:animEffect transition="in" filter="blinds(horizontal)">
                                      <p:cBhvr>
                                        <p:cTn id="7" dur="500"/>
                                        <p:tgtEl>
                                          <p:spTgt spid="24269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42693"/>
                                        </p:tgtEl>
                                        <p:attrNameLst>
                                          <p:attrName>style.visibility</p:attrName>
                                        </p:attrNameLst>
                                      </p:cBhvr>
                                      <p:to>
                                        <p:strVal val="visible"/>
                                      </p:to>
                                    </p:set>
                                    <p:animEffect transition="in" filter="blinds(horizontal)">
                                      <p:cBhvr>
                                        <p:cTn id="12" dur="500"/>
                                        <p:tgtEl>
                                          <p:spTgt spid="24269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42694"/>
                                        </p:tgtEl>
                                        <p:attrNameLst>
                                          <p:attrName>style.visibility</p:attrName>
                                        </p:attrNameLst>
                                      </p:cBhvr>
                                      <p:to>
                                        <p:strVal val="visible"/>
                                      </p:to>
                                    </p:set>
                                    <p:animEffect transition="in" filter="blinds(horizontal)">
                                      <p:cBhvr>
                                        <p:cTn id="17" dur="500"/>
                                        <p:tgtEl>
                                          <p:spTgt spid="24269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42695"/>
                                        </p:tgtEl>
                                        <p:attrNameLst>
                                          <p:attrName>style.visibility</p:attrName>
                                        </p:attrNameLst>
                                      </p:cBhvr>
                                      <p:to>
                                        <p:strVal val="visible"/>
                                      </p:to>
                                    </p:set>
                                    <p:animEffect transition="in" filter="blinds(horizontal)">
                                      <p:cBhvr>
                                        <p:cTn id="22" dur="500"/>
                                        <p:tgtEl>
                                          <p:spTgt spid="242695"/>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42692"/>
                                        </p:tgtEl>
                                        <p:attrNameLst>
                                          <p:attrName>style.visibility</p:attrName>
                                        </p:attrNameLst>
                                      </p:cBhvr>
                                      <p:to>
                                        <p:strVal val="visible"/>
                                      </p:to>
                                    </p:set>
                                    <p:animEffect transition="in" filter="blinds(horizontal)">
                                      <p:cBhvr>
                                        <p:cTn id="27" dur="500"/>
                                        <p:tgtEl>
                                          <p:spTgt spid="2426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2690" grpId="0" autoUpdateAnimBg="0"/>
      <p:bldP spid="242692" grpId="0" autoUpdateAnimBg="0"/>
      <p:bldP spid="242693" grpId="0" autoUpdateAnimBg="0"/>
      <p:bldP spid="242694" grpId="0" autoUpdateAnimBg="0"/>
      <p:bldP spid="242695" grpId="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idx="1"/>
          </p:nvPr>
        </p:nvSpPr>
        <p:spPr/>
        <p:txBody>
          <a:bodyPr/>
          <a:lstStyle/>
          <a:p>
            <a:endParaRPr lang="zh-CN" altLang="en-US" dirty="0"/>
          </a:p>
        </p:txBody>
      </p:sp>
      <p:sp>
        <p:nvSpPr>
          <p:cNvPr id="5" name="标题 4"/>
          <p:cNvSpPr>
            <a:spLocks noGrp="1"/>
          </p:cNvSpPr>
          <p:nvPr>
            <p:ph type="title"/>
          </p:nvPr>
        </p:nvSpPr>
        <p:spPr/>
        <p:txBody>
          <a:bodyPr>
            <a:normAutofit fontScale="90000"/>
          </a:bodyPr>
          <a:lstStyle/>
          <a:p>
            <a:r>
              <a:rPr lang="zh-CN" altLang="en-US" dirty="0"/>
              <a:t>面向 </a:t>
            </a:r>
            <a:r>
              <a:rPr lang="en-US" altLang="zh-CN" dirty="0"/>
              <a:t>CPU </a:t>
            </a:r>
            <a:r>
              <a:rPr lang="zh-CN" altLang="en-US" dirty="0"/>
              <a:t>的双总线结构框图</a:t>
            </a:r>
          </a:p>
        </p:txBody>
      </p:sp>
      <p:sp>
        <p:nvSpPr>
          <p:cNvPr id="30" name="灯片编号占位符 29"/>
          <p:cNvSpPr>
            <a:spLocks noGrp="1"/>
          </p:cNvSpPr>
          <p:nvPr>
            <p:ph type="sldNum" sz="quarter" idx="12"/>
          </p:nvPr>
        </p:nvSpPr>
        <p:spPr/>
        <p:txBody>
          <a:bodyPr/>
          <a:lstStyle/>
          <a:p>
            <a:pPr>
              <a:defRPr/>
            </a:pPr>
            <a:fld id="{2BFD468C-0256-4B38-B0ED-CA10A728CB4C}" type="slidenum">
              <a:rPr lang="zh-CN" altLang="en-US"/>
              <a:t>5</a:t>
            </a:fld>
            <a:endParaRPr lang="en-US" altLang="zh-CN"/>
          </a:p>
        </p:txBody>
      </p:sp>
      <p:sp>
        <p:nvSpPr>
          <p:cNvPr id="32" name="Rectangle 4"/>
          <p:cNvSpPr>
            <a:spLocks noChangeArrowheads="1"/>
          </p:cNvSpPr>
          <p:nvPr/>
        </p:nvSpPr>
        <p:spPr bwMode="auto">
          <a:xfrm>
            <a:off x="2190750" y="1597025"/>
            <a:ext cx="1854200" cy="1125538"/>
          </a:xfrm>
          <a:prstGeom prst="rect">
            <a:avLst/>
          </a:prstGeom>
          <a:noFill/>
          <a:ln w="38100">
            <a:solidFill>
              <a:schemeClr val="folHlink"/>
            </a:solidFill>
            <a:miter lim="800000"/>
          </a:ln>
        </p:spPr>
        <p:txBody>
          <a:bodyPr lIns="0" anchor="ctr" anchorCtr="1"/>
          <a:lstStyle/>
          <a:p>
            <a:r>
              <a:rPr lang="zh-CN" altLang="en-US">
                <a:latin typeface="Times New Roman" panose="02020603050405020304" pitchFamily="18" charset="0"/>
              </a:rPr>
              <a:t>  </a:t>
            </a:r>
            <a:r>
              <a:rPr lang="zh-CN" altLang="en-US" sz="2400">
                <a:latin typeface="Times New Roman" panose="02020603050405020304" pitchFamily="18" charset="0"/>
              </a:rPr>
              <a:t>中央处理器</a:t>
            </a:r>
          </a:p>
          <a:p>
            <a:r>
              <a:rPr lang="zh-CN" altLang="en-US" sz="2400">
                <a:latin typeface="Times New Roman" panose="02020603050405020304" pitchFamily="18" charset="0"/>
              </a:rPr>
              <a:t>       </a:t>
            </a:r>
            <a:r>
              <a:rPr lang="en-US" altLang="zh-CN" sz="2400">
                <a:latin typeface="Times New Roman" panose="02020603050405020304" pitchFamily="18" charset="0"/>
              </a:rPr>
              <a:t>CPU</a:t>
            </a:r>
          </a:p>
        </p:txBody>
      </p:sp>
      <p:grpSp>
        <p:nvGrpSpPr>
          <p:cNvPr id="2" name="Group 5"/>
          <p:cNvGrpSpPr/>
          <p:nvPr/>
        </p:nvGrpSpPr>
        <p:grpSpPr bwMode="auto">
          <a:xfrm>
            <a:off x="4079875" y="1531938"/>
            <a:ext cx="5715000" cy="609600"/>
            <a:chOff x="1670" y="1410"/>
            <a:chExt cx="3600" cy="384"/>
          </a:xfrm>
        </p:grpSpPr>
        <p:sp>
          <p:nvSpPr>
            <p:cNvPr id="20508" name="Rectangle 6"/>
            <p:cNvSpPr>
              <a:spLocks noChangeArrowheads="1"/>
            </p:cNvSpPr>
            <p:nvPr/>
          </p:nvSpPr>
          <p:spPr bwMode="auto">
            <a:xfrm>
              <a:off x="2941" y="1410"/>
              <a:ext cx="1139" cy="269"/>
            </a:xfrm>
            <a:prstGeom prst="rect">
              <a:avLst/>
            </a:prstGeom>
            <a:noFill/>
            <a:ln w="9525">
              <a:noFill/>
              <a:miter lim="800000"/>
            </a:ln>
          </p:spPr>
          <p:txBody>
            <a:bodyPr lIns="0" tIns="0" rIns="0" bIns="0">
              <a:spAutoFit/>
            </a:bodyPr>
            <a:lstStyle/>
            <a:p>
              <a:r>
                <a:rPr lang="en-US" altLang="zh-CN" sz="2800">
                  <a:solidFill>
                    <a:schemeClr val="folHlink"/>
                  </a:solidFill>
                  <a:latin typeface="Times New Roman" panose="02020603050405020304" pitchFamily="18" charset="0"/>
                </a:rPr>
                <a:t>I/O</a:t>
              </a:r>
              <a:r>
                <a:rPr lang="zh-CN" altLang="en-US" sz="2800">
                  <a:solidFill>
                    <a:schemeClr val="folHlink"/>
                  </a:solidFill>
                </a:rPr>
                <a:t>总线</a:t>
              </a:r>
              <a:endParaRPr lang="en-US" altLang="zh-CN" sz="2800">
                <a:solidFill>
                  <a:schemeClr val="folHlink"/>
                </a:solidFill>
                <a:latin typeface="Times New Roman" panose="02020603050405020304" pitchFamily="18" charset="0"/>
              </a:endParaRPr>
            </a:p>
          </p:txBody>
        </p:sp>
        <p:sp>
          <p:nvSpPr>
            <p:cNvPr id="20509" name="AutoShape 7"/>
            <p:cNvSpPr>
              <a:spLocks noChangeArrowheads="1"/>
            </p:cNvSpPr>
            <p:nvPr/>
          </p:nvSpPr>
          <p:spPr bwMode="auto">
            <a:xfrm>
              <a:off x="1670" y="1657"/>
              <a:ext cx="3600" cy="137"/>
            </a:xfrm>
            <a:prstGeom prst="leftRightArrow">
              <a:avLst>
                <a:gd name="adj1" fmla="val 50000"/>
                <a:gd name="adj2" fmla="val 77251"/>
              </a:avLst>
            </a:prstGeom>
            <a:solidFill>
              <a:schemeClr val="folHlink"/>
            </a:solidFill>
            <a:ln w="28575">
              <a:solidFill>
                <a:schemeClr val="folHlink"/>
              </a:solidFill>
              <a:miter lim="800000"/>
            </a:ln>
          </p:spPr>
          <p:txBody>
            <a:bodyPr wrap="none" anchor="ctr"/>
            <a:lstStyle/>
            <a:p>
              <a:pPr>
                <a:spcBef>
                  <a:spcPct val="20000"/>
                </a:spcBef>
              </a:pPr>
              <a:endParaRPr lang="zh-CN" altLang="en-US"/>
            </a:p>
          </p:txBody>
        </p:sp>
      </p:grpSp>
      <p:grpSp>
        <p:nvGrpSpPr>
          <p:cNvPr id="3" name="Group 8"/>
          <p:cNvGrpSpPr/>
          <p:nvPr/>
        </p:nvGrpSpPr>
        <p:grpSpPr bwMode="auto">
          <a:xfrm>
            <a:off x="2519364" y="2722563"/>
            <a:ext cx="661987" cy="1905000"/>
            <a:chOff x="687" y="2160"/>
            <a:chExt cx="417" cy="1200"/>
          </a:xfrm>
        </p:grpSpPr>
        <p:sp>
          <p:nvSpPr>
            <p:cNvPr id="20506" name="Rectangle 9"/>
            <p:cNvSpPr>
              <a:spLocks noChangeArrowheads="1"/>
            </p:cNvSpPr>
            <p:nvPr/>
          </p:nvSpPr>
          <p:spPr bwMode="auto">
            <a:xfrm>
              <a:off x="687" y="2313"/>
              <a:ext cx="273" cy="807"/>
            </a:xfrm>
            <a:prstGeom prst="rect">
              <a:avLst/>
            </a:prstGeom>
            <a:noFill/>
            <a:ln w="9525">
              <a:noFill/>
              <a:miter lim="800000"/>
            </a:ln>
          </p:spPr>
          <p:txBody>
            <a:bodyPr lIns="0" tIns="0" rIns="0" bIns="0">
              <a:spAutoFit/>
            </a:bodyPr>
            <a:lstStyle/>
            <a:p>
              <a:r>
                <a:rPr lang="en-US" altLang="zh-CN" sz="2800">
                  <a:solidFill>
                    <a:schemeClr val="folHlink"/>
                  </a:solidFill>
                  <a:latin typeface="Times New Roman" panose="02020603050405020304" pitchFamily="18" charset="0"/>
                </a:rPr>
                <a:t>M</a:t>
              </a:r>
            </a:p>
            <a:p>
              <a:r>
                <a:rPr lang="zh-CN" altLang="en-US" sz="2800">
                  <a:solidFill>
                    <a:schemeClr val="folHlink"/>
                  </a:solidFill>
                  <a:latin typeface="Times New Roman" panose="02020603050405020304" pitchFamily="18" charset="0"/>
                </a:rPr>
                <a:t>总</a:t>
              </a:r>
            </a:p>
            <a:p>
              <a:r>
                <a:rPr lang="zh-CN" altLang="en-US" sz="2800">
                  <a:solidFill>
                    <a:schemeClr val="folHlink"/>
                  </a:solidFill>
                  <a:latin typeface="Times New Roman" panose="02020603050405020304" pitchFamily="18" charset="0"/>
                </a:rPr>
                <a:t>线</a:t>
              </a:r>
            </a:p>
          </p:txBody>
        </p:sp>
        <p:sp>
          <p:nvSpPr>
            <p:cNvPr id="20507" name="AutoShape 10"/>
            <p:cNvSpPr>
              <a:spLocks noChangeArrowheads="1"/>
            </p:cNvSpPr>
            <p:nvPr/>
          </p:nvSpPr>
          <p:spPr bwMode="auto">
            <a:xfrm>
              <a:off x="960" y="2160"/>
              <a:ext cx="144" cy="1200"/>
            </a:xfrm>
            <a:prstGeom prst="upDownArrow">
              <a:avLst>
                <a:gd name="adj1" fmla="val 50000"/>
                <a:gd name="adj2" fmla="val 97955"/>
              </a:avLst>
            </a:prstGeom>
            <a:solidFill>
              <a:schemeClr val="folHlink"/>
            </a:solidFill>
            <a:ln w="9525">
              <a:solidFill>
                <a:schemeClr val="folHlink"/>
              </a:solidFill>
              <a:miter lim="800000"/>
            </a:ln>
          </p:spPr>
          <p:txBody>
            <a:bodyPr wrap="none" anchor="ctr"/>
            <a:lstStyle/>
            <a:p>
              <a:pPr>
                <a:spcBef>
                  <a:spcPct val="20000"/>
                </a:spcBef>
              </a:pPr>
              <a:endParaRPr lang="zh-CN" altLang="en-US"/>
            </a:p>
          </p:txBody>
        </p:sp>
      </p:grpSp>
      <p:grpSp>
        <p:nvGrpSpPr>
          <p:cNvPr id="4" name="Group 32"/>
          <p:cNvGrpSpPr/>
          <p:nvPr/>
        </p:nvGrpSpPr>
        <p:grpSpPr bwMode="auto">
          <a:xfrm>
            <a:off x="2278064" y="2112963"/>
            <a:ext cx="7532687" cy="3459162"/>
            <a:chOff x="535" y="1776"/>
            <a:chExt cx="4745" cy="2179"/>
          </a:xfrm>
        </p:grpSpPr>
        <p:grpSp>
          <p:nvGrpSpPr>
            <p:cNvPr id="20490" name="Group 31"/>
            <p:cNvGrpSpPr/>
            <p:nvPr/>
          </p:nvGrpSpPr>
          <p:grpSpPr bwMode="auto">
            <a:xfrm>
              <a:off x="535" y="1776"/>
              <a:ext cx="4745" cy="2179"/>
              <a:chOff x="535" y="1776"/>
              <a:chExt cx="4745" cy="2179"/>
            </a:xfrm>
          </p:grpSpPr>
          <p:sp>
            <p:nvSpPr>
              <p:cNvPr id="20492" name="Rectangle 14"/>
              <p:cNvSpPr>
                <a:spLocks noChangeArrowheads="1"/>
              </p:cNvSpPr>
              <p:nvPr/>
            </p:nvSpPr>
            <p:spPr bwMode="auto">
              <a:xfrm>
                <a:off x="535" y="3360"/>
                <a:ext cx="1059" cy="595"/>
              </a:xfrm>
              <a:prstGeom prst="rect">
                <a:avLst/>
              </a:prstGeom>
              <a:noFill/>
              <a:ln w="38100">
                <a:solidFill>
                  <a:schemeClr val="folHlink"/>
                </a:solidFill>
                <a:miter lim="800000"/>
              </a:ln>
            </p:spPr>
            <p:txBody>
              <a:bodyPr tIns="262800" anchorCtr="1"/>
              <a:lstStyle/>
              <a:p>
                <a:r>
                  <a:rPr lang="zh-CN" altLang="en-US" sz="2400">
                    <a:latin typeface="Times New Roman" panose="02020603050405020304" pitchFamily="18" charset="0"/>
                  </a:rPr>
                  <a:t>主存 </a:t>
                </a:r>
              </a:p>
              <a:p>
                <a:r>
                  <a:rPr lang="zh-CN" altLang="en-US" sz="2400">
                    <a:latin typeface="Times New Roman" panose="02020603050405020304" pitchFamily="18" charset="0"/>
                  </a:rPr>
                  <a:t>    </a:t>
                </a:r>
                <a:endParaRPr lang="en-US" altLang="zh-CN" sz="2400">
                  <a:latin typeface="Times New Roman" panose="02020603050405020304" pitchFamily="18" charset="0"/>
                </a:endParaRPr>
              </a:p>
            </p:txBody>
          </p:sp>
          <p:sp>
            <p:nvSpPr>
              <p:cNvPr id="20493" name="Rectangle 15"/>
              <p:cNvSpPr>
                <a:spLocks noChangeArrowheads="1"/>
              </p:cNvSpPr>
              <p:nvPr/>
            </p:nvSpPr>
            <p:spPr bwMode="auto">
              <a:xfrm>
                <a:off x="1779" y="2448"/>
                <a:ext cx="934" cy="320"/>
              </a:xfrm>
              <a:prstGeom prst="rect">
                <a:avLst/>
              </a:prstGeom>
              <a:noFill/>
              <a:ln w="38100">
                <a:solidFill>
                  <a:schemeClr val="folHlink"/>
                </a:solidFill>
                <a:miter lim="800000"/>
              </a:ln>
            </p:spPr>
            <p:txBody>
              <a:bodyPr anchorCtr="1"/>
              <a:lstStyle/>
              <a:p>
                <a:r>
                  <a:rPr lang="en-US" altLang="zh-CN" sz="2400">
                    <a:latin typeface="Times New Roman" panose="02020603050405020304" pitchFamily="18" charset="0"/>
                  </a:rPr>
                  <a:t>I/O</a:t>
                </a:r>
                <a:r>
                  <a:rPr lang="zh-CN" altLang="en-US" sz="2400">
                    <a:latin typeface="Times New Roman" panose="02020603050405020304" pitchFamily="18" charset="0"/>
                  </a:rPr>
                  <a:t>接口</a:t>
                </a:r>
              </a:p>
            </p:txBody>
          </p:sp>
          <p:sp>
            <p:nvSpPr>
              <p:cNvPr id="20494" name="Freeform 16"/>
              <p:cNvSpPr/>
              <p:nvPr/>
            </p:nvSpPr>
            <p:spPr bwMode="auto">
              <a:xfrm>
                <a:off x="2205" y="1776"/>
                <a:ext cx="147" cy="672"/>
              </a:xfrm>
              <a:custGeom>
                <a:avLst/>
                <a:gdLst>
                  <a:gd name="T0" fmla="*/ 79 w 139"/>
                  <a:gd name="T1" fmla="*/ 0 h 495"/>
                  <a:gd name="T2" fmla="*/ 155 w 139"/>
                  <a:gd name="T3" fmla="*/ 182 h 495"/>
                  <a:gd name="T4" fmla="*/ 116 w 139"/>
                  <a:gd name="T5" fmla="*/ 182 h 495"/>
                  <a:gd name="T6" fmla="*/ 116 w 139"/>
                  <a:gd name="T7" fmla="*/ 730 h 495"/>
                  <a:gd name="T8" fmla="*/ 155 w 139"/>
                  <a:gd name="T9" fmla="*/ 730 h 495"/>
                  <a:gd name="T10" fmla="*/ 79 w 139"/>
                  <a:gd name="T11" fmla="*/ 912 h 495"/>
                  <a:gd name="T12" fmla="*/ 0 w 139"/>
                  <a:gd name="T13" fmla="*/ 730 h 495"/>
                  <a:gd name="T14" fmla="*/ 39 w 139"/>
                  <a:gd name="T15" fmla="*/ 730 h 495"/>
                  <a:gd name="T16" fmla="*/ 39 w 139"/>
                  <a:gd name="T17" fmla="*/ 182 h 495"/>
                  <a:gd name="T18" fmla="*/ 0 w 139"/>
                  <a:gd name="T19" fmla="*/ 182 h 495"/>
                  <a:gd name="T20" fmla="*/ 79 w 139"/>
                  <a:gd name="T21" fmla="*/ 0 h 49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39"/>
                  <a:gd name="T34" fmla="*/ 0 h 495"/>
                  <a:gd name="T35" fmla="*/ 139 w 139"/>
                  <a:gd name="T36" fmla="*/ 495 h 49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39" h="495">
                    <a:moveTo>
                      <a:pt x="71" y="0"/>
                    </a:moveTo>
                    <a:lnTo>
                      <a:pt x="139" y="99"/>
                    </a:lnTo>
                    <a:lnTo>
                      <a:pt x="104" y="99"/>
                    </a:lnTo>
                    <a:lnTo>
                      <a:pt x="104" y="396"/>
                    </a:lnTo>
                    <a:lnTo>
                      <a:pt x="139" y="396"/>
                    </a:lnTo>
                    <a:lnTo>
                      <a:pt x="71" y="495"/>
                    </a:lnTo>
                    <a:lnTo>
                      <a:pt x="0" y="396"/>
                    </a:lnTo>
                    <a:lnTo>
                      <a:pt x="35" y="396"/>
                    </a:lnTo>
                    <a:lnTo>
                      <a:pt x="35" y="99"/>
                    </a:lnTo>
                    <a:lnTo>
                      <a:pt x="0" y="99"/>
                    </a:lnTo>
                    <a:lnTo>
                      <a:pt x="71" y="0"/>
                    </a:lnTo>
                    <a:close/>
                  </a:path>
                </a:pathLst>
              </a:custGeom>
              <a:noFill/>
              <a:ln w="38100">
                <a:solidFill>
                  <a:schemeClr val="folHlink"/>
                </a:solidFill>
                <a:round/>
              </a:ln>
            </p:spPr>
            <p:txBody>
              <a:bodyPr/>
              <a:lstStyle/>
              <a:p>
                <a:endParaRPr lang="zh-CN" altLang="en-US"/>
              </a:p>
            </p:txBody>
          </p:sp>
          <p:sp>
            <p:nvSpPr>
              <p:cNvPr id="20495" name="Freeform 17"/>
              <p:cNvSpPr/>
              <p:nvPr/>
            </p:nvSpPr>
            <p:spPr bwMode="auto">
              <a:xfrm>
                <a:off x="2205" y="2784"/>
                <a:ext cx="147" cy="576"/>
              </a:xfrm>
              <a:custGeom>
                <a:avLst/>
                <a:gdLst>
                  <a:gd name="T0" fmla="*/ 79 w 139"/>
                  <a:gd name="T1" fmla="*/ 0 h 467"/>
                  <a:gd name="T2" fmla="*/ 155 w 139"/>
                  <a:gd name="T3" fmla="*/ 143 h 467"/>
                  <a:gd name="T4" fmla="*/ 116 w 139"/>
                  <a:gd name="T5" fmla="*/ 143 h 467"/>
                  <a:gd name="T6" fmla="*/ 116 w 139"/>
                  <a:gd name="T7" fmla="*/ 569 h 467"/>
                  <a:gd name="T8" fmla="*/ 155 w 139"/>
                  <a:gd name="T9" fmla="*/ 569 h 467"/>
                  <a:gd name="T10" fmla="*/ 79 w 139"/>
                  <a:gd name="T11" fmla="*/ 710 h 467"/>
                  <a:gd name="T12" fmla="*/ 0 w 139"/>
                  <a:gd name="T13" fmla="*/ 569 h 467"/>
                  <a:gd name="T14" fmla="*/ 39 w 139"/>
                  <a:gd name="T15" fmla="*/ 569 h 467"/>
                  <a:gd name="T16" fmla="*/ 39 w 139"/>
                  <a:gd name="T17" fmla="*/ 143 h 467"/>
                  <a:gd name="T18" fmla="*/ 0 w 139"/>
                  <a:gd name="T19" fmla="*/ 143 h 467"/>
                  <a:gd name="T20" fmla="*/ 79 w 139"/>
                  <a:gd name="T21" fmla="*/ 0 h 46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39"/>
                  <a:gd name="T34" fmla="*/ 0 h 467"/>
                  <a:gd name="T35" fmla="*/ 139 w 139"/>
                  <a:gd name="T36" fmla="*/ 467 h 46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39" h="467">
                    <a:moveTo>
                      <a:pt x="71" y="0"/>
                    </a:moveTo>
                    <a:lnTo>
                      <a:pt x="139" y="94"/>
                    </a:lnTo>
                    <a:lnTo>
                      <a:pt x="104" y="94"/>
                    </a:lnTo>
                    <a:lnTo>
                      <a:pt x="104" y="374"/>
                    </a:lnTo>
                    <a:lnTo>
                      <a:pt x="139" y="374"/>
                    </a:lnTo>
                    <a:lnTo>
                      <a:pt x="71" y="467"/>
                    </a:lnTo>
                    <a:lnTo>
                      <a:pt x="0" y="374"/>
                    </a:lnTo>
                    <a:lnTo>
                      <a:pt x="35" y="374"/>
                    </a:lnTo>
                    <a:lnTo>
                      <a:pt x="35" y="94"/>
                    </a:lnTo>
                    <a:lnTo>
                      <a:pt x="0" y="94"/>
                    </a:lnTo>
                    <a:lnTo>
                      <a:pt x="71" y="0"/>
                    </a:lnTo>
                    <a:close/>
                  </a:path>
                </a:pathLst>
              </a:custGeom>
              <a:noFill/>
              <a:ln w="38100">
                <a:solidFill>
                  <a:schemeClr val="folHlink"/>
                </a:solidFill>
                <a:round/>
              </a:ln>
            </p:spPr>
            <p:txBody>
              <a:bodyPr/>
              <a:lstStyle/>
              <a:p>
                <a:endParaRPr lang="zh-CN" altLang="en-US"/>
              </a:p>
            </p:txBody>
          </p:sp>
          <p:sp>
            <p:nvSpPr>
              <p:cNvPr id="20496" name="Rectangle 18"/>
              <p:cNvSpPr>
                <a:spLocks noChangeArrowheads="1"/>
              </p:cNvSpPr>
              <p:nvPr/>
            </p:nvSpPr>
            <p:spPr bwMode="auto">
              <a:xfrm>
                <a:off x="1779" y="3360"/>
                <a:ext cx="934" cy="595"/>
              </a:xfrm>
              <a:prstGeom prst="rect">
                <a:avLst/>
              </a:prstGeom>
              <a:noFill/>
              <a:ln w="38100">
                <a:solidFill>
                  <a:schemeClr val="folHlink"/>
                </a:solidFill>
                <a:miter lim="800000"/>
              </a:ln>
            </p:spPr>
            <p:txBody>
              <a:bodyPr anchorCtr="1"/>
              <a:lstStyle/>
              <a:p>
                <a:r>
                  <a:rPr lang="zh-CN" altLang="en-US" sz="2800">
                    <a:latin typeface="Times New Roman" panose="02020603050405020304" pitchFamily="18" charset="0"/>
                  </a:rPr>
                  <a:t> </a:t>
                </a:r>
                <a:r>
                  <a:rPr lang="zh-CN" altLang="en-US" sz="1000">
                    <a:latin typeface="Times New Roman" panose="02020603050405020304" pitchFamily="18" charset="0"/>
                  </a:rPr>
                  <a:t>     </a:t>
                </a:r>
                <a:r>
                  <a:rPr lang="en-US" altLang="zh-CN" sz="2400">
                    <a:latin typeface="Times New Roman" panose="02020603050405020304" pitchFamily="18" charset="0"/>
                  </a:rPr>
                  <a:t>I/O</a:t>
                </a:r>
                <a:endParaRPr lang="zh-CN" altLang="en-US" sz="2400">
                  <a:latin typeface="Times New Roman" panose="02020603050405020304" pitchFamily="18" charset="0"/>
                </a:endParaRPr>
              </a:p>
              <a:p>
                <a:r>
                  <a:rPr lang="zh-CN" altLang="en-US" sz="2400">
                    <a:latin typeface="Times New Roman" panose="02020603050405020304" pitchFamily="18" charset="0"/>
                  </a:rPr>
                  <a:t> 设备1</a:t>
                </a:r>
              </a:p>
            </p:txBody>
          </p:sp>
          <p:sp>
            <p:nvSpPr>
              <p:cNvPr id="20497" name="Rectangle 19"/>
              <p:cNvSpPr>
                <a:spLocks noChangeArrowheads="1"/>
              </p:cNvSpPr>
              <p:nvPr/>
            </p:nvSpPr>
            <p:spPr bwMode="auto">
              <a:xfrm>
                <a:off x="2954" y="3360"/>
                <a:ext cx="934" cy="595"/>
              </a:xfrm>
              <a:prstGeom prst="rect">
                <a:avLst/>
              </a:prstGeom>
              <a:noFill/>
              <a:ln w="38100">
                <a:solidFill>
                  <a:schemeClr val="folHlink"/>
                </a:solidFill>
                <a:miter lim="800000"/>
              </a:ln>
            </p:spPr>
            <p:txBody>
              <a:bodyPr anchorCtr="1"/>
              <a:lstStyle/>
              <a:p>
                <a:r>
                  <a:rPr lang="zh-CN" altLang="en-US" sz="2800">
                    <a:latin typeface="Times New Roman" panose="02020603050405020304" pitchFamily="18" charset="0"/>
                  </a:rPr>
                  <a:t> </a:t>
                </a:r>
                <a:r>
                  <a:rPr lang="zh-CN" altLang="en-US" sz="1000">
                    <a:latin typeface="Times New Roman" panose="02020603050405020304" pitchFamily="18" charset="0"/>
                  </a:rPr>
                  <a:t>    </a:t>
                </a:r>
                <a:r>
                  <a:rPr lang="en-US" altLang="zh-CN" sz="2400">
                    <a:latin typeface="Times New Roman" panose="02020603050405020304" pitchFamily="18" charset="0"/>
                  </a:rPr>
                  <a:t>I/O</a:t>
                </a:r>
                <a:endParaRPr lang="zh-CN" altLang="en-US" sz="2400">
                  <a:latin typeface="Times New Roman" panose="02020603050405020304" pitchFamily="18" charset="0"/>
                </a:endParaRPr>
              </a:p>
              <a:p>
                <a:r>
                  <a:rPr lang="zh-CN" altLang="en-US" sz="2400">
                    <a:latin typeface="Times New Roman" panose="02020603050405020304" pitchFamily="18" charset="0"/>
                  </a:rPr>
                  <a:t> 设备2</a:t>
                </a:r>
              </a:p>
            </p:txBody>
          </p:sp>
          <p:sp>
            <p:nvSpPr>
              <p:cNvPr id="20498" name="Freeform 20"/>
              <p:cNvSpPr/>
              <p:nvPr/>
            </p:nvSpPr>
            <p:spPr bwMode="auto">
              <a:xfrm>
                <a:off x="3357" y="1776"/>
                <a:ext cx="147" cy="672"/>
              </a:xfrm>
              <a:custGeom>
                <a:avLst/>
                <a:gdLst>
                  <a:gd name="T0" fmla="*/ 79 w 139"/>
                  <a:gd name="T1" fmla="*/ 0 h 495"/>
                  <a:gd name="T2" fmla="*/ 155 w 139"/>
                  <a:gd name="T3" fmla="*/ 182 h 495"/>
                  <a:gd name="T4" fmla="*/ 116 w 139"/>
                  <a:gd name="T5" fmla="*/ 182 h 495"/>
                  <a:gd name="T6" fmla="*/ 116 w 139"/>
                  <a:gd name="T7" fmla="*/ 730 h 495"/>
                  <a:gd name="T8" fmla="*/ 155 w 139"/>
                  <a:gd name="T9" fmla="*/ 730 h 495"/>
                  <a:gd name="T10" fmla="*/ 79 w 139"/>
                  <a:gd name="T11" fmla="*/ 912 h 495"/>
                  <a:gd name="T12" fmla="*/ 0 w 139"/>
                  <a:gd name="T13" fmla="*/ 730 h 495"/>
                  <a:gd name="T14" fmla="*/ 39 w 139"/>
                  <a:gd name="T15" fmla="*/ 730 h 495"/>
                  <a:gd name="T16" fmla="*/ 39 w 139"/>
                  <a:gd name="T17" fmla="*/ 182 h 495"/>
                  <a:gd name="T18" fmla="*/ 0 w 139"/>
                  <a:gd name="T19" fmla="*/ 182 h 495"/>
                  <a:gd name="T20" fmla="*/ 79 w 139"/>
                  <a:gd name="T21" fmla="*/ 0 h 49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39"/>
                  <a:gd name="T34" fmla="*/ 0 h 495"/>
                  <a:gd name="T35" fmla="*/ 139 w 139"/>
                  <a:gd name="T36" fmla="*/ 495 h 49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39" h="495">
                    <a:moveTo>
                      <a:pt x="71" y="0"/>
                    </a:moveTo>
                    <a:lnTo>
                      <a:pt x="139" y="99"/>
                    </a:lnTo>
                    <a:lnTo>
                      <a:pt x="104" y="99"/>
                    </a:lnTo>
                    <a:lnTo>
                      <a:pt x="104" y="396"/>
                    </a:lnTo>
                    <a:lnTo>
                      <a:pt x="139" y="396"/>
                    </a:lnTo>
                    <a:lnTo>
                      <a:pt x="71" y="495"/>
                    </a:lnTo>
                    <a:lnTo>
                      <a:pt x="0" y="396"/>
                    </a:lnTo>
                    <a:lnTo>
                      <a:pt x="35" y="396"/>
                    </a:lnTo>
                    <a:lnTo>
                      <a:pt x="35" y="99"/>
                    </a:lnTo>
                    <a:lnTo>
                      <a:pt x="0" y="99"/>
                    </a:lnTo>
                    <a:lnTo>
                      <a:pt x="71" y="0"/>
                    </a:lnTo>
                    <a:close/>
                  </a:path>
                </a:pathLst>
              </a:custGeom>
              <a:noFill/>
              <a:ln w="38100">
                <a:solidFill>
                  <a:schemeClr val="folHlink"/>
                </a:solidFill>
                <a:round/>
              </a:ln>
            </p:spPr>
            <p:txBody>
              <a:bodyPr/>
              <a:lstStyle/>
              <a:p>
                <a:endParaRPr lang="zh-CN" altLang="en-US"/>
              </a:p>
            </p:txBody>
          </p:sp>
          <p:sp>
            <p:nvSpPr>
              <p:cNvPr id="20499" name="Freeform 21"/>
              <p:cNvSpPr/>
              <p:nvPr/>
            </p:nvSpPr>
            <p:spPr bwMode="auto">
              <a:xfrm>
                <a:off x="3357" y="2784"/>
                <a:ext cx="147" cy="576"/>
              </a:xfrm>
              <a:custGeom>
                <a:avLst/>
                <a:gdLst>
                  <a:gd name="T0" fmla="*/ 79 w 139"/>
                  <a:gd name="T1" fmla="*/ 0 h 467"/>
                  <a:gd name="T2" fmla="*/ 155 w 139"/>
                  <a:gd name="T3" fmla="*/ 143 h 467"/>
                  <a:gd name="T4" fmla="*/ 116 w 139"/>
                  <a:gd name="T5" fmla="*/ 143 h 467"/>
                  <a:gd name="T6" fmla="*/ 116 w 139"/>
                  <a:gd name="T7" fmla="*/ 569 h 467"/>
                  <a:gd name="T8" fmla="*/ 155 w 139"/>
                  <a:gd name="T9" fmla="*/ 569 h 467"/>
                  <a:gd name="T10" fmla="*/ 79 w 139"/>
                  <a:gd name="T11" fmla="*/ 710 h 467"/>
                  <a:gd name="T12" fmla="*/ 0 w 139"/>
                  <a:gd name="T13" fmla="*/ 569 h 467"/>
                  <a:gd name="T14" fmla="*/ 39 w 139"/>
                  <a:gd name="T15" fmla="*/ 569 h 467"/>
                  <a:gd name="T16" fmla="*/ 39 w 139"/>
                  <a:gd name="T17" fmla="*/ 143 h 467"/>
                  <a:gd name="T18" fmla="*/ 0 w 139"/>
                  <a:gd name="T19" fmla="*/ 143 h 467"/>
                  <a:gd name="T20" fmla="*/ 79 w 139"/>
                  <a:gd name="T21" fmla="*/ 0 h 46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39"/>
                  <a:gd name="T34" fmla="*/ 0 h 467"/>
                  <a:gd name="T35" fmla="*/ 139 w 139"/>
                  <a:gd name="T36" fmla="*/ 467 h 46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39" h="467">
                    <a:moveTo>
                      <a:pt x="71" y="0"/>
                    </a:moveTo>
                    <a:lnTo>
                      <a:pt x="139" y="94"/>
                    </a:lnTo>
                    <a:lnTo>
                      <a:pt x="104" y="94"/>
                    </a:lnTo>
                    <a:lnTo>
                      <a:pt x="104" y="374"/>
                    </a:lnTo>
                    <a:lnTo>
                      <a:pt x="139" y="374"/>
                    </a:lnTo>
                    <a:lnTo>
                      <a:pt x="71" y="467"/>
                    </a:lnTo>
                    <a:lnTo>
                      <a:pt x="0" y="374"/>
                    </a:lnTo>
                    <a:lnTo>
                      <a:pt x="35" y="374"/>
                    </a:lnTo>
                    <a:lnTo>
                      <a:pt x="35" y="94"/>
                    </a:lnTo>
                    <a:lnTo>
                      <a:pt x="0" y="94"/>
                    </a:lnTo>
                    <a:lnTo>
                      <a:pt x="71" y="0"/>
                    </a:lnTo>
                    <a:close/>
                  </a:path>
                </a:pathLst>
              </a:custGeom>
              <a:noFill/>
              <a:ln w="38100">
                <a:solidFill>
                  <a:schemeClr val="folHlink"/>
                </a:solidFill>
                <a:round/>
              </a:ln>
            </p:spPr>
            <p:txBody>
              <a:bodyPr/>
              <a:lstStyle/>
              <a:p>
                <a:endParaRPr lang="zh-CN" altLang="en-US"/>
              </a:p>
            </p:txBody>
          </p:sp>
          <p:sp>
            <p:nvSpPr>
              <p:cNvPr id="20500" name="Rectangle 22"/>
              <p:cNvSpPr>
                <a:spLocks noChangeArrowheads="1"/>
              </p:cNvSpPr>
              <p:nvPr/>
            </p:nvSpPr>
            <p:spPr bwMode="auto">
              <a:xfrm>
                <a:off x="4035" y="2448"/>
                <a:ext cx="237" cy="233"/>
              </a:xfrm>
              <a:prstGeom prst="rect">
                <a:avLst/>
              </a:prstGeom>
              <a:noFill/>
              <a:ln w="38100">
                <a:noFill/>
                <a:miter lim="800000"/>
              </a:ln>
            </p:spPr>
            <p:txBody>
              <a:bodyPr lIns="0" tIns="0" rIns="0" bIns="0">
                <a:spAutoFit/>
              </a:bodyPr>
              <a:lstStyle/>
              <a:p>
                <a:r>
                  <a:rPr lang="zh-CN" altLang="en-US" sz="2400">
                    <a:solidFill>
                      <a:schemeClr val="folHlink"/>
                    </a:solidFill>
                    <a:latin typeface="Times New Roman" panose="02020603050405020304" pitchFamily="18" charset="0"/>
                  </a:rPr>
                  <a:t>…</a:t>
                </a:r>
              </a:p>
            </p:txBody>
          </p:sp>
          <p:sp>
            <p:nvSpPr>
              <p:cNvPr id="20501" name="Freeform 23"/>
              <p:cNvSpPr/>
              <p:nvPr/>
            </p:nvSpPr>
            <p:spPr bwMode="auto">
              <a:xfrm>
                <a:off x="4749" y="1776"/>
                <a:ext cx="147" cy="672"/>
              </a:xfrm>
              <a:custGeom>
                <a:avLst/>
                <a:gdLst>
                  <a:gd name="T0" fmla="*/ 79 w 139"/>
                  <a:gd name="T1" fmla="*/ 0 h 495"/>
                  <a:gd name="T2" fmla="*/ 155 w 139"/>
                  <a:gd name="T3" fmla="*/ 182 h 495"/>
                  <a:gd name="T4" fmla="*/ 116 w 139"/>
                  <a:gd name="T5" fmla="*/ 182 h 495"/>
                  <a:gd name="T6" fmla="*/ 116 w 139"/>
                  <a:gd name="T7" fmla="*/ 730 h 495"/>
                  <a:gd name="T8" fmla="*/ 155 w 139"/>
                  <a:gd name="T9" fmla="*/ 730 h 495"/>
                  <a:gd name="T10" fmla="*/ 79 w 139"/>
                  <a:gd name="T11" fmla="*/ 912 h 495"/>
                  <a:gd name="T12" fmla="*/ 0 w 139"/>
                  <a:gd name="T13" fmla="*/ 730 h 495"/>
                  <a:gd name="T14" fmla="*/ 39 w 139"/>
                  <a:gd name="T15" fmla="*/ 730 h 495"/>
                  <a:gd name="T16" fmla="*/ 39 w 139"/>
                  <a:gd name="T17" fmla="*/ 182 h 495"/>
                  <a:gd name="T18" fmla="*/ 0 w 139"/>
                  <a:gd name="T19" fmla="*/ 182 h 495"/>
                  <a:gd name="T20" fmla="*/ 79 w 139"/>
                  <a:gd name="T21" fmla="*/ 0 h 49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39"/>
                  <a:gd name="T34" fmla="*/ 0 h 495"/>
                  <a:gd name="T35" fmla="*/ 139 w 139"/>
                  <a:gd name="T36" fmla="*/ 495 h 49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39" h="495">
                    <a:moveTo>
                      <a:pt x="71" y="0"/>
                    </a:moveTo>
                    <a:lnTo>
                      <a:pt x="139" y="99"/>
                    </a:lnTo>
                    <a:lnTo>
                      <a:pt x="104" y="99"/>
                    </a:lnTo>
                    <a:lnTo>
                      <a:pt x="104" y="396"/>
                    </a:lnTo>
                    <a:lnTo>
                      <a:pt x="139" y="396"/>
                    </a:lnTo>
                    <a:lnTo>
                      <a:pt x="71" y="495"/>
                    </a:lnTo>
                    <a:lnTo>
                      <a:pt x="0" y="396"/>
                    </a:lnTo>
                    <a:lnTo>
                      <a:pt x="35" y="396"/>
                    </a:lnTo>
                    <a:lnTo>
                      <a:pt x="35" y="99"/>
                    </a:lnTo>
                    <a:lnTo>
                      <a:pt x="0" y="99"/>
                    </a:lnTo>
                    <a:lnTo>
                      <a:pt x="71" y="0"/>
                    </a:lnTo>
                    <a:close/>
                  </a:path>
                </a:pathLst>
              </a:custGeom>
              <a:noFill/>
              <a:ln w="38100">
                <a:solidFill>
                  <a:schemeClr val="folHlink"/>
                </a:solidFill>
                <a:round/>
              </a:ln>
            </p:spPr>
            <p:txBody>
              <a:bodyPr/>
              <a:lstStyle/>
              <a:p>
                <a:endParaRPr lang="zh-CN" altLang="en-US"/>
              </a:p>
            </p:txBody>
          </p:sp>
          <p:sp>
            <p:nvSpPr>
              <p:cNvPr id="20502" name="Freeform 24"/>
              <p:cNvSpPr/>
              <p:nvPr/>
            </p:nvSpPr>
            <p:spPr bwMode="auto">
              <a:xfrm>
                <a:off x="4749" y="2784"/>
                <a:ext cx="147" cy="576"/>
              </a:xfrm>
              <a:custGeom>
                <a:avLst/>
                <a:gdLst>
                  <a:gd name="T0" fmla="*/ 79 w 139"/>
                  <a:gd name="T1" fmla="*/ 0 h 467"/>
                  <a:gd name="T2" fmla="*/ 155 w 139"/>
                  <a:gd name="T3" fmla="*/ 143 h 467"/>
                  <a:gd name="T4" fmla="*/ 116 w 139"/>
                  <a:gd name="T5" fmla="*/ 143 h 467"/>
                  <a:gd name="T6" fmla="*/ 116 w 139"/>
                  <a:gd name="T7" fmla="*/ 569 h 467"/>
                  <a:gd name="T8" fmla="*/ 155 w 139"/>
                  <a:gd name="T9" fmla="*/ 569 h 467"/>
                  <a:gd name="T10" fmla="*/ 79 w 139"/>
                  <a:gd name="T11" fmla="*/ 710 h 467"/>
                  <a:gd name="T12" fmla="*/ 0 w 139"/>
                  <a:gd name="T13" fmla="*/ 569 h 467"/>
                  <a:gd name="T14" fmla="*/ 39 w 139"/>
                  <a:gd name="T15" fmla="*/ 569 h 467"/>
                  <a:gd name="T16" fmla="*/ 39 w 139"/>
                  <a:gd name="T17" fmla="*/ 143 h 467"/>
                  <a:gd name="T18" fmla="*/ 0 w 139"/>
                  <a:gd name="T19" fmla="*/ 143 h 467"/>
                  <a:gd name="T20" fmla="*/ 79 w 139"/>
                  <a:gd name="T21" fmla="*/ 0 h 46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39"/>
                  <a:gd name="T34" fmla="*/ 0 h 467"/>
                  <a:gd name="T35" fmla="*/ 139 w 139"/>
                  <a:gd name="T36" fmla="*/ 467 h 46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39" h="467">
                    <a:moveTo>
                      <a:pt x="71" y="0"/>
                    </a:moveTo>
                    <a:lnTo>
                      <a:pt x="139" y="94"/>
                    </a:lnTo>
                    <a:lnTo>
                      <a:pt x="104" y="94"/>
                    </a:lnTo>
                    <a:lnTo>
                      <a:pt x="104" y="374"/>
                    </a:lnTo>
                    <a:lnTo>
                      <a:pt x="139" y="374"/>
                    </a:lnTo>
                    <a:lnTo>
                      <a:pt x="71" y="467"/>
                    </a:lnTo>
                    <a:lnTo>
                      <a:pt x="0" y="374"/>
                    </a:lnTo>
                    <a:lnTo>
                      <a:pt x="35" y="374"/>
                    </a:lnTo>
                    <a:lnTo>
                      <a:pt x="35" y="94"/>
                    </a:lnTo>
                    <a:lnTo>
                      <a:pt x="0" y="94"/>
                    </a:lnTo>
                    <a:lnTo>
                      <a:pt x="71" y="0"/>
                    </a:lnTo>
                    <a:close/>
                  </a:path>
                </a:pathLst>
              </a:custGeom>
              <a:noFill/>
              <a:ln w="38100">
                <a:solidFill>
                  <a:schemeClr val="folHlink"/>
                </a:solidFill>
                <a:round/>
              </a:ln>
            </p:spPr>
            <p:txBody>
              <a:bodyPr/>
              <a:lstStyle/>
              <a:p>
                <a:endParaRPr lang="zh-CN" altLang="en-US"/>
              </a:p>
            </p:txBody>
          </p:sp>
          <p:sp>
            <p:nvSpPr>
              <p:cNvPr id="20503" name="Rectangle 25"/>
              <p:cNvSpPr>
                <a:spLocks noChangeArrowheads="1"/>
              </p:cNvSpPr>
              <p:nvPr/>
            </p:nvSpPr>
            <p:spPr bwMode="auto">
              <a:xfrm>
                <a:off x="4035" y="3523"/>
                <a:ext cx="237" cy="233"/>
              </a:xfrm>
              <a:prstGeom prst="rect">
                <a:avLst/>
              </a:prstGeom>
              <a:noFill/>
              <a:ln w="38100">
                <a:noFill/>
                <a:miter lim="800000"/>
              </a:ln>
            </p:spPr>
            <p:txBody>
              <a:bodyPr lIns="0" tIns="0" rIns="0" bIns="0">
                <a:spAutoFit/>
              </a:bodyPr>
              <a:lstStyle/>
              <a:p>
                <a:r>
                  <a:rPr lang="zh-CN" altLang="en-US" sz="2400">
                    <a:solidFill>
                      <a:schemeClr val="folHlink"/>
                    </a:solidFill>
                    <a:latin typeface="Times New Roman" panose="02020603050405020304" pitchFamily="18" charset="0"/>
                  </a:rPr>
                  <a:t>…</a:t>
                </a:r>
              </a:p>
            </p:txBody>
          </p:sp>
          <p:sp>
            <p:nvSpPr>
              <p:cNvPr id="20504" name="Rectangle 26"/>
              <p:cNvSpPr>
                <a:spLocks noChangeArrowheads="1"/>
              </p:cNvSpPr>
              <p:nvPr/>
            </p:nvSpPr>
            <p:spPr bwMode="auto">
              <a:xfrm>
                <a:off x="2954" y="2448"/>
                <a:ext cx="934" cy="320"/>
              </a:xfrm>
              <a:prstGeom prst="rect">
                <a:avLst/>
              </a:prstGeom>
              <a:noFill/>
              <a:ln w="38100">
                <a:solidFill>
                  <a:schemeClr val="folHlink"/>
                </a:solidFill>
                <a:miter lim="800000"/>
              </a:ln>
            </p:spPr>
            <p:txBody>
              <a:bodyPr anchorCtr="1"/>
              <a:lstStyle/>
              <a:p>
                <a:r>
                  <a:rPr lang="en-US" altLang="zh-CN" sz="2400">
                    <a:latin typeface="Times New Roman" panose="02020603050405020304" pitchFamily="18" charset="0"/>
                  </a:rPr>
                  <a:t>I/O</a:t>
                </a:r>
                <a:r>
                  <a:rPr lang="zh-CN" altLang="en-US" sz="2400">
                    <a:latin typeface="Times New Roman" panose="02020603050405020304" pitchFamily="18" charset="0"/>
                  </a:rPr>
                  <a:t>接口</a:t>
                </a:r>
              </a:p>
            </p:txBody>
          </p:sp>
          <p:sp>
            <p:nvSpPr>
              <p:cNvPr id="20505" name="Rectangle 27"/>
              <p:cNvSpPr>
                <a:spLocks noChangeArrowheads="1"/>
              </p:cNvSpPr>
              <p:nvPr/>
            </p:nvSpPr>
            <p:spPr bwMode="auto">
              <a:xfrm>
                <a:off x="4346" y="2448"/>
                <a:ext cx="934" cy="320"/>
              </a:xfrm>
              <a:prstGeom prst="rect">
                <a:avLst/>
              </a:prstGeom>
              <a:noFill/>
              <a:ln w="38100">
                <a:solidFill>
                  <a:schemeClr val="folHlink"/>
                </a:solidFill>
                <a:miter lim="800000"/>
              </a:ln>
            </p:spPr>
            <p:txBody>
              <a:bodyPr anchorCtr="1"/>
              <a:lstStyle/>
              <a:p>
                <a:r>
                  <a:rPr lang="en-US" altLang="zh-CN" sz="2400">
                    <a:latin typeface="Times New Roman" panose="02020603050405020304" pitchFamily="18" charset="0"/>
                  </a:rPr>
                  <a:t>I/O</a:t>
                </a:r>
                <a:r>
                  <a:rPr lang="zh-CN" altLang="en-US" sz="2400">
                    <a:latin typeface="Times New Roman" panose="02020603050405020304" pitchFamily="18" charset="0"/>
                  </a:rPr>
                  <a:t>接口</a:t>
                </a:r>
              </a:p>
            </p:txBody>
          </p:sp>
        </p:grpSp>
        <p:sp>
          <p:nvSpPr>
            <p:cNvPr id="20491" name="Rectangle 28"/>
            <p:cNvSpPr>
              <a:spLocks noChangeArrowheads="1"/>
            </p:cNvSpPr>
            <p:nvPr/>
          </p:nvSpPr>
          <p:spPr bwMode="auto">
            <a:xfrm>
              <a:off x="4346" y="3360"/>
              <a:ext cx="934" cy="595"/>
            </a:xfrm>
            <a:prstGeom prst="rect">
              <a:avLst/>
            </a:prstGeom>
            <a:noFill/>
            <a:ln w="38100">
              <a:solidFill>
                <a:schemeClr val="folHlink"/>
              </a:solidFill>
              <a:miter lim="800000"/>
            </a:ln>
          </p:spPr>
          <p:txBody>
            <a:bodyPr anchorCtr="1"/>
            <a:lstStyle/>
            <a:p>
              <a:r>
                <a:rPr lang="zh-CN" altLang="en-US" sz="2800">
                  <a:latin typeface="Times New Roman" panose="02020603050405020304" pitchFamily="18" charset="0"/>
                </a:rPr>
                <a:t> </a:t>
              </a:r>
              <a:r>
                <a:rPr lang="zh-CN" altLang="en-US" sz="1000">
                  <a:latin typeface="Times New Roman" panose="02020603050405020304" pitchFamily="18" charset="0"/>
                </a:rPr>
                <a:t>   </a:t>
              </a:r>
              <a:r>
                <a:rPr lang="en-US" altLang="zh-CN" sz="2400">
                  <a:latin typeface="Times New Roman" panose="02020603050405020304" pitchFamily="18" charset="0"/>
                </a:rPr>
                <a:t>I/O</a:t>
              </a:r>
              <a:endParaRPr lang="zh-CN" altLang="en-US" sz="2400">
                <a:latin typeface="Times New Roman" panose="02020603050405020304" pitchFamily="18" charset="0"/>
              </a:endParaRPr>
            </a:p>
            <a:p>
              <a:r>
                <a:rPr lang="zh-CN" altLang="en-US" sz="2400">
                  <a:latin typeface="Times New Roman" panose="02020603050405020304" pitchFamily="18" charset="0"/>
                </a:rPr>
                <a:t> 设备</a:t>
              </a:r>
              <a:r>
                <a:rPr lang="en-US" altLang="zh-CN" sz="2400" i="1">
                  <a:latin typeface="Times New Roman" panose="02020603050405020304" pitchFamily="18" charset="0"/>
                </a:rPr>
                <a:t>n</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fade">
                                      <p:cBhvr>
                                        <p:cTn id="16" dur="500"/>
                                        <p:tgtEl>
                                          <p:spTgt spid="3"/>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idx="1"/>
          </p:nvPr>
        </p:nvSpPr>
        <p:spPr/>
        <p:txBody>
          <a:bodyPr/>
          <a:lstStyle/>
          <a:p>
            <a:endParaRPr lang="zh-CN" altLang="en-US" dirty="0"/>
          </a:p>
        </p:txBody>
      </p:sp>
      <p:sp>
        <p:nvSpPr>
          <p:cNvPr id="4" name="标题 3"/>
          <p:cNvSpPr>
            <a:spLocks noGrp="1"/>
          </p:cNvSpPr>
          <p:nvPr>
            <p:ph type="title"/>
          </p:nvPr>
        </p:nvSpPr>
        <p:spPr/>
        <p:txBody>
          <a:bodyPr>
            <a:normAutofit fontScale="90000"/>
          </a:bodyPr>
          <a:lstStyle/>
          <a:p>
            <a:r>
              <a:rPr lang="zh-CN" altLang="en-US" dirty="0"/>
              <a:t>以存储器为中心的双总线结构框图</a:t>
            </a:r>
          </a:p>
        </p:txBody>
      </p:sp>
      <p:grpSp>
        <p:nvGrpSpPr>
          <p:cNvPr id="2" name="Group 3"/>
          <p:cNvGrpSpPr/>
          <p:nvPr/>
        </p:nvGrpSpPr>
        <p:grpSpPr bwMode="auto">
          <a:xfrm>
            <a:off x="1905000" y="1752600"/>
            <a:ext cx="8382000" cy="685800"/>
            <a:chOff x="288" y="1200"/>
            <a:chExt cx="5280" cy="432"/>
          </a:xfrm>
        </p:grpSpPr>
        <p:sp>
          <p:nvSpPr>
            <p:cNvPr id="21530" name="Rectangle 4"/>
            <p:cNvSpPr>
              <a:spLocks noChangeArrowheads="1"/>
            </p:cNvSpPr>
            <p:nvPr/>
          </p:nvSpPr>
          <p:spPr bwMode="auto">
            <a:xfrm>
              <a:off x="2526" y="1200"/>
              <a:ext cx="1458" cy="269"/>
            </a:xfrm>
            <a:prstGeom prst="rect">
              <a:avLst/>
            </a:prstGeom>
            <a:noFill/>
            <a:ln w="9525">
              <a:noFill/>
              <a:miter lim="800000"/>
            </a:ln>
          </p:spPr>
          <p:txBody>
            <a:bodyPr lIns="0" tIns="0" rIns="0" bIns="0">
              <a:spAutoFit/>
            </a:bodyPr>
            <a:lstStyle/>
            <a:p>
              <a:r>
                <a:rPr lang="zh-CN" altLang="en-US" sz="2800">
                  <a:solidFill>
                    <a:schemeClr val="folHlink"/>
                  </a:solidFill>
                </a:rPr>
                <a:t>系统总线</a:t>
              </a:r>
              <a:endParaRPr lang="zh-CN" altLang="en-US" sz="2800">
                <a:solidFill>
                  <a:schemeClr val="folHlink"/>
                </a:solidFill>
                <a:latin typeface="Times New Roman" panose="02020603050405020304" pitchFamily="18" charset="0"/>
              </a:endParaRPr>
            </a:p>
          </p:txBody>
        </p:sp>
        <p:sp>
          <p:nvSpPr>
            <p:cNvPr id="21531" name="Freeform 5"/>
            <p:cNvSpPr/>
            <p:nvPr/>
          </p:nvSpPr>
          <p:spPr bwMode="auto">
            <a:xfrm>
              <a:off x="288" y="1488"/>
              <a:ext cx="5280" cy="144"/>
            </a:xfrm>
            <a:custGeom>
              <a:avLst/>
              <a:gdLst>
                <a:gd name="T0" fmla="*/ 0 w 4569"/>
                <a:gd name="T1" fmla="*/ 70 h 148"/>
                <a:gd name="T2" fmla="*/ 277 w 4569"/>
                <a:gd name="T3" fmla="*/ 140 h 148"/>
                <a:gd name="T4" fmla="*/ 277 w 4569"/>
                <a:gd name="T5" fmla="*/ 118 h 148"/>
                <a:gd name="T6" fmla="*/ 5828 w 4569"/>
                <a:gd name="T7" fmla="*/ 118 h 148"/>
                <a:gd name="T8" fmla="*/ 5828 w 4569"/>
                <a:gd name="T9" fmla="*/ 140 h 148"/>
                <a:gd name="T10" fmla="*/ 6102 w 4569"/>
                <a:gd name="T11" fmla="*/ 70 h 148"/>
                <a:gd name="T12" fmla="*/ 5828 w 4569"/>
                <a:gd name="T13" fmla="*/ 0 h 148"/>
                <a:gd name="T14" fmla="*/ 5828 w 4569"/>
                <a:gd name="T15" fmla="*/ 23 h 148"/>
                <a:gd name="T16" fmla="*/ 277 w 4569"/>
                <a:gd name="T17" fmla="*/ 23 h 148"/>
                <a:gd name="T18" fmla="*/ 277 w 4569"/>
                <a:gd name="T19" fmla="*/ 0 h 148"/>
                <a:gd name="T20" fmla="*/ 0 w 4569"/>
                <a:gd name="T21" fmla="*/ 70 h 14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569"/>
                <a:gd name="T34" fmla="*/ 0 h 148"/>
                <a:gd name="T35" fmla="*/ 4569 w 4569"/>
                <a:gd name="T36" fmla="*/ 148 h 14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569" h="148">
                  <a:moveTo>
                    <a:pt x="0" y="74"/>
                  </a:moveTo>
                  <a:lnTo>
                    <a:pt x="208" y="148"/>
                  </a:lnTo>
                  <a:lnTo>
                    <a:pt x="208" y="124"/>
                  </a:lnTo>
                  <a:lnTo>
                    <a:pt x="4364" y="124"/>
                  </a:lnTo>
                  <a:lnTo>
                    <a:pt x="4364" y="148"/>
                  </a:lnTo>
                  <a:lnTo>
                    <a:pt x="4569" y="74"/>
                  </a:lnTo>
                  <a:lnTo>
                    <a:pt x="4364" y="0"/>
                  </a:lnTo>
                  <a:lnTo>
                    <a:pt x="4364" y="25"/>
                  </a:lnTo>
                  <a:lnTo>
                    <a:pt x="208" y="25"/>
                  </a:lnTo>
                  <a:lnTo>
                    <a:pt x="208" y="0"/>
                  </a:lnTo>
                  <a:lnTo>
                    <a:pt x="0" y="74"/>
                  </a:lnTo>
                  <a:close/>
                </a:path>
              </a:pathLst>
            </a:custGeom>
            <a:solidFill>
              <a:schemeClr val="folHlink"/>
            </a:solidFill>
            <a:ln w="17463">
              <a:solidFill>
                <a:schemeClr val="folHlink"/>
              </a:solidFill>
              <a:round/>
            </a:ln>
          </p:spPr>
          <p:txBody>
            <a:bodyPr/>
            <a:lstStyle/>
            <a:p>
              <a:endParaRPr lang="zh-CN" altLang="en-US"/>
            </a:p>
          </p:txBody>
        </p:sp>
      </p:grpSp>
      <p:sp>
        <p:nvSpPr>
          <p:cNvPr id="159750" name="Rectangle 6"/>
          <p:cNvSpPr>
            <a:spLocks noChangeArrowheads="1"/>
          </p:cNvSpPr>
          <p:nvPr/>
        </p:nvSpPr>
        <p:spPr bwMode="auto">
          <a:xfrm>
            <a:off x="5410200" y="3608388"/>
            <a:ext cx="1143000" cy="2622550"/>
          </a:xfrm>
          <a:prstGeom prst="rect">
            <a:avLst/>
          </a:prstGeom>
          <a:noFill/>
          <a:ln w="38100">
            <a:solidFill>
              <a:schemeClr val="folHlink"/>
            </a:solidFill>
            <a:miter lim="800000"/>
          </a:ln>
        </p:spPr>
        <p:txBody>
          <a:bodyPr/>
          <a:lstStyle/>
          <a:p>
            <a:endParaRPr lang="zh-CN" altLang="en-US" sz="3200">
              <a:latin typeface="Times New Roman" panose="02020603050405020304" pitchFamily="18" charset="0"/>
            </a:endParaRPr>
          </a:p>
          <a:p>
            <a:endParaRPr lang="en-US" altLang="zh-CN" sz="3200">
              <a:latin typeface="Times New Roman" panose="02020603050405020304" pitchFamily="18" charset="0"/>
            </a:endParaRPr>
          </a:p>
          <a:p>
            <a:r>
              <a:rPr lang="en-US" altLang="zh-CN" sz="2800">
                <a:latin typeface="Times New Roman" panose="02020603050405020304" pitchFamily="18" charset="0"/>
              </a:rPr>
              <a:t> </a:t>
            </a:r>
            <a:r>
              <a:rPr lang="zh-CN" altLang="en-US" sz="2800">
                <a:latin typeface="Times New Roman" panose="02020603050405020304" pitchFamily="18" charset="0"/>
              </a:rPr>
              <a:t>主存</a:t>
            </a:r>
          </a:p>
        </p:txBody>
      </p:sp>
      <p:sp>
        <p:nvSpPr>
          <p:cNvPr id="159751" name="Freeform 7"/>
          <p:cNvSpPr/>
          <p:nvPr/>
        </p:nvSpPr>
        <p:spPr bwMode="auto">
          <a:xfrm>
            <a:off x="5791201" y="2411414"/>
            <a:ext cx="327025" cy="1169987"/>
          </a:xfrm>
          <a:custGeom>
            <a:avLst/>
            <a:gdLst>
              <a:gd name="T0" fmla="*/ 371171040 w 141"/>
              <a:gd name="T1" fmla="*/ 0 h 482"/>
              <a:gd name="T2" fmla="*/ 758477626 w 141"/>
              <a:gd name="T3" fmla="*/ 553855351 h 482"/>
              <a:gd name="T4" fmla="*/ 570203935 w 141"/>
              <a:gd name="T5" fmla="*/ 553855351 h 482"/>
              <a:gd name="T6" fmla="*/ 570203935 w 141"/>
              <a:gd name="T7" fmla="*/ 2147483647 h 482"/>
              <a:gd name="T8" fmla="*/ 758477626 w 141"/>
              <a:gd name="T9" fmla="*/ 2147483647 h 482"/>
              <a:gd name="T10" fmla="*/ 371171040 w 141"/>
              <a:gd name="T11" fmla="*/ 2147483647 h 482"/>
              <a:gd name="T12" fmla="*/ 0 w 141"/>
              <a:gd name="T13" fmla="*/ 2147483647 h 482"/>
              <a:gd name="T14" fmla="*/ 182895103 w 141"/>
              <a:gd name="T15" fmla="*/ 2147483647 h 482"/>
              <a:gd name="T16" fmla="*/ 182895103 w 141"/>
              <a:gd name="T17" fmla="*/ 553855351 h 482"/>
              <a:gd name="T18" fmla="*/ 0 w 141"/>
              <a:gd name="T19" fmla="*/ 553855351 h 482"/>
              <a:gd name="T20" fmla="*/ 371171040 w 141"/>
              <a:gd name="T21" fmla="*/ 0 h 48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41"/>
              <a:gd name="T34" fmla="*/ 0 h 482"/>
              <a:gd name="T35" fmla="*/ 141 w 141"/>
              <a:gd name="T36" fmla="*/ 482 h 48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41" h="482">
                <a:moveTo>
                  <a:pt x="69" y="0"/>
                </a:moveTo>
                <a:lnTo>
                  <a:pt x="141" y="94"/>
                </a:lnTo>
                <a:lnTo>
                  <a:pt x="106" y="94"/>
                </a:lnTo>
                <a:lnTo>
                  <a:pt x="106" y="387"/>
                </a:lnTo>
                <a:lnTo>
                  <a:pt x="141" y="387"/>
                </a:lnTo>
                <a:lnTo>
                  <a:pt x="69" y="482"/>
                </a:lnTo>
                <a:lnTo>
                  <a:pt x="0" y="387"/>
                </a:lnTo>
                <a:lnTo>
                  <a:pt x="34" y="387"/>
                </a:lnTo>
                <a:lnTo>
                  <a:pt x="34" y="94"/>
                </a:lnTo>
                <a:lnTo>
                  <a:pt x="0" y="94"/>
                </a:lnTo>
                <a:lnTo>
                  <a:pt x="69" y="0"/>
                </a:lnTo>
                <a:close/>
              </a:path>
            </a:pathLst>
          </a:custGeom>
          <a:noFill/>
          <a:ln w="38100">
            <a:solidFill>
              <a:schemeClr val="folHlink"/>
            </a:solidFill>
            <a:round/>
          </a:ln>
        </p:spPr>
        <p:txBody>
          <a:bodyPr/>
          <a:lstStyle/>
          <a:p>
            <a:endParaRPr lang="zh-CN" altLang="en-US"/>
          </a:p>
        </p:txBody>
      </p:sp>
      <p:grpSp>
        <p:nvGrpSpPr>
          <p:cNvPr id="3" name="Group 8"/>
          <p:cNvGrpSpPr/>
          <p:nvPr/>
        </p:nvGrpSpPr>
        <p:grpSpPr bwMode="auto">
          <a:xfrm>
            <a:off x="2133600" y="2438400"/>
            <a:ext cx="8229600" cy="3792538"/>
            <a:chOff x="384" y="1536"/>
            <a:chExt cx="5184" cy="2389"/>
          </a:xfrm>
        </p:grpSpPr>
        <p:grpSp>
          <p:nvGrpSpPr>
            <p:cNvPr id="21517" name="Group 9"/>
            <p:cNvGrpSpPr/>
            <p:nvPr/>
          </p:nvGrpSpPr>
          <p:grpSpPr bwMode="auto">
            <a:xfrm>
              <a:off x="384" y="1536"/>
              <a:ext cx="719" cy="2389"/>
              <a:chOff x="432" y="1632"/>
              <a:chExt cx="719" cy="2389"/>
            </a:xfrm>
          </p:grpSpPr>
          <p:sp>
            <p:nvSpPr>
              <p:cNvPr id="21528" name="Rectangle 10"/>
              <p:cNvSpPr>
                <a:spLocks noChangeArrowheads="1"/>
              </p:cNvSpPr>
              <p:nvPr/>
            </p:nvSpPr>
            <p:spPr bwMode="auto">
              <a:xfrm>
                <a:off x="432" y="2369"/>
                <a:ext cx="719" cy="1652"/>
              </a:xfrm>
              <a:prstGeom prst="rect">
                <a:avLst/>
              </a:prstGeom>
              <a:noFill/>
              <a:ln w="38100">
                <a:solidFill>
                  <a:schemeClr val="folHlink"/>
                </a:solidFill>
                <a:miter lim="800000"/>
              </a:ln>
            </p:spPr>
            <p:txBody>
              <a:bodyPr/>
              <a:lstStyle/>
              <a:p>
                <a:endParaRPr lang="zh-CN" altLang="en-US" sz="3200">
                  <a:latin typeface="Times New Roman" panose="02020603050405020304" pitchFamily="18" charset="0"/>
                </a:endParaRPr>
              </a:p>
              <a:p>
                <a:endParaRPr lang="zh-CN" altLang="en-US" sz="3200">
                  <a:latin typeface="Times New Roman" panose="02020603050405020304" pitchFamily="18" charset="0"/>
                </a:endParaRPr>
              </a:p>
              <a:p>
                <a:r>
                  <a:rPr lang="en-US" altLang="zh-CN" sz="2800">
                    <a:latin typeface="Times New Roman" panose="02020603050405020304" pitchFamily="18" charset="0"/>
                  </a:rPr>
                  <a:t> CPU</a:t>
                </a:r>
              </a:p>
            </p:txBody>
          </p:sp>
          <p:sp>
            <p:nvSpPr>
              <p:cNvPr id="21529" name="Freeform 11"/>
              <p:cNvSpPr/>
              <p:nvPr/>
            </p:nvSpPr>
            <p:spPr bwMode="auto">
              <a:xfrm>
                <a:off x="672" y="1632"/>
                <a:ext cx="206" cy="737"/>
              </a:xfrm>
              <a:custGeom>
                <a:avLst/>
                <a:gdLst>
                  <a:gd name="T0" fmla="*/ 148 w 141"/>
                  <a:gd name="T1" fmla="*/ 0 h 482"/>
                  <a:gd name="T2" fmla="*/ 301 w 141"/>
                  <a:gd name="T3" fmla="*/ 220 h 482"/>
                  <a:gd name="T4" fmla="*/ 226 w 141"/>
                  <a:gd name="T5" fmla="*/ 220 h 482"/>
                  <a:gd name="T6" fmla="*/ 226 w 141"/>
                  <a:gd name="T7" fmla="*/ 905 h 482"/>
                  <a:gd name="T8" fmla="*/ 301 w 141"/>
                  <a:gd name="T9" fmla="*/ 905 h 482"/>
                  <a:gd name="T10" fmla="*/ 148 w 141"/>
                  <a:gd name="T11" fmla="*/ 1127 h 482"/>
                  <a:gd name="T12" fmla="*/ 0 w 141"/>
                  <a:gd name="T13" fmla="*/ 905 h 482"/>
                  <a:gd name="T14" fmla="*/ 73 w 141"/>
                  <a:gd name="T15" fmla="*/ 905 h 482"/>
                  <a:gd name="T16" fmla="*/ 73 w 141"/>
                  <a:gd name="T17" fmla="*/ 220 h 482"/>
                  <a:gd name="T18" fmla="*/ 0 w 141"/>
                  <a:gd name="T19" fmla="*/ 220 h 482"/>
                  <a:gd name="T20" fmla="*/ 148 w 141"/>
                  <a:gd name="T21" fmla="*/ 0 h 48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41"/>
                  <a:gd name="T34" fmla="*/ 0 h 482"/>
                  <a:gd name="T35" fmla="*/ 141 w 141"/>
                  <a:gd name="T36" fmla="*/ 482 h 48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41" h="482">
                    <a:moveTo>
                      <a:pt x="69" y="0"/>
                    </a:moveTo>
                    <a:lnTo>
                      <a:pt x="141" y="94"/>
                    </a:lnTo>
                    <a:lnTo>
                      <a:pt x="106" y="94"/>
                    </a:lnTo>
                    <a:lnTo>
                      <a:pt x="106" y="387"/>
                    </a:lnTo>
                    <a:lnTo>
                      <a:pt x="141" y="387"/>
                    </a:lnTo>
                    <a:lnTo>
                      <a:pt x="69" y="482"/>
                    </a:lnTo>
                    <a:lnTo>
                      <a:pt x="0" y="387"/>
                    </a:lnTo>
                    <a:lnTo>
                      <a:pt x="34" y="387"/>
                    </a:lnTo>
                    <a:lnTo>
                      <a:pt x="34" y="94"/>
                    </a:lnTo>
                    <a:lnTo>
                      <a:pt x="0" y="94"/>
                    </a:lnTo>
                    <a:lnTo>
                      <a:pt x="69" y="0"/>
                    </a:lnTo>
                    <a:close/>
                  </a:path>
                </a:pathLst>
              </a:custGeom>
              <a:noFill/>
              <a:ln w="38100">
                <a:solidFill>
                  <a:schemeClr val="folHlink"/>
                </a:solidFill>
                <a:round/>
              </a:ln>
            </p:spPr>
            <p:txBody>
              <a:bodyPr/>
              <a:lstStyle/>
              <a:p>
                <a:endParaRPr lang="zh-CN" altLang="en-US"/>
              </a:p>
            </p:txBody>
          </p:sp>
        </p:grpSp>
        <p:sp>
          <p:nvSpPr>
            <p:cNvPr id="21518" name="Rectangle 12"/>
            <p:cNvSpPr>
              <a:spLocks noChangeArrowheads="1"/>
            </p:cNvSpPr>
            <p:nvPr/>
          </p:nvSpPr>
          <p:spPr bwMode="auto">
            <a:xfrm>
              <a:off x="3360" y="2266"/>
              <a:ext cx="934" cy="320"/>
            </a:xfrm>
            <a:prstGeom prst="rect">
              <a:avLst/>
            </a:prstGeom>
            <a:noFill/>
            <a:ln w="38100">
              <a:solidFill>
                <a:schemeClr val="folHlink"/>
              </a:solidFill>
              <a:miter lim="800000"/>
            </a:ln>
          </p:spPr>
          <p:txBody>
            <a:bodyPr/>
            <a:lstStyle/>
            <a:p>
              <a:r>
                <a:rPr lang="en-US" altLang="zh-CN" sz="2400">
                  <a:latin typeface="Times New Roman" panose="02020603050405020304" pitchFamily="18" charset="0"/>
                </a:rPr>
                <a:t>  I/O</a:t>
              </a:r>
              <a:r>
                <a:rPr lang="zh-CN" altLang="en-US" sz="2400">
                  <a:latin typeface="Times New Roman" panose="02020603050405020304" pitchFamily="18" charset="0"/>
                </a:rPr>
                <a:t>接口</a:t>
              </a:r>
            </a:p>
          </p:txBody>
        </p:sp>
        <p:sp>
          <p:nvSpPr>
            <p:cNvPr id="21519" name="Freeform 13"/>
            <p:cNvSpPr/>
            <p:nvPr/>
          </p:nvSpPr>
          <p:spPr bwMode="auto">
            <a:xfrm>
              <a:off x="3744" y="1536"/>
              <a:ext cx="192" cy="730"/>
            </a:xfrm>
            <a:custGeom>
              <a:avLst/>
              <a:gdLst>
                <a:gd name="T0" fmla="*/ 135 w 139"/>
                <a:gd name="T1" fmla="*/ 0 h 495"/>
                <a:gd name="T2" fmla="*/ 265 w 139"/>
                <a:gd name="T3" fmla="*/ 215 h 495"/>
                <a:gd name="T4" fmla="*/ 199 w 139"/>
                <a:gd name="T5" fmla="*/ 215 h 495"/>
                <a:gd name="T6" fmla="*/ 199 w 139"/>
                <a:gd name="T7" fmla="*/ 861 h 495"/>
                <a:gd name="T8" fmla="*/ 265 w 139"/>
                <a:gd name="T9" fmla="*/ 861 h 495"/>
                <a:gd name="T10" fmla="*/ 135 w 139"/>
                <a:gd name="T11" fmla="*/ 1077 h 495"/>
                <a:gd name="T12" fmla="*/ 0 w 139"/>
                <a:gd name="T13" fmla="*/ 861 h 495"/>
                <a:gd name="T14" fmla="*/ 66 w 139"/>
                <a:gd name="T15" fmla="*/ 861 h 495"/>
                <a:gd name="T16" fmla="*/ 66 w 139"/>
                <a:gd name="T17" fmla="*/ 215 h 495"/>
                <a:gd name="T18" fmla="*/ 0 w 139"/>
                <a:gd name="T19" fmla="*/ 215 h 495"/>
                <a:gd name="T20" fmla="*/ 135 w 139"/>
                <a:gd name="T21" fmla="*/ 0 h 49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39"/>
                <a:gd name="T34" fmla="*/ 0 h 495"/>
                <a:gd name="T35" fmla="*/ 139 w 139"/>
                <a:gd name="T36" fmla="*/ 495 h 49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39" h="495">
                  <a:moveTo>
                    <a:pt x="71" y="0"/>
                  </a:moveTo>
                  <a:lnTo>
                    <a:pt x="139" y="99"/>
                  </a:lnTo>
                  <a:lnTo>
                    <a:pt x="104" y="99"/>
                  </a:lnTo>
                  <a:lnTo>
                    <a:pt x="104" y="396"/>
                  </a:lnTo>
                  <a:lnTo>
                    <a:pt x="139" y="396"/>
                  </a:lnTo>
                  <a:lnTo>
                    <a:pt x="71" y="495"/>
                  </a:lnTo>
                  <a:lnTo>
                    <a:pt x="0" y="396"/>
                  </a:lnTo>
                  <a:lnTo>
                    <a:pt x="35" y="396"/>
                  </a:lnTo>
                  <a:lnTo>
                    <a:pt x="35" y="99"/>
                  </a:lnTo>
                  <a:lnTo>
                    <a:pt x="0" y="99"/>
                  </a:lnTo>
                  <a:lnTo>
                    <a:pt x="71" y="0"/>
                  </a:lnTo>
                  <a:close/>
                </a:path>
              </a:pathLst>
            </a:custGeom>
            <a:noFill/>
            <a:ln w="38100">
              <a:solidFill>
                <a:schemeClr val="folHlink"/>
              </a:solidFill>
              <a:round/>
            </a:ln>
          </p:spPr>
          <p:txBody>
            <a:bodyPr/>
            <a:lstStyle/>
            <a:p>
              <a:endParaRPr lang="zh-CN" altLang="en-US"/>
            </a:p>
          </p:txBody>
        </p:sp>
        <p:sp>
          <p:nvSpPr>
            <p:cNvPr id="21520" name="Freeform 14"/>
            <p:cNvSpPr/>
            <p:nvPr/>
          </p:nvSpPr>
          <p:spPr bwMode="auto">
            <a:xfrm>
              <a:off x="3761" y="2632"/>
              <a:ext cx="175" cy="626"/>
            </a:xfrm>
            <a:custGeom>
              <a:avLst/>
              <a:gdLst>
                <a:gd name="T0" fmla="*/ 112 w 139"/>
                <a:gd name="T1" fmla="*/ 0 h 467"/>
                <a:gd name="T2" fmla="*/ 220 w 139"/>
                <a:gd name="T3" fmla="*/ 169 h 467"/>
                <a:gd name="T4" fmla="*/ 165 w 139"/>
                <a:gd name="T5" fmla="*/ 169 h 467"/>
                <a:gd name="T6" fmla="*/ 165 w 139"/>
                <a:gd name="T7" fmla="*/ 672 h 467"/>
                <a:gd name="T8" fmla="*/ 220 w 139"/>
                <a:gd name="T9" fmla="*/ 672 h 467"/>
                <a:gd name="T10" fmla="*/ 112 w 139"/>
                <a:gd name="T11" fmla="*/ 839 h 467"/>
                <a:gd name="T12" fmla="*/ 0 w 139"/>
                <a:gd name="T13" fmla="*/ 672 h 467"/>
                <a:gd name="T14" fmla="*/ 55 w 139"/>
                <a:gd name="T15" fmla="*/ 672 h 467"/>
                <a:gd name="T16" fmla="*/ 55 w 139"/>
                <a:gd name="T17" fmla="*/ 169 h 467"/>
                <a:gd name="T18" fmla="*/ 0 w 139"/>
                <a:gd name="T19" fmla="*/ 169 h 467"/>
                <a:gd name="T20" fmla="*/ 112 w 139"/>
                <a:gd name="T21" fmla="*/ 0 h 46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39"/>
                <a:gd name="T34" fmla="*/ 0 h 467"/>
                <a:gd name="T35" fmla="*/ 139 w 139"/>
                <a:gd name="T36" fmla="*/ 467 h 46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39" h="467">
                  <a:moveTo>
                    <a:pt x="71" y="0"/>
                  </a:moveTo>
                  <a:lnTo>
                    <a:pt x="139" y="94"/>
                  </a:lnTo>
                  <a:lnTo>
                    <a:pt x="104" y="94"/>
                  </a:lnTo>
                  <a:lnTo>
                    <a:pt x="104" y="374"/>
                  </a:lnTo>
                  <a:lnTo>
                    <a:pt x="139" y="374"/>
                  </a:lnTo>
                  <a:lnTo>
                    <a:pt x="71" y="467"/>
                  </a:lnTo>
                  <a:lnTo>
                    <a:pt x="0" y="374"/>
                  </a:lnTo>
                  <a:lnTo>
                    <a:pt x="35" y="374"/>
                  </a:lnTo>
                  <a:lnTo>
                    <a:pt x="35" y="94"/>
                  </a:lnTo>
                  <a:lnTo>
                    <a:pt x="0" y="94"/>
                  </a:lnTo>
                  <a:lnTo>
                    <a:pt x="71" y="0"/>
                  </a:lnTo>
                  <a:close/>
                </a:path>
              </a:pathLst>
            </a:custGeom>
            <a:noFill/>
            <a:ln w="38100">
              <a:solidFill>
                <a:schemeClr val="folHlink"/>
              </a:solidFill>
              <a:round/>
            </a:ln>
          </p:spPr>
          <p:txBody>
            <a:bodyPr/>
            <a:lstStyle/>
            <a:p>
              <a:endParaRPr lang="zh-CN" altLang="en-US"/>
            </a:p>
          </p:txBody>
        </p:sp>
        <p:sp>
          <p:nvSpPr>
            <p:cNvPr id="21521" name="Rectangle 15"/>
            <p:cNvSpPr>
              <a:spLocks noChangeArrowheads="1"/>
            </p:cNvSpPr>
            <p:nvPr/>
          </p:nvSpPr>
          <p:spPr bwMode="auto">
            <a:xfrm>
              <a:off x="3360" y="3289"/>
              <a:ext cx="934" cy="594"/>
            </a:xfrm>
            <a:prstGeom prst="rect">
              <a:avLst/>
            </a:prstGeom>
            <a:noFill/>
            <a:ln w="38100">
              <a:solidFill>
                <a:schemeClr val="folHlink"/>
              </a:solidFill>
              <a:miter lim="800000"/>
            </a:ln>
          </p:spPr>
          <p:txBody>
            <a:bodyPr/>
            <a:lstStyle/>
            <a:p>
              <a:r>
                <a:rPr lang="zh-CN" altLang="en-US" sz="2800">
                  <a:latin typeface="Times New Roman" panose="02020603050405020304" pitchFamily="18" charset="0"/>
                </a:rPr>
                <a:t>   </a:t>
              </a:r>
              <a:r>
                <a:rPr lang="zh-CN" altLang="en-US" sz="1000">
                  <a:latin typeface="Times New Roman" panose="02020603050405020304" pitchFamily="18" charset="0"/>
                </a:rPr>
                <a:t>    </a:t>
              </a:r>
              <a:r>
                <a:rPr lang="en-US" altLang="zh-CN" sz="2400">
                  <a:latin typeface="Times New Roman" panose="02020603050405020304" pitchFamily="18" charset="0"/>
                </a:rPr>
                <a:t>I/O</a:t>
              </a:r>
              <a:endParaRPr lang="zh-CN" altLang="en-US" sz="2400">
                <a:latin typeface="Times New Roman" panose="02020603050405020304" pitchFamily="18" charset="0"/>
              </a:endParaRPr>
            </a:p>
            <a:p>
              <a:r>
                <a:rPr lang="zh-CN" altLang="en-US" sz="2400">
                  <a:latin typeface="Times New Roman" panose="02020603050405020304" pitchFamily="18" charset="0"/>
                </a:rPr>
                <a:t>   设备1</a:t>
              </a:r>
            </a:p>
          </p:txBody>
        </p:sp>
        <p:sp>
          <p:nvSpPr>
            <p:cNvPr id="21522" name="Rectangle 16"/>
            <p:cNvSpPr>
              <a:spLocks noChangeArrowheads="1"/>
            </p:cNvSpPr>
            <p:nvPr/>
          </p:nvSpPr>
          <p:spPr bwMode="auto">
            <a:xfrm>
              <a:off x="4368" y="2266"/>
              <a:ext cx="194" cy="233"/>
            </a:xfrm>
            <a:prstGeom prst="rect">
              <a:avLst/>
            </a:prstGeom>
            <a:noFill/>
            <a:ln w="38100">
              <a:noFill/>
              <a:miter lim="800000"/>
            </a:ln>
          </p:spPr>
          <p:txBody>
            <a:bodyPr wrap="none" lIns="0" tIns="0" rIns="0" bIns="0">
              <a:spAutoFit/>
            </a:bodyPr>
            <a:lstStyle/>
            <a:p>
              <a:r>
                <a:rPr lang="zh-CN" altLang="en-US" sz="2400">
                  <a:solidFill>
                    <a:schemeClr val="folHlink"/>
                  </a:solidFill>
                  <a:latin typeface="Times New Roman" panose="02020603050405020304" pitchFamily="18" charset="0"/>
                </a:rPr>
                <a:t>…</a:t>
              </a:r>
            </a:p>
          </p:txBody>
        </p:sp>
        <p:sp>
          <p:nvSpPr>
            <p:cNvPr id="21523" name="Rectangle 17"/>
            <p:cNvSpPr>
              <a:spLocks noChangeArrowheads="1"/>
            </p:cNvSpPr>
            <p:nvPr/>
          </p:nvSpPr>
          <p:spPr bwMode="auto">
            <a:xfrm>
              <a:off x="4634" y="3289"/>
              <a:ext cx="934" cy="594"/>
            </a:xfrm>
            <a:prstGeom prst="rect">
              <a:avLst/>
            </a:prstGeom>
            <a:noFill/>
            <a:ln w="38100">
              <a:solidFill>
                <a:schemeClr val="folHlink"/>
              </a:solidFill>
              <a:miter lim="800000"/>
            </a:ln>
          </p:spPr>
          <p:txBody>
            <a:bodyPr/>
            <a:lstStyle/>
            <a:p>
              <a:r>
                <a:rPr lang="zh-CN" altLang="en-US" sz="2800">
                  <a:latin typeface="Times New Roman" panose="02020603050405020304" pitchFamily="18" charset="0"/>
                </a:rPr>
                <a:t>   </a:t>
              </a:r>
              <a:r>
                <a:rPr lang="zh-CN" altLang="en-US" sz="1000">
                  <a:latin typeface="Times New Roman" panose="02020603050405020304" pitchFamily="18" charset="0"/>
                </a:rPr>
                <a:t>    </a:t>
              </a:r>
              <a:r>
                <a:rPr lang="en-US" altLang="zh-CN" sz="2400">
                  <a:latin typeface="Times New Roman" panose="02020603050405020304" pitchFamily="18" charset="0"/>
                </a:rPr>
                <a:t>I/O</a:t>
              </a:r>
              <a:endParaRPr lang="zh-CN" altLang="en-US" sz="2400">
                <a:latin typeface="Times New Roman" panose="02020603050405020304" pitchFamily="18" charset="0"/>
              </a:endParaRPr>
            </a:p>
            <a:p>
              <a:r>
                <a:rPr lang="zh-CN" altLang="en-US" sz="2400">
                  <a:latin typeface="Times New Roman" panose="02020603050405020304" pitchFamily="18" charset="0"/>
                </a:rPr>
                <a:t>   设备</a:t>
              </a:r>
              <a:r>
                <a:rPr lang="en-US" altLang="zh-CN" sz="2400" i="1">
                  <a:latin typeface="Times New Roman" panose="02020603050405020304" pitchFamily="18" charset="0"/>
                </a:rPr>
                <a:t>n</a:t>
              </a:r>
            </a:p>
          </p:txBody>
        </p:sp>
        <p:sp>
          <p:nvSpPr>
            <p:cNvPr id="21524" name="Rectangle 18"/>
            <p:cNvSpPr>
              <a:spLocks noChangeArrowheads="1"/>
            </p:cNvSpPr>
            <p:nvPr/>
          </p:nvSpPr>
          <p:spPr bwMode="auto">
            <a:xfrm>
              <a:off x="4634" y="2266"/>
              <a:ext cx="934" cy="320"/>
            </a:xfrm>
            <a:prstGeom prst="rect">
              <a:avLst/>
            </a:prstGeom>
            <a:noFill/>
            <a:ln w="38100">
              <a:solidFill>
                <a:schemeClr val="folHlink"/>
              </a:solidFill>
              <a:miter lim="800000"/>
            </a:ln>
          </p:spPr>
          <p:txBody>
            <a:bodyPr/>
            <a:lstStyle/>
            <a:p>
              <a:r>
                <a:rPr lang="en-US" altLang="zh-CN" sz="2400">
                  <a:latin typeface="Times New Roman" panose="02020603050405020304" pitchFamily="18" charset="0"/>
                </a:rPr>
                <a:t>  I/O</a:t>
              </a:r>
              <a:r>
                <a:rPr lang="zh-CN" altLang="en-US" sz="2400">
                  <a:latin typeface="Times New Roman" panose="02020603050405020304" pitchFamily="18" charset="0"/>
                </a:rPr>
                <a:t>接口</a:t>
              </a:r>
            </a:p>
          </p:txBody>
        </p:sp>
        <p:sp>
          <p:nvSpPr>
            <p:cNvPr id="21525" name="Freeform 19"/>
            <p:cNvSpPr/>
            <p:nvPr/>
          </p:nvSpPr>
          <p:spPr bwMode="auto">
            <a:xfrm>
              <a:off x="4987" y="1536"/>
              <a:ext cx="197" cy="730"/>
            </a:xfrm>
            <a:custGeom>
              <a:avLst/>
              <a:gdLst>
                <a:gd name="T0" fmla="*/ 143 w 139"/>
                <a:gd name="T1" fmla="*/ 0 h 495"/>
                <a:gd name="T2" fmla="*/ 279 w 139"/>
                <a:gd name="T3" fmla="*/ 215 h 495"/>
                <a:gd name="T4" fmla="*/ 208 w 139"/>
                <a:gd name="T5" fmla="*/ 215 h 495"/>
                <a:gd name="T6" fmla="*/ 208 w 139"/>
                <a:gd name="T7" fmla="*/ 861 h 495"/>
                <a:gd name="T8" fmla="*/ 279 w 139"/>
                <a:gd name="T9" fmla="*/ 861 h 495"/>
                <a:gd name="T10" fmla="*/ 143 w 139"/>
                <a:gd name="T11" fmla="*/ 1077 h 495"/>
                <a:gd name="T12" fmla="*/ 0 w 139"/>
                <a:gd name="T13" fmla="*/ 861 h 495"/>
                <a:gd name="T14" fmla="*/ 71 w 139"/>
                <a:gd name="T15" fmla="*/ 861 h 495"/>
                <a:gd name="T16" fmla="*/ 71 w 139"/>
                <a:gd name="T17" fmla="*/ 215 h 495"/>
                <a:gd name="T18" fmla="*/ 0 w 139"/>
                <a:gd name="T19" fmla="*/ 215 h 495"/>
                <a:gd name="T20" fmla="*/ 143 w 139"/>
                <a:gd name="T21" fmla="*/ 0 h 49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39"/>
                <a:gd name="T34" fmla="*/ 0 h 495"/>
                <a:gd name="T35" fmla="*/ 139 w 139"/>
                <a:gd name="T36" fmla="*/ 495 h 49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39" h="495">
                  <a:moveTo>
                    <a:pt x="71" y="0"/>
                  </a:moveTo>
                  <a:lnTo>
                    <a:pt x="139" y="99"/>
                  </a:lnTo>
                  <a:lnTo>
                    <a:pt x="104" y="99"/>
                  </a:lnTo>
                  <a:lnTo>
                    <a:pt x="104" y="396"/>
                  </a:lnTo>
                  <a:lnTo>
                    <a:pt x="139" y="396"/>
                  </a:lnTo>
                  <a:lnTo>
                    <a:pt x="71" y="495"/>
                  </a:lnTo>
                  <a:lnTo>
                    <a:pt x="0" y="396"/>
                  </a:lnTo>
                  <a:lnTo>
                    <a:pt x="35" y="396"/>
                  </a:lnTo>
                  <a:lnTo>
                    <a:pt x="35" y="99"/>
                  </a:lnTo>
                  <a:lnTo>
                    <a:pt x="0" y="99"/>
                  </a:lnTo>
                  <a:lnTo>
                    <a:pt x="71" y="0"/>
                  </a:lnTo>
                  <a:close/>
                </a:path>
              </a:pathLst>
            </a:custGeom>
            <a:noFill/>
            <a:ln w="38100">
              <a:solidFill>
                <a:schemeClr val="folHlink"/>
              </a:solidFill>
              <a:round/>
            </a:ln>
          </p:spPr>
          <p:txBody>
            <a:bodyPr/>
            <a:lstStyle/>
            <a:p>
              <a:endParaRPr lang="zh-CN" altLang="en-US"/>
            </a:p>
          </p:txBody>
        </p:sp>
        <p:sp>
          <p:nvSpPr>
            <p:cNvPr id="21526" name="Freeform 20"/>
            <p:cNvSpPr/>
            <p:nvPr/>
          </p:nvSpPr>
          <p:spPr bwMode="auto">
            <a:xfrm>
              <a:off x="5004" y="2632"/>
              <a:ext cx="180" cy="626"/>
            </a:xfrm>
            <a:custGeom>
              <a:avLst/>
              <a:gdLst>
                <a:gd name="T0" fmla="*/ 119 w 139"/>
                <a:gd name="T1" fmla="*/ 0 h 467"/>
                <a:gd name="T2" fmla="*/ 233 w 139"/>
                <a:gd name="T3" fmla="*/ 169 h 467"/>
                <a:gd name="T4" fmla="*/ 175 w 139"/>
                <a:gd name="T5" fmla="*/ 169 h 467"/>
                <a:gd name="T6" fmla="*/ 175 w 139"/>
                <a:gd name="T7" fmla="*/ 672 h 467"/>
                <a:gd name="T8" fmla="*/ 233 w 139"/>
                <a:gd name="T9" fmla="*/ 672 h 467"/>
                <a:gd name="T10" fmla="*/ 119 w 139"/>
                <a:gd name="T11" fmla="*/ 839 h 467"/>
                <a:gd name="T12" fmla="*/ 0 w 139"/>
                <a:gd name="T13" fmla="*/ 672 h 467"/>
                <a:gd name="T14" fmla="*/ 58 w 139"/>
                <a:gd name="T15" fmla="*/ 672 h 467"/>
                <a:gd name="T16" fmla="*/ 58 w 139"/>
                <a:gd name="T17" fmla="*/ 169 h 467"/>
                <a:gd name="T18" fmla="*/ 0 w 139"/>
                <a:gd name="T19" fmla="*/ 169 h 467"/>
                <a:gd name="T20" fmla="*/ 119 w 139"/>
                <a:gd name="T21" fmla="*/ 0 h 46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39"/>
                <a:gd name="T34" fmla="*/ 0 h 467"/>
                <a:gd name="T35" fmla="*/ 139 w 139"/>
                <a:gd name="T36" fmla="*/ 467 h 46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39" h="467">
                  <a:moveTo>
                    <a:pt x="71" y="0"/>
                  </a:moveTo>
                  <a:lnTo>
                    <a:pt x="139" y="94"/>
                  </a:lnTo>
                  <a:lnTo>
                    <a:pt x="104" y="94"/>
                  </a:lnTo>
                  <a:lnTo>
                    <a:pt x="104" y="374"/>
                  </a:lnTo>
                  <a:lnTo>
                    <a:pt x="139" y="374"/>
                  </a:lnTo>
                  <a:lnTo>
                    <a:pt x="71" y="467"/>
                  </a:lnTo>
                  <a:lnTo>
                    <a:pt x="0" y="374"/>
                  </a:lnTo>
                  <a:lnTo>
                    <a:pt x="35" y="374"/>
                  </a:lnTo>
                  <a:lnTo>
                    <a:pt x="35" y="94"/>
                  </a:lnTo>
                  <a:lnTo>
                    <a:pt x="0" y="94"/>
                  </a:lnTo>
                  <a:lnTo>
                    <a:pt x="71" y="0"/>
                  </a:lnTo>
                  <a:close/>
                </a:path>
              </a:pathLst>
            </a:custGeom>
            <a:noFill/>
            <a:ln w="38100">
              <a:solidFill>
                <a:schemeClr val="folHlink"/>
              </a:solidFill>
              <a:round/>
            </a:ln>
          </p:spPr>
          <p:txBody>
            <a:bodyPr/>
            <a:lstStyle/>
            <a:p>
              <a:endParaRPr lang="zh-CN" altLang="en-US"/>
            </a:p>
          </p:txBody>
        </p:sp>
        <p:sp>
          <p:nvSpPr>
            <p:cNvPr id="21527" name="Rectangle 21"/>
            <p:cNvSpPr>
              <a:spLocks noChangeArrowheads="1"/>
            </p:cNvSpPr>
            <p:nvPr/>
          </p:nvSpPr>
          <p:spPr bwMode="auto">
            <a:xfrm>
              <a:off x="4368" y="3466"/>
              <a:ext cx="194" cy="233"/>
            </a:xfrm>
            <a:prstGeom prst="rect">
              <a:avLst/>
            </a:prstGeom>
            <a:noFill/>
            <a:ln w="38100">
              <a:noFill/>
              <a:miter lim="800000"/>
            </a:ln>
          </p:spPr>
          <p:txBody>
            <a:bodyPr wrap="none" lIns="0" tIns="0" rIns="0" bIns="0">
              <a:spAutoFit/>
            </a:bodyPr>
            <a:lstStyle/>
            <a:p>
              <a:r>
                <a:rPr lang="zh-CN" altLang="en-US" sz="2400">
                  <a:solidFill>
                    <a:schemeClr val="folHlink"/>
                  </a:solidFill>
                  <a:latin typeface="Times New Roman" panose="02020603050405020304" pitchFamily="18" charset="0"/>
                </a:rPr>
                <a:t>…</a:t>
              </a:r>
            </a:p>
          </p:txBody>
        </p:sp>
      </p:grpSp>
      <p:grpSp>
        <p:nvGrpSpPr>
          <p:cNvPr id="5" name="Group 22"/>
          <p:cNvGrpSpPr/>
          <p:nvPr/>
        </p:nvGrpSpPr>
        <p:grpSpPr bwMode="auto">
          <a:xfrm>
            <a:off x="3276600" y="4267201"/>
            <a:ext cx="2133600" cy="785813"/>
            <a:chOff x="1152" y="2625"/>
            <a:chExt cx="1344" cy="495"/>
          </a:xfrm>
        </p:grpSpPr>
        <p:sp>
          <p:nvSpPr>
            <p:cNvPr id="21515" name="AutoShape 23"/>
            <p:cNvSpPr>
              <a:spLocks noChangeArrowheads="1"/>
            </p:cNvSpPr>
            <p:nvPr/>
          </p:nvSpPr>
          <p:spPr bwMode="auto">
            <a:xfrm>
              <a:off x="1152" y="2957"/>
              <a:ext cx="1344" cy="163"/>
            </a:xfrm>
            <a:prstGeom prst="leftRightArrow">
              <a:avLst>
                <a:gd name="adj1" fmla="val 49759"/>
                <a:gd name="adj2" fmla="val 114100"/>
              </a:avLst>
            </a:prstGeom>
            <a:solidFill>
              <a:schemeClr val="folHlink"/>
            </a:solidFill>
            <a:ln w="9525">
              <a:solidFill>
                <a:schemeClr val="folHlink"/>
              </a:solidFill>
              <a:miter lim="800000"/>
            </a:ln>
          </p:spPr>
          <p:txBody>
            <a:bodyPr wrap="none" anchor="ctr"/>
            <a:lstStyle/>
            <a:p>
              <a:pPr>
                <a:spcBef>
                  <a:spcPct val="20000"/>
                </a:spcBef>
              </a:pPr>
              <a:endParaRPr lang="zh-CN" altLang="en-US"/>
            </a:p>
          </p:txBody>
        </p:sp>
        <p:sp>
          <p:nvSpPr>
            <p:cNvPr id="21516" name="Text Box 24"/>
            <p:cNvSpPr txBox="1">
              <a:spLocks noChangeArrowheads="1"/>
            </p:cNvSpPr>
            <p:nvPr/>
          </p:nvSpPr>
          <p:spPr bwMode="auto">
            <a:xfrm>
              <a:off x="1316" y="2625"/>
              <a:ext cx="1016" cy="327"/>
            </a:xfrm>
            <a:prstGeom prst="rect">
              <a:avLst/>
            </a:prstGeom>
            <a:noFill/>
            <a:ln w="9525">
              <a:noFill/>
              <a:miter lim="800000"/>
            </a:ln>
          </p:spPr>
          <p:txBody>
            <a:bodyPr wrap="none">
              <a:spAutoFit/>
            </a:bodyPr>
            <a:lstStyle/>
            <a:p>
              <a:r>
                <a:rPr lang="zh-CN" altLang="en-US" sz="2800">
                  <a:solidFill>
                    <a:schemeClr val="folHlink"/>
                  </a:solidFill>
                  <a:latin typeface="Times New Roman" panose="02020603050405020304" pitchFamily="18" charset="0"/>
                </a:rPr>
                <a:t>存储总线</a:t>
              </a:r>
            </a:p>
          </p:txBody>
        </p:sp>
      </p:grpSp>
      <p:sp>
        <p:nvSpPr>
          <p:cNvPr id="28" name="灯片编号占位符 27"/>
          <p:cNvSpPr>
            <a:spLocks noGrp="1"/>
          </p:cNvSpPr>
          <p:nvPr>
            <p:ph type="sldNum" sz="quarter" idx="12"/>
          </p:nvPr>
        </p:nvSpPr>
        <p:spPr/>
        <p:txBody>
          <a:bodyPr/>
          <a:lstStyle/>
          <a:p>
            <a:pPr>
              <a:defRPr/>
            </a:pPr>
            <a:fld id="{63A64DF8-8E39-4EBD-8010-604E914DF124}" type="slidenum">
              <a:rPr lang="zh-CN" altLang="en-US"/>
              <a:t>6</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9750"/>
                                        </p:tgtEl>
                                        <p:attrNameLst>
                                          <p:attrName>style.visibility</p:attrName>
                                        </p:attrNameLst>
                                      </p:cBhvr>
                                      <p:to>
                                        <p:strVal val="visible"/>
                                      </p:to>
                                    </p:set>
                                    <p:animEffect transition="in" filter="fade">
                                      <p:cBhvr>
                                        <p:cTn id="7" dur="500"/>
                                        <p:tgtEl>
                                          <p:spTgt spid="15975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159751"/>
                                        </p:tgtEl>
                                        <p:attrNameLst>
                                          <p:attrName>style.visibility</p:attrName>
                                        </p:attrNameLst>
                                      </p:cBhvr>
                                      <p:to>
                                        <p:strVal val="visible"/>
                                      </p:to>
                                    </p:set>
                                    <p:animEffect transition="in" filter="fade">
                                      <p:cBhvr>
                                        <p:cTn id="16" dur="500"/>
                                        <p:tgtEl>
                                          <p:spTgt spid="159751"/>
                                        </p:tgtEl>
                                      </p:cBhvr>
                                    </p:animEffect>
                                  </p:childTnLst>
                                </p:cTn>
                              </p:par>
                            </p:childTnLst>
                          </p:cTn>
                        </p:par>
                        <p:par>
                          <p:cTn id="17" fill="hold">
                            <p:stCondLst>
                              <p:cond delay="1000"/>
                            </p:stCondLst>
                            <p:childTnLst>
                              <p:par>
                                <p:cTn id="18" presetID="10" presetClass="entr" presetSubtype="0" fill="hold" nodeType="after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fade">
                                      <p:cBhvr>
                                        <p:cTn id="20" dur="500"/>
                                        <p:tgtEl>
                                          <p:spTgt spid="2"/>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fade">
                                      <p:cBhvr>
                                        <p:cTn id="2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750" grpId="0" animBg="1" autoUpdateAnimBg="0"/>
      <p:bldP spid="15975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838200" y="1478598"/>
            <a:ext cx="10515600" cy="4944110"/>
          </a:xfrm>
        </p:spPr>
        <p:txBody>
          <a:bodyPr>
            <a:normAutofit/>
          </a:bodyPr>
          <a:lstStyle/>
          <a:p>
            <a:pPr marL="0" indent="0">
              <a:spcBef>
                <a:spcPct val="0"/>
              </a:spcBef>
              <a:buNone/>
            </a:pPr>
            <a:r>
              <a:rPr lang="en-US" altLang="zh-CN" dirty="0"/>
              <a:t>3.1 </a:t>
            </a:r>
            <a:r>
              <a:rPr lang="zh-CN" altLang="en-US" dirty="0"/>
              <a:t>总线的基本概念</a:t>
            </a:r>
            <a:endParaRPr lang="en-US" altLang="zh-CN" dirty="0"/>
          </a:p>
          <a:p>
            <a:pPr marL="0" indent="0">
              <a:spcBef>
                <a:spcPct val="0"/>
              </a:spcBef>
              <a:buNone/>
            </a:pPr>
            <a:r>
              <a:rPr lang="en-US" altLang="zh-CN" b="1" dirty="0"/>
              <a:t>3.2 </a:t>
            </a:r>
            <a:r>
              <a:rPr lang="zh-CN" altLang="en-US" b="1" dirty="0"/>
              <a:t>总线的分类</a:t>
            </a:r>
            <a:endParaRPr lang="en-US" altLang="zh-CN" b="1" dirty="0"/>
          </a:p>
          <a:p>
            <a:pPr marL="0" indent="0">
              <a:spcBef>
                <a:spcPct val="0"/>
              </a:spcBef>
              <a:buNone/>
            </a:pPr>
            <a:r>
              <a:rPr lang="en-US" altLang="zh-CN" dirty="0"/>
              <a:t>3.3 </a:t>
            </a:r>
            <a:r>
              <a:rPr lang="zh-CN" altLang="en-US" dirty="0"/>
              <a:t>总线特性及性能指标</a:t>
            </a:r>
            <a:endParaRPr lang="en-US" altLang="zh-CN" dirty="0"/>
          </a:p>
          <a:p>
            <a:pPr marL="0" indent="0">
              <a:spcBef>
                <a:spcPct val="0"/>
              </a:spcBef>
              <a:buNone/>
            </a:pPr>
            <a:r>
              <a:rPr lang="en-US" altLang="zh-CN" dirty="0"/>
              <a:t>3.4 </a:t>
            </a:r>
            <a:r>
              <a:rPr lang="zh-CN" altLang="en-US" dirty="0"/>
              <a:t>总线结构</a:t>
            </a:r>
            <a:endParaRPr lang="en-US" altLang="zh-CN" dirty="0"/>
          </a:p>
          <a:p>
            <a:pPr marL="0" indent="0">
              <a:spcBef>
                <a:spcPct val="0"/>
              </a:spcBef>
              <a:buNone/>
            </a:pPr>
            <a:r>
              <a:rPr lang="en-US" altLang="zh-CN" dirty="0"/>
              <a:t>3.5 </a:t>
            </a:r>
            <a:r>
              <a:rPr lang="zh-CN" altLang="en-US" dirty="0"/>
              <a:t>总线控制</a:t>
            </a:r>
          </a:p>
        </p:txBody>
      </p:sp>
      <p:sp>
        <p:nvSpPr>
          <p:cNvPr id="3" name="标题 2"/>
          <p:cNvSpPr>
            <a:spLocks noGrp="1"/>
          </p:cNvSpPr>
          <p:nvPr>
            <p:ph type="title"/>
          </p:nvPr>
        </p:nvSpPr>
        <p:spPr/>
        <p:txBody>
          <a:bodyPr/>
          <a:lstStyle/>
          <a:p>
            <a:r>
              <a:rPr lang="zh-CN" altLang="en-US" dirty="0"/>
              <a:t>第三章 系统总线</a:t>
            </a:r>
          </a:p>
        </p:txBody>
      </p:sp>
      <p:sp>
        <p:nvSpPr>
          <p:cNvPr id="6" name="灯片编号占位符 5"/>
          <p:cNvSpPr>
            <a:spLocks noGrp="1"/>
          </p:cNvSpPr>
          <p:nvPr>
            <p:ph type="sldNum" sz="quarter" idx="12"/>
          </p:nvPr>
        </p:nvSpPr>
        <p:spPr/>
        <p:txBody>
          <a:bodyPr/>
          <a:lstStyle/>
          <a:p>
            <a:fld id="{8EE8E787-E6FE-45D8-9039-788B45E44EE7}" type="slidenum">
              <a:rPr lang="zh-CN" altLang="en-US" smtClean="0"/>
              <a:t>7</a:t>
            </a:fld>
            <a:endParaRPr lang="zh-C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a:t>片内总线</a:t>
            </a:r>
            <a:endParaRPr lang="en-US" altLang="zh-CN" dirty="0"/>
          </a:p>
          <a:p>
            <a:pPr lvl="1"/>
            <a:r>
              <a:rPr lang="zh-CN" altLang="en-US" dirty="0"/>
              <a:t>芯片内部 的总线</a:t>
            </a:r>
            <a:endParaRPr lang="en-US" altLang="zh-CN" dirty="0"/>
          </a:p>
          <a:p>
            <a:r>
              <a:rPr lang="zh-CN" altLang="en-US" dirty="0"/>
              <a:t>系统总线</a:t>
            </a:r>
            <a:endParaRPr lang="en-US" altLang="zh-CN" dirty="0"/>
          </a:p>
          <a:p>
            <a:pPr lvl="1"/>
            <a:r>
              <a:rPr lang="zh-CN" altLang="en-US" dirty="0"/>
              <a:t>计算机各部件之间 的信息传输线</a:t>
            </a:r>
          </a:p>
          <a:p>
            <a:pPr lvl="1"/>
            <a:endParaRPr lang="zh-CN" altLang="en-US" dirty="0"/>
          </a:p>
          <a:p>
            <a:endParaRPr lang="zh-CN" altLang="en-US" dirty="0"/>
          </a:p>
          <a:p>
            <a:pPr lvl="1"/>
            <a:endParaRPr lang="zh-CN" altLang="en-US" dirty="0"/>
          </a:p>
          <a:p>
            <a:endParaRPr lang="zh-CN" altLang="en-US" dirty="0"/>
          </a:p>
        </p:txBody>
      </p:sp>
      <p:sp>
        <p:nvSpPr>
          <p:cNvPr id="22529" name="Rectangle 2"/>
          <p:cNvSpPr>
            <a:spLocks noGrp="1" noChangeArrowheads="1"/>
          </p:cNvSpPr>
          <p:nvPr>
            <p:ph type="title"/>
          </p:nvPr>
        </p:nvSpPr>
        <p:spPr/>
        <p:txBody>
          <a:bodyPr>
            <a:normAutofit fontScale="90000"/>
          </a:bodyPr>
          <a:lstStyle/>
          <a:p>
            <a:r>
              <a:rPr lang="zh-CN" altLang="en-US" b="1" dirty="0"/>
              <a:t>总线的分类</a:t>
            </a:r>
            <a:endParaRPr lang="en-US" altLang="zh-CN" b="1" dirty="0"/>
          </a:p>
        </p:txBody>
      </p:sp>
      <p:sp>
        <p:nvSpPr>
          <p:cNvPr id="19" name="灯片编号占位符 18"/>
          <p:cNvSpPr>
            <a:spLocks noGrp="1"/>
          </p:cNvSpPr>
          <p:nvPr>
            <p:ph type="sldNum" sz="quarter" idx="12"/>
          </p:nvPr>
        </p:nvSpPr>
        <p:spPr/>
        <p:txBody>
          <a:bodyPr/>
          <a:lstStyle/>
          <a:p>
            <a:pPr>
              <a:defRPr/>
            </a:pPr>
            <a:fld id="{338658BD-9A3F-4958-ADD1-CEB5726E013D}" type="slidenum">
              <a:rPr lang="zh-CN" altLang="en-US"/>
              <a:t>8</a:t>
            </a:fld>
            <a:endParaRPr lang="en-US" altLang="zh-CN"/>
          </a:p>
        </p:txBody>
      </p:sp>
      <p:grpSp>
        <p:nvGrpSpPr>
          <p:cNvPr id="2" name="Group 6"/>
          <p:cNvGrpSpPr/>
          <p:nvPr/>
        </p:nvGrpSpPr>
        <p:grpSpPr bwMode="auto">
          <a:xfrm>
            <a:off x="1706880" y="3361056"/>
            <a:ext cx="1606550" cy="2119313"/>
            <a:chOff x="576" y="2034"/>
            <a:chExt cx="1012" cy="1335"/>
          </a:xfrm>
        </p:grpSpPr>
        <p:sp>
          <p:nvSpPr>
            <p:cNvPr id="22544" name="Text Box 7"/>
            <p:cNvSpPr txBox="1">
              <a:spLocks noChangeArrowheads="1"/>
            </p:cNvSpPr>
            <p:nvPr/>
          </p:nvSpPr>
          <p:spPr bwMode="auto">
            <a:xfrm>
              <a:off x="576" y="2034"/>
              <a:ext cx="1012" cy="327"/>
            </a:xfrm>
            <a:prstGeom prst="rect">
              <a:avLst/>
            </a:prstGeom>
            <a:noFill/>
            <a:ln w="9525">
              <a:noFill/>
              <a:miter lim="800000"/>
            </a:ln>
          </p:spPr>
          <p:txBody>
            <a:bodyPr wrap="none">
              <a:spAutoFit/>
            </a:bodyPr>
            <a:lstStyle/>
            <a:p>
              <a:r>
                <a:rPr lang="zh-CN" altLang="en-US" sz="2800">
                  <a:latin typeface="Times New Roman" panose="02020603050405020304" pitchFamily="18" charset="0"/>
                </a:rPr>
                <a:t>数据总线</a:t>
              </a:r>
            </a:p>
          </p:txBody>
        </p:sp>
        <p:sp>
          <p:nvSpPr>
            <p:cNvPr id="22545" name="Text Box 8"/>
            <p:cNvSpPr txBox="1">
              <a:spLocks noChangeArrowheads="1"/>
            </p:cNvSpPr>
            <p:nvPr/>
          </p:nvSpPr>
          <p:spPr bwMode="auto">
            <a:xfrm>
              <a:off x="576" y="2538"/>
              <a:ext cx="1012" cy="327"/>
            </a:xfrm>
            <a:prstGeom prst="rect">
              <a:avLst/>
            </a:prstGeom>
            <a:noFill/>
            <a:ln w="9525">
              <a:noFill/>
              <a:miter lim="800000"/>
            </a:ln>
          </p:spPr>
          <p:txBody>
            <a:bodyPr wrap="none">
              <a:spAutoFit/>
            </a:bodyPr>
            <a:lstStyle/>
            <a:p>
              <a:r>
                <a:rPr lang="zh-CN" altLang="en-US" sz="2800">
                  <a:latin typeface="Times New Roman" panose="02020603050405020304" pitchFamily="18" charset="0"/>
                </a:rPr>
                <a:t>地址总线</a:t>
              </a:r>
            </a:p>
          </p:txBody>
        </p:sp>
        <p:sp>
          <p:nvSpPr>
            <p:cNvPr id="22546" name="Text Box 9"/>
            <p:cNvSpPr txBox="1">
              <a:spLocks noChangeArrowheads="1"/>
            </p:cNvSpPr>
            <p:nvPr/>
          </p:nvSpPr>
          <p:spPr bwMode="auto">
            <a:xfrm>
              <a:off x="576" y="3042"/>
              <a:ext cx="1012" cy="327"/>
            </a:xfrm>
            <a:prstGeom prst="rect">
              <a:avLst/>
            </a:prstGeom>
            <a:noFill/>
            <a:ln w="9525">
              <a:noFill/>
              <a:miter lim="800000"/>
            </a:ln>
          </p:spPr>
          <p:txBody>
            <a:bodyPr wrap="none">
              <a:spAutoFit/>
            </a:bodyPr>
            <a:lstStyle/>
            <a:p>
              <a:r>
                <a:rPr lang="zh-CN" altLang="en-US" sz="2800">
                  <a:latin typeface="Times New Roman" panose="02020603050405020304" pitchFamily="18" charset="0"/>
                </a:rPr>
                <a:t>控制总线</a:t>
              </a:r>
            </a:p>
          </p:txBody>
        </p:sp>
      </p:grpSp>
      <p:sp>
        <p:nvSpPr>
          <p:cNvPr id="160778" name="AutoShape 10"/>
          <p:cNvSpPr/>
          <p:nvPr/>
        </p:nvSpPr>
        <p:spPr bwMode="auto">
          <a:xfrm>
            <a:off x="1554480" y="3637280"/>
            <a:ext cx="152400" cy="1676400"/>
          </a:xfrm>
          <a:prstGeom prst="leftBrace">
            <a:avLst>
              <a:gd name="adj1" fmla="val 91667"/>
              <a:gd name="adj2" fmla="val 50000"/>
            </a:avLst>
          </a:prstGeom>
          <a:noFill/>
          <a:ln w="38100">
            <a:solidFill>
              <a:schemeClr val="folHlink"/>
            </a:solidFill>
            <a:round/>
          </a:ln>
        </p:spPr>
        <p:txBody>
          <a:bodyPr wrap="none" anchor="ctr"/>
          <a:lstStyle/>
          <a:p>
            <a:pPr>
              <a:spcBef>
                <a:spcPct val="20000"/>
              </a:spcBef>
            </a:pPr>
            <a:endParaRPr lang="zh-CN" altLang="en-US"/>
          </a:p>
        </p:txBody>
      </p:sp>
      <p:sp>
        <p:nvSpPr>
          <p:cNvPr id="160779" name="Text Box 11"/>
          <p:cNvSpPr txBox="1">
            <a:spLocks noChangeArrowheads="1"/>
          </p:cNvSpPr>
          <p:nvPr/>
        </p:nvSpPr>
        <p:spPr bwMode="auto">
          <a:xfrm>
            <a:off x="3840480" y="3361056"/>
            <a:ext cx="6096000" cy="519113"/>
          </a:xfrm>
          <a:prstGeom prst="rect">
            <a:avLst/>
          </a:prstGeom>
          <a:noFill/>
          <a:ln w="9525">
            <a:noFill/>
            <a:miter lim="800000"/>
          </a:ln>
        </p:spPr>
        <p:txBody>
          <a:bodyPr>
            <a:spAutoFit/>
          </a:bodyPr>
          <a:lstStyle/>
          <a:p>
            <a:r>
              <a:rPr lang="zh-CN" altLang="en-US" sz="2800">
                <a:solidFill>
                  <a:srgbClr val="0419E0"/>
                </a:solidFill>
                <a:latin typeface="Times New Roman" panose="02020603050405020304" pitchFamily="18" charset="0"/>
              </a:rPr>
              <a:t>双向</a:t>
            </a:r>
            <a:r>
              <a:rPr lang="zh-CN" altLang="en-US" sz="2800">
                <a:latin typeface="Times New Roman" panose="02020603050405020304" pitchFamily="18" charset="0"/>
              </a:rPr>
              <a:t>  与机器字长、存储字长有关</a:t>
            </a:r>
          </a:p>
        </p:txBody>
      </p:sp>
      <p:sp>
        <p:nvSpPr>
          <p:cNvPr id="160780" name="Text Box 12"/>
          <p:cNvSpPr txBox="1">
            <a:spLocks noChangeArrowheads="1"/>
          </p:cNvSpPr>
          <p:nvPr/>
        </p:nvSpPr>
        <p:spPr bwMode="auto">
          <a:xfrm>
            <a:off x="3840480" y="4180206"/>
            <a:ext cx="6096000" cy="519113"/>
          </a:xfrm>
          <a:prstGeom prst="rect">
            <a:avLst/>
          </a:prstGeom>
          <a:noFill/>
          <a:ln w="9525">
            <a:noFill/>
            <a:miter lim="800000"/>
          </a:ln>
        </p:spPr>
        <p:txBody>
          <a:bodyPr>
            <a:spAutoFit/>
          </a:bodyPr>
          <a:lstStyle/>
          <a:p>
            <a:r>
              <a:rPr lang="zh-CN" altLang="en-US" sz="2800">
                <a:solidFill>
                  <a:srgbClr val="0419E0"/>
                </a:solidFill>
                <a:latin typeface="Times New Roman" panose="02020603050405020304" pitchFamily="18" charset="0"/>
              </a:rPr>
              <a:t>单向</a:t>
            </a:r>
            <a:r>
              <a:rPr lang="zh-CN" altLang="en-US" sz="2800">
                <a:latin typeface="Times New Roman" panose="02020603050405020304" pitchFamily="18" charset="0"/>
              </a:rPr>
              <a:t>  与存储地址、 </a:t>
            </a:r>
            <a:r>
              <a:rPr lang="en-US" altLang="zh-CN" sz="2800">
                <a:latin typeface="Times New Roman" panose="02020603050405020304" pitchFamily="18" charset="0"/>
              </a:rPr>
              <a:t>I/O</a:t>
            </a:r>
            <a:r>
              <a:rPr lang="zh-CN" altLang="en-US" sz="2800">
                <a:latin typeface="Times New Roman" panose="02020603050405020304" pitchFamily="18" charset="0"/>
              </a:rPr>
              <a:t>地址有关</a:t>
            </a:r>
          </a:p>
        </p:txBody>
      </p:sp>
      <p:sp>
        <p:nvSpPr>
          <p:cNvPr id="160781" name="Text Box 13"/>
          <p:cNvSpPr txBox="1">
            <a:spLocks noChangeArrowheads="1"/>
          </p:cNvSpPr>
          <p:nvPr/>
        </p:nvSpPr>
        <p:spPr bwMode="auto">
          <a:xfrm>
            <a:off x="3840480" y="5008881"/>
            <a:ext cx="2286000" cy="519113"/>
          </a:xfrm>
          <a:prstGeom prst="rect">
            <a:avLst/>
          </a:prstGeom>
          <a:noFill/>
          <a:ln w="9525">
            <a:noFill/>
            <a:miter lim="800000"/>
          </a:ln>
        </p:spPr>
        <p:txBody>
          <a:bodyPr>
            <a:spAutoFit/>
          </a:bodyPr>
          <a:lstStyle/>
          <a:p>
            <a:r>
              <a:rPr lang="zh-CN" altLang="en-US" sz="2800">
                <a:solidFill>
                  <a:srgbClr val="0419E0"/>
                </a:solidFill>
                <a:latin typeface="Times New Roman" panose="02020603050405020304" pitchFamily="18" charset="0"/>
              </a:rPr>
              <a:t>有出  有入</a:t>
            </a:r>
          </a:p>
        </p:txBody>
      </p:sp>
      <p:sp>
        <p:nvSpPr>
          <p:cNvPr id="160783" name="AutoShape 15"/>
          <p:cNvSpPr>
            <a:spLocks noChangeArrowheads="1"/>
          </p:cNvSpPr>
          <p:nvPr/>
        </p:nvSpPr>
        <p:spPr bwMode="auto">
          <a:xfrm>
            <a:off x="5135880" y="5774056"/>
            <a:ext cx="3040380" cy="919401"/>
          </a:xfrm>
          <a:prstGeom prst="wedgeRoundRectCallout">
            <a:avLst>
              <a:gd name="adj1" fmla="val -65546"/>
              <a:gd name="adj2" fmla="val -81889"/>
              <a:gd name="adj3" fmla="val 16667"/>
            </a:avLst>
          </a:prstGeom>
          <a:noFill/>
          <a:ln w="28575">
            <a:solidFill>
              <a:schemeClr val="folHlink"/>
            </a:solidFill>
            <a:miter lim="800000"/>
          </a:ln>
        </p:spPr>
        <p:txBody>
          <a:bodyPr wrap="none">
            <a:spAutoFit/>
          </a:bodyPr>
          <a:lstStyle/>
          <a:p>
            <a:r>
              <a:rPr lang="zh-CN" altLang="en-US" sz="2400">
                <a:latin typeface="Times New Roman" panose="02020603050405020304" pitchFamily="18" charset="0"/>
              </a:rPr>
              <a:t>存储器读、存储器写</a:t>
            </a:r>
          </a:p>
          <a:p>
            <a:r>
              <a:rPr lang="zh-CN" altLang="en-US" sz="2400">
                <a:latin typeface="Times New Roman" panose="02020603050405020304" pitchFamily="18" charset="0"/>
              </a:rPr>
              <a:t>总线允许、中断确认</a:t>
            </a:r>
          </a:p>
        </p:txBody>
      </p:sp>
      <p:sp>
        <p:nvSpPr>
          <p:cNvPr id="160784" name="AutoShape 16"/>
          <p:cNvSpPr>
            <a:spLocks noChangeArrowheads="1"/>
          </p:cNvSpPr>
          <p:nvPr/>
        </p:nvSpPr>
        <p:spPr bwMode="auto">
          <a:xfrm>
            <a:off x="1478280" y="6015355"/>
            <a:ext cx="2983230" cy="510778"/>
          </a:xfrm>
          <a:prstGeom prst="wedgeRoundRectCallout">
            <a:avLst>
              <a:gd name="adj1" fmla="val 54236"/>
              <a:gd name="adj2" fmla="val -170065"/>
              <a:gd name="adj3" fmla="val 16667"/>
            </a:avLst>
          </a:prstGeom>
          <a:noFill/>
          <a:ln w="28575">
            <a:solidFill>
              <a:schemeClr val="folHlink"/>
            </a:solidFill>
            <a:miter lim="800000"/>
          </a:ln>
        </p:spPr>
        <p:txBody>
          <a:bodyPr wrap="none">
            <a:spAutoFit/>
          </a:bodyPr>
          <a:lstStyle/>
          <a:p>
            <a:r>
              <a:rPr lang="zh-CN" altLang="en-US" sz="2400">
                <a:latin typeface="Times New Roman" panose="02020603050405020304" pitchFamily="18" charset="0"/>
              </a:rPr>
              <a:t>中断请求、总线请求</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0778"/>
                                        </p:tgtEl>
                                        <p:attrNameLst>
                                          <p:attrName>style.visibility</p:attrName>
                                        </p:attrNameLst>
                                      </p:cBhvr>
                                      <p:to>
                                        <p:strVal val="visible"/>
                                      </p:to>
                                    </p:set>
                                    <p:animEffect transition="in" filter="fade">
                                      <p:cBhvr>
                                        <p:cTn id="7" dur="500"/>
                                        <p:tgtEl>
                                          <p:spTgt spid="160778"/>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160779"/>
                                        </p:tgtEl>
                                        <p:attrNameLst>
                                          <p:attrName>style.visibility</p:attrName>
                                        </p:attrNameLst>
                                      </p:cBhvr>
                                      <p:to>
                                        <p:strVal val="visible"/>
                                      </p:to>
                                    </p:set>
                                    <p:animEffect transition="in" filter="fade">
                                      <p:cBhvr>
                                        <p:cTn id="16" dur="500"/>
                                        <p:tgtEl>
                                          <p:spTgt spid="160779"/>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60780"/>
                                        </p:tgtEl>
                                        <p:attrNameLst>
                                          <p:attrName>style.visibility</p:attrName>
                                        </p:attrNameLst>
                                      </p:cBhvr>
                                      <p:to>
                                        <p:strVal val="visible"/>
                                      </p:to>
                                    </p:set>
                                    <p:animEffect transition="in" filter="fade">
                                      <p:cBhvr>
                                        <p:cTn id="21" dur="500"/>
                                        <p:tgtEl>
                                          <p:spTgt spid="160780"/>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60781"/>
                                        </p:tgtEl>
                                        <p:attrNameLst>
                                          <p:attrName>style.visibility</p:attrName>
                                        </p:attrNameLst>
                                      </p:cBhvr>
                                      <p:to>
                                        <p:strVal val="visible"/>
                                      </p:to>
                                    </p:set>
                                    <p:animEffect transition="in" filter="fade">
                                      <p:cBhvr>
                                        <p:cTn id="26" dur="500"/>
                                        <p:tgtEl>
                                          <p:spTgt spid="160781"/>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60783"/>
                                        </p:tgtEl>
                                        <p:attrNameLst>
                                          <p:attrName>style.visibility</p:attrName>
                                        </p:attrNameLst>
                                      </p:cBhvr>
                                      <p:to>
                                        <p:strVal val="visible"/>
                                      </p:to>
                                    </p:set>
                                    <p:animEffect transition="in" filter="fade">
                                      <p:cBhvr>
                                        <p:cTn id="31" dur="500"/>
                                        <p:tgtEl>
                                          <p:spTgt spid="160783"/>
                                        </p:tgtEl>
                                      </p:cBhvr>
                                    </p:animEffect>
                                  </p:childTnLst>
                                  <p:subTnLst>
                                    <p:set>
                                      <p:cBhvr override="childStyle">
                                        <p:cTn dur="1" fill="hold" display="0" masterRel="nextClick" afterEffect="1"/>
                                        <p:tgtEl>
                                          <p:spTgt spid="160783"/>
                                        </p:tgtEl>
                                        <p:attrNameLst>
                                          <p:attrName>style.visibility</p:attrName>
                                        </p:attrNameLst>
                                      </p:cBhvr>
                                      <p:to>
                                        <p:strVal val="hidden"/>
                                      </p:to>
                                    </p:set>
                                  </p:sub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60784"/>
                                        </p:tgtEl>
                                        <p:attrNameLst>
                                          <p:attrName>style.visibility</p:attrName>
                                        </p:attrNameLst>
                                      </p:cBhvr>
                                      <p:to>
                                        <p:strVal val="visible"/>
                                      </p:to>
                                    </p:set>
                                    <p:animEffect transition="in" filter="fade">
                                      <p:cBhvr>
                                        <p:cTn id="36" dur="500"/>
                                        <p:tgtEl>
                                          <p:spTgt spid="160784"/>
                                        </p:tgtEl>
                                      </p:cBhvr>
                                    </p:animEffect>
                                  </p:childTnLst>
                                  <p:subTnLst>
                                    <p:set>
                                      <p:cBhvr override="childStyle">
                                        <p:cTn dur="1" fill="hold" display="0" masterRel="nextClick" afterEffect="1"/>
                                        <p:tgtEl>
                                          <p:spTgt spid="160784"/>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0778" grpId="0" animBg="1"/>
      <p:bldP spid="160779" grpId="0" autoUpdateAnimBg="0"/>
      <p:bldP spid="160780" grpId="0" autoUpdateAnimBg="0"/>
      <p:bldP spid="160781" grpId="0" autoUpdateAnimBg="0"/>
      <p:bldP spid="160783" grpId="0" animBg="1" autoUpdateAnimBg="0"/>
      <p:bldP spid="160784" grpId="0" animBg="1"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idx="1"/>
          </p:nvPr>
        </p:nvSpPr>
        <p:spPr/>
        <p:txBody>
          <a:bodyPr/>
          <a:lstStyle/>
          <a:p>
            <a:r>
              <a:rPr lang="zh-CN" altLang="en-US" dirty="0"/>
              <a:t>通信总线</a:t>
            </a:r>
            <a:endParaRPr lang="en-US" altLang="zh-CN" dirty="0"/>
          </a:p>
          <a:p>
            <a:pPr lvl="1">
              <a:spcBef>
                <a:spcPts val="1800"/>
              </a:spcBef>
            </a:pPr>
            <a:r>
              <a:rPr lang="zh-CN" altLang="en-US" dirty="0"/>
              <a:t>用于计算机系统之间 或 计算机系统与其他系统（如控制仪表、移动通信等）之间的通信</a:t>
            </a:r>
          </a:p>
          <a:p>
            <a:pPr lvl="1"/>
            <a:endParaRPr lang="zh-CN" altLang="en-US" dirty="0"/>
          </a:p>
          <a:p>
            <a:pPr lvl="1"/>
            <a:endParaRPr lang="zh-CN" altLang="en-US" dirty="0"/>
          </a:p>
        </p:txBody>
      </p:sp>
      <p:sp>
        <p:nvSpPr>
          <p:cNvPr id="14" name="灯片编号占位符 13"/>
          <p:cNvSpPr>
            <a:spLocks noGrp="1"/>
          </p:cNvSpPr>
          <p:nvPr>
            <p:ph type="sldNum" sz="quarter" idx="12"/>
          </p:nvPr>
        </p:nvSpPr>
        <p:spPr/>
        <p:txBody>
          <a:bodyPr/>
          <a:lstStyle/>
          <a:p>
            <a:pPr>
              <a:defRPr/>
            </a:pPr>
            <a:fld id="{BDD5BF54-CBCA-47BE-B593-7F7030A4D6F0}" type="slidenum">
              <a:rPr lang="zh-CN" altLang="en-US"/>
              <a:t>9</a:t>
            </a:fld>
            <a:endParaRPr lang="en-US" altLang="zh-CN"/>
          </a:p>
        </p:txBody>
      </p:sp>
      <p:sp>
        <p:nvSpPr>
          <p:cNvPr id="161795" name="Text Box 3"/>
          <p:cNvSpPr txBox="1">
            <a:spLocks noChangeArrowheads="1"/>
          </p:cNvSpPr>
          <p:nvPr/>
        </p:nvSpPr>
        <p:spPr bwMode="auto">
          <a:xfrm>
            <a:off x="3694536" y="2071688"/>
            <a:ext cx="2317750" cy="519113"/>
          </a:xfrm>
          <a:prstGeom prst="rect">
            <a:avLst/>
          </a:prstGeom>
          <a:noFill/>
          <a:ln w="9525">
            <a:noFill/>
            <a:miter lim="800000"/>
          </a:ln>
        </p:spPr>
        <p:txBody>
          <a:bodyPr wrap="none">
            <a:spAutoFit/>
          </a:bodyPr>
          <a:lstStyle/>
          <a:p>
            <a:r>
              <a:rPr lang="zh-CN" altLang="en-US" sz="2800">
                <a:latin typeface="宋体" panose="02010600030101010101" pitchFamily="2" charset="-122"/>
                <a:ea typeface="宋体" panose="02010600030101010101" pitchFamily="2" charset="-122"/>
              </a:rPr>
              <a:t>串行通信总线</a:t>
            </a:r>
          </a:p>
        </p:txBody>
      </p:sp>
      <p:sp>
        <p:nvSpPr>
          <p:cNvPr id="161796" name="Text Box 4"/>
          <p:cNvSpPr txBox="1">
            <a:spLocks noChangeArrowheads="1"/>
          </p:cNvSpPr>
          <p:nvPr/>
        </p:nvSpPr>
        <p:spPr bwMode="auto">
          <a:xfrm>
            <a:off x="3694536" y="3429000"/>
            <a:ext cx="2317750" cy="519112"/>
          </a:xfrm>
          <a:prstGeom prst="rect">
            <a:avLst/>
          </a:prstGeom>
          <a:noFill/>
          <a:ln w="9525">
            <a:noFill/>
            <a:miter lim="800000"/>
          </a:ln>
        </p:spPr>
        <p:txBody>
          <a:bodyPr wrap="none">
            <a:spAutoFit/>
          </a:bodyPr>
          <a:lstStyle/>
          <a:p>
            <a:r>
              <a:rPr lang="zh-CN" altLang="en-US" sz="2800">
                <a:latin typeface="宋体" panose="02010600030101010101" pitchFamily="2" charset="-122"/>
                <a:ea typeface="宋体" panose="02010600030101010101" pitchFamily="2" charset="-122"/>
              </a:rPr>
              <a:t>并行通信总线</a:t>
            </a:r>
          </a:p>
        </p:txBody>
      </p:sp>
      <p:sp>
        <p:nvSpPr>
          <p:cNvPr id="161797" name="Text Box 5"/>
          <p:cNvSpPr txBox="1">
            <a:spLocks noChangeArrowheads="1"/>
          </p:cNvSpPr>
          <p:nvPr/>
        </p:nvSpPr>
        <p:spPr bwMode="auto">
          <a:xfrm>
            <a:off x="1631747" y="2688927"/>
            <a:ext cx="1620957" cy="523220"/>
          </a:xfrm>
          <a:prstGeom prst="rect">
            <a:avLst/>
          </a:prstGeom>
          <a:noFill/>
          <a:ln w="9525">
            <a:noFill/>
            <a:miter lim="800000"/>
          </a:ln>
        </p:spPr>
        <p:txBody>
          <a:bodyPr wrap="none">
            <a:spAutoFit/>
          </a:bodyPr>
          <a:lstStyle/>
          <a:p>
            <a:r>
              <a:rPr lang="zh-CN" altLang="en-US" sz="2800" dirty="0">
                <a:latin typeface="宋体" panose="02010600030101010101" pitchFamily="2" charset="-122"/>
                <a:ea typeface="宋体" panose="02010600030101010101" pitchFamily="2" charset="-122"/>
              </a:rPr>
              <a:t>传输方式</a:t>
            </a:r>
          </a:p>
        </p:txBody>
      </p:sp>
      <p:sp>
        <p:nvSpPr>
          <p:cNvPr id="161798" name="AutoShape 6"/>
          <p:cNvSpPr/>
          <p:nvPr/>
        </p:nvSpPr>
        <p:spPr bwMode="auto">
          <a:xfrm>
            <a:off x="3389736" y="2271712"/>
            <a:ext cx="304800" cy="1447800"/>
          </a:xfrm>
          <a:prstGeom prst="leftBrace">
            <a:avLst>
              <a:gd name="adj1" fmla="val 39583"/>
              <a:gd name="adj2" fmla="val 50000"/>
            </a:avLst>
          </a:prstGeom>
          <a:noFill/>
          <a:ln w="38100">
            <a:solidFill>
              <a:schemeClr val="folHlink"/>
            </a:solidFill>
            <a:round/>
          </a:ln>
        </p:spPr>
        <p:txBody>
          <a:bodyPr wrap="none" anchor="ctr"/>
          <a:lstStyle/>
          <a:p>
            <a:pPr>
              <a:spcBef>
                <a:spcPct val="20000"/>
              </a:spcBef>
            </a:pPr>
            <a:endParaRPr lang="zh-CN" altLang="en-US">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1797"/>
                                        </p:tgtEl>
                                        <p:attrNameLst>
                                          <p:attrName>style.visibility</p:attrName>
                                        </p:attrNameLst>
                                      </p:cBhvr>
                                      <p:to>
                                        <p:strVal val="visible"/>
                                      </p:to>
                                    </p:set>
                                    <p:animEffect transition="in" filter="fade">
                                      <p:cBhvr>
                                        <p:cTn id="7" dur="500"/>
                                        <p:tgtEl>
                                          <p:spTgt spid="16179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61798"/>
                                        </p:tgtEl>
                                        <p:attrNameLst>
                                          <p:attrName>style.visibility</p:attrName>
                                        </p:attrNameLst>
                                      </p:cBhvr>
                                      <p:to>
                                        <p:strVal val="visible"/>
                                      </p:to>
                                    </p:set>
                                    <p:animEffect transition="in" filter="fade">
                                      <p:cBhvr>
                                        <p:cTn id="11" dur="500"/>
                                        <p:tgtEl>
                                          <p:spTgt spid="161798"/>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161795"/>
                                        </p:tgtEl>
                                        <p:attrNameLst>
                                          <p:attrName>style.visibility</p:attrName>
                                        </p:attrNameLst>
                                      </p:cBhvr>
                                      <p:to>
                                        <p:strVal val="visible"/>
                                      </p:to>
                                    </p:set>
                                    <p:animEffect transition="in" filter="fade">
                                      <p:cBhvr>
                                        <p:cTn id="16" dur="500"/>
                                        <p:tgtEl>
                                          <p:spTgt spid="161795"/>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61796"/>
                                        </p:tgtEl>
                                        <p:attrNameLst>
                                          <p:attrName>style.visibility</p:attrName>
                                        </p:attrNameLst>
                                      </p:cBhvr>
                                      <p:to>
                                        <p:strVal val="visible"/>
                                      </p:to>
                                    </p:set>
                                    <p:animEffect transition="in" filter="fade">
                                      <p:cBhvr>
                                        <p:cTn id="21" dur="500"/>
                                        <p:tgtEl>
                                          <p:spTgt spid="1617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795" grpId="0" autoUpdateAnimBg="0"/>
      <p:bldP spid="161796" grpId="0" autoUpdateAnimBg="0"/>
      <p:bldP spid="161797" grpId="0" autoUpdateAnimBg="0"/>
      <p:bldP spid="161798" grpId="0" animBg="1"/>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2547</Words>
  <Application>Microsoft Office PowerPoint</Application>
  <PresentationFormat>宽屏</PresentationFormat>
  <Paragraphs>684</Paragraphs>
  <Slides>45</Slides>
  <Notes>6</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45</vt:i4>
      </vt:variant>
    </vt:vector>
  </HeadingPairs>
  <TitlesOfParts>
    <vt:vector size="54" baseType="lpstr">
      <vt:lpstr>等线</vt:lpstr>
      <vt:lpstr>黑体</vt:lpstr>
      <vt:lpstr>宋体</vt:lpstr>
      <vt:lpstr>Arial</vt:lpstr>
      <vt:lpstr>Cambria Math</vt:lpstr>
      <vt:lpstr>Segoe UI Black</vt:lpstr>
      <vt:lpstr>Times New Roman</vt:lpstr>
      <vt:lpstr>Wingdings</vt:lpstr>
      <vt:lpstr>Office 主题​​</vt:lpstr>
      <vt:lpstr>PowerPoint 演示文稿</vt:lpstr>
      <vt:lpstr>第三章 系统总线</vt:lpstr>
      <vt:lpstr>3.1  总线的基本概念</vt:lpstr>
      <vt:lpstr>总线结构的计算机举例</vt:lpstr>
      <vt:lpstr>面向 CPU 的双总线结构框图</vt:lpstr>
      <vt:lpstr>以存储器为中心的双总线结构框图</vt:lpstr>
      <vt:lpstr>第三章 系统总线</vt:lpstr>
      <vt:lpstr>总线的分类</vt:lpstr>
      <vt:lpstr>PowerPoint 演示文稿</vt:lpstr>
      <vt:lpstr>总线特性及性能指标</vt:lpstr>
      <vt:lpstr>PowerPoint 演示文稿</vt:lpstr>
      <vt:lpstr>第三章 系统总线</vt:lpstr>
      <vt:lpstr>总线特性</vt:lpstr>
      <vt:lpstr>总线的性能指标</vt:lpstr>
      <vt:lpstr>总线标准</vt:lpstr>
      <vt:lpstr>总线标准</vt:lpstr>
      <vt:lpstr>第三章 系统总线</vt:lpstr>
      <vt:lpstr>总线结构</vt:lpstr>
      <vt:lpstr>多总线结构</vt:lpstr>
      <vt:lpstr>三总线结构</vt:lpstr>
      <vt:lpstr>三总线结构的又一形式</vt:lpstr>
      <vt:lpstr>四总线结构</vt:lpstr>
      <vt:lpstr>总线结构举例</vt:lpstr>
      <vt:lpstr>VL-BUS局部总线结构</vt:lpstr>
      <vt:lpstr>PCI总线结构</vt:lpstr>
      <vt:lpstr>多层 PCI 总线结构</vt:lpstr>
      <vt:lpstr>第三章 系统总线</vt:lpstr>
      <vt:lpstr>总线控制</vt:lpstr>
      <vt:lpstr>链式查询方式</vt:lpstr>
      <vt:lpstr>计数器定时查询方式</vt:lpstr>
      <vt:lpstr>独立请求方式</vt:lpstr>
      <vt:lpstr>总线通信控制</vt:lpstr>
      <vt:lpstr>总线通信的四种方式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以输入数据为例的半同步通信时序</vt:lpstr>
      <vt:lpstr>半同步通信（同步、异步 结合）</vt:lpstr>
      <vt:lpstr>上述三种通信的共同点</vt:lpstr>
      <vt:lpstr>PowerPoint 演示文稿</vt:lpstr>
      <vt:lpstr>分离式通信特点</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昕 陈</dc:creator>
  <cp:lastModifiedBy>Lenovo</cp:lastModifiedBy>
  <cp:revision>238</cp:revision>
  <dcterms:created xsi:type="dcterms:W3CDTF">2021-01-19T10:08:00Z</dcterms:created>
  <dcterms:modified xsi:type="dcterms:W3CDTF">2021-04-28T09:20:38Z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2052-11.1.0.10463</vt:lpwstr>
  </property>
  <property fmtid="{D5CDD505-2E9C-101B-9397-08002B2CF9AE}" pid="3" name="ICV">
    <vt:lpwstr>C7CE9CE08A254BB2A98C6BD2BBDD32FB</vt:lpwstr>
  </property>
</Properties>
</file>