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0"/>
  </p:notesMasterIdLst>
  <p:sldIdLst>
    <p:sldId id="357" r:id="rId2"/>
    <p:sldId id="366" r:id="rId3"/>
    <p:sldId id="359" r:id="rId4"/>
    <p:sldId id="367" r:id="rId5"/>
    <p:sldId id="369" r:id="rId6"/>
    <p:sldId id="370" r:id="rId7"/>
    <p:sldId id="371" r:id="rId8"/>
    <p:sldId id="363" r:id="rId9"/>
  </p:sldIdLst>
  <p:sldSz cx="25600025" cy="1440021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7" userDrawn="1">
          <p15:clr>
            <a:srgbClr val="A4A3A4"/>
          </p15:clr>
        </p15:guide>
        <p15:guide id="2" pos="79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D8FF"/>
    <a:srgbClr val="000000"/>
    <a:srgbClr val="009AC4"/>
    <a:srgbClr val="00B5E6"/>
    <a:srgbClr val="276F9F"/>
    <a:srgbClr val="00BEF2"/>
    <a:srgbClr val="00A3D0"/>
    <a:srgbClr val="42A9CF"/>
    <a:srgbClr val="42ADD9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3" autoAdjust="0"/>
    <p:restoredTop sz="86126" autoAdjust="0"/>
  </p:normalViewPr>
  <p:slideViewPr>
    <p:cSldViewPr snapToGrid="0">
      <p:cViewPr varScale="1">
        <p:scale>
          <a:sx n="44" d="100"/>
          <a:sy n="44" d="100"/>
        </p:scale>
        <p:origin x="248" y="552"/>
      </p:cViewPr>
      <p:guideLst>
        <p:guide orient="horz" pos="4467"/>
        <p:guide pos="798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24959-A2BD-45F8-81E0-28B81874FC4E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2B05C-7F54-4ACF-A17D-EA5EBA87C4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18036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1pPr>
    <a:lvl2pPr marL="1209018" algn="l" defTabSz="2418036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2pPr>
    <a:lvl3pPr marL="2418036" algn="l" defTabSz="2418036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3pPr>
    <a:lvl4pPr marL="3627054" algn="l" defTabSz="2418036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4pPr>
    <a:lvl5pPr marL="4836069" algn="l" defTabSz="2418036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5pPr>
    <a:lvl6pPr marL="6045085" algn="l" defTabSz="2418036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6pPr>
    <a:lvl7pPr marL="7254103" algn="l" defTabSz="2418036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7pPr>
    <a:lvl8pPr marL="8463121" algn="l" defTabSz="2418036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8pPr>
    <a:lvl9pPr marL="9672139" algn="l" defTabSz="2418036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9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1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8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2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4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6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6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0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BA07-8E53-4243-96FD-FE80DB403A2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2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scon2019.sched.com/event/WgdC/hands-on-pinpoint-plugin-workshop-how-to-trace-your-system-down-to-the-code-leve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jdk.java.net/install/" TargetMode="External"/><Relationship Id="rId4" Type="http://schemas.openxmlformats.org/officeDocument/2006/relationships/hyperlink" Target="https://www.oracle.com/technetwork/java/javase/downloads/jdk8-downloads-213315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inpoint-plugin-workshop/pinpoint-plugin-workshop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orderPizza?name=$NAME&amp;count=$COU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125.209.240.10:10137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reeform 5"/>
          <p:cNvSpPr/>
          <p:nvPr/>
        </p:nvSpPr>
        <p:spPr bwMode="auto">
          <a:xfrm>
            <a:off x="17566660" y="5496449"/>
            <a:ext cx="386467" cy="387800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01600" algn="ctr" rotWithShape="0">
              <a:srgbClr val="45D8FF">
                <a:alpha val="90000"/>
              </a:srgbClr>
            </a:outerShdw>
          </a:effectLst>
        </p:spPr>
        <p:txBody>
          <a:bodyPr vert="horz" wrap="square" lIns="192003" tIns="96001" rIns="192003" bIns="96001" numCol="1" anchor="t" anchorCtr="0" compatLnSpc="1"/>
          <a:lstStyle/>
          <a:p>
            <a:endParaRPr lang="zh-CN" altLang="en-US" sz="9999">
              <a:solidFill>
                <a:srgbClr val="45D8FF"/>
              </a:solidFill>
              <a:effectLst>
                <a:outerShdw blurRad="76200" dir="5400000" algn="ctr" rotWithShape="0">
                  <a:srgbClr val="45D8FF">
                    <a:alpha val="90000"/>
                  </a:srgbClr>
                </a:outerShdw>
              </a:effectLst>
            </a:endParaRPr>
          </a:p>
        </p:txBody>
      </p:sp>
      <p:sp>
        <p:nvSpPr>
          <p:cNvPr id="462" name="文本框 461"/>
          <p:cNvSpPr txBox="1"/>
          <p:nvPr/>
        </p:nvSpPr>
        <p:spPr>
          <a:xfrm>
            <a:off x="7482346" y="5511800"/>
            <a:ext cx="17319625" cy="138486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8399" b="0" dirty="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Installation guide</a:t>
            </a:r>
            <a:endParaRPr lang="zh-CN" altLang="en-US" sz="8399" b="0" dirty="0">
              <a:solidFill>
                <a:srgbClr val="45D8FF"/>
              </a:solidFill>
              <a:effectLst>
                <a:outerShdw blurRad="101600" dir="5400000" algn="ctr" rotWithShape="0">
                  <a:srgbClr val="45D8FF">
                    <a:alpha val="90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cxnSp>
        <p:nvCxnSpPr>
          <p:cNvPr id="463" name="直接连接符 462"/>
          <p:cNvCxnSpPr/>
          <p:nvPr/>
        </p:nvCxnSpPr>
        <p:spPr>
          <a:xfrm>
            <a:off x="6813088" y="7106423"/>
            <a:ext cx="11808174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透明可用于蓝底">
            <a:extLst>
              <a:ext uri="{FF2B5EF4-FFF2-40B4-BE49-F238E27FC236}">
                <a16:creationId xmlns:a16="http://schemas.microsoft.com/office/drawing/2014/main" id="{1F2ED570-2C58-4488-978E-213E349E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767" y="9920922"/>
            <a:ext cx="4107327" cy="4029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透明可用于蓝底">
            <a:extLst>
              <a:ext uri="{FF2B5EF4-FFF2-40B4-BE49-F238E27FC236}">
                <a16:creationId xmlns:a16="http://schemas.microsoft.com/office/drawing/2014/main" id="{1F2ED570-2C58-4488-978E-213E349E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767" y="9920922"/>
            <a:ext cx="4107327" cy="40298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0187D4-07F7-8643-8C65-0C5067F345E1}"/>
              </a:ext>
            </a:extLst>
          </p:cNvPr>
          <p:cNvSpPr/>
          <p:nvPr/>
        </p:nvSpPr>
        <p:spPr>
          <a:xfrm>
            <a:off x="1219201" y="1436252"/>
            <a:ext cx="12649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- Introduction</a:t>
            </a: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- Steps  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Download JDK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Clone Repository from </a:t>
            </a:r>
            <a:r>
              <a:rPr lang="en-US" sz="3600" b="1" dirty="0" err="1">
                <a:solidFill>
                  <a:srgbClr val="45D8FF"/>
                </a:solidFill>
                <a:latin typeface="Arial Black" panose="020B0604020202020204" pitchFamily="34" charset="0"/>
              </a:rPr>
              <a:t>Github</a:t>
            </a:r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marL="742950" indent="-742950" fontAlgn="base">
              <a:buFont typeface="+mj-lt"/>
              <a:buAutoNum type="arabicPeriod"/>
            </a:pPr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How to build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JVM option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Starting ‘Pizza</a:t>
            </a:r>
            <a:r>
              <a:rPr lang="en-US" altLang="ko-KR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-shop</a:t>
            </a:r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’ application</a:t>
            </a:r>
          </a:p>
          <a:p>
            <a:pPr fontAlgn="base"/>
            <a:endParaRPr lang="en-US" sz="3600" dirty="0"/>
          </a:p>
          <a:p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647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文本框 500"/>
          <p:cNvSpPr txBox="1"/>
          <p:nvPr/>
        </p:nvSpPr>
        <p:spPr>
          <a:xfrm>
            <a:off x="755113" y="253291"/>
            <a:ext cx="7415493" cy="9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ko-KR" sz="5879" b="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</a:rPr>
              <a:t>Introduction</a:t>
            </a:r>
            <a:endParaRPr lang="zh-CN" altLang="en-US" sz="5879" b="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pic>
        <p:nvPicPr>
          <p:cNvPr id="17" name="图片 16" descr="透明可用于蓝底">
            <a:extLst>
              <a:ext uri="{FF2B5EF4-FFF2-40B4-BE49-F238E27FC236}">
                <a16:creationId xmlns:a16="http://schemas.microsoft.com/office/drawing/2014/main" id="{2C3654DC-1386-4D84-9691-75E1A1E2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767" y="9920922"/>
            <a:ext cx="4107327" cy="4029830"/>
          </a:xfrm>
          <a:prstGeom prst="rect">
            <a:avLst/>
          </a:prstGeom>
        </p:spPr>
      </p:pic>
      <p:cxnSp>
        <p:nvCxnSpPr>
          <p:cNvPr id="12" name="直接连接符 462">
            <a:extLst>
              <a:ext uri="{FF2B5EF4-FFF2-40B4-BE49-F238E27FC236}">
                <a16:creationId xmlns:a16="http://schemas.microsoft.com/office/drawing/2014/main" id="{EB6EED78-FAAE-604A-B318-8E36AED577FD}"/>
              </a:ext>
            </a:extLst>
          </p:cNvPr>
          <p:cNvCxnSpPr/>
          <p:nvPr/>
        </p:nvCxnSpPr>
        <p:spPr>
          <a:xfrm>
            <a:off x="803941" y="1416823"/>
            <a:ext cx="11808174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8BA43-5B03-7144-9A56-33DA659B8A7C}"/>
              </a:ext>
            </a:extLst>
          </p:cNvPr>
          <p:cNvSpPr/>
          <p:nvPr/>
        </p:nvSpPr>
        <p:spPr>
          <a:xfrm>
            <a:off x="1219200" y="1969652"/>
            <a:ext cx="228346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This guide is for whom are attending</a:t>
            </a:r>
            <a:r>
              <a:rPr lang="ko-KR" alt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 </a:t>
            </a:r>
            <a:r>
              <a:rPr lang="en-US" altLang="ko-KR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Pinpoint Workshop on Nov 2</a:t>
            </a: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: "Hands-on Pinpoint Plugin Workshop: How to trace your system down to the code level ”</a:t>
            </a: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: 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https://coscon2019.sched.com/event/WgdC/hands-on-pinpoint-plugin-workshop-how-to-trace-your-system-down-to-the-code-level</a:t>
            </a:r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3600" dirty="0"/>
          </a:p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We advice you to read following installation pages and be ready for the workshop.</a:t>
            </a:r>
          </a:p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You will need </a:t>
            </a:r>
          </a:p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 - </a:t>
            </a:r>
            <a:r>
              <a:rPr lang="en-US" sz="3600" b="1" dirty="0" err="1">
                <a:solidFill>
                  <a:srgbClr val="45D8FF"/>
                </a:solidFill>
                <a:latin typeface="Arial Black" panose="020B0604020202020204" pitchFamily="34" charset="0"/>
              </a:rPr>
              <a:t>jdk</a:t>
            </a:r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 - IDE (any IDE you want)</a:t>
            </a:r>
          </a:p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 - git</a:t>
            </a:r>
          </a:p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 </a:t>
            </a:r>
          </a:p>
          <a:p>
            <a:pPr fontAlgn="base"/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In your system.</a:t>
            </a:r>
          </a:p>
          <a:p>
            <a:pPr fontAlgn="base"/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文本框 500"/>
          <p:cNvSpPr txBox="1"/>
          <p:nvPr/>
        </p:nvSpPr>
        <p:spPr>
          <a:xfrm>
            <a:off x="755113" y="253291"/>
            <a:ext cx="4604287" cy="9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ko-KR" sz="5879" b="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</a:rPr>
              <a:t>Installation</a:t>
            </a:r>
            <a:endParaRPr lang="zh-CN" altLang="en-US" sz="5879" b="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pic>
        <p:nvPicPr>
          <p:cNvPr id="17" name="图片 16" descr="透明可用于蓝底">
            <a:extLst>
              <a:ext uri="{FF2B5EF4-FFF2-40B4-BE49-F238E27FC236}">
                <a16:creationId xmlns:a16="http://schemas.microsoft.com/office/drawing/2014/main" id="{2C3654DC-1386-4D84-9691-75E1A1E2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767" y="9920922"/>
            <a:ext cx="4107327" cy="4029830"/>
          </a:xfrm>
          <a:prstGeom prst="rect">
            <a:avLst/>
          </a:prstGeom>
        </p:spPr>
      </p:pic>
      <p:cxnSp>
        <p:nvCxnSpPr>
          <p:cNvPr id="12" name="直接连接符 462">
            <a:extLst>
              <a:ext uri="{FF2B5EF4-FFF2-40B4-BE49-F238E27FC236}">
                <a16:creationId xmlns:a16="http://schemas.microsoft.com/office/drawing/2014/main" id="{EB6EED78-FAAE-604A-B318-8E36AED577FD}"/>
              </a:ext>
            </a:extLst>
          </p:cNvPr>
          <p:cNvCxnSpPr/>
          <p:nvPr/>
        </p:nvCxnSpPr>
        <p:spPr>
          <a:xfrm>
            <a:off x="803941" y="1416823"/>
            <a:ext cx="11808174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8BA43-5B03-7144-9A56-33DA659B8A7C}"/>
              </a:ext>
            </a:extLst>
          </p:cNvPr>
          <p:cNvSpPr/>
          <p:nvPr/>
        </p:nvSpPr>
        <p:spPr>
          <a:xfrm>
            <a:off x="1219200" y="1969652"/>
            <a:ext cx="22834600" cy="1049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5000" b="1" dirty="0">
                <a:solidFill>
                  <a:srgbClr val="45D8FF"/>
                </a:solidFill>
                <a:latin typeface="Arial Black" panose="020B0604020202020204" pitchFamily="34" charset="0"/>
              </a:rPr>
              <a:t>Download JDK</a:t>
            </a:r>
          </a:p>
          <a:p>
            <a:pPr fontAlgn="base"/>
            <a:b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</a:b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6~9 is necessary for the full build of Pinpoint. But for this workshop we will only use 8</a:t>
            </a: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download JDK 8 from the Internet.</a:t>
            </a:r>
          </a:p>
          <a:p>
            <a:pPr fontAlgn="base"/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JDK link : </a:t>
            </a:r>
            <a:r>
              <a:rPr lang="en-US" sz="3600" dirty="0">
                <a:hlinkClick r:id="rId4"/>
              </a:rPr>
              <a:t>https://www.oracle.com/technetwork/java/javase/downloads/jdk8-downloads-2133151.html</a:t>
            </a:r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JDK link : </a:t>
            </a:r>
            <a:r>
              <a:rPr lang="en-US" sz="3600" dirty="0">
                <a:hlinkClick r:id="rId5"/>
              </a:rPr>
              <a:t>https://openjdk.java.net/install/</a:t>
            </a:r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5000" b="1" dirty="0">
                <a:solidFill>
                  <a:srgbClr val="45D8FF"/>
                </a:solidFill>
                <a:latin typeface="Arial Black" panose="020B0604020202020204" pitchFamily="34" charset="0"/>
              </a:rPr>
              <a:t>Setting Environment Variable</a:t>
            </a: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JAVA_HOME environment variable set to JDK 8 home directory.</a:t>
            </a:r>
          </a:p>
          <a:p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JAVA_6_HOME environment variable set to JDK 8 home directory.</a:t>
            </a:r>
          </a:p>
          <a:p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JAVA_7_HOME environment variable set to JDK 8 home directory.</a:t>
            </a:r>
          </a:p>
          <a:p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JAVA_8_HOME environment variable set to JDK 8 home directory.</a:t>
            </a:r>
          </a:p>
          <a:p>
            <a:pPr fontAlgn="base"/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download JDK 6~9 and set the variables to each home directory.</a:t>
            </a: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you can just link all to JDK 8 for the workshop as above.</a:t>
            </a:r>
          </a:p>
          <a:p>
            <a:pPr fontAlgn="base"/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8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文本框 500"/>
          <p:cNvSpPr txBox="1"/>
          <p:nvPr/>
        </p:nvSpPr>
        <p:spPr>
          <a:xfrm>
            <a:off x="755113" y="253291"/>
            <a:ext cx="4604287" cy="9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ko-KR" sz="5879" b="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</a:rPr>
              <a:t>Installation</a:t>
            </a:r>
            <a:endParaRPr lang="zh-CN" altLang="en-US" sz="5879" b="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pic>
        <p:nvPicPr>
          <p:cNvPr id="17" name="图片 16" descr="透明可用于蓝底">
            <a:extLst>
              <a:ext uri="{FF2B5EF4-FFF2-40B4-BE49-F238E27FC236}">
                <a16:creationId xmlns:a16="http://schemas.microsoft.com/office/drawing/2014/main" id="{2C3654DC-1386-4D84-9691-75E1A1E2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767" y="9920922"/>
            <a:ext cx="4107327" cy="4029830"/>
          </a:xfrm>
          <a:prstGeom prst="rect">
            <a:avLst/>
          </a:prstGeom>
        </p:spPr>
      </p:pic>
      <p:cxnSp>
        <p:nvCxnSpPr>
          <p:cNvPr id="12" name="直接连接符 462">
            <a:extLst>
              <a:ext uri="{FF2B5EF4-FFF2-40B4-BE49-F238E27FC236}">
                <a16:creationId xmlns:a16="http://schemas.microsoft.com/office/drawing/2014/main" id="{EB6EED78-FAAE-604A-B318-8E36AED577FD}"/>
              </a:ext>
            </a:extLst>
          </p:cNvPr>
          <p:cNvCxnSpPr/>
          <p:nvPr/>
        </p:nvCxnSpPr>
        <p:spPr>
          <a:xfrm>
            <a:off x="803941" y="1416823"/>
            <a:ext cx="11808174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8BA43-5B03-7144-9A56-33DA659B8A7C}"/>
              </a:ext>
            </a:extLst>
          </p:cNvPr>
          <p:cNvSpPr/>
          <p:nvPr/>
        </p:nvSpPr>
        <p:spPr>
          <a:xfrm>
            <a:off x="1219200" y="1969652"/>
            <a:ext cx="22834600" cy="960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5000" b="1" dirty="0">
                <a:solidFill>
                  <a:srgbClr val="45D8FF"/>
                </a:solidFill>
                <a:latin typeface="Arial Black" panose="020B0604020202020204" pitchFamily="34" charset="0"/>
              </a:rPr>
              <a:t>Clone from </a:t>
            </a:r>
            <a:r>
              <a:rPr lang="en-US" sz="5000" b="1" dirty="0" err="1">
                <a:solidFill>
                  <a:srgbClr val="45D8FF"/>
                </a:solidFill>
                <a:latin typeface="Arial Black" panose="020B0604020202020204" pitchFamily="34" charset="0"/>
              </a:rPr>
              <a:t>Github</a:t>
            </a:r>
            <a:endParaRPr lang="en-US" sz="50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b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</a:b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git to clone from prepared git repository</a:t>
            </a: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link :</a:t>
            </a:r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  <a:t> </a:t>
            </a:r>
            <a: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  <a:hlinkClick r:id="rId4"/>
              </a:rPr>
              <a:t>https://github.com/pinpoint-plugin-workshop/pinpoint-plugin-workshop.git</a:t>
            </a:r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endParaRPr lang="en-US" sz="3600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5000" b="1" dirty="0">
                <a:solidFill>
                  <a:srgbClr val="45D8FF"/>
                </a:solidFill>
                <a:latin typeface="Arial Black" panose="020B0604020202020204" pitchFamily="34" charset="0"/>
              </a:rPr>
              <a:t>Code Description</a:t>
            </a:r>
          </a:p>
          <a:p>
            <a:pPr fontAlgn="base"/>
            <a:endParaRPr lang="en-US" sz="50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marL="571500" indent="-571500" fontAlgn="base">
              <a:buFontTx/>
              <a:buChar char="-"/>
            </a:pP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use current(2019.10) master branch</a:t>
            </a:r>
          </a:p>
          <a:p>
            <a:pPr marL="571500" indent="-571500" fontAlgn="base">
              <a:buFontTx/>
              <a:buChar char="-"/>
            </a:pP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removed tiny portion of the code for the workshop to proceed smoothly</a:t>
            </a:r>
          </a:p>
          <a:p>
            <a:pPr marL="571500" indent="-571500" fontAlgn="base">
              <a:buFontTx/>
              <a:buChar char="-"/>
            </a:pP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3modules, workshop-pizza-counter, workshop-pizza-oven, workshop-pizza-shop for the workshop</a:t>
            </a:r>
          </a:p>
          <a:p>
            <a:pPr marL="571500" indent="-571500" fontAlgn="base">
              <a:buFontTx/>
              <a:buChar char="-"/>
            </a:pPr>
            <a:endParaRPr lang="en-US" sz="3600" i="1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workshop-pizza-counter : library to instrument for the first plugin development</a:t>
            </a:r>
          </a:p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workshop-pizza-oven : </a:t>
            </a:r>
            <a:r>
              <a:rPr lang="en-US" sz="3600" b="1" i="1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oven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will receive http call from </a:t>
            </a:r>
            <a:r>
              <a:rPr lang="en-US" sz="3600" b="1" i="1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</a:t>
            </a:r>
          </a:p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workshop-pizza-shop : </a:t>
            </a:r>
            <a:r>
              <a:rPr lang="en-US" sz="3600" b="1" i="1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 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is where Pinpoint-Agent and</a:t>
            </a:r>
            <a:b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newly developed plugin will instrument</a:t>
            </a:r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0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文本框 500"/>
          <p:cNvSpPr txBox="1"/>
          <p:nvPr/>
        </p:nvSpPr>
        <p:spPr>
          <a:xfrm>
            <a:off x="755113" y="253291"/>
            <a:ext cx="4604287" cy="9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ko-KR" sz="5879" b="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</a:rPr>
              <a:t>Installation</a:t>
            </a:r>
            <a:endParaRPr lang="zh-CN" altLang="en-US" sz="5879" b="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pic>
        <p:nvPicPr>
          <p:cNvPr id="17" name="图片 16" descr="透明可用于蓝底">
            <a:extLst>
              <a:ext uri="{FF2B5EF4-FFF2-40B4-BE49-F238E27FC236}">
                <a16:creationId xmlns:a16="http://schemas.microsoft.com/office/drawing/2014/main" id="{2C3654DC-1386-4D84-9691-75E1A1E2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767" y="9920922"/>
            <a:ext cx="4107327" cy="4029830"/>
          </a:xfrm>
          <a:prstGeom prst="rect">
            <a:avLst/>
          </a:prstGeom>
        </p:spPr>
      </p:pic>
      <p:cxnSp>
        <p:nvCxnSpPr>
          <p:cNvPr id="12" name="直接连接符 462">
            <a:extLst>
              <a:ext uri="{FF2B5EF4-FFF2-40B4-BE49-F238E27FC236}">
                <a16:creationId xmlns:a16="http://schemas.microsoft.com/office/drawing/2014/main" id="{EB6EED78-FAAE-604A-B318-8E36AED577FD}"/>
              </a:ext>
            </a:extLst>
          </p:cNvPr>
          <p:cNvCxnSpPr/>
          <p:nvPr/>
        </p:nvCxnSpPr>
        <p:spPr>
          <a:xfrm>
            <a:off x="803941" y="1416823"/>
            <a:ext cx="11808174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8BA43-5B03-7144-9A56-33DA659B8A7C}"/>
              </a:ext>
            </a:extLst>
          </p:cNvPr>
          <p:cNvSpPr/>
          <p:nvPr/>
        </p:nvSpPr>
        <p:spPr>
          <a:xfrm>
            <a:off x="1219200" y="1969652"/>
            <a:ext cx="22834600" cy="1237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5000" b="1" dirty="0">
                <a:solidFill>
                  <a:srgbClr val="45D8FF"/>
                </a:solidFill>
                <a:latin typeface="Arial Black" panose="020B0604020202020204" pitchFamily="34" charset="0"/>
              </a:rPr>
              <a:t>Build Pinpoint</a:t>
            </a:r>
            <a:b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</a:br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Pinpoint using maven command</a:t>
            </a:r>
          </a:p>
          <a:p>
            <a:pPr fontAlgn="base"/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./</a:t>
            </a:r>
            <a:r>
              <a:rPr lang="en-US" sz="3600" dirty="0" err="1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mvnw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–</a:t>
            </a:r>
            <a:r>
              <a:rPr lang="en-US" sz="3600" dirty="0" err="1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DskipTests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5000" b="1" dirty="0">
                <a:solidFill>
                  <a:srgbClr val="45D8FF"/>
                </a:solidFill>
                <a:latin typeface="Arial Black" panose="020B0604020202020204" pitchFamily="34" charset="0"/>
              </a:rPr>
              <a:t>Running pizza-shop application with Pinpoint-agent attached</a:t>
            </a: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any application name you want for $APP_NAME and $AGENT_ID</a:t>
            </a: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below command from workshop-pizza-shop directory</a:t>
            </a: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java -</a:t>
            </a:r>
            <a:r>
              <a:rPr lang="en-US" sz="3600" dirty="0" err="1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javaagent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:$AGENT_DIR/pinpoint-bootstrap-1.9.0-SNAPSHOT.jar -</a:t>
            </a:r>
            <a:r>
              <a:rPr lang="en-US" sz="3600" dirty="0" err="1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Dpinpoint.applicationName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=$APP_NAME -</a:t>
            </a:r>
            <a:r>
              <a:rPr lang="en-US" sz="3600" dirty="0" err="1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Dpinpoint.agentId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=$AGENT_ID -jar target/workshop-pizza-shop-1.0.0.jar</a:t>
            </a:r>
          </a:p>
          <a:p>
            <a:pPr fontAlgn="base"/>
            <a:endParaRPr lang="en-US" sz="3600" b="1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5000" b="1" dirty="0">
                <a:solidFill>
                  <a:srgbClr val="45D8FF"/>
                </a:solidFill>
                <a:latin typeface="Arial Black" panose="020B0604020202020204" pitchFamily="34" charset="0"/>
              </a:rPr>
              <a:t>Creating request</a:t>
            </a:r>
          </a:p>
          <a:p>
            <a:pPr fontAlgn="base"/>
            <a:endParaRPr lang="en-US" sz="3600" b="1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request to pizza-shop through API</a:t>
            </a:r>
          </a:p>
          <a:p>
            <a:pPr fontAlgn="base"/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GET 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http://localhost:8080/orderPizza?name=$NAME&amp;count=$COUNT</a:t>
            </a:r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文本框 500"/>
          <p:cNvSpPr txBox="1"/>
          <p:nvPr/>
        </p:nvSpPr>
        <p:spPr>
          <a:xfrm>
            <a:off x="755113" y="253291"/>
            <a:ext cx="4604287" cy="9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ko-KR" sz="5879" b="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</a:rPr>
              <a:t>Installation</a:t>
            </a:r>
            <a:endParaRPr lang="zh-CN" altLang="en-US" sz="5879" b="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pic>
        <p:nvPicPr>
          <p:cNvPr id="17" name="图片 16" descr="透明可用于蓝底">
            <a:extLst>
              <a:ext uri="{FF2B5EF4-FFF2-40B4-BE49-F238E27FC236}">
                <a16:creationId xmlns:a16="http://schemas.microsoft.com/office/drawing/2014/main" id="{2C3654DC-1386-4D84-9691-75E1A1E2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767" y="9920922"/>
            <a:ext cx="4107327" cy="4029830"/>
          </a:xfrm>
          <a:prstGeom prst="rect">
            <a:avLst/>
          </a:prstGeom>
        </p:spPr>
      </p:pic>
      <p:cxnSp>
        <p:nvCxnSpPr>
          <p:cNvPr id="12" name="直接连接符 462">
            <a:extLst>
              <a:ext uri="{FF2B5EF4-FFF2-40B4-BE49-F238E27FC236}">
                <a16:creationId xmlns:a16="http://schemas.microsoft.com/office/drawing/2014/main" id="{EB6EED78-FAAE-604A-B318-8E36AED577FD}"/>
              </a:ext>
            </a:extLst>
          </p:cNvPr>
          <p:cNvCxnSpPr/>
          <p:nvPr/>
        </p:nvCxnSpPr>
        <p:spPr>
          <a:xfrm>
            <a:off x="803941" y="1416823"/>
            <a:ext cx="11808174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8BA43-5B03-7144-9A56-33DA659B8A7C}"/>
              </a:ext>
            </a:extLst>
          </p:cNvPr>
          <p:cNvSpPr/>
          <p:nvPr/>
        </p:nvSpPr>
        <p:spPr>
          <a:xfrm>
            <a:off x="1219200" y="1969652"/>
            <a:ext cx="228346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5000" b="1" dirty="0">
                <a:solidFill>
                  <a:srgbClr val="45D8FF"/>
                </a:solidFill>
                <a:latin typeface="Arial Black" panose="020B0604020202020204" pitchFamily="34" charset="0"/>
              </a:rPr>
              <a:t>Check on Pinpoint Web</a:t>
            </a:r>
            <a:br>
              <a:rPr lang="en-US" sz="3600" b="1" dirty="0">
                <a:solidFill>
                  <a:srgbClr val="45D8FF"/>
                </a:solidFill>
                <a:latin typeface="Arial Black" panose="020B0604020202020204" pitchFamily="34" charset="0"/>
              </a:rPr>
            </a:br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already have deployed Pinpoint-Collector and Pinpoint-Web.</a:t>
            </a:r>
          </a:p>
          <a:p>
            <a:pPr fontAlgn="base"/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successfully brought up Pizza-Shop application with Pinpoint-Agent attached</a:t>
            </a:r>
          </a:p>
          <a:p>
            <a:pPr fontAlgn="base"/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sending a GET request as guided in the last page, you will be able to select your application and see just 1 node in the Pinpoint-Web we’ve prepared.</a:t>
            </a:r>
          </a:p>
          <a:p>
            <a:pPr fontAlgn="base"/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: </a:t>
            </a:r>
            <a:r>
              <a:rPr lang="en-US" sz="3600" dirty="0">
                <a:solidFill>
                  <a:srgbClr val="45D8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http://125.209.240.10:10137</a:t>
            </a:r>
            <a:endParaRPr lang="en-US" sz="3600" dirty="0">
              <a:solidFill>
                <a:srgbClr val="45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3600" b="1" dirty="0">
              <a:solidFill>
                <a:srgbClr val="45D8FF"/>
              </a:solidFill>
              <a:latin typeface="Arial Black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12556-3615-4844-AAF0-6B77A652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61" y="6406587"/>
            <a:ext cx="9678162" cy="71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0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/>
          <p:nvPr/>
        </p:nvSpPr>
        <p:spPr>
          <a:xfrm>
            <a:off x="3393318" y="4998740"/>
            <a:ext cx="13430676" cy="4745658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spc="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ZapfHumnst Ult BT" panose="020B0805050508020204" pitchFamily="34" charset="0"/>
              </a:defRPr>
            </a:lvl1pPr>
          </a:lstStyle>
          <a:p>
            <a:r>
              <a:rPr lang="en-US" altLang="zh-CN" sz="15119" dirty="0">
                <a:effectLst>
                  <a:outerShdw blurRad="381000" dir="5400000" algn="ctr" rotWithShape="0">
                    <a:srgbClr val="45D8FF">
                      <a:alpha val="70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THANK   YOU</a:t>
            </a:r>
            <a:endParaRPr lang="zh-CN" altLang="en-US" sz="15119" dirty="0">
              <a:effectLst>
                <a:outerShdw blurRad="381000" dir="5400000" algn="ctr" rotWithShape="0">
                  <a:srgbClr val="45D8FF">
                    <a:alpha val="70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图片 1" descr="透明可用于蓝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075" y="4998740"/>
            <a:ext cx="4486733" cy="440273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132</Words>
  <Application>Microsoft Macintosh PowerPoint</Application>
  <PresentationFormat>Custom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맑은 고딕</vt:lpstr>
      <vt:lpstr>微软雅黑</vt:lpstr>
      <vt:lpstr>宋体</vt:lpstr>
      <vt:lpstr>ZapfHumnst Dm BT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Office User</cp:lastModifiedBy>
  <cp:revision>387</cp:revision>
  <dcterms:created xsi:type="dcterms:W3CDTF">2016-04-17T10:16:00Z</dcterms:created>
  <dcterms:modified xsi:type="dcterms:W3CDTF">2019-10-24T08:40:51Z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