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300" r:id="rId11"/>
    <p:sldId id="299" r:id="rId12"/>
    <p:sldId id="303" r:id="rId13"/>
  </p:sldIdLst>
  <p:sldSz cx="9144000" cy="5143500" type="screen16x9"/>
  <p:notesSz cx="6858000" cy="9144000"/>
  <p:embeddedFontLst>
    <p:embeddedFont>
      <p:font typeface="Barlow Condensed" panose="00000506000000000000" pitchFamily="2" charset="0"/>
      <p:regular r:id="rId15"/>
    </p:embeddedFont>
    <p:embeddedFont>
      <p:font typeface="Bungee" panose="020B0604020202020204" charset="0"/>
      <p:regular r:id="rId16"/>
    </p:embeddedFont>
    <p:embeddedFont>
      <p:font typeface="Cairo" panose="020B0604020202020204" charset="-78"/>
      <p:regular r:id="rId1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19288F-B07A-406B-AF87-B1D7F06EF039}">
  <a:tblStyle styleId="{FE19288F-B07A-406B-AF87-B1D7F06EF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96dd1d4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96dd1d4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645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82200" y="3492363"/>
            <a:ext cx="53418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875146" y="24980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654750"/>
            <a:ext cx="7704000" cy="29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404408" y="455737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-4029500" flipH="1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6" name="Google Shape;26;p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 rot="10800000" flipH="1">
            <a:off x="8629576" y="39241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 rot="5032634" flipH="1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31" name="Google Shape;31;p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/>
          <p:nvPr/>
        </p:nvSpPr>
        <p:spPr>
          <a:xfrm rot="10800000" flipH="1">
            <a:off x="8629576" y="1903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 flipH="1">
            <a:off x="171376" y="1903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3390902" y="374073"/>
            <a:ext cx="5559134" cy="3086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Plant Nutrition</a:t>
            </a:r>
            <a:br>
              <a:rPr lang="en" sz="4000" dirty="0"/>
            </a:br>
            <a:r>
              <a:rPr lang="en" sz="4000" dirty="0"/>
              <a:t>Prediction</a:t>
            </a:r>
            <a:br>
              <a:rPr lang="en" sz="4000" dirty="0"/>
            </a:br>
            <a:r>
              <a:rPr lang="en" sz="4000" dirty="0">
                <a:solidFill>
                  <a:schemeClr val="dk2"/>
                </a:solidFill>
              </a:rPr>
              <a:t>Analysis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3390902" y="3460538"/>
            <a:ext cx="53418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Xyla Ramadhan</a:t>
            </a:r>
            <a:endParaRPr dirty="0"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2122263" y="3137138"/>
            <a:ext cx="155150" cy="243525"/>
            <a:chOff x="4358275" y="3409550"/>
            <a:chExt cx="155150" cy="243525"/>
          </a:xfrm>
        </p:grpSpPr>
        <p:sp>
          <p:nvSpPr>
            <p:cNvPr id="170" name="Google Shape;170;p17"/>
            <p:cNvSpPr/>
            <p:nvPr/>
          </p:nvSpPr>
          <p:spPr>
            <a:xfrm>
              <a:off x="4485875" y="3428725"/>
              <a:ext cx="27550" cy="99275"/>
            </a:xfrm>
            <a:custGeom>
              <a:avLst/>
              <a:gdLst/>
              <a:ahLst/>
              <a:cxnLst/>
              <a:rect l="l" t="t" r="r" b="b"/>
              <a:pathLst>
                <a:path w="1102" h="3971" extrusionOk="0">
                  <a:moveTo>
                    <a:pt x="534" y="1"/>
                  </a:moveTo>
                  <a:cubicBezTo>
                    <a:pt x="234" y="1"/>
                    <a:pt x="0" y="234"/>
                    <a:pt x="0" y="534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34"/>
                  </a:lnTo>
                  <a:cubicBezTo>
                    <a:pt x="1101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485875" y="3539650"/>
              <a:ext cx="27550" cy="99250"/>
            </a:xfrm>
            <a:custGeom>
              <a:avLst/>
              <a:gdLst/>
              <a:ahLst/>
              <a:cxnLst/>
              <a:rect l="l" t="t" r="r" b="b"/>
              <a:pathLst>
                <a:path w="1102" h="3970" extrusionOk="0">
                  <a:moveTo>
                    <a:pt x="534" y="0"/>
                  </a:moveTo>
                  <a:cubicBezTo>
                    <a:pt x="234" y="0"/>
                    <a:pt x="0" y="234"/>
                    <a:pt x="0" y="567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67"/>
                  </a:lnTo>
                  <a:cubicBezTo>
                    <a:pt x="1101" y="234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358275" y="3539650"/>
              <a:ext cx="27550" cy="99250"/>
            </a:xfrm>
            <a:custGeom>
              <a:avLst/>
              <a:gdLst/>
              <a:ahLst/>
              <a:cxnLst/>
              <a:rect l="l" t="t" r="r" b="b"/>
              <a:pathLst>
                <a:path w="1102" h="3970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67"/>
                  </a:lnTo>
                  <a:cubicBezTo>
                    <a:pt x="1102" y="234"/>
                    <a:pt x="868" y="0"/>
                    <a:pt x="568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358275" y="3428725"/>
              <a:ext cx="27550" cy="99275"/>
            </a:xfrm>
            <a:custGeom>
              <a:avLst/>
              <a:gdLst/>
              <a:ahLst/>
              <a:cxnLst/>
              <a:rect l="l" t="t" r="r" b="b"/>
              <a:pathLst>
                <a:path w="1102" h="3971" extrusionOk="0">
                  <a:moveTo>
                    <a:pt x="568" y="1"/>
                  </a:moveTo>
                  <a:cubicBezTo>
                    <a:pt x="234" y="1"/>
                    <a:pt x="1" y="234"/>
                    <a:pt x="1" y="534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34"/>
                  </a:lnTo>
                  <a:cubicBezTo>
                    <a:pt x="1102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85800" y="3624700"/>
              <a:ext cx="99275" cy="28375"/>
            </a:xfrm>
            <a:custGeom>
              <a:avLst/>
              <a:gdLst/>
              <a:ahLst/>
              <a:cxnLst/>
              <a:rect l="l" t="t" r="r" b="b"/>
              <a:pathLst>
                <a:path w="3971" h="1135" extrusionOk="0">
                  <a:moveTo>
                    <a:pt x="568" y="1"/>
                  </a:moveTo>
                  <a:cubicBezTo>
                    <a:pt x="267" y="1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1"/>
                    <a:pt x="3436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385800" y="3409550"/>
              <a:ext cx="99275" cy="28375"/>
            </a:xfrm>
            <a:custGeom>
              <a:avLst/>
              <a:gdLst/>
              <a:ahLst/>
              <a:cxnLst/>
              <a:rect l="l" t="t" r="r" b="b"/>
              <a:pathLst>
                <a:path w="3971" h="1135" extrusionOk="0"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0"/>
                    <a:pt x="3436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F23C9A-0848-06AD-7147-37E6C840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7" y="567225"/>
            <a:ext cx="2916325" cy="3361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6902-541E-2B15-EE13-661A4369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Deployment</a:t>
            </a:r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269D2-C0CD-1FA9-BF3C-9D3E64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93" y="469215"/>
            <a:ext cx="3175653" cy="44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A5C1-6C4B-21FD-74AD-D018F805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Analysis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963E6-562A-A75F-DDAD-A33E1D1A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4649"/>
            <a:ext cx="7704000" cy="3907623"/>
          </a:xfrm>
        </p:spPr>
        <p:txBody>
          <a:bodyPr/>
          <a:lstStyle/>
          <a:p>
            <a:pPr marL="139700" indent="0">
              <a:buNone/>
            </a:pPr>
            <a:r>
              <a:rPr lang="en-ID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EDA Analysis 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buNone/>
            </a:pPr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melihat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karakteristik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data dari V1 - V8 dan melakukan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perbandingan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lab 1 dengan lab 2 </a:t>
            </a:r>
          </a:p>
          <a:p>
            <a:pPr marL="139700" indent="0">
              <a:buNone/>
            </a:pPr>
            <a:r>
              <a:rPr lang="en-ID" sz="12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Lab 1 memiliki V1-V6 yang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rendah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dari lab 2</a:t>
            </a:r>
          </a:p>
          <a:p>
            <a:pPr marL="139700" indent="0">
              <a:buNone/>
            </a:pPr>
            <a:r>
              <a:rPr lang="en-ID" sz="12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Namun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ketika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melihat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grafik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V7 Lab 1 sudah mulai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sama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dengan lab 2 dan V8 Lab 1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besar dari Lab 2</a:t>
            </a:r>
          </a:p>
          <a:p>
            <a:pPr marL="139700" indent="0">
              <a:buNone/>
            </a:pPr>
            <a:r>
              <a:rPr lang="en-ID" sz="12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Target Lab 1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rendah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dari Lab 2 </a:t>
            </a:r>
          </a:p>
          <a:p>
            <a:pPr marL="139700" indent="0">
              <a:buNone/>
            </a:pPr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Metadologi</a:t>
            </a:r>
            <a:r>
              <a:rPr lang="en-ID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Pemilihan</a:t>
            </a:r>
            <a:r>
              <a:rPr lang="en-ID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Model</a:t>
            </a:r>
          </a:p>
          <a:p>
            <a:pPr marL="139700" indent="0">
              <a:buNone/>
            </a:pP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ID" sz="12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Dipilihnya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Random Forest Regressor untuk melakukan plant nutrition prediction karena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membadingkan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dengan model yang lain, random forest regression memiliki akurasi yang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akurat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daripada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model yang lainnya</a:t>
            </a:r>
          </a:p>
          <a:p>
            <a:pPr marL="139700" indent="0">
              <a:buNone/>
            </a:pP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ID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Future Improvement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buNone/>
            </a:pPr>
            <a:endParaRPr lang="en-ID" sz="1200" b="0" dirty="0">
              <a:solidFill>
                <a:srgbClr val="6796E6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ID" sz="12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Karena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deskripsi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kurang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lengkap, maka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kurangnya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mendalam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terhadap data, dan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menterkaitkan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satu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variabel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dengan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variabel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lainnya. Future improvement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nya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adalah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jika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deskripsi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sudah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jelas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maka akan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dilakukan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mendalam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terhadap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Variabel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antar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variabel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dan dapat memberikan insight yang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berguna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untuk perusahaan</a:t>
            </a:r>
          </a:p>
          <a:p>
            <a:pPr marL="1397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119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59A6-6DCC-C12F-F32A-5E109C7DB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800" y="718711"/>
            <a:ext cx="5341800" cy="2272500"/>
          </a:xfrm>
        </p:spPr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14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F6CE6F-C76F-5953-DA4D-94B4A32B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EC1EB-F428-0D62-5D59-4E1F16108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berisi</a:t>
            </a:r>
            <a:r>
              <a:rPr lang="en-US" dirty="0"/>
              <a:t> informasi untuk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nutrisi</a:t>
            </a:r>
            <a:r>
              <a:rPr lang="en-US" dirty="0"/>
              <a:t> </a:t>
            </a:r>
            <a:r>
              <a:rPr lang="en-US" dirty="0" err="1"/>
              <a:t>tanaman</a:t>
            </a:r>
            <a:endParaRPr lang="en-US" dirty="0"/>
          </a:p>
          <a:p>
            <a:r>
              <a:rPr lang="en-US" dirty="0"/>
              <a:t>V1 - V8 </a:t>
            </a:r>
            <a:r>
              <a:rPr lang="en-US" dirty="0" err="1"/>
              <a:t>berisi</a:t>
            </a:r>
            <a:r>
              <a:rPr lang="en-US" dirty="0"/>
              <a:t> informasi tentang </a:t>
            </a:r>
            <a:r>
              <a:rPr lang="en-US" dirty="0" err="1"/>
              <a:t>variabel</a:t>
            </a:r>
            <a:r>
              <a:rPr lang="en-US" dirty="0"/>
              <a:t> untuk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nutrisi</a:t>
            </a:r>
            <a:r>
              <a:rPr lang="en-US" dirty="0"/>
              <a:t> </a:t>
            </a:r>
            <a:r>
              <a:rPr lang="en-US" dirty="0" err="1"/>
              <a:t>tanaman</a:t>
            </a:r>
            <a:endParaRPr lang="en-US" dirty="0"/>
          </a:p>
          <a:p>
            <a:r>
              <a:rPr lang="en-US" dirty="0" err="1"/>
              <a:t>sample_type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informasi tentang 2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7E26-9EE4-3FC4-D178-0348EFA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B48CB-C248-0169-8EC7-1F81DB66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6" y="1472252"/>
            <a:ext cx="3980519" cy="2725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D9703-7658-FCA0-E7D7-AC9C64C8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848" y="1472251"/>
            <a:ext cx="3926923" cy="27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CCF0-E6AE-A081-D99E-31B3FDB3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49" y="311400"/>
            <a:ext cx="7704000" cy="1049100"/>
          </a:xfrm>
        </p:spPr>
        <p:txBody>
          <a:bodyPr/>
          <a:lstStyle/>
          <a:p>
            <a:r>
              <a:rPr lang="en-US" dirty="0"/>
              <a:t>V1- V8 Characteristics 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E00F3-694E-D1FE-D76C-FB7C0F18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49" y="1191923"/>
            <a:ext cx="1742643" cy="1652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B17212-A1C0-1976-27C9-AFBC5769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93" y="1191923"/>
            <a:ext cx="1742919" cy="1652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9DC467-B76B-8636-4191-9F9A2F7F1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363" y="1191923"/>
            <a:ext cx="1742919" cy="16374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476F76-BD4A-9788-36A6-B714CC36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346" y="1173648"/>
            <a:ext cx="1742643" cy="16424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DBC558-4AB5-8B56-C926-467FC6048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49" y="3054939"/>
            <a:ext cx="1795476" cy="16522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FF4038-D9DD-7A49-03E0-DB6ABBF48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193" y="3052000"/>
            <a:ext cx="1795476" cy="1682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FB6B1D-3F8F-2F41-1DB6-CE9089CFD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2737" y="3046161"/>
            <a:ext cx="1780384" cy="16826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446227-C18B-4CC7-F1D7-187072E1DC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3524" y="3034014"/>
            <a:ext cx="1851904" cy="16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6CC9-6D7F-A777-29A3-38081270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72" y="255982"/>
            <a:ext cx="7704000" cy="1049100"/>
          </a:xfrm>
        </p:spPr>
        <p:txBody>
          <a:bodyPr/>
          <a:lstStyle/>
          <a:p>
            <a:r>
              <a:rPr lang="en-US" dirty="0"/>
              <a:t>V1- V8 </a:t>
            </a:r>
            <a:r>
              <a:rPr lang="en-US" dirty="0" err="1"/>
              <a:t>Distribtution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07737-172E-FD89-D79D-32E59F51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38" y="1064550"/>
            <a:ext cx="5272521" cy="259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57C286-1F69-8AEF-A6F0-E0B84B15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21" y="3614093"/>
            <a:ext cx="3706957" cy="14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C5C7-5615-1410-98A9-152CD83F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Preprocessing Data</a:t>
            </a:r>
            <a:endParaRPr lang="en-ID" sz="2800" dirty="0"/>
          </a:p>
        </p:txBody>
      </p:sp>
      <p:sp>
        <p:nvSpPr>
          <p:cNvPr id="31" name="Google Shape;1993;p33">
            <a:extLst>
              <a:ext uri="{FF2B5EF4-FFF2-40B4-BE49-F238E27FC236}">
                <a16:creationId xmlns:a16="http://schemas.microsoft.com/office/drawing/2014/main" id="{A6CFC1D1-A040-0754-1696-BD998B61D0B5}"/>
              </a:ext>
            </a:extLst>
          </p:cNvPr>
          <p:cNvSpPr txBox="1"/>
          <p:nvPr/>
        </p:nvSpPr>
        <p:spPr>
          <a:xfrm>
            <a:off x="5543939" y="661797"/>
            <a:ext cx="3148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Split Data</a:t>
            </a:r>
            <a:endParaRPr sz="20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2" name="Google Shape;1994;p33">
            <a:extLst>
              <a:ext uri="{FF2B5EF4-FFF2-40B4-BE49-F238E27FC236}">
                <a16:creationId xmlns:a16="http://schemas.microsoft.com/office/drawing/2014/main" id="{68ECA887-6265-A847-FA7C-04A82B0F322E}"/>
              </a:ext>
            </a:extLst>
          </p:cNvPr>
          <p:cNvSpPr txBox="1"/>
          <p:nvPr/>
        </p:nvSpPr>
        <p:spPr>
          <a:xfrm>
            <a:off x="5543939" y="1357383"/>
            <a:ext cx="3148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Check Missing Value</a:t>
            </a:r>
            <a:endParaRPr sz="20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3" name="Google Shape;1995;p33">
            <a:extLst>
              <a:ext uri="{FF2B5EF4-FFF2-40B4-BE49-F238E27FC236}">
                <a16:creationId xmlns:a16="http://schemas.microsoft.com/office/drawing/2014/main" id="{0240EFE6-F926-A4EE-FDFD-407FA57A3AB5}"/>
              </a:ext>
            </a:extLst>
          </p:cNvPr>
          <p:cNvSpPr txBox="1"/>
          <p:nvPr/>
        </p:nvSpPr>
        <p:spPr>
          <a:xfrm>
            <a:off x="5543939" y="2091747"/>
            <a:ext cx="3148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Check Outlier</a:t>
            </a:r>
            <a:endParaRPr sz="20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4" name="Google Shape;1996;p33">
            <a:extLst>
              <a:ext uri="{FF2B5EF4-FFF2-40B4-BE49-F238E27FC236}">
                <a16:creationId xmlns:a16="http://schemas.microsoft.com/office/drawing/2014/main" id="{725E4D7E-14DB-2BF1-1814-4DE2B7D18D57}"/>
              </a:ext>
            </a:extLst>
          </p:cNvPr>
          <p:cNvSpPr txBox="1"/>
          <p:nvPr/>
        </p:nvSpPr>
        <p:spPr>
          <a:xfrm>
            <a:off x="5543939" y="2826112"/>
            <a:ext cx="3148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Feature selection</a:t>
            </a:r>
            <a:endParaRPr sz="20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5" name="Google Shape;1997;p33">
            <a:extLst>
              <a:ext uri="{FF2B5EF4-FFF2-40B4-BE49-F238E27FC236}">
                <a16:creationId xmlns:a16="http://schemas.microsoft.com/office/drawing/2014/main" id="{83EDA1CA-DA4B-D9AD-A343-3B31401AA51A}"/>
              </a:ext>
            </a:extLst>
          </p:cNvPr>
          <p:cNvSpPr/>
          <p:nvPr/>
        </p:nvSpPr>
        <p:spPr>
          <a:xfrm>
            <a:off x="4833302" y="593397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sz="11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6" name="Google Shape;1998;p33">
            <a:extLst>
              <a:ext uri="{FF2B5EF4-FFF2-40B4-BE49-F238E27FC236}">
                <a16:creationId xmlns:a16="http://schemas.microsoft.com/office/drawing/2014/main" id="{5C52BF30-8370-55CE-3346-E1312352D8D5}"/>
              </a:ext>
            </a:extLst>
          </p:cNvPr>
          <p:cNvSpPr/>
          <p:nvPr/>
        </p:nvSpPr>
        <p:spPr>
          <a:xfrm>
            <a:off x="4833302" y="1288983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sz="11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7" name="Google Shape;1999;p33">
            <a:extLst>
              <a:ext uri="{FF2B5EF4-FFF2-40B4-BE49-F238E27FC236}">
                <a16:creationId xmlns:a16="http://schemas.microsoft.com/office/drawing/2014/main" id="{007A02F1-2D3C-9439-94A9-539813154607}"/>
              </a:ext>
            </a:extLst>
          </p:cNvPr>
          <p:cNvSpPr/>
          <p:nvPr/>
        </p:nvSpPr>
        <p:spPr>
          <a:xfrm>
            <a:off x="4833302" y="1984570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 sz="11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8" name="Google Shape;2000;p33">
            <a:extLst>
              <a:ext uri="{FF2B5EF4-FFF2-40B4-BE49-F238E27FC236}">
                <a16:creationId xmlns:a16="http://schemas.microsoft.com/office/drawing/2014/main" id="{B9F76105-C72A-621B-494A-782E27EA50F1}"/>
              </a:ext>
            </a:extLst>
          </p:cNvPr>
          <p:cNvSpPr/>
          <p:nvPr/>
        </p:nvSpPr>
        <p:spPr>
          <a:xfrm>
            <a:off x="4833302" y="2680156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04</a:t>
            </a:r>
            <a:endParaRPr sz="11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9" name="Google Shape;1995;p33">
            <a:extLst>
              <a:ext uri="{FF2B5EF4-FFF2-40B4-BE49-F238E27FC236}">
                <a16:creationId xmlns:a16="http://schemas.microsoft.com/office/drawing/2014/main" id="{DB42EEB4-F561-C412-6C71-03FFE2D279B0}"/>
              </a:ext>
            </a:extLst>
          </p:cNvPr>
          <p:cNvSpPr txBox="1"/>
          <p:nvPr/>
        </p:nvSpPr>
        <p:spPr>
          <a:xfrm>
            <a:off x="5543939" y="3551321"/>
            <a:ext cx="3148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Feature scaling</a:t>
            </a:r>
            <a:endParaRPr sz="20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0" name="Google Shape;1996;p33">
            <a:extLst>
              <a:ext uri="{FF2B5EF4-FFF2-40B4-BE49-F238E27FC236}">
                <a16:creationId xmlns:a16="http://schemas.microsoft.com/office/drawing/2014/main" id="{9595AD79-DAEC-52A0-E5B4-C8DD5ED7FA5C}"/>
              </a:ext>
            </a:extLst>
          </p:cNvPr>
          <p:cNvSpPr txBox="1"/>
          <p:nvPr/>
        </p:nvSpPr>
        <p:spPr>
          <a:xfrm>
            <a:off x="5543939" y="4285686"/>
            <a:ext cx="3364534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Feature Importance</a:t>
            </a:r>
            <a:endParaRPr sz="20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1" name="Google Shape;1999;p33">
            <a:extLst>
              <a:ext uri="{FF2B5EF4-FFF2-40B4-BE49-F238E27FC236}">
                <a16:creationId xmlns:a16="http://schemas.microsoft.com/office/drawing/2014/main" id="{8BAB94B2-F606-8ED8-46BD-0A8D8B96A393}"/>
              </a:ext>
            </a:extLst>
          </p:cNvPr>
          <p:cNvSpPr/>
          <p:nvPr/>
        </p:nvSpPr>
        <p:spPr>
          <a:xfrm>
            <a:off x="4833302" y="3444144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05</a:t>
            </a:r>
            <a:endParaRPr sz="11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2" name="Google Shape;2000;p33">
            <a:extLst>
              <a:ext uri="{FF2B5EF4-FFF2-40B4-BE49-F238E27FC236}">
                <a16:creationId xmlns:a16="http://schemas.microsoft.com/office/drawing/2014/main" id="{B4562F41-1086-4C55-1459-02D8553B95B1}"/>
              </a:ext>
            </a:extLst>
          </p:cNvPr>
          <p:cNvSpPr/>
          <p:nvPr/>
        </p:nvSpPr>
        <p:spPr>
          <a:xfrm>
            <a:off x="4833302" y="4139730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06</a:t>
            </a:r>
            <a:endParaRPr sz="11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  <p:extLst>
      <p:ext uri="{BB962C8B-B14F-4D97-AF65-F5344CB8AC3E}">
        <p14:creationId xmlns:p14="http://schemas.microsoft.com/office/powerpoint/2010/main" val="424512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74FE-53D3-3870-E291-3BEC1A76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Definition</a:t>
            </a: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E917-2747-6737-CEB0-C121B1574ED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1991400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/>
                </a:solidFill>
                <a:latin typeface="Barlow Condensed" panose="00000506000000000000" pitchFamily="2" charset="0"/>
              </a:rPr>
              <a:t>Linear Regression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/>
                </a:solidFill>
                <a:latin typeface="Barlow Condensed" panose="00000506000000000000" pitchFamily="2" charset="0"/>
              </a:rPr>
              <a:t>Desicion Tree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/>
                </a:solidFill>
                <a:latin typeface="Barlow Condensed" panose="00000506000000000000" pitchFamily="2" charset="0"/>
              </a:rPr>
              <a:t>Random Forest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/>
                </a:solidFill>
                <a:latin typeface="Barlow Condensed" panose="00000506000000000000" pitchFamily="2" charset="0"/>
              </a:rPr>
              <a:t>XGB Regressor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13117-4824-A1DB-4C53-1C779F1A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805530"/>
            <a:ext cx="2939329" cy="20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7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8CF4-2335-9550-1E36-1F45FCCA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Improvement</a:t>
            </a: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A4E4B-76AB-EF25-816F-BDCE5E8EDBA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2774198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Random Forest Hyperparameter </a:t>
            </a:r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E126E-046E-8F02-6045-77EFE144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118" y="2315316"/>
            <a:ext cx="3458009" cy="9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C338-A5F0-0A66-11D8-1B70B81E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Evaluation</a:t>
            </a: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3688E-0DCB-4E1F-A0B0-C797EB6BDE1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66138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Random Forest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F59E4-8EF2-B4D2-2F33-27A25D24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75" y="1509712"/>
            <a:ext cx="32861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467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iabetes Day Infographics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246</Words>
  <Application>Microsoft Office PowerPoint</Application>
  <PresentationFormat>On-screen Show (16:9)</PresentationFormat>
  <Paragraphs>47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Barlow Condensed</vt:lpstr>
      <vt:lpstr>Arial</vt:lpstr>
      <vt:lpstr>Cairo</vt:lpstr>
      <vt:lpstr>Bungee</vt:lpstr>
      <vt:lpstr>Consolas</vt:lpstr>
      <vt:lpstr>World Diabetes Day Infographics by Slidesgo</vt:lpstr>
      <vt:lpstr>Plant Nutrition Prediction Analysis</vt:lpstr>
      <vt:lpstr>About The Dataset</vt:lpstr>
      <vt:lpstr>Exploratory Data Analysis (EDA)</vt:lpstr>
      <vt:lpstr>V1- V8 Characteristics </vt:lpstr>
      <vt:lpstr>V1- V8 Distribtution Data</vt:lpstr>
      <vt:lpstr>Preprocessing Data</vt:lpstr>
      <vt:lpstr>Model Definition</vt:lpstr>
      <vt:lpstr>Model Improvement</vt:lpstr>
      <vt:lpstr>Model Evaluation</vt:lpstr>
      <vt:lpstr>Model Deployment</vt:lpstr>
      <vt:lpstr>Overall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Nutrients Prediction Infographics</dc:title>
  <dc:creator>Xyla Ramadhan</dc:creator>
  <cp:lastModifiedBy>Xyla Ramadhan</cp:lastModifiedBy>
  <cp:revision>4</cp:revision>
  <dcterms:modified xsi:type="dcterms:W3CDTF">2023-02-20T05:43:49Z</dcterms:modified>
</cp:coreProperties>
</file>