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65" r:id="rId3"/>
    <p:sldId id="290" r:id="rId4"/>
    <p:sldId id="276" r:id="rId5"/>
    <p:sldId id="277" r:id="rId6"/>
    <p:sldId id="278" r:id="rId7"/>
    <p:sldId id="279" r:id="rId8"/>
    <p:sldId id="281" r:id="rId9"/>
    <p:sldId id="282" r:id="rId10"/>
    <p:sldId id="283" r:id="rId11"/>
    <p:sldId id="280" r:id="rId12"/>
    <p:sldId id="284" r:id="rId13"/>
    <p:sldId id="286" r:id="rId14"/>
    <p:sldId id="285" r:id="rId15"/>
    <p:sldId id="287" r:id="rId16"/>
    <p:sldId id="288" r:id="rId17"/>
    <p:sldId id="289" r:id="rId18"/>
    <p:sldId id="291" r:id="rId19"/>
    <p:sldId id="292" r:id="rId20"/>
    <p:sldId id="294" r:id="rId21"/>
    <p:sldId id="293" r:id="rId22"/>
    <p:sldId id="296" r:id="rId23"/>
    <p:sldId id="297" r:id="rId24"/>
    <p:sldId id="298" r:id="rId25"/>
    <p:sldId id="299" r:id="rId26"/>
    <p:sldId id="295" r:id="rId27"/>
    <p:sldId id="301" r:id="rId28"/>
    <p:sldId id="300" r:id="rId29"/>
    <p:sldId id="302" r:id="rId30"/>
    <p:sldId id="304" r:id="rId31"/>
    <p:sldId id="303" r:id="rId32"/>
    <p:sldId id="305" r:id="rId33"/>
    <p:sldId id="310" r:id="rId34"/>
    <p:sldId id="306" r:id="rId35"/>
    <p:sldId id="308" r:id="rId36"/>
    <p:sldId id="307" r:id="rId37"/>
    <p:sldId id="311" r:id="rId38"/>
    <p:sldId id="309" r:id="rId39"/>
    <p:sldId id="312" r:id="rId40"/>
    <p:sldId id="313" r:id="rId41"/>
    <p:sldId id="314" r:id="rId42"/>
    <p:sldId id="315" r:id="rId43"/>
    <p:sldId id="316" r:id="rId44"/>
    <p:sldId id="31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53FCCF-D116-40C5-ADB1-5AA2350FA30C}">
          <p14:sldIdLst>
            <p14:sldId id="256"/>
            <p14:sldId id="265"/>
            <p14:sldId id="290"/>
            <p14:sldId id="276"/>
            <p14:sldId id="277"/>
            <p14:sldId id="278"/>
            <p14:sldId id="279"/>
            <p14:sldId id="281"/>
            <p14:sldId id="282"/>
            <p14:sldId id="283"/>
            <p14:sldId id="280"/>
            <p14:sldId id="284"/>
            <p14:sldId id="286"/>
            <p14:sldId id="285"/>
            <p14:sldId id="287"/>
            <p14:sldId id="288"/>
            <p14:sldId id="289"/>
            <p14:sldId id="291"/>
            <p14:sldId id="292"/>
            <p14:sldId id="294"/>
            <p14:sldId id="293"/>
            <p14:sldId id="296"/>
            <p14:sldId id="297"/>
            <p14:sldId id="298"/>
            <p14:sldId id="299"/>
            <p14:sldId id="295"/>
            <p14:sldId id="301"/>
            <p14:sldId id="300"/>
            <p14:sldId id="302"/>
            <p14:sldId id="304"/>
            <p14:sldId id="303"/>
            <p14:sldId id="305"/>
            <p14:sldId id="310"/>
            <p14:sldId id="306"/>
            <p14:sldId id="308"/>
            <p14:sldId id="307"/>
            <p14:sldId id="311"/>
            <p14:sldId id="309"/>
            <p14:sldId id="312"/>
            <p14:sldId id="313"/>
            <p14:sldId id="314"/>
            <p14:sldId id="315"/>
            <p14:sldId id="316"/>
            <p14:sldId id="317"/>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1" d="100"/>
          <a:sy n="111" d="100"/>
        </p:scale>
        <p:origin x="456" y="10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10/22/2021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10/22/2021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10/22/2021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10/22/2021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10/22/2021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10/22/2021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10/22/2021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10/22/2021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10/22/2021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0xsp.com/security%20research%20&amp;%20development%20(SRD)/local-administrator-is-not-just-with-razer-it-is-possible-for-al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windows-hardware/drivers/install/overview-of-inf-fil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catalog.update.microsoft.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icrosoft.com/en-us/windows/hardware/" TargetMode="External"/><Relationship Id="rId2" Type="http://schemas.openxmlformats.org/officeDocument/2006/relationships/hyperlink" Target="https://docs.microsoft.com/en-us/windows-hardware/drivers/usbcon/developing-windows-drivers-for-emulated-usb-host-controllers-and-devices" TargetMode="External"/><Relationship Id="rId1" Type="http://schemas.openxmlformats.org/officeDocument/2006/relationships/slideLayout" Target="../slideLayouts/slideLayout2.xml"/><Relationship Id="rId4" Type="http://schemas.openxmlformats.org/officeDocument/2006/relationships/hyperlink" Target="https://docs.microsoft.com/en-us/windows-hardware/drivers/wdt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ygnia.co/demystifying-the-printnightmare-vulnerability" TargetMode="External"/><Relationship Id="rId2" Type="http://schemas.openxmlformats.org/officeDocument/2006/relationships/hyperlink" Target="https://hidocohen.medium.com/understanding-printnightmare-vulnerability-cf4f1e0e506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media.defcon.org/DEF%20CON%2028/DEF%20CON%20Safe%20Mode%20presentations/DEF%20CON%20Safe%20Mode%20-%20Zhipeng-Huo%20and%20Chuanda-Ding%20-%20Evil%20Printer%20How%20to%20Hack%20Windows%20Machines%20with%20Printing%20Protocol.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raw.githubusercontent.com/tothi/usbgadget-tool/master/usbgadget-tool.sh" TargetMode="External"/><Relationship Id="rId2" Type="http://schemas.openxmlformats.org/officeDocument/2006/relationships/hyperlink" Target="https://github.com/tothi/usbgadget-too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www.obdev.at/products/vusb/index.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digistump.com/package_digistump_index.json" TargetMode="External"/><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 Id="rId4" Type="http://schemas.openxmlformats.org/officeDocument/2006/relationships/hyperlink" Target="https://maker.pro/arduino/projects/how-to-build-a-rubber-ducky-usb-with-arduino-using-a-digispark-modul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pp.inspectiv.com/#/sign-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Landscape of USB Driver Vulnerabilities</a:t>
            </a:r>
            <a:endParaRPr dirty="0"/>
          </a:p>
        </p:txBody>
      </p:sp>
      <p:sp>
        <p:nvSpPr>
          <p:cNvPr id="3" name="Subtitle 2"/>
          <p:cNvSpPr>
            <a:spLocks noGrp="1"/>
          </p:cNvSpPr>
          <p:nvPr>
            <p:ph type="subTitle" idx="1"/>
          </p:nvPr>
        </p:nvSpPr>
        <p:spPr/>
        <p:txBody>
          <a:bodyPr/>
          <a:lstStyle/>
          <a:p>
            <a:r>
              <a:rPr lang="en-US" dirty="0"/>
              <a:t>"I though YOU were going to handle security…"</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E54A-656A-45F5-B570-438A99C8498F}"/>
              </a:ext>
            </a:extLst>
          </p:cNvPr>
          <p:cNvSpPr>
            <a:spLocks noGrp="1"/>
          </p:cNvSpPr>
          <p:nvPr>
            <p:ph type="title"/>
          </p:nvPr>
        </p:nvSpPr>
        <p:spPr/>
        <p:txBody>
          <a:bodyPr/>
          <a:lstStyle/>
          <a:p>
            <a:r>
              <a:rPr lang="en-US" dirty="0"/>
              <a:t>Exploit – Step 4</a:t>
            </a:r>
          </a:p>
        </p:txBody>
      </p:sp>
      <p:pic>
        <p:nvPicPr>
          <p:cNvPr id="5" name="Content Placeholder 4">
            <a:extLst>
              <a:ext uri="{FF2B5EF4-FFF2-40B4-BE49-F238E27FC236}">
                <a16:creationId xmlns:a16="http://schemas.microsoft.com/office/drawing/2014/main" id="{CD91B030-6108-4FFC-AE54-A84D5744C48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78227" y="1835044"/>
            <a:ext cx="6835546" cy="4254710"/>
          </a:xfrm>
        </p:spPr>
      </p:pic>
    </p:spTree>
    <p:extLst>
      <p:ext uri="{BB962C8B-B14F-4D97-AF65-F5344CB8AC3E}">
        <p14:creationId xmlns:p14="http://schemas.microsoft.com/office/powerpoint/2010/main" val="154437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382F-103F-402C-A711-E016E41E01A3}"/>
              </a:ext>
            </a:extLst>
          </p:cNvPr>
          <p:cNvSpPr>
            <a:spLocks noGrp="1"/>
          </p:cNvSpPr>
          <p:nvPr>
            <p:ph type="title"/>
          </p:nvPr>
        </p:nvSpPr>
        <p:spPr/>
        <p:txBody>
          <a:bodyPr/>
          <a:lstStyle/>
          <a:p>
            <a:r>
              <a:rPr lang="en-US" dirty="0"/>
              <a:t>One time use?</a:t>
            </a:r>
          </a:p>
        </p:txBody>
      </p:sp>
      <p:sp>
        <p:nvSpPr>
          <p:cNvPr id="3" name="Content Placeholder 2">
            <a:extLst>
              <a:ext uri="{FF2B5EF4-FFF2-40B4-BE49-F238E27FC236}">
                <a16:creationId xmlns:a16="http://schemas.microsoft.com/office/drawing/2014/main" id="{42BE56FF-F00A-4E85-A999-630D0B07BCB3}"/>
              </a:ext>
            </a:extLst>
          </p:cNvPr>
          <p:cNvSpPr>
            <a:spLocks noGrp="1"/>
          </p:cNvSpPr>
          <p:nvPr>
            <p:ph idx="1"/>
          </p:nvPr>
        </p:nvSpPr>
        <p:spPr>
          <a:xfrm>
            <a:off x="1524000" y="1828800"/>
            <a:ext cx="9144000" cy="838200"/>
          </a:xfrm>
          <a:ln w="19050">
            <a:solidFill>
              <a:srgbClr val="92D050"/>
            </a:solidFill>
          </a:ln>
        </p:spPr>
        <p:txBody>
          <a:bodyPr>
            <a:normAutofit/>
          </a:bodyPr>
          <a:lstStyle/>
          <a:p>
            <a:pPr marL="0" indent="0" algn="ctr">
              <a:buNone/>
            </a:pPr>
            <a:r>
              <a:rPr lang="en-US" sz="2400" dirty="0"/>
              <a:t>If anyone has plugged in a similar device, the driver will be on the system, so the installer will not be executed.</a:t>
            </a:r>
          </a:p>
          <a:p>
            <a:pPr lvl="1"/>
            <a:endParaRPr lang="en-US" dirty="0"/>
          </a:p>
          <a:p>
            <a:pPr lvl="1"/>
            <a:endParaRPr lang="en-US" dirty="0"/>
          </a:p>
        </p:txBody>
      </p:sp>
      <p:sp>
        <p:nvSpPr>
          <p:cNvPr id="4" name="TextBox 3">
            <a:extLst>
              <a:ext uri="{FF2B5EF4-FFF2-40B4-BE49-F238E27FC236}">
                <a16:creationId xmlns:a16="http://schemas.microsoft.com/office/drawing/2014/main" id="{01561ADD-83DD-43E0-95B0-BDF78DB37FC1}"/>
              </a:ext>
            </a:extLst>
          </p:cNvPr>
          <p:cNvSpPr txBox="1"/>
          <p:nvPr/>
        </p:nvSpPr>
        <p:spPr>
          <a:xfrm>
            <a:off x="1524000" y="3200400"/>
            <a:ext cx="9144000" cy="3139321"/>
          </a:xfrm>
          <a:prstGeom prst="rect">
            <a:avLst/>
          </a:prstGeom>
          <a:noFill/>
        </p:spPr>
        <p:txBody>
          <a:bodyPr wrap="square" rtlCol="0">
            <a:spAutoFit/>
          </a:bodyPr>
          <a:lstStyle/>
          <a:p>
            <a:r>
              <a:rPr lang="en-US" dirty="0"/>
              <a:t>But regular users can reset…</a:t>
            </a:r>
          </a:p>
          <a:p>
            <a:pPr marL="342900" indent="-342900">
              <a:buFont typeface="+mj-lt"/>
              <a:buAutoNum type="arabicPeriod"/>
            </a:pPr>
            <a:r>
              <a:rPr lang="en-US" dirty="0"/>
              <a:t>Open Device Manager</a:t>
            </a:r>
          </a:p>
          <a:p>
            <a:pPr marL="342900" indent="-342900">
              <a:buFont typeface="+mj-lt"/>
              <a:buAutoNum type="arabicPeriod"/>
            </a:pPr>
            <a:r>
              <a:rPr lang="en-US" dirty="0"/>
              <a:t>Find the device by plugging it in.</a:t>
            </a:r>
          </a:p>
          <a:p>
            <a:pPr marL="342900" indent="-342900">
              <a:buFont typeface="+mj-lt"/>
              <a:buAutoNum type="arabicPeriod"/>
            </a:pPr>
            <a:r>
              <a:rPr lang="en-US" dirty="0"/>
              <a:t>Right click –&gt; Uninstall Device</a:t>
            </a:r>
          </a:p>
          <a:p>
            <a:pPr marL="342900" indent="-342900">
              <a:buFont typeface="+mj-lt"/>
              <a:buAutoNum type="arabicPeriod"/>
            </a:pPr>
            <a:endParaRPr lang="en-US" dirty="0"/>
          </a:p>
          <a:p>
            <a:r>
              <a:rPr lang="en-US" dirty="0"/>
              <a:t>Sometimes useful to show devices that aren't plugged in:</a:t>
            </a:r>
          </a:p>
          <a:p>
            <a:pPr marL="342900" indent="-342900">
              <a:buFont typeface="Arial" panose="020B0604020202020204" pitchFamily="34" charset="0"/>
              <a:buChar char="•"/>
            </a:pPr>
            <a:r>
              <a:rPr lang="en-US" dirty="0"/>
              <a:t>In Device Manager:  View -&gt; Show hidden devices</a:t>
            </a:r>
          </a:p>
          <a:p>
            <a:pPr marL="342900" indent="-342900">
              <a:buFont typeface="Arial" panose="020B0604020202020204" pitchFamily="34" charset="0"/>
              <a:buChar char="•"/>
            </a:pPr>
            <a:r>
              <a:rPr lang="en-US" dirty="0"/>
              <a:t>Right click on an unknown device</a:t>
            </a:r>
          </a:p>
          <a:p>
            <a:pPr marL="800100" lvl="1" indent="-342900">
              <a:buFont typeface="Arial" panose="020B0604020202020204" pitchFamily="34" charset="0"/>
              <a:buChar char="•"/>
            </a:pPr>
            <a:r>
              <a:rPr lang="en-US" dirty="0"/>
              <a:t>Click on the "Events" tab (or Properties)</a:t>
            </a:r>
          </a:p>
          <a:p>
            <a:pPr marL="800100" lvl="1" indent="-342900">
              <a:buFont typeface="Arial" panose="020B0604020202020204" pitchFamily="34" charset="0"/>
              <a:buChar char="•"/>
            </a:pPr>
            <a:r>
              <a:rPr lang="en-US" dirty="0"/>
              <a:t>USB vendor/device ID will be displayed</a:t>
            </a:r>
          </a:p>
          <a:p>
            <a:endParaRPr lang="en-US" dirty="0"/>
          </a:p>
        </p:txBody>
      </p:sp>
    </p:spTree>
    <p:extLst>
      <p:ext uri="{BB962C8B-B14F-4D97-AF65-F5344CB8AC3E}">
        <p14:creationId xmlns:p14="http://schemas.microsoft.com/office/powerpoint/2010/main" val="209301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E54A-656A-45F5-B570-438A99C8498F}"/>
              </a:ext>
            </a:extLst>
          </p:cNvPr>
          <p:cNvSpPr>
            <a:spLocks noGrp="1"/>
          </p:cNvSpPr>
          <p:nvPr>
            <p:ph type="title"/>
          </p:nvPr>
        </p:nvSpPr>
        <p:spPr/>
        <p:txBody>
          <a:bodyPr/>
          <a:lstStyle/>
          <a:p>
            <a:r>
              <a:rPr lang="en-US" dirty="0"/>
              <a:t>Reset – Step 1</a:t>
            </a:r>
          </a:p>
        </p:txBody>
      </p:sp>
      <p:pic>
        <p:nvPicPr>
          <p:cNvPr id="5" name="Content Placeholder 4">
            <a:extLst>
              <a:ext uri="{FF2B5EF4-FFF2-40B4-BE49-F238E27FC236}">
                <a16:creationId xmlns:a16="http://schemas.microsoft.com/office/drawing/2014/main" id="{CD91B030-6108-4FFC-AE54-A84D5744C48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194006" y="1828800"/>
            <a:ext cx="5803987" cy="4267199"/>
          </a:xfrm>
        </p:spPr>
      </p:pic>
    </p:spTree>
    <p:extLst>
      <p:ext uri="{BB962C8B-B14F-4D97-AF65-F5344CB8AC3E}">
        <p14:creationId xmlns:p14="http://schemas.microsoft.com/office/powerpoint/2010/main" val="237942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E54A-656A-45F5-B570-438A99C8498F}"/>
              </a:ext>
            </a:extLst>
          </p:cNvPr>
          <p:cNvSpPr>
            <a:spLocks noGrp="1"/>
          </p:cNvSpPr>
          <p:nvPr>
            <p:ph type="title"/>
          </p:nvPr>
        </p:nvSpPr>
        <p:spPr/>
        <p:txBody>
          <a:bodyPr/>
          <a:lstStyle/>
          <a:p>
            <a:r>
              <a:rPr lang="en-US" dirty="0"/>
              <a:t>Reset – Show Devices not Present</a:t>
            </a:r>
          </a:p>
        </p:txBody>
      </p:sp>
      <p:pic>
        <p:nvPicPr>
          <p:cNvPr id="5" name="Content Placeholder 4">
            <a:extLst>
              <a:ext uri="{FF2B5EF4-FFF2-40B4-BE49-F238E27FC236}">
                <a16:creationId xmlns:a16="http://schemas.microsoft.com/office/drawing/2014/main" id="{CD91B030-6108-4FFC-AE54-A84D5744C48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195347" y="1828800"/>
            <a:ext cx="5801305" cy="4267199"/>
          </a:xfrm>
        </p:spPr>
      </p:pic>
    </p:spTree>
    <p:extLst>
      <p:ext uri="{BB962C8B-B14F-4D97-AF65-F5344CB8AC3E}">
        <p14:creationId xmlns:p14="http://schemas.microsoft.com/office/powerpoint/2010/main" val="273824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E54A-656A-45F5-B570-438A99C8498F}"/>
              </a:ext>
            </a:extLst>
          </p:cNvPr>
          <p:cNvSpPr>
            <a:spLocks noGrp="1"/>
          </p:cNvSpPr>
          <p:nvPr>
            <p:ph type="title"/>
          </p:nvPr>
        </p:nvSpPr>
        <p:spPr/>
        <p:txBody>
          <a:bodyPr/>
          <a:lstStyle/>
          <a:p>
            <a:r>
              <a:rPr lang="en-US" dirty="0"/>
              <a:t>Reset – Identify Device</a:t>
            </a:r>
          </a:p>
        </p:txBody>
      </p:sp>
      <p:pic>
        <p:nvPicPr>
          <p:cNvPr id="5" name="Content Placeholder 4">
            <a:extLst>
              <a:ext uri="{FF2B5EF4-FFF2-40B4-BE49-F238E27FC236}">
                <a16:creationId xmlns:a16="http://schemas.microsoft.com/office/drawing/2014/main" id="{CD91B030-6108-4FFC-AE54-A84D5744C48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194006" y="1833524"/>
            <a:ext cx="5803987" cy="4257750"/>
          </a:xfrm>
        </p:spPr>
      </p:pic>
    </p:spTree>
    <p:extLst>
      <p:ext uri="{BB962C8B-B14F-4D97-AF65-F5344CB8AC3E}">
        <p14:creationId xmlns:p14="http://schemas.microsoft.com/office/powerpoint/2010/main" val="312182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DEB1-3CF7-4718-9920-D2F637DB24E8}"/>
              </a:ext>
            </a:extLst>
          </p:cNvPr>
          <p:cNvSpPr>
            <a:spLocks noGrp="1"/>
          </p:cNvSpPr>
          <p:nvPr>
            <p:ph type="title"/>
          </p:nvPr>
        </p:nvSpPr>
        <p:spPr/>
        <p:txBody>
          <a:bodyPr/>
          <a:lstStyle/>
          <a:p>
            <a:r>
              <a:rPr lang="en-US" dirty="0"/>
              <a:t>Not just Razer</a:t>
            </a:r>
          </a:p>
        </p:txBody>
      </p:sp>
      <p:sp>
        <p:nvSpPr>
          <p:cNvPr id="3" name="Content Placeholder 2">
            <a:extLst>
              <a:ext uri="{FF2B5EF4-FFF2-40B4-BE49-F238E27FC236}">
                <a16:creationId xmlns:a16="http://schemas.microsoft.com/office/drawing/2014/main" id="{4BB45D3A-BB69-47F5-851F-A08B65643C64}"/>
              </a:ext>
            </a:extLst>
          </p:cNvPr>
          <p:cNvSpPr>
            <a:spLocks noGrp="1"/>
          </p:cNvSpPr>
          <p:nvPr>
            <p:ph idx="1"/>
          </p:nvPr>
        </p:nvSpPr>
        <p:spPr/>
        <p:txBody>
          <a:bodyPr>
            <a:normAutofit lnSpcReduction="10000"/>
          </a:bodyPr>
          <a:lstStyle/>
          <a:p>
            <a:r>
              <a:rPr lang="en-US" dirty="0"/>
              <a:t>SteelSeries Keyboards, etc.</a:t>
            </a:r>
          </a:p>
          <a:p>
            <a:pPr lvl="1"/>
            <a:r>
              <a:rPr lang="en-US" dirty="0">
                <a:latin typeface="+mj-lt"/>
                <a:hlinkClick r:id="rId2"/>
              </a:rPr>
              <a:t>https://0xsp.com/security%20research%20&amp;%20development%20(SRD)/local-administrator-is-not-just-with-razer-it-is-possible-for-all</a:t>
            </a:r>
            <a:endParaRPr lang="en-US" dirty="0">
              <a:latin typeface="+mj-lt"/>
            </a:endParaRPr>
          </a:p>
          <a:p>
            <a:pPr lvl="2"/>
            <a:r>
              <a:rPr lang="en-US" dirty="0"/>
              <a:t>This site has other interesting resources (payloads, escalation paths, etc.)</a:t>
            </a:r>
          </a:p>
          <a:p>
            <a:pPr lvl="1"/>
            <a:r>
              <a:rPr lang="en-US" dirty="0"/>
              <a:t>Instead of changing install location, click on "Learn More" link in EULA.</a:t>
            </a:r>
          </a:p>
          <a:p>
            <a:pPr lvl="2"/>
            <a:r>
              <a:rPr lang="en-US" dirty="0"/>
              <a:t>Opens IE running as system.</a:t>
            </a:r>
          </a:p>
          <a:p>
            <a:pPr lvl="2"/>
            <a:r>
              <a:rPr lang="en-US" dirty="0"/>
              <a:t>File -&gt; Save As -&gt; Explorer window (one of many exploit paths).</a:t>
            </a:r>
          </a:p>
          <a:p>
            <a:r>
              <a:rPr lang="en-US" dirty="0"/>
              <a:t>Vendor Response</a:t>
            </a:r>
          </a:p>
          <a:p>
            <a:pPr marL="365760" lvl="1" indent="0">
              <a:buNone/>
            </a:pPr>
            <a:r>
              <a:rPr lang="en-US" dirty="0"/>
              <a:t>"We are aware of the issue identified and have proactively disabled the launch of the SteelSeries installer that is triggered when a new SteelSeries device is plugged in. This immediately removes the opportunity for an exploit and we are working on a software update that will address the issue permanently and be released soon."</a:t>
            </a:r>
          </a:p>
          <a:p>
            <a:pPr marL="365760" lvl="1" indent="0">
              <a:buNone/>
            </a:pPr>
            <a:r>
              <a:rPr lang="en-US" dirty="0">
                <a:solidFill>
                  <a:srgbClr val="FF0000"/>
                </a:solidFill>
              </a:rPr>
              <a:t>PATCHED – August 28</a:t>
            </a:r>
          </a:p>
          <a:p>
            <a:endParaRPr lang="en-US" dirty="0"/>
          </a:p>
        </p:txBody>
      </p:sp>
    </p:spTree>
    <p:extLst>
      <p:ext uri="{BB962C8B-B14F-4D97-AF65-F5344CB8AC3E}">
        <p14:creationId xmlns:p14="http://schemas.microsoft.com/office/powerpoint/2010/main" val="367671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EAA6-4CDF-43E6-8AD7-6D2329B42DD6}"/>
              </a:ext>
            </a:extLst>
          </p:cNvPr>
          <p:cNvSpPr>
            <a:spLocks noGrp="1"/>
          </p:cNvSpPr>
          <p:nvPr>
            <p:ph type="title"/>
          </p:nvPr>
        </p:nvSpPr>
        <p:spPr/>
        <p:txBody>
          <a:bodyPr/>
          <a:lstStyle/>
          <a:p>
            <a:r>
              <a:rPr lang="en-US" dirty="0"/>
              <a:t>The Blame Game</a:t>
            </a:r>
          </a:p>
        </p:txBody>
      </p:sp>
      <p:sp>
        <p:nvSpPr>
          <p:cNvPr id="3" name="Content Placeholder 2">
            <a:extLst>
              <a:ext uri="{FF2B5EF4-FFF2-40B4-BE49-F238E27FC236}">
                <a16:creationId xmlns:a16="http://schemas.microsoft.com/office/drawing/2014/main" id="{387913A2-11DA-40E0-9CDB-6031A5744999}"/>
              </a:ext>
            </a:extLst>
          </p:cNvPr>
          <p:cNvSpPr>
            <a:spLocks noGrp="1"/>
          </p:cNvSpPr>
          <p:nvPr>
            <p:ph idx="1"/>
          </p:nvPr>
        </p:nvSpPr>
        <p:spPr/>
        <p:txBody>
          <a:bodyPr/>
          <a:lstStyle/>
          <a:p>
            <a:r>
              <a:rPr lang="en-US" dirty="0"/>
              <a:t>WINDOWS runs driver installers as system.</a:t>
            </a:r>
          </a:p>
          <a:p>
            <a:pPr lvl="1"/>
            <a:r>
              <a:rPr lang="en-US" dirty="0"/>
              <a:t>Drivers run with low level privileges on most (all?) operating systems to grant hardware access and performance benefits.</a:t>
            </a:r>
          </a:p>
          <a:p>
            <a:pPr lvl="1"/>
            <a:r>
              <a:rPr lang="en-US" dirty="0"/>
              <a:t>The installer "probably" has to have the ability to write to protected locations.</a:t>
            </a:r>
          </a:p>
          <a:p>
            <a:r>
              <a:rPr lang="en-US" dirty="0"/>
              <a:t>VENDORS bundle extra software with their driver.</a:t>
            </a:r>
          </a:p>
          <a:p>
            <a:pPr lvl="1"/>
            <a:r>
              <a:rPr lang="en-US" dirty="0"/>
              <a:t>Provides "enhanced user experience".</a:t>
            </a:r>
          </a:p>
          <a:p>
            <a:pPr lvl="1"/>
            <a:r>
              <a:rPr lang="en-US" dirty="0"/>
              <a:t>Installing with the driver is the most natural interaction.</a:t>
            </a:r>
          </a:p>
          <a:p>
            <a:pPr lvl="1"/>
            <a:r>
              <a:rPr lang="en-US" dirty="0"/>
              <a:t>Installation process uses built in Windows components.</a:t>
            </a:r>
          </a:p>
          <a:p>
            <a:r>
              <a:rPr lang="en-US" dirty="0"/>
              <a:t>WINDOWS components were not designed to prevent lateral movement.</a:t>
            </a:r>
          </a:p>
        </p:txBody>
      </p:sp>
    </p:spTree>
    <p:extLst>
      <p:ext uri="{BB962C8B-B14F-4D97-AF65-F5344CB8AC3E}">
        <p14:creationId xmlns:p14="http://schemas.microsoft.com/office/powerpoint/2010/main" val="4065727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D34203-93AD-4D1F-AA08-92A068032854}"/>
              </a:ext>
            </a:extLst>
          </p:cNvPr>
          <p:cNvSpPr>
            <a:spLocks noGrp="1"/>
          </p:cNvSpPr>
          <p:nvPr>
            <p:ph type="title"/>
          </p:nvPr>
        </p:nvSpPr>
        <p:spPr/>
        <p:txBody>
          <a:bodyPr/>
          <a:lstStyle/>
          <a:p>
            <a:r>
              <a:rPr lang="en-US" dirty="0"/>
              <a:t>The Driver Installation Process</a:t>
            </a:r>
          </a:p>
        </p:txBody>
      </p:sp>
      <p:sp>
        <p:nvSpPr>
          <p:cNvPr id="5" name="Text Placeholder 4">
            <a:extLst>
              <a:ext uri="{FF2B5EF4-FFF2-40B4-BE49-F238E27FC236}">
                <a16:creationId xmlns:a16="http://schemas.microsoft.com/office/drawing/2014/main" id="{81BC5AE1-4251-4F99-8DD7-C90D6A1EE5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98007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82586-AE57-4561-AB6A-1DEE82D59CF3}"/>
              </a:ext>
            </a:extLst>
          </p:cNvPr>
          <p:cNvSpPr>
            <a:spLocks noGrp="1"/>
          </p:cNvSpPr>
          <p:nvPr>
            <p:ph type="title"/>
          </p:nvPr>
        </p:nvSpPr>
        <p:spPr/>
        <p:txBody>
          <a:bodyPr/>
          <a:lstStyle/>
          <a:p>
            <a:r>
              <a:rPr lang="en-US" dirty="0"/>
              <a:t>Driver Installation Overview</a:t>
            </a:r>
          </a:p>
        </p:txBody>
      </p:sp>
      <p:sp>
        <p:nvSpPr>
          <p:cNvPr id="5" name="Content Placeholder 4">
            <a:extLst>
              <a:ext uri="{FF2B5EF4-FFF2-40B4-BE49-F238E27FC236}">
                <a16:creationId xmlns:a16="http://schemas.microsoft.com/office/drawing/2014/main" id="{8703E6A4-19EA-41B7-8F83-CAA95F8ED70B}"/>
              </a:ext>
            </a:extLst>
          </p:cNvPr>
          <p:cNvSpPr>
            <a:spLocks noGrp="1"/>
          </p:cNvSpPr>
          <p:nvPr>
            <p:ph idx="1"/>
          </p:nvPr>
        </p:nvSpPr>
        <p:spPr/>
        <p:txBody>
          <a:bodyPr/>
          <a:lstStyle/>
          <a:p>
            <a:pPr marL="457200" indent="-457200">
              <a:buFont typeface="+mj-lt"/>
              <a:buAutoNum type="arabicPeriod"/>
            </a:pPr>
            <a:r>
              <a:rPr lang="en-US" dirty="0"/>
              <a:t>Plug in a USB Device</a:t>
            </a:r>
          </a:p>
          <a:p>
            <a:pPr marL="457200" indent="-457200">
              <a:buFont typeface="+mj-lt"/>
              <a:buAutoNum type="arabicPeriod"/>
            </a:pPr>
            <a:r>
              <a:rPr lang="en-US" dirty="0"/>
              <a:t>The USB protocol gathers the devices vendor ID, device ID, and other information such as the number of interfaces</a:t>
            </a:r>
          </a:p>
          <a:p>
            <a:pPr marL="457200" indent="-457200">
              <a:buFont typeface="+mj-lt"/>
              <a:buAutoNum type="arabicPeriod"/>
            </a:pPr>
            <a:r>
              <a:rPr lang="en-US" dirty="0"/>
              <a:t>Windows compares that information to known device definitions (.inf files)</a:t>
            </a:r>
          </a:p>
          <a:p>
            <a:pPr marL="457200" indent="-457200">
              <a:buFont typeface="+mj-lt"/>
              <a:buAutoNum type="arabicPeriod"/>
            </a:pPr>
            <a:r>
              <a:rPr lang="en-US" dirty="0"/>
              <a:t>If no matches are found locally, the Windows Driver Store is consulted.</a:t>
            </a:r>
          </a:p>
          <a:p>
            <a:pPr marL="457200" indent="-457200">
              <a:buFont typeface="+mj-lt"/>
              <a:buAutoNum type="arabicPeriod"/>
            </a:pPr>
            <a:r>
              <a:rPr lang="en-US" dirty="0"/>
              <a:t>Assuming a match is found, the driver file is downloaded.</a:t>
            </a:r>
          </a:p>
          <a:p>
            <a:pPr marL="457200" indent="-457200">
              <a:buFont typeface="+mj-lt"/>
              <a:buAutoNum type="arabicPeriod"/>
            </a:pPr>
            <a:r>
              <a:rPr lang="en-US" dirty="0"/>
              <a:t>The installation process follows the steps defined in the .inf file.  The driver file may contain supporting resources (images, executables, DLLS, etc.) as well.</a:t>
            </a:r>
          </a:p>
        </p:txBody>
      </p:sp>
    </p:spTree>
    <p:extLst>
      <p:ext uri="{BB962C8B-B14F-4D97-AF65-F5344CB8AC3E}">
        <p14:creationId xmlns:p14="http://schemas.microsoft.com/office/powerpoint/2010/main" val="4043803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8B32-D32E-4EA5-A2BF-00CFA6553CDF}"/>
              </a:ext>
            </a:extLst>
          </p:cNvPr>
          <p:cNvSpPr>
            <a:spLocks noGrp="1"/>
          </p:cNvSpPr>
          <p:nvPr>
            <p:ph type="title"/>
          </p:nvPr>
        </p:nvSpPr>
        <p:spPr/>
        <p:txBody>
          <a:bodyPr/>
          <a:lstStyle/>
          <a:p>
            <a:r>
              <a:rPr lang="en-US" dirty="0"/>
              <a:t>USB Device Identification</a:t>
            </a:r>
          </a:p>
        </p:txBody>
      </p:sp>
      <p:pic>
        <p:nvPicPr>
          <p:cNvPr id="5" name="Content Placeholder 4">
            <a:extLst>
              <a:ext uri="{FF2B5EF4-FFF2-40B4-BE49-F238E27FC236}">
                <a16:creationId xmlns:a16="http://schemas.microsoft.com/office/drawing/2014/main" id="{FF56EC71-11D4-43C5-AE34-89BAAACF0A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853" y="1828800"/>
            <a:ext cx="8866293" cy="4267200"/>
          </a:xfrm>
        </p:spPr>
      </p:pic>
    </p:spTree>
    <p:extLst>
      <p:ext uri="{BB962C8B-B14F-4D97-AF65-F5344CB8AC3E}">
        <p14:creationId xmlns:p14="http://schemas.microsoft.com/office/powerpoint/2010/main" val="64314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Topics</a:t>
            </a:r>
            <a:endParaRPr dirty="0"/>
          </a:p>
        </p:txBody>
      </p:sp>
      <p:sp>
        <p:nvSpPr>
          <p:cNvPr id="14" name="Content Placeholder 13"/>
          <p:cNvSpPr>
            <a:spLocks noGrp="1"/>
          </p:cNvSpPr>
          <p:nvPr>
            <p:ph idx="1"/>
          </p:nvPr>
        </p:nvSpPr>
        <p:spPr/>
        <p:txBody>
          <a:bodyPr/>
          <a:lstStyle/>
          <a:p>
            <a:r>
              <a:rPr lang="en-US" dirty="0"/>
              <a:t>Razer Device Local Privilege Escalation</a:t>
            </a:r>
            <a:endParaRPr dirty="0"/>
          </a:p>
          <a:p>
            <a:r>
              <a:rPr lang="en-US" dirty="0"/>
              <a:t>How Windows Selects a Driver</a:t>
            </a:r>
            <a:endParaRPr dirty="0"/>
          </a:p>
          <a:p>
            <a:r>
              <a:rPr lang="en-US" dirty="0"/>
              <a:t>How Windows Downloads Drivers (and you can too)</a:t>
            </a:r>
          </a:p>
          <a:p>
            <a:r>
              <a:rPr lang="en-US" dirty="0"/>
              <a:t>Emulating a USB Device ID</a:t>
            </a:r>
          </a:p>
          <a:p>
            <a:r>
              <a:rPr lang="en-US" dirty="0"/>
              <a:t>Hands On: Programming a </a:t>
            </a:r>
            <a:r>
              <a:rPr lang="en-US" dirty="0" err="1"/>
              <a:t>Digispark</a:t>
            </a:r>
            <a:r>
              <a:rPr lang="en-US" dirty="0"/>
              <a:t> Kickstarter USB Device</a:t>
            </a:r>
            <a:endParaRPr dirty="0"/>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1E09-F5BD-478F-AC0A-5B7DFBDC0163}"/>
              </a:ext>
            </a:extLst>
          </p:cNvPr>
          <p:cNvSpPr>
            <a:spLocks noGrp="1"/>
          </p:cNvSpPr>
          <p:nvPr>
            <p:ph type="title"/>
          </p:nvPr>
        </p:nvSpPr>
        <p:spPr/>
        <p:txBody>
          <a:bodyPr/>
          <a:lstStyle/>
          <a:p>
            <a:r>
              <a:rPr lang="en-US" dirty="0"/>
              <a:t>INF Files</a:t>
            </a:r>
          </a:p>
        </p:txBody>
      </p:sp>
      <p:sp>
        <p:nvSpPr>
          <p:cNvPr id="3" name="Content Placeholder 2">
            <a:extLst>
              <a:ext uri="{FF2B5EF4-FFF2-40B4-BE49-F238E27FC236}">
                <a16:creationId xmlns:a16="http://schemas.microsoft.com/office/drawing/2014/main" id="{24615614-00E0-46A8-B5A7-03EAE204538F}"/>
              </a:ext>
            </a:extLst>
          </p:cNvPr>
          <p:cNvSpPr>
            <a:spLocks noGrp="1"/>
          </p:cNvSpPr>
          <p:nvPr>
            <p:ph idx="1"/>
          </p:nvPr>
        </p:nvSpPr>
        <p:spPr/>
        <p:txBody>
          <a:bodyPr/>
          <a:lstStyle/>
          <a:p>
            <a:r>
              <a:rPr lang="en-US" dirty="0"/>
              <a:t>VERY robust file format providing a wide array of features</a:t>
            </a:r>
          </a:p>
          <a:p>
            <a:pPr lvl="1"/>
            <a:r>
              <a:rPr lang="en-US" dirty="0"/>
              <a:t>USB, PCI, PCMCIA, </a:t>
            </a:r>
            <a:r>
              <a:rPr lang="en-US" dirty="0" err="1"/>
              <a:t>BlueTooth</a:t>
            </a:r>
            <a:r>
              <a:rPr lang="en-US" dirty="0"/>
              <a:t>, Other device identifiers</a:t>
            </a:r>
          </a:p>
          <a:p>
            <a:pPr lvl="1"/>
            <a:r>
              <a:rPr lang="en-US" dirty="0"/>
              <a:t>Can copy files, execute files, add registry keys, install services, etc.</a:t>
            </a:r>
          </a:p>
          <a:p>
            <a:pPr lvl="1"/>
            <a:r>
              <a:rPr lang="en-US" dirty="0"/>
              <a:t>More Information at:</a:t>
            </a:r>
            <a:br>
              <a:rPr lang="en-US" dirty="0"/>
            </a:br>
            <a:r>
              <a:rPr lang="en-US" sz="1600" dirty="0">
                <a:hlinkClick r:id="rId2"/>
              </a:rPr>
              <a:t>https://docs.microsoft.com/en-us/windows-hardware/drivers/install/overview-of-inf-files</a:t>
            </a:r>
            <a:r>
              <a:rPr lang="en-US" sz="1600" dirty="0"/>
              <a:t> </a:t>
            </a:r>
          </a:p>
          <a:p>
            <a:r>
              <a:rPr lang="en-US" dirty="0"/>
              <a:t>Each file contains a section identifying the device it applies to.</a:t>
            </a:r>
          </a:p>
          <a:p>
            <a:r>
              <a:rPr lang="en-US" dirty="0"/>
              <a:t>Local library of INF files located at C:\Windows\INF</a:t>
            </a:r>
          </a:p>
          <a:p>
            <a:pPr lvl="1"/>
            <a:r>
              <a:rPr lang="en-US" dirty="0"/>
              <a:t>This directory is Read-Only except for Administrators, System, "Trusted Installer", and "Creator Owner"</a:t>
            </a:r>
          </a:p>
        </p:txBody>
      </p:sp>
    </p:spTree>
    <p:extLst>
      <p:ext uri="{BB962C8B-B14F-4D97-AF65-F5344CB8AC3E}">
        <p14:creationId xmlns:p14="http://schemas.microsoft.com/office/powerpoint/2010/main" val="698245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FA30-D8F5-4B86-8D89-7592B46679A4}"/>
              </a:ext>
            </a:extLst>
          </p:cNvPr>
          <p:cNvSpPr>
            <a:spLocks noGrp="1"/>
          </p:cNvSpPr>
          <p:nvPr>
            <p:ph type="title"/>
          </p:nvPr>
        </p:nvSpPr>
        <p:spPr/>
        <p:txBody>
          <a:bodyPr/>
          <a:lstStyle/>
          <a:p>
            <a:r>
              <a:rPr lang="en-US" dirty="0"/>
              <a:t>INF File Example</a:t>
            </a:r>
          </a:p>
        </p:txBody>
      </p:sp>
      <p:sp>
        <p:nvSpPr>
          <p:cNvPr id="3" name="Content Placeholder 2">
            <a:extLst>
              <a:ext uri="{FF2B5EF4-FFF2-40B4-BE49-F238E27FC236}">
                <a16:creationId xmlns:a16="http://schemas.microsoft.com/office/drawing/2014/main" id="{1949BE54-CC97-4A29-A263-2DD79915744E}"/>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pPr marL="0" indent="0">
              <a:lnSpc>
                <a:spcPct val="100000"/>
              </a:lnSpc>
              <a:spcBef>
                <a:spcPts val="0"/>
              </a:spcBef>
              <a:buNone/>
            </a:pPr>
            <a:r>
              <a:rPr lang="en-US" dirty="0">
                <a:latin typeface="+mj-lt"/>
              </a:rPr>
              <a:t>; Copyright: (c) 2018 Razer Inc. All rights reserved</a:t>
            </a:r>
          </a:p>
          <a:p>
            <a:pPr marL="0" indent="0">
              <a:lnSpc>
                <a:spcPct val="100000"/>
              </a:lnSpc>
              <a:spcBef>
                <a:spcPts val="0"/>
              </a:spcBef>
              <a:buNone/>
            </a:pPr>
            <a:endParaRPr lang="en-US" dirty="0">
              <a:latin typeface="+mj-lt"/>
            </a:endParaRPr>
          </a:p>
          <a:p>
            <a:pPr marL="0" indent="0">
              <a:lnSpc>
                <a:spcPct val="100000"/>
              </a:lnSpc>
              <a:spcBef>
                <a:spcPts val="0"/>
              </a:spcBef>
              <a:buNone/>
            </a:pPr>
            <a:r>
              <a:rPr lang="en-US" dirty="0">
                <a:latin typeface="+mj-lt"/>
              </a:rPr>
              <a:t>[Version]</a:t>
            </a:r>
          </a:p>
          <a:p>
            <a:pPr marL="0" indent="0">
              <a:lnSpc>
                <a:spcPct val="100000"/>
              </a:lnSpc>
              <a:spcBef>
                <a:spcPts val="0"/>
              </a:spcBef>
              <a:buNone/>
            </a:pPr>
            <a:r>
              <a:rPr lang="en-US" dirty="0">
                <a:latin typeface="+mj-lt"/>
              </a:rPr>
              <a:t>Signature   = "$WINDOWS NT$"</a:t>
            </a:r>
          </a:p>
          <a:p>
            <a:pPr marL="0" indent="0">
              <a:lnSpc>
                <a:spcPct val="100000"/>
              </a:lnSpc>
              <a:spcBef>
                <a:spcPts val="0"/>
              </a:spcBef>
              <a:buNone/>
            </a:pPr>
            <a:r>
              <a:rPr lang="en-US" dirty="0">
                <a:latin typeface="+mj-lt"/>
              </a:rPr>
              <a:t>Class       = </a:t>
            </a:r>
            <a:r>
              <a:rPr lang="en-US" dirty="0" err="1">
                <a:latin typeface="+mj-lt"/>
              </a:rPr>
              <a:t>HIDClass</a:t>
            </a:r>
            <a:endParaRPr lang="en-US" dirty="0">
              <a:latin typeface="+mj-lt"/>
            </a:endParaRPr>
          </a:p>
          <a:p>
            <a:pPr marL="0" indent="0">
              <a:lnSpc>
                <a:spcPct val="100000"/>
              </a:lnSpc>
              <a:spcBef>
                <a:spcPts val="0"/>
              </a:spcBef>
              <a:buNone/>
            </a:pPr>
            <a:r>
              <a:rPr lang="en-US" dirty="0" err="1">
                <a:latin typeface="+mj-lt"/>
              </a:rPr>
              <a:t>ClassGuid</a:t>
            </a:r>
            <a:r>
              <a:rPr lang="en-US" dirty="0">
                <a:latin typeface="+mj-lt"/>
              </a:rPr>
              <a:t>   = {745a17a0-74d3-11d0-b6fe-00a0c90f57da}</a:t>
            </a:r>
          </a:p>
          <a:p>
            <a:pPr marL="0" indent="0">
              <a:lnSpc>
                <a:spcPct val="100000"/>
              </a:lnSpc>
              <a:spcBef>
                <a:spcPts val="0"/>
              </a:spcBef>
              <a:buNone/>
            </a:pPr>
            <a:r>
              <a:rPr lang="en-US" dirty="0">
                <a:latin typeface="+mj-lt"/>
              </a:rPr>
              <a:t>Provider    = %Razer%</a:t>
            </a:r>
          </a:p>
          <a:p>
            <a:pPr marL="0" indent="0">
              <a:lnSpc>
                <a:spcPct val="100000"/>
              </a:lnSpc>
              <a:spcBef>
                <a:spcPts val="0"/>
              </a:spcBef>
              <a:buNone/>
            </a:pPr>
            <a:r>
              <a:rPr lang="en-US" dirty="0" err="1">
                <a:latin typeface="+mj-lt"/>
              </a:rPr>
              <a:t>DriverVer</a:t>
            </a:r>
            <a:r>
              <a:rPr lang="en-US" dirty="0">
                <a:latin typeface="+mj-lt"/>
              </a:rPr>
              <a:t>=01/02/2017,6.2.9200.16503</a:t>
            </a:r>
          </a:p>
          <a:p>
            <a:pPr marL="0" indent="0">
              <a:lnSpc>
                <a:spcPct val="100000"/>
              </a:lnSpc>
              <a:spcBef>
                <a:spcPts val="0"/>
              </a:spcBef>
              <a:buNone/>
            </a:pPr>
            <a:r>
              <a:rPr lang="en-US" dirty="0" err="1">
                <a:latin typeface="+mj-lt"/>
              </a:rPr>
              <a:t>CatalogFile</a:t>
            </a:r>
            <a:r>
              <a:rPr lang="en-US" dirty="0">
                <a:latin typeface="+mj-lt"/>
              </a:rPr>
              <a:t> = rz0070dev.cat</a:t>
            </a:r>
          </a:p>
          <a:p>
            <a:pPr marL="0" indent="0">
              <a:lnSpc>
                <a:spcPct val="100000"/>
              </a:lnSpc>
              <a:spcBef>
                <a:spcPts val="0"/>
              </a:spcBef>
              <a:buNone/>
            </a:pPr>
            <a:endParaRPr lang="en-US" dirty="0">
              <a:latin typeface="+mj-lt"/>
            </a:endParaRPr>
          </a:p>
          <a:p>
            <a:pPr marL="0" indent="0">
              <a:lnSpc>
                <a:spcPct val="100000"/>
              </a:lnSpc>
              <a:spcBef>
                <a:spcPts val="0"/>
              </a:spcBef>
              <a:buNone/>
            </a:pPr>
            <a:r>
              <a:rPr lang="en-US" dirty="0">
                <a:latin typeface="+mj-lt"/>
              </a:rPr>
              <a:t>[</a:t>
            </a:r>
            <a:r>
              <a:rPr lang="en-US" dirty="0" err="1">
                <a:latin typeface="+mj-lt"/>
              </a:rPr>
              <a:t>DestinationDirs</a:t>
            </a:r>
            <a:r>
              <a:rPr lang="en-US" dirty="0">
                <a:latin typeface="+mj-lt"/>
              </a:rPr>
              <a:t>]</a:t>
            </a:r>
          </a:p>
          <a:p>
            <a:pPr marL="0" indent="0">
              <a:lnSpc>
                <a:spcPct val="100000"/>
              </a:lnSpc>
              <a:spcBef>
                <a:spcPts val="0"/>
              </a:spcBef>
              <a:buNone/>
            </a:pPr>
            <a:r>
              <a:rPr lang="en-US" dirty="0" err="1">
                <a:latin typeface="+mj-lt"/>
              </a:rPr>
              <a:t>Razer_CoInstaller_CopyFiles</a:t>
            </a:r>
            <a:r>
              <a:rPr lang="en-US" dirty="0">
                <a:latin typeface="+mj-lt"/>
              </a:rPr>
              <a:t> = 11</a:t>
            </a:r>
          </a:p>
          <a:p>
            <a:pPr marL="0" indent="0">
              <a:lnSpc>
                <a:spcPct val="100000"/>
              </a:lnSpc>
              <a:spcBef>
                <a:spcPts val="0"/>
              </a:spcBef>
              <a:buNone/>
            </a:pPr>
            <a:r>
              <a:rPr lang="en-US" dirty="0">
                <a:latin typeface="+mj-lt"/>
              </a:rPr>
              <a:t>Razer_Installer_CopyFilesWOW64 = 16426,"Razer\RzS3WizardPkg"</a:t>
            </a:r>
          </a:p>
          <a:p>
            <a:pPr marL="0" indent="0">
              <a:lnSpc>
                <a:spcPct val="100000"/>
              </a:lnSpc>
              <a:spcBef>
                <a:spcPts val="0"/>
              </a:spcBef>
              <a:buNone/>
            </a:pPr>
            <a:endParaRPr lang="en-US" dirty="0">
              <a:latin typeface="+mj-lt"/>
            </a:endParaRPr>
          </a:p>
          <a:p>
            <a:pPr marL="0" indent="0">
              <a:lnSpc>
                <a:spcPct val="100000"/>
              </a:lnSpc>
              <a:spcBef>
                <a:spcPts val="0"/>
              </a:spcBef>
              <a:buNone/>
            </a:pPr>
            <a:r>
              <a:rPr lang="en-US" dirty="0">
                <a:latin typeface="+mj-lt"/>
              </a:rPr>
              <a:t>[Manufacturer]</a:t>
            </a:r>
          </a:p>
          <a:p>
            <a:pPr marL="0" indent="0">
              <a:lnSpc>
                <a:spcPct val="100000"/>
              </a:lnSpc>
              <a:spcBef>
                <a:spcPts val="0"/>
              </a:spcBef>
              <a:buNone/>
            </a:pPr>
            <a:r>
              <a:rPr lang="en-US" dirty="0">
                <a:latin typeface="+mj-lt"/>
              </a:rPr>
              <a:t>%Razer%=Standard,NTAMD64</a:t>
            </a:r>
          </a:p>
          <a:p>
            <a:pPr marL="0" indent="0">
              <a:lnSpc>
                <a:spcPct val="100000"/>
              </a:lnSpc>
              <a:spcBef>
                <a:spcPts val="0"/>
              </a:spcBef>
              <a:buNone/>
            </a:pPr>
            <a:endParaRPr lang="en-US" dirty="0">
              <a:latin typeface="+mj-lt"/>
            </a:endParaRPr>
          </a:p>
          <a:p>
            <a:pPr marL="0" indent="0">
              <a:lnSpc>
                <a:spcPct val="100000"/>
              </a:lnSpc>
              <a:spcBef>
                <a:spcPts val="0"/>
              </a:spcBef>
              <a:buNone/>
            </a:pPr>
            <a:r>
              <a:rPr lang="en-US" dirty="0">
                <a:latin typeface="+mj-lt"/>
              </a:rPr>
              <a:t>[Standard.NTAMD64]</a:t>
            </a:r>
          </a:p>
          <a:p>
            <a:pPr marL="0" indent="0">
              <a:lnSpc>
                <a:spcPct val="100000"/>
              </a:lnSpc>
              <a:spcBef>
                <a:spcPts val="0"/>
              </a:spcBef>
              <a:buNone/>
            </a:pPr>
            <a:r>
              <a:rPr lang="en-US" dirty="0">
                <a:latin typeface="+mj-lt"/>
              </a:rPr>
              <a:t>%Razer0070.DeviceDesc%=Razer, USB\Vid_1532&amp;Pid_0070&amp;MI_02</a:t>
            </a:r>
          </a:p>
          <a:p>
            <a:pPr marL="0" indent="0">
              <a:lnSpc>
                <a:spcPct val="100000"/>
              </a:lnSpc>
              <a:spcBef>
                <a:spcPts val="0"/>
              </a:spcBef>
              <a:buNone/>
            </a:pPr>
            <a:endParaRPr lang="en-US" dirty="0">
              <a:latin typeface="+mj-lt"/>
            </a:endParaRPr>
          </a:p>
          <a:p>
            <a:pPr marL="0" indent="0">
              <a:lnSpc>
                <a:spcPct val="100000"/>
              </a:lnSpc>
              <a:spcBef>
                <a:spcPts val="0"/>
              </a:spcBef>
              <a:buNone/>
            </a:pPr>
            <a:r>
              <a:rPr lang="en-US" dirty="0">
                <a:latin typeface="+mj-lt"/>
              </a:rPr>
              <a:t>[Razer.NTAMD64]  </a:t>
            </a:r>
          </a:p>
          <a:p>
            <a:pPr marL="0" indent="0">
              <a:lnSpc>
                <a:spcPct val="100000"/>
              </a:lnSpc>
              <a:spcBef>
                <a:spcPts val="0"/>
              </a:spcBef>
              <a:buNone/>
            </a:pPr>
            <a:r>
              <a:rPr lang="en-US" dirty="0">
                <a:latin typeface="+mj-lt"/>
              </a:rPr>
              <a:t>Include = input.inf</a:t>
            </a:r>
          </a:p>
          <a:p>
            <a:pPr marL="0" indent="0">
              <a:lnSpc>
                <a:spcPct val="100000"/>
              </a:lnSpc>
              <a:spcBef>
                <a:spcPts val="0"/>
              </a:spcBef>
              <a:buNone/>
            </a:pPr>
            <a:r>
              <a:rPr lang="en-US" dirty="0">
                <a:latin typeface="+mj-lt"/>
              </a:rPr>
              <a:t>Needs = </a:t>
            </a:r>
            <a:r>
              <a:rPr lang="en-US" dirty="0" err="1">
                <a:latin typeface="+mj-lt"/>
              </a:rPr>
              <a:t>HID_Inst.NT</a:t>
            </a:r>
            <a:endParaRPr lang="en-US" dirty="0">
              <a:latin typeface="+mj-lt"/>
            </a:endParaRPr>
          </a:p>
          <a:p>
            <a:pPr marL="0" indent="0">
              <a:lnSpc>
                <a:spcPct val="100000"/>
              </a:lnSpc>
              <a:spcBef>
                <a:spcPts val="0"/>
              </a:spcBef>
              <a:buNone/>
            </a:pPr>
            <a:r>
              <a:rPr lang="en-US" dirty="0" err="1">
                <a:latin typeface="+mj-lt"/>
              </a:rPr>
              <a:t>CopyFiles</a:t>
            </a:r>
            <a:r>
              <a:rPr lang="en-US" dirty="0">
                <a:latin typeface="+mj-lt"/>
              </a:rPr>
              <a:t> = Razer_Installer_CopyFilesWOW64</a:t>
            </a:r>
          </a:p>
        </p:txBody>
      </p:sp>
      <p:sp>
        <p:nvSpPr>
          <p:cNvPr id="4" name="Rectangle 3">
            <a:extLst>
              <a:ext uri="{FF2B5EF4-FFF2-40B4-BE49-F238E27FC236}">
                <a16:creationId xmlns:a16="http://schemas.microsoft.com/office/drawing/2014/main" id="{97A45618-58C1-4DE5-9D11-A2E7F397D7A1}"/>
              </a:ext>
            </a:extLst>
          </p:cNvPr>
          <p:cNvSpPr/>
          <p:nvPr/>
        </p:nvSpPr>
        <p:spPr>
          <a:xfrm>
            <a:off x="1581150" y="4648200"/>
            <a:ext cx="6477000" cy="533400"/>
          </a:xfrm>
          <a:prstGeom prst="rect">
            <a:avLst/>
          </a:prstGeom>
          <a:noFill/>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33818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9E1B9-5401-495F-AA7D-D585D653A94B}"/>
              </a:ext>
            </a:extLst>
          </p:cNvPr>
          <p:cNvSpPr>
            <a:spLocks noGrp="1"/>
          </p:cNvSpPr>
          <p:nvPr>
            <p:ph type="title"/>
          </p:nvPr>
        </p:nvSpPr>
        <p:spPr/>
        <p:txBody>
          <a:bodyPr/>
          <a:lstStyle/>
          <a:p>
            <a:r>
              <a:rPr lang="en-US" dirty="0"/>
              <a:t>Windows Driver Store </a:t>
            </a:r>
          </a:p>
        </p:txBody>
      </p:sp>
      <p:sp>
        <p:nvSpPr>
          <p:cNvPr id="3" name="Content Placeholder 2">
            <a:extLst>
              <a:ext uri="{FF2B5EF4-FFF2-40B4-BE49-F238E27FC236}">
                <a16:creationId xmlns:a16="http://schemas.microsoft.com/office/drawing/2014/main" id="{314B1E6D-DB71-4A47-A479-FAF4CB252902}"/>
              </a:ext>
            </a:extLst>
          </p:cNvPr>
          <p:cNvSpPr>
            <a:spLocks noGrp="1"/>
          </p:cNvSpPr>
          <p:nvPr>
            <p:ph idx="1"/>
          </p:nvPr>
        </p:nvSpPr>
        <p:spPr/>
        <p:txBody>
          <a:bodyPr/>
          <a:lstStyle/>
          <a:p>
            <a:r>
              <a:rPr lang="en-US" dirty="0"/>
              <a:t>If a matching driver cannot be found in local INF files, Windows will query the "Driver Store"</a:t>
            </a:r>
          </a:p>
          <a:p>
            <a:r>
              <a:rPr lang="en-US" dirty="0"/>
              <a:t>The Windows Catalog site provides a human interface into a similar, but not identical, repository.</a:t>
            </a:r>
          </a:p>
          <a:p>
            <a:pPr lvl="1"/>
            <a:r>
              <a:rPr lang="en-US" dirty="0">
                <a:hlinkClick r:id="rId2"/>
              </a:rPr>
              <a:t>https://www.catalog.update.microsoft.com/</a:t>
            </a:r>
            <a:r>
              <a:rPr lang="en-US" dirty="0"/>
              <a:t> </a:t>
            </a:r>
          </a:p>
          <a:p>
            <a:r>
              <a:rPr lang="en-US" dirty="0"/>
              <a:t>Queries can be made on vendor name, device type, and USB string to locate drivers.</a:t>
            </a:r>
          </a:p>
          <a:p>
            <a:r>
              <a:rPr lang="en-US" dirty="0"/>
              <a:t>Multiple versions of the driver are available (for manual installation), but in our case, we're only interested in the latest one since that is the one that would be triggered when the device is plugged in.</a:t>
            </a:r>
          </a:p>
        </p:txBody>
      </p:sp>
    </p:spTree>
    <p:extLst>
      <p:ext uri="{BB962C8B-B14F-4D97-AF65-F5344CB8AC3E}">
        <p14:creationId xmlns:p14="http://schemas.microsoft.com/office/powerpoint/2010/main" val="1116922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9C80-3FB0-4B0C-B158-BAED97986747}"/>
              </a:ext>
            </a:extLst>
          </p:cNvPr>
          <p:cNvSpPr>
            <a:spLocks noGrp="1"/>
          </p:cNvSpPr>
          <p:nvPr>
            <p:ph type="title"/>
          </p:nvPr>
        </p:nvSpPr>
        <p:spPr/>
        <p:txBody>
          <a:bodyPr/>
          <a:lstStyle/>
          <a:p>
            <a:r>
              <a:rPr lang="en-US" dirty="0"/>
              <a:t>Microsoft Update Catalog</a:t>
            </a:r>
          </a:p>
        </p:txBody>
      </p:sp>
      <p:pic>
        <p:nvPicPr>
          <p:cNvPr id="5" name="Content Placeholder 4">
            <a:extLst>
              <a:ext uri="{FF2B5EF4-FFF2-40B4-BE49-F238E27FC236}">
                <a16:creationId xmlns:a16="http://schemas.microsoft.com/office/drawing/2014/main" id="{783000AB-D791-4A4E-BECA-C09D584C6F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076" y="1828800"/>
            <a:ext cx="8595847" cy="4267200"/>
          </a:xfrm>
        </p:spPr>
      </p:pic>
      <p:sp>
        <p:nvSpPr>
          <p:cNvPr id="6" name="Rectangle 5">
            <a:extLst>
              <a:ext uri="{FF2B5EF4-FFF2-40B4-BE49-F238E27FC236}">
                <a16:creationId xmlns:a16="http://schemas.microsoft.com/office/drawing/2014/main" id="{7EBE58F6-DC0E-4F05-9B8C-F8C4D1A99560}"/>
              </a:ext>
            </a:extLst>
          </p:cNvPr>
          <p:cNvSpPr/>
          <p:nvPr/>
        </p:nvSpPr>
        <p:spPr>
          <a:xfrm>
            <a:off x="7848600" y="2286000"/>
            <a:ext cx="2514600" cy="381000"/>
          </a:xfrm>
          <a:prstGeom prst="rect">
            <a:avLst/>
          </a:prstGeom>
          <a:noFill/>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84835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9B1B-886F-4423-A59E-A118A02E3183}"/>
              </a:ext>
            </a:extLst>
          </p:cNvPr>
          <p:cNvSpPr>
            <a:spLocks noGrp="1"/>
          </p:cNvSpPr>
          <p:nvPr>
            <p:ph type="title"/>
          </p:nvPr>
        </p:nvSpPr>
        <p:spPr/>
        <p:txBody>
          <a:bodyPr/>
          <a:lstStyle/>
          <a:p>
            <a:r>
              <a:rPr lang="en-US" dirty="0"/>
              <a:t>Unpacking the Driver</a:t>
            </a:r>
          </a:p>
        </p:txBody>
      </p:sp>
      <p:sp>
        <p:nvSpPr>
          <p:cNvPr id="3" name="Content Placeholder 2">
            <a:extLst>
              <a:ext uri="{FF2B5EF4-FFF2-40B4-BE49-F238E27FC236}">
                <a16:creationId xmlns:a16="http://schemas.microsoft.com/office/drawing/2014/main" id="{39D8ECFF-74FF-4D11-B2FE-73674F67BC59}"/>
              </a:ext>
            </a:extLst>
          </p:cNvPr>
          <p:cNvSpPr>
            <a:spLocks noGrp="1"/>
          </p:cNvSpPr>
          <p:nvPr>
            <p:ph idx="1"/>
          </p:nvPr>
        </p:nvSpPr>
        <p:spPr>
          <a:xfrm>
            <a:off x="1524000" y="1828800"/>
            <a:ext cx="9144000" cy="3124200"/>
          </a:xfrm>
        </p:spPr>
        <p:txBody>
          <a:bodyPr>
            <a:normAutofit/>
          </a:bodyPr>
          <a:lstStyle/>
          <a:p>
            <a:r>
              <a:rPr lang="en-US" dirty="0"/>
              <a:t>Drivers are download as cabinet (.cab) files</a:t>
            </a:r>
          </a:p>
          <a:p>
            <a:r>
              <a:rPr lang="en-US" dirty="0"/>
              <a:t>Cab files can be accessed using the built-in command line tool "expand".</a:t>
            </a:r>
          </a:p>
          <a:p>
            <a:r>
              <a:rPr lang="en-US" dirty="0"/>
              <a:t>To list the contents of a cab file</a:t>
            </a:r>
          </a:p>
          <a:p>
            <a:endParaRPr lang="en-US" dirty="0"/>
          </a:p>
          <a:p>
            <a:r>
              <a:rPr lang="en-US" dirty="0"/>
              <a:t>To extract the contents of a cab file to a directory</a:t>
            </a:r>
          </a:p>
          <a:p>
            <a:endParaRPr lang="en-US" dirty="0"/>
          </a:p>
        </p:txBody>
      </p:sp>
      <p:sp>
        <p:nvSpPr>
          <p:cNvPr id="4" name="TextBox 3">
            <a:extLst>
              <a:ext uri="{FF2B5EF4-FFF2-40B4-BE49-F238E27FC236}">
                <a16:creationId xmlns:a16="http://schemas.microsoft.com/office/drawing/2014/main" id="{D97111EC-567D-4D8A-B783-03A20D476F61}"/>
              </a:ext>
            </a:extLst>
          </p:cNvPr>
          <p:cNvSpPr txBox="1"/>
          <p:nvPr/>
        </p:nvSpPr>
        <p:spPr>
          <a:xfrm>
            <a:off x="1676400" y="4343400"/>
            <a:ext cx="8686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latin typeface="+mj-lt"/>
              </a:rPr>
              <a:t>expand -F:* [filename].cab [destination directory]</a:t>
            </a:r>
          </a:p>
        </p:txBody>
      </p:sp>
      <p:sp>
        <p:nvSpPr>
          <p:cNvPr id="5" name="TextBox 4">
            <a:extLst>
              <a:ext uri="{FF2B5EF4-FFF2-40B4-BE49-F238E27FC236}">
                <a16:creationId xmlns:a16="http://schemas.microsoft.com/office/drawing/2014/main" id="{D7ACC37E-75A5-4284-869C-A7E38A9206C4}"/>
              </a:ext>
            </a:extLst>
          </p:cNvPr>
          <p:cNvSpPr txBox="1"/>
          <p:nvPr/>
        </p:nvSpPr>
        <p:spPr>
          <a:xfrm>
            <a:off x="1676400" y="3244334"/>
            <a:ext cx="8686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latin typeface="+mj-lt"/>
              </a:rPr>
              <a:t>expand /d [filename].cab</a:t>
            </a:r>
          </a:p>
        </p:txBody>
      </p:sp>
    </p:spTree>
    <p:extLst>
      <p:ext uri="{BB962C8B-B14F-4D97-AF65-F5344CB8AC3E}">
        <p14:creationId xmlns:p14="http://schemas.microsoft.com/office/powerpoint/2010/main" val="772817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355F1-B466-45CC-BE73-3BF7FE8BB3E6}"/>
              </a:ext>
            </a:extLst>
          </p:cNvPr>
          <p:cNvSpPr>
            <a:spLocks noGrp="1"/>
          </p:cNvSpPr>
          <p:nvPr>
            <p:ph type="title"/>
          </p:nvPr>
        </p:nvSpPr>
        <p:spPr/>
        <p:txBody>
          <a:bodyPr/>
          <a:lstStyle/>
          <a:p>
            <a:r>
              <a:rPr lang="en-US" dirty="0"/>
              <a:t>Driver Installation</a:t>
            </a:r>
          </a:p>
        </p:txBody>
      </p:sp>
      <p:sp>
        <p:nvSpPr>
          <p:cNvPr id="3" name="Content Placeholder 2">
            <a:extLst>
              <a:ext uri="{FF2B5EF4-FFF2-40B4-BE49-F238E27FC236}">
                <a16:creationId xmlns:a16="http://schemas.microsoft.com/office/drawing/2014/main" id="{77A590D4-C601-4DD4-B2AA-BC6A7EAA9616}"/>
              </a:ext>
            </a:extLst>
          </p:cNvPr>
          <p:cNvSpPr>
            <a:spLocks noGrp="1"/>
          </p:cNvSpPr>
          <p:nvPr>
            <p:ph idx="1"/>
          </p:nvPr>
        </p:nvSpPr>
        <p:spPr/>
        <p:txBody>
          <a:bodyPr/>
          <a:lstStyle/>
          <a:p>
            <a:r>
              <a:rPr lang="en-US" dirty="0"/>
              <a:t>Once the matching driver has been downloaded and installed, Windows will parse the .inf file and execute the steps defined.</a:t>
            </a:r>
          </a:p>
          <a:p>
            <a:r>
              <a:rPr lang="en-US" dirty="0"/>
              <a:t>In the case of the Razer driver, this includes running the executable bundled in the driver package named "</a:t>
            </a:r>
            <a:r>
              <a:rPr lang="en-US" dirty="0">
                <a:latin typeface="+mj-lt"/>
              </a:rPr>
              <a:t>RzS3WizardPkgS3.exe"</a:t>
            </a:r>
          </a:p>
          <a:p>
            <a:pPr lvl="1"/>
            <a:r>
              <a:rPr lang="en-US" dirty="0"/>
              <a:t>This is the installer that contains the vulnerable "change location" link.</a:t>
            </a:r>
          </a:p>
        </p:txBody>
      </p:sp>
    </p:spTree>
    <p:extLst>
      <p:ext uri="{BB962C8B-B14F-4D97-AF65-F5344CB8AC3E}">
        <p14:creationId xmlns:p14="http://schemas.microsoft.com/office/powerpoint/2010/main" val="4010925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FA30-D8F5-4B86-8D89-7592B46679A4}"/>
              </a:ext>
            </a:extLst>
          </p:cNvPr>
          <p:cNvSpPr>
            <a:spLocks noGrp="1"/>
          </p:cNvSpPr>
          <p:nvPr>
            <p:ph type="title"/>
          </p:nvPr>
        </p:nvSpPr>
        <p:spPr/>
        <p:txBody>
          <a:bodyPr/>
          <a:lstStyle/>
          <a:p>
            <a:r>
              <a:rPr lang="en-US" dirty="0"/>
              <a:t>INF File Example (Part 2)</a:t>
            </a:r>
          </a:p>
        </p:txBody>
      </p:sp>
      <p:sp>
        <p:nvSpPr>
          <p:cNvPr id="3" name="Content Placeholder 2">
            <a:extLst>
              <a:ext uri="{FF2B5EF4-FFF2-40B4-BE49-F238E27FC236}">
                <a16:creationId xmlns:a16="http://schemas.microsoft.com/office/drawing/2014/main" id="{1949BE54-CC97-4A29-A263-2DD79915744E}"/>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62500" lnSpcReduction="20000"/>
          </a:bodyPr>
          <a:lstStyle/>
          <a:p>
            <a:pPr marL="0" indent="0">
              <a:lnSpc>
                <a:spcPct val="100000"/>
              </a:lnSpc>
              <a:spcBef>
                <a:spcPts val="0"/>
              </a:spcBef>
              <a:buNone/>
            </a:pPr>
            <a:r>
              <a:rPr lang="en-US" dirty="0">
                <a:latin typeface="+mj-lt"/>
              </a:rPr>
              <a:t>[</a:t>
            </a:r>
            <a:r>
              <a:rPr lang="en-US" dirty="0" err="1">
                <a:latin typeface="+mj-lt"/>
              </a:rPr>
              <a:t>SourceDisksNames</a:t>
            </a:r>
            <a:r>
              <a:rPr lang="en-US" dirty="0">
                <a:latin typeface="+mj-lt"/>
              </a:rPr>
              <a:t>]</a:t>
            </a:r>
          </a:p>
          <a:p>
            <a:pPr marL="0" indent="0">
              <a:lnSpc>
                <a:spcPct val="100000"/>
              </a:lnSpc>
              <a:spcBef>
                <a:spcPts val="0"/>
              </a:spcBef>
              <a:buNone/>
            </a:pPr>
            <a:r>
              <a:rPr lang="en-US" dirty="0">
                <a:latin typeface="+mj-lt"/>
              </a:rPr>
              <a:t>1 = %DiskId1%,,,""</a:t>
            </a:r>
          </a:p>
          <a:p>
            <a:pPr marL="0" indent="0">
              <a:lnSpc>
                <a:spcPct val="100000"/>
              </a:lnSpc>
              <a:spcBef>
                <a:spcPts val="0"/>
              </a:spcBef>
              <a:buNone/>
            </a:pPr>
            <a:endParaRPr lang="en-US" dirty="0">
              <a:latin typeface="+mj-lt"/>
            </a:endParaRPr>
          </a:p>
          <a:p>
            <a:pPr marL="0" indent="0">
              <a:lnSpc>
                <a:spcPct val="100000"/>
              </a:lnSpc>
              <a:spcBef>
                <a:spcPts val="0"/>
              </a:spcBef>
              <a:buNone/>
            </a:pPr>
            <a:r>
              <a:rPr lang="en-US" dirty="0">
                <a:latin typeface="+mj-lt"/>
              </a:rPr>
              <a:t>[</a:t>
            </a:r>
            <a:r>
              <a:rPr lang="en-US" dirty="0" err="1">
                <a:latin typeface="+mj-lt"/>
              </a:rPr>
              <a:t>SourceDisksFiles</a:t>
            </a:r>
            <a:r>
              <a:rPr lang="en-US" dirty="0">
                <a:latin typeface="+mj-lt"/>
              </a:rPr>
              <a:t>]</a:t>
            </a:r>
          </a:p>
          <a:p>
            <a:pPr marL="0" indent="0">
              <a:lnSpc>
                <a:spcPct val="100000"/>
              </a:lnSpc>
              <a:spcBef>
                <a:spcPts val="0"/>
              </a:spcBef>
              <a:buNone/>
            </a:pPr>
            <a:r>
              <a:rPr lang="en-US" dirty="0">
                <a:latin typeface="+mj-lt"/>
              </a:rPr>
              <a:t>RazerS3Coinstaller.dll=1,,</a:t>
            </a:r>
          </a:p>
          <a:p>
            <a:pPr marL="0" indent="0">
              <a:lnSpc>
                <a:spcPct val="100000"/>
              </a:lnSpc>
              <a:spcBef>
                <a:spcPts val="0"/>
              </a:spcBef>
              <a:buNone/>
            </a:pPr>
            <a:r>
              <a:rPr lang="en-US" dirty="0">
                <a:latin typeface="+mj-lt"/>
              </a:rPr>
              <a:t>RzS3WizardPkgS3.exe	= 1,,</a:t>
            </a:r>
          </a:p>
          <a:p>
            <a:pPr marL="0" indent="0">
              <a:lnSpc>
                <a:spcPct val="100000"/>
              </a:lnSpc>
              <a:spcBef>
                <a:spcPts val="0"/>
              </a:spcBef>
              <a:buNone/>
            </a:pPr>
            <a:endParaRPr lang="en-US" dirty="0">
              <a:latin typeface="+mj-lt"/>
            </a:endParaRPr>
          </a:p>
          <a:p>
            <a:pPr marL="0" indent="0">
              <a:lnSpc>
                <a:spcPct val="100000"/>
              </a:lnSpc>
              <a:spcBef>
                <a:spcPts val="0"/>
              </a:spcBef>
              <a:buNone/>
            </a:pPr>
            <a:r>
              <a:rPr lang="en-US" dirty="0">
                <a:latin typeface="+mj-lt"/>
              </a:rPr>
              <a:t>[Razer.NTAMD64.CoInstallers]</a:t>
            </a:r>
          </a:p>
          <a:p>
            <a:pPr marL="0" indent="0">
              <a:lnSpc>
                <a:spcPct val="100000"/>
              </a:lnSpc>
              <a:spcBef>
                <a:spcPts val="0"/>
              </a:spcBef>
              <a:buNone/>
            </a:pPr>
            <a:r>
              <a:rPr lang="en-US" dirty="0" err="1">
                <a:latin typeface="+mj-lt"/>
              </a:rPr>
              <a:t>AddReg</a:t>
            </a:r>
            <a:r>
              <a:rPr lang="en-US" dirty="0">
                <a:latin typeface="+mj-lt"/>
              </a:rPr>
              <a:t>          = </a:t>
            </a:r>
            <a:r>
              <a:rPr lang="en-US" dirty="0" err="1">
                <a:latin typeface="+mj-lt"/>
              </a:rPr>
              <a:t>Razer_CoInstaller_AddReg</a:t>
            </a:r>
            <a:endParaRPr lang="en-US" dirty="0">
              <a:latin typeface="+mj-lt"/>
            </a:endParaRPr>
          </a:p>
          <a:p>
            <a:pPr marL="0" indent="0">
              <a:lnSpc>
                <a:spcPct val="100000"/>
              </a:lnSpc>
              <a:spcBef>
                <a:spcPts val="0"/>
              </a:spcBef>
              <a:buNone/>
            </a:pPr>
            <a:r>
              <a:rPr lang="en-US" dirty="0" err="1">
                <a:latin typeface="+mj-lt"/>
              </a:rPr>
              <a:t>CopyFiles</a:t>
            </a:r>
            <a:r>
              <a:rPr lang="en-US" dirty="0">
                <a:latin typeface="+mj-lt"/>
              </a:rPr>
              <a:t>       = </a:t>
            </a:r>
            <a:r>
              <a:rPr lang="en-US" dirty="0" err="1">
                <a:latin typeface="+mj-lt"/>
              </a:rPr>
              <a:t>Razer_CoInstaller_CopyFiles</a:t>
            </a:r>
            <a:endParaRPr lang="en-US" dirty="0">
              <a:latin typeface="+mj-lt"/>
            </a:endParaRPr>
          </a:p>
          <a:p>
            <a:pPr marL="0" indent="0">
              <a:lnSpc>
                <a:spcPct val="100000"/>
              </a:lnSpc>
              <a:spcBef>
                <a:spcPts val="0"/>
              </a:spcBef>
              <a:buNone/>
            </a:pPr>
            <a:endParaRPr lang="en-US" dirty="0">
              <a:latin typeface="+mj-lt"/>
            </a:endParaRPr>
          </a:p>
          <a:p>
            <a:pPr marL="0" indent="0">
              <a:lnSpc>
                <a:spcPct val="100000"/>
              </a:lnSpc>
              <a:spcBef>
                <a:spcPts val="0"/>
              </a:spcBef>
              <a:buNone/>
            </a:pPr>
            <a:r>
              <a:rPr lang="en-US" dirty="0">
                <a:latin typeface="+mj-lt"/>
              </a:rPr>
              <a:t>[</a:t>
            </a:r>
            <a:r>
              <a:rPr lang="en-US" dirty="0" err="1">
                <a:latin typeface="+mj-lt"/>
              </a:rPr>
              <a:t>Razer_CoInstaller_AddReg</a:t>
            </a:r>
            <a:r>
              <a:rPr lang="en-US" dirty="0">
                <a:latin typeface="+mj-lt"/>
              </a:rPr>
              <a:t>]</a:t>
            </a:r>
          </a:p>
          <a:p>
            <a:pPr marL="0" indent="0">
              <a:lnSpc>
                <a:spcPct val="100000"/>
              </a:lnSpc>
              <a:spcBef>
                <a:spcPts val="0"/>
              </a:spcBef>
              <a:buNone/>
            </a:pPr>
            <a:r>
              <a:rPr lang="en-US" dirty="0">
                <a:latin typeface="+mj-lt"/>
              </a:rPr>
              <a:t>HKR,,CoInstallers32,0x00010000, "RazerS3Coinstaller.dll,RazerCoinstaller"</a:t>
            </a:r>
          </a:p>
          <a:p>
            <a:pPr marL="0" indent="0">
              <a:lnSpc>
                <a:spcPct val="100000"/>
              </a:lnSpc>
              <a:spcBef>
                <a:spcPts val="0"/>
              </a:spcBef>
              <a:buNone/>
            </a:pPr>
            <a:endParaRPr lang="en-US" dirty="0">
              <a:latin typeface="+mj-lt"/>
            </a:endParaRPr>
          </a:p>
          <a:p>
            <a:pPr marL="0" indent="0">
              <a:lnSpc>
                <a:spcPct val="100000"/>
              </a:lnSpc>
              <a:spcBef>
                <a:spcPts val="0"/>
              </a:spcBef>
              <a:buNone/>
            </a:pPr>
            <a:r>
              <a:rPr lang="en-US" dirty="0">
                <a:latin typeface="+mj-lt"/>
              </a:rPr>
              <a:t>[</a:t>
            </a:r>
            <a:r>
              <a:rPr lang="en-US" dirty="0" err="1">
                <a:latin typeface="+mj-lt"/>
              </a:rPr>
              <a:t>Razer_CoInstaller_CopyFiles</a:t>
            </a:r>
            <a:r>
              <a:rPr lang="en-US" dirty="0">
                <a:latin typeface="+mj-lt"/>
              </a:rPr>
              <a:t>]</a:t>
            </a:r>
          </a:p>
          <a:p>
            <a:pPr marL="0" indent="0">
              <a:lnSpc>
                <a:spcPct val="100000"/>
              </a:lnSpc>
              <a:spcBef>
                <a:spcPts val="0"/>
              </a:spcBef>
              <a:buNone/>
            </a:pPr>
            <a:r>
              <a:rPr lang="en-US" dirty="0">
                <a:latin typeface="+mj-lt"/>
              </a:rPr>
              <a:t>RazerS3Coinstaller.dll</a:t>
            </a:r>
          </a:p>
          <a:p>
            <a:pPr marL="0" indent="0">
              <a:lnSpc>
                <a:spcPct val="100000"/>
              </a:lnSpc>
              <a:spcBef>
                <a:spcPts val="0"/>
              </a:spcBef>
              <a:buNone/>
            </a:pPr>
            <a:endParaRPr lang="en-US" dirty="0">
              <a:latin typeface="+mj-lt"/>
            </a:endParaRPr>
          </a:p>
          <a:p>
            <a:pPr marL="0" indent="0">
              <a:lnSpc>
                <a:spcPct val="100000"/>
              </a:lnSpc>
              <a:spcBef>
                <a:spcPts val="0"/>
              </a:spcBef>
              <a:buNone/>
            </a:pPr>
            <a:r>
              <a:rPr lang="en-US" dirty="0">
                <a:latin typeface="+mj-lt"/>
              </a:rPr>
              <a:t>[Razer_Installer_CopyFilesWOW64]</a:t>
            </a:r>
          </a:p>
          <a:p>
            <a:pPr marL="0" indent="0">
              <a:lnSpc>
                <a:spcPct val="100000"/>
              </a:lnSpc>
              <a:spcBef>
                <a:spcPts val="0"/>
              </a:spcBef>
              <a:buNone/>
            </a:pPr>
            <a:r>
              <a:rPr lang="en-US" dirty="0">
                <a:latin typeface="+mj-lt"/>
              </a:rPr>
              <a:t>RzS3WizardPkgS3.exe</a:t>
            </a:r>
          </a:p>
          <a:p>
            <a:pPr marL="0" indent="0">
              <a:lnSpc>
                <a:spcPct val="100000"/>
              </a:lnSpc>
              <a:spcBef>
                <a:spcPts val="0"/>
              </a:spcBef>
              <a:buNone/>
            </a:pPr>
            <a:endParaRPr lang="en-US" dirty="0">
              <a:latin typeface="+mj-lt"/>
            </a:endParaRPr>
          </a:p>
          <a:p>
            <a:pPr marL="0" indent="0">
              <a:lnSpc>
                <a:spcPct val="100000"/>
              </a:lnSpc>
              <a:spcBef>
                <a:spcPts val="0"/>
              </a:spcBef>
              <a:buNone/>
            </a:pPr>
            <a:r>
              <a:rPr lang="en-US" dirty="0">
                <a:latin typeface="+mj-lt"/>
              </a:rPr>
              <a:t>[Strings]</a:t>
            </a:r>
          </a:p>
          <a:p>
            <a:pPr marL="0" indent="0">
              <a:lnSpc>
                <a:spcPct val="100000"/>
              </a:lnSpc>
              <a:spcBef>
                <a:spcPts val="0"/>
              </a:spcBef>
              <a:buNone/>
            </a:pPr>
            <a:r>
              <a:rPr lang="en-US" dirty="0">
                <a:latin typeface="+mj-lt"/>
              </a:rPr>
              <a:t>Razer                    = "Razer Inc"</a:t>
            </a:r>
          </a:p>
          <a:p>
            <a:pPr marL="0" indent="0">
              <a:lnSpc>
                <a:spcPct val="100000"/>
              </a:lnSpc>
              <a:spcBef>
                <a:spcPts val="0"/>
              </a:spcBef>
              <a:buNone/>
            </a:pPr>
            <a:r>
              <a:rPr lang="en-US" dirty="0">
                <a:latin typeface="+mj-lt"/>
              </a:rPr>
              <a:t>DiskId1                  = "Razer Installer"</a:t>
            </a:r>
          </a:p>
          <a:p>
            <a:pPr marL="0" indent="0">
              <a:lnSpc>
                <a:spcPct val="100000"/>
              </a:lnSpc>
              <a:spcBef>
                <a:spcPts val="0"/>
              </a:spcBef>
              <a:buNone/>
            </a:pPr>
            <a:r>
              <a:rPr lang="en-US" dirty="0" err="1">
                <a:latin typeface="+mj-lt"/>
              </a:rPr>
              <a:t>Razer.SvcDesc</a:t>
            </a:r>
            <a:r>
              <a:rPr lang="en-US" dirty="0">
                <a:latin typeface="+mj-lt"/>
              </a:rPr>
              <a:t>            = "Razer Device Driver"</a:t>
            </a:r>
          </a:p>
          <a:p>
            <a:pPr marL="0" indent="0">
              <a:lnSpc>
                <a:spcPct val="100000"/>
              </a:lnSpc>
              <a:spcBef>
                <a:spcPts val="0"/>
              </a:spcBef>
              <a:buNone/>
            </a:pPr>
            <a:endParaRPr lang="en-US" dirty="0">
              <a:latin typeface="+mj-lt"/>
            </a:endParaRPr>
          </a:p>
          <a:p>
            <a:pPr marL="0" indent="0">
              <a:lnSpc>
                <a:spcPct val="100000"/>
              </a:lnSpc>
              <a:spcBef>
                <a:spcPts val="0"/>
              </a:spcBef>
              <a:buNone/>
            </a:pPr>
            <a:r>
              <a:rPr lang="en-US" dirty="0">
                <a:latin typeface="+mj-lt"/>
              </a:rPr>
              <a:t>Razer0070.DeviceDesc     = "Razer Lancehead Wireless"</a:t>
            </a:r>
          </a:p>
        </p:txBody>
      </p:sp>
      <p:sp>
        <p:nvSpPr>
          <p:cNvPr id="4" name="Rectangle 3">
            <a:extLst>
              <a:ext uri="{FF2B5EF4-FFF2-40B4-BE49-F238E27FC236}">
                <a16:creationId xmlns:a16="http://schemas.microsoft.com/office/drawing/2014/main" id="{97A45618-58C1-4DE5-9D11-A2E7F397D7A1}"/>
              </a:ext>
            </a:extLst>
          </p:cNvPr>
          <p:cNvSpPr/>
          <p:nvPr/>
        </p:nvSpPr>
        <p:spPr>
          <a:xfrm>
            <a:off x="1533525" y="3962400"/>
            <a:ext cx="6477000" cy="990600"/>
          </a:xfrm>
          <a:prstGeom prst="rect">
            <a:avLst/>
          </a:prstGeom>
          <a:noFill/>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28243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825A0A-F66F-449F-ABAA-73A438267D3C}"/>
              </a:ext>
            </a:extLst>
          </p:cNvPr>
          <p:cNvSpPr>
            <a:spLocks noGrp="1"/>
          </p:cNvSpPr>
          <p:nvPr>
            <p:ph type="title"/>
          </p:nvPr>
        </p:nvSpPr>
        <p:spPr/>
        <p:txBody>
          <a:bodyPr/>
          <a:lstStyle/>
          <a:p>
            <a:r>
              <a:rPr lang="en-US" dirty="0"/>
              <a:t>Things that make you go hmm…</a:t>
            </a:r>
          </a:p>
        </p:txBody>
      </p:sp>
      <p:sp>
        <p:nvSpPr>
          <p:cNvPr id="5" name="Text Placeholder 4">
            <a:extLst>
              <a:ext uri="{FF2B5EF4-FFF2-40B4-BE49-F238E27FC236}">
                <a16:creationId xmlns:a16="http://schemas.microsoft.com/office/drawing/2014/main" id="{ACFEEC72-4CE0-42D2-95C4-C01CDD6CA0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88046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88C2-1E2B-49E3-9BD0-39DEC66B7B83}"/>
              </a:ext>
            </a:extLst>
          </p:cNvPr>
          <p:cNvSpPr>
            <a:spLocks noGrp="1"/>
          </p:cNvSpPr>
          <p:nvPr>
            <p:ph type="title"/>
          </p:nvPr>
        </p:nvSpPr>
        <p:spPr/>
        <p:txBody>
          <a:bodyPr/>
          <a:lstStyle/>
          <a:p>
            <a:r>
              <a:rPr lang="en-US" dirty="0"/>
              <a:t>Are there more drivers out there with vulnerable installers?</a:t>
            </a:r>
          </a:p>
        </p:txBody>
      </p:sp>
      <p:sp>
        <p:nvSpPr>
          <p:cNvPr id="3" name="Content Placeholder 2">
            <a:extLst>
              <a:ext uri="{FF2B5EF4-FFF2-40B4-BE49-F238E27FC236}">
                <a16:creationId xmlns:a16="http://schemas.microsoft.com/office/drawing/2014/main" id="{7E8D4CC3-3CE1-43C6-9FA1-9CDB6F0A7ACE}"/>
              </a:ext>
            </a:extLst>
          </p:cNvPr>
          <p:cNvSpPr>
            <a:spLocks noGrp="1"/>
          </p:cNvSpPr>
          <p:nvPr>
            <p:ph idx="1"/>
          </p:nvPr>
        </p:nvSpPr>
        <p:spPr/>
        <p:txBody>
          <a:bodyPr/>
          <a:lstStyle/>
          <a:p>
            <a:r>
              <a:rPr lang="en-US" dirty="0"/>
              <a:t>Yes.</a:t>
            </a:r>
          </a:p>
          <a:p>
            <a:pPr lvl="1"/>
            <a:r>
              <a:rPr lang="en-US" dirty="0"/>
              <a:t>Not because I know of any, but the installation pattern is just too common for there not to be.</a:t>
            </a:r>
          </a:p>
          <a:p>
            <a:r>
              <a:rPr lang="en-US" dirty="0"/>
              <a:t>Research Path</a:t>
            </a:r>
          </a:p>
          <a:p>
            <a:pPr marL="708660" lvl="1" indent="-342900">
              <a:buFont typeface="+mj-lt"/>
              <a:buAutoNum type="arabicPeriod"/>
            </a:pPr>
            <a:r>
              <a:rPr lang="en-US" dirty="0"/>
              <a:t>Browsing the Windows Catalog Site</a:t>
            </a:r>
          </a:p>
          <a:p>
            <a:pPr marL="708660" lvl="1" indent="-342900">
              <a:buFont typeface="+mj-lt"/>
              <a:buAutoNum type="arabicPeriod"/>
            </a:pPr>
            <a:r>
              <a:rPr lang="en-US" dirty="0"/>
              <a:t>Download a driver</a:t>
            </a:r>
          </a:p>
          <a:p>
            <a:pPr marL="708660" lvl="1" indent="-342900">
              <a:buFont typeface="+mj-lt"/>
              <a:buAutoNum type="arabicPeriod"/>
            </a:pPr>
            <a:r>
              <a:rPr lang="en-US" dirty="0"/>
              <a:t>Unpack the driver</a:t>
            </a:r>
          </a:p>
          <a:p>
            <a:pPr marL="708660" lvl="1" indent="-342900">
              <a:buFont typeface="+mj-lt"/>
              <a:buAutoNum type="arabicPeriod"/>
            </a:pPr>
            <a:r>
              <a:rPr lang="en-US" dirty="0"/>
              <a:t>Look for bundled executables and / or suspicious actions in the inf file.</a:t>
            </a:r>
          </a:p>
          <a:p>
            <a:pPr marL="708660" lvl="1" indent="-342900">
              <a:buFont typeface="+mj-lt"/>
              <a:buAutoNum type="arabicPeriod"/>
            </a:pPr>
            <a:r>
              <a:rPr lang="en-US" dirty="0"/>
              <a:t>Emulate the appropriate device to trigger the install.</a:t>
            </a:r>
          </a:p>
          <a:p>
            <a:pPr marL="708660" lvl="1" indent="-342900">
              <a:buFont typeface="+mj-lt"/>
              <a:buAutoNum type="arabicPeriod"/>
            </a:pPr>
            <a:r>
              <a:rPr lang="en-US" dirty="0"/>
              <a:t>Profit?</a:t>
            </a:r>
          </a:p>
        </p:txBody>
      </p:sp>
    </p:spTree>
    <p:extLst>
      <p:ext uri="{BB962C8B-B14F-4D97-AF65-F5344CB8AC3E}">
        <p14:creationId xmlns:p14="http://schemas.microsoft.com/office/powerpoint/2010/main" val="1275318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F596-7B3E-4B44-82E0-58481976748E}"/>
              </a:ext>
            </a:extLst>
          </p:cNvPr>
          <p:cNvSpPr>
            <a:spLocks noGrp="1"/>
          </p:cNvSpPr>
          <p:nvPr>
            <p:ph type="title"/>
          </p:nvPr>
        </p:nvSpPr>
        <p:spPr/>
        <p:txBody>
          <a:bodyPr/>
          <a:lstStyle/>
          <a:p>
            <a:r>
              <a:rPr lang="en-US" dirty="0"/>
              <a:t>Would it be possible to emulate a USB device without hardware?</a:t>
            </a:r>
          </a:p>
        </p:txBody>
      </p:sp>
      <p:sp>
        <p:nvSpPr>
          <p:cNvPr id="3" name="Content Placeholder 2">
            <a:extLst>
              <a:ext uri="{FF2B5EF4-FFF2-40B4-BE49-F238E27FC236}">
                <a16:creationId xmlns:a16="http://schemas.microsoft.com/office/drawing/2014/main" id="{FA4DA8A9-D8F0-4C92-8A57-C4105FC32A3A}"/>
              </a:ext>
            </a:extLst>
          </p:cNvPr>
          <p:cNvSpPr>
            <a:spLocks noGrp="1"/>
          </p:cNvSpPr>
          <p:nvPr>
            <p:ph idx="1"/>
          </p:nvPr>
        </p:nvSpPr>
        <p:spPr/>
        <p:txBody>
          <a:bodyPr/>
          <a:lstStyle/>
          <a:p>
            <a:r>
              <a:rPr lang="en-US" dirty="0"/>
              <a:t>It looks like it.</a:t>
            </a:r>
          </a:p>
          <a:p>
            <a:r>
              <a:rPr lang="en-US" dirty="0"/>
              <a:t>Windows 10 supports emulated USB devices using the Windows Driver Kit</a:t>
            </a:r>
          </a:p>
          <a:p>
            <a:pPr lvl="1"/>
            <a:r>
              <a:rPr lang="en-US" dirty="0">
                <a:hlinkClick r:id="rId2"/>
              </a:rPr>
              <a:t>https://docs.microsoft.com/en-us/windows-hardware/drivers/usbcon/developing-windows-drivers-for-emulated-usb-host-controllers-and-devices</a:t>
            </a:r>
            <a:r>
              <a:rPr lang="en-US" dirty="0"/>
              <a:t> </a:t>
            </a:r>
          </a:p>
          <a:p>
            <a:pPr lvl="1"/>
            <a:r>
              <a:rPr lang="en-US" dirty="0">
                <a:hlinkClick r:id="rId3"/>
              </a:rPr>
              <a:t>https://developer.microsoft.com/en-us/windows/hardware/</a:t>
            </a:r>
            <a:r>
              <a:rPr lang="en-US" dirty="0"/>
              <a:t> </a:t>
            </a:r>
          </a:p>
          <a:p>
            <a:r>
              <a:rPr lang="en-US" dirty="0"/>
              <a:t>The Windows Device Testing Framework is designed to support unit tests for drivers and hardware. </a:t>
            </a:r>
          </a:p>
          <a:p>
            <a:pPr lvl="1"/>
            <a:r>
              <a:rPr lang="en-US" dirty="0"/>
              <a:t>This might include functionality for emulation.</a:t>
            </a:r>
          </a:p>
          <a:p>
            <a:pPr lvl="1"/>
            <a:r>
              <a:rPr lang="en-US" dirty="0">
                <a:hlinkClick r:id="rId4"/>
              </a:rPr>
              <a:t>https://docs.microsoft.com/en-us/windows-hardware/drivers/wdtf/</a:t>
            </a:r>
            <a:r>
              <a:rPr lang="en-US" dirty="0"/>
              <a:t> </a:t>
            </a:r>
          </a:p>
        </p:txBody>
      </p:sp>
    </p:spTree>
    <p:extLst>
      <p:ext uri="{BB962C8B-B14F-4D97-AF65-F5344CB8AC3E}">
        <p14:creationId xmlns:p14="http://schemas.microsoft.com/office/powerpoint/2010/main" val="332671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7716-3755-4FC5-9179-E6CA478BE4BE}"/>
              </a:ext>
            </a:extLst>
          </p:cNvPr>
          <p:cNvSpPr>
            <a:spLocks noGrp="1"/>
          </p:cNvSpPr>
          <p:nvPr>
            <p:ph type="title"/>
          </p:nvPr>
        </p:nvSpPr>
        <p:spPr/>
        <p:txBody>
          <a:bodyPr/>
          <a:lstStyle/>
          <a:p>
            <a:r>
              <a:rPr lang="en-US" dirty="0"/>
              <a:t>The "Original" Exploit</a:t>
            </a:r>
          </a:p>
        </p:txBody>
      </p:sp>
      <p:sp>
        <p:nvSpPr>
          <p:cNvPr id="3" name="Text Placeholder 2">
            <a:extLst>
              <a:ext uri="{FF2B5EF4-FFF2-40B4-BE49-F238E27FC236}">
                <a16:creationId xmlns:a16="http://schemas.microsoft.com/office/drawing/2014/main" id="{0BBD4DC2-67A2-4EB3-AB77-55DEC8AD9B6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62561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5AB1-6E34-4E09-829D-FD3E63147EE8}"/>
              </a:ext>
            </a:extLst>
          </p:cNvPr>
          <p:cNvSpPr>
            <a:spLocks noGrp="1"/>
          </p:cNvSpPr>
          <p:nvPr>
            <p:ph type="title"/>
          </p:nvPr>
        </p:nvSpPr>
        <p:spPr/>
        <p:txBody>
          <a:bodyPr/>
          <a:lstStyle/>
          <a:p>
            <a:r>
              <a:rPr lang="en-US" dirty="0"/>
              <a:t>Could drivers be abused in other ways?</a:t>
            </a:r>
          </a:p>
        </p:txBody>
      </p:sp>
      <p:sp>
        <p:nvSpPr>
          <p:cNvPr id="3" name="Content Placeholder 2">
            <a:extLst>
              <a:ext uri="{FF2B5EF4-FFF2-40B4-BE49-F238E27FC236}">
                <a16:creationId xmlns:a16="http://schemas.microsoft.com/office/drawing/2014/main" id="{A9EBFA60-5D72-4BC5-B936-F181C380627C}"/>
              </a:ext>
            </a:extLst>
          </p:cNvPr>
          <p:cNvSpPr>
            <a:spLocks noGrp="1"/>
          </p:cNvSpPr>
          <p:nvPr>
            <p:ph idx="1"/>
          </p:nvPr>
        </p:nvSpPr>
        <p:spPr/>
        <p:txBody>
          <a:bodyPr/>
          <a:lstStyle/>
          <a:p>
            <a:r>
              <a:rPr lang="en-US" dirty="0"/>
              <a:t>Very likely.</a:t>
            </a:r>
          </a:p>
          <a:p>
            <a:r>
              <a:rPr lang="en-US" dirty="0"/>
              <a:t>The communication between a device and its driver would be "trusted" in the mind of a developer and very prone to "happy path" programming.</a:t>
            </a:r>
          </a:p>
          <a:p>
            <a:pPr lvl="1"/>
            <a:r>
              <a:rPr lang="en-US" dirty="0"/>
              <a:t>If a device could be emulated far enough to submit data to the driver, the driver's data handling processes could be attacked.</a:t>
            </a:r>
          </a:p>
          <a:p>
            <a:pPr lvl="1"/>
            <a:r>
              <a:rPr lang="en-US" dirty="0"/>
              <a:t>Since the driver is running as System, a buffer overflow or other remote code execution vulnerability would have the same permissions.</a:t>
            </a:r>
          </a:p>
          <a:p>
            <a:r>
              <a:rPr lang="en-US" dirty="0"/>
              <a:t>Drivers sometimes automatically install Services as well.</a:t>
            </a:r>
          </a:p>
          <a:p>
            <a:pPr lvl="1"/>
            <a:r>
              <a:rPr lang="en-US" dirty="0"/>
              <a:t>These services may accept input both from the device and from other protocols (e.g. RPC, network)</a:t>
            </a:r>
          </a:p>
          <a:p>
            <a:pPr lvl="1"/>
            <a:r>
              <a:rPr lang="en-US" dirty="0"/>
              <a:t>These services are likely not as well tested as a built-in Windows service</a:t>
            </a:r>
          </a:p>
        </p:txBody>
      </p:sp>
    </p:spTree>
    <p:extLst>
      <p:ext uri="{BB962C8B-B14F-4D97-AF65-F5344CB8AC3E}">
        <p14:creationId xmlns:p14="http://schemas.microsoft.com/office/powerpoint/2010/main" val="2828689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C6EB-A88B-40C2-9863-19291F0977FD}"/>
              </a:ext>
            </a:extLst>
          </p:cNvPr>
          <p:cNvSpPr>
            <a:spLocks noGrp="1"/>
          </p:cNvSpPr>
          <p:nvPr>
            <p:ph type="title"/>
          </p:nvPr>
        </p:nvSpPr>
        <p:spPr/>
        <p:txBody>
          <a:bodyPr/>
          <a:lstStyle/>
          <a:p>
            <a:r>
              <a:rPr lang="en-US" dirty="0"/>
              <a:t>Could non-USB devices have similar vulnerabilities?</a:t>
            </a:r>
          </a:p>
        </p:txBody>
      </p:sp>
      <p:sp>
        <p:nvSpPr>
          <p:cNvPr id="3" name="Content Placeholder 2">
            <a:extLst>
              <a:ext uri="{FF2B5EF4-FFF2-40B4-BE49-F238E27FC236}">
                <a16:creationId xmlns:a16="http://schemas.microsoft.com/office/drawing/2014/main" id="{C05725A1-C5EA-439E-9E0C-CAB0F4556F31}"/>
              </a:ext>
            </a:extLst>
          </p:cNvPr>
          <p:cNvSpPr>
            <a:spLocks noGrp="1"/>
          </p:cNvSpPr>
          <p:nvPr>
            <p:ph idx="1"/>
          </p:nvPr>
        </p:nvSpPr>
        <p:spPr/>
        <p:txBody>
          <a:bodyPr/>
          <a:lstStyle/>
          <a:p>
            <a:r>
              <a:rPr lang="en-US" dirty="0"/>
              <a:t>Yes.</a:t>
            </a:r>
          </a:p>
          <a:p>
            <a:r>
              <a:rPr lang="en-US" dirty="0"/>
              <a:t>The INF file format supports device identification through at least the following protocols:</a:t>
            </a:r>
          </a:p>
          <a:p>
            <a:pPr lvl="1"/>
            <a:r>
              <a:rPr lang="en-US" dirty="0"/>
              <a:t>USB</a:t>
            </a:r>
          </a:p>
          <a:p>
            <a:pPr lvl="1"/>
            <a:r>
              <a:rPr lang="en-US" dirty="0"/>
              <a:t>Bluetooth</a:t>
            </a:r>
          </a:p>
          <a:p>
            <a:pPr lvl="1"/>
            <a:r>
              <a:rPr lang="en-US" dirty="0"/>
              <a:t>PCI</a:t>
            </a:r>
          </a:p>
          <a:p>
            <a:pPr lvl="1"/>
            <a:r>
              <a:rPr lang="en-US" dirty="0"/>
              <a:t>PCMCIA</a:t>
            </a:r>
          </a:p>
          <a:p>
            <a:pPr lvl="1"/>
            <a:r>
              <a:rPr lang="en-US" dirty="0"/>
              <a:t>SWC – Software Component?</a:t>
            </a:r>
          </a:p>
          <a:p>
            <a:r>
              <a:rPr lang="en-US" dirty="0"/>
              <a:t>If there were a network/radio protocol that could trigger driver installation, it might be possible to upgrade the Privilege Escalation bug to Remote Code Execution.</a:t>
            </a:r>
          </a:p>
        </p:txBody>
      </p:sp>
    </p:spTree>
    <p:extLst>
      <p:ext uri="{BB962C8B-B14F-4D97-AF65-F5344CB8AC3E}">
        <p14:creationId xmlns:p14="http://schemas.microsoft.com/office/powerpoint/2010/main" val="508140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3373-9387-44B6-819C-22050E85E5E8}"/>
              </a:ext>
            </a:extLst>
          </p:cNvPr>
          <p:cNvSpPr>
            <a:spLocks noGrp="1"/>
          </p:cNvSpPr>
          <p:nvPr>
            <p:ph type="title"/>
          </p:nvPr>
        </p:nvSpPr>
        <p:spPr/>
        <p:txBody>
          <a:bodyPr/>
          <a:lstStyle/>
          <a:p>
            <a:r>
              <a:rPr lang="en-US" dirty="0"/>
              <a:t>Side Note: </a:t>
            </a:r>
            <a:r>
              <a:rPr lang="en-US" dirty="0" err="1"/>
              <a:t>PrintNightmare</a:t>
            </a:r>
            <a:endParaRPr lang="en-US" dirty="0"/>
          </a:p>
        </p:txBody>
      </p:sp>
      <p:sp>
        <p:nvSpPr>
          <p:cNvPr id="3" name="Content Placeholder 2">
            <a:extLst>
              <a:ext uri="{FF2B5EF4-FFF2-40B4-BE49-F238E27FC236}">
                <a16:creationId xmlns:a16="http://schemas.microsoft.com/office/drawing/2014/main" id="{98F6F7A5-0DC2-4D0C-8A36-0EF652DEB0AA}"/>
              </a:ext>
            </a:extLst>
          </p:cNvPr>
          <p:cNvSpPr>
            <a:spLocks noGrp="1"/>
          </p:cNvSpPr>
          <p:nvPr>
            <p:ph idx="1"/>
          </p:nvPr>
        </p:nvSpPr>
        <p:spPr/>
        <p:txBody>
          <a:bodyPr>
            <a:normAutofit fontScale="92500" lnSpcReduction="10000"/>
          </a:bodyPr>
          <a:lstStyle/>
          <a:p>
            <a:r>
              <a:rPr lang="en-US" dirty="0" err="1"/>
              <a:t>PrintNightmare</a:t>
            </a:r>
            <a:r>
              <a:rPr lang="en-US" dirty="0"/>
              <a:t> was more of an RPC exploit than a driver exploit.</a:t>
            </a:r>
          </a:p>
          <a:p>
            <a:pPr lvl="1"/>
            <a:r>
              <a:rPr lang="en-US" dirty="0"/>
              <a:t>Print Spooler exposes two RPC calls that end up using the same vulnerable code: </a:t>
            </a:r>
            <a:r>
              <a:rPr lang="en-US" dirty="0" err="1"/>
              <a:t>RpcAddPrinterDriverEx</a:t>
            </a:r>
            <a:r>
              <a:rPr lang="en-US" dirty="0"/>
              <a:t> and </a:t>
            </a:r>
            <a:r>
              <a:rPr lang="en-US" dirty="0" err="1"/>
              <a:t>RpcAsyncAddPrinterDriver</a:t>
            </a:r>
            <a:endParaRPr lang="en-US" dirty="0"/>
          </a:p>
          <a:p>
            <a:pPr lvl="1"/>
            <a:r>
              <a:rPr lang="en-US" dirty="0"/>
              <a:t>The permission check on these calls can be short circuited by sending a specific flag in the RPC request.</a:t>
            </a:r>
          </a:p>
          <a:p>
            <a:pPr lvl="1"/>
            <a:r>
              <a:rPr lang="en-US" dirty="0"/>
              <a:t>The behavior of the request provides primitives to copy a file to a known location and then load it as a config file.</a:t>
            </a:r>
          </a:p>
          <a:p>
            <a:pPr lvl="1"/>
            <a:r>
              <a:rPr lang="en-US" dirty="0"/>
              <a:t>The call is used twice.  First to upload an attacker controlled DLL and then to load it into Print Spooler as a config file.</a:t>
            </a:r>
          </a:p>
          <a:p>
            <a:pPr lvl="1"/>
            <a:r>
              <a:rPr lang="en-US" dirty="0"/>
              <a:t>Since Print Spooler runs as system, the entry functions of the DLL will be executed with those permissions.</a:t>
            </a:r>
          </a:p>
          <a:p>
            <a:r>
              <a:rPr lang="en-US" dirty="0"/>
              <a:t>Good writeups at:</a:t>
            </a:r>
          </a:p>
          <a:p>
            <a:pPr lvl="1"/>
            <a:r>
              <a:rPr lang="en-US" dirty="0">
                <a:hlinkClick r:id="rId2"/>
              </a:rPr>
              <a:t>https://hidocohen.medium.com/understanding-printnightmare-vulnerability-cf4f1e0e506c</a:t>
            </a:r>
            <a:r>
              <a:rPr lang="en-US" dirty="0"/>
              <a:t> </a:t>
            </a:r>
          </a:p>
          <a:p>
            <a:pPr lvl="1"/>
            <a:r>
              <a:rPr lang="en-US" dirty="0">
                <a:hlinkClick r:id="rId3"/>
              </a:rPr>
              <a:t>https://www.sygnia.co/demystifying-the-printnightmare-vulnerability</a:t>
            </a:r>
            <a:r>
              <a:rPr lang="en-US" dirty="0"/>
              <a:t> </a:t>
            </a:r>
          </a:p>
        </p:txBody>
      </p:sp>
    </p:spTree>
    <p:extLst>
      <p:ext uri="{BB962C8B-B14F-4D97-AF65-F5344CB8AC3E}">
        <p14:creationId xmlns:p14="http://schemas.microsoft.com/office/powerpoint/2010/main" val="1458964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3373-9387-44B6-819C-22050E85E5E8}"/>
              </a:ext>
            </a:extLst>
          </p:cNvPr>
          <p:cNvSpPr>
            <a:spLocks noGrp="1"/>
          </p:cNvSpPr>
          <p:nvPr>
            <p:ph type="title"/>
          </p:nvPr>
        </p:nvSpPr>
        <p:spPr/>
        <p:txBody>
          <a:bodyPr/>
          <a:lstStyle/>
          <a:p>
            <a:r>
              <a:rPr lang="en-US" dirty="0"/>
              <a:t>Side Note: </a:t>
            </a:r>
            <a:r>
              <a:rPr lang="en-US" dirty="0" err="1"/>
              <a:t>EvilPrinter</a:t>
            </a:r>
            <a:endParaRPr lang="en-US" dirty="0"/>
          </a:p>
        </p:txBody>
      </p:sp>
      <p:sp>
        <p:nvSpPr>
          <p:cNvPr id="3" name="Content Placeholder 2">
            <a:extLst>
              <a:ext uri="{FF2B5EF4-FFF2-40B4-BE49-F238E27FC236}">
                <a16:creationId xmlns:a16="http://schemas.microsoft.com/office/drawing/2014/main" id="{98F6F7A5-0DC2-4D0C-8A36-0EF652DEB0AA}"/>
              </a:ext>
            </a:extLst>
          </p:cNvPr>
          <p:cNvSpPr>
            <a:spLocks noGrp="1"/>
          </p:cNvSpPr>
          <p:nvPr>
            <p:ph idx="1"/>
          </p:nvPr>
        </p:nvSpPr>
        <p:spPr/>
        <p:txBody>
          <a:bodyPr>
            <a:normAutofit/>
          </a:bodyPr>
          <a:lstStyle/>
          <a:p>
            <a:r>
              <a:rPr lang="en-US" dirty="0"/>
              <a:t>An attack against the printer driver validation process.</a:t>
            </a:r>
          </a:p>
          <a:p>
            <a:pPr lvl="1"/>
            <a:r>
              <a:rPr lang="en-US" dirty="0"/>
              <a:t>Authenticated user triggers the installation of a printer and specifies an attacker controlled location.</a:t>
            </a:r>
          </a:p>
          <a:p>
            <a:pPr lvl="1"/>
            <a:r>
              <a:rPr lang="en-US" dirty="0"/>
              <a:t>The attacker serves a malicious printer driver package. </a:t>
            </a:r>
          </a:p>
          <a:p>
            <a:pPr lvl="1"/>
            <a:r>
              <a:rPr lang="en-US" dirty="0"/>
              <a:t>The package may contain a DLL that is not part of the signed driver content.</a:t>
            </a:r>
          </a:p>
          <a:p>
            <a:pPr lvl="1"/>
            <a:r>
              <a:rPr lang="en-US" dirty="0"/>
              <a:t>That DLL will be loaded as part of the install process and may contain arbitrary code.</a:t>
            </a:r>
          </a:p>
          <a:p>
            <a:r>
              <a:rPr lang="en-US" dirty="0"/>
              <a:t>Good writeups at:</a:t>
            </a:r>
          </a:p>
          <a:p>
            <a:pPr lvl="1"/>
            <a:r>
              <a:rPr lang="en-US" dirty="0">
                <a:hlinkClick r:id="rId2"/>
              </a:rPr>
              <a:t>https://media.defcon.org/DEF%20CON%2028/DEF%20CON%20Safe%20Mode%20presentations/DEF%20CON%20Safe%20Mode%20-%20Zhipeng-Huo%20and%20Chuanda-Ding%20-%20Evil%20Printer%20How%20to%20Hack%20Windows%20Machines%20with%20Printing%20Protocol.pdf</a:t>
            </a:r>
            <a:r>
              <a:rPr lang="en-US" dirty="0"/>
              <a:t>  </a:t>
            </a:r>
          </a:p>
          <a:p>
            <a:pPr lvl="1"/>
            <a:r>
              <a:rPr lang="en-US" dirty="0"/>
              <a:t>Recorded Talk – Defcon 29 – Jacob Baines – Brind your Own Print Driver Vulnerability</a:t>
            </a:r>
          </a:p>
          <a:p>
            <a:pPr lvl="1"/>
            <a:endParaRPr lang="en-US" dirty="0"/>
          </a:p>
        </p:txBody>
      </p:sp>
    </p:spTree>
    <p:extLst>
      <p:ext uri="{BB962C8B-B14F-4D97-AF65-F5344CB8AC3E}">
        <p14:creationId xmlns:p14="http://schemas.microsoft.com/office/powerpoint/2010/main" val="1124572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1F20D-9CCA-48D9-A243-C2C05C2D4CAB}"/>
              </a:ext>
            </a:extLst>
          </p:cNvPr>
          <p:cNvSpPr>
            <a:spLocks noGrp="1"/>
          </p:cNvSpPr>
          <p:nvPr>
            <p:ph type="title"/>
          </p:nvPr>
        </p:nvSpPr>
        <p:spPr/>
        <p:txBody>
          <a:bodyPr/>
          <a:lstStyle/>
          <a:p>
            <a:r>
              <a:rPr lang="en-US" dirty="0"/>
              <a:t>Emulating a USB Device</a:t>
            </a:r>
          </a:p>
        </p:txBody>
      </p:sp>
      <p:sp>
        <p:nvSpPr>
          <p:cNvPr id="5" name="Text Placeholder 4">
            <a:extLst>
              <a:ext uri="{FF2B5EF4-FFF2-40B4-BE49-F238E27FC236}">
                <a16:creationId xmlns:a16="http://schemas.microsoft.com/office/drawing/2014/main" id="{61637EC4-73AA-40B3-85FF-3624BF18792E}"/>
              </a:ext>
            </a:extLst>
          </p:cNvPr>
          <p:cNvSpPr>
            <a:spLocks noGrp="1"/>
          </p:cNvSpPr>
          <p:nvPr>
            <p:ph type="body" idx="1"/>
          </p:nvPr>
        </p:nvSpPr>
        <p:spPr/>
        <p:txBody>
          <a:bodyPr/>
          <a:lstStyle/>
          <a:p>
            <a:r>
              <a:rPr lang="en-US" dirty="0"/>
              <a:t>Method 1: Android Device</a:t>
            </a:r>
          </a:p>
        </p:txBody>
      </p:sp>
    </p:spTree>
    <p:extLst>
      <p:ext uri="{BB962C8B-B14F-4D97-AF65-F5344CB8AC3E}">
        <p14:creationId xmlns:p14="http://schemas.microsoft.com/office/powerpoint/2010/main" val="485936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D6F048-F5A9-4D15-80CF-0204B93B60D5}"/>
              </a:ext>
            </a:extLst>
          </p:cNvPr>
          <p:cNvSpPr>
            <a:spLocks noGrp="1"/>
          </p:cNvSpPr>
          <p:nvPr>
            <p:ph type="title"/>
          </p:nvPr>
        </p:nvSpPr>
        <p:spPr/>
        <p:txBody>
          <a:bodyPr/>
          <a:lstStyle/>
          <a:p>
            <a:r>
              <a:rPr lang="en-US" dirty="0"/>
              <a:t>Pre-requisites</a:t>
            </a:r>
          </a:p>
        </p:txBody>
      </p:sp>
      <p:sp>
        <p:nvSpPr>
          <p:cNvPr id="5" name="Content Placeholder 4">
            <a:extLst>
              <a:ext uri="{FF2B5EF4-FFF2-40B4-BE49-F238E27FC236}">
                <a16:creationId xmlns:a16="http://schemas.microsoft.com/office/drawing/2014/main" id="{E83CA82E-BF0B-4A55-9014-13B4E3F8518B}"/>
              </a:ext>
            </a:extLst>
          </p:cNvPr>
          <p:cNvSpPr>
            <a:spLocks noGrp="1"/>
          </p:cNvSpPr>
          <p:nvPr>
            <p:ph idx="1"/>
          </p:nvPr>
        </p:nvSpPr>
        <p:spPr/>
        <p:txBody>
          <a:bodyPr/>
          <a:lstStyle/>
          <a:p>
            <a:endParaRPr lang="en-US" dirty="0"/>
          </a:p>
          <a:p>
            <a:r>
              <a:rPr lang="en-US" dirty="0"/>
              <a:t>You must have root privileges on the Android device</a:t>
            </a:r>
          </a:p>
          <a:p>
            <a:r>
              <a:rPr lang="en-US" dirty="0"/>
              <a:t>Kernel MUST be built with USB </a:t>
            </a:r>
            <a:r>
              <a:rPr lang="en-US" dirty="0" err="1"/>
              <a:t>ConfigFS</a:t>
            </a:r>
            <a:r>
              <a:rPr lang="en-US" dirty="0"/>
              <a:t> support</a:t>
            </a:r>
          </a:p>
          <a:p>
            <a:pPr lvl="1"/>
            <a:r>
              <a:rPr lang="en-US" dirty="0"/>
              <a:t>Based on my experience, most are NOT</a:t>
            </a:r>
          </a:p>
          <a:p>
            <a:r>
              <a:rPr lang="en-US" dirty="0"/>
              <a:t>Otherwise the emulation can be configured both through Apps and via shell script.</a:t>
            </a:r>
          </a:p>
          <a:p>
            <a:pPr lvl="1"/>
            <a:r>
              <a:rPr lang="en-US" dirty="0"/>
              <a:t>Kali </a:t>
            </a:r>
            <a:r>
              <a:rPr lang="en-US" dirty="0" err="1"/>
              <a:t>NetHunter</a:t>
            </a:r>
            <a:r>
              <a:rPr lang="en-US" dirty="0"/>
              <a:t> has the capability to execute this attack if your device does.</a:t>
            </a:r>
          </a:p>
        </p:txBody>
      </p:sp>
    </p:spTree>
    <p:extLst>
      <p:ext uri="{BB962C8B-B14F-4D97-AF65-F5344CB8AC3E}">
        <p14:creationId xmlns:p14="http://schemas.microsoft.com/office/powerpoint/2010/main" val="1355113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FD372F-8179-4CA0-B807-D809BC38F7FE}"/>
              </a:ext>
            </a:extLst>
          </p:cNvPr>
          <p:cNvSpPr>
            <a:spLocks noGrp="1"/>
          </p:cNvSpPr>
          <p:nvPr>
            <p:ph type="title"/>
          </p:nvPr>
        </p:nvSpPr>
        <p:spPr/>
        <p:txBody>
          <a:bodyPr/>
          <a:lstStyle/>
          <a:p>
            <a:br>
              <a:rPr lang="en-US" dirty="0"/>
            </a:br>
            <a:r>
              <a:rPr lang="en-US" dirty="0"/>
              <a:t>USB Gadget Instructions</a:t>
            </a:r>
          </a:p>
        </p:txBody>
      </p:sp>
      <p:sp>
        <p:nvSpPr>
          <p:cNvPr id="5" name="Content Placeholder 4">
            <a:extLst>
              <a:ext uri="{FF2B5EF4-FFF2-40B4-BE49-F238E27FC236}">
                <a16:creationId xmlns:a16="http://schemas.microsoft.com/office/drawing/2014/main" id="{A42F8FBC-45AE-4DB5-8B92-630F856D4974}"/>
              </a:ext>
            </a:extLst>
          </p:cNvPr>
          <p:cNvSpPr>
            <a:spLocks noGrp="1"/>
          </p:cNvSpPr>
          <p:nvPr>
            <p:ph idx="1"/>
          </p:nvPr>
        </p:nvSpPr>
        <p:spPr/>
        <p:txBody>
          <a:bodyPr/>
          <a:lstStyle/>
          <a:p>
            <a:pPr marL="457200" indent="-457200">
              <a:buFont typeface="+mj-lt"/>
              <a:buAutoNum type="arabicPeriod"/>
            </a:pPr>
            <a:r>
              <a:rPr lang="en-US" dirty="0"/>
              <a:t>Download the emulation script</a:t>
            </a:r>
          </a:p>
          <a:p>
            <a:pPr lvl="1"/>
            <a:r>
              <a:rPr lang="en-US" dirty="0">
                <a:hlinkClick r:id="rId2"/>
              </a:rPr>
              <a:t>https://github.com/tothi/usbgadget-tool</a:t>
            </a:r>
            <a:endParaRPr lang="en-US" dirty="0"/>
          </a:p>
          <a:p>
            <a:pPr lvl="1"/>
            <a:r>
              <a:rPr lang="en-US" dirty="0">
                <a:hlinkClick r:id="rId3"/>
              </a:rPr>
              <a:t>https://raw.githubusercontent.com/tothi/usbgadget-tool/master/usbgadget-tool.sh</a:t>
            </a:r>
            <a:r>
              <a:rPr lang="en-US" dirty="0"/>
              <a:t> </a:t>
            </a:r>
          </a:p>
          <a:p>
            <a:pPr marL="457200" indent="-457200">
              <a:buFont typeface="+mj-lt"/>
              <a:buAutoNum type="arabicPeriod"/>
            </a:pPr>
            <a:r>
              <a:rPr lang="en-US" dirty="0"/>
              <a:t>Load the script onto a rooted Android device in an executable directory</a:t>
            </a:r>
          </a:p>
          <a:p>
            <a:pPr lvl="1"/>
            <a:r>
              <a:rPr lang="en-US" dirty="0" err="1"/>
              <a:t>adb</a:t>
            </a:r>
            <a:r>
              <a:rPr lang="en-US" dirty="0"/>
              <a:t> push usbgadget-tool.sh /data/local/</a:t>
            </a:r>
            <a:r>
              <a:rPr lang="en-US" dirty="0" err="1"/>
              <a:t>tmp</a:t>
            </a:r>
            <a:endParaRPr lang="en-US" dirty="0"/>
          </a:p>
          <a:p>
            <a:pPr lvl="1"/>
            <a:r>
              <a:rPr lang="en-US" dirty="0"/>
              <a:t>OR </a:t>
            </a:r>
            <a:r>
              <a:rPr lang="en-US" dirty="0" err="1"/>
              <a:t>wget</a:t>
            </a:r>
            <a:r>
              <a:rPr lang="en-US" dirty="0"/>
              <a:t> the file to this location directly</a:t>
            </a:r>
          </a:p>
          <a:p>
            <a:pPr marL="457200" indent="-457200">
              <a:buFont typeface="+mj-lt"/>
              <a:buAutoNum type="arabicPeriod"/>
            </a:pPr>
            <a:r>
              <a:rPr lang="en-US" dirty="0"/>
              <a:t>From a root shell, run usbgadget-tool.sh</a:t>
            </a:r>
          </a:p>
          <a:p>
            <a:pPr marL="457200" indent="-457200">
              <a:buFont typeface="+mj-lt"/>
              <a:buAutoNum type="arabicPeriod"/>
            </a:pPr>
            <a:r>
              <a:rPr lang="en-US" dirty="0"/>
              <a:t>Select option 1</a:t>
            </a:r>
          </a:p>
          <a:p>
            <a:pPr marL="457200" indent="-457200">
              <a:buFont typeface="+mj-lt"/>
              <a:buAutoNum type="arabicPeriod"/>
            </a:pPr>
            <a:r>
              <a:rPr lang="en-US" dirty="0"/>
              <a:t>Plug phone into a computer</a:t>
            </a:r>
          </a:p>
          <a:p>
            <a:endParaRPr lang="en-US" dirty="0"/>
          </a:p>
        </p:txBody>
      </p:sp>
    </p:spTree>
    <p:extLst>
      <p:ext uri="{BB962C8B-B14F-4D97-AF65-F5344CB8AC3E}">
        <p14:creationId xmlns:p14="http://schemas.microsoft.com/office/powerpoint/2010/main" val="1137668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1F20D-9CCA-48D9-A243-C2C05C2D4CAB}"/>
              </a:ext>
            </a:extLst>
          </p:cNvPr>
          <p:cNvSpPr>
            <a:spLocks noGrp="1"/>
          </p:cNvSpPr>
          <p:nvPr>
            <p:ph type="title"/>
          </p:nvPr>
        </p:nvSpPr>
        <p:spPr/>
        <p:txBody>
          <a:bodyPr/>
          <a:lstStyle/>
          <a:p>
            <a:r>
              <a:rPr lang="en-US" dirty="0"/>
              <a:t>Emulating a USB Device</a:t>
            </a:r>
          </a:p>
        </p:txBody>
      </p:sp>
      <p:sp>
        <p:nvSpPr>
          <p:cNvPr id="5" name="Text Placeholder 4">
            <a:extLst>
              <a:ext uri="{FF2B5EF4-FFF2-40B4-BE49-F238E27FC236}">
                <a16:creationId xmlns:a16="http://schemas.microsoft.com/office/drawing/2014/main" id="{61637EC4-73AA-40B3-85FF-3624BF18792E}"/>
              </a:ext>
            </a:extLst>
          </p:cNvPr>
          <p:cNvSpPr>
            <a:spLocks noGrp="1"/>
          </p:cNvSpPr>
          <p:nvPr>
            <p:ph type="body" idx="1"/>
          </p:nvPr>
        </p:nvSpPr>
        <p:spPr/>
        <p:txBody>
          <a:bodyPr/>
          <a:lstStyle/>
          <a:p>
            <a:r>
              <a:rPr lang="en-US" dirty="0"/>
              <a:t>Method 2: </a:t>
            </a:r>
            <a:r>
              <a:rPr lang="en-US" dirty="0" err="1"/>
              <a:t>Digispark</a:t>
            </a:r>
            <a:r>
              <a:rPr lang="en-US" dirty="0"/>
              <a:t> </a:t>
            </a:r>
            <a:r>
              <a:rPr lang="en-US" dirty="0" err="1"/>
              <a:t>Digistump</a:t>
            </a:r>
            <a:r>
              <a:rPr lang="en-US" dirty="0"/>
              <a:t> (ATtiny85)</a:t>
            </a:r>
          </a:p>
        </p:txBody>
      </p:sp>
    </p:spTree>
    <p:extLst>
      <p:ext uri="{BB962C8B-B14F-4D97-AF65-F5344CB8AC3E}">
        <p14:creationId xmlns:p14="http://schemas.microsoft.com/office/powerpoint/2010/main" val="1335263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2391-3D8F-4D95-A7F6-8B16C8EE28D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628133E-A6B3-4344-AB5F-20F53ADE2B2C}"/>
              </a:ext>
            </a:extLst>
          </p:cNvPr>
          <p:cNvSpPr>
            <a:spLocks noGrp="1"/>
          </p:cNvSpPr>
          <p:nvPr>
            <p:ph idx="1"/>
          </p:nvPr>
        </p:nvSpPr>
        <p:spPr/>
        <p:txBody>
          <a:bodyPr/>
          <a:lstStyle/>
          <a:p>
            <a:r>
              <a:rPr lang="en-US" dirty="0" err="1"/>
              <a:t>Digispark</a:t>
            </a:r>
            <a:r>
              <a:rPr lang="en-US" dirty="0"/>
              <a:t> created a device (that many have cloned) to server as a USB development board using an ATtiny85 microcontroller.</a:t>
            </a:r>
          </a:p>
          <a:p>
            <a:r>
              <a:rPr lang="en-US" dirty="0"/>
              <a:t>A low level USB driver for this chip has existed for a while – VUSB</a:t>
            </a:r>
          </a:p>
          <a:p>
            <a:pPr lvl="1"/>
            <a:r>
              <a:rPr lang="en-US" dirty="0">
                <a:hlinkClick r:id="rId2"/>
              </a:rPr>
              <a:t>https://www.obdev.at/products/vusb/index.html</a:t>
            </a:r>
            <a:endParaRPr lang="en-US" dirty="0"/>
          </a:p>
          <a:p>
            <a:r>
              <a:rPr lang="en-US" dirty="0" err="1"/>
              <a:t>Digispark</a:t>
            </a:r>
            <a:r>
              <a:rPr lang="en-US" dirty="0"/>
              <a:t> built Arduino IDE compatible libraries around this code.</a:t>
            </a:r>
          </a:p>
          <a:p>
            <a:r>
              <a:rPr lang="en-US" dirty="0"/>
              <a:t>The </a:t>
            </a:r>
            <a:r>
              <a:rPr lang="en-US" dirty="0" err="1"/>
              <a:t>Digistump</a:t>
            </a:r>
            <a:r>
              <a:rPr lang="en-US" dirty="0"/>
              <a:t> makes programming easy</a:t>
            </a:r>
          </a:p>
          <a:p>
            <a:pPr lvl="1"/>
            <a:r>
              <a:rPr lang="en-US" dirty="0"/>
              <a:t>When you first plug it in it acts as a programmable microcontroller.</a:t>
            </a:r>
          </a:p>
          <a:p>
            <a:pPr lvl="1"/>
            <a:r>
              <a:rPr lang="en-US" dirty="0"/>
              <a:t>After five seconds, it runs the program that has been flashed to it.</a:t>
            </a:r>
          </a:p>
          <a:p>
            <a:pPr lvl="1"/>
            <a:r>
              <a:rPr lang="en-US" dirty="0"/>
              <a:t>The new program can be a USB emulator and Windows will detect it as a new device.</a:t>
            </a:r>
          </a:p>
          <a:p>
            <a:pPr lvl="1"/>
            <a:endParaRPr lang="en-US" dirty="0"/>
          </a:p>
        </p:txBody>
      </p:sp>
    </p:spTree>
    <p:extLst>
      <p:ext uri="{BB962C8B-B14F-4D97-AF65-F5344CB8AC3E}">
        <p14:creationId xmlns:p14="http://schemas.microsoft.com/office/powerpoint/2010/main" val="4262995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0434-7F5D-404E-8297-27BA0BA99CC8}"/>
              </a:ext>
            </a:extLst>
          </p:cNvPr>
          <p:cNvSpPr>
            <a:spLocks noGrp="1"/>
          </p:cNvSpPr>
          <p:nvPr>
            <p:ph type="title"/>
          </p:nvPr>
        </p:nvSpPr>
        <p:spPr/>
        <p:txBody>
          <a:bodyPr/>
          <a:lstStyle/>
          <a:p>
            <a:r>
              <a:rPr lang="en-US" dirty="0"/>
              <a:t>Setting up the Arduino IDE</a:t>
            </a:r>
          </a:p>
        </p:txBody>
      </p:sp>
      <p:sp>
        <p:nvSpPr>
          <p:cNvPr id="3" name="Content Placeholder 2">
            <a:extLst>
              <a:ext uri="{FF2B5EF4-FFF2-40B4-BE49-F238E27FC236}">
                <a16:creationId xmlns:a16="http://schemas.microsoft.com/office/drawing/2014/main" id="{6BB3F9E9-FF4C-4FCC-957F-1F01FDCC19A1}"/>
              </a:ext>
            </a:extLst>
          </p:cNvPr>
          <p:cNvSpPr>
            <a:spLocks noGrp="1"/>
          </p:cNvSpPr>
          <p:nvPr>
            <p:ph idx="1"/>
          </p:nvPr>
        </p:nvSpPr>
        <p:spPr/>
        <p:txBody>
          <a:bodyPr>
            <a:normAutofit lnSpcReduction="10000"/>
          </a:bodyPr>
          <a:lstStyle/>
          <a:p>
            <a:pPr marL="457200" indent="-457200">
              <a:buFont typeface="+mj-lt"/>
              <a:buAutoNum type="arabicPeriod"/>
            </a:pPr>
            <a:r>
              <a:rPr lang="en-US" dirty="0"/>
              <a:t>Install the latest version of the Arduino IDE and run the IDE</a:t>
            </a:r>
          </a:p>
          <a:p>
            <a:pPr lvl="1"/>
            <a:r>
              <a:rPr lang="en-US" dirty="0">
                <a:hlinkClick r:id="rId2"/>
              </a:rPr>
              <a:t>https://www.arduino.cc/en/software</a:t>
            </a:r>
            <a:endParaRPr lang="en-US" dirty="0"/>
          </a:p>
          <a:p>
            <a:pPr marL="457200" indent="-457200">
              <a:buFont typeface="+mj-lt"/>
              <a:buAutoNum type="arabicPeriod"/>
            </a:pPr>
            <a:r>
              <a:rPr lang="en-US" dirty="0"/>
              <a:t>Open Application Preferences (File -&gt; Preferences)</a:t>
            </a:r>
          </a:p>
          <a:p>
            <a:pPr marL="457200" indent="-457200">
              <a:buFont typeface="+mj-lt"/>
              <a:buAutoNum type="arabicPeriod"/>
            </a:pPr>
            <a:r>
              <a:rPr lang="en-US" dirty="0"/>
              <a:t>In the input field named “Additional Boards Manager URLs” enter the following URL:</a:t>
            </a:r>
          </a:p>
          <a:p>
            <a:pPr lvl="1"/>
            <a:r>
              <a:rPr lang="en-US" dirty="0">
                <a:hlinkClick r:id="rId3"/>
              </a:rPr>
              <a:t>http://digistump.com/package_digistump_index.json</a:t>
            </a:r>
            <a:endParaRPr lang="en-US" dirty="0"/>
          </a:p>
          <a:p>
            <a:pPr marL="457200" indent="-457200">
              <a:buFont typeface="+mj-lt"/>
              <a:buAutoNum type="arabicPeriod"/>
            </a:pPr>
            <a:r>
              <a:rPr lang="en-US" dirty="0"/>
              <a:t>Download support for </a:t>
            </a:r>
            <a:r>
              <a:rPr lang="en-US" dirty="0" err="1"/>
              <a:t>Digistump</a:t>
            </a:r>
            <a:endParaRPr lang="en-US" dirty="0"/>
          </a:p>
          <a:p>
            <a:pPr marL="822960" lvl="1" indent="-457200">
              <a:buFont typeface="+mj-lt"/>
              <a:buAutoNum type="arabicPeriod"/>
            </a:pPr>
            <a:r>
              <a:rPr lang="en-US" dirty="0"/>
              <a:t>Go to Tools -&gt; Board -&gt; Boards Manager</a:t>
            </a:r>
          </a:p>
          <a:p>
            <a:pPr marL="822960" lvl="1" indent="-457200">
              <a:buFont typeface="+mj-lt"/>
              <a:buAutoNum type="arabicPeriod"/>
            </a:pPr>
            <a:r>
              <a:rPr lang="en-US" dirty="0"/>
              <a:t>From the Type drop-down menu select "Contributed"</a:t>
            </a:r>
          </a:p>
          <a:p>
            <a:pPr marL="822960" lvl="1" indent="-457200">
              <a:buFont typeface="+mj-lt"/>
              <a:buAutoNum type="arabicPeriod"/>
            </a:pPr>
            <a:r>
              <a:rPr lang="en-US" dirty="0"/>
              <a:t>Find and click </a:t>
            </a:r>
            <a:r>
              <a:rPr lang="en-US" dirty="0" err="1"/>
              <a:t>Digistump</a:t>
            </a:r>
            <a:r>
              <a:rPr lang="en-US" dirty="0"/>
              <a:t> AVR Boards</a:t>
            </a:r>
          </a:p>
          <a:p>
            <a:pPr marL="457200" indent="-457200">
              <a:buFont typeface="+mj-lt"/>
              <a:buAutoNum type="arabicPeriod"/>
            </a:pPr>
            <a:r>
              <a:rPr lang="en-US" dirty="0"/>
              <a:t>In Tools -&gt; Board, select </a:t>
            </a:r>
            <a:r>
              <a:rPr lang="en-US" dirty="0" err="1"/>
              <a:t>Digispark</a:t>
            </a:r>
            <a:r>
              <a:rPr lang="en-US" dirty="0"/>
              <a:t> (Default – 16.5mhz)</a:t>
            </a:r>
          </a:p>
        </p:txBody>
      </p:sp>
      <p:sp>
        <p:nvSpPr>
          <p:cNvPr id="4" name="TextBox 3">
            <a:extLst>
              <a:ext uri="{FF2B5EF4-FFF2-40B4-BE49-F238E27FC236}">
                <a16:creationId xmlns:a16="http://schemas.microsoft.com/office/drawing/2014/main" id="{9D68AF5B-C984-44EA-98E3-A22833564C9B}"/>
              </a:ext>
            </a:extLst>
          </p:cNvPr>
          <p:cNvSpPr txBox="1"/>
          <p:nvPr/>
        </p:nvSpPr>
        <p:spPr>
          <a:xfrm>
            <a:off x="1524000" y="6170711"/>
            <a:ext cx="9372600" cy="307777"/>
          </a:xfrm>
          <a:prstGeom prst="rect">
            <a:avLst/>
          </a:prstGeom>
          <a:noFill/>
        </p:spPr>
        <p:txBody>
          <a:bodyPr wrap="square" rtlCol="0">
            <a:spAutoFit/>
          </a:bodyPr>
          <a:lstStyle/>
          <a:p>
            <a:r>
              <a:rPr lang="en-US" sz="1400" i="1" dirty="0">
                <a:hlinkClick r:id="rId4"/>
              </a:rPr>
              <a:t>https://maker.pro/arduino/projects/how-to-build-a-rubber-ducky-usb-with-arduino-using-a-digispark-module</a:t>
            </a:r>
            <a:r>
              <a:rPr lang="en-US" sz="1400" i="1" dirty="0"/>
              <a:t> </a:t>
            </a:r>
          </a:p>
        </p:txBody>
      </p:sp>
    </p:spTree>
    <p:extLst>
      <p:ext uri="{BB962C8B-B14F-4D97-AF65-F5344CB8AC3E}">
        <p14:creationId xmlns:p14="http://schemas.microsoft.com/office/powerpoint/2010/main" val="3842372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8B0B-BF63-4114-9661-B542CA5FC801}"/>
              </a:ext>
            </a:extLst>
          </p:cNvPr>
          <p:cNvSpPr>
            <a:spLocks noGrp="1"/>
          </p:cNvSpPr>
          <p:nvPr>
            <p:ph type="title"/>
          </p:nvPr>
        </p:nvSpPr>
        <p:spPr>
          <a:xfrm>
            <a:off x="7997952" y="1600200"/>
            <a:ext cx="3127248" cy="609600"/>
          </a:xfrm>
        </p:spPr>
        <p:txBody>
          <a:bodyPr/>
          <a:lstStyle/>
          <a:p>
            <a:r>
              <a:rPr lang="en-US" dirty="0"/>
              <a:t>The Drop</a:t>
            </a:r>
          </a:p>
        </p:txBody>
      </p:sp>
      <p:sp>
        <p:nvSpPr>
          <p:cNvPr id="5" name="Text Placeholder 4">
            <a:extLst>
              <a:ext uri="{FF2B5EF4-FFF2-40B4-BE49-F238E27FC236}">
                <a16:creationId xmlns:a16="http://schemas.microsoft.com/office/drawing/2014/main" id="{B5373910-497E-4D32-82E2-AC04EDF07FA7}"/>
              </a:ext>
            </a:extLst>
          </p:cNvPr>
          <p:cNvSpPr>
            <a:spLocks noGrp="1"/>
          </p:cNvSpPr>
          <p:nvPr>
            <p:ph type="body" sz="half" idx="2"/>
          </p:nvPr>
        </p:nvSpPr>
        <p:spPr>
          <a:xfrm>
            <a:off x="7997952" y="2209800"/>
            <a:ext cx="3127248" cy="3048000"/>
          </a:xfrm>
        </p:spPr>
        <p:txBody>
          <a:bodyPr/>
          <a:lstStyle/>
          <a:p>
            <a:r>
              <a:rPr lang="en-US" sz="2000" dirty="0"/>
              <a:t>On Aug 21, @j0nh4t dropped this tweet along with a video demo.</a:t>
            </a:r>
          </a:p>
          <a:p>
            <a:endParaRPr lang="en-US" dirty="0"/>
          </a:p>
          <a:p>
            <a:r>
              <a:rPr lang="en-US" i="1" dirty="0"/>
              <a:t>https://twitter.com/j0nh4t/status/1429049506021138437</a:t>
            </a:r>
          </a:p>
          <a:p>
            <a:endParaRPr lang="en-US" dirty="0"/>
          </a:p>
          <a:p>
            <a:endParaRPr lang="en-US" dirty="0"/>
          </a:p>
        </p:txBody>
      </p:sp>
      <p:pic>
        <p:nvPicPr>
          <p:cNvPr id="11" name="Picture Placeholder 10">
            <a:extLst>
              <a:ext uri="{FF2B5EF4-FFF2-40B4-BE49-F238E27FC236}">
                <a16:creationId xmlns:a16="http://schemas.microsoft.com/office/drawing/2014/main" id="{7AC1C5E2-D2C6-4228-A2E4-1D784977F7F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753" b="354"/>
          <a:stretch/>
        </p:blipFill>
        <p:spPr>
          <a:xfrm>
            <a:off x="1056373" y="685800"/>
            <a:ext cx="5853383" cy="5491116"/>
          </a:xfrm>
        </p:spPr>
      </p:pic>
    </p:spTree>
    <p:extLst>
      <p:ext uri="{BB962C8B-B14F-4D97-AF65-F5344CB8AC3E}">
        <p14:creationId xmlns:p14="http://schemas.microsoft.com/office/powerpoint/2010/main" val="1094165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B0E9-031E-4981-952B-704B93D5B902}"/>
              </a:ext>
            </a:extLst>
          </p:cNvPr>
          <p:cNvSpPr>
            <a:spLocks noGrp="1"/>
          </p:cNvSpPr>
          <p:nvPr>
            <p:ph type="title"/>
          </p:nvPr>
        </p:nvSpPr>
        <p:spPr/>
        <p:txBody>
          <a:bodyPr/>
          <a:lstStyle/>
          <a:p>
            <a:r>
              <a:rPr lang="en-US" dirty="0"/>
              <a:t>First </a:t>
            </a:r>
            <a:r>
              <a:rPr lang="en-US" dirty="0" err="1"/>
              <a:t>Digistump</a:t>
            </a:r>
            <a:r>
              <a:rPr lang="en-US" dirty="0"/>
              <a:t> Project</a:t>
            </a:r>
          </a:p>
        </p:txBody>
      </p:sp>
      <p:sp>
        <p:nvSpPr>
          <p:cNvPr id="3" name="Content Placeholder 2">
            <a:extLst>
              <a:ext uri="{FF2B5EF4-FFF2-40B4-BE49-F238E27FC236}">
                <a16:creationId xmlns:a16="http://schemas.microsoft.com/office/drawing/2014/main" id="{5CC9EC32-1602-48DA-86C6-D6C1E73123E7}"/>
              </a:ext>
            </a:extLst>
          </p:cNvPr>
          <p:cNvSpPr>
            <a:spLocks noGrp="1"/>
          </p:cNvSpPr>
          <p:nvPr>
            <p:ph idx="1"/>
          </p:nvPr>
        </p:nvSpPr>
        <p:spPr>
          <a:xfrm>
            <a:off x="1524000" y="1828800"/>
            <a:ext cx="9144000" cy="2362200"/>
          </a:xfrm>
        </p:spPr>
        <p:txBody>
          <a:bodyPr>
            <a:normAutofit fontScale="92500" lnSpcReduction="10000"/>
          </a:bodyPr>
          <a:lstStyle/>
          <a:p>
            <a:r>
              <a:rPr lang="en-US" dirty="0"/>
              <a:t>Under File -&gt; Examples -&gt; Examples for </a:t>
            </a:r>
            <a:r>
              <a:rPr lang="en-US" dirty="0" err="1"/>
              <a:t>Digispark</a:t>
            </a:r>
            <a:r>
              <a:rPr lang="en-US" dirty="0"/>
              <a:t> 16.5Mhz</a:t>
            </a:r>
          </a:p>
          <a:p>
            <a:pPr lvl="1"/>
            <a:r>
              <a:rPr lang="en-US" dirty="0"/>
              <a:t>Select "</a:t>
            </a:r>
            <a:r>
              <a:rPr lang="en-US" dirty="0" err="1"/>
              <a:t>DigisparkMouse</a:t>
            </a:r>
            <a:r>
              <a:rPr lang="en-US" dirty="0"/>
              <a:t> -&gt; Mouse</a:t>
            </a:r>
          </a:p>
          <a:p>
            <a:r>
              <a:rPr lang="en-US" dirty="0"/>
              <a:t>A new project named "Mouse" should appear.</a:t>
            </a:r>
          </a:p>
          <a:p>
            <a:r>
              <a:rPr lang="en-US" dirty="0"/>
              <a:t>To make sure things are working click the "Upload" button, wait for compilation to complete, then plug in your </a:t>
            </a:r>
            <a:r>
              <a:rPr lang="en-US" dirty="0" err="1"/>
              <a:t>Digistump</a:t>
            </a:r>
            <a:r>
              <a:rPr lang="en-US" dirty="0"/>
              <a:t>.</a:t>
            </a:r>
          </a:p>
          <a:p>
            <a:pPr lvl="1"/>
            <a:r>
              <a:rPr lang="en-US" dirty="0"/>
              <a:t>After programming (5 seconds), you should hear the device reload and your mouse will start moving around.</a:t>
            </a:r>
          </a:p>
          <a:p>
            <a:endParaRPr lang="en-US" dirty="0"/>
          </a:p>
        </p:txBody>
      </p:sp>
      <p:pic>
        <p:nvPicPr>
          <p:cNvPr id="5" name="Picture 4">
            <a:extLst>
              <a:ext uri="{FF2B5EF4-FFF2-40B4-BE49-F238E27FC236}">
                <a16:creationId xmlns:a16="http://schemas.microsoft.com/office/drawing/2014/main" id="{8C75CB30-EAED-4FFE-B1D8-DD7E1CC65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256544"/>
            <a:ext cx="6629400" cy="2341362"/>
          </a:xfrm>
          <a:prstGeom prst="rect">
            <a:avLst/>
          </a:prstGeom>
        </p:spPr>
      </p:pic>
    </p:spTree>
    <p:extLst>
      <p:ext uri="{BB962C8B-B14F-4D97-AF65-F5344CB8AC3E}">
        <p14:creationId xmlns:p14="http://schemas.microsoft.com/office/powerpoint/2010/main" val="1810834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8B91-F3C6-4EE0-AED4-9EB39971E74C}"/>
              </a:ext>
            </a:extLst>
          </p:cNvPr>
          <p:cNvSpPr>
            <a:spLocks noGrp="1"/>
          </p:cNvSpPr>
          <p:nvPr>
            <p:ph type="title"/>
          </p:nvPr>
        </p:nvSpPr>
        <p:spPr/>
        <p:txBody>
          <a:bodyPr/>
          <a:lstStyle/>
          <a:p>
            <a:r>
              <a:rPr lang="en-US" dirty="0"/>
              <a:t>Find the driver</a:t>
            </a:r>
          </a:p>
        </p:txBody>
      </p:sp>
      <p:sp>
        <p:nvSpPr>
          <p:cNvPr id="3" name="Content Placeholder 2">
            <a:extLst>
              <a:ext uri="{FF2B5EF4-FFF2-40B4-BE49-F238E27FC236}">
                <a16:creationId xmlns:a16="http://schemas.microsoft.com/office/drawing/2014/main" id="{96B53D13-41E3-4E9A-AA22-8CF5E4EE5370}"/>
              </a:ext>
            </a:extLst>
          </p:cNvPr>
          <p:cNvSpPr>
            <a:spLocks noGrp="1"/>
          </p:cNvSpPr>
          <p:nvPr>
            <p:ph idx="1"/>
          </p:nvPr>
        </p:nvSpPr>
        <p:spPr/>
        <p:txBody>
          <a:bodyPr/>
          <a:lstStyle/>
          <a:p>
            <a:r>
              <a:rPr lang="en-US" dirty="0"/>
              <a:t>V-USB provides a way to tinker with the vendor and device ID</a:t>
            </a:r>
          </a:p>
          <a:p>
            <a:pPr lvl="1"/>
            <a:r>
              <a:rPr lang="en-US" dirty="0" err="1"/>
              <a:t>Digispark</a:t>
            </a:r>
            <a:r>
              <a:rPr lang="en-US" dirty="0"/>
              <a:t>/Arduino do not.</a:t>
            </a:r>
          </a:p>
          <a:p>
            <a:pPr lvl="1"/>
            <a:r>
              <a:rPr lang="en-US" dirty="0"/>
              <a:t>We're going to modify the </a:t>
            </a:r>
            <a:r>
              <a:rPr lang="en-US" dirty="0" err="1"/>
              <a:t>DigiMouse</a:t>
            </a:r>
            <a:r>
              <a:rPr lang="en-US" dirty="0"/>
              <a:t> code.</a:t>
            </a:r>
          </a:p>
          <a:p>
            <a:r>
              <a:rPr lang="en-US" dirty="0"/>
              <a:t>Locate the </a:t>
            </a:r>
            <a:r>
              <a:rPr lang="en-US" dirty="0" err="1"/>
              <a:t>Digistump</a:t>
            </a:r>
            <a:r>
              <a:rPr lang="en-US" dirty="0"/>
              <a:t> Mouse library code:</a:t>
            </a:r>
          </a:p>
          <a:p>
            <a:pPr lvl="1"/>
            <a:r>
              <a:rPr lang="en-US" dirty="0"/>
              <a:t>%</a:t>
            </a:r>
            <a:r>
              <a:rPr lang="en-US" dirty="0" err="1"/>
              <a:t>localappdata</a:t>
            </a:r>
            <a:r>
              <a:rPr lang="en-US" dirty="0"/>
              <a:t>%\Arduino15\packages\</a:t>
            </a:r>
            <a:r>
              <a:rPr lang="en-US" dirty="0" err="1"/>
              <a:t>digistump</a:t>
            </a:r>
            <a:r>
              <a:rPr lang="en-US" dirty="0"/>
              <a:t>\hardware\</a:t>
            </a:r>
            <a:r>
              <a:rPr lang="en-US" dirty="0" err="1"/>
              <a:t>avr</a:t>
            </a:r>
            <a:r>
              <a:rPr lang="en-US" dirty="0"/>
              <a:t>\1.6.7\libraries\</a:t>
            </a:r>
            <a:r>
              <a:rPr lang="en-US" dirty="0" err="1"/>
              <a:t>DigisparkMouse</a:t>
            </a:r>
            <a:endParaRPr lang="en-US" dirty="0"/>
          </a:p>
          <a:p>
            <a:r>
              <a:rPr lang="en-US" dirty="0"/>
              <a:t>Make a backup of this director just in case.</a:t>
            </a:r>
          </a:p>
        </p:txBody>
      </p:sp>
    </p:spTree>
    <p:extLst>
      <p:ext uri="{BB962C8B-B14F-4D97-AF65-F5344CB8AC3E}">
        <p14:creationId xmlns:p14="http://schemas.microsoft.com/office/powerpoint/2010/main" val="4096817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6A01-3D2B-4759-BAF9-ECB07268BA14}"/>
              </a:ext>
            </a:extLst>
          </p:cNvPr>
          <p:cNvSpPr>
            <a:spLocks noGrp="1"/>
          </p:cNvSpPr>
          <p:nvPr>
            <p:ph type="title"/>
          </p:nvPr>
        </p:nvSpPr>
        <p:spPr/>
        <p:txBody>
          <a:bodyPr/>
          <a:lstStyle/>
          <a:p>
            <a:r>
              <a:rPr lang="en-US" dirty="0"/>
              <a:t>Hack the Driver</a:t>
            </a:r>
          </a:p>
        </p:txBody>
      </p:sp>
      <p:sp>
        <p:nvSpPr>
          <p:cNvPr id="3" name="Content Placeholder 2">
            <a:extLst>
              <a:ext uri="{FF2B5EF4-FFF2-40B4-BE49-F238E27FC236}">
                <a16:creationId xmlns:a16="http://schemas.microsoft.com/office/drawing/2014/main" id="{B4B46F16-C71A-46E1-A3D4-5ADF44CDB659}"/>
              </a:ext>
            </a:extLst>
          </p:cNvPr>
          <p:cNvSpPr>
            <a:spLocks noGrp="1"/>
          </p:cNvSpPr>
          <p:nvPr>
            <p:ph idx="1"/>
          </p:nvPr>
        </p:nvSpPr>
        <p:spPr/>
        <p:txBody>
          <a:bodyPr>
            <a:normAutofit/>
          </a:bodyPr>
          <a:lstStyle/>
          <a:p>
            <a:r>
              <a:rPr lang="en-US" dirty="0"/>
              <a:t>Open </a:t>
            </a:r>
            <a:r>
              <a:rPr lang="en-US" dirty="0" err="1"/>
              <a:t>usbconfig.h</a:t>
            </a:r>
            <a:endParaRPr lang="en-US" dirty="0"/>
          </a:p>
          <a:p>
            <a:r>
              <a:rPr lang="en-US" dirty="0"/>
              <a:t>Change the Vendor ID on line 224 to read</a:t>
            </a:r>
          </a:p>
          <a:p>
            <a:endParaRPr lang="en-US" dirty="0"/>
          </a:p>
          <a:p>
            <a:pPr lvl="1"/>
            <a:r>
              <a:rPr lang="en-US" dirty="0"/>
              <a:t>This is Razer's vendor ID</a:t>
            </a:r>
          </a:p>
          <a:p>
            <a:pPr lvl="1"/>
            <a:r>
              <a:rPr lang="en-US" dirty="0"/>
              <a:t>Note the reverse byte order.  So "1532" from USB docs becomes 0x32,0x15</a:t>
            </a:r>
          </a:p>
          <a:p>
            <a:r>
              <a:rPr lang="en-US" dirty="0"/>
              <a:t>Change the Device ID on line 233 to read</a:t>
            </a:r>
          </a:p>
          <a:p>
            <a:endParaRPr lang="en-US" dirty="0"/>
          </a:p>
          <a:p>
            <a:pPr lvl="1"/>
            <a:r>
              <a:rPr lang="en-US" dirty="0"/>
              <a:t>This is the device ID for the </a:t>
            </a:r>
            <a:r>
              <a:rPr lang="en-US" dirty="0" err="1"/>
              <a:t>ChromaDock</a:t>
            </a:r>
            <a:endParaRPr lang="en-US" dirty="0"/>
          </a:p>
        </p:txBody>
      </p:sp>
      <p:sp>
        <p:nvSpPr>
          <p:cNvPr id="4" name="TextBox 3">
            <a:extLst>
              <a:ext uri="{FF2B5EF4-FFF2-40B4-BE49-F238E27FC236}">
                <a16:creationId xmlns:a16="http://schemas.microsoft.com/office/drawing/2014/main" id="{032F8FE5-1C7D-4413-BF00-49CC9FBD97FF}"/>
              </a:ext>
            </a:extLst>
          </p:cNvPr>
          <p:cNvSpPr txBox="1"/>
          <p:nvPr/>
        </p:nvSpPr>
        <p:spPr>
          <a:xfrm>
            <a:off x="1547004" y="2743200"/>
            <a:ext cx="8686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a:r>
              <a:rPr lang="en-US" dirty="0"/>
              <a:t>#define USB_CFG_VENDOR_ID 0x32, 0x15</a:t>
            </a:r>
          </a:p>
        </p:txBody>
      </p:sp>
      <p:sp>
        <p:nvSpPr>
          <p:cNvPr id="5" name="TextBox 4">
            <a:extLst>
              <a:ext uri="{FF2B5EF4-FFF2-40B4-BE49-F238E27FC236}">
                <a16:creationId xmlns:a16="http://schemas.microsoft.com/office/drawing/2014/main" id="{FFBE322A-3217-43B3-98FE-B6703087649C}"/>
              </a:ext>
            </a:extLst>
          </p:cNvPr>
          <p:cNvSpPr txBox="1"/>
          <p:nvPr/>
        </p:nvSpPr>
        <p:spPr>
          <a:xfrm>
            <a:off x="1555630" y="4572000"/>
            <a:ext cx="8686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        #define USB_CFG_DEVICE_ID 0x21, 0x0f</a:t>
            </a:r>
          </a:p>
        </p:txBody>
      </p:sp>
    </p:spTree>
    <p:extLst>
      <p:ext uri="{BB962C8B-B14F-4D97-AF65-F5344CB8AC3E}">
        <p14:creationId xmlns:p14="http://schemas.microsoft.com/office/powerpoint/2010/main" val="4287575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5922-03A7-429D-90ED-A1BEE4209905}"/>
              </a:ext>
            </a:extLst>
          </p:cNvPr>
          <p:cNvSpPr>
            <a:spLocks noGrp="1"/>
          </p:cNvSpPr>
          <p:nvPr>
            <p:ph type="title"/>
          </p:nvPr>
        </p:nvSpPr>
        <p:spPr/>
        <p:txBody>
          <a:bodyPr/>
          <a:lstStyle/>
          <a:p>
            <a:r>
              <a:rPr lang="en-US" dirty="0"/>
              <a:t>Simplify the Sketch</a:t>
            </a:r>
          </a:p>
        </p:txBody>
      </p:sp>
      <p:sp>
        <p:nvSpPr>
          <p:cNvPr id="3" name="Content Placeholder 2">
            <a:extLst>
              <a:ext uri="{FF2B5EF4-FFF2-40B4-BE49-F238E27FC236}">
                <a16:creationId xmlns:a16="http://schemas.microsoft.com/office/drawing/2014/main" id="{6BB53448-7379-4E8C-B5F1-EADEE1FC69BD}"/>
              </a:ext>
            </a:extLst>
          </p:cNvPr>
          <p:cNvSpPr>
            <a:spLocks noGrp="1"/>
          </p:cNvSpPr>
          <p:nvPr>
            <p:ph idx="1"/>
          </p:nvPr>
        </p:nvSpPr>
        <p:spPr>
          <a:xfrm>
            <a:off x="1524000" y="1828800"/>
            <a:ext cx="9144000" cy="838200"/>
          </a:xfrm>
        </p:spPr>
        <p:txBody>
          <a:bodyPr/>
          <a:lstStyle/>
          <a:p>
            <a:r>
              <a:rPr lang="en-US" dirty="0"/>
              <a:t>We don't actually want any mouse movement so strip the code down to the following:</a:t>
            </a:r>
          </a:p>
        </p:txBody>
      </p:sp>
      <p:sp>
        <p:nvSpPr>
          <p:cNvPr id="4" name="TextBox 3">
            <a:extLst>
              <a:ext uri="{FF2B5EF4-FFF2-40B4-BE49-F238E27FC236}">
                <a16:creationId xmlns:a16="http://schemas.microsoft.com/office/drawing/2014/main" id="{76357644-8C99-442B-A89E-F23C3BA1A4EF}"/>
              </a:ext>
            </a:extLst>
          </p:cNvPr>
          <p:cNvSpPr txBox="1"/>
          <p:nvPr/>
        </p:nvSpPr>
        <p:spPr>
          <a:xfrm>
            <a:off x="1524000" y="2971800"/>
            <a:ext cx="9144000"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void setup() {</a:t>
            </a:r>
          </a:p>
          <a:p>
            <a:r>
              <a:rPr lang="en-US" dirty="0"/>
              <a:t>  // put your setup code here, to run once:</a:t>
            </a:r>
          </a:p>
          <a:p>
            <a:r>
              <a:rPr lang="en-US" dirty="0"/>
              <a:t>  </a:t>
            </a:r>
            <a:r>
              <a:rPr lang="en-US" dirty="0" err="1"/>
              <a:t>DigiMouse.begin</a:t>
            </a:r>
            <a:r>
              <a:rPr lang="en-US" dirty="0"/>
              <a:t>();</a:t>
            </a:r>
          </a:p>
          <a:p>
            <a:r>
              <a:rPr lang="en-US" dirty="0"/>
              <a:t>}</a:t>
            </a:r>
          </a:p>
          <a:p>
            <a:endParaRPr lang="en-US" dirty="0"/>
          </a:p>
          <a:p>
            <a:r>
              <a:rPr lang="en-US" dirty="0"/>
              <a:t>void loop() {</a:t>
            </a:r>
          </a:p>
          <a:p>
            <a:r>
              <a:rPr lang="en-US" dirty="0"/>
              <a:t>  // put your main code here, to run repeatedly:</a:t>
            </a:r>
          </a:p>
          <a:p>
            <a:r>
              <a:rPr lang="en-US" dirty="0"/>
              <a:t>  </a:t>
            </a:r>
            <a:r>
              <a:rPr lang="en-US" dirty="0" err="1"/>
              <a:t>DigiMouse.delay</a:t>
            </a:r>
            <a:r>
              <a:rPr lang="en-US" dirty="0"/>
              <a:t>(500);</a:t>
            </a:r>
          </a:p>
          <a:p>
            <a:r>
              <a:rPr lang="en-US" dirty="0"/>
              <a:t>}</a:t>
            </a:r>
          </a:p>
        </p:txBody>
      </p:sp>
    </p:spTree>
    <p:extLst>
      <p:ext uri="{BB962C8B-B14F-4D97-AF65-F5344CB8AC3E}">
        <p14:creationId xmlns:p14="http://schemas.microsoft.com/office/powerpoint/2010/main" val="3973377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681E-0F42-450F-93B2-8BD7739EF8E5}"/>
              </a:ext>
            </a:extLst>
          </p:cNvPr>
          <p:cNvSpPr>
            <a:spLocks noGrp="1"/>
          </p:cNvSpPr>
          <p:nvPr>
            <p:ph type="title"/>
          </p:nvPr>
        </p:nvSpPr>
        <p:spPr/>
        <p:txBody>
          <a:bodyPr/>
          <a:lstStyle/>
          <a:p>
            <a:r>
              <a:rPr lang="en-US" dirty="0"/>
              <a:t>Try it out</a:t>
            </a:r>
          </a:p>
        </p:txBody>
      </p:sp>
      <p:sp>
        <p:nvSpPr>
          <p:cNvPr id="3" name="Content Placeholder 2">
            <a:extLst>
              <a:ext uri="{FF2B5EF4-FFF2-40B4-BE49-F238E27FC236}">
                <a16:creationId xmlns:a16="http://schemas.microsoft.com/office/drawing/2014/main" id="{F596FC1C-AAA5-4C22-9B9B-C8875625845B}"/>
              </a:ext>
            </a:extLst>
          </p:cNvPr>
          <p:cNvSpPr>
            <a:spLocks noGrp="1"/>
          </p:cNvSpPr>
          <p:nvPr>
            <p:ph idx="1"/>
          </p:nvPr>
        </p:nvSpPr>
        <p:spPr/>
        <p:txBody>
          <a:bodyPr/>
          <a:lstStyle/>
          <a:p>
            <a:r>
              <a:rPr lang="en-US" dirty="0"/>
              <a:t>Press the "upload" button again.</a:t>
            </a:r>
          </a:p>
          <a:p>
            <a:r>
              <a:rPr lang="en-US" dirty="0"/>
              <a:t>Plug in the </a:t>
            </a:r>
            <a:r>
              <a:rPr lang="en-US" dirty="0" err="1"/>
              <a:t>Digistump</a:t>
            </a:r>
            <a:endParaRPr lang="en-US" dirty="0"/>
          </a:p>
          <a:p>
            <a:r>
              <a:rPr lang="en-US" dirty="0"/>
              <a:t>Wait 5 seconds while it loads.</a:t>
            </a:r>
          </a:p>
          <a:p>
            <a:r>
              <a:rPr lang="en-US" dirty="0"/>
              <a:t>You should hear the device disconnect and reconnect.</a:t>
            </a:r>
          </a:p>
          <a:p>
            <a:r>
              <a:rPr lang="en-US" dirty="0"/>
              <a:t>Wait 20-60 seconds for the driver to download and load</a:t>
            </a:r>
          </a:p>
          <a:p>
            <a:r>
              <a:rPr lang="en-US" dirty="0"/>
              <a:t>You should see the Razer install screen.</a:t>
            </a:r>
          </a:p>
        </p:txBody>
      </p:sp>
    </p:spTree>
    <p:extLst>
      <p:ext uri="{BB962C8B-B14F-4D97-AF65-F5344CB8AC3E}">
        <p14:creationId xmlns:p14="http://schemas.microsoft.com/office/powerpoint/2010/main" val="418361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EFB101-B949-42AB-9E7C-ABF3EDE37416}"/>
              </a:ext>
            </a:extLst>
          </p:cNvPr>
          <p:cNvSpPr>
            <a:spLocks noGrp="1"/>
          </p:cNvSpPr>
          <p:nvPr>
            <p:ph type="title"/>
          </p:nvPr>
        </p:nvSpPr>
        <p:spPr/>
        <p:txBody>
          <a:bodyPr/>
          <a:lstStyle/>
          <a:p>
            <a:r>
              <a:rPr lang="en-US" dirty="0"/>
              <a:t>Razer's Response</a:t>
            </a:r>
          </a:p>
        </p:txBody>
      </p:sp>
      <p:sp>
        <p:nvSpPr>
          <p:cNvPr id="6" name="Content Placeholder 5">
            <a:extLst>
              <a:ext uri="{FF2B5EF4-FFF2-40B4-BE49-F238E27FC236}">
                <a16:creationId xmlns:a16="http://schemas.microsoft.com/office/drawing/2014/main" id="{A436A71B-5AC6-46BC-83C1-91C869D1B426}"/>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 were made aware of a situation in which our software, in a very specific use case, provides a user with broader access to their machine during the installation process.</a:t>
            </a:r>
          </a:p>
          <a:p>
            <a:pPr marL="0" indent="0">
              <a:buNone/>
            </a:pPr>
            <a:r>
              <a:rPr lang="en-US" dirty="0">
                <a:latin typeface="Times New Roman" panose="02020603050405020304" pitchFamily="18" charset="0"/>
                <a:cs typeface="Times New Roman" panose="02020603050405020304" pitchFamily="18" charset="0"/>
              </a:rPr>
              <a:t>We have investigated the issue, are currently making changes to the installation application to limit this use case, and will release an updated version shortly. The use of our software (including the installation application) does not provide unauthorized third-party access to the machine.</a:t>
            </a:r>
          </a:p>
          <a:p>
            <a:pPr marL="0" indent="0">
              <a:buNone/>
            </a:pPr>
            <a:r>
              <a:rPr lang="en-US" dirty="0">
                <a:latin typeface="Times New Roman" panose="02020603050405020304" pitchFamily="18" charset="0"/>
                <a:cs typeface="Times New Roman" panose="02020603050405020304" pitchFamily="18" charset="0"/>
              </a:rPr>
              <a:t>We are committed to ensuring the digital safety and security of all our systems and services, and should you come across any potential lapses, we encourage you to report them through our bug bounty service, </a:t>
            </a:r>
            <a:r>
              <a:rPr lang="en-US" dirty="0" err="1">
                <a:latin typeface="Times New Roman" panose="02020603050405020304" pitchFamily="18" charset="0"/>
                <a:cs typeface="Times New Roman" panose="02020603050405020304" pitchFamily="18" charset="0"/>
              </a:rPr>
              <a:t>Inspectiv</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https://app.inspectiv.com/#/sign-up</a:t>
            </a:r>
            <a:r>
              <a:rPr lang="en-US" dirty="0">
                <a:latin typeface="Times New Roman" panose="02020603050405020304" pitchFamily="18" charset="0"/>
                <a:cs typeface="Times New Roman" panose="02020603050405020304" pitchFamily="18" charset="0"/>
              </a:rPr>
              <a:t>.</a:t>
            </a:r>
          </a:p>
          <a:p>
            <a:pPr marL="0" indent="0" algn="r">
              <a:buNone/>
            </a:pPr>
            <a:endParaRPr lang="en-US" sz="1800" i="1" dirty="0"/>
          </a:p>
          <a:p>
            <a:pPr marL="0" indent="0" algn="r">
              <a:buNone/>
            </a:pPr>
            <a:r>
              <a:rPr lang="en-US" sz="1800" i="1" dirty="0"/>
              <a:t>Probably Aug 23.  Can't find press release, only quotes.</a:t>
            </a:r>
          </a:p>
        </p:txBody>
      </p:sp>
    </p:spTree>
    <p:extLst>
      <p:ext uri="{BB962C8B-B14F-4D97-AF65-F5344CB8AC3E}">
        <p14:creationId xmlns:p14="http://schemas.microsoft.com/office/powerpoint/2010/main" val="95123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9DF7-DD6A-4866-85DB-2E0CA48D744A}"/>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0E9676B7-55F8-4BAE-B128-02AD2C388FC5}"/>
              </a:ext>
            </a:extLst>
          </p:cNvPr>
          <p:cNvSpPr>
            <a:spLocks noGrp="1"/>
          </p:cNvSpPr>
          <p:nvPr>
            <p:ph idx="1"/>
          </p:nvPr>
        </p:nvSpPr>
        <p:spPr/>
        <p:txBody>
          <a:bodyPr/>
          <a:lstStyle/>
          <a:p>
            <a:pPr marL="457200" indent="-457200">
              <a:buFont typeface="+mj-lt"/>
              <a:buAutoNum type="arabicPeriod"/>
            </a:pPr>
            <a:r>
              <a:rPr lang="en-US" dirty="0"/>
              <a:t>Plug in the Razer device.</a:t>
            </a:r>
          </a:p>
          <a:p>
            <a:pPr marL="457200" indent="-457200">
              <a:buFont typeface="+mj-lt"/>
              <a:buAutoNum type="arabicPeriod"/>
            </a:pPr>
            <a:r>
              <a:rPr lang="en-US" dirty="0"/>
              <a:t>Windows recognizes it as a Razer Mouse.</a:t>
            </a:r>
          </a:p>
          <a:p>
            <a:pPr marL="457200" indent="-457200">
              <a:buFont typeface="+mj-lt"/>
              <a:buAutoNum type="arabicPeriod"/>
            </a:pPr>
            <a:r>
              <a:rPr lang="en-US" dirty="0"/>
              <a:t>Windows downloads the driver package.</a:t>
            </a:r>
          </a:p>
          <a:p>
            <a:pPr marL="457200" indent="-457200">
              <a:buFont typeface="+mj-lt"/>
              <a:buAutoNum type="arabicPeriod"/>
            </a:pPr>
            <a:r>
              <a:rPr lang="en-US" dirty="0"/>
              <a:t>The driver package contains an installer executable which is automatically executed.</a:t>
            </a:r>
          </a:p>
          <a:p>
            <a:pPr marL="457200" indent="-457200">
              <a:buFont typeface="+mj-lt"/>
              <a:buAutoNum type="arabicPeriod"/>
            </a:pPr>
            <a:r>
              <a:rPr lang="en-US" dirty="0"/>
              <a:t>The installer has a "Choose Install Location" link.</a:t>
            </a:r>
          </a:p>
          <a:p>
            <a:pPr marL="457200" indent="-457200">
              <a:buFont typeface="+mj-lt"/>
              <a:buAutoNum type="arabicPeriod"/>
            </a:pPr>
            <a:r>
              <a:rPr lang="en-US" dirty="0"/>
              <a:t>Clicking the link opens a Windows Explorer window.</a:t>
            </a:r>
          </a:p>
          <a:p>
            <a:pPr marL="457200" indent="-457200">
              <a:buFont typeface="+mj-lt"/>
              <a:buAutoNum type="arabicPeriod"/>
            </a:pPr>
            <a:r>
              <a:rPr lang="en-US" dirty="0"/>
              <a:t>Navigate to, or type the path to your desired executable.</a:t>
            </a:r>
          </a:p>
          <a:p>
            <a:pPr marL="457200" indent="-457200">
              <a:buFont typeface="+mj-lt"/>
              <a:buAutoNum type="arabicPeriod"/>
            </a:pPr>
            <a:r>
              <a:rPr lang="en-US" dirty="0"/>
              <a:t>It runs as the current user, </a:t>
            </a:r>
            <a:r>
              <a:rPr lang="en-US" dirty="0" err="1"/>
              <a:t>nt</a:t>
            </a:r>
            <a:r>
              <a:rPr lang="en-US" dirty="0"/>
              <a:t> authority/system.</a:t>
            </a:r>
          </a:p>
          <a:p>
            <a:endParaRPr lang="en-US" dirty="0"/>
          </a:p>
        </p:txBody>
      </p:sp>
    </p:spTree>
    <p:extLst>
      <p:ext uri="{BB962C8B-B14F-4D97-AF65-F5344CB8AC3E}">
        <p14:creationId xmlns:p14="http://schemas.microsoft.com/office/powerpoint/2010/main" val="3078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E54A-656A-45F5-B570-438A99C8498F}"/>
              </a:ext>
            </a:extLst>
          </p:cNvPr>
          <p:cNvSpPr>
            <a:spLocks noGrp="1"/>
          </p:cNvSpPr>
          <p:nvPr>
            <p:ph type="title"/>
          </p:nvPr>
        </p:nvSpPr>
        <p:spPr/>
        <p:txBody>
          <a:bodyPr/>
          <a:lstStyle/>
          <a:p>
            <a:r>
              <a:rPr lang="en-US" dirty="0"/>
              <a:t>Exploit – Step 1</a:t>
            </a:r>
          </a:p>
        </p:txBody>
      </p:sp>
      <p:pic>
        <p:nvPicPr>
          <p:cNvPr id="5" name="Content Placeholder 4">
            <a:extLst>
              <a:ext uri="{FF2B5EF4-FFF2-40B4-BE49-F238E27FC236}">
                <a16:creationId xmlns:a16="http://schemas.microsoft.com/office/drawing/2014/main" id="{CD91B030-6108-4FFC-AE54-A84D5744C48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78227" y="1828800"/>
            <a:ext cx="6835546" cy="4267199"/>
          </a:xfrm>
        </p:spPr>
      </p:pic>
    </p:spTree>
    <p:extLst>
      <p:ext uri="{BB962C8B-B14F-4D97-AF65-F5344CB8AC3E}">
        <p14:creationId xmlns:p14="http://schemas.microsoft.com/office/powerpoint/2010/main" val="40355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E54A-656A-45F5-B570-438A99C8498F}"/>
              </a:ext>
            </a:extLst>
          </p:cNvPr>
          <p:cNvSpPr>
            <a:spLocks noGrp="1"/>
          </p:cNvSpPr>
          <p:nvPr>
            <p:ph type="title"/>
          </p:nvPr>
        </p:nvSpPr>
        <p:spPr/>
        <p:txBody>
          <a:bodyPr/>
          <a:lstStyle/>
          <a:p>
            <a:r>
              <a:rPr lang="en-US" dirty="0"/>
              <a:t>Exploit – Step 2</a:t>
            </a:r>
          </a:p>
        </p:txBody>
      </p:sp>
      <p:pic>
        <p:nvPicPr>
          <p:cNvPr id="5" name="Content Placeholder 4">
            <a:extLst>
              <a:ext uri="{FF2B5EF4-FFF2-40B4-BE49-F238E27FC236}">
                <a16:creationId xmlns:a16="http://schemas.microsoft.com/office/drawing/2014/main" id="{CD91B030-6108-4FFC-AE54-A84D5744C48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79561" y="1828800"/>
            <a:ext cx="6832877" cy="4267199"/>
          </a:xfrm>
        </p:spPr>
      </p:pic>
    </p:spTree>
    <p:extLst>
      <p:ext uri="{BB962C8B-B14F-4D97-AF65-F5344CB8AC3E}">
        <p14:creationId xmlns:p14="http://schemas.microsoft.com/office/powerpoint/2010/main" val="321922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E54A-656A-45F5-B570-438A99C8498F}"/>
              </a:ext>
            </a:extLst>
          </p:cNvPr>
          <p:cNvSpPr>
            <a:spLocks noGrp="1"/>
          </p:cNvSpPr>
          <p:nvPr>
            <p:ph type="title"/>
          </p:nvPr>
        </p:nvSpPr>
        <p:spPr/>
        <p:txBody>
          <a:bodyPr/>
          <a:lstStyle/>
          <a:p>
            <a:r>
              <a:rPr lang="en-US" dirty="0"/>
              <a:t>Exploit – Step 3</a:t>
            </a:r>
          </a:p>
        </p:txBody>
      </p:sp>
      <p:pic>
        <p:nvPicPr>
          <p:cNvPr id="5" name="Content Placeholder 4">
            <a:extLst>
              <a:ext uri="{FF2B5EF4-FFF2-40B4-BE49-F238E27FC236}">
                <a16:creationId xmlns:a16="http://schemas.microsoft.com/office/drawing/2014/main" id="{CD91B030-6108-4FFC-AE54-A84D5744C48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94223" y="1828800"/>
            <a:ext cx="6803552" cy="4267199"/>
          </a:xfrm>
        </p:spPr>
      </p:pic>
    </p:spTree>
    <p:extLst>
      <p:ext uri="{BB962C8B-B14F-4D97-AF65-F5344CB8AC3E}">
        <p14:creationId xmlns:p14="http://schemas.microsoft.com/office/powerpoint/2010/main" val="220447118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13783</TotalTime>
  <Words>2744</Words>
  <Application>Microsoft Office PowerPoint</Application>
  <PresentationFormat>Widescreen</PresentationFormat>
  <Paragraphs>293</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Candara</vt:lpstr>
      <vt:lpstr>Consolas</vt:lpstr>
      <vt:lpstr>Times New Roman</vt:lpstr>
      <vt:lpstr>Tech Computer 16x9</vt:lpstr>
      <vt:lpstr>The Landscape of USB Driver Vulnerabilities</vt:lpstr>
      <vt:lpstr>Topics</vt:lpstr>
      <vt:lpstr>The "Original" Exploit</vt:lpstr>
      <vt:lpstr>The Drop</vt:lpstr>
      <vt:lpstr>Razer's Response</vt:lpstr>
      <vt:lpstr>How does it work?</vt:lpstr>
      <vt:lpstr>Exploit – Step 1</vt:lpstr>
      <vt:lpstr>Exploit – Step 2</vt:lpstr>
      <vt:lpstr>Exploit – Step 3</vt:lpstr>
      <vt:lpstr>Exploit – Step 4</vt:lpstr>
      <vt:lpstr>One time use?</vt:lpstr>
      <vt:lpstr>Reset – Step 1</vt:lpstr>
      <vt:lpstr>Reset – Show Devices not Present</vt:lpstr>
      <vt:lpstr>Reset – Identify Device</vt:lpstr>
      <vt:lpstr>Not just Razer</vt:lpstr>
      <vt:lpstr>The Blame Game</vt:lpstr>
      <vt:lpstr>The Driver Installation Process</vt:lpstr>
      <vt:lpstr>Driver Installation Overview</vt:lpstr>
      <vt:lpstr>USB Device Identification</vt:lpstr>
      <vt:lpstr>INF Files</vt:lpstr>
      <vt:lpstr>INF File Example</vt:lpstr>
      <vt:lpstr>Windows Driver Store </vt:lpstr>
      <vt:lpstr>Microsoft Update Catalog</vt:lpstr>
      <vt:lpstr>Unpacking the Driver</vt:lpstr>
      <vt:lpstr>Driver Installation</vt:lpstr>
      <vt:lpstr>INF File Example (Part 2)</vt:lpstr>
      <vt:lpstr>Things that make you go hmm…</vt:lpstr>
      <vt:lpstr>Are there more drivers out there with vulnerable installers?</vt:lpstr>
      <vt:lpstr>Would it be possible to emulate a USB device without hardware?</vt:lpstr>
      <vt:lpstr>Could drivers be abused in other ways?</vt:lpstr>
      <vt:lpstr>Could non-USB devices have similar vulnerabilities?</vt:lpstr>
      <vt:lpstr>Side Note: PrintNightmare</vt:lpstr>
      <vt:lpstr>Side Note: EvilPrinter</vt:lpstr>
      <vt:lpstr>Emulating a USB Device</vt:lpstr>
      <vt:lpstr>Pre-requisites</vt:lpstr>
      <vt:lpstr> USB Gadget Instructions</vt:lpstr>
      <vt:lpstr>Emulating a USB Device</vt:lpstr>
      <vt:lpstr>Overview</vt:lpstr>
      <vt:lpstr>Setting up the Arduino IDE</vt:lpstr>
      <vt:lpstr>First Digistump Project</vt:lpstr>
      <vt:lpstr>Find the driver</vt:lpstr>
      <vt:lpstr>Hack the Driver</vt:lpstr>
      <vt:lpstr>Simplify the Sketch</vt:lpstr>
      <vt:lpstr>Try it 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Landscape of USB Driver Vulnerabilities</dc:title>
  <dc:creator>xync</dc:creator>
  <cp:lastModifiedBy>xync</cp:lastModifiedBy>
  <cp:revision>5</cp:revision>
  <dcterms:created xsi:type="dcterms:W3CDTF">2021-10-09T14:06:22Z</dcterms:created>
  <dcterms:modified xsi:type="dcterms:W3CDTF">2021-10-22T23:37:17Z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