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63a3caee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63a3caee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f9e31bba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f9e31bba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f9e31bba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f9e31bba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f9e31bba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f9e31bba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f9e31bb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f9e31bb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f9e31bb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f9e31bb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f9e31bba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f9e31bba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3a3caee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3a3caee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f9e31bba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f9e31bba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f9e31bba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f9e31bba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f9e31bba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f9e31bba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3a3caee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3a3caee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Guide TP5 (1</a:t>
            </a:r>
            <a:r>
              <a:rPr lang="en"/>
              <a:t>/2</a:t>
            </a:r>
            <a:r>
              <a:rPr lang="en"/>
              <a: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INF8808 | Hiver 2021</a:t>
            </a:r>
            <a:endParaRPr/>
          </a:p>
        </p:txBody>
      </p:sp>
      <p:pic>
        <p:nvPicPr>
          <p:cNvPr id="56" name="Google Shape;56;p13"/>
          <p:cNvPicPr preferRelativeResize="0"/>
          <p:nvPr/>
        </p:nvPicPr>
        <p:blipFill>
          <a:blip r:embed="rId3">
            <a:alphaModFix/>
          </a:blip>
          <a:stretch>
            <a:fillRect/>
          </a:stretch>
        </p:blipFill>
        <p:spPr>
          <a:xfrm>
            <a:off x="0" y="0"/>
            <a:ext cx="2784267" cy="1211975"/>
          </a:xfrm>
          <a:prstGeom prst="rect">
            <a:avLst/>
          </a:prstGeom>
          <a:noFill/>
          <a:ln>
            <a:noFill/>
          </a:ln>
        </p:spPr>
      </p:pic>
      <p:sp>
        <p:nvSpPr>
          <p:cNvPr id="57" name="Google Shape;57;p13"/>
          <p:cNvSpPr txBox="1"/>
          <p:nvPr>
            <p:ph idx="1" type="subTitle"/>
          </p:nvPr>
        </p:nvSpPr>
        <p:spPr>
          <a:xfrm>
            <a:off x="311700" y="36267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Version Python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37" name="Google Shape;137;p22"/>
          <p:cNvCxnSpPr/>
          <p:nvPr/>
        </p:nvCxnSpPr>
        <p:spPr>
          <a:xfrm>
            <a:off x="-27600" y="652325"/>
            <a:ext cx="9199200" cy="0"/>
          </a:xfrm>
          <a:prstGeom prst="straightConnector1">
            <a:avLst/>
          </a:prstGeom>
          <a:noFill/>
          <a:ln cap="flat" cmpd="sng" w="19050">
            <a:solidFill>
              <a:schemeClr val="dk2"/>
            </a:solidFill>
            <a:prstDash val="solid"/>
            <a:round/>
            <a:headEnd len="med" w="med" type="none"/>
            <a:tailEnd len="med" w="med" type="none"/>
          </a:ln>
        </p:spPr>
      </p:cxnSp>
      <p:sp>
        <p:nvSpPr>
          <p:cNvPr id="138" name="Google Shape;138;p22"/>
          <p:cNvSpPr txBox="1"/>
          <p:nvPr>
            <p:ph type="title"/>
          </p:nvPr>
        </p:nvSpPr>
        <p:spPr>
          <a:xfrm>
            <a:off x="291500" y="83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Panneau d'information</a:t>
            </a:r>
            <a:endParaRPr/>
          </a:p>
        </p:txBody>
      </p:sp>
      <p:pic>
        <p:nvPicPr>
          <p:cNvPr id="139" name="Google Shape;139;p22"/>
          <p:cNvPicPr preferRelativeResize="0"/>
          <p:nvPr/>
        </p:nvPicPr>
        <p:blipFill>
          <a:blip r:embed="rId3">
            <a:alphaModFix/>
          </a:blip>
          <a:stretch>
            <a:fillRect/>
          </a:stretch>
        </p:blipFill>
        <p:spPr>
          <a:xfrm>
            <a:off x="911450" y="820675"/>
            <a:ext cx="6247410" cy="4182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45" name="Google Shape;145;p23"/>
          <p:cNvCxnSpPr/>
          <p:nvPr/>
        </p:nvCxnSpPr>
        <p:spPr>
          <a:xfrm>
            <a:off x="-27600" y="652325"/>
            <a:ext cx="9199200" cy="0"/>
          </a:xfrm>
          <a:prstGeom prst="straightConnector1">
            <a:avLst/>
          </a:prstGeom>
          <a:noFill/>
          <a:ln cap="flat" cmpd="sng" w="19050">
            <a:solidFill>
              <a:schemeClr val="dk2"/>
            </a:solidFill>
            <a:prstDash val="solid"/>
            <a:round/>
            <a:headEnd len="med" w="med" type="none"/>
            <a:tailEnd len="med" w="med" type="none"/>
          </a:ln>
        </p:spPr>
      </p:cxnSp>
      <p:sp>
        <p:nvSpPr>
          <p:cNvPr id="146" name="Google Shape;146;p23"/>
          <p:cNvSpPr txBox="1"/>
          <p:nvPr>
            <p:ph type="title"/>
          </p:nvPr>
        </p:nvSpPr>
        <p:spPr>
          <a:xfrm>
            <a:off x="291500" y="834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Info générales</a:t>
            </a:r>
            <a:endParaRPr/>
          </a:p>
        </p:txBody>
      </p:sp>
      <p:sp>
        <p:nvSpPr>
          <p:cNvPr id="147" name="Google Shape;147;p23"/>
          <p:cNvSpPr txBox="1"/>
          <p:nvPr>
            <p:ph type="title"/>
          </p:nvPr>
        </p:nvSpPr>
        <p:spPr>
          <a:xfrm>
            <a:off x="291500" y="656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sz="2200">
                <a:solidFill>
                  <a:schemeClr val="accent3"/>
                </a:solidFill>
              </a:rPr>
              <a:t>Structure des fichiers</a:t>
            </a:r>
            <a:endParaRPr i="1" sz="2200">
              <a:solidFill>
                <a:schemeClr val="accent3"/>
              </a:solidFill>
            </a:endParaRPr>
          </a:p>
          <a:p>
            <a:pPr indent="0" lvl="0" marL="0" rtl="0" algn="l">
              <a:spcBef>
                <a:spcPts val="0"/>
              </a:spcBef>
              <a:spcAft>
                <a:spcPts val="0"/>
              </a:spcAft>
              <a:buNone/>
            </a:pPr>
            <a:r>
              <a:t/>
            </a:r>
            <a:endParaRPr i="1" sz="2200">
              <a:solidFill>
                <a:schemeClr val="accent3"/>
              </a:solidFill>
            </a:endParaRPr>
          </a:p>
        </p:txBody>
      </p:sp>
      <p:sp>
        <p:nvSpPr>
          <p:cNvPr id="148" name="Google Shape;148;p23"/>
          <p:cNvSpPr txBox="1"/>
          <p:nvPr>
            <p:ph idx="1" type="body"/>
          </p:nvPr>
        </p:nvSpPr>
        <p:spPr>
          <a:xfrm>
            <a:off x="3382450" y="1540425"/>
            <a:ext cx="5143500" cy="2995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accent4"/>
              </a:buClr>
              <a:buSzPts val="1400"/>
              <a:buChar char="●"/>
            </a:pPr>
            <a:r>
              <a:rPr lang="en" sz="1400"/>
              <a:t>Creer le </a:t>
            </a:r>
            <a:r>
              <a:rPr i="1" lang="en" sz="1400"/>
              <a:t>venv</a:t>
            </a:r>
            <a:r>
              <a:rPr lang="en" sz="1400"/>
              <a:t> et installer le </a:t>
            </a:r>
            <a:r>
              <a:rPr i="1" lang="en" sz="1400"/>
              <a:t>requirements.txt</a:t>
            </a:r>
            <a:endParaRPr i="1" sz="1400"/>
          </a:p>
          <a:p>
            <a:pPr indent="0" lvl="0" marL="457200" rtl="0" algn="l">
              <a:spcBef>
                <a:spcPts val="1200"/>
              </a:spcBef>
              <a:spcAft>
                <a:spcPts val="0"/>
              </a:spcAft>
              <a:buNone/>
            </a:pPr>
            <a:r>
              <a:t/>
            </a:r>
            <a:endParaRPr i="1" sz="1400"/>
          </a:p>
          <a:p>
            <a:pPr indent="-317500" lvl="0" marL="457200" rtl="0" algn="l">
              <a:spcBef>
                <a:spcPts val="1200"/>
              </a:spcBef>
              <a:spcAft>
                <a:spcPts val="0"/>
              </a:spcAft>
              <a:buClr>
                <a:schemeClr val="accent4"/>
              </a:buClr>
              <a:buSzPts val="1400"/>
              <a:buChar char="●"/>
            </a:pPr>
            <a:r>
              <a:rPr lang="en" sz="1400"/>
              <a:t>Vous n'avez pas besoin de modifier </a:t>
            </a:r>
            <a:r>
              <a:rPr b="1" i="1" lang="en" sz="1400"/>
              <a:t>app.py</a:t>
            </a:r>
            <a:r>
              <a:rPr lang="en" sz="1400"/>
              <a:t> et </a:t>
            </a:r>
            <a:r>
              <a:rPr b="1" i="1" lang="en" sz="1400"/>
              <a:t>server.py</a:t>
            </a:r>
            <a:r>
              <a:rPr lang="en" sz="1400"/>
              <a:t> </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Clr>
                <a:schemeClr val="accent4"/>
              </a:buClr>
              <a:buSzPts val="1400"/>
              <a:buChar char="●"/>
            </a:pPr>
            <a:r>
              <a:rPr lang="en" sz="1400"/>
              <a:t>Vous devrez remplir les différentes sections </a:t>
            </a:r>
            <a:r>
              <a:rPr b="1" lang="en" sz="1400"/>
              <a:t>TODO</a:t>
            </a:r>
            <a:r>
              <a:rPr lang="en" sz="1400"/>
              <a:t> dans les fichiers</a:t>
            </a:r>
            <a:endParaRPr sz="1400"/>
          </a:p>
        </p:txBody>
      </p:sp>
      <p:pic>
        <p:nvPicPr>
          <p:cNvPr id="149" name="Google Shape;149;p23"/>
          <p:cNvPicPr preferRelativeResize="0"/>
          <p:nvPr/>
        </p:nvPicPr>
        <p:blipFill rotWithShape="1">
          <a:blip r:embed="rId3">
            <a:alphaModFix/>
          </a:blip>
          <a:srcRect b="0" l="14037" r="0" t="0"/>
          <a:stretch/>
        </p:blipFill>
        <p:spPr>
          <a:xfrm>
            <a:off x="437225" y="1381250"/>
            <a:ext cx="2269125" cy="289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cxnSp>
        <p:nvCxnSpPr>
          <p:cNvPr id="154" name="Google Shape;154;p24"/>
          <p:cNvCxnSpPr/>
          <p:nvPr/>
        </p:nvCxnSpPr>
        <p:spPr>
          <a:xfrm>
            <a:off x="-27600" y="577475"/>
            <a:ext cx="9199200" cy="0"/>
          </a:xfrm>
          <a:prstGeom prst="straightConnector1">
            <a:avLst/>
          </a:prstGeom>
          <a:noFill/>
          <a:ln cap="flat" cmpd="sng" w="19050">
            <a:solidFill>
              <a:schemeClr val="dk2"/>
            </a:solidFill>
            <a:prstDash val="solid"/>
            <a:round/>
            <a:headEnd len="med" w="med" type="none"/>
            <a:tailEnd len="med" w="med" type="none"/>
          </a:ln>
        </p:spPr>
      </p:cxnSp>
      <p:sp>
        <p:nvSpPr>
          <p:cNvPr id="155" name="Google Shape;155;p24"/>
          <p:cNvSpPr txBox="1"/>
          <p:nvPr>
            <p:ph type="title"/>
          </p:nvPr>
        </p:nvSpPr>
        <p:spPr>
          <a:xfrm>
            <a:off x="291500" y="8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Soumission</a:t>
            </a:r>
            <a:endParaRPr/>
          </a:p>
        </p:txBody>
      </p:sp>
      <p:sp>
        <p:nvSpPr>
          <p:cNvPr id="156" name="Google Shape;156;p24"/>
          <p:cNvSpPr txBox="1"/>
          <p:nvPr/>
        </p:nvSpPr>
        <p:spPr>
          <a:xfrm>
            <a:off x="257250" y="1878425"/>
            <a:ext cx="862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200"/>
              <a:t>Date de remise: 12 Avril 23h59</a:t>
            </a:r>
            <a:endParaRPr sz="4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cxnSp>
        <p:nvCxnSpPr>
          <p:cNvPr id="161" name="Google Shape;161;p25"/>
          <p:cNvCxnSpPr/>
          <p:nvPr/>
        </p:nvCxnSpPr>
        <p:spPr>
          <a:xfrm>
            <a:off x="-27600" y="577475"/>
            <a:ext cx="9199200" cy="0"/>
          </a:xfrm>
          <a:prstGeom prst="straightConnector1">
            <a:avLst/>
          </a:prstGeom>
          <a:noFill/>
          <a:ln cap="flat" cmpd="sng" w="19050">
            <a:solidFill>
              <a:schemeClr val="dk2"/>
            </a:solidFill>
            <a:prstDash val="solid"/>
            <a:round/>
            <a:headEnd len="med" w="med" type="none"/>
            <a:tailEnd len="med" w="med" type="none"/>
          </a:ln>
        </p:spPr>
      </p:cxnSp>
      <p:sp>
        <p:nvSpPr>
          <p:cNvPr id="162" name="Google Shape;162;p25"/>
          <p:cNvSpPr txBox="1"/>
          <p:nvPr>
            <p:ph type="title"/>
          </p:nvPr>
        </p:nvSpPr>
        <p:spPr>
          <a:xfrm>
            <a:off x="291500" y="8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a:t>
            </a:r>
            <a:endParaRPr/>
          </a:p>
        </p:txBody>
      </p:sp>
      <p:pic>
        <p:nvPicPr>
          <p:cNvPr id="163" name="Google Shape;163;p25"/>
          <p:cNvPicPr preferRelativeResize="0"/>
          <p:nvPr/>
        </p:nvPicPr>
        <p:blipFill>
          <a:blip r:embed="rId3">
            <a:alphaModFix/>
          </a:blip>
          <a:stretch>
            <a:fillRect/>
          </a:stretch>
        </p:blipFill>
        <p:spPr>
          <a:xfrm>
            <a:off x="3109774" y="1857125"/>
            <a:ext cx="2143125" cy="214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Menu du jour - TP5</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Objectifs</a:t>
            </a:r>
            <a:endParaRPr/>
          </a:p>
          <a:p>
            <a:pPr indent="-342900" lvl="0" marL="457200" rtl="0" algn="l">
              <a:spcBef>
                <a:spcPts val="0"/>
              </a:spcBef>
              <a:spcAft>
                <a:spcPts val="0"/>
              </a:spcAft>
              <a:buSzPts val="1800"/>
              <a:buChar char="●"/>
            </a:pPr>
            <a:r>
              <a:rPr lang="en"/>
              <a:t>Données</a:t>
            </a:r>
            <a:endParaRPr/>
          </a:p>
          <a:p>
            <a:pPr indent="-342900" lvl="0" marL="457200" rtl="0" algn="l">
              <a:spcBef>
                <a:spcPts val="0"/>
              </a:spcBef>
              <a:spcAft>
                <a:spcPts val="0"/>
              </a:spcAft>
              <a:buSzPts val="1800"/>
              <a:buChar char="●"/>
            </a:pPr>
            <a:r>
              <a:rPr lang="en"/>
              <a:t>Prétraitement des données</a:t>
            </a:r>
            <a:endParaRPr/>
          </a:p>
          <a:p>
            <a:pPr indent="-342900" lvl="0" marL="457200" rtl="0" algn="l">
              <a:spcBef>
                <a:spcPts val="0"/>
              </a:spcBef>
              <a:spcAft>
                <a:spcPts val="0"/>
              </a:spcAft>
              <a:buSzPts val="1800"/>
              <a:buChar char="●"/>
            </a:pPr>
            <a:r>
              <a:rPr lang="en"/>
              <a:t>Carte à nuage de points</a:t>
            </a:r>
            <a:endParaRPr/>
          </a:p>
          <a:p>
            <a:pPr indent="-342900" lvl="0" marL="457200" rtl="0" algn="l">
              <a:spcBef>
                <a:spcPts val="0"/>
              </a:spcBef>
              <a:spcAft>
                <a:spcPts val="0"/>
              </a:spcAft>
              <a:buSzPts val="1800"/>
              <a:buChar char="●"/>
            </a:pPr>
            <a:r>
              <a:rPr lang="en"/>
              <a:t>Info-bulle</a:t>
            </a:r>
            <a:endParaRPr/>
          </a:p>
          <a:p>
            <a:pPr indent="-342900" lvl="0" marL="457200" rtl="0" algn="l">
              <a:spcBef>
                <a:spcPts val="0"/>
              </a:spcBef>
              <a:spcAft>
                <a:spcPts val="0"/>
              </a:spcAft>
              <a:buSzPts val="1800"/>
              <a:buChar char="●"/>
            </a:pPr>
            <a:r>
              <a:rPr lang="en"/>
              <a:t>Panneau d'information</a:t>
            </a:r>
            <a:endParaRPr/>
          </a:p>
          <a:p>
            <a:pPr indent="-342900" lvl="0" marL="457200" rtl="0" algn="l">
              <a:spcBef>
                <a:spcPts val="0"/>
              </a:spcBef>
              <a:spcAft>
                <a:spcPts val="0"/>
              </a:spcAft>
              <a:buSzPts val="1800"/>
              <a:buChar char="●"/>
            </a:pPr>
            <a:r>
              <a:rPr lang="en"/>
              <a:t>Info générales</a:t>
            </a:r>
            <a:endParaRPr/>
          </a:p>
          <a:p>
            <a:pPr indent="-342900" lvl="0" marL="457200" rtl="0" algn="l">
              <a:spcBef>
                <a:spcPts val="0"/>
              </a:spcBef>
              <a:spcAft>
                <a:spcPts val="0"/>
              </a:spcAft>
              <a:buSzPts val="1800"/>
              <a:buChar char="●"/>
            </a:pPr>
            <a:r>
              <a:rPr lang="en"/>
              <a:t>Submission</a:t>
            </a:r>
            <a:endParaRPr/>
          </a:p>
          <a:p>
            <a:pPr indent="-342900" lvl="0" marL="457200" rtl="0" algn="l">
              <a:spcBef>
                <a:spcPts val="0"/>
              </a:spcBef>
              <a:spcAft>
                <a:spcPts val="0"/>
              </a:spcAft>
              <a:buSzPts val="1800"/>
              <a:buChar char="●"/>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275700" y="786300"/>
            <a:ext cx="8592600" cy="720900"/>
          </a:xfrm>
          <a:prstGeom prst="rect">
            <a:avLst/>
          </a:prstGeom>
        </p:spPr>
        <p:txBody>
          <a:bodyPr anchorCtr="0" anchor="t" bIns="91425" lIns="91425" spcFirstLastPara="1" rIns="91425" wrap="square" tIns="91425">
            <a:normAutofit/>
          </a:bodyPr>
          <a:lstStyle/>
          <a:p>
            <a:pPr indent="-330200" lvl="0" marL="457200" rtl="0" algn="l">
              <a:lnSpc>
                <a:spcPct val="95000"/>
              </a:lnSpc>
              <a:spcBef>
                <a:spcPts val="0"/>
              </a:spcBef>
              <a:spcAft>
                <a:spcPts val="0"/>
              </a:spcAft>
              <a:buClr>
                <a:schemeClr val="accent4"/>
              </a:buClr>
              <a:buSzPts val="1600"/>
              <a:buChar char="●"/>
            </a:pPr>
            <a:r>
              <a:rPr lang="en" sz="1600"/>
              <a:t>L'objectif de ce travail pratique est de créer une carte à nuages de points (scatter map) interactive à l'aide de données ouvertes en formats JSON et GeoJSON.</a:t>
            </a:r>
            <a:endParaRPr sz="1600"/>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70" name="Google Shape;70;p15"/>
          <p:cNvCxnSpPr/>
          <p:nvPr/>
        </p:nvCxnSpPr>
        <p:spPr>
          <a:xfrm>
            <a:off x="-27600" y="652325"/>
            <a:ext cx="9199200" cy="0"/>
          </a:xfrm>
          <a:prstGeom prst="straightConnector1">
            <a:avLst/>
          </a:prstGeom>
          <a:noFill/>
          <a:ln cap="flat" cmpd="sng" w="19050">
            <a:solidFill>
              <a:schemeClr val="dk2"/>
            </a:solidFill>
            <a:prstDash val="solid"/>
            <a:round/>
            <a:headEnd len="med" w="med" type="none"/>
            <a:tailEnd len="med" w="med" type="none"/>
          </a:ln>
        </p:spPr>
      </p:cxnSp>
      <p:sp>
        <p:nvSpPr>
          <p:cNvPr id="71" name="Google Shape;71;p15"/>
          <p:cNvSpPr txBox="1"/>
          <p:nvPr>
            <p:ph type="title"/>
          </p:nvPr>
        </p:nvSpPr>
        <p:spPr>
          <a:xfrm>
            <a:off x="291500" y="83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Objectifs</a:t>
            </a:r>
            <a:endParaRPr/>
          </a:p>
        </p:txBody>
      </p:sp>
      <p:pic>
        <p:nvPicPr>
          <p:cNvPr id="72" name="Google Shape;72;p15"/>
          <p:cNvPicPr preferRelativeResize="0"/>
          <p:nvPr/>
        </p:nvPicPr>
        <p:blipFill>
          <a:blip r:embed="rId3">
            <a:alphaModFix/>
          </a:blip>
          <a:stretch>
            <a:fillRect/>
          </a:stretch>
        </p:blipFill>
        <p:spPr>
          <a:xfrm>
            <a:off x="1281900" y="1371725"/>
            <a:ext cx="6035599" cy="3771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1584950"/>
            <a:ext cx="8520600" cy="3244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accent4"/>
              </a:buClr>
              <a:buSzPts val="1600"/>
              <a:buChar char="●"/>
            </a:pPr>
            <a:r>
              <a:rPr lang="en" sz="1600"/>
              <a:t>Le premier jeu de données, représentant les données sur les rues piétonnes.</a:t>
            </a:r>
            <a:endParaRPr sz="1600"/>
          </a:p>
          <a:p>
            <a:pPr indent="-304800" lvl="1" marL="914400" rtl="0" algn="l">
              <a:spcBef>
                <a:spcPts val="0"/>
              </a:spcBef>
              <a:spcAft>
                <a:spcPts val="0"/>
              </a:spcAft>
              <a:buClr>
                <a:schemeClr val="accent4"/>
              </a:buClr>
              <a:buSzPts val="1200"/>
              <a:buChar char="○"/>
            </a:pPr>
            <a:r>
              <a:rPr lang="en" sz="1200"/>
              <a:t>L'ensemble de données contient de nombreuses propriétés. Les propriétés suivantes peuvent être utiles pour ce travail pratique:</a:t>
            </a:r>
            <a:endParaRPr sz="1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150"/>
          </a:p>
          <a:p>
            <a:pPr indent="0" lvl="0" marL="457200" rtl="0" algn="l">
              <a:spcBef>
                <a:spcPts val="1200"/>
              </a:spcBef>
              <a:spcAft>
                <a:spcPts val="0"/>
              </a:spcAft>
              <a:buNone/>
            </a:pPr>
            <a:r>
              <a:t/>
            </a:r>
            <a:endParaRPr/>
          </a:p>
          <a:p>
            <a:pPr indent="0" lvl="0" marL="914400" rtl="0" algn="l">
              <a:spcBef>
                <a:spcPts val="1200"/>
              </a:spcBef>
              <a:spcAft>
                <a:spcPts val="1200"/>
              </a:spcAft>
              <a:buNone/>
            </a:pPr>
            <a:r>
              <a:t/>
            </a:r>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79" name="Google Shape;79;p16"/>
          <p:cNvCxnSpPr/>
          <p:nvPr/>
        </p:nvCxnSpPr>
        <p:spPr>
          <a:xfrm>
            <a:off x="-27600" y="652325"/>
            <a:ext cx="9199200" cy="0"/>
          </a:xfrm>
          <a:prstGeom prst="straightConnector1">
            <a:avLst/>
          </a:prstGeom>
          <a:noFill/>
          <a:ln cap="flat" cmpd="sng" w="19050">
            <a:solidFill>
              <a:schemeClr val="dk2"/>
            </a:solidFill>
            <a:prstDash val="solid"/>
            <a:round/>
            <a:headEnd len="med" w="med" type="none"/>
            <a:tailEnd len="med" w="med" type="none"/>
          </a:ln>
        </p:spPr>
      </p:cxnSp>
      <p:sp>
        <p:nvSpPr>
          <p:cNvPr id="80" name="Google Shape;80;p16"/>
          <p:cNvSpPr txBox="1"/>
          <p:nvPr>
            <p:ph type="title"/>
          </p:nvPr>
        </p:nvSpPr>
        <p:spPr>
          <a:xfrm>
            <a:off x="291500" y="83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Données</a:t>
            </a:r>
            <a:endParaRPr/>
          </a:p>
        </p:txBody>
      </p:sp>
      <p:sp>
        <p:nvSpPr>
          <p:cNvPr id="81" name="Google Shape;81;p16"/>
          <p:cNvSpPr txBox="1"/>
          <p:nvPr>
            <p:ph type="title"/>
          </p:nvPr>
        </p:nvSpPr>
        <p:spPr>
          <a:xfrm>
            <a:off x="291500" y="656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200">
                <a:solidFill>
                  <a:schemeClr val="accent3"/>
                </a:solidFill>
              </a:rPr>
              <a:t>Vous allez utiliser 2 ensembles de données</a:t>
            </a:r>
            <a:endParaRPr i="1" sz="2200">
              <a:solidFill>
                <a:schemeClr val="accent3"/>
              </a:solidFill>
            </a:endParaRPr>
          </a:p>
        </p:txBody>
      </p:sp>
      <p:pic>
        <p:nvPicPr>
          <p:cNvPr id="82" name="Google Shape;82;p16"/>
          <p:cNvPicPr preferRelativeResize="0"/>
          <p:nvPr/>
        </p:nvPicPr>
        <p:blipFill>
          <a:blip r:embed="rId3">
            <a:alphaModFix/>
          </a:blip>
          <a:stretch>
            <a:fillRect/>
          </a:stretch>
        </p:blipFill>
        <p:spPr>
          <a:xfrm>
            <a:off x="932875" y="2665875"/>
            <a:ext cx="6352350" cy="153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311700" y="1506025"/>
            <a:ext cx="8520600" cy="1396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accent4"/>
              </a:buClr>
              <a:buSzPts val="1600"/>
              <a:buChar char="●"/>
            </a:pPr>
            <a:r>
              <a:rPr lang="en" sz="1600"/>
              <a:t>Le second jeu de données contient toutes les géométries nécessaires pour afficher les arrondissements sur une carte.</a:t>
            </a:r>
            <a:endParaRPr sz="1600"/>
          </a:p>
          <a:p>
            <a:pPr indent="-301625" lvl="1" marL="914400" rtl="0" algn="l">
              <a:spcBef>
                <a:spcPts val="0"/>
              </a:spcBef>
              <a:spcAft>
                <a:spcPts val="0"/>
              </a:spcAft>
              <a:buClr>
                <a:schemeClr val="accent4"/>
              </a:buClr>
              <a:buSzPts val="1150"/>
              <a:buChar char="○"/>
            </a:pPr>
            <a:r>
              <a:rPr lang="en" sz="1150"/>
              <a:t>L'ensemble de données contient de nombreuses propriétés. Les propriétés suivantes peuvent être utiles pour ce travail pratique:</a:t>
            </a:r>
            <a:endParaRPr/>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89" name="Google Shape;89;p17"/>
          <p:cNvCxnSpPr/>
          <p:nvPr/>
        </p:nvCxnSpPr>
        <p:spPr>
          <a:xfrm>
            <a:off x="-27600" y="652325"/>
            <a:ext cx="9199200" cy="0"/>
          </a:xfrm>
          <a:prstGeom prst="straightConnector1">
            <a:avLst/>
          </a:prstGeom>
          <a:noFill/>
          <a:ln cap="flat" cmpd="sng" w="19050">
            <a:solidFill>
              <a:schemeClr val="dk2"/>
            </a:solidFill>
            <a:prstDash val="solid"/>
            <a:round/>
            <a:headEnd len="med" w="med" type="none"/>
            <a:tailEnd len="med" w="med" type="none"/>
          </a:ln>
        </p:spPr>
      </p:cxnSp>
      <p:sp>
        <p:nvSpPr>
          <p:cNvPr id="90" name="Google Shape;90;p17"/>
          <p:cNvSpPr txBox="1"/>
          <p:nvPr>
            <p:ph type="title"/>
          </p:nvPr>
        </p:nvSpPr>
        <p:spPr>
          <a:xfrm>
            <a:off x="291500" y="83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Données</a:t>
            </a:r>
            <a:endParaRPr/>
          </a:p>
        </p:txBody>
      </p:sp>
      <p:sp>
        <p:nvSpPr>
          <p:cNvPr id="91" name="Google Shape;91;p17"/>
          <p:cNvSpPr txBox="1"/>
          <p:nvPr>
            <p:ph type="title"/>
          </p:nvPr>
        </p:nvSpPr>
        <p:spPr>
          <a:xfrm>
            <a:off x="291500" y="656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200">
                <a:solidFill>
                  <a:schemeClr val="accent3"/>
                </a:solidFill>
              </a:rPr>
              <a:t>Vous allez utiliser 2 ensembles de données</a:t>
            </a:r>
            <a:endParaRPr i="1" sz="2200">
              <a:solidFill>
                <a:schemeClr val="accent3"/>
              </a:solidFill>
            </a:endParaRPr>
          </a:p>
        </p:txBody>
      </p:sp>
      <p:pic>
        <p:nvPicPr>
          <p:cNvPr id="92" name="Google Shape;92;p17"/>
          <p:cNvPicPr preferRelativeResize="0"/>
          <p:nvPr/>
        </p:nvPicPr>
        <p:blipFill>
          <a:blip r:embed="rId3">
            <a:alphaModFix/>
          </a:blip>
          <a:stretch>
            <a:fillRect/>
          </a:stretch>
        </p:blipFill>
        <p:spPr>
          <a:xfrm>
            <a:off x="1749500" y="2945325"/>
            <a:ext cx="5033600" cy="97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cxnSp>
        <p:nvCxnSpPr>
          <p:cNvPr id="97" name="Google Shape;97;p18"/>
          <p:cNvCxnSpPr/>
          <p:nvPr/>
        </p:nvCxnSpPr>
        <p:spPr>
          <a:xfrm>
            <a:off x="-27600" y="652325"/>
            <a:ext cx="9199200" cy="0"/>
          </a:xfrm>
          <a:prstGeom prst="straightConnector1">
            <a:avLst/>
          </a:prstGeom>
          <a:noFill/>
          <a:ln cap="flat" cmpd="sng" w="19050">
            <a:solidFill>
              <a:schemeClr val="dk2"/>
            </a:solidFill>
            <a:prstDash val="solid"/>
            <a:round/>
            <a:headEnd len="med" w="med" type="none"/>
            <a:tailEnd len="med" w="med" type="none"/>
          </a:ln>
        </p:spPr>
      </p:cxnSp>
      <p:sp>
        <p:nvSpPr>
          <p:cNvPr id="98" name="Google Shape;98;p18"/>
          <p:cNvSpPr txBox="1"/>
          <p:nvPr>
            <p:ph type="title"/>
          </p:nvPr>
        </p:nvSpPr>
        <p:spPr>
          <a:xfrm>
            <a:off x="291500" y="834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Prétraitement des données</a:t>
            </a:r>
            <a:endParaRPr/>
          </a:p>
        </p:txBody>
      </p:sp>
      <p:sp>
        <p:nvSpPr>
          <p:cNvPr id="99" name="Google Shape;99;p18"/>
          <p:cNvSpPr txBox="1"/>
          <p:nvPr>
            <p:ph type="title"/>
          </p:nvPr>
        </p:nvSpPr>
        <p:spPr>
          <a:xfrm>
            <a:off x="212175" y="656150"/>
            <a:ext cx="8520600" cy="77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0000"/>
              <a:buFont typeface="Arial"/>
              <a:buNone/>
            </a:pPr>
            <a:r>
              <a:rPr i="1" lang="en" sz="2200">
                <a:solidFill>
                  <a:schemeClr val="accent3"/>
                </a:solidFill>
              </a:rPr>
              <a:t>Prétraiter les données que nous vous fournissons sur les rues piétonnes et sur la géographie de Montréal</a:t>
            </a:r>
            <a:endParaRPr i="1" sz="2200">
              <a:solidFill>
                <a:schemeClr val="accent3"/>
              </a:solidFill>
            </a:endParaRPr>
          </a:p>
          <a:p>
            <a:pPr indent="0" lvl="0" marL="0" rtl="0" algn="l">
              <a:spcBef>
                <a:spcPts val="0"/>
              </a:spcBef>
              <a:spcAft>
                <a:spcPts val="0"/>
              </a:spcAft>
              <a:buNone/>
            </a:pPr>
            <a:r>
              <a:t/>
            </a:r>
            <a:endParaRPr i="1" sz="2200">
              <a:solidFill>
                <a:schemeClr val="accent3"/>
              </a:solidFill>
            </a:endParaRPr>
          </a:p>
        </p:txBody>
      </p:sp>
      <p:sp>
        <p:nvSpPr>
          <p:cNvPr id="100" name="Google Shape;100;p18"/>
          <p:cNvSpPr txBox="1"/>
          <p:nvPr>
            <p:ph idx="1" type="body"/>
          </p:nvPr>
        </p:nvSpPr>
        <p:spPr>
          <a:xfrm>
            <a:off x="356250" y="1639600"/>
            <a:ext cx="8431500" cy="17853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chemeClr val="accent4"/>
              </a:buClr>
              <a:buSzPts val="1400"/>
              <a:buChar char="●"/>
            </a:pPr>
            <a:r>
              <a:rPr lang="en" sz="1300"/>
              <a:t>Les données contenues dans les fichiers GeoJSON et JSON sont brutes. Il est donc nécessaire de traiter certaines parties de celles-ci afin qu'elles puissent être correctement utilisées par la bibliothèque Plotly. Vous devrez effectuer ces étapes:</a:t>
            </a:r>
            <a:endParaRPr sz="1300"/>
          </a:p>
          <a:p>
            <a:pPr indent="-317500" lvl="1" marL="914400" rtl="0" algn="l">
              <a:spcBef>
                <a:spcPts val="0"/>
              </a:spcBef>
              <a:spcAft>
                <a:spcPts val="0"/>
              </a:spcAft>
              <a:buClr>
                <a:schemeClr val="accent4"/>
              </a:buClr>
              <a:buSzPts val="1400"/>
              <a:buChar char="○"/>
            </a:pPr>
            <a:r>
              <a:rPr lang="en" sz="1300"/>
              <a:t>Convertissez les données en un dataframe pandas - </a:t>
            </a:r>
            <a:r>
              <a:rPr b="1" lang="en" sz="1300"/>
              <a:t>‘fonction to_df’</a:t>
            </a:r>
            <a:endParaRPr b="1" sz="1300"/>
          </a:p>
          <a:p>
            <a:pPr indent="-317500" lvl="1" marL="914400" rtl="0" algn="l">
              <a:spcBef>
                <a:spcPts val="0"/>
              </a:spcBef>
              <a:spcAft>
                <a:spcPts val="0"/>
              </a:spcAft>
              <a:buClr>
                <a:schemeClr val="accent4"/>
              </a:buClr>
              <a:buSzPts val="1400"/>
              <a:buChar char="○"/>
            </a:pPr>
            <a:r>
              <a:rPr lang="en" sz="1300"/>
              <a:t>Simplifiez les noms qui seront affichés dans la légende - fonction </a:t>
            </a:r>
            <a:r>
              <a:rPr b="1" lang="en" sz="1300"/>
              <a:t>‘update_titles’</a:t>
            </a:r>
            <a:endParaRPr b="1" sz="1300"/>
          </a:p>
          <a:p>
            <a:pPr indent="-317500" lvl="1" marL="914400" rtl="0" algn="l">
              <a:spcBef>
                <a:spcPts val="0"/>
              </a:spcBef>
              <a:spcAft>
                <a:spcPts val="0"/>
              </a:spcAft>
              <a:buClr>
                <a:schemeClr val="accent4"/>
              </a:buClr>
              <a:buSzPts val="1400"/>
              <a:buChar char="○"/>
            </a:pPr>
            <a:r>
              <a:rPr lang="en" sz="1300"/>
              <a:t>Triez les données pour l'affichage - fonction </a:t>
            </a:r>
            <a:r>
              <a:rPr b="1" lang="en" sz="1300"/>
              <a:t>‘sort_df’</a:t>
            </a:r>
            <a:endParaRPr b="1" sz="1300"/>
          </a:p>
          <a:p>
            <a:pPr indent="-317500" lvl="1" marL="914400" rtl="0" algn="l">
              <a:spcBef>
                <a:spcPts val="0"/>
              </a:spcBef>
              <a:spcAft>
                <a:spcPts val="0"/>
              </a:spcAft>
              <a:buClr>
                <a:schemeClr val="accent4"/>
              </a:buClr>
              <a:buSzPts val="1400"/>
              <a:buChar char="○"/>
            </a:pPr>
            <a:r>
              <a:rPr lang="en" sz="1300"/>
              <a:t>Complétez une fonction utilitaire pour obtenir les noms des quartiers - fonction </a:t>
            </a:r>
            <a:r>
              <a:rPr b="1" lang="en" sz="1300"/>
              <a:t>‘get_neighborhoods’</a:t>
            </a:r>
            <a:endParaRPr b="1" sz="1300"/>
          </a:p>
        </p:txBody>
      </p:sp>
      <p:pic>
        <p:nvPicPr>
          <p:cNvPr id="101" name="Google Shape;101;p18"/>
          <p:cNvPicPr preferRelativeResize="0"/>
          <p:nvPr/>
        </p:nvPicPr>
        <p:blipFill>
          <a:blip r:embed="rId3">
            <a:alphaModFix/>
          </a:blip>
          <a:stretch>
            <a:fillRect/>
          </a:stretch>
        </p:blipFill>
        <p:spPr>
          <a:xfrm>
            <a:off x="152400" y="3577300"/>
            <a:ext cx="8839201" cy="9029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cxnSp>
        <p:nvCxnSpPr>
          <p:cNvPr id="106" name="Google Shape;106;p19"/>
          <p:cNvCxnSpPr/>
          <p:nvPr/>
        </p:nvCxnSpPr>
        <p:spPr>
          <a:xfrm>
            <a:off x="-27600" y="652325"/>
            <a:ext cx="9199200" cy="0"/>
          </a:xfrm>
          <a:prstGeom prst="straightConnector1">
            <a:avLst/>
          </a:prstGeom>
          <a:noFill/>
          <a:ln cap="flat" cmpd="sng" w="19050">
            <a:solidFill>
              <a:schemeClr val="dk2"/>
            </a:solidFill>
            <a:prstDash val="solid"/>
            <a:round/>
            <a:headEnd len="med" w="med" type="none"/>
            <a:tailEnd len="med" w="med" type="none"/>
          </a:ln>
        </p:spPr>
      </p:cxnSp>
      <p:sp>
        <p:nvSpPr>
          <p:cNvPr id="107" name="Google Shape;107;p19"/>
          <p:cNvSpPr txBox="1"/>
          <p:nvPr>
            <p:ph type="title"/>
          </p:nvPr>
        </p:nvSpPr>
        <p:spPr>
          <a:xfrm>
            <a:off x="291500" y="834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Carte à nuage de points</a:t>
            </a:r>
            <a:endParaRPr/>
          </a:p>
        </p:txBody>
      </p:sp>
      <p:sp>
        <p:nvSpPr>
          <p:cNvPr id="108" name="Google Shape;108;p19"/>
          <p:cNvSpPr txBox="1"/>
          <p:nvPr>
            <p:ph type="title"/>
          </p:nvPr>
        </p:nvSpPr>
        <p:spPr>
          <a:xfrm>
            <a:off x="212175" y="656150"/>
            <a:ext cx="8520600" cy="53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0000"/>
              <a:buFont typeface="Arial"/>
              <a:buNone/>
            </a:pPr>
            <a:r>
              <a:rPr i="1" lang="en" sz="2200">
                <a:solidFill>
                  <a:schemeClr val="accent3"/>
                </a:solidFill>
              </a:rPr>
              <a:t>Implémenter la partie principale de la visualisation de données</a:t>
            </a:r>
            <a:endParaRPr i="1" sz="2200">
              <a:solidFill>
                <a:schemeClr val="accent3"/>
              </a:solidFill>
            </a:endParaRPr>
          </a:p>
          <a:p>
            <a:pPr indent="0" lvl="0" marL="0" rtl="0" algn="l">
              <a:spcBef>
                <a:spcPts val="0"/>
              </a:spcBef>
              <a:spcAft>
                <a:spcPts val="0"/>
              </a:spcAft>
              <a:buNone/>
            </a:pPr>
            <a:r>
              <a:t/>
            </a:r>
            <a:endParaRPr i="1" sz="2200">
              <a:solidFill>
                <a:schemeClr val="accent3"/>
              </a:solidFill>
            </a:endParaRPr>
          </a:p>
          <a:p>
            <a:pPr indent="0" lvl="0" marL="0" rtl="0" algn="l">
              <a:spcBef>
                <a:spcPts val="0"/>
              </a:spcBef>
              <a:spcAft>
                <a:spcPts val="0"/>
              </a:spcAft>
              <a:buNone/>
            </a:pPr>
            <a:r>
              <a:t/>
            </a:r>
            <a:endParaRPr i="1" sz="2200">
              <a:solidFill>
                <a:schemeClr val="accent3"/>
              </a:solidFill>
            </a:endParaRPr>
          </a:p>
          <a:p>
            <a:pPr indent="0" lvl="0" marL="0" rtl="0" algn="l">
              <a:spcBef>
                <a:spcPts val="0"/>
              </a:spcBef>
              <a:spcAft>
                <a:spcPts val="0"/>
              </a:spcAft>
              <a:buNone/>
            </a:pPr>
            <a:r>
              <a:t/>
            </a:r>
            <a:endParaRPr i="1" sz="2200">
              <a:solidFill>
                <a:schemeClr val="accent3"/>
              </a:solidFill>
            </a:endParaRPr>
          </a:p>
        </p:txBody>
      </p:sp>
      <p:sp>
        <p:nvSpPr>
          <p:cNvPr id="109" name="Google Shape;109;p19"/>
          <p:cNvSpPr txBox="1"/>
          <p:nvPr>
            <p:ph idx="1" type="body"/>
          </p:nvPr>
        </p:nvSpPr>
        <p:spPr>
          <a:xfrm>
            <a:off x="-27600" y="1191050"/>
            <a:ext cx="4891800" cy="1760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chemeClr val="accent4"/>
              </a:buClr>
              <a:buSzPts val="1300"/>
              <a:buChar char="●"/>
            </a:pPr>
            <a:r>
              <a:rPr lang="en" sz="1200"/>
              <a:t>Vous allez dessiner la base de la carte, y compris les polygones qui représentent les quartiers de Montréal:</a:t>
            </a:r>
            <a:endParaRPr sz="1200"/>
          </a:p>
          <a:p>
            <a:pPr indent="-298450" lvl="1" marL="914400" rtl="0" algn="l">
              <a:spcBef>
                <a:spcPts val="0"/>
              </a:spcBef>
              <a:spcAft>
                <a:spcPts val="0"/>
              </a:spcAft>
              <a:buClr>
                <a:schemeClr val="accent4"/>
              </a:buClr>
              <a:buSzPts val="1100"/>
              <a:buChar char="○"/>
            </a:pPr>
            <a:r>
              <a:rPr lang="en" sz="1100"/>
              <a:t>Vous pouvez utiliser les fonctionnalités de traçage choroplèthes de Plotly,</a:t>
            </a:r>
            <a:endParaRPr sz="1100"/>
          </a:p>
          <a:p>
            <a:pPr indent="-298450" lvl="1" marL="914400" rtl="0" algn="l">
              <a:spcBef>
                <a:spcPts val="0"/>
              </a:spcBef>
              <a:spcAft>
                <a:spcPts val="0"/>
              </a:spcAft>
              <a:buClr>
                <a:schemeClr val="accent4"/>
              </a:buClr>
              <a:buSzPts val="1100"/>
              <a:buChar char="○"/>
            </a:pPr>
            <a:r>
              <a:rPr lang="en" sz="1100"/>
              <a:t>Nous vous fournissons un paramètre </a:t>
            </a:r>
            <a:r>
              <a:rPr b="1" i="1" lang="en" sz="1100"/>
              <a:t>z_vals</a:t>
            </a:r>
            <a:r>
              <a:rPr lang="en" sz="1100"/>
              <a:t> dans </a:t>
            </a:r>
            <a:r>
              <a:rPr b="1" lang="en" sz="1100"/>
              <a:t>’add_choro_trace’</a:t>
            </a:r>
            <a:r>
              <a:rPr lang="en" sz="1100"/>
              <a:t>, qui est une table contenant toujours la même valeur pour z.</a:t>
            </a:r>
            <a:endParaRPr sz="1100"/>
          </a:p>
          <a:p>
            <a:pPr indent="-298450" lvl="1" marL="914400" rtl="0" algn="l">
              <a:spcBef>
                <a:spcPts val="0"/>
              </a:spcBef>
              <a:spcAft>
                <a:spcPts val="0"/>
              </a:spcAft>
              <a:buClr>
                <a:schemeClr val="accent4"/>
              </a:buClr>
              <a:buSzPts val="1100"/>
              <a:buChar char="○"/>
            </a:pPr>
            <a:r>
              <a:rPr lang="en" sz="1100"/>
              <a:t>Nous vous avons également fourni l'échelle de couleurs à utiliser, ne contenant qu'une seule couleur</a:t>
            </a:r>
            <a:endParaRPr b="1" sz="1100"/>
          </a:p>
        </p:txBody>
      </p:sp>
      <p:pic>
        <p:nvPicPr>
          <p:cNvPr id="110" name="Google Shape;110;p19"/>
          <p:cNvPicPr preferRelativeResize="0"/>
          <p:nvPr/>
        </p:nvPicPr>
        <p:blipFill>
          <a:blip r:embed="rId3">
            <a:alphaModFix/>
          </a:blip>
          <a:stretch>
            <a:fillRect/>
          </a:stretch>
        </p:blipFill>
        <p:spPr>
          <a:xfrm>
            <a:off x="4930950" y="1389575"/>
            <a:ext cx="4128274" cy="3620324"/>
          </a:xfrm>
          <a:prstGeom prst="rect">
            <a:avLst/>
          </a:prstGeom>
          <a:noFill/>
          <a:ln>
            <a:noFill/>
          </a:ln>
        </p:spPr>
      </p:pic>
      <p:sp>
        <p:nvSpPr>
          <p:cNvPr id="111" name="Google Shape;111;p19"/>
          <p:cNvSpPr txBox="1"/>
          <p:nvPr/>
        </p:nvSpPr>
        <p:spPr>
          <a:xfrm>
            <a:off x="43500" y="3054525"/>
            <a:ext cx="4528500" cy="1593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accent4"/>
              </a:buClr>
              <a:buSzPts val="1300"/>
              <a:buChar char="●"/>
            </a:pPr>
            <a:r>
              <a:rPr lang="en" sz="1200">
                <a:solidFill>
                  <a:schemeClr val="dk2"/>
                </a:solidFill>
              </a:rPr>
              <a:t>Une fois la base de la carte dessinée, vous devrez ajouter des traces représentant chaque type de rue piétonne:</a:t>
            </a:r>
            <a:endParaRPr sz="1200">
              <a:solidFill>
                <a:schemeClr val="dk2"/>
              </a:solidFill>
            </a:endParaRPr>
          </a:p>
          <a:p>
            <a:pPr indent="-298450" lvl="1" marL="914400" rtl="0" algn="l">
              <a:lnSpc>
                <a:spcPct val="115000"/>
              </a:lnSpc>
              <a:spcBef>
                <a:spcPts val="0"/>
              </a:spcBef>
              <a:spcAft>
                <a:spcPts val="0"/>
              </a:spcAft>
              <a:buClr>
                <a:schemeClr val="accent4"/>
              </a:buClr>
              <a:buSzPts val="1100"/>
              <a:buChar char="○"/>
            </a:pPr>
            <a:r>
              <a:rPr lang="en" sz="1100">
                <a:solidFill>
                  <a:schemeClr val="dk2"/>
                </a:solidFill>
              </a:rPr>
              <a:t>Ajoutez le tracé de la carte choroplèthe montrant les quartiers - fonction </a:t>
            </a:r>
            <a:r>
              <a:rPr b="1" lang="en" sz="1100">
                <a:solidFill>
                  <a:schemeClr val="dk2"/>
                </a:solidFill>
              </a:rPr>
              <a:t>‘add_choro_trace’</a:t>
            </a:r>
            <a:endParaRPr b="1" sz="1100">
              <a:solidFill>
                <a:schemeClr val="dk2"/>
              </a:solidFill>
            </a:endParaRPr>
          </a:p>
          <a:p>
            <a:pPr indent="-298450" lvl="1" marL="914400" rtl="0" algn="l">
              <a:lnSpc>
                <a:spcPct val="115000"/>
              </a:lnSpc>
              <a:spcBef>
                <a:spcPts val="0"/>
              </a:spcBef>
              <a:spcAft>
                <a:spcPts val="0"/>
              </a:spcAft>
              <a:buClr>
                <a:schemeClr val="accent4"/>
              </a:buClr>
              <a:buSzPts val="1100"/>
              <a:buChar char="○"/>
            </a:pPr>
            <a:r>
              <a:rPr lang="en" sz="1100">
                <a:solidFill>
                  <a:schemeClr val="dk2"/>
                </a:solidFill>
              </a:rPr>
              <a:t>Ajoutez les points à la carte - fonction </a:t>
            </a:r>
            <a:r>
              <a:rPr b="1" lang="en" sz="1100">
                <a:solidFill>
                  <a:schemeClr val="dk2"/>
                </a:solidFill>
              </a:rPr>
              <a:t>‘add_scatter_traces’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idx="1" type="body"/>
          </p:nvPr>
        </p:nvSpPr>
        <p:spPr>
          <a:xfrm>
            <a:off x="311700" y="1412900"/>
            <a:ext cx="8390400" cy="10404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Clr>
                <a:schemeClr val="accent4"/>
              </a:buClr>
              <a:buSzPct val="100000"/>
              <a:buChar char="●"/>
            </a:pPr>
            <a:r>
              <a:rPr lang="en" sz="1500"/>
              <a:t>Lorsqu'un quartier est affiché, son nom doit simplement être affiché dans l'info-bulle</a:t>
            </a:r>
            <a:endParaRPr sz="1500"/>
          </a:p>
          <a:p>
            <a:pPr indent="-316706" lvl="1" marL="914400" rtl="0" algn="l">
              <a:spcBef>
                <a:spcPts val="0"/>
              </a:spcBef>
              <a:spcAft>
                <a:spcPts val="0"/>
              </a:spcAft>
              <a:buClr>
                <a:schemeClr val="accent4"/>
              </a:buClr>
              <a:buSzPct val="100000"/>
              <a:buChar char="○"/>
            </a:pPr>
            <a:r>
              <a:rPr lang="en" sz="1500"/>
              <a:t>fonction </a:t>
            </a:r>
            <a:r>
              <a:rPr b="1" lang="en" sz="1500"/>
              <a:t>‘map_base_hover_template’</a:t>
            </a:r>
            <a:endParaRPr b="1" sz="1500"/>
          </a:p>
          <a:p>
            <a:pPr indent="-316706" lvl="0" marL="457200" rtl="0" algn="l">
              <a:spcBef>
                <a:spcPts val="0"/>
              </a:spcBef>
              <a:spcAft>
                <a:spcPts val="0"/>
              </a:spcAft>
              <a:buClr>
                <a:schemeClr val="accent4"/>
              </a:buClr>
              <a:buSzPct val="100000"/>
              <a:buChar char="●"/>
            </a:pPr>
            <a:r>
              <a:rPr lang="en" sz="1500"/>
              <a:t>Lorsqu'un point est affiché, il suffit d'afficher son type de site dans l'info-bulle</a:t>
            </a:r>
            <a:endParaRPr sz="1500"/>
          </a:p>
          <a:p>
            <a:pPr indent="-316706" lvl="1" marL="914400" rtl="0" algn="l">
              <a:spcBef>
                <a:spcPts val="0"/>
              </a:spcBef>
              <a:spcAft>
                <a:spcPts val="0"/>
              </a:spcAft>
              <a:buClr>
                <a:schemeClr val="accent4"/>
              </a:buClr>
              <a:buSzPct val="100000"/>
              <a:buChar char="○"/>
            </a:pPr>
            <a:r>
              <a:rPr lang="en" sz="1500"/>
              <a:t>F</a:t>
            </a:r>
            <a:r>
              <a:rPr lang="en" sz="1500"/>
              <a:t>onction </a:t>
            </a:r>
            <a:r>
              <a:rPr b="1" lang="en" sz="1500"/>
              <a:t>‘map_marker_hover_template’</a:t>
            </a:r>
            <a:endParaRPr b="1" sz="1500"/>
          </a:p>
        </p:txBody>
      </p:sp>
      <p:sp>
        <p:nvSpPr>
          <p:cNvPr id="117" name="Google Shape;11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18" name="Google Shape;118;p20"/>
          <p:cNvCxnSpPr/>
          <p:nvPr/>
        </p:nvCxnSpPr>
        <p:spPr>
          <a:xfrm>
            <a:off x="-27600" y="652325"/>
            <a:ext cx="9199200" cy="0"/>
          </a:xfrm>
          <a:prstGeom prst="straightConnector1">
            <a:avLst/>
          </a:prstGeom>
          <a:noFill/>
          <a:ln cap="flat" cmpd="sng" w="19050">
            <a:solidFill>
              <a:schemeClr val="dk2"/>
            </a:solidFill>
            <a:prstDash val="solid"/>
            <a:round/>
            <a:headEnd len="med" w="med" type="none"/>
            <a:tailEnd len="med" w="med" type="none"/>
          </a:ln>
        </p:spPr>
      </p:cxnSp>
      <p:sp>
        <p:nvSpPr>
          <p:cNvPr id="119" name="Google Shape;119;p20"/>
          <p:cNvSpPr txBox="1"/>
          <p:nvPr>
            <p:ph type="title"/>
          </p:nvPr>
        </p:nvSpPr>
        <p:spPr>
          <a:xfrm>
            <a:off x="291500" y="83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Info-bulle</a:t>
            </a:r>
            <a:endParaRPr/>
          </a:p>
        </p:txBody>
      </p:sp>
      <p:sp>
        <p:nvSpPr>
          <p:cNvPr id="120" name="Google Shape;120;p20"/>
          <p:cNvSpPr txBox="1"/>
          <p:nvPr>
            <p:ph type="title"/>
          </p:nvPr>
        </p:nvSpPr>
        <p:spPr>
          <a:xfrm>
            <a:off x="291500" y="656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200">
                <a:solidFill>
                  <a:schemeClr val="accent3"/>
                </a:solidFill>
              </a:rPr>
              <a:t>Implémenter le info-bulle</a:t>
            </a:r>
            <a:endParaRPr i="1" sz="2200">
              <a:solidFill>
                <a:schemeClr val="accent3"/>
              </a:solidFill>
            </a:endParaRPr>
          </a:p>
        </p:txBody>
      </p:sp>
      <p:pic>
        <p:nvPicPr>
          <p:cNvPr id="121" name="Google Shape;121;p20"/>
          <p:cNvPicPr preferRelativeResize="0"/>
          <p:nvPr/>
        </p:nvPicPr>
        <p:blipFill>
          <a:blip r:embed="rId3">
            <a:alphaModFix/>
          </a:blip>
          <a:stretch>
            <a:fillRect/>
          </a:stretch>
        </p:blipFill>
        <p:spPr>
          <a:xfrm>
            <a:off x="207050" y="2374925"/>
            <a:ext cx="3301164" cy="2681899"/>
          </a:xfrm>
          <a:prstGeom prst="rect">
            <a:avLst/>
          </a:prstGeom>
          <a:noFill/>
          <a:ln>
            <a:noFill/>
          </a:ln>
        </p:spPr>
      </p:pic>
      <p:pic>
        <p:nvPicPr>
          <p:cNvPr id="122" name="Google Shape;122;p20"/>
          <p:cNvPicPr preferRelativeResize="0"/>
          <p:nvPr/>
        </p:nvPicPr>
        <p:blipFill>
          <a:blip r:embed="rId4">
            <a:alphaModFix/>
          </a:blip>
          <a:stretch>
            <a:fillRect/>
          </a:stretch>
        </p:blipFill>
        <p:spPr>
          <a:xfrm>
            <a:off x="4572002" y="2339938"/>
            <a:ext cx="3456448" cy="2751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idx="1" type="body"/>
          </p:nvPr>
        </p:nvSpPr>
        <p:spPr>
          <a:xfrm>
            <a:off x="311700" y="1412900"/>
            <a:ext cx="8390400" cy="3250200"/>
          </a:xfrm>
          <a:prstGeom prst="rect">
            <a:avLst/>
          </a:prstGeom>
        </p:spPr>
        <p:txBody>
          <a:bodyPr anchorCtr="0" anchor="t" bIns="91425" lIns="91425" spcFirstLastPara="1" rIns="91425" wrap="square" tIns="91425">
            <a:normAutofit fontScale="92500" lnSpcReduction="10000"/>
          </a:bodyPr>
          <a:lstStyle/>
          <a:p>
            <a:pPr indent="-316706" lvl="0" marL="457200" rtl="0" algn="l">
              <a:spcBef>
                <a:spcPts val="0"/>
              </a:spcBef>
              <a:spcAft>
                <a:spcPts val="0"/>
              </a:spcAft>
              <a:buClr>
                <a:schemeClr val="accent4"/>
              </a:buClr>
              <a:buSzPct val="100000"/>
              <a:buChar char="●"/>
            </a:pPr>
            <a:r>
              <a:rPr lang="en" sz="1500"/>
              <a:t>Vous devrez compléter les fonctions dans le fichier </a:t>
            </a:r>
            <a:r>
              <a:rPr b="1" i="1" lang="en" sz="1500"/>
              <a:t>callback.py.</a:t>
            </a:r>
            <a:endParaRPr b="1" sz="1500"/>
          </a:p>
          <a:p>
            <a:pPr indent="-316706" lvl="0" marL="457200" rtl="0" algn="l">
              <a:spcBef>
                <a:spcPts val="0"/>
              </a:spcBef>
              <a:spcAft>
                <a:spcPts val="0"/>
              </a:spcAft>
              <a:buClr>
                <a:schemeClr val="accent4"/>
              </a:buClr>
              <a:buSzPct val="100000"/>
              <a:buChar char="●"/>
            </a:pPr>
            <a:r>
              <a:rPr lang="en" sz="1500"/>
              <a:t>Titre : nom du projet écrit dans la même couleur que son point associé</a:t>
            </a:r>
            <a:endParaRPr sz="1500"/>
          </a:p>
          <a:p>
            <a:pPr indent="-316706" lvl="0" marL="457200" rtl="0" algn="l">
              <a:spcBef>
                <a:spcPts val="0"/>
              </a:spcBef>
              <a:spcAft>
                <a:spcPts val="0"/>
              </a:spcAft>
              <a:buClr>
                <a:schemeClr val="accent4"/>
              </a:buClr>
              <a:buSzPct val="100000"/>
              <a:buChar char="●"/>
            </a:pPr>
            <a:r>
              <a:rPr lang="en" sz="1500"/>
              <a:t>Sous-titre : la durée prévue du site (permanent, temporaire, etc.)</a:t>
            </a:r>
            <a:endParaRPr sz="1500"/>
          </a:p>
          <a:p>
            <a:pPr indent="-316706" lvl="0" marL="457200" rtl="0" algn="l">
              <a:spcBef>
                <a:spcPts val="0"/>
              </a:spcBef>
              <a:spcAft>
                <a:spcPts val="0"/>
              </a:spcAft>
              <a:buClr>
                <a:schemeClr val="accent4"/>
              </a:buClr>
              <a:buSzPct val="100000"/>
              <a:buChar char="●"/>
            </a:pPr>
            <a:r>
              <a:rPr lang="en" sz="1500"/>
              <a:t>Lorsqu'ils sont disponibles, le panneau doit également lister les thèmes prévus pour le site, présentés sous la forme d'une liste non ordonnée.</a:t>
            </a:r>
            <a:endParaRPr sz="1500"/>
          </a:p>
          <a:p>
            <a:pPr indent="-316706" lvl="0" marL="457200" rtl="0" algn="l">
              <a:spcBef>
                <a:spcPts val="0"/>
              </a:spcBef>
              <a:spcAft>
                <a:spcPts val="0"/>
              </a:spcAft>
              <a:buClr>
                <a:schemeClr val="accent4"/>
              </a:buClr>
              <a:buSzPct val="100000"/>
              <a:buChar char="●"/>
            </a:pPr>
            <a:r>
              <a:rPr lang="en" sz="1500"/>
              <a:t>Ainsi, les étapes sont:</a:t>
            </a:r>
            <a:endParaRPr sz="1500"/>
          </a:p>
          <a:p>
            <a:pPr indent="-316706" lvl="1" marL="914400" rtl="0" algn="l">
              <a:spcBef>
                <a:spcPts val="0"/>
              </a:spcBef>
              <a:spcAft>
                <a:spcPts val="0"/>
              </a:spcAft>
              <a:buClr>
                <a:schemeClr val="accent4"/>
              </a:buClr>
              <a:buSzPct val="100000"/>
              <a:buChar char="○"/>
            </a:pPr>
            <a:r>
              <a:rPr lang="en" sz="1500"/>
              <a:t>Gérez le comportement par défaut de la carte avant que les événements de clic aient été enregistrés - fonction </a:t>
            </a:r>
            <a:r>
              <a:rPr b="1" lang="en" sz="1500"/>
              <a:t>‘no_clicks’</a:t>
            </a:r>
            <a:r>
              <a:rPr lang="en" sz="1500"/>
              <a:t>. </a:t>
            </a:r>
            <a:r>
              <a:rPr i="1" lang="en" sz="959"/>
              <a:t>Le panneau ne doit pas être affiché tant que vous n'avez pas cliqué sur un point</a:t>
            </a:r>
            <a:endParaRPr i="1" sz="959"/>
          </a:p>
          <a:p>
            <a:pPr indent="-316706" lvl="1" marL="914400" rtl="0" algn="l">
              <a:spcBef>
                <a:spcPts val="0"/>
              </a:spcBef>
              <a:spcAft>
                <a:spcPts val="0"/>
              </a:spcAft>
              <a:buClr>
                <a:schemeClr val="accent4"/>
              </a:buClr>
              <a:buSzPct val="100000"/>
              <a:buChar char="○"/>
            </a:pPr>
            <a:r>
              <a:rPr lang="en" sz="1500"/>
              <a:t>Gérez le comportement de la carte lorsque l'utilisateur clique sur la base de la carte au lieu d'un point. Si le panneau est affiché, ses informations doivent rester les mêmes. Si le panneau n'est pas affiché, il doit rester caché de la vue - fonction </a:t>
            </a:r>
            <a:r>
              <a:rPr b="1" lang="en" sz="1500"/>
              <a:t>‘map_marker_clicked’</a:t>
            </a:r>
            <a:endParaRPr b="1" sz="1500"/>
          </a:p>
          <a:p>
            <a:pPr indent="-316706" lvl="1" marL="914400" rtl="0" algn="l">
              <a:spcBef>
                <a:spcPts val="0"/>
              </a:spcBef>
              <a:spcAft>
                <a:spcPts val="0"/>
              </a:spcAft>
              <a:buClr>
                <a:schemeClr val="accent4"/>
              </a:buClr>
              <a:buSzPct val="100000"/>
              <a:buChar char="○"/>
            </a:pPr>
            <a:r>
              <a:rPr lang="en" sz="1500"/>
              <a:t>Gérez le comportement lorsqu'un point est cliqué, de sorte que le panneau s'affiche avec les informations appropriées - fonction </a:t>
            </a:r>
            <a:r>
              <a:rPr b="1" lang="en" sz="1500"/>
              <a:t>‘map_marker_clicked’</a:t>
            </a:r>
            <a:endParaRPr b="1" sz="1500"/>
          </a:p>
        </p:txBody>
      </p:sp>
      <p:sp>
        <p:nvSpPr>
          <p:cNvPr id="128" name="Google Shape;12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29" name="Google Shape;129;p21"/>
          <p:cNvCxnSpPr/>
          <p:nvPr/>
        </p:nvCxnSpPr>
        <p:spPr>
          <a:xfrm>
            <a:off x="-27600" y="652325"/>
            <a:ext cx="9199200" cy="0"/>
          </a:xfrm>
          <a:prstGeom prst="straightConnector1">
            <a:avLst/>
          </a:prstGeom>
          <a:noFill/>
          <a:ln cap="flat" cmpd="sng" w="19050">
            <a:solidFill>
              <a:schemeClr val="dk2"/>
            </a:solidFill>
            <a:prstDash val="solid"/>
            <a:round/>
            <a:headEnd len="med" w="med" type="none"/>
            <a:tailEnd len="med" w="med" type="none"/>
          </a:ln>
        </p:spPr>
      </p:cxnSp>
      <p:sp>
        <p:nvSpPr>
          <p:cNvPr id="130" name="Google Shape;130;p21"/>
          <p:cNvSpPr txBox="1"/>
          <p:nvPr>
            <p:ph type="title"/>
          </p:nvPr>
        </p:nvSpPr>
        <p:spPr>
          <a:xfrm>
            <a:off x="291500" y="83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Panneau d'information</a:t>
            </a:r>
            <a:endParaRPr/>
          </a:p>
        </p:txBody>
      </p:sp>
      <p:sp>
        <p:nvSpPr>
          <p:cNvPr id="131" name="Google Shape;131;p21"/>
          <p:cNvSpPr txBox="1"/>
          <p:nvPr>
            <p:ph type="title"/>
          </p:nvPr>
        </p:nvSpPr>
        <p:spPr>
          <a:xfrm>
            <a:off x="291500" y="656150"/>
            <a:ext cx="8520600" cy="74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sz="2200">
                <a:solidFill>
                  <a:schemeClr val="accent3"/>
                </a:solidFill>
              </a:rPr>
              <a:t>Générer un panneau d'information qui apparaît à gauche de la carte lorsqu'un point est cliqué</a:t>
            </a:r>
            <a:endParaRPr i="1" sz="2200">
              <a:solidFill>
                <a:schemeClr val="accent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