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f9e31bba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f9e31bba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f9e31bba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f9e31bba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f9e31bba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f9e31bba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f9e31bb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f9e31bb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f9e31bb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f9e31bb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3a3cae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3a3cae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f9e31bba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f9e31bba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f9e31bb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f9e31bb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f9e31bb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f9e31bb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3a3cae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3a3cae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3a3caee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3a3caee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Guide TP5 (1</a:t>
            </a:r>
            <a:r>
              <a:rPr lang="en"/>
              <a:t>/2</a:t>
            </a:r>
            <a:r>
              <a:rPr lang="en"/>
              <a: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INF8808 | Hiver 2021</a:t>
            </a:r>
            <a:endParaRPr/>
          </a:p>
        </p:txBody>
      </p:sp>
      <p:pic>
        <p:nvPicPr>
          <p:cNvPr id="56" name="Google Shape;56;p13"/>
          <p:cNvPicPr preferRelativeResize="0"/>
          <p:nvPr/>
        </p:nvPicPr>
        <p:blipFill>
          <a:blip r:embed="rId3">
            <a:alphaModFix/>
          </a:blip>
          <a:stretch>
            <a:fillRect/>
          </a:stretch>
        </p:blipFill>
        <p:spPr>
          <a:xfrm>
            <a:off x="0" y="0"/>
            <a:ext cx="2784267" cy="1211975"/>
          </a:xfrm>
          <a:prstGeom prst="rect">
            <a:avLst/>
          </a:prstGeom>
          <a:noFill/>
          <a:ln>
            <a:noFill/>
          </a:ln>
        </p:spPr>
      </p:pic>
      <p:sp>
        <p:nvSpPr>
          <p:cNvPr id="57" name="Google Shape;57;p13"/>
          <p:cNvSpPr txBox="1"/>
          <p:nvPr>
            <p:ph idx="1" type="subTitle"/>
          </p:nvPr>
        </p:nvSpPr>
        <p:spPr>
          <a:xfrm>
            <a:off x="311700" y="36267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Version Python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39" name="Google Shape;139;p22"/>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40" name="Google Shape;140;p22"/>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Info générales</a:t>
            </a:r>
            <a:endParaRPr/>
          </a:p>
        </p:txBody>
      </p:sp>
      <p:sp>
        <p:nvSpPr>
          <p:cNvPr id="141" name="Google Shape;141;p22"/>
          <p:cNvSpPr txBox="1"/>
          <p:nvPr>
            <p:ph type="title"/>
          </p:nvPr>
        </p:nvSpPr>
        <p:spPr>
          <a:xfrm>
            <a:off x="291500" y="65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2200">
                <a:solidFill>
                  <a:schemeClr val="accent3"/>
                </a:solidFill>
              </a:rPr>
              <a:t>File Structure</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p:txBody>
      </p:sp>
      <p:sp>
        <p:nvSpPr>
          <p:cNvPr id="142" name="Google Shape;142;p22"/>
          <p:cNvSpPr txBox="1"/>
          <p:nvPr>
            <p:ph idx="1" type="body"/>
          </p:nvPr>
        </p:nvSpPr>
        <p:spPr>
          <a:xfrm>
            <a:off x="3382450" y="1540425"/>
            <a:ext cx="5143500" cy="2995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4"/>
              </a:buClr>
              <a:buSzPts val="1400"/>
              <a:buChar char="●"/>
            </a:pPr>
            <a:r>
              <a:rPr lang="en" sz="1400"/>
              <a:t>Create </a:t>
            </a:r>
            <a:r>
              <a:rPr i="1" lang="en" sz="1400"/>
              <a:t>venv</a:t>
            </a:r>
            <a:r>
              <a:rPr lang="en" sz="1400"/>
              <a:t> and install </a:t>
            </a:r>
            <a:r>
              <a:rPr i="1" lang="en" sz="1400"/>
              <a:t>requirements.txt</a:t>
            </a:r>
            <a:endParaRPr i="1" sz="1400"/>
          </a:p>
          <a:p>
            <a:pPr indent="0" lvl="0" marL="457200" rtl="0" algn="l">
              <a:spcBef>
                <a:spcPts val="1200"/>
              </a:spcBef>
              <a:spcAft>
                <a:spcPts val="0"/>
              </a:spcAft>
              <a:buNone/>
            </a:pPr>
            <a:r>
              <a:t/>
            </a:r>
            <a:endParaRPr i="1" sz="1400"/>
          </a:p>
          <a:p>
            <a:pPr indent="-317500" lvl="0" marL="457200" rtl="0" algn="l">
              <a:spcBef>
                <a:spcPts val="1200"/>
              </a:spcBef>
              <a:spcAft>
                <a:spcPts val="0"/>
              </a:spcAft>
              <a:buClr>
                <a:schemeClr val="accent4"/>
              </a:buClr>
              <a:buSzPts val="1400"/>
              <a:buChar char="●"/>
            </a:pPr>
            <a:r>
              <a:rPr lang="en" sz="1400"/>
              <a:t>You don’t need to modify</a:t>
            </a:r>
            <a:r>
              <a:rPr lang="en" sz="1400"/>
              <a:t> </a:t>
            </a:r>
            <a:r>
              <a:rPr b="1" i="1" lang="en" sz="1400"/>
              <a:t>app.py</a:t>
            </a:r>
            <a:r>
              <a:rPr lang="en" sz="1400"/>
              <a:t> et </a:t>
            </a:r>
            <a:r>
              <a:rPr b="1" i="1" lang="en" sz="1400"/>
              <a:t>server.py</a:t>
            </a:r>
            <a:r>
              <a:rPr lang="en" sz="1400"/>
              <a:t> </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Clr>
                <a:schemeClr val="accent4"/>
              </a:buClr>
              <a:buSzPts val="1400"/>
              <a:buChar char="●"/>
            </a:pPr>
            <a:r>
              <a:rPr lang="en" sz="1400"/>
              <a:t>You must fill all the  </a:t>
            </a:r>
            <a:r>
              <a:rPr b="1" lang="en" sz="1400"/>
              <a:t>TODO</a:t>
            </a:r>
            <a:r>
              <a:rPr lang="en" sz="1400"/>
              <a:t> parts on the other files .py</a:t>
            </a:r>
            <a:endParaRPr sz="1400"/>
          </a:p>
        </p:txBody>
      </p:sp>
      <p:pic>
        <p:nvPicPr>
          <p:cNvPr id="143" name="Google Shape;143;p22"/>
          <p:cNvPicPr preferRelativeResize="0"/>
          <p:nvPr/>
        </p:nvPicPr>
        <p:blipFill rotWithShape="1">
          <a:blip r:embed="rId3">
            <a:alphaModFix/>
          </a:blip>
          <a:srcRect b="0" l="14037" r="0" t="0"/>
          <a:stretch/>
        </p:blipFill>
        <p:spPr>
          <a:xfrm>
            <a:off x="437225" y="1381250"/>
            <a:ext cx="2269125" cy="289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cxnSp>
        <p:nvCxnSpPr>
          <p:cNvPr id="148" name="Google Shape;148;p23"/>
          <p:cNvCxnSpPr/>
          <p:nvPr/>
        </p:nvCxnSpPr>
        <p:spPr>
          <a:xfrm>
            <a:off x="-27600" y="577475"/>
            <a:ext cx="9199200" cy="0"/>
          </a:xfrm>
          <a:prstGeom prst="straightConnector1">
            <a:avLst/>
          </a:prstGeom>
          <a:noFill/>
          <a:ln cap="flat" cmpd="sng" w="19050">
            <a:solidFill>
              <a:schemeClr val="dk2"/>
            </a:solidFill>
            <a:prstDash val="solid"/>
            <a:round/>
            <a:headEnd len="med" w="med" type="none"/>
            <a:tailEnd len="med" w="med" type="none"/>
          </a:ln>
        </p:spPr>
      </p:cxnSp>
      <p:sp>
        <p:nvSpPr>
          <p:cNvPr id="149" name="Google Shape;149;p23"/>
          <p:cNvSpPr txBox="1"/>
          <p:nvPr>
            <p:ph type="title"/>
          </p:nvPr>
        </p:nvSpPr>
        <p:spPr>
          <a:xfrm>
            <a:off x="291500" y="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Soumission</a:t>
            </a:r>
            <a:endParaRPr/>
          </a:p>
        </p:txBody>
      </p:sp>
      <p:sp>
        <p:nvSpPr>
          <p:cNvPr id="150" name="Google Shape;150;p23"/>
          <p:cNvSpPr txBox="1"/>
          <p:nvPr/>
        </p:nvSpPr>
        <p:spPr>
          <a:xfrm>
            <a:off x="257250" y="1878425"/>
            <a:ext cx="862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t>Due Date: June 10th 23h59</a:t>
            </a:r>
            <a:endParaRPr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cxnSp>
        <p:nvCxnSpPr>
          <p:cNvPr id="155" name="Google Shape;155;p24"/>
          <p:cNvCxnSpPr/>
          <p:nvPr/>
        </p:nvCxnSpPr>
        <p:spPr>
          <a:xfrm>
            <a:off x="-27600" y="577475"/>
            <a:ext cx="9199200" cy="0"/>
          </a:xfrm>
          <a:prstGeom prst="straightConnector1">
            <a:avLst/>
          </a:prstGeom>
          <a:noFill/>
          <a:ln cap="flat" cmpd="sng" w="19050">
            <a:solidFill>
              <a:schemeClr val="dk2"/>
            </a:solidFill>
            <a:prstDash val="solid"/>
            <a:round/>
            <a:headEnd len="med" w="med" type="none"/>
            <a:tailEnd len="med" w="med" type="none"/>
          </a:ln>
        </p:spPr>
      </p:cxnSp>
      <p:sp>
        <p:nvSpPr>
          <p:cNvPr id="156" name="Google Shape;156;p24"/>
          <p:cNvSpPr txBox="1"/>
          <p:nvPr>
            <p:ph type="title"/>
          </p:nvPr>
        </p:nvSpPr>
        <p:spPr>
          <a:xfrm>
            <a:off x="291500" y="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endParaRPr/>
          </a:p>
        </p:txBody>
      </p:sp>
      <p:pic>
        <p:nvPicPr>
          <p:cNvPr id="157" name="Google Shape;157;p24"/>
          <p:cNvPicPr preferRelativeResize="0"/>
          <p:nvPr/>
        </p:nvPicPr>
        <p:blipFill>
          <a:blip r:embed="rId3">
            <a:alphaModFix/>
          </a:blip>
          <a:stretch>
            <a:fillRect/>
          </a:stretch>
        </p:blipFill>
        <p:spPr>
          <a:xfrm>
            <a:off x="3109774" y="1857125"/>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275700" y="786300"/>
            <a:ext cx="8592600" cy="7209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Clr>
                <a:schemeClr val="accent4"/>
              </a:buClr>
              <a:buSzPts val="1600"/>
              <a:buChar char="●"/>
            </a:pPr>
            <a:r>
              <a:rPr lang="en" sz="1600"/>
              <a:t>The goal of this lab is to create an interactive scatter map using open data in JSON and GeoJSON format</a:t>
            </a:r>
            <a:endParaRPr sz="1600"/>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4" name="Google Shape;64;p14"/>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65" name="Google Shape;65;p14"/>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Objectifs</a:t>
            </a:r>
            <a:endParaRPr/>
          </a:p>
        </p:txBody>
      </p:sp>
      <p:pic>
        <p:nvPicPr>
          <p:cNvPr id="66" name="Google Shape;66;p14"/>
          <p:cNvPicPr preferRelativeResize="0"/>
          <p:nvPr/>
        </p:nvPicPr>
        <p:blipFill>
          <a:blip r:embed="rId3">
            <a:alphaModFix/>
          </a:blip>
          <a:stretch>
            <a:fillRect/>
          </a:stretch>
        </p:blipFill>
        <p:spPr>
          <a:xfrm>
            <a:off x="1281900" y="1371725"/>
            <a:ext cx="6035599" cy="3771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584950"/>
            <a:ext cx="8520600" cy="3244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accent4"/>
              </a:buClr>
              <a:buSzPts val="1600"/>
              <a:buChar char="●"/>
            </a:pPr>
            <a:r>
              <a:rPr lang="en" sz="1600"/>
              <a:t>The first dataset, representing data on pedestrian paths</a:t>
            </a:r>
            <a:endParaRPr sz="1600"/>
          </a:p>
          <a:p>
            <a:pPr indent="-304800" lvl="1" marL="914400" rtl="0" algn="l">
              <a:spcBef>
                <a:spcPts val="0"/>
              </a:spcBef>
              <a:spcAft>
                <a:spcPts val="0"/>
              </a:spcAft>
              <a:buClr>
                <a:schemeClr val="accent4"/>
              </a:buClr>
              <a:buSzPts val="1200"/>
              <a:buChar char="○"/>
            </a:pPr>
            <a:r>
              <a:rPr lang="en" sz="1200"/>
              <a:t>The dataset contains many properties. The following properties may be useful for this lab :</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50"/>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73" name="Google Shape;73;p15"/>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74" name="Google Shape;74;p15"/>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Données</a:t>
            </a:r>
            <a:endParaRPr/>
          </a:p>
        </p:txBody>
      </p:sp>
      <p:sp>
        <p:nvSpPr>
          <p:cNvPr id="75" name="Google Shape;75;p15"/>
          <p:cNvSpPr txBox="1"/>
          <p:nvPr>
            <p:ph type="title"/>
          </p:nvPr>
        </p:nvSpPr>
        <p:spPr>
          <a:xfrm>
            <a:off x="291500" y="656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200">
                <a:solidFill>
                  <a:schemeClr val="accent3"/>
                </a:solidFill>
              </a:rPr>
              <a:t>Vous allez utiliser 2 ensembles de données</a:t>
            </a:r>
            <a:endParaRPr i="1" sz="2200">
              <a:solidFill>
                <a:schemeClr val="accent3"/>
              </a:solidFill>
            </a:endParaRPr>
          </a:p>
        </p:txBody>
      </p:sp>
      <p:pic>
        <p:nvPicPr>
          <p:cNvPr id="76" name="Google Shape;76;p15"/>
          <p:cNvPicPr preferRelativeResize="0"/>
          <p:nvPr/>
        </p:nvPicPr>
        <p:blipFill>
          <a:blip r:embed="rId3">
            <a:alphaModFix/>
          </a:blip>
          <a:stretch>
            <a:fillRect/>
          </a:stretch>
        </p:blipFill>
        <p:spPr>
          <a:xfrm>
            <a:off x="593450" y="2462723"/>
            <a:ext cx="7624700" cy="1989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1506025"/>
            <a:ext cx="8520600" cy="1396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accent4"/>
              </a:buClr>
              <a:buSzPts val="1600"/>
              <a:buChar char="●"/>
            </a:pPr>
            <a:r>
              <a:rPr lang="en" sz="1600"/>
              <a:t>The second dataset, representing data on contains all the geometries necessary to display the boroughs on a map</a:t>
            </a:r>
            <a:r>
              <a:rPr lang="en" sz="1600"/>
              <a:t>.</a:t>
            </a:r>
            <a:endParaRPr sz="1600"/>
          </a:p>
          <a:p>
            <a:pPr indent="-301625" lvl="1" marL="914400" rtl="0" algn="l">
              <a:spcBef>
                <a:spcPts val="0"/>
              </a:spcBef>
              <a:spcAft>
                <a:spcPts val="0"/>
              </a:spcAft>
              <a:buClr>
                <a:schemeClr val="accent4"/>
              </a:buClr>
              <a:buSzPts val="1150"/>
              <a:buChar char="○"/>
            </a:pPr>
            <a:r>
              <a:rPr lang="en" sz="1150"/>
              <a:t>The dataset contains many properties. The following properties may be useful for this lab:</a:t>
            </a:r>
            <a:endParaRPr sz="1150"/>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83" name="Google Shape;83;p16"/>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84" name="Google Shape;84;p16"/>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Données</a:t>
            </a:r>
            <a:endParaRPr/>
          </a:p>
        </p:txBody>
      </p:sp>
      <p:sp>
        <p:nvSpPr>
          <p:cNvPr id="85" name="Google Shape;85;p16"/>
          <p:cNvSpPr txBox="1"/>
          <p:nvPr>
            <p:ph type="title"/>
          </p:nvPr>
        </p:nvSpPr>
        <p:spPr>
          <a:xfrm>
            <a:off x="291500" y="656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200">
                <a:solidFill>
                  <a:schemeClr val="accent3"/>
                </a:solidFill>
              </a:rPr>
              <a:t>Vous allez utiliser 2 ensembles de données</a:t>
            </a:r>
            <a:endParaRPr i="1" sz="2200">
              <a:solidFill>
                <a:schemeClr val="accent3"/>
              </a:solidFill>
            </a:endParaRPr>
          </a:p>
        </p:txBody>
      </p:sp>
      <p:pic>
        <p:nvPicPr>
          <p:cNvPr id="86" name="Google Shape;86;p16"/>
          <p:cNvPicPr preferRelativeResize="0"/>
          <p:nvPr/>
        </p:nvPicPr>
        <p:blipFill>
          <a:blip r:embed="rId3">
            <a:alphaModFix/>
          </a:blip>
          <a:stretch>
            <a:fillRect/>
          </a:stretch>
        </p:blipFill>
        <p:spPr>
          <a:xfrm>
            <a:off x="1107828" y="2857400"/>
            <a:ext cx="5455524" cy="117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cxnSp>
        <p:nvCxnSpPr>
          <p:cNvPr id="91" name="Google Shape;91;p17"/>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92" name="Google Shape;92;p17"/>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Data preprocessing</a:t>
            </a:r>
            <a:endParaRPr/>
          </a:p>
        </p:txBody>
      </p:sp>
      <p:sp>
        <p:nvSpPr>
          <p:cNvPr id="93" name="Google Shape;93;p17"/>
          <p:cNvSpPr txBox="1"/>
          <p:nvPr>
            <p:ph type="title"/>
          </p:nvPr>
        </p:nvSpPr>
        <p:spPr>
          <a:xfrm>
            <a:off x="212175" y="656150"/>
            <a:ext cx="8520600" cy="77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i="1" lang="en" sz="2200">
                <a:solidFill>
                  <a:schemeClr val="accent3"/>
                </a:solidFill>
              </a:rPr>
              <a:t>Preprocess the data we provide you about the pedestrian streets and about Montreal's geography</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p:txBody>
      </p:sp>
      <p:sp>
        <p:nvSpPr>
          <p:cNvPr id="94" name="Google Shape;94;p17"/>
          <p:cNvSpPr txBox="1"/>
          <p:nvPr>
            <p:ph idx="1" type="body"/>
          </p:nvPr>
        </p:nvSpPr>
        <p:spPr>
          <a:xfrm>
            <a:off x="356250" y="1639600"/>
            <a:ext cx="8431500" cy="178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4"/>
              </a:buClr>
              <a:buSzPts val="1400"/>
              <a:buChar char="●"/>
            </a:pPr>
            <a:r>
              <a:rPr lang="en" sz="1300"/>
              <a:t>The data contained in the GeoJSON and JSON files is raw, so it is necessary to process certain parts of it so they can be properly used by the Plotly library. You will have to complete these steps:</a:t>
            </a:r>
            <a:endParaRPr sz="1300"/>
          </a:p>
          <a:p>
            <a:pPr indent="-317500" lvl="1" marL="914400" rtl="0" algn="l">
              <a:spcBef>
                <a:spcPts val="0"/>
              </a:spcBef>
              <a:spcAft>
                <a:spcPts val="0"/>
              </a:spcAft>
              <a:buClr>
                <a:schemeClr val="accent4"/>
              </a:buClr>
              <a:buSzPts val="1400"/>
              <a:buChar char="○"/>
            </a:pPr>
            <a:r>
              <a:rPr lang="en" sz="1300"/>
              <a:t>Convert the data to a pandas dataframe - </a:t>
            </a:r>
            <a:r>
              <a:rPr b="1" lang="en" sz="1300"/>
              <a:t>‘fonction to_df’</a:t>
            </a:r>
            <a:endParaRPr b="1" sz="1300"/>
          </a:p>
          <a:p>
            <a:pPr indent="-317500" lvl="1" marL="914400" rtl="0" algn="l">
              <a:spcBef>
                <a:spcPts val="0"/>
              </a:spcBef>
              <a:spcAft>
                <a:spcPts val="0"/>
              </a:spcAft>
              <a:buClr>
                <a:schemeClr val="accent4"/>
              </a:buClr>
              <a:buSzPts val="1400"/>
              <a:buChar char="○"/>
            </a:pPr>
            <a:r>
              <a:rPr lang="en" sz="1300"/>
              <a:t>Simplify the names which will later be displayed in the legend - fonction </a:t>
            </a:r>
            <a:r>
              <a:rPr b="1" lang="en" sz="1300"/>
              <a:t>‘update_titles’</a:t>
            </a:r>
            <a:endParaRPr b="1" sz="1300"/>
          </a:p>
          <a:p>
            <a:pPr indent="-317500" lvl="1" marL="914400" rtl="0" algn="l">
              <a:spcBef>
                <a:spcPts val="0"/>
              </a:spcBef>
              <a:spcAft>
                <a:spcPts val="0"/>
              </a:spcAft>
              <a:buClr>
                <a:schemeClr val="accent4"/>
              </a:buClr>
              <a:buSzPts val="1400"/>
              <a:buChar char="○"/>
            </a:pPr>
            <a:r>
              <a:rPr lang="en" sz="1300"/>
              <a:t>Sort the data for the display - fonction </a:t>
            </a:r>
            <a:r>
              <a:rPr b="1" lang="en" sz="1300"/>
              <a:t>‘sort_df’</a:t>
            </a:r>
            <a:endParaRPr b="1" sz="1300"/>
          </a:p>
          <a:p>
            <a:pPr indent="-317500" lvl="1" marL="914400" rtl="0" algn="l">
              <a:spcBef>
                <a:spcPts val="0"/>
              </a:spcBef>
              <a:spcAft>
                <a:spcPts val="0"/>
              </a:spcAft>
              <a:buClr>
                <a:schemeClr val="accent4"/>
              </a:buClr>
              <a:buSzPts val="1400"/>
              <a:buChar char="○"/>
            </a:pPr>
            <a:r>
              <a:rPr lang="en" sz="1300"/>
              <a:t>Complete a utility function to get the neighborhood names - fonction </a:t>
            </a:r>
            <a:r>
              <a:rPr b="1" lang="en" sz="1300"/>
              <a:t>‘get_neighborhoods’</a:t>
            </a:r>
            <a:endParaRPr b="1" sz="1300"/>
          </a:p>
        </p:txBody>
      </p:sp>
      <p:pic>
        <p:nvPicPr>
          <p:cNvPr id="95" name="Google Shape;95;p17"/>
          <p:cNvPicPr preferRelativeResize="0"/>
          <p:nvPr/>
        </p:nvPicPr>
        <p:blipFill>
          <a:blip r:embed="rId3">
            <a:alphaModFix/>
          </a:blip>
          <a:stretch>
            <a:fillRect/>
          </a:stretch>
        </p:blipFill>
        <p:spPr>
          <a:xfrm>
            <a:off x="152400" y="3577300"/>
            <a:ext cx="8839201" cy="9029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cxnSp>
        <p:nvCxnSpPr>
          <p:cNvPr id="100" name="Google Shape;100;p18"/>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01" name="Google Shape;101;p18"/>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Carte à nuage de points</a:t>
            </a:r>
            <a:endParaRPr/>
          </a:p>
        </p:txBody>
      </p:sp>
      <p:sp>
        <p:nvSpPr>
          <p:cNvPr id="102" name="Google Shape;102;p18"/>
          <p:cNvSpPr txBox="1"/>
          <p:nvPr>
            <p:ph type="title"/>
          </p:nvPr>
        </p:nvSpPr>
        <p:spPr>
          <a:xfrm>
            <a:off x="212175" y="656150"/>
            <a:ext cx="8520600" cy="53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i="1" lang="en" sz="2200">
                <a:solidFill>
                  <a:schemeClr val="accent3"/>
                </a:solidFill>
              </a:rPr>
              <a:t>Implement the main part of the data visualization</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p:txBody>
      </p:sp>
      <p:sp>
        <p:nvSpPr>
          <p:cNvPr id="103" name="Google Shape;103;p18"/>
          <p:cNvSpPr txBox="1"/>
          <p:nvPr>
            <p:ph idx="1" type="body"/>
          </p:nvPr>
        </p:nvSpPr>
        <p:spPr>
          <a:xfrm>
            <a:off x="-27600" y="1191050"/>
            <a:ext cx="4891800" cy="176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4"/>
              </a:buClr>
              <a:buSzPts val="1300"/>
              <a:buChar char="●"/>
            </a:pPr>
            <a:r>
              <a:rPr lang="en" sz="1200"/>
              <a:t>You will draw the map base, including the polygons that represent Montreal's neighborhoods:</a:t>
            </a:r>
            <a:endParaRPr sz="1200"/>
          </a:p>
          <a:p>
            <a:pPr indent="-298450" lvl="1" marL="914400" rtl="0" algn="l">
              <a:spcBef>
                <a:spcPts val="0"/>
              </a:spcBef>
              <a:spcAft>
                <a:spcPts val="0"/>
              </a:spcAft>
              <a:buClr>
                <a:schemeClr val="accent4"/>
              </a:buClr>
              <a:buSzPts val="1100"/>
              <a:buChar char="○"/>
            </a:pPr>
            <a:r>
              <a:rPr lang="en" sz="1100"/>
              <a:t>You may use Plotly's choropleth tracing features,</a:t>
            </a:r>
            <a:endParaRPr sz="1100"/>
          </a:p>
          <a:p>
            <a:pPr indent="-298450" lvl="1" marL="914400" rtl="0" algn="l">
              <a:spcBef>
                <a:spcPts val="0"/>
              </a:spcBef>
              <a:spcAft>
                <a:spcPts val="0"/>
              </a:spcAft>
              <a:buClr>
                <a:schemeClr val="accent4"/>
              </a:buClr>
              <a:buSzPts val="1100"/>
              <a:buChar char="○"/>
            </a:pPr>
            <a:r>
              <a:rPr lang="en" sz="1100"/>
              <a:t>We provide you with a </a:t>
            </a:r>
            <a:r>
              <a:rPr b="1" i="1" lang="en" sz="1100"/>
              <a:t>z_vals</a:t>
            </a:r>
            <a:r>
              <a:rPr lang="en" sz="1100"/>
              <a:t> parameter in the </a:t>
            </a:r>
            <a:r>
              <a:rPr b="1" i="1" lang="en" sz="1100"/>
              <a:t>add_choro_trace</a:t>
            </a:r>
            <a:r>
              <a:rPr lang="en" sz="1100"/>
              <a:t>, which is a table containing always the same value for z.</a:t>
            </a:r>
            <a:endParaRPr sz="1100"/>
          </a:p>
          <a:p>
            <a:pPr indent="-298450" lvl="1" marL="914400" rtl="0" algn="l">
              <a:spcBef>
                <a:spcPts val="0"/>
              </a:spcBef>
              <a:spcAft>
                <a:spcPts val="0"/>
              </a:spcAft>
              <a:buClr>
                <a:schemeClr val="accent4"/>
              </a:buClr>
              <a:buSzPts val="1100"/>
              <a:buChar char="○"/>
            </a:pPr>
            <a:r>
              <a:rPr lang="en" sz="1100"/>
              <a:t>We also provided you with the color scale to use, containing only one color</a:t>
            </a:r>
            <a:endParaRPr sz="1100"/>
          </a:p>
        </p:txBody>
      </p:sp>
      <p:pic>
        <p:nvPicPr>
          <p:cNvPr id="104" name="Google Shape;104;p18"/>
          <p:cNvPicPr preferRelativeResize="0"/>
          <p:nvPr/>
        </p:nvPicPr>
        <p:blipFill>
          <a:blip r:embed="rId3">
            <a:alphaModFix/>
          </a:blip>
          <a:stretch>
            <a:fillRect/>
          </a:stretch>
        </p:blipFill>
        <p:spPr>
          <a:xfrm>
            <a:off x="4930950" y="1389575"/>
            <a:ext cx="4128274" cy="3620324"/>
          </a:xfrm>
          <a:prstGeom prst="rect">
            <a:avLst/>
          </a:prstGeom>
          <a:noFill/>
          <a:ln>
            <a:noFill/>
          </a:ln>
        </p:spPr>
      </p:pic>
      <p:sp>
        <p:nvSpPr>
          <p:cNvPr id="105" name="Google Shape;105;p18"/>
          <p:cNvSpPr txBox="1"/>
          <p:nvPr/>
        </p:nvSpPr>
        <p:spPr>
          <a:xfrm>
            <a:off x="43500" y="3054525"/>
            <a:ext cx="4528500" cy="1787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4"/>
              </a:buClr>
              <a:buSzPts val="1300"/>
              <a:buChar char="●"/>
            </a:pPr>
            <a:r>
              <a:rPr lang="en" sz="1200">
                <a:solidFill>
                  <a:schemeClr val="dk2"/>
                </a:solidFill>
              </a:rPr>
              <a:t>Once the map base is drawn, you will have to add traces representing each type of pedestrian street to the map figure</a:t>
            </a:r>
            <a:r>
              <a:rPr lang="en" sz="1200">
                <a:solidFill>
                  <a:schemeClr val="dk2"/>
                </a:solidFill>
              </a:rPr>
              <a:t>:</a:t>
            </a:r>
            <a:endParaRPr sz="1200">
              <a:solidFill>
                <a:schemeClr val="dk2"/>
              </a:solidFill>
            </a:endParaRPr>
          </a:p>
          <a:p>
            <a:pPr indent="-298450" lvl="1" marL="914400" rtl="0" algn="l">
              <a:lnSpc>
                <a:spcPct val="115000"/>
              </a:lnSpc>
              <a:spcBef>
                <a:spcPts val="0"/>
              </a:spcBef>
              <a:spcAft>
                <a:spcPts val="0"/>
              </a:spcAft>
              <a:buClr>
                <a:schemeClr val="accent4"/>
              </a:buClr>
              <a:buSzPts val="1100"/>
              <a:buChar char="○"/>
            </a:pPr>
            <a:r>
              <a:rPr lang="en" sz="1100">
                <a:solidFill>
                  <a:schemeClr val="dk2"/>
                </a:solidFill>
              </a:rPr>
              <a:t>Add the trace for the modified one color choropleth map showing the neighborhoods - fonction </a:t>
            </a:r>
            <a:r>
              <a:rPr b="1" lang="en" sz="1100">
                <a:solidFill>
                  <a:schemeClr val="dk2"/>
                </a:solidFill>
              </a:rPr>
              <a:t>‘add_choro_trace’</a:t>
            </a:r>
            <a:endParaRPr b="1" sz="1100">
              <a:solidFill>
                <a:schemeClr val="dk2"/>
              </a:solidFill>
            </a:endParaRPr>
          </a:p>
          <a:p>
            <a:pPr indent="-298450" lvl="1" marL="914400" rtl="0" algn="l">
              <a:lnSpc>
                <a:spcPct val="115000"/>
              </a:lnSpc>
              <a:spcBef>
                <a:spcPts val="0"/>
              </a:spcBef>
              <a:spcAft>
                <a:spcPts val="0"/>
              </a:spcAft>
              <a:buClr>
                <a:schemeClr val="accent4"/>
              </a:buClr>
              <a:buSzPts val="1100"/>
              <a:buChar char="○"/>
            </a:pPr>
            <a:r>
              <a:rPr lang="en" sz="1100">
                <a:solidFill>
                  <a:schemeClr val="dk2"/>
                </a:solidFill>
              </a:rPr>
              <a:t>Add the markers to the map - fonction </a:t>
            </a:r>
            <a:r>
              <a:rPr b="1" lang="en" sz="1100">
                <a:solidFill>
                  <a:schemeClr val="dk2"/>
                </a:solidFill>
              </a:rPr>
              <a:t>‘add_scatter_traces’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311700" y="1412900"/>
            <a:ext cx="8390400" cy="10404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chemeClr val="accent4"/>
              </a:buClr>
              <a:buSzPct val="100000"/>
              <a:buChar char="●"/>
            </a:pPr>
            <a:r>
              <a:rPr lang="en" sz="1500"/>
              <a:t>When a neighborhood is displayed, simply its name should be displayed in the tooltip</a:t>
            </a:r>
            <a:endParaRPr sz="1500"/>
          </a:p>
          <a:p>
            <a:pPr indent="-316706" lvl="1" marL="914400" rtl="0" algn="l">
              <a:spcBef>
                <a:spcPts val="0"/>
              </a:spcBef>
              <a:spcAft>
                <a:spcPts val="0"/>
              </a:spcAft>
              <a:buClr>
                <a:schemeClr val="accent4"/>
              </a:buClr>
              <a:buSzPct val="100000"/>
              <a:buChar char="○"/>
            </a:pPr>
            <a:r>
              <a:rPr lang="en" sz="1500"/>
              <a:t>fonction </a:t>
            </a:r>
            <a:r>
              <a:rPr b="1" lang="en" sz="1500"/>
              <a:t>‘map_base_hover_template’</a:t>
            </a:r>
            <a:endParaRPr b="1" sz="1500"/>
          </a:p>
          <a:p>
            <a:pPr indent="-316706" lvl="0" marL="457200" rtl="0" algn="l">
              <a:spcBef>
                <a:spcPts val="0"/>
              </a:spcBef>
              <a:spcAft>
                <a:spcPts val="0"/>
              </a:spcAft>
              <a:buClr>
                <a:schemeClr val="accent4"/>
              </a:buClr>
              <a:buSzPct val="100000"/>
              <a:buChar char="●"/>
            </a:pPr>
            <a:r>
              <a:rPr lang="en" sz="1500"/>
              <a:t>When a marker is displayed, simply its type of site should be displayed in the tooltip</a:t>
            </a:r>
            <a:endParaRPr sz="1500"/>
          </a:p>
          <a:p>
            <a:pPr indent="-316706" lvl="1" marL="914400" rtl="0" algn="l">
              <a:spcBef>
                <a:spcPts val="0"/>
              </a:spcBef>
              <a:spcAft>
                <a:spcPts val="0"/>
              </a:spcAft>
              <a:buClr>
                <a:schemeClr val="accent4"/>
              </a:buClr>
              <a:buSzPct val="100000"/>
              <a:buChar char="○"/>
            </a:pPr>
            <a:r>
              <a:rPr lang="en" sz="1500"/>
              <a:t>F</a:t>
            </a:r>
            <a:r>
              <a:rPr lang="en" sz="1500"/>
              <a:t>onction </a:t>
            </a:r>
            <a:r>
              <a:rPr b="1" lang="en" sz="1500"/>
              <a:t>‘map_marker_hover_template’</a:t>
            </a:r>
            <a:endParaRPr b="1" sz="1500"/>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12" name="Google Shape;112;p19"/>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13" name="Google Shape;113;p19"/>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Tooltips</a:t>
            </a:r>
            <a:endParaRPr/>
          </a:p>
        </p:txBody>
      </p:sp>
      <p:sp>
        <p:nvSpPr>
          <p:cNvPr id="114" name="Google Shape;114;p19"/>
          <p:cNvSpPr txBox="1"/>
          <p:nvPr>
            <p:ph type="title"/>
          </p:nvPr>
        </p:nvSpPr>
        <p:spPr>
          <a:xfrm>
            <a:off x="291500" y="656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200">
                <a:solidFill>
                  <a:schemeClr val="accent3"/>
                </a:solidFill>
              </a:rPr>
              <a:t>Implémenter le info-bulle</a:t>
            </a:r>
            <a:endParaRPr i="1" sz="2200">
              <a:solidFill>
                <a:schemeClr val="accent3"/>
              </a:solidFill>
            </a:endParaRPr>
          </a:p>
        </p:txBody>
      </p:sp>
      <p:pic>
        <p:nvPicPr>
          <p:cNvPr id="115" name="Google Shape;115;p19"/>
          <p:cNvPicPr preferRelativeResize="0"/>
          <p:nvPr/>
        </p:nvPicPr>
        <p:blipFill>
          <a:blip r:embed="rId3">
            <a:alphaModFix/>
          </a:blip>
          <a:stretch>
            <a:fillRect/>
          </a:stretch>
        </p:blipFill>
        <p:spPr>
          <a:xfrm>
            <a:off x="207050" y="2374925"/>
            <a:ext cx="3301164" cy="2681899"/>
          </a:xfrm>
          <a:prstGeom prst="rect">
            <a:avLst/>
          </a:prstGeom>
          <a:noFill/>
          <a:ln>
            <a:noFill/>
          </a:ln>
        </p:spPr>
      </p:pic>
      <p:pic>
        <p:nvPicPr>
          <p:cNvPr id="116" name="Google Shape;116;p19"/>
          <p:cNvPicPr preferRelativeResize="0"/>
          <p:nvPr/>
        </p:nvPicPr>
        <p:blipFill>
          <a:blip r:embed="rId4">
            <a:alphaModFix/>
          </a:blip>
          <a:stretch>
            <a:fillRect/>
          </a:stretch>
        </p:blipFill>
        <p:spPr>
          <a:xfrm>
            <a:off x="4572002" y="2339938"/>
            <a:ext cx="3456448" cy="275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body"/>
          </p:nvPr>
        </p:nvSpPr>
        <p:spPr>
          <a:xfrm>
            <a:off x="311700" y="1412900"/>
            <a:ext cx="8390400" cy="32502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chemeClr val="accent4"/>
              </a:buClr>
              <a:buSzPct val="100000"/>
              <a:buChar char="●"/>
            </a:pPr>
            <a:r>
              <a:rPr lang="en" sz="1500"/>
              <a:t>You</a:t>
            </a:r>
            <a:endParaRPr sz="1500"/>
          </a:p>
          <a:p>
            <a:pPr indent="-316706" lvl="0" marL="457200" rtl="0" algn="l">
              <a:spcBef>
                <a:spcPts val="0"/>
              </a:spcBef>
              <a:spcAft>
                <a:spcPts val="0"/>
              </a:spcAft>
              <a:buClr>
                <a:schemeClr val="accent4"/>
              </a:buClr>
              <a:buSzPct val="100000"/>
              <a:buChar char="●"/>
            </a:pPr>
            <a:r>
              <a:rPr lang="en" sz="1500"/>
              <a:t>will have to complete the functions in the file </a:t>
            </a:r>
            <a:r>
              <a:rPr b="1" i="1" lang="en" sz="1500"/>
              <a:t>callback.py.</a:t>
            </a:r>
            <a:endParaRPr b="1" sz="1500"/>
          </a:p>
          <a:p>
            <a:pPr indent="-316706" lvl="0" marL="457200" rtl="0" algn="l">
              <a:spcBef>
                <a:spcPts val="0"/>
              </a:spcBef>
              <a:spcAft>
                <a:spcPts val="0"/>
              </a:spcAft>
              <a:buClr>
                <a:schemeClr val="accent4"/>
              </a:buClr>
              <a:buSzPct val="100000"/>
              <a:buChar char="●"/>
            </a:pPr>
            <a:r>
              <a:rPr lang="en" sz="1500"/>
              <a:t>Titre : The panel should contain as title the name of the project, written in the same color as its associated marker</a:t>
            </a:r>
            <a:endParaRPr sz="1500"/>
          </a:p>
          <a:p>
            <a:pPr indent="-316706" lvl="0" marL="457200" rtl="0" algn="l">
              <a:spcBef>
                <a:spcPts val="0"/>
              </a:spcBef>
              <a:spcAft>
                <a:spcPts val="0"/>
              </a:spcAft>
              <a:buClr>
                <a:schemeClr val="accent4"/>
              </a:buClr>
              <a:buSzPct val="100000"/>
              <a:buChar char="●"/>
            </a:pPr>
            <a:r>
              <a:rPr lang="en" sz="1500"/>
              <a:t>Sous-titre : indicates the intended duration of the site (permanent, temporary, etc.).</a:t>
            </a:r>
            <a:endParaRPr sz="1500"/>
          </a:p>
          <a:p>
            <a:pPr indent="-316706" lvl="0" marL="457200" rtl="0" algn="l">
              <a:spcBef>
                <a:spcPts val="0"/>
              </a:spcBef>
              <a:spcAft>
                <a:spcPts val="0"/>
              </a:spcAft>
              <a:buClr>
                <a:schemeClr val="accent4"/>
              </a:buClr>
              <a:buSzPct val="100000"/>
              <a:buChar char="●"/>
            </a:pPr>
            <a:r>
              <a:rPr lang="en" sz="1500"/>
              <a:t>When available, the panel should also list the intended themes for the site, presented in the format of an unordered list.</a:t>
            </a:r>
            <a:endParaRPr sz="1500"/>
          </a:p>
          <a:p>
            <a:pPr indent="-316706" lvl="0" marL="457200" rtl="0" algn="l">
              <a:spcBef>
                <a:spcPts val="0"/>
              </a:spcBef>
              <a:spcAft>
                <a:spcPts val="0"/>
              </a:spcAft>
              <a:buClr>
                <a:schemeClr val="accent4"/>
              </a:buClr>
              <a:buSzPct val="100000"/>
              <a:buChar char="●"/>
            </a:pPr>
            <a:r>
              <a:rPr lang="en" sz="1500"/>
              <a:t>Thus, the steps to follow for this part are:</a:t>
            </a:r>
            <a:endParaRPr sz="1500"/>
          </a:p>
          <a:p>
            <a:pPr indent="-316706" lvl="1" marL="914400" rtl="0" algn="l">
              <a:spcBef>
                <a:spcPts val="0"/>
              </a:spcBef>
              <a:spcAft>
                <a:spcPts val="0"/>
              </a:spcAft>
              <a:buClr>
                <a:schemeClr val="accent4"/>
              </a:buClr>
              <a:buSzPct val="100000"/>
              <a:buChar char="○"/>
            </a:pPr>
            <a:r>
              <a:rPr lang="en" sz="1500"/>
              <a:t>Handle the default behavior for the map before any click events have been registered - fonction </a:t>
            </a:r>
            <a:r>
              <a:rPr b="1" lang="en" sz="1500"/>
              <a:t>‘no_clicks’</a:t>
            </a:r>
            <a:r>
              <a:rPr lang="en" sz="1500"/>
              <a:t>. </a:t>
            </a:r>
            <a:r>
              <a:rPr i="1" lang="en" sz="959"/>
              <a:t>The panel should not be displayed until a marker is clicked</a:t>
            </a:r>
            <a:endParaRPr i="1" sz="959"/>
          </a:p>
          <a:p>
            <a:pPr indent="-316706" lvl="1" marL="914400" rtl="0" algn="l">
              <a:spcBef>
                <a:spcPts val="0"/>
              </a:spcBef>
              <a:spcAft>
                <a:spcPts val="0"/>
              </a:spcAft>
              <a:buClr>
                <a:schemeClr val="accent4"/>
              </a:buClr>
              <a:buSzPct val="100000"/>
              <a:buChar char="○"/>
            </a:pPr>
            <a:r>
              <a:rPr lang="en" sz="1500"/>
              <a:t>Handle the behavior for the map when the map base is clicked instead of a marker. If the panel is displayed, its information should stay the same. If the panel is not displayed, it should stay hidden from view  - fonction </a:t>
            </a:r>
            <a:r>
              <a:rPr b="1" lang="en" sz="1500"/>
              <a:t>‘map_marker_clicked’</a:t>
            </a:r>
            <a:endParaRPr b="1" sz="1500"/>
          </a:p>
          <a:p>
            <a:pPr indent="-316706" lvl="1" marL="914400" rtl="0" algn="l">
              <a:spcBef>
                <a:spcPts val="0"/>
              </a:spcBef>
              <a:spcAft>
                <a:spcPts val="0"/>
              </a:spcAft>
              <a:buClr>
                <a:schemeClr val="accent4"/>
              </a:buClr>
              <a:buSzPct val="100000"/>
              <a:buChar char="○"/>
            </a:pPr>
            <a:r>
              <a:rPr lang="en" sz="1500"/>
              <a:t>Handle the behavior when a marker is clicked, so the panel is displayed with the appropriate information - fonction </a:t>
            </a:r>
            <a:r>
              <a:rPr b="1" lang="en" sz="1500"/>
              <a:t>‘map_marker_clicked’</a:t>
            </a:r>
            <a:endParaRPr b="1" sz="1500"/>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23" name="Google Shape;123;p20"/>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24" name="Google Shape;124;p20"/>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panel</a:t>
            </a:r>
            <a:endParaRPr/>
          </a:p>
        </p:txBody>
      </p:sp>
      <p:sp>
        <p:nvSpPr>
          <p:cNvPr id="125" name="Google Shape;125;p20"/>
          <p:cNvSpPr txBox="1"/>
          <p:nvPr>
            <p:ph type="title"/>
          </p:nvPr>
        </p:nvSpPr>
        <p:spPr>
          <a:xfrm>
            <a:off x="291500" y="656150"/>
            <a:ext cx="8520600" cy="74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2200">
                <a:solidFill>
                  <a:schemeClr val="accent3"/>
                </a:solidFill>
              </a:rPr>
              <a:t>generate an informational panel which appears to the left of the map when a marker is clicke</a:t>
            </a:r>
            <a:r>
              <a:rPr i="1" lang="en" sz="2200">
                <a:solidFill>
                  <a:schemeClr val="accent3"/>
                </a:solidFill>
              </a:rPr>
              <a:t>d</a:t>
            </a:r>
            <a:endParaRPr i="1" sz="22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31" name="Google Shape;131;p21"/>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32" name="Google Shape;132;p21"/>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Information panel</a:t>
            </a:r>
            <a:endParaRPr/>
          </a:p>
        </p:txBody>
      </p:sp>
      <p:pic>
        <p:nvPicPr>
          <p:cNvPr id="133" name="Google Shape;133;p21"/>
          <p:cNvPicPr preferRelativeResize="0"/>
          <p:nvPr/>
        </p:nvPicPr>
        <p:blipFill>
          <a:blip r:embed="rId3">
            <a:alphaModFix/>
          </a:blip>
          <a:stretch>
            <a:fillRect/>
          </a:stretch>
        </p:blipFill>
        <p:spPr>
          <a:xfrm>
            <a:off x="911450" y="820675"/>
            <a:ext cx="6247410" cy="4182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