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8"/>
  </p:notesMasterIdLst>
  <p:handoutMasterIdLst>
    <p:handoutMasterId r:id="rId9"/>
  </p:handoutMasterIdLst>
  <p:sldIdLst>
    <p:sldId id="377" r:id="rId2"/>
    <p:sldId id="378" r:id="rId3"/>
    <p:sldId id="379" r:id="rId4"/>
    <p:sldId id="381" r:id="rId5"/>
    <p:sldId id="380" r:id="rId6"/>
    <p:sldId id="38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0FD4E-C9B7-4B58-8EA6-28E4E34B785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66B7E-CCA9-451A-A0B0-007483D21A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3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91466-4C47-4852-B32E-ED324550404F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20A2-94F3-42D2-AC0F-FA87D5F675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8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362200"/>
            <a:ext cx="7772400" cy="1162050"/>
          </a:xfrm>
          <a:solidFill>
            <a:srgbClr val="00005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7772400" cy="762000"/>
          </a:xfrm>
          <a:solidFill>
            <a:srgbClr val="FFC000"/>
          </a:solidFill>
        </p:spPr>
        <p:txBody>
          <a:bodyPr anchor="ctr"/>
          <a:lstStyle>
            <a:lvl1pPr marL="0" indent="0" algn="l">
              <a:buNone/>
              <a:defRPr b="1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5105400"/>
            <a:ext cx="78486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IN" sz="3600" b="1" dirty="0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Presidency College</a:t>
            </a:r>
          </a:p>
          <a:p>
            <a:pPr algn="ctr">
              <a:lnSpc>
                <a:spcPts val="3300"/>
              </a:lnSpc>
            </a:pPr>
            <a:r>
              <a:rPr lang="en-IN" sz="1600" b="0" dirty="0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Hebbal – Kempapura, Bengaluru</a:t>
            </a:r>
            <a:r>
              <a:rPr lang="en-IN" sz="1600" b="0" baseline="0" dirty="0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– 560024</a:t>
            </a:r>
          </a:p>
          <a:p>
            <a:pPr algn="ctr">
              <a:lnSpc>
                <a:spcPct val="100000"/>
              </a:lnSpc>
            </a:pPr>
            <a:r>
              <a:rPr lang="en-IN" sz="1600" b="0" i="1" baseline="0" dirty="0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www.presidencycollege.ac.in</a:t>
            </a:r>
            <a:r>
              <a:rPr lang="en-IN" sz="1600" b="0" i="1" dirty="0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en-US" sz="1600" b="0" i="1" dirty="0">
              <a:solidFill>
                <a:srgbClr val="000066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00400" y="5638800"/>
            <a:ext cx="3986350" cy="0"/>
          </a:xfrm>
          <a:prstGeom prst="line">
            <a:avLst/>
          </a:prstGeom>
          <a:ln w="381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60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96199" cy="838200"/>
          </a:xfrm>
          <a:ln>
            <a:noFill/>
          </a:ln>
        </p:spPr>
        <p:txBody>
          <a:bodyPr>
            <a:normAutofit/>
          </a:bodyPr>
          <a:lstStyle>
            <a:lvl1pPr algn="l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1"/>
            <a:ext cx="7696198" cy="5257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7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823" y="1448475"/>
            <a:ext cx="7790777" cy="46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9958" y="6629738"/>
            <a:ext cx="7789242" cy="338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 rot="15660000" flipH="1">
            <a:off x="8343562" y="6363038"/>
            <a:ext cx="533400" cy="533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 rot="15660000" flipH="1">
            <a:off x="8495962" y="6133762"/>
            <a:ext cx="533400" cy="533400"/>
          </a:xfrm>
          <a:prstGeom prst="triangle">
            <a:avLst>
              <a:gd name="adj" fmla="val 0"/>
            </a:avLst>
          </a:prstGeom>
          <a:solidFill>
            <a:srgbClr val="00005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 rot="15660000" flipH="1">
            <a:off x="8374010" y="6286163"/>
            <a:ext cx="533400" cy="533400"/>
          </a:xfrm>
          <a:prstGeom prst="triangle">
            <a:avLst>
              <a:gd name="adj" fmla="val 0"/>
            </a:avLst>
          </a:prstGeom>
          <a:solidFill>
            <a:srgbClr val="FFD54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1" y="114042"/>
            <a:ext cx="894162" cy="811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46997" y="3198167"/>
            <a:ext cx="133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solidFill>
                  <a:srgbClr val="C00000"/>
                </a:solidFill>
                <a:latin typeface="Cambria" panose="02040503050406030204" pitchFamily="18" charset="0"/>
              </a:rPr>
              <a:t>Reaccredited</a:t>
            </a:r>
            <a:r>
              <a:rPr lang="en-IN" sz="1200" b="1" i="1" baseline="0" dirty="0">
                <a:solidFill>
                  <a:srgbClr val="C00000"/>
                </a:solidFill>
                <a:latin typeface="Cambria" panose="02040503050406030204" pitchFamily="18" charset="0"/>
              </a:rPr>
              <a:t> by NAAC with A+</a:t>
            </a:r>
            <a:endParaRPr lang="en-US" sz="1200" b="1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1" y="5316483"/>
            <a:ext cx="838199" cy="1576133"/>
          </a:xfrm>
          <a:prstGeom prst="rect">
            <a:avLst/>
          </a:prstGeom>
        </p:spPr>
      </p:pic>
      <p:sp>
        <p:nvSpPr>
          <p:cNvPr id="15" name="Text Box 1073741934"/>
          <p:cNvSpPr txBox="1"/>
          <p:nvPr/>
        </p:nvSpPr>
        <p:spPr>
          <a:xfrm>
            <a:off x="181311" y="4876800"/>
            <a:ext cx="838201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</a:rPr>
              <a:t>Presidency    Group</a:t>
            </a:r>
            <a:endParaRPr lang="en-US" sz="1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68" y="895814"/>
            <a:ext cx="115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000066"/>
                </a:solidFill>
                <a:latin typeface="Cambria" panose="02040503050406030204" pitchFamily="18" charset="0"/>
              </a:rPr>
              <a:t>Presidency College</a:t>
            </a:r>
            <a:endParaRPr lang="en-US" sz="1400" b="1" dirty="0">
              <a:solidFill>
                <a:srgbClr val="000066"/>
              </a:solidFill>
              <a:latin typeface="Cambria" panose="020405030504060302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" b="-1"/>
          <a:stretch/>
        </p:blipFill>
        <p:spPr>
          <a:xfrm>
            <a:off x="148069" y="2209800"/>
            <a:ext cx="940281" cy="843164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0" y="6629738"/>
            <a:ext cx="148069" cy="676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005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dirty="0"/>
              <a:t>Fibonacci Series </a:t>
            </a:r>
          </a:p>
        </p:txBody>
      </p:sp>
      <p:sp>
        <p:nvSpPr>
          <p:cNvPr id="6146" name="Subtitle 4"/>
          <p:cNvSpPr>
            <a:spLocks noGrp="1"/>
          </p:cNvSpPr>
          <p:nvPr>
            <p:ph type="subTitle" idx="1"/>
          </p:nvPr>
        </p:nvSpPr>
        <p:spPr>
          <a:xfrm>
            <a:off x="1339645" y="3581400"/>
            <a:ext cx="7772400" cy="9906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Fibonacci Series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/>
              <a:t>Fibonacci Series in C: In case of </a:t>
            </a:r>
            <a:r>
              <a:rPr lang="en-IN" sz="2000" dirty="0" smtClean="0"/>
              <a:t>Fibonacci </a:t>
            </a:r>
            <a:r>
              <a:rPr lang="en-IN" sz="2000" dirty="0"/>
              <a:t>series, next number is the sum of previous two numbers for example 0, 1, 1, 2, 3, 5, 8, 13, 21 etc. The first two numbers of </a:t>
            </a:r>
            <a:r>
              <a:rPr lang="en-IN" sz="2000" dirty="0" smtClean="0"/>
              <a:t>Fibonacci </a:t>
            </a:r>
            <a:r>
              <a:rPr lang="en-IN" sz="2000" dirty="0"/>
              <a:t>series are 0 and 1.</a:t>
            </a:r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000" dirty="0"/>
              <a:t>There are two ways to write the </a:t>
            </a:r>
            <a:r>
              <a:rPr lang="en-IN" sz="2000" dirty="0" smtClean="0"/>
              <a:t>Fibonacci </a:t>
            </a:r>
            <a:r>
              <a:rPr lang="en-IN" sz="2000" dirty="0"/>
              <a:t>series program:</a:t>
            </a:r>
          </a:p>
          <a:p>
            <a:pPr marL="0" indent="0" algn="just">
              <a:buNone/>
            </a:pPr>
            <a:endParaRPr lang="en-IN" sz="2000" dirty="0"/>
          </a:p>
          <a:p>
            <a:pPr algn="just"/>
            <a:r>
              <a:rPr lang="en-IN" sz="2000" dirty="0"/>
              <a:t>Fibonacci Series without recursion</a:t>
            </a:r>
          </a:p>
          <a:p>
            <a:pPr algn="just"/>
            <a:r>
              <a:rPr lang="en-IN" sz="2000" dirty="0"/>
              <a:t>Fibonacci Series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16743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Fibonacci Series in C without </a:t>
            </a:r>
            <a:r>
              <a:rPr lang="en-IN" b="0" dirty="0" smtClean="0"/>
              <a:t>recursion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#include&lt;stdio.h&gt;    </a:t>
            </a:r>
          </a:p>
          <a:p>
            <a:pPr marL="0" indent="0">
              <a:buNone/>
            </a:pPr>
            <a:r>
              <a:rPr lang="en-IN" dirty="0"/>
              <a:t>int main()    </a:t>
            </a:r>
          </a:p>
          <a:p>
            <a:pPr marL="0" indent="0">
              <a:buNone/>
            </a:pPr>
            <a:r>
              <a:rPr lang="en-IN" dirty="0"/>
              <a:t>{    </a:t>
            </a:r>
          </a:p>
          <a:p>
            <a:pPr marL="0" indent="0">
              <a:buNone/>
            </a:pPr>
            <a:r>
              <a:rPr lang="en-IN" dirty="0"/>
              <a:t> int n1=0,n2=1,n3,i,number;    </a:t>
            </a:r>
          </a:p>
          <a:p>
            <a:pPr marL="0" indent="0">
              <a:buNone/>
            </a:pPr>
            <a:r>
              <a:rPr lang="en-IN" dirty="0"/>
              <a:t> printf("Enter the number of elements:");    </a:t>
            </a:r>
          </a:p>
          <a:p>
            <a:pPr marL="0" indent="0">
              <a:buNone/>
            </a:pPr>
            <a:r>
              <a:rPr lang="en-IN" dirty="0"/>
              <a:t> scanf("%d",&amp;number);    </a:t>
            </a:r>
          </a:p>
          <a:p>
            <a:pPr marL="0" indent="0">
              <a:buNone/>
            </a:pPr>
            <a:r>
              <a:rPr lang="en-IN" dirty="0"/>
              <a:t> printf("\n%d %d",n1,n2);//printing 0 and 1    </a:t>
            </a:r>
          </a:p>
          <a:p>
            <a:pPr marL="0" indent="0">
              <a:buNone/>
            </a:pPr>
            <a:r>
              <a:rPr lang="en-IN" dirty="0"/>
              <a:t> for(i=2;i&lt;number;++i)//loop starts from 2 because 0 and 1 are already printed    </a:t>
            </a:r>
          </a:p>
          <a:p>
            <a:pPr marL="0" indent="0">
              <a:buNone/>
            </a:pPr>
            <a:r>
              <a:rPr lang="en-IN" dirty="0"/>
              <a:t> {    </a:t>
            </a:r>
          </a:p>
          <a:p>
            <a:pPr marL="0" indent="0">
              <a:buNone/>
            </a:pPr>
            <a:r>
              <a:rPr lang="en-IN" dirty="0"/>
              <a:t>  n3=n1+n2;    </a:t>
            </a:r>
          </a:p>
          <a:p>
            <a:pPr marL="0" indent="0">
              <a:buNone/>
            </a:pPr>
            <a:r>
              <a:rPr lang="en-IN" dirty="0"/>
              <a:t>  printf(" %d",n3);    </a:t>
            </a:r>
          </a:p>
          <a:p>
            <a:pPr marL="0" indent="0">
              <a:buNone/>
            </a:pPr>
            <a:r>
              <a:rPr lang="en-IN" dirty="0"/>
              <a:t>  n1=n2;    </a:t>
            </a:r>
          </a:p>
          <a:p>
            <a:pPr marL="0" indent="0">
              <a:buNone/>
            </a:pPr>
            <a:r>
              <a:rPr lang="en-IN" dirty="0"/>
              <a:t>  n2=n3;    </a:t>
            </a:r>
          </a:p>
          <a:p>
            <a:pPr marL="0" indent="0">
              <a:buNone/>
            </a:pPr>
            <a:r>
              <a:rPr lang="en-IN" dirty="0"/>
              <a:t> }  </a:t>
            </a:r>
          </a:p>
          <a:p>
            <a:pPr marL="0" indent="0">
              <a:buNone/>
            </a:pPr>
            <a:r>
              <a:rPr lang="en-IN" dirty="0"/>
              <a:t>  return 0;  </a:t>
            </a:r>
          </a:p>
          <a:p>
            <a:pPr marL="0" indent="0">
              <a:buNone/>
            </a:pPr>
            <a:r>
              <a:rPr lang="en-IN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413084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Enter the number of elements:15</a:t>
            </a:r>
          </a:p>
          <a:p>
            <a:pPr marL="0" indent="0">
              <a:buNone/>
            </a:pPr>
            <a:r>
              <a:rPr lang="en-IN" sz="2400" dirty="0"/>
              <a:t>0 1 1 2 3 5 8 13 21 34 55 89 144 233 377 </a:t>
            </a:r>
          </a:p>
        </p:txBody>
      </p:sp>
    </p:spTree>
    <p:extLst>
      <p:ext uri="{BB962C8B-B14F-4D97-AF65-F5344CB8AC3E}">
        <p14:creationId xmlns:p14="http://schemas.microsoft.com/office/powerpoint/2010/main" val="297006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Fibonacci Series using recursion in </a:t>
            </a:r>
            <a:r>
              <a:rPr lang="en-IN" b="0" dirty="0" smtClean="0"/>
              <a:t>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 #include&lt;stdio.h&gt;    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smtClean="0"/>
              <a:t>printFibonacci (</a:t>
            </a:r>
            <a:r>
              <a:rPr lang="en-IN" dirty="0"/>
              <a:t>int n){    </a:t>
            </a:r>
          </a:p>
          <a:p>
            <a:pPr marL="0" indent="0">
              <a:buNone/>
            </a:pPr>
            <a:r>
              <a:rPr lang="en-IN" dirty="0"/>
              <a:t>    static int n1=0,n2=1,n3;    </a:t>
            </a:r>
          </a:p>
          <a:p>
            <a:pPr marL="0" indent="0">
              <a:buNone/>
            </a:pPr>
            <a:r>
              <a:rPr lang="en-IN" dirty="0"/>
              <a:t>    if(n&gt;0){    </a:t>
            </a:r>
          </a:p>
          <a:p>
            <a:pPr marL="0" indent="0">
              <a:buNone/>
            </a:pPr>
            <a:r>
              <a:rPr lang="en-IN" dirty="0"/>
              <a:t>         n3 = n1 + n2;    </a:t>
            </a:r>
          </a:p>
          <a:p>
            <a:pPr marL="0" indent="0">
              <a:buNone/>
            </a:pPr>
            <a:r>
              <a:rPr lang="en-IN" dirty="0"/>
              <a:t>         n1 = n2;    </a:t>
            </a:r>
          </a:p>
          <a:p>
            <a:pPr marL="0" indent="0">
              <a:buNone/>
            </a:pPr>
            <a:r>
              <a:rPr lang="en-IN" dirty="0"/>
              <a:t>         n2 = n3;    </a:t>
            </a:r>
          </a:p>
          <a:p>
            <a:pPr marL="0" indent="0">
              <a:buNone/>
            </a:pPr>
            <a:r>
              <a:rPr lang="en-IN" dirty="0"/>
              <a:t>         printf("%d ",n3);    </a:t>
            </a:r>
          </a:p>
          <a:p>
            <a:pPr marL="0" indent="0">
              <a:buNone/>
            </a:pPr>
            <a:r>
              <a:rPr lang="en-IN" dirty="0"/>
              <a:t>         printFibonacci(n-1);    </a:t>
            </a:r>
          </a:p>
          <a:p>
            <a:pPr marL="0" indent="0">
              <a:buNone/>
            </a:pPr>
            <a:r>
              <a:rPr lang="en-IN" dirty="0"/>
              <a:t>    }    </a:t>
            </a:r>
          </a:p>
          <a:p>
            <a:pPr marL="0" indent="0">
              <a:buNone/>
            </a:pPr>
            <a:r>
              <a:rPr lang="en-IN" dirty="0"/>
              <a:t>}    </a:t>
            </a:r>
          </a:p>
          <a:p>
            <a:pPr marL="0" indent="0">
              <a:buNone/>
            </a:pPr>
            <a:r>
              <a:rPr lang="en-IN" dirty="0"/>
              <a:t>int main(){    </a:t>
            </a:r>
          </a:p>
          <a:p>
            <a:pPr marL="0" indent="0">
              <a:buNone/>
            </a:pPr>
            <a:r>
              <a:rPr lang="en-IN" dirty="0"/>
              <a:t>    int n;    </a:t>
            </a:r>
          </a:p>
          <a:p>
            <a:pPr marL="0" indent="0">
              <a:buNone/>
            </a:pPr>
            <a:r>
              <a:rPr lang="en-IN" dirty="0"/>
              <a:t>    printf("Enter the number of elements: ");    </a:t>
            </a:r>
          </a:p>
          <a:p>
            <a:pPr marL="0" indent="0">
              <a:buNone/>
            </a:pPr>
            <a:r>
              <a:rPr lang="en-IN" dirty="0"/>
              <a:t>    scanf("%d",&amp;n);    </a:t>
            </a:r>
          </a:p>
          <a:p>
            <a:pPr marL="0" indent="0">
              <a:buNone/>
            </a:pPr>
            <a:r>
              <a:rPr lang="en-IN" dirty="0"/>
              <a:t>    printf("Fibonacci Series: ");    </a:t>
            </a:r>
          </a:p>
          <a:p>
            <a:pPr marL="0" indent="0">
              <a:buNone/>
            </a:pPr>
            <a:r>
              <a:rPr lang="en-IN" dirty="0"/>
              <a:t>    printf("%d %d ",0,1);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printFibonacci (</a:t>
            </a:r>
            <a:r>
              <a:rPr lang="en-IN" dirty="0"/>
              <a:t>n-2);//n-2 because 2 numbers are already printed    </a:t>
            </a:r>
          </a:p>
          <a:p>
            <a:pPr marL="0" indent="0">
              <a:buNone/>
            </a:pPr>
            <a:r>
              <a:rPr lang="en-IN" dirty="0"/>
              <a:t>  return 0;  </a:t>
            </a:r>
          </a:p>
          <a:p>
            <a:pPr marL="0" indent="0">
              <a:buNone/>
            </a:pPr>
            <a:r>
              <a:rPr lang="en-IN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72439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Enter the number of elements:15</a:t>
            </a:r>
          </a:p>
          <a:p>
            <a:pPr marL="0" indent="0">
              <a:buNone/>
            </a:pPr>
            <a:r>
              <a:rPr lang="en-IN" sz="2400" dirty="0"/>
              <a:t>0 1 1 2 3 5 8 13 21 34 55 89 144 233 377 </a:t>
            </a:r>
          </a:p>
        </p:txBody>
      </p:sp>
    </p:spTree>
    <p:extLst>
      <p:ext uri="{BB962C8B-B14F-4D97-AF65-F5344CB8AC3E}">
        <p14:creationId xmlns:p14="http://schemas.microsoft.com/office/powerpoint/2010/main" val="20184130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idency colleg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 Common Template</Template>
  <TotalTime>10603</TotalTime>
  <Words>319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Presidency college template</vt:lpstr>
      <vt:lpstr>Fibonacci Series </vt:lpstr>
      <vt:lpstr>Fibonacci Series </vt:lpstr>
      <vt:lpstr>Fibonacci Series in C without recursion</vt:lpstr>
      <vt:lpstr>Output</vt:lpstr>
      <vt:lpstr>Fibonacci Series using recursion in C</vt:lpstr>
      <vt:lpstr>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530</cp:revision>
  <dcterms:created xsi:type="dcterms:W3CDTF">2006-08-16T00:00:00Z</dcterms:created>
  <dcterms:modified xsi:type="dcterms:W3CDTF">2021-11-17T08:33:54Z</dcterms:modified>
</cp:coreProperties>
</file>