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2"/>
  </p:notesMasterIdLst>
  <p:handoutMasterIdLst>
    <p:handoutMasterId r:id="rId23"/>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6" r:id="rId18"/>
    <p:sldId id="393" r:id="rId19"/>
    <p:sldId id="395" r:id="rId20"/>
    <p:sldId id="3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70FD4E-C9B7-4B58-8EA6-28E4E34B7852}" type="datetimeFigureOut">
              <a:rPr lang="en-US" smtClean="0"/>
              <a:pPr/>
              <a:t>10/29/2021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D66B7E-CCA9-451A-A0B0-007483D21A94}" type="slidenum">
              <a:rPr lang="en-US" smtClean="0"/>
              <a:pPr/>
              <a:t>‹#›</a:t>
            </a:fld>
            <a:endParaRPr lang="en-US"/>
          </a:p>
        </p:txBody>
      </p:sp>
    </p:spTree>
    <p:extLst>
      <p:ext uri="{BB962C8B-B14F-4D97-AF65-F5344CB8AC3E}">
        <p14:creationId xmlns:p14="http://schemas.microsoft.com/office/powerpoint/2010/main" val="59993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91466-4C47-4852-B32E-ED324550404F}" type="datetimeFigureOut">
              <a:rPr lang="en-US" smtClean="0"/>
              <a:pPr/>
              <a:t>10/29/2021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920A2-94F3-42D2-AC0F-FA87D5F67597}" type="slidenum">
              <a:rPr lang="en-US" smtClean="0"/>
              <a:pPr/>
              <a:t>‹#›</a:t>
            </a:fld>
            <a:endParaRPr lang="en-US"/>
          </a:p>
        </p:txBody>
      </p:sp>
    </p:spTree>
    <p:extLst>
      <p:ext uri="{BB962C8B-B14F-4D97-AF65-F5344CB8AC3E}">
        <p14:creationId xmlns:p14="http://schemas.microsoft.com/office/powerpoint/2010/main" val="31581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TextBox 4"/>
          <p:cNvSpPr txBox="1"/>
          <p:nvPr/>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smtClean="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cxnSp>
        <p:nvCxnSpPr>
          <p:cNvPr id="5" name="Straight Connector 4"/>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72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 name="Straight Connector 13"/>
          <p:cNvCxnSpPr/>
          <p:nvPr/>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70" r:id="rId1"/>
    <p:sldLayoutId id="2147483671" r:id="rId2"/>
  </p:sldLayoutIdLst>
  <p:hf sldNum="0" hdr="0" ft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fundamentals-of-algorith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pPr algn="ctr"/>
            <a:r>
              <a:rPr lang="en-US" dirty="0" smtClean="0"/>
              <a:t>Algorithm</a:t>
            </a:r>
            <a:endParaRPr lang="en-US" dirty="0" smtClean="0"/>
          </a:p>
        </p:txBody>
      </p:sp>
      <p:sp>
        <p:nvSpPr>
          <p:cNvPr id="6146" name="Subtitle 4"/>
          <p:cNvSpPr>
            <a:spLocks noGrp="1"/>
          </p:cNvSpPr>
          <p:nvPr>
            <p:ph type="subTitle" idx="1"/>
          </p:nvPr>
        </p:nvSpPr>
        <p:spPr>
          <a:xfrm>
            <a:off x="1339645" y="3581400"/>
            <a:ext cx="7772400" cy="990600"/>
          </a:xfrm>
        </p:spPr>
        <p:txBody>
          <a:bodyPr>
            <a:normAutofit fontScale="92500" lnSpcReduction="20000"/>
          </a:bodyPr>
          <a:lstStyle/>
          <a:p>
            <a:pPr algn="ctr"/>
            <a:endParaRPr lang="en-US" dirty="0" smtClean="0"/>
          </a:p>
          <a:p>
            <a:pPr algn="ctr"/>
            <a:r>
              <a:rPr lang="en-US" dirty="0" smtClean="0"/>
              <a:t>UNIT 1</a:t>
            </a:r>
            <a:endParaRPr lang="en-US" dirty="0" smtClean="0"/>
          </a:p>
          <a:p>
            <a:pPr algn="ct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Find the largest number among three </a:t>
            </a:r>
            <a:r>
              <a:rPr lang="en-IN" dirty="0" smtClean="0"/>
              <a:t>numbers</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Step 1: Start </a:t>
            </a:r>
            <a:endParaRPr lang="en-IN" sz="2400" dirty="0" smtClean="0"/>
          </a:p>
          <a:p>
            <a:pPr marL="0" indent="0">
              <a:buNone/>
            </a:pPr>
            <a:r>
              <a:rPr lang="en-IN" sz="2400" dirty="0" smtClean="0"/>
              <a:t>Step </a:t>
            </a:r>
            <a:r>
              <a:rPr lang="en-IN" sz="2400" dirty="0"/>
              <a:t>2: Declare variables </a:t>
            </a:r>
            <a:r>
              <a:rPr lang="en-IN" sz="2400" dirty="0" err="1"/>
              <a:t>a,b</a:t>
            </a:r>
            <a:r>
              <a:rPr lang="en-IN" sz="2400" dirty="0"/>
              <a:t> and c. </a:t>
            </a:r>
            <a:endParaRPr lang="en-IN" sz="2400" dirty="0" smtClean="0"/>
          </a:p>
          <a:p>
            <a:pPr marL="0" indent="0">
              <a:buNone/>
            </a:pPr>
            <a:r>
              <a:rPr lang="en-IN" sz="2400" dirty="0" smtClean="0"/>
              <a:t>Step </a:t>
            </a:r>
            <a:r>
              <a:rPr lang="en-IN" sz="2400" dirty="0"/>
              <a:t>3: Read variables </a:t>
            </a:r>
            <a:r>
              <a:rPr lang="en-IN" sz="2400" dirty="0" err="1"/>
              <a:t>a,b</a:t>
            </a:r>
            <a:r>
              <a:rPr lang="en-IN" sz="2400" dirty="0"/>
              <a:t> and c. </a:t>
            </a:r>
            <a:endParaRPr lang="en-IN" sz="2400" dirty="0" smtClean="0"/>
          </a:p>
          <a:p>
            <a:pPr marL="0" indent="0">
              <a:buNone/>
            </a:pPr>
            <a:r>
              <a:rPr lang="en-IN" sz="2400" dirty="0" smtClean="0"/>
              <a:t>Step </a:t>
            </a:r>
            <a:r>
              <a:rPr lang="en-IN" sz="2400" dirty="0"/>
              <a:t>4: If a &gt; b If a &gt; c </a:t>
            </a:r>
            <a:endParaRPr lang="en-IN" sz="2400" dirty="0" smtClean="0"/>
          </a:p>
          <a:p>
            <a:pPr marL="0" indent="0">
              <a:buNone/>
            </a:pPr>
            <a:r>
              <a:rPr lang="en-IN" sz="2400" dirty="0" smtClean="0"/>
              <a:t>Display </a:t>
            </a:r>
            <a:r>
              <a:rPr lang="en-IN" sz="2400" dirty="0"/>
              <a:t>a is the largest number. </a:t>
            </a:r>
            <a:endParaRPr lang="en-IN" sz="2400" dirty="0" smtClean="0"/>
          </a:p>
          <a:p>
            <a:pPr marL="0" indent="0">
              <a:buNone/>
            </a:pPr>
            <a:r>
              <a:rPr lang="en-IN" sz="2400" dirty="0" smtClean="0"/>
              <a:t>Else </a:t>
            </a:r>
            <a:r>
              <a:rPr lang="en-IN" sz="2400" dirty="0"/>
              <a:t>Display c is the largest number. </a:t>
            </a:r>
            <a:endParaRPr lang="en-IN" sz="2400" dirty="0" smtClean="0"/>
          </a:p>
          <a:p>
            <a:pPr marL="0" indent="0">
              <a:buNone/>
            </a:pPr>
            <a:r>
              <a:rPr lang="en-IN" sz="2400" dirty="0" smtClean="0"/>
              <a:t>Else If </a:t>
            </a:r>
            <a:r>
              <a:rPr lang="en-IN" sz="2400" dirty="0"/>
              <a:t>b &gt; c Display b is the largest number. </a:t>
            </a:r>
            <a:endParaRPr lang="en-IN" sz="2400" dirty="0" smtClean="0"/>
          </a:p>
          <a:p>
            <a:pPr marL="0" indent="0">
              <a:buNone/>
            </a:pPr>
            <a:r>
              <a:rPr lang="en-IN" sz="2400" dirty="0" smtClean="0"/>
              <a:t>Else </a:t>
            </a:r>
            <a:r>
              <a:rPr lang="en-IN" sz="2400" dirty="0"/>
              <a:t>Display c is the greatest number. </a:t>
            </a:r>
            <a:endParaRPr lang="en-IN" sz="2400" dirty="0" smtClean="0"/>
          </a:p>
          <a:p>
            <a:pPr marL="0" indent="0">
              <a:buNone/>
            </a:pPr>
            <a:r>
              <a:rPr lang="en-IN" sz="2400" dirty="0" smtClean="0"/>
              <a:t>Step </a:t>
            </a:r>
            <a:r>
              <a:rPr lang="en-IN" sz="2400" dirty="0"/>
              <a:t>5: Stop</a:t>
            </a:r>
          </a:p>
        </p:txBody>
      </p:sp>
    </p:spTree>
    <p:extLst>
      <p:ext uri="{BB962C8B-B14F-4D97-AF65-F5344CB8AC3E}">
        <p14:creationId xmlns:p14="http://schemas.microsoft.com/office/powerpoint/2010/main" val="14407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a:t>
            </a:r>
          </a:p>
        </p:txBody>
      </p:sp>
      <p:sp>
        <p:nvSpPr>
          <p:cNvPr id="3" name="Content Placeholder 2"/>
          <p:cNvSpPr>
            <a:spLocks noGrp="1"/>
          </p:cNvSpPr>
          <p:nvPr>
            <p:ph idx="1"/>
          </p:nvPr>
        </p:nvSpPr>
        <p:spPr/>
        <p:txBody>
          <a:bodyPr>
            <a:normAutofit/>
          </a:bodyPr>
          <a:lstStyle/>
          <a:p>
            <a:pPr marL="0" indent="0" algn="just">
              <a:buNone/>
            </a:pPr>
            <a:r>
              <a:rPr lang="en-IN" sz="2400" dirty="0"/>
              <a:t>The flowchart is a diagram which visually presents the flow of data through processing systems. This means by seeing a flow chart one can know the operations performed and the sequence of these operations in a system. </a:t>
            </a:r>
            <a:endParaRPr lang="en-IN" sz="2400" dirty="0" smtClean="0"/>
          </a:p>
          <a:p>
            <a:pPr marL="0" indent="0" algn="just">
              <a:buNone/>
            </a:pPr>
            <a:r>
              <a:rPr lang="en-IN" sz="2400" dirty="0" smtClean="0"/>
              <a:t>Algorithms </a:t>
            </a:r>
            <a:r>
              <a:rPr lang="en-IN" sz="2400" dirty="0"/>
              <a:t>are nothing but sequence of steps for solving problems. So a flow chart can be used for representing an algorithm. </a:t>
            </a:r>
            <a:endParaRPr lang="en-IN" sz="2400" dirty="0" smtClean="0"/>
          </a:p>
          <a:p>
            <a:pPr marL="0" indent="0" algn="just">
              <a:buNone/>
            </a:pPr>
            <a:r>
              <a:rPr lang="en-IN" sz="2400" dirty="0" smtClean="0"/>
              <a:t>A </a:t>
            </a:r>
            <a:r>
              <a:rPr lang="en-IN" sz="2400" dirty="0"/>
              <a:t>flowchart, will describe the operations (and in what sequence) are required to solve a given problem. You can see a flow chart as a blueprint of a design you have made for solving a problem</a:t>
            </a:r>
          </a:p>
        </p:txBody>
      </p:sp>
    </p:spTree>
    <p:extLst>
      <p:ext uri="{BB962C8B-B14F-4D97-AF65-F5344CB8AC3E}">
        <p14:creationId xmlns:p14="http://schemas.microsoft.com/office/powerpoint/2010/main" val="288007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Symbols</a:t>
            </a:r>
          </a:p>
        </p:txBody>
      </p:sp>
      <p:sp>
        <p:nvSpPr>
          <p:cNvPr id="3" name="Content Placeholder 2"/>
          <p:cNvSpPr>
            <a:spLocks noGrp="1"/>
          </p:cNvSpPr>
          <p:nvPr>
            <p:ph idx="1"/>
          </p:nvPr>
        </p:nvSpPr>
        <p:spPr/>
        <p:txBody>
          <a:bodyPr>
            <a:normAutofit/>
          </a:bodyPr>
          <a:lstStyle/>
          <a:p>
            <a:pPr marL="0" indent="0" algn="just">
              <a:buNone/>
            </a:pPr>
            <a:r>
              <a:rPr lang="en-IN" sz="2400" dirty="0"/>
              <a:t>There are 6 basic symbols commonly used in flowcharting of assembly language Programs: Terminal, Process, input/output, Decision, Connector and Predefined Process. This is not a complete list of all the possible flowcharting symbols, it is the ones used most often in the structure of Assembly language programming.</a:t>
            </a:r>
          </a:p>
        </p:txBody>
      </p:sp>
    </p:spTree>
    <p:extLst>
      <p:ext uri="{BB962C8B-B14F-4D97-AF65-F5344CB8AC3E}">
        <p14:creationId xmlns:p14="http://schemas.microsoft.com/office/powerpoint/2010/main" val="14537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7606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32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Rules for flowcharting</a:t>
            </a:r>
          </a:p>
        </p:txBody>
      </p:sp>
      <p:sp>
        <p:nvSpPr>
          <p:cNvPr id="3" name="Content Placeholder 2"/>
          <p:cNvSpPr>
            <a:spLocks noGrp="1"/>
          </p:cNvSpPr>
          <p:nvPr>
            <p:ph idx="1"/>
          </p:nvPr>
        </p:nvSpPr>
        <p:spPr/>
        <p:txBody>
          <a:bodyPr>
            <a:normAutofit fontScale="62500" lnSpcReduction="20000"/>
          </a:bodyPr>
          <a:lstStyle/>
          <a:p>
            <a:pPr marL="514350" indent="-514350" algn="just">
              <a:buAutoNum type="arabicPeriod"/>
            </a:pPr>
            <a:r>
              <a:rPr lang="en-IN" dirty="0" smtClean="0"/>
              <a:t>All </a:t>
            </a:r>
            <a:r>
              <a:rPr lang="en-IN" dirty="0"/>
              <a:t>boxes of the flowchart are connected with Arrows. (Not lines</a:t>
            </a:r>
            <a:r>
              <a:rPr lang="en-IN" dirty="0" smtClean="0"/>
              <a:t>)</a:t>
            </a:r>
          </a:p>
          <a:p>
            <a:pPr marL="514350" indent="-514350" algn="just">
              <a:buAutoNum type="arabicPeriod"/>
            </a:pPr>
            <a:r>
              <a:rPr lang="en-IN" dirty="0" smtClean="0"/>
              <a:t>Flowchart </a:t>
            </a:r>
            <a:r>
              <a:rPr lang="en-IN" dirty="0"/>
              <a:t>symbols have an entry point on the top of the symbol with no other entry points. The exit point for all flowchart symbols is on the bottom except for the Decision symbol</a:t>
            </a:r>
            <a:r>
              <a:rPr lang="en-IN" dirty="0" smtClean="0"/>
              <a:t>.</a:t>
            </a:r>
          </a:p>
          <a:p>
            <a:pPr marL="514350" indent="-514350" algn="just">
              <a:buAutoNum type="arabicPeriod"/>
            </a:pPr>
            <a:r>
              <a:rPr lang="en-IN" dirty="0" smtClean="0"/>
              <a:t>The </a:t>
            </a:r>
            <a:r>
              <a:rPr lang="en-IN" dirty="0"/>
              <a:t>Decision symbol has two exit points; these can be on the sides or the bottom and one side. </a:t>
            </a:r>
            <a:endParaRPr lang="en-IN" dirty="0" smtClean="0"/>
          </a:p>
          <a:p>
            <a:pPr marL="514350" indent="-514350" algn="just">
              <a:buAutoNum type="arabicPeriod"/>
            </a:pPr>
            <a:r>
              <a:rPr lang="en-IN" dirty="0" smtClean="0"/>
              <a:t>Generally </a:t>
            </a:r>
            <a:r>
              <a:rPr lang="en-IN" dirty="0"/>
              <a:t>a flowchart will flow from top to bottom. However, an upward flow can be shown as long as it does not exceed 3 symbols. </a:t>
            </a:r>
            <a:endParaRPr lang="en-IN" dirty="0" smtClean="0"/>
          </a:p>
          <a:p>
            <a:pPr marL="514350" indent="-514350" algn="just">
              <a:buAutoNum type="arabicPeriod"/>
            </a:pPr>
            <a:r>
              <a:rPr lang="en-IN" dirty="0" smtClean="0"/>
              <a:t>Connectors </a:t>
            </a:r>
            <a:r>
              <a:rPr lang="en-IN" dirty="0"/>
              <a:t>are used to connect breaks in the flowchart. Examples are: • From one page to another page. • From the bottom of the page to the top of the same page. • An upward flow of more then 3 symbols </a:t>
            </a:r>
            <a:endParaRPr lang="en-IN" dirty="0" smtClean="0"/>
          </a:p>
          <a:p>
            <a:pPr marL="514350" indent="-514350" algn="just">
              <a:buAutoNum type="arabicPeriod"/>
            </a:pPr>
            <a:r>
              <a:rPr lang="en-IN" dirty="0" smtClean="0"/>
              <a:t>Subroutines </a:t>
            </a:r>
            <a:r>
              <a:rPr lang="en-IN" dirty="0"/>
              <a:t>and Interrupt programs have their own and independent flowcharts. </a:t>
            </a:r>
            <a:endParaRPr lang="en-IN" dirty="0" smtClean="0"/>
          </a:p>
          <a:p>
            <a:pPr marL="514350" indent="-514350" algn="just">
              <a:buAutoNum type="arabicPeriod"/>
            </a:pPr>
            <a:r>
              <a:rPr lang="en-IN" dirty="0" smtClean="0"/>
              <a:t>All </a:t>
            </a:r>
            <a:r>
              <a:rPr lang="en-IN" dirty="0"/>
              <a:t>flow charts start with a Terminal or Predefined Process (for interrupt programs or subroutines) symbol. </a:t>
            </a:r>
            <a:endParaRPr lang="en-IN" dirty="0" smtClean="0"/>
          </a:p>
          <a:p>
            <a:pPr marL="514350" indent="-514350" algn="just">
              <a:buAutoNum type="arabicPeriod"/>
            </a:pPr>
            <a:r>
              <a:rPr lang="en-IN" dirty="0" smtClean="0"/>
              <a:t>All </a:t>
            </a:r>
            <a:r>
              <a:rPr lang="en-IN" dirty="0"/>
              <a:t>flowcharts end with a terminal or a contentious loop. </a:t>
            </a:r>
          </a:p>
        </p:txBody>
      </p:sp>
    </p:spTree>
    <p:extLst>
      <p:ext uri="{BB962C8B-B14F-4D97-AF65-F5344CB8AC3E}">
        <p14:creationId xmlns:p14="http://schemas.microsoft.com/office/powerpoint/2010/main" val="113591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Flowchart for an algorithm which gets two numbers and prints sum of their value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62319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02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Flowchart for a Algorithm </a:t>
            </a:r>
            <a:r>
              <a:rPr lang="en-IN" dirty="0"/>
              <a:t>for find the greater number between two numbers.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1295400"/>
            <a:ext cx="430939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39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Draw a flowchart to calculate the average of two numbers</a:t>
            </a:r>
            <a:r>
              <a:rPr lang="en-IN" dirty="0" smtClean="0"/>
              <a:t>.</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3300" y="1466850"/>
            <a:ext cx="3048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15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using Flowcharts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smtClean="0"/>
              <a:t>1) </a:t>
            </a:r>
            <a:r>
              <a:rPr lang="en-IN" b="1" dirty="0" smtClean="0"/>
              <a:t>Communication</a:t>
            </a:r>
            <a:r>
              <a:rPr lang="en-IN" dirty="0"/>
              <a:t>: A Flowchart can be used as a better way of communication of the logic of a system and steps involve in the solution, to all concerned particularly to the client of system. </a:t>
            </a:r>
            <a:endParaRPr lang="en-IN" dirty="0" smtClean="0"/>
          </a:p>
          <a:p>
            <a:pPr marL="0" indent="0" algn="just">
              <a:buNone/>
            </a:pPr>
            <a:r>
              <a:rPr lang="en-IN" dirty="0" smtClean="0"/>
              <a:t>2</a:t>
            </a:r>
            <a:r>
              <a:rPr lang="en-IN" dirty="0"/>
              <a:t>) </a:t>
            </a:r>
            <a:r>
              <a:rPr lang="en-IN" b="1" dirty="0"/>
              <a:t>Effective analysis</a:t>
            </a:r>
            <a:r>
              <a:rPr lang="en-IN" dirty="0"/>
              <a:t>: A flowchart of a problem can be used for effective analysis of the problem</a:t>
            </a:r>
            <a:r>
              <a:rPr lang="en-IN" dirty="0" smtClean="0"/>
              <a:t>.</a:t>
            </a:r>
          </a:p>
          <a:p>
            <a:pPr marL="0" indent="0" algn="just">
              <a:buNone/>
            </a:pPr>
            <a:r>
              <a:rPr lang="en-IN" dirty="0" smtClean="0"/>
              <a:t> 3) </a:t>
            </a:r>
            <a:r>
              <a:rPr lang="en-IN" b="1" dirty="0" smtClean="0"/>
              <a:t>Documentation </a:t>
            </a:r>
            <a:r>
              <a:rPr lang="en-IN" b="1" dirty="0"/>
              <a:t>of Program/System</a:t>
            </a:r>
            <a:r>
              <a:rPr lang="en-IN" dirty="0"/>
              <a:t>: Program flowcharts are a vital part of a good program documentation. Program document is used for various purposes like knowing the components in the program, complexity of the program etc. </a:t>
            </a:r>
            <a:endParaRPr lang="en-IN" dirty="0" smtClean="0"/>
          </a:p>
          <a:p>
            <a:pPr marL="0" indent="0" algn="just">
              <a:buNone/>
            </a:pPr>
            <a:r>
              <a:rPr lang="en-IN" dirty="0" smtClean="0"/>
              <a:t>4)</a:t>
            </a:r>
            <a:r>
              <a:rPr lang="en-IN" b="1" dirty="0" smtClean="0"/>
              <a:t>Efficient </a:t>
            </a:r>
            <a:r>
              <a:rPr lang="en-IN" b="1" dirty="0"/>
              <a:t>Program Maintenance</a:t>
            </a:r>
            <a:r>
              <a:rPr lang="en-IN" dirty="0"/>
              <a:t>: Once a program is developed and becomes operational it needs time to time maintenance. With help of flowchart maintenance become easier. </a:t>
            </a:r>
            <a:endParaRPr lang="en-IN" dirty="0" smtClean="0"/>
          </a:p>
          <a:p>
            <a:pPr marL="0" indent="0" algn="just">
              <a:buNone/>
            </a:pPr>
            <a:r>
              <a:rPr lang="en-IN" dirty="0" smtClean="0"/>
              <a:t>5)</a:t>
            </a:r>
            <a:r>
              <a:rPr lang="en-IN" b="1" dirty="0" smtClean="0"/>
              <a:t>Coding </a:t>
            </a:r>
            <a:r>
              <a:rPr lang="en-IN" b="1" dirty="0"/>
              <a:t>of the Program</a:t>
            </a:r>
            <a:r>
              <a:rPr lang="en-IN" dirty="0"/>
              <a:t>: Any design of solution of a problem is finally converted into computer program. Writing code referring the flowchart of the solution become easy.</a:t>
            </a:r>
          </a:p>
        </p:txBody>
      </p:sp>
    </p:spTree>
    <p:extLst>
      <p:ext uri="{BB962C8B-B14F-4D97-AF65-F5344CB8AC3E}">
        <p14:creationId xmlns:p14="http://schemas.microsoft.com/office/powerpoint/2010/main" val="316311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Disadvantages of </a:t>
            </a:r>
            <a:r>
              <a:rPr lang="en-IN" dirty="0" smtClean="0"/>
              <a:t>Flowchart</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Following are the various disadvantages of flowchart:</a:t>
            </a:r>
          </a:p>
          <a:p>
            <a:pPr algn="just"/>
            <a:r>
              <a:rPr lang="en-IN" sz="2400" b="1" dirty="0"/>
              <a:t>Time-consuming:</a:t>
            </a:r>
            <a:r>
              <a:rPr lang="en-IN" sz="2400" dirty="0"/>
              <a:t> Designing </a:t>
            </a:r>
            <a:r>
              <a:rPr lang="en-IN" sz="2400" b="1" dirty="0"/>
              <a:t>a</a:t>
            </a:r>
            <a:r>
              <a:rPr lang="en-IN" sz="2400" dirty="0"/>
              <a:t> flowchart is a very time-consuming process.</a:t>
            </a:r>
          </a:p>
          <a:p>
            <a:pPr algn="just"/>
            <a:r>
              <a:rPr lang="en-IN" sz="2400" b="1" dirty="0"/>
              <a:t>Complex:</a:t>
            </a:r>
            <a:r>
              <a:rPr lang="en-IN" sz="2400" dirty="0"/>
              <a:t> It isn't easy to draw a flowchart for large and complex programs.</a:t>
            </a:r>
          </a:p>
          <a:p>
            <a:pPr algn="just"/>
            <a:r>
              <a:rPr lang="en-IN" sz="2400" b="1" dirty="0"/>
              <a:t>There is no standard</a:t>
            </a:r>
            <a:r>
              <a:rPr lang="en-IN" sz="2400" dirty="0"/>
              <a:t> in the flowchart; there is no standard to determine the quantity of detail.</a:t>
            </a:r>
          </a:p>
          <a:p>
            <a:pPr algn="just"/>
            <a:r>
              <a:rPr lang="en-IN" sz="2400" b="1" dirty="0"/>
              <a:t>Difficult to modify:</a:t>
            </a:r>
            <a:r>
              <a:rPr lang="en-IN" sz="2400" dirty="0"/>
              <a:t> It is very difficult to modify the existing flowchart.</a:t>
            </a:r>
          </a:p>
          <a:p>
            <a:pPr marL="0" indent="0">
              <a:buNone/>
            </a:pPr>
            <a:endParaRPr lang="en-IN" dirty="0"/>
          </a:p>
        </p:txBody>
      </p:sp>
    </p:spTree>
    <p:extLst>
      <p:ext uri="{BB962C8B-B14F-4D97-AF65-F5344CB8AC3E}">
        <p14:creationId xmlns:p14="http://schemas.microsoft.com/office/powerpoint/2010/main" val="153250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76859"/>
            <a:ext cx="7696200" cy="474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36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
            </a:r>
            <a:r>
              <a:rPr lang="en-IN" dirty="0" smtClean="0"/>
              <a:t>ifference </a:t>
            </a:r>
            <a:r>
              <a:rPr lang="en-IN" dirty="0"/>
              <a:t>between algorithm and flow chart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27512"/>
              </p:ext>
            </p:extLst>
          </p:nvPr>
        </p:nvGraphicFramePr>
        <p:xfrm>
          <a:off x="1295400" y="1219200"/>
          <a:ext cx="7467600" cy="4403282"/>
        </p:xfrm>
        <a:graphic>
          <a:graphicData uri="http://schemas.openxmlformats.org/drawingml/2006/table">
            <a:tbl>
              <a:tblPr/>
              <a:tblGrid>
                <a:gridCol w="2489200"/>
                <a:gridCol w="2489200"/>
                <a:gridCol w="2489200"/>
              </a:tblGrid>
              <a:tr h="353386">
                <a:tc>
                  <a:txBody>
                    <a:bodyPr/>
                    <a:lstStyle/>
                    <a:p>
                      <a:pPr algn="l" fontAlgn="base"/>
                      <a:r>
                        <a:rPr lang="en-IN" sz="1800" b="0" dirty="0">
                          <a:effectLst/>
                        </a:rPr>
                        <a:t>S.NO</a:t>
                      </a:r>
                    </a:p>
                  </a:txBody>
                  <a:tcPr marL="90322" marR="90322" marT="45161" marB="45161" anchor="ctr">
                    <a:lnL>
                      <a:noFill/>
                    </a:lnL>
                    <a:lnR>
                      <a:noFill/>
                    </a:lnR>
                    <a:lnT>
                      <a:noFill/>
                    </a:lnT>
                    <a:lnB>
                      <a:noFill/>
                    </a:lnB>
                  </a:tcPr>
                </a:tc>
                <a:tc>
                  <a:txBody>
                    <a:bodyPr/>
                    <a:lstStyle/>
                    <a:p>
                      <a:pPr algn="l" fontAlgn="base"/>
                      <a:r>
                        <a:rPr lang="en-IN" sz="1800" b="0">
                          <a:effectLst/>
                        </a:rPr>
                        <a:t>Algorithm</a:t>
                      </a:r>
                    </a:p>
                  </a:txBody>
                  <a:tcPr marL="90322" marR="90322" marT="45161" marB="45161" anchor="ctr">
                    <a:lnL>
                      <a:noFill/>
                    </a:lnL>
                    <a:lnR>
                      <a:noFill/>
                    </a:lnR>
                    <a:lnT>
                      <a:noFill/>
                    </a:lnT>
                    <a:lnB>
                      <a:noFill/>
                    </a:lnB>
                  </a:tcPr>
                </a:tc>
                <a:tc>
                  <a:txBody>
                    <a:bodyPr/>
                    <a:lstStyle/>
                    <a:p>
                      <a:pPr algn="l" fontAlgn="base"/>
                      <a:r>
                        <a:rPr lang="en-IN" sz="1800" b="0">
                          <a:effectLst/>
                        </a:rPr>
                        <a:t>Flowchart</a:t>
                      </a:r>
                    </a:p>
                  </a:txBody>
                  <a:tcPr marL="90322" marR="90322" marT="45161" marB="45161" anchor="ctr">
                    <a:lnL>
                      <a:noFill/>
                    </a:lnL>
                    <a:lnR>
                      <a:noFill/>
                    </a:lnR>
                    <a:lnT>
                      <a:noFill/>
                    </a:lnT>
                    <a:lnB>
                      <a:noFill/>
                    </a:lnB>
                  </a:tcPr>
                </a:tc>
              </a:tr>
              <a:tr h="802395">
                <a:tc>
                  <a:txBody>
                    <a:bodyPr/>
                    <a:lstStyle/>
                    <a:p>
                      <a:pPr algn="l" fontAlgn="base"/>
                      <a:r>
                        <a:rPr lang="en-IN" sz="1200" b="0" dirty="0">
                          <a:effectLst/>
                        </a:rPr>
                        <a:t>1.</a:t>
                      </a:r>
                    </a:p>
                  </a:txBody>
                  <a:tcPr marL="94086" marR="94086" marT="131720" marB="131720" anchor="ctr">
                    <a:lnL>
                      <a:noFill/>
                    </a:lnL>
                    <a:lnR>
                      <a:noFill/>
                    </a:lnR>
                    <a:lnT>
                      <a:noFill/>
                    </a:lnT>
                    <a:lnB>
                      <a:noFill/>
                    </a:lnB>
                  </a:tcPr>
                </a:tc>
                <a:tc>
                  <a:txBody>
                    <a:bodyPr/>
                    <a:lstStyle/>
                    <a:p>
                      <a:pPr algn="l" fontAlgn="base"/>
                      <a:r>
                        <a:rPr lang="en-IN" sz="1200" b="0">
                          <a:effectLst/>
                        </a:rPr>
                        <a:t>Algorithm is step by step procedure to solve the problem.</a:t>
                      </a:r>
                    </a:p>
                  </a:txBody>
                  <a:tcPr marL="94086" marR="94086" marT="131720" marB="131720" anchor="ctr">
                    <a:lnL>
                      <a:noFill/>
                    </a:lnL>
                    <a:lnR>
                      <a:noFill/>
                    </a:lnR>
                    <a:lnT>
                      <a:noFill/>
                    </a:lnT>
                    <a:lnB>
                      <a:noFill/>
                    </a:lnB>
                  </a:tcPr>
                </a:tc>
                <a:tc>
                  <a:txBody>
                    <a:bodyPr/>
                    <a:lstStyle/>
                    <a:p>
                      <a:pPr algn="l" fontAlgn="base"/>
                      <a:r>
                        <a:rPr lang="en-IN" sz="1200" b="0">
                          <a:effectLst/>
                        </a:rPr>
                        <a:t>Flowchart is a diagram created by different shapes to show the flow of data.</a:t>
                      </a:r>
                    </a:p>
                  </a:txBody>
                  <a:tcPr marL="94086" marR="94086" marT="131720" marB="131720" anchor="ctr">
                    <a:lnL>
                      <a:noFill/>
                    </a:lnL>
                    <a:lnR>
                      <a:noFill/>
                    </a:lnR>
                    <a:lnT>
                      <a:noFill/>
                    </a:lnT>
                    <a:lnB>
                      <a:noFill/>
                    </a:lnB>
                  </a:tcPr>
                </a:tc>
              </a:tr>
              <a:tr h="437670">
                <a:tc>
                  <a:txBody>
                    <a:bodyPr/>
                    <a:lstStyle/>
                    <a:p>
                      <a:pPr algn="l" fontAlgn="base"/>
                      <a:r>
                        <a:rPr lang="en-IN" sz="1200" b="0">
                          <a:effectLst/>
                        </a:rPr>
                        <a:t>2.</a:t>
                      </a:r>
                    </a:p>
                  </a:txBody>
                  <a:tcPr marL="94086" marR="94086" marT="131720" marB="131720" anchor="ctr">
                    <a:lnL>
                      <a:noFill/>
                    </a:lnL>
                    <a:lnR>
                      <a:noFill/>
                    </a:lnR>
                    <a:lnT>
                      <a:noFill/>
                    </a:lnT>
                    <a:lnB>
                      <a:noFill/>
                    </a:lnB>
                  </a:tcPr>
                </a:tc>
                <a:tc>
                  <a:txBody>
                    <a:bodyPr/>
                    <a:lstStyle/>
                    <a:p>
                      <a:pPr algn="l" fontAlgn="base"/>
                      <a:r>
                        <a:rPr lang="en-IN" sz="1200" b="0">
                          <a:effectLst/>
                        </a:rPr>
                        <a:t>Algorithm is complex to understand.</a:t>
                      </a:r>
                    </a:p>
                  </a:txBody>
                  <a:tcPr marL="94086" marR="94086" marT="131720" marB="131720" anchor="ctr">
                    <a:lnL>
                      <a:noFill/>
                    </a:lnL>
                    <a:lnR>
                      <a:noFill/>
                    </a:lnR>
                    <a:lnT>
                      <a:noFill/>
                    </a:lnT>
                    <a:lnB>
                      <a:noFill/>
                    </a:lnB>
                  </a:tcPr>
                </a:tc>
                <a:tc>
                  <a:txBody>
                    <a:bodyPr/>
                    <a:lstStyle/>
                    <a:p>
                      <a:pPr algn="l" fontAlgn="base"/>
                      <a:r>
                        <a:rPr lang="en-IN" sz="1200" b="0">
                          <a:effectLst/>
                        </a:rPr>
                        <a:t>Flowchart is easy to understand.</a:t>
                      </a:r>
                    </a:p>
                  </a:txBody>
                  <a:tcPr marL="94086" marR="94086" marT="131720" marB="131720" anchor="ctr">
                    <a:lnL>
                      <a:noFill/>
                    </a:lnL>
                    <a:lnR>
                      <a:noFill/>
                    </a:lnR>
                    <a:lnT>
                      <a:noFill/>
                    </a:lnT>
                    <a:lnB>
                      <a:noFill/>
                    </a:lnB>
                  </a:tcPr>
                </a:tc>
              </a:tr>
              <a:tr h="620032">
                <a:tc>
                  <a:txBody>
                    <a:bodyPr/>
                    <a:lstStyle/>
                    <a:p>
                      <a:pPr algn="l" fontAlgn="base"/>
                      <a:r>
                        <a:rPr lang="en-IN" sz="1200" b="0">
                          <a:effectLst/>
                        </a:rPr>
                        <a:t>3.</a:t>
                      </a:r>
                    </a:p>
                  </a:txBody>
                  <a:tcPr marL="94086" marR="94086" marT="131720" marB="131720" anchor="ctr">
                    <a:lnL>
                      <a:noFill/>
                    </a:lnL>
                    <a:lnR>
                      <a:noFill/>
                    </a:lnR>
                    <a:lnT>
                      <a:noFill/>
                    </a:lnT>
                    <a:lnB>
                      <a:noFill/>
                    </a:lnB>
                  </a:tcPr>
                </a:tc>
                <a:tc>
                  <a:txBody>
                    <a:bodyPr/>
                    <a:lstStyle/>
                    <a:p>
                      <a:pPr algn="l" fontAlgn="base"/>
                      <a:r>
                        <a:rPr lang="en-IN" sz="1200" b="0" dirty="0">
                          <a:effectLst/>
                        </a:rPr>
                        <a:t>In algorithm plain text are used.</a:t>
                      </a:r>
                    </a:p>
                  </a:txBody>
                  <a:tcPr marL="94086" marR="94086" marT="131720" marB="131720" anchor="ctr">
                    <a:lnL>
                      <a:noFill/>
                    </a:lnL>
                    <a:lnR>
                      <a:noFill/>
                    </a:lnR>
                    <a:lnT>
                      <a:noFill/>
                    </a:lnT>
                    <a:lnB>
                      <a:noFill/>
                    </a:lnB>
                  </a:tcPr>
                </a:tc>
                <a:tc>
                  <a:txBody>
                    <a:bodyPr/>
                    <a:lstStyle/>
                    <a:p>
                      <a:pPr algn="l" fontAlgn="base"/>
                      <a:r>
                        <a:rPr lang="en-IN" sz="1200" b="0">
                          <a:effectLst/>
                        </a:rPr>
                        <a:t>In flowchart, symbols/shapes are used.</a:t>
                      </a:r>
                    </a:p>
                  </a:txBody>
                  <a:tcPr marL="94086" marR="94086" marT="131720" marB="131720" anchor="ctr">
                    <a:lnL>
                      <a:noFill/>
                    </a:lnL>
                    <a:lnR>
                      <a:noFill/>
                    </a:lnR>
                    <a:lnT>
                      <a:noFill/>
                    </a:lnT>
                    <a:lnB>
                      <a:noFill/>
                    </a:lnB>
                  </a:tcPr>
                </a:tc>
              </a:tr>
              <a:tr h="437670">
                <a:tc>
                  <a:txBody>
                    <a:bodyPr/>
                    <a:lstStyle/>
                    <a:p>
                      <a:pPr algn="l" fontAlgn="base"/>
                      <a:r>
                        <a:rPr lang="en-IN" sz="1200" b="0">
                          <a:effectLst/>
                        </a:rPr>
                        <a:t>4.</a:t>
                      </a:r>
                    </a:p>
                  </a:txBody>
                  <a:tcPr marL="94086" marR="94086" marT="131720" marB="131720" anchor="ctr">
                    <a:lnL>
                      <a:noFill/>
                    </a:lnL>
                    <a:lnR>
                      <a:noFill/>
                    </a:lnR>
                    <a:lnT>
                      <a:noFill/>
                    </a:lnT>
                    <a:lnB>
                      <a:noFill/>
                    </a:lnB>
                  </a:tcPr>
                </a:tc>
                <a:tc>
                  <a:txBody>
                    <a:bodyPr/>
                    <a:lstStyle/>
                    <a:p>
                      <a:pPr algn="l" fontAlgn="base"/>
                      <a:r>
                        <a:rPr lang="en-IN" sz="1200" b="0">
                          <a:effectLst/>
                        </a:rPr>
                        <a:t>Algorithm is easy to debug.</a:t>
                      </a:r>
                    </a:p>
                  </a:txBody>
                  <a:tcPr marL="94086" marR="94086" marT="131720" marB="131720" anchor="ctr">
                    <a:lnL>
                      <a:noFill/>
                    </a:lnL>
                    <a:lnR>
                      <a:noFill/>
                    </a:lnR>
                    <a:lnT>
                      <a:noFill/>
                    </a:lnT>
                    <a:lnB>
                      <a:noFill/>
                    </a:lnB>
                  </a:tcPr>
                </a:tc>
                <a:tc>
                  <a:txBody>
                    <a:bodyPr/>
                    <a:lstStyle/>
                    <a:p>
                      <a:pPr algn="l" fontAlgn="base"/>
                      <a:r>
                        <a:rPr lang="en-IN" sz="1200" b="0">
                          <a:effectLst/>
                        </a:rPr>
                        <a:t>Flowchart it is hard to debug.</a:t>
                      </a:r>
                    </a:p>
                  </a:txBody>
                  <a:tcPr marL="94086" marR="94086" marT="131720" marB="131720" anchor="ctr">
                    <a:lnL>
                      <a:noFill/>
                    </a:lnL>
                    <a:lnR>
                      <a:noFill/>
                    </a:lnR>
                    <a:lnT>
                      <a:noFill/>
                    </a:lnT>
                    <a:lnB>
                      <a:noFill/>
                    </a:lnB>
                  </a:tcPr>
                </a:tc>
              </a:tr>
              <a:tr h="437670">
                <a:tc>
                  <a:txBody>
                    <a:bodyPr/>
                    <a:lstStyle/>
                    <a:p>
                      <a:pPr algn="l" fontAlgn="base"/>
                      <a:r>
                        <a:rPr lang="en-IN" sz="1200" b="0">
                          <a:effectLst/>
                        </a:rPr>
                        <a:t>5.</a:t>
                      </a:r>
                    </a:p>
                  </a:txBody>
                  <a:tcPr marL="94086" marR="94086" marT="131720" marB="131720" anchor="ctr">
                    <a:lnL>
                      <a:noFill/>
                    </a:lnL>
                    <a:lnR>
                      <a:noFill/>
                    </a:lnR>
                    <a:lnT>
                      <a:noFill/>
                    </a:lnT>
                    <a:lnB>
                      <a:noFill/>
                    </a:lnB>
                  </a:tcPr>
                </a:tc>
                <a:tc>
                  <a:txBody>
                    <a:bodyPr/>
                    <a:lstStyle/>
                    <a:p>
                      <a:pPr algn="l" fontAlgn="base"/>
                      <a:r>
                        <a:rPr lang="en-IN" sz="1200" b="0">
                          <a:effectLst/>
                        </a:rPr>
                        <a:t>Algorithm is difficult to construct.</a:t>
                      </a:r>
                    </a:p>
                  </a:txBody>
                  <a:tcPr marL="94086" marR="94086" marT="131720" marB="131720" anchor="ctr">
                    <a:lnL>
                      <a:noFill/>
                    </a:lnL>
                    <a:lnR>
                      <a:noFill/>
                    </a:lnR>
                    <a:lnT>
                      <a:noFill/>
                    </a:lnT>
                    <a:lnB>
                      <a:noFill/>
                    </a:lnB>
                  </a:tcPr>
                </a:tc>
                <a:tc>
                  <a:txBody>
                    <a:bodyPr/>
                    <a:lstStyle/>
                    <a:p>
                      <a:pPr algn="l" fontAlgn="base"/>
                      <a:r>
                        <a:rPr lang="en-IN" sz="1200" b="0">
                          <a:effectLst/>
                        </a:rPr>
                        <a:t>Flowchart is simple to construct.</a:t>
                      </a:r>
                    </a:p>
                  </a:txBody>
                  <a:tcPr marL="94086" marR="94086" marT="131720" marB="131720" anchor="ctr">
                    <a:lnL>
                      <a:noFill/>
                    </a:lnL>
                    <a:lnR>
                      <a:noFill/>
                    </a:lnR>
                    <a:lnT>
                      <a:noFill/>
                    </a:lnT>
                    <a:lnB>
                      <a:noFill/>
                    </a:lnB>
                  </a:tcPr>
                </a:tc>
              </a:tr>
              <a:tr h="620032">
                <a:tc>
                  <a:txBody>
                    <a:bodyPr/>
                    <a:lstStyle/>
                    <a:p>
                      <a:pPr algn="l" fontAlgn="base"/>
                      <a:r>
                        <a:rPr lang="en-IN" sz="1200" b="0">
                          <a:effectLst/>
                        </a:rPr>
                        <a:t>6.</a:t>
                      </a:r>
                    </a:p>
                  </a:txBody>
                  <a:tcPr marL="94086" marR="94086" marT="131720" marB="131720" anchor="ctr">
                    <a:lnL>
                      <a:noFill/>
                    </a:lnL>
                    <a:lnR>
                      <a:noFill/>
                    </a:lnR>
                    <a:lnT>
                      <a:noFill/>
                    </a:lnT>
                    <a:lnB>
                      <a:noFill/>
                    </a:lnB>
                  </a:tcPr>
                </a:tc>
                <a:tc>
                  <a:txBody>
                    <a:bodyPr/>
                    <a:lstStyle/>
                    <a:p>
                      <a:pPr algn="l" fontAlgn="base"/>
                      <a:r>
                        <a:rPr lang="en-IN" sz="1200" b="0">
                          <a:effectLst/>
                        </a:rPr>
                        <a:t>Algorithm does not follow any rules.</a:t>
                      </a:r>
                    </a:p>
                  </a:txBody>
                  <a:tcPr marL="94086" marR="94086" marT="131720" marB="131720" anchor="ctr">
                    <a:lnL>
                      <a:noFill/>
                    </a:lnL>
                    <a:lnR>
                      <a:noFill/>
                    </a:lnR>
                    <a:lnT>
                      <a:noFill/>
                    </a:lnT>
                    <a:lnB>
                      <a:noFill/>
                    </a:lnB>
                  </a:tcPr>
                </a:tc>
                <a:tc>
                  <a:txBody>
                    <a:bodyPr/>
                    <a:lstStyle/>
                    <a:p>
                      <a:pPr algn="l" fontAlgn="base"/>
                      <a:r>
                        <a:rPr lang="en-IN" sz="1200" b="0">
                          <a:effectLst/>
                        </a:rPr>
                        <a:t>Flowchart follows rules to be constructed.</a:t>
                      </a:r>
                    </a:p>
                  </a:txBody>
                  <a:tcPr marL="94086" marR="94086" marT="131720" marB="131720" anchor="ctr">
                    <a:lnL>
                      <a:noFill/>
                    </a:lnL>
                    <a:lnR>
                      <a:noFill/>
                    </a:lnR>
                    <a:lnT>
                      <a:noFill/>
                    </a:lnT>
                    <a:lnB>
                      <a:noFill/>
                    </a:lnB>
                  </a:tcPr>
                </a:tc>
              </a:tr>
              <a:tr h="620032">
                <a:tc>
                  <a:txBody>
                    <a:bodyPr/>
                    <a:lstStyle/>
                    <a:p>
                      <a:pPr algn="l" fontAlgn="base"/>
                      <a:r>
                        <a:rPr lang="en-IN" sz="1200" b="0">
                          <a:effectLst/>
                        </a:rPr>
                        <a:t>7.</a:t>
                      </a:r>
                    </a:p>
                  </a:txBody>
                  <a:tcPr marL="94086" marR="94086" marT="131720" marB="131720" anchor="ctr">
                    <a:lnL>
                      <a:noFill/>
                    </a:lnL>
                    <a:lnR>
                      <a:noFill/>
                    </a:lnR>
                    <a:lnT>
                      <a:noFill/>
                    </a:lnT>
                    <a:lnB>
                      <a:noFill/>
                    </a:lnB>
                  </a:tcPr>
                </a:tc>
                <a:tc>
                  <a:txBody>
                    <a:bodyPr/>
                    <a:lstStyle/>
                    <a:p>
                      <a:pPr algn="l" fontAlgn="base"/>
                      <a:r>
                        <a:rPr lang="en-IN" sz="1200" b="0">
                          <a:effectLst/>
                        </a:rPr>
                        <a:t>Algorithm is the pseudo code for the program.</a:t>
                      </a:r>
                    </a:p>
                  </a:txBody>
                  <a:tcPr marL="94086" marR="94086" marT="131720" marB="131720" anchor="ctr">
                    <a:lnL>
                      <a:noFill/>
                    </a:lnL>
                    <a:lnR>
                      <a:noFill/>
                    </a:lnR>
                    <a:lnT>
                      <a:noFill/>
                    </a:lnT>
                    <a:lnB>
                      <a:noFill/>
                    </a:lnB>
                  </a:tcPr>
                </a:tc>
                <a:tc>
                  <a:txBody>
                    <a:bodyPr/>
                    <a:lstStyle/>
                    <a:p>
                      <a:pPr algn="l" fontAlgn="base"/>
                      <a:r>
                        <a:rPr lang="en-IN" sz="1200" b="0" dirty="0">
                          <a:effectLst/>
                        </a:rPr>
                        <a:t>Flowchart is just graphical representation of that logic.</a:t>
                      </a:r>
                    </a:p>
                  </a:txBody>
                  <a:tcPr marL="94086" marR="94086" marT="131720" marB="131720" anchor="ctr">
                    <a:lnL>
                      <a:noFill/>
                    </a:lnL>
                    <a:lnR>
                      <a:noFill/>
                    </a:lnR>
                    <a:lnT>
                      <a:noFill/>
                    </a:lnT>
                    <a:lnB>
                      <a:noFill/>
                    </a:lnB>
                  </a:tcPr>
                </a:tc>
              </a:tr>
            </a:tbl>
          </a:graphicData>
        </a:graphic>
      </p:graphicFrame>
    </p:spTree>
    <p:extLst>
      <p:ext uri="{BB962C8B-B14F-4D97-AF65-F5344CB8AC3E}">
        <p14:creationId xmlns:p14="http://schemas.microsoft.com/office/powerpoint/2010/main" val="329673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The word </a:t>
            </a:r>
            <a:r>
              <a:rPr lang="en-IN" sz="2400" b="1" u="sng" dirty="0">
                <a:hlinkClick r:id="rId2"/>
              </a:rPr>
              <a:t>Algorithm</a:t>
            </a:r>
            <a:r>
              <a:rPr lang="en-IN" sz="2400" dirty="0"/>
              <a:t> means “a process or set of rules to be followed in calculations or other problem-solving operations”. Therefore Algorithm refers to a set of rules/instructions that step-by-step define how a work is to be executed upon in order to get the expected results. </a:t>
            </a:r>
            <a:endParaRPr lang="en-IN" sz="2400" dirty="0"/>
          </a:p>
        </p:txBody>
      </p:sp>
    </p:spTree>
    <p:extLst>
      <p:ext uri="{BB962C8B-B14F-4D97-AF65-F5344CB8AC3E}">
        <p14:creationId xmlns:p14="http://schemas.microsoft.com/office/powerpoint/2010/main" val="21497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are the Characteristics of an Algorithm</a:t>
            </a:r>
            <a:r>
              <a:rPr lang="en-IN" dirty="0" smtClean="0"/>
              <a: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696200" cy="4734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76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pPr algn="just" fontAlgn="base"/>
            <a:r>
              <a:rPr lang="en-IN" b="1" dirty="0"/>
              <a:t>Clear and Unambiguous</a:t>
            </a:r>
            <a:r>
              <a:rPr lang="en-IN" dirty="0"/>
              <a:t>: Algorithm should be clear and unambiguous. Each of its steps should be clear in all aspects and must lead to only one meaning.</a:t>
            </a:r>
          </a:p>
          <a:p>
            <a:pPr algn="just" fontAlgn="base"/>
            <a:r>
              <a:rPr lang="en-IN" b="1" dirty="0"/>
              <a:t>Well-Defined Inputs</a:t>
            </a:r>
            <a:r>
              <a:rPr lang="en-IN" dirty="0"/>
              <a:t>: If an algorithm says to take inputs, it should be well-defined inputs.</a:t>
            </a:r>
          </a:p>
          <a:p>
            <a:pPr algn="just" fontAlgn="base"/>
            <a:r>
              <a:rPr lang="en-IN" b="1" dirty="0"/>
              <a:t>Well-Defined Outputs:</a:t>
            </a:r>
            <a:r>
              <a:rPr lang="en-IN" dirty="0"/>
              <a:t> The algorithm must clearly define what output will be yielded and it should be well-defined as well.</a:t>
            </a:r>
          </a:p>
          <a:p>
            <a:pPr algn="just" fontAlgn="base"/>
            <a:r>
              <a:rPr lang="en-IN" b="1" dirty="0"/>
              <a:t>Finite-ness:</a:t>
            </a:r>
            <a:r>
              <a:rPr lang="en-IN" dirty="0"/>
              <a:t> The algorithm must be finite, i.e. it should not end up in an infinite loops or similar.</a:t>
            </a:r>
          </a:p>
          <a:p>
            <a:pPr algn="just" fontAlgn="base"/>
            <a:r>
              <a:rPr lang="en-IN" b="1" dirty="0"/>
              <a:t>Feasible:</a:t>
            </a:r>
            <a:r>
              <a:rPr lang="en-IN" dirty="0"/>
              <a:t> The algorithm must be simple, generic and practical, such that it can be executed upon will the available resources. It must not contain some future technology, or anything.</a:t>
            </a:r>
          </a:p>
          <a:p>
            <a:pPr algn="just" fontAlgn="base"/>
            <a:r>
              <a:rPr lang="en-IN" b="1" dirty="0"/>
              <a:t>Language Independent:</a:t>
            </a:r>
            <a:r>
              <a:rPr lang="en-IN" dirty="0"/>
              <a:t> The Algorithm designed must be language-independent, i.e. it must be just plain instructions that can be implemented in any language, and yet the output will be same, as expected.</a:t>
            </a:r>
          </a:p>
          <a:p>
            <a:pPr marL="0" indent="0">
              <a:buNone/>
            </a:pPr>
            <a:endParaRPr lang="en-IN" dirty="0"/>
          </a:p>
        </p:txBody>
      </p:sp>
    </p:spTree>
    <p:extLst>
      <p:ext uri="{BB962C8B-B14F-4D97-AF65-F5344CB8AC3E}">
        <p14:creationId xmlns:p14="http://schemas.microsoft.com/office/powerpoint/2010/main" val="145031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Algorithms</a:t>
            </a:r>
            <a:r>
              <a:rPr lang="en-IN" dirty="0" smtClean="0"/>
              <a:t>:</a:t>
            </a:r>
            <a:endParaRPr lang="en-IN" dirty="0"/>
          </a:p>
        </p:txBody>
      </p:sp>
      <p:sp>
        <p:nvSpPr>
          <p:cNvPr id="3" name="Content Placeholder 2"/>
          <p:cNvSpPr>
            <a:spLocks noGrp="1"/>
          </p:cNvSpPr>
          <p:nvPr>
            <p:ph idx="1"/>
          </p:nvPr>
        </p:nvSpPr>
        <p:spPr/>
        <p:txBody>
          <a:bodyPr/>
          <a:lstStyle/>
          <a:p>
            <a:pPr algn="just" fontAlgn="base"/>
            <a:r>
              <a:rPr lang="en-IN" sz="2400" dirty="0"/>
              <a:t>It is easy to understand.</a:t>
            </a:r>
          </a:p>
          <a:p>
            <a:pPr algn="just" fontAlgn="base"/>
            <a:r>
              <a:rPr lang="en-IN" sz="2400" dirty="0"/>
              <a:t>Algorithm is a step-wise representation of a solution to a given problem.</a:t>
            </a:r>
          </a:p>
          <a:p>
            <a:pPr algn="just" fontAlgn="base"/>
            <a:r>
              <a:rPr lang="en-IN" sz="2400" dirty="0"/>
              <a:t>In Algorithm the problem is broken down into smaller pieces or steps hence, it is easier for the programmer to convert it into an actual program.</a:t>
            </a:r>
          </a:p>
          <a:p>
            <a:pPr marL="0" indent="0">
              <a:buNone/>
            </a:pPr>
            <a:endParaRPr lang="en-IN" dirty="0"/>
          </a:p>
        </p:txBody>
      </p:sp>
    </p:spTree>
    <p:extLst>
      <p:ext uri="{BB962C8B-B14F-4D97-AF65-F5344CB8AC3E}">
        <p14:creationId xmlns:p14="http://schemas.microsoft.com/office/powerpoint/2010/main" val="94328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Disadvantages of Algorithms</a:t>
            </a:r>
            <a:r>
              <a:rPr lang="en-IN" dirty="0" smtClean="0"/>
              <a:t>:</a:t>
            </a:r>
            <a:endParaRPr lang="en-IN" dirty="0"/>
          </a:p>
        </p:txBody>
      </p:sp>
      <p:sp>
        <p:nvSpPr>
          <p:cNvPr id="3" name="Content Placeholder 2"/>
          <p:cNvSpPr>
            <a:spLocks noGrp="1"/>
          </p:cNvSpPr>
          <p:nvPr>
            <p:ph idx="1"/>
          </p:nvPr>
        </p:nvSpPr>
        <p:spPr/>
        <p:txBody>
          <a:bodyPr/>
          <a:lstStyle/>
          <a:p>
            <a:pPr algn="just" fontAlgn="base"/>
            <a:r>
              <a:rPr lang="en-IN" sz="2400" dirty="0"/>
              <a:t>Writing an algorithm takes a long time so it is time-consuming.</a:t>
            </a:r>
          </a:p>
          <a:p>
            <a:pPr algn="just" fontAlgn="base"/>
            <a:r>
              <a:rPr lang="en-IN" sz="2400" dirty="0"/>
              <a:t>Branching and Looping statements are difficult to show in Algorithms.</a:t>
            </a:r>
          </a:p>
          <a:p>
            <a:endParaRPr lang="en-IN" dirty="0"/>
          </a:p>
        </p:txBody>
      </p:sp>
    </p:spTree>
    <p:extLst>
      <p:ext uri="{BB962C8B-B14F-4D97-AF65-F5344CB8AC3E}">
        <p14:creationId xmlns:p14="http://schemas.microsoft.com/office/powerpoint/2010/main" val="50175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How to Design an Algorithm</a:t>
            </a:r>
            <a:r>
              <a:rPr lang="en-IN" dirty="0" smtClean="0"/>
              <a:t>?</a:t>
            </a:r>
            <a:endParaRPr lang="en-IN" dirty="0"/>
          </a:p>
        </p:txBody>
      </p:sp>
      <p:sp>
        <p:nvSpPr>
          <p:cNvPr id="3" name="Content Placeholder 2"/>
          <p:cNvSpPr>
            <a:spLocks noGrp="1"/>
          </p:cNvSpPr>
          <p:nvPr>
            <p:ph idx="1"/>
          </p:nvPr>
        </p:nvSpPr>
        <p:spPr/>
        <p:txBody>
          <a:bodyPr>
            <a:normAutofit/>
          </a:bodyPr>
          <a:lstStyle/>
          <a:p>
            <a:pPr marL="0" indent="0" fontAlgn="base">
              <a:buNone/>
            </a:pPr>
            <a:r>
              <a:rPr lang="en-IN" sz="2400" dirty="0"/>
              <a:t>In order to write an algorithm, following things are needed as a pre-requisite: </a:t>
            </a:r>
            <a:br>
              <a:rPr lang="en-IN" sz="2400" dirty="0"/>
            </a:br>
            <a:r>
              <a:rPr lang="en-IN" sz="2400" dirty="0"/>
              <a:t> </a:t>
            </a:r>
          </a:p>
          <a:p>
            <a:pPr algn="just" fontAlgn="base"/>
            <a:r>
              <a:rPr lang="en-IN" sz="2400" dirty="0"/>
              <a:t>The </a:t>
            </a:r>
            <a:r>
              <a:rPr lang="en-IN" sz="2400" b="1" dirty="0"/>
              <a:t>problem</a:t>
            </a:r>
            <a:r>
              <a:rPr lang="en-IN" sz="2400" dirty="0"/>
              <a:t> that is to be solved by this algorithm.</a:t>
            </a:r>
          </a:p>
          <a:p>
            <a:pPr algn="just" fontAlgn="base"/>
            <a:r>
              <a:rPr lang="en-IN" sz="2400" dirty="0"/>
              <a:t>The </a:t>
            </a:r>
            <a:r>
              <a:rPr lang="en-IN" sz="2400" b="1" dirty="0"/>
              <a:t>constraints</a:t>
            </a:r>
            <a:r>
              <a:rPr lang="en-IN" sz="2400" dirty="0"/>
              <a:t> of the problem that must be considered while solving the problem.</a:t>
            </a:r>
          </a:p>
          <a:p>
            <a:pPr algn="just" fontAlgn="base"/>
            <a:r>
              <a:rPr lang="en-IN" sz="2400" dirty="0"/>
              <a:t>The </a:t>
            </a:r>
            <a:r>
              <a:rPr lang="en-IN" sz="2400" b="1" dirty="0"/>
              <a:t>input</a:t>
            </a:r>
            <a:r>
              <a:rPr lang="en-IN" sz="2400" dirty="0"/>
              <a:t> to be taken to solve the problem.</a:t>
            </a:r>
          </a:p>
          <a:p>
            <a:pPr algn="just" fontAlgn="base"/>
            <a:r>
              <a:rPr lang="en-IN" sz="2400" dirty="0"/>
              <a:t>The </a:t>
            </a:r>
            <a:r>
              <a:rPr lang="en-IN" sz="2400" b="1" dirty="0"/>
              <a:t>output</a:t>
            </a:r>
            <a:r>
              <a:rPr lang="en-IN" sz="2400" dirty="0"/>
              <a:t> to be expected when the problem the is solved.</a:t>
            </a:r>
          </a:p>
          <a:p>
            <a:pPr algn="just" fontAlgn="base"/>
            <a:r>
              <a:rPr lang="en-IN" sz="2400" dirty="0"/>
              <a:t>The </a:t>
            </a:r>
            <a:r>
              <a:rPr lang="en-IN" sz="2400" b="1" dirty="0"/>
              <a:t>solution</a:t>
            </a:r>
            <a:r>
              <a:rPr lang="en-IN" sz="2400" dirty="0"/>
              <a:t> to this problem, in the given constraints.</a:t>
            </a:r>
          </a:p>
          <a:p>
            <a:pPr marL="0" indent="0">
              <a:buNone/>
            </a:pPr>
            <a:endParaRPr lang="en-IN" dirty="0"/>
          </a:p>
        </p:txBody>
      </p:sp>
    </p:spTree>
    <p:extLst>
      <p:ext uri="{BB962C8B-B14F-4D97-AF65-F5344CB8AC3E}">
        <p14:creationId xmlns:p14="http://schemas.microsoft.com/office/powerpoint/2010/main" val="329012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Algorithm to add 3 numbers and print their sum:</a:t>
            </a:r>
            <a:r>
              <a:rPr lang="en-IN" b="0" dirty="0"/>
              <a:t> </a:t>
            </a:r>
            <a:endParaRPr lang="en-IN" dirty="0"/>
          </a:p>
        </p:txBody>
      </p:sp>
      <p:sp>
        <p:nvSpPr>
          <p:cNvPr id="3" name="Content Placeholder 2"/>
          <p:cNvSpPr>
            <a:spLocks noGrp="1"/>
          </p:cNvSpPr>
          <p:nvPr>
            <p:ph idx="1"/>
          </p:nvPr>
        </p:nvSpPr>
        <p:spPr/>
        <p:txBody>
          <a:bodyPr>
            <a:normAutofit/>
          </a:bodyPr>
          <a:lstStyle/>
          <a:p>
            <a:pPr marL="514350" indent="-514350" algn="just" fontAlgn="base">
              <a:buFont typeface="+mj-lt"/>
              <a:buAutoNum type="arabicPeriod"/>
            </a:pPr>
            <a:r>
              <a:rPr lang="en-IN" sz="2400" dirty="0"/>
              <a:t>START</a:t>
            </a:r>
          </a:p>
          <a:p>
            <a:pPr marL="514350" indent="-514350" algn="just" fontAlgn="base">
              <a:buFont typeface="+mj-lt"/>
              <a:buAutoNum type="arabicPeriod"/>
            </a:pPr>
            <a:r>
              <a:rPr lang="en-IN" sz="2400" dirty="0"/>
              <a:t>Declare 3 integer variables num1, num2 and num3.</a:t>
            </a:r>
          </a:p>
          <a:p>
            <a:pPr marL="514350" indent="-514350" algn="just" fontAlgn="base">
              <a:buFont typeface="+mj-lt"/>
              <a:buAutoNum type="arabicPeriod"/>
            </a:pPr>
            <a:r>
              <a:rPr lang="en-IN" sz="2400" dirty="0"/>
              <a:t>Take the three numbers, to be added, as inputs in variables num1, num2, and num3 respectively.</a:t>
            </a:r>
          </a:p>
          <a:p>
            <a:pPr marL="514350" indent="-514350" algn="just" fontAlgn="base">
              <a:buFont typeface="+mj-lt"/>
              <a:buAutoNum type="arabicPeriod"/>
            </a:pPr>
            <a:r>
              <a:rPr lang="en-IN" sz="2400" dirty="0"/>
              <a:t>Declare an integer variable sum to store the resultant sum of the 3 numbers.</a:t>
            </a:r>
          </a:p>
          <a:p>
            <a:pPr marL="514350" indent="-514350" algn="just" fontAlgn="base">
              <a:buFont typeface="+mj-lt"/>
              <a:buAutoNum type="arabicPeriod"/>
            </a:pPr>
            <a:r>
              <a:rPr lang="en-IN" sz="2400" dirty="0"/>
              <a:t>Add the 3 numbers and store the result in the variable sum.</a:t>
            </a:r>
          </a:p>
          <a:p>
            <a:pPr marL="514350" indent="-514350" algn="just" fontAlgn="base">
              <a:buFont typeface="+mj-lt"/>
              <a:buAutoNum type="arabicPeriod"/>
            </a:pPr>
            <a:r>
              <a:rPr lang="en-IN" sz="2400" dirty="0"/>
              <a:t>Print the value of variable sum</a:t>
            </a:r>
          </a:p>
          <a:p>
            <a:pPr marL="514350" indent="-514350" algn="just" fontAlgn="base">
              <a:buFont typeface="+mj-lt"/>
              <a:buAutoNum type="arabicPeriod"/>
            </a:pPr>
            <a:r>
              <a:rPr lang="en-IN" sz="2400" dirty="0"/>
              <a:t>END</a:t>
            </a:r>
          </a:p>
          <a:p>
            <a:pPr marL="0" indent="0">
              <a:buNone/>
            </a:pPr>
            <a:endParaRPr lang="en-IN" dirty="0"/>
          </a:p>
        </p:txBody>
      </p:sp>
    </p:spTree>
    <p:extLst>
      <p:ext uri="{BB962C8B-B14F-4D97-AF65-F5344CB8AC3E}">
        <p14:creationId xmlns:p14="http://schemas.microsoft.com/office/powerpoint/2010/main" val="3905320462"/>
      </p:ext>
    </p:extLst>
  </p:cSld>
  <p:clrMapOvr>
    <a:masterClrMapping/>
  </p:clrMapOvr>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2019 Common Template</Template>
  <TotalTime>10597</TotalTime>
  <Words>1014</Words>
  <Application>Microsoft Office PowerPoint</Application>
  <PresentationFormat>On-screen Show (4:3)</PresentationFormat>
  <Paragraphs>102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Presidency college template</vt:lpstr>
      <vt:lpstr>Algorithm</vt:lpstr>
      <vt:lpstr>Algorithm</vt:lpstr>
      <vt:lpstr>Continue…</vt:lpstr>
      <vt:lpstr>What are the Characteristics of an Algorithm?</vt:lpstr>
      <vt:lpstr>Continue…</vt:lpstr>
      <vt:lpstr>Advantages of Algorithms:</vt:lpstr>
      <vt:lpstr>Disadvantages of Algorithms:</vt:lpstr>
      <vt:lpstr>How to Design an Algorithm?</vt:lpstr>
      <vt:lpstr>Algorithm to add 3 numbers and print their sum: </vt:lpstr>
      <vt:lpstr>Find the largest number among three numbers</vt:lpstr>
      <vt:lpstr>FLOWCHART </vt:lpstr>
      <vt:lpstr>Flowchart Symbols</vt:lpstr>
      <vt:lpstr>Continue…</vt:lpstr>
      <vt:lpstr>General Rules for flowcharting</vt:lpstr>
      <vt:lpstr>Flowchart for an algorithm which gets two numbers and prints sum of their value</vt:lpstr>
      <vt:lpstr>Flowchart for a Algorithm for find the greater number between two numbers.</vt:lpstr>
      <vt:lpstr>Draw a flowchart to calculate the average of two numbers.</vt:lpstr>
      <vt:lpstr>Advantages of using Flowcharts</vt:lpstr>
      <vt:lpstr>Disadvantages of Flowchart</vt:lpstr>
      <vt:lpstr>Difference between algorithm and flow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521</cp:revision>
  <dcterms:created xsi:type="dcterms:W3CDTF">2006-08-16T00:00:00Z</dcterms:created>
  <dcterms:modified xsi:type="dcterms:W3CDTF">2021-10-29T06:14:49Z</dcterms:modified>
</cp:coreProperties>
</file>