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99"/>
  </p:notesMasterIdLst>
  <p:handoutMasterIdLst>
    <p:handoutMasterId r:id="rId100"/>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14" r:id="rId25"/>
    <p:sldId id="415" r:id="rId26"/>
    <p:sldId id="416" r:id="rId27"/>
    <p:sldId id="400" r:id="rId28"/>
    <p:sldId id="401" r:id="rId29"/>
    <p:sldId id="402" r:id="rId30"/>
    <p:sldId id="403" r:id="rId31"/>
    <p:sldId id="417" r:id="rId32"/>
    <p:sldId id="404" r:id="rId33"/>
    <p:sldId id="405" r:id="rId34"/>
    <p:sldId id="406" r:id="rId35"/>
    <p:sldId id="407" r:id="rId36"/>
    <p:sldId id="408" r:id="rId37"/>
    <p:sldId id="409" r:id="rId38"/>
    <p:sldId id="410" r:id="rId39"/>
    <p:sldId id="411" r:id="rId40"/>
    <p:sldId id="412" r:id="rId41"/>
    <p:sldId id="413" r:id="rId42"/>
    <p:sldId id="431" r:id="rId43"/>
    <p:sldId id="418" r:id="rId44"/>
    <p:sldId id="419" r:id="rId45"/>
    <p:sldId id="420" r:id="rId46"/>
    <p:sldId id="421" r:id="rId47"/>
    <p:sldId id="422" r:id="rId48"/>
    <p:sldId id="423" r:id="rId49"/>
    <p:sldId id="424" r:id="rId50"/>
    <p:sldId id="425" r:id="rId51"/>
    <p:sldId id="427" r:id="rId52"/>
    <p:sldId id="426" r:id="rId53"/>
    <p:sldId id="429" r:id="rId54"/>
    <p:sldId id="430" r:id="rId55"/>
    <p:sldId id="432" r:id="rId56"/>
    <p:sldId id="433" r:id="rId57"/>
    <p:sldId id="434" r:id="rId58"/>
    <p:sldId id="435" r:id="rId59"/>
    <p:sldId id="436" r:id="rId60"/>
    <p:sldId id="437" r:id="rId61"/>
    <p:sldId id="438" r:id="rId62"/>
    <p:sldId id="439" r:id="rId63"/>
    <p:sldId id="440" r:id="rId64"/>
    <p:sldId id="441" r:id="rId65"/>
    <p:sldId id="442" r:id="rId66"/>
    <p:sldId id="443" r:id="rId67"/>
    <p:sldId id="444" r:id="rId68"/>
    <p:sldId id="445" r:id="rId69"/>
    <p:sldId id="446" r:id="rId70"/>
    <p:sldId id="447" r:id="rId71"/>
    <p:sldId id="448" r:id="rId72"/>
    <p:sldId id="449" r:id="rId73"/>
    <p:sldId id="450" r:id="rId74"/>
    <p:sldId id="451" r:id="rId75"/>
    <p:sldId id="452" r:id="rId76"/>
    <p:sldId id="453" r:id="rId77"/>
    <p:sldId id="454" r:id="rId78"/>
    <p:sldId id="455" r:id="rId79"/>
    <p:sldId id="456" r:id="rId80"/>
    <p:sldId id="457" r:id="rId81"/>
    <p:sldId id="458" r:id="rId82"/>
    <p:sldId id="459" r:id="rId83"/>
    <p:sldId id="461" r:id="rId84"/>
    <p:sldId id="462" r:id="rId85"/>
    <p:sldId id="463" r:id="rId86"/>
    <p:sldId id="464" r:id="rId87"/>
    <p:sldId id="465" r:id="rId88"/>
    <p:sldId id="468" r:id="rId89"/>
    <p:sldId id="466" r:id="rId90"/>
    <p:sldId id="467" r:id="rId91"/>
    <p:sldId id="469" r:id="rId92"/>
    <p:sldId id="470" r:id="rId93"/>
    <p:sldId id="471" r:id="rId94"/>
    <p:sldId id="472" r:id="rId95"/>
    <p:sldId id="473" r:id="rId96"/>
    <p:sldId id="474" r:id="rId97"/>
    <p:sldId id="460"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70FD4E-C9B7-4B58-8EA6-28E4E34B7852}" type="datetimeFigureOut">
              <a:rPr lang="en-US" smtClean="0"/>
              <a:pPr/>
              <a:t>12/13/2021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D66B7E-CCA9-451A-A0B0-007483D21A94}" type="slidenum">
              <a:rPr lang="en-US" smtClean="0"/>
              <a:pPr/>
              <a:t>‹#›</a:t>
            </a:fld>
            <a:endParaRPr lang="en-US"/>
          </a:p>
        </p:txBody>
      </p:sp>
    </p:spTree>
    <p:extLst>
      <p:ext uri="{BB962C8B-B14F-4D97-AF65-F5344CB8AC3E}">
        <p14:creationId xmlns:p14="http://schemas.microsoft.com/office/powerpoint/2010/main" val="59993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91466-4C47-4852-B32E-ED324550404F}" type="datetimeFigureOut">
              <a:rPr lang="en-US" smtClean="0"/>
              <a:pPr/>
              <a:t>12/13/2021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920A2-94F3-42D2-AC0F-FA87D5F67597}" type="slidenum">
              <a:rPr lang="en-US" smtClean="0"/>
              <a:pPr/>
              <a:t>‹#›</a:t>
            </a:fld>
            <a:endParaRPr lang="en-US"/>
          </a:p>
        </p:txBody>
      </p:sp>
    </p:spTree>
    <p:extLst>
      <p:ext uri="{BB962C8B-B14F-4D97-AF65-F5344CB8AC3E}">
        <p14:creationId xmlns:p14="http://schemas.microsoft.com/office/powerpoint/2010/main" val="31581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4920A2-94F3-42D2-AC0F-FA87D5F67597}" type="slidenum">
              <a:rPr lang="en-US" smtClean="0"/>
              <a:pPr/>
              <a:t>62</a:t>
            </a:fld>
            <a:endParaRPr lang="en-US"/>
          </a:p>
        </p:txBody>
      </p:sp>
    </p:spTree>
    <p:extLst>
      <p:ext uri="{BB962C8B-B14F-4D97-AF65-F5344CB8AC3E}">
        <p14:creationId xmlns:p14="http://schemas.microsoft.com/office/powerpoint/2010/main" val="136800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TextBox 4"/>
          <p:cNvSpPr txBox="1"/>
          <p:nvPr/>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smtClean="0"/>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cxnSp>
        <p:nvCxnSpPr>
          <p:cNvPr id="5" name="Straight Connector 4"/>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172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 name="Straight Connector 13"/>
          <p:cNvCxnSpPr/>
          <p:nvPr/>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p:blipFill>
        <p:spPr>
          <a:xfrm>
            <a:off x="148069" y="2209800"/>
            <a:ext cx="940281" cy="843164"/>
          </a:xfrm>
          <a:prstGeom prst="rect">
            <a:avLst/>
          </a:prstGeom>
        </p:spPr>
      </p:pic>
      <p:cxnSp>
        <p:nvCxnSpPr>
          <p:cNvPr id="28" name="Straight Connector 27"/>
          <p:cNvCxnSpPr/>
          <p:nvPr/>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670" r:id="rId1"/>
    <p:sldLayoutId id="2147483671" r:id="rId2"/>
  </p:sldLayoutIdLst>
  <p:hf sldNum="0" hdr="0" ft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p:nvPr>
        </p:nvSpPr>
        <p:spPr/>
        <p:txBody>
          <a:bodyPr/>
          <a:lstStyle/>
          <a:p>
            <a:pPr algn="ctr"/>
            <a:r>
              <a:rPr lang="en-US" dirty="0" smtClean="0"/>
              <a:t>C Programming</a:t>
            </a:r>
          </a:p>
        </p:txBody>
      </p:sp>
      <p:sp>
        <p:nvSpPr>
          <p:cNvPr id="6146" name="Subtitle 4"/>
          <p:cNvSpPr>
            <a:spLocks noGrp="1"/>
          </p:cNvSpPr>
          <p:nvPr>
            <p:ph type="subTitle" idx="1"/>
          </p:nvPr>
        </p:nvSpPr>
        <p:spPr>
          <a:xfrm>
            <a:off x="1339645" y="3581400"/>
            <a:ext cx="7772400" cy="990600"/>
          </a:xfrm>
        </p:spPr>
        <p:txBody>
          <a:bodyPr>
            <a:normAutofit fontScale="92500" lnSpcReduction="20000"/>
          </a:bodyPr>
          <a:lstStyle/>
          <a:p>
            <a:pPr algn="ctr"/>
            <a:endParaRPr lang="en-US" dirty="0" smtClean="0"/>
          </a:p>
          <a:p>
            <a:pPr algn="ctr"/>
            <a:r>
              <a:rPr lang="en-US" dirty="0" smtClean="0"/>
              <a:t>UNIT 2</a:t>
            </a:r>
          </a:p>
          <a:p>
            <a:pPr algn="ct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Translators</a:t>
            </a:r>
          </a:p>
        </p:txBody>
      </p:sp>
      <p:sp>
        <p:nvSpPr>
          <p:cNvPr id="3" name="Content Placeholder 2"/>
          <p:cNvSpPr>
            <a:spLocks noGrp="1"/>
          </p:cNvSpPr>
          <p:nvPr>
            <p:ph idx="1"/>
          </p:nvPr>
        </p:nvSpPr>
        <p:spPr/>
        <p:txBody>
          <a:bodyPr>
            <a:normAutofit fontScale="92500"/>
          </a:bodyPr>
          <a:lstStyle/>
          <a:p>
            <a:pPr marL="0" indent="0">
              <a:buNone/>
            </a:pPr>
            <a:r>
              <a:rPr lang="en-IN" sz="2200" b="1" dirty="0"/>
              <a:t>Translators</a:t>
            </a:r>
            <a:r>
              <a:rPr lang="en-IN" sz="2200" dirty="0"/>
              <a:t>:- There are three types of translators available for the language.</a:t>
            </a:r>
          </a:p>
          <a:p>
            <a:pPr marL="0" indent="0">
              <a:buNone/>
            </a:pPr>
            <a:endParaRPr lang="en-IN" sz="2200" dirty="0"/>
          </a:p>
          <a:p>
            <a:pPr marL="0" indent="0">
              <a:buNone/>
            </a:pPr>
            <a:r>
              <a:rPr lang="en-IN" sz="2200" dirty="0" smtClean="0"/>
              <a:t>1. Assembler</a:t>
            </a:r>
            <a:endParaRPr lang="en-IN" sz="2200" dirty="0"/>
          </a:p>
          <a:p>
            <a:pPr marL="0" indent="0">
              <a:buNone/>
            </a:pPr>
            <a:r>
              <a:rPr lang="en-IN" sz="2200" dirty="0" smtClean="0"/>
              <a:t>2. Compiler</a:t>
            </a:r>
            <a:endParaRPr lang="en-IN" sz="2200" dirty="0"/>
          </a:p>
          <a:p>
            <a:pPr marL="0" indent="0">
              <a:buNone/>
            </a:pPr>
            <a:r>
              <a:rPr lang="en-IN" sz="2200" dirty="0" smtClean="0"/>
              <a:t>3. Interpreter</a:t>
            </a:r>
            <a:endParaRPr lang="en-IN" sz="2200" dirty="0"/>
          </a:p>
          <a:p>
            <a:pPr marL="0" indent="0">
              <a:buNone/>
            </a:pPr>
            <a:endParaRPr lang="en-IN" sz="2200" dirty="0"/>
          </a:p>
          <a:p>
            <a:pPr marL="0" indent="0" algn="just">
              <a:buNone/>
            </a:pPr>
            <a:r>
              <a:rPr lang="en-IN" sz="2200" dirty="0" smtClean="0"/>
              <a:t>1. </a:t>
            </a:r>
            <a:r>
              <a:rPr lang="en-IN" sz="2200" b="1" dirty="0" smtClean="0"/>
              <a:t>Assembler</a:t>
            </a:r>
            <a:r>
              <a:rPr lang="en-IN" sz="2200" dirty="0"/>
              <a:t>:- This translator is used to convert the programs written in low level language(Assembly) into machine language.</a:t>
            </a:r>
          </a:p>
          <a:p>
            <a:pPr marL="0" indent="0" algn="just">
              <a:buNone/>
            </a:pPr>
            <a:r>
              <a:rPr lang="en-IN" sz="2200" dirty="0" smtClean="0"/>
              <a:t>2. </a:t>
            </a:r>
            <a:r>
              <a:rPr lang="en-IN" sz="2200" b="1" dirty="0" smtClean="0"/>
              <a:t>Compiler</a:t>
            </a:r>
            <a:r>
              <a:rPr lang="en-IN" sz="2200" dirty="0"/>
              <a:t>:-  Compiler is used to convert high level language into machine level language.  It checks for error in the entire program and converts the program into machine language.</a:t>
            </a:r>
          </a:p>
          <a:p>
            <a:pPr marL="0" indent="0" algn="just">
              <a:buNone/>
            </a:pPr>
            <a:r>
              <a:rPr lang="en-IN" sz="2200" dirty="0" smtClean="0"/>
              <a:t>3. </a:t>
            </a:r>
            <a:r>
              <a:rPr lang="en-IN" sz="2200" b="1" dirty="0" smtClean="0"/>
              <a:t>Interpreter</a:t>
            </a:r>
            <a:r>
              <a:rPr lang="en-IN" sz="2200" dirty="0"/>
              <a:t>:- This is also used to convert high level language into machine language.  It checks for errors statement by statement and converts the statement into machine level language.</a:t>
            </a:r>
          </a:p>
          <a:p>
            <a:pPr marL="0" indent="0">
              <a:buNone/>
            </a:pPr>
            <a:endParaRPr lang="en-IN" dirty="0"/>
          </a:p>
        </p:txBody>
      </p:sp>
    </p:spTree>
    <p:extLst>
      <p:ext uri="{BB962C8B-B14F-4D97-AF65-F5344CB8AC3E}">
        <p14:creationId xmlns:p14="http://schemas.microsoft.com/office/powerpoint/2010/main" val="421931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smtClean="0"/>
              <a:t>LANGUAGE</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IN" sz="2600" dirty="0"/>
              <a:t>C is a programming language it is designed by DENNIS RITCHIE in 1972 at AT &amp; T [American Telephone and telegraphs]  Bell labs in USA.  C is most popular general purpose language.</a:t>
            </a:r>
          </a:p>
          <a:p>
            <a:pPr marL="0" indent="0" algn="just">
              <a:buNone/>
            </a:pPr>
            <a:r>
              <a:rPr lang="en-IN" dirty="0"/>
              <a:t>	</a:t>
            </a:r>
          </a:p>
          <a:p>
            <a:pPr marL="0" indent="0" algn="just">
              <a:buNone/>
            </a:pPr>
            <a:r>
              <a:rPr lang="en-IN" b="1" dirty="0"/>
              <a:t>BRIEF HISTORY OF C LANGUAGE</a:t>
            </a:r>
            <a:r>
              <a:rPr lang="en-IN" dirty="0"/>
              <a:t>:</a:t>
            </a:r>
          </a:p>
          <a:p>
            <a:pPr algn="just"/>
            <a:r>
              <a:rPr lang="en-IN" sz="2600" dirty="0" smtClean="0"/>
              <a:t>In </a:t>
            </a:r>
            <a:r>
              <a:rPr lang="en-IN" sz="2600" dirty="0"/>
              <a:t>1960’s COBOL was being used for commercial applications and FORTRAN for scientific and engineering applications.  At this stage people started to develop a language which is suitable for all possible applications.  Therefore an international committee was setup to develop such a language ALGOL 60 was released.  It was not the generality a new language called CPL  [Combine Programming Language] was developed at Cambridge University then some other features were added to this language a new language called BCPL [Basic combine programming language] developed by MARTIN RICHARDS at Cambridge University.  Then B language was developed by KENTHOMSON at </a:t>
            </a:r>
            <a:r>
              <a:rPr lang="en-IN" sz="2600" dirty="0" err="1"/>
              <a:t>AT</a:t>
            </a:r>
            <a:r>
              <a:rPr lang="en-IN" sz="2600" dirty="0"/>
              <a:t> &amp;T Bell labs.</a:t>
            </a:r>
          </a:p>
          <a:p>
            <a:pPr marL="0" indent="0" algn="just">
              <a:buNone/>
            </a:pPr>
            <a:endParaRPr lang="en-IN" sz="2600" dirty="0"/>
          </a:p>
          <a:p>
            <a:pPr marL="0" indent="0" algn="just">
              <a:buNone/>
            </a:pPr>
            <a:r>
              <a:rPr lang="en-IN" sz="2600" dirty="0" smtClean="0"/>
              <a:t>DENNIS </a:t>
            </a:r>
            <a:r>
              <a:rPr lang="en-IN" sz="2600" dirty="0"/>
              <a:t>RITCHIED inherited the features of B and BCPL, added some of its own feature and developed C language in 1972.</a:t>
            </a:r>
          </a:p>
          <a:p>
            <a:pPr marL="0" indent="0">
              <a:buNone/>
            </a:pPr>
            <a:endParaRPr lang="en-IN" dirty="0"/>
          </a:p>
        </p:txBody>
      </p:sp>
    </p:spTree>
    <p:extLst>
      <p:ext uri="{BB962C8B-B14F-4D97-AF65-F5344CB8AC3E}">
        <p14:creationId xmlns:p14="http://schemas.microsoft.com/office/powerpoint/2010/main" val="359432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C Language</a:t>
            </a:r>
            <a:r>
              <a:rPr lang="en-US" dirty="0" smtClean="0"/>
              <a:t>:</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ü"/>
            </a:pPr>
            <a:r>
              <a:rPr lang="en-IN" dirty="0" smtClean="0"/>
              <a:t>C </a:t>
            </a:r>
            <a:r>
              <a:rPr lang="en-IN" dirty="0"/>
              <a:t>is structured programming language with fundamental flow chart constructions.</a:t>
            </a:r>
          </a:p>
          <a:p>
            <a:pPr>
              <a:buFont typeface="Wingdings" pitchFamily="2" charset="2"/>
              <a:buChar char="ü"/>
            </a:pPr>
            <a:r>
              <a:rPr lang="en-IN" dirty="0" smtClean="0"/>
              <a:t>C </a:t>
            </a:r>
            <a:r>
              <a:rPr lang="en-IN" dirty="0"/>
              <a:t>is highly portable programming language.  The programs return for one computers can be run on another with or without any modifications.</a:t>
            </a:r>
          </a:p>
          <a:p>
            <a:pPr>
              <a:buFont typeface="Wingdings" pitchFamily="2" charset="2"/>
              <a:buChar char="ü"/>
            </a:pPr>
            <a:r>
              <a:rPr lang="en-IN" dirty="0" smtClean="0"/>
              <a:t>The </a:t>
            </a:r>
            <a:r>
              <a:rPr lang="en-IN" dirty="0"/>
              <a:t>programs return in C are efficient and fast.</a:t>
            </a:r>
          </a:p>
          <a:p>
            <a:pPr>
              <a:buFont typeface="Wingdings" pitchFamily="2" charset="2"/>
              <a:buChar char="ü"/>
            </a:pPr>
            <a:r>
              <a:rPr lang="en-IN" dirty="0" smtClean="0"/>
              <a:t>C </a:t>
            </a:r>
            <a:r>
              <a:rPr lang="en-IN" dirty="0"/>
              <a:t>improves by itself it has several predefined functions.</a:t>
            </a:r>
          </a:p>
          <a:p>
            <a:pPr>
              <a:buFont typeface="Wingdings" pitchFamily="2" charset="2"/>
              <a:buChar char="ü"/>
            </a:pPr>
            <a:r>
              <a:rPr lang="en-IN" dirty="0" smtClean="0"/>
              <a:t>C </a:t>
            </a:r>
            <a:r>
              <a:rPr lang="en-IN" dirty="0"/>
              <a:t>has only 32 keywords.</a:t>
            </a:r>
          </a:p>
          <a:p>
            <a:pPr>
              <a:buFont typeface="Wingdings" pitchFamily="2" charset="2"/>
              <a:buChar char="ü"/>
            </a:pPr>
            <a:r>
              <a:rPr lang="en-IN" dirty="0" smtClean="0"/>
              <a:t>C </a:t>
            </a:r>
            <a:r>
              <a:rPr lang="en-IN" dirty="0"/>
              <a:t>supports all data conversions and mixed mode operators.</a:t>
            </a:r>
          </a:p>
          <a:p>
            <a:pPr>
              <a:buFont typeface="Wingdings" pitchFamily="2" charset="2"/>
              <a:buChar char="ü"/>
            </a:pPr>
            <a:r>
              <a:rPr lang="en-IN" dirty="0" smtClean="0"/>
              <a:t>Dynamic </a:t>
            </a:r>
            <a:r>
              <a:rPr lang="en-IN" dirty="0"/>
              <a:t>memory storage allocation is possible with C.</a:t>
            </a:r>
          </a:p>
          <a:p>
            <a:pPr>
              <a:buFont typeface="Wingdings" pitchFamily="2" charset="2"/>
              <a:buChar char="ü"/>
            </a:pPr>
            <a:r>
              <a:rPr lang="en-IN" dirty="0" smtClean="0"/>
              <a:t>C </a:t>
            </a:r>
            <a:r>
              <a:rPr lang="en-IN" dirty="0"/>
              <a:t>is simple and versatile programming language.</a:t>
            </a:r>
          </a:p>
          <a:p>
            <a:pPr>
              <a:buFont typeface="Wingdings" pitchFamily="2" charset="2"/>
              <a:buChar char="ü"/>
            </a:pPr>
            <a:r>
              <a:rPr lang="en-IN" dirty="0" smtClean="0"/>
              <a:t>C </a:t>
            </a:r>
            <a:r>
              <a:rPr lang="en-IN" dirty="0"/>
              <a:t>easily manipulate with bytes, bits and address.</a:t>
            </a:r>
          </a:p>
          <a:p>
            <a:pPr>
              <a:buFont typeface="Wingdings" pitchFamily="2" charset="2"/>
              <a:buChar char="ü"/>
            </a:pPr>
            <a:r>
              <a:rPr lang="en-IN" dirty="0" smtClean="0"/>
              <a:t>C </a:t>
            </a:r>
            <a:r>
              <a:rPr lang="en-IN" dirty="0"/>
              <a:t>has a richest of operators.          </a:t>
            </a:r>
          </a:p>
          <a:p>
            <a:pPr>
              <a:buFont typeface="Wingdings" pitchFamily="2" charset="2"/>
              <a:buChar char="ü"/>
            </a:pPr>
            <a:r>
              <a:rPr lang="en-IN" dirty="0" smtClean="0"/>
              <a:t>Extensive </a:t>
            </a:r>
            <a:r>
              <a:rPr lang="en-IN" dirty="0"/>
              <a:t>verities of da x ta types such as pointers, structures, Unions etc., available in C.</a:t>
            </a:r>
          </a:p>
          <a:p>
            <a:pPr>
              <a:buFont typeface="Wingdings" pitchFamily="2" charset="2"/>
              <a:buChar char="ü"/>
            </a:pPr>
            <a:r>
              <a:rPr lang="en-IN" dirty="0" smtClean="0"/>
              <a:t>Recursive </a:t>
            </a:r>
            <a:r>
              <a:rPr lang="en-IN" dirty="0"/>
              <a:t>function calls for algorithmic approach is possible with C.</a:t>
            </a:r>
          </a:p>
          <a:p>
            <a:pPr>
              <a:buFont typeface="Wingdings" pitchFamily="2" charset="2"/>
              <a:buChar char="ü"/>
            </a:pPr>
            <a:r>
              <a:rPr lang="en-IN" dirty="0" smtClean="0"/>
              <a:t>Mainly </a:t>
            </a:r>
            <a:r>
              <a:rPr lang="en-IN" dirty="0"/>
              <a:t>we are using the C language to implement the system software those are compilers, text editors, Network drives, data base utilities and finally the operating systems.</a:t>
            </a:r>
          </a:p>
          <a:p>
            <a:pPr>
              <a:buFont typeface="Wingdings" pitchFamily="2" charset="2"/>
              <a:buChar char="ü"/>
            </a:pPr>
            <a:r>
              <a:rPr lang="en-IN" dirty="0" smtClean="0"/>
              <a:t>C </a:t>
            </a:r>
            <a:r>
              <a:rPr lang="en-IN" dirty="0"/>
              <a:t>compiler combines the capabilities of assembly level language with the features of high level language.  So it is called as middle level language.</a:t>
            </a:r>
          </a:p>
          <a:p>
            <a:pPr marL="0" indent="0">
              <a:buNone/>
            </a:pPr>
            <a:endParaRPr lang="en-IN" dirty="0"/>
          </a:p>
        </p:txBody>
      </p:sp>
    </p:spTree>
    <p:extLst>
      <p:ext uri="{BB962C8B-B14F-4D97-AF65-F5344CB8AC3E}">
        <p14:creationId xmlns:p14="http://schemas.microsoft.com/office/powerpoint/2010/main" val="160793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a:t>
            </a:r>
            <a:r>
              <a:rPr lang="en-US" dirty="0" smtClean="0"/>
              <a:t>Points</a:t>
            </a:r>
            <a:endParaRPr lang="en-IN" dirty="0"/>
          </a:p>
        </p:txBody>
      </p:sp>
      <p:sp>
        <p:nvSpPr>
          <p:cNvPr id="3" name="Content Placeholder 2"/>
          <p:cNvSpPr>
            <a:spLocks noGrp="1"/>
          </p:cNvSpPr>
          <p:nvPr>
            <p:ph idx="1"/>
          </p:nvPr>
        </p:nvSpPr>
        <p:spPr/>
        <p:txBody>
          <a:bodyPr>
            <a:normAutofit/>
          </a:bodyPr>
          <a:lstStyle/>
          <a:p>
            <a:pPr algn="just"/>
            <a:r>
              <a:rPr lang="en-IN" sz="2000" dirty="0" smtClean="0"/>
              <a:t>C </a:t>
            </a:r>
            <a:r>
              <a:rPr lang="en-IN" sz="2000" dirty="0"/>
              <a:t>is a case sensitive programming language. C statements are entered in lower case letters only.</a:t>
            </a:r>
          </a:p>
          <a:p>
            <a:pPr algn="just"/>
            <a:r>
              <a:rPr lang="en-IN" sz="2000" dirty="0" smtClean="0"/>
              <a:t>Every </a:t>
            </a:r>
            <a:r>
              <a:rPr lang="en-IN" sz="2000" dirty="0"/>
              <a:t>C statement must be terminated by a semicolon ( ; ) except </a:t>
            </a:r>
            <a:r>
              <a:rPr lang="en-IN" sz="2000" dirty="0" smtClean="0"/>
              <a:t>pre-processor </a:t>
            </a:r>
            <a:r>
              <a:rPr lang="en-IN" sz="2000" dirty="0"/>
              <a:t>statements and function definition.</a:t>
            </a:r>
          </a:p>
          <a:p>
            <a:pPr algn="just"/>
            <a:r>
              <a:rPr lang="en-IN" sz="2000" dirty="0" smtClean="0"/>
              <a:t>C </a:t>
            </a:r>
            <a:r>
              <a:rPr lang="en-IN" sz="2000" dirty="0"/>
              <a:t>is a function oriented language.  Any C program contains one or more functions.  Mainly one function is necessary by the name called main. Without main we cannot execute C Programs.</a:t>
            </a:r>
          </a:p>
          <a:p>
            <a:pPr algn="just"/>
            <a:r>
              <a:rPr lang="en-IN" sz="2000" dirty="0" smtClean="0"/>
              <a:t>A </a:t>
            </a:r>
            <a:r>
              <a:rPr lang="en-IN" sz="2000" dirty="0"/>
              <a:t>function is represented by a function name with a pair of parenthesis.</a:t>
            </a:r>
          </a:p>
          <a:p>
            <a:pPr marL="0" indent="0">
              <a:buNone/>
            </a:pPr>
            <a:endParaRPr lang="en-IN" dirty="0"/>
          </a:p>
        </p:txBody>
      </p:sp>
    </p:spTree>
    <p:extLst>
      <p:ext uri="{BB962C8B-B14F-4D97-AF65-F5344CB8AC3E}">
        <p14:creationId xmlns:p14="http://schemas.microsoft.com/office/powerpoint/2010/main" val="187487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DIAGRAM OF EXECUTION OF C </a:t>
            </a:r>
            <a:r>
              <a:rPr lang="en-US" dirty="0" smtClean="0"/>
              <a:t>PROGRAME</a:t>
            </a:r>
            <a:endParaRPr lang="en-IN" dirty="0"/>
          </a:p>
        </p:txBody>
      </p:sp>
      <p:pic>
        <p:nvPicPr>
          <p:cNvPr id="102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715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90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4" name="Content Placeholder 3"/>
          <p:cNvSpPr>
            <a:spLocks noGrp="1"/>
          </p:cNvSpPr>
          <p:nvPr>
            <p:ph idx="1"/>
          </p:nvPr>
        </p:nvSpPr>
        <p:spPr/>
        <p:txBody>
          <a:bodyPr>
            <a:normAutofit/>
          </a:bodyPr>
          <a:lstStyle/>
          <a:p>
            <a:pPr marL="0" indent="0" algn="just">
              <a:buNone/>
            </a:pPr>
            <a:r>
              <a:rPr lang="en-IN" sz="2000" dirty="0"/>
              <a:t>Once the coding is completed, the program is feed into the computer using a compiler to produce equivalent machine language code.</a:t>
            </a:r>
          </a:p>
          <a:p>
            <a:pPr marL="0" indent="0" algn="just">
              <a:buNone/>
            </a:pPr>
            <a:r>
              <a:rPr lang="en-IN" sz="2000" dirty="0" smtClean="0"/>
              <a:t>In </a:t>
            </a:r>
            <a:r>
              <a:rPr lang="en-IN" sz="2000" dirty="0"/>
              <a:t>C compilation two parts are there namely </a:t>
            </a:r>
            <a:endParaRPr lang="en-IN" sz="2000" dirty="0" smtClean="0"/>
          </a:p>
          <a:p>
            <a:pPr marL="457200" indent="-457200" algn="just">
              <a:buAutoNum type="arabicParenR"/>
            </a:pPr>
            <a:r>
              <a:rPr lang="en-IN" sz="2000" dirty="0" smtClean="0"/>
              <a:t>Compiler </a:t>
            </a:r>
            <a:r>
              <a:rPr lang="en-IN" sz="2000" dirty="0"/>
              <a:t>and 2) Linker</a:t>
            </a:r>
            <a:r>
              <a:rPr lang="en-IN" sz="2000" dirty="0" smtClean="0"/>
              <a:t>.</a:t>
            </a:r>
          </a:p>
          <a:p>
            <a:pPr marL="457200" indent="-457200" algn="just">
              <a:buAutoNum type="arabicParenR"/>
            </a:pPr>
            <a:endParaRPr lang="en-IN" sz="2000" dirty="0"/>
          </a:p>
          <a:p>
            <a:pPr marL="0" indent="0" algn="just">
              <a:buNone/>
            </a:pPr>
            <a:r>
              <a:rPr lang="en-IN" sz="2000" dirty="0" smtClean="0"/>
              <a:t>Compiler </a:t>
            </a:r>
            <a:r>
              <a:rPr lang="en-IN" sz="2000" dirty="0"/>
              <a:t>receives C source file as input and converts the file into object file.  Then the linker receives that object file as input and linking with C libraries after linking it produces executable file.  After creation of executable file then start the program execution and loads the information of the program in the primary memory through loading process after loading the information the processor processing the information and gives the output.</a:t>
            </a:r>
          </a:p>
          <a:p>
            <a:pPr marL="0" indent="0">
              <a:buNone/>
            </a:pPr>
            <a:endParaRPr lang="en-IN" dirty="0"/>
          </a:p>
        </p:txBody>
      </p:sp>
    </p:spTree>
    <p:extLst>
      <p:ext uri="{BB962C8B-B14F-4D97-AF65-F5344CB8AC3E}">
        <p14:creationId xmlns:p14="http://schemas.microsoft.com/office/powerpoint/2010/main" val="3891671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BASIC STRUCTURE OF C </a:t>
            </a:r>
            <a:r>
              <a:rPr lang="en-US" sz="2400" dirty="0" smtClean="0"/>
              <a:t>PROGRAM</a:t>
            </a:r>
            <a:endParaRPr lang="en-IN" sz="2400"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219200"/>
            <a:ext cx="772573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74618" y="3886200"/>
            <a:ext cx="7696200" cy="2554545"/>
          </a:xfrm>
          <a:prstGeom prst="rect">
            <a:avLst/>
          </a:prstGeom>
        </p:spPr>
        <p:txBody>
          <a:bodyPr wrap="square">
            <a:spAutoFit/>
          </a:bodyPr>
          <a:lstStyle/>
          <a:p>
            <a:pPr algn="just"/>
            <a:r>
              <a:rPr lang="en-US" sz="1600" b="1" dirty="0">
                <a:latin typeface="Cambria" pitchFamily="18" charset="0"/>
                <a:ea typeface="Cambria" pitchFamily="18" charset="0"/>
              </a:rPr>
              <a:t>Document Section:</a:t>
            </a:r>
            <a:r>
              <a:rPr lang="en-US" sz="1600" dirty="0">
                <a:latin typeface="Cambria" pitchFamily="18" charset="0"/>
                <a:ea typeface="Cambria" pitchFamily="18" charset="0"/>
              </a:rPr>
              <a:t> It consist the set of comment lines. The document section consists the set of comment lines giving the name of the program, author name and other details.</a:t>
            </a:r>
            <a:endParaRPr lang="en-IN" sz="1600" dirty="0">
              <a:latin typeface="Cambria" pitchFamily="18" charset="0"/>
              <a:ea typeface="Cambria" pitchFamily="18" charset="0"/>
            </a:endParaRPr>
          </a:p>
          <a:p>
            <a:pPr algn="just"/>
            <a:r>
              <a:rPr lang="en-US" sz="1600" dirty="0">
                <a:latin typeface="Cambria" pitchFamily="18" charset="0"/>
                <a:ea typeface="Cambria" pitchFamily="18" charset="0"/>
              </a:rPr>
              <a:t> </a:t>
            </a:r>
            <a:endParaRPr lang="en-IN" sz="1600" dirty="0">
              <a:latin typeface="Cambria" pitchFamily="18" charset="0"/>
              <a:ea typeface="Cambria" pitchFamily="18" charset="0"/>
            </a:endParaRPr>
          </a:p>
          <a:p>
            <a:pPr algn="just"/>
            <a:r>
              <a:rPr lang="en-US" sz="1600" b="1" dirty="0">
                <a:latin typeface="Cambria" pitchFamily="18" charset="0"/>
                <a:ea typeface="Cambria" pitchFamily="18" charset="0"/>
              </a:rPr>
              <a:t>Link Section</a:t>
            </a:r>
            <a:r>
              <a:rPr lang="en-US" sz="1600" dirty="0">
                <a:latin typeface="Cambria" pitchFamily="18" charset="0"/>
                <a:ea typeface="Cambria" pitchFamily="18" charset="0"/>
              </a:rPr>
              <a:t>: It provides instructions to the compiler to link the functions from the system library.</a:t>
            </a:r>
            <a:endParaRPr lang="en-IN" sz="1600" dirty="0">
              <a:latin typeface="Cambria" pitchFamily="18" charset="0"/>
              <a:ea typeface="Cambria" pitchFamily="18" charset="0"/>
            </a:endParaRPr>
          </a:p>
          <a:p>
            <a:pPr algn="just"/>
            <a:r>
              <a:rPr lang="en-US" sz="1600" dirty="0">
                <a:latin typeface="Cambria" pitchFamily="18" charset="0"/>
                <a:ea typeface="Cambria" pitchFamily="18" charset="0"/>
              </a:rPr>
              <a:t> </a:t>
            </a:r>
            <a:endParaRPr lang="en-IN" sz="1600" dirty="0">
              <a:latin typeface="Cambria" pitchFamily="18" charset="0"/>
              <a:ea typeface="Cambria" pitchFamily="18" charset="0"/>
            </a:endParaRPr>
          </a:p>
          <a:p>
            <a:pPr algn="just"/>
            <a:r>
              <a:rPr lang="en-US" sz="1600" b="1" dirty="0">
                <a:latin typeface="Cambria" pitchFamily="18" charset="0"/>
                <a:ea typeface="Cambria" pitchFamily="18" charset="0"/>
              </a:rPr>
              <a:t>Global Declaration Section</a:t>
            </a:r>
            <a:r>
              <a:rPr lang="en-US" sz="1600" dirty="0">
                <a:latin typeface="Cambria" pitchFamily="18" charset="0"/>
                <a:ea typeface="Cambria" pitchFamily="18" charset="0"/>
              </a:rPr>
              <a:t>: The variables that are used in more than one function are known as global variables and these variables are declared in the global declaration section.</a:t>
            </a:r>
            <a:endParaRPr lang="en-IN" sz="1600" dirty="0">
              <a:latin typeface="Cambria" pitchFamily="18" charset="0"/>
              <a:ea typeface="Cambria" pitchFamily="18" charset="0"/>
            </a:endParaRPr>
          </a:p>
        </p:txBody>
      </p:sp>
    </p:spTree>
    <p:extLst>
      <p:ext uri="{BB962C8B-B14F-4D97-AF65-F5344CB8AC3E}">
        <p14:creationId xmlns:p14="http://schemas.microsoft.com/office/powerpoint/2010/main" val="184735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1900" b="1" dirty="0"/>
              <a:t>Main( ) Section</a:t>
            </a:r>
            <a:r>
              <a:rPr lang="en-IN" sz="1900" dirty="0"/>
              <a:t>: Every C program must have one main function this section consists two parts namely local declaration section and statement parts.  The local declaration section declares all the variables used in statements.  The statement part consist a sequence of executable instructions.  These two parts must appear between the opening and closing curly braces.  The program execution begins at the opening brace and end at the closing brace.</a:t>
            </a:r>
          </a:p>
          <a:p>
            <a:pPr marL="0" indent="0" algn="just">
              <a:buNone/>
            </a:pPr>
            <a:endParaRPr lang="en-IN" sz="1900" dirty="0"/>
          </a:p>
          <a:p>
            <a:pPr marL="0" indent="0" algn="just">
              <a:buNone/>
            </a:pPr>
            <a:r>
              <a:rPr lang="en-IN" sz="1900" b="1" dirty="0"/>
              <a:t>Sub-Programming Section</a:t>
            </a:r>
            <a:r>
              <a:rPr lang="en-IN" sz="1900" dirty="0"/>
              <a:t>: This section consists all the user defined function.</a:t>
            </a:r>
          </a:p>
          <a:p>
            <a:pPr marL="0" indent="0" algn="just">
              <a:buNone/>
            </a:pPr>
            <a:endParaRPr lang="en-IN" sz="1900" dirty="0"/>
          </a:p>
          <a:p>
            <a:pPr marL="0" indent="0" algn="just">
              <a:buNone/>
            </a:pPr>
            <a:r>
              <a:rPr lang="en-IN" sz="1900" b="1" dirty="0"/>
              <a:t>Comments</a:t>
            </a:r>
            <a:r>
              <a:rPr lang="en-IN" sz="1900" dirty="0"/>
              <a:t>: Un executable lines in a program are called comments.  These lines are skipped by the compiler.</a:t>
            </a:r>
          </a:p>
          <a:p>
            <a:pPr marL="0" indent="0" algn="just">
              <a:buNone/>
            </a:pPr>
            <a:r>
              <a:rPr lang="en-IN" sz="1900" dirty="0" smtClean="0"/>
              <a:t>//--------------------------------</a:t>
            </a:r>
            <a:r>
              <a:rPr lang="en-IN" sz="1900" dirty="0"/>
              <a:t>		Single line comment</a:t>
            </a:r>
          </a:p>
          <a:p>
            <a:pPr marL="0" indent="0" algn="just">
              <a:buNone/>
            </a:pPr>
            <a:r>
              <a:rPr lang="en-IN" sz="1900" dirty="0"/>
              <a:t>/*------------------------------*/		Group of lines comment</a:t>
            </a:r>
          </a:p>
          <a:p>
            <a:pPr marL="0" indent="0" algn="just">
              <a:buNone/>
            </a:pPr>
            <a:endParaRPr lang="en-IN" sz="1900" dirty="0"/>
          </a:p>
          <a:p>
            <a:pPr marL="0" indent="0">
              <a:buNone/>
            </a:pPr>
            <a:endParaRPr lang="en-IN" sz="2900" dirty="0"/>
          </a:p>
        </p:txBody>
      </p:sp>
    </p:spTree>
    <p:extLst>
      <p:ext uri="{BB962C8B-B14F-4D97-AF65-F5344CB8AC3E}">
        <p14:creationId xmlns:p14="http://schemas.microsoft.com/office/powerpoint/2010/main" val="955397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1800" b="1" dirty="0"/>
              <a:t>Pre-Processor statements</a:t>
            </a:r>
            <a:r>
              <a:rPr lang="en-IN" sz="1800" dirty="0"/>
              <a:t>:- The pre processor is a program that process the source code before it passes through the compiler.</a:t>
            </a:r>
          </a:p>
          <a:p>
            <a:pPr marL="0" indent="0" algn="just">
              <a:buNone/>
            </a:pPr>
            <a:endParaRPr lang="en-IN" sz="1800" dirty="0"/>
          </a:p>
          <a:p>
            <a:pPr marL="0" indent="0" algn="just">
              <a:buNone/>
            </a:pPr>
            <a:r>
              <a:rPr lang="en-IN" sz="1800" b="1" dirty="0"/>
              <a:t>#include</a:t>
            </a:r>
            <a:r>
              <a:rPr lang="en-IN" sz="1800" dirty="0"/>
              <a:t>:  It is a pre processor file inclusion directive and is used to include header files it provides instructions to the compiler to link the functions from the system library.</a:t>
            </a:r>
          </a:p>
          <a:p>
            <a:pPr marL="0" indent="0" algn="just">
              <a:buNone/>
            </a:pPr>
            <a:endParaRPr lang="en-IN" sz="1800" dirty="0"/>
          </a:p>
          <a:p>
            <a:pPr marL="0" indent="0" algn="just">
              <a:buNone/>
            </a:pPr>
            <a:r>
              <a:rPr lang="en-IN" sz="1800" dirty="0"/>
              <a:t>Syntax:  </a:t>
            </a:r>
            <a:r>
              <a:rPr lang="en-IN" sz="1800" dirty="0" smtClean="0"/>
              <a:t>    # </a:t>
            </a:r>
            <a:r>
              <a:rPr lang="en-IN" sz="1800" dirty="0"/>
              <a:t>include “file name”</a:t>
            </a:r>
          </a:p>
          <a:p>
            <a:pPr marL="0" indent="0" algn="just">
              <a:buNone/>
            </a:pPr>
            <a:r>
              <a:rPr lang="en-IN" sz="1800" dirty="0" smtClean="0"/>
              <a:t>                                 Or</a:t>
            </a:r>
            <a:endParaRPr lang="en-IN" sz="1800" dirty="0"/>
          </a:p>
          <a:p>
            <a:pPr marL="0" indent="0" algn="just">
              <a:buNone/>
            </a:pPr>
            <a:r>
              <a:rPr lang="en-IN" sz="1800" dirty="0" smtClean="0"/>
              <a:t>                   #</a:t>
            </a:r>
            <a:r>
              <a:rPr lang="en-IN" sz="1800" dirty="0"/>
              <a:t>include&lt;file name&gt;</a:t>
            </a:r>
          </a:p>
          <a:p>
            <a:pPr marL="0" indent="0" algn="just">
              <a:buNone/>
            </a:pPr>
            <a:endParaRPr lang="en-IN" sz="1800" dirty="0"/>
          </a:p>
          <a:p>
            <a:pPr marL="0" indent="0" algn="just">
              <a:buNone/>
            </a:pPr>
            <a:r>
              <a:rPr lang="en-IN" sz="1800" dirty="0" smtClean="0"/>
              <a:t>When </a:t>
            </a:r>
            <a:r>
              <a:rPr lang="en-IN" sz="1800" dirty="0"/>
              <a:t>the file name is included with in double quotation, the search for the file is made first the current directory and then the standard directories or the file name is included within angular bases then the file is searched only in the standard directories.</a:t>
            </a:r>
          </a:p>
          <a:p>
            <a:pPr marL="0" indent="0">
              <a:buNone/>
            </a:pPr>
            <a:endParaRPr lang="en-IN" dirty="0"/>
          </a:p>
        </p:txBody>
      </p:sp>
    </p:spTree>
    <p:extLst>
      <p:ext uri="{BB962C8B-B14F-4D97-AF65-F5344CB8AC3E}">
        <p14:creationId xmlns:p14="http://schemas.microsoft.com/office/powerpoint/2010/main" val="231447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sz="1800" b="1" dirty="0"/>
              <a:t>Printf( “ ”)</a:t>
            </a:r>
            <a:r>
              <a:rPr lang="en-IN" sz="1800" dirty="0"/>
              <a:t>:  It is a function and is used to print data on the screen.</a:t>
            </a:r>
          </a:p>
          <a:p>
            <a:pPr marL="0" indent="0">
              <a:buNone/>
            </a:pPr>
            <a:r>
              <a:rPr lang="en-IN" sz="1800" dirty="0"/>
              <a:t>Syntax: </a:t>
            </a:r>
            <a:r>
              <a:rPr lang="en-IN" sz="1800" dirty="0" smtClean="0"/>
              <a:t>   int </a:t>
            </a:r>
            <a:r>
              <a:rPr lang="en-IN" sz="1800" dirty="0"/>
              <a:t>printf(“control sting”,[arg-1,arg-2,……..arg-n]);</a:t>
            </a:r>
          </a:p>
          <a:p>
            <a:pPr marL="0" indent="0">
              <a:buNone/>
            </a:pPr>
            <a:r>
              <a:rPr lang="en-IN" sz="1800" dirty="0"/>
              <a:t>                                     Or</a:t>
            </a:r>
          </a:p>
          <a:p>
            <a:pPr marL="0" indent="0">
              <a:buNone/>
            </a:pPr>
            <a:r>
              <a:rPr lang="en-IN" sz="1800" dirty="0"/>
              <a:t>                            </a:t>
            </a:r>
            <a:r>
              <a:rPr lang="en-IN" sz="1800" dirty="0" smtClean="0"/>
              <a:t> (</a:t>
            </a:r>
            <a:r>
              <a:rPr lang="en-IN" sz="1800" dirty="0"/>
              <a:t>format string)</a:t>
            </a:r>
          </a:p>
          <a:p>
            <a:pPr marL="0" indent="0">
              <a:buNone/>
            </a:pPr>
            <a:r>
              <a:rPr lang="en-IN" sz="1800" dirty="0"/>
              <a:t>The printf statement is used to print messages, the values contain in the variable on the screen.</a:t>
            </a:r>
          </a:p>
          <a:p>
            <a:pPr marL="0" indent="0">
              <a:buNone/>
            </a:pPr>
            <a:endParaRPr lang="en-IN" sz="1800" dirty="0"/>
          </a:p>
          <a:p>
            <a:pPr marL="0" indent="0">
              <a:buNone/>
            </a:pPr>
            <a:r>
              <a:rPr lang="en-IN" sz="1800" b="1" dirty="0"/>
              <a:t>stdio.h</a:t>
            </a:r>
            <a:r>
              <a:rPr lang="en-IN" sz="1800" dirty="0"/>
              <a:t>:- Standard input and output header file</a:t>
            </a:r>
            <a:r>
              <a:rPr lang="en-IN" sz="1800" dirty="0" smtClean="0"/>
              <a:t>. – Printf, scanf</a:t>
            </a:r>
            <a:endParaRPr lang="en-IN" sz="1800" dirty="0"/>
          </a:p>
          <a:p>
            <a:pPr marL="0" indent="0">
              <a:buNone/>
            </a:pPr>
            <a:r>
              <a:rPr lang="en-IN" sz="1800" b="1" dirty="0"/>
              <a:t>conio.h</a:t>
            </a:r>
            <a:r>
              <a:rPr lang="en-IN" sz="1800" dirty="0"/>
              <a:t>:-</a:t>
            </a:r>
            <a:r>
              <a:rPr lang="en-IN" sz="1800" dirty="0" smtClean="0"/>
              <a:t>Console </a:t>
            </a:r>
            <a:r>
              <a:rPr lang="en-IN" sz="1800" dirty="0"/>
              <a:t>input and output header file</a:t>
            </a:r>
            <a:r>
              <a:rPr lang="en-IN" sz="1800" dirty="0" smtClean="0"/>
              <a:t>. – getch, clrscr</a:t>
            </a:r>
            <a:endParaRPr lang="en-IN" sz="1800" dirty="0"/>
          </a:p>
          <a:p>
            <a:pPr marL="0" indent="0">
              <a:buNone/>
            </a:pPr>
            <a:r>
              <a:rPr lang="en-IN" sz="1800" dirty="0"/>
              <a:t>Example: printf(“Welcome to C Programming”);</a:t>
            </a:r>
          </a:p>
          <a:p>
            <a:pPr marL="0" indent="0">
              <a:buNone/>
            </a:pPr>
            <a:endParaRPr lang="en-IN" dirty="0"/>
          </a:p>
        </p:txBody>
      </p:sp>
    </p:spTree>
    <p:extLst>
      <p:ext uri="{BB962C8B-B14F-4D97-AF65-F5344CB8AC3E}">
        <p14:creationId xmlns:p14="http://schemas.microsoft.com/office/powerpoint/2010/main" val="111593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ü"/>
            </a:pPr>
            <a:r>
              <a:rPr lang="en-IN" sz="5600" b="1" dirty="0"/>
              <a:t>COMPUTER</a:t>
            </a:r>
            <a:r>
              <a:rPr lang="en-IN" sz="5600" dirty="0"/>
              <a:t>: Computer is an electronic device, which has memory and performs arithmetic and logical operations.</a:t>
            </a:r>
          </a:p>
          <a:p>
            <a:pPr>
              <a:buFont typeface="Wingdings" pitchFamily="2" charset="2"/>
              <a:buChar char="ü"/>
            </a:pPr>
            <a:endParaRPr lang="en-IN" sz="5600" dirty="0"/>
          </a:p>
          <a:p>
            <a:pPr>
              <a:buFont typeface="Wingdings" pitchFamily="2" charset="2"/>
              <a:buChar char="ü"/>
            </a:pPr>
            <a:r>
              <a:rPr lang="en-IN" sz="5600" b="1" dirty="0"/>
              <a:t>Input</a:t>
            </a:r>
            <a:r>
              <a:rPr lang="en-IN" sz="5600" dirty="0"/>
              <a:t>: The data entered in the computer is called input. Ex:- Keyboard, mouse, joy stick etc.,</a:t>
            </a:r>
          </a:p>
          <a:p>
            <a:pPr>
              <a:buFont typeface="Wingdings" pitchFamily="2" charset="2"/>
              <a:buChar char="ü"/>
            </a:pPr>
            <a:endParaRPr lang="en-IN" sz="5600" dirty="0"/>
          </a:p>
          <a:p>
            <a:pPr>
              <a:buFont typeface="Wingdings" pitchFamily="2" charset="2"/>
              <a:buChar char="ü"/>
            </a:pPr>
            <a:r>
              <a:rPr lang="en-IN" sz="5600" b="1" dirty="0"/>
              <a:t>Output</a:t>
            </a:r>
            <a:r>
              <a:rPr lang="en-IN" sz="5600" dirty="0"/>
              <a:t>: The resultant information obtained by the computer is called output. Ex:- Through Screen, Printer etc.,</a:t>
            </a:r>
          </a:p>
          <a:p>
            <a:pPr>
              <a:buFont typeface="Wingdings" pitchFamily="2" charset="2"/>
              <a:buChar char="ü"/>
            </a:pPr>
            <a:endParaRPr lang="en-IN" sz="5600" dirty="0"/>
          </a:p>
          <a:p>
            <a:pPr>
              <a:buFont typeface="Wingdings" pitchFamily="2" charset="2"/>
              <a:buChar char="ü"/>
            </a:pPr>
            <a:r>
              <a:rPr lang="en-IN" sz="5600" b="1" dirty="0"/>
              <a:t>Program</a:t>
            </a:r>
            <a:r>
              <a:rPr lang="en-IN" sz="5600" dirty="0"/>
              <a:t>: A sequence of instructions that can be executed by the computer is called program.</a:t>
            </a:r>
          </a:p>
          <a:p>
            <a:pPr>
              <a:buFont typeface="Wingdings" pitchFamily="2" charset="2"/>
              <a:buChar char="ü"/>
            </a:pPr>
            <a:endParaRPr lang="en-IN" sz="5600" dirty="0"/>
          </a:p>
          <a:p>
            <a:pPr>
              <a:buFont typeface="Wingdings" pitchFamily="2" charset="2"/>
              <a:buChar char="ü"/>
            </a:pPr>
            <a:r>
              <a:rPr lang="en-IN" sz="5600" b="1" dirty="0"/>
              <a:t>Software</a:t>
            </a:r>
            <a:r>
              <a:rPr lang="en-IN" sz="5600" dirty="0"/>
              <a:t>: A group of program to operate and control the computer is called software</a:t>
            </a:r>
          </a:p>
          <a:p>
            <a:pPr>
              <a:buFont typeface="Wingdings" pitchFamily="2" charset="2"/>
              <a:buChar char="ü"/>
            </a:pPr>
            <a:endParaRPr lang="en-IN" sz="5600" dirty="0"/>
          </a:p>
          <a:p>
            <a:pPr>
              <a:buFont typeface="Wingdings" pitchFamily="2" charset="2"/>
              <a:buChar char="ü"/>
            </a:pPr>
            <a:r>
              <a:rPr lang="en-IN" sz="5600" b="1" dirty="0"/>
              <a:t>Hardware</a:t>
            </a:r>
            <a:r>
              <a:rPr lang="en-IN" sz="5600" dirty="0"/>
              <a:t>: All the physical components or units of computer system connected to the computer circuit is called hardware.</a:t>
            </a:r>
          </a:p>
          <a:p>
            <a:pPr>
              <a:buFont typeface="Wingdings" pitchFamily="2" charset="2"/>
              <a:buChar char="ü"/>
            </a:pPr>
            <a:endParaRPr lang="en-IN" sz="5600" dirty="0"/>
          </a:p>
          <a:p>
            <a:pPr>
              <a:buFont typeface="Wingdings" pitchFamily="2" charset="2"/>
              <a:buChar char="ü"/>
            </a:pPr>
            <a:r>
              <a:rPr lang="en-IN" sz="5600" b="1" dirty="0"/>
              <a:t>Operating System</a:t>
            </a:r>
            <a:r>
              <a:rPr lang="en-IN" sz="5600" dirty="0"/>
              <a:t>: It is an interface between user and the computer.  In other words, operating system is a complex set of programs,  that manage the resources of a computer. Resource include input, output, processor etc.,  So operating system is a Resource manager.</a:t>
            </a:r>
          </a:p>
          <a:p>
            <a:pPr>
              <a:buFont typeface="Wingdings" pitchFamily="2" charset="2"/>
              <a:buChar char="ü"/>
            </a:pPr>
            <a:endParaRPr lang="en-IN" sz="5600" dirty="0"/>
          </a:p>
          <a:p>
            <a:pPr>
              <a:buFont typeface="Wingdings" pitchFamily="2" charset="2"/>
              <a:buChar char="ü"/>
            </a:pPr>
            <a:r>
              <a:rPr lang="en-IN" sz="5600" b="1" dirty="0"/>
              <a:t>Language</a:t>
            </a:r>
            <a:r>
              <a:rPr lang="en-IN" sz="5600" dirty="0"/>
              <a:t>: It consists of a set of executable instructions.</a:t>
            </a:r>
          </a:p>
          <a:p>
            <a:pPr>
              <a:buFont typeface="Wingdings" pitchFamily="2" charset="2"/>
              <a:buChar char="ü"/>
            </a:pPr>
            <a:endParaRPr lang="en-IN" sz="5600" dirty="0"/>
          </a:p>
          <a:p>
            <a:pPr>
              <a:buFont typeface="Wingdings" pitchFamily="2" charset="2"/>
              <a:buChar char="ü"/>
            </a:pPr>
            <a:r>
              <a:rPr lang="en-IN" sz="5600" b="1" dirty="0"/>
              <a:t>Package</a:t>
            </a:r>
            <a:r>
              <a:rPr lang="en-IN" sz="5600" dirty="0"/>
              <a:t>: It is designed by any other language with limited resources.</a:t>
            </a:r>
          </a:p>
          <a:p>
            <a:pPr marL="0" indent="0">
              <a:buNone/>
            </a:pPr>
            <a:endParaRPr lang="en-IN" dirty="0"/>
          </a:p>
        </p:txBody>
      </p:sp>
    </p:spTree>
    <p:extLst>
      <p:ext uri="{BB962C8B-B14F-4D97-AF65-F5344CB8AC3E}">
        <p14:creationId xmlns:p14="http://schemas.microsoft.com/office/powerpoint/2010/main" val="167436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sz="1800" b="1" dirty="0"/>
              <a:t>Program</a:t>
            </a:r>
            <a:r>
              <a:rPr lang="en-IN" sz="1800" dirty="0"/>
              <a:t>:</a:t>
            </a:r>
          </a:p>
          <a:p>
            <a:pPr marL="0" indent="0">
              <a:buNone/>
            </a:pPr>
            <a:r>
              <a:rPr lang="en-IN" sz="1800" dirty="0"/>
              <a:t>#include&lt;stdio.h&gt;</a:t>
            </a:r>
          </a:p>
          <a:p>
            <a:pPr marL="0" indent="0">
              <a:buNone/>
            </a:pPr>
            <a:r>
              <a:rPr lang="en-IN" sz="1800" dirty="0"/>
              <a:t>#</a:t>
            </a:r>
            <a:r>
              <a:rPr lang="en-IN" sz="1800" dirty="0" smtClean="0"/>
              <a:t>include&lt;conio.h</a:t>
            </a:r>
            <a:r>
              <a:rPr lang="en-IN" sz="1800" dirty="0"/>
              <a:t>&gt;</a:t>
            </a:r>
          </a:p>
          <a:p>
            <a:pPr marL="0" indent="0">
              <a:buNone/>
            </a:pPr>
            <a:r>
              <a:rPr lang="en-IN" sz="1800" dirty="0"/>
              <a:t>Void main()</a:t>
            </a:r>
          </a:p>
          <a:p>
            <a:pPr marL="0" indent="0">
              <a:buNone/>
            </a:pPr>
            <a:r>
              <a:rPr lang="en-IN" sz="1800" dirty="0"/>
              <a:t>{</a:t>
            </a:r>
          </a:p>
          <a:p>
            <a:pPr marL="0" indent="0">
              <a:buNone/>
            </a:pPr>
            <a:r>
              <a:rPr lang="en-IN" sz="1800" dirty="0"/>
              <a:t> 	printf(“Welcome to C Programming”);</a:t>
            </a:r>
          </a:p>
          <a:p>
            <a:pPr marL="0" indent="0">
              <a:buNone/>
            </a:pPr>
            <a:r>
              <a:rPr lang="en-IN" sz="1800" dirty="0"/>
              <a:t>}</a:t>
            </a:r>
          </a:p>
          <a:p>
            <a:pPr marL="0" indent="0">
              <a:buNone/>
            </a:pPr>
            <a:endParaRPr lang="en-IN" sz="1800" dirty="0" smtClean="0"/>
          </a:p>
          <a:p>
            <a:pPr marL="0" indent="0">
              <a:buNone/>
            </a:pPr>
            <a:endParaRPr lang="en-IN" sz="1800" dirty="0"/>
          </a:p>
          <a:p>
            <a:pPr marL="0" indent="0">
              <a:buNone/>
            </a:pPr>
            <a:r>
              <a:rPr lang="en-IN" sz="1800" dirty="0"/>
              <a:t>clrscr():-  It clears text mode window.</a:t>
            </a:r>
          </a:p>
          <a:p>
            <a:pPr marL="0" indent="0">
              <a:buNone/>
            </a:pPr>
            <a:r>
              <a:rPr lang="en-IN" sz="1800" dirty="0"/>
              <a:t>Syntax:- void clrscr</a:t>
            </a:r>
            <a:r>
              <a:rPr lang="en-IN" sz="1800" dirty="0" smtClean="0"/>
              <a:t>();</a:t>
            </a:r>
          </a:p>
          <a:p>
            <a:pPr marL="0" indent="0">
              <a:buNone/>
            </a:pPr>
            <a:endParaRPr lang="en-IN" sz="1800" dirty="0"/>
          </a:p>
          <a:p>
            <a:pPr marL="0" indent="0">
              <a:buNone/>
            </a:pPr>
            <a:r>
              <a:rPr lang="en-US" sz="1800" dirty="0"/>
              <a:t>getch():- It gets a character from console but does not echo to the screen.</a:t>
            </a:r>
            <a:endParaRPr lang="en-IN" sz="1800" dirty="0"/>
          </a:p>
          <a:p>
            <a:pPr marL="0" indent="0">
              <a:buNone/>
            </a:pPr>
            <a:r>
              <a:rPr lang="en-US" sz="1800" dirty="0"/>
              <a:t>Syntax:- int getch</a:t>
            </a:r>
            <a:r>
              <a:rPr lang="en-US" sz="1800" dirty="0" smtClean="0"/>
              <a:t>(); </a:t>
            </a:r>
          </a:p>
          <a:p>
            <a:pPr marL="0" indent="0">
              <a:buNone/>
            </a:pPr>
            <a:r>
              <a:rPr lang="en-IN" sz="1800" dirty="0" smtClean="0"/>
              <a:t>We </a:t>
            </a:r>
            <a:r>
              <a:rPr lang="en-IN" sz="1800" dirty="0"/>
              <a:t>use a getch() function in a C/ C++ program to hold the output screen for some time until the user passes a key from the keyboard to exit the console screen.</a:t>
            </a:r>
          </a:p>
          <a:p>
            <a:pPr marL="0" indent="0">
              <a:buNone/>
            </a:pPr>
            <a:endParaRPr lang="en-IN" dirty="0"/>
          </a:p>
        </p:txBody>
      </p:sp>
    </p:spTree>
    <p:extLst>
      <p:ext uri="{BB962C8B-B14F-4D97-AF65-F5344CB8AC3E}">
        <p14:creationId xmlns:p14="http://schemas.microsoft.com/office/powerpoint/2010/main" val="2224993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t>Program</a:t>
            </a:r>
            <a:r>
              <a:rPr lang="en-IN" sz="2000" dirty="0" smtClean="0"/>
              <a:t>:</a:t>
            </a:r>
          </a:p>
          <a:p>
            <a:pPr marL="0" indent="0">
              <a:buNone/>
            </a:pPr>
            <a:endParaRPr lang="en-IN" sz="2000" dirty="0"/>
          </a:p>
          <a:p>
            <a:pPr marL="0" indent="0">
              <a:buNone/>
            </a:pPr>
            <a:r>
              <a:rPr lang="en-IN" sz="2000" dirty="0"/>
              <a:t>#include&lt;stdio.h&gt;</a:t>
            </a:r>
          </a:p>
          <a:p>
            <a:pPr marL="0" indent="0">
              <a:buNone/>
            </a:pPr>
            <a:r>
              <a:rPr lang="en-IN" sz="2000" dirty="0"/>
              <a:t>#</a:t>
            </a:r>
            <a:r>
              <a:rPr lang="en-IN" sz="2000" dirty="0" smtClean="0"/>
              <a:t>include&lt;conio.h</a:t>
            </a:r>
            <a:r>
              <a:rPr lang="en-IN" sz="2000" dirty="0"/>
              <a:t>&gt;</a:t>
            </a:r>
          </a:p>
          <a:p>
            <a:pPr marL="0" indent="0">
              <a:buNone/>
            </a:pPr>
            <a:r>
              <a:rPr lang="en-IN" sz="2000" dirty="0"/>
              <a:t>void main()</a:t>
            </a:r>
          </a:p>
          <a:p>
            <a:pPr marL="0" indent="0">
              <a:buNone/>
            </a:pPr>
            <a:r>
              <a:rPr lang="en-IN" sz="2000" dirty="0"/>
              <a:t>{</a:t>
            </a:r>
          </a:p>
          <a:p>
            <a:pPr marL="0" indent="0">
              <a:buNone/>
            </a:pPr>
            <a:r>
              <a:rPr lang="en-IN" sz="2000" dirty="0"/>
              <a:t> clrscr();</a:t>
            </a:r>
          </a:p>
          <a:p>
            <a:pPr marL="0" indent="0">
              <a:buNone/>
            </a:pPr>
            <a:r>
              <a:rPr lang="en-IN" sz="2000" dirty="0"/>
              <a:t> printf(“WELCOME TO C PROGRAMMING”);</a:t>
            </a:r>
          </a:p>
          <a:p>
            <a:pPr marL="0" indent="0">
              <a:buNone/>
            </a:pPr>
            <a:r>
              <a:rPr lang="en-IN" sz="2000" dirty="0"/>
              <a:t>getch();</a:t>
            </a:r>
          </a:p>
          <a:p>
            <a:pPr marL="0" indent="0">
              <a:buNone/>
            </a:pPr>
            <a:r>
              <a:rPr lang="en-IN" sz="2000" dirty="0"/>
              <a:t>}</a:t>
            </a:r>
          </a:p>
          <a:p>
            <a:pPr marL="0" indent="0">
              <a:buNone/>
            </a:pPr>
            <a:endParaRPr lang="en-IN" dirty="0"/>
          </a:p>
        </p:txBody>
      </p:sp>
    </p:spTree>
    <p:extLst>
      <p:ext uri="{BB962C8B-B14F-4D97-AF65-F5344CB8AC3E}">
        <p14:creationId xmlns:p14="http://schemas.microsoft.com/office/powerpoint/2010/main" val="292835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 </a:t>
            </a:r>
            <a:r>
              <a:rPr lang="en-US" sz="2400" dirty="0" smtClean="0"/>
              <a:t>TOKENS</a:t>
            </a:r>
            <a:endParaRPr lang="en-IN" sz="2400" dirty="0"/>
          </a:p>
        </p:txBody>
      </p:sp>
      <p:sp>
        <p:nvSpPr>
          <p:cNvPr id="3" name="Content Placeholder 2"/>
          <p:cNvSpPr>
            <a:spLocks noGrp="1"/>
          </p:cNvSpPr>
          <p:nvPr>
            <p:ph idx="1"/>
          </p:nvPr>
        </p:nvSpPr>
        <p:spPr/>
        <p:txBody>
          <a:bodyPr/>
          <a:lstStyle/>
          <a:p>
            <a:pPr marL="0" indent="0" algn="just">
              <a:buNone/>
            </a:pPr>
            <a:r>
              <a:rPr lang="en-IN" sz="2000" dirty="0"/>
              <a:t>The smallest individual units or elements in a program are called tokens.  </a:t>
            </a:r>
            <a:endParaRPr lang="en-IN" sz="2000" dirty="0" smtClean="0"/>
          </a:p>
          <a:p>
            <a:pPr marL="0" indent="0" algn="just">
              <a:buNone/>
            </a:pPr>
            <a:endParaRPr lang="en-IN" sz="2000" dirty="0" smtClean="0"/>
          </a:p>
          <a:p>
            <a:pPr marL="0" indent="0" algn="just">
              <a:buNone/>
            </a:pPr>
            <a:r>
              <a:rPr lang="en-IN" sz="2000" dirty="0" smtClean="0"/>
              <a:t>C </a:t>
            </a:r>
            <a:r>
              <a:rPr lang="en-IN" sz="2000" dirty="0"/>
              <a:t>has the following tokens</a:t>
            </a:r>
            <a:r>
              <a:rPr lang="en-IN" sz="2000" dirty="0" smtClean="0"/>
              <a:t>…</a:t>
            </a:r>
          </a:p>
          <a:p>
            <a:pPr marL="0" indent="0" algn="just">
              <a:buNone/>
            </a:pPr>
            <a:endParaRPr lang="en-IN" sz="2000" dirty="0"/>
          </a:p>
          <a:p>
            <a:pPr marL="0" indent="0" algn="just">
              <a:buNone/>
            </a:pPr>
            <a:r>
              <a:rPr lang="en-IN" sz="2000" dirty="0" smtClean="0"/>
              <a:t>1. Identifiers</a:t>
            </a:r>
            <a:endParaRPr lang="en-IN" sz="2000" dirty="0"/>
          </a:p>
          <a:p>
            <a:pPr marL="0" indent="0" algn="just">
              <a:buNone/>
            </a:pPr>
            <a:r>
              <a:rPr lang="en-IN" sz="2000" dirty="0" smtClean="0"/>
              <a:t>2. Keywords</a:t>
            </a:r>
            <a:r>
              <a:rPr lang="en-IN" sz="2000" dirty="0"/>
              <a:t>	 </a:t>
            </a:r>
          </a:p>
          <a:p>
            <a:pPr marL="0" indent="0" algn="just">
              <a:buNone/>
            </a:pPr>
            <a:r>
              <a:rPr lang="en-IN" sz="2000" dirty="0" smtClean="0"/>
              <a:t>3. Constants</a:t>
            </a:r>
            <a:endParaRPr lang="en-IN" sz="2000" dirty="0"/>
          </a:p>
          <a:p>
            <a:pPr marL="0" indent="0" algn="just">
              <a:buNone/>
            </a:pPr>
            <a:r>
              <a:rPr lang="en-IN" sz="2000" dirty="0" smtClean="0"/>
              <a:t>4. Operators</a:t>
            </a:r>
            <a:endParaRPr lang="en-IN" sz="2000" dirty="0"/>
          </a:p>
          <a:p>
            <a:pPr marL="0" indent="0" algn="just">
              <a:buNone/>
            </a:pPr>
            <a:r>
              <a:rPr lang="en-IN" sz="2000" dirty="0" smtClean="0"/>
              <a:t>5. Special </a:t>
            </a:r>
            <a:r>
              <a:rPr lang="en-IN" sz="2000" dirty="0"/>
              <a:t>characters.</a:t>
            </a:r>
          </a:p>
          <a:p>
            <a:pPr marL="0" indent="0">
              <a:buNone/>
            </a:pPr>
            <a:endParaRPr lang="en-IN" dirty="0"/>
          </a:p>
        </p:txBody>
      </p:sp>
    </p:spTree>
    <p:extLst>
      <p:ext uri="{BB962C8B-B14F-4D97-AF65-F5344CB8AC3E}">
        <p14:creationId xmlns:p14="http://schemas.microsoft.com/office/powerpoint/2010/main" val="155340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1</a:t>
            </a:r>
            <a:r>
              <a:rPr lang="en-IN" sz="2000" b="1" dirty="0" smtClean="0"/>
              <a:t>. Identifier</a:t>
            </a:r>
            <a:r>
              <a:rPr lang="en-IN" sz="2000" dirty="0"/>
              <a:t>:-  Identifiers can be defined as name of the variables, arrays, functions and some other program elements using the combination of the following characters</a:t>
            </a:r>
            <a:r>
              <a:rPr lang="en-IN" sz="2000" dirty="0" smtClean="0"/>
              <a:t>.</a:t>
            </a:r>
          </a:p>
          <a:p>
            <a:pPr marL="0" indent="0" algn="just">
              <a:buNone/>
            </a:pPr>
            <a:endParaRPr lang="en-IN" sz="2000" dirty="0"/>
          </a:p>
          <a:p>
            <a:pPr marL="0" indent="0" algn="just">
              <a:buNone/>
            </a:pPr>
            <a:r>
              <a:rPr lang="en-IN" sz="2000" dirty="0"/>
              <a:t>Alphabets:	</a:t>
            </a:r>
            <a:r>
              <a:rPr lang="en-IN" sz="2000" dirty="0" smtClean="0"/>
              <a:t>A </a:t>
            </a:r>
            <a:r>
              <a:rPr lang="en-IN" sz="2000" dirty="0"/>
              <a:t>to Z</a:t>
            </a:r>
          </a:p>
          <a:p>
            <a:pPr marL="0" indent="0" algn="just">
              <a:buNone/>
            </a:pPr>
            <a:r>
              <a:rPr lang="en-IN" sz="2000" dirty="0"/>
              <a:t>		</a:t>
            </a:r>
            <a:r>
              <a:rPr lang="en-IN" sz="2000" dirty="0" smtClean="0"/>
              <a:t>a </a:t>
            </a:r>
            <a:r>
              <a:rPr lang="en-IN" sz="2000" dirty="0"/>
              <a:t>to z</a:t>
            </a:r>
          </a:p>
          <a:p>
            <a:pPr marL="0" indent="0" algn="just">
              <a:buNone/>
            </a:pPr>
            <a:r>
              <a:rPr lang="en-IN" sz="2000" dirty="0"/>
              <a:t>Digits: 		</a:t>
            </a:r>
            <a:r>
              <a:rPr lang="en-IN" sz="2000" dirty="0" smtClean="0"/>
              <a:t>0 </a:t>
            </a:r>
            <a:r>
              <a:rPr lang="en-IN" sz="2000" dirty="0"/>
              <a:t>to 9</a:t>
            </a:r>
          </a:p>
          <a:p>
            <a:pPr marL="0" indent="0">
              <a:buNone/>
            </a:pPr>
            <a:r>
              <a:rPr lang="en-IN" sz="2000" dirty="0"/>
              <a:t>Underscore:	</a:t>
            </a:r>
            <a:r>
              <a:rPr lang="en-IN" sz="2000" dirty="0" smtClean="0"/>
              <a:t>_   </a:t>
            </a:r>
            <a:r>
              <a:rPr lang="en-IN" sz="2000" dirty="0"/>
              <a:t>( It is usually used as a link between two words </a:t>
            </a:r>
            <a:r>
              <a:rPr lang="en-IN" sz="2000" dirty="0" smtClean="0"/>
              <a:t>in</a:t>
            </a:r>
          </a:p>
          <a:p>
            <a:pPr marL="0" indent="0">
              <a:buNone/>
            </a:pPr>
            <a:r>
              <a:rPr lang="en-IN" sz="2000" dirty="0" smtClean="0"/>
              <a:t>                                         </a:t>
            </a:r>
            <a:r>
              <a:rPr lang="en-IN" sz="2000" dirty="0"/>
              <a:t>long Identifiers)</a:t>
            </a:r>
          </a:p>
          <a:p>
            <a:pPr marL="0" indent="0">
              <a:buNone/>
            </a:pPr>
            <a:r>
              <a:rPr lang="en-IN" sz="2000" dirty="0" smtClean="0"/>
              <a:t> </a:t>
            </a:r>
          </a:p>
          <a:p>
            <a:pPr marL="0" indent="0">
              <a:buNone/>
            </a:pPr>
            <a:r>
              <a:rPr lang="en-IN" sz="2000" b="1" dirty="0" smtClean="0"/>
              <a:t>Note</a:t>
            </a:r>
            <a:r>
              <a:rPr lang="en-IN" sz="2000" dirty="0" smtClean="0"/>
              <a:t>:- 1. The </a:t>
            </a:r>
            <a:r>
              <a:rPr lang="en-IN" sz="2000" dirty="0"/>
              <a:t>first character of an identifier will be an alphabet </a:t>
            </a:r>
            <a:r>
              <a:rPr lang="en-IN" sz="2000" dirty="0" smtClean="0"/>
              <a:t>or              underscore  </a:t>
            </a:r>
            <a:endParaRPr lang="en-IN" sz="2000" dirty="0"/>
          </a:p>
          <a:p>
            <a:pPr marL="0" indent="0" algn="just">
              <a:buNone/>
            </a:pPr>
            <a:r>
              <a:rPr lang="en-IN" sz="2000" dirty="0" smtClean="0"/>
              <a:t>             2. The </a:t>
            </a:r>
            <a:r>
              <a:rPr lang="en-IN" sz="2000" dirty="0"/>
              <a:t>default identifier length is 32 characters.</a:t>
            </a:r>
          </a:p>
          <a:p>
            <a:pPr marL="0" indent="0">
              <a:buNone/>
            </a:pPr>
            <a:endParaRPr lang="en-IN" dirty="0"/>
          </a:p>
        </p:txBody>
      </p:sp>
    </p:spTree>
    <p:extLst>
      <p:ext uri="{BB962C8B-B14F-4D97-AF65-F5344CB8AC3E}">
        <p14:creationId xmlns:p14="http://schemas.microsoft.com/office/powerpoint/2010/main" val="1696143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Rules for constructing C </a:t>
            </a:r>
            <a:r>
              <a:rPr lang="en-IN" b="0" dirty="0" smtClean="0"/>
              <a:t>identifiers</a:t>
            </a:r>
            <a:endParaRPr lang="en-IN" dirty="0"/>
          </a:p>
        </p:txBody>
      </p:sp>
      <p:sp>
        <p:nvSpPr>
          <p:cNvPr id="3" name="Content Placeholder 2"/>
          <p:cNvSpPr>
            <a:spLocks noGrp="1"/>
          </p:cNvSpPr>
          <p:nvPr>
            <p:ph idx="1"/>
          </p:nvPr>
        </p:nvSpPr>
        <p:spPr/>
        <p:txBody>
          <a:bodyPr>
            <a:normAutofit/>
          </a:bodyPr>
          <a:lstStyle/>
          <a:p>
            <a:pPr algn="just"/>
            <a:r>
              <a:rPr lang="en-IN" sz="2200" dirty="0"/>
              <a:t>The first character of an identifier should be either an alphabet or an underscore, and then it can be followed by any of the character, digit, or underscore.</a:t>
            </a:r>
          </a:p>
          <a:p>
            <a:pPr algn="just"/>
            <a:r>
              <a:rPr lang="en-IN" sz="2200" dirty="0"/>
              <a:t>It should not begin with any numerical digit.</a:t>
            </a:r>
          </a:p>
          <a:p>
            <a:pPr algn="just"/>
            <a:r>
              <a:rPr lang="en-IN" sz="2200" dirty="0"/>
              <a:t>In identifiers, both uppercase and lowercase letters are distinct. Therefore, we can say that identifiers are case sensitive.</a:t>
            </a:r>
          </a:p>
          <a:p>
            <a:pPr algn="just"/>
            <a:r>
              <a:rPr lang="en-IN" sz="2200" dirty="0"/>
              <a:t>Commas or blank spaces cannot be specified within an identifier.</a:t>
            </a:r>
          </a:p>
          <a:p>
            <a:pPr algn="just"/>
            <a:r>
              <a:rPr lang="en-IN" sz="2200" dirty="0"/>
              <a:t>Keywords cannot be represented as an identifier.</a:t>
            </a:r>
          </a:p>
          <a:p>
            <a:pPr algn="just"/>
            <a:r>
              <a:rPr lang="en-IN" sz="2200" dirty="0"/>
              <a:t>The length of the identifiers should not be more than 31 characters.</a:t>
            </a:r>
          </a:p>
          <a:p>
            <a:pPr algn="just"/>
            <a:r>
              <a:rPr lang="en-IN" sz="2200" dirty="0"/>
              <a:t>Identifiers should be written in such a way that it is meaningful, short, and easy to read.</a:t>
            </a:r>
          </a:p>
          <a:p>
            <a:pPr marL="0" indent="0">
              <a:buNone/>
            </a:pPr>
            <a:endParaRPr lang="en-IN" dirty="0"/>
          </a:p>
        </p:txBody>
      </p:sp>
    </p:spTree>
    <p:extLst>
      <p:ext uri="{BB962C8B-B14F-4D97-AF65-F5344CB8AC3E}">
        <p14:creationId xmlns:p14="http://schemas.microsoft.com/office/powerpoint/2010/main" val="2724529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b="1" dirty="0"/>
              <a:t>Example of valid identifiers</a:t>
            </a:r>
            <a:endParaRPr lang="en-IN" dirty="0"/>
          </a:p>
          <a:p>
            <a:r>
              <a:rPr lang="en-IN" dirty="0"/>
              <a:t>total, sum, average, _m _, sum_1, etc. </a:t>
            </a:r>
            <a:endParaRPr lang="en-IN" dirty="0" smtClean="0"/>
          </a:p>
          <a:p>
            <a:pPr marL="0" indent="0">
              <a:buNone/>
            </a:pPr>
            <a:endParaRPr lang="en-IN" dirty="0"/>
          </a:p>
          <a:p>
            <a:pPr marL="0" indent="0">
              <a:buNone/>
            </a:pPr>
            <a:r>
              <a:rPr lang="en-IN" b="1" dirty="0"/>
              <a:t>Example of invalid identifiers</a:t>
            </a:r>
            <a:r>
              <a:rPr lang="en-IN" dirty="0"/>
              <a:t> </a:t>
            </a:r>
          </a:p>
          <a:p>
            <a:r>
              <a:rPr lang="en-IN" dirty="0"/>
              <a:t>2sum (starts with a numerical digit)  </a:t>
            </a:r>
          </a:p>
          <a:p>
            <a:pPr marL="0" indent="0">
              <a:buNone/>
            </a:pPr>
            <a:endParaRPr lang="en-IN" dirty="0"/>
          </a:p>
        </p:txBody>
      </p:sp>
    </p:spTree>
    <p:extLst>
      <p:ext uri="{BB962C8B-B14F-4D97-AF65-F5344CB8AC3E}">
        <p14:creationId xmlns:p14="http://schemas.microsoft.com/office/powerpoint/2010/main" val="255395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understand through an example.</a:t>
            </a:r>
          </a:p>
        </p:txBody>
      </p:sp>
      <p:sp>
        <p:nvSpPr>
          <p:cNvPr id="3" name="Content Placeholder 2"/>
          <p:cNvSpPr>
            <a:spLocks noGrp="1"/>
          </p:cNvSpPr>
          <p:nvPr>
            <p:ph idx="1"/>
          </p:nvPr>
        </p:nvSpPr>
        <p:spPr/>
        <p:txBody>
          <a:bodyPr/>
          <a:lstStyle/>
          <a:p>
            <a:pPr marL="0" indent="0">
              <a:buNone/>
            </a:pPr>
            <a:r>
              <a:rPr lang="en-IN" dirty="0" smtClean="0"/>
              <a:t>void </a:t>
            </a:r>
            <a:r>
              <a:rPr lang="en-IN" dirty="0"/>
              <a:t>main()  </a:t>
            </a:r>
            <a:r>
              <a:rPr lang="en-IN" dirty="0" smtClean="0"/>
              <a:t>// </a:t>
            </a:r>
            <a:r>
              <a:rPr lang="en-IN" sz="2000" dirty="0" smtClean="0"/>
              <a:t>int or void can be used as return type</a:t>
            </a:r>
            <a:endParaRPr lang="en-IN" sz="2000" dirty="0"/>
          </a:p>
          <a:p>
            <a:pPr marL="0" indent="0">
              <a:buNone/>
            </a:pPr>
            <a:r>
              <a:rPr lang="en-IN" dirty="0"/>
              <a:t>{  </a:t>
            </a:r>
          </a:p>
          <a:p>
            <a:pPr marL="0" indent="0">
              <a:buNone/>
            </a:pPr>
            <a:r>
              <a:rPr lang="en-IN" dirty="0"/>
              <a:t>    int a=10;  </a:t>
            </a:r>
          </a:p>
          <a:p>
            <a:pPr marL="0" indent="0">
              <a:buNone/>
            </a:pPr>
            <a:r>
              <a:rPr lang="en-IN" dirty="0"/>
              <a:t>    int A=20;  </a:t>
            </a:r>
          </a:p>
          <a:p>
            <a:pPr marL="0" indent="0">
              <a:buNone/>
            </a:pPr>
            <a:r>
              <a:rPr lang="en-IN" dirty="0"/>
              <a:t>    printf("Value of a is : %</a:t>
            </a:r>
            <a:r>
              <a:rPr lang="en-IN" dirty="0" err="1"/>
              <a:t>d",a</a:t>
            </a:r>
            <a:r>
              <a:rPr lang="en-IN" dirty="0"/>
              <a:t>);  </a:t>
            </a:r>
          </a:p>
          <a:p>
            <a:pPr marL="0" indent="0">
              <a:buNone/>
            </a:pPr>
            <a:r>
              <a:rPr lang="en-IN" dirty="0"/>
              <a:t>    printf("\</a:t>
            </a:r>
            <a:r>
              <a:rPr lang="en-IN" dirty="0" err="1"/>
              <a:t>nValue</a:t>
            </a:r>
            <a:r>
              <a:rPr lang="en-IN" dirty="0"/>
              <a:t> of A is :%</a:t>
            </a:r>
            <a:r>
              <a:rPr lang="en-IN" dirty="0" err="1"/>
              <a:t>d",A</a:t>
            </a:r>
            <a:r>
              <a:rPr lang="en-IN" dirty="0"/>
              <a:t>);  </a:t>
            </a:r>
          </a:p>
          <a:p>
            <a:pPr marL="0" indent="0">
              <a:buNone/>
            </a:pPr>
            <a:r>
              <a:rPr lang="en-IN" dirty="0"/>
              <a:t>    </a:t>
            </a:r>
            <a:r>
              <a:rPr lang="en-IN" dirty="0" smtClean="0"/>
              <a:t>getch();  </a:t>
            </a:r>
            <a:endParaRPr lang="en-IN" dirty="0"/>
          </a:p>
          <a:p>
            <a:pPr marL="0" indent="0">
              <a:buNone/>
            </a:pPr>
            <a:r>
              <a:rPr lang="en-IN" dirty="0"/>
              <a:t>} </a:t>
            </a:r>
          </a:p>
        </p:txBody>
      </p:sp>
    </p:spTree>
    <p:extLst>
      <p:ext uri="{BB962C8B-B14F-4D97-AF65-F5344CB8AC3E}">
        <p14:creationId xmlns:p14="http://schemas.microsoft.com/office/powerpoint/2010/main" val="2834268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2</a:t>
            </a:r>
            <a:r>
              <a:rPr lang="en-IN" sz="2000" b="1" dirty="0" smtClean="0"/>
              <a:t>. Keywords</a:t>
            </a:r>
            <a:r>
              <a:rPr lang="en-IN" sz="2000" dirty="0"/>
              <a:t>:- Keywords are the words whose meaning has all ready been explained to the compiler.  That means at the time of designing a language some words are reserved to do specific tasks.  Such words are called as keywords or reserve words. C has only 32 keywords</a:t>
            </a:r>
            <a:r>
              <a:rPr lang="en-IN" sz="2000" dirty="0" smtClean="0"/>
              <a:t>. </a:t>
            </a:r>
          </a:p>
          <a:p>
            <a:pPr marL="0" indent="0" algn="just">
              <a:buNone/>
            </a:pPr>
            <a:r>
              <a:rPr lang="en-US" sz="2000" dirty="0" smtClean="0"/>
              <a:t>They </a:t>
            </a:r>
            <a:r>
              <a:rPr lang="en-US" sz="2000" dirty="0"/>
              <a:t>are</a:t>
            </a: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2758465136"/>
              </p:ext>
            </p:extLst>
          </p:nvPr>
        </p:nvGraphicFramePr>
        <p:xfrm>
          <a:off x="1600200" y="2971800"/>
          <a:ext cx="6400800" cy="2362200"/>
        </p:xfrm>
        <a:graphic>
          <a:graphicData uri="http://schemas.openxmlformats.org/drawingml/2006/table">
            <a:tbl>
              <a:tblPr firstRow="1" firstCol="1" lastRow="1" lastCol="1" bandRow="1" bandCol="1"/>
              <a:tblGrid>
                <a:gridCol w="1600200"/>
                <a:gridCol w="1600200"/>
                <a:gridCol w="1600200"/>
                <a:gridCol w="1600200"/>
              </a:tblGrid>
              <a:tr h="295275">
                <a:tc>
                  <a:txBody>
                    <a:bodyPr/>
                    <a:lstStyle/>
                    <a:p>
                      <a:pPr algn="just">
                        <a:spcAft>
                          <a:spcPts val="0"/>
                        </a:spcAft>
                      </a:pPr>
                      <a:r>
                        <a:rPr lang="en-US" sz="1200" dirty="0">
                          <a:effectLst/>
                          <a:latin typeface="Times New Roman"/>
                          <a:ea typeface="Times New Roman"/>
                        </a:rPr>
                        <a:t>Auto</a:t>
                      </a:r>
                      <a:endParaRPr lang="en-IN" sz="1200" dirty="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break </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case</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char</a:t>
                      </a:r>
                      <a:endParaRPr lang="en-IN" sz="1200">
                        <a:effectLst/>
                        <a:latin typeface="Times New Roman"/>
                        <a:ea typeface="Times New Roman"/>
                      </a:endParaRPr>
                    </a:p>
                  </a:txBody>
                  <a:tcPr marL="68580" marR="68580" marT="0" marB="0">
                    <a:lnL>
                      <a:noFill/>
                    </a:lnL>
                    <a:lnR>
                      <a:noFill/>
                    </a:lnR>
                    <a:lnT>
                      <a:noFill/>
                    </a:lnT>
                    <a:lnB>
                      <a:noFill/>
                    </a:lnB>
                  </a:tcPr>
                </a:tc>
              </a:tr>
              <a:tr h="295275">
                <a:tc>
                  <a:txBody>
                    <a:bodyPr/>
                    <a:lstStyle/>
                    <a:p>
                      <a:pPr algn="just">
                        <a:spcAft>
                          <a:spcPts val="0"/>
                        </a:spcAft>
                      </a:pPr>
                      <a:r>
                        <a:rPr lang="en-US" sz="1200">
                          <a:effectLst/>
                          <a:latin typeface="Times New Roman"/>
                          <a:ea typeface="Times New Roman"/>
                        </a:rPr>
                        <a:t>Const</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Continue</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default</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extern</a:t>
                      </a:r>
                      <a:endParaRPr lang="en-IN" sz="1200">
                        <a:effectLst/>
                        <a:latin typeface="Times New Roman"/>
                        <a:ea typeface="Times New Roman"/>
                      </a:endParaRPr>
                    </a:p>
                  </a:txBody>
                  <a:tcPr marL="68580" marR="68580" marT="0" marB="0">
                    <a:lnL>
                      <a:noFill/>
                    </a:lnL>
                    <a:lnR>
                      <a:noFill/>
                    </a:lnR>
                    <a:lnT>
                      <a:noFill/>
                    </a:lnT>
                    <a:lnB>
                      <a:noFill/>
                    </a:lnB>
                  </a:tcPr>
                </a:tc>
              </a:tr>
              <a:tr h="295275">
                <a:tc>
                  <a:txBody>
                    <a:bodyPr/>
                    <a:lstStyle/>
                    <a:p>
                      <a:pPr algn="just">
                        <a:spcAft>
                          <a:spcPts val="0"/>
                        </a:spcAft>
                      </a:pPr>
                      <a:r>
                        <a:rPr lang="en-US" sz="1200">
                          <a:effectLst/>
                          <a:latin typeface="Times New Roman"/>
                          <a:ea typeface="Times New Roman"/>
                        </a:rPr>
                        <a:t>Float</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dirty="0">
                          <a:effectLst/>
                          <a:latin typeface="Times New Roman"/>
                          <a:ea typeface="Times New Roman"/>
                        </a:rPr>
                        <a:t>Far</a:t>
                      </a:r>
                      <a:endParaRPr lang="en-IN" sz="1200" dirty="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for</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goto</a:t>
                      </a:r>
                      <a:endParaRPr lang="en-IN" sz="1200">
                        <a:effectLst/>
                        <a:latin typeface="Times New Roman"/>
                        <a:ea typeface="Times New Roman"/>
                      </a:endParaRPr>
                    </a:p>
                  </a:txBody>
                  <a:tcPr marL="68580" marR="68580" marT="0" marB="0">
                    <a:lnL>
                      <a:noFill/>
                    </a:lnL>
                    <a:lnR>
                      <a:noFill/>
                    </a:lnR>
                    <a:lnT>
                      <a:noFill/>
                    </a:lnT>
                    <a:lnB>
                      <a:noFill/>
                    </a:lnB>
                  </a:tcPr>
                </a:tc>
              </a:tr>
              <a:tr h="295275">
                <a:tc>
                  <a:txBody>
                    <a:bodyPr/>
                    <a:lstStyle/>
                    <a:p>
                      <a:pPr algn="just">
                        <a:spcAft>
                          <a:spcPts val="0"/>
                        </a:spcAft>
                      </a:pPr>
                      <a:r>
                        <a:rPr lang="en-US" sz="1200">
                          <a:effectLst/>
                          <a:latin typeface="Times New Roman"/>
                          <a:ea typeface="Times New Roman"/>
                        </a:rPr>
                        <a:t>if </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Int</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long</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register</a:t>
                      </a:r>
                      <a:endParaRPr lang="en-IN" sz="1200">
                        <a:effectLst/>
                        <a:latin typeface="Times New Roman"/>
                        <a:ea typeface="Times New Roman"/>
                      </a:endParaRPr>
                    </a:p>
                  </a:txBody>
                  <a:tcPr marL="68580" marR="68580" marT="0" marB="0">
                    <a:lnL>
                      <a:noFill/>
                    </a:lnL>
                    <a:lnR>
                      <a:noFill/>
                    </a:lnR>
                    <a:lnT>
                      <a:noFill/>
                    </a:lnT>
                    <a:lnB>
                      <a:noFill/>
                    </a:lnB>
                  </a:tcPr>
                </a:tc>
              </a:tr>
              <a:tr h="295275">
                <a:tc>
                  <a:txBody>
                    <a:bodyPr/>
                    <a:lstStyle/>
                    <a:p>
                      <a:pPr algn="just">
                        <a:spcAft>
                          <a:spcPts val="0"/>
                        </a:spcAft>
                      </a:pPr>
                      <a:r>
                        <a:rPr lang="en-US" sz="1200">
                          <a:effectLst/>
                          <a:latin typeface="Times New Roman"/>
                          <a:ea typeface="Times New Roman"/>
                        </a:rPr>
                        <a:t>Return</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Short</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signed</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sizeof</a:t>
                      </a:r>
                      <a:endParaRPr lang="en-IN" sz="1200">
                        <a:effectLst/>
                        <a:latin typeface="Times New Roman"/>
                        <a:ea typeface="Times New Roman"/>
                      </a:endParaRPr>
                    </a:p>
                  </a:txBody>
                  <a:tcPr marL="68580" marR="68580" marT="0" marB="0">
                    <a:lnL>
                      <a:noFill/>
                    </a:lnL>
                    <a:lnR>
                      <a:noFill/>
                    </a:lnR>
                    <a:lnT>
                      <a:noFill/>
                    </a:lnT>
                    <a:lnB>
                      <a:noFill/>
                    </a:lnB>
                  </a:tcPr>
                </a:tc>
              </a:tr>
              <a:tr h="295275">
                <a:tc>
                  <a:txBody>
                    <a:bodyPr/>
                    <a:lstStyle/>
                    <a:p>
                      <a:pPr algn="just">
                        <a:spcAft>
                          <a:spcPts val="0"/>
                        </a:spcAft>
                      </a:pPr>
                      <a:r>
                        <a:rPr lang="en-US" sz="1200">
                          <a:effectLst/>
                          <a:latin typeface="Times New Roman"/>
                          <a:ea typeface="Times New Roman"/>
                        </a:rPr>
                        <a:t>Static</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Struct</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switch</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dirty="0" err="1">
                          <a:effectLst/>
                          <a:latin typeface="Times New Roman"/>
                          <a:ea typeface="Times New Roman"/>
                        </a:rPr>
                        <a:t>typedef</a:t>
                      </a:r>
                      <a:endParaRPr lang="en-IN" sz="1200" dirty="0">
                        <a:effectLst/>
                        <a:latin typeface="Times New Roman"/>
                        <a:ea typeface="Times New Roman"/>
                      </a:endParaRPr>
                    </a:p>
                  </a:txBody>
                  <a:tcPr marL="68580" marR="68580" marT="0" marB="0">
                    <a:lnL>
                      <a:noFill/>
                    </a:lnL>
                    <a:lnR>
                      <a:noFill/>
                    </a:lnR>
                    <a:lnT>
                      <a:noFill/>
                    </a:lnT>
                    <a:lnB>
                      <a:noFill/>
                    </a:lnB>
                  </a:tcPr>
                </a:tc>
              </a:tr>
              <a:tr h="295275">
                <a:tc>
                  <a:txBody>
                    <a:bodyPr/>
                    <a:lstStyle/>
                    <a:p>
                      <a:pPr algn="just">
                        <a:spcAft>
                          <a:spcPts val="0"/>
                        </a:spcAft>
                      </a:pPr>
                      <a:r>
                        <a:rPr lang="en-US" sz="1200">
                          <a:effectLst/>
                          <a:latin typeface="Times New Roman"/>
                          <a:ea typeface="Times New Roman"/>
                        </a:rPr>
                        <a:t>Union</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Unsigned</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void</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while</a:t>
                      </a:r>
                      <a:endParaRPr lang="en-IN" sz="1200">
                        <a:effectLst/>
                        <a:latin typeface="Times New Roman"/>
                        <a:ea typeface="Times New Roman"/>
                      </a:endParaRPr>
                    </a:p>
                  </a:txBody>
                  <a:tcPr marL="68580" marR="68580" marT="0" marB="0">
                    <a:lnL>
                      <a:noFill/>
                    </a:lnL>
                    <a:lnR>
                      <a:noFill/>
                    </a:lnR>
                    <a:lnT>
                      <a:noFill/>
                    </a:lnT>
                    <a:lnB>
                      <a:noFill/>
                    </a:lnB>
                  </a:tcPr>
                </a:tc>
              </a:tr>
              <a:tr h="295275">
                <a:tc>
                  <a:txBody>
                    <a:bodyPr/>
                    <a:lstStyle/>
                    <a:p>
                      <a:pPr algn="just">
                        <a:spcAft>
                          <a:spcPts val="0"/>
                        </a:spcAft>
                      </a:pPr>
                      <a:r>
                        <a:rPr lang="en-US" sz="1200">
                          <a:effectLst/>
                          <a:latin typeface="Times New Roman"/>
                          <a:ea typeface="Times New Roman"/>
                        </a:rPr>
                        <a:t>Do</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Double</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a:effectLst/>
                          <a:latin typeface="Times New Roman"/>
                          <a:ea typeface="Times New Roman"/>
                        </a:rPr>
                        <a:t>else</a:t>
                      </a:r>
                      <a:endParaRPr lang="en-IN" sz="1200">
                        <a:effectLst/>
                        <a:latin typeface="Times New Roman"/>
                        <a:ea typeface="Times New Roman"/>
                      </a:endParaRPr>
                    </a:p>
                  </a:txBody>
                  <a:tcPr marL="68580" marR="68580" marT="0" marB="0">
                    <a:lnL>
                      <a:noFill/>
                    </a:lnL>
                    <a:lnR>
                      <a:noFill/>
                    </a:lnR>
                    <a:lnT>
                      <a:noFill/>
                    </a:lnT>
                    <a:lnB>
                      <a:noFill/>
                    </a:lnB>
                  </a:tcPr>
                </a:tc>
                <a:tc>
                  <a:txBody>
                    <a:bodyPr/>
                    <a:lstStyle/>
                    <a:p>
                      <a:pPr algn="just">
                        <a:spcAft>
                          <a:spcPts val="0"/>
                        </a:spcAft>
                      </a:pPr>
                      <a:r>
                        <a:rPr lang="en-US" sz="1200" dirty="0" err="1">
                          <a:effectLst/>
                          <a:latin typeface="Times New Roman"/>
                          <a:ea typeface="Times New Roman"/>
                        </a:rPr>
                        <a:t>enum</a:t>
                      </a:r>
                      <a:endParaRPr lang="en-IN" sz="1200" dirty="0">
                        <a:effectLst/>
                        <a:latin typeface="Times New Roman"/>
                        <a:ea typeface="Times New Roman"/>
                      </a:endParaRPr>
                    </a:p>
                  </a:txBody>
                  <a:tcPr marL="68580" marR="68580" marT="0" marB="0">
                    <a:lnL>
                      <a:noFill/>
                    </a:lnL>
                    <a:lnR>
                      <a:noFill/>
                    </a:lnR>
                    <a:lnT>
                      <a:noFill/>
                    </a:lnT>
                    <a:lnB>
                      <a:noFill/>
                    </a:lnB>
                  </a:tcPr>
                </a:tc>
              </a:tr>
            </a:tbl>
          </a:graphicData>
        </a:graphic>
      </p:graphicFrame>
    </p:spTree>
    <p:extLst>
      <p:ext uri="{BB962C8B-B14F-4D97-AF65-F5344CB8AC3E}">
        <p14:creationId xmlns:p14="http://schemas.microsoft.com/office/powerpoint/2010/main" val="2783785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smtClean="0"/>
              <a:t>3. Constants</a:t>
            </a:r>
            <a:r>
              <a:rPr lang="en-IN" sz="2000" dirty="0"/>
              <a:t>: Constants in C referred to fixed values that do not change during the execution of program.  C supports the following constants.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2590800"/>
            <a:ext cx="729833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998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smtClean="0"/>
              <a:t>4. Operators</a:t>
            </a:r>
            <a:r>
              <a:rPr lang="en-IN" sz="2000" dirty="0"/>
              <a:t>:-  It is a symbol which perform a particular operation.  </a:t>
            </a:r>
            <a:endParaRPr lang="en-IN" sz="2000" dirty="0" smtClean="0"/>
          </a:p>
          <a:p>
            <a:pPr marL="0" indent="0" algn="just">
              <a:buNone/>
            </a:pPr>
            <a:r>
              <a:rPr lang="en-IN" sz="2000" dirty="0" smtClean="0"/>
              <a:t>C </a:t>
            </a:r>
            <a:r>
              <a:rPr lang="en-IN" sz="2000" dirty="0"/>
              <a:t>has a rich set of operators.</a:t>
            </a:r>
          </a:p>
          <a:p>
            <a:pPr marL="0" indent="0" algn="just">
              <a:buNone/>
            </a:pPr>
            <a:r>
              <a:rPr lang="en-IN" sz="2000" dirty="0"/>
              <a:t>	The following operators available in C are </a:t>
            </a:r>
          </a:p>
          <a:p>
            <a:pPr algn="just">
              <a:buFont typeface="Wingdings" pitchFamily="2" charset="2"/>
              <a:buChar char="ü"/>
            </a:pPr>
            <a:r>
              <a:rPr lang="en-IN" sz="2000" dirty="0" smtClean="0"/>
              <a:t>Arithmetic </a:t>
            </a:r>
            <a:r>
              <a:rPr lang="en-IN" sz="2000" dirty="0"/>
              <a:t>Operator.</a:t>
            </a:r>
          </a:p>
          <a:p>
            <a:pPr algn="just">
              <a:buFont typeface="Wingdings" pitchFamily="2" charset="2"/>
              <a:buChar char="ü"/>
            </a:pPr>
            <a:r>
              <a:rPr lang="en-IN" sz="2000" dirty="0" smtClean="0"/>
              <a:t>Logical </a:t>
            </a:r>
            <a:r>
              <a:rPr lang="en-IN" sz="2000" dirty="0"/>
              <a:t>Operator.</a:t>
            </a:r>
          </a:p>
          <a:p>
            <a:pPr algn="just">
              <a:buFont typeface="Wingdings" pitchFamily="2" charset="2"/>
              <a:buChar char="ü"/>
            </a:pPr>
            <a:r>
              <a:rPr lang="en-IN" sz="2000" dirty="0" smtClean="0"/>
              <a:t>Relational </a:t>
            </a:r>
            <a:r>
              <a:rPr lang="en-IN" sz="2000" dirty="0"/>
              <a:t>Operator.</a:t>
            </a:r>
          </a:p>
          <a:p>
            <a:pPr algn="just">
              <a:buFont typeface="Wingdings" pitchFamily="2" charset="2"/>
              <a:buChar char="ü"/>
            </a:pPr>
            <a:r>
              <a:rPr lang="en-IN" sz="2000" dirty="0" smtClean="0"/>
              <a:t>Bit-wise </a:t>
            </a:r>
            <a:r>
              <a:rPr lang="en-IN" sz="2000" dirty="0"/>
              <a:t>operator etc.,</a:t>
            </a:r>
          </a:p>
          <a:p>
            <a:pPr marL="0" indent="0" algn="just">
              <a:buNone/>
            </a:pPr>
            <a:endParaRPr lang="en-IN" sz="2000" dirty="0"/>
          </a:p>
          <a:p>
            <a:pPr marL="0" indent="0" algn="just">
              <a:buNone/>
            </a:pPr>
            <a:r>
              <a:rPr lang="en-IN" sz="2000" b="1" dirty="0" smtClean="0"/>
              <a:t>5. Special </a:t>
            </a:r>
            <a:r>
              <a:rPr lang="en-IN" sz="2000" b="1" dirty="0"/>
              <a:t>Characters</a:t>
            </a:r>
            <a:r>
              <a:rPr lang="en-IN" sz="2000" dirty="0"/>
              <a:t>:-  All characters other than alphabet and digits are treated as special symbols. </a:t>
            </a:r>
          </a:p>
          <a:p>
            <a:pPr marL="0" indent="0">
              <a:buNone/>
            </a:pPr>
            <a:endParaRPr lang="en-IN" dirty="0"/>
          </a:p>
        </p:txBody>
      </p:sp>
    </p:spTree>
    <p:extLst>
      <p:ext uri="{BB962C8B-B14F-4D97-AF65-F5344CB8AC3E}">
        <p14:creationId xmlns:p14="http://schemas.microsoft.com/office/powerpoint/2010/main" val="128591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1219200" y="1219201"/>
            <a:ext cx="7848600" cy="5257799"/>
          </a:xfrm>
        </p:spPr>
        <p:txBody>
          <a:bodyPr>
            <a:normAutofit/>
          </a:bodyPr>
          <a:lstStyle/>
          <a:p>
            <a:pPr marL="0" indent="0">
              <a:buNone/>
            </a:pPr>
            <a:r>
              <a:rPr lang="en-US" sz="2000" b="1" dirty="0"/>
              <a:t>Various steps involved in program or Application development: </a:t>
            </a:r>
            <a:endParaRPr lang="en-US" sz="2000" b="1" dirty="0" smtClean="0"/>
          </a:p>
          <a:p>
            <a:pPr marL="0" indent="0">
              <a:buNone/>
            </a:pPr>
            <a:r>
              <a:rPr lang="en-US" sz="2000" dirty="0" smtClean="0"/>
              <a:t>The </a:t>
            </a:r>
            <a:r>
              <a:rPr lang="en-US" sz="2000" dirty="0"/>
              <a:t>following steps are involved in </a:t>
            </a:r>
            <a:r>
              <a:rPr lang="en-US" sz="2000" dirty="0" smtClean="0"/>
              <a:t>program development</a:t>
            </a:r>
            <a:r>
              <a:rPr lang="en-US" sz="2000" dirty="0"/>
              <a:t>.</a:t>
            </a:r>
            <a:endParaRPr lang="en-IN" sz="2000" dirty="0"/>
          </a:p>
          <a:p>
            <a:pPr lvl="0"/>
            <a:endParaRPr lang="en-US" sz="2000" dirty="0" smtClean="0"/>
          </a:p>
          <a:p>
            <a:pPr lvl="0"/>
            <a:r>
              <a:rPr lang="en-US" sz="2000" dirty="0" smtClean="0"/>
              <a:t>Problem </a:t>
            </a:r>
            <a:r>
              <a:rPr lang="en-US" sz="2000" dirty="0"/>
              <a:t>definition</a:t>
            </a:r>
            <a:endParaRPr lang="en-IN" sz="2000" dirty="0"/>
          </a:p>
          <a:p>
            <a:pPr lvl="0"/>
            <a:r>
              <a:rPr lang="en-US" sz="2000" dirty="0"/>
              <a:t>Analysis and Design</a:t>
            </a:r>
            <a:endParaRPr lang="en-IN" sz="2000" dirty="0"/>
          </a:p>
          <a:p>
            <a:pPr lvl="0"/>
            <a:r>
              <a:rPr lang="en-US" sz="2000" dirty="0"/>
              <a:t>Algorithms</a:t>
            </a:r>
            <a:endParaRPr lang="en-IN" sz="2000" dirty="0"/>
          </a:p>
          <a:p>
            <a:pPr lvl="0"/>
            <a:r>
              <a:rPr lang="en-US" sz="2000" dirty="0"/>
              <a:t>Flow Chart</a:t>
            </a:r>
            <a:endParaRPr lang="en-IN" sz="2000" dirty="0"/>
          </a:p>
          <a:p>
            <a:pPr lvl="0"/>
            <a:r>
              <a:rPr lang="en-US" sz="2000" dirty="0"/>
              <a:t>Coding and Implementation</a:t>
            </a:r>
            <a:endParaRPr lang="en-IN" sz="2000" dirty="0"/>
          </a:p>
          <a:p>
            <a:pPr lvl="0"/>
            <a:r>
              <a:rPr lang="en-US" sz="2000" dirty="0"/>
              <a:t>Debugging ( errors) and testing</a:t>
            </a:r>
            <a:endParaRPr lang="en-IN" sz="2000" dirty="0"/>
          </a:p>
          <a:p>
            <a:pPr lvl="0"/>
            <a:r>
              <a:rPr lang="en-US" sz="2000" dirty="0"/>
              <a:t>Documentation</a:t>
            </a:r>
            <a:endParaRPr lang="en-IN" sz="2000" dirty="0"/>
          </a:p>
          <a:p>
            <a:pPr marL="0" indent="0">
              <a:buNone/>
            </a:pPr>
            <a:endParaRPr lang="en-IN" dirty="0"/>
          </a:p>
        </p:txBody>
      </p:sp>
    </p:spTree>
    <p:extLst>
      <p:ext uri="{BB962C8B-B14F-4D97-AF65-F5344CB8AC3E}">
        <p14:creationId xmlns:p14="http://schemas.microsoft.com/office/powerpoint/2010/main" val="1453597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DATA TYPES</a:t>
            </a:r>
          </a:p>
        </p:txBody>
      </p:sp>
      <p:sp>
        <p:nvSpPr>
          <p:cNvPr id="3" name="Content Placeholder 2"/>
          <p:cNvSpPr>
            <a:spLocks noGrp="1"/>
          </p:cNvSpPr>
          <p:nvPr>
            <p:ph idx="1"/>
          </p:nvPr>
        </p:nvSpPr>
        <p:spPr/>
        <p:txBody>
          <a:bodyPr/>
          <a:lstStyle/>
          <a:p>
            <a:pPr marL="0" indent="0" algn="just">
              <a:buNone/>
            </a:pPr>
            <a:r>
              <a:rPr lang="en-IN" sz="2000" dirty="0"/>
              <a:t>The kind of data that variables may hold in a programming language is called data types.  </a:t>
            </a:r>
            <a:endParaRPr lang="en-IN" sz="2000" dirty="0" smtClean="0"/>
          </a:p>
          <a:p>
            <a:pPr marL="0" indent="0" algn="just">
              <a:buNone/>
            </a:pPr>
            <a:r>
              <a:rPr lang="en-IN" sz="2000" dirty="0" smtClean="0"/>
              <a:t>C </a:t>
            </a:r>
            <a:r>
              <a:rPr lang="en-IN" sz="2000" dirty="0"/>
              <a:t>data types can be classified into three types namely..</a:t>
            </a:r>
          </a:p>
          <a:p>
            <a:pPr marL="0" indent="0" algn="just">
              <a:buNone/>
            </a:pPr>
            <a:endParaRPr lang="en-IN" sz="2000" dirty="0"/>
          </a:p>
          <a:p>
            <a:pPr algn="just">
              <a:buFont typeface="Wingdings" pitchFamily="2" charset="2"/>
              <a:buChar char="ü"/>
            </a:pPr>
            <a:r>
              <a:rPr lang="en-IN" sz="2000" dirty="0" smtClean="0"/>
              <a:t>Primary </a:t>
            </a:r>
            <a:r>
              <a:rPr lang="en-IN" sz="2000" dirty="0"/>
              <a:t>data types</a:t>
            </a:r>
          </a:p>
          <a:p>
            <a:pPr algn="just">
              <a:buFont typeface="Wingdings" pitchFamily="2" charset="2"/>
              <a:buChar char="ü"/>
            </a:pPr>
            <a:r>
              <a:rPr lang="en-IN" sz="2000" dirty="0" smtClean="0"/>
              <a:t>User </a:t>
            </a:r>
            <a:r>
              <a:rPr lang="en-IN" sz="2000" dirty="0"/>
              <a:t>defined data types</a:t>
            </a:r>
          </a:p>
          <a:p>
            <a:pPr algn="just">
              <a:buFont typeface="Wingdings" pitchFamily="2" charset="2"/>
              <a:buChar char="ü"/>
            </a:pPr>
            <a:r>
              <a:rPr lang="en-IN" sz="2000" dirty="0" smtClean="0"/>
              <a:t>Derived </a:t>
            </a:r>
            <a:r>
              <a:rPr lang="en-IN" sz="2000" dirty="0"/>
              <a:t>data types</a:t>
            </a:r>
          </a:p>
          <a:p>
            <a:pPr marL="0" indent="0">
              <a:buNone/>
            </a:pPr>
            <a:endParaRPr lang="en-IN" dirty="0"/>
          </a:p>
        </p:txBody>
      </p:sp>
    </p:spTree>
    <p:extLst>
      <p:ext uri="{BB962C8B-B14F-4D97-AF65-F5344CB8AC3E}">
        <p14:creationId xmlns:p14="http://schemas.microsoft.com/office/powerpoint/2010/main" val="3158069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577721"/>
            <a:ext cx="7696200" cy="454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46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PRIMARY DATA TYPES OR PRIMITIVE DATA TYPES</a:t>
            </a:r>
          </a:p>
        </p:txBody>
      </p:sp>
      <p:sp>
        <p:nvSpPr>
          <p:cNvPr id="3" name="Content Placeholder 2"/>
          <p:cNvSpPr>
            <a:spLocks noGrp="1"/>
          </p:cNvSpPr>
          <p:nvPr>
            <p:ph idx="1"/>
          </p:nvPr>
        </p:nvSpPr>
        <p:spPr/>
        <p:txBody>
          <a:bodyPr>
            <a:normAutofit fontScale="40000" lnSpcReduction="20000"/>
          </a:bodyPr>
          <a:lstStyle/>
          <a:p>
            <a:pPr marL="0" indent="0" algn="just">
              <a:buNone/>
            </a:pPr>
            <a:r>
              <a:rPr lang="en-IN" sz="4000" dirty="0"/>
              <a:t>All C compilers supports four fundamental data types namely </a:t>
            </a:r>
            <a:r>
              <a:rPr lang="en-IN" sz="4000" dirty="0" smtClean="0"/>
              <a:t>(int</a:t>
            </a:r>
            <a:r>
              <a:rPr lang="en-IN" sz="4000" dirty="0"/>
              <a:t>, char,, float, double).</a:t>
            </a:r>
          </a:p>
          <a:p>
            <a:pPr marL="0" indent="0" algn="just">
              <a:buNone/>
            </a:pPr>
            <a:endParaRPr lang="en-IN" sz="4000" dirty="0"/>
          </a:p>
          <a:p>
            <a:pPr marL="0" indent="0" algn="just">
              <a:buNone/>
            </a:pPr>
            <a:r>
              <a:rPr lang="en-IN" sz="4000" b="1" dirty="0"/>
              <a:t>int</a:t>
            </a:r>
            <a:r>
              <a:rPr lang="en-IN" sz="4000" dirty="0"/>
              <a:t>:- It is a positive, negative and the whole values but not a decimal number.</a:t>
            </a:r>
          </a:p>
          <a:p>
            <a:pPr marL="0" indent="0" algn="just">
              <a:buNone/>
            </a:pPr>
            <a:r>
              <a:rPr lang="en-IN" sz="4000" dirty="0"/>
              <a:t>	Example: 10,50,-25,-153,0 etc.,</a:t>
            </a:r>
          </a:p>
          <a:p>
            <a:pPr marL="0" indent="0" algn="just">
              <a:buNone/>
            </a:pPr>
            <a:endParaRPr lang="en-IN" sz="4000" dirty="0"/>
          </a:p>
          <a:p>
            <a:pPr marL="0" indent="0" algn="just">
              <a:buNone/>
            </a:pPr>
            <a:r>
              <a:rPr lang="en-IN" sz="4000" b="1" dirty="0"/>
              <a:t>char</a:t>
            </a:r>
            <a:r>
              <a:rPr lang="en-IN" sz="4000" dirty="0"/>
              <a:t>:- A single character can be treated as character data type.  It is defined between single quotation (‘’)</a:t>
            </a:r>
          </a:p>
          <a:p>
            <a:pPr marL="0" indent="0" algn="just">
              <a:buNone/>
            </a:pPr>
            <a:r>
              <a:rPr lang="en-IN" sz="4000" dirty="0"/>
              <a:t>	Example: ‘a’,’H’, ‘*’,’8’ etc.,			</a:t>
            </a:r>
          </a:p>
          <a:p>
            <a:pPr marL="0" indent="0" algn="just">
              <a:buNone/>
            </a:pPr>
            <a:endParaRPr lang="en-IN" sz="4000" dirty="0"/>
          </a:p>
          <a:p>
            <a:pPr marL="0" indent="0" algn="just">
              <a:buNone/>
            </a:pPr>
            <a:r>
              <a:rPr lang="en-IN" sz="4000" b="1" dirty="0"/>
              <a:t>string</a:t>
            </a:r>
            <a:r>
              <a:rPr lang="en-IN" sz="4000" dirty="0"/>
              <a:t>:- A string is a group of characters.  But in C language a string is also a character data type and is defined between (“ ”) double quotation.</a:t>
            </a:r>
          </a:p>
          <a:p>
            <a:pPr marL="0" indent="0" algn="just">
              <a:buNone/>
            </a:pPr>
            <a:r>
              <a:rPr lang="en-IN" sz="4000" dirty="0"/>
              <a:t>	Example: “welcome”, “BDPS”, “abc123” etc.,</a:t>
            </a:r>
          </a:p>
          <a:p>
            <a:pPr marL="0" indent="0" algn="just">
              <a:buNone/>
            </a:pPr>
            <a:endParaRPr lang="en-IN" sz="4000" dirty="0"/>
          </a:p>
          <a:p>
            <a:pPr marL="0" indent="0" algn="just">
              <a:buNone/>
            </a:pPr>
            <a:r>
              <a:rPr lang="en-IN" sz="4000" b="1" dirty="0"/>
              <a:t>float</a:t>
            </a:r>
            <a:r>
              <a:rPr lang="en-IN" sz="4000" dirty="0"/>
              <a:t>:- The number which are stored in the form of floating point representation is known as float data type. (or)  The value with decimal point./</a:t>
            </a:r>
          </a:p>
          <a:p>
            <a:pPr marL="0" indent="0" algn="just">
              <a:buNone/>
            </a:pPr>
            <a:r>
              <a:rPr lang="en-IN" sz="4000" dirty="0"/>
              <a:t>	Example: 11.53,153.2502,0.2345, etc</a:t>
            </a:r>
            <a:r>
              <a:rPr lang="en-IN" sz="4000" dirty="0" smtClean="0"/>
              <a:t>.</a:t>
            </a:r>
          </a:p>
          <a:p>
            <a:pPr marL="0" indent="0" algn="just">
              <a:buNone/>
            </a:pPr>
            <a:endParaRPr lang="en-IN" sz="4000" dirty="0"/>
          </a:p>
          <a:p>
            <a:pPr marL="0" indent="0" algn="just">
              <a:buNone/>
            </a:pPr>
            <a:r>
              <a:rPr lang="en-IN" sz="4000" b="1" dirty="0"/>
              <a:t>double</a:t>
            </a:r>
            <a:r>
              <a:rPr lang="en-IN" sz="4000" dirty="0"/>
              <a:t>:- The number which are stored in the form of double precision floating point representation is known as double data type.</a:t>
            </a:r>
          </a:p>
          <a:p>
            <a:pPr marL="0" indent="0" algn="just">
              <a:buNone/>
            </a:pPr>
            <a:r>
              <a:rPr lang="en-IN" sz="4000" dirty="0"/>
              <a:t>	Example: 15325.437897, -2427.09987, </a:t>
            </a:r>
            <a:r>
              <a:rPr lang="en-IN" sz="4000" dirty="0" smtClean="0"/>
              <a:t>0.45972</a:t>
            </a:r>
          </a:p>
          <a:p>
            <a:pPr marL="0" indent="0">
              <a:buNone/>
            </a:pPr>
            <a:endParaRPr lang="en-IN" dirty="0"/>
          </a:p>
        </p:txBody>
      </p:sp>
    </p:spTree>
    <p:extLst>
      <p:ext uri="{BB962C8B-B14F-4D97-AF65-F5344CB8AC3E}">
        <p14:creationId xmlns:p14="http://schemas.microsoft.com/office/powerpoint/2010/main" val="2756450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USER DEFINED DATA TYPES</a:t>
            </a:r>
          </a:p>
        </p:txBody>
      </p:sp>
      <p:sp>
        <p:nvSpPr>
          <p:cNvPr id="3" name="Content Placeholder 2"/>
          <p:cNvSpPr>
            <a:spLocks noGrp="1"/>
          </p:cNvSpPr>
          <p:nvPr>
            <p:ph idx="1"/>
          </p:nvPr>
        </p:nvSpPr>
        <p:spPr/>
        <p:txBody>
          <a:bodyPr>
            <a:normAutofit/>
          </a:bodyPr>
          <a:lstStyle/>
          <a:p>
            <a:pPr marL="0" indent="0">
              <a:buNone/>
            </a:pPr>
            <a:r>
              <a:rPr lang="en-IN" sz="2000" dirty="0"/>
              <a:t>The user defined data types enable a program to invent his own data types and define what values it can taken on.</a:t>
            </a:r>
          </a:p>
          <a:p>
            <a:pPr marL="0" indent="0">
              <a:buNone/>
            </a:pPr>
            <a:r>
              <a:rPr lang="en-IN" sz="2000" dirty="0"/>
              <a:t>	Thus this data types can help a programmer to reducing the programming errors.  There are two types of user defined data types namely..</a:t>
            </a:r>
          </a:p>
          <a:p>
            <a:pPr marL="0" indent="0">
              <a:buNone/>
            </a:pPr>
            <a:r>
              <a:rPr lang="en-IN" sz="2000" dirty="0" smtClean="0"/>
              <a:t>1. enum</a:t>
            </a:r>
            <a:r>
              <a:rPr lang="en-IN" sz="2000" dirty="0"/>
              <a:t>	</a:t>
            </a:r>
            <a:r>
              <a:rPr lang="en-IN" sz="2000" dirty="0" smtClean="0"/>
              <a:t> (</a:t>
            </a:r>
            <a:r>
              <a:rPr lang="en-IN" sz="2000" dirty="0"/>
              <a:t>enumerated data type)</a:t>
            </a:r>
          </a:p>
          <a:p>
            <a:pPr marL="0" indent="0">
              <a:buNone/>
            </a:pPr>
            <a:r>
              <a:rPr lang="en-IN" sz="2000" dirty="0" smtClean="0"/>
              <a:t>2. </a:t>
            </a:r>
            <a:r>
              <a:rPr lang="en-IN" sz="2000" dirty="0"/>
              <a:t>t</a:t>
            </a:r>
            <a:r>
              <a:rPr lang="en-IN" sz="2000" dirty="0" smtClean="0"/>
              <a:t>ypedef  (type </a:t>
            </a:r>
            <a:r>
              <a:rPr lang="en-IN" sz="2000" dirty="0"/>
              <a:t>definition)</a:t>
            </a:r>
          </a:p>
          <a:p>
            <a:pPr marL="0" indent="0">
              <a:buNone/>
            </a:pPr>
            <a:endParaRPr lang="en-IN" dirty="0"/>
          </a:p>
        </p:txBody>
      </p:sp>
    </p:spTree>
    <p:extLst>
      <p:ext uri="{BB962C8B-B14F-4D97-AF65-F5344CB8AC3E}">
        <p14:creationId xmlns:p14="http://schemas.microsoft.com/office/powerpoint/2010/main" val="3952632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DERIVED DATA TYPES</a:t>
            </a:r>
          </a:p>
        </p:txBody>
      </p:sp>
      <p:sp>
        <p:nvSpPr>
          <p:cNvPr id="3" name="Content Placeholder 2"/>
          <p:cNvSpPr>
            <a:spLocks noGrp="1"/>
          </p:cNvSpPr>
          <p:nvPr>
            <p:ph idx="1"/>
          </p:nvPr>
        </p:nvSpPr>
        <p:spPr/>
        <p:txBody>
          <a:bodyPr>
            <a:normAutofit/>
          </a:bodyPr>
          <a:lstStyle/>
          <a:p>
            <a:pPr marL="0" indent="0" algn="just">
              <a:buNone/>
            </a:pPr>
            <a:r>
              <a:rPr lang="en-IN" sz="2000" dirty="0"/>
              <a:t>The derived data types are created from the basic integers, characters and floating values. </a:t>
            </a:r>
            <a:endParaRPr lang="en-IN" sz="2000" dirty="0" smtClean="0"/>
          </a:p>
          <a:p>
            <a:pPr marL="0" indent="0" algn="just">
              <a:buNone/>
            </a:pPr>
            <a:endParaRPr lang="en-IN" sz="2000" dirty="0"/>
          </a:p>
          <a:p>
            <a:pPr marL="0" indent="0" algn="just">
              <a:buNone/>
            </a:pPr>
            <a:r>
              <a:rPr lang="en-IN" sz="2000" dirty="0" smtClean="0"/>
              <a:t> </a:t>
            </a:r>
            <a:r>
              <a:rPr lang="en-IN" sz="2000" dirty="0"/>
              <a:t>The examples of derived data types are arrays, pointer, structures, unions, etc.,</a:t>
            </a:r>
          </a:p>
        </p:txBody>
      </p:sp>
    </p:spTree>
    <p:extLst>
      <p:ext uri="{BB962C8B-B14F-4D97-AF65-F5344CB8AC3E}">
        <p14:creationId xmlns:p14="http://schemas.microsoft.com/office/powerpoint/2010/main" val="577833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 Modifiers or Type Qualifiers</a:t>
            </a:r>
            <a:br>
              <a:rPr lang="en-IN" dirty="0"/>
            </a:br>
            <a:r>
              <a:rPr lang="en-IN" dirty="0"/>
              <a:t>(signed, unsigned, short, long</a:t>
            </a:r>
            <a:r>
              <a:rPr lang="en-IN" dirty="0" smtClean="0"/>
              <a:t>)</a:t>
            </a:r>
            <a:endParaRPr lang="en-IN" dirty="0"/>
          </a:p>
        </p:txBody>
      </p:sp>
      <p:sp>
        <p:nvSpPr>
          <p:cNvPr id="3" name="Content Placeholder 2"/>
          <p:cNvSpPr>
            <a:spLocks noGrp="1"/>
          </p:cNvSpPr>
          <p:nvPr>
            <p:ph idx="1"/>
          </p:nvPr>
        </p:nvSpPr>
        <p:spPr>
          <a:xfrm>
            <a:off x="1219200" y="1219201"/>
            <a:ext cx="7848600" cy="5257799"/>
          </a:xfrm>
        </p:spPr>
        <p:txBody>
          <a:bodyPr/>
          <a:lstStyle/>
          <a:p>
            <a:pPr marL="0" indent="0" algn="just">
              <a:buNone/>
            </a:pPr>
            <a:r>
              <a:rPr lang="en-IN" sz="1800" dirty="0"/>
              <a:t>A type modifier alters the meaning of the base data type to yield a new type.  Each of these modifiers can be applied to the base type int.  The modifiers signed and unsigned can also be applied to the base type char.  In addition, long can applied to double</a:t>
            </a:r>
            <a:r>
              <a:rPr lang="en-IN" sz="1800" dirty="0" smtClean="0"/>
              <a:t>.</a:t>
            </a:r>
          </a:p>
          <a:p>
            <a:pPr marL="0" indent="0" algn="just">
              <a:buNone/>
            </a:pPr>
            <a:endParaRPr lang="en-IN" sz="1600" dirty="0"/>
          </a:p>
          <a:p>
            <a:pPr marL="0" indent="0">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2114411453"/>
              </p:ext>
            </p:extLst>
          </p:nvPr>
        </p:nvGraphicFramePr>
        <p:xfrm>
          <a:off x="1371600" y="2743200"/>
          <a:ext cx="6802438" cy="3679825"/>
        </p:xfrm>
        <a:graphic>
          <a:graphicData uri="http://schemas.openxmlformats.org/presentationml/2006/ole">
            <mc:AlternateContent xmlns:mc="http://schemas.openxmlformats.org/markup-compatibility/2006">
              <mc:Choice xmlns:v="urn:schemas-microsoft-com:vml" Requires="v">
                <p:oleObj spid="_x0000_s6606" name="Document" r:id="rId3" imgW="6802707" imgH="3680412" progId="Word.Document.12">
                  <p:embed/>
                </p:oleObj>
              </mc:Choice>
              <mc:Fallback>
                <p:oleObj name="Document" r:id="rId3" imgW="6802707" imgH="3680412" progId="Word.Document.12">
                  <p:embed/>
                  <p:pic>
                    <p:nvPicPr>
                      <p:cNvPr id="0" name=""/>
                      <p:cNvPicPr/>
                      <p:nvPr/>
                    </p:nvPicPr>
                    <p:blipFill>
                      <a:blip r:embed="rId4"/>
                      <a:stretch>
                        <a:fillRect/>
                      </a:stretch>
                    </p:blipFill>
                    <p:spPr>
                      <a:xfrm>
                        <a:off x="1371600" y="2743200"/>
                        <a:ext cx="6802438" cy="3679825"/>
                      </a:xfrm>
                      <a:prstGeom prst="rect">
                        <a:avLst/>
                      </a:prstGeom>
                    </p:spPr>
                  </p:pic>
                </p:oleObj>
              </mc:Fallback>
            </mc:AlternateContent>
          </a:graphicData>
        </a:graphic>
      </p:graphicFrame>
    </p:spTree>
    <p:extLst>
      <p:ext uri="{BB962C8B-B14F-4D97-AF65-F5344CB8AC3E}">
        <p14:creationId xmlns:p14="http://schemas.microsoft.com/office/powerpoint/2010/main" val="375025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a:t>
            </a:r>
          </a:p>
        </p:txBody>
      </p:sp>
      <p:sp>
        <p:nvSpPr>
          <p:cNvPr id="3" name="Content Placeholder 2"/>
          <p:cNvSpPr>
            <a:spLocks noGrp="1"/>
          </p:cNvSpPr>
          <p:nvPr>
            <p:ph idx="1"/>
          </p:nvPr>
        </p:nvSpPr>
        <p:spPr/>
        <p:txBody>
          <a:bodyPr>
            <a:normAutofit fontScale="47500" lnSpcReduction="20000"/>
          </a:bodyPr>
          <a:lstStyle/>
          <a:p>
            <a:pPr marL="0" indent="0">
              <a:buNone/>
            </a:pPr>
            <a:r>
              <a:rPr lang="en-IN" b="1" dirty="0"/>
              <a:t>Variables</a:t>
            </a:r>
            <a:r>
              <a:rPr lang="en-IN" dirty="0"/>
              <a:t>:- A quantity which may vary during the execution of a program is known as  variable.</a:t>
            </a:r>
          </a:p>
          <a:p>
            <a:pPr marL="0" indent="0">
              <a:buNone/>
            </a:pPr>
            <a:endParaRPr lang="en-IN" dirty="0"/>
          </a:p>
          <a:p>
            <a:pPr marL="0" indent="0">
              <a:buNone/>
            </a:pPr>
            <a:r>
              <a:rPr lang="en-IN" dirty="0"/>
              <a:t>Declaration of a variable:- 		data type identifier;</a:t>
            </a:r>
          </a:p>
          <a:p>
            <a:pPr marL="0" indent="0">
              <a:buNone/>
            </a:pPr>
            <a:r>
              <a:rPr lang="en-IN" dirty="0" smtClean="0"/>
              <a:t>                                                                                                     (</a:t>
            </a:r>
            <a:r>
              <a:rPr lang="en-IN" dirty="0"/>
              <a:t>or)</a:t>
            </a:r>
          </a:p>
          <a:p>
            <a:pPr marL="0" indent="0">
              <a:buNone/>
            </a:pPr>
            <a:r>
              <a:rPr lang="en-IN" dirty="0" smtClean="0"/>
              <a:t>                                                              data </a:t>
            </a:r>
            <a:r>
              <a:rPr lang="en-IN" dirty="0"/>
              <a:t>type identifier-1, identifier-2,………identifier-n;</a:t>
            </a:r>
          </a:p>
          <a:p>
            <a:pPr marL="0" indent="0">
              <a:buNone/>
            </a:pPr>
            <a:r>
              <a:rPr lang="en-IN" dirty="0"/>
              <a:t>Examples:	int n;</a:t>
            </a:r>
          </a:p>
          <a:p>
            <a:pPr marL="0" indent="0">
              <a:buNone/>
            </a:pPr>
            <a:r>
              <a:rPr lang="en-IN" dirty="0"/>
              <a:t>	</a:t>
            </a:r>
            <a:r>
              <a:rPr lang="en-IN" dirty="0" smtClean="0"/>
              <a:t>char </a:t>
            </a:r>
            <a:r>
              <a:rPr lang="en-IN" dirty="0"/>
              <a:t>ch ;</a:t>
            </a:r>
          </a:p>
          <a:p>
            <a:pPr marL="0" indent="0">
              <a:buNone/>
            </a:pPr>
            <a:r>
              <a:rPr lang="en-IN" dirty="0"/>
              <a:t>	</a:t>
            </a:r>
            <a:r>
              <a:rPr lang="en-IN" dirty="0" smtClean="0"/>
              <a:t>float  </a:t>
            </a:r>
            <a:r>
              <a:rPr lang="en-IN" dirty="0"/>
              <a:t>f;</a:t>
            </a:r>
          </a:p>
          <a:p>
            <a:pPr marL="0" indent="0">
              <a:buNone/>
            </a:pPr>
            <a:r>
              <a:rPr lang="en-IN" dirty="0"/>
              <a:t>	</a:t>
            </a:r>
            <a:r>
              <a:rPr lang="en-IN" dirty="0" smtClean="0"/>
              <a:t>int </a:t>
            </a:r>
            <a:r>
              <a:rPr lang="en-IN" dirty="0"/>
              <a:t>a,b,c</a:t>
            </a:r>
            <a:r>
              <a:rPr lang="en-IN" dirty="0" smtClean="0"/>
              <a:t>;</a:t>
            </a:r>
          </a:p>
          <a:p>
            <a:pPr marL="0" indent="0">
              <a:buNone/>
            </a:pPr>
            <a:endParaRPr lang="en-IN" dirty="0"/>
          </a:p>
          <a:p>
            <a:pPr marL="0" indent="0">
              <a:buNone/>
            </a:pPr>
            <a:r>
              <a:rPr lang="en-IN" b="1" dirty="0"/>
              <a:t>Initialization</a:t>
            </a:r>
            <a:r>
              <a:rPr lang="en-IN" dirty="0"/>
              <a:t>:- At the time of declaring a variable we can store some data into that variable is known as initialization</a:t>
            </a:r>
            <a:r>
              <a:rPr lang="en-IN" dirty="0" smtClean="0"/>
              <a:t>.</a:t>
            </a:r>
          </a:p>
          <a:p>
            <a:pPr marL="0" indent="0">
              <a:buNone/>
            </a:pPr>
            <a:endParaRPr lang="en-IN" dirty="0"/>
          </a:p>
          <a:p>
            <a:pPr marL="0" indent="0">
              <a:buNone/>
            </a:pPr>
            <a:r>
              <a:rPr lang="en-IN" dirty="0"/>
              <a:t>data type identifier=value;</a:t>
            </a:r>
          </a:p>
          <a:p>
            <a:pPr marL="0" indent="0">
              <a:buNone/>
            </a:pPr>
            <a:r>
              <a:rPr lang="en-IN" dirty="0"/>
              <a:t>Examples:-	int n=10;</a:t>
            </a:r>
          </a:p>
          <a:p>
            <a:pPr marL="0" indent="0">
              <a:buNone/>
            </a:pPr>
            <a:r>
              <a:rPr lang="en-IN" dirty="0"/>
              <a:t>	</a:t>
            </a:r>
            <a:r>
              <a:rPr lang="en-IN" dirty="0" smtClean="0"/>
              <a:t>char </a:t>
            </a:r>
            <a:r>
              <a:rPr lang="en-IN" dirty="0"/>
              <a:t>ch=’s’;</a:t>
            </a:r>
          </a:p>
          <a:p>
            <a:pPr marL="0" indent="0">
              <a:buNone/>
            </a:pPr>
            <a:r>
              <a:rPr lang="en-IN" dirty="0"/>
              <a:t>	</a:t>
            </a:r>
            <a:r>
              <a:rPr lang="en-IN" dirty="0" smtClean="0"/>
              <a:t>int </a:t>
            </a:r>
            <a:r>
              <a:rPr lang="en-IN" dirty="0"/>
              <a:t>a=10,b=20,c=30;</a:t>
            </a:r>
          </a:p>
          <a:p>
            <a:pPr marL="0" indent="0">
              <a:buNone/>
            </a:pPr>
            <a:r>
              <a:rPr lang="en-IN" dirty="0"/>
              <a:t>	</a:t>
            </a:r>
            <a:r>
              <a:rPr lang="en-IN" dirty="0" smtClean="0"/>
              <a:t>int </a:t>
            </a:r>
            <a:r>
              <a:rPr lang="en-IN" dirty="0"/>
              <a:t>a=100,b,c=150</a:t>
            </a:r>
            <a:r>
              <a:rPr lang="en-IN" dirty="0" smtClean="0"/>
              <a:t>;</a:t>
            </a:r>
          </a:p>
          <a:p>
            <a:pPr marL="0" indent="0">
              <a:buNone/>
            </a:pPr>
            <a:endParaRPr lang="en-IN" dirty="0"/>
          </a:p>
          <a:p>
            <a:pPr marL="0" indent="0">
              <a:buNone/>
            </a:pPr>
            <a:r>
              <a:rPr lang="en-IN" dirty="0"/>
              <a:t>Example:- 	int n=100;</a:t>
            </a:r>
          </a:p>
          <a:p>
            <a:pPr marL="0" indent="0">
              <a:buNone/>
            </a:pPr>
            <a:r>
              <a:rPr lang="en-IN" dirty="0"/>
              <a:t>1.printf(“%d”,n);		2.printf(“value of n=%d”,n);</a:t>
            </a:r>
          </a:p>
          <a:p>
            <a:pPr marL="0" indent="0">
              <a:buNone/>
            </a:pPr>
            <a:r>
              <a:rPr lang="en-IN" dirty="0" smtClean="0"/>
              <a:t>    output=100</a:t>
            </a:r>
            <a:r>
              <a:rPr lang="en-IN" dirty="0"/>
              <a:t>	</a:t>
            </a:r>
            <a:r>
              <a:rPr lang="en-IN" dirty="0" smtClean="0"/>
              <a:t>                          output</a:t>
            </a:r>
            <a:r>
              <a:rPr lang="en-IN" dirty="0"/>
              <a:t>:- value of n=100</a:t>
            </a:r>
          </a:p>
          <a:p>
            <a:pPr marL="0" indent="0">
              <a:buNone/>
            </a:pPr>
            <a:endParaRPr lang="en-IN" dirty="0"/>
          </a:p>
        </p:txBody>
      </p:sp>
    </p:spTree>
    <p:extLst>
      <p:ext uri="{BB962C8B-B14F-4D97-AF65-F5344CB8AC3E}">
        <p14:creationId xmlns:p14="http://schemas.microsoft.com/office/powerpoint/2010/main" val="1582249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t>Program</a:t>
            </a:r>
            <a:r>
              <a:rPr lang="en-IN" sz="2000" dirty="0"/>
              <a:t>:</a:t>
            </a:r>
          </a:p>
          <a:p>
            <a:pPr marL="0" indent="0">
              <a:buNone/>
            </a:pPr>
            <a:r>
              <a:rPr lang="en-IN" sz="2000" dirty="0"/>
              <a:t>#include&lt;stdio.h&gt;</a:t>
            </a:r>
          </a:p>
          <a:p>
            <a:pPr marL="0" indent="0">
              <a:buNone/>
            </a:pPr>
            <a:r>
              <a:rPr lang="en-IN" sz="2000" dirty="0"/>
              <a:t>#include&lt;conio.h&gt;</a:t>
            </a:r>
          </a:p>
          <a:p>
            <a:pPr marL="0" indent="0">
              <a:buNone/>
            </a:pPr>
            <a:r>
              <a:rPr lang="en-IN" sz="2000" dirty="0"/>
              <a:t>void main( )</a:t>
            </a:r>
          </a:p>
          <a:p>
            <a:pPr marL="0" indent="0">
              <a:buNone/>
            </a:pPr>
            <a:r>
              <a:rPr lang="en-IN" sz="2000" dirty="0"/>
              <a:t>{</a:t>
            </a:r>
          </a:p>
          <a:p>
            <a:pPr marL="0" indent="0">
              <a:buNone/>
            </a:pPr>
            <a:r>
              <a:rPr lang="en-IN" sz="2000" dirty="0"/>
              <a:t> int n=10;</a:t>
            </a:r>
          </a:p>
          <a:p>
            <a:pPr marL="0" indent="0">
              <a:buNone/>
            </a:pPr>
            <a:r>
              <a:rPr lang="en-IN" sz="2000" dirty="0"/>
              <a:t> clrscr();</a:t>
            </a:r>
          </a:p>
          <a:p>
            <a:pPr marL="0" indent="0">
              <a:buNone/>
            </a:pPr>
            <a:r>
              <a:rPr lang="en-IN" sz="2000" dirty="0"/>
              <a:t> printf(“Value of n=%d”,n);</a:t>
            </a:r>
          </a:p>
          <a:p>
            <a:pPr marL="0" indent="0">
              <a:buNone/>
            </a:pPr>
            <a:r>
              <a:rPr lang="en-IN" sz="2000" dirty="0"/>
              <a:t> getch();</a:t>
            </a:r>
          </a:p>
          <a:p>
            <a:pPr marL="0" indent="0">
              <a:buNone/>
            </a:pPr>
            <a:r>
              <a:rPr lang="en-IN" sz="2000" dirty="0"/>
              <a:t>}</a:t>
            </a:r>
          </a:p>
          <a:p>
            <a:pPr marL="0" indent="0">
              <a:buNone/>
            </a:pPr>
            <a:endParaRPr lang="en-IN" dirty="0"/>
          </a:p>
        </p:txBody>
      </p:sp>
    </p:spTree>
    <p:extLst>
      <p:ext uri="{BB962C8B-B14F-4D97-AF65-F5344CB8AC3E}">
        <p14:creationId xmlns:p14="http://schemas.microsoft.com/office/powerpoint/2010/main" val="7675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Write a program to initialize 4 standard data type variables and display initial data.</a:t>
            </a:r>
          </a:p>
        </p:txBody>
      </p:sp>
      <p:sp>
        <p:nvSpPr>
          <p:cNvPr id="3" name="Content Placeholder 2"/>
          <p:cNvSpPr>
            <a:spLocks noGrp="1"/>
          </p:cNvSpPr>
          <p:nvPr>
            <p:ph idx="1"/>
          </p:nvPr>
        </p:nvSpPr>
        <p:spPr/>
        <p:txBody>
          <a:bodyPr>
            <a:normAutofit fontScale="47500" lnSpcReduction="20000"/>
          </a:bodyPr>
          <a:lstStyle/>
          <a:p>
            <a:pPr marL="0" indent="0">
              <a:buNone/>
            </a:pPr>
            <a:r>
              <a:rPr lang="en-IN" dirty="0"/>
              <a:t>#include&lt;stdio.h&gt;</a:t>
            </a:r>
          </a:p>
          <a:p>
            <a:pPr marL="0" indent="0">
              <a:buNone/>
            </a:pPr>
            <a:r>
              <a:rPr lang="en-IN" dirty="0"/>
              <a:t>#include&lt;conio.h&gt;</a:t>
            </a:r>
          </a:p>
          <a:p>
            <a:pPr marL="0" indent="0">
              <a:buNone/>
            </a:pPr>
            <a:r>
              <a:rPr lang="en-IN" dirty="0"/>
              <a:t>Void main()</a:t>
            </a:r>
          </a:p>
          <a:p>
            <a:pPr marL="0" indent="0">
              <a:buNone/>
            </a:pPr>
            <a:r>
              <a:rPr lang="en-IN" dirty="0"/>
              <a:t>{</a:t>
            </a:r>
          </a:p>
          <a:p>
            <a:pPr marL="0" indent="0">
              <a:buNone/>
            </a:pPr>
            <a:r>
              <a:rPr lang="en-IN" dirty="0"/>
              <a:t> int n=100;</a:t>
            </a:r>
          </a:p>
          <a:p>
            <a:pPr marL="0" indent="0">
              <a:buNone/>
            </a:pPr>
            <a:r>
              <a:rPr lang="en-IN" dirty="0"/>
              <a:t> char ch=’h’;</a:t>
            </a:r>
          </a:p>
          <a:p>
            <a:pPr marL="0" indent="0">
              <a:buNone/>
            </a:pPr>
            <a:r>
              <a:rPr lang="en-IN" dirty="0"/>
              <a:t> float f=158.0962;</a:t>
            </a:r>
          </a:p>
          <a:p>
            <a:pPr marL="0" indent="0">
              <a:buNone/>
            </a:pPr>
            <a:r>
              <a:rPr lang="en-IN" dirty="0"/>
              <a:t> double d=54932.2154;</a:t>
            </a:r>
          </a:p>
          <a:p>
            <a:pPr marL="0" indent="0">
              <a:buNone/>
            </a:pPr>
            <a:r>
              <a:rPr lang="en-IN" dirty="0"/>
              <a:t> clrscr();</a:t>
            </a:r>
          </a:p>
          <a:p>
            <a:pPr marL="0" indent="0">
              <a:buNone/>
            </a:pPr>
            <a:r>
              <a:rPr lang="en-IN" dirty="0"/>
              <a:t> printf(“n=%d”,n);</a:t>
            </a:r>
          </a:p>
          <a:p>
            <a:pPr marL="0" indent="0">
              <a:buNone/>
            </a:pPr>
            <a:r>
              <a:rPr lang="en-IN" dirty="0"/>
              <a:t> printf(“\n ch=%</a:t>
            </a:r>
            <a:r>
              <a:rPr lang="en-IN" dirty="0" err="1"/>
              <a:t>c”,ch</a:t>
            </a:r>
            <a:r>
              <a:rPr lang="en-IN" dirty="0"/>
              <a:t>);</a:t>
            </a:r>
          </a:p>
          <a:p>
            <a:pPr marL="0" indent="0">
              <a:buNone/>
            </a:pPr>
            <a:r>
              <a:rPr lang="en-IN" dirty="0"/>
              <a:t> printf(“\n f=%</a:t>
            </a:r>
            <a:r>
              <a:rPr lang="en-IN" dirty="0" err="1"/>
              <a:t>f”,f</a:t>
            </a:r>
            <a:r>
              <a:rPr lang="en-IN" dirty="0"/>
              <a:t>);</a:t>
            </a:r>
          </a:p>
          <a:p>
            <a:pPr marL="0" indent="0">
              <a:buNone/>
            </a:pPr>
            <a:r>
              <a:rPr lang="en-IN" dirty="0"/>
              <a:t> printf(“\n d=%</a:t>
            </a:r>
            <a:r>
              <a:rPr lang="en-IN" dirty="0" err="1"/>
              <a:t>lf”,d</a:t>
            </a:r>
            <a:r>
              <a:rPr lang="en-IN" dirty="0"/>
              <a:t>);</a:t>
            </a:r>
          </a:p>
          <a:p>
            <a:pPr marL="0" indent="0">
              <a:buNone/>
            </a:pPr>
            <a:r>
              <a:rPr lang="en-IN" dirty="0"/>
              <a:t> getch();</a:t>
            </a:r>
          </a:p>
          <a:p>
            <a:pPr marL="0" indent="0">
              <a:buNone/>
            </a:pPr>
            <a:r>
              <a:rPr lang="en-IN" dirty="0" smtClean="0"/>
              <a:t>}</a:t>
            </a:r>
          </a:p>
          <a:p>
            <a:pPr marL="0" indent="0">
              <a:buNone/>
            </a:pPr>
            <a:endParaRPr lang="en-IN" dirty="0"/>
          </a:p>
          <a:p>
            <a:pPr marL="0" indent="0">
              <a:buNone/>
            </a:pPr>
            <a:r>
              <a:rPr lang="en-US" b="1" dirty="0"/>
              <a:t>Note: </a:t>
            </a:r>
            <a:endParaRPr lang="en-IN" dirty="0"/>
          </a:p>
          <a:p>
            <a:pPr marL="0" indent="0">
              <a:buNone/>
            </a:pPr>
            <a:r>
              <a:rPr lang="en-US" dirty="0"/>
              <a:t>1. </a:t>
            </a:r>
            <a:r>
              <a:rPr lang="en-US" dirty="0" smtClean="0"/>
              <a:t> In </a:t>
            </a:r>
            <a:r>
              <a:rPr lang="en-US" dirty="0"/>
              <a:t>C language all declarations will be done before the first execution of programs.</a:t>
            </a:r>
            <a:endParaRPr lang="en-IN" dirty="0"/>
          </a:p>
          <a:p>
            <a:pPr marL="0" indent="0">
              <a:buNone/>
            </a:pPr>
            <a:r>
              <a:rPr lang="en-US" dirty="0"/>
              <a:t>2</a:t>
            </a:r>
            <a:r>
              <a:rPr lang="en-US" dirty="0" smtClean="0"/>
              <a:t>.  </a:t>
            </a:r>
            <a:r>
              <a:rPr lang="en-US" dirty="0"/>
              <a:t>Floating values displays 6 digits after the decimal point by default</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430433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Escape sequence characters</a:t>
            </a:r>
          </a:p>
        </p:txBody>
      </p:sp>
      <p:sp>
        <p:nvSpPr>
          <p:cNvPr id="3" name="Content Placeholder 2"/>
          <p:cNvSpPr>
            <a:spLocks noGrp="1"/>
          </p:cNvSpPr>
          <p:nvPr>
            <p:ph idx="1"/>
          </p:nvPr>
        </p:nvSpPr>
        <p:spPr/>
        <p:txBody>
          <a:bodyPr/>
          <a:lstStyle/>
          <a:p>
            <a:pPr marL="0" indent="0">
              <a:buNone/>
            </a:pPr>
            <a:r>
              <a:rPr lang="en-IN" sz="2400" dirty="0"/>
              <a:t>\n = new line				</a:t>
            </a:r>
            <a:endParaRPr lang="en-IN" sz="2400" dirty="0" smtClean="0"/>
          </a:p>
          <a:p>
            <a:pPr marL="0" indent="0">
              <a:buNone/>
            </a:pPr>
            <a:r>
              <a:rPr lang="en-IN" sz="2400" dirty="0" smtClean="0"/>
              <a:t>\</a:t>
            </a:r>
            <a:r>
              <a:rPr lang="en-IN" sz="2400" dirty="0"/>
              <a:t>t = Horizontal tab (default 8 spaces)</a:t>
            </a:r>
          </a:p>
          <a:p>
            <a:pPr marL="0" indent="0">
              <a:buNone/>
            </a:pPr>
            <a:r>
              <a:rPr lang="en-IN" sz="2400" dirty="0"/>
              <a:t>\v = Vertical tab (default 1 line)	</a:t>
            </a:r>
            <a:endParaRPr lang="en-IN" sz="2400" dirty="0" smtClean="0"/>
          </a:p>
          <a:p>
            <a:pPr marL="0" indent="0">
              <a:buNone/>
            </a:pPr>
            <a:r>
              <a:rPr lang="en-IN" sz="2400" dirty="0" smtClean="0"/>
              <a:t>\</a:t>
            </a:r>
            <a:r>
              <a:rPr lang="en-IN" sz="2400" dirty="0"/>
              <a:t>b = Back space</a:t>
            </a:r>
          </a:p>
          <a:p>
            <a:pPr marL="0" indent="0">
              <a:buNone/>
            </a:pPr>
            <a:r>
              <a:rPr lang="en-IN" sz="2400" dirty="0"/>
              <a:t>\r = Carriage return			</a:t>
            </a:r>
            <a:endParaRPr lang="en-IN" sz="2400" dirty="0" smtClean="0"/>
          </a:p>
          <a:p>
            <a:pPr marL="0" indent="0">
              <a:buNone/>
            </a:pPr>
            <a:r>
              <a:rPr lang="en-IN" sz="2400" dirty="0" smtClean="0"/>
              <a:t>\</a:t>
            </a:r>
            <a:r>
              <a:rPr lang="en-IN" sz="2400" dirty="0"/>
              <a:t>a = Alert (Beep sound)</a:t>
            </a:r>
          </a:p>
          <a:p>
            <a:endParaRPr lang="en-IN" dirty="0"/>
          </a:p>
        </p:txBody>
      </p:sp>
    </p:spTree>
    <p:extLst>
      <p:ext uri="{BB962C8B-B14F-4D97-AF65-F5344CB8AC3E}">
        <p14:creationId xmlns:p14="http://schemas.microsoft.com/office/powerpoint/2010/main" val="63916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sz="2200" b="1" dirty="0" smtClean="0"/>
              <a:t>Problem Definition</a:t>
            </a:r>
            <a:r>
              <a:rPr lang="en-IN" sz="2200" dirty="0"/>
              <a:t>: Problem definition phase is a clear understanding of exactly what is needed for creating a workable solution.  We must know exactly what we want to do before we do a </a:t>
            </a:r>
            <a:r>
              <a:rPr lang="en-IN" sz="2200" dirty="0" smtClean="0"/>
              <a:t>problem. It </a:t>
            </a:r>
            <a:r>
              <a:rPr lang="en-IN" sz="2200" dirty="0"/>
              <a:t>involves three specifications regarding a proper definition</a:t>
            </a:r>
            <a:r>
              <a:rPr lang="en-IN" sz="2200" dirty="0" smtClean="0"/>
              <a:t>.</a:t>
            </a:r>
            <a:endParaRPr lang="en-IN" sz="2200" dirty="0"/>
          </a:p>
          <a:p>
            <a:pPr marL="0" indent="0" algn="just">
              <a:buNone/>
            </a:pPr>
            <a:r>
              <a:rPr lang="en-IN" sz="2200" dirty="0" smtClean="0"/>
              <a:t>                                • Input </a:t>
            </a:r>
            <a:r>
              <a:rPr lang="en-IN" sz="2200" dirty="0"/>
              <a:t>Specification</a:t>
            </a:r>
          </a:p>
          <a:p>
            <a:pPr marL="0" indent="0" algn="just">
              <a:buNone/>
            </a:pPr>
            <a:r>
              <a:rPr lang="en-IN" sz="2200" dirty="0" smtClean="0"/>
              <a:t>                                • Output </a:t>
            </a:r>
            <a:r>
              <a:rPr lang="en-IN" sz="2200" dirty="0"/>
              <a:t>Specification</a:t>
            </a:r>
          </a:p>
          <a:p>
            <a:pPr marL="0" indent="0" algn="just">
              <a:buNone/>
            </a:pPr>
            <a:r>
              <a:rPr lang="en-IN" sz="2200" dirty="0" smtClean="0"/>
              <a:t>                                • Processing</a:t>
            </a:r>
            <a:endParaRPr lang="en-IN" sz="2200" dirty="0"/>
          </a:p>
          <a:p>
            <a:pPr marL="0" indent="0" algn="just">
              <a:buNone/>
            </a:pPr>
            <a:endParaRPr lang="en-IN" sz="2200" dirty="0"/>
          </a:p>
          <a:p>
            <a:pPr algn="just"/>
            <a:r>
              <a:rPr lang="en-IN" sz="2200" b="1" dirty="0" smtClean="0"/>
              <a:t>Analysis </a:t>
            </a:r>
            <a:r>
              <a:rPr lang="en-IN" sz="2200" b="1" dirty="0"/>
              <a:t>and Design</a:t>
            </a:r>
            <a:r>
              <a:rPr lang="en-IN" sz="2200" dirty="0"/>
              <a:t>:  Before going to make a final solution for the problem, the problem must be </a:t>
            </a:r>
            <a:r>
              <a:rPr lang="en-IN" sz="2200" dirty="0" smtClean="0"/>
              <a:t>analysed </a:t>
            </a:r>
            <a:r>
              <a:rPr lang="en-IN" sz="2200" dirty="0"/>
              <a:t>outline solution is prepared in the case of simple problems. But in the case of complex problems, the main problem is divided into sub problems called modules.  These modules can be handled and can be solved independently. When the task is too big, it is always better to </a:t>
            </a:r>
            <a:r>
              <a:rPr lang="en-IN" sz="2200" dirty="0" smtClean="0"/>
              <a:t>analyse </a:t>
            </a:r>
            <a:r>
              <a:rPr lang="en-IN" sz="2200" dirty="0"/>
              <a:t>the task, such that, it can be divided into number of modules and seek solution for each.</a:t>
            </a:r>
          </a:p>
          <a:p>
            <a:pPr marL="0" indent="0">
              <a:buNone/>
            </a:pPr>
            <a:endParaRPr lang="en-IN" dirty="0"/>
          </a:p>
        </p:txBody>
      </p:sp>
    </p:spTree>
    <p:extLst>
      <p:ext uri="{BB962C8B-B14F-4D97-AF65-F5344CB8AC3E}">
        <p14:creationId xmlns:p14="http://schemas.microsoft.com/office/powerpoint/2010/main" val="1659756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a:t>
            </a:r>
          </a:p>
        </p:txBody>
      </p:sp>
      <p:sp>
        <p:nvSpPr>
          <p:cNvPr id="3" name="Content Placeholder 2"/>
          <p:cNvSpPr>
            <a:spLocks noGrp="1"/>
          </p:cNvSpPr>
          <p:nvPr>
            <p:ph idx="1"/>
          </p:nvPr>
        </p:nvSpPr>
        <p:spPr/>
        <p:txBody>
          <a:bodyPr>
            <a:normAutofit/>
          </a:bodyPr>
          <a:lstStyle/>
          <a:p>
            <a:pPr marL="0" indent="0" algn="just">
              <a:buNone/>
            </a:pPr>
            <a:r>
              <a:rPr lang="en-IN" sz="2000" b="1" dirty="0"/>
              <a:t>String</a:t>
            </a:r>
            <a:r>
              <a:rPr lang="en-IN" sz="2000" dirty="0"/>
              <a:t>:- A group of characters define between double quotation marks is a string.</a:t>
            </a:r>
          </a:p>
          <a:p>
            <a:pPr marL="0" indent="0" algn="just">
              <a:buNone/>
            </a:pPr>
            <a:r>
              <a:rPr lang="en-IN" sz="2000" dirty="0" smtClean="0"/>
              <a:t>In </a:t>
            </a:r>
            <a:r>
              <a:rPr lang="en-IN" sz="2000" dirty="0"/>
              <a:t>C language a string is nothing but an array of characters and terminated by a null character (\0).</a:t>
            </a:r>
          </a:p>
          <a:p>
            <a:pPr marL="0" indent="0" algn="just">
              <a:buNone/>
            </a:pPr>
            <a:r>
              <a:rPr lang="en-IN" sz="2000" dirty="0"/>
              <a:t>Syntax:- char identifier[size];</a:t>
            </a:r>
          </a:p>
          <a:p>
            <a:pPr marL="0" indent="0" algn="just">
              <a:buNone/>
            </a:pPr>
            <a:r>
              <a:rPr lang="en-IN" sz="2000" dirty="0"/>
              <a:t>Example:- char </a:t>
            </a:r>
            <a:r>
              <a:rPr lang="en-IN" sz="2000" dirty="0" err="1"/>
              <a:t>st</a:t>
            </a:r>
            <a:r>
              <a:rPr lang="en-IN" sz="2000" dirty="0"/>
              <a:t>(20</a:t>
            </a:r>
            <a:r>
              <a:rPr lang="en-IN" sz="2000" dirty="0" smtClean="0"/>
              <a:t>);</a:t>
            </a:r>
          </a:p>
          <a:p>
            <a:pPr marL="0" indent="0" algn="just">
              <a:buNone/>
            </a:pPr>
            <a:endParaRPr lang="en-IN" sz="2000" dirty="0"/>
          </a:p>
          <a:p>
            <a:pPr marL="0" indent="0" algn="just">
              <a:buNone/>
            </a:pPr>
            <a:r>
              <a:rPr lang="en-IN" sz="2000" b="1" dirty="0"/>
              <a:t>Initialization</a:t>
            </a:r>
            <a:r>
              <a:rPr lang="en-IN" sz="2000" dirty="0"/>
              <a:t>:- char identifier= “string”;</a:t>
            </a:r>
          </a:p>
          <a:p>
            <a:pPr marL="0" indent="0" algn="just">
              <a:buNone/>
            </a:pPr>
            <a:r>
              <a:rPr lang="en-IN" sz="2000" dirty="0"/>
              <a:t>Example:-        char </a:t>
            </a:r>
            <a:r>
              <a:rPr lang="en-IN" sz="2000" dirty="0" err="1"/>
              <a:t>st</a:t>
            </a:r>
            <a:r>
              <a:rPr lang="en-IN" sz="2000" dirty="0"/>
              <a:t>[20]= “WELCOME”;</a:t>
            </a:r>
          </a:p>
          <a:p>
            <a:pPr marL="0" indent="0" algn="just">
              <a:buNone/>
            </a:pPr>
            <a:endParaRPr lang="en-IN" sz="2000" dirty="0"/>
          </a:p>
          <a:p>
            <a:pPr marL="0" indent="0" algn="just">
              <a:buNone/>
            </a:pPr>
            <a:r>
              <a:rPr lang="en-IN" sz="2000" dirty="0"/>
              <a:t>Note:- When the compiler assigns a character string  to a character array it automatically supplies a null character(\0) at the end of the string.</a:t>
            </a:r>
          </a:p>
          <a:p>
            <a:pPr marL="0" indent="0" algn="just">
              <a:buNone/>
            </a:pPr>
            <a:r>
              <a:rPr lang="en-IN" sz="2000" dirty="0" smtClean="0"/>
              <a:t>Therefore </a:t>
            </a:r>
            <a:r>
              <a:rPr lang="en-IN" sz="2000" dirty="0"/>
              <a:t>the size should be equal to the maximum number of characters are string+1.</a:t>
            </a:r>
          </a:p>
          <a:p>
            <a:pPr marL="0" indent="0">
              <a:buNone/>
            </a:pPr>
            <a:endParaRPr lang="en-IN" dirty="0"/>
          </a:p>
        </p:txBody>
      </p:sp>
    </p:spTree>
    <p:extLst>
      <p:ext uri="{BB962C8B-B14F-4D97-AF65-F5344CB8AC3E}">
        <p14:creationId xmlns:p14="http://schemas.microsoft.com/office/powerpoint/2010/main" val="3463828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   </a:t>
            </a:r>
            <a:endParaRPr lang="en-IN" dirty="0"/>
          </a:p>
        </p:txBody>
      </p:sp>
      <p:sp>
        <p:nvSpPr>
          <p:cNvPr id="3" name="Content Placeholder 2"/>
          <p:cNvSpPr>
            <a:spLocks noGrp="1"/>
          </p:cNvSpPr>
          <p:nvPr>
            <p:ph idx="1"/>
          </p:nvPr>
        </p:nvSpPr>
        <p:spPr/>
        <p:txBody>
          <a:bodyPr>
            <a:noAutofit/>
          </a:bodyPr>
          <a:lstStyle/>
          <a:p>
            <a:pPr marL="0" indent="0" algn="just">
              <a:buNone/>
            </a:pPr>
            <a:r>
              <a:rPr lang="en-IN" sz="2000" b="1" dirty="0"/>
              <a:t>Definition</a:t>
            </a:r>
            <a:r>
              <a:rPr lang="en-IN" sz="2000" dirty="0"/>
              <a:t>:-It is a symbol which performs particular task.  </a:t>
            </a:r>
            <a:endParaRPr lang="en-IN" sz="2000" dirty="0" smtClean="0"/>
          </a:p>
          <a:p>
            <a:pPr marL="0" indent="0" algn="just">
              <a:buNone/>
            </a:pPr>
            <a:r>
              <a:rPr lang="en-IN" sz="2000" dirty="0" smtClean="0"/>
              <a:t>Ex</a:t>
            </a:r>
            <a:r>
              <a:rPr lang="en-IN" sz="2000" dirty="0"/>
              <a:t>:- +,-,*,etc</a:t>
            </a:r>
            <a:r>
              <a:rPr lang="en-IN" sz="2000" dirty="0" smtClean="0"/>
              <a:t>....   </a:t>
            </a:r>
            <a:endParaRPr lang="en-IN" sz="2000" dirty="0"/>
          </a:p>
          <a:p>
            <a:pPr marL="0" indent="0" algn="just">
              <a:buNone/>
            </a:pPr>
            <a:endParaRPr lang="en-IN" sz="2000" dirty="0"/>
          </a:p>
          <a:p>
            <a:pPr marL="0" indent="0" algn="just">
              <a:buNone/>
            </a:pPr>
            <a:r>
              <a:rPr lang="en-IN" sz="2000" b="1" dirty="0"/>
              <a:t>Operand</a:t>
            </a:r>
            <a:r>
              <a:rPr lang="en-IN" sz="2000" dirty="0"/>
              <a:t>:- It is an entity which acts on operator</a:t>
            </a:r>
            <a:r>
              <a:rPr lang="en-IN" sz="2000" dirty="0" smtClean="0"/>
              <a:t>.    </a:t>
            </a:r>
            <a:endParaRPr lang="en-IN" sz="2000" dirty="0"/>
          </a:p>
          <a:p>
            <a:pPr marL="0" indent="0" algn="just">
              <a:buNone/>
            </a:pPr>
            <a:endParaRPr lang="en-IN" sz="2000" dirty="0"/>
          </a:p>
          <a:p>
            <a:pPr marL="0" indent="0" algn="just">
              <a:buNone/>
            </a:pPr>
            <a:r>
              <a:rPr lang="en-IN" sz="2000" b="1" dirty="0"/>
              <a:t>Unary operators</a:t>
            </a:r>
            <a:r>
              <a:rPr lang="en-IN" sz="2000" dirty="0"/>
              <a:t>:-  The operators consists only one operand are called unary operators</a:t>
            </a:r>
            <a:r>
              <a:rPr lang="en-IN" sz="2000" dirty="0" smtClean="0"/>
              <a:t>.     </a:t>
            </a:r>
            <a:endParaRPr lang="en-IN" sz="2000" dirty="0"/>
          </a:p>
          <a:p>
            <a:pPr marL="0" indent="0" algn="just">
              <a:buNone/>
            </a:pPr>
            <a:endParaRPr lang="en-IN" sz="2000" dirty="0"/>
          </a:p>
          <a:p>
            <a:pPr marL="0" indent="0" algn="just">
              <a:buNone/>
            </a:pPr>
            <a:r>
              <a:rPr lang="en-IN" sz="2000" b="1" dirty="0"/>
              <a:t>Binary operators</a:t>
            </a:r>
            <a:r>
              <a:rPr lang="en-IN" sz="2000" dirty="0"/>
              <a:t>:-  The operators consists two operands are called binary operators</a:t>
            </a:r>
            <a:r>
              <a:rPr lang="en-IN" sz="2000" dirty="0" smtClean="0"/>
              <a:t>.        </a:t>
            </a:r>
            <a:endParaRPr lang="en-IN" sz="2000" dirty="0"/>
          </a:p>
          <a:p>
            <a:pPr marL="0" indent="0" algn="just">
              <a:buNone/>
            </a:pPr>
            <a:r>
              <a:rPr lang="en-IN" sz="2000" dirty="0"/>
              <a:t>C has rich set of operators</a:t>
            </a:r>
            <a:r>
              <a:rPr lang="en-IN" sz="2000" dirty="0" smtClean="0"/>
              <a:t>.     </a:t>
            </a:r>
            <a:endParaRPr lang="en-IN" sz="2000" dirty="0"/>
          </a:p>
          <a:p>
            <a:pPr marL="0" indent="0">
              <a:buNone/>
            </a:pPr>
            <a:endParaRPr lang="en-IN" sz="2000" dirty="0"/>
          </a:p>
        </p:txBody>
      </p:sp>
    </p:spTree>
    <p:extLst>
      <p:ext uri="{BB962C8B-B14F-4D97-AF65-F5344CB8AC3E}">
        <p14:creationId xmlns:p14="http://schemas.microsoft.com/office/powerpoint/2010/main" val="1877245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2270" y="1309687"/>
            <a:ext cx="718396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83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They are</a:t>
            </a:r>
          </a:p>
          <a:p>
            <a:pPr marL="0" indent="0">
              <a:buNone/>
            </a:pPr>
            <a:r>
              <a:rPr lang="en-IN" sz="2400" dirty="0"/>
              <a:t>1.	Arithmetic </a:t>
            </a:r>
            <a:r>
              <a:rPr lang="en-IN" sz="2400" dirty="0" smtClean="0"/>
              <a:t>operators.</a:t>
            </a:r>
            <a:endParaRPr lang="en-IN" sz="2400" dirty="0"/>
          </a:p>
          <a:p>
            <a:pPr marL="0" indent="0">
              <a:buNone/>
            </a:pPr>
            <a:r>
              <a:rPr lang="en-IN" sz="2400" dirty="0"/>
              <a:t>2.	Relational operators.</a:t>
            </a:r>
          </a:p>
          <a:p>
            <a:pPr marL="0" indent="0">
              <a:buNone/>
            </a:pPr>
            <a:r>
              <a:rPr lang="en-IN" sz="2400" dirty="0"/>
              <a:t>3.	Logical operators.</a:t>
            </a:r>
          </a:p>
          <a:p>
            <a:pPr marL="0" indent="0">
              <a:buNone/>
            </a:pPr>
            <a:r>
              <a:rPr lang="en-IN" sz="2400" dirty="0"/>
              <a:t>4.	Assignment operators.</a:t>
            </a:r>
          </a:p>
          <a:p>
            <a:pPr marL="0" indent="0">
              <a:buNone/>
            </a:pPr>
            <a:r>
              <a:rPr lang="en-IN" sz="2400" dirty="0"/>
              <a:t>5.	Bit-wise </a:t>
            </a:r>
            <a:r>
              <a:rPr lang="en-IN" sz="2400" dirty="0" smtClean="0"/>
              <a:t>operators.</a:t>
            </a:r>
            <a:endParaRPr lang="en-IN" sz="2400" dirty="0"/>
          </a:p>
          <a:p>
            <a:pPr marL="0" indent="0">
              <a:buNone/>
            </a:pPr>
            <a:r>
              <a:rPr lang="en-IN" sz="2400" dirty="0"/>
              <a:t>6.	Increment and decrement </a:t>
            </a:r>
            <a:r>
              <a:rPr lang="en-IN" sz="2400" dirty="0" smtClean="0"/>
              <a:t>operators.</a:t>
            </a:r>
            <a:endParaRPr lang="en-IN" sz="2400" dirty="0"/>
          </a:p>
          <a:p>
            <a:pPr marL="0" indent="0">
              <a:buNone/>
            </a:pPr>
            <a:r>
              <a:rPr lang="en-IN" sz="2400" dirty="0"/>
              <a:t>7.	Special </a:t>
            </a:r>
            <a:r>
              <a:rPr lang="en-IN" sz="2400" dirty="0" smtClean="0"/>
              <a:t>operators.</a:t>
            </a:r>
            <a:endParaRPr lang="en-IN" sz="2400" dirty="0"/>
          </a:p>
          <a:p>
            <a:pPr marL="0" indent="0">
              <a:buNone/>
            </a:pPr>
            <a:r>
              <a:rPr lang="en-IN" sz="2400" dirty="0"/>
              <a:t>   			(i)   ternary operator (or) </a:t>
            </a:r>
            <a:r>
              <a:rPr lang="en-IN" sz="2400" dirty="0" smtClean="0"/>
              <a:t>   Conditional </a:t>
            </a:r>
            <a:r>
              <a:rPr lang="en-IN" sz="2400" dirty="0"/>
              <a:t>operator</a:t>
            </a:r>
          </a:p>
          <a:p>
            <a:pPr marL="0" indent="0">
              <a:buNone/>
            </a:pPr>
            <a:r>
              <a:rPr lang="en-IN" sz="2400" dirty="0"/>
              <a:t>   			(ii)  comma operator.</a:t>
            </a:r>
          </a:p>
          <a:p>
            <a:pPr marL="0" indent="0">
              <a:buNone/>
            </a:pPr>
            <a:r>
              <a:rPr lang="en-IN" sz="2400" dirty="0"/>
              <a:t>   			(iii) sizeof operator.</a:t>
            </a:r>
          </a:p>
          <a:p>
            <a:pPr marL="0" indent="0">
              <a:buNone/>
            </a:pPr>
            <a:endParaRPr lang="en-IN" dirty="0"/>
          </a:p>
        </p:txBody>
      </p:sp>
    </p:spTree>
    <p:extLst>
      <p:ext uri="{BB962C8B-B14F-4D97-AF65-F5344CB8AC3E}">
        <p14:creationId xmlns:p14="http://schemas.microsoft.com/office/powerpoint/2010/main" val="1739425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Arithmetical Operators</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dirty="0"/>
              <a:t>Arithmetical Operators:-These are the basic operators in C language. </a:t>
            </a:r>
            <a:endParaRPr lang="en-IN" sz="2400" dirty="0" smtClean="0"/>
          </a:p>
          <a:p>
            <a:pPr marL="0" indent="0" algn="just">
              <a:buNone/>
            </a:pPr>
            <a:endParaRPr lang="en-IN" sz="2400" dirty="0"/>
          </a:p>
          <a:p>
            <a:pPr marL="0" indent="0" algn="just">
              <a:buNone/>
            </a:pPr>
            <a:r>
              <a:rPr lang="en-IN" sz="2400" dirty="0" smtClean="0"/>
              <a:t>They </a:t>
            </a:r>
            <a:r>
              <a:rPr lang="en-IN" sz="2400" dirty="0"/>
              <a:t>are useful for performing arithmetic calculations.</a:t>
            </a:r>
          </a:p>
          <a:p>
            <a:pPr marL="0" indent="0">
              <a:buNone/>
            </a:pPr>
            <a:r>
              <a:rPr lang="en-IN" sz="2400" dirty="0" smtClean="0"/>
              <a:t>+  </a:t>
            </a:r>
            <a:r>
              <a:rPr lang="en-IN" sz="2400" dirty="0"/>
              <a:t>addition				</a:t>
            </a:r>
            <a:endParaRPr lang="en-IN" sz="2400" dirty="0" smtClean="0"/>
          </a:p>
          <a:p>
            <a:pPr marL="0" indent="0">
              <a:buNone/>
            </a:pPr>
            <a:r>
              <a:rPr lang="en-IN" sz="2400" dirty="0" smtClean="0"/>
              <a:t>/  </a:t>
            </a:r>
            <a:r>
              <a:rPr lang="en-IN" sz="2400" dirty="0"/>
              <a:t>division</a:t>
            </a:r>
          </a:p>
          <a:p>
            <a:pPr marL="0" indent="0">
              <a:buNone/>
            </a:pPr>
            <a:r>
              <a:rPr lang="en-IN" sz="2400" dirty="0" smtClean="0"/>
              <a:t>-  </a:t>
            </a:r>
            <a:r>
              <a:rPr lang="en-IN" sz="2400" dirty="0"/>
              <a:t>subtraction				 </a:t>
            </a:r>
            <a:endParaRPr lang="en-IN" sz="2400" dirty="0" smtClean="0"/>
          </a:p>
          <a:p>
            <a:pPr marL="0" indent="0">
              <a:buNone/>
            </a:pPr>
            <a:r>
              <a:rPr lang="en-IN" sz="2400" dirty="0" smtClean="0"/>
              <a:t>% Modulus </a:t>
            </a:r>
            <a:r>
              <a:rPr lang="en-IN" sz="2400" dirty="0"/>
              <a:t>(remainder)</a:t>
            </a:r>
          </a:p>
          <a:p>
            <a:pPr marL="0" indent="0">
              <a:buNone/>
            </a:pPr>
            <a:r>
              <a:rPr lang="en-IN" sz="2400" dirty="0" smtClean="0"/>
              <a:t>*  </a:t>
            </a:r>
            <a:r>
              <a:rPr lang="en-IN" sz="2400" dirty="0"/>
              <a:t>Multiplication</a:t>
            </a:r>
            <a:r>
              <a:rPr lang="en-IN" dirty="0"/>
              <a:t>			</a:t>
            </a:r>
          </a:p>
          <a:p>
            <a:pPr marL="0" indent="0">
              <a:buNone/>
            </a:pPr>
            <a:endParaRPr lang="en-IN" dirty="0"/>
          </a:p>
        </p:txBody>
      </p:sp>
    </p:spTree>
    <p:extLst>
      <p:ext uri="{BB962C8B-B14F-4D97-AF65-F5344CB8AC3E}">
        <p14:creationId xmlns:p14="http://schemas.microsoft.com/office/powerpoint/2010/main" val="1319368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endParaRPr lang="en-IN" dirty="0"/>
          </a:p>
        </p:txBody>
      </p:sp>
      <p:sp>
        <p:nvSpPr>
          <p:cNvPr id="3" name="Content Placeholder 2"/>
          <p:cNvSpPr>
            <a:spLocks noGrp="1"/>
          </p:cNvSpPr>
          <p:nvPr>
            <p:ph idx="1"/>
          </p:nvPr>
        </p:nvSpPr>
        <p:spPr/>
        <p:txBody>
          <a:bodyPr/>
          <a:lstStyle/>
          <a:p>
            <a:pPr marL="0" indent="0" algn="just">
              <a:buNone/>
            </a:pPr>
            <a:r>
              <a:rPr lang="en-IN" sz="2400" dirty="0"/>
              <a:t>These operators are used for combine the result of two or more expressions</a:t>
            </a:r>
            <a:r>
              <a:rPr lang="en-IN" sz="2400" dirty="0" smtClean="0"/>
              <a:t>.</a:t>
            </a:r>
          </a:p>
          <a:p>
            <a:pPr marL="0" indent="0" algn="just">
              <a:buNone/>
            </a:pPr>
            <a:endParaRPr lang="en-IN" sz="2400" dirty="0"/>
          </a:p>
          <a:p>
            <a:pPr marL="0" indent="0" algn="just">
              <a:buNone/>
            </a:pPr>
            <a:r>
              <a:rPr lang="en-IN" sz="2400" dirty="0"/>
              <a:t>		</a:t>
            </a:r>
            <a:r>
              <a:rPr lang="en-IN" sz="2000" dirty="0"/>
              <a:t> &amp;&amp;		Logical AND</a:t>
            </a:r>
          </a:p>
          <a:p>
            <a:pPr marL="0" indent="0" algn="just">
              <a:buNone/>
            </a:pPr>
            <a:r>
              <a:rPr lang="en-IN" sz="2000" dirty="0"/>
              <a:t>		 ||		Logical OR</a:t>
            </a:r>
          </a:p>
          <a:p>
            <a:pPr marL="0" indent="0" algn="just">
              <a:buNone/>
            </a:pPr>
            <a:r>
              <a:rPr lang="en-IN" sz="2000" dirty="0"/>
              <a:t>		 !		Logical NOT</a:t>
            </a:r>
          </a:p>
          <a:p>
            <a:pPr marL="0" indent="0">
              <a:buNone/>
            </a:pPr>
            <a:endParaRPr lang="en-IN" dirty="0"/>
          </a:p>
        </p:txBody>
      </p:sp>
    </p:spTree>
    <p:extLst>
      <p:ext uri="{BB962C8B-B14F-4D97-AF65-F5344CB8AC3E}">
        <p14:creationId xmlns:p14="http://schemas.microsoft.com/office/powerpoint/2010/main" val="3461312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184604"/>
              </p:ext>
            </p:extLst>
          </p:nvPr>
        </p:nvGraphicFramePr>
        <p:xfrm>
          <a:off x="1524000" y="1524000"/>
          <a:ext cx="7162800" cy="4373880"/>
        </p:xfrm>
        <a:graphic>
          <a:graphicData uri="http://schemas.openxmlformats.org/drawingml/2006/table">
            <a:tbl>
              <a:tblPr/>
              <a:tblGrid>
                <a:gridCol w="1536656"/>
                <a:gridCol w="5626144"/>
              </a:tblGrid>
              <a:tr h="727625">
                <a:tc>
                  <a:txBody>
                    <a:bodyPr/>
                    <a:lstStyle/>
                    <a:p>
                      <a:pPr algn="ctr" fontAlgn="base"/>
                      <a:r>
                        <a:rPr lang="en-IN" b="1">
                          <a:effectLst/>
                          <a:latin typeface="inherit"/>
                        </a:rPr>
                        <a:t>Operators</a:t>
                      </a:r>
                      <a:endParaRPr lang="en-IN">
                        <a:effectLst/>
                      </a:endParaRP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c>
                  <a:txBody>
                    <a:bodyPr/>
                    <a:lstStyle/>
                    <a:p>
                      <a:pPr algn="ctr" fontAlgn="base"/>
                      <a:r>
                        <a:rPr lang="en-IN" b="1">
                          <a:effectLst/>
                          <a:latin typeface="inherit"/>
                        </a:rPr>
                        <a:t>Example/Description</a:t>
                      </a:r>
                      <a:endParaRPr lang="en-IN">
                        <a:effectLst/>
                      </a:endParaRP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r>
              <a:tr h="1020301">
                <a:tc>
                  <a:txBody>
                    <a:bodyPr/>
                    <a:lstStyle/>
                    <a:p>
                      <a:pPr algn="l" fontAlgn="base"/>
                      <a:r>
                        <a:rPr lang="en-IN">
                          <a:effectLst/>
                        </a:rPr>
                        <a:t>&amp;&amp; (logical AND)</a:t>
                      </a: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c>
                  <a:txBody>
                    <a:bodyPr/>
                    <a:lstStyle/>
                    <a:p>
                      <a:pPr algn="l" fontAlgn="base"/>
                      <a:r>
                        <a:rPr lang="en-IN">
                          <a:effectLst/>
                        </a:rPr>
                        <a:t>(x&gt;5)&amp;&amp;(y&lt;5)</a:t>
                      </a:r>
                      <a:br>
                        <a:rPr lang="en-IN">
                          <a:effectLst/>
                        </a:rPr>
                      </a:br>
                      <a:r>
                        <a:rPr lang="en-IN">
                          <a:effectLst/>
                        </a:rPr>
                        <a:t>It returns true when both conditions are true</a:t>
                      </a: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r>
              <a:tr h="1020301">
                <a:tc>
                  <a:txBody>
                    <a:bodyPr/>
                    <a:lstStyle/>
                    <a:p>
                      <a:pPr algn="l" fontAlgn="base"/>
                      <a:r>
                        <a:rPr lang="en-IN">
                          <a:effectLst/>
                        </a:rPr>
                        <a:t>|| (logical OR)</a:t>
                      </a: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c>
                  <a:txBody>
                    <a:bodyPr/>
                    <a:lstStyle/>
                    <a:p>
                      <a:pPr algn="l" fontAlgn="base"/>
                      <a:r>
                        <a:rPr lang="en-IN">
                          <a:effectLst/>
                        </a:rPr>
                        <a:t>(x&gt;=10)||(y&gt;=10)</a:t>
                      </a:r>
                    </a:p>
                    <a:p>
                      <a:pPr algn="l" fontAlgn="base"/>
                      <a:r>
                        <a:rPr lang="en-IN">
                          <a:effectLst/>
                        </a:rPr>
                        <a:t>It returns true when at-least one of the condition is true</a:t>
                      </a: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r>
              <a:tr h="1605653">
                <a:tc>
                  <a:txBody>
                    <a:bodyPr/>
                    <a:lstStyle/>
                    <a:p>
                      <a:pPr algn="l" fontAlgn="base"/>
                      <a:r>
                        <a:rPr lang="en-IN">
                          <a:effectLst/>
                        </a:rPr>
                        <a:t>! (logical NOT)</a:t>
                      </a: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c>
                  <a:txBody>
                    <a:bodyPr/>
                    <a:lstStyle/>
                    <a:p>
                      <a:pPr algn="l" fontAlgn="base"/>
                      <a:r>
                        <a:rPr lang="en-IN" dirty="0">
                          <a:effectLst/>
                        </a:rPr>
                        <a:t>!((x&gt;5)&amp;&amp;(y&lt;5))</a:t>
                      </a:r>
                    </a:p>
                    <a:p>
                      <a:pPr algn="l" fontAlgn="base"/>
                      <a:r>
                        <a:rPr lang="en-IN" dirty="0">
                          <a:effectLst/>
                        </a:rPr>
                        <a:t>It reverses the state of the operand “((x&gt;5) &amp;&amp; (y&lt;5))”</a:t>
                      </a:r>
                    </a:p>
                    <a:p>
                      <a:pPr algn="l" fontAlgn="base"/>
                      <a:r>
                        <a:rPr lang="en-IN" dirty="0">
                          <a:effectLst/>
                        </a:rPr>
                        <a:t>If “((x&gt;5) &amp;&amp; (y&lt;5))” is true, logical NOT operator makes it false</a:t>
                      </a:r>
                    </a:p>
                  </a:txBody>
                  <a:tcPr marL="142875" marR="1428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BFBFB"/>
                    </a:solidFill>
                  </a:tcPr>
                </a:tc>
              </a:tr>
            </a:tbl>
          </a:graphicData>
        </a:graphic>
      </p:graphicFrame>
    </p:spTree>
    <p:extLst>
      <p:ext uri="{BB962C8B-B14F-4D97-AF65-F5344CB8AC3E}">
        <p14:creationId xmlns:p14="http://schemas.microsoft.com/office/powerpoint/2010/main" val="2123262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dirty="0"/>
              <a:t>|| (Logical OR) operator</a:t>
            </a:r>
          </a:p>
          <a:p>
            <a:pPr marL="0" indent="0">
              <a:buNone/>
            </a:pPr>
            <a:r>
              <a:rPr lang="en-IN" sz="2000" dirty="0"/>
              <a:t>If one of the operands or expressions is true, it will return 1.</a:t>
            </a:r>
          </a:p>
          <a:p>
            <a:pPr marL="0" indent="0">
              <a:buNone/>
            </a:pPr>
            <a:endParaRPr lang="en-IN" sz="2000" dirty="0"/>
          </a:p>
          <a:p>
            <a:pPr marL="0" indent="0">
              <a:buNone/>
            </a:pPr>
            <a:r>
              <a:rPr lang="en-IN" sz="2000" dirty="0"/>
              <a:t>If all of them are false, it will return 0</a:t>
            </a:r>
            <a:r>
              <a:rPr lang="en-IN" sz="2000" dirty="0" smtClean="0"/>
              <a:t>.</a:t>
            </a:r>
          </a:p>
          <a:p>
            <a:pPr marL="0" indent="0">
              <a:buNone/>
            </a:pPr>
            <a:endParaRPr lang="en-IN"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144190739"/>
              </p:ext>
            </p:extLst>
          </p:nvPr>
        </p:nvGraphicFramePr>
        <p:xfrm>
          <a:off x="1447800" y="3124200"/>
          <a:ext cx="7086600" cy="2423615"/>
        </p:xfrm>
        <a:graphic>
          <a:graphicData uri="http://schemas.openxmlformats.org/drawingml/2006/table">
            <a:tbl>
              <a:tblPr/>
              <a:tblGrid>
                <a:gridCol w="685800"/>
                <a:gridCol w="609600"/>
                <a:gridCol w="914400"/>
                <a:gridCol w="4876800"/>
              </a:tblGrid>
              <a:tr h="159224">
                <a:tc>
                  <a:txBody>
                    <a:bodyPr/>
                    <a:lstStyle/>
                    <a:p>
                      <a:pPr algn="l" fontAlgn="b"/>
                      <a:r>
                        <a:rPr lang="en-IN" sz="2000" dirty="0">
                          <a:solidFill>
                            <a:srgbClr val="161616"/>
                          </a:solidFill>
                          <a:effectLst/>
                          <a:latin typeface="Open Sans"/>
                        </a:rPr>
                        <a:t>A</a:t>
                      </a:r>
                    </a:p>
                  </a:txBody>
                  <a:tcPr marL="43360" marR="43360" marT="43360" marB="4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IN" sz="2000">
                          <a:solidFill>
                            <a:srgbClr val="161616"/>
                          </a:solidFill>
                          <a:effectLst/>
                          <a:latin typeface="Open Sans"/>
                        </a:rPr>
                        <a:t>B</a:t>
                      </a:r>
                    </a:p>
                  </a:txBody>
                  <a:tcPr marL="43360" marR="43360" marT="43360" marB="4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IN" sz="2000">
                          <a:solidFill>
                            <a:srgbClr val="161616"/>
                          </a:solidFill>
                          <a:effectLst/>
                          <a:latin typeface="Open Sans"/>
                        </a:rPr>
                        <a:t>A || B</a:t>
                      </a:r>
                    </a:p>
                  </a:txBody>
                  <a:tcPr marL="43360" marR="43360" marT="43360" marB="4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c>
                  <a:txBody>
                    <a:bodyPr/>
                    <a:lstStyle/>
                    <a:p>
                      <a:pPr algn="l" fontAlgn="b"/>
                      <a:r>
                        <a:rPr lang="en-IN" sz="1000">
                          <a:solidFill>
                            <a:srgbClr val="161616"/>
                          </a:solidFill>
                          <a:effectLst/>
                          <a:latin typeface="Open Sans"/>
                        </a:rPr>
                        <a:t>Example</a:t>
                      </a:r>
                    </a:p>
                  </a:txBody>
                  <a:tcPr marL="43360" marR="43360" marT="43360" marB="4336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tcPr>
                </a:tc>
              </a:tr>
              <a:tr h="346880">
                <a:tc>
                  <a:txBody>
                    <a:bodyPr/>
                    <a:lstStyle/>
                    <a:p>
                      <a:pPr fontAlgn="t"/>
                      <a:r>
                        <a:rPr lang="en-IN" sz="2000" dirty="0">
                          <a:solidFill>
                            <a:srgbClr val="161616"/>
                          </a:solidFill>
                          <a:effectLst/>
                          <a:latin typeface="Open Sans"/>
                        </a:rPr>
                        <a:t>0</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solidFill>
                            <a:srgbClr val="161616"/>
                          </a:solidFill>
                          <a:effectLst/>
                          <a:latin typeface="Open Sans"/>
                        </a:rPr>
                        <a:t>0</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solidFill>
                            <a:srgbClr val="161616"/>
                          </a:solidFill>
                          <a:effectLst/>
                          <a:latin typeface="Open Sans"/>
                        </a:rPr>
                        <a:t>0</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000">
                          <a:solidFill>
                            <a:srgbClr val="161616"/>
                          </a:solidFill>
                          <a:effectLst/>
                          <a:latin typeface="Open Sans"/>
                        </a:rPr>
                        <a:t>(5 &gt; 10) || (5 &lt; 4)         Both expressions are false. so, logical OR output will be 0</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6160">
                <a:tc>
                  <a:txBody>
                    <a:bodyPr/>
                    <a:lstStyle/>
                    <a:p>
                      <a:pPr fontAlgn="t"/>
                      <a:r>
                        <a:rPr lang="en-IN" sz="2000" dirty="0">
                          <a:solidFill>
                            <a:srgbClr val="161616"/>
                          </a:solidFill>
                          <a:effectLst/>
                          <a:latin typeface="Open Sans"/>
                        </a:rPr>
                        <a:t>0</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solidFill>
                            <a:srgbClr val="161616"/>
                          </a:solidFill>
                          <a:effectLst/>
                          <a:latin typeface="Open Sans"/>
                        </a:rPr>
                        <a:t>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solidFill>
                            <a:srgbClr val="161616"/>
                          </a:solidFill>
                          <a:effectLst/>
                          <a:latin typeface="Open Sans"/>
                        </a:rPr>
                        <a:t>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000">
                          <a:solidFill>
                            <a:srgbClr val="161616"/>
                          </a:solidFill>
                          <a:effectLst/>
                          <a:latin typeface="Open Sans"/>
                        </a:rPr>
                        <a:t>(10 &gt; 20) || (10 &lt; 20)    First expression is false and second one is true. so, logical OR output will be 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3400">
                <a:tc>
                  <a:txBody>
                    <a:bodyPr/>
                    <a:lstStyle/>
                    <a:p>
                      <a:pPr fontAlgn="t"/>
                      <a:r>
                        <a:rPr lang="en-IN" sz="2000">
                          <a:solidFill>
                            <a:srgbClr val="161616"/>
                          </a:solidFill>
                          <a:effectLst/>
                          <a:latin typeface="Open Sans"/>
                        </a:rPr>
                        <a:t>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solidFill>
                            <a:srgbClr val="161616"/>
                          </a:solidFill>
                          <a:effectLst/>
                          <a:latin typeface="Open Sans"/>
                        </a:rPr>
                        <a:t>0</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solidFill>
                            <a:srgbClr val="161616"/>
                          </a:solidFill>
                          <a:effectLst/>
                          <a:latin typeface="Open Sans"/>
                        </a:rPr>
                        <a:t>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000">
                          <a:solidFill>
                            <a:srgbClr val="161616"/>
                          </a:solidFill>
                          <a:effectLst/>
                          <a:latin typeface="Open Sans"/>
                        </a:rPr>
                        <a:t>(10 &lt; 20) || (10 &gt; 100)   First expression is true and second one is false. so, logical OR output will be 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1015">
                <a:tc>
                  <a:txBody>
                    <a:bodyPr/>
                    <a:lstStyle/>
                    <a:p>
                      <a:pPr fontAlgn="t"/>
                      <a:r>
                        <a:rPr lang="en-IN" sz="2000">
                          <a:solidFill>
                            <a:srgbClr val="161616"/>
                          </a:solidFill>
                          <a:effectLst/>
                          <a:latin typeface="Open Sans"/>
                        </a:rPr>
                        <a:t>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solidFill>
                            <a:srgbClr val="161616"/>
                          </a:solidFill>
                          <a:effectLst/>
                          <a:latin typeface="Open Sans"/>
                        </a:rPr>
                        <a:t>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solidFill>
                            <a:srgbClr val="161616"/>
                          </a:solidFill>
                          <a:effectLst/>
                          <a:latin typeface="Open Sans"/>
                        </a:rPr>
                        <a:t>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000" dirty="0">
                          <a:solidFill>
                            <a:srgbClr val="161616"/>
                          </a:solidFill>
                          <a:effectLst/>
                          <a:latin typeface="Open Sans"/>
                        </a:rPr>
                        <a:t>(10 &lt; 20) || (10 &lt; 100)   Both expressions are true. so, logical OR output will be 1</a:t>
                      </a:r>
                    </a:p>
                  </a:txBody>
                  <a:tcPr marL="43360" marR="43360" marT="43360" marB="4336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94671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dirty="0"/>
              <a:t>&amp;&amp; (Logical AND) operator</a:t>
            </a:r>
          </a:p>
          <a:p>
            <a:pPr marL="0" indent="0">
              <a:buNone/>
            </a:pPr>
            <a:r>
              <a:rPr lang="en-IN" sz="2000" dirty="0"/>
              <a:t>If both left and right operands or expressions are true, it will return true. Otherwise, it will return false.</a:t>
            </a:r>
          </a:p>
          <a:p>
            <a:pPr marL="0" indent="0">
              <a:buNone/>
            </a:pPr>
            <a:endParaRPr lang="en-IN" sz="2000" dirty="0"/>
          </a:p>
          <a:p>
            <a:pPr marL="0" indent="0">
              <a:buNone/>
            </a:pPr>
            <a:r>
              <a:rPr lang="en-IN" sz="2000" dirty="0"/>
              <a:t>Note, non-zero value operands are considered as true</a:t>
            </a:r>
            <a:r>
              <a:rPr lang="en-IN" sz="2000" dirty="0" smtClean="0"/>
              <a:t>.</a:t>
            </a:r>
          </a:p>
          <a:p>
            <a:pPr marL="0" indent="0">
              <a:buNone/>
            </a:pPr>
            <a:endParaRPr lang="en-IN"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544894826"/>
              </p:ext>
            </p:extLst>
          </p:nvPr>
        </p:nvGraphicFramePr>
        <p:xfrm>
          <a:off x="1295400" y="3429000"/>
          <a:ext cx="7543800" cy="2382633"/>
        </p:xfrm>
        <a:graphic>
          <a:graphicData uri="http://schemas.openxmlformats.org/drawingml/2006/table">
            <a:tbl>
              <a:tblPr/>
              <a:tblGrid>
                <a:gridCol w="609600"/>
                <a:gridCol w="533400"/>
                <a:gridCol w="1066800"/>
                <a:gridCol w="5334000"/>
              </a:tblGrid>
              <a:tr h="207907">
                <a:tc>
                  <a:txBody>
                    <a:bodyPr/>
                    <a:lstStyle/>
                    <a:p>
                      <a:pPr algn="l" fontAlgn="b"/>
                      <a:r>
                        <a:rPr lang="en-IN" sz="2000" dirty="0">
                          <a:solidFill>
                            <a:srgbClr val="161616"/>
                          </a:solidFill>
                          <a:effectLst/>
                          <a:latin typeface="Open Sans"/>
                        </a:rPr>
                        <a:t>A</a:t>
                      </a:r>
                    </a:p>
                  </a:txBody>
                  <a:tcPr marL="37126" marR="37126" marT="37126" marB="37126"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409A0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000" dirty="0">
                          <a:solidFill>
                            <a:srgbClr val="161616"/>
                          </a:solidFill>
                          <a:effectLst/>
                          <a:latin typeface="Open Sans"/>
                        </a:rPr>
                        <a:t>B</a:t>
                      </a:r>
                    </a:p>
                  </a:txBody>
                  <a:tcPr marL="37126" marR="37126" marT="37126" marB="37126"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990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000" dirty="0">
                          <a:solidFill>
                            <a:srgbClr val="161616"/>
                          </a:solidFill>
                          <a:effectLst/>
                          <a:latin typeface="Open Sans"/>
                        </a:rPr>
                        <a:t>A &amp;&amp; B</a:t>
                      </a:r>
                    </a:p>
                  </a:txBody>
                  <a:tcPr marL="37126" marR="37126" marT="37126" marB="37126"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960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900">
                          <a:solidFill>
                            <a:srgbClr val="161616"/>
                          </a:solidFill>
                          <a:effectLst/>
                          <a:latin typeface="Open Sans"/>
                        </a:rPr>
                        <a:t>Example</a:t>
                      </a:r>
                    </a:p>
                  </a:txBody>
                  <a:tcPr marL="37126" marR="37126" marT="37126" marB="37126"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9904"/>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9457">
                <a:tc>
                  <a:txBody>
                    <a:bodyPr/>
                    <a:lstStyle/>
                    <a:p>
                      <a:pPr fontAlgn="t"/>
                      <a:r>
                        <a:rPr lang="en-IN" sz="2000" dirty="0">
                          <a:solidFill>
                            <a:srgbClr val="161616"/>
                          </a:solidFill>
                          <a:effectLst/>
                          <a:latin typeface="Open Sans"/>
                        </a:rPr>
                        <a:t>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solidFill>
                            <a:srgbClr val="161616"/>
                          </a:solidFill>
                          <a:effectLst/>
                          <a:latin typeface="Open Sans"/>
                        </a:rPr>
                        <a:t>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solidFill>
                            <a:srgbClr val="161616"/>
                          </a:solidFill>
                          <a:effectLst/>
                          <a:latin typeface="Open Sans"/>
                        </a:rPr>
                        <a:t>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900" dirty="0">
                          <a:solidFill>
                            <a:srgbClr val="161616"/>
                          </a:solidFill>
                          <a:effectLst/>
                          <a:latin typeface="Open Sans"/>
                        </a:rPr>
                        <a:t>(5 &gt; 10) &amp;&amp; (5 &lt; 4)         Both expressions are false. so, logical AND output will be 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3400">
                <a:tc>
                  <a:txBody>
                    <a:bodyPr/>
                    <a:lstStyle/>
                    <a:p>
                      <a:pPr fontAlgn="t"/>
                      <a:r>
                        <a:rPr lang="en-IN" sz="2000">
                          <a:solidFill>
                            <a:srgbClr val="161616"/>
                          </a:solidFill>
                          <a:effectLst/>
                          <a:latin typeface="Open Sans"/>
                        </a:rPr>
                        <a:t>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solidFill>
                            <a:srgbClr val="161616"/>
                          </a:solidFill>
                          <a:effectLst/>
                          <a:latin typeface="Open Sans"/>
                        </a:rPr>
                        <a:t>1</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solidFill>
                            <a:srgbClr val="161616"/>
                          </a:solidFill>
                          <a:effectLst/>
                          <a:latin typeface="Open Sans"/>
                        </a:rPr>
                        <a:t>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900">
                          <a:solidFill>
                            <a:srgbClr val="161616"/>
                          </a:solidFill>
                          <a:effectLst/>
                          <a:latin typeface="Open Sans"/>
                        </a:rPr>
                        <a:t>(10 &gt; 20) &amp;&amp; (10 &lt; 20)    First expression is false and second one is true. so, logical AND output will be 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0108">
                <a:tc>
                  <a:txBody>
                    <a:bodyPr/>
                    <a:lstStyle/>
                    <a:p>
                      <a:pPr fontAlgn="t"/>
                      <a:r>
                        <a:rPr lang="en-IN" sz="2000">
                          <a:solidFill>
                            <a:srgbClr val="161616"/>
                          </a:solidFill>
                          <a:effectLst/>
                          <a:latin typeface="Open Sans"/>
                        </a:rPr>
                        <a:t>1</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solidFill>
                            <a:srgbClr val="161616"/>
                          </a:solidFill>
                          <a:effectLst/>
                          <a:latin typeface="Open Sans"/>
                        </a:rPr>
                        <a:t>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solidFill>
                            <a:srgbClr val="161616"/>
                          </a:solidFill>
                          <a:effectLst/>
                          <a:latin typeface="Open Sans"/>
                        </a:rPr>
                        <a:t>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900" dirty="0">
                          <a:solidFill>
                            <a:srgbClr val="161616"/>
                          </a:solidFill>
                          <a:effectLst/>
                          <a:latin typeface="Open Sans"/>
                        </a:rPr>
                        <a:t>(10 &lt; 20) &amp;&amp; (10 &gt; 100)   First expression is true and second one is false. so, logical AND output will be 0</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0616">
                <a:tc>
                  <a:txBody>
                    <a:bodyPr/>
                    <a:lstStyle/>
                    <a:p>
                      <a:pPr fontAlgn="t"/>
                      <a:r>
                        <a:rPr lang="en-IN" sz="2000">
                          <a:solidFill>
                            <a:srgbClr val="161616"/>
                          </a:solidFill>
                          <a:effectLst/>
                          <a:latin typeface="Open Sans"/>
                        </a:rPr>
                        <a:t>1</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a:solidFill>
                            <a:srgbClr val="161616"/>
                          </a:solidFill>
                          <a:effectLst/>
                          <a:latin typeface="Open Sans"/>
                        </a:rPr>
                        <a:t>1</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solidFill>
                            <a:srgbClr val="161616"/>
                          </a:solidFill>
                          <a:effectLst/>
                          <a:latin typeface="Open Sans"/>
                        </a:rPr>
                        <a:t>1</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900" dirty="0">
                          <a:solidFill>
                            <a:srgbClr val="161616"/>
                          </a:solidFill>
                          <a:effectLst/>
                          <a:latin typeface="Open Sans"/>
                        </a:rPr>
                        <a:t>(10 &lt; 20) &amp;&amp; (10 &lt; 100)   Both expressions are true. so, logical AND output will be 1</a:t>
                      </a:r>
                    </a:p>
                  </a:txBody>
                  <a:tcPr marL="37126" marR="37126" marT="37126" marB="371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81973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dirty="0"/>
              <a:t>! (Logical NOT) operator</a:t>
            </a:r>
          </a:p>
          <a:p>
            <a:pPr marL="0" indent="0">
              <a:buNone/>
            </a:pPr>
            <a:r>
              <a:rPr lang="en-IN" sz="2000" dirty="0"/>
              <a:t>Logical NOT operator is used to inverse the current decision. Say, if current state is true, </a:t>
            </a:r>
            <a:r>
              <a:rPr lang="en-IN" sz="2000" dirty="0" smtClean="0"/>
              <a:t>Logical </a:t>
            </a:r>
            <a:r>
              <a:rPr lang="en-IN" sz="2000" dirty="0"/>
              <a:t>NOT (!) operator will make it false</a:t>
            </a:r>
            <a:r>
              <a:rPr lang="en-IN" sz="2000" dirty="0" smtClean="0"/>
              <a:t>.</a:t>
            </a:r>
          </a:p>
          <a:p>
            <a:pPr marL="0" indent="0">
              <a:buNone/>
            </a:pPr>
            <a:endParaRPr lang="en-IN" sz="2000" dirty="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928608049"/>
              </p:ext>
            </p:extLst>
          </p:nvPr>
        </p:nvGraphicFramePr>
        <p:xfrm>
          <a:off x="1676400" y="2971800"/>
          <a:ext cx="6852648" cy="1615440"/>
        </p:xfrm>
        <a:graphic>
          <a:graphicData uri="http://schemas.openxmlformats.org/drawingml/2006/table">
            <a:tbl>
              <a:tblPr/>
              <a:tblGrid>
                <a:gridCol w="685800"/>
                <a:gridCol w="762000"/>
                <a:gridCol w="5404848"/>
              </a:tblGrid>
              <a:tr h="0">
                <a:tc>
                  <a:txBody>
                    <a:bodyPr/>
                    <a:lstStyle/>
                    <a:p>
                      <a:pPr algn="l" fontAlgn="b"/>
                      <a:r>
                        <a:rPr lang="en-IN" sz="2000" dirty="0">
                          <a:solidFill>
                            <a:srgbClr val="161616"/>
                          </a:solidFill>
                          <a:effectLst/>
                          <a:latin typeface="Open Sans"/>
                        </a:rPr>
                        <a:t>A</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0042C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2000">
                          <a:solidFill>
                            <a:srgbClr val="161616"/>
                          </a:solidFill>
                          <a:effectLst/>
                          <a:latin typeface="Open Sans"/>
                        </a:rPr>
                        <a:t>!A</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1043C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400" dirty="0">
                          <a:solidFill>
                            <a:srgbClr val="161616"/>
                          </a:solidFill>
                          <a:effectLst/>
                          <a:latin typeface="Open Sans"/>
                        </a:rPr>
                        <a:t>Example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43C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sz="2000" dirty="0">
                          <a:solidFill>
                            <a:srgbClr val="161616"/>
                          </a:solidFill>
                          <a:effectLst/>
                          <a:latin typeface="Open Sans"/>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solidFill>
                            <a:srgbClr val="161616"/>
                          </a:solidFill>
                          <a:effectLst/>
                          <a:latin typeface="Open Sans"/>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solidFill>
                            <a:srgbClr val="161616"/>
                          </a:solidFill>
                          <a:effectLst/>
                          <a:latin typeface="Open Sans"/>
                        </a:rPr>
                        <a:t>!(100 &lt; 10)   100 is greater than 10. So, it will return false.</a:t>
                      </a:r>
                      <a:br>
                        <a:rPr lang="en-IN" sz="1400" dirty="0">
                          <a:solidFill>
                            <a:srgbClr val="161616"/>
                          </a:solidFill>
                          <a:effectLst/>
                          <a:latin typeface="Open Sans"/>
                        </a:rPr>
                      </a:br>
                      <a:r>
                        <a:rPr lang="en-IN" sz="1400" dirty="0">
                          <a:solidFill>
                            <a:srgbClr val="161616"/>
                          </a:solidFill>
                          <a:effectLst/>
                          <a:latin typeface="Open Sans"/>
                        </a:rPr>
                        <a:t>!(false) ==&gt; true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sz="2000" dirty="0">
                          <a:solidFill>
                            <a:srgbClr val="161616"/>
                          </a:solidFill>
                          <a:effectLst/>
                          <a:latin typeface="Open Sans"/>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2000" dirty="0">
                          <a:solidFill>
                            <a:srgbClr val="161616"/>
                          </a:solidFill>
                          <a:effectLst/>
                          <a:latin typeface="Open Sans"/>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solidFill>
                            <a:srgbClr val="161616"/>
                          </a:solidFill>
                          <a:effectLst/>
                          <a:latin typeface="Open Sans"/>
                        </a:rPr>
                        <a:t>!(10 &lt; 100)   10 is less than 100. So, it will return true.</a:t>
                      </a:r>
                      <a:br>
                        <a:rPr lang="en-IN" sz="1400" dirty="0">
                          <a:solidFill>
                            <a:srgbClr val="161616"/>
                          </a:solidFill>
                          <a:effectLst/>
                          <a:latin typeface="Open Sans"/>
                        </a:rPr>
                      </a:br>
                      <a:r>
                        <a:rPr lang="en-IN" sz="1400" dirty="0">
                          <a:solidFill>
                            <a:srgbClr val="161616"/>
                          </a:solidFill>
                          <a:effectLst/>
                          <a:latin typeface="Open Sans"/>
                        </a:rPr>
                        <a:t>!(true) ==&gt; false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5536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lvl="0" algn="just"/>
            <a:r>
              <a:rPr lang="en-US" sz="2000" b="1" dirty="0"/>
              <a:t>Algorithms: </a:t>
            </a:r>
            <a:r>
              <a:rPr lang="en-US" sz="2000" dirty="0"/>
              <a:t>Once the problem is divided into number of modules, the logic for solving each module can be developed.  The logic is expressed step by step.  A step by step procedure to solve the given problem is called algorithm. An algorithm is defined as a finite set of instructions which accomplish a particular task.  An algorithm can be described in a natural language like English</a:t>
            </a:r>
            <a:r>
              <a:rPr lang="en-US" sz="2000" dirty="0" smtClean="0"/>
              <a:t>.</a:t>
            </a:r>
          </a:p>
          <a:p>
            <a:pPr lvl="0" algn="just"/>
            <a:endParaRPr lang="en-IN" sz="2000" dirty="0"/>
          </a:p>
          <a:p>
            <a:pPr lvl="0" algn="just"/>
            <a:r>
              <a:rPr lang="en-US" sz="2000" b="1" dirty="0"/>
              <a:t>Flow Chart: </a:t>
            </a:r>
            <a:r>
              <a:rPr lang="en-US" sz="2000" dirty="0"/>
              <a:t>After completion of algorithm, the program can be visualized by drawing a flow chart. A flow chart is nothing but a graphical or symbolic representation of how instructions will be executed one after another.</a:t>
            </a:r>
            <a:endParaRPr lang="en-IN" sz="2000" dirty="0"/>
          </a:p>
          <a:p>
            <a:pPr marL="0" indent="0">
              <a:buNone/>
            </a:pPr>
            <a:endParaRPr lang="en-IN" dirty="0"/>
          </a:p>
        </p:txBody>
      </p:sp>
    </p:spTree>
    <p:extLst>
      <p:ext uri="{BB962C8B-B14F-4D97-AF65-F5344CB8AC3E}">
        <p14:creationId xmlns:p14="http://schemas.microsoft.com/office/powerpoint/2010/main" val="3468276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These are used to test the relation between two values or two variables or expressions. All c relational operators are binary operators and hence requires two operands</a:t>
            </a:r>
            <a:r>
              <a:rPr lang="en-IN" sz="2000" dirty="0" smtClean="0"/>
              <a:t>.</a:t>
            </a:r>
          </a:p>
          <a:p>
            <a:pPr marL="0" indent="0" algn="just">
              <a:buNone/>
            </a:pPr>
            <a:endParaRPr lang="en-IN" sz="2000" dirty="0"/>
          </a:p>
          <a:p>
            <a:pPr marL="0" indent="0" algn="just">
              <a:buNone/>
            </a:pPr>
            <a:endParaRPr lang="en-IN" sz="2000" dirty="0"/>
          </a:p>
          <a:p>
            <a:pPr marL="0" indent="0" algn="just">
              <a:buNone/>
            </a:pPr>
            <a:r>
              <a:rPr lang="en-IN" sz="2000" dirty="0" smtClean="0"/>
              <a:t>&lt;</a:t>
            </a:r>
            <a:r>
              <a:rPr lang="en-IN" sz="2000" dirty="0"/>
              <a:t>	less than</a:t>
            </a:r>
          </a:p>
          <a:p>
            <a:pPr marL="0" indent="0" algn="just">
              <a:buNone/>
            </a:pPr>
            <a:r>
              <a:rPr lang="en-IN" sz="2000" dirty="0" smtClean="0"/>
              <a:t>&gt;</a:t>
            </a:r>
            <a:r>
              <a:rPr lang="en-IN" sz="2000" dirty="0"/>
              <a:t>	greater than</a:t>
            </a:r>
          </a:p>
          <a:p>
            <a:pPr marL="0" indent="0" algn="just">
              <a:buNone/>
            </a:pPr>
            <a:r>
              <a:rPr lang="en-IN" sz="2000" dirty="0" smtClean="0"/>
              <a:t>&lt;=</a:t>
            </a:r>
            <a:r>
              <a:rPr lang="en-IN" sz="2000" dirty="0"/>
              <a:t>	less than or equal to</a:t>
            </a:r>
          </a:p>
          <a:p>
            <a:pPr marL="0" indent="0" algn="just">
              <a:buNone/>
            </a:pPr>
            <a:r>
              <a:rPr lang="en-IN" sz="2000" dirty="0" smtClean="0"/>
              <a:t> </a:t>
            </a:r>
            <a:r>
              <a:rPr lang="en-IN" sz="2000" dirty="0"/>
              <a:t>&gt;=	greater than or equal to</a:t>
            </a:r>
          </a:p>
          <a:p>
            <a:pPr marL="0" indent="0" algn="just">
              <a:buNone/>
            </a:pPr>
            <a:r>
              <a:rPr lang="en-IN" sz="2000" dirty="0" smtClean="0"/>
              <a:t>= </a:t>
            </a:r>
            <a:r>
              <a:rPr lang="en-IN" sz="2000" dirty="0"/>
              <a:t>=	equal to</a:t>
            </a:r>
          </a:p>
          <a:p>
            <a:pPr marL="0" indent="0" algn="just">
              <a:buNone/>
            </a:pPr>
            <a:r>
              <a:rPr lang="en-IN" sz="2000" dirty="0" smtClean="0"/>
              <a:t>!=</a:t>
            </a:r>
            <a:r>
              <a:rPr lang="en-IN" sz="2000" dirty="0"/>
              <a:t>	not equal to</a:t>
            </a:r>
          </a:p>
          <a:p>
            <a:pPr marL="0" indent="0">
              <a:buNone/>
            </a:pPr>
            <a:endParaRPr lang="en-IN" dirty="0"/>
          </a:p>
        </p:txBody>
      </p:sp>
    </p:spTree>
    <p:extLst>
      <p:ext uri="{BB962C8B-B14F-4D97-AF65-F5344CB8AC3E}">
        <p14:creationId xmlns:p14="http://schemas.microsoft.com/office/powerpoint/2010/main" val="2147549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93494327"/>
              </p:ext>
            </p:extLst>
          </p:nvPr>
        </p:nvGraphicFramePr>
        <p:xfrm>
          <a:off x="1371600" y="1219200"/>
          <a:ext cx="7391400" cy="5257801"/>
        </p:xfrm>
        <a:graphic>
          <a:graphicData uri="http://schemas.openxmlformats.org/drawingml/2006/table">
            <a:tbl>
              <a:tblPr/>
              <a:tblGrid>
                <a:gridCol w="753991"/>
                <a:gridCol w="3869335"/>
                <a:gridCol w="2768074"/>
              </a:tblGrid>
              <a:tr h="449552">
                <a:tc>
                  <a:txBody>
                    <a:bodyPr/>
                    <a:lstStyle/>
                    <a:p>
                      <a:pPr algn="ctr" fontAlgn="t"/>
                      <a:r>
                        <a:rPr lang="en-IN" sz="1200" dirty="0">
                          <a:effectLst/>
                        </a:rPr>
                        <a:t>Operator</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Description</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Example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5463">
                <a:tc>
                  <a:txBody>
                    <a:bodyPr/>
                    <a:lstStyle/>
                    <a:p>
                      <a:pPr fontAlgn="t"/>
                      <a:r>
                        <a:rPr lang="en-IN" sz="1200">
                          <a:effectLst/>
                        </a:rPr>
                        <a:t>==</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Checks if the values of two operands are equal or not. If yes, then the condition becomes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(A == B) is not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75">
                <a:tc>
                  <a:txBody>
                    <a:bodyPr/>
                    <a:lstStyle/>
                    <a:p>
                      <a:pPr fontAlgn="t"/>
                      <a:r>
                        <a:rPr lang="en-IN" sz="1200">
                          <a:effectLst/>
                        </a:rPr>
                        <a:t>!=</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Checks if the values of two operands are equal or not. If the values are not equal, then the condition becomes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(A != B) is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75">
                <a:tc>
                  <a:txBody>
                    <a:bodyPr/>
                    <a:lstStyle/>
                    <a:p>
                      <a:pPr fontAlgn="t"/>
                      <a:r>
                        <a:rPr lang="en-IN" sz="1200">
                          <a:effectLst/>
                        </a:rPr>
                        <a:t>&gt;</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rPr>
                        <a:t>Checks if the value of left operand is greater than the value of right operand. If yes, then the condition becomes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rPr>
                        <a:t>(A &gt; B) is not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75">
                <a:tc>
                  <a:txBody>
                    <a:bodyPr/>
                    <a:lstStyle/>
                    <a:p>
                      <a:pPr fontAlgn="t"/>
                      <a:r>
                        <a:rPr lang="en-IN" sz="1200">
                          <a:effectLst/>
                        </a:rPr>
                        <a:t>&lt;</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Checks if the value of left operand is less than the value of right operand. If yes, then the condition becomes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(A &lt; B) is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77286">
                <a:tc>
                  <a:txBody>
                    <a:bodyPr/>
                    <a:lstStyle/>
                    <a:p>
                      <a:pPr fontAlgn="t"/>
                      <a:r>
                        <a:rPr lang="en-IN" sz="1200">
                          <a:effectLst/>
                        </a:rPr>
                        <a:t>&gt;=</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Checks if the value of left operand is greater than or equal to the value of right operand. If yes, then the condition becomes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(A &gt;= B) is not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01375">
                <a:tc>
                  <a:txBody>
                    <a:bodyPr/>
                    <a:lstStyle/>
                    <a:p>
                      <a:pPr fontAlgn="t"/>
                      <a:r>
                        <a:rPr lang="en-IN" sz="1200">
                          <a:effectLst/>
                        </a:rPr>
                        <a:t>&lt;=</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a:effectLst/>
                        </a:rPr>
                        <a:t>Checks if the value of left operand is less than or equal to the value of right operand. If yes, then the condition becomes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200" dirty="0">
                          <a:effectLst/>
                        </a:rPr>
                        <a:t>(A &lt;= B) is true.</a:t>
                      </a:r>
                    </a:p>
                  </a:txBody>
                  <a:tcPr marL="48864" marR="48864" marT="48864" marB="4886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31410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endParaRPr lang="en-IN" dirty="0"/>
          </a:p>
        </p:txBody>
      </p:sp>
      <p:sp>
        <p:nvSpPr>
          <p:cNvPr id="3" name="Content Placeholder 2"/>
          <p:cNvSpPr>
            <a:spLocks noGrp="1"/>
          </p:cNvSpPr>
          <p:nvPr>
            <p:ph idx="1"/>
          </p:nvPr>
        </p:nvSpPr>
        <p:spPr/>
        <p:txBody>
          <a:bodyPr/>
          <a:lstStyle/>
          <a:p>
            <a:pPr marL="0" indent="0">
              <a:buNone/>
            </a:pPr>
            <a:r>
              <a:rPr lang="en-IN" sz="2000" dirty="0"/>
              <a:t>These are used to assign a value of an expression to an identifier</a:t>
            </a:r>
            <a:r>
              <a:rPr lang="en-IN" sz="2000" dirty="0" smtClean="0"/>
              <a:t>.</a:t>
            </a:r>
          </a:p>
          <a:p>
            <a:pPr marL="0" indent="0">
              <a:buNone/>
            </a:pPr>
            <a:endParaRPr lang="en-IN" sz="2000" dirty="0"/>
          </a:p>
          <a:p>
            <a:pPr marL="0" indent="0">
              <a:buNone/>
            </a:pPr>
            <a:r>
              <a:rPr lang="en-IN" sz="2000" dirty="0"/>
              <a:t>= 	Assignment operator.</a:t>
            </a:r>
          </a:p>
          <a:p>
            <a:pPr marL="0" indent="0">
              <a:buNone/>
            </a:pPr>
            <a:endParaRPr lang="en-IN" sz="2000" dirty="0"/>
          </a:p>
          <a:p>
            <a:pPr marL="0" indent="0">
              <a:buNone/>
            </a:pPr>
            <a:r>
              <a:rPr lang="en-IN" sz="2000" dirty="0" smtClean="0"/>
              <a:t>Compound </a:t>
            </a:r>
            <a:r>
              <a:rPr lang="en-IN" sz="2000" dirty="0"/>
              <a:t>assignment operators (or) Short hand assignment operators:-+=, -=, *=, /=, %=</a:t>
            </a:r>
          </a:p>
          <a:p>
            <a:pPr marL="0" indent="0">
              <a:buNone/>
            </a:pPr>
            <a:endParaRPr lang="en-IN" sz="2000" dirty="0" smtClean="0"/>
          </a:p>
          <a:p>
            <a:pPr marL="0" indent="0">
              <a:buNone/>
            </a:pPr>
            <a:endParaRPr lang="en-IN" sz="2000" dirty="0"/>
          </a:p>
          <a:p>
            <a:pPr marL="0" indent="0">
              <a:buNone/>
            </a:pPr>
            <a:r>
              <a:rPr lang="en-IN" sz="2000" dirty="0" smtClean="0"/>
              <a:t>Example</a:t>
            </a:r>
            <a:r>
              <a:rPr lang="en-IN" sz="2000" dirty="0"/>
              <a:t>:-int a=10</a:t>
            </a:r>
            <a:r>
              <a:rPr lang="en-IN" sz="2000" dirty="0" smtClean="0"/>
              <a:t>;</a:t>
            </a:r>
          </a:p>
          <a:p>
            <a:pPr marL="0" indent="0">
              <a:buNone/>
            </a:pPr>
            <a:endParaRPr lang="en-IN" sz="2000" dirty="0"/>
          </a:p>
          <a:p>
            <a:pPr marL="0" indent="0">
              <a:buNone/>
            </a:pPr>
            <a:r>
              <a:rPr lang="en-IN" sz="2000" dirty="0"/>
              <a:t>	a=a+20; (or) a+=20;	</a:t>
            </a:r>
          </a:p>
          <a:p>
            <a:pPr marL="0" indent="0">
              <a:buNone/>
            </a:pPr>
            <a:endParaRPr lang="en-IN" dirty="0"/>
          </a:p>
        </p:txBody>
      </p:sp>
    </p:spTree>
    <p:extLst>
      <p:ext uri="{BB962C8B-B14F-4D97-AF65-F5344CB8AC3E}">
        <p14:creationId xmlns:p14="http://schemas.microsoft.com/office/powerpoint/2010/main" val="815634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55719251"/>
              </p:ext>
            </p:extLst>
          </p:nvPr>
        </p:nvGraphicFramePr>
        <p:xfrm>
          <a:off x="1295400" y="1219200"/>
          <a:ext cx="7162799" cy="5257799"/>
        </p:xfrm>
        <a:graphic>
          <a:graphicData uri="http://schemas.openxmlformats.org/drawingml/2006/table">
            <a:tbl>
              <a:tblPr/>
              <a:tblGrid>
                <a:gridCol w="867525"/>
                <a:gridCol w="3669886"/>
                <a:gridCol w="2625388"/>
              </a:tblGrid>
              <a:tr h="510251">
                <a:tc>
                  <a:txBody>
                    <a:bodyPr/>
                    <a:lstStyle/>
                    <a:p>
                      <a:pPr algn="ctr" fontAlgn="t"/>
                      <a:r>
                        <a:rPr lang="en-IN" sz="1300" dirty="0">
                          <a:effectLst/>
                        </a:rPr>
                        <a:t>Operator</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300">
                          <a:effectLst/>
                        </a:rPr>
                        <a:t>Description</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300">
                          <a:effectLst/>
                        </a:rPr>
                        <a:t>Example</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09914">
                <a:tc>
                  <a:txBody>
                    <a:bodyPr/>
                    <a:lstStyle/>
                    <a:p>
                      <a:pPr fontAlgn="t"/>
                      <a:r>
                        <a:rPr lang="en-IN" sz="1300">
                          <a:effectLst/>
                        </a:rPr>
                        <a:t>=</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Simple assignment operator. Assigns values from right side operands to left side operand</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300" dirty="0">
                          <a:effectLst/>
                        </a:rPr>
                        <a:t>C = A + B will assign the value of A + B to C</a:t>
                      </a:r>
                    </a:p>
                  </a:txBody>
                  <a:tcPr marL="55462" marR="55462" marT="55462" marB="55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9577">
                <a:tc>
                  <a:txBody>
                    <a:bodyPr/>
                    <a:lstStyle/>
                    <a:p>
                      <a:pPr fontAlgn="t"/>
                      <a:r>
                        <a:rPr lang="en-IN" sz="1300">
                          <a:effectLst/>
                        </a:rPr>
                        <a:t>+=</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Add AND assignment operator. It adds the right operand to the left operand and assign the result to the left operand.</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300">
                          <a:effectLst/>
                        </a:rPr>
                        <a:t>C += A is equivalent to C = C + A</a:t>
                      </a:r>
                    </a:p>
                  </a:txBody>
                  <a:tcPr marL="55462" marR="55462" marT="55462" marB="55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09240">
                <a:tc>
                  <a:txBody>
                    <a:bodyPr/>
                    <a:lstStyle/>
                    <a:p>
                      <a:pPr fontAlgn="t"/>
                      <a:r>
                        <a:rPr lang="en-IN" sz="1300">
                          <a:effectLst/>
                        </a:rPr>
                        <a:t>-=</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Subtract AND assignment operator. It subtracts the right operand from the left operand and assigns the result to the left operand.</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300">
                          <a:effectLst/>
                        </a:rPr>
                        <a:t>C -= A is equivalent to C = C - A</a:t>
                      </a:r>
                    </a:p>
                  </a:txBody>
                  <a:tcPr marL="55462" marR="55462" marT="55462" marB="55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09240">
                <a:tc>
                  <a:txBody>
                    <a:bodyPr/>
                    <a:lstStyle/>
                    <a:p>
                      <a:pPr fontAlgn="t"/>
                      <a:r>
                        <a:rPr lang="en-IN" sz="1300">
                          <a:effectLst/>
                        </a:rPr>
                        <a:t>*=</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Multiply AND assignment operator. It multiplies the right operand with the left operand and assigns the result to the left operand.</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300">
                          <a:effectLst/>
                        </a:rPr>
                        <a:t>C *= A is equivalent to C = C * A</a:t>
                      </a:r>
                    </a:p>
                  </a:txBody>
                  <a:tcPr marL="55462" marR="55462" marT="55462" marB="55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9577">
                <a:tc>
                  <a:txBody>
                    <a:bodyPr/>
                    <a:lstStyle/>
                    <a:p>
                      <a:pPr fontAlgn="t"/>
                      <a:r>
                        <a:rPr lang="en-IN" sz="1300">
                          <a:effectLst/>
                        </a:rPr>
                        <a:t>/=</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Divide AND assignment operator. It divides the left operand with the right operand and assigns the result to the left operand.</a:t>
                      </a:r>
                    </a:p>
                  </a:txBody>
                  <a:tcPr marL="55462" marR="55462" marT="55462" marB="554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300" dirty="0">
                          <a:effectLst/>
                        </a:rPr>
                        <a:t>C /= A is equivalent to C = C / A</a:t>
                      </a:r>
                    </a:p>
                  </a:txBody>
                  <a:tcPr marL="55462" marR="55462" marT="55462" marB="55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18795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21590251"/>
              </p:ext>
            </p:extLst>
          </p:nvPr>
        </p:nvGraphicFramePr>
        <p:xfrm>
          <a:off x="1371600" y="1219200"/>
          <a:ext cx="6934200" cy="5257801"/>
        </p:xfrm>
        <a:graphic>
          <a:graphicData uri="http://schemas.openxmlformats.org/drawingml/2006/table">
            <a:tbl>
              <a:tblPr/>
              <a:tblGrid>
                <a:gridCol w="2311400"/>
                <a:gridCol w="2311400"/>
                <a:gridCol w="2311400"/>
              </a:tblGrid>
              <a:tr h="1568116">
                <a:tc>
                  <a:txBody>
                    <a:bodyPr/>
                    <a:lstStyle/>
                    <a:p>
                      <a:pPr fontAlgn="t"/>
                      <a:r>
                        <a:rPr lang="en-IN" sz="1400" dirty="0">
                          <a:effectLst/>
                        </a:rPr>
                        <a:t>%=</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Modulus AND assignment operator. It takes modulus using two operands and assigns the result to the left operand.</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C %= A is equivalent to C = C % A</a:t>
                      </a:r>
                    </a:p>
                  </a:txBody>
                  <a:tcPr marL="57651" marR="57651" marT="57651" marB="5765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7937">
                <a:tc>
                  <a:txBody>
                    <a:bodyPr/>
                    <a:lstStyle/>
                    <a:p>
                      <a:pPr fontAlgn="t"/>
                      <a:r>
                        <a:rPr lang="en-IN" sz="1400">
                          <a:effectLst/>
                        </a:rPr>
                        <a:t>&lt;&lt;=</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Left shift AND assignment operator.</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C &lt;&lt;= 2 is same as C = C &lt;&lt; 2</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7937">
                <a:tc>
                  <a:txBody>
                    <a:bodyPr/>
                    <a:lstStyle/>
                    <a:p>
                      <a:pPr fontAlgn="t"/>
                      <a:r>
                        <a:rPr lang="en-IN" sz="1400">
                          <a:effectLst/>
                        </a:rPr>
                        <a:t>&gt;&gt;=</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Right shift AND assignment operator.</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C &gt;&gt;= 2 is same as C = C &gt;&gt; 2</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7937">
                <a:tc>
                  <a:txBody>
                    <a:bodyPr/>
                    <a:lstStyle/>
                    <a:p>
                      <a:pPr fontAlgn="t"/>
                      <a:r>
                        <a:rPr lang="en-IN" sz="1400">
                          <a:effectLst/>
                        </a:rPr>
                        <a:t>&amp;=</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Bitwise AND assignment operator.</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C &amp;= 2 is same as C = C &amp; 2</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7937">
                <a:tc>
                  <a:txBody>
                    <a:bodyPr/>
                    <a:lstStyle/>
                    <a:p>
                      <a:pPr fontAlgn="t"/>
                      <a:r>
                        <a:rPr lang="en-IN" sz="1400">
                          <a:effectLst/>
                        </a:rPr>
                        <a:t>^=</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Bitwise exclusive OR and assignment operator.</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C ^= 2 is same as C = C ^ 2</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37937">
                <a:tc>
                  <a:txBody>
                    <a:bodyPr/>
                    <a:lstStyle/>
                    <a:p>
                      <a:pPr fontAlgn="t"/>
                      <a:r>
                        <a:rPr lang="en-IN" sz="1400">
                          <a:effectLst/>
                        </a:rPr>
                        <a:t>|=</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Bitwise inclusive OR and assignment operator.</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C |= 2 is same as C = C | 2</a:t>
                      </a:r>
                    </a:p>
                  </a:txBody>
                  <a:tcPr marL="57651" marR="57651" marT="57651" marB="576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24786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 and Decrement operators</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t>These are used to control the loops in an effective </a:t>
            </a:r>
            <a:r>
              <a:rPr lang="en-IN" sz="2000" dirty="0" smtClean="0"/>
              <a:t>method</a:t>
            </a:r>
          </a:p>
          <a:p>
            <a:pPr marL="0" indent="0">
              <a:buNone/>
            </a:pPr>
            <a:endParaRPr lang="en-IN" sz="2000" dirty="0"/>
          </a:p>
          <a:p>
            <a:pPr marL="0" indent="0">
              <a:buNone/>
            </a:pPr>
            <a:r>
              <a:rPr lang="en-IN" sz="2000" b="1" dirty="0" smtClean="0"/>
              <a:t>Increment </a:t>
            </a:r>
            <a:r>
              <a:rPr lang="en-IN" sz="2000" b="1" dirty="0"/>
              <a:t>operators</a:t>
            </a:r>
            <a:r>
              <a:rPr lang="en-IN" sz="2000" dirty="0"/>
              <a:t>:- </a:t>
            </a:r>
            <a:r>
              <a:rPr lang="en-IN" sz="1800" dirty="0"/>
              <a:t>The symbol '++'  is used for incrementing by 1</a:t>
            </a:r>
            <a:r>
              <a:rPr lang="en-IN" sz="1800" dirty="0" smtClean="0"/>
              <a:t>.</a:t>
            </a:r>
            <a:endParaRPr lang="en-IN" sz="2000" dirty="0" smtClean="0"/>
          </a:p>
          <a:p>
            <a:pPr marL="0" indent="0">
              <a:buNone/>
            </a:pPr>
            <a:endParaRPr lang="en-IN" sz="2000" dirty="0"/>
          </a:p>
          <a:p>
            <a:pPr marL="0" indent="0">
              <a:buNone/>
            </a:pPr>
            <a:endParaRPr lang="en-IN" sz="2000" dirty="0"/>
          </a:p>
          <a:p>
            <a:pPr marL="0" indent="0">
              <a:buNone/>
            </a:pPr>
            <a:r>
              <a:rPr lang="en-IN" sz="2000" b="1" dirty="0" smtClean="0"/>
              <a:t>Syntax</a:t>
            </a:r>
            <a:r>
              <a:rPr lang="en-IN" sz="2000" dirty="0" smtClean="0"/>
              <a:t>:-</a:t>
            </a:r>
            <a:r>
              <a:rPr lang="en-IN" sz="2000" dirty="0"/>
              <a:t> </a:t>
            </a:r>
            <a:r>
              <a:rPr lang="en-IN" sz="2000" dirty="0" smtClean="0"/>
              <a:t>  ++</a:t>
            </a:r>
            <a:r>
              <a:rPr lang="en-IN" sz="2000" dirty="0"/>
              <a:t>identifier; 		(prefix increment)</a:t>
            </a:r>
          </a:p>
          <a:p>
            <a:pPr marL="0" indent="0">
              <a:buNone/>
            </a:pPr>
            <a:r>
              <a:rPr lang="en-IN" sz="2000" dirty="0"/>
              <a:t>	   </a:t>
            </a:r>
            <a:r>
              <a:rPr lang="en-IN" sz="2000" dirty="0" smtClean="0"/>
              <a:t> identifier</a:t>
            </a:r>
            <a:r>
              <a:rPr lang="en-IN" sz="2000" dirty="0"/>
              <a:t>++; 		(postfix increment</a:t>
            </a:r>
            <a:r>
              <a:rPr lang="en-IN" sz="2000" dirty="0" smtClean="0"/>
              <a:t>)</a:t>
            </a:r>
          </a:p>
          <a:p>
            <a:pPr marL="0" indent="0">
              <a:buNone/>
            </a:pPr>
            <a:endParaRPr lang="en-IN" sz="2000" dirty="0"/>
          </a:p>
          <a:p>
            <a:pPr marL="0" indent="0">
              <a:buNone/>
            </a:pPr>
            <a:endParaRPr lang="en-IN" sz="2000" dirty="0"/>
          </a:p>
          <a:p>
            <a:pPr marL="0" indent="0">
              <a:buNone/>
            </a:pPr>
            <a:r>
              <a:rPr lang="en-IN" sz="2000" b="1" dirty="0"/>
              <a:t>Example</a:t>
            </a:r>
            <a:r>
              <a:rPr lang="en-IN" sz="2000" dirty="0"/>
              <a:t>:-  int a=10,b;</a:t>
            </a:r>
          </a:p>
          <a:p>
            <a:pPr marL="0" indent="0">
              <a:buNone/>
            </a:pPr>
            <a:r>
              <a:rPr lang="en-IN" sz="2000" dirty="0"/>
              <a:t>	  </a:t>
            </a:r>
            <a:r>
              <a:rPr lang="en-IN" sz="2000" dirty="0" smtClean="0"/>
              <a:t>b=a</a:t>
            </a:r>
            <a:r>
              <a:rPr lang="en-IN" sz="2000" dirty="0"/>
              <a:t>++      		here o/p : a=11,b=10</a:t>
            </a:r>
          </a:p>
          <a:p>
            <a:pPr marL="0" indent="0">
              <a:buNone/>
            </a:pPr>
            <a:r>
              <a:rPr lang="en-IN" sz="2000" dirty="0"/>
              <a:t>	 </a:t>
            </a:r>
            <a:r>
              <a:rPr lang="en-IN" sz="2000" dirty="0" smtClean="0"/>
              <a:t> b</a:t>
            </a:r>
            <a:r>
              <a:rPr lang="en-IN" sz="2000" dirty="0"/>
              <a:t>=++a      		here o/p : a=11,b=11</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748850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b="1" dirty="0"/>
              <a:t>Decrement operators</a:t>
            </a:r>
            <a:r>
              <a:rPr lang="en-IN" sz="2000" dirty="0"/>
              <a:t>:- </a:t>
            </a:r>
            <a:r>
              <a:rPr lang="en-IN" sz="1800" dirty="0"/>
              <a:t>The symbol '--'  is used for decrementing by 1.</a:t>
            </a:r>
            <a:endParaRPr lang="en-IN" sz="2000" dirty="0"/>
          </a:p>
          <a:p>
            <a:pPr marL="0" indent="0" algn="just">
              <a:buNone/>
            </a:pPr>
            <a:r>
              <a:rPr lang="en-IN" sz="2000" dirty="0"/>
              <a:t>      </a:t>
            </a:r>
            <a:endParaRPr lang="en-IN" sz="2000" dirty="0" smtClean="0"/>
          </a:p>
          <a:p>
            <a:pPr marL="0" indent="0" algn="just">
              <a:buNone/>
            </a:pPr>
            <a:r>
              <a:rPr lang="en-IN" sz="2000" dirty="0" smtClean="0"/>
              <a:t> </a:t>
            </a:r>
            <a:r>
              <a:rPr lang="en-IN" sz="2000" b="1" dirty="0"/>
              <a:t>Syntax</a:t>
            </a:r>
            <a:r>
              <a:rPr lang="en-IN" sz="2000" dirty="0"/>
              <a:t>:-  	</a:t>
            </a:r>
            <a:r>
              <a:rPr lang="en-IN" sz="2000" dirty="0" smtClean="0"/>
              <a:t>--</a:t>
            </a:r>
            <a:r>
              <a:rPr lang="en-IN" sz="2000" dirty="0"/>
              <a:t>identifier; 		(prefix decrement)</a:t>
            </a:r>
          </a:p>
          <a:p>
            <a:pPr marL="0" indent="0" algn="just">
              <a:buNone/>
            </a:pPr>
            <a:r>
              <a:rPr lang="en-IN" sz="2000" dirty="0"/>
              <a:t>	      </a:t>
            </a:r>
            <a:r>
              <a:rPr lang="en-IN" sz="2000" dirty="0" smtClean="0"/>
              <a:t>            identifier-</a:t>
            </a:r>
            <a:r>
              <a:rPr lang="en-IN" sz="2000" dirty="0"/>
              <a:t>-; 		(postfix decrement)	</a:t>
            </a:r>
          </a:p>
          <a:p>
            <a:pPr marL="0" indent="0" algn="just">
              <a:buNone/>
            </a:pPr>
            <a:endParaRPr lang="en-IN" sz="2000" dirty="0" smtClean="0"/>
          </a:p>
          <a:p>
            <a:pPr marL="0" indent="0" algn="just">
              <a:buNone/>
            </a:pPr>
            <a:r>
              <a:rPr lang="en-IN" sz="2000" b="1" dirty="0" smtClean="0"/>
              <a:t>Example</a:t>
            </a:r>
            <a:r>
              <a:rPr lang="en-IN" sz="2000" dirty="0"/>
              <a:t>:-  int a=10,b;</a:t>
            </a:r>
          </a:p>
          <a:p>
            <a:pPr marL="0" indent="0" algn="just">
              <a:buNone/>
            </a:pPr>
            <a:r>
              <a:rPr lang="en-IN" sz="2000" dirty="0"/>
              <a:t>	</a:t>
            </a:r>
            <a:r>
              <a:rPr lang="en-IN" sz="2000" dirty="0" smtClean="0"/>
              <a:t> </a:t>
            </a:r>
            <a:r>
              <a:rPr lang="en-IN" sz="2000" dirty="0"/>
              <a:t>b=a--      		here o/p : a=9,b=10</a:t>
            </a:r>
          </a:p>
          <a:p>
            <a:pPr marL="0" indent="0" algn="just">
              <a:buNone/>
            </a:pPr>
            <a:r>
              <a:rPr lang="en-IN" sz="2000" dirty="0"/>
              <a:t> 	 b=--a     		</a:t>
            </a:r>
            <a:r>
              <a:rPr lang="en-IN" sz="2000" dirty="0" smtClean="0"/>
              <a:t>                 here </a:t>
            </a:r>
            <a:r>
              <a:rPr lang="en-IN" sz="2000" dirty="0"/>
              <a:t>o/p : a=9,b=9</a:t>
            </a:r>
          </a:p>
          <a:p>
            <a:pPr marL="0" indent="0">
              <a:buNone/>
            </a:pPr>
            <a:endParaRPr lang="en-IN" dirty="0"/>
          </a:p>
        </p:txBody>
      </p:sp>
    </p:spTree>
    <p:extLst>
      <p:ext uri="{BB962C8B-B14F-4D97-AF65-F5344CB8AC3E}">
        <p14:creationId xmlns:p14="http://schemas.microsoft.com/office/powerpoint/2010/main" val="4184329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endParaRPr lang="en-IN" dirty="0"/>
          </a:p>
        </p:txBody>
      </p:sp>
      <p:sp>
        <p:nvSpPr>
          <p:cNvPr id="3" name="Content Placeholder 2"/>
          <p:cNvSpPr>
            <a:spLocks noGrp="1"/>
          </p:cNvSpPr>
          <p:nvPr>
            <p:ph idx="1"/>
          </p:nvPr>
        </p:nvSpPr>
        <p:spPr/>
        <p:txBody>
          <a:bodyPr/>
          <a:lstStyle/>
          <a:p>
            <a:pPr marL="0" indent="0" algn="just">
              <a:buNone/>
            </a:pPr>
            <a:r>
              <a:rPr lang="en-IN" sz="2400" dirty="0"/>
              <a:t>These are used for manipulating data at bit level they are two types</a:t>
            </a:r>
            <a:r>
              <a:rPr lang="en-IN" sz="2400" dirty="0" smtClean="0"/>
              <a:t>:</a:t>
            </a:r>
          </a:p>
          <a:p>
            <a:pPr marL="0" indent="0" algn="just">
              <a:buNone/>
            </a:pPr>
            <a:endParaRPr lang="en-IN" sz="2400" dirty="0"/>
          </a:p>
          <a:p>
            <a:pPr marL="0" indent="0" algn="just">
              <a:buNone/>
            </a:pPr>
            <a:r>
              <a:rPr lang="en-IN" sz="2400" dirty="0"/>
              <a:t>    1.	Bitwise logical operators.</a:t>
            </a:r>
          </a:p>
          <a:p>
            <a:pPr marL="0" indent="0" algn="just">
              <a:buNone/>
            </a:pPr>
            <a:r>
              <a:rPr lang="en-IN" sz="2400" dirty="0"/>
              <a:t>    2.	Bitwise shift operators.</a:t>
            </a:r>
          </a:p>
          <a:p>
            <a:pPr marL="0" indent="0">
              <a:buNone/>
            </a:pPr>
            <a:endParaRPr lang="en-IN" dirty="0"/>
          </a:p>
        </p:txBody>
      </p:sp>
    </p:spTree>
    <p:extLst>
      <p:ext uri="{BB962C8B-B14F-4D97-AF65-F5344CB8AC3E}">
        <p14:creationId xmlns:p14="http://schemas.microsoft.com/office/powerpoint/2010/main" val="586900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Bit wise logical </a:t>
            </a:r>
            <a:r>
              <a:rPr lang="en-US" dirty="0" smtClean="0"/>
              <a:t>operators</a:t>
            </a:r>
            <a:endParaRPr lang="en-IN" dirty="0"/>
          </a:p>
        </p:txBody>
      </p:sp>
      <p:sp>
        <p:nvSpPr>
          <p:cNvPr id="3" name="Content Placeholder 2"/>
          <p:cNvSpPr>
            <a:spLocks noGrp="1"/>
          </p:cNvSpPr>
          <p:nvPr>
            <p:ph idx="1"/>
          </p:nvPr>
        </p:nvSpPr>
        <p:spPr/>
        <p:txBody>
          <a:bodyPr/>
          <a:lstStyle/>
          <a:p>
            <a:pPr marL="0" indent="0">
              <a:buNone/>
            </a:pPr>
            <a:r>
              <a:rPr lang="en-IN" sz="2000" dirty="0"/>
              <a:t>These are used for the bitwise logical decision making</a:t>
            </a:r>
            <a:r>
              <a:rPr lang="en-IN" sz="2000" dirty="0" smtClean="0"/>
              <a:t>.</a:t>
            </a:r>
          </a:p>
          <a:p>
            <a:pPr marL="0" indent="0">
              <a:buNone/>
            </a:pPr>
            <a:endParaRPr lang="en-IN" sz="2000" dirty="0"/>
          </a:p>
          <a:p>
            <a:pPr marL="0" indent="0">
              <a:buNone/>
            </a:pPr>
            <a:r>
              <a:rPr lang="en-IN" sz="2000" dirty="0"/>
              <a:t>&amp; bitwise AND</a:t>
            </a:r>
          </a:p>
          <a:p>
            <a:pPr marL="0" indent="0">
              <a:buNone/>
            </a:pPr>
            <a:r>
              <a:rPr lang="en-IN" sz="2000" dirty="0"/>
              <a:t>|   bitwise OR</a:t>
            </a:r>
          </a:p>
          <a:p>
            <a:pPr marL="0" indent="0">
              <a:buNone/>
            </a:pPr>
            <a:r>
              <a:rPr lang="en-IN" sz="2000" dirty="0"/>
              <a:t>^  bitwise exclusive OR</a:t>
            </a:r>
          </a:p>
          <a:p>
            <a:pPr marL="0" indent="0">
              <a:buNone/>
            </a:pPr>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4003267505"/>
              </p:ext>
            </p:extLst>
          </p:nvPr>
        </p:nvGraphicFramePr>
        <p:xfrm>
          <a:off x="1523999" y="3733800"/>
          <a:ext cx="7372351" cy="1371600"/>
        </p:xfrm>
        <a:graphic>
          <a:graphicData uri="http://schemas.openxmlformats.org/presentationml/2006/ole">
            <mc:AlternateContent xmlns:mc="http://schemas.openxmlformats.org/markup-compatibility/2006">
              <mc:Choice xmlns:v="urn:schemas-microsoft-com:vml" Requires="v">
                <p:oleObj spid="_x0000_s7426" name="Document" r:id="rId3" imgW="6782906" imgH="1089759" progId="Word.Document.12">
                  <p:embed/>
                </p:oleObj>
              </mc:Choice>
              <mc:Fallback>
                <p:oleObj name="Document" r:id="rId3" imgW="6782906" imgH="1089759" progId="Word.Document.12">
                  <p:embed/>
                  <p:pic>
                    <p:nvPicPr>
                      <p:cNvPr id="0" name=""/>
                      <p:cNvPicPr/>
                      <p:nvPr/>
                    </p:nvPicPr>
                    <p:blipFill>
                      <a:blip r:embed="rId4"/>
                      <a:stretch>
                        <a:fillRect/>
                      </a:stretch>
                    </p:blipFill>
                    <p:spPr>
                      <a:xfrm>
                        <a:off x="1523999" y="3733800"/>
                        <a:ext cx="7372351" cy="1371600"/>
                      </a:xfrm>
                      <a:prstGeom prst="rect">
                        <a:avLst/>
                      </a:prstGeom>
                    </p:spPr>
                  </p:pic>
                </p:oleObj>
              </mc:Fallback>
            </mc:AlternateContent>
          </a:graphicData>
        </a:graphic>
      </p:graphicFrame>
    </p:spTree>
    <p:extLst>
      <p:ext uri="{BB962C8B-B14F-4D97-AF65-F5344CB8AC3E}">
        <p14:creationId xmlns:p14="http://schemas.microsoft.com/office/powerpoint/2010/main" val="2600749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shift operators</a:t>
            </a:r>
            <a:endParaRPr lang="en-IN" dirty="0"/>
          </a:p>
        </p:txBody>
      </p:sp>
      <p:sp>
        <p:nvSpPr>
          <p:cNvPr id="3" name="Content Placeholder 2"/>
          <p:cNvSpPr>
            <a:spLocks noGrp="1"/>
          </p:cNvSpPr>
          <p:nvPr>
            <p:ph idx="1"/>
          </p:nvPr>
        </p:nvSpPr>
        <p:spPr/>
        <p:txBody>
          <a:bodyPr/>
          <a:lstStyle/>
          <a:p>
            <a:pPr marL="0" indent="0" algn="just">
              <a:buNone/>
            </a:pPr>
            <a:r>
              <a:rPr lang="en-IN" sz="2000" dirty="0"/>
              <a:t>The shift operators take binary patterns and shift the bits to the left or right</a:t>
            </a:r>
            <a:r>
              <a:rPr lang="en-IN" sz="2000" dirty="0" smtClean="0"/>
              <a:t>.</a:t>
            </a:r>
          </a:p>
          <a:p>
            <a:pPr marL="0" indent="0" algn="just">
              <a:buNone/>
            </a:pPr>
            <a:endParaRPr lang="en-IN" sz="2000" dirty="0"/>
          </a:p>
          <a:p>
            <a:pPr marL="0" indent="0" algn="just">
              <a:buNone/>
            </a:pPr>
            <a:r>
              <a:rPr lang="en-IN" sz="2000" dirty="0"/>
              <a:t>&lt;&lt; - left shift—is used for multiplication</a:t>
            </a:r>
          </a:p>
          <a:p>
            <a:pPr marL="0" indent="0" algn="just">
              <a:buNone/>
            </a:pPr>
            <a:r>
              <a:rPr lang="en-IN" sz="2000" dirty="0"/>
              <a:t>12 * 2 = 12 &lt;&lt; </a:t>
            </a:r>
            <a:r>
              <a:rPr lang="en-IN" sz="2000" dirty="0" smtClean="0"/>
              <a:t>1</a:t>
            </a:r>
          </a:p>
          <a:p>
            <a:pPr marL="0" indent="0" algn="just">
              <a:buNone/>
            </a:pPr>
            <a:endParaRPr lang="en-IN" sz="2000" dirty="0"/>
          </a:p>
          <a:p>
            <a:pPr marL="0" indent="0" algn="just">
              <a:buNone/>
            </a:pPr>
            <a:r>
              <a:rPr lang="en-IN" sz="2000" dirty="0"/>
              <a:t>&gt;&gt;  - right shift—is used for division</a:t>
            </a:r>
          </a:p>
          <a:p>
            <a:pPr marL="0" indent="0" algn="just">
              <a:buNone/>
            </a:pPr>
            <a:r>
              <a:rPr lang="en-IN" sz="2000" dirty="0"/>
              <a:t>12 / 2 = 12 &gt;&gt; 1</a:t>
            </a:r>
          </a:p>
          <a:p>
            <a:pPr marL="0" indent="0">
              <a:buNone/>
            </a:pPr>
            <a:endParaRPr lang="en-IN" dirty="0"/>
          </a:p>
        </p:txBody>
      </p:sp>
    </p:spTree>
    <p:extLst>
      <p:ext uri="{BB962C8B-B14F-4D97-AF65-F5344CB8AC3E}">
        <p14:creationId xmlns:p14="http://schemas.microsoft.com/office/powerpoint/2010/main" val="37977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algn="just"/>
            <a:r>
              <a:rPr lang="en-US" sz="2000" b="1" dirty="0"/>
              <a:t>Coding and Implementation: </a:t>
            </a:r>
            <a:r>
              <a:rPr lang="en-US" sz="2000" dirty="0"/>
              <a:t>Coding is a process of converting </a:t>
            </a:r>
            <a:r>
              <a:rPr lang="en-IN" sz="2000" dirty="0"/>
              <a:t> </a:t>
            </a:r>
            <a:r>
              <a:rPr lang="en-US" sz="2000" dirty="0" smtClean="0"/>
              <a:t>the </a:t>
            </a:r>
            <a:r>
              <a:rPr lang="en-US" sz="2000" dirty="0"/>
              <a:t>algorithm solution of flow chart in computer program.  </a:t>
            </a:r>
            <a:r>
              <a:rPr lang="en-US" sz="2000" dirty="0" smtClean="0"/>
              <a:t>In </a:t>
            </a:r>
            <a:r>
              <a:rPr lang="en-US" sz="2000" dirty="0"/>
              <a:t>this </a:t>
            </a:r>
            <a:r>
              <a:rPr lang="en-US" sz="2000" dirty="0" smtClean="0"/>
              <a:t>process </a:t>
            </a:r>
            <a:r>
              <a:rPr lang="en-US" sz="2000" dirty="0"/>
              <a:t>each and every step of algorithm is converted to instructions of selected computer programming language. </a:t>
            </a:r>
            <a:endParaRPr lang="en-US" sz="2000" dirty="0" smtClean="0"/>
          </a:p>
          <a:p>
            <a:pPr marL="0" indent="0" algn="just">
              <a:buNone/>
            </a:pPr>
            <a:endParaRPr lang="en-US" sz="2000" dirty="0" smtClean="0"/>
          </a:p>
          <a:p>
            <a:pPr marL="0" lvl="0" indent="0">
              <a:buNone/>
            </a:pPr>
            <a:r>
              <a:rPr lang="en-US" sz="2000" dirty="0" smtClean="0"/>
              <a:t>Before </a:t>
            </a:r>
            <a:r>
              <a:rPr lang="en-US" sz="2000" dirty="0"/>
              <a:t>selecting the programming language we must follow three considerations.</a:t>
            </a:r>
            <a:endParaRPr lang="en-IN" sz="2000" dirty="0"/>
          </a:p>
          <a:p>
            <a:pPr>
              <a:buFont typeface="Wingdings" pitchFamily="2" charset="2"/>
              <a:buChar char="ü"/>
            </a:pPr>
            <a:r>
              <a:rPr lang="en-US" sz="2000" b="1" dirty="0" smtClean="0"/>
              <a:t>Nature </a:t>
            </a:r>
            <a:r>
              <a:rPr lang="en-US" sz="2000" b="1" dirty="0"/>
              <a:t>of problem</a:t>
            </a:r>
            <a:endParaRPr lang="en-IN" sz="2000" dirty="0"/>
          </a:p>
          <a:p>
            <a:pPr>
              <a:buFont typeface="Wingdings" pitchFamily="2" charset="2"/>
              <a:buChar char="ü"/>
            </a:pPr>
            <a:r>
              <a:rPr lang="en-US" sz="2000" b="1" dirty="0" smtClean="0"/>
              <a:t>Programming </a:t>
            </a:r>
            <a:r>
              <a:rPr lang="en-US" sz="2000" b="1" dirty="0"/>
              <a:t>language available.</a:t>
            </a:r>
            <a:endParaRPr lang="en-IN" sz="2000" dirty="0"/>
          </a:p>
          <a:p>
            <a:pPr>
              <a:buFont typeface="Wingdings" pitchFamily="2" charset="2"/>
              <a:buChar char="ü"/>
            </a:pPr>
            <a:r>
              <a:rPr lang="en-US" sz="2000" b="1" dirty="0" smtClean="0"/>
              <a:t>Limitations </a:t>
            </a:r>
            <a:r>
              <a:rPr lang="en-US" sz="2000" b="1" dirty="0"/>
              <a:t>of computer.</a:t>
            </a:r>
            <a:endParaRPr lang="en-IN" sz="2000" dirty="0"/>
          </a:p>
          <a:p>
            <a:endParaRPr lang="en-IN" dirty="0"/>
          </a:p>
        </p:txBody>
      </p:sp>
    </p:spTree>
    <p:extLst>
      <p:ext uri="{BB962C8B-B14F-4D97-AF65-F5344CB8AC3E}">
        <p14:creationId xmlns:p14="http://schemas.microsoft.com/office/powerpoint/2010/main" val="1959222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OPERATORS</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a:t>Ternary operator  (or) Condition operator</a:t>
            </a:r>
            <a:r>
              <a:rPr lang="en-IN" sz="2800" dirty="0" smtClean="0"/>
              <a:t>:-</a:t>
            </a:r>
          </a:p>
          <a:p>
            <a:pPr marL="0" indent="0" algn="just">
              <a:buNone/>
            </a:pPr>
            <a:r>
              <a:rPr lang="en-IN" sz="2000" dirty="0" smtClean="0"/>
              <a:t>A </a:t>
            </a:r>
            <a:r>
              <a:rPr lang="en-IN" sz="2000" dirty="0"/>
              <a:t>Ternary operator is represented as "?:" It is used to construct a conditional expression. The general form of ternary operator is exp1?exp2:exp3; here exp1 , exp2 , exp3 are expressions.</a:t>
            </a:r>
          </a:p>
          <a:p>
            <a:pPr marL="0" indent="0" algn="just">
              <a:buNone/>
            </a:pPr>
            <a:r>
              <a:rPr lang="en-IN" sz="2000" dirty="0"/>
              <a:t>	</a:t>
            </a:r>
            <a:endParaRPr lang="en-IN" sz="2000" dirty="0" smtClean="0"/>
          </a:p>
          <a:p>
            <a:pPr marL="0" indent="0" algn="just">
              <a:buNone/>
            </a:pPr>
            <a:r>
              <a:rPr lang="en-IN" sz="2000" dirty="0" smtClean="0"/>
              <a:t>If </a:t>
            </a:r>
            <a:r>
              <a:rPr lang="en-IN" sz="2000" dirty="0"/>
              <a:t>exp1 is true, then exp2 is evaluated and its value becomes the value of expression. If exp1 is false, then the exp3 is evaluated and its value becomes the value of the expression</a:t>
            </a:r>
            <a:r>
              <a:rPr lang="en-IN" sz="2000" dirty="0" smtClean="0"/>
              <a:t>.</a:t>
            </a:r>
          </a:p>
          <a:p>
            <a:pPr marL="0" indent="0" algn="just">
              <a:buNone/>
            </a:pPr>
            <a:endParaRPr lang="en-IN" sz="2000" dirty="0"/>
          </a:p>
          <a:p>
            <a:pPr marL="0" indent="0">
              <a:buNone/>
            </a:pPr>
            <a:endParaRPr lang="en-IN" dirty="0"/>
          </a:p>
        </p:txBody>
      </p:sp>
    </p:spTree>
    <p:extLst>
      <p:ext uri="{BB962C8B-B14F-4D97-AF65-F5344CB8AC3E}">
        <p14:creationId xmlns:p14="http://schemas.microsoft.com/office/powerpoint/2010/main" val="3393643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458213"/>
            <a:ext cx="6628518" cy="43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8931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1219200" y="1219201"/>
            <a:ext cx="2667000" cy="5257799"/>
          </a:xfrm>
        </p:spPr>
        <p:txBody>
          <a:bodyPr>
            <a:normAutofit/>
          </a:bodyPr>
          <a:lstStyle/>
          <a:p>
            <a:pPr marL="0" indent="0">
              <a:buNone/>
            </a:pPr>
            <a:r>
              <a:rPr lang="en-IN" dirty="0" smtClean="0"/>
              <a:t>Example:</a:t>
            </a:r>
          </a:p>
          <a:p>
            <a:pPr marL="0" indent="0">
              <a:buNone/>
            </a:pPr>
            <a:endParaRPr lang="en-IN" dirty="0"/>
          </a:p>
          <a:p>
            <a:pPr marL="0" indent="0">
              <a:buNone/>
            </a:pPr>
            <a:r>
              <a:rPr lang="en-IN" sz="1800" dirty="0"/>
              <a:t>c</a:t>
            </a:r>
            <a:r>
              <a:rPr lang="en-IN" sz="1800" dirty="0" smtClean="0"/>
              <a:t>har result;</a:t>
            </a:r>
          </a:p>
          <a:p>
            <a:pPr marL="0" indent="0">
              <a:buNone/>
            </a:pPr>
            <a:r>
              <a:rPr lang="en-IN" sz="1800" dirty="0"/>
              <a:t>i</a:t>
            </a:r>
            <a:r>
              <a:rPr lang="en-IN" sz="1800" dirty="0" smtClean="0"/>
              <a:t>nt marks;</a:t>
            </a:r>
          </a:p>
          <a:p>
            <a:pPr marL="0" indent="0">
              <a:buNone/>
            </a:pPr>
            <a:r>
              <a:rPr lang="en-IN" sz="1800" dirty="0" smtClean="0"/>
              <a:t>If(marks&gt;33)</a:t>
            </a:r>
          </a:p>
          <a:p>
            <a:pPr marL="0" indent="0">
              <a:buNone/>
            </a:pPr>
            <a:r>
              <a:rPr lang="en-IN" sz="1800" dirty="0" smtClean="0"/>
              <a:t>{</a:t>
            </a:r>
          </a:p>
          <a:p>
            <a:pPr marL="0" indent="0">
              <a:buNone/>
            </a:pPr>
            <a:r>
              <a:rPr lang="en-IN" sz="1800" dirty="0"/>
              <a:t>r</a:t>
            </a:r>
            <a:r>
              <a:rPr lang="en-IN" sz="1800" dirty="0" smtClean="0"/>
              <a:t>esult=‘p’;</a:t>
            </a:r>
          </a:p>
          <a:p>
            <a:pPr marL="0" indent="0">
              <a:buNone/>
            </a:pPr>
            <a:r>
              <a:rPr lang="en-IN" sz="1800" dirty="0" smtClean="0"/>
              <a:t>}</a:t>
            </a:r>
          </a:p>
          <a:p>
            <a:pPr marL="0" indent="0">
              <a:buNone/>
            </a:pPr>
            <a:r>
              <a:rPr lang="en-IN" sz="1800" dirty="0"/>
              <a:t>e</a:t>
            </a:r>
            <a:r>
              <a:rPr lang="en-IN" sz="1800" dirty="0" smtClean="0"/>
              <a:t>lse</a:t>
            </a:r>
          </a:p>
          <a:p>
            <a:pPr marL="0" indent="0">
              <a:buNone/>
            </a:pPr>
            <a:r>
              <a:rPr lang="en-IN" sz="1800" dirty="0" smtClean="0"/>
              <a:t>{</a:t>
            </a:r>
          </a:p>
          <a:p>
            <a:pPr marL="0" indent="0">
              <a:buNone/>
            </a:pPr>
            <a:r>
              <a:rPr lang="en-IN" sz="1800" dirty="0"/>
              <a:t>r</a:t>
            </a:r>
            <a:r>
              <a:rPr lang="en-IN" sz="1800" dirty="0" smtClean="0"/>
              <a:t>esult=‘f’;</a:t>
            </a:r>
          </a:p>
          <a:p>
            <a:pPr marL="0" indent="0">
              <a:buNone/>
            </a:pPr>
            <a:r>
              <a:rPr lang="en-IN" sz="1800" dirty="0" smtClean="0"/>
              <a:t>}</a:t>
            </a:r>
          </a:p>
          <a:p>
            <a:pPr marL="0" indent="0">
              <a:buNone/>
            </a:pPr>
            <a:endParaRPr lang="en-IN" dirty="0" smtClean="0"/>
          </a:p>
        </p:txBody>
      </p:sp>
      <p:sp>
        <p:nvSpPr>
          <p:cNvPr id="5" name="Content Placeholder 2"/>
          <p:cNvSpPr txBox="1">
            <a:spLocks/>
          </p:cNvSpPr>
          <p:nvPr/>
        </p:nvSpPr>
        <p:spPr>
          <a:xfrm>
            <a:off x="5029200" y="1214582"/>
            <a:ext cx="3581400" cy="5257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IN" dirty="0" smtClean="0"/>
          </a:p>
          <a:p>
            <a:pPr marL="0" indent="0">
              <a:buFont typeface="Arial" pitchFamily="34" charset="0"/>
              <a:buNone/>
            </a:pPr>
            <a:endParaRPr lang="en-IN" dirty="0"/>
          </a:p>
          <a:p>
            <a:pPr marL="0" indent="0">
              <a:buFont typeface="Arial" pitchFamily="34" charset="0"/>
              <a:buNone/>
            </a:pPr>
            <a:r>
              <a:rPr lang="en-IN" sz="2000" dirty="0"/>
              <a:t>c</a:t>
            </a:r>
            <a:r>
              <a:rPr lang="en-IN" sz="2000" dirty="0" smtClean="0"/>
              <a:t>har result;</a:t>
            </a:r>
          </a:p>
          <a:p>
            <a:pPr marL="0" indent="0">
              <a:buFont typeface="Arial" pitchFamily="34" charset="0"/>
              <a:buNone/>
            </a:pPr>
            <a:r>
              <a:rPr lang="en-IN" sz="2000" dirty="0"/>
              <a:t>i</a:t>
            </a:r>
            <a:r>
              <a:rPr lang="en-IN" sz="2000" dirty="0" smtClean="0"/>
              <a:t>nt marks;</a:t>
            </a:r>
          </a:p>
          <a:p>
            <a:pPr marL="0" indent="0">
              <a:buFont typeface="Arial" pitchFamily="34" charset="0"/>
              <a:buNone/>
            </a:pPr>
            <a:endParaRPr lang="en-IN" sz="2000" dirty="0"/>
          </a:p>
          <a:p>
            <a:pPr marL="0" indent="0">
              <a:buFont typeface="Arial" pitchFamily="34" charset="0"/>
              <a:buNone/>
            </a:pPr>
            <a:r>
              <a:rPr lang="en-IN" sz="2000" dirty="0" smtClean="0"/>
              <a:t>Result=(marks&gt;33) ? ‘p’ : ‘f’;</a:t>
            </a:r>
            <a:endParaRPr lang="en-IN" sz="2000" dirty="0"/>
          </a:p>
        </p:txBody>
      </p:sp>
    </p:spTree>
    <p:extLst>
      <p:ext uri="{BB962C8B-B14F-4D97-AF65-F5344CB8AC3E}">
        <p14:creationId xmlns:p14="http://schemas.microsoft.com/office/powerpoint/2010/main" val="25749727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CONTROL </a:t>
            </a:r>
            <a:r>
              <a:rPr lang="en-IN" dirty="0" smtClean="0"/>
              <a:t>STATEMENTS (OR) CONTROL STRUCTURES</a:t>
            </a:r>
            <a:endParaRPr lang="en-IN" dirty="0"/>
          </a:p>
        </p:txBody>
      </p:sp>
      <p:sp>
        <p:nvSpPr>
          <p:cNvPr id="3" name="Content Placeholder 2"/>
          <p:cNvSpPr>
            <a:spLocks noGrp="1"/>
          </p:cNvSpPr>
          <p:nvPr>
            <p:ph idx="1"/>
          </p:nvPr>
        </p:nvSpPr>
        <p:spPr/>
        <p:txBody>
          <a:bodyPr/>
          <a:lstStyle/>
          <a:p>
            <a:pPr marL="0" indent="0" algn="just">
              <a:buNone/>
            </a:pPr>
            <a:r>
              <a:rPr lang="en-IN" sz="2000" dirty="0"/>
              <a:t>C process the decision making capabilities and supports the statements known as control statements. There are 3 types of control statements supported by C</a:t>
            </a:r>
            <a:r>
              <a:rPr lang="en-IN" sz="2000" dirty="0" smtClean="0"/>
              <a:t>…</a:t>
            </a:r>
          </a:p>
          <a:p>
            <a:pPr marL="0" indent="0" algn="just">
              <a:buNone/>
            </a:pPr>
            <a:endParaRPr lang="en-IN" sz="2000" dirty="0"/>
          </a:p>
          <a:p>
            <a:pPr marL="0" indent="0" algn="just">
              <a:buNone/>
            </a:pPr>
            <a:r>
              <a:rPr lang="en-IN" sz="2000" dirty="0" smtClean="0"/>
              <a:t>1.Condition </a:t>
            </a:r>
            <a:r>
              <a:rPr lang="en-IN" sz="2000" dirty="0"/>
              <a:t>control statements</a:t>
            </a:r>
          </a:p>
          <a:p>
            <a:pPr marL="0" indent="0" algn="just">
              <a:buNone/>
            </a:pPr>
            <a:r>
              <a:rPr lang="en-IN" sz="2000" dirty="0" smtClean="0"/>
              <a:t>2.Un </a:t>
            </a:r>
            <a:r>
              <a:rPr lang="en-IN" sz="2000" dirty="0"/>
              <a:t>condition control statements</a:t>
            </a:r>
          </a:p>
          <a:p>
            <a:pPr marL="0" indent="0" algn="just">
              <a:buNone/>
            </a:pPr>
            <a:r>
              <a:rPr lang="en-IN" sz="2000" dirty="0" smtClean="0"/>
              <a:t>3.Loop </a:t>
            </a:r>
            <a:r>
              <a:rPr lang="en-IN" sz="2000" dirty="0"/>
              <a:t>control statements.</a:t>
            </a:r>
          </a:p>
          <a:p>
            <a:pPr marL="0" indent="0">
              <a:buNone/>
            </a:pPr>
            <a:endParaRPr lang="en-IN" dirty="0"/>
          </a:p>
        </p:txBody>
      </p:sp>
    </p:spTree>
    <p:extLst>
      <p:ext uri="{BB962C8B-B14F-4D97-AF65-F5344CB8AC3E}">
        <p14:creationId xmlns:p14="http://schemas.microsoft.com/office/powerpoint/2010/main" val="41521848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Condition </a:t>
            </a:r>
            <a:r>
              <a:rPr lang="en-US" dirty="0"/>
              <a:t>control statements</a:t>
            </a:r>
            <a:endParaRPr lang="en-IN" dirty="0"/>
          </a:p>
        </p:txBody>
      </p:sp>
      <p:sp>
        <p:nvSpPr>
          <p:cNvPr id="3" name="Content Placeholder 2"/>
          <p:cNvSpPr>
            <a:spLocks noGrp="1"/>
          </p:cNvSpPr>
          <p:nvPr>
            <p:ph idx="1"/>
          </p:nvPr>
        </p:nvSpPr>
        <p:spPr/>
        <p:txBody>
          <a:bodyPr/>
          <a:lstStyle/>
          <a:p>
            <a:pPr marL="0" indent="0">
              <a:buNone/>
            </a:pPr>
            <a:r>
              <a:rPr lang="en-IN" sz="2400" dirty="0"/>
              <a:t>C supports five types of condition control statements</a:t>
            </a:r>
            <a:r>
              <a:rPr lang="en-IN" sz="2400" dirty="0" smtClean="0"/>
              <a:t>.</a:t>
            </a:r>
          </a:p>
          <a:p>
            <a:pPr marL="0" indent="0">
              <a:buNone/>
            </a:pPr>
            <a:endParaRPr lang="en-IN" sz="2400" dirty="0"/>
          </a:p>
          <a:p>
            <a:pPr>
              <a:buFont typeface="Wingdings" pitchFamily="2" charset="2"/>
              <a:buChar char="ü"/>
            </a:pPr>
            <a:r>
              <a:rPr lang="en-IN" sz="2400" dirty="0" smtClean="0"/>
              <a:t>Simple </a:t>
            </a:r>
            <a:r>
              <a:rPr lang="en-IN" sz="2400" dirty="0"/>
              <a:t>if statement</a:t>
            </a:r>
          </a:p>
          <a:p>
            <a:pPr>
              <a:buFont typeface="Wingdings" pitchFamily="2" charset="2"/>
              <a:buChar char="ü"/>
            </a:pPr>
            <a:r>
              <a:rPr lang="en-IN" sz="2400" dirty="0" smtClean="0"/>
              <a:t>If </a:t>
            </a:r>
            <a:r>
              <a:rPr lang="en-IN" sz="2400" dirty="0"/>
              <a:t>else statement</a:t>
            </a:r>
          </a:p>
          <a:p>
            <a:pPr>
              <a:buFont typeface="Wingdings" pitchFamily="2" charset="2"/>
              <a:buChar char="ü"/>
            </a:pPr>
            <a:r>
              <a:rPr lang="en-IN" sz="2400" dirty="0" smtClean="0"/>
              <a:t>Nested </a:t>
            </a:r>
            <a:r>
              <a:rPr lang="en-IN" sz="2400" dirty="0"/>
              <a:t>if statement</a:t>
            </a:r>
          </a:p>
          <a:p>
            <a:pPr>
              <a:buFont typeface="Wingdings" pitchFamily="2" charset="2"/>
              <a:buChar char="ü"/>
            </a:pPr>
            <a:r>
              <a:rPr lang="en-IN" sz="2400" dirty="0" smtClean="0"/>
              <a:t>Else </a:t>
            </a:r>
            <a:r>
              <a:rPr lang="en-IN" sz="2400" dirty="0"/>
              <a:t>if ladder</a:t>
            </a:r>
          </a:p>
          <a:p>
            <a:pPr>
              <a:buFont typeface="Wingdings" pitchFamily="2" charset="2"/>
              <a:buChar char="ü"/>
            </a:pPr>
            <a:r>
              <a:rPr lang="en-IN" sz="2400" dirty="0" smtClean="0"/>
              <a:t>Switch </a:t>
            </a:r>
            <a:r>
              <a:rPr lang="en-IN" sz="2400" dirty="0"/>
              <a:t>statement</a:t>
            </a:r>
            <a:r>
              <a:rPr lang="en-IN" dirty="0"/>
              <a:t>	</a:t>
            </a:r>
          </a:p>
          <a:p>
            <a:pPr marL="0" indent="0">
              <a:buNone/>
            </a:pPr>
            <a:endParaRPr lang="en-IN" dirty="0"/>
          </a:p>
        </p:txBody>
      </p:sp>
    </p:spTree>
    <p:extLst>
      <p:ext uri="{BB962C8B-B14F-4D97-AF65-F5344CB8AC3E}">
        <p14:creationId xmlns:p14="http://schemas.microsoft.com/office/powerpoint/2010/main" val="15694556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Simple if statement</a:t>
            </a:r>
            <a:r>
              <a:rPr lang="en-IN" sz="2800" dirty="0" smtClean="0"/>
              <a:t>:</a:t>
            </a:r>
            <a:endParaRPr lang="en-IN" sz="2800" dirty="0"/>
          </a:p>
        </p:txBody>
      </p:sp>
      <p:sp>
        <p:nvSpPr>
          <p:cNvPr id="3" name="Content Placeholder 2"/>
          <p:cNvSpPr>
            <a:spLocks noGrp="1"/>
          </p:cNvSpPr>
          <p:nvPr>
            <p:ph idx="1"/>
          </p:nvPr>
        </p:nvSpPr>
        <p:spPr>
          <a:xfrm>
            <a:off x="1239261" y="1233921"/>
            <a:ext cx="7696198" cy="5257799"/>
          </a:xfrm>
        </p:spPr>
        <p:txBody>
          <a:bodyPr/>
          <a:lstStyle/>
          <a:p>
            <a:pPr marL="0" indent="0">
              <a:buNone/>
            </a:pPr>
            <a:r>
              <a:rPr lang="en-IN" sz="2000" dirty="0" smtClean="0"/>
              <a:t>It </a:t>
            </a:r>
            <a:r>
              <a:rPr lang="en-IN" sz="2000" dirty="0"/>
              <a:t>is a decision making statements and is used to control the flow of execution</a:t>
            </a:r>
            <a:r>
              <a:rPr lang="en-IN" sz="2000" dirty="0" smtClean="0"/>
              <a:t>.</a:t>
            </a:r>
          </a:p>
          <a:p>
            <a:pPr marL="0" indent="0">
              <a:buNone/>
            </a:pPr>
            <a:endParaRPr lang="en-IN" sz="2000" dirty="0" smtClean="0"/>
          </a:p>
          <a:p>
            <a:pPr marL="0" indent="0">
              <a:buNone/>
            </a:pPr>
            <a:r>
              <a:rPr lang="en-IN" sz="2000" b="1" dirty="0"/>
              <a:t>Syntax:- </a:t>
            </a:r>
            <a:endParaRPr lang="en-IN" sz="2000" dirty="0"/>
          </a:p>
          <a:p>
            <a:pPr marL="0" indent="0">
              <a:buNone/>
            </a:pPr>
            <a:r>
              <a:rPr lang="en-IN" sz="2000" dirty="0" smtClean="0"/>
              <a:t>                    if(expression)</a:t>
            </a:r>
            <a:endParaRPr lang="en-IN" sz="2000" dirty="0"/>
          </a:p>
          <a:p>
            <a:pPr marL="0" indent="0">
              <a:buNone/>
            </a:pPr>
            <a:r>
              <a:rPr lang="en-IN" sz="2000" dirty="0" smtClean="0"/>
              <a:t>                     {</a:t>
            </a:r>
          </a:p>
          <a:p>
            <a:pPr marL="0" indent="0">
              <a:buNone/>
            </a:pPr>
            <a:r>
              <a:rPr lang="en-IN" sz="2000" dirty="0" smtClean="0"/>
              <a:t>                          Statements;</a:t>
            </a:r>
          </a:p>
          <a:p>
            <a:pPr marL="0" indent="0">
              <a:buNone/>
            </a:pPr>
            <a:r>
              <a:rPr lang="en-IN" sz="2000" dirty="0" smtClean="0"/>
              <a:t>                      }</a:t>
            </a:r>
            <a:endParaRPr lang="en-IN" sz="2000" dirty="0"/>
          </a:p>
          <a:p>
            <a:pPr marL="0" indent="0">
              <a:buNone/>
            </a:pPr>
            <a:r>
              <a:rPr lang="en-IN" sz="2000" dirty="0" smtClean="0"/>
              <a:t>                         Statement2;</a:t>
            </a:r>
            <a:r>
              <a:rPr lang="en-IN" sz="2000" dirty="0"/>
              <a:t>		</a:t>
            </a:r>
          </a:p>
          <a:p>
            <a:pPr marL="0" indent="0">
              <a:buNone/>
            </a:pPr>
            <a:endParaRPr lang="en-IN" sz="2000" dirty="0"/>
          </a:p>
        </p:txBody>
      </p:sp>
      <p:sp>
        <p:nvSpPr>
          <p:cNvPr id="20" name="Rectangle 20"/>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822919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else statements</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It is an extension of simple if statement</a:t>
            </a:r>
            <a:r>
              <a:rPr lang="en-IN" sz="2400" dirty="0" smtClean="0"/>
              <a:t>.</a:t>
            </a:r>
          </a:p>
          <a:p>
            <a:pPr marL="0" indent="0">
              <a:buNone/>
            </a:pPr>
            <a:endParaRPr lang="en-IN" sz="2400" dirty="0"/>
          </a:p>
          <a:p>
            <a:pPr marL="0" indent="0">
              <a:buNone/>
            </a:pPr>
            <a:r>
              <a:rPr lang="en-IN" sz="2400" dirty="0"/>
              <a:t>    Syntax:- </a:t>
            </a:r>
            <a:r>
              <a:rPr lang="en-IN" sz="2400" dirty="0" smtClean="0"/>
              <a:t>if(expression</a:t>
            </a:r>
            <a:r>
              <a:rPr lang="en-IN" sz="2400" dirty="0"/>
              <a:t>)</a:t>
            </a:r>
          </a:p>
          <a:p>
            <a:pPr marL="0" indent="0">
              <a:buNone/>
            </a:pPr>
            <a:r>
              <a:rPr lang="en-IN" sz="2400" dirty="0"/>
              <a:t>	       {</a:t>
            </a:r>
          </a:p>
          <a:p>
            <a:pPr marL="0" indent="0">
              <a:buNone/>
            </a:pPr>
            <a:r>
              <a:rPr lang="en-IN" sz="2400" dirty="0"/>
              <a:t>	         statement-1;</a:t>
            </a:r>
          </a:p>
          <a:p>
            <a:pPr marL="0" indent="0">
              <a:buNone/>
            </a:pPr>
            <a:r>
              <a:rPr lang="en-IN" sz="2400" dirty="0"/>
              <a:t>	        }</a:t>
            </a:r>
          </a:p>
          <a:p>
            <a:pPr marL="0" indent="0">
              <a:buNone/>
            </a:pPr>
            <a:r>
              <a:rPr lang="en-IN" sz="2400" dirty="0"/>
              <a:t>	         else</a:t>
            </a:r>
          </a:p>
          <a:p>
            <a:pPr marL="0" indent="0">
              <a:buNone/>
            </a:pPr>
            <a:r>
              <a:rPr lang="en-IN" sz="2400" dirty="0"/>
              <a:t>	        {</a:t>
            </a:r>
          </a:p>
          <a:p>
            <a:pPr marL="0" indent="0">
              <a:buNone/>
            </a:pPr>
            <a:r>
              <a:rPr lang="en-IN" sz="2400" dirty="0"/>
              <a:t>		Statement-2;</a:t>
            </a:r>
          </a:p>
          <a:p>
            <a:pPr marL="0" indent="0">
              <a:buNone/>
            </a:pPr>
            <a:r>
              <a:rPr lang="en-IN" sz="2400" dirty="0"/>
              <a:t>	           }</a:t>
            </a:r>
          </a:p>
          <a:p>
            <a:pPr marL="0" indent="0">
              <a:buNone/>
            </a:pPr>
            <a:endParaRPr lang="en-IN" dirty="0"/>
          </a:p>
        </p:txBody>
      </p:sp>
    </p:spTree>
    <p:extLst>
      <p:ext uri="{BB962C8B-B14F-4D97-AF65-F5344CB8AC3E}">
        <p14:creationId xmlns:p14="http://schemas.microsoft.com/office/powerpoint/2010/main" val="41408658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else if ladder</a:t>
            </a:r>
            <a:endParaRPr lang="en-IN" dirty="0"/>
          </a:p>
        </p:txBody>
      </p:sp>
      <p:sp>
        <p:nvSpPr>
          <p:cNvPr id="3" name="Content Placeholder 2"/>
          <p:cNvSpPr>
            <a:spLocks noGrp="1"/>
          </p:cNvSpPr>
          <p:nvPr>
            <p:ph idx="1"/>
          </p:nvPr>
        </p:nvSpPr>
        <p:spPr/>
        <p:txBody>
          <a:bodyPr>
            <a:normAutofit fontScale="40000" lnSpcReduction="20000"/>
          </a:bodyPr>
          <a:lstStyle/>
          <a:p>
            <a:pPr marL="0" indent="0" algn="just">
              <a:buNone/>
            </a:pPr>
            <a:r>
              <a:rPr lang="en-IN" sz="4000" dirty="0"/>
              <a:t>It is also used for a serried of decisions are involved</a:t>
            </a:r>
            <a:r>
              <a:rPr lang="en-IN" sz="4000" dirty="0" smtClean="0"/>
              <a:t>. </a:t>
            </a:r>
            <a:r>
              <a:rPr lang="en-US" sz="4000" dirty="0"/>
              <a:t>In this statement expression are evaluated top to bottom.  If the condition true, the statements associated that blocks is executed and the control transfer to the next statement.  When all expressions are false, then the final else block statements will be executed.</a:t>
            </a:r>
            <a:endParaRPr lang="en-IN" sz="4000" dirty="0"/>
          </a:p>
          <a:p>
            <a:pPr marL="0" indent="0">
              <a:buNone/>
            </a:pPr>
            <a:endParaRPr lang="en-IN" sz="3800" dirty="0" smtClean="0"/>
          </a:p>
          <a:p>
            <a:pPr marL="0" indent="0">
              <a:buNone/>
            </a:pPr>
            <a:endParaRPr lang="en-IN" dirty="0"/>
          </a:p>
          <a:p>
            <a:pPr marL="0" indent="0">
              <a:buNone/>
            </a:pPr>
            <a:r>
              <a:rPr lang="en-IN" b="1" dirty="0"/>
              <a:t>Syntax</a:t>
            </a:r>
            <a:r>
              <a:rPr lang="en-IN" b="1" dirty="0" smtClean="0"/>
              <a:t>:- </a:t>
            </a:r>
            <a:r>
              <a:rPr lang="en-IN" dirty="0" smtClean="0"/>
              <a:t>if(expression-1</a:t>
            </a:r>
            <a:r>
              <a:rPr lang="en-IN" dirty="0"/>
              <a:t>)</a:t>
            </a:r>
          </a:p>
          <a:p>
            <a:pPr marL="0" indent="0">
              <a:buNone/>
            </a:pPr>
            <a:r>
              <a:rPr lang="en-IN" dirty="0"/>
              <a:t>{</a:t>
            </a:r>
          </a:p>
          <a:p>
            <a:pPr marL="0" indent="0">
              <a:buNone/>
            </a:pPr>
            <a:r>
              <a:rPr lang="en-IN" dirty="0"/>
              <a:t> stataement-1;</a:t>
            </a:r>
          </a:p>
          <a:p>
            <a:pPr marL="0" indent="0">
              <a:buNone/>
            </a:pPr>
            <a:r>
              <a:rPr lang="en-IN" dirty="0"/>
              <a:t>  }</a:t>
            </a:r>
          </a:p>
          <a:p>
            <a:pPr marL="0" indent="0">
              <a:buNone/>
            </a:pPr>
            <a:r>
              <a:rPr lang="en-IN" dirty="0"/>
              <a:t>else if (expression-2)</a:t>
            </a:r>
          </a:p>
          <a:p>
            <a:pPr marL="0" indent="0">
              <a:buNone/>
            </a:pPr>
            <a:r>
              <a:rPr lang="en-IN" dirty="0"/>
              <a:t> {</a:t>
            </a:r>
          </a:p>
          <a:p>
            <a:pPr marL="0" indent="0">
              <a:buNone/>
            </a:pPr>
            <a:r>
              <a:rPr lang="en-IN" dirty="0"/>
              <a:t> statements-2;</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else if (expression-n)</a:t>
            </a:r>
          </a:p>
          <a:p>
            <a:pPr marL="0" indent="0">
              <a:buNone/>
            </a:pPr>
            <a:r>
              <a:rPr lang="en-IN" dirty="0"/>
              <a:t> 	{</a:t>
            </a:r>
          </a:p>
          <a:p>
            <a:pPr marL="0" indent="0">
              <a:buNone/>
            </a:pPr>
            <a:r>
              <a:rPr lang="en-IN" dirty="0"/>
              <a:t>   		statements-n;</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statements;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149591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Nested if </a:t>
            </a:r>
            <a:r>
              <a:rPr lang="en-IN" dirty="0" smtClean="0"/>
              <a:t>Statement</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You can have if statements inside if statements, this is called a nested if</a:t>
            </a:r>
            <a:r>
              <a:rPr lang="en-IN" sz="2400" dirty="0" smtClean="0"/>
              <a:t>.</a:t>
            </a:r>
          </a:p>
          <a:p>
            <a:pPr marL="0" indent="0">
              <a:buNone/>
            </a:pPr>
            <a:endParaRPr lang="en-IN" sz="2400" dirty="0"/>
          </a:p>
          <a:p>
            <a:pPr marL="0" indent="0">
              <a:buNone/>
            </a:pPr>
            <a:r>
              <a:rPr lang="en-IN" sz="2400" b="1" dirty="0" smtClean="0"/>
              <a:t>Syntax</a:t>
            </a:r>
            <a:endParaRPr lang="en-IN" sz="2400" b="1" dirty="0"/>
          </a:p>
          <a:p>
            <a:pPr marL="0" indent="0">
              <a:buNone/>
            </a:pPr>
            <a:r>
              <a:rPr lang="en-IN" sz="2400" dirty="0"/>
              <a:t>if( boolean_expression 1) {</a:t>
            </a:r>
          </a:p>
          <a:p>
            <a:pPr marL="0" indent="0">
              <a:buNone/>
            </a:pPr>
            <a:endParaRPr lang="en-IN" sz="2400" dirty="0"/>
          </a:p>
          <a:p>
            <a:pPr marL="0" indent="0">
              <a:buNone/>
            </a:pPr>
            <a:r>
              <a:rPr lang="en-IN" sz="2400" dirty="0"/>
              <a:t>   /* Executes when the boolean expression 1 is true */</a:t>
            </a:r>
          </a:p>
          <a:p>
            <a:pPr marL="0" indent="0">
              <a:buNone/>
            </a:pPr>
            <a:r>
              <a:rPr lang="en-IN" sz="2400" dirty="0"/>
              <a:t>   if(</a:t>
            </a:r>
            <a:r>
              <a:rPr lang="en-IN" sz="2400" dirty="0" err="1"/>
              <a:t>boolean_expression</a:t>
            </a:r>
            <a:r>
              <a:rPr lang="en-IN" sz="2400" dirty="0"/>
              <a:t> 2) {</a:t>
            </a:r>
          </a:p>
          <a:p>
            <a:pPr marL="0" indent="0">
              <a:buNone/>
            </a:pPr>
            <a:r>
              <a:rPr lang="en-IN" sz="2400" dirty="0"/>
              <a:t>      /* Executes when the boolean expression 2 is true */</a:t>
            </a:r>
          </a:p>
          <a:p>
            <a:pPr marL="0" indent="0">
              <a:buNone/>
            </a:pPr>
            <a:r>
              <a:rPr lang="en-IN" sz="2400" dirty="0"/>
              <a:t>   }</a:t>
            </a:r>
          </a:p>
          <a:p>
            <a:pPr marL="0" indent="0">
              <a:buNone/>
            </a:pPr>
            <a:r>
              <a:rPr lang="en-IN" sz="2400" dirty="0"/>
              <a:t>}</a:t>
            </a:r>
          </a:p>
        </p:txBody>
      </p:sp>
    </p:spTree>
    <p:extLst>
      <p:ext uri="{BB962C8B-B14F-4D97-AF65-F5344CB8AC3E}">
        <p14:creationId xmlns:p14="http://schemas.microsoft.com/office/powerpoint/2010/main" val="2378566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t>
            </a:r>
            <a:r>
              <a:rPr lang="en-IN" dirty="0" smtClean="0"/>
              <a:t>xample</a:t>
            </a:r>
            <a:endParaRPr lang="en-IN" dirty="0"/>
          </a:p>
        </p:txBody>
      </p:sp>
      <p:sp>
        <p:nvSpPr>
          <p:cNvPr id="3" name="Content Placeholder 2"/>
          <p:cNvSpPr>
            <a:spLocks noGrp="1"/>
          </p:cNvSpPr>
          <p:nvPr>
            <p:ph idx="1"/>
          </p:nvPr>
        </p:nvSpPr>
        <p:spPr/>
        <p:txBody>
          <a:bodyPr>
            <a:normAutofit fontScale="40000" lnSpcReduction="20000"/>
          </a:bodyPr>
          <a:lstStyle/>
          <a:p>
            <a:pPr marL="0" indent="0">
              <a:buNone/>
            </a:pPr>
            <a:r>
              <a:rPr lang="en-IN" dirty="0"/>
              <a:t>#include &lt;stdio.h&gt;</a:t>
            </a:r>
          </a:p>
          <a:p>
            <a:pPr marL="0" indent="0">
              <a:buNone/>
            </a:pPr>
            <a:r>
              <a:rPr lang="en-IN" dirty="0"/>
              <a:t> </a:t>
            </a:r>
          </a:p>
          <a:p>
            <a:pPr marL="0" indent="0">
              <a:buNone/>
            </a:pPr>
            <a:r>
              <a:rPr lang="en-IN" dirty="0" smtClean="0"/>
              <a:t>void </a:t>
            </a:r>
            <a:r>
              <a:rPr lang="en-IN" dirty="0"/>
              <a:t>main () {</a:t>
            </a:r>
          </a:p>
          <a:p>
            <a:pPr marL="0" indent="0">
              <a:buNone/>
            </a:pPr>
            <a:endParaRPr lang="en-IN" dirty="0"/>
          </a:p>
          <a:p>
            <a:pPr marL="0" indent="0">
              <a:buNone/>
            </a:pPr>
            <a:r>
              <a:rPr lang="en-IN" dirty="0"/>
              <a:t>   /* local variable definition */</a:t>
            </a:r>
          </a:p>
          <a:p>
            <a:pPr marL="0" indent="0">
              <a:buNone/>
            </a:pPr>
            <a:r>
              <a:rPr lang="en-IN" dirty="0"/>
              <a:t>   int a = 100;</a:t>
            </a:r>
          </a:p>
          <a:p>
            <a:pPr marL="0" indent="0">
              <a:buNone/>
            </a:pPr>
            <a:r>
              <a:rPr lang="en-IN" dirty="0"/>
              <a:t>   int b = 200;</a:t>
            </a:r>
          </a:p>
          <a:p>
            <a:pPr marL="0" indent="0">
              <a:buNone/>
            </a:pPr>
            <a:r>
              <a:rPr lang="en-IN" dirty="0"/>
              <a:t> </a:t>
            </a:r>
          </a:p>
          <a:p>
            <a:pPr marL="0" indent="0">
              <a:buNone/>
            </a:pPr>
            <a:r>
              <a:rPr lang="en-IN" dirty="0"/>
              <a:t>   /* check the boolean condition */</a:t>
            </a:r>
          </a:p>
          <a:p>
            <a:pPr marL="0" indent="0">
              <a:buNone/>
            </a:pPr>
            <a:r>
              <a:rPr lang="en-IN" dirty="0"/>
              <a:t>   if( a == 100 ) {</a:t>
            </a:r>
          </a:p>
          <a:p>
            <a:pPr marL="0" indent="0">
              <a:buNone/>
            </a:pPr>
            <a:r>
              <a:rPr lang="en-IN" dirty="0"/>
              <a:t>   </a:t>
            </a:r>
          </a:p>
          <a:p>
            <a:pPr marL="0" indent="0">
              <a:buNone/>
            </a:pPr>
            <a:r>
              <a:rPr lang="en-IN" dirty="0"/>
              <a:t>      /* if condition is true then check the following */</a:t>
            </a:r>
          </a:p>
          <a:p>
            <a:pPr marL="0" indent="0">
              <a:buNone/>
            </a:pPr>
            <a:r>
              <a:rPr lang="en-IN" dirty="0"/>
              <a:t>      if( b == 200 ) {</a:t>
            </a:r>
          </a:p>
          <a:p>
            <a:pPr marL="0" indent="0">
              <a:buNone/>
            </a:pPr>
            <a:r>
              <a:rPr lang="en-IN" dirty="0"/>
              <a:t>         /* if condition is true then print the following */</a:t>
            </a:r>
          </a:p>
          <a:p>
            <a:pPr marL="0" indent="0">
              <a:buNone/>
            </a:pPr>
            <a:r>
              <a:rPr lang="en-IN" dirty="0"/>
              <a:t>         printf("Value of a is 100 and b is 200\n" );</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printf("Exact value of a is : %d\n", a );</a:t>
            </a:r>
          </a:p>
          <a:p>
            <a:pPr marL="0" indent="0">
              <a:buNone/>
            </a:pPr>
            <a:r>
              <a:rPr lang="en-IN" dirty="0"/>
              <a:t>   printf("Exact value of b is : %d\n", b );</a:t>
            </a:r>
          </a:p>
          <a:p>
            <a:pPr marL="0" indent="0">
              <a:buNone/>
            </a:pPr>
            <a:r>
              <a:rPr lang="en-IN" dirty="0"/>
              <a:t> </a:t>
            </a:r>
          </a:p>
          <a:p>
            <a:pPr marL="0" indent="0">
              <a:buNone/>
            </a:pPr>
            <a:r>
              <a:rPr lang="en-IN" dirty="0"/>
              <a:t>   </a:t>
            </a:r>
            <a:r>
              <a:rPr lang="en-IN" dirty="0" smtClean="0"/>
              <a:t>getch();</a:t>
            </a:r>
            <a:endParaRPr lang="en-IN" dirty="0"/>
          </a:p>
          <a:p>
            <a:pPr marL="0" indent="0">
              <a:buNone/>
            </a:pPr>
            <a:r>
              <a:rPr lang="en-IN" dirty="0"/>
              <a:t>}</a:t>
            </a:r>
          </a:p>
        </p:txBody>
      </p:sp>
    </p:spTree>
    <p:extLst>
      <p:ext uri="{BB962C8B-B14F-4D97-AF65-F5344CB8AC3E}">
        <p14:creationId xmlns:p14="http://schemas.microsoft.com/office/powerpoint/2010/main" val="99024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smtClean="0"/>
              <a:t>Debugging </a:t>
            </a:r>
            <a:r>
              <a:rPr lang="en-IN" sz="2000" b="1" dirty="0"/>
              <a:t>and Testing</a:t>
            </a:r>
            <a:r>
              <a:rPr lang="en-IN" sz="2000" b="1" dirty="0" smtClean="0"/>
              <a:t>:- </a:t>
            </a:r>
          </a:p>
          <a:p>
            <a:pPr algn="just"/>
            <a:r>
              <a:rPr lang="en-IN" sz="2000" b="1" dirty="0" smtClean="0"/>
              <a:t>Debugging</a:t>
            </a:r>
            <a:r>
              <a:rPr lang="en-IN" sz="2000" dirty="0"/>
              <a:t>: Before loading the program into the computer we must correct all the errors.  This process is called debugging. There are three types of errors</a:t>
            </a:r>
            <a:r>
              <a:rPr lang="en-IN" sz="2000" dirty="0" smtClean="0"/>
              <a:t>.</a:t>
            </a:r>
            <a:endParaRPr lang="en-IN" sz="2000" dirty="0"/>
          </a:p>
          <a:p>
            <a:pPr>
              <a:buFont typeface="Wingdings" pitchFamily="2" charset="2"/>
              <a:buChar char="ü"/>
            </a:pPr>
            <a:r>
              <a:rPr lang="en-IN" sz="2000" dirty="0" smtClean="0"/>
              <a:t>Syntax </a:t>
            </a:r>
            <a:r>
              <a:rPr lang="en-IN" sz="2000" dirty="0"/>
              <a:t>error</a:t>
            </a:r>
          </a:p>
          <a:p>
            <a:pPr>
              <a:buFont typeface="Wingdings" pitchFamily="2" charset="2"/>
              <a:buChar char="ü"/>
            </a:pPr>
            <a:r>
              <a:rPr lang="en-IN" sz="2000" dirty="0" smtClean="0"/>
              <a:t>Runtime </a:t>
            </a:r>
            <a:r>
              <a:rPr lang="en-IN" sz="2000" dirty="0"/>
              <a:t>error</a:t>
            </a:r>
          </a:p>
          <a:p>
            <a:pPr>
              <a:buFont typeface="Wingdings" pitchFamily="2" charset="2"/>
              <a:buChar char="ü"/>
            </a:pPr>
            <a:r>
              <a:rPr lang="en-IN" sz="2000" dirty="0" smtClean="0"/>
              <a:t>Logical error</a:t>
            </a:r>
          </a:p>
          <a:p>
            <a:pPr>
              <a:buFont typeface="Wingdings" pitchFamily="2" charset="2"/>
              <a:buChar char="ü"/>
            </a:pPr>
            <a:endParaRPr lang="en-IN" sz="2000" dirty="0"/>
          </a:p>
          <a:p>
            <a:pPr algn="just"/>
            <a:r>
              <a:rPr lang="en-IN" sz="2000" b="1" dirty="0"/>
              <a:t>Testing</a:t>
            </a:r>
            <a:r>
              <a:rPr lang="en-IN" sz="2000" dirty="0"/>
              <a:t>:- It is very important to test the program written to achieve a specific task.  Testing is running the program with known data and known result.</a:t>
            </a:r>
          </a:p>
          <a:p>
            <a:pPr marL="0" indent="0">
              <a:buNone/>
            </a:pPr>
            <a:endParaRPr lang="en-IN" dirty="0"/>
          </a:p>
        </p:txBody>
      </p:sp>
    </p:spTree>
    <p:extLst>
      <p:ext uri="{BB962C8B-B14F-4D97-AF65-F5344CB8AC3E}">
        <p14:creationId xmlns:p14="http://schemas.microsoft.com/office/powerpoint/2010/main" val="38957960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000" dirty="0"/>
              <a:t>It is a multi way conditional statement used in c language.  It is mainly used in situations where there is need to pick one alternate among many alternates</a:t>
            </a:r>
            <a:r>
              <a:rPr lang="en-US" sz="2000" dirty="0" smtClean="0"/>
              <a:t>.</a:t>
            </a:r>
          </a:p>
          <a:p>
            <a:pPr marL="0" indent="0" algn="just">
              <a:buNone/>
            </a:pPr>
            <a:endParaRPr lang="en-US" sz="2000" dirty="0"/>
          </a:p>
          <a:p>
            <a:pPr marL="0" indent="0">
              <a:buNone/>
            </a:pPr>
            <a:r>
              <a:rPr lang="en-US" sz="2000" b="1" i="1" dirty="0"/>
              <a:t>Syntax:-</a:t>
            </a:r>
            <a:endParaRPr lang="en-IN" sz="2000" dirty="0"/>
          </a:p>
          <a:p>
            <a:pPr marL="0" indent="0">
              <a:buNone/>
            </a:pPr>
            <a:r>
              <a:rPr lang="en-US" sz="2000" dirty="0"/>
              <a:t>Switch (expression or variable)</a:t>
            </a:r>
            <a:endParaRPr lang="en-IN" sz="2000" dirty="0"/>
          </a:p>
          <a:p>
            <a:pPr marL="0" indent="0">
              <a:buNone/>
            </a:pPr>
            <a:r>
              <a:rPr lang="en-US" sz="2000" dirty="0"/>
              <a:t>{  </a:t>
            </a:r>
            <a:endParaRPr lang="en-US" sz="2000" dirty="0" smtClean="0"/>
          </a:p>
          <a:p>
            <a:pPr marL="0" indent="0">
              <a:buNone/>
            </a:pPr>
            <a:r>
              <a:rPr lang="en-IN" sz="2000" dirty="0"/>
              <a:t>Case value 1;</a:t>
            </a:r>
          </a:p>
          <a:p>
            <a:pPr marL="0" indent="0">
              <a:buNone/>
            </a:pPr>
            <a:r>
              <a:rPr lang="en-IN" sz="2000" dirty="0"/>
              <a:t>	Statement1;</a:t>
            </a:r>
          </a:p>
          <a:p>
            <a:pPr marL="0" indent="0">
              <a:buNone/>
            </a:pPr>
            <a:r>
              <a:rPr lang="en-IN" sz="2000" dirty="0"/>
              <a:t>	Break;</a:t>
            </a:r>
          </a:p>
          <a:p>
            <a:pPr marL="0" indent="0">
              <a:buNone/>
            </a:pPr>
            <a:r>
              <a:rPr lang="en-IN" sz="2000" dirty="0"/>
              <a:t>----------------------</a:t>
            </a:r>
          </a:p>
          <a:p>
            <a:pPr marL="0" indent="0">
              <a:buNone/>
            </a:pPr>
            <a:r>
              <a:rPr lang="en-IN" sz="2000" dirty="0"/>
              <a:t>----------------------</a:t>
            </a:r>
          </a:p>
          <a:p>
            <a:pPr marL="0" indent="0">
              <a:buNone/>
            </a:pPr>
            <a:r>
              <a:rPr lang="en-IN" sz="2000" dirty="0"/>
              <a:t>Case value n;</a:t>
            </a:r>
          </a:p>
          <a:p>
            <a:pPr marL="0" indent="0">
              <a:buNone/>
            </a:pPr>
            <a:r>
              <a:rPr lang="en-IN" sz="2000" dirty="0"/>
              <a:t>	Statements n;</a:t>
            </a:r>
          </a:p>
          <a:p>
            <a:pPr marL="0" indent="0">
              <a:buNone/>
            </a:pPr>
            <a:r>
              <a:rPr lang="en-IN" sz="2000" dirty="0"/>
              <a:t>	Break.;</a:t>
            </a:r>
          </a:p>
          <a:p>
            <a:pPr marL="0" indent="0">
              <a:buNone/>
            </a:pPr>
            <a:r>
              <a:rPr lang="en-IN" sz="2000" dirty="0"/>
              <a:t>Default;</a:t>
            </a:r>
          </a:p>
          <a:p>
            <a:pPr marL="0" indent="0">
              <a:buNone/>
            </a:pPr>
            <a:r>
              <a:rPr lang="en-IN" sz="2000" dirty="0"/>
              <a:t>	Default statement;</a:t>
            </a:r>
          </a:p>
          <a:p>
            <a:pPr marL="0" indent="0">
              <a:buNone/>
            </a:pPr>
            <a:r>
              <a:rPr lang="en-IN" sz="2000" dirty="0"/>
              <a:t>}</a:t>
            </a:r>
          </a:p>
          <a:p>
            <a:pPr marL="0" indent="0">
              <a:buNone/>
            </a:pPr>
            <a:endParaRPr lang="en-IN" sz="2000" dirty="0"/>
          </a:p>
          <a:p>
            <a:pPr marL="0" indent="0" algn="just">
              <a:buNone/>
            </a:pPr>
            <a:endParaRPr lang="en-IN" sz="2000" dirty="0"/>
          </a:p>
        </p:txBody>
      </p:sp>
    </p:spTree>
    <p:extLst>
      <p:ext uri="{BB962C8B-B14F-4D97-AF65-F5344CB8AC3E}">
        <p14:creationId xmlns:p14="http://schemas.microsoft.com/office/powerpoint/2010/main" val="4146119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000" dirty="0"/>
              <a:t>The switch statement tests the value of the given variable or expression against a list of case values and when a match is found, a block of statements associated that case is executed.  Otherwise the default block statements will be executed</a:t>
            </a:r>
            <a:r>
              <a:rPr lang="en-IN" sz="2000" dirty="0" smtClean="0"/>
              <a:t>.</a:t>
            </a:r>
          </a:p>
          <a:p>
            <a:pPr marL="0" indent="0" algn="just">
              <a:buNone/>
            </a:pPr>
            <a:r>
              <a:rPr lang="en-IN" sz="2000" b="1" dirty="0"/>
              <a:t>The switch case statement is used when we have multiple options and we need to perform a different task for each option.</a:t>
            </a:r>
            <a:endParaRPr lang="en-IN" sz="2000" b="1" dirty="0" smtClean="0"/>
          </a:p>
          <a:p>
            <a:pPr marL="0" indent="0" algn="just">
              <a:buNone/>
            </a:pPr>
            <a:endParaRPr lang="en-IN" sz="2000" dirty="0"/>
          </a:p>
          <a:p>
            <a:pPr marL="0" indent="0" algn="just">
              <a:buNone/>
            </a:pPr>
            <a:r>
              <a:rPr lang="en-IN" sz="2000" b="1" dirty="0"/>
              <a:t>Break</a:t>
            </a:r>
            <a:r>
              <a:rPr lang="en-IN" sz="2000" dirty="0"/>
              <a:t>:-  It is unconditional control statement and is used to terminate a switch statement.</a:t>
            </a:r>
          </a:p>
          <a:p>
            <a:pPr marL="0" indent="0" algn="just">
              <a:buNone/>
            </a:pPr>
            <a:r>
              <a:rPr lang="en-IN" sz="2000" dirty="0"/>
              <a:t>Syntax :- </a:t>
            </a:r>
            <a:r>
              <a:rPr lang="en-IN" sz="2000" b="1" dirty="0"/>
              <a:t>break;</a:t>
            </a:r>
          </a:p>
          <a:p>
            <a:pPr marL="0" indent="0" algn="just">
              <a:buNone/>
            </a:pPr>
            <a:endParaRPr lang="en-IN" sz="2000" dirty="0"/>
          </a:p>
          <a:p>
            <a:pPr marL="0" indent="0" algn="just">
              <a:buNone/>
            </a:pPr>
            <a:r>
              <a:rPr lang="en-IN" sz="2000" dirty="0"/>
              <a:t>Note:- </a:t>
            </a:r>
            <a:endParaRPr lang="en-IN" sz="2000" dirty="0" smtClean="0"/>
          </a:p>
          <a:p>
            <a:pPr marL="0" indent="0" algn="just">
              <a:buNone/>
            </a:pPr>
            <a:r>
              <a:rPr lang="en-IN" sz="2000" dirty="0" smtClean="0"/>
              <a:t>i</a:t>
            </a:r>
            <a:r>
              <a:rPr lang="en-IN" sz="2000" dirty="0"/>
              <a:t>) In switch statement the variable or expression is an integral value.(int &amp; char).</a:t>
            </a:r>
          </a:p>
          <a:p>
            <a:pPr marL="0" indent="0" algn="just">
              <a:buNone/>
            </a:pPr>
            <a:r>
              <a:rPr lang="en-IN" sz="2000" dirty="0"/>
              <a:t>ii) It cannot pass string and floating values.</a:t>
            </a:r>
          </a:p>
          <a:p>
            <a:pPr marL="0" indent="0" algn="just">
              <a:buNone/>
            </a:pPr>
            <a:r>
              <a:rPr lang="en-IN" sz="2000" dirty="0"/>
              <a:t>iii) In switch statement the default block is optional.</a:t>
            </a:r>
          </a:p>
          <a:p>
            <a:pPr marL="0" indent="0" algn="just">
              <a:buNone/>
            </a:pPr>
            <a:endParaRPr lang="en-IN" sz="2000" dirty="0"/>
          </a:p>
        </p:txBody>
      </p:sp>
    </p:spTree>
    <p:extLst>
      <p:ext uri="{BB962C8B-B14F-4D97-AF65-F5344CB8AC3E}">
        <p14:creationId xmlns:p14="http://schemas.microsoft.com/office/powerpoint/2010/main" val="15241048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2. </a:t>
            </a:r>
            <a:r>
              <a:rPr lang="en-US" dirty="0"/>
              <a:t>U</a:t>
            </a:r>
            <a:r>
              <a:rPr lang="en-US" dirty="0" smtClean="0"/>
              <a:t>nconditional control statement</a:t>
            </a:r>
            <a:endParaRPr lang="en-IN" dirty="0"/>
          </a:p>
        </p:txBody>
      </p:sp>
      <p:sp>
        <p:nvSpPr>
          <p:cNvPr id="3" name="Content Placeholder 2"/>
          <p:cNvSpPr>
            <a:spLocks noGrp="1"/>
          </p:cNvSpPr>
          <p:nvPr>
            <p:ph idx="1"/>
          </p:nvPr>
        </p:nvSpPr>
        <p:spPr/>
        <p:txBody>
          <a:bodyPr/>
          <a:lstStyle/>
          <a:p>
            <a:pPr marL="0" indent="0" algn="just">
              <a:buNone/>
            </a:pPr>
            <a:r>
              <a:rPr lang="en-IN" sz="2000" b="1" dirty="0"/>
              <a:t>1. Break (key word):- </a:t>
            </a:r>
            <a:r>
              <a:rPr lang="en-IN" sz="2000" dirty="0"/>
              <a:t>The break statement causes control to pass to the statement following the innermost enclosing while, do, for, or switch statement</a:t>
            </a:r>
            <a:r>
              <a:rPr lang="en-IN" sz="2000" dirty="0" smtClean="0"/>
              <a:t>.</a:t>
            </a:r>
          </a:p>
          <a:p>
            <a:pPr marL="0" indent="0" algn="just">
              <a:buNone/>
            </a:pPr>
            <a:r>
              <a:rPr lang="en-IN" sz="2000" b="1" dirty="0" smtClean="0"/>
              <a:t>Syntax</a:t>
            </a:r>
            <a:r>
              <a:rPr lang="en-IN" sz="2000" b="1" dirty="0"/>
              <a:t>:- </a:t>
            </a:r>
            <a:r>
              <a:rPr lang="en-IN" sz="2000" dirty="0"/>
              <a:t>break;		(Passes control</a:t>
            </a:r>
            <a:r>
              <a:rPr lang="en-IN" sz="2000" dirty="0" smtClean="0"/>
              <a:t>)</a:t>
            </a:r>
          </a:p>
          <a:p>
            <a:pPr marL="0" indent="0" algn="just">
              <a:buNone/>
            </a:pPr>
            <a:endParaRPr lang="en-IN" sz="2000" dirty="0"/>
          </a:p>
          <a:p>
            <a:pPr marL="0" indent="0" algn="just">
              <a:buNone/>
            </a:pPr>
            <a:r>
              <a:rPr lang="en-IN" sz="2000" b="1" dirty="0" smtClean="0"/>
              <a:t>2. Continue </a:t>
            </a:r>
            <a:r>
              <a:rPr lang="en-IN" sz="2000" b="1" dirty="0"/>
              <a:t>(key word):- </a:t>
            </a:r>
            <a:r>
              <a:rPr lang="en-IN" sz="2000" dirty="0"/>
              <a:t>The continue statement causes control to pass to the end of the innermost enclosing while, do or for statement, at which point the loop continuation condition in re-evaluated.</a:t>
            </a:r>
          </a:p>
          <a:p>
            <a:pPr marL="0" indent="0" algn="just">
              <a:buNone/>
            </a:pPr>
            <a:r>
              <a:rPr lang="en-IN" sz="2000" b="1" dirty="0" smtClean="0"/>
              <a:t>Syntax</a:t>
            </a:r>
            <a:r>
              <a:rPr lang="en-IN" sz="2000" b="1" dirty="0"/>
              <a:t>:- </a:t>
            </a:r>
            <a:r>
              <a:rPr lang="en-IN" sz="2000" dirty="0"/>
              <a:t>continue;		(Passes control)</a:t>
            </a:r>
          </a:p>
          <a:p>
            <a:pPr marL="0" indent="0" algn="just">
              <a:buNone/>
            </a:pPr>
            <a:endParaRPr lang="en-IN" sz="2000" dirty="0"/>
          </a:p>
          <a:p>
            <a:pPr marL="0" indent="0" algn="just">
              <a:buNone/>
            </a:pPr>
            <a:r>
              <a:rPr lang="en-IN" sz="2000" b="1" dirty="0"/>
              <a:t>3. Goto:-  </a:t>
            </a:r>
            <a:r>
              <a:rPr lang="en-IN" sz="2000" dirty="0"/>
              <a:t>The ‘goto’ statement is an unconditional control statement which is used up the execution of program sequence by transfer of control to the some other part of the program.</a:t>
            </a:r>
          </a:p>
          <a:p>
            <a:pPr marL="0" indent="0" algn="just">
              <a:buNone/>
            </a:pPr>
            <a:r>
              <a:rPr lang="en-IN" sz="2000" b="1" dirty="0" smtClean="0"/>
              <a:t>Syntax</a:t>
            </a:r>
            <a:r>
              <a:rPr lang="en-IN" sz="2000" b="1" dirty="0"/>
              <a:t>:- </a:t>
            </a:r>
            <a:r>
              <a:rPr lang="en-IN" sz="2000" dirty="0"/>
              <a:t>goto label;</a:t>
            </a:r>
          </a:p>
          <a:p>
            <a:pPr marL="0" indent="0" algn="just">
              <a:buNone/>
            </a:pPr>
            <a:endParaRPr lang="en-IN" sz="2000" dirty="0"/>
          </a:p>
          <a:p>
            <a:pPr marL="0" indent="0">
              <a:buNone/>
            </a:pPr>
            <a:endParaRPr lang="en-IN" dirty="0"/>
          </a:p>
        </p:txBody>
      </p:sp>
    </p:spTree>
    <p:extLst>
      <p:ext uri="{BB962C8B-B14F-4D97-AF65-F5344CB8AC3E}">
        <p14:creationId xmlns:p14="http://schemas.microsoft.com/office/powerpoint/2010/main" val="3243120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7467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14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999" y="1600200"/>
            <a:ext cx="710004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0124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400" b="1" dirty="0"/>
              <a:t>goto </a:t>
            </a:r>
            <a:r>
              <a:rPr lang="en-IN" sz="2400" b="1" dirty="0" smtClean="0"/>
              <a:t>statement: </a:t>
            </a:r>
            <a:r>
              <a:rPr lang="en-IN" sz="2400" dirty="0"/>
              <a:t>The goto statement is a jump statement which is sometimes also referred to as unconditional jump statement. The goto statement can be used to jump from anywhere to anywhere within a function</a:t>
            </a:r>
            <a:r>
              <a:rPr lang="en-IN" sz="2400" dirty="0" smtClean="0"/>
              <a:t>.</a:t>
            </a:r>
          </a:p>
          <a:p>
            <a:pPr marL="0" indent="0" algn="just">
              <a:buNone/>
            </a:pPr>
            <a:endParaRPr lang="en-IN" sz="2400" dirty="0" smtClean="0"/>
          </a:p>
          <a:p>
            <a:pPr marL="0" indent="0" algn="just">
              <a:buNone/>
            </a:pPr>
            <a:r>
              <a:rPr lang="en-IN" sz="2400" b="1" dirty="0"/>
              <a:t>Syntax</a:t>
            </a:r>
            <a:r>
              <a:rPr lang="en-IN" sz="2400" dirty="0" smtClean="0"/>
              <a:t>:</a:t>
            </a:r>
          </a:p>
          <a:p>
            <a:pPr marL="0" indent="0" algn="just">
              <a:buNone/>
            </a:pPr>
            <a:endParaRPr lang="en-IN" sz="2400" b="1" dirty="0"/>
          </a:p>
          <a:p>
            <a:pPr marL="0" indent="0">
              <a:buNone/>
            </a:pPr>
            <a:r>
              <a:rPr lang="en-IN" sz="2000" dirty="0"/>
              <a:t>   Syntax1      |   Syntax2</a:t>
            </a:r>
          </a:p>
          <a:p>
            <a:pPr marL="0" indent="0">
              <a:buNone/>
            </a:pPr>
            <a:r>
              <a:rPr lang="en-IN" sz="2000" dirty="0"/>
              <a:t>----------------------------</a:t>
            </a:r>
          </a:p>
          <a:p>
            <a:pPr marL="0" indent="0">
              <a:buNone/>
            </a:pPr>
            <a:r>
              <a:rPr lang="en-IN" sz="2000" dirty="0"/>
              <a:t>goto label;  </a:t>
            </a:r>
            <a:r>
              <a:rPr lang="en-IN" sz="2000" dirty="0" smtClean="0"/>
              <a:t>  |    </a:t>
            </a:r>
            <a:r>
              <a:rPr lang="en-IN" sz="2000" dirty="0"/>
              <a:t>label:  </a:t>
            </a:r>
          </a:p>
          <a:p>
            <a:pPr marL="0" indent="0">
              <a:buNone/>
            </a:pPr>
            <a:r>
              <a:rPr lang="en-IN" sz="2000" dirty="0"/>
              <a:t>.            </a:t>
            </a:r>
            <a:r>
              <a:rPr lang="en-IN" sz="2000" dirty="0" smtClean="0"/>
              <a:t>           |    </a:t>
            </a:r>
            <a:r>
              <a:rPr lang="en-IN" sz="2000" dirty="0"/>
              <a:t>.</a:t>
            </a:r>
          </a:p>
          <a:p>
            <a:pPr marL="0" indent="0">
              <a:buNone/>
            </a:pPr>
            <a:r>
              <a:rPr lang="en-IN" sz="2000" dirty="0"/>
              <a:t>.            </a:t>
            </a:r>
            <a:r>
              <a:rPr lang="en-IN" sz="2000" dirty="0" smtClean="0"/>
              <a:t>           |    </a:t>
            </a:r>
            <a:r>
              <a:rPr lang="en-IN" sz="2000" dirty="0"/>
              <a:t>.</a:t>
            </a:r>
          </a:p>
          <a:p>
            <a:pPr marL="0" indent="0">
              <a:buNone/>
            </a:pPr>
            <a:r>
              <a:rPr lang="en-IN" sz="2000" dirty="0"/>
              <a:t>.           </a:t>
            </a:r>
            <a:r>
              <a:rPr lang="en-IN" sz="2000" dirty="0" smtClean="0"/>
              <a:t>            </a:t>
            </a:r>
            <a:r>
              <a:rPr lang="en-IN" sz="2000" dirty="0"/>
              <a:t>|    .</a:t>
            </a:r>
          </a:p>
          <a:p>
            <a:pPr marL="0" indent="0">
              <a:buNone/>
            </a:pPr>
            <a:r>
              <a:rPr lang="en-IN" sz="2000" dirty="0"/>
              <a:t>label:       </a:t>
            </a:r>
            <a:r>
              <a:rPr lang="en-IN" sz="2000" dirty="0" smtClean="0"/>
              <a:t>      |    </a:t>
            </a:r>
            <a:r>
              <a:rPr lang="en-IN" sz="2000" dirty="0"/>
              <a:t>goto label;</a:t>
            </a:r>
          </a:p>
        </p:txBody>
      </p:sp>
    </p:spTree>
    <p:extLst>
      <p:ext uri="{BB962C8B-B14F-4D97-AF65-F5344CB8AC3E}">
        <p14:creationId xmlns:p14="http://schemas.microsoft.com/office/powerpoint/2010/main" val="16772093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t>
            </a:r>
            <a:r>
              <a:rPr lang="en-US" dirty="0" smtClean="0"/>
              <a:t>oop control statements</a:t>
            </a:r>
            <a:endParaRPr lang="en-IN" dirty="0"/>
          </a:p>
        </p:txBody>
      </p:sp>
      <p:sp>
        <p:nvSpPr>
          <p:cNvPr id="3" name="Content Placeholder 2"/>
          <p:cNvSpPr>
            <a:spLocks noGrp="1"/>
          </p:cNvSpPr>
          <p:nvPr>
            <p:ph idx="1"/>
          </p:nvPr>
        </p:nvSpPr>
        <p:spPr/>
        <p:txBody>
          <a:bodyPr/>
          <a:lstStyle/>
          <a:p>
            <a:pPr marL="0" indent="0" algn="just">
              <a:buNone/>
            </a:pPr>
            <a:r>
              <a:rPr lang="en-IN" sz="2400" b="1" dirty="0"/>
              <a:t>Loop</a:t>
            </a:r>
            <a:r>
              <a:rPr lang="en-IN" sz="2400" dirty="0"/>
              <a:t>:- The process of repeated executing a block of statements is called loop. C supports three types of looping statements.  They are</a:t>
            </a:r>
            <a:r>
              <a:rPr lang="en-IN" sz="2400" dirty="0" smtClean="0"/>
              <a:t>…</a:t>
            </a:r>
          </a:p>
          <a:p>
            <a:pPr marL="0" indent="0" algn="just">
              <a:buNone/>
            </a:pPr>
            <a:endParaRPr lang="en-IN" sz="2400" dirty="0"/>
          </a:p>
          <a:p>
            <a:pPr algn="just">
              <a:buFont typeface="Wingdings" pitchFamily="2" charset="2"/>
              <a:buChar char="ü"/>
            </a:pPr>
            <a:r>
              <a:rPr lang="en-IN" sz="2400" dirty="0" smtClean="0"/>
              <a:t>While </a:t>
            </a:r>
            <a:r>
              <a:rPr lang="en-IN" sz="2400" dirty="0"/>
              <a:t>Loop</a:t>
            </a:r>
          </a:p>
          <a:p>
            <a:pPr algn="just">
              <a:buFont typeface="Wingdings" pitchFamily="2" charset="2"/>
              <a:buChar char="ü"/>
            </a:pPr>
            <a:r>
              <a:rPr lang="en-IN" sz="2400" dirty="0" smtClean="0"/>
              <a:t>do-while </a:t>
            </a:r>
            <a:r>
              <a:rPr lang="en-IN" sz="2400" dirty="0"/>
              <a:t>loop and </a:t>
            </a:r>
          </a:p>
          <a:p>
            <a:pPr algn="just">
              <a:buFont typeface="Wingdings" pitchFamily="2" charset="2"/>
              <a:buChar char="ü"/>
            </a:pPr>
            <a:r>
              <a:rPr lang="en-IN" sz="2400" dirty="0" smtClean="0"/>
              <a:t>for-loop</a:t>
            </a:r>
            <a:r>
              <a:rPr lang="en-IN" sz="2400" dirty="0"/>
              <a:t>	</a:t>
            </a:r>
            <a:endParaRPr lang="en-IN" sz="2400" dirty="0" smtClean="0"/>
          </a:p>
          <a:p>
            <a:pPr algn="just">
              <a:buFont typeface="Wingdings" pitchFamily="2" charset="2"/>
              <a:buChar char="ü"/>
            </a:pPr>
            <a:endParaRPr lang="en-IN" sz="2400" dirty="0"/>
          </a:p>
          <a:p>
            <a:pPr marL="0" indent="0">
              <a:buNone/>
            </a:pPr>
            <a:r>
              <a:rPr lang="en-IN" sz="2400" dirty="0"/>
              <a:t>Any loop has three things. They are…</a:t>
            </a:r>
          </a:p>
          <a:p>
            <a:pPr marL="0" indent="0">
              <a:buNone/>
            </a:pPr>
            <a:r>
              <a:rPr lang="en-IN" sz="2400" dirty="0"/>
              <a:t>	1. Initialize the index</a:t>
            </a:r>
          </a:p>
          <a:p>
            <a:pPr marL="0" indent="0">
              <a:buNone/>
            </a:pPr>
            <a:r>
              <a:rPr lang="en-IN" sz="2400" dirty="0"/>
              <a:t>	2. Test condition</a:t>
            </a:r>
          </a:p>
          <a:p>
            <a:pPr marL="0" indent="0">
              <a:buNone/>
            </a:pPr>
            <a:r>
              <a:rPr lang="en-IN" sz="2400" dirty="0"/>
              <a:t>	3. Update the index</a:t>
            </a:r>
          </a:p>
          <a:p>
            <a:pPr marL="0" indent="0" algn="just">
              <a:buNone/>
            </a:pPr>
            <a:endParaRPr lang="en-IN" sz="2400" dirty="0"/>
          </a:p>
          <a:p>
            <a:pPr marL="0" indent="0">
              <a:buNone/>
            </a:pPr>
            <a:endParaRPr lang="en-IN" dirty="0"/>
          </a:p>
        </p:txBody>
      </p:sp>
    </p:spTree>
    <p:extLst>
      <p:ext uri="{BB962C8B-B14F-4D97-AF65-F5344CB8AC3E}">
        <p14:creationId xmlns:p14="http://schemas.microsoft.com/office/powerpoint/2010/main" val="6743102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sz="2400" b="1" dirty="0" smtClean="0"/>
              <a:t>1. while </a:t>
            </a:r>
            <a:r>
              <a:rPr lang="en-IN" sz="2400" b="1" dirty="0"/>
              <a:t>loop</a:t>
            </a:r>
            <a:r>
              <a:rPr lang="en-IN" sz="2400" dirty="0"/>
              <a:t>:- It is a conditional control loop statement in C language.</a:t>
            </a:r>
          </a:p>
          <a:p>
            <a:pPr marL="0" indent="0" algn="just">
              <a:buNone/>
            </a:pPr>
            <a:r>
              <a:rPr lang="en-IN" sz="2400" dirty="0"/>
              <a:t>	</a:t>
            </a:r>
            <a:endParaRPr lang="en-IN" sz="2400" dirty="0" smtClean="0"/>
          </a:p>
          <a:p>
            <a:pPr marL="0" indent="0" algn="just">
              <a:buNone/>
            </a:pPr>
            <a:r>
              <a:rPr lang="en-IN" sz="2400" dirty="0" smtClean="0"/>
              <a:t>Syntax</a:t>
            </a:r>
            <a:r>
              <a:rPr lang="en-IN" sz="2400" dirty="0"/>
              <a:t>:- while(test condition)</a:t>
            </a:r>
          </a:p>
          <a:p>
            <a:pPr marL="0" indent="0" algn="just">
              <a:buNone/>
            </a:pPr>
            <a:r>
              <a:rPr lang="en-IN" sz="2400" dirty="0"/>
              <a:t>		  {</a:t>
            </a:r>
          </a:p>
          <a:p>
            <a:pPr marL="0" indent="0" algn="just">
              <a:buNone/>
            </a:pPr>
            <a:r>
              <a:rPr lang="en-IN" sz="2400" dirty="0"/>
              <a:t>		    Statements;</a:t>
            </a:r>
          </a:p>
          <a:p>
            <a:pPr marL="0" indent="0" algn="just">
              <a:buNone/>
            </a:pPr>
            <a:r>
              <a:rPr lang="en-IN" sz="2400" dirty="0"/>
              <a:t>		    </a:t>
            </a:r>
            <a:r>
              <a:rPr lang="en-IN" sz="2400" dirty="0" smtClean="0"/>
              <a:t>}</a:t>
            </a:r>
          </a:p>
          <a:p>
            <a:pPr marL="0" indent="0" algn="just">
              <a:buNone/>
            </a:pPr>
            <a:endParaRPr lang="en-IN" sz="2400" dirty="0"/>
          </a:p>
          <a:p>
            <a:pPr marL="0" indent="0" algn="just">
              <a:buNone/>
            </a:pPr>
            <a:r>
              <a:rPr lang="en-IN" sz="2400" dirty="0"/>
              <a:t>First the test condition is evaluated and if it is true then the statement block will be executed.  After the execution of statements the test condition is evaluated once again.</a:t>
            </a:r>
          </a:p>
          <a:p>
            <a:pPr marL="0" indent="0" algn="just">
              <a:buNone/>
            </a:pPr>
            <a:r>
              <a:rPr lang="en-IN" sz="2400" dirty="0"/>
              <a:t>Then if it is true the statement block will be executed continuous until the test condition finally becomes false.</a:t>
            </a:r>
          </a:p>
          <a:p>
            <a:pPr marL="0" indent="0">
              <a:buNone/>
            </a:pPr>
            <a:endParaRPr lang="en-IN" dirty="0"/>
          </a:p>
        </p:txBody>
      </p:sp>
    </p:spTree>
    <p:extLst>
      <p:ext uri="{BB962C8B-B14F-4D97-AF65-F5344CB8AC3E}">
        <p14:creationId xmlns:p14="http://schemas.microsoft.com/office/powerpoint/2010/main" val="42653864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b="1" dirty="0"/>
              <a:t>Write a program to check whether the given number is prime or not</a:t>
            </a:r>
          </a:p>
          <a:p>
            <a:pPr marL="0" indent="0">
              <a:buNone/>
            </a:pPr>
            <a:r>
              <a:rPr lang="en-IN" dirty="0"/>
              <a:t>#include&lt;stdio.h&gt;</a:t>
            </a:r>
          </a:p>
          <a:p>
            <a:pPr marL="0" indent="0">
              <a:buNone/>
            </a:pPr>
            <a:r>
              <a:rPr lang="en-IN" dirty="0"/>
              <a:t>#include&lt;conio.h&gt;</a:t>
            </a:r>
          </a:p>
          <a:p>
            <a:pPr marL="0" indent="0">
              <a:buNone/>
            </a:pPr>
            <a:r>
              <a:rPr lang="en-IN" dirty="0"/>
              <a:t>void main()</a:t>
            </a:r>
          </a:p>
          <a:p>
            <a:pPr marL="0" indent="0">
              <a:buNone/>
            </a:pPr>
            <a:r>
              <a:rPr lang="en-IN" dirty="0"/>
              <a:t>{</a:t>
            </a:r>
          </a:p>
          <a:p>
            <a:pPr marL="0" indent="0">
              <a:buNone/>
            </a:pPr>
            <a:r>
              <a:rPr lang="en-IN" dirty="0"/>
              <a:t>	int </a:t>
            </a:r>
            <a:r>
              <a:rPr lang="en-IN" dirty="0" err="1"/>
              <a:t>n,i</a:t>
            </a:r>
            <a:r>
              <a:rPr lang="en-IN" dirty="0"/>
              <a:t>=1,count=0;</a:t>
            </a:r>
          </a:p>
          <a:p>
            <a:pPr marL="0" indent="0">
              <a:buNone/>
            </a:pPr>
            <a:r>
              <a:rPr lang="en-IN" dirty="0"/>
              <a:t>	clrscr();</a:t>
            </a:r>
          </a:p>
          <a:p>
            <a:pPr marL="0" indent="0">
              <a:buNone/>
            </a:pPr>
            <a:r>
              <a:rPr lang="en-IN" dirty="0"/>
              <a:t>	printf("Enter any number:");</a:t>
            </a:r>
          </a:p>
          <a:p>
            <a:pPr marL="0" indent="0">
              <a:buNone/>
            </a:pPr>
            <a:r>
              <a:rPr lang="en-IN" dirty="0"/>
              <a:t>	scanf("%d",&amp;n</a:t>
            </a:r>
            <a:r>
              <a:rPr lang="en-IN" dirty="0" smtClean="0"/>
              <a:t>);</a:t>
            </a:r>
          </a:p>
          <a:p>
            <a:pPr marL="0" indent="0">
              <a:buNone/>
            </a:pPr>
            <a:r>
              <a:rPr lang="en-IN" dirty="0"/>
              <a:t>while(i&lt;=n)</a:t>
            </a:r>
          </a:p>
          <a:p>
            <a:pPr marL="0" indent="0">
              <a:buNone/>
            </a:pPr>
            <a:r>
              <a:rPr lang="en-IN" dirty="0"/>
              <a:t>	{</a:t>
            </a:r>
          </a:p>
          <a:p>
            <a:pPr marL="0" indent="0">
              <a:buNone/>
            </a:pPr>
            <a:r>
              <a:rPr lang="en-IN" dirty="0"/>
              <a:t>	if(</a:t>
            </a:r>
            <a:r>
              <a:rPr lang="en-IN" dirty="0" err="1"/>
              <a:t>n%i</a:t>
            </a:r>
            <a:r>
              <a:rPr lang="en-IN" dirty="0"/>
              <a:t>==0)</a:t>
            </a:r>
          </a:p>
          <a:p>
            <a:pPr marL="0" indent="0">
              <a:buNone/>
            </a:pPr>
            <a:r>
              <a:rPr lang="en-IN" dirty="0"/>
              <a:t>	count++;</a:t>
            </a:r>
          </a:p>
          <a:p>
            <a:pPr marL="0" indent="0">
              <a:buNone/>
            </a:pPr>
            <a:r>
              <a:rPr lang="en-IN" dirty="0"/>
              <a:t>	i++;</a:t>
            </a:r>
          </a:p>
          <a:p>
            <a:pPr marL="0" indent="0">
              <a:buNone/>
            </a:pPr>
            <a:r>
              <a:rPr lang="en-IN" dirty="0"/>
              <a:t>	}</a:t>
            </a:r>
          </a:p>
          <a:p>
            <a:pPr marL="0" indent="0">
              <a:buNone/>
            </a:pPr>
            <a:r>
              <a:rPr lang="en-IN" dirty="0"/>
              <a:t>	if(count==2)</a:t>
            </a:r>
          </a:p>
          <a:p>
            <a:pPr marL="0" indent="0">
              <a:buNone/>
            </a:pPr>
            <a:r>
              <a:rPr lang="en-IN" dirty="0"/>
              <a:t>	printf("Given no is prime");</a:t>
            </a:r>
          </a:p>
          <a:p>
            <a:pPr marL="0" indent="0">
              <a:buNone/>
            </a:pPr>
            <a:r>
              <a:rPr lang="en-IN" dirty="0"/>
              <a:t>	else</a:t>
            </a:r>
          </a:p>
          <a:p>
            <a:pPr marL="0" indent="0">
              <a:buNone/>
            </a:pPr>
            <a:r>
              <a:rPr lang="en-IN" dirty="0"/>
              <a:t>	printf("Given no is not prime");</a:t>
            </a:r>
          </a:p>
          <a:p>
            <a:pPr marL="0" indent="0">
              <a:buNone/>
            </a:pPr>
            <a:r>
              <a:rPr lang="en-IN" dirty="0"/>
              <a:t>	getch();</a:t>
            </a:r>
          </a:p>
          <a:p>
            <a:pPr marL="0" indent="0">
              <a:buNone/>
            </a:pPr>
            <a:r>
              <a:rPr lang="en-IN" dirty="0"/>
              <a:t>	}</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4048228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sz="2400" b="1" dirty="0"/>
              <a:t>2. do-while loop</a:t>
            </a:r>
            <a:r>
              <a:rPr lang="en-IN" sz="2400" dirty="0"/>
              <a:t>:- It is an alternative form of while loop.  The only difference between while and do while is the minimum number of execution of ‘while’ is ‘0’.  For minimum no of execution of ‘do-while’ is ‘1</a:t>
            </a:r>
            <a:r>
              <a:rPr lang="en-IN" sz="2400" dirty="0" smtClean="0"/>
              <a:t>”.</a:t>
            </a:r>
          </a:p>
          <a:p>
            <a:pPr marL="0" indent="0" algn="just">
              <a:buNone/>
            </a:pPr>
            <a:endParaRPr lang="en-IN" sz="2400" dirty="0"/>
          </a:p>
          <a:p>
            <a:pPr marL="0" indent="0" algn="just">
              <a:buNone/>
            </a:pPr>
            <a:r>
              <a:rPr lang="en-IN" sz="2400" dirty="0"/>
              <a:t>	Syntax:- do</a:t>
            </a:r>
          </a:p>
          <a:p>
            <a:pPr marL="0" indent="0" algn="just">
              <a:buNone/>
            </a:pPr>
            <a:r>
              <a:rPr lang="en-IN" sz="2400" dirty="0"/>
              <a:t>		      {</a:t>
            </a:r>
          </a:p>
          <a:p>
            <a:pPr marL="0" indent="0" algn="just">
              <a:buNone/>
            </a:pPr>
            <a:r>
              <a:rPr lang="en-IN" sz="2400" dirty="0"/>
              <a:t>		        Statements;</a:t>
            </a:r>
          </a:p>
          <a:p>
            <a:pPr marL="0" indent="0" algn="just">
              <a:buNone/>
            </a:pPr>
            <a:r>
              <a:rPr lang="en-IN" sz="2400" dirty="0"/>
              <a:t>		        }</a:t>
            </a:r>
          </a:p>
          <a:p>
            <a:pPr marL="0" indent="0" algn="just">
              <a:buNone/>
            </a:pPr>
            <a:r>
              <a:rPr lang="en-IN" sz="2400" dirty="0"/>
              <a:t>		         While(test condition</a:t>
            </a:r>
            <a:r>
              <a:rPr lang="en-IN" sz="2400" dirty="0" smtClean="0"/>
              <a:t>);</a:t>
            </a:r>
          </a:p>
          <a:p>
            <a:pPr marL="0" indent="0" algn="just">
              <a:buNone/>
            </a:pPr>
            <a:r>
              <a:rPr lang="en-US" sz="2400" dirty="0"/>
              <a:t>First the statement block will be executed and then test condition will be evaluated.  If the condition is true then the statement block will be executed once again.  This process of repeated executed continuous until  the test condition finally becomes false</a:t>
            </a:r>
            <a:endParaRPr lang="en-IN" sz="2400" dirty="0"/>
          </a:p>
          <a:p>
            <a:pPr marL="0" indent="0" algn="just">
              <a:buNone/>
            </a:pPr>
            <a:endParaRPr lang="en-IN" sz="2400" dirty="0"/>
          </a:p>
          <a:p>
            <a:pPr marL="0" indent="0">
              <a:buNone/>
            </a:pPr>
            <a:endParaRPr lang="en-IN" dirty="0"/>
          </a:p>
        </p:txBody>
      </p:sp>
    </p:spTree>
    <p:extLst>
      <p:ext uri="{BB962C8B-B14F-4D97-AF65-F5344CB8AC3E}">
        <p14:creationId xmlns:p14="http://schemas.microsoft.com/office/powerpoint/2010/main" val="418392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algn="just"/>
            <a:r>
              <a:rPr lang="en-IN" sz="2000" b="1" dirty="0" smtClean="0"/>
              <a:t>Documentation</a:t>
            </a:r>
            <a:r>
              <a:rPr lang="en-IN" sz="2000" dirty="0"/>
              <a:t>:- It is the most important aspect of programming.  It is a continuous  process. To keep the copy of continuous process.  To keep the copy of all the phases (involving) in parts, definition, analysis and designing, algorithm, flow chart, coding and implementation, debugging and testing are the parts of the documentation.  This phase involves to produce written document for the user.</a:t>
            </a:r>
          </a:p>
        </p:txBody>
      </p:sp>
    </p:spTree>
    <p:extLst>
      <p:ext uri="{BB962C8B-B14F-4D97-AF65-F5344CB8AC3E}">
        <p14:creationId xmlns:p14="http://schemas.microsoft.com/office/powerpoint/2010/main" val="39578893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Write a program to accept and display natural numbers, from one to given number using do-while loop</a:t>
            </a:r>
            <a:endParaRPr lang="en-IN" b="1" dirty="0"/>
          </a:p>
          <a:p>
            <a:pPr marL="0" indent="0">
              <a:buNone/>
            </a:pPr>
            <a:r>
              <a:rPr lang="en-IN" dirty="0" smtClean="0"/>
              <a:t>#</a:t>
            </a:r>
            <a:r>
              <a:rPr lang="en-IN" dirty="0"/>
              <a:t>include&lt;stdio.h&gt;</a:t>
            </a:r>
          </a:p>
          <a:p>
            <a:pPr marL="0" indent="0">
              <a:buNone/>
            </a:pPr>
            <a:r>
              <a:rPr lang="en-IN" dirty="0"/>
              <a:t>#include&lt;conio.h&gt;</a:t>
            </a:r>
          </a:p>
          <a:p>
            <a:pPr marL="0" indent="0">
              <a:buNone/>
            </a:pPr>
            <a:r>
              <a:rPr lang="en-IN" dirty="0"/>
              <a:t>void main()</a:t>
            </a:r>
          </a:p>
          <a:p>
            <a:pPr marL="0" indent="0">
              <a:buNone/>
            </a:pPr>
            <a:r>
              <a:rPr lang="en-IN" dirty="0"/>
              <a:t>{</a:t>
            </a:r>
          </a:p>
          <a:p>
            <a:pPr marL="0" indent="0">
              <a:buNone/>
            </a:pPr>
            <a:r>
              <a:rPr lang="en-IN" dirty="0"/>
              <a:t>	int </a:t>
            </a:r>
            <a:r>
              <a:rPr lang="en-IN" dirty="0" err="1"/>
              <a:t>n,i</a:t>
            </a:r>
            <a:r>
              <a:rPr lang="en-IN" dirty="0"/>
              <a:t>=1;</a:t>
            </a:r>
          </a:p>
          <a:p>
            <a:pPr marL="0" indent="0">
              <a:buNone/>
            </a:pPr>
            <a:r>
              <a:rPr lang="en-IN" dirty="0"/>
              <a:t>	clrscr();</a:t>
            </a:r>
          </a:p>
          <a:p>
            <a:pPr marL="0" indent="0">
              <a:buNone/>
            </a:pPr>
            <a:r>
              <a:rPr lang="en-IN" dirty="0"/>
              <a:t>	printf("Enter any number:");</a:t>
            </a:r>
          </a:p>
          <a:p>
            <a:pPr marL="0" indent="0">
              <a:buNone/>
            </a:pPr>
            <a:r>
              <a:rPr lang="en-IN" dirty="0"/>
              <a:t>	scanf("%d",&amp;n);</a:t>
            </a:r>
          </a:p>
          <a:p>
            <a:pPr marL="0" indent="0">
              <a:buNone/>
            </a:pPr>
            <a:r>
              <a:rPr lang="en-IN" dirty="0"/>
              <a:t>	printf("Natural numbers form 1 to %d:\</a:t>
            </a:r>
            <a:r>
              <a:rPr lang="en-IN" dirty="0" err="1"/>
              <a:t>n",n</a:t>
            </a:r>
            <a:r>
              <a:rPr lang="en-IN" dirty="0"/>
              <a:t>);</a:t>
            </a:r>
          </a:p>
          <a:p>
            <a:pPr marL="0" indent="0">
              <a:buNone/>
            </a:pPr>
            <a:r>
              <a:rPr lang="en-IN" dirty="0"/>
              <a:t>	do</a:t>
            </a:r>
          </a:p>
          <a:p>
            <a:pPr marL="0" indent="0">
              <a:buNone/>
            </a:pPr>
            <a:r>
              <a:rPr lang="en-IN" dirty="0"/>
              <a:t>	{</a:t>
            </a:r>
          </a:p>
          <a:p>
            <a:pPr marL="0" indent="0">
              <a:buNone/>
            </a:pPr>
            <a:r>
              <a:rPr lang="en-IN" dirty="0"/>
              <a:t>		printf("%d\</a:t>
            </a:r>
            <a:r>
              <a:rPr lang="en-IN" dirty="0" err="1"/>
              <a:t>t",i</a:t>
            </a:r>
            <a:r>
              <a:rPr lang="en-IN" dirty="0"/>
              <a:t>);</a:t>
            </a:r>
          </a:p>
          <a:p>
            <a:pPr marL="0" indent="0">
              <a:buNone/>
            </a:pPr>
            <a:r>
              <a:rPr lang="en-IN" dirty="0"/>
              <a:t>		i++;</a:t>
            </a:r>
          </a:p>
          <a:p>
            <a:pPr marL="0" indent="0">
              <a:buNone/>
            </a:pPr>
            <a:r>
              <a:rPr lang="en-IN" dirty="0"/>
              <a:t>	}</a:t>
            </a:r>
          </a:p>
          <a:p>
            <a:pPr marL="0" indent="0">
              <a:buNone/>
            </a:pPr>
            <a:r>
              <a:rPr lang="en-IN" dirty="0"/>
              <a:t>	while(i&lt;=n);</a:t>
            </a:r>
          </a:p>
          <a:p>
            <a:pPr marL="0" indent="0">
              <a:buNone/>
            </a:pPr>
            <a:r>
              <a:rPr lang="en-IN" dirty="0"/>
              <a:t>	getch();</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8002283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b="1" dirty="0"/>
              <a:t>3. for loop</a:t>
            </a:r>
            <a:r>
              <a:rPr lang="en-IN" sz="2400" dirty="0"/>
              <a:t>:- It is the most commonly used loop statement in C language. It consisting of three expressions</a:t>
            </a:r>
            <a:r>
              <a:rPr lang="en-IN" sz="2400" dirty="0" smtClean="0"/>
              <a:t>.</a:t>
            </a:r>
          </a:p>
          <a:p>
            <a:pPr marL="0" indent="0" algn="just">
              <a:buNone/>
            </a:pPr>
            <a:endParaRPr lang="en-IN" sz="2400" dirty="0"/>
          </a:p>
          <a:p>
            <a:pPr marL="0" indent="0" algn="just">
              <a:buNone/>
            </a:pPr>
            <a:r>
              <a:rPr lang="en-IN" sz="2400" dirty="0"/>
              <a:t>Syntax:- for(exp1; exp2; exp3)</a:t>
            </a:r>
          </a:p>
          <a:p>
            <a:pPr marL="0" indent="0" algn="just">
              <a:buNone/>
            </a:pPr>
            <a:r>
              <a:rPr lang="en-IN" sz="2400" dirty="0"/>
              <a:t>	         {</a:t>
            </a:r>
          </a:p>
          <a:p>
            <a:pPr marL="0" indent="0" algn="just">
              <a:buNone/>
            </a:pPr>
            <a:r>
              <a:rPr lang="en-IN" sz="2400" dirty="0"/>
              <a:t>		Statements;</a:t>
            </a:r>
          </a:p>
          <a:p>
            <a:pPr marL="0" indent="0" algn="just">
              <a:buNone/>
            </a:pPr>
            <a:r>
              <a:rPr lang="en-IN" sz="2400" dirty="0"/>
              <a:t>		}</a:t>
            </a:r>
          </a:p>
          <a:p>
            <a:pPr marL="0" indent="0" algn="just">
              <a:buNone/>
            </a:pPr>
            <a:r>
              <a:rPr lang="en-IN" sz="2400" dirty="0" smtClean="0"/>
              <a:t>The </a:t>
            </a:r>
            <a:r>
              <a:rPr lang="en-IN" sz="2400" dirty="0"/>
              <a:t>first expression is used to the initialize the index, second expression is used to check whether the loop is to be continued or not, third expression is used to change the index for further iteration (increment or decrement).</a:t>
            </a:r>
          </a:p>
          <a:p>
            <a:pPr marL="0" indent="0">
              <a:buNone/>
            </a:pPr>
            <a:endParaRPr lang="en-IN" dirty="0"/>
          </a:p>
        </p:txBody>
      </p:sp>
    </p:spTree>
    <p:extLst>
      <p:ext uri="{BB962C8B-B14F-4D97-AF65-F5344CB8AC3E}">
        <p14:creationId xmlns:p14="http://schemas.microsoft.com/office/powerpoint/2010/main" val="787972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#include &lt;stdio.h&gt;</a:t>
            </a:r>
          </a:p>
          <a:p>
            <a:pPr marL="0" indent="0">
              <a:buNone/>
            </a:pPr>
            <a:r>
              <a:rPr lang="en-IN" dirty="0"/>
              <a:t>#include&lt;conio.h&gt;</a:t>
            </a:r>
          </a:p>
          <a:p>
            <a:pPr marL="0" indent="0">
              <a:buNone/>
            </a:pPr>
            <a:endParaRPr lang="en-IN" dirty="0"/>
          </a:p>
          <a:p>
            <a:pPr marL="0" indent="0">
              <a:buNone/>
            </a:pPr>
            <a:r>
              <a:rPr lang="en-IN" dirty="0"/>
              <a:t>void main()</a:t>
            </a:r>
          </a:p>
          <a:p>
            <a:pPr marL="0" indent="0">
              <a:buNone/>
            </a:pPr>
            <a:r>
              <a:rPr lang="en-IN" dirty="0"/>
              <a:t>{</a:t>
            </a:r>
          </a:p>
          <a:p>
            <a:pPr marL="0" indent="0">
              <a:buNone/>
            </a:pPr>
            <a:r>
              <a:rPr lang="en-IN" dirty="0"/>
              <a:t>int n, i, c = 0;</a:t>
            </a:r>
          </a:p>
          <a:p>
            <a:pPr marL="0" indent="0">
              <a:buNone/>
            </a:pPr>
            <a:r>
              <a:rPr lang="en-IN" dirty="0"/>
              <a:t>clrscr();</a:t>
            </a:r>
          </a:p>
          <a:p>
            <a:pPr marL="0" indent="0">
              <a:buNone/>
            </a:pPr>
            <a:r>
              <a:rPr lang="en-IN" dirty="0"/>
              <a:t> printf("Enter any number n:");</a:t>
            </a:r>
          </a:p>
          <a:p>
            <a:pPr marL="0" indent="0">
              <a:buNone/>
            </a:pPr>
            <a:r>
              <a:rPr lang="en-IN" dirty="0"/>
              <a:t>scanf("%d", &amp;n);</a:t>
            </a:r>
          </a:p>
          <a:p>
            <a:pPr marL="0" indent="0">
              <a:buNone/>
            </a:pPr>
            <a:r>
              <a:rPr lang="en-IN" dirty="0"/>
              <a:t>for (i = 1; i &lt;= n; i++)</a:t>
            </a:r>
          </a:p>
          <a:p>
            <a:pPr marL="0" indent="0">
              <a:buNone/>
            </a:pPr>
            <a:r>
              <a:rPr lang="en-IN" dirty="0"/>
              <a:t>{</a:t>
            </a:r>
          </a:p>
          <a:p>
            <a:pPr marL="0" indent="0">
              <a:buNone/>
            </a:pPr>
            <a:r>
              <a:rPr lang="en-IN" dirty="0"/>
              <a:t>if (n % i == 0)</a:t>
            </a:r>
          </a:p>
          <a:p>
            <a:pPr marL="0" indent="0">
              <a:buNone/>
            </a:pPr>
            <a:r>
              <a:rPr lang="en-IN" dirty="0"/>
              <a:t> {</a:t>
            </a:r>
          </a:p>
          <a:p>
            <a:pPr marL="0" indent="0">
              <a:buNone/>
            </a:pPr>
            <a:r>
              <a:rPr lang="en-IN" dirty="0" err="1"/>
              <a:t>c++</a:t>
            </a:r>
            <a:r>
              <a:rPr lang="en-IN" dirty="0"/>
              <a:t>;</a:t>
            </a:r>
          </a:p>
          <a:p>
            <a:pPr marL="0" indent="0">
              <a:buNone/>
            </a:pPr>
            <a:r>
              <a:rPr lang="en-IN" dirty="0"/>
              <a:t> }</a:t>
            </a:r>
          </a:p>
          <a:p>
            <a:pPr marL="0" indent="0">
              <a:buNone/>
            </a:pPr>
            <a:r>
              <a:rPr lang="en-IN" dirty="0"/>
              <a:t>}</a:t>
            </a:r>
          </a:p>
          <a:p>
            <a:pPr marL="0" indent="0">
              <a:buNone/>
            </a:pPr>
            <a:r>
              <a:rPr lang="en-IN" dirty="0"/>
              <a:t>if (c == 2)</a:t>
            </a:r>
          </a:p>
          <a:p>
            <a:pPr marL="0" indent="0">
              <a:buNone/>
            </a:pPr>
            <a:r>
              <a:rPr lang="en-IN" dirty="0"/>
              <a:t>{ printf("n is a Prime number");</a:t>
            </a:r>
          </a:p>
          <a:p>
            <a:pPr marL="0" indent="0">
              <a:buNone/>
            </a:pPr>
            <a:r>
              <a:rPr lang="en-IN" dirty="0"/>
              <a:t> } else</a:t>
            </a:r>
          </a:p>
          <a:p>
            <a:pPr marL="0" indent="0">
              <a:buNone/>
            </a:pPr>
            <a:r>
              <a:rPr lang="en-IN" dirty="0"/>
              <a:t> { printf("n is not a Prime number");</a:t>
            </a:r>
          </a:p>
          <a:p>
            <a:pPr marL="0" indent="0">
              <a:buNone/>
            </a:pPr>
            <a:r>
              <a:rPr lang="en-IN" dirty="0"/>
              <a:t> }</a:t>
            </a:r>
          </a:p>
          <a:p>
            <a:pPr marL="0" indent="0">
              <a:buNone/>
            </a:pPr>
            <a:r>
              <a:rPr lang="en-IN" dirty="0"/>
              <a:t>getch(); }</a:t>
            </a:r>
          </a:p>
          <a:p>
            <a:pPr marL="0" indent="0">
              <a:buNone/>
            </a:pPr>
            <a:endParaRPr lang="en-IN" dirty="0"/>
          </a:p>
        </p:txBody>
      </p:sp>
    </p:spTree>
    <p:extLst>
      <p:ext uri="{BB962C8B-B14F-4D97-AF65-F5344CB8AC3E}">
        <p14:creationId xmlns:p14="http://schemas.microsoft.com/office/powerpoint/2010/main" val="1166030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b="1" dirty="0"/>
              <a:t>Definition</a:t>
            </a:r>
            <a:r>
              <a:rPr lang="en-IN" sz="2400" dirty="0"/>
              <a:t>:-A group of data items (variables) of same data types stored in a continuous memory location is known as arrays.</a:t>
            </a:r>
          </a:p>
          <a:p>
            <a:pPr marL="0" indent="0" algn="just">
              <a:buNone/>
            </a:pPr>
            <a:r>
              <a:rPr lang="en-IN" sz="2400" dirty="0"/>
              <a:t>	That means a group of related data items that shape location name that particular is indicated or subscript in square braces [ ] or array name. </a:t>
            </a:r>
            <a:endParaRPr lang="en-IN" sz="2400" dirty="0" smtClean="0"/>
          </a:p>
          <a:p>
            <a:pPr marL="0" indent="0" algn="just">
              <a:buNone/>
            </a:pPr>
            <a:endParaRPr lang="en-IN" sz="2400" dirty="0" smtClean="0"/>
          </a:p>
          <a:p>
            <a:pPr marL="0" indent="0" algn="just">
              <a:buNone/>
            </a:pPr>
            <a:r>
              <a:rPr lang="en-IN" sz="2400" dirty="0" smtClean="0"/>
              <a:t>C </a:t>
            </a:r>
            <a:r>
              <a:rPr lang="en-IN" sz="2400" dirty="0"/>
              <a:t>Supports 3 types of arrays.  They are</a:t>
            </a:r>
            <a:r>
              <a:rPr lang="en-IN" sz="2400" dirty="0" smtClean="0"/>
              <a:t>…</a:t>
            </a:r>
          </a:p>
          <a:p>
            <a:pPr marL="0" indent="0" algn="just">
              <a:buNone/>
            </a:pPr>
            <a:endParaRPr lang="en-IN" sz="2400" dirty="0"/>
          </a:p>
          <a:p>
            <a:pPr marL="0" indent="0" algn="just">
              <a:buNone/>
            </a:pPr>
            <a:r>
              <a:rPr lang="en-IN" sz="2400" dirty="0" smtClean="0"/>
              <a:t>1.Single </a:t>
            </a:r>
            <a:r>
              <a:rPr lang="en-IN" sz="2400" dirty="0"/>
              <a:t>Dimension arrays or One dimensional</a:t>
            </a:r>
          </a:p>
          <a:p>
            <a:pPr marL="0" indent="0" algn="just">
              <a:buNone/>
            </a:pPr>
            <a:r>
              <a:rPr lang="en-IN" sz="2400" dirty="0" smtClean="0"/>
              <a:t>2.Double </a:t>
            </a:r>
            <a:r>
              <a:rPr lang="en-IN" sz="2400" dirty="0"/>
              <a:t>Dimension arrays or Two dimensional</a:t>
            </a:r>
          </a:p>
          <a:p>
            <a:pPr marL="0" indent="0" algn="just">
              <a:buNone/>
            </a:pPr>
            <a:r>
              <a:rPr lang="en-IN" sz="2400" dirty="0" smtClean="0"/>
              <a:t>3.Multidimensional </a:t>
            </a:r>
            <a:r>
              <a:rPr lang="en-IN" sz="2400" dirty="0"/>
              <a:t>arrays</a:t>
            </a:r>
          </a:p>
          <a:p>
            <a:pPr marL="0" indent="0">
              <a:buNone/>
            </a:pPr>
            <a:endParaRPr lang="en-IN" dirty="0"/>
          </a:p>
        </p:txBody>
      </p:sp>
    </p:spTree>
    <p:extLst>
      <p:ext uri="{BB962C8B-B14F-4D97-AF65-F5344CB8AC3E}">
        <p14:creationId xmlns:p14="http://schemas.microsoft.com/office/powerpoint/2010/main" val="22455609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IN" b="1" dirty="0" smtClean="0"/>
              <a:t>1. Single </a:t>
            </a:r>
            <a:r>
              <a:rPr lang="en-IN" b="1" dirty="0"/>
              <a:t>Dimensional array</a:t>
            </a:r>
            <a:r>
              <a:rPr lang="en-IN" dirty="0"/>
              <a:t>: A group of items can be given one variable name using only index such as a variable is known as single dimensional array. Single dimensional arrays the elements are represented one or two index of memory bytes</a:t>
            </a:r>
            <a:r>
              <a:rPr lang="en-IN" dirty="0" smtClean="0"/>
              <a:t>.</a:t>
            </a:r>
          </a:p>
          <a:p>
            <a:pPr marL="0" indent="0" algn="just">
              <a:buNone/>
            </a:pPr>
            <a:endParaRPr lang="en-IN" dirty="0"/>
          </a:p>
          <a:p>
            <a:pPr marL="0" indent="0" algn="just">
              <a:buNone/>
            </a:pPr>
            <a:r>
              <a:rPr lang="en-IN" b="1" dirty="0"/>
              <a:t>Declaration</a:t>
            </a:r>
            <a:r>
              <a:rPr lang="en-IN" dirty="0"/>
              <a:t>:	datatype arr_name[size];</a:t>
            </a:r>
          </a:p>
          <a:p>
            <a:pPr marL="0" indent="0" algn="just">
              <a:buNone/>
            </a:pPr>
            <a:endParaRPr lang="en-IN" dirty="0"/>
          </a:p>
          <a:p>
            <a:pPr marL="0" indent="0" algn="just">
              <a:buNone/>
            </a:pPr>
            <a:r>
              <a:rPr lang="en-IN" dirty="0"/>
              <a:t>Example: 	int a[5];</a:t>
            </a:r>
          </a:p>
          <a:p>
            <a:pPr marL="0" indent="0" algn="just">
              <a:buNone/>
            </a:pPr>
            <a:r>
              <a:rPr lang="en-IN" dirty="0"/>
              <a:t>Elements:       a[0], a[1], a[2], a[3], a[4]	</a:t>
            </a:r>
            <a:endParaRPr lang="en-IN" dirty="0" smtClean="0"/>
          </a:p>
          <a:p>
            <a:pPr marL="0" indent="0" algn="just">
              <a:buNone/>
            </a:pPr>
            <a:r>
              <a:rPr lang="en-IN" dirty="0"/>
              <a:t> </a:t>
            </a:r>
            <a:r>
              <a:rPr lang="en-IN" dirty="0" smtClean="0"/>
              <a:t>   In </a:t>
            </a:r>
            <a:r>
              <a:rPr lang="en-IN" dirty="0"/>
              <a:t>any array the array index is 0 to (n-1).</a:t>
            </a:r>
          </a:p>
          <a:p>
            <a:pPr marL="0" indent="0" algn="just">
              <a:buNone/>
            </a:pPr>
            <a:endParaRPr lang="en-IN" dirty="0"/>
          </a:p>
          <a:p>
            <a:pPr marL="0" indent="0" algn="just">
              <a:buNone/>
            </a:pPr>
            <a:r>
              <a:rPr lang="en-IN" b="1" dirty="0"/>
              <a:t>Initialization</a:t>
            </a:r>
            <a:r>
              <a:rPr lang="en-IN" dirty="0"/>
              <a:t>:  [Form1]</a:t>
            </a:r>
          </a:p>
          <a:p>
            <a:pPr marL="0" indent="0" algn="just">
              <a:buNone/>
            </a:pPr>
            <a:r>
              <a:rPr lang="en-IN" dirty="0"/>
              <a:t>Datatype  arr_name[size]={value 1, value 2,…. Value b} Here size is optional</a:t>
            </a:r>
          </a:p>
          <a:p>
            <a:pPr marL="0" indent="0" algn="just">
              <a:buNone/>
            </a:pPr>
            <a:endParaRPr lang="en-IN" dirty="0"/>
          </a:p>
          <a:p>
            <a:pPr marL="0" indent="0" algn="just">
              <a:buNone/>
            </a:pPr>
            <a:r>
              <a:rPr lang="en-IN" dirty="0" smtClean="0"/>
              <a:t>Example:    int </a:t>
            </a:r>
            <a:r>
              <a:rPr lang="en-IN" dirty="0"/>
              <a:t>a[5]={1,2,3,4,5};</a:t>
            </a:r>
          </a:p>
          <a:p>
            <a:pPr marL="0" indent="0" algn="just">
              <a:buNone/>
            </a:pPr>
            <a:r>
              <a:rPr lang="en-IN" dirty="0"/>
              <a:t>	</a:t>
            </a:r>
            <a:r>
              <a:rPr lang="en-IN" dirty="0" smtClean="0"/>
              <a:t>      int </a:t>
            </a:r>
            <a:r>
              <a:rPr lang="en-IN" dirty="0"/>
              <a:t>a[ ]={100,200,300,400};</a:t>
            </a:r>
          </a:p>
          <a:p>
            <a:pPr marL="0" indent="0">
              <a:buNone/>
            </a:pPr>
            <a:endParaRPr lang="en-IN" dirty="0"/>
          </a:p>
        </p:txBody>
      </p:sp>
    </p:spTree>
    <p:extLst>
      <p:ext uri="{BB962C8B-B14F-4D97-AF65-F5344CB8AC3E}">
        <p14:creationId xmlns:p14="http://schemas.microsoft.com/office/powerpoint/2010/main" val="33385774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#include&lt;stdio.h&gt;</a:t>
            </a:r>
          </a:p>
          <a:p>
            <a:pPr marL="0" indent="0">
              <a:buNone/>
            </a:pPr>
            <a:r>
              <a:rPr lang="en-IN" dirty="0"/>
              <a:t>#include&lt;conio.h&gt;</a:t>
            </a:r>
          </a:p>
          <a:p>
            <a:pPr marL="0" indent="0">
              <a:buNone/>
            </a:pPr>
            <a:r>
              <a:rPr lang="en-IN" dirty="0"/>
              <a:t>Void main()</a:t>
            </a:r>
          </a:p>
          <a:p>
            <a:pPr marL="0" indent="0">
              <a:buNone/>
            </a:pPr>
            <a:r>
              <a:rPr lang="en-IN" dirty="0"/>
              <a:t>{</a:t>
            </a:r>
          </a:p>
          <a:p>
            <a:pPr marL="0" indent="0">
              <a:buNone/>
            </a:pPr>
            <a:r>
              <a:rPr lang="en-IN" dirty="0"/>
              <a:t> int a[5]={1,2,3,4,5};</a:t>
            </a:r>
          </a:p>
          <a:p>
            <a:pPr marL="0" indent="0">
              <a:buNone/>
            </a:pPr>
            <a:r>
              <a:rPr lang="en-IN" dirty="0"/>
              <a:t> int i;</a:t>
            </a:r>
          </a:p>
          <a:p>
            <a:pPr marL="0" indent="0">
              <a:buNone/>
            </a:pPr>
            <a:r>
              <a:rPr lang="en-IN" dirty="0"/>
              <a:t> clrscr();</a:t>
            </a:r>
          </a:p>
          <a:p>
            <a:pPr marL="0" indent="0">
              <a:buNone/>
            </a:pPr>
            <a:r>
              <a:rPr lang="en-IN" dirty="0"/>
              <a:t> for(i=0;i&lt;5;i++)</a:t>
            </a:r>
          </a:p>
          <a:p>
            <a:pPr marL="0" indent="0">
              <a:buNone/>
            </a:pPr>
            <a:r>
              <a:rPr lang="en-IN" dirty="0"/>
              <a:t> {</a:t>
            </a:r>
          </a:p>
          <a:p>
            <a:pPr marL="0" indent="0">
              <a:buNone/>
            </a:pPr>
            <a:r>
              <a:rPr lang="en-IN" dirty="0"/>
              <a:t>  printf("\</a:t>
            </a:r>
            <a:r>
              <a:rPr lang="en-IN" dirty="0" err="1"/>
              <a:t>na</a:t>
            </a:r>
            <a:r>
              <a:rPr lang="en-IN" dirty="0"/>
              <a:t>[%d]=%d",</a:t>
            </a:r>
            <a:r>
              <a:rPr lang="en-IN" dirty="0" err="1"/>
              <a:t>i,a</a:t>
            </a:r>
            <a:r>
              <a:rPr lang="en-IN" dirty="0"/>
              <a:t>[i]);</a:t>
            </a:r>
          </a:p>
          <a:p>
            <a:pPr marL="0" indent="0">
              <a:buNone/>
            </a:pPr>
            <a:r>
              <a:rPr lang="en-IN" dirty="0"/>
              <a:t>  }</a:t>
            </a:r>
          </a:p>
          <a:p>
            <a:pPr marL="0" indent="0">
              <a:buNone/>
            </a:pPr>
            <a:r>
              <a:rPr lang="en-IN" dirty="0"/>
              <a:t>  getch();</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2450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lgn="just">
              <a:buNone/>
            </a:pPr>
            <a:r>
              <a:rPr lang="en-IN" sz="2400" b="1" dirty="0"/>
              <a:t>2. Two dimensional arrays </a:t>
            </a:r>
            <a:r>
              <a:rPr lang="en-IN" sz="2400" dirty="0"/>
              <a:t>:- A two dimensional array can store a table of values which contains rows and columns . </a:t>
            </a:r>
            <a:endParaRPr lang="en-IN" sz="2400" dirty="0" smtClean="0"/>
          </a:p>
          <a:p>
            <a:pPr marL="0" indent="0" algn="just">
              <a:buNone/>
            </a:pPr>
            <a:r>
              <a:rPr lang="en-IN" sz="2400" dirty="0" smtClean="0"/>
              <a:t>In </a:t>
            </a:r>
            <a:r>
              <a:rPr lang="en-IN" sz="2400" dirty="0"/>
              <a:t>two dimensional arrays we use two index values. One </a:t>
            </a:r>
            <a:r>
              <a:rPr lang="en-IN" sz="2400" dirty="0" smtClean="0"/>
              <a:t>for rows </a:t>
            </a:r>
            <a:r>
              <a:rPr lang="en-IN" sz="2400" dirty="0"/>
              <a:t>and another for columns. </a:t>
            </a:r>
            <a:endParaRPr lang="en-IN" sz="2400" dirty="0" smtClean="0"/>
          </a:p>
          <a:p>
            <a:pPr marL="0" indent="0" algn="just">
              <a:buNone/>
            </a:pPr>
            <a:endParaRPr lang="en-IN" sz="2400" dirty="0"/>
          </a:p>
          <a:p>
            <a:pPr marL="0" indent="0" algn="just">
              <a:buNone/>
            </a:pPr>
            <a:r>
              <a:rPr lang="en-IN" sz="2400" b="1" dirty="0"/>
              <a:t>Declaration</a:t>
            </a:r>
            <a:r>
              <a:rPr lang="en-IN" sz="2400" dirty="0"/>
              <a:t>:-  data type arr_name[</a:t>
            </a:r>
            <a:r>
              <a:rPr lang="en-IN" sz="2400" dirty="0" err="1"/>
              <a:t>row_size</a:t>
            </a:r>
            <a:r>
              <a:rPr lang="en-IN" sz="2400" dirty="0"/>
              <a:t>][</a:t>
            </a:r>
            <a:r>
              <a:rPr lang="en-IN" sz="2400" dirty="0" err="1"/>
              <a:t>col_size</a:t>
            </a:r>
            <a:r>
              <a:rPr lang="en-IN" sz="2400" dirty="0"/>
              <a:t>];</a:t>
            </a:r>
          </a:p>
          <a:p>
            <a:pPr marL="0" indent="0" algn="just">
              <a:buNone/>
            </a:pPr>
            <a:r>
              <a:rPr lang="en-IN" sz="2400" b="1" dirty="0"/>
              <a:t>Example</a:t>
            </a:r>
            <a:r>
              <a:rPr lang="en-IN" sz="2400" dirty="0"/>
              <a:t>:-	  int a[2][3];</a:t>
            </a:r>
          </a:p>
          <a:p>
            <a:pPr marL="0" indent="0">
              <a:buNone/>
            </a:pPr>
            <a:endParaRPr lang="en-IN" dirty="0"/>
          </a:p>
        </p:txBody>
      </p:sp>
    </p:spTree>
    <p:extLst>
      <p:ext uri="{BB962C8B-B14F-4D97-AF65-F5344CB8AC3E}">
        <p14:creationId xmlns:p14="http://schemas.microsoft.com/office/powerpoint/2010/main" val="15370779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a:buNone/>
            </a:pPr>
            <a:r>
              <a:rPr lang="en-IN" sz="2000" dirty="0"/>
              <a:t>int a[2][3</a:t>
            </a:r>
            <a:r>
              <a:rPr lang="en-IN" sz="2000" dirty="0" smtClean="0"/>
              <a:t>];</a:t>
            </a:r>
          </a:p>
          <a:p>
            <a:pPr marL="0" indent="0" algn="just">
              <a:buNone/>
            </a:pPr>
            <a:r>
              <a:rPr lang="en-IN" sz="2000" dirty="0" smtClean="0"/>
              <a:t>here </a:t>
            </a:r>
            <a:r>
              <a:rPr lang="en-IN" sz="2000" dirty="0"/>
              <a:t>elements:-  a[0][0]  a[0][1]  a[0][2]</a:t>
            </a:r>
          </a:p>
          <a:p>
            <a:pPr marL="0" indent="0" algn="just">
              <a:buNone/>
            </a:pPr>
            <a:r>
              <a:rPr lang="en-IN" sz="2000" dirty="0" smtClean="0"/>
              <a:t>	</a:t>
            </a:r>
            <a:r>
              <a:rPr lang="en-IN" sz="2000" dirty="0"/>
              <a:t> </a:t>
            </a:r>
            <a:r>
              <a:rPr lang="en-IN" sz="2000" dirty="0" smtClean="0"/>
              <a:t>               a[1</a:t>
            </a:r>
            <a:r>
              <a:rPr lang="en-IN" sz="2000" dirty="0"/>
              <a:t>][0]  a[1][1]  a[1][2]</a:t>
            </a:r>
          </a:p>
          <a:p>
            <a:pPr marL="0" indent="0" algn="just">
              <a:buNone/>
            </a:pPr>
            <a:r>
              <a:rPr lang="en-IN" sz="2000" b="1" dirty="0"/>
              <a:t>Initialization</a:t>
            </a:r>
            <a:r>
              <a:rPr lang="en-IN" sz="2000" dirty="0"/>
              <a:t> :-</a:t>
            </a:r>
          </a:p>
          <a:p>
            <a:pPr marL="0" indent="0" algn="just">
              <a:buNone/>
            </a:pPr>
            <a:endParaRPr lang="en-IN" sz="2000" dirty="0"/>
          </a:p>
          <a:p>
            <a:pPr marL="0" indent="0" algn="just">
              <a:buNone/>
            </a:pPr>
            <a:r>
              <a:rPr lang="en-IN" sz="2000" b="1" dirty="0" smtClean="0"/>
              <a:t>Form:1</a:t>
            </a:r>
            <a:r>
              <a:rPr lang="en-IN" sz="2000" dirty="0" smtClean="0"/>
              <a:t>datatype arr_name[</a:t>
            </a:r>
            <a:r>
              <a:rPr lang="en-IN" sz="2000" dirty="0" err="1" smtClean="0"/>
              <a:t>rowsize</a:t>
            </a:r>
            <a:r>
              <a:rPr lang="en-IN" sz="2000" dirty="0"/>
              <a:t>][</a:t>
            </a:r>
            <a:r>
              <a:rPr lang="en-IN" sz="2000" dirty="0" err="1"/>
              <a:t>colsize</a:t>
            </a:r>
            <a:r>
              <a:rPr lang="en-IN" sz="2000" dirty="0"/>
              <a:t>]={val-1,val-2,.........,</a:t>
            </a:r>
            <a:r>
              <a:rPr lang="en-IN" sz="2000" dirty="0" err="1"/>
              <a:t>val</a:t>
            </a:r>
            <a:r>
              <a:rPr lang="en-IN" sz="2000" dirty="0"/>
              <a:t>-n};</a:t>
            </a:r>
          </a:p>
          <a:p>
            <a:pPr marL="0" indent="0" algn="just">
              <a:buNone/>
            </a:pPr>
            <a:r>
              <a:rPr lang="en-IN" sz="2000" dirty="0"/>
              <a:t>Example:- int a[2][3]={1,2,3,4,5,6};</a:t>
            </a:r>
          </a:p>
          <a:p>
            <a:pPr marL="0" indent="0" algn="just">
              <a:buNone/>
            </a:pPr>
            <a:endParaRPr lang="en-IN" sz="2000" dirty="0"/>
          </a:p>
          <a:p>
            <a:pPr marL="0" indent="0" algn="just">
              <a:buNone/>
            </a:pPr>
            <a:r>
              <a:rPr lang="en-IN" sz="2000" b="1" dirty="0"/>
              <a:t>Form:2:  </a:t>
            </a:r>
            <a:r>
              <a:rPr lang="en-IN" sz="2000" dirty="0"/>
              <a:t>datatype  arr_name[</a:t>
            </a:r>
            <a:r>
              <a:rPr lang="en-IN" sz="2000" dirty="0" err="1"/>
              <a:t>rowsize</a:t>
            </a:r>
            <a:r>
              <a:rPr lang="en-IN" sz="2000" dirty="0"/>
              <a:t>][</a:t>
            </a:r>
            <a:r>
              <a:rPr lang="en-IN" sz="2000" dirty="0" err="1"/>
              <a:t>colsize</a:t>
            </a:r>
            <a:r>
              <a:rPr lang="en-IN" sz="2000" dirty="0"/>
              <a:t>]={ {val-1,val-2,......},</a:t>
            </a:r>
          </a:p>
          <a:p>
            <a:pPr marL="0" indent="0" algn="just">
              <a:buNone/>
            </a:pPr>
            <a:r>
              <a:rPr lang="en-IN" sz="2000" dirty="0"/>
              <a:t>		{val-1,val-2,...</a:t>
            </a:r>
            <a:r>
              <a:rPr lang="en-IN" sz="2000" dirty="0" err="1"/>
              <a:t>val</a:t>
            </a:r>
            <a:r>
              <a:rPr lang="en-IN" sz="2000" dirty="0"/>
              <a:t>-n},{val-1,val-2,....</a:t>
            </a:r>
            <a:r>
              <a:rPr lang="en-IN" sz="2000" dirty="0" err="1"/>
              <a:t>val</a:t>
            </a:r>
            <a:r>
              <a:rPr lang="en-IN" sz="2000" dirty="0"/>
              <a:t>-n}...........};</a:t>
            </a:r>
          </a:p>
          <a:p>
            <a:pPr marL="0" indent="0" algn="just">
              <a:buNone/>
            </a:pPr>
            <a:r>
              <a:rPr lang="en-IN" sz="2000" dirty="0"/>
              <a:t>Example:- int a[2][3]={ {1,3,4},{2,3,4} };</a:t>
            </a:r>
          </a:p>
          <a:p>
            <a:pPr marL="0" indent="0">
              <a:buNone/>
            </a:pPr>
            <a:endParaRPr lang="en-IN" dirty="0"/>
          </a:p>
        </p:txBody>
      </p:sp>
    </p:spTree>
    <p:extLst>
      <p:ext uri="{BB962C8B-B14F-4D97-AF65-F5344CB8AC3E}">
        <p14:creationId xmlns:p14="http://schemas.microsoft.com/office/powerpoint/2010/main" val="28260601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5024" y="1981200"/>
            <a:ext cx="7199376" cy="210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1689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#include&lt;stdio.h&gt;	</a:t>
            </a:r>
          </a:p>
          <a:p>
            <a:pPr marL="0" indent="0">
              <a:buNone/>
            </a:pPr>
            <a:r>
              <a:rPr lang="en-IN" dirty="0"/>
              <a:t>#include&lt;conio.h&gt;</a:t>
            </a:r>
          </a:p>
          <a:p>
            <a:pPr marL="0" indent="0">
              <a:buNone/>
            </a:pPr>
            <a:r>
              <a:rPr lang="en-IN" dirty="0"/>
              <a:t>void main()</a:t>
            </a:r>
          </a:p>
          <a:p>
            <a:pPr marL="0" indent="0">
              <a:buNone/>
            </a:pPr>
            <a:r>
              <a:rPr lang="en-IN" dirty="0"/>
              <a:t>{</a:t>
            </a:r>
          </a:p>
          <a:p>
            <a:pPr marL="0" indent="0">
              <a:buNone/>
            </a:pPr>
            <a:r>
              <a:rPr lang="en-IN" dirty="0"/>
              <a:t>	int a[3][3]={1,2,3,4,5,6,7,8,9};</a:t>
            </a:r>
          </a:p>
          <a:p>
            <a:pPr marL="0" indent="0">
              <a:buNone/>
            </a:pPr>
            <a:r>
              <a:rPr lang="en-IN" dirty="0"/>
              <a:t>	//int a[3][3]={{1,2,3},{4,5,6},{7,8,9}};</a:t>
            </a:r>
          </a:p>
          <a:p>
            <a:pPr marL="0" indent="0">
              <a:buNone/>
            </a:pPr>
            <a:r>
              <a:rPr lang="en-IN" dirty="0"/>
              <a:t>	int </a:t>
            </a:r>
            <a:r>
              <a:rPr lang="en-IN" dirty="0" err="1"/>
              <a:t>i,j</a:t>
            </a:r>
            <a:r>
              <a:rPr lang="en-IN" dirty="0"/>
              <a:t>;</a:t>
            </a:r>
          </a:p>
          <a:p>
            <a:pPr marL="0" indent="0">
              <a:buNone/>
            </a:pPr>
            <a:r>
              <a:rPr lang="en-IN" dirty="0"/>
              <a:t>	clrscr();</a:t>
            </a:r>
          </a:p>
          <a:p>
            <a:pPr marL="0" indent="0">
              <a:buNone/>
            </a:pPr>
            <a:r>
              <a:rPr lang="en-IN" dirty="0"/>
              <a:t>	for(i=0;i&lt;3;i++)</a:t>
            </a:r>
          </a:p>
          <a:p>
            <a:pPr marL="0" indent="0">
              <a:buNone/>
            </a:pPr>
            <a:r>
              <a:rPr lang="en-IN" dirty="0"/>
              <a:t>	{</a:t>
            </a:r>
          </a:p>
          <a:p>
            <a:pPr marL="0" indent="0">
              <a:buNone/>
            </a:pPr>
            <a:r>
              <a:rPr lang="en-IN" dirty="0"/>
              <a:t>	    for(j=0;j&lt;3;j++)</a:t>
            </a:r>
          </a:p>
          <a:p>
            <a:pPr marL="0" indent="0">
              <a:buNone/>
            </a:pPr>
            <a:r>
              <a:rPr lang="en-IN" dirty="0"/>
              <a:t>	    {</a:t>
            </a:r>
          </a:p>
          <a:p>
            <a:pPr marL="0" indent="0">
              <a:buNone/>
            </a:pPr>
            <a:r>
              <a:rPr lang="en-IN" dirty="0"/>
              <a:t>	       printf("\n a[%d][%d]=%d",</a:t>
            </a:r>
            <a:r>
              <a:rPr lang="en-IN" dirty="0" err="1"/>
              <a:t>i,j,a</a:t>
            </a:r>
            <a:r>
              <a:rPr lang="en-IN" dirty="0"/>
              <a:t>[i][j]);</a:t>
            </a:r>
          </a:p>
          <a:p>
            <a:pPr marL="0" indent="0">
              <a:buNone/>
            </a:pPr>
            <a:r>
              <a:rPr lang="en-IN" dirty="0"/>
              <a:t>	    }</a:t>
            </a:r>
          </a:p>
          <a:p>
            <a:pPr marL="0" indent="0">
              <a:buNone/>
            </a:pPr>
            <a:r>
              <a:rPr lang="en-IN" dirty="0"/>
              <a:t>	}</a:t>
            </a:r>
          </a:p>
          <a:p>
            <a:pPr marL="0" indent="0">
              <a:buNone/>
            </a:pPr>
            <a:r>
              <a:rPr lang="en-IN" dirty="0"/>
              <a:t>	getch();</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373245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of Programming Language</a:t>
            </a:r>
          </a:p>
        </p:txBody>
      </p:sp>
      <p:sp>
        <p:nvSpPr>
          <p:cNvPr id="3" name="Content Placeholder 2"/>
          <p:cNvSpPr>
            <a:spLocks noGrp="1"/>
          </p:cNvSpPr>
          <p:nvPr>
            <p:ph idx="1"/>
          </p:nvPr>
        </p:nvSpPr>
        <p:spPr/>
        <p:txBody>
          <a:bodyPr>
            <a:normAutofit fontScale="92500" lnSpcReduction="10000"/>
          </a:bodyPr>
          <a:lstStyle/>
          <a:p>
            <a:pPr marL="0" indent="0">
              <a:buNone/>
            </a:pPr>
            <a:r>
              <a:rPr lang="en-IN" sz="2200" dirty="0"/>
              <a:t>Programming language can be classified into 2 types</a:t>
            </a:r>
          </a:p>
          <a:p>
            <a:pPr marL="0" indent="0">
              <a:buNone/>
            </a:pPr>
            <a:r>
              <a:rPr lang="en-IN" sz="2200" dirty="0" smtClean="0"/>
              <a:t>1. High </a:t>
            </a:r>
            <a:r>
              <a:rPr lang="en-IN" sz="2200" dirty="0"/>
              <a:t>Level Language and </a:t>
            </a:r>
          </a:p>
          <a:p>
            <a:pPr marL="0" indent="0">
              <a:buNone/>
            </a:pPr>
            <a:r>
              <a:rPr lang="en-IN" sz="2200" dirty="0" smtClean="0"/>
              <a:t>2. Low </a:t>
            </a:r>
            <a:r>
              <a:rPr lang="en-IN" sz="2200" dirty="0"/>
              <a:t>Level Language.</a:t>
            </a:r>
          </a:p>
          <a:p>
            <a:pPr marL="0" indent="0">
              <a:buNone/>
            </a:pPr>
            <a:endParaRPr lang="en-IN" sz="2200" dirty="0"/>
          </a:p>
          <a:p>
            <a:pPr algn="just"/>
            <a:r>
              <a:rPr lang="en-IN" sz="2200" b="1" dirty="0"/>
              <a:t>High Level Language</a:t>
            </a:r>
            <a:r>
              <a:rPr lang="en-IN" sz="2200" dirty="0"/>
              <a:t>:- Those are more English like language and hence the programmers found them very easy to learn to convert the programs in high level language to machine language compilers and interpreters are used.</a:t>
            </a:r>
          </a:p>
          <a:p>
            <a:pPr marL="0" indent="0" algn="just">
              <a:buNone/>
            </a:pPr>
            <a:endParaRPr lang="en-IN" sz="2200" dirty="0"/>
          </a:p>
          <a:p>
            <a:pPr algn="just"/>
            <a:r>
              <a:rPr lang="en-IN" sz="2200" b="1" dirty="0"/>
              <a:t>Low Level Language</a:t>
            </a:r>
            <a:r>
              <a:rPr lang="en-IN" sz="2200" dirty="0"/>
              <a:t>:- All low level language called assembly language is designed in the beginning.  It has some simple instructions.  Those instructions are not binary codes.  But the computer can understand only the machine language.  Hence a converter or translator is developed to translate the low level language programs into machine language.  This translator is known as Assembler.</a:t>
            </a:r>
          </a:p>
          <a:p>
            <a:pPr marL="0" indent="0">
              <a:buNone/>
            </a:pPr>
            <a:endParaRPr lang="en-IN" dirty="0"/>
          </a:p>
        </p:txBody>
      </p:sp>
    </p:spTree>
    <p:extLst>
      <p:ext uri="{BB962C8B-B14F-4D97-AF65-F5344CB8AC3E}">
        <p14:creationId xmlns:p14="http://schemas.microsoft.com/office/powerpoint/2010/main" val="13661881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sz="2600" b="1" dirty="0"/>
              <a:t>3. Multi Dimensional arrays</a:t>
            </a:r>
            <a:r>
              <a:rPr lang="en-IN" sz="2600" dirty="0"/>
              <a:t>:-C  supports arrays of 3 or more dimensions. In multi dimensional arrays we use more than two index values</a:t>
            </a:r>
            <a:r>
              <a:rPr lang="en-IN" sz="2600" dirty="0" smtClean="0"/>
              <a:t>.</a:t>
            </a:r>
          </a:p>
          <a:p>
            <a:pPr marL="0" indent="0" algn="just">
              <a:buNone/>
            </a:pPr>
            <a:endParaRPr lang="en-IN" sz="2600" dirty="0"/>
          </a:p>
          <a:p>
            <a:pPr marL="0" indent="0" algn="just">
              <a:buNone/>
            </a:pPr>
            <a:r>
              <a:rPr lang="en-IN" sz="2600" dirty="0"/>
              <a:t>Syntax:- data type arr_name[s1][s2][s3]......[</a:t>
            </a:r>
            <a:r>
              <a:rPr lang="en-IN" sz="2600" dirty="0" err="1"/>
              <a:t>sn</a:t>
            </a:r>
            <a:r>
              <a:rPr lang="en-IN" sz="2600" dirty="0"/>
              <a:t>];</a:t>
            </a:r>
          </a:p>
          <a:p>
            <a:pPr marL="0" indent="0" algn="just">
              <a:buNone/>
            </a:pPr>
            <a:r>
              <a:rPr lang="en-IN" sz="2600" dirty="0"/>
              <a:t>     						where s1,s2,s3,......</a:t>
            </a:r>
            <a:r>
              <a:rPr lang="en-IN" sz="2600" dirty="0" err="1"/>
              <a:t>sn</a:t>
            </a:r>
            <a:r>
              <a:rPr lang="en-IN" sz="2600" dirty="0"/>
              <a:t> are the sizes of the array</a:t>
            </a:r>
            <a:r>
              <a:rPr lang="en-IN" sz="2600" dirty="0" smtClean="0"/>
              <a:t>.</a:t>
            </a:r>
          </a:p>
          <a:p>
            <a:pPr marL="0" indent="0" algn="just">
              <a:buNone/>
            </a:pPr>
            <a:endParaRPr lang="en-IN" sz="2600" dirty="0"/>
          </a:p>
          <a:p>
            <a:pPr marL="0" indent="0" algn="just">
              <a:buNone/>
            </a:pPr>
            <a:r>
              <a:rPr lang="en-IN" sz="2600" dirty="0"/>
              <a:t>   Example:-  int a[2][2][3];</a:t>
            </a:r>
          </a:p>
          <a:p>
            <a:pPr marL="0" indent="0" algn="just">
              <a:buNone/>
            </a:pPr>
            <a:r>
              <a:rPr lang="en-IN" sz="2600" dirty="0" smtClean="0"/>
              <a:t>here </a:t>
            </a:r>
            <a:r>
              <a:rPr lang="en-IN" sz="2600" dirty="0"/>
              <a:t>elements are:- a[0][0][0]    a[0][0][1]   a[0][0][2]</a:t>
            </a:r>
          </a:p>
          <a:p>
            <a:pPr marL="0" indent="0" algn="just">
              <a:buNone/>
            </a:pPr>
            <a:r>
              <a:rPr lang="en-IN" sz="2600" dirty="0"/>
              <a:t>		           a[0][1][0]    a[0][1][1]   a[0][1][2]</a:t>
            </a:r>
          </a:p>
          <a:p>
            <a:pPr marL="0" indent="0" algn="just">
              <a:buNone/>
            </a:pPr>
            <a:endParaRPr lang="en-IN" sz="2600" dirty="0"/>
          </a:p>
          <a:p>
            <a:pPr marL="0" indent="0" algn="just">
              <a:buNone/>
            </a:pPr>
            <a:r>
              <a:rPr lang="en-IN" sz="2600" dirty="0"/>
              <a:t>		           a[1][0][0]    a[1][0][1]   a[1][0][2]</a:t>
            </a:r>
          </a:p>
          <a:p>
            <a:pPr marL="0" indent="0" algn="just">
              <a:buNone/>
            </a:pPr>
            <a:r>
              <a:rPr lang="en-IN" sz="2600" dirty="0"/>
              <a:t>		           a[1][1][0]    a[1][1][1]   a[1][1][2]</a:t>
            </a:r>
          </a:p>
          <a:p>
            <a:pPr marL="0" indent="0">
              <a:buNone/>
            </a:pPr>
            <a:endParaRPr lang="en-IN" dirty="0"/>
          </a:p>
        </p:txBody>
      </p:sp>
    </p:spTree>
    <p:extLst>
      <p:ext uri="{BB962C8B-B14F-4D97-AF65-F5344CB8AC3E}">
        <p14:creationId xmlns:p14="http://schemas.microsoft.com/office/powerpoint/2010/main" val="32618173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t>int </a:t>
            </a:r>
            <a:r>
              <a:rPr lang="en-IN" sz="2400" dirty="0" smtClean="0"/>
              <a:t>arr[3</a:t>
            </a:r>
            <a:r>
              <a:rPr lang="en-IN" sz="2400" dirty="0"/>
              <a:t>][3][3], now it becomes a 3D array</a:t>
            </a:r>
            <a:r>
              <a:rPr lang="en-IN" sz="2400" dirty="0" smtClean="0"/>
              <a:t>.</a:t>
            </a:r>
          </a:p>
          <a:p>
            <a:pPr marL="0" indent="0">
              <a:buNone/>
            </a:pPr>
            <a:endParaRPr lang="en-IN" sz="2400" dirty="0" smtClean="0"/>
          </a:p>
          <a:p>
            <a:pPr>
              <a:buFont typeface="Wingdings" pitchFamily="2" charset="2"/>
              <a:buChar char="ü"/>
            </a:pPr>
            <a:r>
              <a:rPr lang="en-IN" sz="2000" dirty="0"/>
              <a:t>int shows that the 3D array is an array of type integer.</a:t>
            </a:r>
          </a:p>
          <a:p>
            <a:pPr>
              <a:buFont typeface="Wingdings" pitchFamily="2" charset="2"/>
              <a:buChar char="ü"/>
            </a:pPr>
            <a:r>
              <a:rPr lang="en-IN" sz="2000" dirty="0"/>
              <a:t>arr is the name of array.</a:t>
            </a:r>
          </a:p>
          <a:p>
            <a:pPr>
              <a:buFont typeface="Wingdings" pitchFamily="2" charset="2"/>
              <a:buChar char="ü"/>
            </a:pPr>
            <a:r>
              <a:rPr lang="en-IN" sz="2000" dirty="0"/>
              <a:t>first dimension represents the block size(total number of 2D arrays).</a:t>
            </a:r>
          </a:p>
          <a:p>
            <a:pPr>
              <a:buFont typeface="Wingdings" pitchFamily="2" charset="2"/>
              <a:buChar char="ü"/>
            </a:pPr>
            <a:r>
              <a:rPr lang="en-IN" sz="2000" dirty="0"/>
              <a:t>second dimension represents the rows of 2D arrays.</a:t>
            </a:r>
          </a:p>
          <a:p>
            <a:pPr>
              <a:buFont typeface="Wingdings" pitchFamily="2" charset="2"/>
              <a:buChar char="ü"/>
            </a:pPr>
            <a:r>
              <a:rPr lang="en-IN" sz="2000" dirty="0"/>
              <a:t>third dimension represents the columns of 2D arrays.</a:t>
            </a:r>
          </a:p>
          <a:p>
            <a:pPr marL="0" indent="0">
              <a:buNone/>
            </a:pPr>
            <a:r>
              <a:rPr lang="en-IN" sz="2000" dirty="0" err="1"/>
              <a:t>i.e</a:t>
            </a:r>
            <a:r>
              <a:rPr lang="en-IN" sz="2000" dirty="0"/>
              <a:t>; int </a:t>
            </a:r>
            <a:r>
              <a:rPr lang="en-IN" sz="2000" dirty="0" err="1"/>
              <a:t>arr</a:t>
            </a:r>
            <a:r>
              <a:rPr lang="en-IN" sz="2000" dirty="0"/>
              <a:t>[3][3][3], so the statement says that we want three such 2D arrays which consists of 3 rows and 3 columns.</a:t>
            </a:r>
          </a:p>
        </p:txBody>
      </p:sp>
    </p:spTree>
    <p:extLst>
      <p:ext uri="{BB962C8B-B14F-4D97-AF65-F5344CB8AC3E}">
        <p14:creationId xmlns:p14="http://schemas.microsoft.com/office/powerpoint/2010/main" val="27904854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7620000" cy="138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065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lgn="just" fontAlgn="base">
              <a:buNone/>
            </a:pPr>
            <a:r>
              <a:rPr lang="en-IN" sz="2400" b="1" dirty="0"/>
              <a:t>Declaring a 3D array:</a:t>
            </a:r>
          </a:p>
          <a:p>
            <a:pPr marL="0" indent="0" algn="just" fontAlgn="base">
              <a:buNone/>
            </a:pPr>
            <a:r>
              <a:rPr lang="en-IN" sz="2400" b="1" dirty="0"/>
              <a:t>To declare 3D array:</a:t>
            </a:r>
            <a:endParaRPr lang="en-IN" sz="2400" dirty="0"/>
          </a:p>
          <a:p>
            <a:pPr algn="just" fontAlgn="base"/>
            <a:r>
              <a:rPr lang="en-IN" sz="2400" dirty="0"/>
              <a:t>Specify data type, array name, block size, row size and column size.</a:t>
            </a:r>
          </a:p>
          <a:p>
            <a:pPr algn="just" fontAlgn="base"/>
            <a:r>
              <a:rPr lang="en-IN" sz="2400" dirty="0"/>
              <a:t>Each subscript can be written within its own separate pair of brackets.</a:t>
            </a:r>
          </a:p>
          <a:p>
            <a:pPr marL="0" indent="0" algn="just" fontAlgn="base">
              <a:buNone/>
            </a:pPr>
            <a:r>
              <a:rPr lang="en-IN" sz="2400" b="1" dirty="0" smtClean="0"/>
              <a:t>Syntax:</a:t>
            </a:r>
          </a:p>
          <a:p>
            <a:pPr marL="0" indent="0" algn="just" fontAlgn="base">
              <a:buNone/>
            </a:pPr>
            <a:r>
              <a:rPr lang="en-IN" sz="1800" b="1" dirty="0" err="1" smtClean="0"/>
              <a:t>data_typearray_name</a:t>
            </a:r>
            <a:r>
              <a:rPr lang="en-IN" sz="1800" b="1" dirty="0" smtClean="0"/>
              <a:t>[</a:t>
            </a:r>
            <a:r>
              <a:rPr lang="en-IN" sz="1800" b="1" dirty="0" err="1" smtClean="0"/>
              <a:t>block_size</a:t>
            </a:r>
            <a:r>
              <a:rPr lang="en-IN" sz="1800" b="1" dirty="0"/>
              <a:t>][</a:t>
            </a:r>
            <a:r>
              <a:rPr lang="en-IN" sz="1800" b="1" dirty="0" err="1"/>
              <a:t>row_size</a:t>
            </a:r>
            <a:r>
              <a:rPr lang="en-IN" sz="1800" b="1" dirty="0"/>
              <a:t>][</a:t>
            </a:r>
            <a:r>
              <a:rPr lang="en-IN" sz="1800" b="1" dirty="0" err="1"/>
              <a:t>column_size</a:t>
            </a:r>
            <a:r>
              <a:rPr lang="en-IN" sz="1800" b="1" dirty="0"/>
              <a:t>];</a:t>
            </a:r>
            <a:r>
              <a:rPr lang="en-IN" sz="1800" dirty="0"/>
              <a:t/>
            </a:r>
            <a:br>
              <a:rPr lang="en-IN" sz="1800" dirty="0"/>
            </a:br>
            <a:endParaRPr lang="en-IN" sz="2400" dirty="0"/>
          </a:p>
          <a:p>
            <a:pPr marL="0" indent="0">
              <a:buNone/>
            </a:pPr>
            <a:endParaRPr lang="en-IN" dirty="0"/>
          </a:p>
        </p:txBody>
      </p:sp>
    </p:spTree>
    <p:extLst>
      <p:ext uri="{BB962C8B-B14F-4D97-AF65-F5344CB8AC3E}">
        <p14:creationId xmlns:p14="http://schemas.microsoft.com/office/powerpoint/2010/main" val="3469975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dirty="0"/>
              <a:t>Ways to declare 3D array</a:t>
            </a:r>
            <a:r>
              <a:rPr lang="en-IN" dirty="0" smtClean="0"/>
              <a:t>:</a:t>
            </a:r>
          </a:p>
          <a:p>
            <a:pPr marL="0" indent="0">
              <a:buNone/>
            </a:pPr>
            <a:r>
              <a:rPr lang="en-IN" sz="2000" dirty="0"/>
              <a:t>1). int arr[2][3][3</a:t>
            </a:r>
            <a:r>
              <a:rPr lang="en-IN" sz="2000" dirty="0" smtClean="0"/>
              <a:t>];</a:t>
            </a:r>
          </a:p>
          <a:p>
            <a:pPr marL="0" indent="0">
              <a:buNone/>
            </a:pPr>
            <a:r>
              <a:rPr lang="en-IN" sz="2000" dirty="0" smtClean="0"/>
              <a:t>2). int </a:t>
            </a:r>
            <a:r>
              <a:rPr lang="en-IN" sz="2000" dirty="0"/>
              <a:t>arr[2][3][3</a:t>
            </a:r>
            <a:r>
              <a:rPr lang="en-IN" sz="2000" dirty="0" smtClean="0"/>
              <a:t>]={};</a:t>
            </a:r>
          </a:p>
          <a:p>
            <a:pPr marL="0" indent="0">
              <a:buNone/>
            </a:pPr>
            <a:r>
              <a:rPr lang="en-IN" sz="2000" dirty="0"/>
              <a:t>3). int arr[3][2][2</a:t>
            </a:r>
            <a:r>
              <a:rPr lang="en-IN" sz="2000" dirty="0" smtClean="0"/>
              <a:t>]={</a:t>
            </a:r>
            <a:r>
              <a:rPr lang="en-IN" sz="2000" dirty="0"/>
              <a:t>0,1,2,3,4,5,6,7,8,9,3,2</a:t>
            </a:r>
            <a:r>
              <a:rPr lang="en-IN" sz="2000" dirty="0" smtClean="0"/>
              <a:t>}</a:t>
            </a:r>
          </a:p>
          <a:p>
            <a:pPr marL="0" indent="0">
              <a:buNone/>
            </a:pPr>
            <a:r>
              <a:rPr lang="en-IN" sz="2000" dirty="0" smtClean="0"/>
              <a:t>4). int </a:t>
            </a:r>
            <a:r>
              <a:rPr lang="en-IN" sz="2000" dirty="0"/>
              <a:t>arr[3][3][3]=</a:t>
            </a:r>
            <a:br>
              <a:rPr lang="en-IN" sz="2000" dirty="0"/>
            </a:br>
            <a:r>
              <a:rPr lang="en-IN" sz="2000" dirty="0"/>
              <a:t>{ {{10,20,30},{40,50,60},{70,80,90}},</a:t>
            </a:r>
            <a:br>
              <a:rPr lang="en-IN" sz="2000" dirty="0"/>
            </a:br>
            <a:r>
              <a:rPr lang="en-IN" sz="2000" dirty="0"/>
              <a:t>{{11,22,33},{44,55,66},{77,88,99}},</a:t>
            </a:r>
            <a:br>
              <a:rPr lang="en-IN" sz="2000" dirty="0"/>
            </a:br>
            <a:r>
              <a:rPr lang="en-IN" sz="2000" dirty="0"/>
              <a:t>{{12,23,34},{45,56,67},{78,89,90}}</a:t>
            </a:r>
            <a:br>
              <a:rPr lang="en-IN" sz="2000" dirty="0"/>
            </a:br>
            <a:r>
              <a:rPr lang="en-IN" sz="2000" dirty="0"/>
              <a:t>};</a:t>
            </a:r>
          </a:p>
        </p:txBody>
      </p:sp>
    </p:spTree>
    <p:extLst>
      <p:ext uri="{BB962C8B-B14F-4D97-AF65-F5344CB8AC3E}">
        <p14:creationId xmlns:p14="http://schemas.microsoft.com/office/powerpoint/2010/main" val="19092114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40000" lnSpcReduction="20000"/>
          </a:bodyPr>
          <a:lstStyle/>
          <a:p>
            <a:pPr marL="0" indent="0">
              <a:buNone/>
            </a:pPr>
            <a:r>
              <a:rPr lang="en-IN" dirty="0"/>
              <a:t>#include&lt;stdio.h&gt;</a:t>
            </a:r>
          </a:p>
          <a:p>
            <a:pPr marL="0" indent="0">
              <a:buNone/>
            </a:pPr>
            <a:r>
              <a:rPr lang="en-IN" dirty="0"/>
              <a:t>#include&lt;conio.h&gt;</a:t>
            </a:r>
          </a:p>
          <a:p>
            <a:pPr marL="0" indent="0">
              <a:buNone/>
            </a:pPr>
            <a:r>
              <a:rPr lang="en-IN" dirty="0" smtClean="0"/>
              <a:t>Void main</a:t>
            </a:r>
            <a:r>
              <a:rPr lang="en-IN" dirty="0"/>
              <a:t>()</a:t>
            </a:r>
          </a:p>
          <a:p>
            <a:pPr marL="0" indent="0">
              <a:buNone/>
            </a:pPr>
            <a:r>
              <a:rPr lang="en-IN" dirty="0"/>
              <a:t>{</a:t>
            </a:r>
          </a:p>
          <a:p>
            <a:pPr marL="0" indent="0">
              <a:buNone/>
            </a:pPr>
            <a:r>
              <a:rPr lang="en-IN" dirty="0"/>
              <a:t>   int i, j, k;</a:t>
            </a:r>
          </a:p>
          <a:p>
            <a:pPr marL="0" indent="0">
              <a:buNone/>
            </a:pPr>
            <a:r>
              <a:rPr lang="en-IN" dirty="0"/>
              <a:t>   int arr[3][4][2] = {</a:t>
            </a:r>
          </a:p>
          <a:p>
            <a:pPr marL="0" indent="0">
              <a:buNone/>
            </a:pPr>
            <a:r>
              <a:rPr lang="en-IN" dirty="0"/>
              <a:t>      { {2, 4}, {7, 8}, {3, 4}, {5, 6} },</a:t>
            </a:r>
          </a:p>
          <a:p>
            <a:pPr marL="0" indent="0">
              <a:buNone/>
            </a:pPr>
            <a:r>
              <a:rPr lang="en-IN" dirty="0"/>
              <a:t>      { {7, 6}, {3, 4}, {5, 3}, {2, 3} },</a:t>
            </a:r>
          </a:p>
          <a:p>
            <a:pPr marL="0" indent="0">
              <a:buNone/>
            </a:pPr>
            <a:r>
              <a:rPr lang="en-IN" dirty="0"/>
              <a:t>      { {8, 9}, {7, 2}, {3, 4}, {5, 1} }</a:t>
            </a:r>
          </a:p>
          <a:p>
            <a:pPr marL="0" indent="0">
              <a:buNone/>
            </a:pPr>
            <a:r>
              <a:rPr lang="en-IN" dirty="0"/>
              <a:t>      };</a:t>
            </a:r>
          </a:p>
          <a:p>
            <a:pPr marL="0" indent="0">
              <a:buNone/>
            </a:pPr>
            <a:r>
              <a:rPr lang="en-IN" dirty="0"/>
              <a:t>   for(i=0; i&lt;3; i++)</a:t>
            </a:r>
          </a:p>
          <a:p>
            <a:pPr marL="0" indent="0">
              <a:buNone/>
            </a:pPr>
            <a:r>
              <a:rPr lang="en-IN" dirty="0"/>
              <a:t>   {</a:t>
            </a:r>
          </a:p>
          <a:p>
            <a:pPr marL="0" indent="0">
              <a:buNone/>
            </a:pPr>
            <a:r>
              <a:rPr lang="en-IN" dirty="0"/>
              <a:t>      for(j=0; j&lt;4; j++)</a:t>
            </a:r>
          </a:p>
          <a:p>
            <a:pPr marL="0" indent="0">
              <a:buNone/>
            </a:pPr>
            <a:r>
              <a:rPr lang="en-IN" dirty="0"/>
              <a:t>      {</a:t>
            </a:r>
          </a:p>
          <a:p>
            <a:pPr marL="0" indent="0">
              <a:buNone/>
            </a:pPr>
            <a:r>
              <a:rPr lang="en-IN" dirty="0"/>
              <a:t>         for(k=0; k&lt;2; k++)</a:t>
            </a:r>
          </a:p>
          <a:p>
            <a:pPr marL="0" indent="0">
              <a:buNone/>
            </a:pPr>
            <a:r>
              <a:rPr lang="en-IN" dirty="0"/>
              <a:t>            printf("arr[%d][%d][%d] = %d  ", i, j, k, arr[i][j][k]);</a:t>
            </a:r>
          </a:p>
          <a:p>
            <a:pPr marL="0" indent="0">
              <a:buNone/>
            </a:pPr>
            <a:r>
              <a:rPr lang="en-IN" dirty="0"/>
              <a:t>         printf("\n");</a:t>
            </a:r>
          </a:p>
          <a:p>
            <a:pPr marL="0" indent="0">
              <a:buNone/>
            </a:pPr>
            <a:r>
              <a:rPr lang="en-IN" dirty="0"/>
              <a:t>      }</a:t>
            </a:r>
          </a:p>
          <a:p>
            <a:pPr marL="0" indent="0">
              <a:buNone/>
            </a:pPr>
            <a:r>
              <a:rPr lang="en-IN" dirty="0"/>
              <a:t>      printf("\n");</a:t>
            </a:r>
          </a:p>
          <a:p>
            <a:pPr marL="0" indent="0">
              <a:buNone/>
            </a:pPr>
            <a:r>
              <a:rPr lang="en-IN" dirty="0"/>
              <a:t>   }</a:t>
            </a:r>
          </a:p>
          <a:p>
            <a:pPr marL="0" indent="0">
              <a:buNone/>
            </a:pPr>
            <a:r>
              <a:rPr lang="en-IN" dirty="0"/>
              <a:t>   getch();</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0199741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1837" y="2205037"/>
            <a:ext cx="35909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537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POINTERS</a:t>
            </a:r>
            <a:endParaRPr lang="en-IN"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IN" dirty="0"/>
              <a:t>C provides the important feature of data manipulations with the address of the variables, the execution time is very much reduced such concept is possible with the special data type called Pointers.</a:t>
            </a:r>
          </a:p>
          <a:p>
            <a:pPr marL="0" indent="0" algn="just">
              <a:buNone/>
            </a:pPr>
            <a:endParaRPr lang="en-IN" dirty="0"/>
          </a:p>
          <a:p>
            <a:pPr marL="0" indent="0" algn="just">
              <a:buNone/>
            </a:pPr>
            <a:r>
              <a:rPr lang="en-IN" b="1" dirty="0"/>
              <a:t>Pointer</a:t>
            </a:r>
            <a:r>
              <a:rPr lang="en-IN" dirty="0"/>
              <a:t>:- A pointer is a variable which stores the address of another variable.</a:t>
            </a:r>
          </a:p>
          <a:p>
            <a:pPr marL="0" indent="0" algn="just">
              <a:buNone/>
            </a:pPr>
            <a:endParaRPr lang="en-IN" dirty="0"/>
          </a:p>
          <a:p>
            <a:pPr marL="0" indent="0" algn="just">
              <a:buNone/>
            </a:pPr>
            <a:r>
              <a:rPr lang="en-IN" b="1" dirty="0"/>
              <a:t>Declaration</a:t>
            </a:r>
            <a:r>
              <a:rPr lang="en-IN" dirty="0"/>
              <a:t>:-Pointer declaration is similar to normal variable declaration but preceded by a </a:t>
            </a:r>
            <a:r>
              <a:rPr lang="en-IN" dirty="0" smtClean="0"/>
              <a:t>*</a:t>
            </a:r>
          </a:p>
          <a:p>
            <a:pPr marL="0" indent="0" algn="just">
              <a:buNone/>
            </a:pPr>
            <a:endParaRPr lang="en-IN" dirty="0"/>
          </a:p>
          <a:p>
            <a:pPr marL="0" indent="0" algn="just">
              <a:buNone/>
            </a:pPr>
            <a:r>
              <a:rPr lang="en-IN" b="1" dirty="0"/>
              <a:t>Syntax</a:t>
            </a:r>
            <a:r>
              <a:rPr lang="en-IN" dirty="0"/>
              <a:t>:- data type  *identifier;</a:t>
            </a:r>
          </a:p>
          <a:p>
            <a:pPr marL="0" indent="0" algn="just">
              <a:buNone/>
            </a:pPr>
            <a:r>
              <a:rPr lang="en-IN" dirty="0"/>
              <a:t>Example:- int *p;</a:t>
            </a:r>
          </a:p>
          <a:p>
            <a:pPr marL="0" indent="0" algn="just">
              <a:buNone/>
            </a:pPr>
            <a:endParaRPr lang="en-IN" dirty="0"/>
          </a:p>
          <a:p>
            <a:pPr marL="0" indent="0" algn="just">
              <a:buNone/>
            </a:pPr>
            <a:r>
              <a:rPr lang="en-IN" b="1" dirty="0"/>
              <a:t>Initialization</a:t>
            </a:r>
            <a:r>
              <a:rPr lang="en-IN" dirty="0"/>
              <a:t>:- </a:t>
            </a:r>
            <a:r>
              <a:rPr lang="en-IN" dirty="0" smtClean="0"/>
              <a:t> datatype </a:t>
            </a:r>
            <a:r>
              <a:rPr lang="en-IN" dirty="0"/>
              <a:t>*identifier=address;</a:t>
            </a:r>
          </a:p>
          <a:p>
            <a:pPr marL="0" indent="0" algn="just">
              <a:buNone/>
            </a:pPr>
            <a:r>
              <a:rPr lang="en-IN" dirty="0"/>
              <a:t> </a:t>
            </a:r>
            <a:r>
              <a:rPr lang="en-IN" dirty="0" smtClean="0"/>
              <a:t>Example:- int n;</a:t>
            </a:r>
          </a:p>
          <a:p>
            <a:pPr marL="0" indent="0" algn="just">
              <a:buNone/>
            </a:pPr>
            <a:r>
              <a:rPr lang="en-IN" dirty="0" smtClean="0"/>
              <a:t>	</a:t>
            </a:r>
            <a:r>
              <a:rPr lang="en-IN" dirty="0"/>
              <a:t> </a:t>
            </a:r>
            <a:r>
              <a:rPr lang="en-IN" dirty="0" smtClean="0"/>
              <a:t>    int *p=&amp;n;</a:t>
            </a:r>
          </a:p>
          <a:p>
            <a:pPr marL="0" indent="0">
              <a:buNone/>
            </a:pPr>
            <a:endParaRPr lang="en-IN" dirty="0"/>
          </a:p>
        </p:txBody>
      </p:sp>
    </p:spTree>
    <p:extLst>
      <p:ext uri="{BB962C8B-B14F-4D97-AF65-F5344CB8AC3E}">
        <p14:creationId xmlns:p14="http://schemas.microsoft.com/office/powerpoint/2010/main" val="263940359"/>
      </p:ext>
    </p:extLst>
  </p:cSld>
  <p:clrMapOvr>
    <a:masterClrMapping/>
  </p:clrMapOvr>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2019 Common Template</Template>
  <TotalTime>11261</TotalTime>
  <Words>5466</Words>
  <Application>Microsoft Office PowerPoint</Application>
  <PresentationFormat>On-screen Show (4:3)</PresentationFormat>
  <Paragraphs>1023</Paragraphs>
  <Slides>97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Presidency college template</vt:lpstr>
      <vt:lpstr>Document</vt:lpstr>
      <vt:lpstr>C Programming</vt:lpstr>
      <vt:lpstr>INTRODUCTION</vt:lpstr>
      <vt:lpstr>Continue…</vt:lpstr>
      <vt:lpstr>Continue..</vt:lpstr>
      <vt:lpstr>Continue…</vt:lpstr>
      <vt:lpstr>Continue…</vt:lpstr>
      <vt:lpstr>Continue…</vt:lpstr>
      <vt:lpstr>Continue…</vt:lpstr>
      <vt:lpstr>Classification of Programming Language</vt:lpstr>
      <vt:lpstr>Translators</vt:lpstr>
      <vt:lpstr>C LANGUAGE</vt:lpstr>
      <vt:lpstr>Features of C Language:</vt:lpstr>
      <vt:lpstr>Important Points</vt:lpstr>
      <vt:lpstr>BLOCK DIAGRAM OF EXECUTION OF C PROGRAME</vt:lpstr>
      <vt:lpstr>Continue…</vt:lpstr>
      <vt:lpstr>BASIC STRUCTURE OF C PROGRAM</vt:lpstr>
      <vt:lpstr>Continue…</vt:lpstr>
      <vt:lpstr>Continue…</vt:lpstr>
      <vt:lpstr>Continue…</vt:lpstr>
      <vt:lpstr>Continue…</vt:lpstr>
      <vt:lpstr>Continue…</vt:lpstr>
      <vt:lpstr>C TOKENS</vt:lpstr>
      <vt:lpstr>Continue…</vt:lpstr>
      <vt:lpstr>Rules for constructing C identifiers</vt:lpstr>
      <vt:lpstr>Continue…</vt:lpstr>
      <vt:lpstr>Let's understand through an example.</vt:lpstr>
      <vt:lpstr>Continue…</vt:lpstr>
      <vt:lpstr>Continue…</vt:lpstr>
      <vt:lpstr>Continue…</vt:lpstr>
      <vt:lpstr>DATA TYPES</vt:lpstr>
      <vt:lpstr>Continue…</vt:lpstr>
      <vt:lpstr>PRIMARY DATA TYPES OR PRIMITIVE DATA TYPES</vt:lpstr>
      <vt:lpstr>USER DEFINED DATA TYPES</vt:lpstr>
      <vt:lpstr>DERIVED DATA TYPES</vt:lpstr>
      <vt:lpstr>Type Modifiers or Type Qualifiers (signed, unsigned, short, long)</vt:lpstr>
      <vt:lpstr>Variables</vt:lpstr>
      <vt:lpstr>Continue…</vt:lpstr>
      <vt:lpstr>Program: Write a program to initialize 4 standard data type variables and display initial data.</vt:lpstr>
      <vt:lpstr>Escape sequence characters</vt:lpstr>
      <vt:lpstr>String</vt:lpstr>
      <vt:lpstr>OPERATORS   </vt:lpstr>
      <vt:lpstr>Continue…</vt:lpstr>
      <vt:lpstr>Continue…</vt:lpstr>
      <vt:lpstr>Arithmetical Operators</vt:lpstr>
      <vt:lpstr>Logical operators</vt:lpstr>
      <vt:lpstr>Continue…</vt:lpstr>
      <vt:lpstr>Continue…</vt:lpstr>
      <vt:lpstr>Continue…</vt:lpstr>
      <vt:lpstr>Continue…</vt:lpstr>
      <vt:lpstr>Relational operators</vt:lpstr>
      <vt:lpstr>Continue…</vt:lpstr>
      <vt:lpstr>Assignment operators</vt:lpstr>
      <vt:lpstr>Continue…</vt:lpstr>
      <vt:lpstr>Continue…</vt:lpstr>
      <vt:lpstr>Increment and Decrement operators</vt:lpstr>
      <vt:lpstr>Continue…</vt:lpstr>
      <vt:lpstr>BIT-WISE operators</vt:lpstr>
      <vt:lpstr>Bit wise logical operators</vt:lpstr>
      <vt:lpstr>Bitwise shift operators</vt:lpstr>
      <vt:lpstr>SPECIAL OPERATORS</vt:lpstr>
      <vt:lpstr>Continue…</vt:lpstr>
      <vt:lpstr>Continue…</vt:lpstr>
      <vt:lpstr>CONTROL STATEMENTS (OR) CONTROL STRUCTURES</vt:lpstr>
      <vt:lpstr>1. Condition control statements</vt:lpstr>
      <vt:lpstr>Simple if statement:</vt:lpstr>
      <vt:lpstr>If else statements</vt:lpstr>
      <vt:lpstr>else if ladder</vt:lpstr>
      <vt:lpstr>Nested if Statement</vt:lpstr>
      <vt:lpstr>Example</vt:lpstr>
      <vt:lpstr>Switch Statement</vt:lpstr>
      <vt:lpstr>Continue…</vt:lpstr>
      <vt:lpstr>2. Unconditional control statement</vt:lpstr>
      <vt:lpstr>Continue…</vt:lpstr>
      <vt:lpstr>Continue…</vt:lpstr>
      <vt:lpstr>Continue…</vt:lpstr>
      <vt:lpstr>Loop control statements</vt:lpstr>
      <vt:lpstr>Continue…</vt:lpstr>
      <vt:lpstr>Example</vt:lpstr>
      <vt:lpstr>Continue…</vt:lpstr>
      <vt:lpstr>example</vt:lpstr>
      <vt:lpstr>Continue…</vt:lpstr>
      <vt:lpstr>example</vt:lpstr>
      <vt:lpstr>ARRAYS</vt:lpstr>
      <vt:lpstr>Continue…</vt:lpstr>
      <vt:lpstr>example</vt:lpstr>
      <vt:lpstr>Continue…</vt:lpstr>
      <vt:lpstr>Continue…</vt:lpstr>
      <vt:lpstr>Continue…</vt:lpstr>
      <vt:lpstr>example</vt:lpstr>
      <vt:lpstr>Continue…</vt:lpstr>
      <vt:lpstr>Continue…</vt:lpstr>
      <vt:lpstr>Continue…</vt:lpstr>
      <vt:lpstr>Continue…</vt:lpstr>
      <vt:lpstr>Continue…</vt:lpstr>
      <vt:lpstr>example</vt:lpstr>
      <vt:lpstr>continue…</vt:lpstr>
      <vt:lpstr>POINTERS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646</cp:revision>
  <dcterms:created xsi:type="dcterms:W3CDTF">2006-08-16T00:00:00Z</dcterms:created>
  <dcterms:modified xsi:type="dcterms:W3CDTF">2021-12-13T06:16:54Z</dcterms:modified>
</cp:coreProperties>
</file>