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27"/>
  </p:notesMasterIdLst>
  <p:handoutMasterIdLst>
    <p:handoutMasterId r:id="rId28"/>
  </p:handoutMasterIdLst>
  <p:sldIdLst>
    <p:sldId id="377" r:id="rId2"/>
    <p:sldId id="397" r:id="rId3"/>
    <p:sldId id="379" r:id="rId4"/>
    <p:sldId id="380" r:id="rId5"/>
    <p:sldId id="381" r:id="rId6"/>
    <p:sldId id="382" r:id="rId7"/>
    <p:sldId id="386" r:id="rId8"/>
    <p:sldId id="383" r:id="rId9"/>
    <p:sldId id="384" r:id="rId10"/>
    <p:sldId id="385" r:id="rId11"/>
    <p:sldId id="387" r:id="rId12"/>
    <p:sldId id="388" r:id="rId13"/>
    <p:sldId id="389" r:id="rId14"/>
    <p:sldId id="390" r:id="rId15"/>
    <p:sldId id="391" r:id="rId16"/>
    <p:sldId id="392" r:id="rId17"/>
    <p:sldId id="393" r:id="rId18"/>
    <p:sldId id="394" r:id="rId19"/>
    <p:sldId id="395" r:id="rId20"/>
    <p:sldId id="396" r:id="rId21"/>
    <p:sldId id="398" r:id="rId22"/>
    <p:sldId id="399" r:id="rId23"/>
    <p:sldId id="400" r:id="rId24"/>
    <p:sldId id="401" r:id="rId25"/>
    <p:sldId id="40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70FD4E-C9B7-4B58-8EA6-28E4E34B7852}" type="datetimeFigureOut">
              <a:rPr lang="en-US" smtClean="0"/>
              <a:pPr/>
              <a:t>1/2/2022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D66B7E-CCA9-451A-A0B0-007483D21A94}" type="slidenum">
              <a:rPr lang="en-US" smtClean="0"/>
              <a:pPr/>
              <a:t>‹#›</a:t>
            </a:fld>
            <a:endParaRPr lang="en-US" dirty="0"/>
          </a:p>
        </p:txBody>
      </p:sp>
    </p:spTree>
    <p:extLst>
      <p:ext uri="{BB962C8B-B14F-4D97-AF65-F5344CB8AC3E}">
        <p14:creationId xmlns:p14="http://schemas.microsoft.com/office/powerpoint/2010/main" val="59993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91466-4C47-4852-B32E-ED324550404F}" type="datetimeFigureOut">
              <a:rPr lang="en-US" smtClean="0"/>
              <a:pPr/>
              <a:t>1/2/2022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920A2-94F3-42D2-AC0F-FA87D5F67597}" type="slidenum">
              <a:rPr lang="en-US" smtClean="0"/>
              <a:pPr/>
              <a:t>‹#›</a:t>
            </a:fld>
            <a:endParaRPr lang="en-US" dirty="0"/>
          </a:p>
        </p:txBody>
      </p:sp>
    </p:spTree>
    <p:extLst>
      <p:ext uri="{BB962C8B-B14F-4D97-AF65-F5344CB8AC3E}">
        <p14:creationId xmlns:p14="http://schemas.microsoft.com/office/powerpoint/2010/main" val="31581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3581400"/>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TextBox 4"/>
          <p:cNvSpPr txBox="1"/>
          <p:nvPr/>
        </p:nvSpPr>
        <p:spPr>
          <a:xfrm>
            <a:off x="1295400" y="5105400"/>
            <a:ext cx="7848600" cy="1184940"/>
          </a:xfrm>
          <a:prstGeom prst="rect">
            <a:avLst/>
          </a:prstGeom>
          <a:noFill/>
        </p:spPr>
        <p:txBody>
          <a:bodyPr wrap="square" rtlCol="0">
            <a:spAutoFit/>
          </a:bodyPr>
          <a:lstStyle/>
          <a:p>
            <a:pPr algn="ctr">
              <a:lnSpc>
                <a:spcPts val="3300"/>
              </a:lnSpc>
            </a:pPr>
            <a:r>
              <a:rPr lang="en-IN" sz="3600" b="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Presidency College</a:t>
            </a:r>
          </a:p>
          <a:p>
            <a:pPr algn="ctr">
              <a:lnSpc>
                <a:spcPts val="3300"/>
              </a:lnSpc>
            </a:pPr>
            <a:r>
              <a:rPr lang="en-IN" sz="1600" b="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Hebbal – Kempapura, Bengaluru</a:t>
            </a:r>
            <a:r>
              <a:rPr lang="en-IN" sz="1600" b="0"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 560024</a:t>
            </a:r>
          </a:p>
          <a:p>
            <a:pPr algn="ctr">
              <a:lnSpc>
                <a:spcPct val="100000"/>
              </a:lnSpc>
            </a:pPr>
            <a:r>
              <a:rPr lang="en-IN" sz="1600" b="0" i="1"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www.presidencycollege.ac.in</a:t>
            </a:r>
            <a:r>
              <a:rPr lang="en-IN"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endParaRPr lang="en-US"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cxnSp>
        <p:nvCxnSpPr>
          <p:cNvPr id="7" name="Straight Connector 6"/>
          <p:cNvCxnSpPr/>
          <p:nvPr/>
        </p:nvCxnSpPr>
        <p:spPr>
          <a:xfrm>
            <a:off x="3200400" y="5638800"/>
            <a:ext cx="3986350" cy="0"/>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199" cy="838200"/>
          </a:xfrm>
          <a:ln>
            <a:noFill/>
          </a:ln>
        </p:spPr>
        <p:txBody>
          <a:bodyPr>
            <a:normAutofit/>
          </a:bodyPr>
          <a:lstStyle>
            <a:lvl1pPr algn="l">
              <a:defRPr sz="2700"/>
            </a:lvl1pPr>
          </a:lstStyle>
          <a:p>
            <a:r>
              <a:rPr lang="en-US" smtClean="0"/>
              <a:t>Click to edit Master title style</a:t>
            </a:r>
            <a:endParaRPr lang="en-IN" dirty="0"/>
          </a:p>
        </p:txBody>
      </p:sp>
      <p:sp>
        <p:nvSpPr>
          <p:cNvPr id="3" name="Content Placeholder 2"/>
          <p:cNvSpPr>
            <a:spLocks noGrp="1"/>
          </p:cNvSpPr>
          <p:nvPr>
            <p:ph idx="1"/>
          </p:nvPr>
        </p:nvSpPr>
        <p:spPr>
          <a:xfrm>
            <a:off x="1219200" y="1219201"/>
            <a:ext cx="7696198" cy="52577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cxnSp>
        <p:nvCxnSpPr>
          <p:cNvPr id="5" name="Straight Connector 4"/>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72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 name="Straight Connector 13"/>
          <p:cNvCxnSpPr/>
          <p:nvPr/>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591" y="114042"/>
            <a:ext cx="894162" cy="811950"/>
          </a:xfrm>
          <a:prstGeom prst="rect">
            <a:avLst/>
          </a:prstGeom>
        </p:spPr>
      </p:pic>
      <p:sp>
        <p:nvSpPr>
          <p:cNvPr id="4" name="TextBox 3"/>
          <p:cNvSpPr txBox="1"/>
          <p:nvPr/>
        </p:nvSpPr>
        <p:spPr>
          <a:xfrm>
            <a:off x="-46997" y="3198167"/>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181311" y="5316483"/>
            <a:ext cx="838199" cy="1576133"/>
          </a:xfrm>
          <a:prstGeom prst="rect">
            <a:avLst/>
          </a:prstGeom>
        </p:spPr>
      </p:pic>
      <p:sp>
        <p:nvSpPr>
          <p:cNvPr id="15" name="Text Box 1073741934"/>
          <p:cNvSpPr txBox="1"/>
          <p:nvPr/>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sp>
        <p:nvSpPr>
          <p:cNvPr id="16" name="TextBox 15"/>
          <p:cNvSpPr txBox="1"/>
          <p:nvPr/>
        </p:nvSpPr>
        <p:spPr>
          <a:xfrm>
            <a:off x="23468" y="895814"/>
            <a:ext cx="1153886" cy="523220"/>
          </a:xfrm>
          <a:prstGeom prst="rect">
            <a:avLst/>
          </a:prstGeom>
          <a:noFill/>
        </p:spPr>
        <p:txBody>
          <a:bodyPr wrap="square" rtlCol="0">
            <a:spAutoFit/>
          </a:bodyPr>
          <a:lstStyle/>
          <a:p>
            <a:pPr algn="ctr"/>
            <a:r>
              <a:rPr lang="en-IN" sz="1400" b="1" dirty="0">
                <a:solidFill>
                  <a:srgbClr val="000066"/>
                </a:solidFill>
                <a:latin typeface="Cambria" panose="02040503050406030204" pitchFamily="18" charset="0"/>
              </a:rPr>
              <a:t>Presidency College</a:t>
            </a:r>
            <a:endParaRPr lang="en-US" sz="1400" b="1" dirty="0">
              <a:solidFill>
                <a:srgbClr val="000066"/>
              </a:solidFill>
              <a:latin typeface="Cambria" panose="02040503050406030204" pitchFamily="18" charset="0"/>
            </a:endParaRPr>
          </a:p>
        </p:txBody>
      </p:sp>
      <p:pic>
        <p:nvPicPr>
          <p:cNvPr id="17" name="Picture 16"/>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112" b="-1"/>
          <a:stretch/>
        </p:blipFill>
        <p:spPr>
          <a:xfrm>
            <a:off x="148069" y="2209800"/>
            <a:ext cx="940281" cy="843164"/>
          </a:xfrm>
          <a:prstGeom prst="rect">
            <a:avLst/>
          </a:prstGeom>
        </p:spPr>
      </p:pic>
      <p:cxnSp>
        <p:nvCxnSpPr>
          <p:cNvPr id="28" name="Straight Connector 27"/>
          <p:cNvCxnSpPr/>
          <p:nvPr/>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548585"/>
      </p:ext>
    </p:extLst>
  </p:cSld>
  <p:clrMap bg1="lt1" tx1="dk1" bg2="lt2" tx2="dk2" accent1="accent1" accent2="accent2" accent3="accent3" accent4="accent4" accent5="accent5" accent6="accent6" hlink="hlink" folHlink="folHlink"/>
  <p:sldLayoutIdLst>
    <p:sldLayoutId id="2147483670" r:id="rId1"/>
    <p:sldLayoutId id="2147483671" r:id="rId2"/>
  </p:sldLayoutIdLst>
  <p:hf sldNum="0" hdr="0" ft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ctrTitle"/>
          </p:nvPr>
        </p:nvSpPr>
        <p:spPr/>
        <p:txBody>
          <a:bodyPr/>
          <a:lstStyle/>
          <a:p>
            <a:r>
              <a:rPr lang="en-IN" b="0" dirty="0"/>
              <a:t>Function basics</a:t>
            </a:r>
          </a:p>
        </p:txBody>
      </p:sp>
      <p:sp>
        <p:nvSpPr>
          <p:cNvPr id="6146" name="Subtitle 4"/>
          <p:cNvSpPr>
            <a:spLocks noGrp="1"/>
          </p:cNvSpPr>
          <p:nvPr>
            <p:ph type="subTitle" idx="1"/>
          </p:nvPr>
        </p:nvSpPr>
        <p:spPr>
          <a:xfrm>
            <a:off x="1339645" y="3581400"/>
            <a:ext cx="7772400" cy="990600"/>
          </a:xfrm>
        </p:spPr>
        <p:txBody>
          <a:bodyPr>
            <a:normAutofit/>
          </a:bodyPr>
          <a:lstStyle/>
          <a:p>
            <a:pPr algn="ctr"/>
            <a:endParaRPr lang="en-US" dirty="0" smtClean="0"/>
          </a:p>
          <a:p>
            <a:pPr algn="ct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The body of the function is the meat of the function, this is where you will write your business logic. The body of the function is a compound statement (or a block), which consists of any valid C statements followed by an optional return statement. The variables declared inside function are called local variables because they are local to the function, means you can’t access the variables declared inside one function from another function. The return statement is used when a function needs to return something to its caller. The return statement is optional. If a function doesn't return any value then it's return_type must be void, similarly if a function returns an int value its return_type must be int.</a:t>
            </a:r>
          </a:p>
        </p:txBody>
      </p:sp>
    </p:spTree>
    <p:extLst>
      <p:ext uri="{BB962C8B-B14F-4D97-AF65-F5344CB8AC3E}">
        <p14:creationId xmlns:p14="http://schemas.microsoft.com/office/powerpoint/2010/main" val="258635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Function </a:t>
            </a:r>
            <a:r>
              <a:rPr lang="en-IN" dirty="0" smtClean="0"/>
              <a:t>call</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IN" sz="2400" dirty="0"/>
              <a:t>After the function is defined the next step is to use the function, to use the function you must call it. To call a function you must write its name followed by arguments separated by a comma (,) inside the parentheses </a:t>
            </a:r>
            <a:r>
              <a:rPr lang="en-IN" sz="2400" dirty="0" smtClean="0"/>
              <a:t>().</a:t>
            </a:r>
          </a:p>
          <a:p>
            <a:pPr marL="0" indent="0" algn="just">
              <a:buNone/>
            </a:pPr>
            <a:endParaRPr lang="en-IN" sz="2400" dirty="0"/>
          </a:p>
          <a:p>
            <a:pPr marL="0" indent="0" algn="just">
              <a:buNone/>
            </a:pPr>
            <a:r>
              <a:rPr lang="en-IN" sz="2400" dirty="0"/>
              <a:t>int product(int num1, int num2)</a:t>
            </a:r>
          </a:p>
          <a:p>
            <a:pPr marL="0" indent="0" algn="just">
              <a:buNone/>
            </a:pPr>
            <a:r>
              <a:rPr lang="en-IN" sz="2400" dirty="0"/>
              <a:t>{</a:t>
            </a:r>
          </a:p>
          <a:p>
            <a:pPr marL="0" indent="0" algn="just">
              <a:buNone/>
            </a:pPr>
            <a:r>
              <a:rPr lang="en-IN" sz="2400" dirty="0"/>
              <a:t>    int result;</a:t>
            </a:r>
          </a:p>
          <a:p>
            <a:pPr marL="0" indent="0" algn="just">
              <a:buNone/>
            </a:pPr>
            <a:r>
              <a:rPr lang="en-IN" sz="2400" dirty="0"/>
              <a:t>    result = num1 * num2;</a:t>
            </a:r>
          </a:p>
          <a:p>
            <a:pPr marL="0" indent="0" algn="just">
              <a:buNone/>
            </a:pPr>
            <a:r>
              <a:rPr lang="en-IN" sz="2400" dirty="0"/>
              <a:t>    return result;</a:t>
            </a:r>
          </a:p>
          <a:p>
            <a:pPr marL="0" indent="0" algn="just">
              <a:buNone/>
            </a:pPr>
            <a:r>
              <a:rPr lang="en-IN" sz="2400" dirty="0" smtClean="0"/>
              <a:t>}</a:t>
            </a:r>
          </a:p>
          <a:p>
            <a:pPr marL="0" indent="0" algn="just">
              <a:buNone/>
            </a:pPr>
            <a:endParaRPr lang="en-IN" sz="2400" dirty="0"/>
          </a:p>
          <a:p>
            <a:pPr marL="0" indent="0" algn="just">
              <a:buNone/>
            </a:pPr>
            <a:r>
              <a:rPr lang="en-IN" sz="2400" dirty="0"/>
              <a:t>For example, here is how we can call the product() function we created above.</a:t>
            </a:r>
          </a:p>
          <a:p>
            <a:pPr marL="0" indent="0" algn="just">
              <a:buNone/>
            </a:pPr>
            <a:endParaRPr lang="en-IN" sz="2400" dirty="0"/>
          </a:p>
          <a:p>
            <a:pPr marL="0" indent="0" algn="just">
              <a:buNone/>
            </a:pPr>
            <a:r>
              <a:rPr lang="en-IN" sz="2400" b="1" dirty="0"/>
              <a:t>product(12, 10</a:t>
            </a:r>
            <a:r>
              <a:rPr lang="en-IN" sz="2400" b="1" dirty="0" smtClean="0"/>
              <a:t>);</a:t>
            </a:r>
          </a:p>
          <a:p>
            <a:pPr marL="0" indent="0" algn="just">
              <a:buNone/>
            </a:pPr>
            <a:endParaRPr lang="en-IN" sz="2400" dirty="0"/>
          </a:p>
          <a:p>
            <a:pPr marL="0" indent="0" algn="just">
              <a:buNone/>
            </a:pPr>
            <a:r>
              <a:rPr lang="en-IN" sz="2400" dirty="0"/>
              <a:t>Here we are passing two arguments 12 and 10 to the function product(). The values 12 and 10 will be assigned to variables num1 and num2 respectively.</a:t>
            </a:r>
          </a:p>
        </p:txBody>
      </p:sp>
    </p:spTree>
    <p:extLst>
      <p:ext uri="{BB962C8B-B14F-4D97-AF65-F5344CB8AC3E}">
        <p14:creationId xmlns:p14="http://schemas.microsoft.com/office/powerpoint/2010/main" val="183005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t>If a function accepts no arguments then it must be called using empty parentheses.</a:t>
            </a:r>
          </a:p>
          <a:p>
            <a:pPr marL="0" indent="0" algn="just">
              <a:buNone/>
            </a:pPr>
            <a:endParaRPr lang="en-IN" sz="2400" dirty="0"/>
          </a:p>
          <a:p>
            <a:pPr marL="0" indent="0" algn="just">
              <a:buNone/>
            </a:pPr>
            <a:r>
              <a:rPr lang="en-IN" sz="2400" b="1" dirty="0"/>
              <a:t>my_func();</a:t>
            </a:r>
          </a:p>
          <a:p>
            <a:pPr marL="0" indent="0" algn="just">
              <a:buNone/>
            </a:pPr>
            <a:r>
              <a:rPr lang="en-IN" sz="2400" dirty="0"/>
              <a:t>The following figure describes what happens when you call a function</a:t>
            </a:r>
            <a:r>
              <a:rPr lang="en-IN" sz="2400" dirty="0" smtClean="0"/>
              <a:t>.</a:t>
            </a:r>
          </a:p>
          <a:p>
            <a:pPr marL="0" indent="0" algn="just">
              <a:buNone/>
            </a:pP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581400"/>
            <a:ext cx="460057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44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Autofit/>
          </a:bodyPr>
          <a:lstStyle/>
          <a:p>
            <a:pPr marL="0" indent="0" algn="just">
              <a:buNone/>
            </a:pPr>
            <a:r>
              <a:rPr lang="en-IN" sz="2000" dirty="0"/>
              <a:t>When my_func() function is called from main() the control passes to the my_func(). At this point the activity of the main() function is temporarily suspended; it falls asleep while my_func() function goes to work. When my_func() function finishes its task or when there are no more statements to execute, the control returns back to main() function. The main() wakes up and statement2 is executed. Then in the next line sum() function is called and control passes to the sum(). Again activity of main() function is temporarily suspended, until sum() is being executed. When sum() runs out of statement to execute, control passes back to main(). The function main() wakes up again and statement3 is executed. The important point to note is that main() function is calling my_func() and sum(), so main() is calling function whereas my_func() and sum() are called functions.</a:t>
            </a:r>
          </a:p>
        </p:txBody>
      </p:sp>
    </p:spTree>
    <p:extLst>
      <p:ext uri="{BB962C8B-B14F-4D97-AF65-F5344CB8AC3E}">
        <p14:creationId xmlns:p14="http://schemas.microsoft.com/office/powerpoint/2010/main" val="291895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Function </a:t>
            </a:r>
            <a:r>
              <a:rPr lang="en-IN" dirty="0" smtClean="0"/>
              <a:t>declaration / Function prototype</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IN" sz="2000" dirty="0"/>
              <a:t>The calling function needs some information about the called function. When function definition comes before the calling function then function declaration is not </a:t>
            </a:r>
            <a:r>
              <a:rPr lang="en-IN" sz="2000" dirty="0" smtClean="0"/>
              <a:t>needed</a:t>
            </a:r>
            <a:r>
              <a:rPr lang="en-IN" sz="2000" dirty="0"/>
              <a:t>. For example</a:t>
            </a:r>
            <a:r>
              <a:rPr lang="en-IN" sz="2000" dirty="0" smtClean="0"/>
              <a:t>:</a:t>
            </a:r>
          </a:p>
          <a:p>
            <a:pPr marL="0" indent="0" algn="just">
              <a:buNone/>
            </a:pPr>
            <a:r>
              <a:rPr lang="en-IN" sz="2000" dirty="0"/>
              <a:t>#include&lt;stdio.h&gt;</a:t>
            </a:r>
          </a:p>
          <a:p>
            <a:pPr marL="0" indent="0" algn="just">
              <a:buNone/>
            </a:pPr>
            <a:endParaRPr lang="en-IN" sz="2000" dirty="0"/>
          </a:p>
          <a:p>
            <a:pPr marL="0" indent="0" algn="just">
              <a:buNone/>
            </a:pPr>
            <a:r>
              <a:rPr lang="en-IN" sz="2000" dirty="0"/>
              <a:t>// function definition</a:t>
            </a:r>
          </a:p>
          <a:p>
            <a:pPr marL="0" indent="0" algn="just">
              <a:buNone/>
            </a:pPr>
            <a:endParaRPr lang="en-IN" sz="2000" dirty="0"/>
          </a:p>
          <a:p>
            <a:pPr marL="0" indent="0" algn="just">
              <a:buNone/>
            </a:pPr>
            <a:r>
              <a:rPr lang="en-IN" sz="2000" dirty="0"/>
              <a:t>int sum(int x, int y)</a:t>
            </a:r>
          </a:p>
          <a:p>
            <a:pPr marL="0" indent="0" algn="just">
              <a:buNone/>
            </a:pPr>
            <a:r>
              <a:rPr lang="en-IN" sz="2000" dirty="0"/>
              <a:t>{</a:t>
            </a:r>
          </a:p>
          <a:p>
            <a:pPr marL="0" indent="0" algn="just">
              <a:buNone/>
            </a:pPr>
            <a:r>
              <a:rPr lang="en-IN" sz="2000" dirty="0"/>
              <a:t>    int s;</a:t>
            </a:r>
          </a:p>
          <a:p>
            <a:pPr marL="0" indent="0" algn="just">
              <a:buNone/>
            </a:pPr>
            <a:r>
              <a:rPr lang="en-IN" sz="2000" dirty="0"/>
              <a:t>    s = x + y;</a:t>
            </a:r>
          </a:p>
          <a:p>
            <a:pPr marL="0" indent="0" algn="just">
              <a:buNone/>
            </a:pPr>
            <a:r>
              <a:rPr lang="en-IN" sz="2000" dirty="0"/>
              <a:t>    return s;</a:t>
            </a:r>
          </a:p>
          <a:p>
            <a:pPr marL="0" indent="0" algn="just">
              <a:buNone/>
            </a:pPr>
            <a:r>
              <a:rPr lang="en-IN" sz="2000" dirty="0"/>
              <a:t>}</a:t>
            </a:r>
          </a:p>
          <a:p>
            <a:pPr marL="0" indent="0" algn="just">
              <a:buNone/>
            </a:pPr>
            <a:endParaRPr lang="en-IN" sz="2000" dirty="0"/>
          </a:p>
          <a:p>
            <a:pPr marL="0" indent="0" algn="just">
              <a:buNone/>
            </a:pPr>
            <a:r>
              <a:rPr lang="en-IN" sz="2000" dirty="0"/>
              <a:t>int main()</a:t>
            </a:r>
          </a:p>
          <a:p>
            <a:pPr marL="0" indent="0" algn="just">
              <a:buNone/>
            </a:pPr>
            <a:r>
              <a:rPr lang="en-IN" sz="2000" dirty="0"/>
              <a:t>{</a:t>
            </a:r>
          </a:p>
          <a:p>
            <a:pPr marL="0" indent="0" algn="just">
              <a:buNone/>
            </a:pPr>
            <a:r>
              <a:rPr lang="en-IN" sz="2000" dirty="0"/>
              <a:t>    // function call</a:t>
            </a:r>
          </a:p>
          <a:p>
            <a:pPr marL="0" indent="0" algn="just">
              <a:buNone/>
            </a:pPr>
            <a:r>
              <a:rPr lang="en-IN" sz="2000" dirty="0"/>
              <a:t>    printf("sum = %d", sum(10, 10));</a:t>
            </a:r>
          </a:p>
          <a:p>
            <a:pPr marL="0" indent="0" algn="just">
              <a:buNone/>
            </a:pPr>
            <a:endParaRPr lang="en-IN" sz="2000" dirty="0"/>
          </a:p>
          <a:p>
            <a:pPr marL="0" indent="0" algn="just">
              <a:buNone/>
            </a:pPr>
            <a:r>
              <a:rPr lang="en-IN" sz="2000" dirty="0"/>
              <a:t>    // signal to operating system everything works fine</a:t>
            </a:r>
          </a:p>
          <a:p>
            <a:pPr marL="0" indent="0" algn="just">
              <a:buNone/>
            </a:pPr>
            <a:r>
              <a:rPr lang="en-IN" sz="2000" dirty="0"/>
              <a:t>    return 0;</a:t>
            </a:r>
          </a:p>
          <a:p>
            <a:pPr marL="0" indent="0" algn="just">
              <a:buNone/>
            </a:pPr>
            <a:r>
              <a:rPr lang="en-IN" sz="2000" dirty="0"/>
              <a:t>}</a:t>
            </a:r>
          </a:p>
        </p:txBody>
      </p:sp>
    </p:spTree>
    <p:extLst>
      <p:ext uri="{BB962C8B-B14F-4D97-AF65-F5344CB8AC3E}">
        <p14:creationId xmlns:p14="http://schemas.microsoft.com/office/powerpoint/2010/main" val="419642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400" dirty="0"/>
              <a:t>Notice that the definition of function sum() comes before the calling function </a:t>
            </a:r>
            <a:r>
              <a:rPr lang="en-IN" sz="2400" dirty="0" smtClean="0"/>
              <a:t>i.e. </a:t>
            </a:r>
            <a:r>
              <a:rPr lang="en-IN" sz="2400" dirty="0"/>
              <a:t>main(), that’s why function declaration is not needed.</a:t>
            </a:r>
          </a:p>
          <a:p>
            <a:pPr algn="just">
              <a:buFont typeface="Wingdings" pitchFamily="2" charset="2"/>
              <a:buChar char="ü"/>
            </a:pPr>
            <a:r>
              <a:rPr lang="en-IN" sz="2400" dirty="0" smtClean="0"/>
              <a:t>Generally </a:t>
            </a:r>
            <a:r>
              <a:rPr lang="en-IN" sz="2400" dirty="0"/>
              <a:t>function definition comes after main() function. In this case, the function declaration is needed.</a:t>
            </a:r>
          </a:p>
          <a:p>
            <a:pPr algn="just">
              <a:buFont typeface="Wingdings" pitchFamily="2" charset="2"/>
              <a:buChar char="ü"/>
            </a:pPr>
            <a:r>
              <a:rPr lang="en-IN" sz="2400" dirty="0" smtClean="0"/>
              <a:t>Function </a:t>
            </a:r>
            <a:r>
              <a:rPr lang="en-IN" sz="2400" dirty="0"/>
              <a:t>declaration consists of function header with a semicolon (;) at the end</a:t>
            </a:r>
            <a:r>
              <a:rPr lang="en-IN" sz="2400" dirty="0" smtClean="0"/>
              <a:t>.</a:t>
            </a:r>
          </a:p>
          <a:p>
            <a:pPr marL="0" indent="0" algn="just">
              <a:buNone/>
            </a:pPr>
            <a:r>
              <a:rPr lang="en-IN" sz="2400" dirty="0"/>
              <a:t>Here are function declarations of function my_func() and sum</a:t>
            </a:r>
            <a:r>
              <a:rPr lang="en-IN" sz="2400" dirty="0" smtClean="0"/>
              <a:t>().</a:t>
            </a:r>
          </a:p>
          <a:p>
            <a:pPr marL="0" indent="0" algn="just">
              <a:buNone/>
            </a:pPr>
            <a:endParaRPr lang="en-IN" sz="2400" dirty="0"/>
          </a:p>
          <a:p>
            <a:pPr marL="0" indent="0" algn="just">
              <a:buNone/>
            </a:pPr>
            <a:r>
              <a:rPr lang="en-IN" sz="2400" b="1" dirty="0"/>
              <a:t>void my_func(void);</a:t>
            </a:r>
          </a:p>
          <a:p>
            <a:pPr marL="0" indent="0" algn="just">
              <a:buNone/>
            </a:pPr>
            <a:endParaRPr lang="en-IN" sz="2400" b="1" dirty="0"/>
          </a:p>
          <a:p>
            <a:pPr marL="0" indent="0" algn="just">
              <a:buNone/>
            </a:pPr>
            <a:r>
              <a:rPr lang="en-IN" sz="2400" b="1" dirty="0"/>
              <a:t>int product(int x, int y);</a:t>
            </a:r>
          </a:p>
          <a:p>
            <a:pPr marL="0" indent="0" algn="just">
              <a:buNone/>
            </a:pPr>
            <a:endParaRPr lang="en-IN" sz="2400" dirty="0"/>
          </a:p>
        </p:txBody>
      </p:sp>
    </p:spTree>
    <p:extLst>
      <p:ext uri="{BB962C8B-B14F-4D97-AF65-F5344CB8AC3E}">
        <p14:creationId xmlns:p14="http://schemas.microsoft.com/office/powerpoint/2010/main" val="191000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400" dirty="0"/>
              <a:t>Names of arguments in a function declaration is optional so</a:t>
            </a:r>
            <a:r>
              <a:rPr lang="en-IN" sz="2400" dirty="0" smtClean="0"/>
              <a:t>,</a:t>
            </a:r>
            <a:endParaRPr lang="en-IN" dirty="0"/>
          </a:p>
          <a:p>
            <a:pPr marL="0" indent="0">
              <a:buNone/>
            </a:pPr>
            <a:r>
              <a:rPr lang="en-IN" dirty="0"/>
              <a:t>int product(int x, int y</a:t>
            </a:r>
            <a:r>
              <a:rPr lang="en-IN" dirty="0" smtClean="0"/>
              <a:t>)</a:t>
            </a:r>
          </a:p>
          <a:p>
            <a:pPr marL="0" indent="0">
              <a:buNone/>
            </a:pPr>
            <a:r>
              <a:rPr lang="en-IN" sz="2400" dirty="0" smtClean="0"/>
              <a:t>can </a:t>
            </a:r>
            <a:r>
              <a:rPr lang="en-IN" sz="2400" dirty="0"/>
              <a:t>be written as:</a:t>
            </a:r>
          </a:p>
          <a:p>
            <a:pPr marL="0" indent="0">
              <a:buNone/>
            </a:pPr>
            <a:r>
              <a:rPr lang="en-IN" dirty="0" smtClean="0"/>
              <a:t>int </a:t>
            </a:r>
            <a:r>
              <a:rPr lang="en-IN" dirty="0"/>
              <a:t>product(int , int </a:t>
            </a:r>
            <a:r>
              <a:rPr lang="en-IN" dirty="0" smtClean="0"/>
              <a:t>)</a:t>
            </a:r>
          </a:p>
          <a:p>
            <a:pPr marL="0" indent="0" algn="just">
              <a:buNone/>
            </a:pPr>
            <a:r>
              <a:rPr lang="en-IN" sz="2000" dirty="0"/>
              <a:t>Note that return type and argument types must be same as defined while creating the function. So you can't write the following:</a:t>
            </a:r>
          </a:p>
          <a:p>
            <a:pPr marL="0" indent="0" algn="just">
              <a:buNone/>
            </a:pPr>
            <a:endParaRPr lang="en-IN" sz="2000" dirty="0"/>
          </a:p>
          <a:p>
            <a:pPr marL="0" indent="0" algn="just">
              <a:buNone/>
            </a:pPr>
            <a:r>
              <a:rPr lang="en-IN" sz="2000" dirty="0"/>
              <a:t>float product(int a, int b) – wrong because product() function return type is int</a:t>
            </a:r>
            <a:r>
              <a:rPr lang="en-IN" sz="2000" dirty="0" smtClean="0"/>
              <a:t>.</a:t>
            </a:r>
          </a:p>
          <a:p>
            <a:pPr marL="0" indent="0" algn="just">
              <a:buNone/>
            </a:pPr>
            <a:endParaRPr lang="en-IN" sz="2000" dirty="0"/>
          </a:p>
          <a:p>
            <a:pPr marL="0" indent="0" algn="just">
              <a:buNone/>
            </a:pPr>
            <a:r>
              <a:rPr lang="en-IN" sz="2000" dirty="0"/>
              <a:t>int product(float a, int b) – wrong because product() function first argument is of int type</a:t>
            </a:r>
            <a:r>
              <a:rPr lang="en-IN" dirty="0"/>
              <a:t>.</a:t>
            </a:r>
          </a:p>
        </p:txBody>
      </p:sp>
    </p:spTree>
    <p:extLst>
      <p:ext uri="{BB962C8B-B14F-4D97-AF65-F5344CB8AC3E}">
        <p14:creationId xmlns:p14="http://schemas.microsoft.com/office/powerpoint/2010/main" val="317382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t>Another important point </a:t>
            </a:r>
            <a:r>
              <a:rPr lang="en-IN" sz="2400" dirty="0" smtClean="0"/>
              <a:t>is </a:t>
            </a:r>
            <a:r>
              <a:rPr lang="en-IN" sz="2400" dirty="0"/>
              <a:t>that the name of the arguments defined in the function declaration needs not to be the same as defined in the function definition</a:t>
            </a:r>
            <a:r>
              <a:rPr lang="en-IN" sz="2400" dirty="0" smtClean="0"/>
              <a:t>.</a:t>
            </a:r>
          </a:p>
          <a:p>
            <a:pPr marL="0" indent="0" algn="just">
              <a:buNone/>
            </a:pPr>
            <a:endParaRPr lang="en-IN" sz="2400" dirty="0"/>
          </a:p>
          <a:p>
            <a:pPr marL="0" indent="0" algn="just">
              <a:buNone/>
            </a:pPr>
            <a:r>
              <a:rPr lang="en-IN" sz="2400" dirty="0"/>
              <a:t>int sum(int abc, int xyx)  // Function declaration</a:t>
            </a:r>
          </a:p>
          <a:p>
            <a:pPr marL="0" indent="0" algn="just">
              <a:buNone/>
            </a:pPr>
            <a:endParaRPr lang="en-IN" sz="2400" dirty="0"/>
          </a:p>
          <a:p>
            <a:pPr marL="0" indent="0" algn="just">
              <a:buNone/>
            </a:pPr>
            <a:r>
              <a:rPr lang="en-IN" sz="2400" dirty="0"/>
              <a:t>int sum(int x, int y)      // Function definition</a:t>
            </a:r>
          </a:p>
          <a:p>
            <a:pPr marL="0" indent="0" algn="just">
              <a:buNone/>
            </a:pPr>
            <a:r>
              <a:rPr lang="en-IN" sz="2400" dirty="0"/>
              <a:t>{ </a:t>
            </a:r>
          </a:p>
          <a:p>
            <a:pPr marL="0" indent="0" algn="just">
              <a:buNone/>
            </a:pPr>
            <a:r>
              <a:rPr lang="en-IN" sz="2400" dirty="0"/>
              <a:t>    int s; </a:t>
            </a:r>
          </a:p>
          <a:p>
            <a:pPr marL="0" indent="0" algn="just">
              <a:buNone/>
            </a:pPr>
            <a:r>
              <a:rPr lang="en-IN" sz="2400" dirty="0"/>
              <a:t>    s = x + y; </a:t>
            </a:r>
          </a:p>
          <a:p>
            <a:pPr marL="0" indent="0" algn="just">
              <a:buNone/>
            </a:pPr>
            <a:r>
              <a:rPr lang="en-IN" sz="2400" dirty="0"/>
              <a:t>    return s; </a:t>
            </a:r>
          </a:p>
          <a:p>
            <a:pPr marL="0" indent="0" algn="just">
              <a:buNone/>
            </a:pPr>
            <a:r>
              <a:rPr lang="en-IN" sz="2400" dirty="0"/>
              <a:t>}</a:t>
            </a:r>
          </a:p>
        </p:txBody>
      </p:sp>
    </p:spTree>
    <p:extLst>
      <p:ext uri="{BB962C8B-B14F-4D97-AF65-F5344CB8AC3E}">
        <p14:creationId xmlns:p14="http://schemas.microsoft.com/office/powerpoint/2010/main" val="2416740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IN" sz="2000" dirty="0"/>
              <a:t>A function declaration is generally placed below preprocessor directives.</a:t>
            </a:r>
          </a:p>
          <a:p>
            <a:pPr marL="0" indent="0" algn="just">
              <a:buNone/>
            </a:pPr>
            <a:r>
              <a:rPr lang="en-IN" sz="2000" dirty="0" smtClean="0"/>
              <a:t>The </a:t>
            </a:r>
            <a:r>
              <a:rPr lang="en-IN" sz="2000" dirty="0"/>
              <a:t>following program demonstrates everything we have learned so </a:t>
            </a:r>
            <a:r>
              <a:rPr lang="en-IN" sz="2000" dirty="0" smtClean="0"/>
              <a:t>far.</a:t>
            </a:r>
          </a:p>
          <a:p>
            <a:pPr marL="0" indent="0" algn="just">
              <a:buNone/>
            </a:pPr>
            <a:r>
              <a:rPr lang="en-IN" sz="2000" dirty="0"/>
              <a:t>#include&lt;stdio.h&gt;</a:t>
            </a:r>
          </a:p>
          <a:p>
            <a:pPr marL="0" indent="0" algn="just">
              <a:buNone/>
            </a:pPr>
            <a:endParaRPr lang="en-IN" sz="2000" dirty="0"/>
          </a:p>
          <a:p>
            <a:pPr marL="0" indent="0" algn="just">
              <a:buNone/>
            </a:pPr>
            <a:r>
              <a:rPr lang="en-IN" sz="2000" dirty="0"/>
              <a:t>// function declaration</a:t>
            </a:r>
          </a:p>
          <a:p>
            <a:pPr marL="0" indent="0" algn="just">
              <a:buNone/>
            </a:pPr>
            <a:r>
              <a:rPr lang="en-IN" sz="2000" dirty="0"/>
              <a:t>int sum(int x, int y);</a:t>
            </a:r>
          </a:p>
          <a:p>
            <a:pPr marL="0" indent="0" algn="just">
              <a:buNone/>
            </a:pPr>
            <a:endParaRPr lang="en-IN" sz="2000" dirty="0"/>
          </a:p>
          <a:p>
            <a:pPr marL="0" indent="0" algn="just">
              <a:buNone/>
            </a:pPr>
            <a:r>
              <a:rPr lang="en-IN" sz="2000" dirty="0"/>
              <a:t>int main()</a:t>
            </a:r>
          </a:p>
          <a:p>
            <a:pPr marL="0" indent="0" algn="just">
              <a:buNone/>
            </a:pPr>
            <a:r>
              <a:rPr lang="en-IN" sz="2000" dirty="0"/>
              <a:t>{</a:t>
            </a:r>
          </a:p>
          <a:p>
            <a:pPr marL="0" indent="0" algn="just">
              <a:buNone/>
            </a:pPr>
            <a:r>
              <a:rPr lang="en-IN" sz="2000" dirty="0"/>
              <a:t>    // function call</a:t>
            </a:r>
          </a:p>
          <a:p>
            <a:pPr marL="0" indent="0" algn="just">
              <a:buNone/>
            </a:pPr>
            <a:r>
              <a:rPr lang="en-IN" sz="2000" dirty="0"/>
              <a:t>    printf("sum = %d", sum(10, 10));</a:t>
            </a:r>
          </a:p>
          <a:p>
            <a:pPr marL="0" indent="0" algn="just">
              <a:buNone/>
            </a:pPr>
            <a:endParaRPr lang="en-IN" sz="2000" dirty="0"/>
          </a:p>
          <a:p>
            <a:pPr marL="0" indent="0" algn="just">
              <a:buNone/>
            </a:pPr>
            <a:r>
              <a:rPr lang="en-IN" sz="2000" dirty="0"/>
              <a:t>    // signal to operating system everything works fine</a:t>
            </a:r>
          </a:p>
          <a:p>
            <a:pPr marL="0" indent="0" algn="just">
              <a:buNone/>
            </a:pPr>
            <a:r>
              <a:rPr lang="en-IN" sz="2000" dirty="0"/>
              <a:t>    return 0;</a:t>
            </a:r>
          </a:p>
          <a:p>
            <a:pPr marL="0" indent="0" algn="just">
              <a:buNone/>
            </a:pPr>
            <a:r>
              <a:rPr lang="en-IN" sz="2000" dirty="0"/>
              <a:t>}</a:t>
            </a:r>
          </a:p>
          <a:p>
            <a:pPr marL="0" indent="0" algn="just">
              <a:buNone/>
            </a:pPr>
            <a:endParaRPr lang="en-IN" sz="2000" dirty="0"/>
          </a:p>
          <a:p>
            <a:pPr marL="0" indent="0" algn="just">
              <a:buNone/>
            </a:pPr>
            <a:r>
              <a:rPr lang="en-IN" sz="2000" dirty="0"/>
              <a:t>// function definition</a:t>
            </a:r>
          </a:p>
          <a:p>
            <a:pPr marL="0" indent="0" algn="just">
              <a:buNone/>
            </a:pPr>
            <a:r>
              <a:rPr lang="en-IN" sz="2000" dirty="0"/>
              <a:t>int sum(int x, int y)</a:t>
            </a:r>
          </a:p>
          <a:p>
            <a:pPr marL="0" indent="0" algn="just">
              <a:buNone/>
            </a:pPr>
            <a:r>
              <a:rPr lang="en-IN" sz="2000" dirty="0"/>
              <a:t>{</a:t>
            </a:r>
          </a:p>
          <a:p>
            <a:pPr marL="0" indent="0" algn="just">
              <a:buNone/>
            </a:pPr>
            <a:r>
              <a:rPr lang="en-IN" sz="2000" dirty="0"/>
              <a:t>    int s;</a:t>
            </a:r>
          </a:p>
          <a:p>
            <a:pPr marL="0" indent="0" algn="just">
              <a:buNone/>
            </a:pPr>
            <a:r>
              <a:rPr lang="en-IN" sz="2000" dirty="0"/>
              <a:t>    s = x + y;</a:t>
            </a:r>
          </a:p>
          <a:p>
            <a:pPr marL="0" indent="0" algn="just">
              <a:buNone/>
            </a:pPr>
            <a:r>
              <a:rPr lang="en-IN" sz="2000" dirty="0"/>
              <a:t>    return s;</a:t>
            </a:r>
          </a:p>
          <a:p>
            <a:pPr marL="0" indent="0" algn="just">
              <a:buNone/>
            </a:pPr>
            <a:r>
              <a:rPr lang="en-IN" sz="2000" dirty="0"/>
              <a:t>}</a:t>
            </a:r>
          </a:p>
        </p:txBody>
      </p:sp>
    </p:spTree>
    <p:extLst>
      <p:ext uri="{BB962C8B-B14F-4D97-AF65-F5344CB8AC3E}">
        <p14:creationId xmlns:p14="http://schemas.microsoft.com/office/powerpoint/2010/main" val="101555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Return </a:t>
            </a:r>
            <a:r>
              <a:rPr lang="en-IN" dirty="0" smtClean="0"/>
              <a:t>Value</a:t>
            </a:r>
            <a:endParaRPr lang="en-IN" dirty="0"/>
          </a:p>
        </p:txBody>
      </p:sp>
      <p:sp>
        <p:nvSpPr>
          <p:cNvPr id="5" name="Content Placeholder 4"/>
          <p:cNvSpPr>
            <a:spLocks noGrp="1"/>
          </p:cNvSpPr>
          <p:nvPr>
            <p:ph idx="1"/>
          </p:nvPr>
        </p:nvSpPr>
        <p:spPr/>
        <p:txBody>
          <a:bodyPr/>
          <a:lstStyle/>
          <a:p>
            <a:pPr marL="0" indent="0" algn="just">
              <a:buNone/>
            </a:pPr>
            <a:r>
              <a:rPr lang="en-IN" sz="2400" dirty="0"/>
              <a:t>A C function may or may not return a value from the function. If you don't have to return any value from the function, use </a:t>
            </a:r>
            <a:r>
              <a:rPr lang="en-IN" sz="2400" b="1" dirty="0"/>
              <a:t>void</a:t>
            </a:r>
            <a:r>
              <a:rPr lang="en-IN" sz="2400" dirty="0"/>
              <a:t> for the return type.</a:t>
            </a:r>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660" y="2549235"/>
            <a:ext cx="4035425"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473933"/>
            <a:ext cx="4538663" cy="186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87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8731" y="1219200"/>
            <a:ext cx="591713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767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aspects of function calling</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t>A function may or may not accept any argument. It may or may not return any value. Based on these facts, There are four different aspects of function calls</a:t>
            </a:r>
            <a:r>
              <a:rPr lang="en-IN" sz="2400" dirty="0" smtClean="0"/>
              <a:t>.</a:t>
            </a:r>
          </a:p>
          <a:p>
            <a:pPr marL="0" indent="0" algn="just">
              <a:buNone/>
            </a:pPr>
            <a:endParaRPr lang="en-IN" sz="2400" dirty="0"/>
          </a:p>
          <a:p>
            <a:pPr algn="just">
              <a:buFont typeface="Wingdings" pitchFamily="2" charset="2"/>
              <a:buChar char="ü"/>
            </a:pPr>
            <a:r>
              <a:rPr lang="en-IN" sz="2400" dirty="0"/>
              <a:t>function without arguments and without return value</a:t>
            </a:r>
          </a:p>
          <a:p>
            <a:pPr algn="just">
              <a:buFont typeface="Wingdings" pitchFamily="2" charset="2"/>
              <a:buChar char="ü"/>
            </a:pPr>
            <a:r>
              <a:rPr lang="en-IN" sz="2400" dirty="0"/>
              <a:t>function without arguments and with return value</a:t>
            </a:r>
          </a:p>
          <a:p>
            <a:pPr algn="just">
              <a:buFont typeface="Wingdings" pitchFamily="2" charset="2"/>
              <a:buChar char="ü"/>
            </a:pPr>
            <a:r>
              <a:rPr lang="en-IN" sz="2400" dirty="0"/>
              <a:t>function with arguments and without return value</a:t>
            </a:r>
          </a:p>
          <a:p>
            <a:pPr algn="just">
              <a:buFont typeface="Wingdings" pitchFamily="2" charset="2"/>
              <a:buChar char="ü"/>
            </a:pPr>
            <a:r>
              <a:rPr lang="en-IN" sz="2400" dirty="0"/>
              <a:t>function with arguments and with return value</a:t>
            </a:r>
          </a:p>
          <a:p>
            <a:pPr marL="0" indent="0">
              <a:buNone/>
            </a:pPr>
            <a:endParaRPr lang="en-IN" dirty="0"/>
          </a:p>
        </p:txBody>
      </p:sp>
    </p:spTree>
    <p:extLst>
      <p:ext uri="{BB962C8B-B14F-4D97-AF65-F5344CB8AC3E}">
        <p14:creationId xmlns:p14="http://schemas.microsoft.com/office/powerpoint/2010/main" val="1512337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7696200" cy="395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091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Function with no argument and no return value :</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400" dirty="0"/>
              <a:t>When a function has no arguments, it does not receive any data from the calling function. Similarly when it does not return a value, the calling function does not receive any data from the called function</a:t>
            </a:r>
            <a:r>
              <a:rPr lang="en-IN" sz="2400" dirty="0" smtClean="0"/>
              <a:t>.</a:t>
            </a:r>
          </a:p>
          <a:p>
            <a:pPr marL="0" indent="0" algn="just">
              <a:buNone/>
            </a:pPr>
            <a:endParaRPr lang="en-IN" sz="2400" dirty="0" smtClean="0"/>
          </a:p>
          <a:p>
            <a:pPr marL="0" indent="0" algn="just">
              <a:buNone/>
            </a:pPr>
            <a:r>
              <a:rPr lang="en-IN" sz="2400" dirty="0"/>
              <a:t>Syntax :</a:t>
            </a:r>
          </a:p>
          <a:p>
            <a:pPr marL="0" indent="0" algn="just">
              <a:buNone/>
            </a:pPr>
            <a:r>
              <a:rPr lang="en-IN" sz="2400" b="1" dirty="0"/>
              <a:t>Function declaration </a:t>
            </a:r>
            <a:r>
              <a:rPr lang="en-IN" sz="2400" dirty="0"/>
              <a:t>: void function();</a:t>
            </a:r>
          </a:p>
          <a:p>
            <a:pPr marL="0" indent="0" algn="just">
              <a:buNone/>
            </a:pPr>
            <a:r>
              <a:rPr lang="en-IN" sz="2400" b="1" dirty="0"/>
              <a:t>Function call </a:t>
            </a:r>
            <a:r>
              <a:rPr lang="en-IN" sz="2400" dirty="0"/>
              <a:t>: function();</a:t>
            </a:r>
          </a:p>
          <a:p>
            <a:pPr marL="0" indent="0" algn="just">
              <a:buNone/>
            </a:pPr>
            <a:r>
              <a:rPr lang="en-IN" sz="2400" b="1" dirty="0"/>
              <a:t>Function definition </a:t>
            </a:r>
            <a:r>
              <a:rPr lang="en-IN" sz="2400" dirty="0"/>
              <a:t>:</a:t>
            </a:r>
          </a:p>
          <a:p>
            <a:pPr marL="0" indent="0" algn="just">
              <a:buNone/>
            </a:pPr>
            <a:r>
              <a:rPr lang="en-IN" sz="2400" dirty="0"/>
              <a:t>                      void function()</a:t>
            </a:r>
          </a:p>
          <a:p>
            <a:pPr marL="0" indent="0" algn="just">
              <a:buNone/>
            </a:pPr>
            <a:r>
              <a:rPr lang="en-IN" sz="2400" dirty="0"/>
              <a:t>                      {</a:t>
            </a:r>
          </a:p>
          <a:p>
            <a:pPr marL="0" indent="0" algn="just">
              <a:buNone/>
            </a:pPr>
            <a:r>
              <a:rPr lang="en-IN" sz="2400" dirty="0"/>
              <a:t>                        statements;</a:t>
            </a:r>
          </a:p>
          <a:p>
            <a:pPr marL="0" indent="0" algn="just">
              <a:buNone/>
            </a:pPr>
            <a:r>
              <a:rPr lang="en-IN" sz="2400" dirty="0"/>
              <a:t>                      }</a:t>
            </a:r>
          </a:p>
        </p:txBody>
      </p:sp>
    </p:spTree>
    <p:extLst>
      <p:ext uri="{BB962C8B-B14F-4D97-AF65-F5344CB8AC3E}">
        <p14:creationId xmlns:p14="http://schemas.microsoft.com/office/powerpoint/2010/main" val="300205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with arguments but no return </a:t>
            </a:r>
            <a:r>
              <a:rPr lang="en-IN" dirty="0" smtClean="0"/>
              <a:t>value:</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600" dirty="0"/>
              <a:t>When a function has arguments, it receive any data from the calling function but it returns no values</a:t>
            </a:r>
            <a:r>
              <a:rPr lang="en-IN" sz="2600" dirty="0" smtClean="0"/>
              <a:t>.</a:t>
            </a:r>
          </a:p>
          <a:p>
            <a:pPr marL="0" indent="0" algn="just">
              <a:buNone/>
            </a:pPr>
            <a:endParaRPr lang="en-IN" sz="2600" dirty="0"/>
          </a:p>
          <a:p>
            <a:pPr marL="0" indent="0">
              <a:buNone/>
            </a:pPr>
            <a:r>
              <a:rPr lang="en-IN" sz="2400" dirty="0"/>
              <a:t>Syntax :</a:t>
            </a:r>
          </a:p>
          <a:p>
            <a:pPr marL="0" indent="0">
              <a:buNone/>
            </a:pPr>
            <a:endParaRPr lang="en-IN" sz="2400" dirty="0"/>
          </a:p>
          <a:p>
            <a:pPr marL="0" indent="0">
              <a:buNone/>
            </a:pPr>
            <a:r>
              <a:rPr lang="en-IN" sz="2400" b="1" dirty="0"/>
              <a:t>Function declaration </a:t>
            </a:r>
            <a:r>
              <a:rPr lang="en-IN" sz="2400" dirty="0"/>
              <a:t>: void function ( int );</a:t>
            </a:r>
          </a:p>
          <a:p>
            <a:pPr marL="0" indent="0">
              <a:buNone/>
            </a:pPr>
            <a:r>
              <a:rPr lang="en-IN" sz="2400" b="1" dirty="0"/>
              <a:t>Function call </a:t>
            </a:r>
            <a:r>
              <a:rPr lang="en-IN" sz="2400" dirty="0"/>
              <a:t>: function( x );</a:t>
            </a:r>
          </a:p>
          <a:p>
            <a:pPr marL="0" indent="0">
              <a:buNone/>
            </a:pPr>
            <a:r>
              <a:rPr lang="en-IN" sz="2400" b="1" dirty="0"/>
              <a:t>Function definition</a:t>
            </a:r>
            <a:r>
              <a:rPr lang="en-IN" sz="2400" dirty="0"/>
              <a:t>:</a:t>
            </a:r>
          </a:p>
          <a:p>
            <a:pPr marL="0" indent="0">
              <a:buNone/>
            </a:pPr>
            <a:r>
              <a:rPr lang="en-IN" sz="2400" dirty="0"/>
              <a:t>             void function( int x )</a:t>
            </a:r>
          </a:p>
          <a:p>
            <a:pPr marL="0" indent="0">
              <a:buNone/>
            </a:pPr>
            <a:r>
              <a:rPr lang="en-IN" sz="2400" dirty="0"/>
              <a:t>             {</a:t>
            </a:r>
          </a:p>
          <a:p>
            <a:pPr marL="0" indent="0">
              <a:buNone/>
            </a:pPr>
            <a:r>
              <a:rPr lang="en-IN" sz="2400" dirty="0"/>
              <a:t>               statements;</a:t>
            </a:r>
          </a:p>
          <a:p>
            <a:pPr marL="0" indent="0">
              <a:buNone/>
            </a:pPr>
            <a:r>
              <a:rPr lang="en-IN" sz="2400" dirty="0"/>
              <a:t>             }</a:t>
            </a:r>
          </a:p>
        </p:txBody>
      </p:sp>
    </p:spTree>
    <p:extLst>
      <p:ext uri="{BB962C8B-B14F-4D97-AF65-F5344CB8AC3E}">
        <p14:creationId xmlns:p14="http://schemas.microsoft.com/office/powerpoint/2010/main" val="276287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Function with no arguments but returns a value </a:t>
            </a:r>
          </a:p>
        </p:txBody>
      </p:sp>
      <p:sp>
        <p:nvSpPr>
          <p:cNvPr id="3" name="Content Placeholder 2"/>
          <p:cNvSpPr>
            <a:spLocks noGrp="1"/>
          </p:cNvSpPr>
          <p:nvPr>
            <p:ph idx="1"/>
          </p:nvPr>
        </p:nvSpPr>
        <p:spPr/>
        <p:txBody>
          <a:bodyPr>
            <a:noAutofit/>
          </a:bodyPr>
          <a:lstStyle/>
          <a:p>
            <a:pPr marL="0" indent="0" algn="just">
              <a:buNone/>
            </a:pPr>
            <a:r>
              <a:rPr lang="en-IN" sz="2000" dirty="0"/>
              <a:t>There could be occasions where we may need to design functions that may not take any arguments but returns a value to the calling function. A example for this is </a:t>
            </a:r>
            <a:r>
              <a:rPr lang="en-IN" sz="2000" dirty="0" err="1"/>
              <a:t>getchar</a:t>
            </a:r>
            <a:r>
              <a:rPr lang="en-IN" sz="2000" dirty="0"/>
              <a:t> function it has no parameters but it returns an integer an integer type data that represents a character</a:t>
            </a:r>
            <a:r>
              <a:rPr lang="en-IN" sz="2000" dirty="0" smtClean="0"/>
              <a:t>.</a:t>
            </a:r>
            <a:endParaRPr lang="en-IN" sz="2400" dirty="0"/>
          </a:p>
          <a:p>
            <a:pPr marL="0" indent="0" algn="just">
              <a:buNone/>
            </a:pPr>
            <a:r>
              <a:rPr lang="en-IN" sz="2000" dirty="0"/>
              <a:t>Syntax :</a:t>
            </a:r>
          </a:p>
          <a:p>
            <a:pPr marL="0" indent="0" algn="just">
              <a:buNone/>
            </a:pPr>
            <a:r>
              <a:rPr lang="en-IN" sz="2000" b="1" dirty="0"/>
              <a:t>Function declaration </a:t>
            </a:r>
            <a:r>
              <a:rPr lang="en-IN" sz="2000" dirty="0"/>
              <a:t>: int function();</a:t>
            </a:r>
          </a:p>
          <a:p>
            <a:pPr marL="0" indent="0" algn="just">
              <a:buNone/>
            </a:pPr>
            <a:r>
              <a:rPr lang="en-IN" sz="2000" b="1" dirty="0"/>
              <a:t>Function call </a:t>
            </a:r>
            <a:r>
              <a:rPr lang="en-IN" sz="2000" dirty="0"/>
              <a:t>: function();</a:t>
            </a:r>
          </a:p>
          <a:p>
            <a:pPr marL="0" indent="0" algn="just">
              <a:buNone/>
            </a:pPr>
            <a:r>
              <a:rPr lang="en-IN" sz="2000" b="1" dirty="0"/>
              <a:t>Function definition </a:t>
            </a:r>
            <a:r>
              <a:rPr lang="en-IN" sz="2000" dirty="0"/>
              <a:t>:</a:t>
            </a:r>
          </a:p>
          <a:p>
            <a:pPr marL="0" indent="0" algn="just">
              <a:buNone/>
            </a:pPr>
            <a:r>
              <a:rPr lang="en-IN" sz="2000" dirty="0"/>
              <a:t>                 int function()</a:t>
            </a:r>
          </a:p>
          <a:p>
            <a:pPr marL="0" indent="0" algn="just">
              <a:buNone/>
            </a:pPr>
            <a:r>
              <a:rPr lang="en-IN" sz="2000" dirty="0"/>
              <a:t>                 {</a:t>
            </a:r>
          </a:p>
          <a:p>
            <a:pPr marL="0" indent="0" algn="just">
              <a:buNone/>
            </a:pPr>
            <a:r>
              <a:rPr lang="en-IN" sz="2000" dirty="0"/>
              <a:t>                     statements;</a:t>
            </a:r>
          </a:p>
          <a:p>
            <a:pPr marL="0" indent="0" algn="just">
              <a:buNone/>
            </a:pPr>
            <a:r>
              <a:rPr lang="en-IN" sz="2000" dirty="0"/>
              <a:t>                      return x;</a:t>
            </a:r>
          </a:p>
          <a:p>
            <a:pPr marL="0" indent="0" algn="just">
              <a:buNone/>
            </a:pPr>
            <a:r>
              <a:rPr lang="en-IN" sz="2000" dirty="0"/>
              <a:t>                  }</a:t>
            </a:r>
          </a:p>
        </p:txBody>
      </p:sp>
    </p:spTree>
    <p:extLst>
      <p:ext uri="{BB962C8B-B14F-4D97-AF65-F5344CB8AC3E}">
        <p14:creationId xmlns:p14="http://schemas.microsoft.com/office/powerpoint/2010/main" val="187620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with arguments and return </a:t>
            </a:r>
            <a:r>
              <a:rPr lang="en-IN" dirty="0" smtClean="0"/>
              <a:t>value: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Syntax :</a:t>
            </a:r>
          </a:p>
          <a:p>
            <a:pPr marL="0" indent="0">
              <a:buNone/>
            </a:pPr>
            <a:r>
              <a:rPr lang="en-IN" sz="2400" b="1" dirty="0"/>
              <a:t>Function declaration </a:t>
            </a:r>
            <a:r>
              <a:rPr lang="en-IN" sz="2400" dirty="0"/>
              <a:t>: int function ( int );</a:t>
            </a:r>
          </a:p>
          <a:p>
            <a:pPr marL="0" indent="0">
              <a:buNone/>
            </a:pPr>
            <a:r>
              <a:rPr lang="en-IN" sz="2400" b="1" dirty="0"/>
              <a:t>Function call </a:t>
            </a:r>
            <a:r>
              <a:rPr lang="en-IN" sz="2400" dirty="0"/>
              <a:t>: function( x );</a:t>
            </a:r>
          </a:p>
          <a:p>
            <a:pPr marL="0" indent="0">
              <a:buNone/>
            </a:pPr>
            <a:r>
              <a:rPr lang="en-IN" sz="2400" b="1" dirty="0"/>
              <a:t>Function definition</a:t>
            </a:r>
            <a:r>
              <a:rPr lang="en-IN" sz="2400" dirty="0"/>
              <a:t>:</a:t>
            </a:r>
          </a:p>
          <a:p>
            <a:pPr marL="0" indent="0">
              <a:buNone/>
            </a:pPr>
            <a:r>
              <a:rPr lang="en-IN" sz="2400" dirty="0"/>
              <a:t>             int function( int x )</a:t>
            </a:r>
          </a:p>
          <a:p>
            <a:pPr marL="0" indent="0">
              <a:buNone/>
            </a:pPr>
            <a:r>
              <a:rPr lang="en-IN" sz="2400" dirty="0"/>
              <a:t>             {</a:t>
            </a:r>
          </a:p>
          <a:p>
            <a:pPr marL="0" indent="0">
              <a:buNone/>
            </a:pPr>
            <a:r>
              <a:rPr lang="en-IN" sz="2400" dirty="0"/>
              <a:t>               statements;</a:t>
            </a:r>
          </a:p>
          <a:p>
            <a:pPr marL="0" indent="0">
              <a:buNone/>
            </a:pPr>
            <a:r>
              <a:rPr lang="en-IN" sz="2400" dirty="0"/>
              <a:t>               return x;</a:t>
            </a:r>
          </a:p>
          <a:p>
            <a:pPr marL="0" indent="0">
              <a:buNone/>
            </a:pPr>
            <a:r>
              <a:rPr lang="en-IN" sz="2400" dirty="0"/>
              <a:t>             }</a:t>
            </a:r>
          </a:p>
        </p:txBody>
      </p:sp>
    </p:spTree>
    <p:extLst>
      <p:ext uri="{BB962C8B-B14F-4D97-AF65-F5344CB8AC3E}">
        <p14:creationId xmlns:p14="http://schemas.microsoft.com/office/powerpoint/2010/main" val="343993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Function basics in </a:t>
            </a:r>
            <a:r>
              <a:rPr lang="en-IN" dirty="0" smtClean="0"/>
              <a:t>C</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sz="2800" dirty="0"/>
              <a:t>A function is a collection of C statements to do something specific. A C program consists of one or more functions. Every program must have a function called main().</a:t>
            </a:r>
          </a:p>
          <a:p>
            <a:pPr marL="0" indent="0" algn="just">
              <a:buNone/>
            </a:pPr>
            <a:endParaRPr lang="en-IN" dirty="0"/>
          </a:p>
          <a:p>
            <a:pPr marL="0" indent="0" algn="just">
              <a:buNone/>
            </a:pPr>
            <a:r>
              <a:rPr lang="en-IN" sz="2600" b="1" dirty="0"/>
              <a:t>Advantages of functions</a:t>
            </a:r>
          </a:p>
          <a:p>
            <a:pPr algn="just">
              <a:buFont typeface="Wingdings" pitchFamily="2" charset="2"/>
              <a:buChar char="ü"/>
            </a:pPr>
            <a:r>
              <a:rPr lang="en-IN" sz="2600" dirty="0"/>
              <a:t>A large problem can be divided into subproblems and then solved by using functions.</a:t>
            </a:r>
          </a:p>
          <a:p>
            <a:pPr algn="just">
              <a:buFont typeface="Wingdings" pitchFamily="2" charset="2"/>
              <a:buChar char="ü"/>
            </a:pPr>
            <a:r>
              <a:rPr lang="en-IN" sz="2600" dirty="0"/>
              <a:t>The functions are reusable. Once you have created a function you can call it anywhere in the program without copying and pasting entire logic.</a:t>
            </a:r>
          </a:p>
          <a:p>
            <a:pPr algn="just">
              <a:buFont typeface="Wingdings" pitchFamily="2" charset="2"/>
              <a:buChar char="ü"/>
            </a:pPr>
            <a:r>
              <a:rPr lang="en-IN" sz="2600" dirty="0"/>
              <a:t>The program becomes more maintainable because if you want to modify the program sometimes later, you need to update your code only at one place.</a:t>
            </a:r>
          </a:p>
        </p:txBody>
      </p:sp>
    </p:spTree>
    <p:extLst>
      <p:ext uri="{BB962C8B-B14F-4D97-AF65-F5344CB8AC3E}">
        <p14:creationId xmlns:p14="http://schemas.microsoft.com/office/powerpoint/2010/main" val="355164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 of </a:t>
            </a:r>
            <a:r>
              <a:rPr lang="en-IN" dirty="0" smtClean="0"/>
              <a:t>function</a:t>
            </a:r>
            <a:endParaRPr lang="en-IN" dirty="0"/>
          </a:p>
        </p:txBody>
      </p:sp>
      <p:sp>
        <p:nvSpPr>
          <p:cNvPr id="3" name="Content Placeholder 2"/>
          <p:cNvSpPr>
            <a:spLocks noGrp="1"/>
          </p:cNvSpPr>
          <p:nvPr>
            <p:ph idx="1"/>
          </p:nvPr>
        </p:nvSpPr>
        <p:spPr/>
        <p:txBody>
          <a:bodyPr/>
          <a:lstStyle/>
          <a:p>
            <a:pPr marL="0" indent="0">
              <a:buNone/>
            </a:pPr>
            <a:r>
              <a:rPr lang="en-IN" sz="2400" dirty="0"/>
              <a:t>Types of </a:t>
            </a:r>
            <a:r>
              <a:rPr lang="en-IN" sz="2400" dirty="0" smtClean="0"/>
              <a:t>function</a:t>
            </a:r>
          </a:p>
          <a:p>
            <a:pPr marL="0" indent="0">
              <a:buNone/>
            </a:pPr>
            <a:endParaRPr lang="en-IN" dirty="0"/>
          </a:p>
          <a:p>
            <a:pPr>
              <a:buFont typeface="Wingdings" pitchFamily="2" charset="2"/>
              <a:buChar char="ü"/>
            </a:pPr>
            <a:r>
              <a:rPr lang="en-IN" dirty="0"/>
              <a:t>Library function</a:t>
            </a:r>
          </a:p>
          <a:p>
            <a:pPr>
              <a:buFont typeface="Wingdings" pitchFamily="2" charset="2"/>
              <a:buChar char="ü"/>
            </a:pPr>
            <a:r>
              <a:rPr lang="en-IN" dirty="0"/>
              <a:t>User defined function</a:t>
            </a:r>
          </a:p>
        </p:txBody>
      </p:sp>
    </p:spTree>
    <p:extLst>
      <p:ext uri="{BB962C8B-B14F-4D97-AF65-F5344CB8AC3E}">
        <p14:creationId xmlns:p14="http://schemas.microsoft.com/office/powerpoint/2010/main" val="37183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Library </a:t>
            </a:r>
            <a:r>
              <a:rPr lang="en-IN" dirty="0" smtClean="0"/>
              <a:t>function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t>C has many built-in library functions to perform various operations, for example: </a:t>
            </a:r>
            <a:endParaRPr lang="en-IN" sz="2400" dirty="0" smtClean="0"/>
          </a:p>
          <a:p>
            <a:pPr algn="just">
              <a:buFont typeface="Wingdings" pitchFamily="2" charset="2"/>
              <a:buChar char="ü"/>
            </a:pPr>
            <a:r>
              <a:rPr lang="en-IN" sz="2400" dirty="0" smtClean="0"/>
              <a:t>sqrt</a:t>
            </a:r>
            <a:r>
              <a:rPr lang="en-IN" sz="2400" dirty="0"/>
              <a:t>() function is used to find the square root of a number. </a:t>
            </a:r>
            <a:endParaRPr lang="en-IN" sz="2400" dirty="0" smtClean="0"/>
          </a:p>
          <a:p>
            <a:pPr algn="just">
              <a:buFont typeface="Wingdings" pitchFamily="2" charset="2"/>
              <a:buChar char="ü"/>
            </a:pPr>
            <a:r>
              <a:rPr lang="en-IN" sz="2400" dirty="0" smtClean="0"/>
              <a:t>Similarly</a:t>
            </a:r>
            <a:r>
              <a:rPr lang="en-IN" sz="2400" dirty="0"/>
              <a:t>, scanf() and printf() are also library functions, we have been using them since chapter 1 - Intro to C programming.</a:t>
            </a:r>
          </a:p>
          <a:p>
            <a:pPr marL="0" indent="0" algn="just">
              <a:buNone/>
            </a:pPr>
            <a:endParaRPr lang="en-IN" sz="2400" dirty="0"/>
          </a:p>
          <a:p>
            <a:pPr marL="0" indent="0" algn="just">
              <a:buNone/>
            </a:pPr>
            <a:r>
              <a:rPr lang="en-IN" sz="2400" dirty="0"/>
              <a:t>To use a library function we must first include corresponding header file using #include preprocessor directive. For scanf() and printf() corresponding header file is stdio.h, for sqrt() and other mathematical related functions, it is math.h.</a:t>
            </a:r>
          </a:p>
        </p:txBody>
      </p:sp>
    </p:spTree>
    <p:extLst>
      <p:ext uri="{BB962C8B-B14F-4D97-AF65-F5344CB8AC3E}">
        <p14:creationId xmlns:p14="http://schemas.microsoft.com/office/powerpoint/2010/main" val="88971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 Program to find the square root of a number</a:t>
            </a:r>
          </a:p>
          <a:p>
            <a:pPr marL="0" indent="0">
              <a:buNone/>
            </a:pPr>
            <a:r>
              <a:rPr lang="en-IN" dirty="0"/>
              <a:t>#include&lt;stdio.h&gt;</a:t>
            </a:r>
          </a:p>
          <a:p>
            <a:pPr marL="0" indent="0">
              <a:buNone/>
            </a:pPr>
            <a:r>
              <a:rPr lang="en-IN" dirty="0"/>
              <a:t>#include&lt;math.h&gt;</a:t>
            </a:r>
          </a:p>
          <a:p>
            <a:pPr marL="0" indent="0">
              <a:buNone/>
            </a:pPr>
            <a:endParaRPr lang="en-IN" dirty="0"/>
          </a:p>
          <a:p>
            <a:pPr marL="0" indent="0">
              <a:buNone/>
            </a:pPr>
            <a:r>
              <a:rPr lang="en-IN" dirty="0"/>
              <a:t>int main()</a:t>
            </a:r>
          </a:p>
          <a:p>
            <a:pPr marL="0" indent="0">
              <a:buNone/>
            </a:pPr>
            <a:r>
              <a:rPr lang="en-IN" dirty="0"/>
              <a:t>{</a:t>
            </a:r>
          </a:p>
          <a:p>
            <a:pPr marL="0" indent="0">
              <a:buNone/>
            </a:pPr>
            <a:r>
              <a:rPr lang="en-IN" dirty="0"/>
              <a:t>    float a;</a:t>
            </a:r>
          </a:p>
          <a:p>
            <a:pPr marL="0" indent="0">
              <a:buNone/>
            </a:pPr>
            <a:endParaRPr lang="en-IN" dirty="0"/>
          </a:p>
          <a:p>
            <a:pPr marL="0" indent="0">
              <a:buNone/>
            </a:pPr>
            <a:r>
              <a:rPr lang="en-IN" dirty="0"/>
              <a:t>    printf("Enter number: ");</a:t>
            </a:r>
          </a:p>
          <a:p>
            <a:pPr marL="0" indent="0">
              <a:buNone/>
            </a:pPr>
            <a:r>
              <a:rPr lang="en-IN" dirty="0"/>
              <a:t>    scanf("%f", &amp;a);</a:t>
            </a:r>
          </a:p>
          <a:p>
            <a:pPr marL="0" indent="0">
              <a:buNone/>
            </a:pPr>
            <a:endParaRPr lang="en-IN" dirty="0"/>
          </a:p>
          <a:p>
            <a:pPr marL="0" indent="0">
              <a:buNone/>
            </a:pPr>
            <a:r>
              <a:rPr lang="en-IN" dirty="0"/>
              <a:t>    printf("Square root of %.2f is %.2f", a, sqrt(a));</a:t>
            </a:r>
          </a:p>
          <a:p>
            <a:pPr marL="0" indent="0">
              <a:buNone/>
            </a:pPr>
            <a:endParaRPr lang="en-IN" dirty="0"/>
          </a:p>
          <a:p>
            <a:pPr marL="0" indent="0">
              <a:buNone/>
            </a:pPr>
            <a:r>
              <a:rPr lang="en-IN" dirty="0"/>
              <a:t>    // signal to operating system program ran fine</a:t>
            </a:r>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val="280849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User defined </a:t>
            </a:r>
            <a:r>
              <a:rPr lang="en-IN" dirty="0" smtClean="0"/>
              <a:t>function</a:t>
            </a:r>
            <a:endParaRPr lang="en-IN" dirty="0"/>
          </a:p>
        </p:txBody>
      </p:sp>
      <p:sp>
        <p:nvSpPr>
          <p:cNvPr id="3" name="Content Placeholder 2"/>
          <p:cNvSpPr>
            <a:spLocks noGrp="1"/>
          </p:cNvSpPr>
          <p:nvPr>
            <p:ph idx="1"/>
          </p:nvPr>
        </p:nvSpPr>
        <p:spPr/>
        <p:txBody>
          <a:bodyPr/>
          <a:lstStyle/>
          <a:p>
            <a:pPr marL="0" indent="0" algn="just">
              <a:buNone/>
            </a:pPr>
            <a:r>
              <a:rPr lang="en-IN" sz="2400" dirty="0"/>
              <a:t>User created function is known as user-defined functions. To create your own functions you need to know about three things.</a:t>
            </a:r>
          </a:p>
          <a:p>
            <a:pPr marL="0" indent="0">
              <a:buNone/>
            </a:pPr>
            <a:endParaRPr lang="en-IN" dirty="0"/>
          </a:p>
          <a:p>
            <a:pPr>
              <a:buFont typeface="Wingdings" pitchFamily="2" charset="2"/>
              <a:buChar char="ü"/>
            </a:pPr>
            <a:r>
              <a:rPr lang="en-IN" sz="2400" dirty="0"/>
              <a:t>Function definition.</a:t>
            </a:r>
          </a:p>
          <a:p>
            <a:pPr>
              <a:buFont typeface="Wingdings" pitchFamily="2" charset="2"/>
              <a:buChar char="ü"/>
            </a:pPr>
            <a:r>
              <a:rPr lang="en-IN" sz="2400" dirty="0"/>
              <a:t>Function call.</a:t>
            </a:r>
          </a:p>
          <a:p>
            <a:pPr>
              <a:buFont typeface="Wingdings" pitchFamily="2" charset="2"/>
              <a:buChar char="ü"/>
            </a:pPr>
            <a:r>
              <a:rPr lang="en-IN" sz="2400" dirty="0"/>
              <a:t>Function declaration.</a:t>
            </a:r>
          </a:p>
        </p:txBody>
      </p:sp>
    </p:spTree>
    <p:extLst>
      <p:ext uri="{BB962C8B-B14F-4D97-AF65-F5344CB8AC3E}">
        <p14:creationId xmlns:p14="http://schemas.microsoft.com/office/powerpoint/2010/main" val="420393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Function definition</a:t>
            </a:r>
          </a:p>
        </p:txBody>
      </p:sp>
      <p:sp>
        <p:nvSpPr>
          <p:cNvPr id="3" name="Content Placeholder 2"/>
          <p:cNvSpPr>
            <a:spLocks noGrp="1"/>
          </p:cNvSpPr>
          <p:nvPr>
            <p:ph idx="1"/>
          </p:nvPr>
        </p:nvSpPr>
        <p:spPr/>
        <p:txBody>
          <a:bodyPr>
            <a:normAutofit/>
          </a:bodyPr>
          <a:lstStyle/>
          <a:p>
            <a:pPr marL="0" indent="0" algn="just">
              <a:buNone/>
            </a:pPr>
            <a:r>
              <a:rPr lang="en-IN" sz="2400" dirty="0"/>
              <a:t>A function definition consists of the code that makes the function. A function consists of two parts function header and function body. </a:t>
            </a:r>
            <a:endParaRPr lang="en-IN" sz="2400" dirty="0" smtClean="0"/>
          </a:p>
          <a:p>
            <a:pPr marL="0" indent="0" algn="just">
              <a:buNone/>
            </a:pPr>
            <a:endParaRPr lang="en-IN" sz="2400" dirty="0"/>
          </a:p>
          <a:p>
            <a:pPr marL="0" indent="0" algn="just">
              <a:buNone/>
            </a:pPr>
            <a:r>
              <a:rPr lang="en-IN" sz="2400" dirty="0" smtClean="0"/>
              <a:t>Here </a:t>
            </a:r>
            <a:r>
              <a:rPr lang="en-IN" sz="2400" dirty="0"/>
              <a:t>is the general syntax of the function</a:t>
            </a:r>
            <a:r>
              <a:rPr lang="en-IN" sz="2400" dirty="0" smtClean="0"/>
              <a:t>.</a:t>
            </a:r>
          </a:p>
          <a:p>
            <a:pPr marL="0" indent="0" algn="just">
              <a:buNone/>
            </a:pPr>
            <a:endParaRPr lang="en-IN" sz="2400" dirty="0"/>
          </a:p>
          <a:p>
            <a:pPr marL="0" indent="0" algn="just">
              <a:buNone/>
            </a:pPr>
            <a:r>
              <a:rPr lang="en-IN" sz="2000" dirty="0" smtClean="0"/>
              <a:t>return_type function_name(type1 </a:t>
            </a:r>
            <a:r>
              <a:rPr lang="en-IN" sz="2000" dirty="0"/>
              <a:t>argument1, type2 argument2, ...)</a:t>
            </a:r>
          </a:p>
          <a:p>
            <a:pPr marL="0" indent="0" algn="just">
              <a:buNone/>
            </a:pPr>
            <a:r>
              <a:rPr lang="en-IN" sz="2000" dirty="0"/>
              <a:t>{</a:t>
            </a:r>
          </a:p>
          <a:p>
            <a:pPr marL="0" indent="0" algn="just">
              <a:buNone/>
            </a:pPr>
            <a:r>
              <a:rPr lang="en-IN" sz="2000" dirty="0"/>
              <a:t>    local variables;</a:t>
            </a:r>
          </a:p>
          <a:p>
            <a:pPr marL="0" indent="0" algn="just">
              <a:buNone/>
            </a:pPr>
            <a:r>
              <a:rPr lang="en-IN" sz="2000" dirty="0"/>
              <a:t>    statement1;</a:t>
            </a:r>
          </a:p>
          <a:p>
            <a:pPr marL="0" indent="0" algn="just">
              <a:buNone/>
            </a:pPr>
            <a:r>
              <a:rPr lang="en-IN" sz="2000" dirty="0"/>
              <a:t>    statement2;</a:t>
            </a:r>
          </a:p>
          <a:p>
            <a:pPr marL="0" indent="0" algn="just">
              <a:buNone/>
            </a:pPr>
            <a:r>
              <a:rPr lang="en-IN" sz="2000" dirty="0"/>
              <a:t>    return (expression);</a:t>
            </a:r>
          </a:p>
          <a:p>
            <a:pPr marL="0" indent="0" algn="just">
              <a:buNone/>
            </a:pPr>
            <a:r>
              <a:rPr lang="en-IN" sz="2000" dirty="0"/>
              <a:t>}</a:t>
            </a:r>
          </a:p>
        </p:txBody>
      </p:sp>
    </p:spTree>
    <p:extLst>
      <p:ext uri="{BB962C8B-B14F-4D97-AF65-F5344CB8AC3E}">
        <p14:creationId xmlns:p14="http://schemas.microsoft.com/office/powerpoint/2010/main" val="171978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IN" dirty="0"/>
              <a:t>The first line of the function is known as function header. It consists of return_type, function_ name and function arguments.</a:t>
            </a:r>
          </a:p>
          <a:p>
            <a:pPr marL="0" indent="0" algn="just">
              <a:buNone/>
            </a:pPr>
            <a:endParaRPr lang="en-IN" dirty="0"/>
          </a:p>
          <a:p>
            <a:pPr marL="0" indent="0" algn="just">
              <a:buNone/>
            </a:pPr>
            <a:r>
              <a:rPr lang="en-IN" dirty="0"/>
              <a:t>The return_type denotes the type of the value function returns for </a:t>
            </a:r>
            <a:r>
              <a:rPr lang="en-IN" dirty="0" err="1"/>
              <a:t>e.g</a:t>
            </a:r>
            <a:r>
              <a:rPr lang="en-IN" dirty="0"/>
              <a:t> int, float etc. The return_type is optional, if omitted then it is assumed to be int by default. A function can either return one value or no value at all, if a function doesn't return any value, then the void is used in place of return_type.</a:t>
            </a:r>
          </a:p>
          <a:p>
            <a:pPr marL="0" indent="0" algn="just">
              <a:buNone/>
            </a:pPr>
            <a:endParaRPr lang="en-IN" dirty="0"/>
          </a:p>
          <a:p>
            <a:pPr marL="0" indent="0" algn="just">
              <a:buNone/>
            </a:pPr>
            <a:r>
              <a:rPr lang="en-IN" dirty="0"/>
              <a:t>function_name is the name of the function. It can be any valid C identifier. After the name of the function, we have arguments declaration inside parentheses. It consists of type and name of the argument. Arguments are also known as formal arguments. A function can have any number of arguments or even no arguments at all. If the function does not have any arguments then the parentheses are left empty or sometimes void is used to represent a function which accepts no arguments.</a:t>
            </a:r>
          </a:p>
        </p:txBody>
      </p:sp>
    </p:spTree>
    <p:extLst>
      <p:ext uri="{BB962C8B-B14F-4D97-AF65-F5344CB8AC3E}">
        <p14:creationId xmlns:p14="http://schemas.microsoft.com/office/powerpoint/2010/main" val="1709968620"/>
      </p:ext>
    </p:extLst>
  </p:cSld>
  <p:clrMapOvr>
    <a:masterClrMapping/>
  </p:clrMapOvr>
</p:sld>
</file>

<file path=ppt/theme/theme1.xml><?xml version="1.0" encoding="utf-8"?>
<a:theme xmlns:a="http://schemas.openxmlformats.org/drawingml/2006/main" name="Presidency colleg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2019 Common Template</Template>
  <TotalTime>10653</TotalTime>
  <Words>1836</Words>
  <Application>Microsoft Office PowerPoint</Application>
  <PresentationFormat>On-screen Show (4:3)</PresentationFormat>
  <Paragraphs>214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Presidency college template</vt:lpstr>
      <vt:lpstr>Function basics</vt:lpstr>
      <vt:lpstr>functions</vt:lpstr>
      <vt:lpstr>Function basics in C</vt:lpstr>
      <vt:lpstr>Types of function</vt:lpstr>
      <vt:lpstr>Library function</vt:lpstr>
      <vt:lpstr>Continue…</vt:lpstr>
      <vt:lpstr>User defined function</vt:lpstr>
      <vt:lpstr>Function definition</vt:lpstr>
      <vt:lpstr>Continue…</vt:lpstr>
      <vt:lpstr>Continue…</vt:lpstr>
      <vt:lpstr>Function call</vt:lpstr>
      <vt:lpstr>Continue…</vt:lpstr>
      <vt:lpstr>Continue…</vt:lpstr>
      <vt:lpstr>Function declaration / Function prototype</vt:lpstr>
      <vt:lpstr>Continue…</vt:lpstr>
      <vt:lpstr>Continue…</vt:lpstr>
      <vt:lpstr>Continue…</vt:lpstr>
      <vt:lpstr>Continue…</vt:lpstr>
      <vt:lpstr>Return Value</vt:lpstr>
      <vt:lpstr>Different aspects of function calling</vt:lpstr>
      <vt:lpstr>Continue…</vt:lpstr>
      <vt:lpstr>Function with no argument and no return value :</vt:lpstr>
      <vt:lpstr>Function with arguments but no return value:</vt:lpstr>
      <vt:lpstr>Function with no arguments but returns a value </vt:lpstr>
      <vt:lpstr>Function with arguments and return value: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555</cp:revision>
  <dcterms:created xsi:type="dcterms:W3CDTF">2006-08-16T00:00:00Z</dcterms:created>
  <dcterms:modified xsi:type="dcterms:W3CDTF">2022-01-02T15:16:26Z</dcterms:modified>
</cp:coreProperties>
</file>