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00066"/>
    <a:srgbClr val="FFD54F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588" autoAdjust="0"/>
    <p:restoredTop sz="94671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0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718D6237-523C-4D39-AF3F-0F374A584545}" type="datetimeFigureOut">
              <a:rPr lang="en-US" smtClean="0"/>
            </a:fld>
            <a:endParaRPr lang="en-US"/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1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D739DD1-8139-4661-BB59-ACA913AB9876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0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D77AADC-45FE-4DAA-964F-DA5266F959E9}" type="datetimeFigureOut">
              <a:rPr lang="en-US" smtClean="0"/>
            </a:fld>
            <a:endParaRPr lang="en-US"/>
          </a:p>
        </p:txBody>
      </p:sp>
      <p:sp>
        <p:nvSpPr>
          <p:cNvPr id="10486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1FEE04A-98B4-4192-AC04-56342B5E1C8B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295400" y="2362200"/>
            <a:ext cx="7772400" cy="1162050"/>
          </a:xfrm>
          <a:solidFill>
            <a:srgbClr val="00005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7772400" cy="762000"/>
          </a:xfrm>
          <a:solidFill>
            <a:srgbClr val="FFC000"/>
          </a:solidFill>
        </p:spPr>
        <p:txBody>
          <a:bodyPr anchor="ctr"/>
          <a:lstStyle>
            <a:lvl1pPr algn="l" indent="0" marL="0">
              <a:buNone/>
              <a:defRPr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7" name="TextBox 4"/>
          <p:cNvSpPr txBox="1"/>
          <p:nvPr userDrawn="1"/>
        </p:nvSpPr>
        <p:spPr>
          <a:xfrm>
            <a:off x="1295400" y="5105400"/>
            <a:ext cx="7848600" cy="1184940"/>
          </a:xfrm>
          <a:prstGeom prst="rect"/>
          <a:noFill/>
        </p:spPr>
        <p:txBody>
          <a:bodyPr rtlCol="0" wrap="square">
            <a:spAutoFit/>
          </a:bodyPr>
          <a:p>
            <a:pPr algn="ctr">
              <a:lnSpc>
                <a:spcPts val="3300"/>
              </a:lnSpc>
            </a:pPr>
            <a:r>
              <a:rPr b="1" dirty="0" sz="3600" lang="en-IN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Presidency College</a:t>
            </a:r>
          </a:p>
          <a:p>
            <a:pPr algn="ctr">
              <a:lnSpc>
                <a:spcPts val="3300"/>
              </a:lnSpc>
            </a:pPr>
            <a:r>
              <a:rPr b="0" dirty="0" sz="1600" lang="en-IN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Hebbal – Kempapura, Bengaluru</a:t>
            </a:r>
            <a:r>
              <a:rPr baseline="0" b="0" dirty="0" sz="1600" lang="en-IN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– 560024</a:t>
            </a:r>
          </a:p>
          <a:p>
            <a:pPr algn="ctr">
              <a:lnSpc>
                <a:spcPct val="100000"/>
              </a:lnSpc>
            </a:pPr>
            <a:r>
              <a:rPr baseline="0" b="0" dirty="0" sz="1600" i="1" lang="en-IN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www.presidencycollege.ac.in</a:t>
            </a:r>
            <a:r>
              <a:rPr b="0" dirty="0" sz="1600" i="1" lang="en-IN">
                <a:solidFill>
                  <a:srgbClr val="000066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b="0" dirty="0" sz="1600" i="1" lang="en-US">
              <a:solidFill>
                <a:srgbClr val="000066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cxnSp>
        <p:nvCxnSpPr>
          <p:cNvPr id="3145730" name="Straight Connector 6"/>
          <p:cNvCxnSpPr>
            <a:cxnSpLocks/>
          </p:cNvCxnSpPr>
          <p:nvPr userDrawn="1"/>
        </p:nvCxnSpPr>
        <p:spPr>
          <a:xfrm>
            <a:off x="3200400" y="5638800"/>
            <a:ext cx="3986350" cy="0"/>
          </a:xfrm>
          <a:prstGeom prst="line"/>
          <a:ln w="381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96199" cy="838200"/>
          </a:xfrm>
          <a:ln>
            <a:noFill/>
          </a:ln>
        </p:spPr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dirty="0" lang="en-US"/>
              <a:t>Click to edit Master title style</a:t>
            </a:r>
            <a:endParaRPr dirty="0" lang="en-IN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1219200" y="1219201"/>
            <a:ext cx="7696198" cy="5257799"/>
          </a:xfrm>
        </p:spPr>
        <p:txBody>
          <a:bodyPr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IN"/>
          </a:p>
        </p:txBody>
      </p:sp>
      <p:cxnSp>
        <p:nvCxnSpPr>
          <p:cNvPr id="3145731" name="Straight Connector 4"/>
          <p:cNvCxnSpPr>
            <a:cxnSpLocks/>
          </p:cNvCxnSpPr>
          <p:nvPr userDrawn="1"/>
        </p:nvCxnSpPr>
        <p:spPr>
          <a:xfrm>
            <a:off x="1219200" y="1143000"/>
            <a:ext cx="7924800" cy="0"/>
          </a:xfrm>
          <a:prstGeom prst="line"/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31"/>
          <p:cNvSpPr/>
          <p:nvPr userDrawn="1"/>
        </p:nvSpPr>
        <p:spPr>
          <a:xfrm>
            <a:off x="0" y="0"/>
            <a:ext cx="1219200" cy="6858000"/>
          </a:xfrm>
          <a:prstGeom prst="rect"/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1143000"/>
          </a:xfrm>
          <a:prstGeom prst="rect"/>
          <a:ln>
            <a:noFill/>
          </a:ln>
        </p:spPr>
        <p:txBody>
          <a:bodyPr anchor="ctr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00823" y="1448475"/>
            <a:ext cx="7790777" cy="4646849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cxnSp>
        <p:nvCxnSpPr>
          <p:cNvPr id="3145728" name="Straight Connector 13"/>
          <p:cNvCxnSpPr>
            <a:cxnSpLocks/>
          </p:cNvCxnSpPr>
          <p:nvPr userDrawn="1"/>
        </p:nvCxnSpPr>
        <p:spPr>
          <a:xfrm>
            <a:off x="1049958" y="6629738"/>
            <a:ext cx="7789242" cy="338"/>
          </a:xfrm>
          <a:prstGeom prst="line"/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9" name="Isosceles Triangle 9"/>
          <p:cNvSpPr/>
          <p:nvPr userDrawn="1"/>
        </p:nvSpPr>
        <p:spPr>
          <a:xfrm rot="15660000" flipH="1">
            <a:off x="8343562" y="6363038"/>
            <a:ext cx="533400" cy="533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0" name="Isosceles Triangle 23"/>
          <p:cNvSpPr/>
          <p:nvPr userDrawn="1"/>
        </p:nvSpPr>
        <p:spPr>
          <a:xfrm rot="15660000" flipH="1">
            <a:off x="8495962" y="6133762"/>
            <a:ext cx="533400" cy="533400"/>
          </a:xfrm>
          <a:prstGeom prst="triangle">
            <a:avLst>
              <a:gd name="adj" fmla="val 0"/>
            </a:avLst>
          </a:prstGeom>
          <a:solidFill>
            <a:srgbClr val="00005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1" name="Isosceles Triangle 24"/>
          <p:cNvSpPr/>
          <p:nvPr userDrawn="1"/>
        </p:nvSpPr>
        <p:spPr>
          <a:xfrm rot="15660000" flipH="1">
            <a:off x="8374010" y="6286163"/>
            <a:ext cx="533400" cy="533400"/>
          </a:xfrm>
          <a:prstGeom prst="triangle">
            <a:avLst>
              <a:gd name="adj" fmla="val 0"/>
            </a:avLst>
          </a:prstGeom>
          <a:solidFill>
            <a:srgbClr val="FFD54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5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38591" y="114042"/>
            <a:ext cx="894162" cy="811950"/>
          </a:xfrm>
          <a:prstGeom prst="rect"/>
        </p:spPr>
      </p:pic>
      <p:sp>
        <p:nvSpPr>
          <p:cNvPr id="1048582" name="TextBox 3"/>
          <p:cNvSpPr txBox="1"/>
          <p:nvPr userDrawn="1"/>
        </p:nvSpPr>
        <p:spPr>
          <a:xfrm>
            <a:off x="-46997" y="3198167"/>
            <a:ext cx="1330412" cy="46166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1200" i="1" lang="en-IN">
                <a:solidFill>
                  <a:srgbClr val="C00000"/>
                </a:solidFill>
                <a:latin typeface="Cambria" panose="02040503050406030204" pitchFamily="18" charset="0"/>
              </a:rPr>
              <a:t>Reaccredited</a:t>
            </a:r>
            <a:r>
              <a:rPr baseline="0" b="1" dirty="0" sz="1200" i="1" lang="en-IN">
                <a:solidFill>
                  <a:srgbClr val="C00000"/>
                </a:solidFill>
                <a:latin typeface="Cambria" panose="02040503050406030204" pitchFamily="18" charset="0"/>
              </a:rPr>
              <a:t> by NAAC with A+</a:t>
            </a:r>
            <a:endParaRPr b="1" dirty="0" sz="1200" i="1" lang="en-US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2097153" name="Picture 12"/>
          <p:cNvPicPr>
            <a:picLocks/>
          </p:cNvPicPr>
          <p:nvPr userDrawn="1"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81311" y="5316483"/>
            <a:ext cx="838199" cy="1576133"/>
          </a:xfrm>
          <a:prstGeom prst="rect"/>
        </p:spPr>
      </p:pic>
      <p:sp>
        <p:nvSpPr>
          <p:cNvPr id="1048583" name="Text Box 1073741934"/>
          <p:cNvSpPr txBox="1"/>
          <p:nvPr userDrawn="1"/>
        </p:nvSpPr>
        <p:spPr>
          <a:xfrm>
            <a:off x="181311" y="4876800"/>
            <a:ext cx="838201" cy="457200"/>
          </a:xfrm>
          <a:prstGeom prst="rect"/>
          <a:solidFill>
            <a:schemeClr val="accent6">
              <a:lumMod val="50000"/>
            </a:schemeClr>
          </a:solidFill>
          <a:ln w="6350">
            <a:noFill/>
          </a:ln>
        </p:spPr>
        <p:txBody>
          <a:bodyPr anchor="ctr" anchorCtr="0" bIns="45720" compatLnSpc="1" forceAA="0" fromWordArt="0" lIns="91440" numCol="1" rIns="91440" rot="0" rtlCol="0" spcCol="0" spcFirstLastPara="0" tIns="45720" vert="horz" wrap="square">
            <a:prstTxWarp prst="textNoShape"/>
            <a:noAutofit/>
          </a:bodyPr>
          <a:p>
            <a:pPr algn="ctr"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000" lang="en-IN">
                <a:solidFill>
                  <a:srgbClr val="FFFFFF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rPr>
              <a:t>Presidency    Group</a:t>
            </a:r>
            <a:endParaRPr dirty="0" sz="1000" lang="en-US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584" name="TextBox 15"/>
          <p:cNvSpPr txBox="1"/>
          <p:nvPr userDrawn="1"/>
        </p:nvSpPr>
        <p:spPr>
          <a:xfrm>
            <a:off x="23468" y="895814"/>
            <a:ext cx="1153886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1400" lang="en-IN">
                <a:solidFill>
                  <a:srgbClr val="000066"/>
                </a:solidFill>
                <a:latin typeface="Cambria" panose="02040503050406030204" pitchFamily="18" charset="0"/>
              </a:rPr>
              <a:t>Presidency College</a:t>
            </a:r>
            <a:endParaRPr b="1" dirty="0" sz="1400" lang="en-US">
              <a:solidFill>
                <a:srgbClr val="000066"/>
              </a:solidFill>
              <a:latin typeface="Cambria" panose="02040503050406030204" pitchFamily="18" charset="0"/>
            </a:endParaRPr>
          </a:p>
        </p:txBody>
      </p:sp>
      <p:pic>
        <p:nvPicPr>
          <p:cNvPr id="2097154" name="Picture 16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12" b="-1"/>
          <a:stretch>
            <a:fillRect/>
          </a:stretch>
        </p:blipFill>
        <p:spPr>
          <a:xfrm>
            <a:off x="148069" y="2209800"/>
            <a:ext cx="940281" cy="843164"/>
          </a:xfrm>
          <a:prstGeom prst="rect"/>
        </p:spPr>
      </p:pic>
      <p:cxnSp>
        <p:nvCxnSpPr>
          <p:cNvPr id="3145729" name="Straight Connector 27"/>
          <p:cNvCxnSpPr>
            <a:cxnSpLocks/>
          </p:cNvCxnSpPr>
          <p:nvPr userDrawn="1"/>
        </p:nvCxnSpPr>
        <p:spPr>
          <a:xfrm>
            <a:off x="0" y="6629738"/>
            <a:ext cx="148069" cy="676"/>
          </a:xfrm>
          <a:prstGeom prst="line"/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</p:sldLayoutIdLst>
  <p:hf dt="0" ftr="1" hdr="0" sldNum="0"/>
  <p:txStyles>
    <p:titleStyle>
      <a:lvl1pPr algn="l" defTabSz="914400" eaLnBrk="1" hangingPunct="1" latinLnBrk="0" rtl="0">
        <a:spcBef>
          <a:spcPct val="0"/>
        </a:spcBef>
        <a:buNone/>
        <a:defRPr b="1" sz="3600" kern="1200">
          <a:solidFill>
            <a:srgbClr val="00005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hyperlink" Target="https://media.geeksforgeeks.org/wp-content/cdn-uploads/gq/2013/03/Linkedlist.png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295400" y="2743200"/>
            <a:ext cx="7848599" cy="6858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0" dirty="0" sz="3200" lang="en-US" smtClean="0"/>
              <a:t>ACP  -</a:t>
            </a:r>
            <a:r>
              <a:rPr b="0" dirty="0" sz="3200" lang="en-US"/>
              <a:t> </a:t>
            </a:r>
            <a:r>
              <a:rPr b="0" dirty="0" sz="3200" lang="en-US" smtClean="0"/>
              <a:t>GCD and prime number</a:t>
            </a:r>
            <a:endParaRPr dirty="0" sz="3000" lang="en-IN"/>
          </a:p>
        </p:txBody>
      </p:sp>
      <p:sp>
        <p:nvSpPr>
          <p:cNvPr id="1048589" name="TextBox 3"/>
          <p:cNvSpPr txBox="1"/>
          <p:nvPr/>
        </p:nvSpPr>
        <p:spPr>
          <a:xfrm>
            <a:off x="1295400" y="3655665"/>
            <a:ext cx="7848600" cy="400110"/>
          </a:xfrm>
          <a:prstGeom prst="rect"/>
          <a:solidFill>
            <a:srgbClr val="FFC000"/>
          </a:solidFill>
        </p:spPr>
        <p:txBody>
          <a:bodyPr anchor="ctr" rtlCol="0" wrap="square">
            <a:spAutoFit/>
          </a:bodyPr>
          <a:p>
            <a:endParaRPr b="1" dirty="0" sz="2000" i="1" lang="en-US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6"/>
          <p:cNvSpPr txBox="1"/>
          <p:nvPr/>
        </p:nvSpPr>
        <p:spPr>
          <a:xfrm>
            <a:off x="1219200" y="541638"/>
            <a:ext cx="7772400" cy="3177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	</a:t>
            </a:r>
            <a:r>
              <a:rPr b="1" dirty="0" sz="2400" lang="en-US" smtClean="0">
                <a:solidFill>
                  <a:srgbClr val="FF0000"/>
                </a:solidFill>
              </a:rPr>
              <a:t>The Greatest </a:t>
            </a:r>
            <a:r>
              <a:rPr b="1" dirty="0" sz="2400" lang="en-US">
                <a:solidFill>
                  <a:srgbClr val="FF0000"/>
                </a:solidFill>
              </a:rPr>
              <a:t>C</a:t>
            </a:r>
            <a:r>
              <a:rPr b="1" dirty="0" sz="2400" lang="en-US" smtClean="0">
                <a:solidFill>
                  <a:srgbClr val="FF0000"/>
                </a:solidFill>
              </a:rPr>
              <a:t>ommon </a:t>
            </a:r>
            <a:r>
              <a:rPr b="1" dirty="0" sz="2400" lang="en-US">
                <a:solidFill>
                  <a:srgbClr val="FF0000"/>
                </a:solidFill>
              </a:rPr>
              <a:t>D</a:t>
            </a:r>
            <a:r>
              <a:rPr b="1" dirty="0" sz="2400" lang="en-US" smtClean="0">
                <a:solidFill>
                  <a:srgbClr val="FF0000"/>
                </a:solidFill>
              </a:rPr>
              <a:t>ivisor </a:t>
            </a:r>
            <a:r>
              <a:rPr dirty="0" sz="2400" lang="en-US" smtClean="0"/>
              <a:t>	</a:t>
            </a:r>
            <a:endParaRPr b="1" dirty="0" sz="4000" lang="en-US" smtClean="0">
              <a:solidFill>
                <a:srgbClr val="FF0000"/>
              </a:solidFill>
            </a:endParaRPr>
          </a:p>
          <a:p>
            <a:endParaRPr b="1" dirty="0" sz="4000" lang="en-US" smtClean="0">
              <a:solidFill>
                <a:srgbClr val="FF0000"/>
              </a:solidFill>
            </a:endParaRPr>
          </a:p>
          <a:p>
            <a:pPr fontAlgn="base"/>
            <a:r>
              <a:rPr b="1" dirty="0" sz="2400" lang="en-IN" smtClean="0"/>
              <a:t>GCD</a:t>
            </a:r>
            <a:r>
              <a:rPr dirty="0" sz="2400" lang="en-IN"/>
              <a:t> (</a:t>
            </a:r>
            <a:r>
              <a:rPr b="1" dirty="0" sz="2400" lang="en-IN"/>
              <a:t>Greatest Common Divisor</a:t>
            </a:r>
            <a:r>
              <a:rPr dirty="0" sz="2400" lang="en-IN"/>
              <a:t>) or HCF (Highest </a:t>
            </a:r>
            <a:r>
              <a:rPr b="1" dirty="0" sz="2400" lang="en-IN"/>
              <a:t>Common</a:t>
            </a:r>
            <a:r>
              <a:rPr dirty="0" sz="2400" lang="en-IN"/>
              <a:t> Factor) of </a:t>
            </a:r>
            <a:r>
              <a:rPr b="1" dirty="0" sz="2400" lang="en-IN"/>
              <a:t>two numbers</a:t>
            </a:r>
            <a:r>
              <a:rPr dirty="0" sz="2400" lang="en-IN"/>
              <a:t> is the largest number that divides both of them.</a:t>
            </a:r>
          </a:p>
          <a:p>
            <a:pPr fontAlgn="base"/>
            <a:endParaRPr dirty="0" sz="2400" lang="en-IN"/>
          </a:p>
          <a:p>
            <a:r>
              <a:rPr dirty="0" sz="2400" lang="en-IN" u="sng">
                <a:hlinkClick r:id="rId1"/>
              </a:rPr>
              <a:t/>
            </a:r>
            <a:br>
              <a:rPr dirty="0" sz="2400" lang="en-IN" u="sng">
                <a:hlinkClick r:id="rId1"/>
              </a:rPr>
            </a:br>
            <a:r>
              <a:rPr dirty="0" sz="2400" lang="en-US" smtClean="0"/>
              <a:t>		</a:t>
            </a:r>
          </a:p>
        </p:txBody>
      </p:sp>
      <p:pic>
        <p:nvPicPr>
          <p:cNvPr id="2097155" name="Picture 2" descr="C program to find GCD of two numbers - Wisdom Overflow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981200" y="2971800"/>
            <a:ext cx="4429125" cy="3209926"/>
          </a:xfrm>
          <a:prstGeom prst="rect"/>
          <a:noFill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6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19200" y="1687763"/>
            <a:ext cx="7696200" cy="4320673"/>
          </a:xfrm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66138" y="1219200"/>
            <a:ext cx="7002323" cy="5257800"/>
          </a:xfrm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Generating prime numbers</a:t>
            </a:r>
            <a:endParaRPr dirty="0" lang="en-IN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3810000" y="1219201"/>
            <a:ext cx="5105398" cy="281939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400" lang="en-IN"/>
              <a:t>Prime number is a number that is greater than 1 and divided by 1 or itself. </a:t>
            </a:r>
            <a:endParaRPr dirty="0" sz="2400" lang="en-IN" smtClean="0"/>
          </a:p>
          <a:p>
            <a:pPr indent="0" marL="0">
              <a:buNone/>
            </a:pPr>
            <a:r>
              <a:rPr dirty="0" sz="2400" lang="en-IN" smtClean="0"/>
              <a:t>In </a:t>
            </a:r>
            <a:r>
              <a:rPr dirty="0" sz="2400" lang="en-IN"/>
              <a:t>other words, prime numbers can't be divided by other numbers than itself or 1. </a:t>
            </a:r>
            <a:endParaRPr dirty="0" sz="2400" lang="en-IN" smtClean="0"/>
          </a:p>
          <a:p>
            <a:pPr indent="0" marL="0">
              <a:buNone/>
            </a:pPr>
            <a:endParaRPr dirty="0" lang="en-IN" smtClean="0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pic>
        <p:nvPicPr>
          <p:cNvPr id="2097158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19200" y="1219200"/>
            <a:ext cx="2457766" cy="2667000"/>
          </a:xfrm>
          <a:prstGeom prst="rect"/>
        </p:spPr>
      </p:pic>
      <p:pic>
        <p:nvPicPr>
          <p:cNvPr id="2097159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490784" y="3810000"/>
            <a:ext cx="4022361" cy="2667000"/>
          </a:xfrm>
          <a:prstGeom prst="rect"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0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3523" y="1371600"/>
            <a:ext cx="5534025" cy="49625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14600" y="1752600"/>
            <a:ext cx="4238625" cy="3514725"/>
          </a:xfrm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Program to find prime number</a:t>
            </a:r>
            <a:endParaRPr dirty="0" lang="en-IN"/>
          </a:p>
        </p:txBody>
      </p:sp>
      <p:pic>
        <p:nvPicPr>
          <p:cNvPr id="209716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66138" y="1219200"/>
            <a:ext cx="7002323" cy="5257800"/>
          </a:xfrm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Program – Prime series</a:t>
            </a:r>
            <a:endParaRPr dirty="0" lang="en-IN"/>
          </a:p>
        </p:txBody>
      </p:sp>
      <p:pic>
        <p:nvPicPr>
          <p:cNvPr id="209716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65747" y="1219200"/>
            <a:ext cx="7003105" cy="5257800"/>
          </a:xfrm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Presidency college templat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Pricidence</dc:creator>
  <cp:lastModifiedBy>Windows User</cp:lastModifiedBy>
  <dcterms:created xsi:type="dcterms:W3CDTF">2014-10-09T22:24:50Z</dcterms:created>
  <dcterms:modified xsi:type="dcterms:W3CDTF">2022-01-09T11:32:39Z</dcterms:modified>
</cp:coreProperties>
</file>