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0"/>
  </p:notesMasterIdLst>
  <p:handoutMasterIdLst>
    <p:handoutMasterId r:id="rId11"/>
  </p:handoutMasterIdLst>
  <p:sldIdLst>
    <p:sldId id="377" r:id="rId2"/>
    <p:sldId id="375" r:id="rId3"/>
    <p:sldId id="388" r:id="rId4"/>
    <p:sldId id="390" r:id="rId5"/>
    <p:sldId id="391" r:id="rId6"/>
    <p:sldId id="392" r:id="rId7"/>
    <p:sldId id="393" r:id="rId8"/>
    <p:sldId id="389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000" autoAdjust="0"/>
    <p:restoredTop sz="94676" autoAdjust="0"/>
  </p:normalViewPr>
  <p:slideViewPr>
    <p:cSldViewPr>
      <p:cViewPr>
        <p:scale>
          <a:sx n="80" d="100"/>
          <a:sy n="80" d="100"/>
        </p:scale>
        <p:origin x="-468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B7EE1-E18D-4B4C-9984-1C404C9A9ED8}" type="datetimeFigureOut">
              <a:rPr lang="en-US" smtClean="0"/>
              <a:pPr/>
              <a:t>1/17/2022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31CDB-2E86-4B4D-B769-2D5192EDCCA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54714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59DC81C-E8AD-47FA-BD53-45009F468170}" type="datetimeFigureOut">
              <a:rPr lang="en-US"/>
              <a:pPr>
                <a:defRPr/>
              </a:pPr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BEFDF9E-9522-47E2-97C4-AD653618A1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51713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6092" y="1560269"/>
            <a:ext cx="7772400" cy="1162050"/>
          </a:xfrm>
          <a:solidFill>
            <a:srgbClr val="00005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6092" y="3110279"/>
            <a:ext cx="7772400" cy="762000"/>
          </a:xfrm>
          <a:solidFill>
            <a:srgbClr val="FFC000"/>
          </a:solidFill>
        </p:spPr>
        <p:txBody>
          <a:bodyPr anchor="ctr"/>
          <a:lstStyle>
            <a:lvl1pPr marL="0" indent="0" algn="l">
              <a:buNone/>
              <a:defRPr b="1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90600"/>
            <a:ext cx="1219200" cy="457200"/>
          </a:xfrm>
          <a:prstGeom prst="rect">
            <a:avLst/>
          </a:prstGeom>
          <a:solidFill>
            <a:srgbClr val="FFD54F"/>
          </a:solidFill>
          <a:ln>
            <a:solidFill>
              <a:srgbClr val="FFD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002060"/>
                </a:solidFill>
              </a:rPr>
              <a:t>PRESIDENCY COLLEGE </a:t>
            </a:r>
          </a:p>
          <a:p>
            <a:pPr algn="ctr"/>
            <a:r>
              <a:rPr lang="en-US" sz="1000" b="1" dirty="0">
                <a:solidFill>
                  <a:srgbClr val="002060"/>
                </a:solidFill>
              </a:rPr>
              <a:t>(Autonomous)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8" name="Picture 7" descr="Image preview">
            <a:extLst>
              <a:ext uri="{FF2B5EF4-FFF2-40B4-BE49-F238E27FC236}">
                <a16:creationId xmlns:a16="http://schemas.microsoft.com/office/drawing/2014/main" xmlns="" id="{6A3F610A-891D-4D48-AE49-49538A82C18E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48200"/>
            <a:ext cx="6629400" cy="152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1460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5381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48553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9925"/>
            <a:ext cx="76962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00823" y="228600"/>
            <a:ext cx="7790777" cy="8382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19200" y="1143000"/>
            <a:ext cx="7924800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5172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823" y="228600"/>
            <a:ext cx="7790777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1100" y="1219201"/>
            <a:ext cx="3886200" cy="4876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219201"/>
            <a:ext cx="3886200" cy="4876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19200" y="1143000"/>
            <a:ext cx="7924800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0275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089" y="304801"/>
            <a:ext cx="7718511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3089" y="1219200"/>
            <a:ext cx="383231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3089" y="2119311"/>
            <a:ext cx="3832311" cy="4010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73226" y="1219200"/>
            <a:ext cx="3718374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73226" y="2119311"/>
            <a:ext cx="3718374" cy="4010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219200" y="1143000"/>
            <a:ext cx="7924800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8044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823" y="152400"/>
            <a:ext cx="7790777" cy="9144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19200" y="1143000"/>
            <a:ext cx="7924800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2588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03258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022" y="608012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2450" y="113823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8022" y="2208212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69789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43400" y="987426"/>
            <a:ext cx="45720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82211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696200" cy="9144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201"/>
            <a:ext cx="7696200" cy="48761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219200" y="1143000"/>
            <a:ext cx="7924800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4436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0823" y="228600"/>
            <a:ext cx="7790777" cy="1143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0823" y="1448475"/>
            <a:ext cx="7790777" cy="4646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049958" y="6629738"/>
            <a:ext cx="7789242" cy="338"/>
          </a:xfrm>
          <a:prstGeom prst="line">
            <a:avLst/>
          </a:prstGeom>
          <a:ln w="228600">
            <a:solidFill>
              <a:srgbClr val="0000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/>
          <p:cNvSpPr/>
          <p:nvPr/>
        </p:nvSpPr>
        <p:spPr>
          <a:xfrm rot="15660000" flipH="1">
            <a:off x="8343562" y="6363038"/>
            <a:ext cx="533400" cy="5334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15660000" flipH="1">
            <a:off x="8495962" y="6133762"/>
            <a:ext cx="533400" cy="533400"/>
          </a:xfrm>
          <a:prstGeom prst="triangle">
            <a:avLst>
              <a:gd name="adj" fmla="val 0"/>
            </a:avLst>
          </a:prstGeom>
          <a:solidFill>
            <a:srgbClr val="000050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15660000" flipH="1">
            <a:off x="8374010" y="6286163"/>
            <a:ext cx="533400" cy="533400"/>
          </a:xfrm>
          <a:prstGeom prst="triangle">
            <a:avLst>
              <a:gd name="adj" fmla="val 0"/>
            </a:avLst>
          </a:prstGeom>
          <a:solidFill>
            <a:srgbClr val="FFD54F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8591" y="114042"/>
            <a:ext cx="894162" cy="811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55606" y="3449935"/>
            <a:ext cx="133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i="1" dirty="0">
                <a:solidFill>
                  <a:srgbClr val="C00000"/>
                </a:solidFill>
                <a:latin typeface="Cambria" panose="02040503050406030204" pitchFamily="18" charset="0"/>
              </a:rPr>
              <a:t>Reaccredited</a:t>
            </a:r>
            <a:r>
              <a:rPr lang="en-IN" sz="1200" b="1" i="1" baseline="0" dirty="0">
                <a:solidFill>
                  <a:srgbClr val="C00000"/>
                </a:solidFill>
                <a:latin typeface="Cambria" panose="02040503050406030204" pitchFamily="18" charset="0"/>
              </a:rPr>
              <a:t> by NAAC with A+</a:t>
            </a:r>
            <a:endParaRPr lang="en-US" sz="1200" b="1" i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1311" y="5316483"/>
            <a:ext cx="838199" cy="1576133"/>
          </a:xfrm>
          <a:prstGeom prst="rect">
            <a:avLst/>
          </a:prstGeom>
        </p:spPr>
      </p:pic>
      <p:sp>
        <p:nvSpPr>
          <p:cNvPr id="15" name="Text Box 1073741934"/>
          <p:cNvSpPr txBox="1"/>
          <p:nvPr/>
        </p:nvSpPr>
        <p:spPr>
          <a:xfrm>
            <a:off x="181311" y="4876800"/>
            <a:ext cx="838201" cy="4572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FFFFFF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</a:rPr>
              <a:t>Presidency    Group</a:t>
            </a:r>
            <a:endParaRPr lang="en-US" sz="10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112" b="-1"/>
          <a:stretch/>
        </p:blipFill>
        <p:spPr>
          <a:xfrm>
            <a:off x="168611" y="2277966"/>
            <a:ext cx="940281" cy="843164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0" y="6629738"/>
            <a:ext cx="148069" cy="676"/>
          </a:xfrm>
          <a:prstGeom prst="line">
            <a:avLst/>
          </a:prstGeom>
          <a:ln w="228600">
            <a:solidFill>
              <a:srgbClr val="0000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AC0CEB4-3DAC-4F91-9D98-C072F68EB42C}"/>
              </a:ext>
            </a:extLst>
          </p:cNvPr>
          <p:cNvSpPr/>
          <p:nvPr userDrawn="1"/>
        </p:nvSpPr>
        <p:spPr>
          <a:xfrm>
            <a:off x="0" y="1007268"/>
            <a:ext cx="1200823" cy="457200"/>
          </a:xfrm>
          <a:prstGeom prst="rect">
            <a:avLst/>
          </a:prstGeom>
          <a:solidFill>
            <a:srgbClr val="FFD54F"/>
          </a:solidFill>
          <a:ln>
            <a:solidFill>
              <a:srgbClr val="FFD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Presidency College </a:t>
            </a:r>
          </a:p>
          <a:p>
            <a:pPr algn="ctr"/>
            <a:r>
              <a:rPr lang="en-US" sz="1000" dirty="0">
                <a:solidFill>
                  <a:srgbClr val="002060"/>
                </a:solidFill>
              </a:rPr>
              <a:t>(Autonomous)</a:t>
            </a:r>
            <a:endParaRPr 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054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0005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628" y="990600"/>
            <a:ext cx="7772400" cy="1056409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Microeconomics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3628" y="2667000"/>
            <a:ext cx="7772400" cy="1219200"/>
          </a:xfrm>
        </p:spPr>
        <p:txBody>
          <a:bodyPr>
            <a:normAutofit/>
          </a:bodyPr>
          <a:lstStyle/>
          <a:p>
            <a:pPr marL="457200" indent="-457200" algn="ctr"/>
            <a:r>
              <a:rPr lang="en-US" sz="4400" baseline="30000" dirty="0" smtClean="0"/>
              <a:t>COST FUNCTIONS</a:t>
            </a:r>
            <a:endParaRPr lang="en-IN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57290" y="1357299"/>
            <a:ext cx="7634310" cy="4622814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Cost is defined as the expenditure incurred by a firm or producer to purchase or hire factors of production in order to produce a product.</a:t>
            </a:r>
            <a:endParaRPr lang="en-IN" sz="24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endParaRPr lang="en-IN" sz="24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The entrepreneur utilizes land, labour, capital and raw materials to produce output. </a:t>
            </a:r>
          </a:p>
          <a:p>
            <a:endParaRPr lang="en-IN" sz="2400" dirty="0" smtClean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Is the producer be compensated for his/her services?</a:t>
            </a:r>
            <a:endParaRPr lang="en-IN" sz="2400" dirty="0">
              <a:solidFill>
                <a:srgbClr val="FF0000"/>
              </a:solidFill>
              <a:latin typeface="Book Antiqua" panose="02040602050305030304" pitchFamily="18" charset="0"/>
            </a:endParaRPr>
          </a:p>
          <a:p>
            <a:endParaRPr lang="en-IN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5852" y="228600"/>
            <a:ext cx="7705748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Cost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95400" y="1428737"/>
            <a:ext cx="7696200" cy="4551376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Wages, rent, interest, profit are called factor costs of production. 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Besides these, the producer also incurs expenditure on raw materials, electricity, water, depreciation of capital goods such as machines and indirect taxes etc. 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The producer also uses the services of certain factors supplied by his/her own self. The imputed value of such inputs also form the part of cost.</a:t>
            </a:r>
            <a:endParaRPr lang="en-US" sz="2400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Elements of cost: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95400" y="1214422"/>
            <a:ext cx="7696200" cy="4765691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A firm purchases assets like building, machine etc. It pays rent for building, it employs workers, accountant manager etc. and pays wages and salaries to them.</a:t>
            </a: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 It borrows money and pays interest on it. </a:t>
            </a: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It purchases raw material, pays electricity bills and makes such other payments. 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All such actual payments, on purchasing and hiring different goods and services used in production are called ‘explicit costs’.</a:t>
            </a: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Types of costs: </a:t>
            </a:r>
            <a:r>
              <a:rPr lang="en-US" sz="3200" dirty="0" smtClean="0">
                <a:solidFill>
                  <a:srgbClr val="FF0000"/>
                </a:solidFill>
              </a:rPr>
              <a:t>Explicit cost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95400" y="1214422"/>
            <a:ext cx="7696200" cy="4929222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All inputs are not always bought or hired by the producer from the market. Some of the inputs are provided by the entrepreneur or producer himself. </a:t>
            </a: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He may use his own building. He may invest his own money in the business.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He may be the manager of his own firm. A farmer may cultivate his own land. These are called Imputed costs.</a:t>
            </a:r>
          </a:p>
          <a:p>
            <a:pPr algn="just"/>
            <a:endParaRPr lang="en-IN" sz="2400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Such cost is the imputed rent for the self owned factory building.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Types of costs: </a:t>
            </a:r>
            <a:r>
              <a:rPr lang="en-US" sz="3200" dirty="0" smtClean="0">
                <a:solidFill>
                  <a:srgbClr val="FF0000"/>
                </a:solidFill>
              </a:rPr>
              <a:t>Implicit cost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95400" y="1214423"/>
            <a:ext cx="7696200" cy="476569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The value of next best alternative foregone.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A farmer can produce either rice or wheat on a piece of land. If he has decided to produce wheat on this piece of land, he has to forego the production of rice.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 smtClean="0">
                <a:solidFill>
                  <a:schemeClr val="tx1"/>
                </a:solidFill>
              </a:rPr>
              <a:t>value of rice foregone (next best alternative) is the opportunity cost of producing wheat.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Opportunity cost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95400" y="1285861"/>
            <a:ext cx="7696200" cy="46942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The Minimum surplus or profits that a producer should get in order to produce a commodity.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He must be able to get normal profit in addition to recovering his ‘explicit cost’ and ‘implicit cost’.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Normal Profit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95400" y="1357299"/>
            <a:ext cx="7696200" cy="4622814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IN" sz="2400" dirty="0" smtClean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Total Cost of Production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3325" y="1142984"/>
            <a:ext cx="7990675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idency colleg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presidency theme</Template>
  <TotalTime>4374</TotalTime>
  <Words>412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Presidency college template</vt:lpstr>
      <vt:lpstr>Microeconomics</vt:lpstr>
      <vt:lpstr>Cost</vt:lpstr>
      <vt:lpstr>Elements of cost:</vt:lpstr>
      <vt:lpstr>Types of costs: Explicit cost</vt:lpstr>
      <vt:lpstr>Types of costs: Implicit cost</vt:lpstr>
      <vt:lpstr>Opportunity cost</vt:lpstr>
      <vt:lpstr>Normal Profit</vt:lpstr>
      <vt:lpstr>Total Cost of Production</vt:lpstr>
    </vt:vector>
  </TitlesOfParts>
  <Company>prc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prc</dc:creator>
  <cp:lastModifiedBy>Dell</cp:lastModifiedBy>
  <cp:revision>195</cp:revision>
  <dcterms:created xsi:type="dcterms:W3CDTF">2014-06-17T04:45:48Z</dcterms:created>
  <dcterms:modified xsi:type="dcterms:W3CDTF">2022-01-17T07:36:36Z</dcterms:modified>
</cp:coreProperties>
</file>