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1"/>
  </p:notesMasterIdLst>
  <p:handoutMasterIdLst>
    <p:handoutMasterId r:id="rId12"/>
  </p:handoutMasterIdLst>
  <p:sldIdLst>
    <p:sldId id="377" r:id="rId2"/>
    <p:sldId id="379" r:id="rId3"/>
    <p:sldId id="380" r:id="rId4"/>
    <p:sldId id="381" r:id="rId5"/>
    <p:sldId id="382" r:id="rId6"/>
    <p:sldId id="383" r:id="rId7"/>
    <p:sldId id="384" r:id="rId8"/>
    <p:sldId id="385" r:id="rId9"/>
    <p:sldId id="386"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000" autoAdjust="0"/>
    <p:restoredTop sz="94676" autoAdjust="0"/>
  </p:normalViewPr>
  <p:slideViewPr>
    <p:cSldViewPr>
      <p:cViewPr>
        <p:scale>
          <a:sx n="70" d="100"/>
          <a:sy n="70" d="100"/>
        </p:scale>
        <p:origin x="-76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6B7EE1-E18D-4B4C-9984-1C404C9A9ED8}" type="datetimeFigureOut">
              <a:rPr lang="en-US" smtClean="0"/>
              <a:pPr/>
              <a:t>1/20/2022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31CDB-2E86-4B4D-B769-2D5192EDCCA9}" type="slidenum">
              <a:rPr lang="en-IN" smtClean="0"/>
              <a:pPr/>
              <a:t>‹#›</a:t>
            </a:fld>
            <a:endParaRPr lang="en-IN"/>
          </a:p>
        </p:txBody>
      </p:sp>
    </p:spTree>
    <p:extLst>
      <p:ext uri="{BB962C8B-B14F-4D97-AF65-F5344CB8AC3E}">
        <p14:creationId xmlns="" xmlns:p14="http://schemas.microsoft.com/office/powerpoint/2010/main" val="1454714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59DC81C-E8AD-47FA-BD53-45009F468170}" type="datetimeFigureOut">
              <a:rPr lang="en-US"/>
              <a:pPr>
                <a:defRPr/>
              </a:pPr>
              <a:t>1/20/2022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BEFDF9E-9522-47E2-97C4-AD653618A188}" type="slidenum">
              <a:rPr lang="en-US"/>
              <a:pPr>
                <a:defRPr/>
              </a:pPr>
              <a:t>‹#›</a:t>
            </a:fld>
            <a:endParaRPr lang="en-US"/>
          </a:p>
        </p:txBody>
      </p:sp>
    </p:spTree>
    <p:extLst>
      <p:ext uri="{BB962C8B-B14F-4D97-AF65-F5344CB8AC3E}">
        <p14:creationId xmlns="" xmlns:p14="http://schemas.microsoft.com/office/powerpoint/2010/main" val="23951713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6092" y="1560269"/>
            <a:ext cx="7772400" cy="1162050"/>
          </a:xfrm>
          <a:solidFill>
            <a:srgbClr val="000051"/>
          </a:solidFill>
        </p:spPr>
        <p:txBody>
          <a:bodyPr/>
          <a:lstStyle>
            <a:lvl1pPr>
              <a:defRPr b="1">
                <a:solidFill>
                  <a:schemeClr val="bg1"/>
                </a:solidFill>
                <a:latin typeface="Cambria" panose="020405030504060302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266092" y="3110279"/>
            <a:ext cx="7772400" cy="762000"/>
          </a:xfrm>
          <a:solidFill>
            <a:srgbClr val="FFC000"/>
          </a:solidFill>
        </p:spPr>
        <p:txBody>
          <a:bodyPr anchor="ctr"/>
          <a:lstStyle>
            <a:lvl1pPr marL="0" indent="0" algn="l">
              <a:buNone/>
              <a:defRPr b="1">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Rectangle 3"/>
          <p:cNvSpPr/>
          <p:nvPr/>
        </p:nvSpPr>
        <p:spPr>
          <a:xfrm>
            <a:off x="0" y="990600"/>
            <a:ext cx="1219200" cy="457200"/>
          </a:xfrm>
          <a:prstGeom prst="rect">
            <a:avLst/>
          </a:prstGeom>
          <a:solidFill>
            <a:srgbClr val="FFD54F"/>
          </a:solidFill>
          <a:ln>
            <a:solidFill>
              <a:srgbClr val="FFD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2060"/>
                </a:solidFill>
              </a:rPr>
              <a:t>PRESIDENCY COLLEGE </a:t>
            </a:r>
          </a:p>
          <a:p>
            <a:pPr algn="ctr"/>
            <a:r>
              <a:rPr lang="en-US" sz="1000" b="1" dirty="0">
                <a:solidFill>
                  <a:srgbClr val="002060"/>
                </a:solidFill>
              </a:rPr>
              <a:t>(Autonomous)</a:t>
            </a:r>
            <a:endParaRPr lang="en-US" sz="1000" b="1" dirty="0">
              <a:solidFill>
                <a:srgbClr val="0070C0"/>
              </a:solidFill>
            </a:endParaRPr>
          </a:p>
        </p:txBody>
      </p:sp>
      <p:pic>
        <p:nvPicPr>
          <p:cNvPr id="8" name="Picture 7" descr="Image preview">
            <a:extLst>
              <a:ext uri="{FF2B5EF4-FFF2-40B4-BE49-F238E27FC236}">
                <a16:creationId xmlns="" xmlns:a16="http://schemas.microsoft.com/office/drawing/2014/main" id="{6A3F610A-891D-4D48-AE49-49538A82C18E}"/>
              </a:ext>
            </a:extLst>
          </p:cNvPr>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524000" y="4648200"/>
            <a:ext cx="6629400" cy="1524000"/>
          </a:xfrm>
          <a:prstGeom prst="rect">
            <a:avLst/>
          </a:prstGeom>
          <a:noFill/>
        </p:spPr>
      </p:pic>
    </p:spTree>
    <p:extLst>
      <p:ext uri="{BB962C8B-B14F-4D97-AF65-F5344CB8AC3E}">
        <p14:creationId xmlns="" xmlns:p14="http://schemas.microsoft.com/office/powerpoint/2010/main" val="2614604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132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65125"/>
            <a:ext cx="5381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48553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400" y="4479925"/>
            <a:ext cx="76962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Title 6"/>
          <p:cNvSpPr>
            <a:spLocks noGrp="1"/>
          </p:cNvSpPr>
          <p:nvPr>
            <p:ph type="title"/>
          </p:nvPr>
        </p:nvSpPr>
        <p:spPr>
          <a:xfrm>
            <a:off x="1200823" y="228600"/>
            <a:ext cx="7790777" cy="838200"/>
          </a:xfrm>
        </p:spPr>
        <p:txBody>
          <a:bodyPr>
            <a:normAutofit/>
          </a:bodyPr>
          <a:lstStyle>
            <a:lvl1pPr>
              <a:defRPr sz="3000"/>
            </a:lvl1pPr>
          </a:lstStyle>
          <a:p>
            <a:r>
              <a:rPr lang="en-US"/>
              <a:t>Click to edit Master title style</a:t>
            </a:r>
          </a:p>
        </p:txBody>
      </p:sp>
      <p:cxnSp>
        <p:nvCxnSpPr>
          <p:cNvPr id="8" name="Straight Connector 7"/>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5172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00823" y="228600"/>
            <a:ext cx="7790777" cy="838200"/>
          </a:xfrm>
        </p:spPr>
        <p:txBody>
          <a:bodyPr/>
          <a:lstStyle/>
          <a:p>
            <a:r>
              <a:rPr lang="en-US"/>
              <a:t>Click to edit Master title style</a:t>
            </a:r>
          </a:p>
        </p:txBody>
      </p:sp>
      <p:sp>
        <p:nvSpPr>
          <p:cNvPr id="3" name="Content Placeholder 2"/>
          <p:cNvSpPr>
            <a:spLocks noGrp="1"/>
          </p:cNvSpPr>
          <p:nvPr>
            <p:ph sz="half" idx="1"/>
          </p:nvPr>
        </p:nvSpPr>
        <p:spPr>
          <a:xfrm>
            <a:off x="1181100" y="1219201"/>
            <a:ext cx="3886200"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1219201"/>
            <a:ext cx="3886200"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0275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3089" y="304801"/>
            <a:ext cx="7718511" cy="762000"/>
          </a:xfrm>
        </p:spPr>
        <p:txBody>
          <a:bodyPr/>
          <a:lstStyle/>
          <a:p>
            <a:r>
              <a:rPr lang="en-US"/>
              <a:t>Click to edit Master title style</a:t>
            </a:r>
          </a:p>
        </p:txBody>
      </p:sp>
      <p:sp>
        <p:nvSpPr>
          <p:cNvPr id="3" name="Text Placeholder 2"/>
          <p:cNvSpPr>
            <a:spLocks noGrp="1"/>
          </p:cNvSpPr>
          <p:nvPr>
            <p:ph type="body" idx="1"/>
          </p:nvPr>
        </p:nvSpPr>
        <p:spPr>
          <a:xfrm>
            <a:off x="1273089" y="1219200"/>
            <a:ext cx="383231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273089" y="2119311"/>
            <a:ext cx="3832311" cy="40100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273226" y="1219200"/>
            <a:ext cx="3718374"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273226" y="2119311"/>
            <a:ext cx="3718374" cy="40100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8044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00823" y="152400"/>
            <a:ext cx="7790777" cy="914400"/>
          </a:xfrm>
        </p:spPr>
        <p:txBody>
          <a:bodyPr>
            <a:normAutofit/>
          </a:bodyPr>
          <a:lstStyle>
            <a:lvl1pPr>
              <a:defRPr sz="3000"/>
            </a:lvl1pPr>
          </a:lstStyle>
          <a:p>
            <a:r>
              <a:rPr lang="en-US"/>
              <a:t>Click to edit Master title style</a:t>
            </a:r>
          </a:p>
        </p:txBody>
      </p:sp>
      <p:cxnSp>
        <p:nvCxnSpPr>
          <p:cNvPr id="6" name="Straight Connector 5"/>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2588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032589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18022" y="608012"/>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4362450" y="113823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18022" y="2208212"/>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 xmlns:p14="http://schemas.microsoft.com/office/powerpoint/2010/main" val="269789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4343400" y="987426"/>
            <a:ext cx="45720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295400"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 xmlns:p14="http://schemas.microsoft.com/office/powerpoint/2010/main" val="182211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696200" cy="914400"/>
          </a:xfrm>
        </p:spPr>
        <p:txBody>
          <a:bodyPr>
            <a:normAutofit/>
          </a:bodyPr>
          <a:lstStyle>
            <a:lvl1pPr>
              <a:defRPr sz="3000"/>
            </a:lvl1pPr>
          </a:lstStyle>
          <a:p>
            <a:r>
              <a:rPr lang="en-US"/>
              <a:t>Click to edit Master title style</a:t>
            </a:r>
          </a:p>
        </p:txBody>
      </p:sp>
      <p:sp>
        <p:nvSpPr>
          <p:cNvPr id="3" name="Vertical Text Placeholder 2"/>
          <p:cNvSpPr>
            <a:spLocks noGrp="1"/>
          </p:cNvSpPr>
          <p:nvPr>
            <p:ph type="body" orient="vert" idx="1"/>
          </p:nvPr>
        </p:nvSpPr>
        <p:spPr>
          <a:xfrm>
            <a:off x="1295400" y="1219201"/>
            <a:ext cx="7696200" cy="48761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4436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31"/>
          <p:cNvSpPr/>
          <p:nvPr/>
        </p:nvSpPr>
        <p:spPr>
          <a:xfrm>
            <a:off x="0" y="0"/>
            <a:ext cx="1219200" cy="6858000"/>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00823" y="228600"/>
            <a:ext cx="7790777" cy="1143000"/>
          </a:xfrm>
          <a:prstGeom prst="rect">
            <a:avLst/>
          </a:prstGeom>
          <a:ln>
            <a:noFill/>
          </a:ln>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0823" y="1448475"/>
            <a:ext cx="7790777" cy="4646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p:cNvCxnSpPr/>
          <p:nvPr/>
        </p:nvCxnSpPr>
        <p:spPr>
          <a:xfrm>
            <a:off x="1049958" y="6629738"/>
            <a:ext cx="7789242" cy="338"/>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5660000" flipH="1">
            <a:off x="8343562" y="6363038"/>
            <a:ext cx="533400" cy="533400"/>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5660000" flipH="1">
            <a:off x="8495962" y="6133762"/>
            <a:ext cx="533400" cy="533400"/>
          </a:xfrm>
          <a:prstGeom prst="triangle">
            <a:avLst>
              <a:gd name="adj" fmla="val 0"/>
            </a:avLst>
          </a:prstGeom>
          <a:solidFill>
            <a:srgbClr val="000050"/>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5660000" flipH="1">
            <a:off x="8374010" y="6286163"/>
            <a:ext cx="533400" cy="533400"/>
          </a:xfrm>
          <a:prstGeom prst="triangle">
            <a:avLst>
              <a:gd name="adj" fmla="val 0"/>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2" cstate="print">
            <a:extLst>
              <a:ext uri="{28A0092B-C50C-407E-A947-70E740481C1C}">
                <a14:useLocalDpi xmlns="" xmlns:a14="http://schemas.microsoft.com/office/drawing/2010/main" val="0"/>
              </a:ext>
            </a:extLst>
          </a:blip>
          <a:stretch>
            <a:fillRect/>
          </a:stretch>
        </p:blipFill>
        <p:spPr>
          <a:xfrm>
            <a:off x="138591" y="114042"/>
            <a:ext cx="894162" cy="811950"/>
          </a:xfrm>
          <a:prstGeom prst="rect">
            <a:avLst/>
          </a:prstGeom>
        </p:spPr>
      </p:pic>
      <p:sp>
        <p:nvSpPr>
          <p:cNvPr id="4" name="TextBox 3"/>
          <p:cNvSpPr txBox="1"/>
          <p:nvPr/>
        </p:nvSpPr>
        <p:spPr>
          <a:xfrm>
            <a:off x="-55606" y="3449935"/>
            <a:ext cx="1330412" cy="461665"/>
          </a:xfrm>
          <a:prstGeom prst="rect">
            <a:avLst/>
          </a:prstGeom>
          <a:noFill/>
        </p:spPr>
        <p:txBody>
          <a:bodyPr wrap="square" rtlCol="0">
            <a:spAutoFit/>
          </a:bodyPr>
          <a:lstStyle/>
          <a:p>
            <a:pPr algn="ctr"/>
            <a:r>
              <a:rPr lang="en-IN" sz="1200" b="1" i="1" dirty="0">
                <a:solidFill>
                  <a:srgbClr val="C00000"/>
                </a:solidFill>
                <a:latin typeface="Cambria" panose="02040503050406030204" pitchFamily="18" charset="0"/>
              </a:rPr>
              <a:t>Reaccredited</a:t>
            </a:r>
            <a:r>
              <a:rPr lang="en-IN" sz="1200" b="1" i="1" baseline="0" dirty="0">
                <a:solidFill>
                  <a:srgbClr val="C00000"/>
                </a:solidFill>
                <a:latin typeface="Cambria" panose="02040503050406030204" pitchFamily="18" charset="0"/>
              </a:rPr>
              <a:t> by NAAC with A+</a:t>
            </a:r>
            <a:endParaRPr lang="en-US" sz="1200" b="1" i="1" dirty="0">
              <a:solidFill>
                <a:srgbClr val="C00000"/>
              </a:solidFill>
              <a:latin typeface="Cambria" panose="02040503050406030204" pitchFamily="18" charset="0"/>
            </a:endParaRPr>
          </a:p>
        </p:txBody>
      </p:sp>
      <p:pic>
        <p:nvPicPr>
          <p:cNvPr id="13" name="Picture 12"/>
          <p:cNvPicPr/>
          <p:nvPr/>
        </p:nvPicPr>
        <p:blipFill>
          <a:blip r:embed="rId13">
            <a:extLst>
              <a:ext uri="{28A0092B-C50C-407E-A947-70E740481C1C}">
                <a14:useLocalDpi xmlns="" xmlns:a14="http://schemas.microsoft.com/office/drawing/2010/main" val="0"/>
              </a:ext>
            </a:extLst>
          </a:blip>
          <a:stretch>
            <a:fillRect/>
          </a:stretch>
        </p:blipFill>
        <p:spPr>
          <a:xfrm>
            <a:off x="181311" y="5316483"/>
            <a:ext cx="838199" cy="1576133"/>
          </a:xfrm>
          <a:prstGeom prst="rect">
            <a:avLst/>
          </a:prstGeom>
        </p:spPr>
      </p:pic>
      <p:sp>
        <p:nvSpPr>
          <p:cNvPr id="15" name="Text Box 1073741934"/>
          <p:cNvSpPr txBox="1"/>
          <p:nvPr/>
        </p:nvSpPr>
        <p:spPr>
          <a:xfrm>
            <a:off x="181311" y="4876800"/>
            <a:ext cx="838201" cy="457200"/>
          </a:xfrm>
          <a:prstGeom prst="rect">
            <a:avLst/>
          </a:prstGeom>
          <a:solidFill>
            <a:schemeClr val="accent6">
              <a:lumMod val="50000"/>
            </a:schemeClr>
          </a:solidFill>
          <a:ln w="6350">
            <a:no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000" b="1" dirty="0">
                <a:solidFill>
                  <a:srgbClr val="FFFFFF"/>
                </a:solidFill>
                <a:effectLst/>
                <a:latin typeface="Cambria" panose="02040503050406030204" pitchFamily="18" charset="0"/>
                <a:ea typeface="Arial" panose="020B0604020202020204" pitchFamily="34" charset="0"/>
              </a:rPr>
              <a:t>Presidency    Group</a:t>
            </a:r>
            <a:endParaRPr lang="en-US" sz="1000" dirty="0">
              <a:solidFill>
                <a:srgbClr val="000000"/>
              </a:solidFill>
              <a:effectLst/>
              <a:latin typeface="Arial" panose="020B0604020202020204" pitchFamily="34" charset="0"/>
              <a:ea typeface="Arial" panose="020B0604020202020204" pitchFamily="34" charset="0"/>
            </a:endParaRPr>
          </a:p>
        </p:txBody>
      </p:sp>
      <p:pic>
        <p:nvPicPr>
          <p:cNvPr id="17" name="Picture 16"/>
          <p:cNvPicPr>
            <a:picLocks noChangeAspect="1"/>
          </p:cNvPicPr>
          <p:nvPr/>
        </p:nvPicPr>
        <p:blipFill rotWithShape="1">
          <a:blip r:embed="rId1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t="2112" b="-1"/>
          <a:stretch/>
        </p:blipFill>
        <p:spPr>
          <a:xfrm>
            <a:off x="168611" y="2277966"/>
            <a:ext cx="940281" cy="843164"/>
          </a:xfrm>
          <a:prstGeom prst="rect">
            <a:avLst/>
          </a:prstGeom>
        </p:spPr>
      </p:pic>
      <p:cxnSp>
        <p:nvCxnSpPr>
          <p:cNvPr id="28" name="Straight Connector 27"/>
          <p:cNvCxnSpPr/>
          <p:nvPr/>
        </p:nvCxnSpPr>
        <p:spPr>
          <a:xfrm>
            <a:off x="0" y="6629738"/>
            <a:ext cx="148069" cy="676"/>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 xmlns:a16="http://schemas.microsoft.com/office/drawing/2014/main" id="{1AC0CEB4-3DAC-4F91-9D98-C072F68EB42C}"/>
              </a:ext>
            </a:extLst>
          </p:cNvPr>
          <p:cNvSpPr/>
          <p:nvPr userDrawn="1"/>
        </p:nvSpPr>
        <p:spPr>
          <a:xfrm>
            <a:off x="0" y="1007268"/>
            <a:ext cx="1200823" cy="457200"/>
          </a:xfrm>
          <a:prstGeom prst="rect">
            <a:avLst/>
          </a:prstGeom>
          <a:solidFill>
            <a:srgbClr val="FFD54F"/>
          </a:solidFill>
          <a:ln>
            <a:solidFill>
              <a:srgbClr val="FFD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2060"/>
                </a:solidFill>
              </a:rPr>
              <a:t>Presidency College </a:t>
            </a:r>
          </a:p>
          <a:p>
            <a:pPr algn="ctr"/>
            <a:r>
              <a:rPr lang="en-US" sz="1000" dirty="0">
                <a:solidFill>
                  <a:srgbClr val="002060"/>
                </a:solidFill>
              </a:rPr>
              <a:t>(Autonomous)</a:t>
            </a:r>
            <a:endParaRPr lang="en-US" sz="1000" dirty="0">
              <a:solidFill>
                <a:srgbClr val="0070C0"/>
              </a:solidFill>
            </a:endParaRPr>
          </a:p>
        </p:txBody>
      </p:sp>
    </p:spTree>
    <p:extLst>
      <p:ext uri="{BB962C8B-B14F-4D97-AF65-F5344CB8AC3E}">
        <p14:creationId xmlns="" xmlns:p14="http://schemas.microsoft.com/office/powerpoint/2010/main" val="2570548585"/>
      </p:ext>
    </p:extLst>
  </p:cSld>
  <p:clrMap bg1="lt1" tx1="dk1" bg2="lt2" tx2="dk2" accent1="accent1" accent2="accent2" accent3="accent3" accent4="accent4" accent5="accent5" accent6="accent6" hlink="hlink" folHlink="folHlink"/>
  <p:sldLayoutIdLst>
    <p:sldLayoutId id="2147483777"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Lst>
  <p:hf sldNum="0" hdr="0" dt="0"/>
  <p:txStyles>
    <p:titleStyle>
      <a:lvl1pPr algn="l" defTabSz="914400" rtl="0" eaLnBrk="1" latinLnBrk="0" hangingPunct="1">
        <a:spcBef>
          <a:spcPct val="0"/>
        </a:spcBef>
        <a:buNone/>
        <a:defRPr sz="3600" b="1" kern="1200">
          <a:solidFill>
            <a:srgbClr val="00005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orporatefinanceinstitute.com/resources/knowledge/accounting/fixed-and-variable-cos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rporatefinanceinstitute.com/resources/knowledge/valuation/types-of-synergies/" TargetMode="External"/><Relationship Id="rId2" Type="http://schemas.openxmlformats.org/officeDocument/2006/relationships/hyperlink" Target="https://corporatefinanceinstitute.com/resources/knowledge/accounting/fixed-and-variable-cos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rporatefinanceinstitute.com/resources/knowledge/accounting/cost-of-goods-manufactured-cog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3628" y="990600"/>
            <a:ext cx="7772400" cy="1056409"/>
          </a:xfrm>
        </p:spPr>
        <p:txBody>
          <a:bodyPr>
            <a:normAutofit/>
          </a:bodyPr>
          <a:lstStyle/>
          <a:p>
            <a:pPr algn="ctr"/>
            <a:r>
              <a:rPr lang="en-IN" dirty="0"/>
              <a:t>Microeconomics</a:t>
            </a:r>
          </a:p>
        </p:txBody>
      </p:sp>
      <p:sp>
        <p:nvSpPr>
          <p:cNvPr id="3" name="Subtitle 2"/>
          <p:cNvSpPr>
            <a:spLocks noGrp="1"/>
          </p:cNvSpPr>
          <p:nvPr>
            <p:ph type="subTitle" idx="1"/>
          </p:nvPr>
        </p:nvSpPr>
        <p:spPr>
          <a:xfrm>
            <a:off x="1273628" y="2667000"/>
            <a:ext cx="7772400" cy="1219200"/>
          </a:xfrm>
        </p:spPr>
        <p:txBody>
          <a:bodyPr>
            <a:normAutofit/>
          </a:bodyPr>
          <a:lstStyle/>
          <a:p>
            <a:pPr algn="ctr"/>
            <a:r>
              <a:rPr lang="en-US" sz="4400" dirty="0" smtClean="0"/>
              <a:t>Economies of Scale</a:t>
            </a:r>
            <a:endParaRPr lang="en-US"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357299"/>
            <a:ext cx="7696200" cy="4622814"/>
          </a:xfrm>
        </p:spPr>
        <p:txBody>
          <a:bodyPr>
            <a:noAutofit/>
          </a:bodyPr>
          <a:lstStyle/>
          <a:p>
            <a:pPr algn="just"/>
            <a:r>
              <a:rPr lang="en-US" sz="2800" dirty="0" smtClean="0">
                <a:solidFill>
                  <a:schemeClr val="tx1"/>
                </a:solidFill>
                <a:latin typeface="Book Antiqua" pitchFamily="18" charset="0"/>
              </a:rPr>
              <a:t>Economies of scale refer to the cost advantage experienced by a firm when it increases its level of output. </a:t>
            </a:r>
          </a:p>
          <a:p>
            <a:pPr algn="just"/>
            <a:endParaRPr lang="en-US" sz="2800" dirty="0" smtClean="0">
              <a:solidFill>
                <a:schemeClr val="tx1"/>
              </a:solidFill>
              <a:latin typeface="Book Antiqua" pitchFamily="18" charset="0"/>
            </a:endParaRPr>
          </a:p>
          <a:p>
            <a:pPr algn="just"/>
            <a:r>
              <a:rPr lang="en-US" sz="2800" dirty="0" smtClean="0">
                <a:solidFill>
                  <a:schemeClr val="tx1"/>
                </a:solidFill>
                <a:latin typeface="Book Antiqua" pitchFamily="18" charset="0"/>
              </a:rPr>
              <a:t>The advantage arises due to the inverse relationship between </a:t>
            </a:r>
            <a:r>
              <a:rPr lang="en-US" sz="2800" dirty="0" smtClean="0">
                <a:solidFill>
                  <a:srgbClr val="FF0000"/>
                </a:solidFill>
                <a:latin typeface="Book Antiqua" pitchFamily="18" charset="0"/>
              </a:rPr>
              <a:t>per-unit fixed cost </a:t>
            </a:r>
            <a:r>
              <a:rPr lang="en-US" sz="2800" dirty="0" smtClean="0">
                <a:solidFill>
                  <a:schemeClr val="tx1"/>
                </a:solidFill>
                <a:latin typeface="Book Antiqua" pitchFamily="18" charset="0"/>
              </a:rPr>
              <a:t>and the quantity produced. </a:t>
            </a:r>
          </a:p>
          <a:p>
            <a:pPr algn="just"/>
            <a:endParaRPr lang="en-US" sz="2800" dirty="0" smtClean="0">
              <a:solidFill>
                <a:schemeClr val="tx1"/>
              </a:solidFill>
              <a:latin typeface="Book Antiqua" pitchFamily="18" charset="0"/>
            </a:endParaRPr>
          </a:p>
          <a:p>
            <a:pPr algn="just"/>
            <a:r>
              <a:rPr lang="en-US" sz="2800" dirty="0" smtClean="0">
                <a:solidFill>
                  <a:schemeClr val="tx1"/>
                </a:solidFill>
                <a:latin typeface="Book Antiqua" pitchFamily="18" charset="0"/>
              </a:rPr>
              <a:t>The greater the quantity of output produced, the lower the </a:t>
            </a:r>
            <a:r>
              <a:rPr lang="en-US" sz="2800" dirty="0" smtClean="0">
                <a:solidFill>
                  <a:schemeClr val="tx1"/>
                </a:solidFill>
                <a:latin typeface="Book Antiqua" pitchFamily="18" charset="0"/>
                <a:hlinkClick r:id="rId2"/>
              </a:rPr>
              <a:t>per-unit fixed cost</a:t>
            </a:r>
            <a:r>
              <a:rPr lang="en-US" sz="2800" dirty="0" smtClean="0">
                <a:solidFill>
                  <a:schemeClr val="tx1"/>
                </a:solidFill>
                <a:latin typeface="Book Antiqua" pitchFamily="18" charset="0"/>
              </a:rPr>
              <a:t>.</a:t>
            </a:r>
            <a:endParaRPr lang="en-US" sz="2800" dirty="0">
              <a:solidFill>
                <a:schemeClr val="tx1"/>
              </a:solidFill>
              <a:latin typeface="Book Antiqua" pitchFamily="18" charset="0"/>
            </a:endParaRPr>
          </a:p>
        </p:txBody>
      </p:sp>
      <p:sp>
        <p:nvSpPr>
          <p:cNvPr id="3" name="Title 2"/>
          <p:cNvSpPr>
            <a:spLocks noGrp="1"/>
          </p:cNvSpPr>
          <p:nvPr>
            <p:ph type="title"/>
          </p:nvPr>
        </p:nvSpPr>
        <p:spPr/>
        <p:txBody>
          <a:bodyPr>
            <a:normAutofit fontScale="90000"/>
          </a:bodyPr>
          <a:lstStyle/>
          <a:p>
            <a:r>
              <a:rPr lang="en-IN" dirty="0" smtClean="0"/>
              <a:t> </a:t>
            </a:r>
            <a:br>
              <a:rPr lang="en-IN" dirty="0" smtClean="0"/>
            </a:br>
            <a:r>
              <a:rPr lang="en-US" dirty="0" smtClean="0"/>
              <a:t>Economies of Scale</a:t>
            </a:r>
            <a:br>
              <a:rPr lang="en-US" dirty="0" smtClean="0"/>
            </a:br>
            <a:r>
              <a:rPr lang="en-IN" dirty="0" smtClean="0"/>
              <a:t/>
            </a:r>
            <a:br>
              <a:rPr lang="en-IN"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285861"/>
            <a:ext cx="7696200" cy="4694252"/>
          </a:xfrm>
        </p:spPr>
        <p:txBody>
          <a:bodyPr/>
          <a:lstStyle/>
          <a:p>
            <a:pPr algn="just"/>
            <a:r>
              <a:rPr lang="en-US" sz="2800" dirty="0" smtClean="0">
                <a:solidFill>
                  <a:schemeClr val="tx1"/>
                </a:solidFill>
                <a:latin typeface="Book Antiqua" pitchFamily="18" charset="0"/>
              </a:rPr>
              <a:t>Economies of scale also result in a fall in average </a:t>
            </a:r>
            <a:r>
              <a:rPr lang="en-US" sz="2800" dirty="0" smtClean="0">
                <a:solidFill>
                  <a:schemeClr val="tx1"/>
                </a:solidFill>
                <a:latin typeface="Book Antiqua" pitchFamily="18" charset="0"/>
                <a:hlinkClick r:id="rId2"/>
              </a:rPr>
              <a:t>variable costs</a:t>
            </a:r>
            <a:r>
              <a:rPr lang="en-US" sz="2800" dirty="0" smtClean="0">
                <a:solidFill>
                  <a:schemeClr val="tx1"/>
                </a:solidFill>
                <a:latin typeface="Book Antiqua" pitchFamily="18" charset="0"/>
              </a:rPr>
              <a:t> (average non-fixed costs) with an increase in output. </a:t>
            </a:r>
          </a:p>
          <a:p>
            <a:pPr algn="just"/>
            <a:endParaRPr lang="en-US" sz="2800" dirty="0" smtClean="0">
              <a:solidFill>
                <a:schemeClr val="tx1"/>
              </a:solidFill>
              <a:latin typeface="Book Antiqua" pitchFamily="18" charset="0"/>
            </a:endParaRPr>
          </a:p>
          <a:p>
            <a:pPr algn="just"/>
            <a:r>
              <a:rPr lang="en-US" sz="2800" dirty="0" smtClean="0">
                <a:solidFill>
                  <a:schemeClr val="tx1"/>
                </a:solidFill>
                <a:latin typeface="Book Antiqua" pitchFamily="18" charset="0"/>
              </a:rPr>
              <a:t>This is brought about by operational efficiencies and </a:t>
            </a:r>
            <a:r>
              <a:rPr lang="en-US" sz="2800" dirty="0" smtClean="0">
                <a:solidFill>
                  <a:schemeClr val="tx1"/>
                </a:solidFill>
                <a:latin typeface="Book Antiqua" pitchFamily="18" charset="0"/>
                <a:hlinkClick r:id="rId3"/>
              </a:rPr>
              <a:t>synergies</a:t>
            </a:r>
            <a:r>
              <a:rPr lang="en-US" sz="2800" dirty="0" smtClean="0">
                <a:solidFill>
                  <a:schemeClr val="tx1"/>
                </a:solidFill>
                <a:latin typeface="Book Antiqua" pitchFamily="18" charset="0"/>
              </a:rPr>
              <a:t> as a result of an increase in the scale of production.</a:t>
            </a:r>
          </a:p>
          <a:p>
            <a:r>
              <a:rPr lang="en-US" dirty="0" smtClean="0"/>
              <a:t/>
            </a:r>
            <a:br>
              <a:rPr lang="en-US" dirty="0" smtClean="0"/>
            </a:br>
            <a:endParaRPr lang="en-US" dirty="0"/>
          </a:p>
        </p:txBody>
      </p:sp>
      <p:sp>
        <p:nvSpPr>
          <p:cNvPr id="3" name="Title 2"/>
          <p:cNvSpPr>
            <a:spLocks noGrp="1"/>
          </p:cNvSpPr>
          <p:nvPr>
            <p:ph type="title"/>
          </p:nvPr>
        </p:nvSpPr>
        <p:spPr/>
        <p:txBody>
          <a:bodyPr/>
          <a:lstStyle/>
          <a:p>
            <a:r>
              <a:rPr lang="en-IN" dirty="0" err="1" smtClean="0"/>
              <a:t>EoS</a:t>
            </a:r>
            <a:r>
              <a:rPr lang="en-IN" dirty="0" smtClean="0"/>
              <a:t>- Is it only reduction in Fixed Cost?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Other ways to Achieve </a:t>
            </a:r>
            <a:r>
              <a:rPr lang="en-IN" dirty="0" err="1" smtClean="0"/>
              <a:t>EoS</a:t>
            </a:r>
            <a:r>
              <a:rPr lang="en-IN"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2071670" y="1214422"/>
            <a:ext cx="6188996" cy="439580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214423"/>
            <a:ext cx="7696200" cy="4765690"/>
          </a:xfrm>
        </p:spPr>
        <p:txBody>
          <a:bodyPr>
            <a:noAutofit/>
          </a:bodyPr>
          <a:lstStyle/>
          <a:p>
            <a:pPr algn="just"/>
            <a:r>
              <a:rPr lang="en-US" sz="2800" dirty="0" err="1" smtClean="0">
                <a:solidFill>
                  <a:schemeClr val="tx1"/>
                </a:solidFill>
                <a:latin typeface="Book Antiqua" pitchFamily="18" charset="0"/>
              </a:rPr>
              <a:t>EoS</a:t>
            </a:r>
            <a:r>
              <a:rPr lang="en-US" sz="2800" dirty="0" smtClean="0">
                <a:solidFill>
                  <a:schemeClr val="tx1"/>
                </a:solidFill>
                <a:latin typeface="Book Antiqua" pitchFamily="18" charset="0"/>
              </a:rPr>
              <a:t> can be realized at any stage of the </a:t>
            </a:r>
            <a:r>
              <a:rPr lang="en-US" sz="2800" dirty="0" smtClean="0">
                <a:solidFill>
                  <a:schemeClr val="tx1"/>
                </a:solidFill>
                <a:latin typeface="Book Antiqua" pitchFamily="18" charset="0"/>
                <a:hlinkClick r:id="rId2"/>
              </a:rPr>
              <a:t>production process</a:t>
            </a:r>
            <a:r>
              <a:rPr lang="en-US" sz="2800" dirty="0" smtClean="0">
                <a:solidFill>
                  <a:schemeClr val="tx1"/>
                </a:solidFill>
                <a:latin typeface="Book Antiqua" pitchFamily="18" charset="0"/>
              </a:rPr>
              <a:t>. </a:t>
            </a:r>
          </a:p>
          <a:p>
            <a:pPr algn="just"/>
            <a:endParaRPr lang="en-US" sz="2800" dirty="0" smtClean="0">
              <a:solidFill>
                <a:schemeClr val="tx1"/>
              </a:solidFill>
              <a:latin typeface="Book Antiqua" pitchFamily="18" charset="0"/>
            </a:endParaRPr>
          </a:p>
          <a:p>
            <a:pPr algn="just"/>
            <a:r>
              <a:rPr lang="en-US" sz="2800" dirty="0" smtClean="0">
                <a:solidFill>
                  <a:schemeClr val="tx1"/>
                </a:solidFill>
                <a:latin typeface="Book Antiqua" pitchFamily="18" charset="0"/>
              </a:rPr>
              <a:t>Thus, a business can decide to implement economies of scale in its </a:t>
            </a:r>
            <a:r>
              <a:rPr lang="en-US" sz="2800" dirty="0" smtClean="0">
                <a:solidFill>
                  <a:srgbClr val="FF0000"/>
                </a:solidFill>
                <a:latin typeface="Book Antiqua" pitchFamily="18" charset="0"/>
              </a:rPr>
              <a:t>marketing division </a:t>
            </a:r>
            <a:r>
              <a:rPr lang="en-US" sz="2800" dirty="0" smtClean="0">
                <a:solidFill>
                  <a:schemeClr val="tx1"/>
                </a:solidFill>
                <a:latin typeface="Book Antiqua" pitchFamily="18" charset="0"/>
              </a:rPr>
              <a:t>by hiring a large number of marketing professionals. </a:t>
            </a:r>
          </a:p>
          <a:p>
            <a:pPr algn="just"/>
            <a:endParaRPr lang="en-US" sz="2800" dirty="0" smtClean="0">
              <a:solidFill>
                <a:schemeClr val="tx1"/>
              </a:solidFill>
              <a:latin typeface="Book Antiqua" pitchFamily="18" charset="0"/>
            </a:endParaRPr>
          </a:p>
          <a:p>
            <a:pPr algn="just"/>
            <a:r>
              <a:rPr lang="en-US" sz="2800" dirty="0" smtClean="0">
                <a:solidFill>
                  <a:schemeClr val="tx1"/>
                </a:solidFill>
                <a:latin typeface="Book Antiqua" pitchFamily="18" charset="0"/>
              </a:rPr>
              <a:t>A business can also adopt the same in </a:t>
            </a:r>
            <a:r>
              <a:rPr lang="en-US" sz="2800" dirty="0" smtClean="0">
                <a:solidFill>
                  <a:srgbClr val="FF0000"/>
                </a:solidFill>
                <a:latin typeface="Book Antiqua" pitchFamily="18" charset="0"/>
              </a:rPr>
              <a:t>its input </a:t>
            </a:r>
            <a:r>
              <a:rPr lang="en-US" sz="2800" dirty="0" smtClean="0">
                <a:solidFill>
                  <a:schemeClr val="tx1"/>
                </a:solidFill>
                <a:latin typeface="Book Antiqua" pitchFamily="18" charset="0"/>
              </a:rPr>
              <a:t>sourcing division by moving from </a:t>
            </a:r>
            <a:r>
              <a:rPr lang="en-US" sz="2800" dirty="0" smtClean="0">
                <a:solidFill>
                  <a:srgbClr val="FF0000"/>
                </a:solidFill>
                <a:latin typeface="Book Antiqua" pitchFamily="18" charset="0"/>
              </a:rPr>
              <a:t>human labor </a:t>
            </a:r>
            <a:r>
              <a:rPr lang="en-US" sz="2800" dirty="0" smtClean="0">
                <a:solidFill>
                  <a:schemeClr val="tx1"/>
                </a:solidFill>
                <a:latin typeface="Book Antiqua" pitchFamily="18" charset="0"/>
              </a:rPr>
              <a:t>to </a:t>
            </a:r>
            <a:r>
              <a:rPr lang="en-US" sz="2800" dirty="0" smtClean="0">
                <a:solidFill>
                  <a:srgbClr val="FF0000"/>
                </a:solidFill>
                <a:latin typeface="Book Antiqua" pitchFamily="18" charset="0"/>
              </a:rPr>
              <a:t>machine</a:t>
            </a:r>
            <a:r>
              <a:rPr lang="en-US" sz="2800" dirty="0" smtClean="0">
                <a:solidFill>
                  <a:schemeClr val="tx1"/>
                </a:solidFill>
                <a:latin typeface="Book Antiqua" pitchFamily="18" charset="0"/>
              </a:rPr>
              <a:t> labor.</a:t>
            </a:r>
            <a:endParaRPr lang="en-US" sz="2800" dirty="0">
              <a:solidFill>
                <a:schemeClr val="tx1"/>
              </a:solidFill>
              <a:latin typeface="Book Antiqua"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4857760"/>
            <a:ext cx="7634318" cy="1571636"/>
          </a:xfrm>
        </p:spPr>
        <p:txBody>
          <a:bodyPr>
            <a:normAutofit fontScale="85000" lnSpcReduction="20000"/>
          </a:bodyPr>
          <a:lstStyle/>
          <a:p>
            <a:r>
              <a:rPr lang="en-US" sz="2600" dirty="0" smtClean="0">
                <a:solidFill>
                  <a:schemeClr val="tx1"/>
                </a:solidFill>
              </a:rPr>
              <a:t>It reduces the per-unit fixed cost.</a:t>
            </a:r>
          </a:p>
          <a:p>
            <a:endParaRPr lang="en-US" sz="2600" dirty="0" smtClean="0">
              <a:solidFill>
                <a:schemeClr val="tx1"/>
              </a:solidFill>
            </a:endParaRPr>
          </a:p>
          <a:p>
            <a:r>
              <a:rPr lang="en-US" sz="2600" dirty="0" smtClean="0">
                <a:solidFill>
                  <a:schemeClr val="tx1"/>
                </a:solidFill>
              </a:rPr>
              <a:t>It reduces per-unit variable costs. This occurs as the expanded scale of production increases the efficiency of the production process.</a:t>
            </a:r>
          </a:p>
          <a:p>
            <a:endParaRPr lang="en-US" dirty="0"/>
          </a:p>
        </p:txBody>
      </p:sp>
      <p:sp>
        <p:nvSpPr>
          <p:cNvPr id="3" name="Title 2"/>
          <p:cNvSpPr>
            <a:spLocks noGrp="1"/>
          </p:cNvSpPr>
          <p:nvPr>
            <p:ph type="title"/>
          </p:nvPr>
        </p:nvSpPr>
        <p:spPr/>
        <p:txBody>
          <a:bodyPr>
            <a:normAutofit fontScale="90000"/>
          </a:bodyPr>
          <a:lstStyle/>
          <a:p>
            <a:r>
              <a:rPr lang="en-US" dirty="0" smtClean="0"/>
              <a:t>Effects of Economies of Scale on Costs</a:t>
            </a:r>
            <a:br>
              <a:rPr lang="en-US" dirty="0" smtClean="0"/>
            </a:br>
            <a:endParaRPr lang="en-US" dirty="0"/>
          </a:p>
        </p:txBody>
      </p:sp>
      <p:pic>
        <p:nvPicPr>
          <p:cNvPr id="2050" name="Picture 2"/>
          <p:cNvPicPr>
            <a:picLocks noChangeAspect="1" noChangeArrowheads="1"/>
          </p:cNvPicPr>
          <p:nvPr/>
        </p:nvPicPr>
        <p:blipFill>
          <a:blip r:embed="rId2"/>
          <a:srcRect/>
          <a:stretch>
            <a:fillRect/>
          </a:stretch>
        </p:blipFill>
        <p:spPr bwMode="auto">
          <a:xfrm>
            <a:off x="2000233" y="1357299"/>
            <a:ext cx="4743382" cy="335758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285861"/>
            <a:ext cx="7696200" cy="4694252"/>
          </a:xfrm>
        </p:spPr>
        <p:txBody>
          <a:bodyPr>
            <a:normAutofit lnSpcReduction="10000"/>
          </a:bodyPr>
          <a:lstStyle/>
          <a:p>
            <a:r>
              <a:rPr lang="en-US" b="1" dirty="0" smtClean="0">
                <a:solidFill>
                  <a:schemeClr val="tx1"/>
                </a:solidFill>
              </a:rPr>
              <a:t>Types of Economies of Scale</a:t>
            </a:r>
          </a:p>
          <a:p>
            <a:r>
              <a:rPr lang="en-US" dirty="0" smtClean="0">
                <a:solidFill>
                  <a:schemeClr val="tx1"/>
                </a:solidFill>
              </a:rPr>
              <a:t> </a:t>
            </a:r>
          </a:p>
          <a:p>
            <a:r>
              <a:rPr lang="en-US" b="1" dirty="0" smtClean="0">
                <a:solidFill>
                  <a:schemeClr val="tx1"/>
                </a:solidFill>
              </a:rPr>
              <a:t>1. Internal Economies of Scale</a:t>
            </a:r>
          </a:p>
          <a:p>
            <a:pPr algn="just"/>
            <a:r>
              <a:rPr lang="en-US" dirty="0" smtClean="0">
                <a:solidFill>
                  <a:schemeClr val="tx1"/>
                </a:solidFill>
              </a:rPr>
              <a:t>This refers to economies that are unique to a firm. For instance, a firm may hold a patent over a mass production machine, which allows it to lower its average cost of production more than other firms in the industry.</a:t>
            </a:r>
          </a:p>
          <a:p>
            <a:r>
              <a:rPr lang="en-US" dirty="0" smtClean="0">
                <a:solidFill>
                  <a:schemeClr val="tx1"/>
                </a:solidFill>
              </a:rPr>
              <a:t> </a:t>
            </a:r>
          </a:p>
          <a:p>
            <a:r>
              <a:rPr lang="en-US" b="1" dirty="0" smtClean="0">
                <a:solidFill>
                  <a:schemeClr val="tx1"/>
                </a:solidFill>
              </a:rPr>
              <a:t>2. External Economies of Scale</a:t>
            </a:r>
          </a:p>
          <a:p>
            <a:pPr algn="just"/>
            <a:r>
              <a:rPr lang="en-US" dirty="0" smtClean="0">
                <a:solidFill>
                  <a:schemeClr val="tx1"/>
                </a:solidFill>
              </a:rPr>
              <a:t>These refer to economies of scale enjoyed by an entire industry. For instance, suppose the government wants to increase steel production. In order to do so, the government announces that all steel producers who employ more than 10,000 workers will be given a 20% tax break. Thus, firms employing less than 10,000 workers can potentially lower their average cost of production by employing more workers. This is an example of an external economy of scale – one that affects an entire industry or sector of the economy.</a:t>
            </a:r>
          </a:p>
          <a:p>
            <a:endParaRPr lang="en-US" dirty="0">
              <a:solidFill>
                <a:schemeClr val="tx1"/>
              </a:solidFill>
            </a:endParaRPr>
          </a:p>
        </p:txBody>
      </p:sp>
      <p:sp>
        <p:nvSpPr>
          <p:cNvPr id="3" name="Title 2"/>
          <p:cNvSpPr>
            <a:spLocks noGrp="1"/>
          </p:cNvSpPr>
          <p:nvPr>
            <p:ph type="title"/>
          </p:nvPr>
        </p:nvSpPr>
        <p:spPr/>
        <p:txBody>
          <a:bodyPr/>
          <a:lstStyle/>
          <a:p>
            <a:r>
              <a:rPr lang="en-IN" dirty="0" smtClean="0"/>
              <a:t>Types of </a:t>
            </a:r>
            <a:r>
              <a:rPr lang="en-IN" dirty="0" err="1" smtClean="0"/>
              <a:t>EoS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1285861"/>
            <a:ext cx="7696200" cy="4694252"/>
          </a:xfrm>
        </p:spPr>
        <p:txBody>
          <a:bodyPr>
            <a:normAutofit fontScale="92500" lnSpcReduction="10000"/>
          </a:bodyPr>
          <a:lstStyle/>
          <a:p>
            <a:pPr algn="just"/>
            <a:r>
              <a:rPr lang="en-US" sz="2000" dirty="0" smtClean="0">
                <a:solidFill>
                  <a:schemeClr val="tx1"/>
                </a:solidFill>
                <a:latin typeface="Book Antiqua" pitchFamily="18" charset="0"/>
              </a:rPr>
              <a:t> </a:t>
            </a:r>
            <a:r>
              <a:rPr lang="en-US" sz="2000" b="1" dirty="0" smtClean="0">
                <a:solidFill>
                  <a:schemeClr val="tx1"/>
                </a:solidFill>
                <a:latin typeface="Book Antiqua" pitchFamily="18" charset="0"/>
              </a:rPr>
              <a:t>1. Purchasing</a:t>
            </a:r>
          </a:p>
          <a:p>
            <a:pPr algn="just"/>
            <a:r>
              <a:rPr lang="en-US" sz="2000" dirty="0" smtClean="0">
                <a:solidFill>
                  <a:schemeClr val="tx1"/>
                </a:solidFill>
                <a:latin typeface="Book Antiqua" pitchFamily="18" charset="0"/>
              </a:rPr>
              <a:t>Firms might be able to lower average costs by buying the inputs required for the production process in bulk or from special wholesalers.</a:t>
            </a:r>
          </a:p>
          <a:p>
            <a:pPr algn="just"/>
            <a:r>
              <a:rPr lang="en-US" sz="2000" dirty="0" smtClean="0">
                <a:solidFill>
                  <a:schemeClr val="tx1"/>
                </a:solidFill>
                <a:latin typeface="Book Antiqua" pitchFamily="18" charset="0"/>
              </a:rPr>
              <a:t> </a:t>
            </a:r>
          </a:p>
          <a:p>
            <a:pPr algn="just"/>
            <a:r>
              <a:rPr lang="en-US" sz="2000" b="1" dirty="0" smtClean="0">
                <a:solidFill>
                  <a:schemeClr val="tx1"/>
                </a:solidFill>
                <a:latin typeface="Book Antiqua" pitchFamily="18" charset="0"/>
              </a:rPr>
              <a:t>2. Managerial</a:t>
            </a:r>
          </a:p>
          <a:p>
            <a:pPr algn="just"/>
            <a:r>
              <a:rPr lang="en-US" sz="2000" dirty="0" smtClean="0">
                <a:solidFill>
                  <a:schemeClr val="tx1"/>
                </a:solidFill>
                <a:latin typeface="Book Antiqua" pitchFamily="18" charset="0"/>
              </a:rPr>
              <a:t>Firms might be able to lower average costs by improving the management structure within the firm. The firm might hire better skilled or more experienced managers.</a:t>
            </a:r>
          </a:p>
          <a:p>
            <a:pPr algn="just"/>
            <a:r>
              <a:rPr lang="en-US" sz="2000" dirty="0" smtClean="0">
                <a:solidFill>
                  <a:schemeClr val="tx1"/>
                </a:solidFill>
                <a:latin typeface="Book Antiqua" pitchFamily="18" charset="0"/>
              </a:rPr>
              <a:t> </a:t>
            </a:r>
          </a:p>
          <a:p>
            <a:pPr algn="just"/>
            <a:r>
              <a:rPr lang="en-US" sz="2000" b="1" dirty="0" smtClean="0">
                <a:solidFill>
                  <a:schemeClr val="tx1"/>
                </a:solidFill>
                <a:latin typeface="Book Antiqua" pitchFamily="18" charset="0"/>
              </a:rPr>
              <a:t>3. Technological</a:t>
            </a:r>
          </a:p>
          <a:p>
            <a:pPr algn="just"/>
            <a:r>
              <a:rPr lang="en-US" sz="2000" dirty="0" smtClean="0">
                <a:solidFill>
                  <a:schemeClr val="tx1"/>
                </a:solidFill>
                <a:latin typeface="Book Antiqua" pitchFamily="18" charset="0"/>
              </a:rPr>
              <a:t>A technological advancement might drastically change the production process. For instance, </a:t>
            </a:r>
            <a:r>
              <a:rPr lang="en-US" sz="2000" dirty="0" err="1" smtClean="0">
                <a:solidFill>
                  <a:schemeClr val="tx1"/>
                </a:solidFill>
                <a:latin typeface="Book Antiqua" pitchFamily="18" charset="0"/>
              </a:rPr>
              <a:t>fracking</a:t>
            </a:r>
            <a:r>
              <a:rPr lang="en-US" sz="2000" dirty="0" smtClean="0">
                <a:solidFill>
                  <a:schemeClr val="tx1"/>
                </a:solidFill>
                <a:latin typeface="Book Antiqua" pitchFamily="18" charset="0"/>
              </a:rPr>
              <a:t> completely changed the oil industry a few years ago. However, only large oil firms that could afford to invest in expensive </a:t>
            </a:r>
            <a:r>
              <a:rPr lang="en-US" sz="2000" dirty="0" err="1" smtClean="0">
                <a:solidFill>
                  <a:schemeClr val="tx1"/>
                </a:solidFill>
                <a:latin typeface="Book Antiqua" pitchFamily="18" charset="0"/>
              </a:rPr>
              <a:t>fracking</a:t>
            </a:r>
            <a:r>
              <a:rPr lang="en-US" sz="2000" dirty="0" smtClean="0">
                <a:solidFill>
                  <a:schemeClr val="tx1"/>
                </a:solidFill>
                <a:latin typeface="Book Antiqua" pitchFamily="18" charset="0"/>
              </a:rPr>
              <a:t> equipment could take advantage of the new technology.</a:t>
            </a:r>
          </a:p>
          <a:p>
            <a:endParaRPr lang="en-US" dirty="0"/>
          </a:p>
        </p:txBody>
      </p:sp>
      <p:sp>
        <p:nvSpPr>
          <p:cNvPr id="3" name="Title 2"/>
          <p:cNvSpPr>
            <a:spLocks noGrp="1"/>
          </p:cNvSpPr>
          <p:nvPr>
            <p:ph type="title"/>
          </p:nvPr>
        </p:nvSpPr>
        <p:spPr/>
        <p:txBody>
          <a:bodyPr>
            <a:normAutofit fontScale="90000"/>
          </a:bodyPr>
          <a:lstStyle/>
          <a:p>
            <a:r>
              <a:rPr lang="en-US" dirty="0" smtClean="0"/>
              <a:t>Sources of Economies of Scale</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295400" y="5000636"/>
            <a:ext cx="7696200" cy="979476"/>
          </a:xfrm>
        </p:spPr>
        <p:txBody>
          <a:bodyPr/>
          <a:lstStyle/>
          <a:p>
            <a:r>
              <a:rPr lang="en-IN" dirty="0" smtClean="0">
                <a:solidFill>
                  <a:schemeClr val="tx1"/>
                </a:solidFill>
              </a:rPr>
              <a:t>Dis-Economies of Scale: Increasing output &amp; the cost also Increases.</a:t>
            </a:r>
          </a:p>
          <a:p>
            <a:r>
              <a:rPr lang="en-IN" dirty="0" smtClean="0">
                <a:solidFill>
                  <a:schemeClr val="tx1"/>
                </a:solidFill>
              </a:rPr>
              <a:t>The Increase in Output from Q2 will lead to Dis-Economies.</a:t>
            </a:r>
            <a:endParaRPr lang="en-US" dirty="0">
              <a:solidFill>
                <a:schemeClr val="tx1"/>
              </a:solidFill>
            </a:endParaRPr>
          </a:p>
        </p:txBody>
      </p:sp>
      <p:sp>
        <p:nvSpPr>
          <p:cNvPr id="3" name="Title 2"/>
          <p:cNvSpPr>
            <a:spLocks noGrp="1"/>
          </p:cNvSpPr>
          <p:nvPr>
            <p:ph type="title"/>
          </p:nvPr>
        </p:nvSpPr>
        <p:spPr/>
        <p:txBody>
          <a:bodyPr/>
          <a:lstStyle/>
          <a:p>
            <a:r>
              <a:rPr lang="en-IN" dirty="0" smtClean="0"/>
              <a:t>Dis-Economies of Scale</a:t>
            </a:r>
            <a:endParaRPr lang="en-US" dirty="0"/>
          </a:p>
        </p:txBody>
      </p:sp>
      <p:pic>
        <p:nvPicPr>
          <p:cNvPr id="4" name="Picture 2"/>
          <p:cNvPicPr>
            <a:picLocks noChangeAspect="1" noChangeArrowheads="1"/>
          </p:cNvPicPr>
          <p:nvPr/>
        </p:nvPicPr>
        <p:blipFill>
          <a:blip r:embed="rId2"/>
          <a:srcRect/>
          <a:stretch>
            <a:fillRect/>
          </a:stretch>
        </p:blipFill>
        <p:spPr bwMode="auto">
          <a:xfrm>
            <a:off x="2928926" y="1285860"/>
            <a:ext cx="4743382" cy="3357586"/>
          </a:xfrm>
          <a:prstGeom prst="rect">
            <a:avLst/>
          </a:prstGeom>
          <a:noFill/>
          <a:ln w="9525">
            <a:noFill/>
            <a:miter lim="800000"/>
            <a:headEnd/>
            <a:tailEnd/>
          </a:ln>
          <a:effectLst/>
        </p:spPr>
      </p:pic>
      <p:sp>
        <p:nvSpPr>
          <p:cNvPr id="5" name="Right Arrow 4"/>
          <p:cNvSpPr/>
          <p:nvPr/>
        </p:nvSpPr>
        <p:spPr>
          <a:xfrm>
            <a:off x="6000760" y="3714752"/>
            <a:ext cx="57150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Presidency colleg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presidency theme</Template>
  <TotalTime>4529</TotalTime>
  <Words>162</Words>
  <Application>Microsoft Office PowerPoint</Application>
  <PresentationFormat>On-screen Show (4:3)</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Presidency college template</vt:lpstr>
      <vt:lpstr>Microeconomics</vt:lpstr>
      <vt:lpstr>  Economies of Scale  </vt:lpstr>
      <vt:lpstr>EoS- Is it only reduction in Fixed Cost?</vt:lpstr>
      <vt:lpstr>Other ways to Achieve EoS:</vt:lpstr>
      <vt:lpstr>Slide 5</vt:lpstr>
      <vt:lpstr>Effects of Economies of Scale on Costs </vt:lpstr>
      <vt:lpstr>Types of EoS</vt:lpstr>
      <vt:lpstr>Sources of Economies of Scale </vt:lpstr>
      <vt:lpstr>Dis-Economies of Scale</vt:lpstr>
    </vt:vector>
  </TitlesOfParts>
  <Company>prc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prc</dc:creator>
  <cp:lastModifiedBy>Dell</cp:lastModifiedBy>
  <cp:revision>210</cp:revision>
  <dcterms:created xsi:type="dcterms:W3CDTF">2014-06-17T04:45:48Z</dcterms:created>
  <dcterms:modified xsi:type="dcterms:W3CDTF">2022-01-20T05:38:54Z</dcterms:modified>
</cp:coreProperties>
</file>