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0"/>
  </p:notesMasterIdLst>
  <p:handoutMasterIdLst>
    <p:handoutMasterId r:id="rId31"/>
  </p:handoutMasterIdLst>
  <p:sldIdLst>
    <p:sldId id="377" r:id="rId2"/>
    <p:sldId id="378" r:id="rId3"/>
    <p:sldId id="379" r:id="rId4"/>
    <p:sldId id="380" r:id="rId5"/>
    <p:sldId id="381" r:id="rId6"/>
    <p:sldId id="382" r:id="rId7"/>
    <p:sldId id="383" r:id="rId8"/>
    <p:sldId id="391" r:id="rId9"/>
    <p:sldId id="392" r:id="rId10"/>
    <p:sldId id="393" r:id="rId11"/>
    <p:sldId id="394" r:id="rId12"/>
    <p:sldId id="395" r:id="rId13"/>
    <p:sldId id="396" r:id="rId14"/>
    <p:sldId id="384" r:id="rId15"/>
    <p:sldId id="385" r:id="rId16"/>
    <p:sldId id="386" r:id="rId17"/>
    <p:sldId id="387" r:id="rId18"/>
    <p:sldId id="388" r:id="rId19"/>
    <p:sldId id="389" r:id="rId20"/>
    <p:sldId id="390" r:id="rId21"/>
    <p:sldId id="397" r:id="rId22"/>
    <p:sldId id="398" r:id="rId23"/>
    <p:sldId id="399" r:id="rId24"/>
    <p:sldId id="400" r:id="rId25"/>
    <p:sldId id="401" r:id="rId26"/>
    <p:sldId id="404" r:id="rId27"/>
    <p:sldId id="402" r:id="rId28"/>
    <p:sldId id="403"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000" autoAdjust="0"/>
    <p:restoredTop sz="94676" autoAdjust="0"/>
  </p:normalViewPr>
  <p:slideViewPr>
    <p:cSldViewPr>
      <p:cViewPr>
        <p:scale>
          <a:sx n="80" d="100"/>
          <a:sy n="80" d="100"/>
        </p:scale>
        <p:origin x="-468"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6B7EE1-E18D-4B4C-9984-1C404C9A9ED8}" type="datetimeFigureOut">
              <a:rPr lang="en-US" smtClean="0"/>
              <a:pPr/>
              <a:t>2/8/2022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31CDB-2E86-4B4D-B769-2D5192EDCCA9}" type="slidenum">
              <a:rPr lang="en-IN" smtClean="0"/>
              <a:pPr/>
              <a:t>‹#›</a:t>
            </a:fld>
            <a:endParaRPr lang="en-IN"/>
          </a:p>
        </p:txBody>
      </p:sp>
    </p:spTree>
    <p:extLst>
      <p:ext uri="{BB962C8B-B14F-4D97-AF65-F5344CB8AC3E}">
        <p14:creationId xmlns:p14="http://schemas.microsoft.com/office/powerpoint/2010/main" xmlns="" val="1454714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59DC81C-E8AD-47FA-BD53-45009F468170}" type="datetimeFigureOut">
              <a:rPr lang="en-US"/>
              <a:pPr>
                <a:defRPr/>
              </a:pPr>
              <a:t>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BEFDF9E-9522-47E2-97C4-AD653618A188}" type="slidenum">
              <a:rPr lang="en-US"/>
              <a:pPr>
                <a:defRPr/>
              </a:pPr>
              <a:t>‹#›</a:t>
            </a:fld>
            <a:endParaRPr lang="en-US"/>
          </a:p>
        </p:txBody>
      </p:sp>
    </p:spTree>
    <p:extLst>
      <p:ext uri="{BB962C8B-B14F-4D97-AF65-F5344CB8AC3E}">
        <p14:creationId xmlns:p14="http://schemas.microsoft.com/office/powerpoint/2010/main" xmlns="" val="23951713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6092" y="1560269"/>
            <a:ext cx="7772400" cy="1162050"/>
          </a:xfrm>
          <a:solidFill>
            <a:srgbClr val="000051"/>
          </a:solidFill>
        </p:spPr>
        <p:txBody>
          <a:bodyPr/>
          <a:lstStyle>
            <a:lvl1pPr>
              <a:defRPr b="1">
                <a:solidFill>
                  <a:schemeClr val="bg1"/>
                </a:solidFill>
                <a:latin typeface="Cambria" panose="020405030504060302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266092" y="3110279"/>
            <a:ext cx="7772400" cy="762000"/>
          </a:xfrm>
          <a:solidFill>
            <a:srgbClr val="FFC000"/>
          </a:solidFill>
        </p:spPr>
        <p:txBody>
          <a:bodyPr anchor="ctr"/>
          <a:lstStyle>
            <a:lvl1pPr marL="0" indent="0" algn="l">
              <a:buNone/>
              <a:defRPr b="1">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Rectangle 3"/>
          <p:cNvSpPr/>
          <p:nvPr/>
        </p:nvSpPr>
        <p:spPr>
          <a:xfrm>
            <a:off x="0" y="990600"/>
            <a:ext cx="1219200" cy="457200"/>
          </a:xfrm>
          <a:prstGeom prst="rect">
            <a:avLst/>
          </a:prstGeom>
          <a:solidFill>
            <a:srgbClr val="FFD54F"/>
          </a:solidFill>
          <a:ln>
            <a:solidFill>
              <a:srgbClr val="FFD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PRESIDENCY COLLEGE </a:t>
            </a:r>
          </a:p>
          <a:p>
            <a:pPr algn="ctr"/>
            <a:r>
              <a:rPr lang="en-US" sz="1000" b="1" dirty="0">
                <a:solidFill>
                  <a:srgbClr val="002060"/>
                </a:solidFill>
              </a:rPr>
              <a:t>(Autonomous)</a:t>
            </a:r>
            <a:endParaRPr lang="en-US" sz="1000" b="1" dirty="0">
              <a:solidFill>
                <a:srgbClr val="0070C0"/>
              </a:solidFill>
            </a:endParaRPr>
          </a:p>
        </p:txBody>
      </p:sp>
      <p:pic>
        <p:nvPicPr>
          <p:cNvPr id="8" name="Picture 7" descr="Image preview">
            <a:extLst>
              <a:ext uri="{FF2B5EF4-FFF2-40B4-BE49-F238E27FC236}">
                <a16:creationId xmlns:a16="http://schemas.microsoft.com/office/drawing/2014/main" xmlns="" id="{6A3F610A-891D-4D48-AE49-49538A82C18E}"/>
              </a:ext>
            </a:extLst>
          </p:cNvPr>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524000" y="4648200"/>
            <a:ext cx="6629400" cy="1524000"/>
          </a:xfrm>
          <a:prstGeom prst="rect">
            <a:avLst/>
          </a:prstGeom>
          <a:noFill/>
        </p:spPr>
      </p:pic>
    </p:spTree>
    <p:extLst>
      <p:ext uri="{BB962C8B-B14F-4D97-AF65-F5344CB8AC3E}">
        <p14:creationId xmlns:p14="http://schemas.microsoft.com/office/powerpoint/2010/main" xmlns="" val="261460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65125"/>
            <a:ext cx="5381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48553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400" y="4479925"/>
            <a:ext cx="76962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Title 6"/>
          <p:cNvSpPr>
            <a:spLocks noGrp="1"/>
          </p:cNvSpPr>
          <p:nvPr>
            <p:ph type="title"/>
          </p:nvPr>
        </p:nvSpPr>
        <p:spPr>
          <a:xfrm>
            <a:off x="1200823" y="228600"/>
            <a:ext cx="7790777" cy="838200"/>
          </a:xfrm>
        </p:spPr>
        <p:txBody>
          <a:bodyPr>
            <a:normAutofit/>
          </a:bodyPr>
          <a:lstStyle>
            <a:lvl1pPr>
              <a:defRPr sz="3000"/>
            </a:lvl1pPr>
          </a:lstStyle>
          <a:p>
            <a:r>
              <a:rPr lang="en-US"/>
              <a:t>Click to edit Master title style</a:t>
            </a:r>
          </a:p>
        </p:txBody>
      </p:sp>
      <p:cxnSp>
        <p:nvCxnSpPr>
          <p:cNvPr id="8" name="Straight Connector 7"/>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5172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00823" y="228600"/>
            <a:ext cx="7790777" cy="838200"/>
          </a:xfrm>
        </p:spPr>
        <p:txBody>
          <a:bodyPr/>
          <a:lstStyle/>
          <a:p>
            <a:r>
              <a:rPr lang="en-US"/>
              <a:t>Click to edit Master title style</a:t>
            </a:r>
          </a:p>
        </p:txBody>
      </p:sp>
      <p:sp>
        <p:nvSpPr>
          <p:cNvPr id="3" name="Content Placeholder 2"/>
          <p:cNvSpPr>
            <a:spLocks noGrp="1"/>
          </p:cNvSpPr>
          <p:nvPr>
            <p:ph sz="half" idx="1"/>
          </p:nvPr>
        </p:nvSpPr>
        <p:spPr>
          <a:xfrm>
            <a:off x="1181100" y="1219201"/>
            <a:ext cx="3886200"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1219201"/>
            <a:ext cx="3886200"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0275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3089" y="304801"/>
            <a:ext cx="7718511" cy="762000"/>
          </a:xfrm>
        </p:spPr>
        <p:txBody>
          <a:bodyPr/>
          <a:lstStyle/>
          <a:p>
            <a:r>
              <a:rPr lang="en-US"/>
              <a:t>Click to edit Master title style</a:t>
            </a:r>
          </a:p>
        </p:txBody>
      </p:sp>
      <p:sp>
        <p:nvSpPr>
          <p:cNvPr id="3" name="Text Placeholder 2"/>
          <p:cNvSpPr>
            <a:spLocks noGrp="1"/>
          </p:cNvSpPr>
          <p:nvPr>
            <p:ph type="body" idx="1"/>
          </p:nvPr>
        </p:nvSpPr>
        <p:spPr>
          <a:xfrm>
            <a:off x="1273089" y="1219200"/>
            <a:ext cx="383231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273089" y="2119311"/>
            <a:ext cx="3832311" cy="40100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73226" y="1219200"/>
            <a:ext cx="3718374"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273226" y="2119311"/>
            <a:ext cx="3718374" cy="40100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8044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00823" y="152400"/>
            <a:ext cx="7790777" cy="914400"/>
          </a:xfrm>
        </p:spPr>
        <p:txBody>
          <a:bodyPr>
            <a:normAutofit/>
          </a:bodyPr>
          <a:lstStyle>
            <a:lvl1pPr>
              <a:defRPr sz="3000"/>
            </a:lvl1pPr>
          </a:lstStyle>
          <a:p>
            <a:r>
              <a:rPr lang="en-US"/>
              <a:t>Click to edit Master title style</a:t>
            </a:r>
          </a:p>
        </p:txBody>
      </p:sp>
      <p:cxnSp>
        <p:nvCxnSpPr>
          <p:cNvPr id="6" name="Straight Connector 5"/>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2588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32589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18022" y="608012"/>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362450" y="113823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18022" y="220821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xmlns="" val="269789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343400" y="987426"/>
            <a:ext cx="45720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295400"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xmlns="" val="182211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696200" cy="914400"/>
          </a:xfrm>
        </p:spPr>
        <p:txBody>
          <a:bodyPr>
            <a:normAutofit/>
          </a:bodyPr>
          <a:lstStyle>
            <a:lvl1pPr>
              <a:defRPr sz="3000"/>
            </a:lvl1pPr>
          </a:lstStyle>
          <a:p>
            <a:r>
              <a:rPr lang="en-US"/>
              <a:t>Click to edit Master title style</a:t>
            </a:r>
          </a:p>
        </p:txBody>
      </p:sp>
      <p:sp>
        <p:nvSpPr>
          <p:cNvPr id="3" name="Vertical Text Placeholder 2"/>
          <p:cNvSpPr>
            <a:spLocks noGrp="1"/>
          </p:cNvSpPr>
          <p:nvPr>
            <p:ph type="body" orient="vert" idx="1"/>
          </p:nvPr>
        </p:nvSpPr>
        <p:spPr>
          <a:xfrm>
            <a:off x="1295400" y="1219201"/>
            <a:ext cx="7696200" cy="48761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4436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31"/>
          <p:cNvSpPr/>
          <p:nvPr/>
        </p:nvSpPr>
        <p:spPr>
          <a:xfrm>
            <a:off x="0" y="0"/>
            <a:ext cx="1219200" cy="6858000"/>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00823" y="228600"/>
            <a:ext cx="7790777" cy="1143000"/>
          </a:xfrm>
          <a:prstGeom prst="rect">
            <a:avLst/>
          </a:prstGeom>
          <a:ln>
            <a:noFill/>
          </a:ln>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0823" y="1448475"/>
            <a:ext cx="7790777" cy="4646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p:cNvCxnSpPr/>
          <p:nvPr/>
        </p:nvCxnSpPr>
        <p:spPr>
          <a:xfrm>
            <a:off x="1049958" y="6629738"/>
            <a:ext cx="7789242" cy="338"/>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5660000" flipH="1">
            <a:off x="8343562" y="6363038"/>
            <a:ext cx="533400" cy="533400"/>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5660000" flipH="1">
            <a:off x="8495962" y="6133762"/>
            <a:ext cx="533400" cy="533400"/>
          </a:xfrm>
          <a:prstGeom prst="triangle">
            <a:avLst>
              <a:gd name="adj" fmla="val 0"/>
            </a:avLst>
          </a:prstGeom>
          <a:solidFill>
            <a:srgbClr val="000050"/>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5660000" flipH="1">
            <a:off x="8374010" y="6286163"/>
            <a:ext cx="533400" cy="533400"/>
          </a:xfrm>
          <a:prstGeom prst="triangle">
            <a:avLst>
              <a:gd name="adj" fmla="val 0"/>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138591" y="114042"/>
            <a:ext cx="894162" cy="811950"/>
          </a:xfrm>
          <a:prstGeom prst="rect">
            <a:avLst/>
          </a:prstGeom>
        </p:spPr>
      </p:pic>
      <p:sp>
        <p:nvSpPr>
          <p:cNvPr id="4" name="TextBox 3"/>
          <p:cNvSpPr txBox="1"/>
          <p:nvPr/>
        </p:nvSpPr>
        <p:spPr>
          <a:xfrm>
            <a:off x="-55606" y="3449935"/>
            <a:ext cx="1330412" cy="461665"/>
          </a:xfrm>
          <a:prstGeom prst="rect">
            <a:avLst/>
          </a:prstGeom>
          <a:noFill/>
        </p:spPr>
        <p:txBody>
          <a:bodyPr wrap="square" rtlCol="0">
            <a:spAutoFit/>
          </a:bodyPr>
          <a:lstStyle/>
          <a:p>
            <a:pPr algn="ctr"/>
            <a:r>
              <a:rPr lang="en-IN" sz="1200" b="1" i="1" dirty="0">
                <a:solidFill>
                  <a:srgbClr val="C00000"/>
                </a:solidFill>
                <a:latin typeface="Cambria" panose="02040503050406030204" pitchFamily="18" charset="0"/>
              </a:rPr>
              <a:t>Reaccredited</a:t>
            </a:r>
            <a:r>
              <a:rPr lang="en-IN" sz="1200" b="1" i="1" baseline="0" dirty="0">
                <a:solidFill>
                  <a:srgbClr val="C00000"/>
                </a:solidFill>
                <a:latin typeface="Cambria" panose="02040503050406030204" pitchFamily="18" charset="0"/>
              </a:rPr>
              <a:t> by NAAC with A+</a:t>
            </a:r>
            <a:endParaRPr lang="en-US" sz="1200" b="1" i="1" dirty="0">
              <a:solidFill>
                <a:srgbClr val="C00000"/>
              </a:solidFill>
              <a:latin typeface="Cambria" panose="02040503050406030204" pitchFamily="18" charset="0"/>
            </a:endParaRPr>
          </a:p>
        </p:txBody>
      </p:sp>
      <p:pic>
        <p:nvPicPr>
          <p:cNvPr id="13" name="Picture 12"/>
          <p:cNvPicPr/>
          <p:nvPr/>
        </p:nvPicPr>
        <p:blipFill>
          <a:blip r:embed="rId13">
            <a:extLst>
              <a:ext uri="{28A0092B-C50C-407E-A947-70E740481C1C}">
                <a14:useLocalDpi xmlns:a14="http://schemas.microsoft.com/office/drawing/2010/main" xmlns="" val="0"/>
              </a:ext>
            </a:extLst>
          </a:blip>
          <a:stretch>
            <a:fillRect/>
          </a:stretch>
        </p:blipFill>
        <p:spPr>
          <a:xfrm>
            <a:off x="181311" y="5316483"/>
            <a:ext cx="838199" cy="1576133"/>
          </a:xfrm>
          <a:prstGeom prst="rect">
            <a:avLst/>
          </a:prstGeom>
        </p:spPr>
      </p:pic>
      <p:sp>
        <p:nvSpPr>
          <p:cNvPr id="15" name="Text Box 1073741934"/>
          <p:cNvSpPr txBox="1"/>
          <p:nvPr/>
        </p:nvSpPr>
        <p:spPr>
          <a:xfrm>
            <a:off x="181311" y="4876800"/>
            <a:ext cx="838201" cy="457200"/>
          </a:xfrm>
          <a:prstGeom prst="rect">
            <a:avLst/>
          </a:prstGeom>
          <a:solidFill>
            <a:schemeClr val="accent6">
              <a:lumMod val="5000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000" b="1" dirty="0">
                <a:solidFill>
                  <a:srgbClr val="FFFFFF"/>
                </a:solidFill>
                <a:effectLst/>
                <a:latin typeface="Cambria" panose="02040503050406030204" pitchFamily="18" charset="0"/>
                <a:ea typeface="Arial" panose="020B0604020202020204" pitchFamily="34" charset="0"/>
              </a:rPr>
              <a:t>Presidency    Group</a:t>
            </a:r>
            <a:endParaRPr lang="en-US" sz="1000" dirty="0">
              <a:solidFill>
                <a:srgbClr val="000000"/>
              </a:solidFill>
              <a:effectLst/>
              <a:latin typeface="Arial" panose="020B0604020202020204" pitchFamily="34" charset="0"/>
              <a:ea typeface="Arial" panose="020B0604020202020204" pitchFamily="34" charset="0"/>
            </a:endParaRPr>
          </a:p>
        </p:txBody>
      </p:sp>
      <p:pic>
        <p:nvPicPr>
          <p:cNvPr id="17" name="Picture 16"/>
          <p:cNvPicPr>
            <a:picLocks noChangeAspect="1"/>
          </p:cNvPicPr>
          <p:nvPr/>
        </p:nvPicPr>
        <p:blipFill rotWithShape="1">
          <a:blip r:embed="rId1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t="2112" b="-1"/>
          <a:stretch/>
        </p:blipFill>
        <p:spPr>
          <a:xfrm>
            <a:off x="168611" y="2277966"/>
            <a:ext cx="940281" cy="843164"/>
          </a:xfrm>
          <a:prstGeom prst="rect">
            <a:avLst/>
          </a:prstGeom>
        </p:spPr>
      </p:pic>
      <p:cxnSp>
        <p:nvCxnSpPr>
          <p:cNvPr id="28" name="Straight Connector 27"/>
          <p:cNvCxnSpPr/>
          <p:nvPr/>
        </p:nvCxnSpPr>
        <p:spPr>
          <a:xfrm>
            <a:off x="0" y="6629738"/>
            <a:ext cx="148069" cy="676"/>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1AC0CEB4-3DAC-4F91-9D98-C072F68EB42C}"/>
              </a:ext>
            </a:extLst>
          </p:cNvPr>
          <p:cNvSpPr/>
          <p:nvPr userDrawn="1"/>
        </p:nvSpPr>
        <p:spPr>
          <a:xfrm>
            <a:off x="0" y="1007268"/>
            <a:ext cx="1200823" cy="457200"/>
          </a:xfrm>
          <a:prstGeom prst="rect">
            <a:avLst/>
          </a:prstGeom>
          <a:solidFill>
            <a:srgbClr val="FFD54F"/>
          </a:solidFill>
          <a:ln>
            <a:solidFill>
              <a:srgbClr val="FFD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Presidency College </a:t>
            </a:r>
          </a:p>
          <a:p>
            <a:pPr algn="ctr"/>
            <a:r>
              <a:rPr lang="en-US" sz="1000" dirty="0">
                <a:solidFill>
                  <a:srgbClr val="002060"/>
                </a:solidFill>
              </a:rPr>
              <a:t>(Autonomous)</a:t>
            </a:r>
            <a:endParaRPr lang="en-US" sz="1000" dirty="0">
              <a:solidFill>
                <a:srgbClr val="0070C0"/>
              </a:solidFill>
            </a:endParaRPr>
          </a:p>
        </p:txBody>
      </p:sp>
    </p:spTree>
    <p:extLst>
      <p:ext uri="{BB962C8B-B14F-4D97-AF65-F5344CB8AC3E}">
        <p14:creationId xmlns:p14="http://schemas.microsoft.com/office/powerpoint/2010/main" xmlns="" val="2570548585"/>
      </p:ext>
    </p:extLst>
  </p:cSld>
  <p:clrMap bg1="lt1" tx1="dk1" bg2="lt2" tx2="dk2" accent1="accent1" accent2="accent2" accent3="accent3" accent4="accent4" accent5="accent5" accent6="accent6" hlink="hlink" folHlink="folHlink"/>
  <p:sldLayoutIdLst>
    <p:sldLayoutId id="2147483777"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Lst>
  <p:hf sldNum="0" hdr="0" dt="0"/>
  <p:txStyles>
    <p:titleStyle>
      <a:lvl1pPr algn="l" defTabSz="914400" rtl="0" eaLnBrk="1" latinLnBrk="0" hangingPunct="1">
        <a:spcBef>
          <a:spcPct val="0"/>
        </a:spcBef>
        <a:buNone/>
        <a:defRPr sz="3600" b="1" kern="1200">
          <a:solidFill>
            <a:srgbClr val="00005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3628" y="990600"/>
            <a:ext cx="7772400" cy="1056409"/>
          </a:xfrm>
        </p:spPr>
        <p:txBody>
          <a:bodyPr>
            <a:normAutofit/>
          </a:bodyPr>
          <a:lstStyle/>
          <a:p>
            <a:pPr algn="ctr"/>
            <a:r>
              <a:rPr lang="en-IN" dirty="0"/>
              <a:t>Microeconomics</a:t>
            </a:r>
          </a:p>
        </p:txBody>
      </p:sp>
      <p:sp>
        <p:nvSpPr>
          <p:cNvPr id="3" name="Subtitle 2"/>
          <p:cNvSpPr>
            <a:spLocks noGrp="1"/>
          </p:cNvSpPr>
          <p:nvPr>
            <p:ph type="subTitle" idx="1"/>
          </p:nvPr>
        </p:nvSpPr>
        <p:spPr>
          <a:xfrm>
            <a:off x="1273628" y="2667000"/>
            <a:ext cx="7772400" cy="1219200"/>
          </a:xfrm>
        </p:spPr>
        <p:txBody>
          <a:bodyPr>
            <a:normAutofit/>
          </a:bodyPr>
          <a:lstStyle/>
          <a:p>
            <a:pPr algn="ctr"/>
            <a:r>
              <a:rPr lang="en-US" dirty="0" smtClean="0"/>
              <a:t>Competition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4714884"/>
            <a:ext cx="7696200" cy="1265228"/>
          </a:xfrm>
        </p:spPr>
        <p:txBody>
          <a:bodyPr>
            <a:normAutofit/>
          </a:bodyPr>
          <a:lstStyle/>
          <a:p>
            <a:r>
              <a:rPr lang="en-IN" sz="2400" dirty="0" smtClean="0">
                <a:solidFill>
                  <a:schemeClr val="tx1"/>
                </a:solidFill>
              </a:rPr>
              <a:t>In Perfect Competition, The revenue graph is AR</a:t>
            </a:r>
            <a:endParaRPr lang="en-US" sz="2400" dirty="0">
              <a:solidFill>
                <a:schemeClr val="tx1"/>
              </a:solidFill>
            </a:endParaRPr>
          </a:p>
        </p:txBody>
      </p:sp>
      <p:sp>
        <p:nvSpPr>
          <p:cNvPr id="3" name="Title 2"/>
          <p:cNvSpPr>
            <a:spLocks noGrp="1"/>
          </p:cNvSpPr>
          <p:nvPr>
            <p:ph type="title"/>
          </p:nvPr>
        </p:nvSpPr>
        <p:spPr/>
        <p:txBody>
          <a:bodyPr/>
          <a:lstStyle/>
          <a:p>
            <a:r>
              <a:rPr lang="en-IN" dirty="0" smtClean="0"/>
              <a:t>Graph of AR &amp; MR</a:t>
            </a:r>
            <a:endParaRPr lang="en-US" dirty="0"/>
          </a:p>
        </p:txBody>
      </p:sp>
      <p:pic>
        <p:nvPicPr>
          <p:cNvPr id="9218" name="Picture 2"/>
          <p:cNvPicPr>
            <a:picLocks noChangeAspect="1" noChangeArrowheads="1"/>
          </p:cNvPicPr>
          <p:nvPr/>
        </p:nvPicPr>
        <p:blipFill>
          <a:blip r:embed="rId2"/>
          <a:srcRect/>
          <a:stretch>
            <a:fillRect/>
          </a:stretch>
        </p:blipFill>
        <p:spPr bwMode="auto">
          <a:xfrm>
            <a:off x="2428860" y="1714488"/>
            <a:ext cx="4144506" cy="274321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428737"/>
            <a:ext cx="7696200" cy="4551376"/>
          </a:xfrm>
        </p:spPr>
        <p:txBody>
          <a:bodyPr>
            <a:normAutofit fontScale="92500" lnSpcReduction="20000"/>
          </a:bodyPr>
          <a:lstStyle/>
          <a:p>
            <a:r>
              <a:rPr lang="en-US" sz="2400" dirty="0" smtClean="0">
                <a:solidFill>
                  <a:schemeClr val="tx1"/>
                </a:solidFill>
              </a:rPr>
              <a:t>Profit is defined as the difference of total revenue (TR) over total cost (TC) of the firm.</a:t>
            </a:r>
          </a:p>
          <a:p>
            <a:endParaRPr lang="en-US" sz="2400" dirty="0" smtClean="0">
              <a:solidFill>
                <a:schemeClr val="tx1"/>
              </a:solidFill>
            </a:endParaRPr>
          </a:p>
          <a:p>
            <a:pPr algn="ctr"/>
            <a:r>
              <a:rPr lang="en-US" sz="2400" dirty="0" smtClean="0">
                <a:solidFill>
                  <a:srgbClr val="FF0000"/>
                </a:solidFill>
              </a:rPr>
              <a:t>Profit = TR – TC.</a:t>
            </a:r>
          </a:p>
          <a:p>
            <a:endParaRPr lang="en-US" sz="2400" dirty="0" smtClean="0">
              <a:solidFill>
                <a:schemeClr val="tx1"/>
              </a:solidFill>
            </a:endParaRPr>
          </a:p>
          <a:p>
            <a:r>
              <a:rPr lang="en-US" sz="2400" dirty="0" smtClean="0">
                <a:solidFill>
                  <a:schemeClr val="tx1"/>
                </a:solidFill>
              </a:rPr>
              <a:t>Economists often distinguish between </a:t>
            </a:r>
            <a:r>
              <a:rPr lang="en-US" sz="2400" dirty="0" smtClean="0">
                <a:solidFill>
                  <a:srgbClr val="FF0000"/>
                </a:solidFill>
              </a:rPr>
              <a:t>super normal profit </a:t>
            </a:r>
            <a:r>
              <a:rPr lang="en-US" sz="2400" dirty="0" smtClean="0">
                <a:solidFill>
                  <a:schemeClr val="tx1"/>
                </a:solidFill>
              </a:rPr>
              <a:t>and </a:t>
            </a:r>
            <a:r>
              <a:rPr lang="en-US" sz="2400" dirty="0" smtClean="0">
                <a:solidFill>
                  <a:srgbClr val="FF0000"/>
                </a:solidFill>
              </a:rPr>
              <a:t>normal profit. </a:t>
            </a:r>
          </a:p>
          <a:p>
            <a:endParaRPr lang="en-US" sz="2400" dirty="0" smtClean="0">
              <a:solidFill>
                <a:schemeClr val="tx1"/>
              </a:solidFill>
            </a:endParaRPr>
          </a:p>
          <a:p>
            <a:r>
              <a:rPr lang="en-US" sz="2400" dirty="0" smtClean="0">
                <a:solidFill>
                  <a:schemeClr val="tx1"/>
                </a:solidFill>
              </a:rPr>
              <a:t>Super normal profit is defined as the surplus of total revenue over total cost. This means total revenue is greater that total cost.</a:t>
            </a:r>
          </a:p>
          <a:p>
            <a:r>
              <a:rPr lang="en-IN" sz="2400" dirty="0" smtClean="0">
                <a:solidFill>
                  <a:schemeClr val="tx1"/>
                </a:solidFill>
              </a:rPr>
              <a:t>TR&gt;TC, Super Profit</a:t>
            </a:r>
          </a:p>
          <a:p>
            <a:r>
              <a:rPr lang="en-IN" sz="2400" dirty="0" smtClean="0">
                <a:solidFill>
                  <a:srgbClr val="FF0000"/>
                </a:solidFill>
              </a:rPr>
              <a:t>TR=TC, TR-TC= 0, Normal Profit</a:t>
            </a:r>
          </a:p>
          <a:p>
            <a:r>
              <a:rPr lang="en-IN" sz="2400" dirty="0" smtClean="0">
                <a:solidFill>
                  <a:schemeClr val="tx1"/>
                </a:solidFill>
              </a:rPr>
              <a:t>TR&lt;TC, Loss</a:t>
            </a:r>
            <a:endParaRPr lang="en-US" sz="2400" dirty="0">
              <a:solidFill>
                <a:schemeClr val="tx1"/>
              </a:solidFill>
            </a:endParaRPr>
          </a:p>
        </p:txBody>
      </p:sp>
      <p:sp>
        <p:nvSpPr>
          <p:cNvPr id="3" name="Title 2"/>
          <p:cNvSpPr>
            <a:spLocks noGrp="1"/>
          </p:cNvSpPr>
          <p:nvPr>
            <p:ph type="title"/>
          </p:nvPr>
        </p:nvSpPr>
        <p:spPr/>
        <p:txBody>
          <a:bodyPr/>
          <a:lstStyle/>
          <a:p>
            <a:r>
              <a:rPr lang="en-IN" dirty="0" smtClean="0"/>
              <a:t>Concept of Profits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285860"/>
            <a:ext cx="7696200" cy="4694253"/>
          </a:xfrm>
        </p:spPr>
        <p:txBody>
          <a:bodyPr>
            <a:normAutofit fontScale="92500" lnSpcReduction="10000"/>
          </a:bodyPr>
          <a:lstStyle/>
          <a:p>
            <a:pPr algn="just"/>
            <a:r>
              <a:rPr lang="en-US" sz="2800" dirty="0" smtClean="0">
                <a:solidFill>
                  <a:schemeClr val="tx1"/>
                </a:solidFill>
              </a:rPr>
              <a:t>If super normal profit exists at each unit of the output or at </a:t>
            </a:r>
            <a:r>
              <a:rPr lang="en-US" sz="2800" b="1" dirty="0" smtClean="0">
                <a:solidFill>
                  <a:schemeClr val="tx1"/>
                </a:solidFill>
              </a:rPr>
              <a:t>each quantity of the output </a:t>
            </a:r>
            <a:r>
              <a:rPr lang="en-US" sz="2800" dirty="0" smtClean="0">
                <a:solidFill>
                  <a:schemeClr val="tx1"/>
                </a:solidFill>
              </a:rPr>
              <a:t>then we must compare revenue and cost at each quantity. </a:t>
            </a:r>
          </a:p>
          <a:p>
            <a:pPr algn="just"/>
            <a:endParaRPr lang="en-US" sz="2800" dirty="0" smtClean="0">
              <a:solidFill>
                <a:schemeClr val="tx1"/>
              </a:solidFill>
            </a:endParaRPr>
          </a:p>
          <a:p>
            <a:pPr algn="just"/>
            <a:r>
              <a:rPr lang="en-US" sz="2800" dirty="0" smtClean="0">
                <a:solidFill>
                  <a:schemeClr val="tx1"/>
                </a:solidFill>
              </a:rPr>
              <a:t>You know that revenue per unit of the good is called average revenue (AR). </a:t>
            </a:r>
          </a:p>
          <a:p>
            <a:pPr algn="just"/>
            <a:r>
              <a:rPr lang="en-US" sz="2800" dirty="0" smtClean="0">
                <a:solidFill>
                  <a:schemeClr val="tx1"/>
                </a:solidFill>
              </a:rPr>
              <a:t>Similarly, cost per unit of the good is called average cost (AC). </a:t>
            </a:r>
          </a:p>
          <a:p>
            <a:pPr algn="just"/>
            <a:endParaRPr lang="en-US" sz="2800" dirty="0" smtClean="0">
              <a:solidFill>
                <a:schemeClr val="tx1"/>
              </a:solidFill>
            </a:endParaRPr>
          </a:p>
          <a:p>
            <a:pPr algn="just"/>
            <a:r>
              <a:rPr lang="en-US" sz="2800" dirty="0" smtClean="0">
                <a:solidFill>
                  <a:schemeClr val="tx1"/>
                </a:solidFill>
              </a:rPr>
              <a:t>If </a:t>
            </a:r>
            <a:r>
              <a:rPr lang="en-US" sz="2800" dirty="0" smtClean="0">
                <a:solidFill>
                  <a:srgbClr val="FF0000"/>
                </a:solidFill>
              </a:rPr>
              <a:t>AR – AC is positive </a:t>
            </a:r>
            <a:r>
              <a:rPr lang="en-US" sz="2800" dirty="0" smtClean="0">
                <a:solidFill>
                  <a:schemeClr val="tx1"/>
                </a:solidFill>
              </a:rPr>
              <a:t>or </a:t>
            </a:r>
            <a:r>
              <a:rPr lang="en-US" sz="2800" dirty="0" smtClean="0">
                <a:solidFill>
                  <a:srgbClr val="FF0000"/>
                </a:solidFill>
              </a:rPr>
              <a:t>AR &gt; AC </a:t>
            </a:r>
            <a:r>
              <a:rPr lang="en-US" sz="2800" dirty="0" smtClean="0">
                <a:solidFill>
                  <a:schemeClr val="tx1"/>
                </a:solidFill>
              </a:rPr>
              <a:t>then there will be </a:t>
            </a:r>
            <a:r>
              <a:rPr lang="en-US" sz="2800" dirty="0" smtClean="0">
                <a:solidFill>
                  <a:srgbClr val="FF0000"/>
                </a:solidFill>
              </a:rPr>
              <a:t>super profit.</a:t>
            </a:r>
            <a:endParaRPr lang="en-US" sz="2800" dirty="0">
              <a:solidFill>
                <a:srgbClr val="FF0000"/>
              </a:solidFill>
            </a:endParaRPr>
          </a:p>
        </p:txBody>
      </p:sp>
      <p:sp>
        <p:nvSpPr>
          <p:cNvPr id="3" name="Title 2"/>
          <p:cNvSpPr>
            <a:spLocks noGrp="1"/>
          </p:cNvSpPr>
          <p:nvPr>
            <p:ph type="title"/>
          </p:nvPr>
        </p:nvSpPr>
        <p:spPr/>
        <p:txBody>
          <a:bodyPr/>
          <a:lstStyle/>
          <a:p>
            <a:r>
              <a:rPr lang="en-IN" dirty="0" smtClean="0"/>
              <a:t>Super Profits Vs Normal Profits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357299"/>
            <a:ext cx="7696200" cy="4622814"/>
          </a:xfrm>
        </p:spPr>
        <p:txBody>
          <a:bodyPr>
            <a:normAutofit/>
          </a:bodyPr>
          <a:lstStyle/>
          <a:p>
            <a:r>
              <a:rPr lang="en-US" sz="2400" dirty="0" smtClean="0">
                <a:solidFill>
                  <a:schemeClr val="tx1"/>
                </a:solidFill>
              </a:rPr>
              <a:t>When total revenue equals total cost, the difference between them becomes zero.</a:t>
            </a:r>
          </a:p>
          <a:p>
            <a:endParaRPr lang="en-US" sz="2400" dirty="0" smtClean="0">
              <a:solidFill>
                <a:schemeClr val="tx1"/>
              </a:solidFill>
            </a:endParaRPr>
          </a:p>
          <a:p>
            <a:r>
              <a:rPr lang="en-US" sz="2400" dirty="0" smtClean="0">
                <a:solidFill>
                  <a:schemeClr val="tx1"/>
                </a:solidFill>
              </a:rPr>
              <a:t>Normal profit means </a:t>
            </a:r>
            <a:r>
              <a:rPr lang="en-US" sz="2400" dirty="0" smtClean="0">
                <a:solidFill>
                  <a:srgbClr val="FF0000"/>
                </a:solidFill>
              </a:rPr>
              <a:t>TR – TC = 0 </a:t>
            </a:r>
            <a:r>
              <a:rPr lang="en-US" sz="2400" dirty="0" smtClean="0">
                <a:solidFill>
                  <a:schemeClr val="tx1"/>
                </a:solidFill>
              </a:rPr>
              <a:t>or </a:t>
            </a:r>
            <a:r>
              <a:rPr lang="en-US" sz="2400" dirty="0" smtClean="0">
                <a:solidFill>
                  <a:srgbClr val="FF0000"/>
                </a:solidFill>
              </a:rPr>
              <a:t>TR = TC. </a:t>
            </a:r>
          </a:p>
          <a:p>
            <a:endParaRPr lang="en-US" sz="2400" dirty="0" smtClean="0">
              <a:solidFill>
                <a:schemeClr val="tx1"/>
              </a:solidFill>
            </a:endParaRPr>
          </a:p>
          <a:p>
            <a:r>
              <a:rPr lang="en-US" sz="2400" dirty="0" smtClean="0">
                <a:solidFill>
                  <a:schemeClr val="tx1"/>
                </a:solidFill>
              </a:rPr>
              <a:t>This also means that AR or P equals AC if we divide quantity. i.e. TR=TC or AR = AC </a:t>
            </a:r>
          </a:p>
          <a:p>
            <a:endParaRPr lang="en-US" sz="2400" dirty="0" smtClean="0">
              <a:solidFill>
                <a:schemeClr val="tx1"/>
              </a:solidFill>
            </a:endParaRPr>
          </a:p>
          <a:p>
            <a:r>
              <a:rPr lang="en-US" sz="2400" dirty="0" smtClean="0">
                <a:solidFill>
                  <a:schemeClr val="tx1"/>
                </a:solidFill>
              </a:rPr>
              <a:t>Loss: When the firm’s total cost exceeds total revenue , </a:t>
            </a:r>
          </a:p>
          <a:p>
            <a:r>
              <a:rPr lang="en-US" sz="2400" dirty="0" smtClean="0">
                <a:solidFill>
                  <a:schemeClr val="tx1"/>
                </a:solidFill>
              </a:rPr>
              <a:t>i.e. TC &gt; TR the firm incurs loss. </a:t>
            </a:r>
            <a:endParaRPr lang="en-US" sz="2400" dirty="0">
              <a:solidFill>
                <a:schemeClr val="tx1"/>
              </a:solidFill>
            </a:endParaRPr>
          </a:p>
        </p:txBody>
      </p:sp>
      <p:sp>
        <p:nvSpPr>
          <p:cNvPr id="3" name="Title 2"/>
          <p:cNvSpPr>
            <a:spLocks noGrp="1"/>
          </p:cNvSpPr>
          <p:nvPr>
            <p:ph type="title"/>
          </p:nvPr>
        </p:nvSpPr>
        <p:spPr/>
        <p:txBody>
          <a:bodyPr/>
          <a:lstStyle/>
          <a:p>
            <a:r>
              <a:rPr lang="en-IN" dirty="0" smtClean="0"/>
              <a:t>Normal Profits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500175"/>
            <a:ext cx="7696200" cy="4479938"/>
          </a:xfrm>
        </p:spPr>
        <p:txBody>
          <a:bodyPr>
            <a:normAutofit/>
          </a:bodyPr>
          <a:lstStyle/>
          <a:p>
            <a:r>
              <a:rPr lang="en-US" sz="2600" dirty="0" smtClean="0">
                <a:solidFill>
                  <a:schemeClr val="tx1"/>
                </a:solidFill>
                <a:latin typeface="Book Antiqua" pitchFamily="18" charset="0"/>
              </a:rPr>
              <a:t>1. Single Seller</a:t>
            </a:r>
          </a:p>
          <a:p>
            <a:r>
              <a:rPr lang="en-US" sz="2600" dirty="0" smtClean="0">
                <a:solidFill>
                  <a:schemeClr val="tx1"/>
                </a:solidFill>
                <a:latin typeface="Book Antiqua" pitchFamily="18" charset="0"/>
              </a:rPr>
              <a:t>2. No Close Substitute</a:t>
            </a:r>
          </a:p>
          <a:p>
            <a:r>
              <a:rPr lang="en-US" sz="2600" dirty="0" smtClean="0">
                <a:solidFill>
                  <a:schemeClr val="tx1"/>
                </a:solidFill>
                <a:latin typeface="Book Antiqua" pitchFamily="18" charset="0"/>
              </a:rPr>
              <a:t>3. No to Entry</a:t>
            </a:r>
          </a:p>
          <a:p>
            <a:r>
              <a:rPr lang="en-US" sz="2600" dirty="0" smtClean="0">
                <a:solidFill>
                  <a:schemeClr val="tx1"/>
                </a:solidFill>
                <a:latin typeface="Book Antiqua" pitchFamily="18" charset="0"/>
              </a:rPr>
              <a:t>4. Price Maker</a:t>
            </a:r>
          </a:p>
          <a:p>
            <a:r>
              <a:rPr lang="en-US" sz="2600" dirty="0" smtClean="0">
                <a:solidFill>
                  <a:schemeClr val="tx1"/>
                </a:solidFill>
                <a:latin typeface="Book Antiqua" pitchFamily="18" charset="0"/>
              </a:rPr>
              <a:t>5. Price Discrimination</a:t>
            </a:r>
            <a:endParaRPr lang="en-US" sz="2600" dirty="0">
              <a:solidFill>
                <a:schemeClr val="tx1"/>
              </a:solidFill>
              <a:latin typeface="Book Antiqua" pitchFamily="18" charset="0"/>
            </a:endParaRPr>
          </a:p>
        </p:txBody>
      </p:sp>
      <p:sp>
        <p:nvSpPr>
          <p:cNvPr id="3" name="Title 2"/>
          <p:cNvSpPr>
            <a:spLocks noGrp="1"/>
          </p:cNvSpPr>
          <p:nvPr>
            <p:ph type="title"/>
          </p:nvPr>
        </p:nvSpPr>
        <p:spPr/>
        <p:txBody>
          <a:bodyPr/>
          <a:lstStyle/>
          <a:p>
            <a:r>
              <a:rPr lang="en-IN" dirty="0" smtClean="0"/>
              <a:t>Monopoly: characteristics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pPr algn="just"/>
            <a:r>
              <a:rPr lang="en-US" sz="2400" dirty="0" smtClean="0">
                <a:solidFill>
                  <a:schemeClr val="tx1"/>
                </a:solidFill>
              </a:rPr>
              <a:t>A monopolist has full control over the price, therefore, he can sell more by lowering the price. This makes the demand curve downward sloping. As there is no competition of the firm in the market, demand curve is in elastic.</a:t>
            </a:r>
            <a:endParaRPr lang="en-US" sz="2400" dirty="0">
              <a:solidFill>
                <a:schemeClr val="tx1"/>
              </a:solidFill>
            </a:endParaRPr>
          </a:p>
        </p:txBody>
      </p:sp>
      <p:sp>
        <p:nvSpPr>
          <p:cNvPr id="3" name="Title 2"/>
          <p:cNvSpPr>
            <a:spLocks noGrp="1"/>
          </p:cNvSpPr>
          <p:nvPr>
            <p:ph type="title"/>
          </p:nvPr>
        </p:nvSpPr>
        <p:spPr/>
        <p:txBody>
          <a:bodyPr/>
          <a:lstStyle/>
          <a:p>
            <a:r>
              <a:rPr lang="en-US" dirty="0" smtClean="0"/>
              <a:t>Shape of Demand Curve</a:t>
            </a:r>
            <a:endParaRPr lang="en-US" dirty="0"/>
          </a:p>
        </p:txBody>
      </p:sp>
      <p:pic>
        <p:nvPicPr>
          <p:cNvPr id="1026" name="Picture 2"/>
          <p:cNvPicPr>
            <a:picLocks noChangeAspect="1" noChangeArrowheads="1"/>
          </p:cNvPicPr>
          <p:nvPr/>
        </p:nvPicPr>
        <p:blipFill>
          <a:blip r:embed="rId2"/>
          <a:srcRect/>
          <a:stretch>
            <a:fillRect/>
          </a:stretch>
        </p:blipFill>
        <p:spPr bwMode="auto">
          <a:xfrm>
            <a:off x="2857488" y="1357298"/>
            <a:ext cx="3719528" cy="321385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IN" sz="2800" dirty="0" smtClean="0">
                <a:solidFill>
                  <a:schemeClr val="tx1"/>
                </a:solidFill>
              </a:rPr>
              <a:t>Revenue Curves</a:t>
            </a:r>
            <a:endParaRPr lang="en-US" sz="2800" dirty="0">
              <a:solidFill>
                <a:schemeClr val="tx1"/>
              </a:solidFill>
            </a:endParaRPr>
          </a:p>
        </p:txBody>
      </p:sp>
      <p:sp>
        <p:nvSpPr>
          <p:cNvPr id="3" name="Title 2"/>
          <p:cNvSpPr>
            <a:spLocks noGrp="1"/>
          </p:cNvSpPr>
          <p:nvPr>
            <p:ph type="title"/>
          </p:nvPr>
        </p:nvSpPr>
        <p:spPr/>
        <p:txBody>
          <a:bodyPr/>
          <a:lstStyle/>
          <a:p>
            <a:r>
              <a:rPr lang="en-IN" dirty="0" smtClean="0"/>
              <a:t>Perfect Competition Vs Monopoly</a:t>
            </a:r>
            <a:endParaRPr lang="en-US" dirty="0"/>
          </a:p>
        </p:txBody>
      </p:sp>
      <p:pic>
        <p:nvPicPr>
          <p:cNvPr id="2050" name="Picture 2"/>
          <p:cNvPicPr>
            <a:picLocks noChangeAspect="1" noChangeArrowheads="1"/>
          </p:cNvPicPr>
          <p:nvPr/>
        </p:nvPicPr>
        <p:blipFill>
          <a:blip r:embed="rId2"/>
          <a:srcRect/>
          <a:stretch>
            <a:fillRect/>
          </a:stretch>
        </p:blipFill>
        <p:spPr bwMode="auto">
          <a:xfrm>
            <a:off x="1285853" y="1500174"/>
            <a:ext cx="7715304" cy="27813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IN" sz="2400" dirty="0" smtClean="0">
                <a:solidFill>
                  <a:schemeClr val="tx1"/>
                </a:solidFill>
              </a:rPr>
              <a:t>AC and MC : AC is Cup shaped Curve, MR is a Nike symbol</a:t>
            </a:r>
            <a:endParaRPr lang="en-US" sz="2400" dirty="0">
              <a:solidFill>
                <a:schemeClr val="tx1"/>
              </a:solidFill>
            </a:endParaRPr>
          </a:p>
        </p:txBody>
      </p:sp>
      <p:sp>
        <p:nvSpPr>
          <p:cNvPr id="3" name="Title 2"/>
          <p:cNvSpPr>
            <a:spLocks noGrp="1"/>
          </p:cNvSpPr>
          <p:nvPr>
            <p:ph type="title"/>
          </p:nvPr>
        </p:nvSpPr>
        <p:spPr/>
        <p:txBody>
          <a:bodyPr/>
          <a:lstStyle/>
          <a:p>
            <a:r>
              <a:rPr lang="en-IN" dirty="0" smtClean="0"/>
              <a:t>Cost Curves</a:t>
            </a:r>
            <a:endParaRPr lang="en-US" dirty="0"/>
          </a:p>
        </p:txBody>
      </p:sp>
      <p:pic>
        <p:nvPicPr>
          <p:cNvPr id="3075" name="Picture 3"/>
          <p:cNvPicPr>
            <a:picLocks noChangeAspect="1" noChangeArrowheads="1"/>
          </p:cNvPicPr>
          <p:nvPr/>
        </p:nvPicPr>
        <p:blipFill>
          <a:blip r:embed="rId2"/>
          <a:srcRect/>
          <a:stretch>
            <a:fillRect/>
          </a:stretch>
        </p:blipFill>
        <p:spPr bwMode="auto">
          <a:xfrm>
            <a:off x="2786050" y="1500174"/>
            <a:ext cx="3929090" cy="308714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4929198"/>
            <a:ext cx="7696200" cy="1050914"/>
          </a:xfrm>
        </p:spPr>
        <p:txBody>
          <a:bodyPr>
            <a:normAutofit/>
          </a:bodyPr>
          <a:lstStyle/>
          <a:p>
            <a:r>
              <a:rPr lang="en-IN" sz="2400" dirty="0" smtClean="0">
                <a:solidFill>
                  <a:schemeClr val="tx1"/>
                </a:solidFill>
              </a:rPr>
              <a:t>Perfect competition: Revenue curve is a straight line, Costs AC &amp; MC just cuts the AR-MR Line.</a:t>
            </a:r>
            <a:endParaRPr lang="en-US" sz="2400" dirty="0">
              <a:solidFill>
                <a:schemeClr val="tx1"/>
              </a:solidFill>
            </a:endParaRPr>
          </a:p>
        </p:txBody>
      </p:sp>
      <p:sp>
        <p:nvSpPr>
          <p:cNvPr id="3" name="Title 2"/>
          <p:cNvSpPr>
            <a:spLocks noGrp="1"/>
          </p:cNvSpPr>
          <p:nvPr>
            <p:ph type="title"/>
          </p:nvPr>
        </p:nvSpPr>
        <p:spPr/>
        <p:txBody>
          <a:bodyPr/>
          <a:lstStyle/>
          <a:p>
            <a:r>
              <a:rPr lang="en-IN" dirty="0" smtClean="0"/>
              <a:t>Interaction of Revenue &amp; Costs</a:t>
            </a:r>
            <a:endParaRPr lang="en-US" dirty="0"/>
          </a:p>
        </p:txBody>
      </p:sp>
      <p:pic>
        <p:nvPicPr>
          <p:cNvPr id="4099" name="Picture 3"/>
          <p:cNvPicPr>
            <a:picLocks noChangeAspect="1" noChangeArrowheads="1"/>
          </p:cNvPicPr>
          <p:nvPr/>
        </p:nvPicPr>
        <p:blipFill>
          <a:blip r:embed="rId2"/>
          <a:srcRect/>
          <a:stretch>
            <a:fillRect/>
          </a:stretch>
        </p:blipFill>
        <p:spPr bwMode="auto">
          <a:xfrm>
            <a:off x="2143108" y="1857364"/>
            <a:ext cx="4829175" cy="26955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IN" dirty="0" smtClean="0"/>
              <a:t>Graph observation:</a:t>
            </a:r>
            <a:endParaRPr lang="en-US" dirty="0"/>
          </a:p>
        </p:txBody>
      </p:sp>
      <p:pic>
        <p:nvPicPr>
          <p:cNvPr id="5122" name="Picture 2"/>
          <p:cNvPicPr>
            <a:picLocks noChangeAspect="1" noChangeArrowheads="1"/>
          </p:cNvPicPr>
          <p:nvPr/>
        </p:nvPicPr>
        <p:blipFill>
          <a:blip r:embed="rId2"/>
          <a:srcRect/>
          <a:stretch>
            <a:fillRect/>
          </a:stretch>
        </p:blipFill>
        <p:spPr bwMode="auto">
          <a:xfrm>
            <a:off x="2143108" y="1357298"/>
            <a:ext cx="4648200" cy="29337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285861"/>
            <a:ext cx="7696200" cy="4694252"/>
          </a:xfrm>
        </p:spPr>
        <p:txBody>
          <a:bodyPr>
            <a:normAutofit/>
          </a:bodyPr>
          <a:lstStyle/>
          <a:p>
            <a:r>
              <a:rPr lang="en-US" sz="2800" dirty="0" smtClean="0">
                <a:solidFill>
                  <a:schemeClr val="tx1"/>
                </a:solidFill>
              </a:rPr>
              <a:t>(a) Buyers and Sellers – Price transparency</a:t>
            </a:r>
          </a:p>
          <a:p>
            <a:r>
              <a:rPr lang="en-US" sz="2800" dirty="0" smtClean="0">
                <a:solidFill>
                  <a:schemeClr val="tx1"/>
                </a:solidFill>
              </a:rPr>
              <a:t>(b) Area-- APMC</a:t>
            </a:r>
          </a:p>
          <a:p>
            <a:r>
              <a:rPr lang="en-US" sz="2800" dirty="0" smtClean="0">
                <a:solidFill>
                  <a:schemeClr val="tx1"/>
                </a:solidFill>
              </a:rPr>
              <a:t>(c) Commodity – </a:t>
            </a:r>
            <a:r>
              <a:rPr lang="en-US" dirty="0" smtClean="0">
                <a:solidFill>
                  <a:schemeClr val="tx1"/>
                </a:solidFill>
              </a:rPr>
              <a:t>Perishable goods/Durable Goods/ non-durable</a:t>
            </a:r>
          </a:p>
          <a:p>
            <a:r>
              <a:rPr lang="en-US" sz="2800" dirty="0" smtClean="0">
                <a:solidFill>
                  <a:schemeClr val="tx1"/>
                </a:solidFill>
              </a:rPr>
              <a:t>(d) Different forms of Competition</a:t>
            </a:r>
          </a:p>
          <a:p>
            <a:r>
              <a:rPr lang="en-US" sz="2800" dirty="0" smtClean="0">
                <a:solidFill>
                  <a:schemeClr val="tx1"/>
                </a:solidFill>
              </a:rPr>
              <a:t>(e) Money transaction</a:t>
            </a:r>
          </a:p>
          <a:p>
            <a:endParaRPr lang="en-IN" sz="2800" dirty="0" smtClean="0">
              <a:solidFill>
                <a:schemeClr val="tx1"/>
              </a:solidFill>
            </a:endParaRPr>
          </a:p>
          <a:p>
            <a:r>
              <a:rPr lang="en-IN" sz="2800" dirty="0" smtClean="0">
                <a:solidFill>
                  <a:schemeClr val="tx1"/>
                </a:solidFill>
              </a:rPr>
              <a:t>Group of Firms--Industry</a:t>
            </a:r>
            <a:endParaRPr lang="en-US" sz="2800" dirty="0">
              <a:solidFill>
                <a:schemeClr val="tx1"/>
              </a:solidFill>
            </a:endParaRPr>
          </a:p>
        </p:txBody>
      </p:sp>
      <p:sp>
        <p:nvSpPr>
          <p:cNvPr id="3" name="Title 2"/>
          <p:cNvSpPr>
            <a:spLocks noGrp="1"/>
          </p:cNvSpPr>
          <p:nvPr>
            <p:ph type="title"/>
          </p:nvPr>
        </p:nvSpPr>
        <p:spPr/>
        <p:txBody>
          <a:bodyPr/>
          <a:lstStyle/>
          <a:p>
            <a:r>
              <a:rPr lang="en-IN" dirty="0" smtClean="0"/>
              <a:t>Markets: Features &amp; Characteristics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r>
              <a:rPr lang="en-IN" sz="2400" dirty="0" smtClean="0">
                <a:solidFill>
                  <a:schemeClr val="tx1"/>
                </a:solidFill>
              </a:rPr>
              <a:t>No possibility of Shaded area in Perfect Competition</a:t>
            </a:r>
          </a:p>
          <a:p>
            <a:endParaRPr lang="en-IN" sz="2400" dirty="0" smtClean="0">
              <a:solidFill>
                <a:schemeClr val="tx1"/>
              </a:solidFill>
            </a:endParaRPr>
          </a:p>
          <a:p>
            <a:r>
              <a:rPr lang="en-IN" sz="2400" dirty="0" smtClean="0">
                <a:solidFill>
                  <a:schemeClr val="tx1"/>
                </a:solidFill>
              </a:rPr>
              <a:t>There is no Super profit. </a:t>
            </a:r>
            <a:r>
              <a:rPr lang="en-IN" sz="2400" dirty="0" smtClean="0">
                <a:solidFill>
                  <a:srgbClr val="FF0000"/>
                </a:solidFill>
              </a:rPr>
              <a:t>“ A firm in Perfect competition can earn only Normal Profit”</a:t>
            </a:r>
            <a:endParaRPr lang="en-US" sz="2400" dirty="0">
              <a:solidFill>
                <a:srgbClr val="FF0000"/>
              </a:solidFill>
            </a:endParaRPr>
          </a:p>
        </p:txBody>
      </p:sp>
      <p:sp>
        <p:nvSpPr>
          <p:cNvPr id="3" name="Title 2"/>
          <p:cNvSpPr>
            <a:spLocks noGrp="1"/>
          </p:cNvSpPr>
          <p:nvPr>
            <p:ph type="title"/>
          </p:nvPr>
        </p:nvSpPr>
        <p:spPr/>
        <p:txBody>
          <a:bodyPr/>
          <a:lstStyle/>
          <a:p>
            <a:r>
              <a:rPr lang="en-IN" dirty="0" smtClean="0"/>
              <a:t>Shaded Area</a:t>
            </a:r>
            <a:endParaRPr lang="en-US" dirty="0"/>
          </a:p>
        </p:txBody>
      </p:sp>
      <p:pic>
        <p:nvPicPr>
          <p:cNvPr id="6146" name="Picture 2"/>
          <p:cNvPicPr>
            <a:picLocks noChangeAspect="1" noChangeArrowheads="1"/>
          </p:cNvPicPr>
          <p:nvPr/>
        </p:nvPicPr>
        <p:blipFill>
          <a:blip r:embed="rId2"/>
          <a:srcRect/>
          <a:stretch>
            <a:fillRect/>
          </a:stretch>
        </p:blipFill>
        <p:spPr bwMode="auto">
          <a:xfrm>
            <a:off x="2214546" y="1428736"/>
            <a:ext cx="4733925" cy="28860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357299"/>
            <a:ext cx="7696200" cy="4622814"/>
          </a:xfrm>
        </p:spPr>
        <p:txBody>
          <a:bodyPr>
            <a:normAutofit lnSpcReduction="10000"/>
          </a:bodyPr>
          <a:lstStyle/>
          <a:p>
            <a:pPr marL="342900" indent="-342900">
              <a:buAutoNum type="arabicPeriod"/>
            </a:pPr>
            <a:r>
              <a:rPr lang="en-US" sz="2400" dirty="0" smtClean="0">
                <a:solidFill>
                  <a:schemeClr val="tx1"/>
                </a:solidFill>
                <a:latin typeface="Book Antiqua" pitchFamily="18" charset="0"/>
              </a:rPr>
              <a:t>The average cost of a firm is 10. It sold 10 units at a price of 10. What type of profit did the firm earn? </a:t>
            </a:r>
          </a:p>
          <a:p>
            <a:pPr marL="342900" indent="-342900"/>
            <a:r>
              <a:rPr lang="en-IN" sz="2400" dirty="0" smtClean="0">
                <a:solidFill>
                  <a:srgbClr val="FF0000"/>
                </a:solidFill>
                <a:latin typeface="Book Antiqua" pitchFamily="18" charset="0"/>
              </a:rPr>
              <a:t>	Normal profit=&gt; P=AC </a:t>
            </a:r>
            <a:endParaRPr lang="en-US" dirty="0" smtClean="0">
              <a:solidFill>
                <a:srgbClr val="FF0000"/>
              </a:solidFill>
              <a:latin typeface="Book Antiqua" pitchFamily="18" charset="0"/>
            </a:endParaRPr>
          </a:p>
          <a:p>
            <a:pPr marL="342900" indent="-342900">
              <a:buAutoNum type="arabicPeriod"/>
            </a:pPr>
            <a:endParaRPr lang="en-US" sz="2400" dirty="0" smtClean="0">
              <a:solidFill>
                <a:schemeClr val="tx1"/>
              </a:solidFill>
              <a:latin typeface="Book Antiqua" pitchFamily="18" charset="0"/>
            </a:endParaRPr>
          </a:p>
          <a:p>
            <a:pPr marL="342900" indent="-342900"/>
            <a:r>
              <a:rPr lang="en-US" sz="2400" dirty="0" smtClean="0">
                <a:solidFill>
                  <a:schemeClr val="tx1"/>
                </a:solidFill>
                <a:latin typeface="Book Antiqua" pitchFamily="18" charset="0"/>
              </a:rPr>
              <a:t>2. If TR &gt; TC, then there is normal profit. </a:t>
            </a:r>
          </a:p>
          <a:p>
            <a:pPr marL="685800" lvl="1" indent="-342900"/>
            <a:r>
              <a:rPr lang="en-US" sz="2100" dirty="0" smtClean="0">
                <a:solidFill>
                  <a:schemeClr val="tx1"/>
                </a:solidFill>
                <a:latin typeface="Book Antiqua" pitchFamily="18" charset="0"/>
              </a:rPr>
              <a:t>							True of </a:t>
            </a:r>
            <a:r>
              <a:rPr lang="en-US" sz="2100" dirty="0" smtClean="0">
                <a:solidFill>
                  <a:srgbClr val="FF0000"/>
                </a:solidFill>
                <a:latin typeface="Book Antiqua" pitchFamily="18" charset="0"/>
              </a:rPr>
              <a:t>false</a:t>
            </a:r>
            <a:r>
              <a:rPr lang="en-US" sz="2100" dirty="0" smtClean="0">
                <a:solidFill>
                  <a:schemeClr val="tx1"/>
                </a:solidFill>
                <a:latin typeface="Book Antiqua" pitchFamily="18" charset="0"/>
              </a:rPr>
              <a:t> </a:t>
            </a:r>
          </a:p>
          <a:p>
            <a:pPr marL="342900" indent="-342900">
              <a:buAutoNum type="arabicPeriod"/>
            </a:pPr>
            <a:endParaRPr lang="en-US" sz="2400" dirty="0" smtClean="0">
              <a:solidFill>
                <a:schemeClr val="tx1"/>
              </a:solidFill>
              <a:latin typeface="Book Antiqua" pitchFamily="18" charset="0"/>
            </a:endParaRPr>
          </a:p>
          <a:p>
            <a:pPr marL="342900" indent="-342900"/>
            <a:r>
              <a:rPr lang="en-US" sz="2400" dirty="0" smtClean="0">
                <a:solidFill>
                  <a:schemeClr val="tx1"/>
                </a:solidFill>
                <a:latin typeface="Book Antiqua" pitchFamily="18" charset="0"/>
              </a:rPr>
              <a:t>3. If TR = TC, then there is super normal profit. </a:t>
            </a:r>
          </a:p>
          <a:p>
            <a:pPr marL="685800" lvl="1" indent="-342900"/>
            <a:r>
              <a:rPr lang="en-US" sz="2100" dirty="0" smtClean="0">
                <a:solidFill>
                  <a:schemeClr val="tx1"/>
                </a:solidFill>
                <a:latin typeface="Book Antiqua" pitchFamily="18" charset="0"/>
              </a:rPr>
              <a:t>							True or </a:t>
            </a:r>
            <a:r>
              <a:rPr lang="en-US" sz="2100" dirty="0" smtClean="0">
                <a:solidFill>
                  <a:srgbClr val="FF0000"/>
                </a:solidFill>
                <a:latin typeface="Book Antiqua" pitchFamily="18" charset="0"/>
              </a:rPr>
              <a:t>false. </a:t>
            </a:r>
          </a:p>
          <a:p>
            <a:pPr marL="342900" indent="-342900">
              <a:buAutoNum type="arabicPeriod"/>
            </a:pPr>
            <a:endParaRPr lang="en-US" sz="2400" dirty="0" smtClean="0">
              <a:solidFill>
                <a:schemeClr val="tx1"/>
              </a:solidFill>
              <a:latin typeface="Book Antiqua" pitchFamily="18" charset="0"/>
            </a:endParaRPr>
          </a:p>
          <a:p>
            <a:pPr marL="342900" indent="-342900"/>
            <a:r>
              <a:rPr lang="en-US" sz="2400" dirty="0" smtClean="0">
                <a:solidFill>
                  <a:schemeClr val="tx1"/>
                </a:solidFill>
                <a:latin typeface="Book Antiqua" pitchFamily="18" charset="0"/>
              </a:rPr>
              <a:t>4. If AR &lt; AC, then there is loss. </a:t>
            </a:r>
          </a:p>
          <a:p>
            <a:pPr marL="685800" lvl="1" indent="-342900"/>
            <a:r>
              <a:rPr lang="en-US" sz="2100" dirty="0" smtClean="0">
                <a:solidFill>
                  <a:schemeClr val="tx1"/>
                </a:solidFill>
                <a:latin typeface="Book Antiqua" pitchFamily="18" charset="0"/>
              </a:rPr>
              <a:t>							</a:t>
            </a:r>
            <a:r>
              <a:rPr lang="en-US" sz="2100" dirty="0" smtClean="0">
                <a:solidFill>
                  <a:srgbClr val="FF0000"/>
                </a:solidFill>
                <a:latin typeface="Book Antiqua" pitchFamily="18" charset="0"/>
              </a:rPr>
              <a:t>True</a:t>
            </a:r>
            <a:r>
              <a:rPr lang="en-US" sz="2100" dirty="0" smtClean="0">
                <a:solidFill>
                  <a:schemeClr val="tx1"/>
                </a:solidFill>
                <a:latin typeface="Book Antiqua" pitchFamily="18" charset="0"/>
              </a:rPr>
              <a:t> or false</a:t>
            </a:r>
            <a:endParaRPr lang="en-US" sz="2100" dirty="0">
              <a:solidFill>
                <a:schemeClr val="tx1"/>
              </a:solidFill>
              <a:latin typeface="Book Antiqua" pitchFamily="18" charset="0"/>
            </a:endParaRPr>
          </a:p>
        </p:txBody>
      </p:sp>
      <p:sp>
        <p:nvSpPr>
          <p:cNvPr id="3" name="Title 2"/>
          <p:cNvSpPr>
            <a:spLocks noGrp="1"/>
          </p:cNvSpPr>
          <p:nvPr>
            <p:ph type="title"/>
          </p:nvPr>
        </p:nvSpPr>
        <p:spPr/>
        <p:txBody>
          <a:bodyPr/>
          <a:lstStyle/>
          <a:p>
            <a:r>
              <a:rPr lang="en-IN" dirty="0" smtClean="0"/>
              <a:t>Quiz:</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5357826"/>
            <a:ext cx="7696200" cy="857256"/>
          </a:xfrm>
        </p:spPr>
        <p:txBody>
          <a:bodyPr>
            <a:normAutofit/>
          </a:bodyPr>
          <a:lstStyle/>
          <a:p>
            <a:r>
              <a:rPr lang="en-IN" b="1" dirty="0" smtClean="0">
                <a:solidFill>
                  <a:srgbClr val="002060"/>
                </a:solidFill>
              </a:rPr>
              <a:t>Profit = Total Revenue – Total Cost</a:t>
            </a:r>
          </a:p>
          <a:p>
            <a:r>
              <a:rPr lang="en-IN" b="1" dirty="0" smtClean="0">
                <a:solidFill>
                  <a:srgbClr val="FF0000"/>
                </a:solidFill>
              </a:rPr>
              <a:t>Demand Curve is given by the AR</a:t>
            </a:r>
            <a:endParaRPr lang="en-US" b="1" dirty="0">
              <a:solidFill>
                <a:srgbClr val="FF0000"/>
              </a:solidFill>
            </a:endParaRPr>
          </a:p>
        </p:txBody>
      </p:sp>
      <p:sp>
        <p:nvSpPr>
          <p:cNvPr id="3" name="Title 2"/>
          <p:cNvSpPr>
            <a:spLocks noGrp="1"/>
          </p:cNvSpPr>
          <p:nvPr>
            <p:ph type="title"/>
          </p:nvPr>
        </p:nvSpPr>
        <p:spPr/>
        <p:txBody>
          <a:bodyPr>
            <a:normAutofit/>
          </a:bodyPr>
          <a:lstStyle/>
          <a:p>
            <a:r>
              <a:rPr lang="en-US" sz="2400" dirty="0" smtClean="0"/>
              <a:t>PROFIT MAXIMIZATION OF A COMPETITIVE FIRM</a:t>
            </a:r>
            <a:endParaRPr lang="en-US" sz="2400" dirty="0"/>
          </a:p>
        </p:txBody>
      </p:sp>
      <p:sp>
        <p:nvSpPr>
          <p:cNvPr id="4" name="Rectangle 3"/>
          <p:cNvSpPr/>
          <p:nvPr/>
        </p:nvSpPr>
        <p:spPr>
          <a:xfrm>
            <a:off x="1285852" y="1357298"/>
            <a:ext cx="4453615" cy="369332"/>
          </a:xfrm>
          <a:prstGeom prst="rect">
            <a:avLst/>
          </a:prstGeom>
        </p:spPr>
        <p:txBody>
          <a:bodyPr wrap="square">
            <a:spAutoFit/>
          </a:bodyPr>
          <a:lstStyle/>
          <a:p>
            <a:r>
              <a:rPr lang="en-US" b="1" dirty="0" smtClean="0"/>
              <a:t>TR and TC approach</a:t>
            </a:r>
            <a:endParaRPr lang="en-US" b="1" dirty="0"/>
          </a:p>
        </p:txBody>
      </p:sp>
      <p:pic>
        <p:nvPicPr>
          <p:cNvPr id="1026" name="Picture 2"/>
          <p:cNvPicPr>
            <a:picLocks noChangeAspect="1" noChangeArrowheads="1"/>
          </p:cNvPicPr>
          <p:nvPr/>
        </p:nvPicPr>
        <p:blipFill>
          <a:blip r:embed="rId2"/>
          <a:srcRect/>
          <a:stretch>
            <a:fillRect/>
          </a:stretch>
        </p:blipFill>
        <p:spPr bwMode="auto">
          <a:xfrm>
            <a:off x="2285984" y="1643050"/>
            <a:ext cx="4041506" cy="3776678"/>
          </a:xfrm>
          <a:prstGeom prst="rect">
            <a:avLst/>
          </a:prstGeom>
          <a:noFill/>
          <a:ln w="9525">
            <a:noFill/>
            <a:miter lim="800000"/>
            <a:headEnd/>
            <a:tailEnd/>
          </a:ln>
          <a:effectLst/>
        </p:spPr>
      </p:pic>
      <p:sp>
        <p:nvSpPr>
          <p:cNvPr id="6" name="TextBox 5"/>
          <p:cNvSpPr txBox="1"/>
          <p:nvPr/>
        </p:nvSpPr>
        <p:spPr>
          <a:xfrm>
            <a:off x="6572264" y="1643050"/>
            <a:ext cx="2491108" cy="1477328"/>
          </a:xfrm>
          <a:prstGeom prst="rect">
            <a:avLst/>
          </a:prstGeom>
          <a:noFill/>
        </p:spPr>
        <p:txBody>
          <a:bodyPr wrap="square" rtlCol="0">
            <a:spAutoFit/>
          </a:bodyPr>
          <a:lstStyle/>
          <a:p>
            <a:r>
              <a:rPr lang="en-IN" dirty="0" smtClean="0"/>
              <a:t>2 Approach to </a:t>
            </a:r>
          </a:p>
          <a:p>
            <a:r>
              <a:rPr lang="en-IN" dirty="0" smtClean="0"/>
              <a:t>Profit Maximization</a:t>
            </a:r>
          </a:p>
          <a:p>
            <a:endParaRPr lang="en-IN" dirty="0" smtClean="0"/>
          </a:p>
          <a:p>
            <a:pPr marL="342900" indent="-342900">
              <a:buAutoNum type="arabicPeriod"/>
            </a:pPr>
            <a:r>
              <a:rPr lang="en-IN" dirty="0" smtClean="0"/>
              <a:t>TR-TC Approach</a:t>
            </a:r>
          </a:p>
          <a:p>
            <a:pPr marL="342900" indent="-342900">
              <a:buAutoNum type="arabicPeriod"/>
            </a:pPr>
            <a:r>
              <a:rPr lang="en-IN" dirty="0" smtClean="0"/>
              <a:t>MR-MC Approach</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4857760"/>
            <a:ext cx="7696200" cy="1122352"/>
          </a:xfrm>
        </p:spPr>
        <p:txBody>
          <a:bodyPr/>
          <a:lstStyle/>
          <a:p>
            <a:r>
              <a:rPr lang="en-IN" dirty="0" smtClean="0">
                <a:solidFill>
                  <a:schemeClr val="tx1"/>
                </a:solidFill>
              </a:rPr>
              <a:t>Graph: Quantity on X axis, TR and TC on Y axis.</a:t>
            </a:r>
            <a:endParaRPr lang="en-US" dirty="0">
              <a:solidFill>
                <a:schemeClr val="tx1"/>
              </a:solidFill>
            </a:endParaRPr>
          </a:p>
        </p:txBody>
      </p:sp>
      <p:sp>
        <p:nvSpPr>
          <p:cNvPr id="3" name="Title 2"/>
          <p:cNvSpPr>
            <a:spLocks noGrp="1"/>
          </p:cNvSpPr>
          <p:nvPr>
            <p:ph type="title"/>
          </p:nvPr>
        </p:nvSpPr>
        <p:spPr>
          <a:xfrm>
            <a:off x="1285852" y="228600"/>
            <a:ext cx="7705748" cy="838200"/>
          </a:xfrm>
        </p:spPr>
        <p:txBody>
          <a:bodyPr>
            <a:normAutofit/>
          </a:bodyPr>
          <a:lstStyle/>
          <a:p>
            <a:r>
              <a:rPr lang="en-IN" dirty="0" smtClean="0"/>
              <a:t>Derivation of Profits using TR-TC Approach</a:t>
            </a:r>
            <a:endParaRPr lang="en-US" dirty="0"/>
          </a:p>
        </p:txBody>
      </p:sp>
      <p:pic>
        <p:nvPicPr>
          <p:cNvPr id="2050" name="Picture 2"/>
          <p:cNvPicPr>
            <a:picLocks noChangeAspect="1" noChangeArrowheads="1"/>
          </p:cNvPicPr>
          <p:nvPr/>
        </p:nvPicPr>
        <p:blipFill>
          <a:blip r:embed="rId2"/>
          <a:srcRect/>
          <a:stretch>
            <a:fillRect/>
          </a:stretch>
        </p:blipFill>
        <p:spPr bwMode="auto">
          <a:xfrm>
            <a:off x="1500166" y="1357298"/>
            <a:ext cx="6580869" cy="335758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5143512"/>
            <a:ext cx="7696200" cy="836600"/>
          </a:xfrm>
        </p:spPr>
        <p:txBody>
          <a:bodyPr>
            <a:normAutofit/>
          </a:bodyPr>
          <a:lstStyle/>
          <a:p>
            <a:r>
              <a:rPr lang="en-IN" dirty="0" smtClean="0">
                <a:solidFill>
                  <a:schemeClr val="tx1"/>
                </a:solidFill>
              </a:rPr>
              <a:t>CD= Max profit and the condition for Normal Profit</a:t>
            </a:r>
          </a:p>
          <a:p>
            <a:r>
              <a:rPr lang="en-IN" dirty="0" smtClean="0">
                <a:solidFill>
                  <a:schemeClr val="tx1"/>
                </a:solidFill>
              </a:rPr>
              <a:t>Point A &amp; Point B = Zero</a:t>
            </a:r>
            <a:endParaRPr lang="en-US" dirty="0">
              <a:solidFill>
                <a:schemeClr val="tx1"/>
              </a:solidFill>
            </a:endParaRPr>
          </a:p>
        </p:txBody>
      </p:sp>
      <p:sp>
        <p:nvSpPr>
          <p:cNvPr id="3" name="Title 2"/>
          <p:cNvSpPr>
            <a:spLocks noGrp="1"/>
          </p:cNvSpPr>
          <p:nvPr>
            <p:ph type="title"/>
          </p:nvPr>
        </p:nvSpPr>
        <p:spPr/>
        <p:txBody>
          <a:bodyPr/>
          <a:lstStyle/>
          <a:p>
            <a:r>
              <a:rPr lang="en-IN" dirty="0" smtClean="0"/>
              <a:t>Loss &amp; Profit in the TR-TC Approach</a:t>
            </a:r>
            <a:endParaRPr lang="en-US" dirty="0"/>
          </a:p>
        </p:txBody>
      </p:sp>
      <p:pic>
        <p:nvPicPr>
          <p:cNvPr id="3074" name="Picture 2"/>
          <p:cNvPicPr>
            <a:picLocks noChangeAspect="1" noChangeArrowheads="1"/>
          </p:cNvPicPr>
          <p:nvPr/>
        </p:nvPicPr>
        <p:blipFill>
          <a:blip r:embed="rId2"/>
          <a:srcRect/>
          <a:stretch>
            <a:fillRect/>
          </a:stretch>
        </p:blipFill>
        <p:spPr bwMode="auto">
          <a:xfrm>
            <a:off x="2643174" y="1428736"/>
            <a:ext cx="4581525" cy="37719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5286388"/>
            <a:ext cx="7696200" cy="693724"/>
          </a:xfrm>
        </p:spPr>
        <p:txBody>
          <a:bodyPr>
            <a:normAutofit/>
          </a:bodyPr>
          <a:lstStyle/>
          <a:p>
            <a:r>
              <a:rPr lang="en-IN" sz="2400" dirty="0" smtClean="0">
                <a:solidFill>
                  <a:schemeClr val="tx1"/>
                </a:solidFill>
                <a:latin typeface="Book Antiqua" pitchFamily="18" charset="0"/>
              </a:rPr>
              <a:t>Calculate MR &amp; MC</a:t>
            </a:r>
            <a:endParaRPr lang="en-US" sz="2400" dirty="0">
              <a:solidFill>
                <a:schemeClr val="tx1"/>
              </a:solidFill>
              <a:latin typeface="Book Antiqua" pitchFamily="18" charset="0"/>
            </a:endParaRPr>
          </a:p>
        </p:txBody>
      </p:sp>
      <p:sp>
        <p:nvSpPr>
          <p:cNvPr id="3" name="Title 2"/>
          <p:cNvSpPr>
            <a:spLocks noGrp="1"/>
          </p:cNvSpPr>
          <p:nvPr>
            <p:ph type="title"/>
          </p:nvPr>
        </p:nvSpPr>
        <p:spPr/>
        <p:txBody>
          <a:bodyPr/>
          <a:lstStyle/>
          <a:p>
            <a:r>
              <a:rPr lang="en-IN" dirty="0" smtClean="0"/>
              <a:t>MR-MC Approach</a:t>
            </a:r>
            <a:endParaRPr lang="en-US" dirty="0"/>
          </a:p>
        </p:txBody>
      </p:sp>
      <p:pic>
        <p:nvPicPr>
          <p:cNvPr id="4" name="Picture 2"/>
          <p:cNvPicPr>
            <a:picLocks noChangeAspect="1" noChangeArrowheads="1"/>
          </p:cNvPicPr>
          <p:nvPr/>
        </p:nvPicPr>
        <p:blipFill>
          <a:blip r:embed="rId2"/>
          <a:srcRect/>
          <a:stretch>
            <a:fillRect/>
          </a:stretch>
        </p:blipFill>
        <p:spPr bwMode="auto">
          <a:xfrm>
            <a:off x="1785918" y="1285860"/>
            <a:ext cx="4041506" cy="377667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357299"/>
            <a:ext cx="6991376" cy="3571899"/>
          </a:xfrm>
        </p:spPr>
        <p:txBody>
          <a:bodyPr/>
          <a:lstStyle/>
          <a:p>
            <a:endParaRPr lang="en-US" dirty="0"/>
          </a:p>
        </p:txBody>
      </p:sp>
      <p:sp>
        <p:nvSpPr>
          <p:cNvPr id="3" name="Title 2"/>
          <p:cNvSpPr>
            <a:spLocks noGrp="1"/>
          </p:cNvSpPr>
          <p:nvPr>
            <p:ph type="title"/>
          </p:nvPr>
        </p:nvSpPr>
        <p:spPr/>
        <p:txBody>
          <a:bodyPr/>
          <a:lstStyle/>
          <a:p>
            <a:r>
              <a:rPr lang="en-IN" dirty="0" smtClean="0"/>
              <a:t>MR &amp; MC</a:t>
            </a:r>
            <a:endParaRPr lang="en-US" dirty="0"/>
          </a:p>
        </p:txBody>
      </p:sp>
      <p:pic>
        <p:nvPicPr>
          <p:cNvPr id="1026" name="Picture 2"/>
          <p:cNvPicPr>
            <a:picLocks noChangeAspect="1" noChangeArrowheads="1"/>
          </p:cNvPicPr>
          <p:nvPr/>
        </p:nvPicPr>
        <p:blipFill>
          <a:blip r:embed="rId2"/>
          <a:srcRect/>
          <a:stretch>
            <a:fillRect/>
          </a:stretch>
        </p:blipFill>
        <p:spPr bwMode="auto">
          <a:xfrm>
            <a:off x="2714625" y="2438400"/>
            <a:ext cx="3714750" cy="1981200"/>
          </a:xfrm>
          <a:prstGeom prst="rect">
            <a:avLst/>
          </a:prstGeom>
          <a:noFill/>
          <a:ln w="9525">
            <a:noFill/>
            <a:miter lim="800000"/>
            <a:headEnd/>
            <a:tailEnd/>
          </a:ln>
          <a:effectLst/>
        </p:spPr>
      </p:pic>
      <p:sp>
        <p:nvSpPr>
          <p:cNvPr id="5" name="TextBox 4"/>
          <p:cNvSpPr txBox="1"/>
          <p:nvPr/>
        </p:nvSpPr>
        <p:spPr>
          <a:xfrm>
            <a:off x="1643042" y="5286388"/>
            <a:ext cx="3286148" cy="646331"/>
          </a:xfrm>
          <a:prstGeom prst="rect">
            <a:avLst/>
          </a:prstGeom>
          <a:noFill/>
        </p:spPr>
        <p:txBody>
          <a:bodyPr wrap="square" rtlCol="0">
            <a:spAutoFit/>
          </a:bodyPr>
          <a:lstStyle/>
          <a:p>
            <a:r>
              <a:rPr lang="fr-FR" dirty="0" smtClean="0">
                <a:latin typeface="Book Antiqua" pitchFamily="18" charset="0"/>
              </a:rPr>
              <a:t>X axis- </a:t>
            </a:r>
            <a:r>
              <a:rPr lang="fr-FR" dirty="0" err="1" smtClean="0">
                <a:latin typeface="Book Antiqua" pitchFamily="18" charset="0"/>
              </a:rPr>
              <a:t>Quantity</a:t>
            </a:r>
            <a:endParaRPr lang="fr-FR" dirty="0" smtClean="0">
              <a:latin typeface="Book Antiqua" pitchFamily="18" charset="0"/>
            </a:endParaRPr>
          </a:p>
          <a:p>
            <a:r>
              <a:rPr lang="fr-FR" dirty="0" smtClean="0">
                <a:latin typeface="Book Antiqua" pitchFamily="18" charset="0"/>
              </a:rPr>
              <a:t> </a:t>
            </a:r>
            <a:r>
              <a:rPr lang="fr-FR" dirty="0" smtClean="0">
                <a:latin typeface="Book Antiqua" pitchFamily="18" charset="0"/>
              </a:rPr>
              <a:t>Y -Axis- MR &amp; MC</a:t>
            </a:r>
            <a:endParaRPr lang="en-US" dirty="0">
              <a:latin typeface="Book Antiq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28728" y="4714884"/>
            <a:ext cx="7562872" cy="1265228"/>
          </a:xfrm>
        </p:spPr>
        <p:txBody>
          <a:bodyPr>
            <a:normAutofit lnSpcReduction="10000"/>
          </a:bodyPr>
          <a:lstStyle/>
          <a:p>
            <a:r>
              <a:rPr lang="en-US" dirty="0" smtClean="0">
                <a:solidFill>
                  <a:schemeClr val="tx1"/>
                </a:solidFill>
              </a:rPr>
              <a:t>The profit of a firm will be maximum at</a:t>
            </a:r>
          </a:p>
          <a:p>
            <a:pPr>
              <a:buFontTx/>
              <a:buChar char="-"/>
            </a:pPr>
            <a:r>
              <a:rPr lang="en-US" dirty="0" smtClean="0">
                <a:solidFill>
                  <a:schemeClr val="tx1"/>
                </a:solidFill>
              </a:rPr>
              <a:t>&gt;   level of output which MC is equal to MR.</a:t>
            </a:r>
          </a:p>
          <a:p>
            <a:pPr>
              <a:buFontTx/>
              <a:buChar char="-"/>
            </a:pPr>
            <a:r>
              <a:rPr lang="en-IN" dirty="0" smtClean="0">
                <a:solidFill>
                  <a:schemeClr val="tx1"/>
                </a:solidFill>
              </a:rPr>
              <a:t>&gt;  MR=MC</a:t>
            </a:r>
          </a:p>
          <a:p>
            <a:pPr>
              <a:buFontTx/>
              <a:buChar char="-"/>
            </a:pPr>
            <a:r>
              <a:rPr lang="en-IN" dirty="0" smtClean="0">
                <a:solidFill>
                  <a:schemeClr val="tx1"/>
                </a:solidFill>
              </a:rPr>
              <a:t>&gt; MR-MC=0</a:t>
            </a:r>
            <a:endParaRPr lang="en-US" dirty="0">
              <a:solidFill>
                <a:schemeClr val="tx1"/>
              </a:solidFill>
            </a:endParaRPr>
          </a:p>
        </p:txBody>
      </p:sp>
      <p:sp>
        <p:nvSpPr>
          <p:cNvPr id="3" name="Title 2"/>
          <p:cNvSpPr>
            <a:spLocks noGrp="1"/>
          </p:cNvSpPr>
          <p:nvPr>
            <p:ph type="title"/>
          </p:nvPr>
        </p:nvSpPr>
        <p:spPr/>
        <p:txBody>
          <a:bodyPr/>
          <a:lstStyle/>
          <a:p>
            <a:r>
              <a:rPr lang="en-IN" dirty="0" smtClean="0"/>
              <a:t>MR-MC Approach- Perfect Competition</a:t>
            </a:r>
            <a:endParaRPr lang="en-US" dirty="0"/>
          </a:p>
        </p:txBody>
      </p:sp>
      <p:pic>
        <p:nvPicPr>
          <p:cNvPr id="1027" name="Picture 3"/>
          <p:cNvPicPr>
            <a:picLocks noChangeAspect="1" noChangeArrowheads="1"/>
          </p:cNvPicPr>
          <p:nvPr/>
        </p:nvPicPr>
        <p:blipFill>
          <a:blip r:embed="rId2"/>
          <a:srcRect/>
          <a:stretch>
            <a:fillRect/>
          </a:stretch>
        </p:blipFill>
        <p:spPr bwMode="auto">
          <a:xfrm>
            <a:off x="1428728" y="1285860"/>
            <a:ext cx="5305425" cy="33147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85852" y="4572009"/>
            <a:ext cx="7705748" cy="1408104"/>
          </a:xfrm>
        </p:spPr>
        <p:txBody>
          <a:bodyPr>
            <a:normAutofit lnSpcReduction="10000"/>
          </a:bodyPr>
          <a:lstStyle/>
          <a:p>
            <a:pPr marL="342900" indent="-342900" algn="just">
              <a:buAutoNum type="alphaLcParenBoth"/>
            </a:pPr>
            <a:r>
              <a:rPr lang="en-US" b="1" u="sng" dirty="0" smtClean="0">
                <a:solidFill>
                  <a:srgbClr val="002060"/>
                </a:solidFill>
              </a:rPr>
              <a:t>First order condition. </a:t>
            </a:r>
            <a:r>
              <a:rPr lang="en-US" dirty="0" smtClean="0">
                <a:solidFill>
                  <a:schemeClr val="tx1"/>
                </a:solidFill>
              </a:rPr>
              <a:t>The Firm’s </a:t>
            </a:r>
            <a:r>
              <a:rPr lang="en-US" b="1" dirty="0" smtClean="0">
                <a:solidFill>
                  <a:srgbClr val="002060"/>
                </a:solidFill>
              </a:rPr>
              <a:t>MC must be equal to its MR </a:t>
            </a:r>
            <a:r>
              <a:rPr lang="en-US" dirty="0" smtClean="0">
                <a:solidFill>
                  <a:schemeClr val="tx1"/>
                </a:solidFill>
              </a:rPr>
              <a:t>at the equilibrium level of Output. </a:t>
            </a:r>
          </a:p>
          <a:p>
            <a:pPr marL="342900" indent="-342900" algn="just">
              <a:buAutoNum type="alphaLcParenBoth"/>
            </a:pPr>
            <a:r>
              <a:rPr lang="en-US" b="1" u="sng" dirty="0" smtClean="0">
                <a:solidFill>
                  <a:srgbClr val="002060"/>
                </a:solidFill>
              </a:rPr>
              <a:t>Second order or condition. </a:t>
            </a:r>
            <a:r>
              <a:rPr lang="en-US" dirty="0" smtClean="0">
                <a:solidFill>
                  <a:schemeClr val="tx1"/>
                </a:solidFill>
              </a:rPr>
              <a:t>At the equilibrium level of Output, the</a:t>
            </a:r>
            <a:r>
              <a:rPr lang="en-US" dirty="0" smtClean="0">
                <a:solidFill>
                  <a:srgbClr val="FF0000"/>
                </a:solidFill>
              </a:rPr>
              <a:t> MC curve should have positive slope </a:t>
            </a:r>
            <a:r>
              <a:rPr lang="en-US" dirty="0" smtClean="0">
                <a:solidFill>
                  <a:schemeClr val="tx1"/>
                </a:solidFill>
              </a:rPr>
              <a:t>or MC curve intersects MR curve from below.</a:t>
            </a:r>
            <a:endParaRPr lang="en-US" dirty="0">
              <a:solidFill>
                <a:schemeClr val="tx1"/>
              </a:solidFill>
            </a:endParaRPr>
          </a:p>
        </p:txBody>
      </p:sp>
      <p:sp>
        <p:nvSpPr>
          <p:cNvPr id="3" name="Title 2"/>
          <p:cNvSpPr>
            <a:spLocks noGrp="1"/>
          </p:cNvSpPr>
          <p:nvPr>
            <p:ph type="title"/>
          </p:nvPr>
        </p:nvSpPr>
        <p:spPr/>
        <p:txBody>
          <a:bodyPr>
            <a:normAutofit fontScale="90000"/>
          </a:bodyPr>
          <a:lstStyle/>
          <a:p>
            <a:r>
              <a:rPr lang="en-IN" dirty="0" smtClean="0"/>
              <a:t>Necessary condition for Profit Maximization</a:t>
            </a:r>
            <a:endParaRPr lang="en-US" dirty="0"/>
          </a:p>
        </p:txBody>
      </p:sp>
      <p:pic>
        <p:nvPicPr>
          <p:cNvPr id="1026" name="Picture 2"/>
          <p:cNvPicPr>
            <a:picLocks noChangeAspect="1" noChangeArrowheads="1"/>
          </p:cNvPicPr>
          <p:nvPr/>
        </p:nvPicPr>
        <p:blipFill>
          <a:blip r:embed="rId2"/>
          <a:srcRect/>
          <a:stretch>
            <a:fillRect/>
          </a:stretch>
        </p:blipFill>
        <p:spPr bwMode="auto">
          <a:xfrm>
            <a:off x="2214546" y="1214422"/>
            <a:ext cx="5314950" cy="33337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357299"/>
            <a:ext cx="7696200" cy="4622814"/>
          </a:xfrm>
        </p:spPr>
        <p:txBody>
          <a:bodyPr>
            <a:normAutofit fontScale="92500" lnSpcReduction="10000"/>
          </a:bodyPr>
          <a:lstStyle/>
          <a:p>
            <a:pPr marL="514350" indent="-514350">
              <a:buAutoNum type="alphaLcParenBoth"/>
            </a:pPr>
            <a:r>
              <a:rPr lang="en-US" sz="2800" dirty="0" smtClean="0">
                <a:solidFill>
                  <a:schemeClr val="tx1"/>
                </a:solidFill>
              </a:rPr>
              <a:t>Number of Firms</a:t>
            </a:r>
          </a:p>
          <a:p>
            <a:pPr marL="514350" indent="-514350"/>
            <a:r>
              <a:rPr lang="en-IN" sz="2800" dirty="0" smtClean="0">
                <a:solidFill>
                  <a:schemeClr val="tx1"/>
                </a:solidFill>
              </a:rPr>
              <a:t>          Firm =1 (Monopoly)</a:t>
            </a:r>
          </a:p>
          <a:p>
            <a:pPr marL="514350" indent="-514350"/>
            <a:r>
              <a:rPr lang="en-IN" sz="2800" dirty="0" smtClean="0">
                <a:solidFill>
                  <a:schemeClr val="tx1"/>
                </a:solidFill>
              </a:rPr>
              <a:t>          Firm = 2 (Duopoly) </a:t>
            </a:r>
          </a:p>
          <a:p>
            <a:pPr marL="514350" indent="-514350"/>
            <a:r>
              <a:rPr lang="en-IN" sz="2800" dirty="0" smtClean="0">
                <a:solidFill>
                  <a:schemeClr val="tx1"/>
                </a:solidFill>
              </a:rPr>
              <a:t>		</a:t>
            </a:r>
            <a:r>
              <a:rPr lang="en-IN" sz="2200" dirty="0" smtClean="0">
                <a:solidFill>
                  <a:schemeClr val="tx1"/>
                </a:solidFill>
              </a:rPr>
              <a:t>Big players “Price decrease followed immediately” , </a:t>
            </a:r>
          </a:p>
          <a:p>
            <a:pPr marL="514350" indent="-514350"/>
            <a:r>
              <a:rPr lang="en-IN" sz="2200" dirty="0" smtClean="0">
                <a:solidFill>
                  <a:schemeClr val="tx1"/>
                </a:solidFill>
              </a:rPr>
              <a:t>		“Price increase takes time” –</a:t>
            </a:r>
            <a:r>
              <a:rPr lang="en-IN" sz="2200" dirty="0" smtClean="0">
                <a:solidFill>
                  <a:srgbClr val="FF0000"/>
                </a:solidFill>
              </a:rPr>
              <a:t>PRICE RIGIDITY</a:t>
            </a:r>
          </a:p>
          <a:p>
            <a:pPr marL="514350" indent="-514350"/>
            <a:r>
              <a:rPr lang="en-IN" sz="2800" dirty="0" smtClean="0">
                <a:solidFill>
                  <a:schemeClr val="tx1"/>
                </a:solidFill>
              </a:rPr>
              <a:t>          Firms more than 3 </a:t>
            </a:r>
            <a:endParaRPr lang="en-US" sz="2800" dirty="0" smtClean="0">
              <a:solidFill>
                <a:schemeClr val="tx1"/>
              </a:solidFill>
            </a:endParaRPr>
          </a:p>
          <a:p>
            <a:r>
              <a:rPr lang="en-US" sz="2800" dirty="0" smtClean="0">
                <a:solidFill>
                  <a:schemeClr val="tx1"/>
                </a:solidFill>
              </a:rPr>
              <a:t>(b) Ease of Entry and Exit of the Firms “huge </a:t>
            </a:r>
            <a:r>
              <a:rPr lang="en-US" sz="2800" dirty="0" err="1" smtClean="0">
                <a:solidFill>
                  <a:schemeClr val="tx1"/>
                </a:solidFill>
              </a:rPr>
              <a:t>Invt</a:t>
            </a:r>
            <a:r>
              <a:rPr lang="en-US" sz="2800" dirty="0" smtClean="0">
                <a:solidFill>
                  <a:schemeClr val="tx1"/>
                </a:solidFill>
              </a:rPr>
              <a:t>”</a:t>
            </a:r>
          </a:p>
          <a:p>
            <a:r>
              <a:rPr lang="en-IN" sz="2800" dirty="0" smtClean="0">
                <a:solidFill>
                  <a:schemeClr val="tx1"/>
                </a:solidFill>
              </a:rPr>
              <a:t>           Firms vs Industry</a:t>
            </a:r>
          </a:p>
          <a:p>
            <a:r>
              <a:rPr lang="en-US" sz="2800" dirty="0" smtClean="0">
                <a:solidFill>
                  <a:schemeClr val="tx1"/>
                </a:solidFill>
              </a:rPr>
              <a:t>(c) Degree of Product Differentiation</a:t>
            </a:r>
          </a:p>
          <a:p>
            <a:r>
              <a:rPr lang="en-IN" sz="2800" dirty="0" smtClean="0">
                <a:solidFill>
                  <a:schemeClr val="tx1"/>
                </a:solidFill>
              </a:rPr>
              <a:t>   </a:t>
            </a:r>
            <a:endParaRPr lang="en-US" sz="2800" dirty="0">
              <a:solidFill>
                <a:schemeClr val="tx1"/>
              </a:solidFill>
            </a:endParaRPr>
          </a:p>
        </p:txBody>
      </p:sp>
      <p:sp>
        <p:nvSpPr>
          <p:cNvPr id="3" name="Title 2"/>
          <p:cNvSpPr>
            <a:spLocks noGrp="1"/>
          </p:cNvSpPr>
          <p:nvPr>
            <p:ph type="title"/>
          </p:nvPr>
        </p:nvSpPr>
        <p:spPr/>
        <p:txBody>
          <a:bodyPr/>
          <a:lstStyle/>
          <a:p>
            <a:r>
              <a:rPr lang="en-IN" dirty="0" smtClean="0"/>
              <a:t>Market Forms: Classification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5000636"/>
            <a:ext cx="7696200" cy="1285885"/>
          </a:xfrm>
        </p:spPr>
        <p:txBody>
          <a:bodyPr>
            <a:normAutofit lnSpcReduction="10000"/>
          </a:bodyPr>
          <a:lstStyle/>
          <a:p>
            <a:endParaRPr lang="en-IN" dirty="0" smtClean="0">
              <a:solidFill>
                <a:schemeClr val="tx1"/>
              </a:solidFill>
            </a:endParaRPr>
          </a:p>
          <a:p>
            <a:r>
              <a:rPr lang="en-IN" dirty="0" smtClean="0">
                <a:solidFill>
                  <a:schemeClr val="tx1"/>
                </a:solidFill>
              </a:rPr>
              <a:t>1 Seller Many Buyers	Monopoly</a:t>
            </a:r>
          </a:p>
          <a:p>
            <a:r>
              <a:rPr lang="en-IN" dirty="0" smtClean="0">
                <a:solidFill>
                  <a:schemeClr val="tx1"/>
                </a:solidFill>
              </a:rPr>
              <a:t>Many Buyers &amp; Many Sellers &amp; </a:t>
            </a:r>
            <a:r>
              <a:rPr lang="en-IN" u="sng" dirty="0" smtClean="0">
                <a:solidFill>
                  <a:schemeClr val="tx1"/>
                </a:solidFill>
              </a:rPr>
              <a:t>product differentiation </a:t>
            </a:r>
            <a:r>
              <a:rPr lang="en-IN" dirty="0" smtClean="0">
                <a:solidFill>
                  <a:srgbClr val="FF0000"/>
                </a:solidFill>
              </a:rPr>
              <a:t>monopolistic FMCG</a:t>
            </a:r>
          </a:p>
          <a:p>
            <a:r>
              <a:rPr lang="en-IN" dirty="0" smtClean="0">
                <a:solidFill>
                  <a:schemeClr val="tx1"/>
                </a:solidFill>
              </a:rPr>
              <a:t>Few large Players     Oligopoly   - Telecom, PVR-INOX, Airlines</a:t>
            </a:r>
            <a:endParaRPr lang="en-US" dirty="0">
              <a:solidFill>
                <a:schemeClr val="tx1"/>
              </a:solidFill>
            </a:endParaRPr>
          </a:p>
        </p:txBody>
      </p:sp>
      <p:sp>
        <p:nvSpPr>
          <p:cNvPr id="3" name="Title 2"/>
          <p:cNvSpPr>
            <a:spLocks noGrp="1"/>
          </p:cNvSpPr>
          <p:nvPr>
            <p:ph type="title"/>
          </p:nvPr>
        </p:nvSpPr>
        <p:spPr/>
        <p:txBody>
          <a:bodyPr/>
          <a:lstStyle/>
          <a:p>
            <a:r>
              <a:rPr lang="en-IN" dirty="0" smtClean="0"/>
              <a:t>Basic Market Forms:</a:t>
            </a:r>
            <a:endParaRPr lang="en-US" dirty="0"/>
          </a:p>
        </p:txBody>
      </p:sp>
      <p:pic>
        <p:nvPicPr>
          <p:cNvPr id="1026" name="Picture 2"/>
          <p:cNvPicPr>
            <a:picLocks noChangeAspect="1" noChangeArrowheads="1"/>
          </p:cNvPicPr>
          <p:nvPr/>
        </p:nvPicPr>
        <p:blipFill>
          <a:blip r:embed="rId2"/>
          <a:srcRect/>
          <a:stretch>
            <a:fillRect/>
          </a:stretch>
        </p:blipFill>
        <p:spPr bwMode="auto">
          <a:xfrm>
            <a:off x="1714480" y="1571612"/>
            <a:ext cx="6489161" cy="363856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428737"/>
            <a:ext cx="7696200" cy="4551376"/>
          </a:xfrm>
        </p:spPr>
        <p:txBody>
          <a:bodyPr>
            <a:normAutofit/>
          </a:bodyPr>
          <a:lstStyle/>
          <a:p>
            <a:r>
              <a:rPr lang="en-US" sz="2800" dirty="0" smtClean="0">
                <a:solidFill>
                  <a:schemeClr val="tx1"/>
                </a:solidFill>
              </a:rPr>
              <a:t>1. Very Large number of buyers and sellers</a:t>
            </a:r>
          </a:p>
          <a:p>
            <a:r>
              <a:rPr lang="en-US" sz="2800" dirty="0" smtClean="0">
                <a:solidFill>
                  <a:schemeClr val="tx1"/>
                </a:solidFill>
              </a:rPr>
              <a:t>2. </a:t>
            </a:r>
            <a:r>
              <a:rPr lang="en-US" sz="2800" u="sng" dirty="0" smtClean="0">
                <a:solidFill>
                  <a:srgbClr val="FF0000"/>
                </a:solidFill>
              </a:rPr>
              <a:t>Homogeneous</a:t>
            </a:r>
            <a:r>
              <a:rPr lang="en-US" sz="2800" dirty="0" smtClean="0">
                <a:solidFill>
                  <a:schemeClr val="tx1"/>
                </a:solidFill>
              </a:rPr>
              <a:t> Product     </a:t>
            </a:r>
            <a:r>
              <a:rPr lang="en-US" sz="2800" dirty="0" smtClean="0">
                <a:solidFill>
                  <a:srgbClr val="FF0000"/>
                </a:solidFill>
              </a:rPr>
              <a:t>Milk-Petrol-Salt</a:t>
            </a:r>
          </a:p>
          <a:p>
            <a:r>
              <a:rPr lang="en-US" sz="2800" dirty="0" smtClean="0">
                <a:solidFill>
                  <a:schemeClr val="tx1"/>
                </a:solidFill>
              </a:rPr>
              <a:t>3. </a:t>
            </a:r>
            <a:r>
              <a:rPr lang="en-US" sz="2800" dirty="0" smtClean="0">
                <a:solidFill>
                  <a:srgbClr val="FF0000"/>
                </a:solidFill>
              </a:rPr>
              <a:t>Firm is a Price Taker- </a:t>
            </a:r>
            <a:r>
              <a:rPr lang="en-US" sz="2800" dirty="0" smtClean="0">
                <a:solidFill>
                  <a:schemeClr val="tx1"/>
                </a:solidFill>
              </a:rPr>
              <a:t>Industry decides the price</a:t>
            </a:r>
          </a:p>
          <a:p>
            <a:r>
              <a:rPr lang="en-US" sz="2800" dirty="0" smtClean="0">
                <a:solidFill>
                  <a:schemeClr val="tx1"/>
                </a:solidFill>
              </a:rPr>
              <a:t>4. Free Entry and Exit</a:t>
            </a:r>
          </a:p>
          <a:p>
            <a:r>
              <a:rPr lang="en-US" sz="2800" dirty="0" smtClean="0">
                <a:solidFill>
                  <a:schemeClr val="tx1"/>
                </a:solidFill>
              </a:rPr>
              <a:t>5. Perfect Knowledge</a:t>
            </a:r>
          </a:p>
          <a:p>
            <a:r>
              <a:rPr lang="en-US" sz="2800" dirty="0" smtClean="0">
                <a:solidFill>
                  <a:schemeClr val="tx1"/>
                </a:solidFill>
              </a:rPr>
              <a:t>6. Perfect Mobility</a:t>
            </a:r>
          </a:p>
          <a:p>
            <a:r>
              <a:rPr lang="en-US" sz="2800" dirty="0" smtClean="0">
                <a:solidFill>
                  <a:schemeClr val="tx1"/>
                </a:solidFill>
              </a:rPr>
              <a:t>7. No Selling Costs</a:t>
            </a:r>
          </a:p>
          <a:p>
            <a:r>
              <a:rPr lang="en-IN" sz="2800" dirty="0" smtClean="0">
                <a:solidFill>
                  <a:schemeClr val="tx1"/>
                </a:solidFill>
              </a:rPr>
              <a:t>	</a:t>
            </a:r>
            <a:endParaRPr lang="en-US" sz="2800" dirty="0" smtClean="0">
              <a:solidFill>
                <a:schemeClr val="tx1"/>
              </a:solidFill>
            </a:endParaRPr>
          </a:p>
        </p:txBody>
      </p:sp>
      <p:sp>
        <p:nvSpPr>
          <p:cNvPr id="3" name="Title 2"/>
          <p:cNvSpPr>
            <a:spLocks noGrp="1"/>
          </p:cNvSpPr>
          <p:nvPr>
            <p:ph type="title"/>
          </p:nvPr>
        </p:nvSpPr>
        <p:spPr/>
        <p:txBody>
          <a:bodyPr/>
          <a:lstStyle/>
          <a:p>
            <a:r>
              <a:rPr lang="en-US" dirty="0" smtClean="0"/>
              <a:t>Perfect Competition: Features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pPr algn="just"/>
            <a:r>
              <a:rPr lang="en-US" sz="2400" dirty="0" smtClean="0">
                <a:solidFill>
                  <a:schemeClr val="tx1"/>
                </a:solidFill>
              </a:rPr>
              <a:t>Demand curve for the firm is </a:t>
            </a:r>
            <a:r>
              <a:rPr lang="en-US" sz="2400" dirty="0" smtClean="0">
                <a:solidFill>
                  <a:srgbClr val="FF0000"/>
                </a:solidFill>
              </a:rPr>
              <a:t>horizontal and perfectly elastic.</a:t>
            </a:r>
            <a:r>
              <a:rPr lang="en-US" sz="2400" dirty="0" smtClean="0">
                <a:solidFill>
                  <a:schemeClr val="tx1"/>
                </a:solidFill>
              </a:rPr>
              <a:t> It means that the firm can sell any amount of the product at the price determined by the industry, but the firm cannot vary the price.</a:t>
            </a:r>
            <a:endParaRPr lang="en-US" sz="2400" dirty="0">
              <a:solidFill>
                <a:schemeClr val="tx1"/>
              </a:solidFill>
            </a:endParaRPr>
          </a:p>
        </p:txBody>
      </p:sp>
      <p:sp>
        <p:nvSpPr>
          <p:cNvPr id="3" name="Title 2"/>
          <p:cNvSpPr>
            <a:spLocks noGrp="1"/>
          </p:cNvSpPr>
          <p:nvPr>
            <p:ph type="title"/>
          </p:nvPr>
        </p:nvSpPr>
        <p:spPr>
          <a:xfrm>
            <a:off x="1285852" y="228600"/>
            <a:ext cx="7705748" cy="838200"/>
          </a:xfrm>
        </p:spPr>
        <p:txBody>
          <a:bodyPr/>
          <a:lstStyle/>
          <a:p>
            <a:r>
              <a:rPr lang="en-IN" dirty="0" smtClean="0"/>
              <a:t>Firms Vs Industry</a:t>
            </a:r>
            <a:endParaRPr lang="en-US" dirty="0"/>
          </a:p>
        </p:txBody>
      </p:sp>
      <p:pic>
        <p:nvPicPr>
          <p:cNvPr id="2050" name="Picture 2"/>
          <p:cNvPicPr>
            <a:picLocks noChangeAspect="1" noChangeArrowheads="1"/>
          </p:cNvPicPr>
          <p:nvPr/>
        </p:nvPicPr>
        <p:blipFill>
          <a:blip r:embed="rId2"/>
          <a:srcRect/>
          <a:stretch>
            <a:fillRect/>
          </a:stretch>
        </p:blipFill>
        <p:spPr bwMode="auto">
          <a:xfrm>
            <a:off x="1285852" y="1571612"/>
            <a:ext cx="7411413" cy="278608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14414" y="4714884"/>
            <a:ext cx="7777186" cy="1265228"/>
          </a:xfrm>
        </p:spPr>
        <p:txBody>
          <a:bodyPr>
            <a:normAutofit lnSpcReduction="10000"/>
          </a:bodyPr>
          <a:lstStyle/>
          <a:p>
            <a:r>
              <a:rPr lang="en-IN" sz="2400" dirty="0" smtClean="0">
                <a:solidFill>
                  <a:schemeClr val="tx1"/>
                </a:solidFill>
              </a:rPr>
              <a:t>Calculate TR, AR and MR.</a:t>
            </a:r>
          </a:p>
          <a:p>
            <a:r>
              <a:rPr lang="en-IN" sz="2400" dirty="0" smtClean="0">
                <a:solidFill>
                  <a:schemeClr val="tx1"/>
                </a:solidFill>
              </a:rPr>
              <a:t>The Selling price of the Product is Rs. 10</a:t>
            </a:r>
          </a:p>
          <a:p>
            <a:r>
              <a:rPr lang="en-IN" sz="2400" dirty="0" smtClean="0">
                <a:solidFill>
                  <a:srgbClr val="C00000"/>
                </a:solidFill>
              </a:rPr>
              <a:t>AR = TR/Q 		MR= </a:t>
            </a:r>
            <a:r>
              <a:rPr lang="en-IN" sz="2400" dirty="0" err="1" smtClean="0">
                <a:solidFill>
                  <a:srgbClr val="C00000"/>
                </a:solidFill>
              </a:rPr>
              <a:t>TRn</a:t>
            </a:r>
            <a:r>
              <a:rPr lang="en-IN" sz="2400" dirty="0" smtClean="0">
                <a:solidFill>
                  <a:srgbClr val="C00000"/>
                </a:solidFill>
              </a:rPr>
              <a:t> – TRn-1</a:t>
            </a:r>
          </a:p>
        </p:txBody>
      </p:sp>
      <p:sp>
        <p:nvSpPr>
          <p:cNvPr id="3" name="Title 2"/>
          <p:cNvSpPr>
            <a:spLocks noGrp="1"/>
          </p:cNvSpPr>
          <p:nvPr>
            <p:ph type="title"/>
          </p:nvPr>
        </p:nvSpPr>
        <p:spPr/>
        <p:txBody>
          <a:bodyPr/>
          <a:lstStyle/>
          <a:p>
            <a:r>
              <a:rPr lang="en-IN" dirty="0" smtClean="0"/>
              <a:t> Revenue of the Firm</a:t>
            </a:r>
            <a:endParaRPr lang="en-US" dirty="0"/>
          </a:p>
        </p:txBody>
      </p:sp>
      <p:pic>
        <p:nvPicPr>
          <p:cNvPr id="1026" name="Picture 2"/>
          <p:cNvPicPr>
            <a:picLocks noChangeAspect="1" noChangeArrowheads="1"/>
          </p:cNvPicPr>
          <p:nvPr/>
        </p:nvPicPr>
        <p:blipFill>
          <a:blip r:embed="rId2"/>
          <a:srcRect/>
          <a:stretch>
            <a:fillRect/>
          </a:stretch>
        </p:blipFill>
        <p:spPr bwMode="auto">
          <a:xfrm>
            <a:off x="2322589" y="1285861"/>
            <a:ext cx="3535296" cy="3368274"/>
          </a:xfrm>
          <a:prstGeom prst="rect">
            <a:avLst/>
          </a:prstGeom>
          <a:noFill/>
          <a:ln w="9525">
            <a:noFill/>
            <a:miter lim="800000"/>
            <a:headEnd/>
            <a:tailEnd/>
          </a:ln>
          <a:effectLst/>
        </p:spPr>
      </p:pic>
      <p:sp>
        <p:nvSpPr>
          <p:cNvPr id="5" name="TextBox 4"/>
          <p:cNvSpPr txBox="1"/>
          <p:nvPr/>
        </p:nvSpPr>
        <p:spPr>
          <a:xfrm>
            <a:off x="6286512" y="1714488"/>
            <a:ext cx="1729961" cy="369332"/>
          </a:xfrm>
          <a:prstGeom prst="rect">
            <a:avLst/>
          </a:prstGeom>
          <a:noFill/>
        </p:spPr>
        <p:txBody>
          <a:bodyPr wrap="none" rtlCol="0">
            <a:spAutoFit/>
          </a:bodyPr>
          <a:lstStyle/>
          <a:p>
            <a:r>
              <a:rPr lang="en-IN" dirty="0" smtClean="0">
                <a:solidFill>
                  <a:srgbClr val="FF0000"/>
                </a:solidFill>
              </a:rPr>
              <a:t>TR = Price*Qty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IN" sz="2400" dirty="0" smtClean="0">
                <a:solidFill>
                  <a:schemeClr val="tx1"/>
                </a:solidFill>
              </a:rPr>
              <a:t>TR = Price*Quantity</a:t>
            </a:r>
          </a:p>
          <a:p>
            <a:r>
              <a:rPr lang="en-IN" sz="2400" dirty="0" smtClean="0">
                <a:solidFill>
                  <a:schemeClr val="tx1"/>
                </a:solidFill>
              </a:rPr>
              <a:t>AR = TR/Q</a:t>
            </a:r>
          </a:p>
          <a:p>
            <a:r>
              <a:rPr lang="en-IN" sz="2400" dirty="0" smtClean="0">
                <a:solidFill>
                  <a:schemeClr val="tx1"/>
                </a:solidFill>
              </a:rPr>
              <a:t>MR = </a:t>
            </a:r>
            <a:r>
              <a:rPr lang="en-IN" sz="2400" dirty="0" err="1" smtClean="0">
                <a:solidFill>
                  <a:schemeClr val="tx1"/>
                </a:solidFill>
              </a:rPr>
              <a:t>TRn</a:t>
            </a:r>
            <a:r>
              <a:rPr lang="en-IN" sz="2400" dirty="0" smtClean="0">
                <a:solidFill>
                  <a:schemeClr val="tx1"/>
                </a:solidFill>
              </a:rPr>
              <a:t> – TRn-1</a:t>
            </a:r>
            <a:endParaRPr lang="en-US" sz="2400" dirty="0">
              <a:solidFill>
                <a:schemeClr val="tx1"/>
              </a:solidFill>
            </a:endParaRPr>
          </a:p>
        </p:txBody>
      </p:sp>
      <p:sp>
        <p:nvSpPr>
          <p:cNvPr id="3" name="Title 2"/>
          <p:cNvSpPr>
            <a:spLocks noGrp="1"/>
          </p:cNvSpPr>
          <p:nvPr>
            <p:ph type="title"/>
          </p:nvPr>
        </p:nvSpPr>
        <p:spPr/>
        <p:txBody>
          <a:bodyPr/>
          <a:lstStyle/>
          <a:p>
            <a:r>
              <a:rPr lang="en-IN" dirty="0" smtClean="0"/>
              <a:t>Calculation of AR &amp; MR</a:t>
            </a:r>
            <a:endParaRPr lang="en-US" dirty="0"/>
          </a:p>
        </p:txBody>
      </p:sp>
      <p:pic>
        <p:nvPicPr>
          <p:cNvPr id="7170" name="Picture 2"/>
          <p:cNvPicPr>
            <a:picLocks noChangeAspect="1" noChangeArrowheads="1"/>
          </p:cNvPicPr>
          <p:nvPr/>
        </p:nvPicPr>
        <p:blipFill>
          <a:blip r:embed="rId2"/>
          <a:srcRect/>
          <a:stretch>
            <a:fillRect/>
          </a:stretch>
        </p:blipFill>
        <p:spPr bwMode="auto">
          <a:xfrm>
            <a:off x="1500166" y="1428736"/>
            <a:ext cx="7227740" cy="271464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5143512"/>
            <a:ext cx="7696200" cy="836600"/>
          </a:xfrm>
        </p:spPr>
        <p:txBody>
          <a:bodyPr>
            <a:noAutofit/>
          </a:bodyPr>
          <a:lstStyle/>
          <a:p>
            <a:r>
              <a:rPr lang="en-IN" sz="2400" dirty="0" smtClean="0">
                <a:solidFill>
                  <a:schemeClr val="tx1"/>
                </a:solidFill>
              </a:rPr>
              <a:t>X- Axis: Quantity, Y axis: TR</a:t>
            </a:r>
          </a:p>
          <a:p>
            <a:r>
              <a:rPr lang="en-IN" sz="2400" dirty="0" smtClean="0">
                <a:solidFill>
                  <a:schemeClr val="tx1"/>
                </a:solidFill>
              </a:rPr>
              <a:t>Observation: With increase in Quantity, the TR Increases.</a:t>
            </a:r>
            <a:endParaRPr lang="en-US" sz="2400" dirty="0">
              <a:solidFill>
                <a:schemeClr val="tx1"/>
              </a:solidFill>
            </a:endParaRPr>
          </a:p>
        </p:txBody>
      </p:sp>
      <p:sp>
        <p:nvSpPr>
          <p:cNvPr id="3" name="Title 2"/>
          <p:cNvSpPr>
            <a:spLocks noGrp="1"/>
          </p:cNvSpPr>
          <p:nvPr>
            <p:ph type="title"/>
          </p:nvPr>
        </p:nvSpPr>
        <p:spPr/>
        <p:txBody>
          <a:bodyPr/>
          <a:lstStyle/>
          <a:p>
            <a:r>
              <a:rPr lang="en-IN" dirty="0" smtClean="0"/>
              <a:t>Graph of Total Revenue</a:t>
            </a:r>
            <a:endParaRPr lang="en-US" dirty="0"/>
          </a:p>
        </p:txBody>
      </p:sp>
      <p:pic>
        <p:nvPicPr>
          <p:cNvPr id="8195" name="Picture 3"/>
          <p:cNvPicPr>
            <a:picLocks noChangeAspect="1" noChangeArrowheads="1"/>
          </p:cNvPicPr>
          <p:nvPr/>
        </p:nvPicPr>
        <p:blipFill>
          <a:blip r:embed="rId2"/>
          <a:srcRect/>
          <a:stretch>
            <a:fillRect/>
          </a:stretch>
        </p:blipFill>
        <p:spPr bwMode="auto">
          <a:xfrm>
            <a:off x="2428859" y="1500174"/>
            <a:ext cx="5048285" cy="3714776"/>
          </a:xfrm>
          <a:prstGeom prst="rect">
            <a:avLst/>
          </a:prstGeom>
          <a:noFill/>
          <a:ln w="9525">
            <a:noFill/>
            <a:miter lim="800000"/>
            <a:headEnd/>
            <a:tailEnd/>
          </a:ln>
          <a:effectLst/>
        </p:spPr>
      </p:pic>
      <p:sp>
        <p:nvSpPr>
          <p:cNvPr id="6" name="TextBox 5"/>
          <p:cNvSpPr txBox="1"/>
          <p:nvPr/>
        </p:nvSpPr>
        <p:spPr>
          <a:xfrm>
            <a:off x="6715140" y="1571612"/>
            <a:ext cx="2296392" cy="369332"/>
          </a:xfrm>
          <a:prstGeom prst="rect">
            <a:avLst/>
          </a:prstGeom>
          <a:noFill/>
        </p:spPr>
        <p:txBody>
          <a:bodyPr wrap="square" rtlCol="0">
            <a:spAutoFit/>
          </a:bodyPr>
          <a:lstStyle/>
          <a:p>
            <a:r>
              <a:rPr lang="en-IN" b="1" dirty="0" smtClean="0"/>
              <a:t>* If Q= 0, TR =0</a:t>
            </a:r>
            <a:endParaRPr lang="en-US" b="1" dirty="0"/>
          </a:p>
        </p:txBody>
      </p:sp>
    </p:spTree>
  </p:cSld>
  <p:clrMapOvr>
    <a:masterClrMapping/>
  </p:clrMapOvr>
</p:sld>
</file>

<file path=ppt/theme/theme1.xml><?xml version="1.0" encoding="utf-8"?>
<a:theme xmlns:a="http://schemas.openxmlformats.org/drawingml/2006/main" name="Presidency colleg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presidency theme</Template>
  <TotalTime>6095</TotalTime>
  <Words>855</Words>
  <Application>Microsoft Office PowerPoint</Application>
  <PresentationFormat>On-screen Show (4:3)</PresentationFormat>
  <Paragraphs>137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Presidency college template</vt:lpstr>
      <vt:lpstr>Microeconomics</vt:lpstr>
      <vt:lpstr>Markets: Features &amp; Characteristics</vt:lpstr>
      <vt:lpstr>Market Forms: Classification</vt:lpstr>
      <vt:lpstr>Basic Market Forms:</vt:lpstr>
      <vt:lpstr>Perfect Competition: Features</vt:lpstr>
      <vt:lpstr>Firms Vs Industry</vt:lpstr>
      <vt:lpstr> Revenue of the Firm</vt:lpstr>
      <vt:lpstr>Calculation of AR &amp; MR</vt:lpstr>
      <vt:lpstr>Graph of Total Revenue</vt:lpstr>
      <vt:lpstr>Graph of AR &amp; MR</vt:lpstr>
      <vt:lpstr>Concept of Profits</vt:lpstr>
      <vt:lpstr>Super Profits Vs Normal Profits</vt:lpstr>
      <vt:lpstr>Normal Profits</vt:lpstr>
      <vt:lpstr>Monopoly: characteristics</vt:lpstr>
      <vt:lpstr>Shape of Demand Curve</vt:lpstr>
      <vt:lpstr>Perfect Competition Vs Monopoly</vt:lpstr>
      <vt:lpstr>Cost Curves</vt:lpstr>
      <vt:lpstr>Interaction of Revenue &amp; Costs</vt:lpstr>
      <vt:lpstr>Graph observation:</vt:lpstr>
      <vt:lpstr>Shaded Area</vt:lpstr>
      <vt:lpstr>Quiz:</vt:lpstr>
      <vt:lpstr>PROFIT MAXIMIZATION OF A COMPETITIVE FIRM</vt:lpstr>
      <vt:lpstr>Derivation of Profits using TR-TC Approach</vt:lpstr>
      <vt:lpstr>Loss &amp; Profit in the TR-TC Approach</vt:lpstr>
      <vt:lpstr>MR-MC Approach</vt:lpstr>
      <vt:lpstr>MR &amp; MC</vt:lpstr>
      <vt:lpstr>MR-MC Approach- Perfect Competition</vt:lpstr>
      <vt:lpstr>Necessary condition for Profit Maximization</vt:lpstr>
    </vt:vector>
  </TitlesOfParts>
  <Company>prc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prc</dc:creator>
  <cp:lastModifiedBy>Dell</cp:lastModifiedBy>
  <cp:revision>255</cp:revision>
  <dcterms:created xsi:type="dcterms:W3CDTF">2014-06-17T04:45:48Z</dcterms:created>
  <dcterms:modified xsi:type="dcterms:W3CDTF">2022-02-08T05:53:08Z</dcterms:modified>
</cp:coreProperties>
</file>