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377" r:id="rId2"/>
    <p:sldId id="402" r:id="rId3"/>
    <p:sldId id="405" r:id="rId4"/>
    <p:sldId id="403" r:id="rId5"/>
    <p:sldId id="4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00" autoAdjust="0"/>
    <p:restoredTop sz="94676" autoAdjust="0"/>
  </p:normalViewPr>
  <p:slideViewPr>
    <p:cSldViewPr>
      <p:cViewPr>
        <p:scale>
          <a:sx n="70" d="100"/>
          <a:sy n="70" d="100"/>
        </p:scale>
        <p:origin x="-7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7EE1-E18D-4B4C-9984-1C404C9A9ED8}" type="datetimeFigureOut">
              <a:rPr lang="en-US" smtClean="0"/>
              <a:pPr/>
              <a:t>2/2/2022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1CDB-2E86-4B4D-B769-2D5192EDCC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471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9DC81C-E8AD-47FA-BD53-45009F468170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EFDF9E-9522-47E2-97C4-AD653618A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17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1560269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092" y="3110279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1219200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</a:rPr>
              <a:t>(Autonomous)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8" name="Picture 7" descr="Image preview">
            <a:extLst>
              <a:ext uri="{FF2B5EF4-FFF2-40B4-BE49-F238E27FC236}">
                <a16:creationId xmlns:a16="http://schemas.microsoft.com/office/drawing/2014/main" xmlns="" id="{6A3F610A-891D-4D48-AE49-49538A82C18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6294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46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5381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4855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9925"/>
            <a:ext cx="76962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7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27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9" y="304801"/>
            <a:ext cx="7718511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089" y="1219200"/>
            <a:ext cx="383231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89" y="2119311"/>
            <a:ext cx="3832311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3226" y="1219200"/>
            <a:ext cx="371837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3226" y="2119311"/>
            <a:ext cx="3718374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04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152400"/>
            <a:ext cx="7790777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58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5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2" y="6080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50" y="113823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8022" y="220821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978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987426"/>
            <a:ext cx="45720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2211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201"/>
            <a:ext cx="7696200" cy="4876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43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5606" y="3449935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12" b="-1"/>
          <a:stretch/>
        </p:blipFill>
        <p:spPr>
          <a:xfrm>
            <a:off x="168611" y="2277966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C0CEB4-3DAC-4F91-9D98-C072F68EB42C}"/>
              </a:ext>
            </a:extLst>
          </p:cNvPr>
          <p:cNvSpPr/>
          <p:nvPr userDrawn="1"/>
        </p:nvSpPr>
        <p:spPr>
          <a:xfrm>
            <a:off x="0" y="1007268"/>
            <a:ext cx="1200823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(Autonomous)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628" y="990600"/>
            <a:ext cx="7772400" cy="105640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Microeconomics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628" y="2667000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Revenue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214423"/>
            <a:ext cx="7696200" cy="476569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Demand function of a Firm is given by 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Qd</a:t>
            </a:r>
            <a:r>
              <a:rPr lang="en-US" sz="2800" dirty="0" smtClean="0">
                <a:solidFill>
                  <a:schemeClr val="tx1"/>
                </a:solidFill>
              </a:rPr>
              <a:t>= 20-2</a:t>
            </a:r>
            <a:r>
              <a:rPr lang="en-US" sz="2800" dirty="0" smtClean="0">
                <a:solidFill>
                  <a:srgbClr val="FF0000"/>
                </a:solidFill>
              </a:rPr>
              <a:t>P </a:t>
            </a:r>
          </a:p>
          <a:p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lphaLcPeriod"/>
            </a:pPr>
            <a:r>
              <a:rPr lang="en-IN" sz="2400" dirty="0" smtClean="0">
                <a:solidFill>
                  <a:schemeClr val="tx1"/>
                </a:solidFill>
              </a:rPr>
              <a:t>The maximum Price that can be charged is ______</a:t>
            </a:r>
          </a:p>
          <a:p>
            <a:pPr marL="457200" indent="-457200"/>
            <a:r>
              <a:rPr lang="en-IN" sz="2400" dirty="0" smtClean="0">
                <a:solidFill>
                  <a:schemeClr val="tx1"/>
                </a:solidFill>
              </a:rPr>
              <a:t>        </a:t>
            </a:r>
            <a:r>
              <a:rPr lang="en-IN" sz="2400" dirty="0" smtClean="0">
                <a:solidFill>
                  <a:srgbClr val="FF0000"/>
                </a:solidFill>
              </a:rPr>
              <a:t>Qd=0, 2P=20, P=10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457200" indent="-457200"/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lphaLcPeriod" startAt="2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 smtClean="0">
                <a:solidFill>
                  <a:schemeClr val="tx1"/>
                </a:solidFill>
              </a:rPr>
              <a:t>Maximum Quantity demanded is _________</a:t>
            </a:r>
          </a:p>
          <a:p>
            <a:pPr marL="457200" indent="-457200"/>
            <a:r>
              <a:rPr lang="en-IN" sz="2400" dirty="0" smtClean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P=0, Qd=20</a:t>
            </a:r>
          </a:p>
          <a:p>
            <a:pPr marL="457200" indent="-457200"/>
            <a:endParaRPr lang="en-IN" sz="2400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IN" sz="2400" dirty="0" smtClean="0">
                <a:solidFill>
                  <a:schemeClr val="tx1"/>
                </a:solidFill>
              </a:rPr>
              <a:t>Calculate TR, AR &amp; MR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228600"/>
            <a:ext cx="7705748" cy="838200"/>
          </a:xfrm>
        </p:spPr>
        <p:txBody>
          <a:bodyPr/>
          <a:lstStyle/>
          <a:p>
            <a:r>
              <a:rPr lang="en-IN" dirty="0" smtClean="0"/>
              <a:t>Calculate &amp; graph the Revenue curves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4414" y="1428736"/>
            <a:ext cx="7696200" cy="4122748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Qd= 20-2P </a:t>
            </a:r>
          </a:p>
          <a:p>
            <a:endParaRPr lang="en-IN" dirty="0" smtClean="0"/>
          </a:p>
          <a:p>
            <a:r>
              <a:rPr lang="en-IN" sz="2800" dirty="0" smtClean="0">
                <a:solidFill>
                  <a:schemeClr val="tx1"/>
                </a:solidFill>
              </a:rPr>
              <a:t>P= (20-Qd )/2  = 10-0.5Qd</a:t>
            </a:r>
          </a:p>
          <a:p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IN" sz="2800" dirty="0" smtClean="0">
                <a:solidFill>
                  <a:schemeClr val="tx1"/>
                </a:solidFill>
              </a:rPr>
              <a:t>TR = P*Q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TR </a:t>
            </a:r>
            <a:r>
              <a:rPr lang="en-IN" sz="2800" dirty="0" smtClean="0">
                <a:solidFill>
                  <a:schemeClr val="tx1"/>
                </a:solidFill>
              </a:rPr>
              <a:t>= (10-0.5Qd)*Qd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      = </a:t>
            </a:r>
            <a:r>
              <a:rPr lang="en-US" sz="2800" dirty="0" smtClean="0">
                <a:solidFill>
                  <a:srgbClr val="FF0000"/>
                </a:solidFill>
              </a:rPr>
              <a:t>10Qd -0.5Qd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357299"/>
            <a:ext cx="7696200" cy="462281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Qd= 20-2P </a:t>
            </a:r>
          </a:p>
          <a:p>
            <a:endParaRPr lang="en-IN" dirty="0" smtClean="0"/>
          </a:p>
          <a:p>
            <a:r>
              <a:rPr lang="en-IN" sz="2400" dirty="0" smtClean="0">
                <a:solidFill>
                  <a:schemeClr val="tx1"/>
                </a:solidFill>
              </a:rPr>
              <a:t>P= 0, Qd= 20-2*0 =20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P=1,  Qd= 20-2=18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P=3, Qd= 20-6= 14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P=4, Qd= 20-(2*4)= 12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P=5, Qd = 20-10 =10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285861"/>
            <a:ext cx="7696200" cy="4694252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sz="2800" dirty="0" smtClean="0">
                <a:solidFill>
                  <a:schemeClr val="tx1"/>
                </a:solidFill>
              </a:rPr>
              <a:t>TR = P*Q</a:t>
            </a:r>
          </a:p>
          <a:p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Qd= 20-2P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P= </a:t>
            </a:r>
            <a:r>
              <a:rPr lang="en-US" sz="2800" dirty="0" smtClean="0">
                <a:solidFill>
                  <a:srgbClr val="FF0000"/>
                </a:solidFill>
              </a:rPr>
              <a:t>10-0.5Q</a:t>
            </a:r>
          </a:p>
          <a:p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IN" sz="2800" dirty="0" smtClean="0">
                <a:solidFill>
                  <a:schemeClr val="tx1"/>
                </a:solidFill>
              </a:rPr>
              <a:t>TR = (10-0.5Q) * Q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TR = 10Q -0.5Q</a:t>
            </a:r>
            <a:r>
              <a:rPr lang="en-IN" sz="2800" baseline="30000" dirty="0" smtClean="0">
                <a:solidFill>
                  <a:schemeClr val="tx1"/>
                </a:solidFill>
              </a:rPr>
              <a:t>2                      </a:t>
            </a:r>
          </a:p>
          <a:p>
            <a:endParaRPr lang="en-IN" sz="2800" baseline="30000" dirty="0" smtClean="0">
              <a:solidFill>
                <a:schemeClr val="tx1"/>
              </a:solidFill>
            </a:endParaRPr>
          </a:p>
          <a:p>
            <a:r>
              <a:rPr lang="en-IN" sz="3000" baseline="30000" dirty="0" smtClean="0">
                <a:solidFill>
                  <a:schemeClr val="tx1"/>
                </a:solidFill>
              </a:rPr>
              <a:t>Total revenue in terms of Q, TC in terms of Q,</a:t>
            </a:r>
            <a:r>
              <a:rPr lang="en-IN" sz="3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sz="3000" dirty="0" smtClean="0">
                <a:solidFill>
                  <a:schemeClr val="tx1"/>
                </a:solidFill>
              </a:rPr>
              <a:t>TR &amp; TC can be compared for Profits</a:t>
            </a: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Revenue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theme</Template>
  <TotalTime>5367</TotalTime>
  <Words>153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Presidency college template</vt:lpstr>
      <vt:lpstr>Microeconomics</vt:lpstr>
      <vt:lpstr>Calculate &amp; graph the Revenue curves</vt:lpstr>
      <vt:lpstr>Slide 3</vt:lpstr>
      <vt:lpstr>Slide 4</vt:lpstr>
      <vt:lpstr>Total Revenue</vt:lpstr>
    </vt:vector>
  </TitlesOfParts>
  <Company>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prc</dc:creator>
  <cp:lastModifiedBy>Dell</cp:lastModifiedBy>
  <cp:revision>222</cp:revision>
  <dcterms:created xsi:type="dcterms:W3CDTF">2014-06-17T04:45:48Z</dcterms:created>
  <dcterms:modified xsi:type="dcterms:W3CDTF">2022-02-02T05:25:17Z</dcterms:modified>
</cp:coreProperties>
</file>