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71" r:id="rId8"/>
    <p:sldId id="274" r:id="rId9"/>
    <p:sldId id="273" r:id="rId10"/>
    <p:sldId id="264" r:id="rId11"/>
    <p:sldId id="272" r:id="rId12"/>
    <p:sldId id="265" r:id="rId13"/>
    <p:sldId id="266" r:id="rId14"/>
    <p:sldId id="267" r:id="rId15"/>
    <p:sldId id="268" r:id="rId16"/>
    <p:sldId id="269" r:id="rId17"/>
    <p:sldId id="270" r:id="rId18"/>
    <p:sldId id="275" r:id="rId19"/>
    <p:sldId id="276" r:id="rId20"/>
    <p:sldId id="277" r:id="rId21"/>
    <p:sldId id="278"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6" autoAdjust="0"/>
  </p:normalViewPr>
  <p:slideViewPr>
    <p:cSldViewPr snapToGrid="0">
      <p:cViewPr>
        <p:scale>
          <a:sx n="77" d="100"/>
          <a:sy n="77" d="100"/>
        </p:scale>
        <p:origin x="-462" y="-36"/>
      </p:cViewPr>
      <p:guideLst>
        <p:guide orient="horz" pos="2160"/>
        <p:guide pos="3840"/>
      </p:guideLst>
    </p:cSldViewPr>
  </p:slideViewPr>
  <p:notesTextViewPr>
    <p:cViewPr>
      <p:scale>
        <a:sx n="1" d="1"/>
        <a:sy n="1" d="1"/>
      </p:scale>
      <p:origin x="0" y="0"/>
    </p:cViewPr>
  </p:notesTextViewPr>
  <p:sorterViewPr>
    <p:cViewPr>
      <p:scale>
        <a:sx n="100" d="100"/>
        <a:sy n="100" d="100"/>
      </p:scale>
      <p:origin x="0" y="-5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Data Structure</a:t>
            </a:r>
            <a:br>
              <a:rPr lang="en-US" sz="4400" dirty="0">
                <a:solidFill>
                  <a:schemeClr val="tx1"/>
                </a:solidFill>
              </a:rPr>
            </a:br>
            <a:endParaRPr lang="en-US" sz="2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smtClean="0">
                <a:solidFill>
                  <a:schemeClr val="tx1"/>
                </a:solidFill>
              </a:rPr>
              <a:t>Venkatesh H</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BF959-EF4E-48B0-90CD-CB8D68C4F28B}"/>
              </a:ext>
            </a:extLst>
          </p:cNvPr>
          <p:cNvSpPr>
            <a:spLocks noGrp="1"/>
          </p:cNvSpPr>
          <p:nvPr>
            <p:ph type="title"/>
          </p:nvPr>
        </p:nvSpPr>
        <p:spPr/>
        <p:txBody>
          <a:bodyPr/>
          <a:lstStyle/>
          <a:p>
            <a:r>
              <a:rPr lang="en-US" dirty="0"/>
              <a:t>                       </a:t>
            </a:r>
            <a:r>
              <a:rPr lang="en-US" b="1" dirty="0"/>
              <a:t>DATA TYPES</a:t>
            </a:r>
            <a:r>
              <a:rPr lang="en-US" dirty="0"/>
              <a:t/>
            </a:r>
            <a:br>
              <a:rPr lang="en-US" dirty="0"/>
            </a:br>
            <a:r>
              <a:rPr lang="en-US" sz="2000" dirty="0"/>
              <a:t>A particular kind of data item, as defined by the values it can take, the Programming language used, or the operations that can be performed on it.          </a:t>
            </a:r>
            <a:endParaRPr lang="en-IN" dirty="0"/>
          </a:p>
        </p:txBody>
      </p:sp>
      <p:sp>
        <p:nvSpPr>
          <p:cNvPr id="3" name="Content Placeholder 2">
            <a:extLst>
              <a:ext uri="{FF2B5EF4-FFF2-40B4-BE49-F238E27FC236}">
                <a16:creationId xmlns:a16="http://schemas.microsoft.com/office/drawing/2014/main" xmlns="" id="{56A02C29-FB4D-4A94-A459-F42C9D316D3A}"/>
              </a:ext>
            </a:extLst>
          </p:cNvPr>
          <p:cNvSpPr>
            <a:spLocks noGrp="1"/>
          </p:cNvSpPr>
          <p:nvPr>
            <p:ph idx="1"/>
          </p:nvPr>
        </p:nvSpPr>
        <p:spPr>
          <a:xfrm>
            <a:off x="438150" y="2014194"/>
            <a:ext cx="11182350" cy="4329456"/>
          </a:xfrm>
        </p:spPr>
        <p:txBody>
          <a:bodyPr>
            <a:noAutofit/>
          </a:bodyPr>
          <a:lstStyle/>
          <a:p>
            <a:pPr algn="ctr"/>
            <a:r>
              <a:rPr lang="en-US" sz="1800" b="1" dirty="0"/>
              <a:t>Primitive Data Structure </a:t>
            </a:r>
          </a:p>
          <a:p>
            <a:r>
              <a:rPr lang="en-US" sz="1800" dirty="0"/>
              <a:t>Primitive Data Structure are basic structure and directly operated upon by machine instructions. </a:t>
            </a:r>
          </a:p>
          <a:p>
            <a:r>
              <a:rPr lang="en-US" sz="1800" dirty="0"/>
              <a:t>Primitive data structures have different representations on different computers. </a:t>
            </a:r>
          </a:p>
          <a:p>
            <a:r>
              <a:rPr lang="en-US" sz="1800" dirty="0"/>
              <a:t>Integers, floats, character and pointers are example of primitive data structures.</a:t>
            </a:r>
          </a:p>
          <a:p>
            <a:r>
              <a:rPr lang="en-US" sz="1800" dirty="0"/>
              <a:t>These data types are available in most programming languages as built in type. </a:t>
            </a:r>
          </a:p>
          <a:p>
            <a:pPr marL="0" indent="0">
              <a:buNone/>
            </a:pPr>
            <a:r>
              <a:rPr lang="en-US" sz="1800" dirty="0"/>
              <a:t>    </a:t>
            </a:r>
            <a:r>
              <a:rPr lang="en-US" sz="1800" b="1" dirty="0"/>
              <a:t>Integer: </a:t>
            </a:r>
            <a:r>
              <a:rPr lang="en-US" sz="1800" dirty="0"/>
              <a:t>It is a data type which allows all values without fraction part. We can used it for whole numbers.</a:t>
            </a:r>
          </a:p>
          <a:p>
            <a:pPr marL="0" indent="0">
              <a:buNone/>
            </a:pPr>
            <a:r>
              <a:rPr lang="en-US" sz="1800" dirty="0"/>
              <a:t>    </a:t>
            </a:r>
            <a:r>
              <a:rPr lang="en-US" sz="1800" b="1" dirty="0"/>
              <a:t>Float: </a:t>
            </a:r>
            <a:r>
              <a:rPr lang="en-US" sz="1800" dirty="0"/>
              <a:t>It is a data type which is use for storing fraction numbers. </a:t>
            </a:r>
          </a:p>
          <a:p>
            <a:pPr marL="0" indent="0">
              <a:buNone/>
            </a:pPr>
            <a:r>
              <a:rPr lang="en-US" sz="1800" dirty="0"/>
              <a:t>    </a:t>
            </a:r>
            <a:r>
              <a:rPr lang="en-US" sz="1800" b="1" dirty="0"/>
              <a:t>Character: </a:t>
            </a:r>
            <a:r>
              <a:rPr lang="en-US" sz="1800" dirty="0"/>
              <a:t>It is a data type which is used for character values. </a:t>
            </a:r>
          </a:p>
          <a:p>
            <a:pPr marL="0" indent="0">
              <a:buNone/>
            </a:pPr>
            <a:r>
              <a:rPr lang="en-US" sz="1800" dirty="0"/>
              <a:t>    </a:t>
            </a:r>
            <a:r>
              <a:rPr lang="en-US" sz="1800" b="1" dirty="0"/>
              <a:t>Pointer: </a:t>
            </a:r>
            <a:r>
              <a:rPr lang="en-US" sz="1800" dirty="0"/>
              <a:t>A variable that hold memory address of another variable are called pointer. </a:t>
            </a:r>
            <a:endParaRPr lang="en-IN" sz="1800" dirty="0"/>
          </a:p>
        </p:txBody>
      </p:sp>
    </p:spTree>
    <p:extLst>
      <p:ext uri="{BB962C8B-B14F-4D97-AF65-F5344CB8AC3E}">
        <p14:creationId xmlns:p14="http://schemas.microsoft.com/office/powerpoint/2010/main" val="14230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9BF92-73B4-4CF5-AE6C-AF3115805F40}"/>
              </a:ext>
            </a:extLst>
          </p:cNvPr>
          <p:cNvSpPr>
            <a:spLocks noGrp="1"/>
          </p:cNvSpPr>
          <p:nvPr>
            <p:ph type="title"/>
          </p:nvPr>
        </p:nvSpPr>
        <p:spPr>
          <a:xfrm>
            <a:off x="1066800" y="642594"/>
            <a:ext cx="10058400" cy="1014756"/>
          </a:xfrm>
        </p:spPr>
        <p:txBody>
          <a:bodyPr/>
          <a:lstStyle/>
          <a:p>
            <a:pPr algn="ctr"/>
            <a:r>
              <a:rPr lang="en-US" b="1" dirty="0"/>
              <a:t>Non Primitive Data Type </a:t>
            </a:r>
            <a:endParaRPr lang="en-IN" b="1" dirty="0"/>
          </a:p>
        </p:txBody>
      </p:sp>
      <p:sp>
        <p:nvSpPr>
          <p:cNvPr id="3" name="Content Placeholder 2">
            <a:extLst>
              <a:ext uri="{FF2B5EF4-FFF2-40B4-BE49-F238E27FC236}">
                <a16:creationId xmlns:a16="http://schemas.microsoft.com/office/drawing/2014/main" xmlns="" id="{58CDF24A-16C4-4FB8-B093-087CD59D40E0}"/>
              </a:ext>
            </a:extLst>
          </p:cNvPr>
          <p:cNvSpPr>
            <a:spLocks noGrp="1"/>
          </p:cNvSpPr>
          <p:nvPr>
            <p:ph idx="1"/>
          </p:nvPr>
        </p:nvSpPr>
        <p:spPr>
          <a:xfrm>
            <a:off x="419100" y="1879625"/>
            <a:ext cx="11296649" cy="4559275"/>
          </a:xfrm>
        </p:spPr>
        <p:txBody>
          <a:bodyPr>
            <a:normAutofit/>
          </a:bodyPr>
          <a:lstStyle/>
          <a:p>
            <a:r>
              <a:rPr lang="en-US" sz="1800" dirty="0"/>
              <a:t>These are more sophisticated data structures. </a:t>
            </a:r>
          </a:p>
          <a:p>
            <a:r>
              <a:rPr lang="en-US" sz="1800" dirty="0"/>
              <a:t>These are derived from primitive data structure.</a:t>
            </a:r>
          </a:p>
          <a:p>
            <a:r>
              <a:rPr lang="en-US" sz="1800" dirty="0"/>
              <a:t>The non – primitive data structures emphasize structuring of a group of homogeneous or heterogeneous data items. </a:t>
            </a:r>
          </a:p>
          <a:p>
            <a:r>
              <a:rPr lang="en-US" sz="1800" dirty="0"/>
              <a:t>Example of non – primitive data types are Array, List, and File etc.</a:t>
            </a:r>
          </a:p>
          <a:p>
            <a:r>
              <a:rPr lang="en-US" sz="1800" dirty="0"/>
              <a:t>A non – primitive data type is further divided into Linear and non – Linear data structure. </a:t>
            </a:r>
          </a:p>
          <a:p>
            <a:pPr marL="0" indent="0">
              <a:buNone/>
            </a:pPr>
            <a:r>
              <a:rPr lang="en-US" sz="1800" dirty="0"/>
              <a:t>   </a:t>
            </a:r>
            <a:r>
              <a:rPr lang="en-US" sz="1800" b="1" dirty="0"/>
              <a:t>Array: </a:t>
            </a:r>
            <a:r>
              <a:rPr lang="en-US" sz="1800" dirty="0"/>
              <a:t>An array is a fixed size sequenced collection of elements of the same data type. </a:t>
            </a:r>
          </a:p>
          <a:p>
            <a:pPr marL="0" indent="0">
              <a:buNone/>
            </a:pPr>
            <a:r>
              <a:rPr lang="en-US" sz="1800" dirty="0"/>
              <a:t>   </a:t>
            </a:r>
            <a:r>
              <a:rPr lang="en-US" sz="1800" b="1" dirty="0"/>
              <a:t>List: </a:t>
            </a:r>
            <a:r>
              <a:rPr lang="en-US" sz="1800" dirty="0"/>
              <a:t>An ordered set containing variable number of elements is called as List. </a:t>
            </a:r>
          </a:p>
          <a:p>
            <a:pPr marL="0" indent="0">
              <a:buNone/>
            </a:pPr>
            <a:r>
              <a:rPr lang="en-US" sz="1800" dirty="0"/>
              <a:t>   </a:t>
            </a:r>
            <a:r>
              <a:rPr lang="en-US" sz="1800" b="1" dirty="0"/>
              <a:t>File: </a:t>
            </a:r>
            <a:r>
              <a:rPr lang="en-US" sz="1800" dirty="0"/>
              <a:t>A file is a collection of logically related information. It can be viewed as a large list of          records consisting of various fields.  </a:t>
            </a:r>
            <a:endParaRPr lang="en-IN" sz="1800" dirty="0"/>
          </a:p>
        </p:txBody>
      </p:sp>
    </p:spTree>
    <p:extLst>
      <p:ext uri="{BB962C8B-B14F-4D97-AF65-F5344CB8AC3E}">
        <p14:creationId xmlns:p14="http://schemas.microsoft.com/office/powerpoint/2010/main" val="33217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35C43-FAE4-438D-B069-A4E8FCD46135}"/>
              </a:ext>
            </a:extLst>
          </p:cNvPr>
          <p:cNvSpPr>
            <a:spLocks noGrp="1"/>
          </p:cNvSpPr>
          <p:nvPr>
            <p:ph type="title"/>
          </p:nvPr>
        </p:nvSpPr>
        <p:spPr>
          <a:xfrm>
            <a:off x="1066800" y="499719"/>
            <a:ext cx="10058400" cy="824256"/>
          </a:xfrm>
        </p:spPr>
        <p:txBody>
          <a:bodyPr/>
          <a:lstStyle/>
          <a:p>
            <a:pPr algn="ctr"/>
            <a:r>
              <a:rPr lang="en-US" dirty="0"/>
              <a:t>Linear Data Structures </a:t>
            </a:r>
            <a:endParaRPr lang="en-IN" dirty="0"/>
          </a:p>
        </p:txBody>
      </p:sp>
      <p:sp>
        <p:nvSpPr>
          <p:cNvPr id="7" name="Content Placeholder 6">
            <a:extLst>
              <a:ext uri="{FF2B5EF4-FFF2-40B4-BE49-F238E27FC236}">
                <a16:creationId xmlns:a16="http://schemas.microsoft.com/office/drawing/2014/main" xmlns="" id="{94D13DF2-AC4F-4551-8785-9EB6677B38E3}"/>
              </a:ext>
            </a:extLst>
          </p:cNvPr>
          <p:cNvSpPr>
            <a:spLocks noGrp="1"/>
          </p:cNvSpPr>
          <p:nvPr>
            <p:ph idx="1"/>
          </p:nvPr>
        </p:nvSpPr>
        <p:spPr>
          <a:xfrm>
            <a:off x="4224528" y="1323974"/>
            <a:ext cx="7567422" cy="5131687"/>
          </a:xfrm>
        </p:spPr>
        <p:txBody>
          <a:bodyPr>
            <a:normAutofit lnSpcReduction="10000"/>
          </a:bodyPr>
          <a:lstStyle/>
          <a:p>
            <a:pPr>
              <a:buFont typeface="Wingdings" panose="05000000000000000000" pitchFamily="2" charset="2"/>
              <a:buChar char="§"/>
            </a:pPr>
            <a:r>
              <a:rPr lang="en-US" sz="1800" dirty="0"/>
              <a:t>A linear data structure simply means that it is a storage format of the data in the memory in which the data are arranged in contiguous blocks of memory.</a:t>
            </a:r>
          </a:p>
          <a:p>
            <a:pPr>
              <a:buFont typeface="Wingdings" panose="05000000000000000000" pitchFamily="2" charset="2"/>
              <a:buChar char="§"/>
            </a:pPr>
            <a:r>
              <a:rPr lang="en-US" sz="1800" dirty="0"/>
              <a:t>Example is the array of characters it represented by one character after another.</a:t>
            </a:r>
          </a:p>
          <a:p>
            <a:pPr>
              <a:buFont typeface="Wingdings" panose="05000000000000000000" pitchFamily="2" charset="2"/>
              <a:buChar char="§"/>
            </a:pPr>
            <a:r>
              <a:rPr lang="en-US" sz="1800" dirty="0"/>
              <a:t>In the linear data structure, member elements form a sequence in the storage.</a:t>
            </a:r>
          </a:p>
          <a:p>
            <a:pPr>
              <a:buFont typeface="Wingdings" panose="05000000000000000000" pitchFamily="2" charset="2"/>
              <a:buChar char="§"/>
            </a:pPr>
            <a:r>
              <a:rPr lang="en-US" sz="1800" dirty="0"/>
              <a:t>There are two ways to represent a linear data structure in memory.</a:t>
            </a:r>
          </a:p>
          <a:p>
            <a:pPr marL="0" indent="0">
              <a:buNone/>
            </a:pPr>
            <a:r>
              <a:rPr lang="en-US" sz="1800" b="1" dirty="0"/>
              <a:t>      static memory allocation</a:t>
            </a:r>
          </a:p>
          <a:p>
            <a:pPr marL="0" indent="0">
              <a:buNone/>
            </a:pPr>
            <a:r>
              <a:rPr lang="en-US" sz="1800" b="1" dirty="0"/>
              <a:t>      dynamic memory allocation </a:t>
            </a:r>
          </a:p>
          <a:p>
            <a:pPr marL="0" indent="0">
              <a:buNone/>
            </a:pPr>
            <a:r>
              <a:rPr lang="en-US" sz="1800" dirty="0"/>
              <a:t>The possible operations on the linear data structure are: </a:t>
            </a:r>
          </a:p>
          <a:p>
            <a:pPr marL="0" indent="0">
              <a:buNone/>
            </a:pPr>
            <a:r>
              <a:rPr lang="en-US" sz="1800" dirty="0"/>
              <a:t>  </a:t>
            </a:r>
            <a:r>
              <a:rPr lang="en-US" sz="1800" b="1" dirty="0"/>
              <a:t>1) Traversing  2) Insertion  3) Deletion  4) searching 5) sorting  </a:t>
            </a:r>
          </a:p>
          <a:p>
            <a:pPr marL="0" indent="0">
              <a:buNone/>
            </a:pPr>
            <a:r>
              <a:rPr lang="en-US" sz="1800" b="1" dirty="0"/>
              <a:t>      6) merging</a:t>
            </a:r>
          </a:p>
        </p:txBody>
      </p:sp>
      <p:pic>
        <p:nvPicPr>
          <p:cNvPr id="9" name="Picture 8">
            <a:extLst>
              <a:ext uri="{FF2B5EF4-FFF2-40B4-BE49-F238E27FC236}">
                <a16:creationId xmlns:a16="http://schemas.microsoft.com/office/drawing/2014/main" xmlns="" id="{1F2CF014-BACE-44B5-BD57-44CB60B346CD}"/>
              </a:ext>
            </a:extLst>
          </p:cNvPr>
          <p:cNvPicPr>
            <a:picLocks noChangeAspect="1"/>
          </p:cNvPicPr>
          <p:nvPr/>
        </p:nvPicPr>
        <p:blipFill>
          <a:blip r:embed="rId2"/>
          <a:stretch>
            <a:fillRect/>
          </a:stretch>
        </p:blipFill>
        <p:spPr>
          <a:xfrm>
            <a:off x="400050" y="1323974"/>
            <a:ext cx="3687318" cy="5131688"/>
          </a:xfrm>
          <a:prstGeom prst="rect">
            <a:avLst/>
          </a:prstGeom>
        </p:spPr>
      </p:pic>
    </p:spTree>
    <p:extLst>
      <p:ext uri="{BB962C8B-B14F-4D97-AF65-F5344CB8AC3E}">
        <p14:creationId xmlns:p14="http://schemas.microsoft.com/office/powerpoint/2010/main" val="428288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B7189D-E03A-49FA-BAC1-CA7067B9A099}"/>
              </a:ext>
            </a:extLst>
          </p:cNvPr>
          <p:cNvSpPr>
            <a:spLocks noGrp="1"/>
          </p:cNvSpPr>
          <p:nvPr>
            <p:ph idx="1"/>
          </p:nvPr>
        </p:nvSpPr>
        <p:spPr>
          <a:xfrm>
            <a:off x="5709920" y="436880"/>
            <a:ext cx="6024880" cy="5963920"/>
          </a:xfrm>
        </p:spPr>
        <p:txBody>
          <a:bodyPr>
            <a:noAutofit/>
          </a:bodyPr>
          <a:lstStyle/>
          <a:p>
            <a:pPr>
              <a:lnSpc>
                <a:spcPct val="100000"/>
              </a:lnSpc>
            </a:pPr>
            <a:r>
              <a:rPr lang="en-US" sz="1800" dirty="0"/>
              <a:t>Example of Linear data structure are Stack and Queue </a:t>
            </a:r>
          </a:p>
          <a:p>
            <a:pPr marL="0" indent="0" algn="ctr">
              <a:lnSpc>
                <a:spcPct val="100000"/>
              </a:lnSpc>
              <a:buNone/>
            </a:pPr>
            <a:r>
              <a:rPr lang="en-US" sz="1800" b="1" dirty="0"/>
              <a:t>Stack</a:t>
            </a:r>
          </a:p>
          <a:p>
            <a:pPr>
              <a:lnSpc>
                <a:spcPct val="100000"/>
              </a:lnSpc>
            </a:pPr>
            <a:r>
              <a:rPr lang="en-US" sz="1800" dirty="0"/>
              <a:t>Stack is a data structure in which insertion and deletion operations are performed at one end only. </a:t>
            </a:r>
          </a:p>
          <a:p>
            <a:pPr>
              <a:lnSpc>
                <a:spcPct val="100000"/>
              </a:lnSpc>
            </a:pPr>
            <a:r>
              <a:rPr lang="en-US" sz="1800" dirty="0"/>
              <a:t>The insertion operation is referred to as ‘PUSH’ and deletion is referred as ‘POP’ operation</a:t>
            </a:r>
          </a:p>
          <a:p>
            <a:pPr>
              <a:lnSpc>
                <a:spcPct val="100000"/>
              </a:lnSpc>
            </a:pPr>
            <a:r>
              <a:rPr lang="en-US" sz="1800" dirty="0"/>
              <a:t>Stack is also called as Last In First Out (LIFO) data structure.</a:t>
            </a:r>
          </a:p>
          <a:p>
            <a:pPr marL="0" indent="0" algn="ctr">
              <a:lnSpc>
                <a:spcPct val="100000"/>
              </a:lnSpc>
              <a:buNone/>
            </a:pPr>
            <a:r>
              <a:rPr lang="en-US" sz="1800" b="1" dirty="0"/>
              <a:t>  Queue</a:t>
            </a:r>
          </a:p>
          <a:p>
            <a:pPr>
              <a:lnSpc>
                <a:spcPct val="100000"/>
              </a:lnSpc>
            </a:pPr>
            <a:r>
              <a:rPr lang="en-US" sz="1800" dirty="0"/>
              <a:t>The data structure which permits the insertion at one and deletion at another end, known as Queue. </a:t>
            </a:r>
          </a:p>
          <a:p>
            <a:pPr>
              <a:lnSpc>
                <a:spcPct val="100000"/>
              </a:lnSpc>
            </a:pPr>
            <a:r>
              <a:rPr lang="en-US" sz="1800" dirty="0"/>
              <a:t>End at which deletion is occurs is known as FRONT end and another end at which insertion occurs is known as REAR end.</a:t>
            </a:r>
          </a:p>
          <a:p>
            <a:pPr>
              <a:lnSpc>
                <a:spcPct val="100000"/>
              </a:lnSpc>
            </a:pPr>
            <a:r>
              <a:rPr lang="en-US" sz="1800" dirty="0"/>
              <a:t>Queue is also called as First In First Out (FIFO) </a:t>
            </a:r>
            <a:endParaRPr lang="en-IN" sz="1800" dirty="0"/>
          </a:p>
        </p:txBody>
      </p:sp>
      <p:pic>
        <p:nvPicPr>
          <p:cNvPr id="5" name="Picture 4">
            <a:extLst>
              <a:ext uri="{FF2B5EF4-FFF2-40B4-BE49-F238E27FC236}">
                <a16:creationId xmlns:a16="http://schemas.microsoft.com/office/drawing/2014/main" xmlns="" id="{579221AE-B217-4136-AA18-158EB335EA1A}"/>
              </a:ext>
            </a:extLst>
          </p:cNvPr>
          <p:cNvPicPr>
            <a:picLocks noChangeAspect="1"/>
          </p:cNvPicPr>
          <p:nvPr/>
        </p:nvPicPr>
        <p:blipFill>
          <a:blip r:embed="rId2"/>
          <a:stretch>
            <a:fillRect/>
          </a:stretch>
        </p:blipFill>
        <p:spPr>
          <a:xfrm>
            <a:off x="12318" y="249876"/>
            <a:ext cx="5433442" cy="3163884"/>
          </a:xfrm>
          <a:prstGeom prst="rect">
            <a:avLst/>
          </a:prstGeom>
        </p:spPr>
      </p:pic>
      <p:pic>
        <p:nvPicPr>
          <p:cNvPr id="7" name="Picture 6">
            <a:extLst>
              <a:ext uri="{FF2B5EF4-FFF2-40B4-BE49-F238E27FC236}">
                <a16:creationId xmlns:a16="http://schemas.microsoft.com/office/drawing/2014/main" xmlns="" id="{2EEC77F3-507D-4A57-82D4-74931655A139}"/>
              </a:ext>
            </a:extLst>
          </p:cNvPr>
          <p:cNvPicPr>
            <a:picLocks noChangeAspect="1"/>
          </p:cNvPicPr>
          <p:nvPr/>
        </p:nvPicPr>
        <p:blipFill>
          <a:blip r:embed="rId3"/>
          <a:stretch>
            <a:fillRect/>
          </a:stretch>
        </p:blipFill>
        <p:spPr>
          <a:xfrm>
            <a:off x="42796" y="3413761"/>
            <a:ext cx="5433443" cy="3403600"/>
          </a:xfrm>
          <a:prstGeom prst="rect">
            <a:avLst/>
          </a:prstGeom>
        </p:spPr>
      </p:pic>
    </p:spTree>
    <p:extLst>
      <p:ext uri="{BB962C8B-B14F-4D97-AF65-F5344CB8AC3E}">
        <p14:creationId xmlns:p14="http://schemas.microsoft.com/office/powerpoint/2010/main" val="3463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F7877B8-825F-484A-9FD0-8A54D4302CEF}"/>
              </a:ext>
            </a:extLst>
          </p:cNvPr>
          <p:cNvSpPr/>
          <p:nvPr/>
        </p:nvSpPr>
        <p:spPr>
          <a:xfrm>
            <a:off x="0" y="3677921"/>
            <a:ext cx="4917440" cy="3139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03CB7909-2B5F-41FA-93FC-4221179A5591}"/>
              </a:ext>
            </a:extLst>
          </p:cNvPr>
          <p:cNvSpPr>
            <a:spLocks noGrp="1"/>
          </p:cNvSpPr>
          <p:nvPr>
            <p:ph idx="1"/>
          </p:nvPr>
        </p:nvSpPr>
        <p:spPr>
          <a:xfrm>
            <a:off x="4836160" y="1076960"/>
            <a:ext cx="6979920" cy="5364480"/>
          </a:xfrm>
        </p:spPr>
        <p:txBody>
          <a:bodyPr>
            <a:noAutofit/>
          </a:bodyPr>
          <a:lstStyle/>
          <a:p>
            <a:r>
              <a:rPr lang="en-US" sz="1600" b="1" dirty="0"/>
              <a:t>Non linear DS are those data structure in which data items are not arranged in a sequence.</a:t>
            </a:r>
          </a:p>
          <a:p>
            <a:r>
              <a:rPr lang="en-US" sz="1600" b="1" dirty="0"/>
              <a:t>Example on Non Linear DS are Tree and Graph. </a:t>
            </a:r>
          </a:p>
          <a:p>
            <a:pPr marL="0" indent="0" algn="ctr">
              <a:buNone/>
            </a:pPr>
            <a:r>
              <a:rPr lang="en-US" sz="1600" b="1" dirty="0"/>
              <a:t>TREE</a:t>
            </a:r>
          </a:p>
          <a:p>
            <a:r>
              <a:rPr lang="en-US" sz="1600" b="1" dirty="0"/>
              <a:t>A Tree can be define as finite data items (nodes) in which data items are arranged in branches and sub branches </a:t>
            </a:r>
          </a:p>
          <a:p>
            <a:r>
              <a:rPr lang="en-US" sz="1600" b="1" dirty="0"/>
              <a:t>Tree represent the hierarchical relationship between various elements</a:t>
            </a:r>
          </a:p>
          <a:p>
            <a:r>
              <a:rPr lang="en-US" sz="1600" b="1" dirty="0"/>
              <a:t>Tree consist of nodes connected by edge, the represented by circle and edge lives connecting to circle.</a:t>
            </a:r>
          </a:p>
          <a:p>
            <a:pPr marL="0" indent="0" algn="ctr">
              <a:buNone/>
            </a:pPr>
            <a:r>
              <a:rPr lang="en-US" sz="1600" b="1" dirty="0"/>
              <a:t>Graph</a:t>
            </a:r>
          </a:p>
          <a:p>
            <a:r>
              <a:rPr lang="en-US" sz="1600" b="1" dirty="0"/>
              <a:t>Graph is collection of nodes (information) and connecting edges (Logical relation) between nodes. </a:t>
            </a:r>
          </a:p>
          <a:p>
            <a:r>
              <a:rPr lang="en-US" sz="1600" b="1" dirty="0"/>
              <a:t>A tree can be viewed as restricted graph</a:t>
            </a:r>
          </a:p>
          <a:p>
            <a:r>
              <a:rPr lang="en-US" sz="1600" b="1" dirty="0"/>
              <a:t>Graph have many types: 1) Simple graph 2) Mixed graph 3) Multi graph  4) Directed graph 5) Un-directed graph </a:t>
            </a:r>
            <a:endParaRPr lang="en-IN" sz="1600" b="1" dirty="0"/>
          </a:p>
        </p:txBody>
      </p:sp>
      <p:sp>
        <p:nvSpPr>
          <p:cNvPr id="4" name="Rectangle 3">
            <a:extLst>
              <a:ext uri="{FF2B5EF4-FFF2-40B4-BE49-F238E27FC236}">
                <a16:creationId xmlns:a16="http://schemas.microsoft.com/office/drawing/2014/main" xmlns="" id="{55CF25DD-2EB6-482D-ABB7-3AE564C6CCE3}"/>
              </a:ext>
            </a:extLst>
          </p:cNvPr>
          <p:cNvSpPr/>
          <p:nvPr/>
        </p:nvSpPr>
        <p:spPr>
          <a:xfrm>
            <a:off x="4844644" y="416560"/>
            <a:ext cx="6971436"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Non-Linear Data Structure</a:t>
            </a:r>
          </a:p>
        </p:txBody>
      </p:sp>
      <p:pic>
        <p:nvPicPr>
          <p:cNvPr id="6" name="Picture 5">
            <a:extLst>
              <a:ext uri="{FF2B5EF4-FFF2-40B4-BE49-F238E27FC236}">
                <a16:creationId xmlns:a16="http://schemas.microsoft.com/office/drawing/2014/main" xmlns="" id="{A30F42E3-F80A-42FB-8056-FB42A2B10F62}"/>
              </a:ext>
            </a:extLst>
          </p:cNvPr>
          <p:cNvPicPr>
            <a:picLocks noChangeAspect="1"/>
          </p:cNvPicPr>
          <p:nvPr/>
        </p:nvPicPr>
        <p:blipFill>
          <a:blip r:embed="rId2"/>
          <a:stretch>
            <a:fillRect/>
          </a:stretch>
        </p:blipFill>
        <p:spPr>
          <a:xfrm>
            <a:off x="-1" y="40640"/>
            <a:ext cx="4844645" cy="3637281"/>
          </a:xfrm>
          <a:prstGeom prst="rect">
            <a:avLst/>
          </a:prstGeom>
        </p:spPr>
      </p:pic>
      <p:pic>
        <p:nvPicPr>
          <p:cNvPr id="8" name="Picture 7">
            <a:extLst>
              <a:ext uri="{FF2B5EF4-FFF2-40B4-BE49-F238E27FC236}">
                <a16:creationId xmlns:a16="http://schemas.microsoft.com/office/drawing/2014/main" xmlns="" id="{0EE3DEEE-2C78-4086-B720-8C404DC17E74}"/>
              </a:ext>
            </a:extLst>
          </p:cNvPr>
          <p:cNvPicPr>
            <a:picLocks noChangeAspect="1"/>
          </p:cNvPicPr>
          <p:nvPr/>
        </p:nvPicPr>
        <p:blipFill>
          <a:blip r:embed="rId3"/>
          <a:stretch>
            <a:fillRect/>
          </a:stretch>
        </p:blipFill>
        <p:spPr>
          <a:xfrm>
            <a:off x="-1" y="4160540"/>
            <a:ext cx="4917440" cy="2527788"/>
          </a:xfrm>
          <a:prstGeom prst="rect">
            <a:avLst/>
          </a:prstGeom>
        </p:spPr>
      </p:pic>
      <p:sp>
        <p:nvSpPr>
          <p:cNvPr id="11" name="Rectangle: Rounded Corners 10">
            <a:extLst>
              <a:ext uri="{FF2B5EF4-FFF2-40B4-BE49-F238E27FC236}">
                <a16:creationId xmlns:a16="http://schemas.microsoft.com/office/drawing/2014/main" xmlns="" id="{80C8696F-7E4C-4F42-8696-49AA8EE72805}"/>
              </a:ext>
            </a:extLst>
          </p:cNvPr>
          <p:cNvSpPr/>
          <p:nvPr/>
        </p:nvSpPr>
        <p:spPr>
          <a:xfrm>
            <a:off x="276447" y="3725407"/>
            <a:ext cx="4167962" cy="4351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xmlns="" id="{B171EEDB-0F63-43AA-85EE-95BD9EE1B563}"/>
              </a:ext>
            </a:extLst>
          </p:cNvPr>
          <p:cNvSpPr/>
          <p:nvPr/>
        </p:nvSpPr>
        <p:spPr>
          <a:xfrm>
            <a:off x="276446" y="3677921"/>
            <a:ext cx="4316819" cy="523220"/>
          </a:xfrm>
          <a:prstGeom prst="rect">
            <a:avLst/>
          </a:prstGeom>
          <a:noFill/>
        </p:spPr>
        <p:txBody>
          <a:bodyPr wrap="square" lIns="91440" tIns="45720" rIns="91440" bIns="45720">
            <a:spAutoFit/>
          </a:bodyPr>
          <a:lstStyle/>
          <a:p>
            <a:pPr algn="ctr"/>
            <a:r>
              <a:rPr lang="en-US" sz="2800" b="1" cap="none" spc="0" dirty="0">
                <a:ln w="0"/>
                <a:solidFill>
                  <a:srgbClr val="FFC000"/>
                </a:solidFill>
                <a:effectLst>
                  <a:outerShdw blurRad="38100" dist="19050" dir="2700000" algn="tl" rotWithShape="0">
                    <a:schemeClr val="dk1">
                      <a:alpha val="40000"/>
                    </a:schemeClr>
                  </a:outerShdw>
                </a:effectLst>
              </a:rPr>
              <a:t>Components of Graph</a:t>
            </a:r>
          </a:p>
        </p:txBody>
      </p:sp>
    </p:spTree>
    <p:extLst>
      <p:ext uri="{BB962C8B-B14F-4D97-AF65-F5344CB8AC3E}">
        <p14:creationId xmlns:p14="http://schemas.microsoft.com/office/powerpoint/2010/main" val="48542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xmlns="" id="{80E89365-D931-40E6-A455-124E9821D5FC}"/>
              </a:ext>
            </a:extLst>
          </p:cNvPr>
          <p:cNvGraphicFramePr>
            <a:graphicFrameLocks noGrp="1"/>
          </p:cNvGraphicFramePr>
          <p:nvPr>
            <p:extLst>
              <p:ext uri="{D42A27DB-BD31-4B8C-83A1-F6EECF244321}">
                <p14:modId xmlns:p14="http://schemas.microsoft.com/office/powerpoint/2010/main" val="3148870130"/>
              </p:ext>
            </p:extLst>
          </p:nvPr>
        </p:nvGraphicFramePr>
        <p:xfrm>
          <a:off x="6242492" y="2721347"/>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xmlns="" val="3873562124"/>
                    </a:ext>
                  </a:extLst>
                </a:gridCol>
              </a:tblGrid>
              <a:tr h="416816">
                <a:tc>
                  <a:txBody>
                    <a:bodyPr/>
                    <a:lstStyle/>
                    <a:p>
                      <a:endParaRPr lang="en-IN" dirty="0"/>
                    </a:p>
                  </a:txBody>
                  <a:tcPr>
                    <a:noFill/>
                  </a:tcPr>
                </a:tc>
                <a:extLst>
                  <a:ext uri="{0D108BD9-81ED-4DB2-BD59-A6C34878D82A}">
                    <a16:rowId xmlns:a16="http://schemas.microsoft.com/office/drawing/2014/main" xmlns="" val="143212848"/>
                  </a:ext>
                </a:extLst>
              </a:tr>
              <a:tr h="416816">
                <a:tc>
                  <a:txBody>
                    <a:bodyPr/>
                    <a:lstStyle/>
                    <a:p>
                      <a:endParaRPr lang="en-IN"/>
                    </a:p>
                  </a:txBody>
                  <a:tcPr>
                    <a:noFill/>
                  </a:tcPr>
                </a:tc>
                <a:extLst>
                  <a:ext uri="{0D108BD9-81ED-4DB2-BD59-A6C34878D82A}">
                    <a16:rowId xmlns:a16="http://schemas.microsoft.com/office/drawing/2014/main" xmlns="" val="1856625412"/>
                  </a:ext>
                </a:extLst>
              </a:tr>
              <a:tr h="416816">
                <a:tc>
                  <a:txBody>
                    <a:bodyPr/>
                    <a:lstStyle/>
                    <a:p>
                      <a:endParaRPr lang="en-IN"/>
                    </a:p>
                  </a:txBody>
                  <a:tcPr>
                    <a:noFill/>
                  </a:tcPr>
                </a:tc>
                <a:extLst>
                  <a:ext uri="{0D108BD9-81ED-4DB2-BD59-A6C34878D82A}">
                    <a16:rowId xmlns:a16="http://schemas.microsoft.com/office/drawing/2014/main" xmlns="" val="2611320499"/>
                  </a:ext>
                </a:extLst>
              </a:tr>
              <a:tr h="416816">
                <a:tc>
                  <a:txBody>
                    <a:bodyPr/>
                    <a:lstStyle/>
                    <a:p>
                      <a:endParaRPr lang="en-IN"/>
                    </a:p>
                  </a:txBody>
                  <a:tcPr>
                    <a:noFill/>
                  </a:tcPr>
                </a:tc>
                <a:extLst>
                  <a:ext uri="{0D108BD9-81ED-4DB2-BD59-A6C34878D82A}">
                    <a16:rowId xmlns:a16="http://schemas.microsoft.com/office/drawing/2014/main" xmlns="" val="3087933966"/>
                  </a:ext>
                </a:extLst>
              </a:tr>
              <a:tr h="416816">
                <a:tc>
                  <a:txBody>
                    <a:bodyPr/>
                    <a:lstStyle/>
                    <a:p>
                      <a:endParaRPr lang="en-IN" dirty="0"/>
                    </a:p>
                  </a:txBody>
                  <a:tcPr>
                    <a:noFill/>
                  </a:tcPr>
                </a:tc>
                <a:extLst>
                  <a:ext uri="{0D108BD9-81ED-4DB2-BD59-A6C34878D82A}">
                    <a16:rowId xmlns:a16="http://schemas.microsoft.com/office/drawing/2014/main" xmlns="" val="2904344748"/>
                  </a:ext>
                </a:extLst>
              </a:tr>
              <a:tr h="416816">
                <a:tc>
                  <a:txBody>
                    <a:bodyPr/>
                    <a:lstStyle/>
                    <a:p>
                      <a:endParaRPr lang="en-IN" dirty="0"/>
                    </a:p>
                  </a:txBody>
                  <a:tcPr>
                    <a:noFill/>
                  </a:tcPr>
                </a:tc>
                <a:extLst>
                  <a:ext uri="{0D108BD9-81ED-4DB2-BD59-A6C34878D82A}">
                    <a16:rowId xmlns:a16="http://schemas.microsoft.com/office/drawing/2014/main" xmlns="" val="3607596585"/>
                  </a:ext>
                </a:extLst>
              </a:tr>
            </a:tbl>
          </a:graphicData>
        </a:graphic>
      </p:graphicFrame>
      <p:graphicFrame>
        <p:nvGraphicFramePr>
          <p:cNvPr id="9" name="Table 9">
            <a:extLst>
              <a:ext uri="{FF2B5EF4-FFF2-40B4-BE49-F238E27FC236}">
                <a16:creationId xmlns:a16="http://schemas.microsoft.com/office/drawing/2014/main" xmlns="" id="{22305514-1B6F-49FB-9E3B-49E49C9A4030}"/>
              </a:ext>
            </a:extLst>
          </p:cNvPr>
          <p:cNvGraphicFramePr>
            <a:graphicFrameLocks noGrp="1"/>
          </p:cNvGraphicFramePr>
          <p:nvPr>
            <p:extLst>
              <p:ext uri="{D42A27DB-BD31-4B8C-83A1-F6EECF244321}">
                <p14:modId xmlns:p14="http://schemas.microsoft.com/office/powerpoint/2010/main" val="52705745"/>
              </p:ext>
            </p:extLst>
          </p:nvPr>
        </p:nvGraphicFramePr>
        <p:xfrm>
          <a:off x="552892" y="2721350"/>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xmlns="" val="3873562124"/>
                    </a:ext>
                  </a:extLst>
                </a:gridCol>
              </a:tblGrid>
              <a:tr h="416816">
                <a:tc>
                  <a:txBody>
                    <a:bodyPr/>
                    <a:lstStyle/>
                    <a:p>
                      <a:endParaRPr lang="en-IN"/>
                    </a:p>
                  </a:txBody>
                  <a:tcPr>
                    <a:noFill/>
                  </a:tcPr>
                </a:tc>
                <a:extLst>
                  <a:ext uri="{0D108BD9-81ED-4DB2-BD59-A6C34878D82A}">
                    <a16:rowId xmlns:a16="http://schemas.microsoft.com/office/drawing/2014/main" xmlns="" val="143212848"/>
                  </a:ext>
                </a:extLst>
              </a:tr>
              <a:tr h="416816">
                <a:tc>
                  <a:txBody>
                    <a:bodyPr/>
                    <a:lstStyle/>
                    <a:p>
                      <a:endParaRPr lang="en-IN"/>
                    </a:p>
                  </a:txBody>
                  <a:tcPr>
                    <a:noFill/>
                  </a:tcPr>
                </a:tc>
                <a:extLst>
                  <a:ext uri="{0D108BD9-81ED-4DB2-BD59-A6C34878D82A}">
                    <a16:rowId xmlns:a16="http://schemas.microsoft.com/office/drawing/2014/main" xmlns="" val="1856625412"/>
                  </a:ext>
                </a:extLst>
              </a:tr>
              <a:tr h="416816">
                <a:tc>
                  <a:txBody>
                    <a:bodyPr/>
                    <a:lstStyle/>
                    <a:p>
                      <a:endParaRPr lang="en-IN"/>
                    </a:p>
                  </a:txBody>
                  <a:tcPr>
                    <a:noFill/>
                  </a:tcPr>
                </a:tc>
                <a:extLst>
                  <a:ext uri="{0D108BD9-81ED-4DB2-BD59-A6C34878D82A}">
                    <a16:rowId xmlns:a16="http://schemas.microsoft.com/office/drawing/2014/main" xmlns="" val="2611320499"/>
                  </a:ext>
                </a:extLst>
              </a:tr>
              <a:tr h="416816">
                <a:tc>
                  <a:txBody>
                    <a:bodyPr/>
                    <a:lstStyle/>
                    <a:p>
                      <a:endParaRPr lang="en-IN"/>
                    </a:p>
                  </a:txBody>
                  <a:tcPr>
                    <a:noFill/>
                  </a:tcPr>
                </a:tc>
                <a:extLst>
                  <a:ext uri="{0D108BD9-81ED-4DB2-BD59-A6C34878D82A}">
                    <a16:rowId xmlns:a16="http://schemas.microsoft.com/office/drawing/2014/main" xmlns="" val="3087933966"/>
                  </a:ext>
                </a:extLst>
              </a:tr>
              <a:tr h="416816">
                <a:tc>
                  <a:txBody>
                    <a:bodyPr/>
                    <a:lstStyle/>
                    <a:p>
                      <a:endParaRPr lang="en-IN" dirty="0"/>
                    </a:p>
                  </a:txBody>
                  <a:tcPr>
                    <a:noFill/>
                  </a:tcPr>
                </a:tc>
                <a:extLst>
                  <a:ext uri="{0D108BD9-81ED-4DB2-BD59-A6C34878D82A}">
                    <a16:rowId xmlns:a16="http://schemas.microsoft.com/office/drawing/2014/main" xmlns="" val="2904344748"/>
                  </a:ext>
                </a:extLst>
              </a:tr>
              <a:tr h="416816">
                <a:tc>
                  <a:txBody>
                    <a:bodyPr/>
                    <a:lstStyle/>
                    <a:p>
                      <a:endParaRPr lang="en-IN" dirty="0"/>
                    </a:p>
                  </a:txBody>
                  <a:tcPr>
                    <a:noFill/>
                  </a:tcPr>
                </a:tc>
                <a:extLst>
                  <a:ext uri="{0D108BD9-81ED-4DB2-BD59-A6C34878D82A}">
                    <a16:rowId xmlns:a16="http://schemas.microsoft.com/office/drawing/2014/main" xmlns="" val="3607596585"/>
                  </a:ext>
                </a:extLst>
              </a:tr>
            </a:tbl>
          </a:graphicData>
        </a:graphic>
      </p:graphicFrame>
      <p:sp>
        <p:nvSpPr>
          <p:cNvPr id="4" name="Title 3">
            <a:extLst>
              <a:ext uri="{FF2B5EF4-FFF2-40B4-BE49-F238E27FC236}">
                <a16:creationId xmlns:a16="http://schemas.microsoft.com/office/drawing/2014/main" xmlns="" id="{839478CC-E476-4B75-85E3-C1857C206CE2}"/>
              </a:ext>
            </a:extLst>
          </p:cNvPr>
          <p:cNvSpPr>
            <a:spLocks noGrp="1"/>
          </p:cNvSpPr>
          <p:nvPr>
            <p:ph type="title"/>
          </p:nvPr>
        </p:nvSpPr>
        <p:spPr>
          <a:xfrm>
            <a:off x="457200" y="483106"/>
            <a:ext cx="11277600" cy="1325374"/>
          </a:xfrm>
        </p:spPr>
        <p:txBody>
          <a:bodyPr>
            <a:normAutofit/>
          </a:bodyPr>
          <a:lstStyle/>
          <a:p>
            <a:pPr algn="ctr"/>
            <a:r>
              <a:rPr lang="en-US" sz="2800" b="1" dirty="0"/>
              <a:t>Difference Between Linear and Non Linear Data Structure</a:t>
            </a:r>
            <a:endParaRPr lang="en-IN" sz="2800" b="1" dirty="0"/>
          </a:p>
        </p:txBody>
      </p:sp>
      <p:sp>
        <p:nvSpPr>
          <p:cNvPr id="5" name="Text Placeholder 4">
            <a:extLst>
              <a:ext uri="{FF2B5EF4-FFF2-40B4-BE49-F238E27FC236}">
                <a16:creationId xmlns:a16="http://schemas.microsoft.com/office/drawing/2014/main" xmlns="" id="{EB85E99B-FB23-4AA5-9EEC-C556B8ABA9B6}"/>
              </a:ext>
            </a:extLst>
          </p:cNvPr>
          <p:cNvSpPr>
            <a:spLocks noGrp="1"/>
          </p:cNvSpPr>
          <p:nvPr>
            <p:ph type="body" idx="1"/>
          </p:nvPr>
        </p:nvSpPr>
        <p:spPr>
          <a:xfrm>
            <a:off x="457200" y="2074334"/>
            <a:ext cx="5276088" cy="640080"/>
          </a:xfrm>
        </p:spPr>
        <p:txBody>
          <a:bodyPr/>
          <a:lstStyle/>
          <a:p>
            <a:pPr algn="ctr"/>
            <a:r>
              <a:rPr lang="en-US" dirty="0"/>
              <a:t>Linear Data Structure</a:t>
            </a:r>
            <a:endParaRPr lang="en-IN" dirty="0"/>
          </a:p>
        </p:txBody>
      </p:sp>
      <p:sp>
        <p:nvSpPr>
          <p:cNvPr id="6" name="Content Placeholder 5">
            <a:extLst>
              <a:ext uri="{FF2B5EF4-FFF2-40B4-BE49-F238E27FC236}">
                <a16:creationId xmlns:a16="http://schemas.microsoft.com/office/drawing/2014/main" xmlns="" id="{161FB69C-E95D-4587-B18E-36F08C1308BF}"/>
              </a:ext>
            </a:extLst>
          </p:cNvPr>
          <p:cNvSpPr>
            <a:spLocks noGrp="1"/>
          </p:cNvSpPr>
          <p:nvPr>
            <p:ph sz="half" idx="2"/>
          </p:nvPr>
        </p:nvSpPr>
        <p:spPr>
          <a:xfrm>
            <a:off x="552893" y="2792472"/>
            <a:ext cx="5180395" cy="3582422"/>
          </a:xfrm>
        </p:spPr>
        <p:txBody>
          <a:bodyPr/>
          <a:lstStyle/>
          <a:p>
            <a:r>
              <a:rPr lang="en-US" b="1" dirty="0"/>
              <a:t>Every item is related to its previous and next item.</a:t>
            </a:r>
          </a:p>
          <a:p>
            <a:r>
              <a:rPr lang="en-US" b="1" dirty="0"/>
              <a:t>Data is arranged in linear sequence.</a:t>
            </a:r>
          </a:p>
          <a:p>
            <a:r>
              <a:rPr lang="en-US" b="1" dirty="0"/>
              <a:t>Data items can be traversed in a single run</a:t>
            </a:r>
          </a:p>
          <a:p>
            <a:r>
              <a:rPr lang="en-US" b="1" dirty="0"/>
              <a:t>E.g. Array, Stacks, Linked list, Queue </a:t>
            </a:r>
          </a:p>
          <a:p>
            <a:r>
              <a:rPr lang="en-US" b="1" dirty="0"/>
              <a:t>Implementation is easy. </a:t>
            </a:r>
          </a:p>
          <a:p>
            <a:endParaRPr lang="en-US" b="1" dirty="0"/>
          </a:p>
          <a:p>
            <a:pPr marL="0" indent="0">
              <a:buNone/>
            </a:pPr>
            <a:endParaRPr lang="en-IN" b="1" dirty="0"/>
          </a:p>
        </p:txBody>
      </p:sp>
      <p:sp>
        <p:nvSpPr>
          <p:cNvPr id="7" name="Text Placeholder 6">
            <a:extLst>
              <a:ext uri="{FF2B5EF4-FFF2-40B4-BE49-F238E27FC236}">
                <a16:creationId xmlns:a16="http://schemas.microsoft.com/office/drawing/2014/main" xmlns="" id="{F9CDB13D-0EB4-4579-B2FD-172F86A4E39B}"/>
              </a:ext>
            </a:extLst>
          </p:cNvPr>
          <p:cNvSpPr>
            <a:spLocks noGrp="1"/>
          </p:cNvSpPr>
          <p:nvPr>
            <p:ph type="body" sz="quarter" idx="3"/>
          </p:nvPr>
        </p:nvSpPr>
        <p:spPr>
          <a:xfrm>
            <a:off x="6458712" y="2074334"/>
            <a:ext cx="5276088" cy="640080"/>
          </a:xfrm>
        </p:spPr>
        <p:txBody>
          <a:bodyPr/>
          <a:lstStyle/>
          <a:p>
            <a:pPr algn="ctr"/>
            <a:r>
              <a:rPr lang="en-US" dirty="0"/>
              <a:t>Non – Linear Data Structure</a:t>
            </a:r>
            <a:endParaRPr lang="en-IN" dirty="0"/>
          </a:p>
        </p:txBody>
      </p:sp>
      <p:sp>
        <p:nvSpPr>
          <p:cNvPr id="8" name="Content Placeholder 7">
            <a:extLst>
              <a:ext uri="{FF2B5EF4-FFF2-40B4-BE49-F238E27FC236}">
                <a16:creationId xmlns:a16="http://schemas.microsoft.com/office/drawing/2014/main" xmlns="" id="{FC5582AB-869A-4C5D-94A5-601C927D5A04}"/>
              </a:ext>
            </a:extLst>
          </p:cNvPr>
          <p:cNvSpPr>
            <a:spLocks noGrp="1"/>
          </p:cNvSpPr>
          <p:nvPr>
            <p:ph sz="quarter" idx="4"/>
          </p:nvPr>
        </p:nvSpPr>
        <p:spPr>
          <a:xfrm>
            <a:off x="6458712" y="2792471"/>
            <a:ext cx="5276088" cy="3582423"/>
          </a:xfrm>
        </p:spPr>
        <p:txBody>
          <a:bodyPr/>
          <a:lstStyle/>
          <a:p>
            <a:r>
              <a:rPr lang="en-US" b="1" dirty="0"/>
              <a:t>Every item is attached with many other items. </a:t>
            </a:r>
          </a:p>
          <a:p>
            <a:r>
              <a:rPr lang="en-US" b="1" dirty="0"/>
              <a:t>Data is not arranged in sequence. </a:t>
            </a:r>
          </a:p>
          <a:p>
            <a:r>
              <a:rPr lang="en-US" b="1" dirty="0"/>
              <a:t>Data cannot be traversed in a single run.</a:t>
            </a:r>
          </a:p>
          <a:p>
            <a:r>
              <a:rPr lang="en-US" b="1" dirty="0"/>
              <a:t>E.g. Tree, Graph</a:t>
            </a:r>
          </a:p>
          <a:p>
            <a:r>
              <a:rPr lang="en-US" b="1" dirty="0"/>
              <a:t>Implementation is difficult.  </a:t>
            </a:r>
            <a:endParaRPr lang="en-IN" b="1" dirty="0"/>
          </a:p>
        </p:txBody>
      </p:sp>
    </p:spTree>
    <p:extLst>
      <p:ext uri="{BB962C8B-B14F-4D97-AF65-F5344CB8AC3E}">
        <p14:creationId xmlns:p14="http://schemas.microsoft.com/office/powerpoint/2010/main" val="25559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AA173-8996-4068-AA21-9536794CAA3F}"/>
              </a:ext>
            </a:extLst>
          </p:cNvPr>
          <p:cNvSpPr>
            <a:spLocks noGrp="1"/>
          </p:cNvSpPr>
          <p:nvPr>
            <p:ph type="title"/>
          </p:nvPr>
        </p:nvSpPr>
        <p:spPr>
          <a:xfrm>
            <a:off x="538480" y="408914"/>
            <a:ext cx="11196320" cy="1176046"/>
          </a:xfrm>
        </p:spPr>
        <p:txBody>
          <a:bodyPr>
            <a:normAutofit/>
          </a:bodyPr>
          <a:lstStyle/>
          <a:p>
            <a:pPr algn="ctr"/>
            <a:r>
              <a:rPr lang="en-US" b="1" dirty="0"/>
              <a:t>Operation on Data Structures</a:t>
            </a:r>
            <a:br>
              <a:rPr lang="en-US" b="1" dirty="0"/>
            </a:br>
            <a:r>
              <a:rPr lang="en-US" sz="1800" dirty="0"/>
              <a:t>Design of efficient data structure must take operations to be performed on the DS into account. The most commonly used operations on DS are broadly categorized into following types </a:t>
            </a:r>
            <a:endParaRPr lang="en-IN" b="1" dirty="0"/>
          </a:p>
        </p:txBody>
      </p:sp>
      <p:sp>
        <p:nvSpPr>
          <p:cNvPr id="3" name="Content Placeholder 2">
            <a:extLst>
              <a:ext uri="{FF2B5EF4-FFF2-40B4-BE49-F238E27FC236}">
                <a16:creationId xmlns:a16="http://schemas.microsoft.com/office/drawing/2014/main" xmlns="" id="{856D2FC7-A268-4996-9802-1A1629B06494}"/>
              </a:ext>
            </a:extLst>
          </p:cNvPr>
          <p:cNvSpPr>
            <a:spLocks noGrp="1"/>
          </p:cNvSpPr>
          <p:nvPr>
            <p:ph idx="1"/>
          </p:nvPr>
        </p:nvSpPr>
        <p:spPr>
          <a:xfrm>
            <a:off x="538480" y="1717040"/>
            <a:ext cx="11196320" cy="4752366"/>
          </a:xfrm>
        </p:spPr>
        <p:txBody>
          <a:bodyPr>
            <a:normAutofit/>
          </a:bodyPr>
          <a:lstStyle/>
          <a:p>
            <a:pPr marL="342900" indent="-342900">
              <a:buFont typeface="+mj-lt"/>
              <a:buAutoNum type="arabicPeriod"/>
            </a:pPr>
            <a:r>
              <a:rPr lang="en-US" sz="1800" b="1" dirty="0"/>
              <a:t>Create: </a:t>
            </a:r>
            <a:r>
              <a:rPr lang="en-US" sz="1800" dirty="0"/>
              <a:t>This operation results in reserving memory for program elements. This can be done by declaration statement Creation of DS may take place either during compile-time or run-time. </a:t>
            </a:r>
          </a:p>
          <a:p>
            <a:pPr marL="342900" indent="-342900">
              <a:buFont typeface="+mj-lt"/>
              <a:buAutoNum type="arabicPeriod"/>
            </a:pPr>
            <a:r>
              <a:rPr lang="en-US" sz="1800" b="1" dirty="0"/>
              <a:t>Destroy: </a:t>
            </a:r>
            <a:r>
              <a:rPr lang="en-US" sz="1800" dirty="0"/>
              <a:t>This operation destroy memory space allocated for specified data structure .</a:t>
            </a:r>
          </a:p>
          <a:p>
            <a:pPr marL="342900" indent="-342900">
              <a:buFont typeface="+mj-lt"/>
              <a:buAutoNum type="arabicPeriod"/>
            </a:pPr>
            <a:r>
              <a:rPr lang="en-US" sz="1800" b="1" dirty="0"/>
              <a:t>Selection: </a:t>
            </a:r>
            <a:r>
              <a:rPr lang="en-US" sz="1800" dirty="0"/>
              <a:t>This operation deals with accessing a particular data within a data structure. </a:t>
            </a:r>
          </a:p>
          <a:p>
            <a:pPr marL="342900" indent="-342900">
              <a:buFont typeface="+mj-lt"/>
              <a:buAutoNum type="arabicPeriod"/>
            </a:pPr>
            <a:r>
              <a:rPr lang="en-US" sz="1800" b="1" dirty="0"/>
              <a:t>Updation: </a:t>
            </a:r>
            <a:r>
              <a:rPr lang="en-US" sz="1800" dirty="0"/>
              <a:t>It updates or modifies the data in the data structure.</a:t>
            </a:r>
          </a:p>
          <a:p>
            <a:pPr marL="342900" indent="-342900">
              <a:buFont typeface="+mj-lt"/>
              <a:buAutoNum type="arabicPeriod"/>
            </a:pPr>
            <a:r>
              <a:rPr lang="en-US" sz="1800" b="1" dirty="0"/>
              <a:t>Searching: </a:t>
            </a:r>
            <a:r>
              <a:rPr lang="en-US" sz="1800" dirty="0"/>
              <a:t>It finds the presence of desired data item in the list of data items, it may also find locations of all elements that satisfy certain conditions. </a:t>
            </a:r>
            <a:endParaRPr lang="en-US" sz="1800" b="1" dirty="0"/>
          </a:p>
          <a:p>
            <a:pPr marL="342900" indent="-342900">
              <a:buFont typeface="+mj-lt"/>
              <a:buAutoNum type="arabicPeriod"/>
            </a:pPr>
            <a:r>
              <a:rPr lang="en-US" sz="1800" b="1" dirty="0"/>
              <a:t>Sorting: </a:t>
            </a:r>
            <a:r>
              <a:rPr lang="en-US" sz="1800" dirty="0"/>
              <a:t>This is a process of arranging all data items in a DS in particular order, for example either ascending order or in descending order. </a:t>
            </a:r>
            <a:endParaRPr lang="en-US" sz="1800" b="1" dirty="0"/>
          </a:p>
          <a:p>
            <a:pPr marL="342900" indent="-342900">
              <a:buFont typeface="+mj-lt"/>
              <a:buAutoNum type="arabicPeriod"/>
            </a:pPr>
            <a:r>
              <a:rPr lang="en-US" sz="1800" b="1" dirty="0"/>
              <a:t>Splitting: </a:t>
            </a:r>
            <a:r>
              <a:rPr lang="en-US" sz="1800" dirty="0"/>
              <a:t>It is a process of partitioning single list to multiple list.</a:t>
            </a:r>
          </a:p>
          <a:p>
            <a:pPr marL="342900" indent="-342900">
              <a:buFont typeface="+mj-lt"/>
              <a:buAutoNum type="arabicPeriod"/>
            </a:pPr>
            <a:r>
              <a:rPr lang="en-US" sz="1800" b="1" dirty="0"/>
              <a:t>Merging: </a:t>
            </a:r>
            <a:r>
              <a:rPr lang="en-US" sz="1800" dirty="0"/>
              <a:t>It is a process of combining data items of two different sorted list into single sorted list. </a:t>
            </a:r>
          </a:p>
          <a:p>
            <a:pPr marL="342900" indent="-342900">
              <a:buFont typeface="+mj-lt"/>
              <a:buAutoNum type="arabicPeriod"/>
            </a:pPr>
            <a:r>
              <a:rPr lang="en-US" sz="1800" b="1" dirty="0"/>
              <a:t>Traversing: </a:t>
            </a:r>
            <a:r>
              <a:rPr lang="en-US" sz="1800" dirty="0"/>
              <a:t>It is a process of visiting each and every node of a list in systematic manner.</a:t>
            </a:r>
            <a:endParaRPr lang="en-IN" sz="1800" b="1" dirty="0"/>
          </a:p>
        </p:txBody>
      </p:sp>
    </p:spTree>
    <p:extLst>
      <p:ext uri="{BB962C8B-B14F-4D97-AF65-F5344CB8AC3E}">
        <p14:creationId xmlns:p14="http://schemas.microsoft.com/office/powerpoint/2010/main" val="289721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14173-96CB-4DB1-BB53-AFD5DFFD5280}"/>
              </a:ext>
            </a:extLst>
          </p:cNvPr>
          <p:cNvSpPr>
            <a:spLocks noGrp="1"/>
          </p:cNvSpPr>
          <p:nvPr>
            <p:ph type="title"/>
          </p:nvPr>
        </p:nvSpPr>
        <p:spPr>
          <a:xfrm>
            <a:off x="8314690" y="548640"/>
            <a:ext cx="3307334" cy="538480"/>
          </a:xfrm>
        </p:spPr>
        <p:txBody>
          <a:bodyPr>
            <a:normAutofit fontScale="90000"/>
          </a:bodyPr>
          <a:lstStyle/>
          <a:p>
            <a:pPr algn="ctr"/>
            <a:r>
              <a:rPr lang="en-IN" dirty="0"/>
              <a:t/>
            </a:r>
            <a:br>
              <a:rPr lang="en-IN" dirty="0"/>
            </a:br>
            <a:r>
              <a:rPr lang="en-IN" b="1" i="0" dirty="0">
                <a:solidFill>
                  <a:srgbClr val="222222"/>
                </a:solidFill>
                <a:effectLst/>
                <a:latin typeface="Source Sans Pro" panose="020B0503030403020204" pitchFamily="34" charset="0"/>
              </a:rPr>
              <a:t>What are Arrays?</a:t>
            </a:r>
            <a:endParaRPr lang="en-IN" dirty="0"/>
          </a:p>
        </p:txBody>
      </p:sp>
      <p:sp>
        <p:nvSpPr>
          <p:cNvPr id="3" name="Content Placeholder 2">
            <a:extLst>
              <a:ext uri="{FF2B5EF4-FFF2-40B4-BE49-F238E27FC236}">
                <a16:creationId xmlns:a16="http://schemas.microsoft.com/office/drawing/2014/main" xmlns="" id="{147FA1D4-3C26-4FE3-8C17-6A221E9E2448}"/>
              </a:ext>
            </a:extLst>
          </p:cNvPr>
          <p:cNvSpPr>
            <a:spLocks noGrp="1"/>
          </p:cNvSpPr>
          <p:nvPr>
            <p:ph type="body" sz="half" idx="2"/>
          </p:nvPr>
        </p:nvSpPr>
        <p:spPr>
          <a:xfrm>
            <a:off x="8239760" y="1370584"/>
            <a:ext cx="3576320" cy="4938776"/>
          </a:xfrm>
        </p:spPr>
        <p:txBody>
          <a:bodyPr>
            <a:normAutofit lnSpcReduction="10000"/>
          </a:bodyPr>
          <a:lstStyle/>
          <a:p>
            <a:r>
              <a:rPr lang="en-US" b="0" i="0" dirty="0">
                <a:solidFill>
                  <a:srgbClr val="000000"/>
                </a:solidFill>
                <a:effectLst/>
                <a:latin typeface="Arial" panose="020B0604020202020204" pitchFamily="34" charset="0"/>
              </a:rPr>
              <a:t>Array is a container which can hold a fix number of items and these items should be of the same type.</a:t>
            </a:r>
          </a:p>
          <a:p>
            <a:r>
              <a:rPr lang="en-US" b="0" i="0" dirty="0">
                <a:solidFill>
                  <a:srgbClr val="000000"/>
                </a:solidFill>
                <a:effectLst/>
                <a:latin typeface="Arial" panose="020B0604020202020204" pitchFamily="34" charset="0"/>
              </a:rPr>
              <a:t>Most of the data structures make use of arrays to implement their algorithms.</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Following are the important terms to understand the concept of Array. </a:t>
            </a:r>
          </a:p>
          <a:p>
            <a:pPr marL="0" indent="0" algn="just">
              <a:buNone/>
            </a:pPr>
            <a:r>
              <a:rPr lang="en-US" dirty="0">
                <a:solidFill>
                  <a:srgbClr val="000000"/>
                </a:solidFill>
                <a:latin typeface="Arial" panose="020B0604020202020204" pitchFamily="34" charset="0"/>
              </a:rPr>
              <a:t>       </a:t>
            </a:r>
            <a:r>
              <a:rPr lang="en-US" b="1" i="0" dirty="0">
                <a:solidFill>
                  <a:srgbClr val="000000"/>
                </a:solidFill>
                <a:effectLst/>
                <a:latin typeface="Arial" panose="020B0604020202020204" pitchFamily="34" charset="0"/>
              </a:rPr>
              <a:t>Element</a:t>
            </a:r>
            <a:r>
              <a:rPr lang="en-US" b="0" i="0" dirty="0">
                <a:solidFill>
                  <a:srgbClr val="000000"/>
                </a:solidFill>
                <a:effectLst/>
                <a:latin typeface="Arial" panose="020B0604020202020204" pitchFamily="34" charset="0"/>
              </a:rPr>
              <a:t> − Each item stored in an array is called an element.</a:t>
            </a:r>
          </a:p>
          <a:p>
            <a:pPr marL="0" indent="0" algn="just">
              <a:buNone/>
            </a:pPr>
            <a:r>
              <a:rPr lang="en-US" b="1" i="0" dirty="0">
                <a:solidFill>
                  <a:srgbClr val="000000"/>
                </a:solidFill>
                <a:effectLst/>
                <a:latin typeface="Arial" panose="020B0604020202020204" pitchFamily="34" charset="0"/>
              </a:rPr>
              <a:t>       Index</a:t>
            </a:r>
            <a:r>
              <a:rPr lang="en-US" b="0" i="0" dirty="0">
                <a:solidFill>
                  <a:srgbClr val="000000"/>
                </a:solidFill>
                <a:effectLst/>
                <a:latin typeface="Arial" panose="020B0604020202020204" pitchFamily="34" charset="0"/>
              </a:rPr>
              <a:t> − Each location of an element in an array has a numerical index, which is used to identify the element.</a:t>
            </a:r>
          </a:p>
          <a:p>
            <a:pPr marL="0" indent="0" algn="just">
              <a:buNone/>
            </a:pPr>
            <a:endParaRPr lang="en-US" b="0" i="0" dirty="0">
              <a:solidFill>
                <a:srgbClr val="000000"/>
              </a:solidFill>
              <a:effectLst/>
              <a:latin typeface="Arial" panose="020B0604020202020204" pitchFamily="34" charset="0"/>
            </a:endParaRPr>
          </a:p>
          <a:p>
            <a:endParaRPr lang="en-IN" dirty="0"/>
          </a:p>
        </p:txBody>
      </p:sp>
      <p:pic>
        <p:nvPicPr>
          <p:cNvPr id="14" name="Picture Placeholder 13">
            <a:extLst>
              <a:ext uri="{FF2B5EF4-FFF2-40B4-BE49-F238E27FC236}">
                <a16:creationId xmlns:a16="http://schemas.microsoft.com/office/drawing/2014/main" xmlns="" id="{B85F24B8-0B75-474B-9785-E452C8F133E0}"/>
              </a:ext>
            </a:extLst>
          </p:cNvPr>
          <p:cNvPicPr>
            <a:picLocks noGrp="1" noChangeAspect="1"/>
          </p:cNvPicPr>
          <p:nvPr>
            <p:ph type="pic" idx="1"/>
          </p:nvPr>
        </p:nvPicPr>
        <p:blipFill>
          <a:blip r:embed="rId2"/>
          <a:stretch>
            <a:fillRect/>
          </a:stretch>
        </p:blipFill>
        <p:spPr>
          <a:xfrm>
            <a:off x="62772" y="213361"/>
            <a:ext cx="8015110" cy="4551680"/>
          </a:xfrm>
          <a:prstGeom prst="rect">
            <a:avLst/>
          </a:prstGeom>
        </p:spPr>
      </p:pic>
      <p:sp>
        <p:nvSpPr>
          <p:cNvPr id="15" name="TextBox 14">
            <a:extLst>
              <a:ext uri="{FF2B5EF4-FFF2-40B4-BE49-F238E27FC236}">
                <a16:creationId xmlns:a16="http://schemas.microsoft.com/office/drawing/2014/main" xmlns="" id="{2E282559-6903-45F4-8993-753478726597}"/>
              </a:ext>
            </a:extLst>
          </p:cNvPr>
          <p:cNvSpPr txBox="1"/>
          <p:nvPr/>
        </p:nvSpPr>
        <p:spPr>
          <a:xfrm>
            <a:off x="62772" y="4998720"/>
            <a:ext cx="7943308" cy="1477328"/>
          </a:xfrm>
          <a:prstGeom prst="rect">
            <a:avLst/>
          </a:prstGeom>
          <a:noFill/>
        </p:spPr>
        <p:txBody>
          <a:bodyPr wrap="square" rtlCol="0">
            <a:spAutoFit/>
          </a:bodyPr>
          <a:lstStyle/>
          <a:p>
            <a:pPr marL="342900" indent="-342900">
              <a:buAutoNum type="arabicPeriod"/>
            </a:pPr>
            <a:endParaRPr lang="en-US" b="0" i="0" dirty="0">
              <a:solidFill>
                <a:srgbClr val="222222"/>
              </a:solidFill>
              <a:effectLst/>
              <a:latin typeface="Source Sans Pro" panose="020B0503030403020204" pitchFamily="34" charset="0"/>
            </a:endParaRPr>
          </a:p>
          <a:p>
            <a:pPr marL="342900" indent="-342900">
              <a:buAutoNum type="arabicPeriod"/>
            </a:pPr>
            <a:r>
              <a:rPr lang="en-US" i="0" dirty="0">
                <a:solidFill>
                  <a:srgbClr val="222222"/>
                </a:solidFill>
                <a:effectLst/>
                <a:latin typeface="Source Sans Pro" panose="020B0503030403020204" pitchFamily="34" charset="0"/>
              </a:rPr>
              <a:t>An array is a container of elements.</a:t>
            </a:r>
          </a:p>
          <a:p>
            <a:pPr marL="342900" indent="-342900">
              <a:buFontTx/>
              <a:buAutoNum type="arabicPeriod"/>
            </a:pPr>
            <a:r>
              <a:rPr lang="en-US" i="0" dirty="0">
                <a:solidFill>
                  <a:srgbClr val="222222"/>
                </a:solidFill>
                <a:effectLst/>
                <a:latin typeface="Source Sans Pro" panose="020B0503030403020204" pitchFamily="34" charset="0"/>
              </a:rPr>
              <a:t>Elements have a specific value and data type, like "ABC", TRUE or FALSE, etc.</a:t>
            </a:r>
          </a:p>
          <a:p>
            <a:pPr marL="342900" indent="-342900">
              <a:buFontTx/>
              <a:buAutoNum type="arabicPeriod"/>
            </a:pPr>
            <a:r>
              <a:rPr lang="en-US" i="0" dirty="0">
                <a:solidFill>
                  <a:srgbClr val="222222"/>
                </a:solidFill>
                <a:effectLst/>
                <a:latin typeface="Source Sans Pro" panose="020B0503030403020204" pitchFamily="34" charset="0"/>
              </a:rPr>
              <a:t>Each element also has its own index, which is used to access the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84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74651E5A-7A9D-41C6-8C03-1D904AAE058D}"/>
              </a:ext>
            </a:extLst>
          </p:cNvPr>
          <p:cNvSpPr>
            <a:spLocks noGrp="1"/>
          </p:cNvSpPr>
          <p:nvPr>
            <p:ph type="body" sz="half" idx="2"/>
          </p:nvPr>
        </p:nvSpPr>
        <p:spPr>
          <a:xfrm>
            <a:off x="8274050" y="385064"/>
            <a:ext cx="3521710" cy="6066536"/>
          </a:xfrm>
        </p:spPr>
        <p:txBody>
          <a:bodyPr>
            <a:normAutofit lnSpcReduction="10000"/>
          </a:bodyPr>
          <a:lstStyle/>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Elements are stored at contiguous memory locations.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An index is always less than the total number of array items.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In terms of syntax, any variable that is declared as an array can store multiple values.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Almost all languages have the same comprehension of arrays but have different ways of declaring and initializing them.</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However, three parts will always remain common in all the initializations, i.e., array name, elements, and the data type of elements.</a:t>
            </a:r>
          </a:p>
          <a:p>
            <a:pPr marL="285750" indent="-285750">
              <a:buFont typeface="Arial" panose="020B0604020202020204" pitchFamily="34" charset="0"/>
              <a:buChar char="•"/>
            </a:pPr>
            <a:endParaRPr lang="en-US" b="0" i="0" dirty="0">
              <a:solidFill>
                <a:srgbClr val="222222"/>
              </a:solidFill>
              <a:effectLst/>
              <a:latin typeface="Source Sans Pro" panose="020B0503030403020204" pitchFamily="34" charset="0"/>
            </a:endParaRPr>
          </a:p>
          <a:p>
            <a:endParaRPr lang="en-IN" dirty="0"/>
          </a:p>
        </p:txBody>
      </p:sp>
      <p:pic>
        <p:nvPicPr>
          <p:cNvPr id="14" name="Picture Placeholder 13">
            <a:extLst>
              <a:ext uri="{FF2B5EF4-FFF2-40B4-BE49-F238E27FC236}">
                <a16:creationId xmlns:a16="http://schemas.microsoft.com/office/drawing/2014/main" xmlns="" id="{DA2C2D50-FD38-4628-B545-D2BF0A196305}"/>
              </a:ext>
            </a:extLst>
          </p:cNvPr>
          <p:cNvPicPr>
            <a:picLocks noGrp="1" noChangeAspect="1"/>
          </p:cNvPicPr>
          <p:nvPr>
            <p:ph type="pic" idx="1"/>
          </p:nvPr>
        </p:nvPicPr>
        <p:blipFill>
          <a:blip r:embed="rId2"/>
          <a:stretch>
            <a:fillRect/>
          </a:stretch>
        </p:blipFill>
        <p:spPr>
          <a:xfrm>
            <a:off x="0" y="172720"/>
            <a:ext cx="8026400" cy="4958080"/>
          </a:xfrm>
          <a:prstGeom prst="rect">
            <a:avLst/>
          </a:prstGeom>
        </p:spPr>
      </p:pic>
      <p:sp>
        <p:nvSpPr>
          <p:cNvPr id="15" name="TextBox 14">
            <a:extLst>
              <a:ext uri="{FF2B5EF4-FFF2-40B4-BE49-F238E27FC236}">
                <a16:creationId xmlns:a16="http://schemas.microsoft.com/office/drawing/2014/main" xmlns="" id="{DA67373D-759F-4B07-8E4D-50D42BAA0F36}"/>
              </a:ext>
            </a:extLst>
          </p:cNvPr>
          <p:cNvSpPr txBox="1"/>
          <p:nvPr/>
        </p:nvSpPr>
        <p:spPr>
          <a:xfrm>
            <a:off x="394969" y="5251271"/>
            <a:ext cx="7818121" cy="1200329"/>
          </a:xfrm>
          <a:prstGeom prst="rect">
            <a:avLst/>
          </a:prstGeom>
          <a:noFill/>
        </p:spPr>
        <p:txBody>
          <a:bodyPr wrap="square" rtlCol="0">
            <a:spAutoFit/>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Array name: </a:t>
            </a:r>
            <a:r>
              <a:rPr lang="en-US" b="0" i="0" dirty="0">
                <a:solidFill>
                  <a:srgbClr val="222222"/>
                </a:solidFill>
                <a:effectLst/>
                <a:latin typeface="Source Sans Pro" panose="020B0503030403020204" pitchFamily="34" charset="0"/>
              </a:rPr>
              <a:t>necessary for</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easy reference</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to the collection of elements</a:t>
            </a:r>
          </a:p>
          <a:p>
            <a:pPr>
              <a:buFont typeface="Arial" panose="020B0604020202020204" pitchFamily="34" charset="0"/>
              <a:buChar char="•"/>
            </a:pPr>
            <a:r>
              <a:rPr lang="en-US" b="1" i="0" dirty="0">
                <a:solidFill>
                  <a:srgbClr val="222222"/>
                </a:solidFill>
                <a:effectLst/>
                <a:latin typeface="Source Sans Pro" panose="020B0503030403020204" pitchFamily="34" charset="0"/>
              </a:rPr>
              <a:t>Data Type: </a:t>
            </a:r>
            <a:r>
              <a:rPr lang="en-US" b="0" i="0" dirty="0">
                <a:solidFill>
                  <a:srgbClr val="222222"/>
                </a:solidFill>
                <a:effectLst/>
                <a:latin typeface="Source Sans Pro" panose="020B0503030403020204" pitchFamily="34" charset="0"/>
              </a:rPr>
              <a:t>necessary for type checking and data integrity</a:t>
            </a:r>
          </a:p>
          <a:p>
            <a:pPr>
              <a:buFont typeface="Arial" panose="020B0604020202020204" pitchFamily="34" charset="0"/>
              <a:buChar char="•"/>
            </a:pPr>
            <a:r>
              <a:rPr lang="en-US" b="1" i="0" dirty="0">
                <a:solidFill>
                  <a:srgbClr val="222222"/>
                </a:solidFill>
                <a:effectLst/>
                <a:latin typeface="Source Sans Pro" panose="020B0503030403020204" pitchFamily="34" charset="0"/>
              </a:rPr>
              <a:t>Elements: </a:t>
            </a:r>
            <a:r>
              <a:rPr lang="en-US" b="0" i="0" dirty="0">
                <a:solidFill>
                  <a:srgbClr val="222222"/>
                </a:solidFill>
                <a:effectLst/>
                <a:latin typeface="Source Sans Pro" panose="020B0503030403020204" pitchFamily="34" charset="0"/>
              </a:rPr>
              <a:t>these are the data values present in an array</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55722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00E45E51-EF12-4516-9309-A892495DEA61}"/>
              </a:ext>
            </a:extLst>
          </p:cNvPr>
          <p:cNvPicPr>
            <a:picLocks noGrp="1" noChangeAspect="1"/>
          </p:cNvPicPr>
          <p:nvPr>
            <p:ph type="pic" idx="1"/>
          </p:nvPr>
        </p:nvPicPr>
        <p:blipFill>
          <a:blip r:embed="rId2"/>
          <a:stretch>
            <a:fillRect/>
          </a:stretch>
        </p:blipFill>
        <p:spPr>
          <a:xfrm>
            <a:off x="162294" y="609600"/>
            <a:ext cx="7822297" cy="4400042"/>
          </a:xfrm>
          <a:prstGeom prst="rect">
            <a:avLst/>
          </a:prstGeom>
        </p:spPr>
      </p:pic>
      <p:sp>
        <p:nvSpPr>
          <p:cNvPr id="4" name="Title 3">
            <a:extLst>
              <a:ext uri="{FF2B5EF4-FFF2-40B4-BE49-F238E27FC236}">
                <a16:creationId xmlns:a16="http://schemas.microsoft.com/office/drawing/2014/main" xmlns="" id="{5472CAD8-67B8-453A-8E77-FD03A6301B84}"/>
              </a:ext>
            </a:extLst>
          </p:cNvPr>
          <p:cNvSpPr>
            <a:spLocks noGrp="1"/>
          </p:cNvSpPr>
          <p:nvPr>
            <p:ph type="title"/>
          </p:nvPr>
        </p:nvSpPr>
        <p:spPr>
          <a:xfrm>
            <a:off x="8406130" y="471424"/>
            <a:ext cx="3144774" cy="1418336"/>
          </a:xfrm>
        </p:spPr>
        <p:txBody>
          <a:bodyPr/>
          <a:lstStyle/>
          <a:p>
            <a:r>
              <a:rPr lang="en-US" b="1" i="0" dirty="0">
                <a:solidFill>
                  <a:srgbClr val="222222"/>
                </a:solidFill>
                <a:effectLst/>
                <a:latin typeface="Source Sans Pro" panose="020B0503030403020204" pitchFamily="34" charset="0"/>
              </a:rPr>
              <a:t>How to access a specific array value?</a:t>
            </a:r>
            <a:endParaRPr lang="en-IN" dirty="0"/>
          </a:p>
        </p:txBody>
      </p:sp>
      <p:sp>
        <p:nvSpPr>
          <p:cNvPr id="6" name="Text Placeholder 5">
            <a:extLst>
              <a:ext uri="{FF2B5EF4-FFF2-40B4-BE49-F238E27FC236}">
                <a16:creationId xmlns:a16="http://schemas.microsoft.com/office/drawing/2014/main" xmlns="" id="{FD54765C-5343-4B9F-B757-4386D0C30A66}"/>
              </a:ext>
            </a:extLst>
          </p:cNvPr>
          <p:cNvSpPr>
            <a:spLocks noGrp="1"/>
          </p:cNvSpPr>
          <p:nvPr>
            <p:ph type="body" sz="half" idx="2"/>
          </p:nvPr>
        </p:nvSpPr>
        <p:spPr>
          <a:xfrm>
            <a:off x="8310880" y="1889760"/>
            <a:ext cx="3454400" cy="4496816"/>
          </a:xfrm>
        </p:spPr>
        <p:txBody>
          <a:bodyPr/>
          <a:lstStyle/>
          <a:p>
            <a:r>
              <a:rPr lang="en-US" b="0" i="0" dirty="0">
                <a:solidFill>
                  <a:srgbClr val="222222"/>
                </a:solidFill>
                <a:effectLst/>
                <a:latin typeface="Source Sans Pro" panose="020B0503030403020204" pitchFamily="34" charset="0"/>
              </a:rPr>
              <a:t>You can access any array item by using its index</a:t>
            </a:r>
          </a:p>
          <a:p>
            <a:endParaRPr lang="en-IN" dirty="0"/>
          </a:p>
        </p:txBody>
      </p:sp>
      <p:sp>
        <p:nvSpPr>
          <p:cNvPr id="7" name="Rectangle 1">
            <a:extLst>
              <a:ext uri="{FF2B5EF4-FFF2-40B4-BE49-F238E27FC236}">
                <a16:creationId xmlns:a16="http://schemas.microsoft.com/office/drawing/2014/main" xmlns="" id="{C08CF395-C210-4B4E-9AE6-9B9516662020}"/>
              </a:ext>
            </a:extLst>
          </p:cNvPr>
          <p:cNvSpPr>
            <a:spLocks noChangeArrowheads="1"/>
          </p:cNvSpPr>
          <p:nvPr/>
        </p:nvSpPr>
        <p:spPr bwMode="auto">
          <a:xfrm>
            <a:off x="8406130" y="2801944"/>
            <a:ext cx="3359150"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Source Sans Pro" panose="020B0503030403020204" pitchFamily="34" charset="0"/>
              </a:rPr>
              <a:t>Syntax</a:t>
            </a: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arrayName</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err="1">
                <a:ln>
                  <a:noFill/>
                </a:ln>
                <a:solidFill>
                  <a:srgbClr val="222222"/>
                </a:solidFill>
                <a:effectLst/>
                <a:latin typeface="Monaco"/>
              </a:rPr>
              <a:t>indexNum</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xmlns="" id="{6C93DDF7-D0F2-4E7B-A975-241529B732C1}"/>
              </a:ext>
            </a:extLst>
          </p:cNvPr>
          <p:cNvSpPr>
            <a:spLocks noChangeArrowheads="1"/>
          </p:cNvSpPr>
          <p:nvPr/>
        </p:nvSpPr>
        <p:spPr bwMode="auto">
          <a:xfrm>
            <a:off x="8406130" y="4138168"/>
            <a:ext cx="3359150"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Example</a:t>
            </a:r>
            <a:endParaRPr kumimoji="0" lang="en-US" altLang="en-US"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Monaco"/>
              </a:rPr>
              <a:t>balance[1]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xmlns="" id="{002F256F-EB18-4CC3-AE4B-E5168693DF5D}"/>
              </a:ext>
            </a:extLst>
          </p:cNvPr>
          <p:cNvSpPr txBox="1"/>
          <p:nvPr/>
        </p:nvSpPr>
        <p:spPr>
          <a:xfrm>
            <a:off x="162294" y="5462016"/>
            <a:ext cx="7822297" cy="924560"/>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Here, we have accessed the second value of the array using its index, which is 1. The output of this will be 200, which is basically the second value of the balance array.</a:t>
            </a:r>
            <a:endParaRPr lang="en-IN" dirty="0"/>
          </a:p>
        </p:txBody>
      </p:sp>
    </p:spTree>
    <p:extLst>
      <p:ext uri="{BB962C8B-B14F-4D97-AF65-F5344CB8AC3E}">
        <p14:creationId xmlns:p14="http://schemas.microsoft.com/office/powerpoint/2010/main" val="121720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B7AFFC0-FBB3-4B62-9546-31ADE0552050}"/>
              </a:ext>
            </a:extLst>
          </p:cNvPr>
          <p:cNvSpPr>
            <a:spLocks noGrp="1"/>
          </p:cNvSpPr>
          <p:nvPr>
            <p:ph type="ctrTitle"/>
          </p:nvPr>
        </p:nvSpPr>
        <p:spPr/>
        <p:txBody>
          <a:bodyPr/>
          <a:lstStyle/>
          <a:p>
            <a:r>
              <a:rPr lang="en-US" dirty="0"/>
              <a:t>Data structure</a:t>
            </a:r>
            <a:br>
              <a:rPr lang="en-US" dirty="0"/>
            </a:br>
            <a:r>
              <a:rPr lang="en-US" sz="3600" dirty="0" smtClean="0"/>
              <a:t>B.C.A I </a:t>
            </a:r>
            <a:r>
              <a:rPr lang="en-US" sz="3600" dirty="0"/>
              <a:t>(Sem – </a:t>
            </a:r>
            <a:r>
              <a:rPr lang="en-US" sz="3600" dirty="0" smtClean="0"/>
              <a:t>II)</a:t>
            </a:r>
            <a:endParaRPr lang="en-IN" dirty="0"/>
          </a:p>
        </p:txBody>
      </p:sp>
      <p:sp>
        <p:nvSpPr>
          <p:cNvPr id="8" name="Subtitle 7">
            <a:extLst>
              <a:ext uri="{FF2B5EF4-FFF2-40B4-BE49-F238E27FC236}">
                <a16:creationId xmlns:a16="http://schemas.microsoft.com/office/drawing/2014/main" xmlns="" id="{B82B574B-1BD8-449A-ACAE-A21DCC70384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6625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558507-AEC4-4AC2-BBC3-35B54387CE09}"/>
              </a:ext>
            </a:extLst>
          </p:cNvPr>
          <p:cNvSpPr>
            <a:spLocks noGrp="1"/>
          </p:cNvSpPr>
          <p:nvPr>
            <p:ph idx="1"/>
          </p:nvPr>
        </p:nvSpPr>
        <p:spPr>
          <a:xfrm>
            <a:off x="386080" y="375920"/>
            <a:ext cx="11450320" cy="6116320"/>
          </a:xfrm>
        </p:spPr>
        <p:txBody>
          <a:bodyPr/>
          <a:lstStyle/>
          <a:p>
            <a:pPr algn="ctr"/>
            <a:r>
              <a:rPr lang="en-US" sz="2000" b="1" i="0" dirty="0">
                <a:effectLst/>
                <a:latin typeface="Arial" panose="020B0604020202020204" pitchFamily="34" charset="0"/>
              </a:rPr>
              <a:t>Array Representation</a:t>
            </a:r>
          </a:p>
          <a:p>
            <a:pPr algn="just"/>
            <a:r>
              <a:rPr lang="en-US" sz="1800" b="0" i="0" dirty="0">
                <a:solidFill>
                  <a:srgbClr val="000000"/>
                </a:solidFill>
                <a:effectLst/>
                <a:latin typeface="Arial" panose="020B0604020202020204" pitchFamily="34" charset="0"/>
              </a:rPr>
              <a:t>Arrays can be declared in various ways in different languages. For illustration, let's take C array declaration.</a:t>
            </a:r>
          </a:p>
          <a:p>
            <a:endParaRPr lang="en-IN" dirty="0"/>
          </a:p>
        </p:txBody>
      </p:sp>
      <p:pic>
        <p:nvPicPr>
          <p:cNvPr id="7" name="Picture 6">
            <a:extLst>
              <a:ext uri="{FF2B5EF4-FFF2-40B4-BE49-F238E27FC236}">
                <a16:creationId xmlns:a16="http://schemas.microsoft.com/office/drawing/2014/main" xmlns="" id="{20DEC6FB-4DFA-44D1-9347-730CD25B4C01}"/>
              </a:ext>
            </a:extLst>
          </p:cNvPr>
          <p:cNvPicPr>
            <a:picLocks noChangeAspect="1"/>
          </p:cNvPicPr>
          <p:nvPr/>
        </p:nvPicPr>
        <p:blipFill>
          <a:blip r:embed="rId2"/>
          <a:stretch>
            <a:fillRect/>
          </a:stretch>
        </p:blipFill>
        <p:spPr>
          <a:xfrm>
            <a:off x="1579880" y="1312266"/>
            <a:ext cx="8874760" cy="1837334"/>
          </a:xfrm>
          <a:prstGeom prst="rect">
            <a:avLst/>
          </a:prstGeom>
        </p:spPr>
      </p:pic>
    </p:spTree>
    <p:extLst>
      <p:ext uri="{BB962C8B-B14F-4D97-AF65-F5344CB8AC3E}">
        <p14:creationId xmlns:p14="http://schemas.microsoft.com/office/powerpoint/2010/main" val="303359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E13CA2F-BE8E-4D32-8C31-9A20DD3F53EE}"/>
              </a:ext>
            </a:extLst>
          </p:cNvPr>
          <p:cNvSpPr/>
          <p:nvPr/>
        </p:nvSpPr>
        <p:spPr>
          <a:xfrm>
            <a:off x="990746" y="2306934"/>
            <a:ext cx="10093814"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C0BE4383-066B-46FC-A8D3-7FEB8E597B2C}"/>
              </a:ext>
            </a:extLst>
          </p:cNvPr>
          <p:cNvSpPr/>
          <p:nvPr/>
        </p:nvSpPr>
        <p:spPr>
          <a:xfrm>
            <a:off x="4267200" y="771525"/>
            <a:ext cx="3429000" cy="12426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2C683425-4B04-441E-83A2-703756A3B8D6}"/>
              </a:ext>
            </a:extLst>
          </p:cNvPr>
          <p:cNvSpPr>
            <a:spLocks noGrp="1"/>
          </p:cNvSpPr>
          <p:nvPr>
            <p:ph type="title"/>
          </p:nvPr>
        </p:nvSpPr>
        <p:spPr/>
        <p:txBody>
          <a:bodyPr/>
          <a:lstStyle/>
          <a:p>
            <a:pPr algn="ctr"/>
            <a:r>
              <a:rPr lang="en-US" b="1" dirty="0">
                <a:ln w="0"/>
                <a:solidFill>
                  <a:schemeClr val="tx1"/>
                </a:solidFill>
                <a:effectLst>
                  <a:outerShdw blurRad="38100" dist="19050" dir="2700000" algn="tl" rotWithShape="0">
                    <a:schemeClr val="dk1">
                      <a:alpha val="40000"/>
                    </a:schemeClr>
                  </a:outerShdw>
                </a:effectLst>
              </a:rPr>
              <a:t>Syllabus</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xmlns="" id="{056A52C2-7C93-432C-AF90-07DE8FCD4214}"/>
              </a:ext>
            </a:extLst>
          </p:cNvPr>
          <p:cNvSpPr>
            <a:spLocks noGrp="1"/>
          </p:cNvSpPr>
          <p:nvPr>
            <p:ph idx="1"/>
          </p:nvPr>
        </p:nvSpPr>
        <p:spPr>
          <a:xfrm>
            <a:off x="904875" y="2143125"/>
            <a:ext cx="10382250" cy="3815106"/>
          </a:xfrm>
        </p:spPr>
        <p:style>
          <a:lnRef idx="3">
            <a:schemeClr val="lt1"/>
          </a:lnRef>
          <a:fillRef idx="1">
            <a:schemeClr val="accent1"/>
          </a:fillRef>
          <a:effectRef idx="1">
            <a:schemeClr val="accent1"/>
          </a:effectRef>
          <a:fontRef idx="minor">
            <a:schemeClr val="lt1"/>
          </a:fontRef>
        </p:style>
        <p:txBody>
          <a:bodyPr>
            <a:normAutofit/>
          </a:bodyPr>
          <a:lstStyle/>
          <a:p>
            <a:pPr marL="0" indent="0" algn="ctr">
              <a:buNone/>
            </a:pPr>
            <a:r>
              <a:rPr lang="en-US" sz="2400" b="1" dirty="0"/>
              <a:t>Unit 1 </a:t>
            </a:r>
          </a:p>
          <a:p>
            <a:pPr>
              <a:buFont typeface="Wingdings" panose="05000000000000000000" pitchFamily="2" charset="2"/>
              <a:buChar char="v"/>
            </a:pPr>
            <a:r>
              <a:rPr lang="en-US" sz="2400" b="1" dirty="0"/>
              <a:t>Data Structure: </a:t>
            </a:r>
            <a:r>
              <a:rPr lang="en-US" sz="2400" dirty="0"/>
              <a:t>introduction to data structure, types of data structure: primitive and non primitive, linear and non linear DS, Data structure operations. </a:t>
            </a:r>
          </a:p>
          <a:p>
            <a:pPr>
              <a:buFont typeface="Wingdings" panose="05000000000000000000" pitchFamily="2" charset="2"/>
              <a:buChar char="v"/>
            </a:pPr>
            <a:r>
              <a:rPr lang="en-US" sz="2400" b="1" dirty="0"/>
              <a:t>Linear Arrays: </a:t>
            </a:r>
            <a:r>
              <a:rPr lang="en-US" sz="2400" dirty="0"/>
              <a:t>Definition and concepts, representation, operations on arrays: traversing, inserting, operations.</a:t>
            </a:r>
          </a:p>
          <a:p>
            <a:pPr>
              <a:buFont typeface="Wingdings" panose="05000000000000000000" pitchFamily="2" charset="2"/>
              <a:buChar char="v"/>
            </a:pPr>
            <a:r>
              <a:rPr lang="en-US" sz="2400" b="1" dirty="0"/>
              <a:t>Stacks: </a:t>
            </a:r>
            <a:r>
              <a:rPr lang="en-US" sz="2400" dirty="0"/>
              <a:t>Definition and concepts, representations, operations on stack: Push and Pop.</a:t>
            </a:r>
          </a:p>
        </p:txBody>
      </p:sp>
    </p:spTree>
    <p:extLst>
      <p:ext uri="{BB962C8B-B14F-4D97-AF65-F5344CB8AC3E}">
        <p14:creationId xmlns:p14="http://schemas.microsoft.com/office/powerpoint/2010/main" val="128753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xmlns="" id="{8FE37A51-75E2-4332-8031-7DFED7F1DC81}"/>
              </a:ext>
            </a:extLst>
          </p:cNvPr>
          <p:cNvSpPr/>
          <p:nvPr/>
        </p:nvSpPr>
        <p:spPr>
          <a:xfrm>
            <a:off x="704850" y="1866900"/>
            <a:ext cx="10553700"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0E06684B-4012-417E-8440-2CAFF28BAFB4}"/>
              </a:ext>
            </a:extLst>
          </p:cNvPr>
          <p:cNvSpPr>
            <a:spLocks noGrp="1"/>
          </p:cNvSpPr>
          <p:nvPr>
            <p:ph type="title"/>
          </p:nvPr>
        </p:nvSpPr>
        <p:spPr>
          <a:xfrm>
            <a:off x="1066800" y="642594"/>
            <a:ext cx="10058400" cy="900456"/>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b="1" dirty="0">
                <a:ln w="0">
                  <a:solidFill>
                    <a:sysClr val="windowText" lastClr="000000"/>
                  </a:solidFill>
                </a:ln>
                <a:solidFill>
                  <a:schemeClr val="tx1"/>
                </a:solidFill>
                <a:effectLst>
                  <a:outerShdw blurRad="50800" dist="38100" algn="l" rotWithShape="0">
                    <a:prstClr val="black">
                      <a:alpha val="40000"/>
                    </a:prstClr>
                  </a:outerShdw>
                </a:effectLst>
              </a:rPr>
              <a:t>Introduction to Data Structure</a:t>
            </a:r>
            <a:endParaRPr lang="en-IN" b="1" dirty="0">
              <a:ln w="0">
                <a:solidFill>
                  <a:sysClr val="windowText" lastClr="000000"/>
                </a:solidFill>
              </a:ln>
              <a:solidFill>
                <a:schemeClr val="tx1"/>
              </a:solidFill>
              <a:effectLst>
                <a:outerShdw blurRad="50800" dist="38100" algn="l" rotWithShape="0">
                  <a:prstClr val="black">
                    <a:alpha val="40000"/>
                  </a:prstClr>
                </a:outerShdw>
              </a:effectLst>
            </a:endParaRPr>
          </a:p>
        </p:txBody>
      </p:sp>
      <p:sp>
        <p:nvSpPr>
          <p:cNvPr id="27" name="Rectangle: Rounded Corners 26">
            <a:extLst>
              <a:ext uri="{FF2B5EF4-FFF2-40B4-BE49-F238E27FC236}">
                <a16:creationId xmlns:a16="http://schemas.microsoft.com/office/drawing/2014/main" xmlns="" id="{9CB34C37-0ADC-449B-B703-EF41DDD5F3E2}"/>
              </a:ext>
            </a:extLst>
          </p:cNvPr>
          <p:cNvSpPr/>
          <p:nvPr/>
        </p:nvSpPr>
        <p:spPr>
          <a:xfrm>
            <a:off x="704850" y="2733675"/>
            <a:ext cx="10896600" cy="7810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xmlns="" id="{115D61A9-DF9C-452B-9FF0-A65D711B016E}"/>
              </a:ext>
            </a:extLst>
          </p:cNvPr>
          <p:cNvSpPr/>
          <p:nvPr/>
        </p:nvSpPr>
        <p:spPr>
          <a:xfrm>
            <a:off x="638175" y="3581400"/>
            <a:ext cx="8867775" cy="188595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xmlns="" id="{DCE6AB45-A01C-494D-91C1-3CA5F9B44A37}"/>
              </a:ext>
            </a:extLst>
          </p:cNvPr>
          <p:cNvSpPr/>
          <p:nvPr/>
        </p:nvSpPr>
        <p:spPr>
          <a:xfrm>
            <a:off x="704850" y="5505450"/>
            <a:ext cx="8867775" cy="6718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Content Placeholder 24">
            <a:extLst>
              <a:ext uri="{FF2B5EF4-FFF2-40B4-BE49-F238E27FC236}">
                <a16:creationId xmlns:a16="http://schemas.microsoft.com/office/drawing/2014/main" xmlns="" id="{0D03CD41-3DC7-4A69-8B66-A677885FF118}"/>
              </a:ext>
            </a:extLst>
          </p:cNvPr>
          <p:cNvSpPr>
            <a:spLocks noGrp="1"/>
          </p:cNvSpPr>
          <p:nvPr>
            <p:ph idx="1"/>
          </p:nvPr>
        </p:nvSpPr>
        <p:spPr>
          <a:xfrm>
            <a:off x="647699" y="1838325"/>
            <a:ext cx="11039475" cy="4543425"/>
          </a:xfrm>
        </p:spPr>
        <p:txBody>
          <a:bodyPr>
            <a:noAutofit/>
          </a:bodyPr>
          <a:lstStyle/>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Computer is an electronic machine which is used for data processing and manipulation.</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When programmer collects such type of data for processing, he would require to store all of them in computers main memory.</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In order to make how computer work we need to know</a:t>
            </a:r>
          </a:p>
          <a:p>
            <a:pPr marL="0" indent="0">
              <a:buNone/>
            </a:pPr>
            <a:r>
              <a:rPr lang="en-IN" sz="2200" dirty="0">
                <a:ln w="0"/>
                <a:effectLst>
                  <a:outerShdw blurRad="38100" dist="19050" dir="2700000" algn="tl" rotWithShape="0">
                    <a:schemeClr val="dk1">
                      <a:alpha val="40000"/>
                    </a:schemeClr>
                  </a:outerShdw>
                </a:effectLst>
              </a:rPr>
              <a:t>       Representation of data in computer.</a:t>
            </a:r>
          </a:p>
          <a:p>
            <a:pPr marL="0" indent="0">
              <a:buNone/>
            </a:pPr>
            <a:r>
              <a:rPr lang="en-IN" sz="2200" dirty="0">
                <a:ln w="0"/>
                <a:effectLst>
                  <a:outerShdw blurRad="38100" dist="19050" dir="2700000" algn="tl" rotWithShape="0">
                    <a:schemeClr val="dk1">
                      <a:alpha val="40000"/>
                    </a:schemeClr>
                  </a:outerShdw>
                </a:effectLst>
              </a:rPr>
              <a:t>       Accessing of data.</a:t>
            </a:r>
          </a:p>
          <a:p>
            <a:pPr marL="0" indent="0">
              <a:buNone/>
            </a:pPr>
            <a:r>
              <a:rPr lang="en-IN" sz="2200" dirty="0">
                <a:ln w="0"/>
                <a:effectLst>
                  <a:outerShdw blurRad="38100" dist="19050" dir="2700000" algn="tl" rotWithShape="0">
                    <a:schemeClr val="dk1">
                      <a:alpha val="40000"/>
                    </a:schemeClr>
                  </a:outerShdw>
                </a:effectLst>
              </a:rPr>
              <a:t>       How to solve problem step by step.</a:t>
            </a:r>
          </a:p>
          <a:p>
            <a:pPr>
              <a:buFont typeface="Wingdings" panose="05000000000000000000" pitchFamily="2" charset="2"/>
              <a:buChar char="Ø"/>
            </a:pPr>
            <a:r>
              <a:rPr lang="en-IN" sz="2200" dirty="0">
                <a:ln w="0"/>
                <a:effectLst>
                  <a:outerShdw blurRad="38100" dist="19050" dir="2700000" algn="tl" rotWithShape="0">
                    <a:schemeClr val="dk1">
                      <a:alpha val="40000"/>
                    </a:schemeClr>
                  </a:outerShdw>
                </a:effectLst>
              </a:rPr>
              <a:t>For doing all of this task we used Data Structure</a:t>
            </a:r>
          </a:p>
          <a:p>
            <a:pPr marL="0" indent="0">
              <a:buNone/>
            </a:pPr>
            <a:r>
              <a:rPr lang="en-IN" sz="2200" dirty="0"/>
              <a:t>       </a:t>
            </a:r>
          </a:p>
        </p:txBody>
      </p:sp>
    </p:spTree>
    <p:extLst>
      <p:ext uri="{BB962C8B-B14F-4D97-AF65-F5344CB8AC3E}">
        <p14:creationId xmlns:p14="http://schemas.microsoft.com/office/powerpoint/2010/main" val="23006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xmlns="" id="{7AA65209-DD59-43B3-8C38-DEFFFE180F40}"/>
              </a:ext>
            </a:extLst>
          </p:cNvPr>
          <p:cNvPicPr>
            <a:picLocks noGrp="1" noChangeAspect="1"/>
          </p:cNvPicPr>
          <p:nvPr>
            <p:ph type="pic" idx="1"/>
          </p:nvPr>
        </p:nvPicPr>
        <p:blipFill>
          <a:blip r:embed="rId2"/>
          <a:stretch>
            <a:fillRect/>
          </a:stretch>
        </p:blipFill>
        <p:spPr>
          <a:xfrm>
            <a:off x="180975" y="257175"/>
            <a:ext cx="7781926" cy="6381750"/>
          </a:xfrm>
          <a:prstGeom prst="rect">
            <a:avLst/>
          </a:prstGeom>
        </p:spPr>
      </p:pic>
      <p:sp>
        <p:nvSpPr>
          <p:cNvPr id="4" name="Title 3">
            <a:extLst>
              <a:ext uri="{FF2B5EF4-FFF2-40B4-BE49-F238E27FC236}">
                <a16:creationId xmlns:a16="http://schemas.microsoft.com/office/drawing/2014/main" xmlns="" id="{59328F12-709D-4A25-8434-0FA5D2FDA152}"/>
              </a:ext>
            </a:extLst>
          </p:cNvPr>
          <p:cNvSpPr>
            <a:spLocks noGrp="1"/>
          </p:cNvSpPr>
          <p:nvPr>
            <p:ph type="title"/>
          </p:nvPr>
        </p:nvSpPr>
        <p:spPr>
          <a:xfrm>
            <a:off x="8477250" y="603504"/>
            <a:ext cx="3144774" cy="1015746"/>
          </a:xfrm>
        </p:spPr>
        <p:txBody>
          <a:bodyPr/>
          <a:lstStyle/>
          <a:p>
            <a:r>
              <a:rPr lang="en-US" dirty="0"/>
              <a:t>What is Data Structure</a:t>
            </a:r>
            <a:endParaRPr lang="en-IN" dirty="0"/>
          </a:p>
        </p:txBody>
      </p:sp>
      <p:sp>
        <p:nvSpPr>
          <p:cNvPr id="6" name="Text Placeholder 5">
            <a:extLst>
              <a:ext uri="{FF2B5EF4-FFF2-40B4-BE49-F238E27FC236}">
                <a16:creationId xmlns:a16="http://schemas.microsoft.com/office/drawing/2014/main" xmlns="" id="{91FB4D24-BCF0-4975-B4F2-B82FF61E3E5F}"/>
              </a:ext>
            </a:extLst>
          </p:cNvPr>
          <p:cNvSpPr>
            <a:spLocks noGrp="1"/>
          </p:cNvSpPr>
          <p:nvPr>
            <p:ph type="body" sz="half" idx="2"/>
          </p:nvPr>
        </p:nvSpPr>
        <p:spPr>
          <a:xfrm>
            <a:off x="8286749" y="2043684"/>
            <a:ext cx="3457575" cy="4357116"/>
          </a:xfrm>
        </p:spPr>
        <p:txBody>
          <a:bodyPr>
            <a:normAutofit/>
          </a:bodyPr>
          <a:lstStyle/>
          <a:p>
            <a:pPr marL="285750" indent="-285750">
              <a:buFont typeface="Wingdings" panose="05000000000000000000" pitchFamily="2" charset="2"/>
              <a:buChar char="Ø"/>
            </a:pPr>
            <a:r>
              <a:rPr lang="en-US" dirty="0"/>
              <a:t>A data structure is a specialized format for organizing, processing, retrieving and storing data. </a:t>
            </a:r>
          </a:p>
          <a:p>
            <a:pPr marL="285750" indent="-285750">
              <a:buFont typeface="Wingdings" panose="05000000000000000000" pitchFamily="2" charset="2"/>
              <a:buChar char="Ø"/>
            </a:pPr>
            <a:r>
              <a:rPr lang="en-US" dirty="0"/>
              <a:t>In computer programming, a data structure may be selected or designed to store data for the purpose of working on it with various algorithms.</a:t>
            </a:r>
            <a:endParaRPr lang="en-IN" dirty="0"/>
          </a:p>
        </p:txBody>
      </p:sp>
    </p:spTree>
    <p:extLst>
      <p:ext uri="{BB962C8B-B14F-4D97-AF65-F5344CB8AC3E}">
        <p14:creationId xmlns:p14="http://schemas.microsoft.com/office/powerpoint/2010/main" val="33155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370AE8-D88F-4DFB-97BE-ECA7EB8D1316}"/>
              </a:ext>
            </a:extLst>
          </p:cNvPr>
          <p:cNvSpPr>
            <a:spLocks noGrp="1"/>
          </p:cNvSpPr>
          <p:nvPr>
            <p:ph idx="1"/>
          </p:nvPr>
        </p:nvSpPr>
        <p:spPr>
          <a:xfrm>
            <a:off x="728661" y="1771650"/>
            <a:ext cx="10734675" cy="4314444"/>
          </a:xfrm>
        </p:spPr>
        <p:txBody>
          <a:bodyPr/>
          <a:lstStyle/>
          <a:p>
            <a:pPr>
              <a:buFont typeface="Wingdings" panose="05000000000000000000" pitchFamily="2" charset="2"/>
              <a:buChar char="Ø"/>
            </a:pPr>
            <a:r>
              <a:rPr lang="en-US" sz="2000" dirty="0"/>
              <a:t>Data Structure can be defined as the group of data elements which provides an efficient way of storing and organizing data in the computer so that it can be used efficiently.</a:t>
            </a:r>
          </a:p>
          <a:p>
            <a:pPr>
              <a:buFont typeface="Wingdings" panose="05000000000000000000" pitchFamily="2" charset="2"/>
              <a:buChar char="Ø"/>
            </a:pPr>
            <a:r>
              <a:rPr lang="en-US" sz="2000" dirty="0"/>
              <a:t>examples of Data Structures are arrays, Linked List, Stack, Queue, etc.</a:t>
            </a:r>
          </a:p>
          <a:p>
            <a:pPr>
              <a:buFont typeface="Wingdings" panose="05000000000000000000" pitchFamily="2" charset="2"/>
              <a:buChar char="Ø"/>
            </a:pPr>
            <a:r>
              <a:rPr lang="en-US" sz="2000" dirty="0"/>
              <a:t>Data Structures are widely used in almost every aspect of Computer Science i.e. Operating System, Compiler Design, Artificial intelligence, Graphics and many more.</a:t>
            </a:r>
          </a:p>
          <a:p>
            <a:pPr>
              <a:buFont typeface="Wingdings" panose="05000000000000000000" pitchFamily="2" charset="2"/>
              <a:buChar char="Ø"/>
            </a:pPr>
            <a:r>
              <a:rPr lang="en-US" sz="2000" dirty="0"/>
              <a:t>Data Structures are the main part of many computer science algorithms as they enable the programmers to handle the data in an efficient way.</a:t>
            </a:r>
          </a:p>
          <a:p>
            <a:pPr>
              <a:buFont typeface="Wingdings" panose="05000000000000000000" pitchFamily="2" charset="2"/>
              <a:buChar char="Ø"/>
            </a:pPr>
            <a:r>
              <a:rPr lang="en-US" sz="2000" dirty="0"/>
              <a:t>It plays a vital role in enhancing the performance of a software or a program as the main function of the software is to store and retrieve the user’s data as fast as possible</a:t>
            </a:r>
          </a:p>
          <a:p>
            <a:endParaRPr lang="en-US" sz="1600" dirty="0"/>
          </a:p>
          <a:p>
            <a:endParaRPr lang="en-US" dirty="0"/>
          </a:p>
          <a:p>
            <a:endParaRPr lang="en-IN" dirty="0"/>
          </a:p>
        </p:txBody>
      </p:sp>
      <p:sp>
        <p:nvSpPr>
          <p:cNvPr id="4" name="Rectangle 3">
            <a:extLst>
              <a:ext uri="{FF2B5EF4-FFF2-40B4-BE49-F238E27FC236}">
                <a16:creationId xmlns:a16="http://schemas.microsoft.com/office/drawing/2014/main" xmlns="" id="{3039F0AD-162D-4AAD-B7D2-A44981C9BAF4}"/>
              </a:ext>
            </a:extLst>
          </p:cNvPr>
          <p:cNvSpPr/>
          <p:nvPr/>
        </p:nvSpPr>
        <p:spPr>
          <a:xfrm>
            <a:off x="2386087" y="472166"/>
            <a:ext cx="74198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Data Structure</a:t>
            </a:r>
          </a:p>
        </p:txBody>
      </p:sp>
    </p:spTree>
    <p:extLst>
      <p:ext uri="{BB962C8B-B14F-4D97-AF65-F5344CB8AC3E}">
        <p14:creationId xmlns:p14="http://schemas.microsoft.com/office/powerpoint/2010/main" val="181773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F6117-D034-4849-93B7-72EF0092E09E}"/>
              </a:ext>
            </a:extLst>
          </p:cNvPr>
          <p:cNvSpPr>
            <a:spLocks noGrp="1"/>
          </p:cNvSpPr>
          <p:nvPr>
            <p:ph type="title"/>
          </p:nvPr>
        </p:nvSpPr>
        <p:spPr>
          <a:xfrm>
            <a:off x="1066800" y="642594"/>
            <a:ext cx="10058400" cy="1081431"/>
          </a:xfrm>
        </p:spPr>
        <p:txBody>
          <a:bodyPr/>
          <a:lstStyle/>
          <a:p>
            <a:pPr algn="ctr"/>
            <a:r>
              <a:rPr lang="en-US" b="1" dirty="0">
                <a:ln w="0"/>
                <a:solidFill>
                  <a:schemeClr val="tx1"/>
                </a:solidFill>
                <a:effectLst>
                  <a:outerShdw blurRad="38100" dist="19050" dir="2700000" algn="tl" rotWithShape="0">
                    <a:schemeClr val="dk1">
                      <a:alpha val="40000"/>
                    </a:schemeClr>
                  </a:outerShdw>
                </a:effectLst>
              </a:rPr>
              <a:t> Data Structure</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xmlns="" id="{2885387D-6C46-4434-BC44-ED298C3970BC}"/>
              </a:ext>
            </a:extLst>
          </p:cNvPr>
          <p:cNvSpPr>
            <a:spLocks noGrp="1"/>
          </p:cNvSpPr>
          <p:nvPr>
            <p:ph idx="1"/>
          </p:nvPr>
        </p:nvSpPr>
        <p:spPr>
          <a:xfrm>
            <a:off x="381000" y="1914525"/>
            <a:ext cx="11430000" cy="4572000"/>
          </a:xfrm>
        </p:spPr>
        <p:txBody>
          <a:bodyPr>
            <a:normAutofit/>
          </a:bodyPr>
          <a:lstStyle/>
          <a:p>
            <a:r>
              <a:rPr lang="en-US" sz="1800" b="0" i="0" dirty="0">
                <a:effectLst/>
                <a:latin typeface="Roboto"/>
              </a:rPr>
              <a:t>A </a:t>
            </a:r>
            <a:r>
              <a:rPr lang="en-US" sz="1800" b="1" i="0" dirty="0">
                <a:effectLst/>
                <a:latin typeface="Roboto"/>
              </a:rPr>
              <a:t>data structure</a:t>
            </a:r>
            <a:r>
              <a:rPr lang="en-US" sz="1800" b="0" i="0" dirty="0">
                <a:effectLst/>
                <a:latin typeface="Roboto"/>
              </a:rPr>
              <a:t> is a particular way of organizing data in a computer so that it can be used effectively.</a:t>
            </a:r>
          </a:p>
          <a:p>
            <a:endParaRPr lang="en-US" sz="1800" b="0" i="0" dirty="0">
              <a:effectLst/>
              <a:latin typeface="Roboto"/>
            </a:endParaRPr>
          </a:p>
          <a:p>
            <a:endParaRPr lang="en-US" sz="1800" dirty="0">
              <a:latin typeface="Roboto"/>
            </a:endParaRPr>
          </a:p>
          <a:p>
            <a:r>
              <a:rPr lang="en-US" sz="1800" b="0" i="0" dirty="0">
                <a:effectLst/>
                <a:latin typeface="Roboto"/>
              </a:rPr>
              <a:t>For example, we can store a list of items having the same data-type using the </a:t>
            </a:r>
            <a:r>
              <a:rPr lang="en-US" sz="1800" b="0" i="1" dirty="0">
                <a:effectLst/>
                <a:latin typeface="Roboto"/>
              </a:rPr>
              <a:t>array</a:t>
            </a:r>
            <a:r>
              <a:rPr lang="en-US" sz="1800" b="0" i="0" dirty="0">
                <a:effectLst/>
                <a:latin typeface="Roboto"/>
              </a:rPr>
              <a:t> data structure.</a:t>
            </a:r>
          </a:p>
          <a:p>
            <a:endParaRPr lang="en-IN" dirty="0"/>
          </a:p>
        </p:txBody>
      </p:sp>
      <p:pic>
        <p:nvPicPr>
          <p:cNvPr id="10" name="Picture 9">
            <a:extLst>
              <a:ext uri="{FF2B5EF4-FFF2-40B4-BE49-F238E27FC236}">
                <a16:creationId xmlns:a16="http://schemas.microsoft.com/office/drawing/2014/main" xmlns="" id="{16B476F5-F02E-42C1-9476-CB913F461130}"/>
              </a:ext>
            </a:extLst>
          </p:cNvPr>
          <p:cNvPicPr>
            <a:picLocks noChangeAspect="1"/>
          </p:cNvPicPr>
          <p:nvPr/>
        </p:nvPicPr>
        <p:blipFill>
          <a:blip r:embed="rId2"/>
          <a:stretch>
            <a:fillRect/>
          </a:stretch>
        </p:blipFill>
        <p:spPr>
          <a:xfrm>
            <a:off x="3585877" y="3786058"/>
            <a:ext cx="5344566" cy="2429348"/>
          </a:xfrm>
          <a:prstGeom prst="rect">
            <a:avLst/>
          </a:prstGeom>
        </p:spPr>
      </p:pic>
    </p:spTree>
    <p:extLst>
      <p:ext uri="{BB962C8B-B14F-4D97-AF65-F5344CB8AC3E}">
        <p14:creationId xmlns:p14="http://schemas.microsoft.com/office/powerpoint/2010/main" val="17384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447F9F03-26EA-43A6-92FE-826A4D78C37A}"/>
              </a:ext>
            </a:extLst>
          </p:cNvPr>
          <p:cNvSpPr>
            <a:spLocks noGrp="1"/>
          </p:cNvSpPr>
          <p:nvPr>
            <p:ph idx="1"/>
          </p:nvPr>
        </p:nvSpPr>
        <p:spPr>
          <a:xfrm>
            <a:off x="504825" y="626744"/>
            <a:ext cx="11182350" cy="5726431"/>
          </a:xfrm>
        </p:spPr>
        <p:txBody>
          <a:bodyPr>
            <a:noAutofit/>
          </a:bodyPr>
          <a:lstStyle/>
          <a:p>
            <a:pPr>
              <a:buFont typeface="Wingdings" panose="05000000000000000000" pitchFamily="2" charset="2"/>
              <a:buChar char="Ø"/>
            </a:pPr>
            <a:r>
              <a:rPr lang="en-US" sz="1800" dirty="0"/>
              <a:t>The representation of particular data structure in the main memory of a computer is called as storage structure. </a:t>
            </a:r>
          </a:p>
          <a:p>
            <a:pPr>
              <a:buFont typeface="Wingdings" panose="05000000000000000000" pitchFamily="2" charset="2"/>
              <a:buChar char="Ø"/>
            </a:pPr>
            <a:r>
              <a:rPr lang="en-US" sz="1800" dirty="0"/>
              <a:t>The storage structure representation in auxiliary memory is called as file structure. </a:t>
            </a:r>
          </a:p>
          <a:p>
            <a:pPr>
              <a:buFont typeface="Wingdings" panose="05000000000000000000" pitchFamily="2" charset="2"/>
              <a:buChar char="Ø"/>
            </a:pPr>
            <a:r>
              <a:rPr lang="en-US" sz="1800" dirty="0"/>
              <a:t>It is define as the way of storing and manipulating data in organized form so that it can be used efficiently </a:t>
            </a:r>
          </a:p>
          <a:p>
            <a:pPr>
              <a:buFont typeface="Wingdings" panose="05000000000000000000" pitchFamily="2" charset="2"/>
              <a:buChar char="Ø"/>
            </a:pPr>
            <a:r>
              <a:rPr lang="en-US" sz="1800" b="1" dirty="0"/>
              <a:t>Data Structure mainly specifies the following four things</a:t>
            </a:r>
            <a:r>
              <a:rPr lang="en-US" sz="1800" dirty="0"/>
              <a:t>:  </a:t>
            </a:r>
          </a:p>
          <a:p>
            <a:pPr marL="0" indent="0">
              <a:buNone/>
            </a:pPr>
            <a:r>
              <a:rPr lang="en-US" sz="1800" dirty="0"/>
              <a:t>      1)organization of data  2)accessing method 3)degree of associativity 4) processing alternative for information </a:t>
            </a:r>
          </a:p>
          <a:p>
            <a:pPr>
              <a:buFont typeface="Wingdings" panose="05000000000000000000" pitchFamily="2" charset="2"/>
              <a:buChar char="Ø"/>
            </a:pPr>
            <a:r>
              <a:rPr lang="en-US" sz="1800" b="1" dirty="0"/>
              <a:t>Algorithm + Data Structure = Program </a:t>
            </a:r>
          </a:p>
          <a:p>
            <a:pPr>
              <a:buFont typeface="Wingdings" panose="05000000000000000000" pitchFamily="2" charset="2"/>
              <a:buChar char="Ø"/>
            </a:pPr>
            <a:r>
              <a:rPr lang="en-US" sz="1800" b="1" dirty="0"/>
              <a:t>Data Structure study Covers the following points </a:t>
            </a:r>
          </a:p>
          <a:p>
            <a:pPr marL="0" indent="0">
              <a:buNone/>
            </a:pPr>
            <a:r>
              <a:rPr lang="en-US" sz="1800" dirty="0"/>
              <a:t>        1) Amount of memory require to store </a:t>
            </a:r>
          </a:p>
          <a:p>
            <a:pPr marL="0" indent="0">
              <a:buNone/>
            </a:pPr>
            <a:r>
              <a:rPr lang="en-US" sz="1800" dirty="0"/>
              <a:t>        2) Amount of time require to process</a:t>
            </a:r>
          </a:p>
          <a:p>
            <a:pPr marL="0" indent="0">
              <a:buNone/>
            </a:pPr>
            <a:r>
              <a:rPr lang="en-US" sz="1800" dirty="0"/>
              <a:t>        3) Representation of data in memory</a:t>
            </a:r>
          </a:p>
          <a:p>
            <a:pPr marL="0" indent="0">
              <a:buNone/>
            </a:pPr>
            <a:r>
              <a:rPr lang="en-US" sz="1800" dirty="0"/>
              <a:t>        4) Operations performs on data </a:t>
            </a:r>
          </a:p>
          <a:p>
            <a:pPr marL="0" indent="0">
              <a:buNone/>
            </a:pPr>
            <a:r>
              <a:rPr lang="en-US" sz="1800" dirty="0"/>
              <a:t>        </a:t>
            </a:r>
            <a:endParaRPr lang="en-IN" sz="1800" dirty="0"/>
          </a:p>
        </p:txBody>
      </p:sp>
    </p:spTree>
    <p:extLst>
      <p:ext uri="{BB962C8B-B14F-4D97-AF65-F5344CB8AC3E}">
        <p14:creationId xmlns:p14="http://schemas.microsoft.com/office/powerpoint/2010/main" val="310063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xmlns="" id="{5C525F53-0C70-4295-A6A3-C606410BD976}"/>
              </a:ext>
            </a:extLst>
          </p:cNvPr>
          <p:cNvPicPr>
            <a:picLocks noGrp="1" noChangeAspect="1"/>
          </p:cNvPicPr>
          <p:nvPr>
            <p:ph type="pic" idx="1"/>
          </p:nvPr>
        </p:nvPicPr>
        <p:blipFill>
          <a:blip r:embed="rId2"/>
          <a:stretch>
            <a:fillRect/>
          </a:stretch>
        </p:blipFill>
        <p:spPr>
          <a:xfrm>
            <a:off x="0" y="38958"/>
            <a:ext cx="8432800" cy="6727582"/>
          </a:xfrm>
          <a:prstGeom prst="rect">
            <a:avLst/>
          </a:prstGeom>
        </p:spPr>
      </p:pic>
      <p:sp>
        <p:nvSpPr>
          <p:cNvPr id="4" name="Title 3">
            <a:extLst>
              <a:ext uri="{FF2B5EF4-FFF2-40B4-BE49-F238E27FC236}">
                <a16:creationId xmlns:a16="http://schemas.microsoft.com/office/drawing/2014/main" xmlns="" id="{15E8783F-83AF-407E-9CE3-2F13D573D4AB}"/>
              </a:ext>
            </a:extLst>
          </p:cNvPr>
          <p:cNvSpPr>
            <a:spLocks noGrp="1"/>
          </p:cNvSpPr>
          <p:nvPr>
            <p:ph type="title"/>
          </p:nvPr>
        </p:nvSpPr>
        <p:spPr>
          <a:xfrm>
            <a:off x="8595200" y="668750"/>
            <a:ext cx="3144774" cy="758571"/>
          </a:xfrm>
        </p:spPr>
        <p:txBody>
          <a:bodyPr/>
          <a:lstStyle/>
          <a:p>
            <a:r>
              <a:rPr lang="en-US" dirty="0"/>
              <a:t>   </a:t>
            </a:r>
            <a:r>
              <a:rPr lang="en-US" b="1" dirty="0">
                <a:effectLst>
                  <a:outerShdw blurRad="38100" dist="38100" dir="2700000" algn="tl">
                    <a:srgbClr val="000000">
                      <a:alpha val="43137"/>
                    </a:srgbClr>
                  </a:outerShdw>
                </a:effectLst>
              </a:rPr>
              <a:t>Types Of DS</a:t>
            </a:r>
            <a:endParaRPr lang="en-IN" b="1" dirty="0">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xmlns="" id="{F856F817-D802-40BD-A4F3-AD53C0F4E1A1}"/>
              </a:ext>
            </a:extLst>
          </p:cNvPr>
          <p:cNvSpPr>
            <a:spLocks noGrp="1"/>
          </p:cNvSpPr>
          <p:nvPr>
            <p:ph type="body" sz="half" idx="2"/>
          </p:nvPr>
        </p:nvSpPr>
        <p:spPr>
          <a:xfrm>
            <a:off x="8782049" y="1944243"/>
            <a:ext cx="3043649" cy="3511296"/>
          </a:xfrm>
        </p:spPr>
        <p:txBody>
          <a:bodyPr/>
          <a:lstStyle/>
          <a:p>
            <a:r>
              <a:rPr lang="en-US" dirty="0"/>
              <a:t>The DS are divided into two types:</a:t>
            </a:r>
          </a:p>
          <a:p>
            <a:pPr marL="342900" indent="-342900">
              <a:buAutoNum type="arabicParenR"/>
            </a:pPr>
            <a:r>
              <a:rPr lang="en-US" dirty="0"/>
              <a:t>Primitive</a:t>
            </a:r>
          </a:p>
          <a:p>
            <a:pPr marL="342900" indent="-342900">
              <a:buAutoNum type="arabicParenR"/>
            </a:pPr>
            <a:r>
              <a:rPr lang="en-US" dirty="0"/>
              <a:t>Non primitive</a:t>
            </a:r>
          </a:p>
          <a:p>
            <a:r>
              <a:rPr lang="en-US" dirty="0"/>
              <a:t>Non primitive divided into two type</a:t>
            </a:r>
          </a:p>
          <a:p>
            <a:pPr marL="342900" indent="-342900">
              <a:buAutoNum type="arabicParenR"/>
            </a:pPr>
            <a:r>
              <a:rPr lang="en-US" dirty="0"/>
              <a:t> Linear DS</a:t>
            </a:r>
          </a:p>
          <a:p>
            <a:pPr marL="342900" indent="-342900">
              <a:buAutoNum type="arabicParenR"/>
            </a:pPr>
            <a:r>
              <a:rPr lang="en-US" dirty="0"/>
              <a:t>Non linear DS</a:t>
            </a:r>
            <a:endParaRPr lang="en-IN" dirty="0"/>
          </a:p>
        </p:txBody>
      </p:sp>
    </p:spTree>
    <p:extLst>
      <p:ext uri="{BB962C8B-B14F-4D97-AF65-F5344CB8AC3E}">
        <p14:creationId xmlns:p14="http://schemas.microsoft.com/office/powerpoint/2010/main" val="76972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{DA424109-9D16-41B3-86F5-7CD6028645E6}tf78438558_win32</Template>
  <TotalTime>1278</TotalTime>
  <Words>1674</Words>
  <Application>Microsoft Office PowerPoint</Application>
  <PresentationFormat>Custom</PresentationFormat>
  <Paragraphs>152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SavonVTI</vt:lpstr>
      <vt:lpstr>Data Structure </vt:lpstr>
      <vt:lpstr>Data structure B.C.A I (Sem – II)</vt:lpstr>
      <vt:lpstr>Syllabus</vt:lpstr>
      <vt:lpstr>Introduction to Data Structure</vt:lpstr>
      <vt:lpstr>What is Data Structure</vt:lpstr>
      <vt:lpstr>PowerPoint Presentation</vt:lpstr>
      <vt:lpstr> Data Structure</vt:lpstr>
      <vt:lpstr>PowerPoint Presentation</vt:lpstr>
      <vt:lpstr>   Types Of DS</vt:lpstr>
      <vt:lpstr>                       DATA TYPES A particular kind of data item, as defined by the values it can take, the Programming language used, or the operations that can be performed on it.          </vt:lpstr>
      <vt:lpstr>Non Primitive Data Type </vt:lpstr>
      <vt:lpstr>Linear Data Structures </vt:lpstr>
      <vt:lpstr>PowerPoint Presentation</vt:lpstr>
      <vt:lpstr>PowerPoint Presentation</vt:lpstr>
      <vt:lpstr>Difference Between Linear and Non Linear Data Structure</vt:lpstr>
      <vt:lpstr>Operation on Data Structures Design of efficient data structure must take operations to be performed on the DS into account. The most commonly used operations on DS are broadly categorized into following types </vt:lpstr>
      <vt:lpstr> What are Arrays?</vt:lpstr>
      <vt:lpstr>PowerPoint Presentation</vt:lpstr>
      <vt:lpstr>How to access a specific array value?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Ipsum1</dc:title>
  <dc:creator>Vaibhav Mujmule</dc:creator>
  <cp:lastModifiedBy>Windows User</cp:lastModifiedBy>
  <cp:revision>55</cp:revision>
  <dcterms:created xsi:type="dcterms:W3CDTF">2020-09-29T12:22:08Z</dcterms:created>
  <dcterms:modified xsi:type="dcterms:W3CDTF">2022-03-24T04:04:12Z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