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98"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34" r:id="rId23"/>
    <p:sldId id="326" r:id="rId24"/>
    <p:sldId id="327" r:id="rId25"/>
    <p:sldId id="328" r:id="rId26"/>
    <p:sldId id="331" r:id="rId27"/>
    <p:sldId id="335" r:id="rId28"/>
    <p:sldId id="336" r:id="rId29"/>
    <p:sldId id="337" r:id="rId30"/>
    <p:sldId id="338" r:id="rId31"/>
    <p:sldId id="339" r:id="rId32"/>
    <p:sldId id="329" r:id="rId33"/>
    <p:sldId id="340" r:id="rId34"/>
    <p:sldId id="330" r:id="rId35"/>
    <p:sldId id="341" r:id="rId36"/>
    <p:sldId id="342" r:id="rId37"/>
    <p:sldId id="343" r:id="rId38"/>
    <p:sldId id="332" r:id="rId39"/>
    <p:sldId id="33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D5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77" d="100"/>
          <a:sy n="77" d="100"/>
        </p:scale>
        <p:origin x="-1146" y="7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8D6237-523C-4D39-AF3F-0F374A584545}" type="datetimeFigureOut">
              <a:rPr lang="en-US" smtClean="0"/>
              <a:pPr/>
              <a:t>4/21/2021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739DD1-8139-4661-BB59-ACA913AB9876}" type="slidenum">
              <a:rPr lang="en-US" smtClean="0"/>
              <a:pPr/>
              <a:t>‹#›</a:t>
            </a:fld>
            <a:endParaRPr lang="en-US"/>
          </a:p>
        </p:txBody>
      </p:sp>
    </p:spTree>
    <p:extLst>
      <p:ext uri="{BB962C8B-B14F-4D97-AF65-F5344CB8AC3E}">
        <p14:creationId xmlns:p14="http://schemas.microsoft.com/office/powerpoint/2010/main" val="982186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77AADC-45FE-4DAA-964F-DA5266F959E9}" type="datetimeFigureOut">
              <a:rPr lang="en-US" smtClean="0"/>
              <a:pPr/>
              <a:t>4/21/2021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FEE04A-98B4-4192-AC04-56342B5E1C8B}" type="slidenum">
              <a:rPr lang="en-US" smtClean="0"/>
              <a:pPr/>
              <a:t>‹#›</a:t>
            </a:fld>
            <a:endParaRPr lang="en-US"/>
          </a:p>
        </p:txBody>
      </p:sp>
    </p:spTree>
    <p:extLst>
      <p:ext uri="{BB962C8B-B14F-4D97-AF65-F5344CB8AC3E}">
        <p14:creationId xmlns:p14="http://schemas.microsoft.com/office/powerpoint/2010/main" val="1266915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362200"/>
            <a:ext cx="7772400" cy="1162050"/>
          </a:xfrm>
          <a:solidFill>
            <a:srgbClr val="000051"/>
          </a:solidFill>
        </p:spPr>
        <p:txBody>
          <a:bodyPr/>
          <a:lstStyle>
            <a:lvl1pPr>
              <a:defRPr b="1">
                <a:solidFill>
                  <a:schemeClr val="bg1"/>
                </a:solidFill>
                <a:latin typeface="Cambria" panose="02040503050406030204" pitchFamily="18" charset="0"/>
              </a:defRPr>
            </a:lvl1pPr>
          </a:lstStyle>
          <a:p>
            <a:r>
              <a:rPr lang="en-US" dirty="0"/>
              <a:t>Click to edit Master title style</a:t>
            </a:r>
          </a:p>
        </p:txBody>
      </p:sp>
      <p:sp>
        <p:nvSpPr>
          <p:cNvPr id="3" name="Subtitle 2"/>
          <p:cNvSpPr>
            <a:spLocks noGrp="1"/>
          </p:cNvSpPr>
          <p:nvPr>
            <p:ph type="subTitle" idx="1"/>
          </p:nvPr>
        </p:nvSpPr>
        <p:spPr>
          <a:xfrm>
            <a:off x="1295400" y="3581400"/>
            <a:ext cx="7772400" cy="762000"/>
          </a:xfrm>
          <a:solidFill>
            <a:srgbClr val="FFC000"/>
          </a:solidFill>
        </p:spPr>
        <p:txBody>
          <a:bodyPr anchor="ctr"/>
          <a:lstStyle>
            <a:lvl1pPr marL="0" indent="0" algn="l">
              <a:buNone/>
              <a:defRPr b="1">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TextBox 4"/>
          <p:cNvSpPr txBox="1"/>
          <p:nvPr userDrawn="1"/>
        </p:nvSpPr>
        <p:spPr>
          <a:xfrm>
            <a:off x="1295400" y="5105400"/>
            <a:ext cx="7848600" cy="1184940"/>
          </a:xfrm>
          <a:prstGeom prst="rect">
            <a:avLst/>
          </a:prstGeom>
          <a:noFill/>
        </p:spPr>
        <p:txBody>
          <a:bodyPr wrap="square" rtlCol="0">
            <a:spAutoFit/>
          </a:bodyPr>
          <a:lstStyle/>
          <a:p>
            <a:pPr algn="ctr">
              <a:lnSpc>
                <a:spcPts val="3300"/>
              </a:lnSpc>
            </a:pPr>
            <a:r>
              <a:rPr lang="en-IN" sz="3600" b="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Presidency College</a:t>
            </a:r>
          </a:p>
          <a:p>
            <a:pPr algn="ctr">
              <a:lnSpc>
                <a:spcPts val="3300"/>
              </a:lnSpc>
            </a:pPr>
            <a:r>
              <a:rPr lang="en-IN" sz="1600" b="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Hebbal – Kempapura, Bengaluru</a:t>
            </a:r>
            <a:r>
              <a:rPr lang="en-IN" sz="1600" b="0" baseline="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 560024</a:t>
            </a:r>
          </a:p>
          <a:p>
            <a:pPr algn="ctr">
              <a:lnSpc>
                <a:spcPct val="100000"/>
              </a:lnSpc>
            </a:pPr>
            <a:r>
              <a:rPr lang="en-IN" sz="1600" b="0" i="1" baseline="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www.presidencycollege.ac.in</a:t>
            </a:r>
            <a:r>
              <a:rPr lang="en-IN" sz="1600" b="0" i="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endParaRPr lang="en-US" sz="1600" b="0" i="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cxnSp>
        <p:nvCxnSpPr>
          <p:cNvPr id="7" name="Straight Connector 6"/>
          <p:cNvCxnSpPr/>
          <p:nvPr userDrawn="1"/>
        </p:nvCxnSpPr>
        <p:spPr>
          <a:xfrm>
            <a:off x="3200400" y="5638800"/>
            <a:ext cx="3986350" cy="0"/>
          </a:xfrm>
          <a:prstGeom prst="line">
            <a:avLst/>
          </a:prstGeom>
          <a:ln w="38100">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96199" cy="838200"/>
          </a:xfrm>
          <a:ln>
            <a:noFill/>
          </a:ln>
        </p:spPr>
        <p:txBody>
          <a:bodyPr>
            <a:normAutofit/>
          </a:bodyPr>
          <a:lstStyle>
            <a:lvl1pPr algn="l">
              <a:defRPr sz="2700"/>
            </a:lvl1pPr>
          </a:lstStyle>
          <a:p>
            <a:r>
              <a:rPr lang="en-US" dirty="0"/>
              <a:t>Click to edit Master title style</a:t>
            </a:r>
            <a:endParaRPr lang="en-IN" dirty="0"/>
          </a:p>
        </p:txBody>
      </p:sp>
      <p:sp>
        <p:nvSpPr>
          <p:cNvPr id="3" name="Content Placeholder 2"/>
          <p:cNvSpPr>
            <a:spLocks noGrp="1"/>
          </p:cNvSpPr>
          <p:nvPr>
            <p:ph idx="1"/>
          </p:nvPr>
        </p:nvSpPr>
        <p:spPr>
          <a:xfrm>
            <a:off x="1219200" y="1219201"/>
            <a:ext cx="7696198" cy="52577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5" name="Straight Connector 4"/>
          <p:cNvCxnSpPr/>
          <p:nvPr userDrawn="1"/>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ectangle 31"/>
          <p:cNvSpPr/>
          <p:nvPr userDrawn="1"/>
        </p:nvSpPr>
        <p:spPr>
          <a:xfrm>
            <a:off x="0" y="0"/>
            <a:ext cx="1219200" cy="6858000"/>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00823" y="228600"/>
            <a:ext cx="7790777" cy="1143000"/>
          </a:xfrm>
          <a:prstGeom prst="rect">
            <a:avLst/>
          </a:prstGeom>
          <a:ln>
            <a:no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00823" y="1448475"/>
            <a:ext cx="7790777" cy="46468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 name="Straight Connector 13"/>
          <p:cNvCxnSpPr/>
          <p:nvPr userDrawn="1"/>
        </p:nvCxnSpPr>
        <p:spPr>
          <a:xfrm>
            <a:off x="1049958" y="6629738"/>
            <a:ext cx="7789242" cy="338"/>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userDrawn="1"/>
        </p:nvSpPr>
        <p:spPr>
          <a:xfrm rot="15660000" flipH="1">
            <a:off x="8343562" y="6363038"/>
            <a:ext cx="533400" cy="533400"/>
          </a:xfrm>
          <a:prstGeom prst="triangle">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userDrawn="1"/>
        </p:nvSpPr>
        <p:spPr>
          <a:xfrm rot="15660000" flipH="1">
            <a:off x="8495962" y="6133762"/>
            <a:ext cx="533400" cy="533400"/>
          </a:xfrm>
          <a:prstGeom prst="triangle">
            <a:avLst>
              <a:gd name="adj" fmla="val 0"/>
            </a:avLst>
          </a:prstGeom>
          <a:solidFill>
            <a:srgbClr val="000050"/>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userDrawn="1"/>
        </p:nvSpPr>
        <p:spPr>
          <a:xfrm rot="15660000" flipH="1">
            <a:off x="8374010" y="6286163"/>
            <a:ext cx="533400" cy="533400"/>
          </a:xfrm>
          <a:prstGeom prst="triangle">
            <a:avLst>
              <a:gd name="adj" fmla="val 0"/>
            </a:avLst>
          </a:prstGeom>
          <a:solidFill>
            <a:srgbClr val="FFD54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8591" y="114042"/>
            <a:ext cx="894162" cy="811950"/>
          </a:xfrm>
          <a:prstGeom prst="rect">
            <a:avLst/>
          </a:prstGeom>
        </p:spPr>
      </p:pic>
      <p:sp>
        <p:nvSpPr>
          <p:cNvPr id="4" name="TextBox 3"/>
          <p:cNvSpPr txBox="1"/>
          <p:nvPr userDrawn="1"/>
        </p:nvSpPr>
        <p:spPr>
          <a:xfrm>
            <a:off x="-46997" y="3198167"/>
            <a:ext cx="1330412" cy="461665"/>
          </a:xfrm>
          <a:prstGeom prst="rect">
            <a:avLst/>
          </a:prstGeom>
          <a:noFill/>
        </p:spPr>
        <p:txBody>
          <a:bodyPr wrap="square" rtlCol="0">
            <a:spAutoFit/>
          </a:bodyPr>
          <a:lstStyle/>
          <a:p>
            <a:pPr algn="ctr"/>
            <a:r>
              <a:rPr lang="en-IN" sz="1200" b="1" i="1" dirty="0">
                <a:solidFill>
                  <a:srgbClr val="C00000"/>
                </a:solidFill>
                <a:latin typeface="Cambria" panose="02040503050406030204" pitchFamily="18" charset="0"/>
              </a:rPr>
              <a:t>Reaccredited</a:t>
            </a:r>
            <a:r>
              <a:rPr lang="en-IN" sz="1200" b="1" i="1" baseline="0" dirty="0">
                <a:solidFill>
                  <a:srgbClr val="C00000"/>
                </a:solidFill>
                <a:latin typeface="Cambria" panose="02040503050406030204" pitchFamily="18" charset="0"/>
              </a:rPr>
              <a:t> by NAAC with A+</a:t>
            </a:r>
            <a:endParaRPr lang="en-US" sz="1200" b="1" i="1" dirty="0">
              <a:solidFill>
                <a:srgbClr val="C00000"/>
              </a:solidFill>
              <a:latin typeface="Cambria" panose="02040503050406030204" pitchFamily="18" charset="0"/>
            </a:endParaRPr>
          </a:p>
        </p:txBody>
      </p:sp>
      <p:pic>
        <p:nvPicPr>
          <p:cNvPr id="13" name="Picture 12"/>
          <p:cNvPicPr/>
          <p:nvPr userDrawn="1"/>
        </p:nvPicPr>
        <p:blipFill>
          <a:blip r:embed="rId5">
            <a:extLst>
              <a:ext uri="{28A0092B-C50C-407E-A947-70E740481C1C}">
                <a14:useLocalDpi xmlns:a14="http://schemas.microsoft.com/office/drawing/2010/main" val="0"/>
              </a:ext>
            </a:extLst>
          </a:blip>
          <a:stretch>
            <a:fillRect/>
          </a:stretch>
        </p:blipFill>
        <p:spPr>
          <a:xfrm>
            <a:off x="181311" y="5316483"/>
            <a:ext cx="838199" cy="1576133"/>
          </a:xfrm>
          <a:prstGeom prst="rect">
            <a:avLst/>
          </a:prstGeom>
        </p:spPr>
      </p:pic>
      <p:sp>
        <p:nvSpPr>
          <p:cNvPr id="15" name="Text Box 1073741934"/>
          <p:cNvSpPr txBox="1"/>
          <p:nvPr userDrawn="1"/>
        </p:nvSpPr>
        <p:spPr>
          <a:xfrm>
            <a:off x="181311" y="4876800"/>
            <a:ext cx="838201" cy="457200"/>
          </a:xfrm>
          <a:prstGeom prst="rect">
            <a:avLst/>
          </a:prstGeom>
          <a:solidFill>
            <a:schemeClr val="accent6">
              <a:lumMod val="5000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000" b="1" dirty="0">
                <a:solidFill>
                  <a:srgbClr val="FFFFFF"/>
                </a:solidFill>
                <a:effectLst/>
                <a:latin typeface="Cambria" panose="02040503050406030204" pitchFamily="18" charset="0"/>
                <a:ea typeface="Arial" panose="020B0604020202020204" pitchFamily="34" charset="0"/>
              </a:rPr>
              <a:t>Presidency    Group</a:t>
            </a:r>
            <a:endParaRPr lang="en-US" sz="1000" dirty="0">
              <a:solidFill>
                <a:srgbClr val="000000"/>
              </a:solidFill>
              <a:effectLst/>
              <a:latin typeface="Arial" panose="020B0604020202020204" pitchFamily="34" charset="0"/>
              <a:ea typeface="Arial" panose="020B0604020202020204" pitchFamily="34" charset="0"/>
            </a:endParaRPr>
          </a:p>
        </p:txBody>
      </p:sp>
      <p:sp>
        <p:nvSpPr>
          <p:cNvPr id="16" name="TextBox 15"/>
          <p:cNvSpPr txBox="1"/>
          <p:nvPr userDrawn="1"/>
        </p:nvSpPr>
        <p:spPr>
          <a:xfrm>
            <a:off x="23468" y="895814"/>
            <a:ext cx="1153886" cy="523220"/>
          </a:xfrm>
          <a:prstGeom prst="rect">
            <a:avLst/>
          </a:prstGeom>
          <a:noFill/>
        </p:spPr>
        <p:txBody>
          <a:bodyPr wrap="square" rtlCol="0">
            <a:spAutoFit/>
          </a:bodyPr>
          <a:lstStyle/>
          <a:p>
            <a:pPr algn="ctr"/>
            <a:r>
              <a:rPr lang="en-IN" sz="1400" b="1" dirty="0">
                <a:solidFill>
                  <a:srgbClr val="000066"/>
                </a:solidFill>
                <a:latin typeface="Cambria" panose="02040503050406030204" pitchFamily="18" charset="0"/>
              </a:rPr>
              <a:t>Presidency College</a:t>
            </a:r>
            <a:endParaRPr lang="en-US" sz="1400" b="1" dirty="0">
              <a:solidFill>
                <a:srgbClr val="000066"/>
              </a:solidFill>
              <a:latin typeface="Cambria" panose="02040503050406030204" pitchFamily="18" charset="0"/>
            </a:endParaRPr>
          </a:p>
        </p:txBody>
      </p:sp>
      <p:pic>
        <p:nvPicPr>
          <p:cNvPr id="17" name="Picture 16"/>
          <p:cNvPicPr>
            <a:picLocks noChangeAspect="1"/>
          </p:cNvPicPr>
          <p:nvPr userDrawn="1"/>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2112" b="-1"/>
          <a:stretch/>
        </p:blipFill>
        <p:spPr>
          <a:xfrm>
            <a:off x="148069" y="2209800"/>
            <a:ext cx="940281" cy="843164"/>
          </a:xfrm>
          <a:prstGeom prst="rect">
            <a:avLst/>
          </a:prstGeom>
        </p:spPr>
      </p:pic>
      <p:cxnSp>
        <p:nvCxnSpPr>
          <p:cNvPr id="28" name="Straight Connector 27"/>
          <p:cNvCxnSpPr/>
          <p:nvPr userDrawn="1"/>
        </p:nvCxnSpPr>
        <p:spPr>
          <a:xfrm>
            <a:off x="0" y="6629738"/>
            <a:ext cx="148069" cy="676"/>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548585"/>
      </p:ext>
    </p:extLst>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l" defTabSz="914400" rtl="0" eaLnBrk="1" latinLnBrk="0" hangingPunct="1">
        <a:spcBef>
          <a:spcPct val="0"/>
        </a:spcBef>
        <a:buNone/>
        <a:defRPr sz="3600" b="1" kern="1200">
          <a:solidFill>
            <a:srgbClr val="000051"/>
          </a:solidFill>
          <a:latin typeface="Cambria" panose="02040503050406030204"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743200"/>
            <a:ext cx="7848599" cy="685800"/>
          </a:xfrm>
        </p:spPr>
        <p:txBody>
          <a:bodyPr>
            <a:noAutofit/>
          </a:bodyPr>
          <a:lstStyle/>
          <a:p>
            <a:pPr>
              <a:lnSpc>
                <a:spcPct val="150000"/>
              </a:lnSpc>
            </a:pPr>
            <a:r>
              <a:rPr lang="en-US" sz="3200" b="0" dirty="0" smtClean="0"/>
              <a:t>Data Structure  </a:t>
            </a:r>
            <a:r>
              <a:rPr lang="en-US" sz="3200" b="0" dirty="0" smtClean="0"/>
              <a:t>-</a:t>
            </a:r>
            <a:r>
              <a:rPr lang="en-US" sz="3200" b="0" dirty="0"/>
              <a:t> </a:t>
            </a:r>
            <a:r>
              <a:rPr lang="en-US" sz="3200" b="0" dirty="0" smtClean="0"/>
              <a:t>Queues</a:t>
            </a:r>
            <a:endParaRPr lang="en-IN" sz="3000" dirty="0"/>
          </a:p>
        </p:txBody>
      </p:sp>
      <p:sp>
        <p:nvSpPr>
          <p:cNvPr id="4" name="TextBox 3">
            <a:extLst>
              <a:ext uri="{FF2B5EF4-FFF2-40B4-BE49-F238E27FC236}">
                <a16:creationId xmlns="" xmlns:a16="http://schemas.microsoft.com/office/drawing/2014/main" id="{A1B6C78F-676C-4153-A7C3-40928DC56075}"/>
              </a:ext>
            </a:extLst>
          </p:cNvPr>
          <p:cNvSpPr txBox="1"/>
          <p:nvPr/>
        </p:nvSpPr>
        <p:spPr>
          <a:xfrm>
            <a:off x="1295400" y="3655665"/>
            <a:ext cx="7848600" cy="400110"/>
          </a:xfrm>
          <a:prstGeom prst="rect">
            <a:avLst/>
          </a:prstGeom>
          <a:solidFill>
            <a:srgbClr val="FFC000"/>
          </a:solidFill>
        </p:spPr>
        <p:txBody>
          <a:bodyPr wrap="square" rtlCol="0" anchor="ctr">
            <a:spAutoFit/>
          </a:bodyPr>
          <a:lstStyle/>
          <a:p>
            <a:endParaRPr lang="en-US" sz="2000" b="1" i="1" dirty="0">
              <a:latin typeface="Cambria" panose="02040503050406030204" pitchFamily="18" charset="0"/>
            </a:endParaRPr>
          </a:p>
        </p:txBody>
      </p:sp>
      <p:sp>
        <p:nvSpPr>
          <p:cNvPr id="5" name="Subtitle 2"/>
          <p:cNvSpPr>
            <a:spLocks noGrp="1"/>
          </p:cNvSpPr>
          <p:nvPr>
            <p:ph type="subTitle" idx="1"/>
          </p:nvPr>
        </p:nvSpPr>
        <p:spPr>
          <a:xfrm>
            <a:off x="1295400" y="3581400"/>
            <a:ext cx="7772400" cy="762000"/>
          </a:xfrm>
        </p:spPr>
        <p:txBody>
          <a:bodyPr/>
          <a:lstStyle/>
          <a:p>
            <a:r>
              <a:rPr lang="en-US" sz="2400" dirty="0" smtClean="0"/>
              <a:t>Prepared By  </a:t>
            </a:r>
            <a:r>
              <a:rPr lang="en-US" dirty="0" smtClean="0"/>
              <a:t>Mr . Venkatesh H</a:t>
            </a:r>
            <a:endParaRPr lang="en-US" dirty="0"/>
          </a:p>
        </p:txBody>
      </p:sp>
    </p:spTree>
    <p:extLst>
      <p:ext uri="{BB962C8B-B14F-4D97-AF65-F5344CB8AC3E}">
        <p14:creationId xmlns:p14="http://schemas.microsoft.com/office/powerpoint/2010/main" val="3987886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representation of queue</a:t>
            </a:r>
            <a:endParaRPr lang="en-IN" dirty="0"/>
          </a:p>
        </p:txBody>
      </p:sp>
      <p:sp>
        <p:nvSpPr>
          <p:cNvPr id="3" name="Content Placeholder 2"/>
          <p:cNvSpPr>
            <a:spLocks noGrp="1"/>
          </p:cNvSpPr>
          <p:nvPr>
            <p:ph idx="1"/>
          </p:nvPr>
        </p:nvSpPr>
        <p:spPr/>
        <p:txBody>
          <a:bodyPr>
            <a:normAutofit/>
          </a:bodyPr>
          <a:lstStyle/>
          <a:p>
            <a:pPr marL="0" indent="0">
              <a:buNone/>
            </a:pPr>
            <a:r>
              <a:rPr lang="en-IN" sz="1800" dirty="0">
                <a:latin typeface="Times New Roman" pitchFamily="18" charset="0"/>
                <a:cs typeface="Times New Roman" pitchFamily="18" charset="0"/>
              </a:rPr>
              <a:t>We can easily represent queue by using linear arrays. There are two variables i.e. front and rear, that are implemented in the case of every queue. Front and rear variables point to the position from where insertions and deletions are performed in a queue. Initially, the value of front and queue is -1 which represents an empty queue</a:t>
            </a:r>
            <a:r>
              <a:rPr lang="en-IN" sz="1800" dirty="0" smtClean="0">
                <a:latin typeface="Times New Roman" pitchFamily="18" charset="0"/>
                <a:cs typeface="Times New Roman" pitchFamily="18" charset="0"/>
              </a:rPr>
              <a:t>.</a:t>
            </a:r>
          </a:p>
          <a:p>
            <a:pPr marL="0" indent="0">
              <a:buNone/>
            </a:pPr>
            <a:endParaRPr lang="en-IN" sz="18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048000"/>
            <a:ext cx="401002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058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representation of queue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6647" y="1219200"/>
            <a:ext cx="4681305" cy="5257800"/>
          </a:xfrm>
        </p:spPr>
      </p:pic>
    </p:spTree>
    <p:extLst>
      <p:ext uri="{BB962C8B-B14F-4D97-AF65-F5344CB8AC3E}">
        <p14:creationId xmlns:p14="http://schemas.microsoft.com/office/powerpoint/2010/main" val="1334055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047" y="1219200"/>
            <a:ext cx="5594506" cy="5257800"/>
          </a:xfrm>
        </p:spPr>
      </p:pic>
    </p:spTree>
    <p:extLst>
      <p:ext uri="{BB962C8B-B14F-4D97-AF65-F5344CB8AC3E}">
        <p14:creationId xmlns:p14="http://schemas.microsoft.com/office/powerpoint/2010/main" val="4162059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6422" y="1219200"/>
            <a:ext cx="7001755" cy="5257800"/>
          </a:xfrm>
        </p:spPr>
      </p:pic>
    </p:spTree>
    <p:extLst>
      <p:ext uri="{BB962C8B-B14F-4D97-AF65-F5344CB8AC3E}">
        <p14:creationId xmlns:p14="http://schemas.microsoft.com/office/powerpoint/2010/main" val="1680005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91517" y="1219200"/>
            <a:ext cx="3951565" cy="5257800"/>
          </a:xfrm>
        </p:spPr>
      </p:pic>
    </p:spTree>
    <p:extLst>
      <p:ext uri="{BB962C8B-B14F-4D97-AF65-F5344CB8AC3E}">
        <p14:creationId xmlns:p14="http://schemas.microsoft.com/office/powerpoint/2010/main" val="407216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linked list representation of queue</a:t>
            </a:r>
          </a:p>
        </p:txBody>
      </p:sp>
      <p:sp>
        <p:nvSpPr>
          <p:cNvPr id="3" name="Content Placeholder 2"/>
          <p:cNvSpPr>
            <a:spLocks noGrp="1"/>
          </p:cNvSpPr>
          <p:nvPr>
            <p:ph idx="1"/>
          </p:nvPr>
        </p:nvSpPr>
        <p:spPr/>
        <p:txBody>
          <a:bodyPr>
            <a:normAutofit/>
          </a:bodyPr>
          <a:lstStyle/>
          <a:p>
            <a:pPr marL="0" indent="0">
              <a:buNone/>
            </a:pPr>
            <a:endParaRPr lang="en-IN" sz="1800" dirty="0" smtClean="0">
              <a:latin typeface="Times New Roman" pitchFamily="18" charset="0"/>
              <a:cs typeface="Times New Roman" pitchFamily="18" charset="0"/>
            </a:endParaRPr>
          </a:p>
          <a:p>
            <a:pPr marL="0" indent="0">
              <a:buNone/>
            </a:pPr>
            <a:r>
              <a:rPr lang="en-IN" sz="1800" dirty="0" smtClean="0">
                <a:latin typeface="Times New Roman" pitchFamily="18" charset="0"/>
                <a:cs typeface="Times New Roman" pitchFamily="18" charset="0"/>
              </a:rPr>
              <a:t>Due </a:t>
            </a:r>
            <a:r>
              <a:rPr lang="en-IN" sz="1800" dirty="0">
                <a:latin typeface="Times New Roman" pitchFamily="18" charset="0"/>
                <a:cs typeface="Times New Roman" pitchFamily="18" charset="0"/>
              </a:rPr>
              <a:t>to the drawbacks discussed in the previous section of this tutorial, the array implementation can not be used for the large scale applications where the queues are implemented. One of the alternative of array implementation is linked list implementation of </a:t>
            </a:r>
            <a:r>
              <a:rPr lang="en-IN" sz="1800" dirty="0" smtClean="0">
                <a:latin typeface="Times New Roman" pitchFamily="18" charset="0"/>
                <a:cs typeface="Times New Roman" pitchFamily="18" charset="0"/>
              </a:rPr>
              <a:t>queue.</a:t>
            </a:r>
          </a:p>
          <a:p>
            <a:pPr marL="0" indent="0">
              <a:buNone/>
            </a:pPr>
            <a:endParaRPr lang="en-IN" sz="1800" dirty="0">
              <a:latin typeface="Times New Roman" pitchFamily="18" charset="0"/>
              <a:cs typeface="Times New Roman" pitchFamily="18" charset="0"/>
            </a:endParaRPr>
          </a:p>
          <a:p>
            <a:pPr marL="0" indent="0">
              <a:buNone/>
            </a:pPr>
            <a:r>
              <a:rPr lang="en-IN" sz="1800" dirty="0">
                <a:latin typeface="Times New Roman" pitchFamily="18" charset="0"/>
                <a:cs typeface="Times New Roman" pitchFamily="18" charset="0"/>
              </a:rPr>
              <a:t>In a linked queue, each node of the queue consists of two parts i.e. data part and the link part. Each element of the queue points to its immediate next element in the memory.</a:t>
            </a:r>
          </a:p>
        </p:txBody>
      </p:sp>
    </p:spTree>
    <p:extLst>
      <p:ext uri="{BB962C8B-B14F-4D97-AF65-F5344CB8AC3E}">
        <p14:creationId xmlns:p14="http://schemas.microsoft.com/office/powerpoint/2010/main" val="82362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marL="0" indent="0">
              <a:buNone/>
            </a:pPr>
            <a:r>
              <a:rPr lang="en-IN" sz="2400" dirty="0">
                <a:latin typeface="Times New Roman" pitchFamily="18" charset="0"/>
                <a:cs typeface="Times New Roman" pitchFamily="18" charset="0"/>
              </a:rPr>
              <a:t>Insertion and deletions are performed at rear and front end respectively. If front and rear both are NULL, it indicates that the queue is empty</a:t>
            </a:r>
            <a:r>
              <a:rPr lang="en-IN" sz="2400" dirty="0" smtClean="0">
                <a:latin typeface="Times New Roman" pitchFamily="18" charset="0"/>
                <a:cs typeface="Times New Roman" pitchFamily="18" charset="0"/>
              </a:rPr>
              <a:t>.</a:t>
            </a:r>
          </a:p>
          <a:p>
            <a:pPr marL="0" indent="0">
              <a:buNone/>
            </a:pPr>
            <a:endParaRPr lang="en-IN" sz="2400" dirty="0">
              <a:latin typeface="Times New Roman" pitchFamily="18" charset="0"/>
              <a:cs typeface="Times New Roman" pitchFamily="18" charset="0"/>
            </a:endParaRPr>
          </a:p>
          <a:p>
            <a:pPr marL="0" indent="0">
              <a:buNone/>
            </a:pPr>
            <a:r>
              <a:rPr lang="en-IN" sz="2400" dirty="0">
                <a:latin typeface="Times New Roman" pitchFamily="18" charset="0"/>
                <a:cs typeface="Times New Roman" pitchFamily="18" charset="0"/>
              </a:rPr>
              <a:t>The linked representation of queue is shown in the following figure</a:t>
            </a:r>
            <a:r>
              <a:rPr lang="en-IN" sz="2400" dirty="0" smtClean="0">
                <a:latin typeface="Times New Roman" pitchFamily="18" charset="0"/>
                <a:cs typeface="Times New Roman" pitchFamily="18" charset="0"/>
              </a:rPr>
              <a:t>.</a:t>
            </a:r>
          </a:p>
          <a:p>
            <a:pPr marL="0" indent="0">
              <a:buNone/>
            </a:pPr>
            <a:endParaRPr lang="en-IN" sz="2400" dirty="0">
              <a:latin typeface="Times New Roman" pitchFamily="18" charset="0"/>
              <a:cs typeface="Times New Roman" pitchFamily="18" charset="0"/>
            </a:endParaRPr>
          </a:p>
          <a:p>
            <a:pPr marL="0" indent="0">
              <a:buNone/>
            </a:pP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038600"/>
            <a:ext cx="629602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0825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888419"/>
            <a:ext cx="7696200" cy="3919361"/>
          </a:xfrm>
        </p:spPr>
      </p:pic>
    </p:spTree>
    <p:extLst>
      <p:ext uri="{BB962C8B-B14F-4D97-AF65-F5344CB8AC3E}">
        <p14:creationId xmlns:p14="http://schemas.microsoft.com/office/powerpoint/2010/main" val="305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09364" y="1219200"/>
            <a:ext cx="4115871" cy="5257800"/>
          </a:xfrm>
        </p:spPr>
      </p:pic>
    </p:spTree>
    <p:extLst>
      <p:ext uri="{BB962C8B-B14F-4D97-AF65-F5344CB8AC3E}">
        <p14:creationId xmlns:p14="http://schemas.microsoft.com/office/powerpoint/2010/main" val="740681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7874" y="1219200"/>
            <a:ext cx="6958852" cy="5257800"/>
          </a:xfrm>
        </p:spPr>
      </p:pic>
    </p:spTree>
    <p:extLst>
      <p:ext uri="{BB962C8B-B14F-4D97-AF65-F5344CB8AC3E}">
        <p14:creationId xmlns:p14="http://schemas.microsoft.com/office/powerpoint/2010/main" val="2178378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a:t>
            </a:r>
            <a:r>
              <a:rPr lang="en-IN" dirty="0" smtClean="0"/>
              <a:t>ueues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944" y="2438400"/>
            <a:ext cx="55721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19200" y="1213008"/>
            <a:ext cx="7696200" cy="923330"/>
          </a:xfrm>
          <a:prstGeom prst="rect">
            <a:avLst/>
          </a:prstGeom>
        </p:spPr>
        <p:txBody>
          <a:bodyPr wrap="square">
            <a:spAutoFit/>
          </a:bodyPr>
          <a:lstStyle/>
          <a:p>
            <a:r>
              <a:rPr lang="en-IN" dirty="0"/>
              <a:t>Queue is an abstract data structure, somewhat similar to Stacks. Unlike stacks, a queue is open at both its ends. One end is always used to insert data (enqueue) and the other is used to remove data (dequeue).</a:t>
            </a:r>
          </a:p>
        </p:txBody>
      </p:sp>
    </p:spTree>
    <p:extLst>
      <p:ext uri="{BB962C8B-B14F-4D97-AF65-F5344CB8AC3E}">
        <p14:creationId xmlns:p14="http://schemas.microsoft.com/office/powerpoint/2010/main" val="906554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382466"/>
            <a:ext cx="7696200" cy="4931268"/>
          </a:xfrm>
        </p:spPr>
      </p:pic>
    </p:spTree>
    <p:extLst>
      <p:ext uri="{BB962C8B-B14F-4D97-AF65-F5344CB8AC3E}">
        <p14:creationId xmlns:p14="http://schemas.microsoft.com/office/powerpoint/2010/main" val="4177448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318331"/>
            <a:ext cx="7696200" cy="5059538"/>
          </a:xfrm>
        </p:spPr>
      </p:pic>
    </p:spTree>
    <p:extLst>
      <p:ext uri="{BB962C8B-B14F-4D97-AF65-F5344CB8AC3E}">
        <p14:creationId xmlns:p14="http://schemas.microsoft.com/office/powerpoint/2010/main" val="3375994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Queues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100" y="1219200"/>
            <a:ext cx="7010400" cy="5257800"/>
          </a:xfrm>
        </p:spPr>
      </p:pic>
    </p:spTree>
    <p:extLst>
      <p:ext uri="{BB962C8B-B14F-4D97-AF65-F5344CB8AC3E}">
        <p14:creationId xmlns:p14="http://schemas.microsoft.com/office/powerpoint/2010/main" val="1438449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Queues</a:t>
            </a:r>
          </a:p>
        </p:txBody>
      </p:sp>
      <p:sp>
        <p:nvSpPr>
          <p:cNvPr id="3" name="Content Placeholder 2"/>
          <p:cNvSpPr>
            <a:spLocks noGrp="1"/>
          </p:cNvSpPr>
          <p:nvPr>
            <p:ph idx="1"/>
          </p:nvPr>
        </p:nvSpPr>
        <p:spPr/>
        <p:txBody>
          <a:bodyPr/>
          <a:lstStyle/>
          <a:p>
            <a:pPr marL="0" indent="0">
              <a:buNone/>
            </a:pPr>
            <a:r>
              <a:rPr lang="en-IN" sz="2400" dirty="0">
                <a:latin typeface="Times New Roman" pitchFamily="18" charset="0"/>
                <a:cs typeface="Times New Roman" pitchFamily="18" charset="0"/>
              </a:rPr>
              <a:t>Queue in data structure is of the following </a:t>
            </a:r>
            <a:r>
              <a:rPr lang="en-IN" sz="2400" dirty="0" smtClean="0">
                <a:latin typeface="Times New Roman" pitchFamily="18" charset="0"/>
                <a:cs typeface="Times New Roman" pitchFamily="18" charset="0"/>
              </a:rPr>
              <a:t>types</a:t>
            </a:r>
          </a:p>
          <a:p>
            <a:pPr marL="0" indent="0">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Simple Queue</a:t>
            </a:r>
          </a:p>
          <a:p>
            <a:r>
              <a:rPr lang="en-IN" sz="2400" dirty="0">
                <a:latin typeface="Times New Roman" pitchFamily="18" charset="0"/>
                <a:cs typeface="Times New Roman" pitchFamily="18" charset="0"/>
              </a:rPr>
              <a:t>Circular Queue</a:t>
            </a:r>
          </a:p>
          <a:p>
            <a:r>
              <a:rPr lang="en-IN" sz="2400" dirty="0">
                <a:latin typeface="Times New Roman" pitchFamily="18" charset="0"/>
                <a:cs typeface="Times New Roman" pitchFamily="18" charset="0"/>
              </a:rPr>
              <a:t>Priority Queue</a:t>
            </a:r>
          </a:p>
          <a:p>
            <a:r>
              <a:rPr lang="en-IN" sz="2400" dirty="0">
                <a:latin typeface="Times New Roman" pitchFamily="18" charset="0"/>
                <a:cs typeface="Times New Roman" pitchFamily="18" charset="0"/>
              </a:rPr>
              <a:t>Dequeue (Double Ended Queue)</a:t>
            </a:r>
          </a:p>
          <a:p>
            <a:pPr marL="0" indent="0">
              <a:buNone/>
            </a:pPr>
            <a:endParaRPr lang="en-IN" dirty="0"/>
          </a:p>
        </p:txBody>
      </p:sp>
    </p:spTree>
    <p:extLst>
      <p:ext uri="{BB962C8B-B14F-4D97-AF65-F5344CB8AC3E}">
        <p14:creationId xmlns:p14="http://schemas.microsoft.com/office/powerpoint/2010/main" val="82722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queue</a:t>
            </a:r>
            <a:endParaRPr lang="en-IN" dirty="0"/>
          </a:p>
        </p:txBody>
      </p:sp>
      <p:sp>
        <p:nvSpPr>
          <p:cNvPr id="3" name="Content Placeholder 2"/>
          <p:cNvSpPr>
            <a:spLocks noGrp="1"/>
          </p:cNvSpPr>
          <p:nvPr>
            <p:ph idx="1"/>
          </p:nvPr>
        </p:nvSpPr>
        <p:spPr/>
        <p:txBody>
          <a:bodyPr>
            <a:normAutofit/>
          </a:bodyPr>
          <a:lstStyle/>
          <a:p>
            <a:pPr marL="0" indent="0">
              <a:buNone/>
            </a:pPr>
            <a:endParaRPr lang="en-IN" sz="2000" dirty="0" smtClean="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Simple </a:t>
            </a:r>
            <a:r>
              <a:rPr lang="en-IN" sz="2000" dirty="0">
                <a:latin typeface="Times New Roman" pitchFamily="18" charset="0"/>
                <a:cs typeface="Times New Roman" pitchFamily="18" charset="0"/>
              </a:rPr>
              <a:t>queue defines the simple operation of queue in which insertion occurs at the rear of the list and deletion occurs at the front of the list.</a:t>
            </a:r>
            <a:endParaRPr lang="en-IN"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821" y="2438400"/>
            <a:ext cx="5206654" cy="1285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962400"/>
            <a:ext cx="3962400" cy="2416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2161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Circular </a:t>
            </a:r>
            <a:r>
              <a:rPr lang="en-IN" dirty="0" smtClean="0"/>
              <a:t>Queue</a:t>
            </a:r>
            <a:endParaRPr lang="en-IN" dirty="0"/>
          </a:p>
        </p:txBody>
      </p:sp>
      <p:sp>
        <p:nvSpPr>
          <p:cNvPr id="3" name="Content Placeholder 2"/>
          <p:cNvSpPr>
            <a:spLocks noGrp="1"/>
          </p:cNvSpPr>
          <p:nvPr>
            <p:ph idx="1"/>
          </p:nvPr>
        </p:nvSpPr>
        <p:spPr/>
        <p:txBody>
          <a:bodyPr>
            <a:normAutofit/>
          </a:bodyPr>
          <a:lstStyle/>
          <a:p>
            <a:pPr marL="0" indent="0">
              <a:buNone/>
            </a:pPr>
            <a:r>
              <a:rPr lang="en-IN" sz="1800" dirty="0">
                <a:latin typeface="Times New Roman" pitchFamily="18" charset="0"/>
                <a:cs typeface="Times New Roman" pitchFamily="18" charset="0"/>
              </a:rPr>
              <a:t>In a circular queue, all nodes are treated as circular. Last node is connected back to the first node.</a:t>
            </a:r>
          </a:p>
          <a:p>
            <a:r>
              <a:rPr lang="en-IN" sz="1800" dirty="0">
                <a:latin typeface="Times New Roman" pitchFamily="18" charset="0"/>
                <a:cs typeface="Times New Roman" pitchFamily="18" charset="0"/>
              </a:rPr>
              <a:t>Circular queue is also called as</a:t>
            </a:r>
            <a:r>
              <a:rPr lang="en-IN" sz="1800" b="1" dirty="0">
                <a:latin typeface="Times New Roman" pitchFamily="18" charset="0"/>
                <a:cs typeface="Times New Roman" pitchFamily="18" charset="0"/>
              </a:rPr>
              <a:t> Ring Buffer.</a:t>
            </a: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It is an abstract data type.</a:t>
            </a:r>
          </a:p>
          <a:p>
            <a:r>
              <a:rPr lang="en-IN" sz="1800" dirty="0">
                <a:latin typeface="Times New Roman" pitchFamily="18" charset="0"/>
                <a:cs typeface="Times New Roman" pitchFamily="18" charset="0"/>
              </a:rPr>
              <a:t>Circular queue contains a collection of data which allows insertion of data at the end of the queue and deletion of data at the beginning of the queue.</a:t>
            </a:r>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159211"/>
            <a:ext cx="37528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94222"/>
            <a:ext cx="193357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86200" y="4873493"/>
            <a:ext cx="4572000" cy="830997"/>
          </a:xfrm>
          <a:prstGeom prst="rect">
            <a:avLst/>
          </a:prstGeom>
        </p:spPr>
        <p:txBody>
          <a:bodyPr>
            <a:spAutoFit/>
          </a:bodyPr>
          <a:lstStyle/>
          <a:p>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figure shows the structure of circular queue. It stores an element in a circular way and performs the operations according to its FIFO structure.</a:t>
            </a:r>
          </a:p>
        </p:txBody>
      </p:sp>
    </p:spTree>
    <p:extLst>
      <p:ext uri="{BB962C8B-B14F-4D97-AF65-F5344CB8AC3E}">
        <p14:creationId xmlns:p14="http://schemas.microsoft.com/office/powerpoint/2010/main" val="1525469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fontAlgn="base">
              <a:buNone/>
            </a:pPr>
            <a:r>
              <a:rPr lang="en-IN" sz="2400" dirty="0">
                <a:latin typeface="Times New Roman" pitchFamily="18" charset="0"/>
                <a:cs typeface="Times New Roman" pitchFamily="18" charset="0"/>
              </a:rPr>
              <a:t>This queue is primarily used in the following cases:</a:t>
            </a:r>
          </a:p>
          <a:p>
            <a:pPr lvl="1" fontAlgn="base"/>
            <a:r>
              <a:rPr lang="en-IN" sz="2000" b="1" dirty="0">
                <a:latin typeface="Times New Roman" pitchFamily="18" charset="0"/>
                <a:cs typeface="Times New Roman" pitchFamily="18" charset="0"/>
              </a:rPr>
              <a:t>Memory Management:</a:t>
            </a:r>
            <a:r>
              <a:rPr lang="en-IN" sz="2000" dirty="0">
                <a:latin typeface="Times New Roman" pitchFamily="18" charset="0"/>
                <a:cs typeface="Times New Roman" pitchFamily="18" charset="0"/>
              </a:rPr>
              <a:t> The unused memory locations in the case of ordinary queues can be utilized in circular queues.</a:t>
            </a:r>
          </a:p>
          <a:p>
            <a:pPr lvl="1" fontAlgn="base"/>
            <a:r>
              <a:rPr lang="en-IN" sz="2000" b="1" dirty="0">
                <a:latin typeface="Times New Roman" pitchFamily="18" charset="0"/>
                <a:cs typeface="Times New Roman" pitchFamily="18" charset="0"/>
              </a:rPr>
              <a:t>Traffic system:</a:t>
            </a:r>
            <a:r>
              <a:rPr lang="en-IN" sz="2000" dirty="0">
                <a:latin typeface="Times New Roman" pitchFamily="18" charset="0"/>
                <a:cs typeface="Times New Roman" pitchFamily="18" charset="0"/>
              </a:rPr>
              <a:t> In a computer-controlled traffic system, circular queues are used to switch on the traffic lights one by one repeatedly as per the time set.</a:t>
            </a:r>
          </a:p>
          <a:p>
            <a:pPr lvl="1" fontAlgn="base"/>
            <a:r>
              <a:rPr lang="en-IN" sz="2000" b="1" dirty="0">
                <a:latin typeface="Times New Roman" pitchFamily="18" charset="0"/>
                <a:cs typeface="Times New Roman" pitchFamily="18" charset="0"/>
              </a:rPr>
              <a:t>CPU Scheduling:</a:t>
            </a:r>
            <a:r>
              <a:rPr lang="en-IN" sz="2000" dirty="0">
                <a:latin typeface="Times New Roman" pitchFamily="18" charset="0"/>
                <a:cs typeface="Times New Roman" pitchFamily="18" charset="0"/>
              </a:rPr>
              <a:t> Operating systems often maintain a queue of processes that are ready to execute or that are waiting for a particular event to occur.</a:t>
            </a:r>
          </a:p>
          <a:p>
            <a:pPr marL="0" indent="0">
              <a:buNone/>
            </a:pPr>
            <a:r>
              <a:rPr lang="en-IN" dirty="0"/>
              <a:t/>
            </a:r>
            <a:br>
              <a:rPr lang="en-IN" dirty="0"/>
            </a:br>
            <a:endParaRPr lang="en-IN" dirty="0"/>
          </a:p>
        </p:txBody>
      </p:sp>
    </p:spTree>
    <p:extLst>
      <p:ext uri="{BB962C8B-B14F-4D97-AF65-F5344CB8AC3E}">
        <p14:creationId xmlns:p14="http://schemas.microsoft.com/office/powerpoint/2010/main" val="4066844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Circular queue implementation using linked list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8781" y="1219200"/>
            <a:ext cx="5297037" cy="5257800"/>
          </a:xfrm>
        </p:spPr>
      </p:pic>
    </p:spTree>
    <p:extLst>
      <p:ext uri="{BB962C8B-B14F-4D97-AF65-F5344CB8AC3E}">
        <p14:creationId xmlns:p14="http://schemas.microsoft.com/office/powerpoint/2010/main" val="3814411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407407"/>
            <a:ext cx="7696200" cy="4881386"/>
          </a:xfrm>
        </p:spPr>
      </p:pic>
    </p:spTree>
    <p:extLst>
      <p:ext uri="{BB962C8B-B14F-4D97-AF65-F5344CB8AC3E}">
        <p14:creationId xmlns:p14="http://schemas.microsoft.com/office/powerpoint/2010/main" val="2535950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512" y="1219200"/>
            <a:ext cx="6267576" cy="5257800"/>
          </a:xfrm>
        </p:spPr>
      </p:pic>
    </p:spTree>
    <p:extLst>
      <p:ext uri="{BB962C8B-B14F-4D97-AF65-F5344CB8AC3E}">
        <p14:creationId xmlns:p14="http://schemas.microsoft.com/office/powerpoint/2010/main" val="166156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Queue</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098" y="2819400"/>
            <a:ext cx="7319897"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04098" y="1295400"/>
            <a:ext cx="7687502" cy="646331"/>
          </a:xfrm>
          <a:prstGeom prst="rect">
            <a:avLst/>
          </a:prstGeom>
        </p:spPr>
        <p:txBody>
          <a:bodyPr wrap="square">
            <a:spAutoFit/>
          </a:bodyPr>
          <a:lstStyle/>
          <a:p>
            <a:r>
              <a:rPr lang="en-IN" dirty="0"/>
              <a:t>Queue follows First-In-First-Out methodology, i.e., the data item stored first will be accessed first.</a:t>
            </a:r>
          </a:p>
        </p:txBody>
      </p:sp>
      <p:sp>
        <p:nvSpPr>
          <p:cNvPr id="5" name="Rectangle 4"/>
          <p:cNvSpPr/>
          <p:nvPr/>
        </p:nvSpPr>
        <p:spPr>
          <a:xfrm>
            <a:off x="1306157" y="4953000"/>
            <a:ext cx="7685443" cy="646331"/>
          </a:xfrm>
          <a:prstGeom prst="rect">
            <a:avLst/>
          </a:prstGeom>
        </p:spPr>
        <p:txBody>
          <a:bodyPr wrap="square">
            <a:spAutoFit/>
          </a:bodyPr>
          <a:lstStyle/>
          <a:p>
            <a:r>
              <a:rPr lang="en-IN" dirty="0"/>
              <a:t>A real-world example of queue can be a single-lane one-way road, where the vehicle enters first, exits first.</a:t>
            </a:r>
          </a:p>
        </p:txBody>
      </p:sp>
    </p:spTree>
    <p:extLst>
      <p:ext uri="{BB962C8B-B14F-4D97-AF65-F5344CB8AC3E}">
        <p14:creationId xmlns:p14="http://schemas.microsoft.com/office/powerpoint/2010/main" val="37899650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806469"/>
            <a:ext cx="7696200" cy="4083261"/>
          </a:xfrm>
        </p:spPr>
      </p:pic>
    </p:spTree>
    <p:extLst>
      <p:ext uri="{BB962C8B-B14F-4D97-AF65-F5344CB8AC3E}">
        <p14:creationId xmlns:p14="http://schemas.microsoft.com/office/powerpoint/2010/main" val="2959444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en-IN" dirty="0" smtClean="0"/>
              <a:t>ontinue…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854" y="1219200"/>
            <a:ext cx="6246891" cy="5257800"/>
          </a:xfrm>
        </p:spPr>
      </p:pic>
    </p:spTree>
    <p:extLst>
      <p:ext uri="{BB962C8B-B14F-4D97-AF65-F5344CB8AC3E}">
        <p14:creationId xmlns:p14="http://schemas.microsoft.com/office/powerpoint/2010/main" val="2483269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Priority Queue</a:t>
            </a:r>
            <a:r>
              <a:rPr lang="en-IN" b="0" dirty="0"/>
              <a:t> </a:t>
            </a:r>
            <a:endParaRPr lang="en-IN" dirty="0"/>
          </a:p>
        </p:txBody>
      </p:sp>
      <p:sp>
        <p:nvSpPr>
          <p:cNvPr id="3" name="Content Placeholder 2"/>
          <p:cNvSpPr>
            <a:spLocks noGrp="1"/>
          </p:cNvSpPr>
          <p:nvPr>
            <p:ph idx="1"/>
          </p:nvPr>
        </p:nvSpPr>
        <p:spPr/>
        <p:txBody>
          <a:bodyPr/>
          <a:lstStyle/>
          <a:p>
            <a:r>
              <a:rPr lang="en-IN" sz="2000" dirty="0">
                <a:latin typeface="Times New Roman" pitchFamily="18" charset="0"/>
                <a:cs typeface="Times New Roman" pitchFamily="18" charset="0"/>
              </a:rPr>
              <a:t>Priority queue contains data items which have some </a:t>
            </a:r>
            <a:r>
              <a:rPr lang="en-IN" sz="2000" dirty="0" err="1">
                <a:latin typeface="Times New Roman" pitchFamily="18" charset="0"/>
                <a:cs typeface="Times New Roman" pitchFamily="18" charset="0"/>
              </a:rPr>
              <a:t>preset</a:t>
            </a:r>
            <a:r>
              <a:rPr lang="en-IN" sz="2000" dirty="0">
                <a:latin typeface="Times New Roman" pitchFamily="18" charset="0"/>
                <a:cs typeface="Times New Roman" pitchFamily="18" charset="0"/>
              </a:rPr>
              <a:t> priority. While removing an element from a priority queue, the data item with the highest priority is removed first.</a:t>
            </a:r>
          </a:p>
          <a:p>
            <a:r>
              <a:rPr lang="en-IN" sz="2000" dirty="0">
                <a:latin typeface="Times New Roman" pitchFamily="18" charset="0"/>
                <a:cs typeface="Times New Roman" pitchFamily="18" charset="0"/>
              </a:rPr>
              <a:t>In a priority queue, insertion is performed in the order of arrival and deletion is performed based on the priority.</a:t>
            </a:r>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71800"/>
            <a:ext cx="4114800" cy="3425190"/>
          </a:xfrm>
          <a:prstGeom prst="rect">
            <a:avLst/>
          </a:prstGeom>
        </p:spPr>
      </p:pic>
    </p:spTree>
    <p:extLst>
      <p:ext uri="{BB962C8B-B14F-4D97-AF65-F5344CB8AC3E}">
        <p14:creationId xmlns:p14="http://schemas.microsoft.com/office/powerpoint/2010/main" val="3099531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846" y="1219200"/>
            <a:ext cx="6924907" cy="5257800"/>
          </a:xfrm>
        </p:spPr>
      </p:pic>
    </p:spTree>
    <p:extLst>
      <p:ext uri="{BB962C8B-B14F-4D97-AF65-F5344CB8AC3E}">
        <p14:creationId xmlns:p14="http://schemas.microsoft.com/office/powerpoint/2010/main" val="3118193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Dequeue </a:t>
            </a:r>
            <a:r>
              <a:rPr lang="en-IN" sz="2800" dirty="0">
                <a:latin typeface="Times New Roman" pitchFamily="18" charset="0"/>
                <a:cs typeface="Times New Roman" pitchFamily="18" charset="0"/>
              </a:rPr>
              <a:t>(Double Ended Queue</a:t>
            </a:r>
            <a:r>
              <a:rPr lang="en-IN" sz="2800" dirty="0" smtClean="0">
                <a:latin typeface="Times New Roman" pitchFamily="18" charset="0"/>
                <a:cs typeface="Times New Roman" pitchFamily="18" charset="0"/>
              </a:rPr>
              <a:t>)</a:t>
            </a:r>
            <a:endParaRPr lang="en-IN" dirty="0"/>
          </a:p>
        </p:txBody>
      </p:sp>
      <p:sp>
        <p:nvSpPr>
          <p:cNvPr id="3" name="Content Placeholder 2"/>
          <p:cNvSpPr>
            <a:spLocks noGrp="1"/>
          </p:cNvSpPr>
          <p:nvPr>
            <p:ph idx="1"/>
          </p:nvPr>
        </p:nvSpPr>
        <p:spPr/>
        <p:txBody>
          <a:bodyPr>
            <a:normAutofit/>
          </a:bodyPr>
          <a:lstStyle/>
          <a:p>
            <a:pPr marL="0" indent="0">
              <a:buNone/>
            </a:pPr>
            <a:endParaRPr lang="en-IN" sz="2000" dirty="0" smtClean="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Double Ended Queue, insert and delete operation can be occur at both ends that is front and rear of the queue.</a:t>
            </a:r>
            <a:endParaRPr lang="en-IN" sz="2000" dirty="0">
              <a:latin typeface="Times New Roman" pitchFamily="18" charset="0"/>
              <a:cs typeface="Times New Roman" pitchFamily="18" charset="0"/>
            </a:endParaRP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341" y="2590800"/>
            <a:ext cx="7696200" cy="3741208"/>
          </a:xfrm>
          <a:prstGeom prst="rect">
            <a:avLst/>
          </a:prstGeom>
        </p:spPr>
      </p:pic>
    </p:spTree>
    <p:extLst>
      <p:ext uri="{BB962C8B-B14F-4D97-AF65-F5344CB8AC3E}">
        <p14:creationId xmlns:p14="http://schemas.microsoft.com/office/powerpoint/2010/main" val="2262390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5" name="Content Placeholder 4"/>
          <p:cNvSpPr>
            <a:spLocks noGrp="1"/>
          </p:cNvSpPr>
          <p:nvPr>
            <p:ph idx="1"/>
          </p:nvPr>
        </p:nvSpPr>
        <p:spPr/>
        <p:txBody>
          <a:bodyPr/>
          <a:lstStyle/>
          <a:p>
            <a:endParaRPr lang="en-I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05897"/>
            <a:ext cx="644012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133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2436" y="1219200"/>
            <a:ext cx="7169727" cy="5257800"/>
          </a:xfrm>
        </p:spPr>
      </p:pic>
    </p:spTree>
    <p:extLst>
      <p:ext uri="{BB962C8B-B14F-4D97-AF65-F5344CB8AC3E}">
        <p14:creationId xmlns:p14="http://schemas.microsoft.com/office/powerpoint/2010/main" val="2717462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325" y="1219200"/>
            <a:ext cx="6975950" cy="5257800"/>
          </a:xfrm>
        </p:spPr>
      </p:pic>
    </p:spTree>
    <p:extLst>
      <p:ext uri="{BB962C8B-B14F-4D97-AF65-F5344CB8AC3E}">
        <p14:creationId xmlns:p14="http://schemas.microsoft.com/office/powerpoint/2010/main" val="895154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Applications of </a:t>
            </a:r>
            <a:r>
              <a:rPr lang="en-IN" dirty="0" smtClean="0"/>
              <a:t>Queue</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a:latin typeface="Times New Roman" pitchFamily="18" charset="0"/>
                <a:cs typeface="Times New Roman" pitchFamily="18" charset="0"/>
              </a:rPr>
              <a:t>Queue, as the name suggests is used whenever we need to manage any group of objects in an order in which the first one coming in, also gets out first while the others wait for their turn, like in the following scenarios</a:t>
            </a:r>
            <a:r>
              <a:rPr lang="en-IN" sz="2000" dirty="0" smtClean="0">
                <a:latin typeface="Times New Roman" pitchFamily="18" charset="0"/>
                <a:cs typeface="Times New Roman" pitchFamily="18" charset="0"/>
              </a:rPr>
              <a:t>:</a:t>
            </a:r>
          </a:p>
          <a:p>
            <a:pPr marL="0" indent="0">
              <a:buNone/>
            </a:pP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Serving requests on a single shared resource, like a printer, CPU task scheduling etc.</a:t>
            </a:r>
          </a:p>
          <a:p>
            <a:r>
              <a:rPr lang="en-IN" sz="2000" dirty="0">
                <a:latin typeface="Times New Roman" pitchFamily="18" charset="0"/>
                <a:cs typeface="Times New Roman" pitchFamily="18" charset="0"/>
              </a:rPr>
              <a:t>In real life scenario, Call </a:t>
            </a:r>
            <a:r>
              <a:rPr lang="en-IN" sz="2000" dirty="0" smtClean="0">
                <a:latin typeface="Times New Roman" pitchFamily="18" charset="0"/>
                <a:cs typeface="Times New Roman" pitchFamily="18" charset="0"/>
              </a:rPr>
              <a:t>Centre </a:t>
            </a:r>
            <a:r>
              <a:rPr lang="en-IN" sz="2000" dirty="0">
                <a:latin typeface="Times New Roman" pitchFamily="18" charset="0"/>
                <a:cs typeface="Times New Roman" pitchFamily="18" charset="0"/>
              </a:rPr>
              <a:t>phone systems uses Queues to hold people calling them in an order, until a service representative is free.</a:t>
            </a:r>
          </a:p>
          <a:p>
            <a:r>
              <a:rPr lang="en-IN" sz="2000" dirty="0">
                <a:latin typeface="Times New Roman" pitchFamily="18" charset="0"/>
                <a:cs typeface="Times New Roman" pitchFamily="18" charset="0"/>
              </a:rPr>
              <a:t>Handling of interrupts in real-time systems. The interrupts are handled in the same order as </a:t>
            </a:r>
            <a:r>
              <a:rPr lang="en-IN" sz="2000" dirty="0" smtClean="0">
                <a:latin typeface="Times New Roman" pitchFamily="18" charset="0"/>
                <a:cs typeface="Times New Roman" pitchFamily="18" charset="0"/>
              </a:rPr>
              <a:t>they </a:t>
            </a:r>
            <a:r>
              <a:rPr lang="en-IN" sz="2000" dirty="0">
                <a:latin typeface="Times New Roman" pitchFamily="18" charset="0"/>
                <a:cs typeface="Times New Roman" pitchFamily="18" charset="0"/>
              </a:rPr>
              <a:t>arrive </a:t>
            </a:r>
            <a:r>
              <a:rPr lang="en-IN" sz="2000" dirty="0" err="1">
                <a:latin typeface="Times New Roman" pitchFamily="18" charset="0"/>
                <a:cs typeface="Times New Roman" pitchFamily="18" charset="0"/>
              </a:rPr>
              <a:t>i.e</a:t>
            </a:r>
            <a:r>
              <a:rPr lang="en-IN" sz="2000" dirty="0">
                <a:latin typeface="Times New Roman" pitchFamily="18" charset="0"/>
                <a:cs typeface="Times New Roman" pitchFamily="18" charset="0"/>
              </a:rPr>
              <a:t> First come first served</a:t>
            </a:r>
            <a:r>
              <a:rPr lang="en-IN" sz="2000" dirty="0" smtClean="0">
                <a:latin typeface="Times New Roman" pitchFamily="18" charset="0"/>
                <a:cs typeface="Times New Roman" pitchFamily="18" charset="0"/>
              </a:rPr>
              <a:t>.</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670471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47500" lnSpcReduction="20000"/>
          </a:bodyPr>
          <a:lstStyle/>
          <a:p>
            <a:r>
              <a:rPr lang="en-IN" sz="3400" b="1" dirty="0"/>
              <a:t>Message Queues </a:t>
            </a:r>
            <a:r>
              <a:rPr lang="en-IN" dirty="0"/>
              <a:t>– A message queue is a general concept used for communication between processes. Basically a sender sends a message, and if the receiver cannot receive it immediately maybe because it is busy with something or offline, the message instead of dropping off, waits in some kind of a queue, and when the receiver is ready to receive it, the message is consumed or removed from the queue and sent to the receiver.</a:t>
            </a:r>
            <a:br>
              <a:rPr lang="en-IN" dirty="0"/>
            </a:br>
            <a:r>
              <a:rPr lang="en-IN" dirty="0"/>
              <a:t>For example, when you send an email, it waits in a queue called the SMTP queue, until the receiver logs into their inbox. Same concept is applied when you send a message to someone who is not online on a social network. Your message waits in some kind of a queue on a server, and when the recipient comes online, it is sent to them</a:t>
            </a:r>
            <a:r>
              <a:rPr lang="en-IN" dirty="0" smtClean="0"/>
              <a:t>.</a:t>
            </a:r>
          </a:p>
          <a:p>
            <a:endParaRPr lang="en-IN" dirty="0"/>
          </a:p>
          <a:p>
            <a:r>
              <a:rPr lang="en-IN" sz="3400" b="1" dirty="0"/>
              <a:t>Process Scheduling </a:t>
            </a:r>
            <a:r>
              <a:rPr lang="en-IN" dirty="0"/>
              <a:t>– All the processes running on your computer now, first wait in a queue called ready queue, waiting to be executed by your processor. There are various scheduling algorithms that decide which process should be executed next based on certain criteria like priority</a:t>
            </a:r>
            <a:r>
              <a:rPr lang="en-IN" dirty="0" smtClean="0"/>
              <a:t>.</a:t>
            </a:r>
          </a:p>
          <a:p>
            <a:pPr marL="0" indent="0">
              <a:buNone/>
            </a:pPr>
            <a:endParaRPr lang="en-IN" dirty="0"/>
          </a:p>
          <a:p>
            <a:r>
              <a:rPr lang="en-IN" sz="3400" b="1" dirty="0"/>
              <a:t>Data Buffers </a:t>
            </a:r>
            <a:r>
              <a:rPr lang="en-IN" dirty="0"/>
              <a:t>– A buffer implements a queue and is typically used in communication when there is difference between the rate at which data is received and the rate at which it can be processed.</a:t>
            </a:r>
            <a:br>
              <a:rPr lang="en-IN" dirty="0"/>
            </a:br>
            <a:r>
              <a:rPr lang="en-IN" dirty="0"/>
              <a:t>For example in video streaming applications, the video is streamed in bursts and stored in a buffer so that even if the network becomes slow for a while, the playback is not interrupted. Say for example the video is playing at 24fps, then the streaming app may store 240 frames in its buffer, so that it can continue playing for the next 10 seconds even if the network is interrupted. The buffer is also used for sequencing frames, </a:t>
            </a:r>
            <a:r>
              <a:rPr lang="en-IN" dirty="0" err="1"/>
              <a:t>ie</a:t>
            </a:r>
            <a:r>
              <a:rPr lang="en-IN" dirty="0"/>
              <a:t>, if frames come out of order, they are sorted in the buffer before being played. Buffers also used in disk drives, input/output devices and communication over networks.</a:t>
            </a:r>
          </a:p>
          <a:p>
            <a:pPr marL="0" indent="0">
              <a:buNone/>
            </a:pPr>
            <a:endParaRPr lang="en-IN" dirty="0"/>
          </a:p>
        </p:txBody>
      </p:sp>
    </p:spTree>
    <p:extLst>
      <p:ext uri="{BB962C8B-B14F-4D97-AF65-F5344CB8AC3E}">
        <p14:creationId xmlns:p14="http://schemas.microsoft.com/office/powerpoint/2010/main" val="278634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Queue </a:t>
            </a:r>
            <a:r>
              <a:rPr lang="en-IN" dirty="0" smtClean="0"/>
              <a:t>Representation</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5378" y="2667000"/>
            <a:ext cx="7620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19200" y="1295400"/>
            <a:ext cx="7772400" cy="923330"/>
          </a:xfrm>
          <a:prstGeom prst="rect">
            <a:avLst/>
          </a:prstGeom>
        </p:spPr>
        <p:txBody>
          <a:bodyPr wrap="square">
            <a:spAutoFit/>
          </a:bodyPr>
          <a:lstStyle/>
          <a:p>
            <a:r>
              <a:rPr lang="en-IN" dirty="0"/>
              <a:t>As we now understand that in queue, we access both ends for different reasons. The following diagram given below tries to explain queue representation as data structure −</a:t>
            </a:r>
          </a:p>
        </p:txBody>
      </p:sp>
      <p:sp>
        <p:nvSpPr>
          <p:cNvPr id="6" name="Rectangle 5"/>
          <p:cNvSpPr/>
          <p:nvPr/>
        </p:nvSpPr>
        <p:spPr>
          <a:xfrm>
            <a:off x="1371600" y="4495800"/>
            <a:ext cx="7620000" cy="646331"/>
          </a:xfrm>
          <a:prstGeom prst="rect">
            <a:avLst/>
          </a:prstGeom>
        </p:spPr>
        <p:txBody>
          <a:bodyPr wrap="square">
            <a:spAutoFit/>
          </a:bodyPr>
          <a:lstStyle/>
          <a:p>
            <a:r>
              <a:rPr lang="en-IN" dirty="0"/>
              <a:t>As in stacks, a queue can also be implemented using Arrays, Linked-lists, Pointers and Structures.</a:t>
            </a:r>
          </a:p>
        </p:txBody>
      </p:sp>
    </p:spTree>
    <p:extLst>
      <p:ext uri="{BB962C8B-B14F-4D97-AF65-F5344CB8AC3E}">
        <p14:creationId xmlns:p14="http://schemas.microsoft.com/office/powerpoint/2010/main" val="135595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Basic </a:t>
            </a:r>
            <a:r>
              <a:rPr lang="en-IN" dirty="0" smtClean="0"/>
              <a:t>Operations</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a:latin typeface="Times New Roman" pitchFamily="18" charset="0"/>
                <a:cs typeface="Times New Roman" pitchFamily="18" charset="0"/>
              </a:rPr>
              <a:t>Queue operations may involve initializing or defining the queue, utilizing it, and then completely erasing it from the memory. Here we shall try to understand the basic operations associated with queues −</a:t>
            </a:r>
          </a:p>
          <a:p>
            <a:r>
              <a:rPr lang="en-IN" sz="2000" b="1" dirty="0">
                <a:latin typeface="Times New Roman" pitchFamily="18" charset="0"/>
                <a:cs typeface="Times New Roman" pitchFamily="18" charset="0"/>
              </a:rPr>
              <a:t>enqueue()</a:t>
            </a:r>
            <a:r>
              <a:rPr lang="en-IN" sz="2000" dirty="0">
                <a:latin typeface="Times New Roman" pitchFamily="18" charset="0"/>
                <a:cs typeface="Times New Roman" pitchFamily="18" charset="0"/>
              </a:rPr>
              <a:t> − add (store) an item to the queue.</a:t>
            </a:r>
          </a:p>
          <a:p>
            <a:r>
              <a:rPr lang="en-IN" sz="2000" b="1" dirty="0">
                <a:latin typeface="Times New Roman" pitchFamily="18" charset="0"/>
                <a:cs typeface="Times New Roman" pitchFamily="18" charset="0"/>
              </a:rPr>
              <a:t>dequeue()</a:t>
            </a:r>
            <a:r>
              <a:rPr lang="en-IN" sz="2000" dirty="0">
                <a:latin typeface="Times New Roman" pitchFamily="18" charset="0"/>
                <a:cs typeface="Times New Roman" pitchFamily="18" charset="0"/>
              </a:rPr>
              <a:t> − remove (access) an item from the queue.</a:t>
            </a:r>
          </a:p>
          <a:p>
            <a:pPr marL="0" indent="0">
              <a:buNone/>
            </a:pPr>
            <a:r>
              <a:rPr lang="en-IN" sz="2000" dirty="0">
                <a:latin typeface="Times New Roman" pitchFamily="18" charset="0"/>
                <a:cs typeface="Times New Roman" pitchFamily="18" charset="0"/>
              </a:rPr>
              <a:t>Few more functions are required to make the above-mentioned queue operation efficient. These are −</a:t>
            </a:r>
          </a:p>
          <a:p>
            <a:r>
              <a:rPr lang="en-IN" sz="2000" b="1" dirty="0">
                <a:latin typeface="Times New Roman" pitchFamily="18" charset="0"/>
                <a:cs typeface="Times New Roman" pitchFamily="18" charset="0"/>
              </a:rPr>
              <a:t>peek()</a:t>
            </a:r>
            <a:r>
              <a:rPr lang="en-IN" sz="2000" dirty="0">
                <a:latin typeface="Times New Roman" pitchFamily="18" charset="0"/>
                <a:cs typeface="Times New Roman" pitchFamily="18" charset="0"/>
              </a:rPr>
              <a:t> − Gets the element at the front of the queue without removing it.</a:t>
            </a:r>
          </a:p>
          <a:p>
            <a:r>
              <a:rPr lang="en-IN" sz="2000" b="1" dirty="0" err="1">
                <a:latin typeface="Times New Roman" pitchFamily="18" charset="0"/>
                <a:cs typeface="Times New Roman" pitchFamily="18" charset="0"/>
              </a:rPr>
              <a:t>isfull</a:t>
            </a:r>
            <a:r>
              <a:rPr lang="en-IN" sz="2000" b="1" dirty="0">
                <a:latin typeface="Times New Roman" pitchFamily="18" charset="0"/>
                <a:cs typeface="Times New Roman" pitchFamily="18" charset="0"/>
              </a:rPr>
              <a:t>()</a:t>
            </a:r>
            <a:r>
              <a:rPr lang="en-IN" sz="2000" dirty="0">
                <a:latin typeface="Times New Roman" pitchFamily="18" charset="0"/>
                <a:cs typeface="Times New Roman" pitchFamily="18" charset="0"/>
              </a:rPr>
              <a:t> − Checks if the queue is full.</a:t>
            </a:r>
          </a:p>
          <a:p>
            <a:r>
              <a:rPr lang="en-IN" sz="2000" b="1" dirty="0" err="1">
                <a:latin typeface="Times New Roman" pitchFamily="18" charset="0"/>
                <a:cs typeface="Times New Roman" pitchFamily="18" charset="0"/>
              </a:rPr>
              <a:t>isempty</a:t>
            </a:r>
            <a:r>
              <a:rPr lang="en-IN" sz="2000" b="1" dirty="0">
                <a:latin typeface="Times New Roman" pitchFamily="18" charset="0"/>
                <a:cs typeface="Times New Roman" pitchFamily="18" charset="0"/>
              </a:rPr>
              <a:t>()</a:t>
            </a:r>
            <a:r>
              <a:rPr lang="en-IN" sz="2000" dirty="0">
                <a:latin typeface="Times New Roman" pitchFamily="18" charset="0"/>
                <a:cs typeface="Times New Roman" pitchFamily="18" charset="0"/>
              </a:rPr>
              <a:t> − Checks if the queue is empty.</a:t>
            </a:r>
          </a:p>
          <a:p>
            <a:pPr marL="0" indent="0">
              <a:buNone/>
            </a:pPr>
            <a:r>
              <a:rPr lang="en-IN" sz="2000" dirty="0">
                <a:latin typeface="Times New Roman" pitchFamily="18" charset="0"/>
                <a:cs typeface="Times New Roman" pitchFamily="18" charset="0"/>
              </a:rPr>
              <a:t>In queue, we always dequeue (or access) data, pointed by </a:t>
            </a:r>
            <a:r>
              <a:rPr lang="en-IN" sz="2000" b="1" dirty="0">
                <a:latin typeface="Times New Roman" pitchFamily="18" charset="0"/>
                <a:cs typeface="Times New Roman" pitchFamily="18" charset="0"/>
              </a:rPr>
              <a:t>front</a:t>
            </a:r>
            <a:r>
              <a:rPr lang="en-IN" sz="2000" dirty="0">
                <a:latin typeface="Times New Roman" pitchFamily="18" charset="0"/>
                <a:cs typeface="Times New Roman" pitchFamily="18" charset="0"/>
              </a:rPr>
              <a:t> pointer and while </a:t>
            </a:r>
            <a:r>
              <a:rPr lang="en-IN" sz="2000" dirty="0" err="1">
                <a:latin typeface="Times New Roman" pitchFamily="18" charset="0"/>
                <a:cs typeface="Times New Roman" pitchFamily="18" charset="0"/>
              </a:rPr>
              <a:t>enqueing</a:t>
            </a:r>
            <a:r>
              <a:rPr lang="en-IN" sz="2000" dirty="0">
                <a:latin typeface="Times New Roman" pitchFamily="18" charset="0"/>
                <a:cs typeface="Times New Roman" pitchFamily="18" charset="0"/>
              </a:rPr>
              <a:t> (or storing) data in the queue we take help of </a:t>
            </a:r>
            <a:r>
              <a:rPr lang="en-IN" sz="2000" b="1" dirty="0">
                <a:latin typeface="Times New Roman" pitchFamily="18" charset="0"/>
                <a:cs typeface="Times New Roman" pitchFamily="18" charset="0"/>
              </a:rPr>
              <a:t>rear</a:t>
            </a:r>
            <a:r>
              <a:rPr lang="en-IN" sz="2000" dirty="0">
                <a:latin typeface="Times New Roman" pitchFamily="18" charset="0"/>
                <a:cs typeface="Times New Roman" pitchFamily="18" charset="0"/>
              </a:rPr>
              <a:t> pointer.</a:t>
            </a:r>
          </a:p>
          <a:p>
            <a:pPr marL="0" indent="0">
              <a:buNone/>
            </a:pPr>
            <a:endParaRPr lang="en-IN" dirty="0"/>
          </a:p>
        </p:txBody>
      </p:sp>
    </p:spTree>
    <p:extLst>
      <p:ext uri="{BB962C8B-B14F-4D97-AF65-F5344CB8AC3E}">
        <p14:creationId xmlns:p14="http://schemas.microsoft.com/office/powerpoint/2010/main" val="2132916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Enqueue </a:t>
            </a:r>
            <a:r>
              <a:rPr lang="en-IN" dirty="0" smtClean="0"/>
              <a:t>Operation</a:t>
            </a:r>
            <a:endParaRPr lang="en-IN" dirty="0"/>
          </a:p>
        </p:txBody>
      </p:sp>
      <p:sp>
        <p:nvSpPr>
          <p:cNvPr id="3" name="Content Placeholder 2"/>
          <p:cNvSpPr>
            <a:spLocks noGrp="1"/>
          </p:cNvSpPr>
          <p:nvPr>
            <p:ph idx="1"/>
          </p:nvPr>
        </p:nvSpPr>
        <p:spPr/>
        <p:txBody>
          <a:bodyPr>
            <a:normAutofit/>
          </a:bodyPr>
          <a:lstStyle/>
          <a:p>
            <a:pPr marL="0" indent="0">
              <a:buNone/>
            </a:pPr>
            <a:r>
              <a:rPr lang="en-IN" sz="1600" dirty="0">
                <a:latin typeface="Times New Roman" pitchFamily="18" charset="0"/>
                <a:cs typeface="Times New Roman" pitchFamily="18" charset="0"/>
              </a:rPr>
              <a:t>Queues maintain two data pointers, </a:t>
            </a:r>
            <a:r>
              <a:rPr lang="en-IN" sz="1600" b="1" dirty="0">
                <a:latin typeface="Times New Roman" pitchFamily="18" charset="0"/>
                <a:cs typeface="Times New Roman" pitchFamily="18" charset="0"/>
              </a:rPr>
              <a:t>front</a:t>
            </a:r>
            <a:r>
              <a:rPr lang="en-IN" sz="1600" dirty="0">
                <a:latin typeface="Times New Roman" pitchFamily="18" charset="0"/>
                <a:cs typeface="Times New Roman" pitchFamily="18" charset="0"/>
              </a:rPr>
              <a:t> and </a:t>
            </a:r>
            <a:r>
              <a:rPr lang="en-IN" sz="1600" b="1" dirty="0">
                <a:latin typeface="Times New Roman" pitchFamily="18" charset="0"/>
                <a:cs typeface="Times New Roman" pitchFamily="18" charset="0"/>
              </a:rPr>
              <a:t>rear</a:t>
            </a:r>
            <a:r>
              <a:rPr lang="en-IN" sz="1600" dirty="0">
                <a:latin typeface="Times New Roman" pitchFamily="18" charset="0"/>
                <a:cs typeface="Times New Roman" pitchFamily="18" charset="0"/>
              </a:rPr>
              <a:t>. Therefore, its operations are comparatively difficult to implement than that of stacks.</a:t>
            </a:r>
          </a:p>
          <a:p>
            <a:pPr marL="0" indent="0">
              <a:buNone/>
            </a:pPr>
            <a:r>
              <a:rPr lang="en-IN" sz="1600" dirty="0">
                <a:latin typeface="Times New Roman" pitchFamily="18" charset="0"/>
                <a:cs typeface="Times New Roman" pitchFamily="18" charset="0"/>
              </a:rPr>
              <a:t>The following steps should be taken to enqueue (insert) data into a queue −</a:t>
            </a:r>
          </a:p>
          <a:p>
            <a:r>
              <a:rPr lang="en-IN" sz="1600" b="1" dirty="0">
                <a:latin typeface="Times New Roman" pitchFamily="18" charset="0"/>
                <a:cs typeface="Times New Roman" pitchFamily="18" charset="0"/>
              </a:rPr>
              <a:t>Step 1</a:t>
            </a:r>
            <a:r>
              <a:rPr lang="en-IN" sz="1600" dirty="0">
                <a:latin typeface="Times New Roman" pitchFamily="18" charset="0"/>
                <a:cs typeface="Times New Roman" pitchFamily="18" charset="0"/>
              </a:rPr>
              <a:t> − Check if the queue is full.</a:t>
            </a:r>
          </a:p>
          <a:p>
            <a:r>
              <a:rPr lang="en-IN" sz="1600" b="1" dirty="0">
                <a:latin typeface="Times New Roman" pitchFamily="18" charset="0"/>
                <a:cs typeface="Times New Roman" pitchFamily="18" charset="0"/>
              </a:rPr>
              <a:t>Step 2</a:t>
            </a:r>
            <a:r>
              <a:rPr lang="en-IN" sz="1600" dirty="0">
                <a:latin typeface="Times New Roman" pitchFamily="18" charset="0"/>
                <a:cs typeface="Times New Roman" pitchFamily="18" charset="0"/>
              </a:rPr>
              <a:t> − If the queue is full, produce overflow error and exit.</a:t>
            </a:r>
          </a:p>
          <a:p>
            <a:r>
              <a:rPr lang="en-IN" sz="1600" b="1" dirty="0">
                <a:latin typeface="Times New Roman" pitchFamily="18" charset="0"/>
                <a:cs typeface="Times New Roman" pitchFamily="18" charset="0"/>
              </a:rPr>
              <a:t>Step 3</a:t>
            </a:r>
            <a:r>
              <a:rPr lang="en-IN" sz="1600" dirty="0">
                <a:latin typeface="Times New Roman" pitchFamily="18" charset="0"/>
                <a:cs typeface="Times New Roman" pitchFamily="18" charset="0"/>
              </a:rPr>
              <a:t> − If the queue is not full, increment </a:t>
            </a:r>
            <a:r>
              <a:rPr lang="en-IN" sz="1600" b="1" dirty="0">
                <a:latin typeface="Times New Roman" pitchFamily="18" charset="0"/>
                <a:cs typeface="Times New Roman" pitchFamily="18" charset="0"/>
              </a:rPr>
              <a:t>rear</a:t>
            </a:r>
            <a:r>
              <a:rPr lang="en-IN" sz="1600" dirty="0">
                <a:latin typeface="Times New Roman" pitchFamily="18" charset="0"/>
                <a:cs typeface="Times New Roman" pitchFamily="18" charset="0"/>
              </a:rPr>
              <a:t> pointer to point the next empty space.</a:t>
            </a:r>
          </a:p>
          <a:p>
            <a:r>
              <a:rPr lang="en-IN" sz="1600" b="1" dirty="0">
                <a:latin typeface="Times New Roman" pitchFamily="18" charset="0"/>
                <a:cs typeface="Times New Roman" pitchFamily="18" charset="0"/>
              </a:rPr>
              <a:t>Step 4</a:t>
            </a:r>
            <a:r>
              <a:rPr lang="en-IN" sz="1600" dirty="0">
                <a:latin typeface="Times New Roman" pitchFamily="18" charset="0"/>
                <a:cs typeface="Times New Roman" pitchFamily="18" charset="0"/>
              </a:rPr>
              <a:t> − Add data element to the queue location, where the rear is pointing.</a:t>
            </a:r>
          </a:p>
          <a:p>
            <a:r>
              <a:rPr lang="en-IN" sz="1600" b="1" dirty="0">
                <a:latin typeface="Times New Roman" pitchFamily="18" charset="0"/>
                <a:cs typeface="Times New Roman" pitchFamily="18" charset="0"/>
              </a:rPr>
              <a:t>Step 5</a:t>
            </a:r>
            <a:r>
              <a:rPr lang="en-IN" sz="1600" dirty="0">
                <a:latin typeface="Times New Roman" pitchFamily="18" charset="0"/>
                <a:cs typeface="Times New Roman" pitchFamily="18" charset="0"/>
              </a:rPr>
              <a:t> − return success.</a:t>
            </a:r>
          </a:p>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3737695"/>
            <a:ext cx="4676775" cy="263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3969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for enqueue </a:t>
            </a:r>
            <a:r>
              <a:rPr lang="en-IN" dirty="0" smtClean="0"/>
              <a:t>operation</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latin typeface="Times New Roman" pitchFamily="18" charset="0"/>
                <a:cs typeface="Times New Roman" pitchFamily="18" charset="0"/>
              </a:rPr>
              <a:t>procedure enqueue(data)      </a:t>
            </a:r>
          </a:p>
          <a:p>
            <a:pPr marL="0" indent="0">
              <a:buNone/>
            </a:pPr>
            <a:r>
              <a:rPr lang="en-IN" dirty="0">
                <a:latin typeface="Times New Roman" pitchFamily="18" charset="0"/>
                <a:cs typeface="Times New Roman" pitchFamily="18" charset="0"/>
              </a:rPr>
              <a:t>   </a:t>
            </a:r>
          </a:p>
          <a:p>
            <a:pPr marL="0" indent="0">
              <a:buNone/>
            </a:pPr>
            <a:r>
              <a:rPr lang="en-IN" dirty="0">
                <a:latin typeface="Times New Roman" pitchFamily="18" charset="0"/>
                <a:cs typeface="Times New Roman" pitchFamily="18" charset="0"/>
              </a:rPr>
              <a:t>   if queue is full</a:t>
            </a:r>
          </a:p>
          <a:p>
            <a:pPr marL="0" indent="0">
              <a:buNone/>
            </a:pPr>
            <a:r>
              <a:rPr lang="en-IN" dirty="0">
                <a:latin typeface="Times New Roman" pitchFamily="18" charset="0"/>
                <a:cs typeface="Times New Roman" pitchFamily="18" charset="0"/>
              </a:rPr>
              <a:t>      return overflow</a:t>
            </a:r>
          </a:p>
          <a:p>
            <a:pPr marL="0" indent="0">
              <a:buNone/>
            </a:pPr>
            <a:r>
              <a:rPr lang="en-IN" dirty="0">
                <a:latin typeface="Times New Roman" pitchFamily="18" charset="0"/>
                <a:cs typeface="Times New Roman" pitchFamily="18" charset="0"/>
              </a:rPr>
              <a:t>   endif</a:t>
            </a:r>
          </a:p>
          <a:p>
            <a:pPr marL="0" indent="0">
              <a:buNone/>
            </a:pPr>
            <a:r>
              <a:rPr lang="en-IN" dirty="0">
                <a:latin typeface="Times New Roman" pitchFamily="18" charset="0"/>
                <a:cs typeface="Times New Roman" pitchFamily="18" charset="0"/>
              </a:rPr>
              <a:t>   </a:t>
            </a:r>
          </a:p>
          <a:p>
            <a:pPr marL="0" indent="0">
              <a:buNone/>
            </a:pPr>
            <a:r>
              <a:rPr lang="en-IN" dirty="0">
                <a:latin typeface="Times New Roman" pitchFamily="18" charset="0"/>
                <a:cs typeface="Times New Roman" pitchFamily="18" charset="0"/>
              </a:rPr>
              <a:t>   rear ← rear + 1</a:t>
            </a:r>
          </a:p>
          <a:p>
            <a:pPr marL="0" indent="0">
              <a:buNone/>
            </a:pPr>
            <a:r>
              <a:rPr lang="en-IN" dirty="0">
                <a:latin typeface="Times New Roman" pitchFamily="18" charset="0"/>
                <a:cs typeface="Times New Roman" pitchFamily="18" charset="0"/>
              </a:rPr>
              <a:t>   queue[rear] ← data</a:t>
            </a:r>
          </a:p>
          <a:p>
            <a:pPr marL="0" indent="0">
              <a:buNone/>
            </a:pPr>
            <a:r>
              <a:rPr lang="en-IN" dirty="0">
                <a:latin typeface="Times New Roman" pitchFamily="18" charset="0"/>
                <a:cs typeface="Times New Roman" pitchFamily="18" charset="0"/>
              </a:rPr>
              <a:t>   return true</a:t>
            </a:r>
          </a:p>
          <a:p>
            <a:pPr marL="0" indent="0">
              <a:buNone/>
            </a:pPr>
            <a:r>
              <a:rPr lang="en-IN" dirty="0">
                <a:latin typeface="Times New Roman" pitchFamily="18" charset="0"/>
                <a:cs typeface="Times New Roman" pitchFamily="18" charset="0"/>
              </a:rPr>
              <a:t>   </a:t>
            </a:r>
          </a:p>
          <a:p>
            <a:pPr marL="0" indent="0">
              <a:buNone/>
            </a:pPr>
            <a:r>
              <a:rPr lang="en-IN" dirty="0">
                <a:latin typeface="Times New Roman" pitchFamily="18" charset="0"/>
                <a:cs typeface="Times New Roman" pitchFamily="18" charset="0"/>
              </a:rPr>
              <a:t>end procedure</a:t>
            </a:r>
          </a:p>
        </p:txBody>
      </p:sp>
    </p:spTree>
    <p:extLst>
      <p:ext uri="{BB962C8B-B14F-4D97-AF65-F5344CB8AC3E}">
        <p14:creationId xmlns:p14="http://schemas.microsoft.com/office/powerpoint/2010/main" val="2586310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Dequeue </a:t>
            </a:r>
            <a:r>
              <a:rPr lang="en-IN" dirty="0" smtClean="0"/>
              <a:t>Operation</a:t>
            </a:r>
            <a:endParaRPr lang="en-IN" dirty="0"/>
          </a:p>
        </p:txBody>
      </p:sp>
      <p:sp>
        <p:nvSpPr>
          <p:cNvPr id="3" name="Content Placeholder 2"/>
          <p:cNvSpPr>
            <a:spLocks noGrp="1"/>
          </p:cNvSpPr>
          <p:nvPr>
            <p:ph idx="1"/>
          </p:nvPr>
        </p:nvSpPr>
        <p:spPr/>
        <p:txBody>
          <a:bodyPr>
            <a:normAutofit/>
          </a:bodyPr>
          <a:lstStyle/>
          <a:p>
            <a:pPr marL="0" indent="0">
              <a:buNone/>
            </a:pPr>
            <a:r>
              <a:rPr lang="en-IN" sz="1800" dirty="0">
                <a:latin typeface="Times New Roman" pitchFamily="18" charset="0"/>
                <a:cs typeface="Times New Roman" pitchFamily="18" charset="0"/>
              </a:rPr>
              <a:t>Accessing data from the queue is a process of two tasks − access the data where </a:t>
            </a:r>
            <a:r>
              <a:rPr lang="en-IN" sz="1800" b="1" dirty="0">
                <a:latin typeface="Times New Roman" pitchFamily="18" charset="0"/>
                <a:cs typeface="Times New Roman" pitchFamily="18" charset="0"/>
              </a:rPr>
              <a:t>front</a:t>
            </a:r>
            <a:r>
              <a:rPr lang="en-IN" sz="1800" dirty="0">
                <a:latin typeface="Times New Roman" pitchFamily="18" charset="0"/>
                <a:cs typeface="Times New Roman" pitchFamily="18" charset="0"/>
              </a:rPr>
              <a:t> is pointing and remove the data after access. The following steps are taken to perform </a:t>
            </a:r>
            <a:r>
              <a:rPr lang="en-IN" sz="1800" b="1" dirty="0">
                <a:latin typeface="Times New Roman" pitchFamily="18" charset="0"/>
                <a:cs typeface="Times New Roman" pitchFamily="18" charset="0"/>
              </a:rPr>
              <a:t>dequeue</a:t>
            </a:r>
            <a:r>
              <a:rPr lang="en-IN" sz="1800" dirty="0">
                <a:latin typeface="Times New Roman" pitchFamily="18" charset="0"/>
                <a:cs typeface="Times New Roman" pitchFamily="18" charset="0"/>
              </a:rPr>
              <a:t> operation −</a:t>
            </a:r>
          </a:p>
          <a:p>
            <a:r>
              <a:rPr lang="en-IN" sz="1800" b="1" dirty="0">
                <a:latin typeface="Times New Roman" pitchFamily="18" charset="0"/>
                <a:cs typeface="Times New Roman" pitchFamily="18" charset="0"/>
              </a:rPr>
              <a:t>Step 1</a:t>
            </a:r>
            <a:r>
              <a:rPr lang="en-IN" sz="1800" dirty="0">
                <a:latin typeface="Times New Roman" pitchFamily="18" charset="0"/>
                <a:cs typeface="Times New Roman" pitchFamily="18" charset="0"/>
              </a:rPr>
              <a:t> − Check if the queue is empty.</a:t>
            </a:r>
          </a:p>
          <a:p>
            <a:r>
              <a:rPr lang="en-IN" sz="1800" b="1" dirty="0">
                <a:latin typeface="Times New Roman" pitchFamily="18" charset="0"/>
                <a:cs typeface="Times New Roman" pitchFamily="18" charset="0"/>
              </a:rPr>
              <a:t>Step 2</a:t>
            </a:r>
            <a:r>
              <a:rPr lang="en-IN" sz="1800" dirty="0">
                <a:latin typeface="Times New Roman" pitchFamily="18" charset="0"/>
                <a:cs typeface="Times New Roman" pitchFamily="18" charset="0"/>
              </a:rPr>
              <a:t> − If the queue is empty, produce underflow error and exit.</a:t>
            </a:r>
          </a:p>
          <a:p>
            <a:r>
              <a:rPr lang="en-IN" sz="1800" b="1" dirty="0">
                <a:latin typeface="Times New Roman" pitchFamily="18" charset="0"/>
                <a:cs typeface="Times New Roman" pitchFamily="18" charset="0"/>
              </a:rPr>
              <a:t>Step 3</a:t>
            </a:r>
            <a:r>
              <a:rPr lang="en-IN" sz="1800" dirty="0">
                <a:latin typeface="Times New Roman" pitchFamily="18" charset="0"/>
                <a:cs typeface="Times New Roman" pitchFamily="18" charset="0"/>
              </a:rPr>
              <a:t> − If the queue is not empty, access the data where </a:t>
            </a:r>
            <a:r>
              <a:rPr lang="en-IN" sz="1800" b="1" dirty="0">
                <a:latin typeface="Times New Roman" pitchFamily="18" charset="0"/>
                <a:cs typeface="Times New Roman" pitchFamily="18" charset="0"/>
              </a:rPr>
              <a:t>front</a:t>
            </a:r>
            <a:r>
              <a:rPr lang="en-IN" sz="1800" dirty="0">
                <a:latin typeface="Times New Roman" pitchFamily="18" charset="0"/>
                <a:cs typeface="Times New Roman" pitchFamily="18" charset="0"/>
              </a:rPr>
              <a:t> is pointing.</a:t>
            </a:r>
          </a:p>
          <a:p>
            <a:r>
              <a:rPr lang="en-IN" sz="1800" b="1" dirty="0">
                <a:latin typeface="Times New Roman" pitchFamily="18" charset="0"/>
                <a:cs typeface="Times New Roman" pitchFamily="18" charset="0"/>
              </a:rPr>
              <a:t>Step 4</a:t>
            </a:r>
            <a:r>
              <a:rPr lang="en-IN" sz="1800" dirty="0">
                <a:latin typeface="Times New Roman" pitchFamily="18" charset="0"/>
                <a:cs typeface="Times New Roman" pitchFamily="18" charset="0"/>
              </a:rPr>
              <a:t> − Increment </a:t>
            </a:r>
            <a:r>
              <a:rPr lang="en-IN" sz="1800" b="1" dirty="0">
                <a:latin typeface="Times New Roman" pitchFamily="18" charset="0"/>
                <a:cs typeface="Times New Roman" pitchFamily="18" charset="0"/>
              </a:rPr>
              <a:t>front</a:t>
            </a:r>
            <a:r>
              <a:rPr lang="en-IN" sz="1800" dirty="0">
                <a:latin typeface="Times New Roman" pitchFamily="18" charset="0"/>
                <a:cs typeface="Times New Roman" pitchFamily="18" charset="0"/>
              </a:rPr>
              <a:t> pointer to point to the next available data element.</a:t>
            </a:r>
          </a:p>
          <a:p>
            <a:r>
              <a:rPr lang="en-IN" sz="1800" b="1" dirty="0">
                <a:latin typeface="Times New Roman" pitchFamily="18" charset="0"/>
                <a:cs typeface="Times New Roman" pitchFamily="18" charset="0"/>
              </a:rPr>
              <a:t>Step 5</a:t>
            </a:r>
            <a:r>
              <a:rPr lang="en-IN" sz="1800" dirty="0">
                <a:latin typeface="Times New Roman" pitchFamily="18" charset="0"/>
                <a:cs typeface="Times New Roman" pitchFamily="18" charset="0"/>
              </a:rPr>
              <a:t> − Return success.</a:t>
            </a:r>
          </a:p>
          <a:p>
            <a:pPr marL="0" indent="0">
              <a:buNone/>
            </a:pP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149" y="3782454"/>
            <a:ext cx="4083651" cy="256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705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for dequeue </a:t>
            </a:r>
            <a:r>
              <a:rPr lang="en-IN" dirty="0" smtClean="0"/>
              <a:t>operation</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latin typeface="Times New Roman" pitchFamily="18" charset="0"/>
                <a:cs typeface="Times New Roman" pitchFamily="18" charset="0"/>
              </a:rPr>
              <a:t>procedure dequeue</a:t>
            </a:r>
          </a:p>
          <a:p>
            <a:pPr marL="0" indent="0">
              <a:buNone/>
            </a:pPr>
            <a:r>
              <a:rPr lang="en-IN" dirty="0">
                <a:latin typeface="Times New Roman" pitchFamily="18" charset="0"/>
                <a:cs typeface="Times New Roman" pitchFamily="18" charset="0"/>
              </a:rPr>
              <a:t>   </a:t>
            </a:r>
          </a:p>
          <a:p>
            <a:pPr marL="0" indent="0">
              <a:buNone/>
            </a:pPr>
            <a:r>
              <a:rPr lang="en-IN" dirty="0">
                <a:latin typeface="Times New Roman" pitchFamily="18" charset="0"/>
                <a:cs typeface="Times New Roman" pitchFamily="18" charset="0"/>
              </a:rPr>
              <a:t>   if queue is empty</a:t>
            </a:r>
          </a:p>
          <a:p>
            <a:pPr marL="0" indent="0">
              <a:buNone/>
            </a:pPr>
            <a:r>
              <a:rPr lang="en-IN" dirty="0">
                <a:latin typeface="Times New Roman" pitchFamily="18" charset="0"/>
                <a:cs typeface="Times New Roman" pitchFamily="18" charset="0"/>
              </a:rPr>
              <a:t>      return underflow</a:t>
            </a:r>
          </a:p>
          <a:p>
            <a:pPr marL="0" indent="0">
              <a:buNone/>
            </a:pPr>
            <a:r>
              <a:rPr lang="en-IN" dirty="0">
                <a:latin typeface="Times New Roman" pitchFamily="18" charset="0"/>
                <a:cs typeface="Times New Roman" pitchFamily="18" charset="0"/>
              </a:rPr>
              <a:t>   end if</a:t>
            </a:r>
          </a:p>
          <a:p>
            <a:pPr marL="0" indent="0">
              <a:buNone/>
            </a:pP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   data = queue[front]</a:t>
            </a:r>
          </a:p>
          <a:p>
            <a:pPr marL="0" indent="0">
              <a:buNone/>
            </a:pPr>
            <a:r>
              <a:rPr lang="en-IN" dirty="0">
                <a:latin typeface="Times New Roman" pitchFamily="18" charset="0"/>
                <a:cs typeface="Times New Roman" pitchFamily="18" charset="0"/>
              </a:rPr>
              <a:t>   front ← front + 1</a:t>
            </a:r>
          </a:p>
          <a:p>
            <a:pPr marL="0" indent="0">
              <a:buNone/>
            </a:pPr>
            <a:r>
              <a:rPr lang="en-IN" dirty="0">
                <a:latin typeface="Times New Roman" pitchFamily="18" charset="0"/>
                <a:cs typeface="Times New Roman" pitchFamily="18" charset="0"/>
              </a:rPr>
              <a:t>   return true</a:t>
            </a:r>
          </a:p>
          <a:p>
            <a:pPr marL="0" indent="0">
              <a:buNone/>
            </a:pP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end procedure</a:t>
            </a:r>
          </a:p>
        </p:txBody>
      </p:sp>
    </p:spTree>
    <p:extLst>
      <p:ext uri="{BB962C8B-B14F-4D97-AF65-F5344CB8AC3E}">
        <p14:creationId xmlns:p14="http://schemas.microsoft.com/office/powerpoint/2010/main" val="4156058941"/>
      </p:ext>
    </p:extLst>
  </p:cSld>
  <p:clrMapOvr>
    <a:masterClrMapping/>
  </p:clrMapOvr>
</p:sld>
</file>

<file path=ppt/theme/theme1.xml><?xml version="1.0" encoding="utf-8"?>
<a:theme xmlns:a="http://schemas.openxmlformats.org/drawingml/2006/main" name="Presidency colleg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4796</TotalTime>
  <Words>938</Words>
  <Application>Microsoft Office PowerPoint</Application>
  <PresentationFormat>On-screen Show (4:3)</PresentationFormat>
  <Paragraphs>128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Presidency college template</vt:lpstr>
      <vt:lpstr>Data Structure  - Queues</vt:lpstr>
      <vt:lpstr>Queues</vt:lpstr>
      <vt:lpstr>Queue</vt:lpstr>
      <vt:lpstr>Queue Representation</vt:lpstr>
      <vt:lpstr>Basic Operations</vt:lpstr>
      <vt:lpstr>Enqueue Operation</vt:lpstr>
      <vt:lpstr>Algorithm for enqueue operation</vt:lpstr>
      <vt:lpstr>Dequeue Operation</vt:lpstr>
      <vt:lpstr>Algorithm for dequeue operation</vt:lpstr>
      <vt:lpstr>Array representation of queue</vt:lpstr>
      <vt:lpstr>Array representation of queue</vt:lpstr>
      <vt:lpstr>Continue…</vt:lpstr>
      <vt:lpstr>Continue…</vt:lpstr>
      <vt:lpstr>Continue…</vt:lpstr>
      <vt:lpstr>linked list representation of queue</vt:lpstr>
      <vt:lpstr>Continue…</vt:lpstr>
      <vt:lpstr>Continue…</vt:lpstr>
      <vt:lpstr>Continue…</vt:lpstr>
      <vt:lpstr>Continue…</vt:lpstr>
      <vt:lpstr>Continue…</vt:lpstr>
      <vt:lpstr>Continue…</vt:lpstr>
      <vt:lpstr>Types of Queues</vt:lpstr>
      <vt:lpstr>Types of Queues</vt:lpstr>
      <vt:lpstr>Simple queue</vt:lpstr>
      <vt:lpstr>Circular Queue</vt:lpstr>
      <vt:lpstr>Continue…</vt:lpstr>
      <vt:lpstr>Circular queue implementation using linked list</vt:lpstr>
      <vt:lpstr>Continue…</vt:lpstr>
      <vt:lpstr>Continue…</vt:lpstr>
      <vt:lpstr>Continue…</vt:lpstr>
      <vt:lpstr>Continue…</vt:lpstr>
      <vt:lpstr>Priority Queue </vt:lpstr>
      <vt:lpstr>Continue…</vt:lpstr>
      <vt:lpstr>Dequeue (Double Ended Queue)</vt:lpstr>
      <vt:lpstr>Continue…</vt:lpstr>
      <vt:lpstr>Continue…</vt:lpstr>
      <vt:lpstr>Continue…</vt:lpstr>
      <vt:lpstr>Applications of Queue</vt:lpstr>
      <vt:lpstr>Continue…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Pricidence</dc:creator>
  <cp:lastModifiedBy>Windows User</cp:lastModifiedBy>
  <cp:revision>380</cp:revision>
  <dcterms:created xsi:type="dcterms:W3CDTF">2014-10-10T09:24:50Z</dcterms:created>
  <dcterms:modified xsi:type="dcterms:W3CDTF">2021-04-21T16:38:15Z</dcterms:modified>
</cp:coreProperties>
</file>