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98" r:id="rId2"/>
    <p:sldId id="338"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D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7" d="100"/>
          <a:sy n="77" d="100"/>
        </p:scale>
        <p:origin x="-1176" y="228"/>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8D6237-523C-4D39-AF3F-0F374A584545}" type="datetimeFigureOut">
              <a:rPr lang="en-US" smtClean="0"/>
              <a:pPr/>
              <a:t>5/13/2022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739DD1-8139-4661-BB59-ACA913AB9876}" type="slidenum">
              <a:rPr lang="en-US" smtClean="0"/>
              <a:pPr/>
              <a:t>‹#›</a:t>
            </a:fld>
            <a:endParaRPr lang="en-US"/>
          </a:p>
        </p:txBody>
      </p:sp>
    </p:spTree>
    <p:extLst>
      <p:ext uri="{BB962C8B-B14F-4D97-AF65-F5344CB8AC3E}">
        <p14:creationId xmlns:p14="http://schemas.microsoft.com/office/powerpoint/2010/main" val="982186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77AADC-45FE-4DAA-964F-DA5266F959E9}" type="datetimeFigureOut">
              <a:rPr lang="en-US" smtClean="0"/>
              <a:pPr/>
              <a:t>5/13/2022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FEE04A-98B4-4192-AC04-56342B5E1C8B}" type="slidenum">
              <a:rPr lang="en-US" smtClean="0"/>
              <a:pPr/>
              <a:t>‹#›</a:t>
            </a:fld>
            <a:endParaRPr lang="en-US"/>
          </a:p>
        </p:txBody>
      </p:sp>
    </p:spTree>
    <p:extLst>
      <p:ext uri="{BB962C8B-B14F-4D97-AF65-F5344CB8AC3E}">
        <p14:creationId xmlns:p14="http://schemas.microsoft.com/office/powerpoint/2010/main" val="1266915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62200"/>
            <a:ext cx="7772400" cy="1162050"/>
          </a:xfrm>
          <a:solidFill>
            <a:srgbClr val="000051"/>
          </a:solidFill>
        </p:spPr>
        <p:txBody>
          <a:bodyPr/>
          <a:lstStyle>
            <a:lvl1pPr>
              <a:defRPr b="1">
                <a:solidFill>
                  <a:schemeClr val="bg1"/>
                </a:solidFill>
                <a:latin typeface="Cambria" panose="02040503050406030204" pitchFamily="18" charset="0"/>
              </a:defRPr>
            </a:lvl1pPr>
          </a:lstStyle>
          <a:p>
            <a:r>
              <a:rPr lang="en-US" dirty="0"/>
              <a:t>Click to edit Master title style</a:t>
            </a:r>
          </a:p>
        </p:txBody>
      </p:sp>
      <p:sp>
        <p:nvSpPr>
          <p:cNvPr id="3" name="Subtitle 2"/>
          <p:cNvSpPr>
            <a:spLocks noGrp="1"/>
          </p:cNvSpPr>
          <p:nvPr>
            <p:ph type="subTitle" idx="1"/>
          </p:nvPr>
        </p:nvSpPr>
        <p:spPr>
          <a:xfrm>
            <a:off x="1295400" y="3581400"/>
            <a:ext cx="7772400" cy="762000"/>
          </a:xfrm>
          <a:solidFill>
            <a:srgbClr val="FFC000"/>
          </a:solidFill>
        </p:spPr>
        <p:txBody>
          <a:bodyPr anchor="ctr"/>
          <a:lstStyle>
            <a:lvl1pPr marL="0" indent="0" algn="l">
              <a:buNone/>
              <a:defRPr b="1">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TextBox 4"/>
          <p:cNvSpPr txBox="1"/>
          <p:nvPr userDrawn="1"/>
        </p:nvSpPr>
        <p:spPr>
          <a:xfrm>
            <a:off x="1295400" y="5105400"/>
            <a:ext cx="7848600" cy="1184940"/>
          </a:xfrm>
          <a:prstGeom prst="rect">
            <a:avLst/>
          </a:prstGeom>
          <a:noFill/>
        </p:spPr>
        <p:txBody>
          <a:bodyPr wrap="square" rtlCol="0">
            <a:spAutoFit/>
          </a:bodyPr>
          <a:lstStyle/>
          <a:p>
            <a:pPr algn="ctr">
              <a:lnSpc>
                <a:spcPts val="3300"/>
              </a:lnSpc>
            </a:pPr>
            <a:r>
              <a:rPr lang="en-IN" sz="3600" b="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Presidency College</a:t>
            </a:r>
          </a:p>
          <a:p>
            <a:pPr algn="ctr">
              <a:lnSpc>
                <a:spcPts val="3300"/>
              </a:lnSpc>
            </a:pPr>
            <a:r>
              <a:rPr lang="en-IN" sz="1600" b="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Hebbal – Kempapura, Bengaluru</a:t>
            </a:r>
            <a:r>
              <a:rPr lang="en-IN" sz="1600" b="0"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 560024</a:t>
            </a:r>
          </a:p>
          <a:p>
            <a:pPr algn="ctr">
              <a:lnSpc>
                <a:spcPct val="100000"/>
              </a:lnSpc>
            </a:pPr>
            <a:r>
              <a:rPr lang="en-IN" sz="1600" b="0" i="1"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www.presidencycollege.ac.in</a:t>
            </a:r>
            <a:r>
              <a:rPr lang="en-IN"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endParaRPr lang="en-US"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cxnSp>
        <p:nvCxnSpPr>
          <p:cNvPr id="7" name="Straight Connector 6"/>
          <p:cNvCxnSpPr/>
          <p:nvPr userDrawn="1"/>
        </p:nvCxnSpPr>
        <p:spPr>
          <a:xfrm>
            <a:off x="3200400" y="5638800"/>
            <a:ext cx="3986350" cy="0"/>
          </a:xfrm>
          <a:prstGeom prst="line">
            <a:avLst/>
          </a:prstGeom>
          <a:ln w="38100">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199" cy="838200"/>
          </a:xfrm>
          <a:ln>
            <a:noFill/>
          </a:ln>
        </p:spPr>
        <p:txBody>
          <a:bodyPr>
            <a:normAutofit/>
          </a:bodyPr>
          <a:lstStyle>
            <a:lvl1pPr algn="l">
              <a:defRPr sz="2700"/>
            </a:lvl1pPr>
          </a:lstStyle>
          <a:p>
            <a:r>
              <a:rPr lang="en-US" dirty="0"/>
              <a:t>Click to edit Master title style</a:t>
            </a:r>
            <a:endParaRPr lang="en-IN" dirty="0"/>
          </a:p>
        </p:txBody>
      </p:sp>
      <p:sp>
        <p:nvSpPr>
          <p:cNvPr id="3" name="Content Placeholder 2"/>
          <p:cNvSpPr>
            <a:spLocks noGrp="1"/>
          </p:cNvSpPr>
          <p:nvPr>
            <p:ph idx="1"/>
          </p:nvPr>
        </p:nvSpPr>
        <p:spPr>
          <a:xfrm>
            <a:off x="1219200" y="1219201"/>
            <a:ext cx="7696198" cy="52577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5" name="Straight Connector 4"/>
          <p:cNvCxnSpPr/>
          <p:nvPr userDrawn="1"/>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ectangle 31"/>
          <p:cNvSpPr/>
          <p:nvPr userDrawn="1"/>
        </p:nvSpPr>
        <p:spPr>
          <a:xfrm>
            <a:off x="0" y="0"/>
            <a:ext cx="1219200" cy="6858000"/>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00823" y="228600"/>
            <a:ext cx="7790777" cy="1143000"/>
          </a:xfrm>
          <a:prstGeom prst="rect">
            <a:avLst/>
          </a:prstGeom>
          <a:ln>
            <a:no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0823" y="1448475"/>
            <a:ext cx="7790777" cy="46468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 name="Straight Connector 13"/>
          <p:cNvCxnSpPr/>
          <p:nvPr userDrawn="1"/>
        </p:nvCxnSpPr>
        <p:spPr>
          <a:xfrm>
            <a:off x="1049958" y="6629738"/>
            <a:ext cx="7789242" cy="338"/>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userDrawn="1"/>
        </p:nvSpPr>
        <p:spPr>
          <a:xfrm rot="15660000" flipH="1">
            <a:off x="8343562" y="6363038"/>
            <a:ext cx="533400" cy="533400"/>
          </a:xfrm>
          <a:prstGeom prst="triangle">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userDrawn="1"/>
        </p:nvSpPr>
        <p:spPr>
          <a:xfrm rot="15660000" flipH="1">
            <a:off x="8495962" y="6133762"/>
            <a:ext cx="533400" cy="533400"/>
          </a:xfrm>
          <a:prstGeom prst="triangle">
            <a:avLst>
              <a:gd name="adj" fmla="val 0"/>
            </a:avLst>
          </a:prstGeom>
          <a:solidFill>
            <a:srgbClr val="000050"/>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userDrawn="1"/>
        </p:nvSpPr>
        <p:spPr>
          <a:xfrm rot="15660000" flipH="1">
            <a:off x="8374010" y="6286163"/>
            <a:ext cx="533400" cy="533400"/>
          </a:xfrm>
          <a:prstGeom prst="triangle">
            <a:avLst>
              <a:gd name="adj" fmla="val 0"/>
            </a:avLst>
          </a:prstGeom>
          <a:solidFill>
            <a:srgbClr val="FFD54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8591" y="114042"/>
            <a:ext cx="894162" cy="811950"/>
          </a:xfrm>
          <a:prstGeom prst="rect">
            <a:avLst/>
          </a:prstGeom>
        </p:spPr>
      </p:pic>
      <p:sp>
        <p:nvSpPr>
          <p:cNvPr id="4" name="TextBox 3"/>
          <p:cNvSpPr txBox="1"/>
          <p:nvPr userDrawn="1"/>
        </p:nvSpPr>
        <p:spPr>
          <a:xfrm>
            <a:off x="-46997" y="3198167"/>
            <a:ext cx="1330412" cy="461665"/>
          </a:xfrm>
          <a:prstGeom prst="rect">
            <a:avLst/>
          </a:prstGeom>
          <a:noFill/>
        </p:spPr>
        <p:txBody>
          <a:bodyPr wrap="square" rtlCol="0">
            <a:spAutoFit/>
          </a:bodyPr>
          <a:lstStyle/>
          <a:p>
            <a:pPr algn="ctr"/>
            <a:r>
              <a:rPr lang="en-IN" sz="1200" b="1" i="1" dirty="0">
                <a:solidFill>
                  <a:srgbClr val="C00000"/>
                </a:solidFill>
                <a:latin typeface="Cambria" panose="02040503050406030204" pitchFamily="18" charset="0"/>
              </a:rPr>
              <a:t>Reaccredited</a:t>
            </a:r>
            <a:r>
              <a:rPr lang="en-IN" sz="1200" b="1" i="1" baseline="0" dirty="0">
                <a:solidFill>
                  <a:srgbClr val="C00000"/>
                </a:solidFill>
                <a:latin typeface="Cambria" panose="02040503050406030204" pitchFamily="18" charset="0"/>
              </a:rPr>
              <a:t> by NAAC with A+</a:t>
            </a:r>
            <a:endParaRPr lang="en-US" sz="1200" b="1" i="1" dirty="0">
              <a:solidFill>
                <a:srgbClr val="C00000"/>
              </a:solidFill>
              <a:latin typeface="Cambria" panose="02040503050406030204" pitchFamily="18" charset="0"/>
            </a:endParaRPr>
          </a:p>
        </p:txBody>
      </p:sp>
      <p:pic>
        <p:nvPicPr>
          <p:cNvPr id="13" name="Picture 12"/>
          <p:cNvPicPr/>
          <p:nvPr userDrawn="1"/>
        </p:nvPicPr>
        <p:blipFill>
          <a:blip r:embed="rId5">
            <a:extLst>
              <a:ext uri="{28A0092B-C50C-407E-A947-70E740481C1C}">
                <a14:useLocalDpi xmlns:a14="http://schemas.microsoft.com/office/drawing/2010/main" val="0"/>
              </a:ext>
            </a:extLst>
          </a:blip>
          <a:stretch>
            <a:fillRect/>
          </a:stretch>
        </p:blipFill>
        <p:spPr>
          <a:xfrm>
            <a:off x="181311" y="5316483"/>
            <a:ext cx="838199" cy="1576133"/>
          </a:xfrm>
          <a:prstGeom prst="rect">
            <a:avLst/>
          </a:prstGeom>
        </p:spPr>
      </p:pic>
      <p:sp>
        <p:nvSpPr>
          <p:cNvPr id="15" name="Text Box 1073741934"/>
          <p:cNvSpPr txBox="1"/>
          <p:nvPr userDrawn="1"/>
        </p:nvSpPr>
        <p:spPr>
          <a:xfrm>
            <a:off x="181311" y="4876800"/>
            <a:ext cx="838201" cy="457200"/>
          </a:xfrm>
          <a:prstGeom prst="rect">
            <a:avLst/>
          </a:prstGeom>
          <a:solidFill>
            <a:schemeClr val="accent6">
              <a:lumMod val="5000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000" b="1" dirty="0">
                <a:solidFill>
                  <a:srgbClr val="FFFFFF"/>
                </a:solidFill>
                <a:effectLst/>
                <a:latin typeface="Cambria" panose="02040503050406030204" pitchFamily="18" charset="0"/>
                <a:ea typeface="Arial" panose="020B0604020202020204" pitchFamily="34" charset="0"/>
              </a:rPr>
              <a:t>Presidency    Group</a:t>
            </a:r>
            <a:endParaRPr lang="en-US" sz="1000" dirty="0">
              <a:solidFill>
                <a:srgbClr val="000000"/>
              </a:solidFill>
              <a:effectLst/>
              <a:latin typeface="Arial" panose="020B0604020202020204" pitchFamily="34" charset="0"/>
              <a:ea typeface="Arial" panose="020B0604020202020204" pitchFamily="34" charset="0"/>
            </a:endParaRPr>
          </a:p>
        </p:txBody>
      </p:sp>
      <p:sp>
        <p:nvSpPr>
          <p:cNvPr id="16" name="TextBox 15"/>
          <p:cNvSpPr txBox="1"/>
          <p:nvPr userDrawn="1"/>
        </p:nvSpPr>
        <p:spPr>
          <a:xfrm>
            <a:off x="23468" y="895814"/>
            <a:ext cx="1153886" cy="523220"/>
          </a:xfrm>
          <a:prstGeom prst="rect">
            <a:avLst/>
          </a:prstGeom>
          <a:noFill/>
        </p:spPr>
        <p:txBody>
          <a:bodyPr wrap="square" rtlCol="0">
            <a:spAutoFit/>
          </a:bodyPr>
          <a:lstStyle/>
          <a:p>
            <a:pPr algn="ctr"/>
            <a:r>
              <a:rPr lang="en-IN" sz="1400" b="1" dirty="0">
                <a:solidFill>
                  <a:srgbClr val="000066"/>
                </a:solidFill>
                <a:latin typeface="Cambria" panose="02040503050406030204" pitchFamily="18" charset="0"/>
              </a:rPr>
              <a:t>Presidency College</a:t>
            </a:r>
            <a:endParaRPr lang="en-US" sz="1400" b="1" dirty="0">
              <a:solidFill>
                <a:srgbClr val="000066"/>
              </a:solidFill>
              <a:latin typeface="Cambria" panose="02040503050406030204" pitchFamily="18" charset="0"/>
            </a:endParaRPr>
          </a:p>
        </p:txBody>
      </p:sp>
      <p:pic>
        <p:nvPicPr>
          <p:cNvPr id="17" name="Picture 16"/>
          <p:cNvPicPr>
            <a:picLocks noChangeAspect="1"/>
          </p:cNvPicPr>
          <p:nvPr userDrawn="1"/>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2112" b="-1"/>
          <a:stretch/>
        </p:blipFill>
        <p:spPr>
          <a:xfrm>
            <a:off x="148069" y="2209800"/>
            <a:ext cx="940281" cy="843164"/>
          </a:xfrm>
          <a:prstGeom prst="rect">
            <a:avLst/>
          </a:prstGeom>
        </p:spPr>
      </p:pic>
      <p:cxnSp>
        <p:nvCxnSpPr>
          <p:cNvPr id="28" name="Straight Connector 27"/>
          <p:cNvCxnSpPr/>
          <p:nvPr userDrawn="1"/>
        </p:nvCxnSpPr>
        <p:spPr>
          <a:xfrm>
            <a:off x="0" y="6629738"/>
            <a:ext cx="148069" cy="676"/>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548585"/>
      </p:ext>
    </p:extLst>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l" defTabSz="914400" rtl="0" eaLnBrk="1" latinLnBrk="0" hangingPunct="1">
        <a:spcBef>
          <a:spcPct val="0"/>
        </a:spcBef>
        <a:buNone/>
        <a:defRPr sz="3600" b="1" kern="1200">
          <a:solidFill>
            <a:srgbClr val="00005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tree-traversals-inorder-preorder-and-postorder/" TargetMode="External"/><Relationship Id="rId2" Type="http://schemas.openxmlformats.org/officeDocument/2006/relationships/hyperlink" Target="https://www.geeksforgeeks.org/c-program-for-tower-of-hanoi/" TargetMode="External"/><Relationship Id="rId1" Type="http://schemas.openxmlformats.org/officeDocument/2006/relationships/slideLayout" Target="../slideLayouts/slideLayout2.xml"/><Relationship Id="rId4" Type="http://schemas.openxmlformats.org/officeDocument/2006/relationships/hyperlink" Target="https://www.geeksforgeeks.org/depth-first-traversal-for-a-graph/"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743200"/>
            <a:ext cx="7848599" cy="685800"/>
          </a:xfrm>
        </p:spPr>
        <p:txBody>
          <a:bodyPr>
            <a:noAutofit/>
          </a:bodyPr>
          <a:lstStyle/>
          <a:p>
            <a:pPr>
              <a:lnSpc>
                <a:spcPct val="150000"/>
              </a:lnSpc>
            </a:pPr>
            <a:r>
              <a:rPr lang="en-US" sz="3200" b="0" dirty="0" smtClean="0"/>
              <a:t>Data Structure  </a:t>
            </a:r>
            <a:r>
              <a:rPr lang="en-US" sz="3200" b="0" dirty="0" smtClean="0"/>
              <a:t>-Stack</a:t>
            </a:r>
            <a:endParaRPr lang="en-IN" sz="3000" dirty="0"/>
          </a:p>
        </p:txBody>
      </p:sp>
      <p:sp>
        <p:nvSpPr>
          <p:cNvPr id="4" name="TextBox 3">
            <a:extLst>
              <a:ext uri="{FF2B5EF4-FFF2-40B4-BE49-F238E27FC236}">
                <a16:creationId xmlns:a16="http://schemas.microsoft.com/office/drawing/2014/main" xmlns="" id="{A1B6C78F-676C-4153-A7C3-40928DC56075}"/>
              </a:ext>
            </a:extLst>
          </p:cNvPr>
          <p:cNvSpPr txBox="1"/>
          <p:nvPr/>
        </p:nvSpPr>
        <p:spPr>
          <a:xfrm>
            <a:off x="1295400" y="3655665"/>
            <a:ext cx="7848600" cy="400110"/>
          </a:xfrm>
          <a:prstGeom prst="rect">
            <a:avLst/>
          </a:prstGeom>
          <a:solidFill>
            <a:srgbClr val="FFC000"/>
          </a:solidFill>
        </p:spPr>
        <p:txBody>
          <a:bodyPr wrap="square" rtlCol="0" anchor="ctr">
            <a:spAutoFit/>
          </a:bodyPr>
          <a:lstStyle/>
          <a:p>
            <a:endParaRPr lang="en-US" sz="2000" b="1" i="1" dirty="0">
              <a:latin typeface="Cambria" panose="02040503050406030204" pitchFamily="18" charset="0"/>
            </a:endParaRPr>
          </a:p>
        </p:txBody>
      </p:sp>
      <p:sp>
        <p:nvSpPr>
          <p:cNvPr id="5" name="Subtitle 2"/>
          <p:cNvSpPr>
            <a:spLocks noGrp="1"/>
          </p:cNvSpPr>
          <p:nvPr>
            <p:ph type="subTitle" idx="1"/>
          </p:nvPr>
        </p:nvSpPr>
        <p:spPr>
          <a:xfrm>
            <a:off x="1295400" y="3581400"/>
            <a:ext cx="7772400" cy="762000"/>
          </a:xfrm>
        </p:spPr>
        <p:txBody>
          <a:bodyPr/>
          <a:lstStyle/>
          <a:p>
            <a:r>
              <a:rPr lang="en-US" sz="2400" dirty="0" smtClean="0"/>
              <a:t>Prepared By  </a:t>
            </a:r>
            <a:r>
              <a:rPr lang="en-US" dirty="0" smtClean="0"/>
              <a:t>Mr . Venkatesh H</a:t>
            </a:r>
            <a:endParaRPr lang="en-US" dirty="0"/>
          </a:p>
        </p:txBody>
      </p:sp>
    </p:spTree>
    <p:extLst>
      <p:ext uri="{BB962C8B-B14F-4D97-AF65-F5344CB8AC3E}">
        <p14:creationId xmlns:p14="http://schemas.microsoft.com/office/powerpoint/2010/main" val="3987886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 PUSH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1544" y="1219200"/>
            <a:ext cx="7071511" cy="5257800"/>
          </a:xfrm>
        </p:spPr>
      </p:pic>
    </p:spTree>
    <p:extLst>
      <p:ext uri="{BB962C8B-B14F-4D97-AF65-F5344CB8AC3E}">
        <p14:creationId xmlns:p14="http://schemas.microsoft.com/office/powerpoint/2010/main" val="527963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 POP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4704" y="1219200"/>
            <a:ext cx="7045191" cy="5257800"/>
          </a:xfrm>
        </p:spPr>
      </p:pic>
    </p:spTree>
    <p:extLst>
      <p:ext uri="{BB962C8B-B14F-4D97-AF65-F5344CB8AC3E}">
        <p14:creationId xmlns:p14="http://schemas.microsoft.com/office/powerpoint/2010/main" val="2027652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Linked representation of stacks</a:t>
            </a: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7763"/>
            <a:ext cx="7010400" cy="5263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309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371600"/>
            <a:ext cx="65151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2225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 PUSH</a:t>
            </a:r>
            <a:endParaRPr lang="en-IN" dirty="0"/>
          </a:p>
        </p:txBody>
      </p:sp>
      <p:sp>
        <p:nvSpPr>
          <p:cNvPr id="3" name="Content Placeholder 2"/>
          <p:cNvSpPr>
            <a:spLocks noGrp="1"/>
          </p:cNvSpPr>
          <p:nvPr>
            <p:ph idx="1"/>
          </p:nvPr>
        </p:nvSpPr>
        <p:spPr/>
        <p:txBody>
          <a:bodyPr>
            <a:normAutofit/>
          </a:bodyPr>
          <a:lstStyle/>
          <a:p>
            <a:pPr marL="0" indent="0">
              <a:buNone/>
            </a:pPr>
            <a:r>
              <a:rPr lang="en-IN" sz="1800" dirty="0">
                <a:ea typeface="Cambria" pitchFamily="18" charset="0"/>
                <a:cs typeface="Times New Roman" pitchFamily="18" charset="0"/>
              </a:rPr>
              <a:t>Algorithm: PUSH(INFO, LINK, TOP, ITEM, AVAIL</a:t>
            </a:r>
            <a:r>
              <a:rPr lang="en-IN" sz="1800" dirty="0" smtClean="0">
                <a:ea typeface="Cambria" pitchFamily="18" charset="0"/>
                <a:cs typeface="Times New Roman" pitchFamily="18" charset="0"/>
              </a:rPr>
              <a:t>)</a:t>
            </a:r>
          </a:p>
          <a:p>
            <a:pPr marL="0" indent="0">
              <a:buNone/>
            </a:pPr>
            <a:r>
              <a:rPr lang="en-IN" sz="1800" dirty="0" smtClean="0">
                <a:ea typeface="Cambria" pitchFamily="18" charset="0"/>
                <a:cs typeface="Times New Roman" pitchFamily="18" charset="0"/>
              </a:rPr>
              <a:t>This </a:t>
            </a:r>
            <a:r>
              <a:rPr lang="en-IN" sz="1800" dirty="0">
                <a:ea typeface="Cambria" pitchFamily="18" charset="0"/>
                <a:cs typeface="Times New Roman" pitchFamily="18" charset="0"/>
              </a:rPr>
              <a:t>algorithm pushes an element to the top of the </a:t>
            </a:r>
            <a:r>
              <a:rPr lang="en-IN" sz="1800" dirty="0" smtClean="0">
                <a:ea typeface="Cambria" pitchFamily="18" charset="0"/>
                <a:cs typeface="Times New Roman" pitchFamily="18" charset="0"/>
              </a:rPr>
              <a:t>stack</a:t>
            </a:r>
          </a:p>
          <a:p>
            <a:pPr marL="0" indent="0">
              <a:buNone/>
            </a:pPr>
            <a:r>
              <a:rPr lang="en-IN" sz="1800" dirty="0" smtClean="0">
                <a:ea typeface="Cambria" pitchFamily="18" charset="0"/>
                <a:cs typeface="Times New Roman" pitchFamily="18" charset="0"/>
              </a:rPr>
              <a:t>Step </a:t>
            </a:r>
            <a:r>
              <a:rPr lang="en-IN" sz="1800" dirty="0">
                <a:ea typeface="Cambria" pitchFamily="18" charset="0"/>
                <a:cs typeface="Times New Roman" pitchFamily="18" charset="0"/>
              </a:rPr>
              <a:t>1: If AVAIL==NULL, </a:t>
            </a:r>
            <a:r>
              <a:rPr lang="en-IN" sz="1800" dirty="0" smtClean="0">
                <a:ea typeface="Cambria" pitchFamily="18" charset="0"/>
                <a:cs typeface="Times New Roman" pitchFamily="18" charset="0"/>
              </a:rPr>
              <a:t>then Write</a:t>
            </a:r>
            <a:r>
              <a:rPr lang="en-IN" sz="1800" dirty="0">
                <a:ea typeface="Cambria" pitchFamily="18" charset="0"/>
                <a:cs typeface="Times New Roman" pitchFamily="18" charset="0"/>
              </a:rPr>
              <a:t>: ‘</a:t>
            </a:r>
            <a:r>
              <a:rPr lang="en-IN" sz="1800" dirty="0" smtClean="0">
                <a:ea typeface="Cambria" pitchFamily="18" charset="0"/>
                <a:cs typeface="Times New Roman" pitchFamily="18" charset="0"/>
              </a:rPr>
              <a:t>OVERFLOW’ Return</a:t>
            </a:r>
          </a:p>
          <a:p>
            <a:pPr marL="0" indent="0">
              <a:buNone/>
            </a:pPr>
            <a:r>
              <a:rPr lang="en-IN" sz="1800" dirty="0" smtClean="0">
                <a:ea typeface="Cambria" pitchFamily="18" charset="0"/>
                <a:cs typeface="Times New Roman" pitchFamily="18" charset="0"/>
              </a:rPr>
              <a:t>Step </a:t>
            </a:r>
            <a:r>
              <a:rPr lang="en-IN" sz="1800" dirty="0">
                <a:ea typeface="Cambria" pitchFamily="18" charset="0"/>
                <a:cs typeface="Times New Roman" pitchFamily="18" charset="0"/>
              </a:rPr>
              <a:t>2: Set NEW=AVAIL and AVAIL = AVAIL-&gt;</a:t>
            </a:r>
            <a:r>
              <a:rPr lang="en-IN" sz="1800" dirty="0" smtClean="0">
                <a:ea typeface="Cambria" pitchFamily="18" charset="0"/>
                <a:cs typeface="Times New Roman" pitchFamily="18" charset="0"/>
              </a:rPr>
              <a:t>LINK</a:t>
            </a:r>
          </a:p>
          <a:p>
            <a:pPr marL="0" indent="0">
              <a:buNone/>
            </a:pPr>
            <a:r>
              <a:rPr lang="en-IN" sz="1800" dirty="0" smtClean="0">
                <a:ea typeface="Cambria" pitchFamily="18" charset="0"/>
                <a:cs typeface="Times New Roman" pitchFamily="18" charset="0"/>
              </a:rPr>
              <a:t>Step </a:t>
            </a:r>
            <a:r>
              <a:rPr lang="en-IN" sz="1800" dirty="0">
                <a:ea typeface="Cambria" pitchFamily="18" charset="0"/>
                <a:cs typeface="Times New Roman" pitchFamily="18" charset="0"/>
              </a:rPr>
              <a:t>3: Set NEW-&gt;INFO =</a:t>
            </a:r>
            <a:r>
              <a:rPr lang="en-IN" sz="1800" dirty="0" smtClean="0">
                <a:ea typeface="Cambria" pitchFamily="18" charset="0"/>
                <a:cs typeface="Times New Roman" pitchFamily="18" charset="0"/>
              </a:rPr>
              <a:t>ITEM</a:t>
            </a:r>
          </a:p>
          <a:p>
            <a:pPr marL="0" indent="0">
              <a:buNone/>
            </a:pPr>
            <a:r>
              <a:rPr lang="en-IN" sz="1800" dirty="0" smtClean="0">
                <a:ea typeface="Cambria" pitchFamily="18" charset="0"/>
                <a:cs typeface="Times New Roman" pitchFamily="18" charset="0"/>
              </a:rPr>
              <a:t>Step </a:t>
            </a:r>
            <a:r>
              <a:rPr lang="en-IN" sz="1800" dirty="0">
                <a:ea typeface="Cambria" pitchFamily="18" charset="0"/>
                <a:cs typeface="Times New Roman" pitchFamily="18" charset="0"/>
              </a:rPr>
              <a:t>4: Set NEW-&gt;</a:t>
            </a:r>
            <a:r>
              <a:rPr lang="en-IN" sz="1800" dirty="0" smtClean="0">
                <a:ea typeface="Cambria" pitchFamily="18" charset="0"/>
                <a:cs typeface="Times New Roman" pitchFamily="18" charset="0"/>
              </a:rPr>
              <a:t>LINK=TOP Set TOP=NEW</a:t>
            </a:r>
          </a:p>
          <a:p>
            <a:pPr marL="0" indent="0">
              <a:buNone/>
            </a:pPr>
            <a:r>
              <a:rPr lang="en-IN" sz="1800" dirty="0" smtClean="0">
                <a:ea typeface="Cambria" pitchFamily="18" charset="0"/>
                <a:cs typeface="Times New Roman" pitchFamily="18" charset="0"/>
              </a:rPr>
              <a:t>Step </a:t>
            </a:r>
            <a:r>
              <a:rPr lang="en-IN" sz="1800" dirty="0">
                <a:ea typeface="Cambria" pitchFamily="18" charset="0"/>
                <a:cs typeface="Times New Roman" pitchFamily="18" charset="0"/>
              </a:rPr>
              <a:t>5: EXIT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3276600"/>
            <a:ext cx="4191000" cy="3123847"/>
          </a:xfrm>
          <a:prstGeom prst="rect">
            <a:avLst/>
          </a:prstGeom>
        </p:spPr>
      </p:pic>
    </p:spTree>
    <p:extLst>
      <p:ext uri="{BB962C8B-B14F-4D97-AF65-F5344CB8AC3E}">
        <p14:creationId xmlns:p14="http://schemas.microsoft.com/office/powerpoint/2010/main" val="3071695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 POP</a:t>
            </a:r>
            <a:endParaRPr lang="en-IN" dirty="0"/>
          </a:p>
        </p:txBody>
      </p:sp>
      <p:sp>
        <p:nvSpPr>
          <p:cNvPr id="3" name="Content Placeholder 2"/>
          <p:cNvSpPr>
            <a:spLocks noGrp="1"/>
          </p:cNvSpPr>
          <p:nvPr>
            <p:ph idx="1"/>
          </p:nvPr>
        </p:nvSpPr>
        <p:spPr/>
        <p:txBody>
          <a:bodyPr>
            <a:normAutofit/>
          </a:bodyPr>
          <a:lstStyle/>
          <a:p>
            <a:pPr marL="0" indent="0">
              <a:buNone/>
            </a:pPr>
            <a:r>
              <a:rPr lang="en-IN" sz="1800" dirty="0"/>
              <a:t>Algorithm: POP(INFO, LINK, TOP, AVAIL, ITEM</a:t>
            </a:r>
            <a:r>
              <a:rPr lang="en-IN" sz="1800" dirty="0" smtClean="0"/>
              <a:t>)</a:t>
            </a:r>
          </a:p>
          <a:p>
            <a:pPr marL="0" indent="0">
              <a:buNone/>
            </a:pPr>
            <a:r>
              <a:rPr lang="en-IN" sz="1800" dirty="0" smtClean="0"/>
              <a:t>This </a:t>
            </a:r>
            <a:r>
              <a:rPr lang="en-IN" sz="1800" dirty="0"/>
              <a:t>algorithm deletes an element from the top of </a:t>
            </a:r>
            <a:r>
              <a:rPr lang="en-IN" sz="1800" dirty="0" smtClean="0"/>
              <a:t>the stack</a:t>
            </a:r>
          </a:p>
          <a:p>
            <a:pPr marL="0" indent="0">
              <a:buNone/>
            </a:pPr>
            <a:r>
              <a:rPr lang="en-IN" sz="1800" dirty="0" smtClean="0"/>
              <a:t>Step </a:t>
            </a:r>
            <a:r>
              <a:rPr lang="en-IN" sz="1800" dirty="0"/>
              <a:t>1: If TOP==NULL , then</a:t>
            </a:r>
            <a:r>
              <a:rPr lang="en-IN" sz="1800" dirty="0" smtClean="0"/>
              <a:t>: Write</a:t>
            </a:r>
            <a:r>
              <a:rPr lang="en-IN" sz="1800" dirty="0"/>
              <a:t>: ‘UNDERFLOLW’ AND </a:t>
            </a:r>
            <a:r>
              <a:rPr lang="en-IN" sz="1800" dirty="0" smtClean="0"/>
              <a:t>Exit</a:t>
            </a:r>
          </a:p>
          <a:p>
            <a:pPr marL="0" indent="0">
              <a:buNone/>
            </a:pPr>
            <a:r>
              <a:rPr lang="en-IN" sz="1800" dirty="0" smtClean="0"/>
              <a:t>Step </a:t>
            </a:r>
            <a:r>
              <a:rPr lang="en-IN" sz="1800" dirty="0"/>
              <a:t>2: Set ITEM = TOP-&gt;</a:t>
            </a:r>
            <a:r>
              <a:rPr lang="en-IN" sz="1800" dirty="0" smtClean="0"/>
              <a:t>INFO</a:t>
            </a:r>
          </a:p>
          <a:p>
            <a:pPr marL="0" indent="0">
              <a:buNone/>
            </a:pPr>
            <a:r>
              <a:rPr lang="en-IN" sz="1800" dirty="0" smtClean="0"/>
              <a:t>Step </a:t>
            </a:r>
            <a:r>
              <a:rPr lang="en-IN" sz="1800" dirty="0"/>
              <a:t>3: Set TEMP = TOP AND TOP= TOP-&gt;</a:t>
            </a:r>
            <a:r>
              <a:rPr lang="en-IN" sz="1800" dirty="0" smtClean="0"/>
              <a:t>LINK</a:t>
            </a:r>
          </a:p>
          <a:p>
            <a:pPr marL="0" indent="0">
              <a:buNone/>
            </a:pPr>
            <a:r>
              <a:rPr lang="en-IN" sz="1800" dirty="0" smtClean="0"/>
              <a:t>Step </a:t>
            </a:r>
            <a:r>
              <a:rPr lang="en-IN" sz="1800" dirty="0"/>
              <a:t>4: TEMP-&gt;LINK = AVAIL AND AVAIL = </a:t>
            </a:r>
            <a:r>
              <a:rPr lang="en-IN" sz="1800" dirty="0" smtClean="0"/>
              <a:t>TEMP</a:t>
            </a:r>
          </a:p>
          <a:p>
            <a:pPr marL="0" indent="0">
              <a:buNone/>
            </a:pPr>
            <a:r>
              <a:rPr lang="en-IN" sz="1800" dirty="0"/>
              <a:t>Step 5: EXIT</a:t>
            </a:r>
          </a:p>
        </p:txBody>
      </p:sp>
    </p:spTree>
    <p:extLst>
      <p:ext uri="{BB962C8B-B14F-4D97-AF65-F5344CB8AC3E}">
        <p14:creationId xmlns:p14="http://schemas.microsoft.com/office/powerpoint/2010/main" val="308452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as ADT</a:t>
            </a:r>
            <a:endParaRPr lang="en-IN" dirty="0"/>
          </a:p>
        </p:txBody>
      </p:sp>
      <p:sp>
        <p:nvSpPr>
          <p:cNvPr id="3" name="Content Placeholder 2"/>
          <p:cNvSpPr>
            <a:spLocks noGrp="1"/>
          </p:cNvSpPr>
          <p:nvPr>
            <p:ph idx="1"/>
          </p:nvPr>
        </p:nvSpPr>
        <p:spPr>
          <a:xfrm>
            <a:off x="1219200" y="1295400"/>
            <a:ext cx="7696198" cy="5257799"/>
          </a:xfrm>
        </p:spPr>
        <p:txBody>
          <a:bodyPr>
            <a:normAutofit/>
          </a:bodyPr>
          <a:lstStyle/>
          <a:p>
            <a:pPr marL="0" indent="0" algn="just">
              <a:buNone/>
            </a:pPr>
            <a:r>
              <a:rPr lang="en-IN" sz="1800" dirty="0">
                <a:ea typeface="Cambria" pitchFamily="18" charset="0"/>
                <a:cs typeface="Times New Roman" pitchFamily="18" charset="0"/>
              </a:rPr>
              <a:t>The abstract </a:t>
            </a:r>
            <a:r>
              <a:rPr lang="en-IN" sz="1800" dirty="0" err="1">
                <a:ea typeface="Cambria" pitchFamily="18" charset="0"/>
                <a:cs typeface="Times New Roman" pitchFamily="18" charset="0"/>
              </a:rPr>
              <a:t>datatype</a:t>
            </a:r>
            <a:r>
              <a:rPr lang="en-IN" sz="1800" dirty="0">
                <a:ea typeface="Cambria" pitchFamily="18" charset="0"/>
                <a:cs typeface="Times New Roman" pitchFamily="18" charset="0"/>
              </a:rPr>
              <a:t> is special kind of </a:t>
            </a:r>
            <a:r>
              <a:rPr lang="en-IN" sz="1800" dirty="0" err="1">
                <a:ea typeface="Cambria" pitchFamily="18" charset="0"/>
                <a:cs typeface="Times New Roman" pitchFamily="18" charset="0"/>
              </a:rPr>
              <a:t>datatype</a:t>
            </a:r>
            <a:r>
              <a:rPr lang="en-IN" sz="1800" dirty="0">
                <a:ea typeface="Cambria" pitchFamily="18" charset="0"/>
                <a:cs typeface="Times New Roman" pitchFamily="18" charset="0"/>
              </a:rPr>
              <a:t>, whose </a:t>
            </a:r>
            <a:r>
              <a:rPr lang="en-IN" sz="1800" dirty="0" err="1">
                <a:ea typeface="Cambria" pitchFamily="18" charset="0"/>
                <a:cs typeface="Times New Roman" pitchFamily="18" charset="0"/>
              </a:rPr>
              <a:t>behavior</a:t>
            </a:r>
            <a:r>
              <a:rPr lang="en-IN" sz="1800" dirty="0">
                <a:ea typeface="Cambria" pitchFamily="18" charset="0"/>
                <a:cs typeface="Times New Roman" pitchFamily="18" charset="0"/>
              </a:rPr>
              <a:t> is defined by a set of values and set of operations. The keyword “Abstract” is used as we can use these </a:t>
            </a:r>
            <a:r>
              <a:rPr lang="en-IN" sz="1800" dirty="0" err="1">
                <a:ea typeface="Cambria" pitchFamily="18" charset="0"/>
                <a:cs typeface="Times New Roman" pitchFamily="18" charset="0"/>
              </a:rPr>
              <a:t>datatypes</a:t>
            </a:r>
            <a:r>
              <a:rPr lang="en-IN" sz="1800" dirty="0">
                <a:ea typeface="Cambria" pitchFamily="18" charset="0"/>
                <a:cs typeface="Times New Roman" pitchFamily="18" charset="0"/>
              </a:rPr>
              <a:t>, we can perform different operations. But how those operations are working that is totally hidden from the user. The ADT is made of with primitive </a:t>
            </a:r>
            <a:r>
              <a:rPr lang="en-IN" sz="1800" dirty="0" err="1">
                <a:ea typeface="Cambria" pitchFamily="18" charset="0"/>
                <a:cs typeface="Times New Roman" pitchFamily="18" charset="0"/>
              </a:rPr>
              <a:t>datatypes</a:t>
            </a:r>
            <a:r>
              <a:rPr lang="en-IN" sz="1800" dirty="0">
                <a:ea typeface="Cambria" pitchFamily="18" charset="0"/>
                <a:cs typeface="Times New Roman" pitchFamily="18" charset="0"/>
              </a:rPr>
              <a:t>, but operation logics are hidden</a:t>
            </a:r>
            <a:r>
              <a:rPr lang="en-IN" sz="1800" dirty="0" smtClean="0">
                <a:ea typeface="Cambria" pitchFamily="18" charset="0"/>
                <a:cs typeface="Times New Roman" pitchFamily="18" charset="0"/>
              </a:rPr>
              <a:t>.</a:t>
            </a:r>
          </a:p>
          <a:p>
            <a:pPr marL="0" indent="0" algn="just">
              <a:buNone/>
            </a:pPr>
            <a:endParaRPr lang="en-IN" sz="1800" dirty="0">
              <a:ea typeface="Cambria" pitchFamily="18" charset="0"/>
              <a:cs typeface="Times New Roman" pitchFamily="18" charset="0"/>
            </a:endParaRPr>
          </a:p>
          <a:p>
            <a:pPr marL="0" indent="0" algn="just">
              <a:buNone/>
            </a:pPr>
            <a:r>
              <a:rPr lang="en-IN" sz="1800" dirty="0" smtClean="0">
                <a:ea typeface="Cambria" pitchFamily="18" charset="0"/>
                <a:cs typeface="Times New Roman" pitchFamily="18" charset="0"/>
              </a:rPr>
              <a:t>Here </a:t>
            </a:r>
            <a:r>
              <a:rPr lang="en-IN" sz="1800" dirty="0">
                <a:ea typeface="Cambria" pitchFamily="18" charset="0"/>
                <a:cs typeface="Times New Roman" pitchFamily="18" charset="0"/>
              </a:rPr>
              <a:t>we will see the stack ADT. These are few operations or functions of the Stack ADT</a:t>
            </a:r>
            <a:r>
              <a:rPr lang="en-IN" sz="1800" dirty="0" smtClean="0">
                <a:ea typeface="Cambria" pitchFamily="18" charset="0"/>
                <a:cs typeface="Times New Roman" pitchFamily="18" charset="0"/>
              </a:rPr>
              <a:t>.</a:t>
            </a:r>
          </a:p>
          <a:p>
            <a:pPr marL="0" indent="0" algn="just">
              <a:buNone/>
            </a:pPr>
            <a:endParaRPr lang="en-IN" sz="1800" dirty="0">
              <a:ea typeface="Cambria" pitchFamily="18" charset="0"/>
              <a:cs typeface="Times New Roman" pitchFamily="18" charset="0"/>
            </a:endParaRPr>
          </a:p>
          <a:p>
            <a:pPr algn="just"/>
            <a:r>
              <a:rPr lang="en-IN" sz="1800" dirty="0" err="1">
                <a:ea typeface="Cambria" pitchFamily="18" charset="0"/>
                <a:cs typeface="Times New Roman" pitchFamily="18" charset="0"/>
              </a:rPr>
              <a:t>isFull</a:t>
            </a:r>
            <a:r>
              <a:rPr lang="en-IN" sz="1800" dirty="0">
                <a:ea typeface="Cambria" pitchFamily="18" charset="0"/>
                <a:cs typeface="Times New Roman" pitchFamily="18" charset="0"/>
              </a:rPr>
              <a:t>(), This is used to check whether stack is full or not</a:t>
            </a:r>
          </a:p>
          <a:p>
            <a:pPr algn="just"/>
            <a:r>
              <a:rPr lang="en-IN" sz="1800" dirty="0" err="1">
                <a:ea typeface="Cambria" pitchFamily="18" charset="0"/>
                <a:cs typeface="Times New Roman" pitchFamily="18" charset="0"/>
              </a:rPr>
              <a:t>isEmpry</a:t>
            </a:r>
            <a:r>
              <a:rPr lang="en-IN" sz="1800" dirty="0">
                <a:ea typeface="Cambria" pitchFamily="18" charset="0"/>
                <a:cs typeface="Times New Roman" pitchFamily="18" charset="0"/>
              </a:rPr>
              <a:t>(), This is used to check whether stack is empty or not</a:t>
            </a:r>
          </a:p>
          <a:p>
            <a:pPr algn="just"/>
            <a:r>
              <a:rPr lang="en-IN" sz="1800" dirty="0">
                <a:ea typeface="Cambria" pitchFamily="18" charset="0"/>
                <a:cs typeface="Times New Roman" pitchFamily="18" charset="0"/>
              </a:rPr>
              <a:t>push(x), This is used to push x into the stack</a:t>
            </a:r>
          </a:p>
          <a:p>
            <a:pPr algn="just"/>
            <a:r>
              <a:rPr lang="en-IN" sz="1800" dirty="0">
                <a:ea typeface="Cambria" pitchFamily="18" charset="0"/>
                <a:cs typeface="Times New Roman" pitchFamily="18" charset="0"/>
              </a:rPr>
              <a:t>pop(), This is used to delete one element from top of the stack</a:t>
            </a:r>
          </a:p>
          <a:p>
            <a:pPr algn="just"/>
            <a:r>
              <a:rPr lang="en-IN" sz="1800" dirty="0">
                <a:ea typeface="Cambria" pitchFamily="18" charset="0"/>
                <a:cs typeface="Times New Roman" pitchFamily="18" charset="0"/>
              </a:rPr>
              <a:t>peek(), This is used to get the top most element of the stack</a:t>
            </a:r>
          </a:p>
          <a:p>
            <a:pPr algn="just"/>
            <a:r>
              <a:rPr lang="en-IN" sz="1800" dirty="0">
                <a:ea typeface="Cambria" pitchFamily="18" charset="0"/>
                <a:cs typeface="Times New Roman" pitchFamily="18" charset="0"/>
              </a:rPr>
              <a:t>size(), this function is used to get number of elements present into the stack</a:t>
            </a:r>
          </a:p>
          <a:p>
            <a:pPr marL="0" indent="0">
              <a:buNone/>
            </a:pPr>
            <a:endParaRPr lang="en-IN" dirty="0"/>
          </a:p>
        </p:txBody>
      </p:sp>
    </p:spTree>
    <p:extLst>
      <p:ext uri="{BB962C8B-B14F-4D97-AF65-F5344CB8AC3E}">
        <p14:creationId xmlns:p14="http://schemas.microsoft.com/office/powerpoint/2010/main" val="3923151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Arithmetic expression</a:t>
            </a:r>
            <a:br>
              <a:rPr lang="en-IN" dirty="0"/>
            </a:br>
            <a:r>
              <a:rPr lang="en-IN" dirty="0"/>
              <a:t>Polish notation</a:t>
            </a:r>
          </a:p>
        </p:txBody>
      </p:sp>
      <p:sp>
        <p:nvSpPr>
          <p:cNvPr id="3" name="Content Placeholder 2"/>
          <p:cNvSpPr>
            <a:spLocks noGrp="1"/>
          </p:cNvSpPr>
          <p:nvPr>
            <p:ph idx="1"/>
          </p:nvPr>
        </p:nvSpPr>
        <p:spPr/>
        <p:txBody>
          <a:bodyPr>
            <a:normAutofit/>
          </a:bodyPr>
          <a:lstStyle/>
          <a:p>
            <a:pPr algn="just"/>
            <a:r>
              <a:rPr lang="en-IN" sz="2000" dirty="0">
                <a:ea typeface="Cambria" pitchFamily="18" charset="0"/>
                <a:cs typeface="Times New Roman" pitchFamily="18" charset="0"/>
              </a:rPr>
              <a:t>Polish notation is a notation form for expressing arithmetic, logic and algebraic equations. Its most basic distinguishing feature is that operators are placed on the left of their operands. If the operator has a defined fixed number of operands, the syntax does not require brackets or </a:t>
            </a:r>
            <a:r>
              <a:rPr lang="en-IN" sz="2000" dirty="0" smtClean="0">
                <a:ea typeface="Cambria" pitchFamily="18" charset="0"/>
                <a:cs typeface="Times New Roman" pitchFamily="18" charset="0"/>
              </a:rPr>
              <a:t>parenthesis </a:t>
            </a:r>
            <a:r>
              <a:rPr lang="en-IN" sz="2000" dirty="0">
                <a:ea typeface="Cambria" pitchFamily="18" charset="0"/>
                <a:cs typeface="Times New Roman" pitchFamily="18" charset="0"/>
              </a:rPr>
              <a:t>to lessen ambiguity</a:t>
            </a:r>
            <a:r>
              <a:rPr lang="en-IN" sz="2000" dirty="0" smtClean="0">
                <a:ea typeface="Cambria" pitchFamily="18" charset="0"/>
                <a:cs typeface="Times New Roman" pitchFamily="18" charset="0"/>
              </a:rPr>
              <a:t>.</a:t>
            </a:r>
          </a:p>
          <a:p>
            <a:pPr algn="just"/>
            <a:endParaRPr lang="en-IN" sz="2000" dirty="0">
              <a:ea typeface="Cambria" pitchFamily="18" charset="0"/>
              <a:cs typeface="Times New Roman" pitchFamily="18" charset="0"/>
            </a:endParaRPr>
          </a:p>
          <a:p>
            <a:pPr algn="just"/>
            <a:r>
              <a:rPr lang="en-IN" sz="2000" dirty="0">
                <a:ea typeface="Cambria" pitchFamily="18" charset="0"/>
                <a:cs typeface="Times New Roman" pitchFamily="18" charset="0"/>
              </a:rPr>
              <a:t>Polish notation is also known as prefix notation, prefix Polish notation, normal Polish notation, Warsaw notation and </a:t>
            </a:r>
            <a:r>
              <a:rPr lang="en-IN" sz="2000" dirty="0" err="1">
                <a:ea typeface="Cambria" pitchFamily="18" charset="0"/>
                <a:cs typeface="Times New Roman" pitchFamily="18" charset="0"/>
              </a:rPr>
              <a:t>Lukasiewicz</a:t>
            </a:r>
            <a:r>
              <a:rPr lang="en-IN" sz="2000" dirty="0">
                <a:ea typeface="Cambria" pitchFamily="18" charset="0"/>
                <a:cs typeface="Times New Roman" pitchFamily="18" charset="0"/>
              </a:rPr>
              <a:t> notation.</a:t>
            </a:r>
          </a:p>
        </p:txBody>
      </p:sp>
    </p:spTree>
    <p:extLst>
      <p:ext uri="{BB962C8B-B14F-4D97-AF65-F5344CB8AC3E}">
        <p14:creationId xmlns:p14="http://schemas.microsoft.com/office/powerpoint/2010/main" val="2924329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Arithmetic expression</a:t>
            </a:r>
            <a:br>
              <a:rPr lang="en-IN" dirty="0" smtClean="0"/>
            </a:br>
            <a:r>
              <a:rPr lang="en-IN" dirty="0" smtClean="0"/>
              <a:t>Polish notation</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71617" y="1219200"/>
            <a:ext cx="3791366" cy="5257800"/>
          </a:xfrm>
        </p:spPr>
      </p:pic>
    </p:spTree>
    <p:extLst>
      <p:ext uri="{BB962C8B-B14F-4D97-AF65-F5344CB8AC3E}">
        <p14:creationId xmlns:p14="http://schemas.microsoft.com/office/powerpoint/2010/main" val="1104121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754" y="1219200"/>
            <a:ext cx="7521091" cy="5257800"/>
          </a:xfrm>
        </p:spPr>
      </p:pic>
    </p:spTree>
    <p:extLst>
      <p:ext uri="{BB962C8B-B14F-4D97-AF65-F5344CB8AC3E}">
        <p14:creationId xmlns:p14="http://schemas.microsoft.com/office/powerpoint/2010/main" val="3289771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t>
            </a:r>
            <a:r>
              <a:rPr lang="en-IN" dirty="0" smtClean="0"/>
              <a:t>tack</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latin typeface="Times New Roman" pitchFamily="18" charset="0"/>
                <a:cs typeface="Times New Roman" pitchFamily="18" charset="0"/>
              </a:rPr>
              <a:t>Stack is a linear data structure which follows a particular order in which the operations are performed. </a:t>
            </a:r>
            <a:endParaRPr lang="en-IN" sz="2400" dirty="0" smtClean="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order may be LIFO(Last In First Out) or FILO(First In Last Out</a:t>
            </a:r>
            <a:r>
              <a:rPr lang="en-IN" sz="2400" dirty="0" smtClean="0">
                <a:latin typeface="Times New Roman" pitchFamily="18" charset="0"/>
                <a:cs typeface="Times New Roman" pitchFamily="18" charset="0"/>
              </a:rPr>
              <a:t>).</a:t>
            </a:r>
          </a:p>
          <a:p>
            <a:pPr marL="0" indent="0">
              <a:buNone/>
            </a:pPr>
            <a:endParaRPr lang="en-IN" sz="2400" dirty="0" smtClean="0">
              <a:latin typeface="Times New Roman" pitchFamily="18" charset="0"/>
              <a:cs typeface="Times New Roman" pitchFamily="18" charset="0"/>
            </a:endParaRPr>
          </a:p>
          <a:p>
            <a:pPr marL="0" indent="0" fontAlgn="base">
              <a:buNone/>
            </a:pPr>
            <a:r>
              <a:rPr lang="en-IN" sz="2000" dirty="0"/>
              <a:t>Mainly the following three basic operations are performed in the stack:</a:t>
            </a:r>
          </a:p>
          <a:p>
            <a:pPr fontAlgn="base"/>
            <a:r>
              <a:rPr lang="en-IN" sz="2000" b="1" dirty="0"/>
              <a:t>Push: </a:t>
            </a:r>
            <a:r>
              <a:rPr lang="en-IN" sz="2000" dirty="0"/>
              <a:t>Adds an item in the stack. If the stack is full, then it is said to be an Overflow condition.</a:t>
            </a:r>
          </a:p>
          <a:p>
            <a:pPr fontAlgn="base"/>
            <a:r>
              <a:rPr lang="en-IN" sz="2000" b="1" dirty="0"/>
              <a:t>Pop:</a:t>
            </a:r>
            <a:r>
              <a:rPr lang="en-IN" sz="2000" dirty="0"/>
              <a:t> Removes an item from the stack. The items are popped in the reversed order in which they are pushed. If the stack is empty, then it is said to be an Underflow condition.</a:t>
            </a:r>
          </a:p>
          <a:p>
            <a:pPr fontAlgn="base"/>
            <a:r>
              <a:rPr lang="en-IN" sz="2000" b="1" dirty="0"/>
              <a:t>Peek or Top:</a:t>
            </a:r>
            <a:r>
              <a:rPr lang="en-IN" sz="2000" dirty="0"/>
              <a:t> Returns top element of stack.</a:t>
            </a:r>
          </a:p>
          <a:p>
            <a:pPr fontAlgn="base"/>
            <a:r>
              <a:rPr lang="en-IN" sz="2000" b="1" dirty="0" err="1"/>
              <a:t>isEmpty</a:t>
            </a:r>
            <a:r>
              <a:rPr lang="en-IN" sz="2000" b="1" dirty="0"/>
              <a:t>: </a:t>
            </a:r>
            <a:r>
              <a:rPr lang="en-IN" sz="2000" dirty="0"/>
              <a:t>Returns true if stack is empty, else false.</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35908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Infix to postfix conversion</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304800"/>
            <a:ext cx="7239000" cy="9941972"/>
          </a:xfrm>
        </p:spPr>
      </p:pic>
    </p:spTree>
    <p:extLst>
      <p:ext uri="{BB962C8B-B14F-4D97-AF65-F5344CB8AC3E}">
        <p14:creationId xmlns:p14="http://schemas.microsoft.com/office/powerpoint/2010/main" val="150979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295400"/>
            <a:ext cx="5867400" cy="509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628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Infix to postfix conversion</a:t>
            </a:r>
            <a:endParaRPr lang="en-IN" dirty="0"/>
          </a:p>
        </p:txBody>
      </p:sp>
      <p:sp>
        <p:nvSpPr>
          <p:cNvPr id="3" name="Content Placeholder 2"/>
          <p:cNvSpPr>
            <a:spLocks noGrp="1"/>
          </p:cNvSpPr>
          <p:nvPr>
            <p:ph idx="1"/>
          </p:nvPr>
        </p:nvSpPr>
        <p:spPr/>
        <p:txBody>
          <a:bodyPr/>
          <a:lstStyle/>
          <a:p>
            <a:pPr marL="0" indent="0">
              <a:buNone/>
            </a:pPr>
            <a:r>
              <a:rPr lang="pt-BR" b="1" dirty="0"/>
              <a:t>A+ (B*C-(D/E^F)*G)*H</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05000"/>
            <a:ext cx="4495800" cy="458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571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 of postfix expression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07407"/>
            <a:ext cx="7696200" cy="4881386"/>
          </a:xfrm>
        </p:spPr>
      </p:pic>
    </p:spTree>
    <p:extLst>
      <p:ext uri="{BB962C8B-B14F-4D97-AF65-F5344CB8AC3E}">
        <p14:creationId xmlns:p14="http://schemas.microsoft.com/office/powerpoint/2010/main" val="15205391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371600"/>
            <a:ext cx="6416935" cy="4854293"/>
          </a:xfrm>
        </p:spPr>
      </p:pic>
    </p:spTree>
    <p:extLst>
      <p:ext uri="{BB962C8B-B14F-4D97-AF65-F5344CB8AC3E}">
        <p14:creationId xmlns:p14="http://schemas.microsoft.com/office/powerpoint/2010/main" val="2328349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219200"/>
            <a:ext cx="6629400" cy="5253616"/>
          </a:xfrm>
        </p:spPr>
      </p:pic>
    </p:spTree>
    <p:extLst>
      <p:ext uri="{BB962C8B-B14F-4D97-AF65-F5344CB8AC3E}">
        <p14:creationId xmlns:p14="http://schemas.microsoft.com/office/powerpoint/2010/main" val="2374040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Applications of </a:t>
            </a:r>
            <a:r>
              <a:rPr lang="en-IN" b="0" dirty="0" smtClean="0"/>
              <a:t>Stack</a:t>
            </a:r>
            <a:endParaRPr lang="en-IN" dirty="0"/>
          </a:p>
        </p:txBody>
      </p:sp>
      <p:pic>
        <p:nvPicPr>
          <p:cNvPr id="1026" name="Picture 2" descr="D:\II BCA - EVEN sem 2022\DS Unit wise notes\applications-of-stack-in-data-stru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667000"/>
            <a:ext cx="7696200" cy="230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476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Application of the Stack</a:t>
            </a:r>
            <a:endParaRPr lang="en-IN" dirty="0"/>
          </a:p>
        </p:txBody>
      </p:sp>
      <p:sp>
        <p:nvSpPr>
          <p:cNvPr id="3" name="Content Placeholder 2"/>
          <p:cNvSpPr>
            <a:spLocks noGrp="1"/>
          </p:cNvSpPr>
          <p:nvPr>
            <p:ph idx="1"/>
          </p:nvPr>
        </p:nvSpPr>
        <p:spPr/>
        <p:txBody>
          <a:bodyPr>
            <a:normAutofit/>
          </a:bodyPr>
          <a:lstStyle/>
          <a:p>
            <a:pPr algn="just">
              <a:buFont typeface="+mj-lt"/>
              <a:buAutoNum type="arabicPeriod"/>
            </a:pPr>
            <a:r>
              <a:rPr lang="en-IN" sz="2000" dirty="0">
                <a:solidFill>
                  <a:srgbClr val="333333"/>
                </a:solidFill>
                <a:ea typeface="Cambria" pitchFamily="18" charset="0"/>
              </a:rPr>
              <a:t>A Stack can be used for evaluating expressions consisting of operands and operators.</a:t>
            </a:r>
          </a:p>
          <a:p>
            <a:pPr algn="just">
              <a:buFont typeface="+mj-lt"/>
              <a:buAutoNum type="arabicPeriod"/>
            </a:pPr>
            <a:r>
              <a:rPr lang="en-IN" sz="2000" dirty="0">
                <a:solidFill>
                  <a:srgbClr val="333333"/>
                </a:solidFill>
                <a:ea typeface="Cambria" pitchFamily="18" charset="0"/>
              </a:rPr>
              <a:t>Stacks can be used for Backtracking, i.e., to check parenthesis matching in an expression.</a:t>
            </a:r>
          </a:p>
          <a:p>
            <a:pPr algn="just">
              <a:buFont typeface="+mj-lt"/>
              <a:buAutoNum type="arabicPeriod"/>
            </a:pPr>
            <a:r>
              <a:rPr lang="en-IN" sz="2000" dirty="0">
                <a:solidFill>
                  <a:srgbClr val="333333"/>
                </a:solidFill>
                <a:ea typeface="Cambria" pitchFamily="18" charset="0"/>
              </a:rPr>
              <a:t>It can also be used to convert one form of expression to another form.</a:t>
            </a:r>
          </a:p>
          <a:p>
            <a:pPr algn="just">
              <a:buFont typeface="+mj-lt"/>
              <a:buAutoNum type="arabicPeriod"/>
            </a:pPr>
            <a:r>
              <a:rPr lang="en-IN" sz="2000" dirty="0">
                <a:solidFill>
                  <a:srgbClr val="333333"/>
                </a:solidFill>
                <a:ea typeface="Cambria" pitchFamily="18" charset="0"/>
              </a:rPr>
              <a:t>It can be used for systematic Memory Management.</a:t>
            </a:r>
          </a:p>
          <a:p>
            <a:pPr marL="0" indent="0">
              <a:buNone/>
            </a:pPr>
            <a:endParaRPr lang="en-IN" dirty="0"/>
          </a:p>
        </p:txBody>
      </p:sp>
    </p:spTree>
    <p:extLst>
      <p:ext uri="{BB962C8B-B14F-4D97-AF65-F5344CB8AC3E}">
        <p14:creationId xmlns:p14="http://schemas.microsoft.com/office/powerpoint/2010/main" val="899904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0" indent="0" algn="just">
              <a:buNone/>
            </a:pPr>
            <a:r>
              <a:rPr lang="en-IN" sz="2400" dirty="0">
                <a:solidFill>
                  <a:srgbClr val="610B4B"/>
                </a:solidFill>
                <a:ea typeface="Cambria" pitchFamily="18" charset="0"/>
              </a:rPr>
              <a:t>Following is the various Applications of Stack in Data Structure:</a:t>
            </a:r>
          </a:p>
          <a:p>
            <a:pPr algn="just">
              <a:buFont typeface="Arial"/>
              <a:buChar char="•"/>
            </a:pPr>
            <a:r>
              <a:rPr lang="en-IN" sz="2400" dirty="0">
                <a:solidFill>
                  <a:srgbClr val="000000"/>
                </a:solidFill>
                <a:ea typeface="Cambria" pitchFamily="18" charset="0"/>
              </a:rPr>
              <a:t>Evaluation of Arithmetic Expressions</a:t>
            </a:r>
          </a:p>
          <a:p>
            <a:pPr algn="just">
              <a:buFont typeface="Arial"/>
              <a:buChar char="•"/>
            </a:pPr>
            <a:r>
              <a:rPr lang="en-IN" sz="2400" dirty="0">
                <a:solidFill>
                  <a:srgbClr val="000000"/>
                </a:solidFill>
                <a:ea typeface="Cambria" pitchFamily="18" charset="0"/>
              </a:rPr>
              <a:t>Backtracking</a:t>
            </a:r>
          </a:p>
          <a:p>
            <a:pPr algn="just">
              <a:buFont typeface="Arial"/>
              <a:buChar char="•"/>
            </a:pPr>
            <a:r>
              <a:rPr lang="en-IN" sz="2400" dirty="0">
                <a:solidFill>
                  <a:srgbClr val="000000"/>
                </a:solidFill>
                <a:ea typeface="Cambria" pitchFamily="18" charset="0"/>
              </a:rPr>
              <a:t>Delimiter Checking</a:t>
            </a:r>
          </a:p>
          <a:p>
            <a:pPr algn="just">
              <a:buFont typeface="Arial"/>
              <a:buChar char="•"/>
            </a:pPr>
            <a:r>
              <a:rPr lang="en-IN" sz="2400" dirty="0">
                <a:solidFill>
                  <a:srgbClr val="000000"/>
                </a:solidFill>
                <a:ea typeface="Cambria" pitchFamily="18" charset="0"/>
              </a:rPr>
              <a:t>Reverse a Data</a:t>
            </a:r>
          </a:p>
          <a:p>
            <a:pPr algn="just">
              <a:buFont typeface="Arial"/>
              <a:buChar char="•"/>
            </a:pPr>
            <a:r>
              <a:rPr lang="en-IN" sz="2400" dirty="0">
                <a:solidFill>
                  <a:srgbClr val="000000"/>
                </a:solidFill>
                <a:ea typeface="Cambria" pitchFamily="18" charset="0"/>
              </a:rPr>
              <a:t>Processing Function Calls</a:t>
            </a:r>
          </a:p>
          <a:p>
            <a:pPr marL="0" indent="0">
              <a:buNone/>
            </a:pPr>
            <a:endParaRPr lang="en-IN" dirty="0"/>
          </a:p>
        </p:txBody>
      </p:sp>
    </p:spTree>
    <p:extLst>
      <p:ext uri="{BB962C8B-B14F-4D97-AF65-F5344CB8AC3E}">
        <p14:creationId xmlns:p14="http://schemas.microsoft.com/office/powerpoint/2010/main" val="16676637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solidFill>
                  <a:srgbClr val="273239"/>
                </a:solidFill>
                <a:ea typeface="Cambria" pitchFamily="18" charset="0"/>
              </a:rPr>
              <a:t>What is Recursion?</a:t>
            </a:r>
            <a:r>
              <a:rPr lang="en-IN" sz="2000" dirty="0">
                <a:solidFill>
                  <a:srgbClr val="273239"/>
                </a:solidFill>
                <a:ea typeface="Cambria" pitchFamily="18" charset="0"/>
              </a:rPr>
              <a:t> </a:t>
            </a:r>
            <a:endParaRPr lang="en-IN" sz="2000" dirty="0" smtClean="0">
              <a:solidFill>
                <a:srgbClr val="273239"/>
              </a:solidFill>
              <a:ea typeface="Cambria" pitchFamily="18" charset="0"/>
            </a:endParaRPr>
          </a:p>
          <a:p>
            <a:pPr marL="0" indent="0" algn="just">
              <a:buNone/>
            </a:pPr>
            <a:r>
              <a:rPr lang="en-IN" sz="2000" dirty="0">
                <a:ea typeface="Cambria" pitchFamily="18" charset="0"/>
              </a:rPr>
              <a:t/>
            </a:r>
            <a:br>
              <a:rPr lang="en-IN" sz="2000" dirty="0">
                <a:ea typeface="Cambria" pitchFamily="18" charset="0"/>
              </a:rPr>
            </a:br>
            <a:r>
              <a:rPr lang="en-IN" sz="2000" dirty="0">
                <a:solidFill>
                  <a:srgbClr val="273239"/>
                </a:solidFill>
                <a:ea typeface="Cambria" pitchFamily="18" charset="0"/>
              </a:rPr>
              <a:t>The process in which a function calls itself directly or indirectly is called recursion and the corresponding function is called as recursive function. Using recursive algorithm, certain problems can be solved quite easily. Examples of such problems are </a:t>
            </a:r>
            <a:r>
              <a:rPr lang="en-IN" sz="2000" u="sng" dirty="0">
                <a:ea typeface="Cambria" pitchFamily="18" charset="0"/>
                <a:hlinkClick r:id="rId2"/>
              </a:rPr>
              <a:t>Towers of Hanoi (TOH)</a:t>
            </a:r>
            <a:r>
              <a:rPr lang="en-IN" sz="2000" dirty="0">
                <a:solidFill>
                  <a:srgbClr val="273239"/>
                </a:solidFill>
                <a:ea typeface="Cambria" pitchFamily="18" charset="0"/>
              </a:rPr>
              <a:t>, </a:t>
            </a:r>
            <a:r>
              <a:rPr lang="en-IN" sz="2000" u="sng" dirty="0">
                <a:ea typeface="Cambria" pitchFamily="18" charset="0"/>
                <a:hlinkClick r:id="rId3"/>
              </a:rPr>
              <a:t>Inorder/Preorder/Postorder Tree Traversals</a:t>
            </a:r>
            <a:r>
              <a:rPr lang="en-IN" sz="2000" dirty="0">
                <a:solidFill>
                  <a:srgbClr val="273239"/>
                </a:solidFill>
                <a:ea typeface="Cambria" pitchFamily="18" charset="0"/>
              </a:rPr>
              <a:t>, </a:t>
            </a:r>
            <a:r>
              <a:rPr lang="en-IN" sz="2000" u="sng" dirty="0">
                <a:ea typeface="Cambria" pitchFamily="18" charset="0"/>
                <a:hlinkClick r:id="rId4"/>
              </a:rPr>
              <a:t>DFS of Graph</a:t>
            </a:r>
            <a:r>
              <a:rPr lang="en-IN" sz="2000" dirty="0">
                <a:solidFill>
                  <a:srgbClr val="273239"/>
                </a:solidFill>
                <a:ea typeface="Cambria" pitchFamily="18" charset="0"/>
              </a:rPr>
              <a:t>, etc.</a:t>
            </a:r>
            <a:endParaRPr lang="en-IN" sz="2000" dirty="0">
              <a:ea typeface="Cambria" pitchFamily="18" charset="0"/>
            </a:endParaRPr>
          </a:p>
        </p:txBody>
      </p:sp>
    </p:spTree>
    <p:extLst>
      <p:ext uri="{BB962C8B-B14F-4D97-AF65-F5344CB8AC3E}">
        <p14:creationId xmlns:p14="http://schemas.microsoft.com/office/powerpoint/2010/main" val="1446300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7300" y="1943100"/>
            <a:ext cx="762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6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Tower of Hanoi</a:t>
            </a:r>
          </a:p>
        </p:txBody>
      </p:sp>
      <p:sp>
        <p:nvSpPr>
          <p:cNvPr id="3" name="Content Placeholder 2"/>
          <p:cNvSpPr>
            <a:spLocks noGrp="1"/>
          </p:cNvSpPr>
          <p:nvPr>
            <p:ph idx="1"/>
          </p:nvPr>
        </p:nvSpPr>
        <p:spPr/>
        <p:txBody>
          <a:bodyPr>
            <a:normAutofit/>
          </a:bodyPr>
          <a:lstStyle/>
          <a:p>
            <a:pPr marL="0" indent="0" algn="just">
              <a:buNone/>
            </a:pPr>
            <a:r>
              <a:rPr lang="en-IN" sz="1800" dirty="0">
                <a:ea typeface="Cambria" pitchFamily="18" charset="0"/>
                <a:cs typeface="Times New Roman" pitchFamily="18" charset="0"/>
              </a:rPr>
              <a:t>Tower of Hanoi, is a mathematical puzzle which consists of three towers (pegs) and more than one rings is as depicted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4114800" cy="223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95400" y="4876800"/>
            <a:ext cx="7696200" cy="1200329"/>
          </a:xfrm>
          <a:prstGeom prst="rect">
            <a:avLst/>
          </a:prstGeom>
        </p:spPr>
        <p:txBody>
          <a:bodyPr wrap="square">
            <a:spAutoFit/>
          </a:bodyPr>
          <a:lstStyle/>
          <a:p>
            <a:pPr algn="just"/>
            <a:r>
              <a:rPr lang="en-IN" dirty="0">
                <a:latin typeface="Cambria" pitchFamily="18" charset="0"/>
                <a:ea typeface="Cambria" pitchFamily="18" charset="0"/>
                <a:cs typeface="Times New Roman" pitchFamily="18" charset="0"/>
              </a:rPr>
              <a:t>These rings are of different sizes and stacked upon in an ascending order, i.e. the smaller one sits over the larger one. There are other variations of the puzzle where the number of disks increase, but the tower count remains the same.</a:t>
            </a:r>
          </a:p>
        </p:txBody>
      </p:sp>
    </p:spTree>
    <p:extLst>
      <p:ext uri="{BB962C8B-B14F-4D97-AF65-F5344CB8AC3E}">
        <p14:creationId xmlns:p14="http://schemas.microsoft.com/office/powerpoint/2010/main" val="1527363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a:t>
            </a:r>
            <a:endParaRPr lang="en-IN" dirty="0"/>
          </a:p>
        </p:txBody>
      </p:sp>
      <p:sp>
        <p:nvSpPr>
          <p:cNvPr id="4" name="Rectangle 3"/>
          <p:cNvSpPr/>
          <p:nvPr/>
        </p:nvSpPr>
        <p:spPr>
          <a:xfrm>
            <a:off x="1295400" y="1371600"/>
            <a:ext cx="7696200" cy="2554545"/>
          </a:xfrm>
          <a:prstGeom prst="rect">
            <a:avLst/>
          </a:prstGeom>
        </p:spPr>
        <p:txBody>
          <a:bodyPr wrap="square">
            <a:spAutoFit/>
          </a:bodyPr>
          <a:lstStyle/>
          <a:p>
            <a:pPr algn="just"/>
            <a:r>
              <a:rPr lang="en-IN" sz="2000" dirty="0">
                <a:latin typeface="Cambria" pitchFamily="18" charset="0"/>
                <a:ea typeface="Cambria" pitchFamily="18" charset="0"/>
              </a:rPr>
              <a:t>Rules</a:t>
            </a:r>
          </a:p>
          <a:p>
            <a:pPr algn="just"/>
            <a:r>
              <a:rPr lang="en-IN" sz="2000" dirty="0">
                <a:latin typeface="Cambria" pitchFamily="18" charset="0"/>
                <a:ea typeface="Cambria" pitchFamily="18" charset="0"/>
              </a:rPr>
              <a:t>The mission is to move all the disks to some another tower without violating the sequence of arrangement. A few rules to be followed for Tower of Hanoi are −</a:t>
            </a:r>
          </a:p>
          <a:p>
            <a:pPr algn="just"/>
            <a:endParaRPr lang="en-IN" sz="2000" dirty="0">
              <a:latin typeface="Cambria" pitchFamily="18" charset="0"/>
              <a:ea typeface="Cambria" pitchFamily="18" charset="0"/>
            </a:endParaRPr>
          </a:p>
          <a:p>
            <a:pPr marL="342900" indent="-342900" algn="just">
              <a:buFont typeface="Wingdings" pitchFamily="2" charset="2"/>
              <a:buChar char="ü"/>
            </a:pPr>
            <a:r>
              <a:rPr lang="en-IN" sz="2000" dirty="0">
                <a:latin typeface="Cambria" pitchFamily="18" charset="0"/>
                <a:ea typeface="Cambria" pitchFamily="18" charset="0"/>
              </a:rPr>
              <a:t>Only one disk can be moved among the towers at any given time.</a:t>
            </a:r>
          </a:p>
          <a:p>
            <a:pPr marL="342900" indent="-342900" algn="just">
              <a:buFont typeface="Wingdings" pitchFamily="2" charset="2"/>
              <a:buChar char="ü"/>
            </a:pPr>
            <a:r>
              <a:rPr lang="en-IN" sz="2000" dirty="0">
                <a:latin typeface="Cambria" pitchFamily="18" charset="0"/>
                <a:ea typeface="Cambria" pitchFamily="18" charset="0"/>
              </a:rPr>
              <a:t>Only the "top" disk can be removed.</a:t>
            </a:r>
          </a:p>
          <a:p>
            <a:pPr marL="342900" indent="-342900" algn="just">
              <a:buFont typeface="Wingdings" pitchFamily="2" charset="2"/>
              <a:buChar char="ü"/>
            </a:pPr>
            <a:r>
              <a:rPr lang="en-IN" sz="2000" dirty="0">
                <a:latin typeface="Cambria" pitchFamily="18" charset="0"/>
                <a:ea typeface="Cambria" pitchFamily="18" charset="0"/>
              </a:rPr>
              <a:t>No large disk can sit over a small disk.</a:t>
            </a:r>
          </a:p>
        </p:txBody>
      </p:sp>
    </p:spTree>
    <p:extLst>
      <p:ext uri="{BB962C8B-B14F-4D97-AF65-F5344CB8AC3E}">
        <p14:creationId xmlns:p14="http://schemas.microsoft.com/office/powerpoint/2010/main" val="3545991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Tower of Hanoi</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905000"/>
            <a:ext cx="4933950" cy="2819400"/>
          </a:xfrm>
        </p:spPr>
      </p:pic>
    </p:spTree>
    <p:extLst>
      <p:ext uri="{BB962C8B-B14F-4D97-AF65-F5344CB8AC3E}">
        <p14:creationId xmlns:p14="http://schemas.microsoft.com/office/powerpoint/2010/main" val="1445173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9750" y="2019300"/>
            <a:ext cx="65151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7268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219200"/>
            <a:ext cx="6858000" cy="5257800"/>
          </a:xfrm>
        </p:spPr>
      </p:pic>
    </p:spTree>
    <p:extLst>
      <p:ext uri="{BB962C8B-B14F-4D97-AF65-F5344CB8AC3E}">
        <p14:creationId xmlns:p14="http://schemas.microsoft.com/office/powerpoint/2010/main" val="26764517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 TOH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911" y="1219200"/>
            <a:ext cx="5454778" cy="5257800"/>
          </a:xfrm>
        </p:spPr>
      </p:pic>
    </p:spTree>
    <p:extLst>
      <p:ext uri="{BB962C8B-B14F-4D97-AF65-F5344CB8AC3E}">
        <p14:creationId xmlns:p14="http://schemas.microsoft.com/office/powerpoint/2010/main" val="1795241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0275"/>
            <a:ext cx="71247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310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ea typeface="Cambria" pitchFamily="18" charset="0"/>
              </a:rPr>
              <a:t>How to understand a stack practically</a:t>
            </a:r>
            <a:r>
              <a:rPr lang="en-IN" sz="2000" b="1" dirty="0" smtClean="0">
                <a:ea typeface="Cambria" pitchFamily="18" charset="0"/>
              </a:rPr>
              <a:t>?</a:t>
            </a:r>
          </a:p>
          <a:p>
            <a:pPr marL="0" indent="0" algn="just">
              <a:buNone/>
            </a:pPr>
            <a:r>
              <a:rPr lang="en-IN" sz="2000" dirty="0">
                <a:ea typeface="Cambria" pitchFamily="18" charset="0"/>
              </a:rPr>
              <a:t> </a:t>
            </a:r>
            <a:br>
              <a:rPr lang="en-IN" sz="2000" dirty="0">
                <a:ea typeface="Cambria" pitchFamily="18" charset="0"/>
              </a:rPr>
            </a:br>
            <a:r>
              <a:rPr lang="en-IN" sz="2000" dirty="0">
                <a:ea typeface="Cambria" pitchFamily="18" charset="0"/>
                <a:cs typeface="Times New Roman" pitchFamily="18" charset="0"/>
              </a:rPr>
              <a:t>There are many real-life examples of a stack. </a:t>
            </a:r>
            <a:endParaRPr lang="en-IN" sz="2000" dirty="0" smtClean="0">
              <a:ea typeface="Cambria" pitchFamily="18" charset="0"/>
              <a:cs typeface="Times New Roman" pitchFamily="18" charset="0"/>
            </a:endParaRPr>
          </a:p>
          <a:p>
            <a:pPr marL="0" indent="0" algn="just">
              <a:buNone/>
            </a:pPr>
            <a:endParaRPr lang="en-IN" sz="2000" dirty="0">
              <a:ea typeface="Cambria" pitchFamily="18" charset="0"/>
              <a:cs typeface="Times New Roman" pitchFamily="18" charset="0"/>
            </a:endParaRPr>
          </a:p>
          <a:p>
            <a:pPr marL="0" indent="0" algn="just">
              <a:buNone/>
            </a:pPr>
            <a:r>
              <a:rPr lang="en-IN" sz="2000" dirty="0" smtClean="0">
                <a:ea typeface="Cambria" pitchFamily="18" charset="0"/>
                <a:cs typeface="Times New Roman" pitchFamily="18" charset="0"/>
              </a:rPr>
              <a:t>Consider </a:t>
            </a:r>
            <a:r>
              <a:rPr lang="en-IN" sz="2000" dirty="0">
                <a:ea typeface="Cambria" pitchFamily="18" charset="0"/>
                <a:cs typeface="Times New Roman" pitchFamily="18" charset="0"/>
              </a:rPr>
              <a:t>the simple example of plates stacked over one another in a canteen. The plate which is at the top is the first one to be removed, i.e. the plate which has been placed at the bottommost position remains in the stack for the longest period of time. So, it can be simply seen to follow LIFO/FILO order.</a:t>
            </a:r>
          </a:p>
        </p:txBody>
      </p:sp>
    </p:spTree>
    <p:extLst>
      <p:ext uri="{BB962C8B-B14F-4D97-AF65-F5344CB8AC3E}">
        <p14:creationId xmlns:p14="http://schemas.microsoft.com/office/powerpoint/2010/main" val="958723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0" indent="0" fontAlgn="base">
              <a:buNone/>
            </a:pPr>
            <a:r>
              <a:rPr lang="en-IN" sz="2400" b="1" dirty="0">
                <a:ea typeface="Cambria" pitchFamily="18" charset="0"/>
                <a:cs typeface="Times New Roman" pitchFamily="18" charset="0"/>
              </a:rPr>
              <a:t>Implementation:</a:t>
            </a:r>
            <a:r>
              <a:rPr lang="en-IN" sz="2400" dirty="0">
                <a:ea typeface="Cambria" pitchFamily="18" charset="0"/>
                <a:cs typeface="Times New Roman" pitchFamily="18" charset="0"/>
              </a:rPr>
              <a:t> </a:t>
            </a:r>
            <a:br>
              <a:rPr lang="en-IN" sz="2400" dirty="0">
                <a:ea typeface="Cambria" pitchFamily="18" charset="0"/>
                <a:cs typeface="Times New Roman" pitchFamily="18" charset="0"/>
              </a:rPr>
            </a:br>
            <a:endParaRPr lang="en-IN" sz="2400" dirty="0" smtClean="0">
              <a:ea typeface="Cambria" pitchFamily="18" charset="0"/>
              <a:cs typeface="Times New Roman" pitchFamily="18" charset="0"/>
            </a:endParaRPr>
          </a:p>
          <a:p>
            <a:pPr marL="0" indent="0" fontAlgn="base">
              <a:buNone/>
            </a:pPr>
            <a:r>
              <a:rPr lang="en-IN" sz="2400" dirty="0" smtClean="0">
                <a:ea typeface="Cambria" pitchFamily="18" charset="0"/>
                <a:cs typeface="Times New Roman" pitchFamily="18" charset="0"/>
              </a:rPr>
              <a:t>There </a:t>
            </a:r>
            <a:r>
              <a:rPr lang="en-IN" sz="2400" dirty="0">
                <a:ea typeface="Cambria" pitchFamily="18" charset="0"/>
                <a:cs typeface="Times New Roman" pitchFamily="18" charset="0"/>
              </a:rPr>
              <a:t>are two ways to implement a stack: </a:t>
            </a:r>
          </a:p>
          <a:p>
            <a:pPr fontAlgn="base"/>
            <a:r>
              <a:rPr lang="en-IN" sz="2400" dirty="0">
                <a:ea typeface="Cambria" pitchFamily="18" charset="0"/>
                <a:cs typeface="Times New Roman" pitchFamily="18" charset="0"/>
              </a:rPr>
              <a:t>Using array</a:t>
            </a:r>
          </a:p>
          <a:p>
            <a:pPr fontAlgn="base"/>
            <a:r>
              <a:rPr lang="en-IN" sz="2400" dirty="0">
                <a:ea typeface="Cambria" pitchFamily="18" charset="0"/>
                <a:cs typeface="Times New Roman" pitchFamily="18" charset="0"/>
              </a:rPr>
              <a:t>Using linked list</a:t>
            </a:r>
          </a:p>
          <a:p>
            <a:pPr marL="0" indent="0">
              <a:buNone/>
            </a:pPr>
            <a:endParaRPr lang="en-IN" dirty="0"/>
          </a:p>
        </p:txBody>
      </p:sp>
    </p:spTree>
    <p:extLst>
      <p:ext uri="{BB962C8B-B14F-4D97-AF65-F5344CB8AC3E}">
        <p14:creationId xmlns:p14="http://schemas.microsoft.com/office/powerpoint/2010/main" val="1578966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839741"/>
            <a:ext cx="7696200" cy="4016717"/>
          </a:xfrm>
        </p:spPr>
      </p:pic>
    </p:spTree>
    <p:extLst>
      <p:ext uri="{BB962C8B-B14F-4D97-AF65-F5344CB8AC3E}">
        <p14:creationId xmlns:p14="http://schemas.microsoft.com/office/powerpoint/2010/main" val="3290611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representation of stacks</a:t>
            </a: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68627"/>
            <a:ext cx="6934200" cy="520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00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representation of stacks</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162" y="1295400"/>
            <a:ext cx="74199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591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idency colleg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4780</TotalTime>
  <Words>779</Words>
  <Application>Microsoft Office PowerPoint</Application>
  <PresentationFormat>On-screen Show (4:3)</PresentationFormat>
  <Paragraphs>100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Presidency college template</vt:lpstr>
      <vt:lpstr>Data Structure  -Stack</vt:lpstr>
      <vt:lpstr>Stack</vt:lpstr>
      <vt:lpstr>Stack</vt:lpstr>
      <vt:lpstr>Continue…</vt:lpstr>
      <vt:lpstr>Continue…</vt:lpstr>
      <vt:lpstr>Continue…</vt:lpstr>
      <vt:lpstr>Continue…</vt:lpstr>
      <vt:lpstr>Array representation of stacks</vt:lpstr>
      <vt:lpstr>Array representation of stacks</vt:lpstr>
      <vt:lpstr>Algorithm - PUSH</vt:lpstr>
      <vt:lpstr>Algorithm - POP</vt:lpstr>
      <vt:lpstr>Linked representation of stacks</vt:lpstr>
      <vt:lpstr>Continue…</vt:lpstr>
      <vt:lpstr>Algorithm - PUSH</vt:lpstr>
      <vt:lpstr>Algorithm - POP</vt:lpstr>
      <vt:lpstr>Stack as ADT</vt:lpstr>
      <vt:lpstr>Arithmetic expression Polish notation</vt:lpstr>
      <vt:lpstr>Arithmetic expression Polish notation</vt:lpstr>
      <vt:lpstr>Rules </vt:lpstr>
      <vt:lpstr>Infix to postfix conversion</vt:lpstr>
      <vt:lpstr>Continue…</vt:lpstr>
      <vt:lpstr>Infix to postfix conversion</vt:lpstr>
      <vt:lpstr>Evaluation of postfix expression</vt:lpstr>
      <vt:lpstr>Continue…</vt:lpstr>
      <vt:lpstr>Continue…</vt:lpstr>
      <vt:lpstr>Applications of Stack</vt:lpstr>
      <vt:lpstr>Application of the Stack</vt:lpstr>
      <vt:lpstr>Continue…</vt:lpstr>
      <vt:lpstr>Recursion</vt:lpstr>
      <vt:lpstr>Tower of Hanoi</vt:lpstr>
      <vt:lpstr>Rules</vt:lpstr>
      <vt:lpstr>Tower of Hanoi</vt:lpstr>
      <vt:lpstr>Continue…</vt:lpstr>
      <vt:lpstr>TOH</vt:lpstr>
      <vt:lpstr>Algorithm - TOH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Pricidence</dc:creator>
  <cp:lastModifiedBy>Windows User</cp:lastModifiedBy>
  <cp:revision>382</cp:revision>
  <dcterms:created xsi:type="dcterms:W3CDTF">2014-10-10T09:24:50Z</dcterms:created>
  <dcterms:modified xsi:type="dcterms:W3CDTF">2022-05-13T03:59:17Z</dcterms:modified>
</cp:coreProperties>
</file>