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98" r:id="rId2"/>
    <p:sldId id="330" r:id="rId3"/>
    <p:sldId id="331" r:id="rId4"/>
    <p:sldId id="332" r:id="rId5"/>
    <p:sldId id="333" r:id="rId6"/>
    <p:sldId id="334" r:id="rId7"/>
    <p:sldId id="335" r:id="rId8"/>
    <p:sldId id="336" r:id="rId9"/>
    <p:sldId id="33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D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7" d="100"/>
          <a:sy n="77" d="100"/>
        </p:scale>
        <p:origin x="-1176" y="7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8D6237-523C-4D39-AF3F-0F374A584545}" type="datetimeFigureOut">
              <a:rPr lang="en-US" smtClean="0"/>
              <a:pPr/>
              <a:t>3/25/2022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739DD1-8139-4661-BB59-ACA913AB9876}" type="slidenum">
              <a:rPr lang="en-US" smtClean="0"/>
              <a:pPr/>
              <a:t>‹#›</a:t>
            </a:fld>
            <a:endParaRPr lang="en-US"/>
          </a:p>
        </p:txBody>
      </p:sp>
    </p:spTree>
    <p:extLst>
      <p:ext uri="{BB962C8B-B14F-4D97-AF65-F5344CB8AC3E}">
        <p14:creationId xmlns:p14="http://schemas.microsoft.com/office/powerpoint/2010/main" val="982186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77AADC-45FE-4DAA-964F-DA5266F959E9}" type="datetimeFigureOut">
              <a:rPr lang="en-US" smtClean="0"/>
              <a:pPr/>
              <a:t>3/25/2022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FEE04A-98B4-4192-AC04-56342B5E1C8B}" type="slidenum">
              <a:rPr lang="en-US" smtClean="0"/>
              <a:pPr/>
              <a:t>‹#›</a:t>
            </a:fld>
            <a:endParaRPr lang="en-US"/>
          </a:p>
        </p:txBody>
      </p:sp>
    </p:spTree>
    <p:extLst>
      <p:ext uri="{BB962C8B-B14F-4D97-AF65-F5344CB8AC3E}">
        <p14:creationId xmlns:p14="http://schemas.microsoft.com/office/powerpoint/2010/main" val="1266915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62200"/>
            <a:ext cx="7772400" cy="1162050"/>
          </a:xfrm>
          <a:solidFill>
            <a:srgbClr val="000051"/>
          </a:solidFill>
        </p:spPr>
        <p:txBody>
          <a:bodyPr/>
          <a:lstStyle>
            <a:lvl1pPr>
              <a:defRPr b="1">
                <a:solidFill>
                  <a:schemeClr val="bg1"/>
                </a:solidFill>
                <a:latin typeface="Cambria" panose="02040503050406030204" pitchFamily="18" charset="0"/>
              </a:defRPr>
            </a:lvl1pPr>
          </a:lstStyle>
          <a:p>
            <a:r>
              <a:rPr lang="en-US" dirty="0"/>
              <a:t>Click to edit Master title style</a:t>
            </a:r>
          </a:p>
        </p:txBody>
      </p:sp>
      <p:sp>
        <p:nvSpPr>
          <p:cNvPr id="3" name="Subtitle 2"/>
          <p:cNvSpPr>
            <a:spLocks noGrp="1"/>
          </p:cNvSpPr>
          <p:nvPr>
            <p:ph type="subTitle" idx="1"/>
          </p:nvPr>
        </p:nvSpPr>
        <p:spPr>
          <a:xfrm>
            <a:off x="1295400" y="3581400"/>
            <a:ext cx="7772400" cy="762000"/>
          </a:xfrm>
          <a:solidFill>
            <a:srgbClr val="FFC000"/>
          </a:solidFill>
        </p:spPr>
        <p:txBody>
          <a:bodyPr anchor="ctr"/>
          <a:lstStyle>
            <a:lvl1pPr marL="0" indent="0" algn="l">
              <a:buNone/>
              <a:defRPr b="1">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TextBox 4"/>
          <p:cNvSpPr txBox="1"/>
          <p:nvPr userDrawn="1"/>
        </p:nvSpPr>
        <p:spPr>
          <a:xfrm>
            <a:off x="1295400" y="5105400"/>
            <a:ext cx="7848600" cy="1184940"/>
          </a:xfrm>
          <a:prstGeom prst="rect">
            <a:avLst/>
          </a:prstGeom>
          <a:noFill/>
        </p:spPr>
        <p:txBody>
          <a:bodyPr wrap="square" rtlCol="0">
            <a:spAutoFit/>
          </a:bodyPr>
          <a:lstStyle/>
          <a:p>
            <a:pPr algn="ctr">
              <a:lnSpc>
                <a:spcPts val="3300"/>
              </a:lnSpc>
            </a:pPr>
            <a:r>
              <a:rPr lang="en-IN" sz="3600" b="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Presidency College</a:t>
            </a:r>
          </a:p>
          <a:p>
            <a:pPr algn="ctr">
              <a:lnSpc>
                <a:spcPts val="3300"/>
              </a:lnSpc>
            </a:pPr>
            <a:r>
              <a:rPr lang="en-IN" sz="1600" b="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Hebbal – Kempapura, Bengaluru</a:t>
            </a:r>
            <a:r>
              <a:rPr lang="en-IN" sz="1600" b="0"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 560024</a:t>
            </a:r>
          </a:p>
          <a:p>
            <a:pPr algn="ctr">
              <a:lnSpc>
                <a:spcPct val="100000"/>
              </a:lnSpc>
            </a:pPr>
            <a:r>
              <a:rPr lang="en-IN" sz="1600" b="0" i="1"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www.presidencycollege.ac.in</a:t>
            </a:r>
            <a:r>
              <a:rPr lang="en-IN"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endParaRPr lang="en-US"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cxnSp>
        <p:nvCxnSpPr>
          <p:cNvPr id="7" name="Straight Connector 6"/>
          <p:cNvCxnSpPr/>
          <p:nvPr userDrawn="1"/>
        </p:nvCxnSpPr>
        <p:spPr>
          <a:xfrm>
            <a:off x="3200400" y="5638800"/>
            <a:ext cx="3986350" cy="0"/>
          </a:xfrm>
          <a:prstGeom prst="line">
            <a:avLst/>
          </a:prstGeom>
          <a:ln w="38100">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199" cy="838200"/>
          </a:xfrm>
          <a:ln>
            <a:noFill/>
          </a:ln>
        </p:spPr>
        <p:txBody>
          <a:bodyPr>
            <a:normAutofit/>
          </a:bodyPr>
          <a:lstStyle>
            <a:lvl1pPr algn="l">
              <a:defRPr sz="2700"/>
            </a:lvl1pPr>
          </a:lstStyle>
          <a:p>
            <a:r>
              <a:rPr lang="en-US" dirty="0"/>
              <a:t>Click to edit Master title style</a:t>
            </a:r>
            <a:endParaRPr lang="en-IN" dirty="0"/>
          </a:p>
        </p:txBody>
      </p:sp>
      <p:sp>
        <p:nvSpPr>
          <p:cNvPr id="3" name="Content Placeholder 2"/>
          <p:cNvSpPr>
            <a:spLocks noGrp="1"/>
          </p:cNvSpPr>
          <p:nvPr>
            <p:ph idx="1"/>
          </p:nvPr>
        </p:nvSpPr>
        <p:spPr>
          <a:xfrm>
            <a:off x="1219200" y="1219201"/>
            <a:ext cx="7696198" cy="52577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5" name="Straight Connector 4"/>
          <p:cNvCxnSpPr/>
          <p:nvPr userDrawn="1"/>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31"/>
          <p:cNvSpPr/>
          <p:nvPr userDrawn="1"/>
        </p:nvSpPr>
        <p:spPr>
          <a:xfrm>
            <a:off x="0" y="0"/>
            <a:ext cx="1219200" cy="6858000"/>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00823" y="228600"/>
            <a:ext cx="7790777" cy="1143000"/>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0823" y="1448475"/>
            <a:ext cx="7790777" cy="46468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 name="Straight Connector 13"/>
          <p:cNvCxnSpPr/>
          <p:nvPr userDrawn="1"/>
        </p:nvCxnSpPr>
        <p:spPr>
          <a:xfrm>
            <a:off x="1049958" y="6629738"/>
            <a:ext cx="7789242" cy="338"/>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userDrawn="1"/>
        </p:nvSpPr>
        <p:spPr>
          <a:xfrm rot="15660000" flipH="1">
            <a:off x="8343562" y="6363038"/>
            <a:ext cx="533400" cy="533400"/>
          </a:xfrm>
          <a:prstGeom prst="triangle">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userDrawn="1"/>
        </p:nvSpPr>
        <p:spPr>
          <a:xfrm rot="15660000" flipH="1">
            <a:off x="8495962" y="6133762"/>
            <a:ext cx="533400" cy="533400"/>
          </a:xfrm>
          <a:prstGeom prst="triangle">
            <a:avLst>
              <a:gd name="adj" fmla="val 0"/>
            </a:avLst>
          </a:prstGeom>
          <a:solidFill>
            <a:srgbClr val="000050"/>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userDrawn="1"/>
        </p:nvSpPr>
        <p:spPr>
          <a:xfrm rot="15660000" flipH="1">
            <a:off x="8374010" y="6286163"/>
            <a:ext cx="533400" cy="533400"/>
          </a:xfrm>
          <a:prstGeom prst="triangle">
            <a:avLst>
              <a:gd name="adj" fmla="val 0"/>
            </a:avLst>
          </a:prstGeom>
          <a:solidFill>
            <a:srgbClr val="FFD54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8591" y="114042"/>
            <a:ext cx="894162" cy="811950"/>
          </a:xfrm>
          <a:prstGeom prst="rect">
            <a:avLst/>
          </a:prstGeom>
        </p:spPr>
      </p:pic>
      <p:sp>
        <p:nvSpPr>
          <p:cNvPr id="4" name="TextBox 3"/>
          <p:cNvSpPr txBox="1"/>
          <p:nvPr userDrawn="1"/>
        </p:nvSpPr>
        <p:spPr>
          <a:xfrm>
            <a:off x="-46997" y="3198167"/>
            <a:ext cx="1330412" cy="461665"/>
          </a:xfrm>
          <a:prstGeom prst="rect">
            <a:avLst/>
          </a:prstGeom>
          <a:noFill/>
        </p:spPr>
        <p:txBody>
          <a:bodyPr wrap="square" rtlCol="0">
            <a:spAutoFit/>
          </a:bodyPr>
          <a:lstStyle/>
          <a:p>
            <a:pPr algn="ctr"/>
            <a:r>
              <a:rPr lang="en-IN" sz="1200" b="1" i="1" dirty="0">
                <a:solidFill>
                  <a:srgbClr val="C00000"/>
                </a:solidFill>
                <a:latin typeface="Cambria" panose="02040503050406030204" pitchFamily="18" charset="0"/>
              </a:rPr>
              <a:t>Reaccredited</a:t>
            </a:r>
            <a:r>
              <a:rPr lang="en-IN" sz="1200" b="1" i="1" baseline="0" dirty="0">
                <a:solidFill>
                  <a:srgbClr val="C00000"/>
                </a:solidFill>
                <a:latin typeface="Cambria" panose="02040503050406030204" pitchFamily="18" charset="0"/>
              </a:rPr>
              <a:t> by NAAC with A+</a:t>
            </a:r>
            <a:endParaRPr lang="en-US" sz="1200" b="1" i="1" dirty="0">
              <a:solidFill>
                <a:srgbClr val="C00000"/>
              </a:solidFill>
              <a:latin typeface="Cambria" panose="02040503050406030204" pitchFamily="18" charset="0"/>
            </a:endParaRPr>
          </a:p>
        </p:txBody>
      </p:sp>
      <p:pic>
        <p:nvPicPr>
          <p:cNvPr id="13" name="Picture 12"/>
          <p:cNvPicPr/>
          <p:nvPr userDrawn="1"/>
        </p:nvPicPr>
        <p:blipFill>
          <a:blip r:embed="rId5">
            <a:extLst>
              <a:ext uri="{28A0092B-C50C-407E-A947-70E740481C1C}">
                <a14:useLocalDpi xmlns:a14="http://schemas.microsoft.com/office/drawing/2010/main" val="0"/>
              </a:ext>
            </a:extLst>
          </a:blip>
          <a:stretch>
            <a:fillRect/>
          </a:stretch>
        </p:blipFill>
        <p:spPr>
          <a:xfrm>
            <a:off x="181311" y="5316483"/>
            <a:ext cx="838199" cy="1576133"/>
          </a:xfrm>
          <a:prstGeom prst="rect">
            <a:avLst/>
          </a:prstGeom>
        </p:spPr>
      </p:pic>
      <p:sp>
        <p:nvSpPr>
          <p:cNvPr id="15" name="Text Box 1073741934"/>
          <p:cNvSpPr txBox="1"/>
          <p:nvPr userDrawn="1"/>
        </p:nvSpPr>
        <p:spPr>
          <a:xfrm>
            <a:off x="181311" y="4876800"/>
            <a:ext cx="838201" cy="457200"/>
          </a:xfrm>
          <a:prstGeom prst="rect">
            <a:avLst/>
          </a:prstGeom>
          <a:solidFill>
            <a:schemeClr val="accent6">
              <a:lumMod val="5000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000" b="1" dirty="0">
                <a:solidFill>
                  <a:srgbClr val="FFFFFF"/>
                </a:solidFill>
                <a:effectLst/>
                <a:latin typeface="Cambria" panose="02040503050406030204" pitchFamily="18" charset="0"/>
                <a:ea typeface="Arial" panose="020B0604020202020204" pitchFamily="34" charset="0"/>
              </a:rPr>
              <a:t>Presidency    Group</a:t>
            </a:r>
            <a:endParaRPr lang="en-US" sz="1000" dirty="0">
              <a:solidFill>
                <a:srgbClr val="000000"/>
              </a:solidFill>
              <a:effectLst/>
              <a:latin typeface="Arial" panose="020B0604020202020204" pitchFamily="34" charset="0"/>
              <a:ea typeface="Arial" panose="020B0604020202020204" pitchFamily="34" charset="0"/>
            </a:endParaRPr>
          </a:p>
        </p:txBody>
      </p:sp>
      <p:sp>
        <p:nvSpPr>
          <p:cNvPr id="16" name="TextBox 15"/>
          <p:cNvSpPr txBox="1"/>
          <p:nvPr userDrawn="1"/>
        </p:nvSpPr>
        <p:spPr>
          <a:xfrm>
            <a:off x="23468" y="895814"/>
            <a:ext cx="1153886" cy="523220"/>
          </a:xfrm>
          <a:prstGeom prst="rect">
            <a:avLst/>
          </a:prstGeom>
          <a:noFill/>
        </p:spPr>
        <p:txBody>
          <a:bodyPr wrap="square" rtlCol="0">
            <a:spAutoFit/>
          </a:bodyPr>
          <a:lstStyle/>
          <a:p>
            <a:pPr algn="ctr"/>
            <a:r>
              <a:rPr lang="en-IN" sz="1400" b="1" dirty="0">
                <a:solidFill>
                  <a:srgbClr val="000066"/>
                </a:solidFill>
                <a:latin typeface="Cambria" panose="02040503050406030204" pitchFamily="18" charset="0"/>
              </a:rPr>
              <a:t>Presidency College</a:t>
            </a:r>
            <a:endParaRPr lang="en-US" sz="1400" b="1" dirty="0">
              <a:solidFill>
                <a:srgbClr val="000066"/>
              </a:solidFill>
              <a:latin typeface="Cambria" panose="02040503050406030204" pitchFamily="18" charset="0"/>
            </a:endParaRPr>
          </a:p>
        </p:txBody>
      </p:sp>
      <p:pic>
        <p:nvPicPr>
          <p:cNvPr id="17" name="Picture 16"/>
          <p:cNvPicPr>
            <a:picLocks noChangeAspect="1"/>
          </p:cNvPicPr>
          <p:nvPr userDrawn="1"/>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2112" b="-1"/>
          <a:stretch/>
        </p:blipFill>
        <p:spPr>
          <a:xfrm>
            <a:off x="148069" y="2209800"/>
            <a:ext cx="940281" cy="843164"/>
          </a:xfrm>
          <a:prstGeom prst="rect">
            <a:avLst/>
          </a:prstGeom>
        </p:spPr>
      </p:pic>
      <p:cxnSp>
        <p:nvCxnSpPr>
          <p:cNvPr id="28" name="Straight Connector 27"/>
          <p:cNvCxnSpPr/>
          <p:nvPr userDrawn="1"/>
        </p:nvCxnSpPr>
        <p:spPr>
          <a:xfrm>
            <a:off x="0" y="6629738"/>
            <a:ext cx="148069" cy="676"/>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548585"/>
      </p:ext>
    </p:extLst>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defTabSz="914400" rtl="0" eaLnBrk="1" latinLnBrk="0" hangingPunct="1">
        <a:spcBef>
          <a:spcPct val="0"/>
        </a:spcBef>
        <a:buNone/>
        <a:defRPr sz="3600" b="1" kern="1200">
          <a:solidFill>
            <a:srgbClr val="00005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743200"/>
            <a:ext cx="7848599" cy="685800"/>
          </a:xfrm>
        </p:spPr>
        <p:txBody>
          <a:bodyPr>
            <a:noAutofit/>
          </a:bodyPr>
          <a:lstStyle/>
          <a:p>
            <a:pPr>
              <a:lnSpc>
                <a:spcPct val="150000"/>
              </a:lnSpc>
            </a:pPr>
            <a:r>
              <a:rPr lang="en-US" sz="3200" b="0" dirty="0" smtClean="0"/>
              <a:t>Data Structure  -ADT</a:t>
            </a:r>
            <a:endParaRPr lang="en-IN" sz="3000" dirty="0"/>
          </a:p>
        </p:txBody>
      </p:sp>
      <p:sp>
        <p:nvSpPr>
          <p:cNvPr id="4" name="TextBox 3">
            <a:extLst>
              <a:ext uri="{FF2B5EF4-FFF2-40B4-BE49-F238E27FC236}">
                <a16:creationId xmlns="" xmlns:a16="http://schemas.microsoft.com/office/drawing/2014/main" id="{A1B6C78F-676C-4153-A7C3-40928DC56075}"/>
              </a:ext>
            </a:extLst>
          </p:cNvPr>
          <p:cNvSpPr txBox="1"/>
          <p:nvPr/>
        </p:nvSpPr>
        <p:spPr>
          <a:xfrm>
            <a:off x="1295400" y="3655665"/>
            <a:ext cx="7848600" cy="400110"/>
          </a:xfrm>
          <a:prstGeom prst="rect">
            <a:avLst/>
          </a:prstGeom>
          <a:solidFill>
            <a:srgbClr val="FFC000"/>
          </a:solidFill>
        </p:spPr>
        <p:txBody>
          <a:bodyPr wrap="square" rtlCol="0" anchor="ctr">
            <a:spAutoFit/>
          </a:bodyPr>
          <a:lstStyle/>
          <a:p>
            <a:endParaRPr lang="en-US" sz="2000" b="1" i="1" dirty="0">
              <a:latin typeface="Cambria" panose="02040503050406030204" pitchFamily="18" charset="0"/>
            </a:endParaRPr>
          </a:p>
        </p:txBody>
      </p:sp>
      <p:sp>
        <p:nvSpPr>
          <p:cNvPr id="5" name="Subtitle 2"/>
          <p:cNvSpPr>
            <a:spLocks noGrp="1"/>
          </p:cNvSpPr>
          <p:nvPr>
            <p:ph type="subTitle" idx="1"/>
          </p:nvPr>
        </p:nvSpPr>
        <p:spPr>
          <a:xfrm>
            <a:off x="1295400" y="3581400"/>
            <a:ext cx="7772400" cy="762000"/>
          </a:xfrm>
        </p:spPr>
        <p:txBody>
          <a:bodyPr/>
          <a:lstStyle/>
          <a:p>
            <a:r>
              <a:rPr lang="en-US" sz="2400" dirty="0" smtClean="0"/>
              <a:t>Prepared By  </a:t>
            </a:r>
            <a:r>
              <a:rPr lang="en-US" dirty="0" smtClean="0"/>
              <a:t>Mr . Venkatesh H</a:t>
            </a:r>
            <a:endParaRPr lang="en-US" dirty="0"/>
          </a:p>
        </p:txBody>
      </p:sp>
    </p:spTree>
    <p:extLst>
      <p:ext uri="{BB962C8B-B14F-4D97-AF65-F5344CB8AC3E}">
        <p14:creationId xmlns:p14="http://schemas.microsoft.com/office/powerpoint/2010/main" val="3987886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 Data </a:t>
            </a:r>
            <a:r>
              <a:rPr lang="en-IN" dirty="0" smtClean="0"/>
              <a:t>Types</a:t>
            </a:r>
            <a:endParaRPr lang="en-IN" dirty="0"/>
          </a:p>
        </p:txBody>
      </p:sp>
      <p:sp>
        <p:nvSpPr>
          <p:cNvPr id="3" name="Content Placeholder 2"/>
          <p:cNvSpPr>
            <a:spLocks noGrp="1"/>
          </p:cNvSpPr>
          <p:nvPr>
            <p:ph idx="1"/>
          </p:nvPr>
        </p:nvSpPr>
        <p:spPr/>
        <p:txBody>
          <a:bodyPr>
            <a:normAutofit/>
          </a:bodyPr>
          <a:lstStyle/>
          <a:p>
            <a:pPr marL="0" indent="0" algn="just">
              <a:buNone/>
            </a:pPr>
            <a:r>
              <a:rPr lang="en-IN" sz="1600" dirty="0"/>
              <a:t>Abstract Data type (ADT) is a type (or class) for objects whose behaviour is defined by a set of value and a set of operations.</a:t>
            </a:r>
          </a:p>
          <a:p>
            <a:pPr marL="0" indent="0" algn="just">
              <a:buNone/>
            </a:pPr>
            <a:endParaRPr lang="en-IN" sz="1600" dirty="0"/>
          </a:p>
          <a:p>
            <a:pPr marL="0" indent="0" algn="just">
              <a:buNone/>
            </a:pPr>
            <a:r>
              <a:rPr lang="en-IN" sz="1600" dirty="0"/>
              <a:t>The 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implementation-independent view. The process of providing only the essentials and hiding the details is known as abstraction.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81400"/>
            <a:ext cx="5794836"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639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1800" dirty="0"/>
              <a:t>The user of data type does not need to know how that data type is implemented, for example, we have been using Primitive values like int, float, char data types only with the knowledge that these data type can operate and be performed on without any idea of how they are implemented. </a:t>
            </a:r>
            <a:endParaRPr lang="en-IN" sz="1800" dirty="0" smtClean="0"/>
          </a:p>
          <a:p>
            <a:pPr marL="0" indent="0" algn="just">
              <a:buNone/>
            </a:pPr>
            <a:endParaRPr lang="en-IN" sz="1800" dirty="0"/>
          </a:p>
          <a:p>
            <a:pPr marL="0" indent="0" algn="just">
              <a:buNone/>
            </a:pPr>
            <a:r>
              <a:rPr lang="en-IN" sz="1800" dirty="0" smtClean="0"/>
              <a:t>So </a:t>
            </a:r>
            <a:r>
              <a:rPr lang="en-IN" sz="1800" dirty="0"/>
              <a:t>a user only needs to know what a data type can do, but not how it will be implemented. Think of ADT as a black box which hides the inner structure and design of the data type. Now we’ll define three ADTs namely List ADT, Stack ADT, Queue ADT.</a:t>
            </a:r>
          </a:p>
        </p:txBody>
      </p:sp>
    </p:spTree>
    <p:extLst>
      <p:ext uri="{BB962C8B-B14F-4D97-AF65-F5344CB8AC3E}">
        <p14:creationId xmlns:p14="http://schemas.microsoft.com/office/powerpoint/2010/main" val="282944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Data type?</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smtClean="0"/>
              <a:t>Two important things about data types</a:t>
            </a:r>
          </a:p>
          <a:p>
            <a:pPr marL="514350" indent="-514350">
              <a:buAutoNum type="arabicPeriod"/>
            </a:pPr>
            <a:r>
              <a:rPr lang="en-IN" sz="2000" dirty="0" smtClean="0"/>
              <a:t>Defines a certain </a:t>
            </a:r>
            <a:r>
              <a:rPr lang="en-IN" sz="2000" dirty="0" smtClean="0">
                <a:solidFill>
                  <a:srgbClr val="FF0000"/>
                </a:solidFill>
              </a:rPr>
              <a:t>domain</a:t>
            </a:r>
            <a:r>
              <a:rPr lang="en-IN" sz="2000" dirty="0" smtClean="0"/>
              <a:t> of values</a:t>
            </a:r>
          </a:p>
          <a:p>
            <a:pPr marL="514350" indent="-514350">
              <a:buAutoNum type="arabicPeriod"/>
            </a:pPr>
            <a:r>
              <a:rPr lang="en-IN" sz="2000" dirty="0" smtClean="0"/>
              <a:t>Defines </a:t>
            </a:r>
            <a:r>
              <a:rPr lang="en-IN" sz="2000" dirty="0" smtClean="0">
                <a:solidFill>
                  <a:srgbClr val="FF0000"/>
                </a:solidFill>
              </a:rPr>
              <a:t>operations</a:t>
            </a:r>
            <a:r>
              <a:rPr lang="en-IN" sz="2000" dirty="0" smtClean="0"/>
              <a:t> allowed on those values.</a:t>
            </a:r>
          </a:p>
          <a:p>
            <a:pPr marL="514350" indent="-514350">
              <a:buAutoNum type="arabicPeriod"/>
            </a:pPr>
            <a:endParaRPr lang="en-IN" sz="2000" dirty="0" smtClean="0"/>
          </a:p>
          <a:p>
            <a:pPr marL="0" indent="0">
              <a:buNone/>
            </a:pPr>
            <a:r>
              <a:rPr lang="en-IN" sz="2000" dirty="0" smtClean="0"/>
              <a:t>Example: </a:t>
            </a:r>
          </a:p>
          <a:p>
            <a:pPr marL="0" indent="0">
              <a:buNone/>
            </a:pPr>
            <a:r>
              <a:rPr lang="en-IN" sz="2000" dirty="0" smtClean="0"/>
              <a:t>  Int type</a:t>
            </a:r>
          </a:p>
          <a:p>
            <a:pPr>
              <a:buFontTx/>
              <a:buChar char="-"/>
            </a:pPr>
            <a:r>
              <a:rPr lang="en-IN" sz="2000" dirty="0" smtClean="0"/>
              <a:t>Takes only integer values</a:t>
            </a:r>
          </a:p>
          <a:p>
            <a:pPr>
              <a:buFontTx/>
              <a:buChar char="-"/>
            </a:pPr>
            <a:r>
              <a:rPr lang="en-IN" sz="2000" dirty="0" smtClean="0"/>
              <a:t>Operations:  addition, subtraction, Multiplication, bitwise operations etc. </a:t>
            </a:r>
          </a:p>
          <a:p>
            <a:pPr>
              <a:buFontTx/>
              <a:buChar char="-"/>
            </a:pPr>
            <a:endParaRPr lang="en-IN" sz="2000" dirty="0" smtClean="0"/>
          </a:p>
          <a:p>
            <a:pPr marL="0" indent="0">
              <a:buNone/>
            </a:pPr>
            <a:r>
              <a:rPr lang="en-IN" sz="2000" dirty="0" smtClean="0"/>
              <a:t>Float </a:t>
            </a:r>
            <a:r>
              <a:rPr lang="en-IN" sz="2000" dirty="0"/>
              <a:t>type</a:t>
            </a:r>
          </a:p>
          <a:p>
            <a:pPr>
              <a:buFontTx/>
              <a:buChar char="-"/>
            </a:pPr>
            <a:r>
              <a:rPr lang="en-IN" sz="2000" dirty="0"/>
              <a:t>Takes only </a:t>
            </a:r>
            <a:r>
              <a:rPr lang="en-IN" sz="2000" dirty="0" smtClean="0"/>
              <a:t>floating point </a:t>
            </a:r>
            <a:r>
              <a:rPr lang="en-IN" sz="2000" dirty="0"/>
              <a:t>values</a:t>
            </a:r>
          </a:p>
          <a:p>
            <a:pPr>
              <a:buFontTx/>
              <a:buChar char="-"/>
            </a:pPr>
            <a:r>
              <a:rPr lang="en-IN" sz="2000" dirty="0"/>
              <a:t>Operations:  addition, subtraction, Multiplication, </a:t>
            </a:r>
            <a:r>
              <a:rPr lang="en-IN" sz="2000" dirty="0" smtClean="0"/>
              <a:t>division etc.. (bitwise and % operations are not allowed)</a:t>
            </a:r>
            <a:endParaRPr lang="en-IN" sz="2000" dirty="0"/>
          </a:p>
          <a:p>
            <a:pPr>
              <a:buFontTx/>
              <a:buChar char="-"/>
            </a:pPr>
            <a:endParaRPr lang="en-IN" sz="2000" dirty="0"/>
          </a:p>
        </p:txBody>
      </p:sp>
    </p:spTree>
    <p:extLst>
      <p:ext uri="{BB962C8B-B14F-4D97-AF65-F5344CB8AC3E}">
        <p14:creationId xmlns:p14="http://schemas.microsoft.com/office/powerpoint/2010/main" val="147156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1000"/>
                                        <p:tgtEl>
                                          <p:spTgt spid="3">
                                            <p:txEl>
                                              <p:pRg st="9" end="9"/>
                                            </p:txEl>
                                          </p:spTgt>
                                        </p:tgtEl>
                                      </p:cBhvr>
                                    </p:animEffect>
                                    <p:anim calcmode="lin" valueType="num">
                                      <p:cBhvr>
                                        <p:cTn id="4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00"/>
                                        <p:tgtEl>
                                          <p:spTgt spid="3">
                                            <p:txEl>
                                              <p:pRg st="10" end="10"/>
                                            </p:txEl>
                                          </p:spTgt>
                                        </p:tgtEl>
                                      </p:cBhvr>
                                    </p:animEffect>
                                    <p:anim calcmode="lin" valueType="num">
                                      <p:cBhvr>
                                        <p:cTn id="4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1000"/>
                                        <p:tgtEl>
                                          <p:spTgt spid="3">
                                            <p:txEl>
                                              <p:pRg st="11" end="11"/>
                                            </p:txEl>
                                          </p:spTgt>
                                        </p:tgtEl>
                                      </p:cBhvr>
                                    </p:animEffect>
                                    <p:anim calcmode="lin" valueType="num">
                                      <p:cBhvr>
                                        <p:cTn id="5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Defined Data types</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smtClean="0"/>
              <a:t>In contrast to primitive data types, there is a concept of user defined data types.</a:t>
            </a:r>
          </a:p>
          <a:p>
            <a:pPr marL="0" indent="0" algn="just">
              <a:buNone/>
            </a:pPr>
            <a:r>
              <a:rPr lang="en-IN" sz="2000" dirty="0" smtClean="0"/>
              <a:t>The operations and values of user defined data types are not specified in the language itself but is specified by the user. </a:t>
            </a:r>
          </a:p>
          <a:p>
            <a:pPr marL="0" indent="0" algn="just">
              <a:buNone/>
            </a:pPr>
            <a:endParaRPr lang="en-IN" sz="2000" dirty="0" smtClean="0"/>
          </a:p>
          <a:p>
            <a:pPr marL="0" indent="0">
              <a:buNone/>
            </a:pPr>
            <a:r>
              <a:rPr lang="en-IN" sz="2000" dirty="0" smtClean="0"/>
              <a:t>Example : Structure, Union, enumeration. </a:t>
            </a:r>
          </a:p>
          <a:p>
            <a:pPr marL="0" indent="0">
              <a:buNone/>
            </a:pPr>
            <a:endParaRPr lang="en-IN" sz="2000" dirty="0"/>
          </a:p>
          <a:p>
            <a:pPr marL="0" indent="0">
              <a:buNone/>
            </a:pPr>
            <a:r>
              <a:rPr lang="en-IN" sz="2000" dirty="0" smtClean="0"/>
              <a:t>By using structures, we are defining our own type by combining other data types.</a:t>
            </a:r>
          </a:p>
          <a:p>
            <a:pPr marL="0" indent="0">
              <a:buNone/>
            </a:pPr>
            <a:endParaRPr lang="en-IN" sz="2000" dirty="0"/>
          </a:p>
          <a:p>
            <a:pPr marL="0" indent="0">
              <a:buNone/>
            </a:pPr>
            <a:r>
              <a:rPr lang="en-IN" sz="2000" dirty="0" err="1"/>
              <a:t>s</a:t>
            </a:r>
            <a:r>
              <a:rPr lang="en-IN" sz="2000" dirty="0" err="1" smtClean="0"/>
              <a:t>truct</a:t>
            </a:r>
            <a:r>
              <a:rPr lang="en-IN" sz="2000" dirty="0" smtClean="0"/>
              <a:t> point {</a:t>
            </a:r>
          </a:p>
          <a:p>
            <a:pPr marL="0" indent="0">
              <a:buNone/>
            </a:pPr>
            <a:r>
              <a:rPr lang="en-IN" sz="2000" dirty="0"/>
              <a:t>i</a:t>
            </a:r>
            <a:r>
              <a:rPr lang="en-IN" sz="2000" dirty="0" smtClean="0"/>
              <a:t>nt a;</a:t>
            </a:r>
          </a:p>
          <a:p>
            <a:pPr marL="0" indent="0">
              <a:buNone/>
            </a:pPr>
            <a:r>
              <a:rPr lang="en-IN" sz="2000" dirty="0"/>
              <a:t>i</a:t>
            </a:r>
            <a:r>
              <a:rPr lang="en-IN" sz="2000" dirty="0" smtClean="0"/>
              <a:t>nt b;</a:t>
            </a:r>
          </a:p>
          <a:p>
            <a:pPr marL="0" indent="0">
              <a:buNone/>
            </a:pPr>
            <a:r>
              <a:rPr lang="en-IN" sz="2000" dirty="0" smtClean="0"/>
              <a:t>};</a:t>
            </a:r>
            <a:endParaRPr lang="en-IN" sz="2000" dirty="0"/>
          </a:p>
        </p:txBody>
      </p:sp>
    </p:spTree>
    <p:extLst>
      <p:ext uri="{BB962C8B-B14F-4D97-AF65-F5344CB8AC3E}">
        <p14:creationId xmlns:p14="http://schemas.microsoft.com/office/powerpoint/2010/main" val="326250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anim calcmode="lin" valueType="num">
                                      <p:cBhvr>
                                        <p:cTn id="1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1000"/>
                                        <p:tgtEl>
                                          <p:spTgt spid="3">
                                            <p:txEl>
                                              <p:pRg st="7" end="7"/>
                                            </p:txEl>
                                          </p:spTgt>
                                        </p:tgtEl>
                                      </p:cBhvr>
                                    </p:animEffect>
                                    <p:anim calcmode="lin" valueType="num">
                                      <p:cBhvr>
                                        <p:cTn id="1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1000"/>
                                        <p:tgtEl>
                                          <p:spTgt spid="3">
                                            <p:txEl>
                                              <p:pRg st="8" end="8"/>
                                            </p:txEl>
                                          </p:spTgt>
                                        </p:tgtEl>
                                      </p:cBhvr>
                                    </p:animEffect>
                                    <p:anim calcmode="lin" valueType="num">
                                      <p:cBhvr>
                                        <p:cTn id="2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1000"/>
                                        <p:tgtEl>
                                          <p:spTgt spid="3">
                                            <p:txEl>
                                              <p:pRg st="10" end="10"/>
                                            </p:txEl>
                                          </p:spTgt>
                                        </p:tgtEl>
                                      </p:cBhvr>
                                    </p:animEffect>
                                    <p:anim calcmode="lin" valueType="num">
                                      <p:cBhvr>
                                        <p:cTn id="3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Data </a:t>
            </a:r>
            <a:r>
              <a:rPr lang="en-IN" dirty="0" smtClean="0"/>
              <a:t>Types - ADT</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sz="2000" dirty="0" smtClean="0"/>
              <a:t>ADTs are like user defined data types which defines operations on values using functions without specifying what is there inside the function and how the operations are performed. </a:t>
            </a:r>
          </a:p>
          <a:p>
            <a:pPr marL="0" indent="0" algn="just">
              <a:buNone/>
            </a:pPr>
            <a:endParaRPr lang="en-IN" sz="2000" dirty="0" smtClean="0"/>
          </a:p>
          <a:p>
            <a:pPr marL="0" indent="0" algn="just">
              <a:buNone/>
            </a:pPr>
            <a:r>
              <a:rPr lang="en-IN" sz="2000" dirty="0" smtClean="0"/>
              <a:t>Example : Stack ADT</a:t>
            </a:r>
          </a:p>
          <a:p>
            <a:pPr marL="0" indent="0" algn="just">
              <a:buNone/>
            </a:pPr>
            <a:endParaRPr lang="en-IN" sz="2000" dirty="0"/>
          </a:p>
          <a:p>
            <a:pPr marL="0" indent="0" algn="just">
              <a:buNone/>
            </a:pPr>
            <a:r>
              <a:rPr lang="en-IN" sz="2000" dirty="0" smtClean="0"/>
              <a:t>A Stack consist of elements of same type arranged in sequential order.</a:t>
            </a:r>
          </a:p>
          <a:p>
            <a:pPr marL="0" indent="0" algn="just">
              <a:buNone/>
            </a:pPr>
            <a:endParaRPr lang="en-IN" sz="2000" dirty="0"/>
          </a:p>
          <a:p>
            <a:pPr marL="0" indent="0" algn="just">
              <a:buNone/>
            </a:pPr>
            <a:r>
              <a:rPr lang="en-IN" sz="2000" b="1" dirty="0" smtClean="0"/>
              <a:t>Operations: </a:t>
            </a:r>
          </a:p>
          <a:p>
            <a:pPr marL="0" indent="0" algn="just">
              <a:buNone/>
            </a:pPr>
            <a:r>
              <a:rPr lang="en-IN" sz="2000" dirty="0" smtClean="0"/>
              <a:t>Initialize()- initializing it to be empty.</a:t>
            </a:r>
          </a:p>
          <a:p>
            <a:pPr marL="0" indent="0" algn="just">
              <a:buNone/>
            </a:pPr>
            <a:r>
              <a:rPr lang="en-IN" sz="2000" dirty="0" smtClean="0"/>
              <a:t>Push()- Insert an element into the Stack</a:t>
            </a:r>
          </a:p>
          <a:p>
            <a:pPr marL="0" indent="0" algn="just">
              <a:buNone/>
            </a:pPr>
            <a:r>
              <a:rPr lang="en-IN" sz="2000" dirty="0" smtClean="0"/>
              <a:t>Pop()- Delete </a:t>
            </a:r>
            <a:r>
              <a:rPr lang="en-IN" sz="2000" dirty="0"/>
              <a:t>an element </a:t>
            </a:r>
            <a:r>
              <a:rPr lang="en-IN" sz="2000" dirty="0" smtClean="0"/>
              <a:t>from </a:t>
            </a:r>
            <a:r>
              <a:rPr lang="en-IN" sz="2000" dirty="0"/>
              <a:t>the </a:t>
            </a:r>
            <a:r>
              <a:rPr lang="en-IN" sz="2000" dirty="0" smtClean="0"/>
              <a:t>Stack</a:t>
            </a:r>
          </a:p>
          <a:p>
            <a:pPr marL="0" indent="0" algn="just">
              <a:buNone/>
            </a:pPr>
            <a:r>
              <a:rPr lang="en-IN" sz="2000" dirty="0" err="1" smtClean="0"/>
              <a:t>isEmpty</a:t>
            </a:r>
            <a:r>
              <a:rPr lang="en-IN" sz="2000" dirty="0" smtClean="0"/>
              <a:t>()- Checks if stack is empty</a:t>
            </a:r>
          </a:p>
          <a:p>
            <a:pPr marL="0" indent="0" algn="just">
              <a:buNone/>
            </a:pPr>
            <a:r>
              <a:rPr lang="en-IN" sz="2000" dirty="0" err="1" smtClean="0"/>
              <a:t>isFull</a:t>
            </a:r>
            <a:r>
              <a:rPr lang="en-IN" sz="2000" dirty="0" smtClean="0"/>
              <a:t>()- Checks if stack if Full</a:t>
            </a:r>
            <a:endParaRPr lang="en-IN" sz="2000" dirty="0"/>
          </a:p>
          <a:p>
            <a:pPr marL="0" indent="0" algn="just">
              <a:buNone/>
            </a:pPr>
            <a:endParaRPr lang="en-IN" sz="2000" dirty="0"/>
          </a:p>
        </p:txBody>
      </p:sp>
    </p:spTree>
    <p:extLst>
      <p:ext uri="{BB962C8B-B14F-4D97-AF65-F5344CB8AC3E}">
        <p14:creationId xmlns:p14="http://schemas.microsoft.com/office/powerpoint/2010/main" val="305138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1000"/>
                                        <p:tgtEl>
                                          <p:spTgt spid="3">
                                            <p:txEl>
                                              <p:pRg st="4" end="4"/>
                                            </p:txEl>
                                          </p:spTgt>
                                        </p:tgtEl>
                                      </p:cBhvr>
                                    </p:animEffect>
                                    <p:anim calcmode="lin" valueType="num">
                                      <p:cBhvr>
                                        <p:cTn id="1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anim calcmode="lin" valueType="num">
                                      <p:cBhvr>
                                        <p:cTn id="2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1000"/>
                                        <p:tgtEl>
                                          <p:spTgt spid="3">
                                            <p:txEl>
                                              <p:pRg st="7" end="7"/>
                                            </p:txEl>
                                          </p:spTgt>
                                        </p:tgtEl>
                                      </p:cBhvr>
                                    </p:animEffect>
                                    <p:anim calcmode="lin" valueType="num">
                                      <p:cBhvr>
                                        <p:cTn id="2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1000"/>
                                        <p:tgtEl>
                                          <p:spTgt spid="3">
                                            <p:txEl>
                                              <p:pRg st="8" end="8"/>
                                            </p:txEl>
                                          </p:spTgt>
                                        </p:tgtEl>
                                      </p:cBhvr>
                                    </p:animEffect>
                                    <p:anim calcmode="lin" valueType="num">
                                      <p:cBhvr>
                                        <p:cTn id="3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anim calcmode="lin" valueType="num">
                                      <p:cBhvr>
                                        <p:cTn id="3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1000"/>
                                        <p:tgtEl>
                                          <p:spTgt spid="3">
                                            <p:txEl>
                                              <p:pRg st="10" end="10"/>
                                            </p:txEl>
                                          </p:spTgt>
                                        </p:tgtEl>
                                      </p:cBhvr>
                                    </p:animEffect>
                                    <p:anim calcmode="lin" valueType="num">
                                      <p:cBhvr>
                                        <p:cTn id="4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1000"/>
                                        <p:tgtEl>
                                          <p:spTgt spid="3">
                                            <p:txEl>
                                              <p:pRg st="11" end="11"/>
                                            </p:txEl>
                                          </p:spTgt>
                                        </p:tgtEl>
                                      </p:cBhvr>
                                    </p:animEffect>
                                    <p:anim calcmode="lin" valueType="num">
                                      <p:cBhvr>
                                        <p:cTn id="4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smtClean="0"/>
              <a:t>Think of ADT as a black box which hides the inner structure and design of the data type from the user. </a:t>
            </a:r>
          </a:p>
          <a:p>
            <a:pPr marL="0" indent="0" algn="just">
              <a:buNone/>
            </a:pPr>
            <a:endParaRPr lang="en-IN" sz="2000" dirty="0"/>
          </a:p>
          <a:p>
            <a:pPr marL="0" indent="0" algn="just">
              <a:buNone/>
            </a:pPr>
            <a:r>
              <a:rPr lang="en-IN" sz="2000" dirty="0" smtClean="0"/>
              <a:t>There are multiple ways to implement an ADT.</a:t>
            </a:r>
          </a:p>
          <a:p>
            <a:pPr marL="0" indent="0" algn="just">
              <a:buNone/>
            </a:pPr>
            <a:endParaRPr lang="en-IN" sz="2000" dirty="0" smtClean="0"/>
          </a:p>
          <a:p>
            <a:pPr marL="0" indent="0" algn="just">
              <a:buNone/>
            </a:pPr>
            <a:r>
              <a:rPr lang="en-IN" sz="2000" dirty="0" smtClean="0"/>
              <a:t>Example: A stack can be implemented using arrays and linked list.</a:t>
            </a:r>
            <a:endParaRPr lang="en-IN" sz="2000" dirty="0"/>
          </a:p>
        </p:txBody>
      </p:sp>
    </p:spTree>
    <p:extLst>
      <p:ext uri="{BB962C8B-B14F-4D97-AF65-F5344CB8AC3E}">
        <p14:creationId xmlns:p14="http://schemas.microsoft.com/office/powerpoint/2010/main" val="3411426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ADT?</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smtClean="0"/>
              <a:t>The program which uses data structure is called a </a:t>
            </a:r>
            <a:r>
              <a:rPr lang="en-IN" sz="2000" dirty="0" smtClean="0">
                <a:solidFill>
                  <a:srgbClr val="FF0000"/>
                </a:solidFill>
              </a:rPr>
              <a:t>client</a:t>
            </a:r>
            <a:r>
              <a:rPr lang="en-IN" sz="2000" dirty="0" smtClean="0"/>
              <a:t> program.</a:t>
            </a:r>
          </a:p>
          <a:p>
            <a:pPr marL="0" indent="0" algn="just">
              <a:buNone/>
            </a:pPr>
            <a:r>
              <a:rPr lang="en-IN" sz="2000" dirty="0" smtClean="0"/>
              <a:t>It has access to the ADT </a:t>
            </a:r>
            <a:r>
              <a:rPr lang="en-IN" sz="2000" dirty="0" err="1" smtClean="0"/>
              <a:t>ie</a:t>
            </a:r>
            <a:r>
              <a:rPr lang="en-IN" sz="2000" dirty="0" smtClean="0"/>
              <a:t>. Interface.</a:t>
            </a:r>
          </a:p>
          <a:p>
            <a:pPr marL="0" indent="0" algn="just">
              <a:buNone/>
            </a:pPr>
            <a:r>
              <a:rPr lang="en-IN" sz="2000" dirty="0" smtClean="0"/>
              <a:t>The program which implements the data structure is know as </a:t>
            </a:r>
            <a:r>
              <a:rPr lang="en-IN" sz="2000" dirty="0" smtClean="0">
                <a:solidFill>
                  <a:srgbClr val="FF0000"/>
                </a:solidFill>
              </a:rPr>
              <a:t>implementation</a:t>
            </a:r>
            <a:r>
              <a:rPr lang="en-IN" sz="2000" dirty="0" smtClean="0"/>
              <a:t>. </a:t>
            </a:r>
          </a:p>
          <a:p>
            <a:pPr marL="0" indent="0" algn="just">
              <a:buNone/>
            </a:pPr>
            <a:endParaRPr lang="en-IN" sz="2000" dirty="0"/>
          </a:p>
          <a:p>
            <a:pPr marL="0" indent="0" algn="ctr">
              <a:buNone/>
            </a:pPr>
            <a:r>
              <a:rPr lang="en-IN" sz="2000" b="1" dirty="0" smtClean="0"/>
              <a:t>Advantages </a:t>
            </a:r>
          </a:p>
          <a:p>
            <a:pPr marL="0" indent="0" algn="just">
              <a:buNone/>
            </a:pPr>
            <a:r>
              <a:rPr lang="en-IN" sz="2000" dirty="0" smtClean="0"/>
              <a:t>- Let say, if some one wants to use the stack in the program, then he can simply use push and pop operations without its implementation. </a:t>
            </a:r>
            <a:endParaRPr lang="en-IN" sz="2000" dirty="0"/>
          </a:p>
        </p:txBody>
      </p:sp>
    </p:spTree>
    <p:extLst>
      <p:ext uri="{BB962C8B-B14F-4D97-AF65-F5344CB8AC3E}">
        <p14:creationId xmlns:p14="http://schemas.microsoft.com/office/powerpoint/2010/main" val="34747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algn="ctr">
              <a:buNone/>
            </a:pPr>
            <a:endParaRPr lang="en-IN" dirty="0"/>
          </a:p>
          <a:p>
            <a:pPr marL="0" indent="0" algn="ctr">
              <a:buNone/>
            </a:pPr>
            <a:endParaRPr lang="en-IN" sz="2800" dirty="0" smtClean="0"/>
          </a:p>
          <a:p>
            <a:pPr marL="0" indent="0" algn="ctr">
              <a:buNone/>
            </a:pPr>
            <a:endParaRPr lang="en-IN" sz="2800" dirty="0"/>
          </a:p>
          <a:p>
            <a:pPr marL="0" indent="0" algn="ctr">
              <a:buNone/>
            </a:pPr>
            <a:r>
              <a:rPr lang="en-IN" sz="2800" dirty="0" smtClean="0">
                <a:solidFill>
                  <a:schemeClr val="tx2"/>
                </a:solidFill>
              </a:rPr>
              <a:t>ADT provides </a:t>
            </a:r>
            <a:r>
              <a:rPr lang="en-IN" sz="2800" dirty="0" smtClean="0"/>
              <a:t>Abstraction</a:t>
            </a:r>
          </a:p>
          <a:p>
            <a:pPr marL="0" indent="0" algn="ctr">
              <a:buNone/>
            </a:pPr>
            <a:endParaRPr lang="en-IN" sz="2800" dirty="0"/>
          </a:p>
          <a:p>
            <a:pPr marL="0" indent="0">
              <a:buNone/>
            </a:pPr>
            <a:r>
              <a:rPr lang="en-IN" sz="2800" dirty="0" smtClean="0"/>
              <a:t>Hiding details from the user.. Only use it…</a:t>
            </a:r>
            <a:endParaRPr lang="en-IN" sz="2800" dirty="0"/>
          </a:p>
        </p:txBody>
      </p:sp>
    </p:spTree>
    <p:extLst>
      <p:ext uri="{BB962C8B-B14F-4D97-AF65-F5344CB8AC3E}">
        <p14:creationId xmlns:p14="http://schemas.microsoft.com/office/powerpoint/2010/main" val="19516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idency colleg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4779</TotalTime>
  <Words>599</Words>
  <Application>Microsoft Office PowerPoint</Application>
  <PresentationFormat>On-screen Show (4:3)</PresentationFormat>
  <Paragraphs>68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Presidency college template</vt:lpstr>
      <vt:lpstr>Data Structure  -ADT</vt:lpstr>
      <vt:lpstr>Abstract Data Types</vt:lpstr>
      <vt:lpstr>Continue…</vt:lpstr>
      <vt:lpstr>What is Data type?</vt:lpstr>
      <vt:lpstr>User Defined Data types</vt:lpstr>
      <vt:lpstr>Abstract Data Types - ADT</vt:lpstr>
      <vt:lpstr>Continue…</vt:lpstr>
      <vt:lpstr>Why ADT?</vt:lpstr>
      <vt:lpstr>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Pricidence</dc:creator>
  <cp:lastModifiedBy>Windows User</cp:lastModifiedBy>
  <cp:revision>381</cp:revision>
  <dcterms:created xsi:type="dcterms:W3CDTF">2014-10-10T09:24:50Z</dcterms:created>
  <dcterms:modified xsi:type="dcterms:W3CDTF">2022-03-25T06:08:28Z</dcterms:modified>
</cp:coreProperties>
</file>