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98" r:id="rId2"/>
    <p:sldId id="305" r:id="rId3"/>
    <p:sldId id="310" r:id="rId4"/>
    <p:sldId id="306" r:id="rId5"/>
    <p:sldId id="307" r:id="rId6"/>
    <p:sldId id="308" r:id="rId7"/>
    <p:sldId id="311" r:id="rId8"/>
    <p:sldId id="312" r:id="rId9"/>
    <p:sldId id="297" r:id="rId10"/>
    <p:sldId id="313" r:id="rId11"/>
    <p:sldId id="331" r:id="rId12"/>
    <p:sldId id="333" r:id="rId13"/>
    <p:sldId id="332" r:id="rId14"/>
    <p:sldId id="330" r:id="rId15"/>
    <p:sldId id="314" r:id="rId16"/>
    <p:sldId id="316"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6" r:id="rId30"/>
    <p:sldId id="337" r:id="rId31"/>
    <p:sldId id="338" r:id="rId32"/>
    <p:sldId id="339" r:id="rId33"/>
    <p:sldId id="340" r:id="rId34"/>
    <p:sldId id="341" r:id="rId35"/>
    <p:sldId id="342" r:id="rId36"/>
    <p:sldId id="348" r:id="rId37"/>
    <p:sldId id="343" r:id="rId38"/>
    <p:sldId id="344" r:id="rId39"/>
    <p:sldId id="345" r:id="rId40"/>
    <p:sldId id="346" r:id="rId41"/>
    <p:sldId id="347"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D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7" d="100"/>
          <a:sy n="77" d="100"/>
        </p:scale>
        <p:origin x="-1176" y="-7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8D6237-523C-4D39-AF3F-0F374A584545}" type="datetimeFigureOut">
              <a:rPr lang="en-US" smtClean="0"/>
              <a:pPr/>
              <a:t>4/9/2022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739DD1-8139-4661-BB59-ACA913AB9876}" type="slidenum">
              <a:rPr lang="en-US" smtClean="0"/>
              <a:pPr/>
              <a:t>‹#›</a:t>
            </a:fld>
            <a:endParaRPr lang="en-US"/>
          </a:p>
        </p:txBody>
      </p:sp>
    </p:spTree>
    <p:extLst>
      <p:ext uri="{BB962C8B-B14F-4D97-AF65-F5344CB8AC3E}">
        <p14:creationId xmlns:p14="http://schemas.microsoft.com/office/powerpoint/2010/main" val="982186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77AADC-45FE-4DAA-964F-DA5266F959E9}" type="datetimeFigureOut">
              <a:rPr lang="en-US" smtClean="0"/>
              <a:pPr/>
              <a:t>4/9/2022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FEE04A-98B4-4192-AC04-56342B5E1C8B}" type="slidenum">
              <a:rPr lang="en-US" smtClean="0"/>
              <a:pPr/>
              <a:t>‹#›</a:t>
            </a:fld>
            <a:endParaRPr lang="en-US"/>
          </a:p>
        </p:txBody>
      </p:sp>
    </p:spTree>
    <p:extLst>
      <p:ext uri="{BB962C8B-B14F-4D97-AF65-F5344CB8AC3E}">
        <p14:creationId xmlns:p14="http://schemas.microsoft.com/office/powerpoint/2010/main" val="1266915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62200"/>
            <a:ext cx="7772400" cy="1162050"/>
          </a:xfrm>
          <a:solidFill>
            <a:srgbClr val="000051"/>
          </a:solidFill>
        </p:spPr>
        <p:txBody>
          <a:bodyPr/>
          <a:lstStyle>
            <a:lvl1pPr>
              <a:defRPr b="1">
                <a:solidFill>
                  <a:schemeClr val="bg1"/>
                </a:solidFill>
                <a:latin typeface="Cambria" panose="02040503050406030204" pitchFamily="18" charset="0"/>
              </a:defRPr>
            </a:lvl1pPr>
          </a:lstStyle>
          <a:p>
            <a:r>
              <a:rPr lang="en-US" dirty="0"/>
              <a:t>Click to edit Master title style</a:t>
            </a:r>
          </a:p>
        </p:txBody>
      </p:sp>
      <p:sp>
        <p:nvSpPr>
          <p:cNvPr id="3" name="Subtitle 2"/>
          <p:cNvSpPr>
            <a:spLocks noGrp="1"/>
          </p:cNvSpPr>
          <p:nvPr>
            <p:ph type="subTitle" idx="1"/>
          </p:nvPr>
        </p:nvSpPr>
        <p:spPr>
          <a:xfrm>
            <a:off x="1295400" y="3581400"/>
            <a:ext cx="7772400" cy="762000"/>
          </a:xfrm>
          <a:solidFill>
            <a:srgbClr val="FFC000"/>
          </a:solidFill>
        </p:spPr>
        <p:txBody>
          <a:bodyPr anchor="ctr"/>
          <a:lstStyle>
            <a:lvl1pPr marL="0" indent="0" algn="l">
              <a:buNone/>
              <a:defRPr b="1">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TextBox 4"/>
          <p:cNvSpPr txBox="1"/>
          <p:nvPr userDrawn="1"/>
        </p:nvSpPr>
        <p:spPr>
          <a:xfrm>
            <a:off x="1295400" y="5105400"/>
            <a:ext cx="7848600" cy="1184940"/>
          </a:xfrm>
          <a:prstGeom prst="rect">
            <a:avLst/>
          </a:prstGeom>
          <a:noFill/>
        </p:spPr>
        <p:txBody>
          <a:bodyPr wrap="square" rtlCol="0">
            <a:spAutoFit/>
          </a:bodyPr>
          <a:lstStyle/>
          <a:p>
            <a:pPr algn="ctr">
              <a:lnSpc>
                <a:spcPts val="3300"/>
              </a:lnSpc>
            </a:pPr>
            <a:r>
              <a:rPr lang="en-IN" sz="3600" b="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Presidency College</a:t>
            </a:r>
          </a:p>
          <a:p>
            <a:pPr algn="ctr">
              <a:lnSpc>
                <a:spcPts val="3300"/>
              </a:lnSpc>
            </a:pPr>
            <a:r>
              <a:rPr lang="en-IN" sz="1600" b="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Hebbal – Kempapura, Bengaluru</a:t>
            </a:r>
            <a:r>
              <a:rPr lang="en-IN" sz="1600" b="0"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 560024</a:t>
            </a:r>
          </a:p>
          <a:p>
            <a:pPr algn="ctr">
              <a:lnSpc>
                <a:spcPct val="100000"/>
              </a:lnSpc>
            </a:pPr>
            <a:r>
              <a:rPr lang="en-IN" sz="1600" b="0" i="1"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www.presidencycollege.ac.in</a:t>
            </a:r>
            <a:r>
              <a:rPr lang="en-IN"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endParaRPr lang="en-US"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cxnSp>
        <p:nvCxnSpPr>
          <p:cNvPr id="7" name="Straight Connector 6"/>
          <p:cNvCxnSpPr/>
          <p:nvPr userDrawn="1"/>
        </p:nvCxnSpPr>
        <p:spPr>
          <a:xfrm>
            <a:off x="3200400" y="5638800"/>
            <a:ext cx="3986350" cy="0"/>
          </a:xfrm>
          <a:prstGeom prst="line">
            <a:avLst/>
          </a:prstGeom>
          <a:ln w="38100">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199" cy="838200"/>
          </a:xfrm>
          <a:ln>
            <a:noFill/>
          </a:ln>
        </p:spPr>
        <p:txBody>
          <a:bodyPr>
            <a:normAutofit/>
          </a:bodyPr>
          <a:lstStyle>
            <a:lvl1pPr algn="l">
              <a:defRPr sz="2700"/>
            </a:lvl1pPr>
          </a:lstStyle>
          <a:p>
            <a:r>
              <a:rPr lang="en-US" dirty="0"/>
              <a:t>Click to edit Master title style</a:t>
            </a:r>
            <a:endParaRPr lang="en-IN" dirty="0"/>
          </a:p>
        </p:txBody>
      </p:sp>
      <p:sp>
        <p:nvSpPr>
          <p:cNvPr id="3" name="Content Placeholder 2"/>
          <p:cNvSpPr>
            <a:spLocks noGrp="1"/>
          </p:cNvSpPr>
          <p:nvPr>
            <p:ph idx="1"/>
          </p:nvPr>
        </p:nvSpPr>
        <p:spPr>
          <a:xfrm>
            <a:off x="1219200" y="1219201"/>
            <a:ext cx="7696198" cy="52577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5" name="Straight Connector 4"/>
          <p:cNvCxnSpPr/>
          <p:nvPr userDrawn="1"/>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ectangle 31"/>
          <p:cNvSpPr/>
          <p:nvPr userDrawn="1"/>
        </p:nvSpPr>
        <p:spPr>
          <a:xfrm>
            <a:off x="0" y="0"/>
            <a:ext cx="1219200" cy="6858000"/>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00823" y="228600"/>
            <a:ext cx="7790777" cy="1143000"/>
          </a:xfrm>
          <a:prstGeom prst="rect">
            <a:avLst/>
          </a:prstGeom>
          <a:ln>
            <a:no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0823" y="1448475"/>
            <a:ext cx="7790777" cy="46468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 name="Straight Connector 13"/>
          <p:cNvCxnSpPr/>
          <p:nvPr userDrawn="1"/>
        </p:nvCxnSpPr>
        <p:spPr>
          <a:xfrm>
            <a:off x="1049958" y="6629738"/>
            <a:ext cx="7789242" cy="338"/>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userDrawn="1"/>
        </p:nvSpPr>
        <p:spPr>
          <a:xfrm rot="15660000" flipH="1">
            <a:off x="8343562" y="6363038"/>
            <a:ext cx="533400" cy="533400"/>
          </a:xfrm>
          <a:prstGeom prst="triangle">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userDrawn="1"/>
        </p:nvSpPr>
        <p:spPr>
          <a:xfrm rot="15660000" flipH="1">
            <a:off x="8495962" y="6133762"/>
            <a:ext cx="533400" cy="533400"/>
          </a:xfrm>
          <a:prstGeom prst="triangle">
            <a:avLst>
              <a:gd name="adj" fmla="val 0"/>
            </a:avLst>
          </a:prstGeom>
          <a:solidFill>
            <a:srgbClr val="000050"/>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userDrawn="1"/>
        </p:nvSpPr>
        <p:spPr>
          <a:xfrm rot="15660000" flipH="1">
            <a:off x="8374010" y="6286163"/>
            <a:ext cx="533400" cy="533400"/>
          </a:xfrm>
          <a:prstGeom prst="triangle">
            <a:avLst>
              <a:gd name="adj" fmla="val 0"/>
            </a:avLst>
          </a:prstGeom>
          <a:solidFill>
            <a:srgbClr val="FFD54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8591" y="114042"/>
            <a:ext cx="894162" cy="811950"/>
          </a:xfrm>
          <a:prstGeom prst="rect">
            <a:avLst/>
          </a:prstGeom>
        </p:spPr>
      </p:pic>
      <p:sp>
        <p:nvSpPr>
          <p:cNvPr id="4" name="TextBox 3"/>
          <p:cNvSpPr txBox="1"/>
          <p:nvPr userDrawn="1"/>
        </p:nvSpPr>
        <p:spPr>
          <a:xfrm>
            <a:off x="-46997" y="3198167"/>
            <a:ext cx="1330412" cy="461665"/>
          </a:xfrm>
          <a:prstGeom prst="rect">
            <a:avLst/>
          </a:prstGeom>
          <a:noFill/>
        </p:spPr>
        <p:txBody>
          <a:bodyPr wrap="square" rtlCol="0">
            <a:spAutoFit/>
          </a:bodyPr>
          <a:lstStyle/>
          <a:p>
            <a:pPr algn="ctr"/>
            <a:r>
              <a:rPr lang="en-IN" sz="1200" b="1" i="1" dirty="0">
                <a:solidFill>
                  <a:srgbClr val="C00000"/>
                </a:solidFill>
                <a:latin typeface="Cambria" panose="02040503050406030204" pitchFamily="18" charset="0"/>
              </a:rPr>
              <a:t>Reaccredited</a:t>
            </a:r>
            <a:r>
              <a:rPr lang="en-IN" sz="1200" b="1" i="1" baseline="0" dirty="0">
                <a:solidFill>
                  <a:srgbClr val="C00000"/>
                </a:solidFill>
                <a:latin typeface="Cambria" panose="02040503050406030204" pitchFamily="18" charset="0"/>
              </a:rPr>
              <a:t> by NAAC with A+</a:t>
            </a:r>
            <a:endParaRPr lang="en-US" sz="1200" b="1" i="1" dirty="0">
              <a:solidFill>
                <a:srgbClr val="C00000"/>
              </a:solidFill>
              <a:latin typeface="Cambria" panose="02040503050406030204" pitchFamily="18" charset="0"/>
            </a:endParaRPr>
          </a:p>
        </p:txBody>
      </p:sp>
      <p:pic>
        <p:nvPicPr>
          <p:cNvPr id="13" name="Picture 12"/>
          <p:cNvPicPr/>
          <p:nvPr userDrawn="1"/>
        </p:nvPicPr>
        <p:blipFill>
          <a:blip r:embed="rId5">
            <a:extLst>
              <a:ext uri="{28A0092B-C50C-407E-A947-70E740481C1C}">
                <a14:useLocalDpi xmlns:a14="http://schemas.microsoft.com/office/drawing/2010/main" val="0"/>
              </a:ext>
            </a:extLst>
          </a:blip>
          <a:stretch>
            <a:fillRect/>
          </a:stretch>
        </p:blipFill>
        <p:spPr>
          <a:xfrm>
            <a:off x="181311" y="5316483"/>
            <a:ext cx="838199" cy="1576133"/>
          </a:xfrm>
          <a:prstGeom prst="rect">
            <a:avLst/>
          </a:prstGeom>
        </p:spPr>
      </p:pic>
      <p:sp>
        <p:nvSpPr>
          <p:cNvPr id="15" name="Text Box 1073741934"/>
          <p:cNvSpPr txBox="1"/>
          <p:nvPr userDrawn="1"/>
        </p:nvSpPr>
        <p:spPr>
          <a:xfrm>
            <a:off x="181311" y="4876800"/>
            <a:ext cx="838201" cy="457200"/>
          </a:xfrm>
          <a:prstGeom prst="rect">
            <a:avLst/>
          </a:prstGeom>
          <a:solidFill>
            <a:schemeClr val="accent6">
              <a:lumMod val="5000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000" b="1" dirty="0">
                <a:solidFill>
                  <a:srgbClr val="FFFFFF"/>
                </a:solidFill>
                <a:effectLst/>
                <a:latin typeface="Cambria" panose="02040503050406030204" pitchFamily="18" charset="0"/>
                <a:ea typeface="Arial" panose="020B0604020202020204" pitchFamily="34" charset="0"/>
              </a:rPr>
              <a:t>Presidency    Group</a:t>
            </a:r>
            <a:endParaRPr lang="en-US" sz="1000" dirty="0">
              <a:solidFill>
                <a:srgbClr val="000000"/>
              </a:solidFill>
              <a:effectLst/>
              <a:latin typeface="Arial" panose="020B0604020202020204" pitchFamily="34" charset="0"/>
              <a:ea typeface="Arial" panose="020B0604020202020204" pitchFamily="34" charset="0"/>
            </a:endParaRPr>
          </a:p>
        </p:txBody>
      </p:sp>
      <p:sp>
        <p:nvSpPr>
          <p:cNvPr id="16" name="TextBox 15"/>
          <p:cNvSpPr txBox="1"/>
          <p:nvPr userDrawn="1"/>
        </p:nvSpPr>
        <p:spPr>
          <a:xfrm>
            <a:off x="23468" y="895814"/>
            <a:ext cx="1153886" cy="523220"/>
          </a:xfrm>
          <a:prstGeom prst="rect">
            <a:avLst/>
          </a:prstGeom>
          <a:noFill/>
        </p:spPr>
        <p:txBody>
          <a:bodyPr wrap="square" rtlCol="0">
            <a:spAutoFit/>
          </a:bodyPr>
          <a:lstStyle/>
          <a:p>
            <a:pPr algn="ctr"/>
            <a:r>
              <a:rPr lang="en-IN" sz="1400" b="1" dirty="0">
                <a:solidFill>
                  <a:srgbClr val="000066"/>
                </a:solidFill>
                <a:latin typeface="Cambria" panose="02040503050406030204" pitchFamily="18" charset="0"/>
              </a:rPr>
              <a:t>Presidency College</a:t>
            </a:r>
            <a:endParaRPr lang="en-US" sz="1400" b="1" dirty="0">
              <a:solidFill>
                <a:srgbClr val="000066"/>
              </a:solidFill>
              <a:latin typeface="Cambria" panose="02040503050406030204" pitchFamily="18" charset="0"/>
            </a:endParaRPr>
          </a:p>
        </p:txBody>
      </p:sp>
      <p:pic>
        <p:nvPicPr>
          <p:cNvPr id="17" name="Picture 16"/>
          <p:cNvPicPr>
            <a:picLocks noChangeAspect="1"/>
          </p:cNvPicPr>
          <p:nvPr userDrawn="1"/>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2112" b="-1"/>
          <a:stretch/>
        </p:blipFill>
        <p:spPr>
          <a:xfrm>
            <a:off x="148069" y="2209800"/>
            <a:ext cx="940281" cy="843164"/>
          </a:xfrm>
          <a:prstGeom prst="rect">
            <a:avLst/>
          </a:prstGeom>
        </p:spPr>
      </p:pic>
      <p:cxnSp>
        <p:nvCxnSpPr>
          <p:cNvPr id="28" name="Straight Connector 27"/>
          <p:cNvCxnSpPr/>
          <p:nvPr userDrawn="1"/>
        </p:nvCxnSpPr>
        <p:spPr>
          <a:xfrm>
            <a:off x="0" y="6629738"/>
            <a:ext cx="148069" cy="676"/>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548585"/>
      </p:ext>
    </p:extLst>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l" defTabSz="914400" rtl="0" eaLnBrk="1" latinLnBrk="0" hangingPunct="1">
        <a:spcBef>
          <a:spcPct val="0"/>
        </a:spcBef>
        <a:buNone/>
        <a:defRPr sz="3600" b="1" kern="1200">
          <a:solidFill>
            <a:srgbClr val="00005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743200"/>
            <a:ext cx="7848599" cy="685800"/>
          </a:xfrm>
        </p:spPr>
        <p:txBody>
          <a:bodyPr>
            <a:noAutofit/>
          </a:bodyPr>
          <a:lstStyle/>
          <a:p>
            <a:pPr>
              <a:lnSpc>
                <a:spcPct val="150000"/>
              </a:lnSpc>
            </a:pPr>
            <a:r>
              <a:rPr lang="en-US" sz="3200" b="0" dirty="0" smtClean="0"/>
              <a:t>Data Structure  -Arrays</a:t>
            </a:r>
            <a:endParaRPr lang="en-IN" sz="3000" dirty="0"/>
          </a:p>
        </p:txBody>
      </p:sp>
      <p:sp>
        <p:nvSpPr>
          <p:cNvPr id="4" name="TextBox 3">
            <a:extLst>
              <a:ext uri="{FF2B5EF4-FFF2-40B4-BE49-F238E27FC236}">
                <a16:creationId xmlns="" xmlns:a16="http://schemas.microsoft.com/office/drawing/2014/main" id="{A1B6C78F-676C-4153-A7C3-40928DC56075}"/>
              </a:ext>
            </a:extLst>
          </p:cNvPr>
          <p:cNvSpPr txBox="1"/>
          <p:nvPr/>
        </p:nvSpPr>
        <p:spPr>
          <a:xfrm>
            <a:off x="1295400" y="3655665"/>
            <a:ext cx="7848600" cy="400110"/>
          </a:xfrm>
          <a:prstGeom prst="rect">
            <a:avLst/>
          </a:prstGeom>
          <a:solidFill>
            <a:srgbClr val="FFC000"/>
          </a:solidFill>
        </p:spPr>
        <p:txBody>
          <a:bodyPr wrap="square" rtlCol="0" anchor="ctr">
            <a:spAutoFit/>
          </a:bodyPr>
          <a:lstStyle/>
          <a:p>
            <a:endParaRPr lang="en-US" sz="2000" b="1" i="1" dirty="0">
              <a:latin typeface="Cambria" panose="02040503050406030204" pitchFamily="18" charset="0"/>
            </a:endParaRPr>
          </a:p>
        </p:txBody>
      </p:sp>
      <p:sp>
        <p:nvSpPr>
          <p:cNvPr id="5" name="Subtitle 2"/>
          <p:cNvSpPr>
            <a:spLocks noGrp="1"/>
          </p:cNvSpPr>
          <p:nvPr>
            <p:ph type="subTitle" idx="1"/>
          </p:nvPr>
        </p:nvSpPr>
        <p:spPr>
          <a:xfrm>
            <a:off x="1295400" y="3581400"/>
            <a:ext cx="7772400" cy="762000"/>
          </a:xfrm>
        </p:spPr>
        <p:txBody>
          <a:bodyPr/>
          <a:lstStyle/>
          <a:p>
            <a:r>
              <a:rPr lang="en-US" sz="2400" dirty="0" smtClean="0"/>
              <a:t>Prepared By  </a:t>
            </a:r>
            <a:r>
              <a:rPr lang="en-US" dirty="0" smtClean="0"/>
              <a:t>Mr . Venkatesh H</a:t>
            </a:r>
            <a:endParaRPr lang="en-US" dirty="0"/>
          </a:p>
        </p:txBody>
      </p:sp>
    </p:spTree>
    <p:extLst>
      <p:ext uri="{BB962C8B-B14F-4D97-AF65-F5344CB8AC3E}">
        <p14:creationId xmlns:p14="http://schemas.microsoft.com/office/powerpoint/2010/main" val="3987886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295400" y="2286004"/>
            <a:ext cx="7633742" cy="35935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Gill Sans MT" pitchFamily="34" charset="0"/>
              </a:rPr>
              <a:t>Given any value of </a:t>
            </a:r>
            <a:r>
              <a:rPr lang="en-US" sz="2000" b="1" dirty="0" smtClean="0">
                <a:solidFill>
                  <a:srgbClr val="FF0000"/>
                </a:solidFill>
                <a:latin typeface="Gill Sans MT" pitchFamily="34" charset="0"/>
              </a:rPr>
              <a:t>K</a:t>
            </a:r>
            <a:r>
              <a:rPr lang="en-US" sz="2000" dirty="0" smtClean="0">
                <a:latin typeface="Gill Sans MT" pitchFamily="34" charset="0"/>
              </a:rPr>
              <a:t>, time to calculate </a:t>
            </a:r>
            <a:r>
              <a:rPr lang="en-US" sz="2000" b="1" dirty="0" smtClean="0">
                <a:solidFill>
                  <a:srgbClr val="FF0000"/>
                </a:solidFill>
                <a:latin typeface="Gill Sans MT" pitchFamily="34" charset="0"/>
              </a:rPr>
              <a:t>LOC(LA[K]) </a:t>
            </a:r>
            <a:r>
              <a:rPr lang="en-US" sz="2000" dirty="0" smtClean="0">
                <a:latin typeface="Gill Sans MT" pitchFamily="34" charset="0"/>
              </a:rPr>
              <a:t>is same</a:t>
            </a:r>
          </a:p>
          <a:p>
            <a:r>
              <a:rPr lang="en-US" sz="2000" dirty="0" smtClean="0">
                <a:latin typeface="Gill Sans MT" pitchFamily="34" charset="0"/>
              </a:rPr>
              <a:t>Given any subscript </a:t>
            </a:r>
            <a:r>
              <a:rPr lang="en-US" sz="2000" b="1" dirty="0" smtClean="0">
                <a:solidFill>
                  <a:srgbClr val="FF0000"/>
                </a:solidFill>
                <a:latin typeface="Gill Sans MT" pitchFamily="34" charset="0"/>
              </a:rPr>
              <a:t>K</a:t>
            </a:r>
            <a:r>
              <a:rPr lang="en-US" sz="2000" dirty="0" smtClean="0">
                <a:latin typeface="Gill Sans MT" pitchFamily="34" charset="0"/>
              </a:rPr>
              <a:t> one can access and locate  the content of  </a:t>
            </a:r>
            <a:r>
              <a:rPr lang="en-US" sz="2000" b="1" dirty="0" smtClean="0">
                <a:solidFill>
                  <a:srgbClr val="FF0000"/>
                </a:solidFill>
                <a:latin typeface="Gill Sans MT" pitchFamily="34" charset="0"/>
              </a:rPr>
              <a:t>LA[K]</a:t>
            </a:r>
            <a:r>
              <a:rPr lang="en-US" sz="2000" dirty="0" smtClean="0">
                <a:latin typeface="Gill Sans MT" pitchFamily="34" charset="0"/>
              </a:rPr>
              <a:t> without scanning any other element of </a:t>
            </a:r>
            <a:r>
              <a:rPr lang="en-US" sz="2000" b="1" dirty="0" smtClean="0">
                <a:solidFill>
                  <a:srgbClr val="FF0000"/>
                </a:solidFill>
                <a:latin typeface="Gill Sans MT" pitchFamily="34" charset="0"/>
              </a:rPr>
              <a:t>LA</a:t>
            </a:r>
            <a:r>
              <a:rPr lang="en-US" sz="2000" dirty="0" smtClean="0">
                <a:latin typeface="Gill Sans MT" pitchFamily="34" charset="0"/>
              </a:rPr>
              <a:t>  </a:t>
            </a:r>
          </a:p>
          <a:p>
            <a:r>
              <a:rPr lang="en-US" sz="2000" dirty="0" smtClean="0">
                <a:latin typeface="Gill Sans MT" pitchFamily="34" charset="0"/>
              </a:rPr>
              <a:t>A collection </a:t>
            </a:r>
            <a:r>
              <a:rPr lang="en-US" sz="2000" b="1" dirty="0" smtClean="0">
                <a:solidFill>
                  <a:srgbClr val="FF0000"/>
                </a:solidFill>
                <a:latin typeface="Gill Sans MT" pitchFamily="34" charset="0"/>
              </a:rPr>
              <a:t>A</a:t>
            </a:r>
            <a:r>
              <a:rPr lang="en-US" sz="2000" dirty="0" smtClean="0">
                <a:latin typeface="Gill Sans MT" pitchFamily="34" charset="0"/>
              </a:rPr>
              <a:t> of data element is said to be index if any element of </a:t>
            </a:r>
            <a:r>
              <a:rPr lang="en-US" sz="2000" b="1" dirty="0" smtClean="0">
                <a:solidFill>
                  <a:srgbClr val="FF0000"/>
                </a:solidFill>
                <a:latin typeface="Gill Sans MT" pitchFamily="34" charset="0"/>
              </a:rPr>
              <a:t>A</a:t>
            </a:r>
            <a:r>
              <a:rPr lang="en-US" sz="2000" dirty="0" smtClean="0">
                <a:latin typeface="Gill Sans MT" pitchFamily="34" charset="0"/>
              </a:rPr>
              <a:t> called </a:t>
            </a:r>
            <a:r>
              <a:rPr lang="en-US" sz="2000" b="1" dirty="0" err="1" smtClean="0">
                <a:solidFill>
                  <a:srgbClr val="FF0000"/>
                </a:solidFill>
                <a:latin typeface="Gill Sans MT" pitchFamily="34" charset="0"/>
              </a:rPr>
              <a:t>A</a:t>
            </a:r>
            <a:r>
              <a:rPr lang="en-US" sz="2000" b="1" baseline="-25000" dirty="0" err="1" smtClean="0">
                <a:solidFill>
                  <a:srgbClr val="FF0000"/>
                </a:solidFill>
                <a:latin typeface="Gill Sans MT" pitchFamily="34" charset="0"/>
              </a:rPr>
              <a:t>k</a:t>
            </a:r>
            <a:r>
              <a:rPr lang="en-US" sz="2000" dirty="0" smtClean="0">
                <a:latin typeface="Gill Sans MT" pitchFamily="34" charset="0"/>
              </a:rPr>
              <a:t> can be located and processed in time that  is independent of </a:t>
            </a:r>
            <a:r>
              <a:rPr lang="en-US" sz="2000" b="1" dirty="0" smtClean="0">
                <a:solidFill>
                  <a:srgbClr val="FF0000"/>
                </a:solidFill>
                <a:latin typeface="Gill Sans MT" pitchFamily="34" charset="0"/>
              </a:rPr>
              <a:t>K</a:t>
            </a:r>
            <a:r>
              <a:rPr lang="en-US" sz="2000" dirty="0" smtClean="0">
                <a:latin typeface="Gill Sans MT" pitchFamily="34" charset="0"/>
              </a:rPr>
              <a:t> </a:t>
            </a:r>
          </a:p>
          <a:p>
            <a:endParaRPr lang="en-IN" dirty="0" smtClean="0"/>
          </a:p>
          <a:p>
            <a:endParaRPr lang="en-US" dirty="0"/>
          </a:p>
        </p:txBody>
      </p:sp>
      <p:sp>
        <p:nvSpPr>
          <p:cNvPr id="10" name="Rectangle 9"/>
          <p:cNvSpPr/>
          <p:nvPr/>
        </p:nvSpPr>
        <p:spPr>
          <a:xfrm>
            <a:off x="1295400" y="1295400"/>
            <a:ext cx="7696200" cy="584775"/>
          </a:xfrm>
          <a:prstGeom prst="rect">
            <a:avLst/>
          </a:prstGeom>
        </p:spPr>
        <p:txBody>
          <a:bodyPr wrap="square">
            <a:spAutoFit/>
          </a:bodyPr>
          <a:lstStyle/>
          <a:p>
            <a:r>
              <a:rPr lang="en-US" sz="3200" dirty="0">
                <a:latin typeface="Gill Sans MT" pitchFamily="34" charset="0"/>
              </a:rPr>
              <a:t>Representation of Linear Array in Memory</a:t>
            </a:r>
            <a:endParaRPr lang="en-IN" sz="3200" dirty="0">
              <a:latin typeface="Gill Sans MT" pitchFamily="34" charset="0"/>
            </a:endParaRPr>
          </a:p>
        </p:txBody>
      </p:sp>
    </p:spTree>
    <p:extLst>
      <p:ext uri="{BB962C8B-B14F-4D97-AF65-F5344CB8AC3E}">
        <p14:creationId xmlns:p14="http://schemas.microsoft.com/office/powerpoint/2010/main" val="335963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Array </a:t>
            </a:r>
            <a:r>
              <a:rPr lang="en-IN" dirty="0" smtClean="0"/>
              <a:t>as </a:t>
            </a:r>
            <a:r>
              <a:rPr lang="en-IN" dirty="0"/>
              <a:t>Abstract Data </a:t>
            </a:r>
            <a:r>
              <a:rPr lang="en-IN" dirty="0" smtClean="0"/>
              <a:t>Type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a:t>The array is an </a:t>
            </a:r>
            <a:r>
              <a:rPr lang="en-IN" sz="2000" b="1" dirty="0"/>
              <a:t>abstract data type (ADT) </a:t>
            </a:r>
            <a:r>
              <a:rPr lang="en-IN" sz="2000" dirty="0"/>
              <a:t>that holds a collection of elements accessible by an index.</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algn="just">
              <a:buFont typeface="Wingdings" pitchFamily="2" charset="2"/>
              <a:buChar char="ü"/>
            </a:pPr>
            <a:r>
              <a:rPr lang="en-IN" sz="1900" dirty="0"/>
              <a:t>The elements stored in an array can be anything from primitives types such as integers to more complex types like instances of classes.</a:t>
            </a:r>
          </a:p>
          <a:p>
            <a:pPr algn="just">
              <a:buFont typeface="Wingdings" pitchFamily="2" charset="2"/>
              <a:buChar char="ü"/>
            </a:pPr>
            <a:r>
              <a:rPr lang="en-IN" sz="1900" dirty="0"/>
              <a:t>An element is stored in a given index and they can be retrieved at a later time by specifying the same index.</a:t>
            </a:r>
          </a:p>
          <a:p>
            <a:pPr algn="just">
              <a:buFont typeface="Wingdings" pitchFamily="2" charset="2"/>
              <a:buChar char="ü"/>
            </a:pPr>
            <a:r>
              <a:rPr lang="en-IN" sz="1900" dirty="0"/>
              <a:t>The Array (ADT) have one property, they store and retrieve elements using an index. The array (ADT) is usually implemented by an Array (Data Structure).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57632"/>
            <a:ext cx="553832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383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Memory Representations of Array</a:t>
            </a:r>
            <a:r>
              <a:rPr lang="en-IN" dirty="0" smtClean="0"/>
              <a:t>:</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7696200" cy="2448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95400" y="3810000"/>
            <a:ext cx="7772400" cy="1323439"/>
          </a:xfrm>
          <a:prstGeom prst="rect">
            <a:avLst/>
          </a:prstGeom>
        </p:spPr>
        <p:txBody>
          <a:bodyPr wrap="square">
            <a:spAutoFit/>
          </a:bodyPr>
          <a:lstStyle/>
          <a:p>
            <a:pPr marL="285750" indent="-285750" algn="just">
              <a:buFont typeface="Wingdings" pitchFamily="2" charset="2"/>
              <a:buChar char="ü"/>
            </a:pPr>
            <a:r>
              <a:rPr lang="en-IN" sz="1600" dirty="0">
                <a:latin typeface="Cambria" pitchFamily="18" charset="0"/>
                <a:ea typeface="Cambria" pitchFamily="18" charset="0"/>
              </a:rPr>
              <a:t>Elements in an array are stored in contiguous memory locations.</a:t>
            </a:r>
          </a:p>
          <a:p>
            <a:pPr marL="285750" indent="-285750" algn="just">
              <a:buFont typeface="Wingdings" pitchFamily="2" charset="2"/>
              <a:buChar char="ü"/>
            </a:pPr>
            <a:r>
              <a:rPr lang="en-IN" sz="1600" dirty="0">
                <a:latin typeface="Cambria" pitchFamily="18" charset="0"/>
                <a:ea typeface="Cambria" pitchFamily="18" charset="0"/>
              </a:rPr>
              <a:t>Elements in an array can be accessed using the base address in constant time → O (1).</a:t>
            </a:r>
          </a:p>
          <a:p>
            <a:pPr marL="285750" indent="-285750" algn="just">
              <a:buFont typeface="Wingdings" pitchFamily="2" charset="2"/>
              <a:buChar char="ü"/>
            </a:pPr>
            <a:r>
              <a:rPr lang="en-IN" sz="1600" dirty="0">
                <a:latin typeface="Cambria" pitchFamily="18" charset="0"/>
                <a:ea typeface="Cambria" pitchFamily="18" charset="0"/>
              </a:rPr>
              <a:t>Although changing the size of an array is not possible, one can always reallocate it to some bigger memory location. Therefore resizing in an array is a costly operation.</a:t>
            </a:r>
          </a:p>
        </p:txBody>
      </p:sp>
    </p:spTree>
    <p:extLst>
      <p:ext uri="{BB962C8B-B14F-4D97-AF65-F5344CB8AC3E}">
        <p14:creationId xmlns:p14="http://schemas.microsoft.com/office/powerpoint/2010/main" val="2632254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a:t>Advantages</a:t>
            </a:r>
          </a:p>
          <a:p>
            <a:pPr algn="just">
              <a:buFont typeface="Wingdings" pitchFamily="2" charset="2"/>
              <a:buChar char="ü"/>
            </a:pPr>
            <a:r>
              <a:rPr lang="en-IN" sz="2000" dirty="0"/>
              <a:t>Fast, random access of items or elements.</a:t>
            </a:r>
          </a:p>
          <a:p>
            <a:pPr algn="just">
              <a:buFont typeface="Wingdings" pitchFamily="2" charset="2"/>
              <a:buChar char="ü"/>
            </a:pPr>
            <a:r>
              <a:rPr lang="en-IN" sz="2000" dirty="0"/>
              <a:t>Very memory efficient, very little memory is needed other than that needed to store the contents</a:t>
            </a:r>
            <a:r>
              <a:rPr lang="en-IN" sz="2000" dirty="0" smtClean="0"/>
              <a:t>.</a:t>
            </a:r>
          </a:p>
          <a:p>
            <a:pPr marL="0" indent="0" algn="just">
              <a:buNone/>
            </a:pPr>
            <a:endParaRPr lang="en-IN" sz="2000" dirty="0"/>
          </a:p>
          <a:p>
            <a:pPr marL="0" indent="0" algn="just">
              <a:buNone/>
            </a:pPr>
            <a:r>
              <a:rPr lang="en-IN" sz="2000" b="1" dirty="0"/>
              <a:t>Disadvantages</a:t>
            </a:r>
          </a:p>
          <a:p>
            <a:pPr algn="just">
              <a:buFont typeface="Wingdings" pitchFamily="2" charset="2"/>
              <a:buChar char="ü"/>
            </a:pPr>
            <a:r>
              <a:rPr lang="en-IN" sz="2000" dirty="0"/>
              <a:t>Slow insertion and deletion of elements</a:t>
            </a:r>
          </a:p>
          <a:p>
            <a:pPr algn="just">
              <a:buFont typeface="Wingdings" pitchFamily="2" charset="2"/>
              <a:buChar char="ü"/>
            </a:pPr>
            <a:r>
              <a:rPr lang="en-IN" sz="2000" dirty="0"/>
              <a:t>Array size must be known when the array is created and is fixed (</a:t>
            </a:r>
            <a:r>
              <a:rPr lang="en-IN" sz="2000"/>
              <a:t>static</a:t>
            </a:r>
            <a:r>
              <a:rPr lang="en-IN" sz="2000" smtClean="0"/>
              <a:t>).</a:t>
            </a:r>
            <a:endParaRPr lang="en-IN" sz="2000" dirty="0"/>
          </a:p>
        </p:txBody>
      </p:sp>
    </p:spTree>
    <p:extLst>
      <p:ext uri="{BB962C8B-B14F-4D97-AF65-F5344CB8AC3E}">
        <p14:creationId xmlns:p14="http://schemas.microsoft.com/office/powerpoint/2010/main" val="3323446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Operations on linear arrays</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a:t>We can perform various operations on a linear array</a:t>
            </a:r>
            <a:r>
              <a:rPr lang="en-IN" sz="2000" dirty="0" smtClean="0"/>
              <a:t>:</a:t>
            </a:r>
          </a:p>
          <a:p>
            <a:pPr marL="0" indent="0" algn="just">
              <a:buNone/>
            </a:pPr>
            <a:endParaRPr lang="en-IN" sz="2000" dirty="0"/>
          </a:p>
          <a:p>
            <a:pPr marL="0" indent="0" algn="just">
              <a:buNone/>
            </a:pPr>
            <a:r>
              <a:rPr lang="en-IN" sz="2000" b="1" dirty="0"/>
              <a:t>Traversing-</a:t>
            </a:r>
            <a:r>
              <a:rPr lang="en-IN" sz="2000" dirty="0"/>
              <a:t>  processing each element of the array list.</a:t>
            </a:r>
          </a:p>
          <a:p>
            <a:pPr marL="0" indent="0" algn="just">
              <a:buNone/>
            </a:pPr>
            <a:r>
              <a:rPr lang="en-IN" sz="2000" b="1" dirty="0"/>
              <a:t>Inserting-</a:t>
            </a:r>
            <a:r>
              <a:rPr lang="en-IN" sz="2000" dirty="0"/>
              <a:t> adding new elements in the array list.</a:t>
            </a:r>
          </a:p>
          <a:p>
            <a:pPr marL="0" indent="0" algn="just">
              <a:buNone/>
            </a:pPr>
            <a:r>
              <a:rPr lang="en-IN" sz="2000" b="1" dirty="0"/>
              <a:t>Deleting-</a:t>
            </a:r>
            <a:r>
              <a:rPr lang="en-IN" sz="2000" dirty="0"/>
              <a:t> removing an element from the array list.</a:t>
            </a:r>
          </a:p>
          <a:p>
            <a:pPr marL="0" indent="0" algn="just">
              <a:buNone/>
            </a:pPr>
            <a:r>
              <a:rPr lang="en-IN" sz="2000" b="1" dirty="0"/>
              <a:t>Sorting-</a:t>
            </a:r>
            <a:r>
              <a:rPr lang="en-IN" sz="2000" dirty="0"/>
              <a:t> arranging the elements of the list in some sorting order.</a:t>
            </a:r>
          </a:p>
          <a:p>
            <a:pPr marL="0" indent="0" algn="just">
              <a:buNone/>
            </a:pPr>
            <a:r>
              <a:rPr lang="en-IN" sz="2000" b="1" dirty="0"/>
              <a:t>Merging-</a:t>
            </a:r>
            <a:r>
              <a:rPr lang="en-IN" sz="2000" dirty="0"/>
              <a:t> combining the elements of two array lists in a single array list.</a:t>
            </a:r>
          </a:p>
        </p:txBody>
      </p:sp>
    </p:spTree>
    <p:extLst>
      <p:ext uri="{BB962C8B-B14F-4D97-AF65-F5344CB8AC3E}">
        <p14:creationId xmlns:p14="http://schemas.microsoft.com/office/powerpoint/2010/main" val="2485216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26972" y="762000"/>
            <a:ext cx="7633742" cy="1492132"/>
          </a:xfrm>
        </p:spPr>
        <p:txBody>
          <a:bodyPr/>
          <a:lstStyle/>
          <a:p>
            <a:r>
              <a:rPr lang="en-US" dirty="0" smtClean="0"/>
              <a:t>Traversing Linear Arrays</a:t>
            </a:r>
            <a:endParaRPr lang="en-US" dirty="0"/>
          </a:p>
        </p:txBody>
      </p:sp>
      <p:sp>
        <p:nvSpPr>
          <p:cNvPr id="5" name="Content Placeholder 2"/>
          <p:cNvSpPr>
            <a:spLocks noGrp="1"/>
          </p:cNvSpPr>
          <p:nvPr>
            <p:ph idx="1"/>
          </p:nvPr>
        </p:nvSpPr>
        <p:spPr>
          <a:xfrm>
            <a:off x="1226972" y="2665617"/>
            <a:ext cx="7633742" cy="3593591"/>
          </a:xfrm>
        </p:spPr>
        <p:txBody>
          <a:bodyPr/>
          <a:lstStyle/>
          <a:p>
            <a:r>
              <a:rPr lang="en-US" sz="2000" dirty="0" smtClean="0">
                <a:latin typeface="Gill Sans MT" pitchFamily="34" charset="0"/>
              </a:rPr>
              <a:t>Traversing is accessing and processing (aka visiting ) each element of the data structure exactly one</a:t>
            </a:r>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1049446271"/>
              </p:ext>
            </p:extLst>
          </p:nvPr>
        </p:nvGraphicFramePr>
        <p:xfrm>
          <a:off x="1645504" y="4451557"/>
          <a:ext cx="6096000" cy="370840"/>
        </p:xfrm>
        <a:graphic>
          <a:graphicData uri="http://schemas.openxmlformats.org/drawingml/2006/table">
            <a:tbl>
              <a:tblPr firstRow="1" bandRow="1">
                <a:tableStyleId>{7DF18680-E054-41AD-8BC1-D1AEF772440D}</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7" name="TextBox 6"/>
          <p:cNvSpPr txBox="1"/>
          <p:nvPr/>
        </p:nvSpPr>
        <p:spPr>
          <a:xfrm>
            <a:off x="7717702" y="4451557"/>
            <a:ext cx="1714512" cy="369332"/>
          </a:xfrm>
          <a:prstGeom prst="rect">
            <a:avLst/>
          </a:prstGeom>
          <a:noFill/>
        </p:spPr>
        <p:txBody>
          <a:bodyPr wrap="square" rtlCol="0">
            <a:spAutoFit/>
          </a:bodyPr>
          <a:lstStyle/>
          <a:p>
            <a:r>
              <a:rPr lang="en-US" dirty="0" smtClean="0"/>
              <a:t>•••</a:t>
            </a:r>
            <a:endParaRPr lang="en-US" dirty="0"/>
          </a:p>
        </p:txBody>
      </p:sp>
      <p:sp>
        <p:nvSpPr>
          <p:cNvPr id="8" name="TextBox 7"/>
          <p:cNvSpPr txBox="1"/>
          <p:nvPr/>
        </p:nvSpPr>
        <p:spPr>
          <a:xfrm>
            <a:off x="1359752" y="3909701"/>
            <a:ext cx="1857388" cy="369332"/>
          </a:xfrm>
          <a:prstGeom prst="rect">
            <a:avLst/>
          </a:prstGeom>
          <a:noFill/>
        </p:spPr>
        <p:txBody>
          <a:bodyPr wrap="square" rtlCol="0">
            <a:spAutoFit/>
          </a:bodyPr>
          <a:lstStyle/>
          <a:p>
            <a:r>
              <a:rPr lang="en-US" dirty="0" smtClean="0">
                <a:latin typeface="Gill Sans MT" pitchFamily="34" charset="0"/>
              </a:rPr>
              <a:t>Linear Array </a:t>
            </a:r>
            <a:endParaRPr lang="en-US" dirty="0">
              <a:latin typeface="Gill Sans MT" pitchFamily="34" charset="0"/>
            </a:endParaRPr>
          </a:p>
        </p:txBody>
      </p:sp>
    </p:spTree>
    <p:extLst>
      <p:ext uri="{BB962C8B-B14F-4D97-AF65-F5344CB8AC3E}">
        <p14:creationId xmlns:p14="http://schemas.microsoft.com/office/powerpoint/2010/main" val="2620754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26972" y="762000"/>
            <a:ext cx="7633742" cy="1492132"/>
          </a:xfrm>
        </p:spPr>
        <p:txBody>
          <a:bodyPr/>
          <a:lstStyle/>
          <a:p>
            <a:r>
              <a:rPr lang="en-US" dirty="0" smtClean="0"/>
              <a:t>Traversing Linear Arrays</a:t>
            </a:r>
            <a:endParaRPr lang="en-US" dirty="0"/>
          </a:p>
        </p:txBody>
      </p:sp>
      <p:sp>
        <p:nvSpPr>
          <p:cNvPr id="5" name="Content Placeholder 2"/>
          <p:cNvSpPr>
            <a:spLocks noGrp="1"/>
          </p:cNvSpPr>
          <p:nvPr>
            <p:ph idx="1"/>
          </p:nvPr>
        </p:nvSpPr>
        <p:spPr>
          <a:xfrm>
            <a:off x="1226972" y="2665617"/>
            <a:ext cx="7633742" cy="3593591"/>
          </a:xfrm>
        </p:spPr>
        <p:txBody>
          <a:bodyPr/>
          <a:lstStyle/>
          <a:p>
            <a:r>
              <a:rPr lang="en-US" sz="2000" dirty="0" smtClean="0">
                <a:latin typeface="Gill Sans MT" pitchFamily="34" charset="0"/>
              </a:rPr>
              <a:t>Traversing is accessing and processing (aka visiting ) each element of the data structure exactly one</a:t>
            </a:r>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714205171"/>
              </p:ext>
            </p:extLst>
          </p:nvPr>
        </p:nvGraphicFramePr>
        <p:xfrm>
          <a:off x="1645504" y="4451557"/>
          <a:ext cx="6096000" cy="370840"/>
        </p:xfrm>
        <a:graphic>
          <a:graphicData uri="http://schemas.openxmlformats.org/drawingml/2006/table">
            <a:tbl>
              <a:tblPr firstRow="1" bandRow="1">
                <a:tableStyleId>{7DF18680-E054-41AD-8BC1-D1AEF772440D}</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7" name="TextBox 6"/>
          <p:cNvSpPr txBox="1"/>
          <p:nvPr/>
        </p:nvSpPr>
        <p:spPr>
          <a:xfrm>
            <a:off x="7717702" y="4451557"/>
            <a:ext cx="1714512" cy="369332"/>
          </a:xfrm>
          <a:prstGeom prst="rect">
            <a:avLst/>
          </a:prstGeom>
          <a:noFill/>
        </p:spPr>
        <p:txBody>
          <a:bodyPr wrap="square" rtlCol="0">
            <a:spAutoFit/>
          </a:bodyPr>
          <a:lstStyle/>
          <a:p>
            <a:r>
              <a:rPr lang="en-US" dirty="0" smtClean="0"/>
              <a:t>•••</a:t>
            </a:r>
            <a:endParaRPr lang="en-US" dirty="0"/>
          </a:p>
        </p:txBody>
      </p:sp>
      <p:sp>
        <p:nvSpPr>
          <p:cNvPr id="8" name="TextBox 7"/>
          <p:cNvSpPr txBox="1"/>
          <p:nvPr/>
        </p:nvSpPr>
        <p:spPr>
          <a:xfrm>
            <a:off x="1359752" y="3909701"/>
            <a:ext cx="1857388" cy="369332"/>
          </a:xfrm>
          <a:prstGeom prst="rect">
            <a:avLst/>
          </a:prstGeom>
          <a:noFill/>
        </p:spPr>
        <p:txBody>
          <a:bodyPr wrap="square" rtlCol="0">
            <a:spAutoFit/>
          </a:bodyPr>
          <a:lstStyle/>
          <a:p>
            <a:r>
              <a:rPr lang="en-US" dirty="0" smtClean="0">
                <a:latin typeface="Gill Sans MT" pitchFamily="34" charset="0"/>
              </a:rPr>
              <a:t>Linear Array </a:t>
            </a:r>
            <a:endParaRPr lang="en-US" dirty="0">
              <a:latin typeface="Gill Sans MT" pitchFamily="34" charset="0"/>
            </a:endParaRPr>
          </a:p>
        </p:txBody>
      </p:sp>
      <p:cxnSp>
        <p:nvCxnSpPr>
          <p:cNvPr id="9" name="Straight Arrow Connector 8"/>
          <p:cNvCxnSpPr/>
          <p:nvPr/>
        </p:nvCxnSpPr>
        <p:spPr>
          <a:xfrm rot="5400000" flipH="1" flipV="1">
            <a:off x="1624804" y="5214950"/>
            <a:ext cx="71438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39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26972" y="762000"/>
            <a:ext cx="7633742" cy="1492132"/>
          </a:xfrm>
        </p:spPr>
        <p:txBody>
          <a:bodyPr/>
          <a:lstStyle/>
          <a:p>
            <a:r>
              <a:rPr lang="en-US" dirty="0" smtClean="0"/>
              <a:t>Traversing Linear Arrays</a:t>
            </a:r>
            <a:endParaRPr lang="en-US" dirty="0"/>
          </a:p>
        </p:txBody>
      </p:sp>
      <p:sp>
        <p:nvSpPr>
          <p:cNvPr id="5" name="Content Placeholder 2"/>
          <p:cNvSpPr>
            <a:spLocks noGrp="1"/>
          </p:cNvSpPr>
          <p:nvPr>
            <p:ph idx="1"/>
          </p:nvPr>
        </p:nvSpPr>
        <p:spPr>
          <a:xfrm>
            <a:off x="1226972" y="2665617"/>
            <a:ext cx="7633742" cy="3593591"/>
          </a:xfrm>
        </p:spPr>
        <p:txBody>
          <a:bodyPr/>
          <a:lstStyle/>
          <a:p>
            <a:r>
              <a:rPr lang="en-US" sz="2000" dirty="0" smtClean="0">
                <a:latin typeface="Gill Sans MT" pitchFamily="34" charset="0"/>
              </a:rPr>
              <a:t>Traversing is accessing and processing (aka visiting ) each element of the data structure exactly one</a:t>
            </a:r>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823322937"/>
              </p:ext>
            </p:extLst>
          </p:nvPr>
        </p:nvGraphicFramePr>
        <p:xfrm>
          <a:off x="1645504" y="4451557"/>
          <a:ext cx="6096000" cy="370840"/>
        </p:xfrm>
        <a:graphic>
          <a:graphicData uri="http://schemas.openxmlformats.org/drawingml/2006/table">
            <a:tbl>
              <a:tblPr firstRow="1" bandRow="1">
                <a:tableStyleId>{7DF18680-E054-41AD-8BC1-D1AEF772440D}</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7" name="TextBox 6"/>
          <p:cNvSpPr txBox="1"/>
          <p:nvPr/>
        </p:nvSpPr>
        <p:spPr>
          <a:xfrm>
            <a:off x="7717702" y="4451557"/>
            <a:ext cx="1714512" cy="369332"/>
          </a:xfrm>
          <a:prstGeom prst="rect">
            <a:avLst/>
          </a:prstGeom>
          <a:noFill/>
        </p:spPr>
        <p:txBody>
          <a:bodyPr wrap="square" rtlCol="0">
            <a:spAutoFit/>
          </a:bodyPr>
          <a:lstStyle/>
          <a:p>
            <a:r>
              <a:rPr lang="en-US" dirty="0" smtClean="0"/>
              <a:t>•••</a:t>
            </a:r>
            <a:endParaRPr lang="en-US" dirty="0"/>
          </a:p>
        </p:txBody>
      </p:sp>
      <p:sp>
        <p:nvSpPr>
          <p:cNvPr id="8" name="TextBox 7"/>
          <p:cNvSpPr txBox="1"/>
          <p:nvPr/>
        </p:nvSpPr>
        <p:spPr>
          <a:xfrm>
            <a:off x="1359752" y="3909701"/>
            <a:ext cx="1857388" cy="369332"/>
          </a:xfrm>
          <a:prstGeom prst="rect">
            <a:avLst/>
          </a:prstGeom>
          <a:noFill/>
        </p:spPr>
        <p:txBody>
          <a:bodyPr wrap="square" rtlCol="0">
            <a:spAutoFit/>
          </a:bodyPr>
          <a:lstStyle/>
          <a:p>
            <a:r>
              <a:rPr lang="en-US" dirty="0" smtClean="0">
                <a:latin typeface="Gill Sans MT" pitchFamily="34" charset="0"/>
              </a:rPr>
              <a:t>Linear Array </a:t>
            </a:r>
            <a:endParaRPr lang="en-US" dirty="0">
              <a:latin typeface="Gill Sans MT" pitchFamily="34" charset="0"/>
            </a:endParaRPr>
          </a:p>
        </p:txBody>
      </p:sp>
      <p:cxnSp>
        <p:nvCxnSpPr>
          <p:cNvPr id="9" name="Straight Arrow Connector 8"/>
          <p:cNvCxnSpPr/>
          <p:nvPr/>
        </p:nvCxnSpPr>
        <p:spPr>
          <a:xfrm rot="5400000" flipH="1" flipV="1">
            <a:off x="2386804" y="5216143"/>
            <a:ext cx="71438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482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26972" y="762000"/>
            <a:ext cx="7633742" cy="1492132"/>
          </a:xfrm>
        </p:spPr>
        <p:txBody>
          <a:bodyPr/>
          <a:lstStyle/>
          <a:p>
            <a:r>
              <a:rPr lang="en-US" dirty="0" smtClean="0"/>
              <a:t>Traversing Linear Arrays</a:t>
            </a:r>
            <a:endParaRPr lang="en-US" dirty="0"/>
          </a:p>
        </p:txBody>
      </p:sp>
      <p:sp>
        <p:nvSpPr>
          <p:cNvPr id="5" name="Content Placeholder 2"/>
          <p:cNvSpPr>
            <a:spLocks noGrp="1"/>
          </p:cNvSpPr>
          <p:nvPr>
            <p:ph idx="1"/>
          </p:nvPr>
        </p:nvSpPr>
        <p:spPr>
          <a:xfrm>
            <a:off x="1226972" y="2665617"/>
            <a:ext cx="7633742" cy="3593591"/>
          </a:xfrm>
        </p:spPr>
        <p:txBody>
          <a:bodyPr/>
          <a:lstStyle/>
          <a:p>
            <a:r>
              <a:rPr lang="en-US" sz="2000" dirty="0" smtClean="0">
                <a:latin typeface="Gill Sans MT" pitchFamily="34" charset="0"/>
              </a:rPr>
              <a:t>Traversing is accessing and processing (aka visiting ) each element of the data structure exactly one</a:t>
            </a:r>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630561362"/>
              </p:ext>
            </p:extLst>
          </p:nvPr>
        </p:nvGraphicFramePr>
        <p:xfrm>
          <a:off x="1645504" y="4451557"/>
          <a:ext cx="6096000" cy="370840"/>
        </p:xfrm>
        <a:graphic>
          <a:graphicData uri="http://schemas.openxmlformats.org/drawingml/2006/table">
            <a:tbl>
              <a:tblPr firstRow="1" bandRow="1">
                <a:tableStyleId>{7DF18680-E054-41AD-8BC1-D1AEF772440D}</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7" name="TextBox 6"/>
          <p:cNvSpPr txBox="1"/>
          <p:nvPr/>
        </p:nvSpPr>
        <p:spPr>
          <a:xfrm>
            <a:off x="7717702" y="4451557"/>
            <a:ext cx="1714512" cy="369332"/>
          </a:xfrm>
          <a:prstGeom prst="rect">
            <a:avLst/>
          </a:prstGeom>
          <a:noFill/>
        </p:spPr>
        <p:txBody>
          <a:bodyPr wrap="square" rtlCol="0">
            <a:spAutoFit/>
          </a:bodyPr>
          <a:lstStyle/>
          <a:p>
            <a:r>
              <a:rPr lang="en-US" dirty="0" smtClean="0"/>
              <a:t>•••</a:t>
            </a:r>
            <a:endParaRPr lang="en-US" dirty="0"/>
          </a:p>
        </p:txBody>
      </p:sp>
      <p:sp>
        <p:nvSpPr>
          <p:cNvPr id="8" name="TextBox 7"/>
          <p:cNvSpPr txBox="1"/>
          <p:nvPr/>
        </p:nvSpPr>
        <p:spPr>
          <a:xfrm>
            <a:off x="1359752" y="3909701"/>
            <a:ext cx="1857388" cy="369332"/>
          </a:xfrm>
          <a:prstGeom prst="rect">
            <a:avLst/>
          </a:prstGeom>
          <a:noFill/>
        </p:spPr>
        <p:txBody>
          <a:bodyPr wrap="square" rtlCol="0">
            <a:spAutoFit/>
          </a:bodyPr>
          <a:lstStyle/>
          <a:p>
            <a:r>
              <a:rPr lang="en-US" dirty="0" smtClean="0">
                <a:latin typeface="Gill Sans MT" pitchFamily="34" charset="0"/>
              </a:rPr>
              <a:t>Linear Array </a:t>
            </a:r>
            <a:endParaRPr lang="en-US" dirty="0">
              <a:latin typeface="Gill Sans MT" pitchFamily="34" charset="0"/>
            </a:endParaRPr>
          </a:p>
        </p:txBody>
      </p:sp>
      <p:cxnSp>
        <p:nvCxnSpPr>
          <p:cNvPr id="9" name="Straight Arrow Connector 8"/>
          <p:cNvCxnSpPr/>
          <p:nvPr/>
        </p:nvCxnSpPr>
        <p:spPr>
          <a:xfrm rot="5400000" flipH="1" flipV="1">
            <a:off x="3148804" y="5267956"/>
            <a:ext cx="71438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414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26972" y="762000"/>
            <a:ext cx="7633742" cy="1492132"/>
          </a:xfrm>
        </p:spPr>
        <p:txBody>
          <a:bodyPr/>
          <a:lstStyle/>
          <a:p>
            <a:r>
              <a:rPr lang="en-US" dirty="0" smtClean="0"/>
              <a:t>Traversing Linear Arrays</a:t>
            </a:r>
            <a:endParaRPr lang="en-US" dirty="0"/>
          </a:p>
        </p:txBody>
      </p:sp>
      <p:sp>
        <p:nvSpPr>
          <p:cNvPr id="5" name="Content Placeholder 2"/>
          <p:cNvSpPr>
            <a:spLocks noGrp="1"/>
          </p:cNvSpPr>
          <p:nvPr>
            <p:ph idx="1"/>
          </p:nvPr>
        </p:nvSpPr>
        <p:spPr>
          <a:xfrm>
            <a:off x="1226972" y="2665617"/>
            <a:ext cx="7633742" cy="3593591"/>
          </a:xfrm>
        </p:spPr>
        <p:txBody>
          <a:bodyPr/>
          <a:lstStyle/>
          <a:p>
            <a:r>
              <a:rPr lang="en-US" sz="2000" dirty="0" smtClean="0">
                <a:latin typeface="Gill Sans MT" pitchFamily="34" charset="0"/>
              </a:rPr>
              <a:t>Traversing is accessing and processing (aka visiting ) each element of the data structure exactly one</a:t>
            </a:r>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276213985"/>
              </p:ext>
            </p:extLst>
          </p:nvPr>
        </p:nvGraphicFramePr>
        <p:xfrm>
          <a:off x="1645504" y="4451557"/>
          <a:ext cx="6096000" cy="370840"/>
        </p:xfrm>
        <a:graphic>
          <a:graphicData uri="http://schemas.openxmlformats.org/drawingml/2006/table">
            <a:tbl>
              <a:tblPr firstRow="1" bandRow="1">
                <a:tableStyleId>{7DF18680-E054-41AD-8BC1-D1AEF772440D}</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7" name="TextBox 6"/>
          <p:cNvSpPr txBox="1"/>
          <p:nvPr/>
        </p:nvSpPr>
        <p:spPr>
          <a:xfrm>
            <a:off x="7717702" y="4451557"/>
            <a:ext cx="1714512" cy="369332"/>
          </a:xfrm>
          <a:prstGeom prst="rect">
            <a:avLst/>
          </a:prstGeom>
          <a:noFill/>
        </p:spPr>
        <p:txBody>
          <a:bodyPr wrap="square" rtlCol="0">
            <a:spAutoFit/>
          </a:bodyPr>
          <a:lstStyle/>
          <a:p>
            <a:r>
              <a:rPr lang="en-US" dirty="0" smtClean="0"/>
              <a:t>•••</a:t>
            </a:r>
            <a:endParaRPr lang="en-US" dirty="0"/>
          </a:p>
        </p:txBody>
      </p:sp>
      <p:sp>
        <p:nvSpPr>
          <p:cNvPr id="8" name="TextBox 7"/>
          <p:cNvSpPr txBox="1"/>
          <p:nvPr/>
        </p:nvSpPr>
        <p:spPr>
          <a:xfrm>
            <a:off x="1359752" y="3909701"/>
            <a:ext cx="1857388" cy="369332"/>
          </a:xfrm>
          <a:prstGeom prst="rect">
            <a:avLst/>
          </a:prstGeom>
          <a:noFill/>
        </p:spPr>
        <p:txBody>
          <a:bodyPr wrap="square" rtlCol="0">
            <a:spAutoFit/>
          </a:bodyPr>
          <a:lstStyle/>
          <a:p>
            <a:r>
              <a:rPr lang="en-US" dirty="0" smtClean="0">
                <a:latin typeface="Gill Sans MT" pitchFamily="34" charset="0"/>
              </a:rPr>
              <a:t>Linear Array </a:t>
            </a:r>
            <a:endParaRPr lang="en-US" dirty="0">
              <a:latin typeface="Gill Sans MT" pitchFamily="34" charset="0"/>
            </a:endParaRPr>
          </a:p>
        </p:txBody>
      </p:sp>
      <p:cxnSp>
        <p:nvCxnSpPr>
          <p:cNvPr id="9" name="Straight Arrow Connector 8"/>
          <p:cNvCxnSpPr/>
          <p:nvPr/>
        </p:nvCxnSpPr>
        <p:spPr>
          <a:xfrm rot="5400000" flipH="1" flipV="1">
            <a:off x="3987004" y="5181404"/>
            <a:ext cx="71438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941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71600" y="1072979"/>
            <a:ext cx="7010400" cy="1077218"/>
          </a:xfrm>
          <a:prstGeom prst="rect">
            <a:avLst/>
          </a:prstGeom>
          <a:noFill/>
        </p:spPr>
        <p:txBody>
          <a:bodyPr wrap="square" rtlCol="0">
            <a:spAutoFit/>
          </a:bodyPr>
          <a:lstStyle/>
          <a:p>
            <a:r>
              <a:rPr lang="en-US" sz="2400" dirty="0"/>
              <a:t>	</a:t>
            </a:r>
            <a:r>
              <a:rPr lang="en-US" sz="4000" dirty="0">
                <a:solidFill>
                  <a:srgbClr val="C00000"/>
                </a:solidFill>
                <a:latin typeface="Berlin Sans FB Demi" pitchFamily="34" charset="0"/>
              </a:rPr>
              <a:t>Linear  Arrays</a:t>
            </a:r>
            <a:r>
              <a:rPr lang="en-US" sz="4000" dirty="0" smtClean="0">
                <a:solidFill>
                  <a:srgbClr val="C00000"/>
                </a:solidFill>
                <a:latin typeface="Berlin Sans FB Demi" pitchFamily="34" charset="0"/>
              </a:rPr>
              <a:t>	</a:t>
            </a:r>
            <a:r>
              <a:rPr lang="en-US" sz="2400" dirty="0" smtClean="0"/>
              <a:t>			</a:t>
            </a:r>
          </a:p>
        </p:txBody>
      </p:sp>
      <p:sp>
        <p:nvSpPr>
          <p:cNvPr id="2" name="Rectangle 1"/>
          <p:cNvSpPr/>
          <p:nvPr/>
        </p:nvSpPr>
        <p:spPr>
          <a:xfrm>
            <a:off x="1295400" y="2286000"/>
            <a:ext cx="7467600" cy="2554545"/>
          </a:xfrm>
          <a:prstGeom prst="rect">
            <a:avLst/>
          </a:prstGeom>
        </p:spPr>
        <p:txBody>
          <a:bodyPr wrap="square">
            <a:spAutoFit/>
          </a:bodyPr>
          <a:lstStyle/>
          <a:p>
            <a:r>
              <a:rPr lang="en-US" sz="2000" dirty="0">
                <a:solidFill>
                  <a:schemeClr val="tx1">
                    <a:lumMod val="75000"/>
                    <a:lumOff val="25000"/>
                  </a:schemeClr>
                </a:solidFill>
                <a:latin typeface="Gill Sans MT" pitchFamily="34" charset="0"/>
              </a:rPr>
              <a:t>A linear array is a list of a finite number of </a:t>
            </a:r>
            <a:r>
              <a:rPr lang="en-US" sz="2000" b="1" dirty="0">
                <a:solidFill>
                  <a:schemeClr val="tx1">
                    <a:lumMod val="75000"/>
                    <a:lumOff val="25000"/>
                  </a:schemeClr>
                </a:solidFill>
                <a:latin typeface="Gill Sans MT" pitchFamily="34" charset="0"/>
              </a:rPr>
              <a:t>n </a:t>
            </a:r>
            <a:r>
              <a:rPr lang="en-US" sz="2000" dirty="0">
                <a:solidFill>
                  <a:schemeClr val="tx1">
                    <a:lumMod val="75000"/>
                    <a:lumOff val="25000"/>
                  </a:schemeClr>
                </a:solidFill>
                <a:latin typeface="Gill Sans MT" pitchFamily="34" charset="0"/>
              </a:rPr>
              <a:t>homogeneous data elements ( that is data elements of the same type) such that </a:t>
            </a:r>
            <a:endParaRPr lang="en-US" sz="2000" dirty="0" smtClean="0">
              <a:solidFill>
                <a:schemeClr val="tx1">
                  <a:lumMod val="75000"/>
                  <a:lumOff val="25000"/>
                </a:schemeClr>
              </a:solidFill>
              <a:latin typeface="Gill Sans MT" pitchFamily="34" charset="0"/>
            </a:endParaRPr>
          </a:p>
          <a:p>
            <a:endParaRPr lang="en-US" sz="2000" dirty="0">
              <a:solidFill>
                <a:schemeClr val="tx1">
                  <a:lumMod val="75000"/>
                  <a:lumOff val="25000"/>
                </a:schemeClr>
              </a:solidFill>
              <a:latin typeface="Gill Sans MT" pitchFamily="34" charset="0"/>
            </a:endParaRPr>
          </a:p>
          <a:p>
            <a:pPr lvl="1"/>
            <a:r>
              <a:rPr lang="en-US" sz="2000" dirty="0">
                <a:solidFill>
                  <a:schemeClr val="tx1">
                    <a:lumMod val="75000"/>
                    <a:lumOff val="25000"/>
                  </a:schemeClr>
                </a:solidFill>
                <a:latin typeface="Gill Sans MT" pitchFamily="34" charset="0"/>
              </a:rPr>
              <a:t>The elements are of the arrays are referenced respectively by an index set consisting of </a:t>
            </a:r>
            <a:r>
              <a:rPr lang="en-US" sz="2000" b="1" dirty="0">
                <a:solidFill>
                  <a:schemeClr val="tx1">
                    <a:lumMod val="75000"/>
                    <a:lumOff val="25000"/>
                  </a:schemeClr>
                </a:solidFill>
                <a:latin typeface="Gill Sans MT" pitchFamily="34" charset="0"/>
              </a:rPr>
              <a:t>n</a:t>
            </a:r>
            <a:r>
              <a:rPr lang="en-US" sz="2000" dirty="0">
                <a:solidFill>
                  <a:schemeClr val="tx1">
                    <a:lumMod val="75000"/>
                    <a:lumOff val="25000"/>
                  </a:schemeClr>
                </a:solidFill>
                <a:latin typeface="Gill Sans MT" pitchFamily="34" charset="0"/>
              </a:rPr>
              <a:t> consecutive numbers </a:t>
            </a:r>
            <a:endParaRPr lang="en-US" sz="2000" dirty="0" smtClean="0">
              <a:solidFill>
                <a:schemeClr val="tx1">
                  <a:lumMod val="75000"/>
                  <a:lumOff val="25000"/>
                </a:schemeClr>
              </a:solidFill>
              <a:latin typeface="Gill Sans MT" pitchFamily="34" charset="0"/>
            </a:endParaRPr>
          </a:p>
          <a:p>
            <a:pPr lvl="1"/>
            <a:endParaRPr lang="en-US" sz="2000" dirty="0">
              <a:solidFill>
                <a:schemeClr val="tx1">
                  <a:lumMod val="75000"/>
                  <a:lumOff val="25000"/>
                </a:schemeClr>
              </a:solidFill>
              <a:latin typeface="Gill Sans MT" pitchFamily="34" charset="0"/>
            </a:endParaRPr>
          </a:p>
          <a:p>
            <a:pPr lvl="1"/>
            <a:r>
              <a:rPr lang="en-US" sz="2000" dirty="0">
                <a:solidFill>
                  <a:schemeClr val="tx1">
                    <a:lumMod val="75000"/>
                    <a:lumOff val="25000"/>
                  </a:schemeClr>
                </a:solidFill>
                <a:latin typeface="Gill Sans MT" pitchFamily="34" charset="0"/>
              </a:rPr>
              <a:t>The elements of the arrays are stored respectively in </a:t>
            </a:r>
            <a:r>
              <a:rPr lang="en-US" sz="2000" b="1" dirty="0">
                <a:solidFill>
                  <a:schemeClr val="tx1">
                    <a:lumMod val="75000"/>
                    <a:lumOff val="25000"/>
                  </a:schemeClr>
                </a:solidFill>
                <a:latin typeface="Gill Sans MT" pitchFamily="34" charset="0"/>
              </a:rPr>
              <a:t>successive memory locations </a:t>
            </a:r>
            <a:endParaRPr lang="en-IN" sz="2000" b="1" dirty="0">
              <a:solidFill>
                <a:schemeClr val="tx1">
                  <a:lumMod val="75000"/>
                  <a:lumOff val="25000"/>
                </a:schemeClr>
              </a:solidFill>
              <a:latin typeface="Gill Sans MT" pitchFamily="34" charset="0"/>
            </a:endParaRPr>
          </a:p>
        </p:txBody>
      </p:sp>
    </p:spTree>
    <p:extLst>
      <p:ext uri="{BB962C8B-B14F-4D97-AF65-F5344CB8AC3E}">
        <p14:creationId xmlns:p14="http://schemas.microsoft.com/office/powerpoint/2010/main" val="4145137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26972" y="762000"/>
            <a:ext cx="7633742" cy="1492132"/>
          </a:xfrm>
        </p:spPr>
        <p:txBody>
          <a:bodyPr/>
          <a:lstStyle/>
          <a:p>
            <a:r>
              <a:rPr lang="en-US" dirty="0" smtClean="0"/>
              <a:t>Traversing Linear Arrays</a:t>
            </a:r>
            <a:endParaRPr lang="en-US" dirty="0"/>
          </a:p>
        </p:txBody>
      </p:sp>
      <p:sp>
        <p:nvSpPr>
          <p:cNvPr id="5" name="Content Placeholder 2"/>
          <p:cNvSpPr>
            <a:spLocks noGrp="1"/>
          </p:cNvSpPr>
          <p:nvPr>
            <p:ph idx="1"/>
          </p:nvPr>
        </p:nvSpPr>
        <p:spPr>
          <a:xfrm>
            <a:off x="1212329" y="2112905"/>
            <a:ext cx="7633742" cy="3593591"/>
          </a:xfrm>
        </p:spPr>
        <p:txBody>
          <a:bodyPr/>
          <a:lstStyle/>
          <a:p>
            <a:r>
              <a:rPr lang="en-US" sz="2000" dirty="0" smtClean="0">
                <a:latin typeface="Gill Sans MT" pitchFamily="34" charset="0"/>
              </a:rPr>
              <a:t>Traversing is accessing and processing (aka visiting ) each element of the data structure exactly one</a:t>
            </a:r>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008506865"/>
              </p:ext>
            </p:extLst>
          </p:nvPr>
        </p:nvGraphicFramePr>
        <p:xfrm>
          <a:off x="1621702" y="4080717"/>
          <a:ext cx="6096000" cy="370840"/>
        </p:xfrm>
        <a:graphic>
          <a:graphicData uri="http://schemas.openxmlformats.org/drawingml/2006/table">
            <a:tbl>
              <a:tblPr firstRow="1" bandRow="1">
                <a:tableStyleId>{7DF18680-E054-41AD-8BC1-D1AEF772440D}</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7" name="TextBox 6"/>
          <p:cNvSpPr txBox="1"/>
          <p:nvPr/>
        </p:nvSpPr>
        <p:spPr>
          <a:xfrm>
            <a:off x="7717702" y="4082225"/>
            <a:ext cx="1714512" cy="369332"/>
          </a:xfrm>
          <a:prstGeom prst="rect">
            <a:avLst/>
          </a:prstGeom>
          <a:noFill/>
        </p:spPr>
        <p:txBody>
          <a:bodyPr wrap="square" rtlCol="0">
            <a:spAutoFit/>
          </a:bodyPr>
          <a:lstStyle/>
          <a:p>
            <a:r>
              <a:rPr lang="en-US" dirty="0" smtClean="0"/>
              <a:t>•••</a:t>
            </a:r>
            <a:endParaRPr lang="en-US" dirty="0"/>
          </a:p>
        </p:txBody>
      </p:sp>
      <p:sp>
        <p:nvSpPr>
          <p:cNvPr id="8" name="TextBox 7"/>
          <p:cNvSpPr txBox="1"/>
          <p:nvPr/>
        </p:nvSpPr>
        <p:spPr>
          <a:xfrm>
            <a:off x="1357693" y="3540369"/>
            <a:ext cx="1857388" cy="369332"/>
          </a:xfrm>
          <a:prstGeom prst="rect">
            <a:avLst/>
          </a:prstGeom>
          <a:noFill/>
        </p:spPr>
        <p:txBody>
          <a:bodyPr wrap="square" rtlCol="0">
            <a:spAutoFit/>
          </a:bodyPr>
          <a:lstStyle/>
          <a:p>
            <a:r>
              <a:rPr lang="en-US" dirty="0" smtClean="0">
                <a:latin typeface="Gill Sans MT" pitchFamily="34" charset="0"/>
              </a:rPr>
              <a:t>Linear Array </a:t>
            </a:r>
            <a:endParaRPr lang="en-US" dirty="0">
              <a:latin typeface="Gill Sans MT" pitchFamily="34" charset="0"/>
            </a:endParaRPr>
          </a:p>
        </p:txBody>
      </p:sp>
      <p:cxnSp>
        <p:nvCxnSpPr>
          <p:cNvPr id="9" name="Straight Arrow Connector 8"/>
          <p:cNvCxnSpPr/>
          <p:nvPr/>
        </p:nvCxnSpPr>
        <p:spPr>
          <a:xfrm rot="5400000" flipH="1" flipV="1">
            <a:off x="4711462" y="4840132"/>
            <a:ext cx="71438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05000" y="5198116"/>
            <a:ext cx="4191000" cy="1200329"/>
          </a:xfrm>
          <a:prstGeom prst="rect">
            <a:avLst/>
          </a:prstGeom>
        </p:spPr>
        <p:txBody>
          <a:bodyPr wrap="square">
            <a:spAutoFit/>
          </a:bodyPr>
          <a:lstStyle/>
          <a:p>
            <a:pPr marL="342900" indent="-342900">
              <a:buAutoNum type="arabicPeriod"/>
            </a:pPr>
            <a:r>
              <a:rPr lang="en-US" dirty="0">
                <a:latin typeface="Gill Sans MT" pitchFamily="34" charset="0"/>
              </a:rPr>
              <a:t>Repeat for K = LB to UB</a:t>
            </a:r>
          </a:p>
          <a:p>
            <a:pPr marL="342900" indent="-342900"/>
            <a:r>
              <a:rPr lang="en-US" dirty="0">
                <a:latin typeface="Gill Sans MT" pitchFamily="34" charset="0"/>
              </a:rPr>
              <a:t>	Apply PROCESS to LA[K]</a:t>
            </a:r>
          </a:p>
          <a:p>
            <a:pPr marL="342900" indent="-342900"/>
            <a:r>
              <a:rPr lang="en-US" dirty="0">
                <a:latin typeface="Gill Sans MT" pitchFamily="34" charset="0"/>
              </a:rPr>
              <a:t>	[End of Loop]</a:t>
            </a:r>
          </a:p>
          <a:p>
            <a:pPr marL="342900" indent="-342900"/>
            <a:r>
              <a:rPr lang="en-US" dirty="0">
                <a:latin typeface="Gill Sans MT" pitchFamily="34" charset="0"/>
              </a:rPr>
              <a:t>2.  Exit </a:t>
            </a:r>
          </a:p>
        </p:txBody>
      </p:sp>
    </p:spTree>
    <p:extLst>
      <p:ext uri="{BB962C8B-B14F-4D97-AF65-F5344CB8AC3E}">
        <p14:creationId xmlns:p14="http://schemas.microsoft.com/office/powerpoint/2010/main" val="2671953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1219200"/>
            <a:ext cx="8229600" cy="846158"/>
          </a:xfrm>
        </p:spPr>
        <p:txBody>
          <a:bodyPr>
            <a:normAutofit/>
          </a:bodyPr>
          <a:lstStyle/>
          <a:p>
            <a:r>
              <a:rPr lang="en-US" sz="2800" dirty="0" smtClean="0"/>
              <a:t>Inserting and Deleting </a:t>
            </a:r>
            <a:endParaRPr lang="en-US" sz="2800" dirty="0"/>
          </a:p>
        </p:txBody>
      </p:sp>
      <p:sp>
        <p:nvSpPr>
          <p:cNvPr id="5" name="Content Placeholder 2"/>
          <p:cNvSpPr>
            <a:spLocks noGrp="1"/>
          </p:cNvSpPr>
          <p:nvPr>
            <p:ph idx="1"/>
          </p:nvPr>
        </p:nvSpPr>
        <p:spPr>
          <a:xfrm>
            <a:off x="1447800" y="2133600"/>
            <a:ext cx="6981796" cy="4011635"/>
          </a:xfrm>
        </p:spPr>
        <p:txBody>
          <a:bodyPr>
            <a:normAutofit/>
          </a:bodyPr>
          <a:lstStyle/>
          <a:p>
            <a:r>
              <a:rPr lang="en-US" sz="2000" b="1" dirty="0" smtClean="0">
                <a:solidFill>
                  <a:srgbClr val="FF0000"/>
                </a:solidFill>
                <a:ea typeface="Cambria" pitchFamily="18" charset="0"/>
              </a:rPr>
              <a:t>Insertion</a:t>
            </a:r>
            <a:r>
              <a:rPr lang="en-US" sz="2000" dirty="0" smtClean="0">
                <a:ea typeface="Cambria" pitchFamily="18" charset="0"/>
              </a:rPr>
              <a:t>: Adding an element</a:t>
            </a:r>
          </a:p>
          <a:p>
            <a:pPr lvl="1"/>
            <a:r>
              <a:rPr lang="en-US" sz="2000" dirty="0" smtClean="0">
                <a:ea typeface="Cambria" pitchFamily="18" charset="0"/>
              </a:rPr>
              <a:t>Beginning</a:t>
            </a:r>
          </a:p>
          <a:p>
            <a:pPr lvl="1"/>
            <a:r>
              <a:rPr lang="en-US" sz="2000" dirty="0" smtClean="0">
                <a:ea typeface="Cambria" pitchFamily="18" charset="0"/>
              </a:rPr>
              <a:t>Middle</a:t>
            </a:r>
          </a:p>
          <a:p>
            <a:pPr lvl="1"/>
            <a:r>
              <a:rPr lang="en-US" sz="2000" dirty="0" smtClean="0">
                <a:ea typeface="Cambria" pitchFamily="18" charset="0"/>
              </a:rPr>
              <a:t>End</a:t>
            </a:r>
          </a:p>
          <a:p>
            <a:pPr lvl="1">
              <a:buNone/>
            </a:pPr>
            <a:endParaRPr lang="en-US" sz="2000" dirty="0" smtClean="0">
              <a:ea typeface="Cambria" pitchFamily="18" charset="0"/>
            </a:endParaRPr>
          </a:p>
          <a:p>
            <a:r>
              <a:rPr lang="en-US" sz="2000" b="1" dirty="0" smtClean="0">
                <a:solidFill>
                  <a:srgbClr val="FF0000"/>
                </a:solidFill>
                <a:ea typeface="Cambria" pitchFamily="18" charset="0"/>
              </a:rPr>
              <a:t>Deletion</a:t>
            </a:r>
            <a:r>
              <a:rPr lang="en-US" sz="2000" dirty="0" smtClean="0">
                <a:ea typeface="Cambria" pitchFamily="18" charset="0"/>
              </a:rPr>
              <a:t>: Removing an element </a:t>
            </a:r>
          </a:p>
          <a:p>
            <a:pPr lvl="1"/>
            <a:r>
              <a:rPr lang="en-US" sz="2000" dirty="0" smtClean="0">
                <a:ea typeface="Cambria" pitchFamily="18" charset="0"/>
              </a:rPr>
              <a:t>Beginning</a:t>
            </a:r>
          </a:p>
          <a:p>
            <a:pPr lvl="1"/>
            <a:r>
              <a:rPr lang="en-US" sz="2000" dirty="0" smtClean="0">
                <a:ea typeface="Cambria" pitchFamily="18" charset="0"/>
              </a:rPr>
              <a:t>Middle</a:t>
            </a:r>
          </a:p>
          <a:p>
            <a:pPr lvl="1"/>
            <a:r>
              <a:rPr lang="en-US" sz="2000" dirty="0" smtClean="0">
                <a:ea typeface="Cambria" pitchFamily="18" charset="0"/>
              </a:rPr>
              <a:t>End </a:t>
            </a:r>
          </a:p>
          <a:p>
            <a:endParaRPr lang="en-US" dirty="0" smtClean="0"/>
          </a:p>
          <a:p>
            <a:pPr>
              <a:buNone/>
            </a:pPr>
            <a:endParaRPr lang="en-US" dirty="0"/>
          </a:p>
        </p:txBody>
      </p:sp>
    </p:spTree>
    <p:extLst>
      <p:ext uri="{BB962C8B-B14F-4D97-AF65-F5344CB8AC3E}">
        <p14:creationId xmlns:p14="http://schemas.microsoft.com/office/powerpoint/2010/main" val="1739579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t>
            </a:r>
            <a:endParaRPr lang="en-US" dirty="0"/>
          </a:p>
        </p:txBody>
      </p:sp>
      <p:graphicFrame>
        <p:nvGraphicFramePr>
          <p:cNvPr id="5" name="Content Placeholder 4"/>
          <p:cNvGraphicFramePr>
            <a:graphicFrameLocks noGrp="1"/>
          </p:cNvGraphicFramePr>
          <p:nvPr>
            <p:ph idx="1"/>
          </p:nvPr>
        </p:nvGraphicFramePr>
        <p:xfrm>
          <a:off x="1500165" y="1714488"/>
          <a:ext cx="1785950" cy="2966720"/>
        </p:xfrm>
        <a:graphic>
          <a:graphicData uri="http://schemas.openxmlformats.org/drawingml/2006/table">
            <a:tbl>
              <a:tblPr firstRow="1" bandRow="1">
                <a:tableStyleId>{5C22544A-7EE6-4342-B048-85BDC9FD1C3A}</a:tableStyleId>
              </a:tblPr>
              <a:tblGrid>
                <a:gridCol w="642942">
                  <a:extLst>
                    <a:ext uri="{9D8B030D-6E8A-4147-A177-3AD203B41FA5}">
                      <a16:colId xmlns:a16="http://schemas.microsoft.com/office/drawing/2014/main" xmlns="" val="20000"/>
                    </a:ext>
                  </a:extLst>
                </a:gridCol>
                <a:gridCol w="1143008">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1</a:t>
                      </a:r>
                      <a:endParaRPr lang="en-US" dirty="0">
                        <a:solidFill>
                          <a:schemeClr val="tx1"/>
                        </a:solidFill>
                      </a:endParaRPr>
                    </a:p>
                  </a:txBody>
                  <a:tcPr>
                    <a:noFill/>
                  </a:tcPr>
                </a:tc>
                <a:tc>
                  <a:txBody>
                    <a:bodyPr/>
                    <a:lstStyle/>
                    <a:p>
                      <a:r>
                        <a:rPr lang="en-US" dirty="0" smtClean="0">
                          <a:solidFill>
                            <a:schemeClr val="tx1"/>
                          </a:solidFill>
                        </a:rPr>
                        <a:t>Brown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noFill/>
                  </a:tcPr>
                </a:tc>
                <a:tc>
                  <a:txBody>
                    <a:bodyPr/>
                    <a:lstStyle/>
                    <a:p>
                      <a:r>
                        <a:rPr lang="en-US" dirty="0" smtClean="0"/>
                        <a:t>Davis </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noFill/>
                  </a:tcPr>
                </a:tc>
                <a:tc>
                  <a:txBody>
                    <a:bodyPr/>
                    <a:lstStyle/>
                    <a:p>
                      <a:r>
                        <a:rPr lang="en-US" dirty="0" smtClean="0"/>
                        <a:t>Johnson</a:t>
                      </a:r>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noFill/>
                  </a:tcPr>
                </a:tc>
                <a:tc>
                  <a:txBody>
                    <a:bodyPr/>
                    <a:lstStyle/>
                    <a:p>
                      <a:r>
                        <a:rPr lang="en-US" dirty="0" smtClean="0"/>
                        <a:t>Smith</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noFill/>
                  </a:tcPr>
                </a:tc>
                <a:tc>
                  <a:txBody>
                    <a:bodyPr/>
                    <a:lstStyle/>
                    <a:p>
                      <a:r>
                        <a:rPr lang="en-US" dirty="0" smtClean="0"/>
                        <a:t>Wagner </a:t>
                      </a:r>
                      <a:endParaRPr lang="en-US" dirty="0"/>
                    </a:p>
                  </a:txBody>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noFill/>
                  </a:tcPr>
                </a:tc>
                <a:tc>
                  <a:txBody>
                    <a:bodyPr/>
                    <a:lstStyle/>
                    <a:p>
                      <a:endParaRPr lang="en-US" dirty="0"/>
                    </a:p>
                  </a:txBody>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noFill/>
                  </a:tcPr>
                </a:tc>
                <a:tc>
                  <a:txBody>
                    <a:bodyPr/>
                    <a:lstStyle/>
                    <a:p>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noFill/>
                  </a:tcPr>
                </a:tc>
                <a:tc>
                  <a:txBody>
                    <a:bodyPr/>
                    <a:lstStyle/>
                    <a:p>
                      <a:endParaRPr lang="en-US" dirty="0"/>
                    </a:p>
                  </a:txBody>
                  <a:tcPr/>
                </a:tc>
                <a:extLst>
                  <a:ext uri="{0D108BD9-81ED-4DB2-BD59-A6C34878D82A}">
                    <a16:rowId xmlns:a16="http://schemas.microsoft.com/office/drawing/2014/main" xmlns="" val="10007"/>
                  </a:ext>
                </a:extLst>
              </a:tr>
            </a:tbl>
          </a:graphicData>
        </a:graphic>
      </p:graphicFrame>
      <p:graphicFrame>
        <p:nvGraphicFramePr>
          <p:cNvPr id="6" name="Content Placeholder 4"/>
          <p:cNvGraphicFramePr>
            <a:graphicFrameLocks/>
          </p:cNvGraphicFramePr>
          <p:nvPr/>
        </p:nvGraphicFramePr>
        <p:xfrm>
          <a:off x="4857752" y="1714488"/>
          <a:ext cx="1785950" cy="2966720"/>
        </p:xfrm>
        <a:graphic>
          <a:graphicData uri="http://schemas.openxmlformats.org/drawingml/2006/table">
            <a:tbl>
              <a:tblPr firstRow="1" bandRow="1">
                <a:tableStyleId>{5C22544A-7EE6-4342-B048-85BDC9FD1C3A}</a:tableStyleId>
              </a:tblPr>
              <a:tblGrid>
                <a:gridCol w="642942">
                  <a:extLst>
                    <a:ext uri="{9D8B030D-6E8A-4147-A177-3AD203B41FA5}">
                      <a16:colId xmlns:a16="http://schemas.microsoft.com/office/drawing/2014/main" xmlns="" val="20000"/>
                    </a:ext>
                  </a:extLst>
                </a:gridCol>
                <a:gridCol w="1143008">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1</a:t>
                      </a:r>
                      <a:endParaRPr lang="en-US" dirty="0">
                        <a:solidFill>
                          <a:schemeClr val="tx1"/>
                        </a:solidFill>
                      </a:endParaRPr>
                    </a:p>
                  </a:txBody>
                  <a:tcPr>
                    <a:noFill/>
                  </a:tcPr>
                </a:tc>
                <a:tc>
                  <a:txBody>
                    <a:bodyPr/>
                    <a:lstStyle/>
                    <a:p>
                      <a:r>
                        <a:rPr lang="en-US" dirty="0" smtClean="0">
                          <a:solidFill>
                            <a:schemeClr val="tx1"/>
                          </a:solidFill>
                        </a:rPr>
                        <a:t>Brown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noFill/>
                  </a:tcPr>
                </a:tc>
                <a:tc>
                  <a:txBody>
                    <a:bodyPr/>
                    <a:lstStyle/>
                    <a:p>
                      <a:r>
                        <a:rPr lang="en-US" dirty="0" smtClean="0"/>
                        <a:t>Davis </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noFill/>
                  </a:tcPr>
                </a:tc>
                <a:tc>
                  <a:txBody>
                    <a:bodyPr/>
                    <a:lstStyle/>
                    <a:p>
                      <a:r>
                        <a:rPr lang="en-US" dirty="0" smtClean="0"/>
                        <a:t>Johnson</a:t>
                      </a:r>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noFill/>
                  </a:tcPr>
                </a:tc>
                <a:tc>
                  <a:txBody>
                    <a:bodyPr/>
                    <a:lstStyle/>
                    <a:p>
                      <a:r>
                        <a:rPr lang="en-US" dirty="0" smtClean="0"/>
                        <a:t>Smith</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noFill/>
                  </a:tcPr>
                </a:tc>
                <a:tc>
                  <a:txBody>
                    <a:bodyPr/>
                    <a:lstStyle/>
                    <a:p>
                      <a:r>
                        <a:rPr lang="en-US" dirty="0" smtClean="0"/>
                        <a:t>Wagner </a:t>
                      </a:r>
                      <a:endParaRPr lang="en-US" dirty="0"/>
                    </a:p>
                  </a:txBody>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noFill/>
                  </a:tcPr>
                </a:tc>
                <a:tc>
                  <a:txBody>
                    <a:bodyPr/>
                    <a:lstStyle/>
                    <a:p>
                      <a:r>
                        <a:rPr lang="en-US" dirty="0" smtClean="0"/>
                        <a:t>Ford </a:t>
                      </a:r>
                      <a:endParaRPr lang="en-US" dirty="0"/>
                    </a:p>
                  </a:txBody>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noFill/>
                  </a:tcPr>
                </a:tc>
                <a:tc>
                  <a:txBody>
                    <a:bodyPr/>
                    <a:lstStyle/>
                    <a:p>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noFill/>
                  </a:tcPr>
                </a:tc>
                <a:tc>
                  <a:txBody>
                    <a:bodyPr/>
                    <a:lstStyle/>
                    <a:p>
                      <a:endParaRPr lang="en-US" dirty="0"/>
                    </a:p>
                  </a:txBody>
                  <a:tcPr/>
                </a:tc>
                <a:extLst>
                  <a:ext uri="{0D108BD9-81ED-4DB2-BD59-A6C34878D82A}">
                    <a16:rowId xmlns:a16="http://schemas.microsoft.com/office/drawing/2014/main" xmlns="" val="10007"/>
                  </a:ext>
                </a:extLst>
              </a:tr>
            </a:tbl>
          </a:graphicData>
        </a:graphic>
      </p:graphicFrame>
      <p:sp>
        <p:nvSpPr>
          <p:cNvPr id="7" name="TextBox 6"/>
          <p:cNvSpPr txBox="1"/>
          <p:nvPr/>
        </p:nvSpPr>
        <p:spPr>
          <a:xfrm>
            <a:off x="2000232" y="5429264"/>
            <a:ext cx="5143536" cy="369332"/>
          </a:xfrm>
          <a:prstGeom prst="rect">
            <a:avLst/>
          </a:prstGeom>
          <a:noFill/>
        </p:spPr>
        <p:txBody>
          <a:bodyPr wrap="square" rtlCol="0">
            <a:spAutoFit/>
          </a:bodyPr>
          <a:lstStyle/>
          <a:p>
            <a:r>
              <a:rPr lang="en-US" dirty="0" smtClean="0">
                <a:latin typeface="Gill Sans MT" pitchFamily="34" charset="0"/>
              </a:rPr>
              <a:t>Insert  </a:t>
            </a:r>
            <a:r>
              <a:rPr lang="en-US" b="1" dirty="0" smtClean="0">
                <a:latin typeface="Gill Sans MT" pitchFamily="34" charset="0"/>
              </a:rPr>
              <a:t>Ford</a:t>
            </a:r>
            <a:r>
              <a:rPr lang="en-US" dirty="0" smtClean="0">
                <a:latin typeface="Gill Sans MT" pitchFamily="34" charset="0"/>
              </a:rPr>
              <a:t> at the  End  of Array </a:t>
            </a:r>
            <a:endParaRPr lang="en-US" dirty="0">
              <a:latin typeface="Gill Sans MT" pitchFamily="34" charset="0"/>
            </a:endParaRPr>
          </a:p>
        </p:txBody>
      </p:sp>
    </p:spTree>
    <p:extLst>
      <p:ext uri="{BB962C8B-B14F-4D97-AF65-F5344CB8AC3E}">
        <p14:creationId xmlns:p14="http://schemas.microsoft.com/office/powerpoint/2010/main" val="304496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6085527"/>
              </p:ext>
            </p:extLst>
          </p:nvPr>
        </p:nvGraphicFramePr>
        <p:xfrm>
          <a:off x="428596" y="1785926"/>
          <a:ext cx="1785950" cy="2966720"/>
        </p:xfrm>
        <a:graphic>
          <a:graphicData uri="http://schemas.openxmlformats.org/drawingml/2006/table">
            <a:tbl>
              <a:tblPr firstRow="1" bandRow="1">
                <a:tableStyleId>{5C22544A-7EE6-4342-B048-85BDC9FD1C3A}</a:tableStyleId>
              </a:tblPr>
              <a:tblGrid>
                <a:gridCol w="642942">
                  <a:extLst>
                    <a:ext uri="{9D8B030D-6E8A-4147-A177-3AD203B41FA5}">
                      <a16:colId xmlns:a16="http://schemas.microsoft.com/office/drawing/2014/main" xmlns="" val="20000"/>
                    </a:ext>
                  </a:extLst>
                </a:gridCol>
                <a:gridCol w="1143008">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1</a:t>
                      </a:r>
                      <a:endParaRPr lang="en-US" dirty="0">
                        <a:solidFill>
                          <a:schemeClr val="tx1"/>
                        </a:solidFill>
                      </a:endParaRPr>
                    </a:p>
                  </a:txBody>
                  <a:tcPr>
                    <a:noFill/>
                  </a:tcPr>
                </a:tc>
                <a:tc>
                  <a:txBody>
                    <a:bodyPr/>
                    <a:lstStyle/>
                    <a:p>
                      <a:r>
                        <a:rPr lang="en-US" dirty="0" smtClean="0">
                          <a:solidFill>
                            <a:schemeClr val="tx1"/>
                          </a:solidFill>
                        </a:rPr>
                        <a:t>Brown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noFill/>
                  </a:tcPr>
                </a:tc>
                <a:tc>
                  <a:txBody>
                    <a:bodyPr/>
                    <a:lstStyle/>
                    <a:p>
                      <a:r>
                        <a:rPr lang="en-US" dirty="0" smtClean="0"/>
                        <a:t>Davis </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noFill/>
                  </a:tcPr>
                </a:tc>
                <a:tc>
                  <a:txBody>
                    <a:bodyPr/>
                    <a:lstStyle/>
                    <a:p>
                      <a:r>
                        <a:rPr lang="en-US" dirty="0" smtClean="0"/>
                        <a:t>Johnson</a:t>
                      </a:r>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noFill/>
                  </a:tcPr>
                </a:tc>
                <a:tc>
                  <a:txBody>
                    <a:bodyPr/>
                    <a:lstStyle/>
                    <a:p>
                      <a:r>
                        <a:rPr lang="en-US" dirty="0" smtClean="0"/>
                        <a:t>Smith</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noFill/>
                  </a:tcPr>
                </a:tc>
                <a:tc>
                  <a:txBody>
                    <a:bodyPr/>
                    <a:lstStyle/>
                    <a:p>
                      <a:r>
                        <a:rPr lang="en-US" dirty="0" smtClean="0"/>
                        <a:t>Wagner </a:t>
                      </a:r>
                      <a:endParaRPr lang="en-US" dirty="0"/>
                    </a:p>
                  </a:txBody>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noFill/>
                  </a:tcPr>
                </a:tc>
                <a:tc>
                  <a:txBody>
                    <a:bodyPr/>
                    <a:lstStyle/>
                    <a:p>
                      <a:endParaRPr lang="en-US" dirty="0"/>
                    </a:p>
                  </a:txBody>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noFill/>
                  </a:tcPr>
                </a:tc>
                <a:tc>
                  <a:txBody>
                    <a:bodyPr/>
                    <a:lstStyle/>
                    <a:p>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noFill/>
                  </a:tcPr>
                </a:tc>
                <a:tc>
                  <a:txBody>
                    <a:bodyPr/>
                    <a:lstStyle/>
                    <a:p>
                      <a:endParaRPr lang="en-US" dirty="0"/>
                    </a:p>
                  </a:txBody>
                  <a:tcPr/>
                </a:tc>
                <a:extLst>
                  <a:ext uri="{0D108BD9-81ED-4DB2-BD59-A6C34878D82A}">
                    <a16:rowId xmlns:a16="http://schemas.microsoft.com/office/drawing/2014/main" xmlns="" val="10007"/>
                  </a:ext>
                </a:extLst>
              </a:tr>
            </a:tbl>
          </a:graphicData>
        </a:graphic>
      </p:graphicFrame>
      <p:graphicFrame>
        <p:nvGraphicFramePr>
          <p:cNvPr id="6" name="Content Placeholder 4"/>
          <p:cNvGraphicFramePr>
            <a:graphicFrameLocks/>
          </p:cNvGraphicFramePr>
          <p:nvPr/>
        </p:nvGraphicFramePr>
        <p:xfrm>
          <a:off x="2571736" y="1785926"/>
          <a:ext cx="1785950" cy="2966720"/>
        </p:xfrm>
        <a:graphic>
          <a:graphicData uri="http://schemas.openxmlformats.org/drawingml/2006/table">
            <a:tbl>
              <a:tblPr firstRow="1" bandRow="1">
                <a:tableStyleId>{5C22544A-7EE6-4342-B048-85BDC9FD1C3A}</a:tableStyleId>
              </a:tblPr>
              <a:tblGrid>
                <a:gridCol w="642942">
                  <a:extLst>
                    <a:ext uri="{9D8B030D-6E8A-4147-A177-3AD203B41FA5}">
                      <a16:colId xmlns:a16="http://schemas.microsoft.com/office/drawing/2014/main" xmlns="" val="20000"/>
                    </a:ext>
                  </a:extLst>
                </a:gridCol>
                <a:gridCol w="1143008">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1</a:t>
                      </a:r>
                      <a:endParaRPr lang="en-US" dirty="0">
                        <a:solidFill>
                          <a:schemeClr val="tx1"/>
                        </a:solidFill>
                      </a:endParaRPr>
                    </a:p>
                  </a:txBody>
                  <a:tcPr>
                    <a:noFill/>
                  </a:tcPr>
                </a:tc>
                <a:tc>
                  <a:txBody>
                    <a:bodyPr/>
                    <a:lstStyle/>
                    <a:p>
                      <a:r>
                        <a:rPr lang="en-US" dirty="0" smtClean="0">
                          <a:solidFill>
                            <a:schemeClr val="tx1"/>
                          </a:solidFill>
                        </a:rPr>
                        <a:t>Brown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noFill/>
                  </a:tcPr>
                </a:tc>
                <a:tc>
                  <a:txBody>
                    <a:bodyPr/>
                    <a:lstStyle/>
                    <a:p>
                      <a:r>
                        <a:rPr lang="en-US" dirty="0" smtClean="0"/>
                        <a:t>Davis </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noFill/>
                  </a:tcPr>
                </a:tc>
                <a:tc>
                  <a:txBody>
                    <a:bodyPr/>
                    <a:lstStyle/>
                    <a:p>
                      <a:r>
                        <a:rPr lang="en-US" dirty="0" smtClean="0"/>
                        <a:t>Johnson</a:t>
                      </a:r>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noFill/>
                  </a:tcPr>
                </a:tc>
                <a:tc>
                  <a:txBody>
                    <a:bodyPr/>
                    <a:lstStyle/>
                    <a:p>
                      <a:r>
                        <a:rPr lang="en-US" dirty="0" smtClean="0"/>
                        <a:t>Smith</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noFill/>
                  </a:tcPr>
                </a:tc>
                <a:tc>
                  <a:txBody>
                    <a:bodyPr/>
                    <a:lstStyle/>
                    <a:p>
                      <a:endParaRPr lang="en-US" dirty="0"/>
                    </a:p>
                  </a:txBody>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noFill/>
                  </a:tcPr>
                </a:tc>
                <a:tc>
                  <a:txBody>
                    <a:bodyPr/>
                    <a:lstStyle/>
                    <a:p>
                      <a:r>
                        <a:rPr lang="en-US" dirty="0" smtClean="0"/>
                        <a:t>Wagner </a:t>
                      </a:r>
                      <a:endParaRPr lang="en-US" dirty="0"/>
                    </a:p>
                  </a:txBody>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noFill/>
                  </a:tcPr>
                </a:tc>
                <a:tc>
                  <a:txBody>
                    <a:bodyPr/>
                    <a:lstStyle/>
                    <a:p>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noFill/>
                  </a:tcPr>
                </a:tc>
                <a:tc>
                  <a:txBody>
                    <a:bodyPr/>
                    <a:lstStyle/>
                    <a:p>
                      <a:endParaRPr lang="en-US" dirty="0"/>
                    </a:p>
                  </a:txBody>
                  <a:tcPr/>
                </a:tc>
                <a:extLst>
                  <a:ext uri="{0D108BD9-81ED-4DB2-BD59-A6C34878D82A}">
                    <a16:rowId xmlns:a16="http://schemas.microsoft.com/office/drawing/2014/main" xmlns="" val="10007"/>
                  </a:ext>
                </a:extLst>
              </a:tr>
            </a:tbl>
          </a:graphicData>
        </a:graphic>
      </p:graphicFrame>
      <p:sp>
        <p:nvSpPr>
          <p:cNvPr id="7" name="TextBox 6"/>
          <p:cNvSpPr txBox="1"/>
          <p:nvPr/>
        </p:nvSpPr>
        <p:spPr>
          <a:xfrm>
            <a:off x="1928794" y="5072074"/>
            <a:ext cx="5143536" cy="369332"/>
          </a:xfrm>
          <a:prstGeom prst="rect">
            <a:avLst/>
          </a:prstGeom>
          <a:noFill/>
        </p:spPr>
        <p:txBody>
          <a:bodyPr wrap="square" rtlCol="0">
            <a:spAutoFit/>
          </a:bodyPr>
          <a:lstStyle/>
          <a:p>
            <a:r>
              <a:rPr lang="en-US" dirty="0" smtClean="0">
                <a:latin typeface="Gill Sans MT" pitchFamily="34" charset="0"/>
              </a:rPr>
              <a:t>Insert  </a:t>
            </a:r>
            <a:r>
              <a:rPr lang="en-US" b="1" dirty="0" smtClean="0">
                <a:latin typeface="Gill Sans MT" pitchFamily="34" charset="0"/>
              </a:rPr>
              <a:t>Ford </a:t>
            </a:r>
            <a:r>
              <a:rPr lang="en-US" dirty="0" smtClean="0">
                <a:latin typeface="Gill Sans MT" pitchFamily="34" charset="0"/>
              </a:rPr>
              <a:t>as the  3</a:t>
            </a:r>
            <a:r>
              <a:rPr lang="en-US" baseline="30000" dirty="0" smtClean="0">
                <a:latin typeface="Gill Sans MT" pitchFamily="34" charset="0"/>
              </a:rPr>
              <a:t>rd</a:t>
            </a:r>
            <a:r>
              <a:rPr lang="en-US" dirty="0" smtClean="0">
                <a:latin typeface="Gill Sans MT" pitchFamily="34" charset="0"/>
              </a:rPr>
              <a:t> Element  of Array </a:t>
            </a:r>
            <a:endParaRPr lang="en-US" dirty="0">
              <a:latin typeface="Gill Sans MT" pitchFamily="34" charset="0"/>
            </a:endParaRPr>
          </a:p>
        </p:txBody>
      </p:sp>
      <p:grpSp>
        <p:nvGrpSpPr>
          <p:cNvPr id="20" name="Group 19"/>
          <p:cNvGrpSpPr/>
          <p:nvPr/>
        </p:nvGrpSpPr>
        <p:grpSpPr>
          <a:xfrm>
            <a:off x="2143108" y="3357562"/>
            <a:ext cx="286546" cy="358778"/>
            <a:chOff x="2500298" y="3286124"/>
            <a:chExt cx="286546" cy="358778"/>
          </a:xfrm>
        </p:grpSpPr>
        <p:grpSp>
          <p:nvGrpSpPr>
            <p:cNvPr id="19" name="Group 18"/>
            <p:cNvGrpSpPr/>
            <p:nvPr/>
          </p:nvGrpSpPr>
          <p:grpSpPr>
            <a:xfrm>
              <a:off x="2571736" y="3286124"/>
              <a:ext cx="215108" cy="357984"/>
              <a:chOff x="2571736" y="3357562"/>
              <a:chExt cx="215108" cy="357984"/>
            </a:xfrm>
          </p:grpSpPr>
          <p:cxnSp>
            <p:nvCxnSpPr>
              <p:cNvPr id="14" name="Straight Connector 13"/>
              <p:cNvCxnSpPr/>
              <p:nvPr/>
            </p:nvCxnSpPr>
            <p:spPr>
              <a:xfrm>
                <a:off x="2571736" y="3357562"/>
                <a:ext cx="214314"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607455" y="3536157"/>
                <a:ext cx="357190" cy="1588"/>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rot="10800000">
              <a:off x="2500298" y="3643314"/>
              <a:ext cx="285752"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4286248" y="3000372"/>
            <a:ext cx="286546" cy="358778"/>
            <a:chOff x="2500298" y="3286124"/>
            <a:chExt cx="286546" cy="358778"/>
          </a:xfrm>
        </p:grpSpPr>
        <p:grpSp>
          <p:nvGrpSpPr>
            <p:cNvPr id="22" name="Group 18"/>
            <p:cNvGrpSpPr/>
            <p:nvPr/>
          </p:nvGrpSpPr>
          <p:grpSpPr>
            <a:xfrm>
              <a:off x="2571736" y="3286124"/>
              <a:ext cx="215108" cy="357984"/>
              <a:chOff x="2571736" y="3357562"/>
              <a:chExt cx="215108" cy="357984"/>
            </a:xfrm>
          </p:grpSpPr>
          <p:cxnSp>
            <p:nvCxnSpPr>
              <p:cNvPr id="24" name="Straight Connector 23"/>
              <p:cNvCxnSpPr/>
              <p:nvPr/>
            </p:nvCxnSpPr>
            <p:spPr>
              <a:xfrm>
                <a:off x="2571736" y="3357562"/>
                <a:ext cx="214314"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2607455" y="3536157"/>
                <a:ext cx="357190" cy="1588"/>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p:nvPr/>
          </p:nvCxnSpPr>
          <p:spPr>
            <a:xfrm rot="10800000">
              <a:off x="2500298" y="3643314"/>
              <a:ext cx="285752"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6" name="Content Placeholder 4"/>
          <p:cNvGraphicFramePr>
            <a:graphicFrameLocks/>
          </p:cNvGraphicFramePr>
          <p:nvPr/>
        </p:nvGraphicFramePr>
        <p:xfrm>
          <a:off x="4643438" y="1857364"/>
          <a:ext cx="1785950" cy="2966720"/>
        </p:xfrm>
        <a:graphic>
          <a:graphicData uri="http://schemas.openxmlformats.org/drawingml/2006/table">
            <a:tbl>
              <a:tblPr firstRow="1" bandRow="1">
                <a:tableStyleId>{5C22544A-7EE6-4342-B048-85BDC9FD1C3A}</a:tableStyleId>
              </a:tblPr>
              <a:tblGrid>
                <a:gridCol w="642942">
                  <a:extLst>
                    <a:ext uri="{9D8B030D-6E8A-4147-A177-3AD203B41FA5}">
                      <a16:colId xmlns:a16="http://schemas.microsoft.com/office/drawing/2014/main" xmlns="" val="20000"/>
                    </a:ext>
                  </a:extLst>
                </a:gridCol>
                <a:gridCol w="1143008">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1</a:t>
                      </a:r>
                      <a:endParaRPr lang="en-US" dirty="0">
                        <a:solidFill>
                          <a:schemeClr val="tx1"/>
                        </a:solidFill>
                      </a:endParaRPr>
                    </a:p>
                  </a:txBody>
                  <a:tcPr>
                    <a:noFill/>
                  </a:tcPr>
                </a:tc>
                <a:tc>
                  <a:txBody>
                    <a:bodyPr/>
                    <a:lstStyle/>
                    <a:p>
                      <a:r>
                        <a:rPr lang="en-US" dirty="0" smtClean="0">
                          <a:solidFill>
                            <a:schemeClr val="tx1"/>
                          </a:solidFill>
                        </a:rPr>
                        <a:t>Brown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noFill/>
                  </a:tcPr>
                </a:tc>
                <a:tc>
                  <a:txBody>
                    <a:bodyPr/>
                    <a:lstStyle/>
                    <a:p>
                      <a:r>
                        <a:rPr lang="en-US" dirty="0" smtClean="0"/>
                        <a:t>Davis </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noFill/>
                  </a:tcPr>
                </a:tc>
                <a:tc>
                  <a:txBody>
                    <a:bodyPr/>
                    <a:lstStyle/>
                    <a:p>
                      <a:r>
                        <a:rPr lang="en-US" dirty="0" smtClean="0"/>
                        <a:t>Johnson</a:t>
                      </a:r>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noFill/>
                  </a:tcPr>
                </a:tc>
                <a:tc>
                  <a:txBody>
                    <a:bodyPr/>
                    <a:lstStyle/>
                    <a:p>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noFill/>
                  </a:tcPr>
                </a:tc>
                <a:tc>
                  <a:txBody>
                    <a:bodyPr/>
                    <a:lstStyle/>
                    <a:p>
                      <a:r>
                        <a:rPr lang="en-US" dirty="0" smtClean="0"/>
                        <a:t>Smith</a:t>
                      </a:r>
                      <a:endParaRPr lang="en-US" dirty="0"/>
                    </a:p>
                  </a:txBody>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noFill/>
                  </a:tcPr>
                </a:tc>
                <a:tc>
                  <a:txBody>
                    <a:bodyPr/>
                    <a:lstStyle/>
                    <a:p>
                      <a:r>
                        <a:rPr lang="en-US" dirty="0" smtClean="0"/>
                        <a:t>Wagner </a:t>
                      </a:r>
                      <a:endParaRPr lang="en-US" dirty="0"/>
                    </a:p>
                  </a:txBody>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noFill/>
                  </a:tcPr>
                </a:tc>
                <a:tc>
                  <a:txBody>
                    <a:bodyPr/>
                    <a:lstStyle/>
                    <a:p>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noFill/>
                  </a:tcPr>
                </a:tc>
                <a:tc>
                  <a:txBody>
                    <a:bodyPr/>
                    <a:lstStyle/>
                    <a:p>
                      <a:endParaRPr lang="en-US" dirty="0"/>
                    </a:p>
                  </a:txBody>
                  <a:tcPr/>
                </a:tc>
                <a:extLst>
                  <a:ext uri="{0D108BD9-81ED-4DB2-BD59-A6C34878D82A}">
                    <a16:rowId xmlns:a16="http://schemas.microsoft.com/office/drawing/2014/main" xmlns="" val="10007"/>
                  </a:ext>
                </a:extLst>
              </a:tr>
            </a:tbl>
          </a:graphicData>
        </a:graphic>
      </p:graphicFrame>
      <p:grpSp>
        <p:nvGrpSpPr>
          <p:cNvPr id="27" name="Group 26"/>
          <p:cNvGrpSpPr/>
          <p:nvPr/>
        </p:nvGrpSpPr>
        <p:grpSpPr>
          <a:xfrm>
            <a:off x="6357950" y="2714620"/>
            <a:ext cx="286546" cy="358778"/>
            <a:chOff x="2500298" y="3286124"/>
            <a:chExt cx="286546" cy="358778"/>
          </a:xfrm>
        </p:grpSpPr>
        <p:grpSp>
          <p:nvGrpSpPr>
            <p:cNvPr id="28" name="Group 18"/>
            <p:cNvGrpSpPr/>
            <p:nvPr/>
          </p:nvGrpSpPr>
          <p:grpSpPr>
            <a:xfrm>
              <a:off x="2571736" y="3286124"/>
              <a:ext cx="215108" cy="357984"/>
              <a:chOff x="2571736" y="3357562"/>
              <a:chExt cx="215108" cy="357984"/>
            </a:xfrm>
          </p:grpSpPr>
          <p:cxnSp>
            <p:nvCxnSpPr>
              <p:cNvPr id="30" name="Straight Connector 29"/>
              <p:cNvCxnSpPr/>
              <p:nvPr/>
            </p:nvCxnSpPr>
            <p:spPr>
              <a:xfrm>
                <a:off x="2571736" y="3357562"/>
                <a:ext cx="214314"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607455" y="3536157"/>
                <a:ext cx="357190" cy="1588"/>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p:nvPr/>
          </p:nvCxnSpPr>
          <p:spPr>
            <a:xfrm rot="10800000">
              <a:off x="2500298" y="3643314"/>
              <a:ext cx="285752"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aphicFrame>
        <p:nvGraphicFramePr>
          <p:cNvPr id="32" name="Content Placeholder 4"/>
          <p:cNvGraphicFramePr>
            <a:graphicFrameLocks/>
          </p:cNvGraphicFramePr>
          <p:nvPr/>
        </p:nvGraphicFramePr>
        <p:xfrm>
          <a:off x="6715140" y="1857364"/>
          <a:ext cx="1785950" cy="2966720"/>
        </p:xfrm>
        <a:graphic>
          <a:graphicData uri="http://schemas.openxmlformats.org/drawingml/2006/table">
            <a:tbl>
              <a:tblPr firstRow="1" bandRow="1">
                <a:tableStyleId>{5C22544A-7EE6-4342-B048-85BDC9FD1C3A}</a:tableStyleId>
              </a:tblPr>
              <a:tblGrid>
                <a:gridCol w="642942">
                  <a:extLst>
                    <a:ext uri="{9D8B030D-6E8A-4147-A177-3AD203B41FA5}">
                      <a16:colId xmlns:a16="http://schemas.microsoft.com/office/drawing/2014/main" xmlns="" val="20000"/>
                    </a:ext>
                  </a:extLst>
                </a:gridCol>
                <a:gridCol w="1143008">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1</a:t>
                      </a:r>
                      <a:endParaRPr lang="en-US" dirty="0">
                        <a:solidFill>
                          <a:schemeClr val="tx1"/>
                        </a:solidFill>
                      </a:endParaRPr>
                    </a:p>
                  </a:txBody>
                  <a:tcPr>
                    <a:noFill/>
                  </a:tcPr>
                </a:tc>
                <a:tc>
                  <a:txBody>
                    <a:bodyPr/>
                    <a:lstStyle/>
                    <a:p>
                      <a:r>
                        <a:rPr lang="en-US" dirty="0" smtClean="0">
                          <a:solidFill>
                            <a:schemeClr val="tx1"/>
                          </a:solidFill>
                        </a:rPr>
                        <a:t>Brown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noFill/>
                  </a:tcPr>
                </a:tc>
                <a:tc>
                  <a:txBody>
                    <a:bodyPr/>
                    <a:lstStyle/>
                    <a:p>
                      <a:r>
                        <a:rPr lang="en-US" dirty="0" smtClean="0"/>
                        <a:t>Davis </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noFill/>
                  </a:tcPr>
                </a:tc>
                <a:tc>
                  <a:txBody>
                    <a:bodyPr/>
                    <a:lstStyle/>
                    <a:p>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noFill/>
                  </a:tcPr>
                </a:tc>
                <a:tc>
                  <a:txBody>
                    <a:bodyPr/>
                    <a:lstStyle/>
                    <a:p>
                      <a:r>
                        <a:rPr lang="en-US" dirty="0" smtClean="0"/>
                        <a:t>Johnson</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noFill/>
                  </a:tcPr>
                </a:tc>
                <a:tc>
                  <a:txBody>
                    <a:bodyPr/>
                    <a:lstStyle/>
                    <a:p>
                      <a:r>
                        <a:rPr lang="en-US" dirty="0" smtClean="0"/>
                        <a:t>Smith</a:t>
                      </a:r>
                      <a:endParaRPr lang="en-US" dirty="0"/>
                    </a:p>
                  </a:txBody>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noFill/>
                  </a:tcPr>
                </a:tc>
                <a:tc>
                  <a:txBody>
                    <a:bodyPr/>
                    <a:lstStyle/>
                    <a:p>
                      <a:r>
                        <a:rPr lang="en-US" dirty="0" smtClean="0"/>
                        <a:t>Wagner </a:t>
                      </a:r>
                      <a:endParaRPr lang="en-US" dirty="0"/>
                    </a:p>
                  </a:txBody>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noFill/>
                  </a:tcPr>
                </a:tc>
                <a:tc>
                  <a:txBody>
                    <a:bodyPr/>
                    <a:lstStyle/>
                    <a:p>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noFill/>
                  </a:tcPr>
                </a:tc>
                <a:tc>
                  <a:txBody>
                    <a:bodyPr/>
                    <a:lstStyle/>
                    <a:p>
                      <a:endParaRPr lang="en-US" dirty="0"/>
                    </a:p>
                  </a:txBody>
                  <a:tcPr/>
                </a:tc>
                <a:extLst>
                  <a:ext uri="{0D108BD9-81ED-4DB2-BD59-A6C34878D82A}">
                    <a16:rowId xmlns:a16="http://schemas.microsoft.com/office/drawing/2014/main" xmlns="" val="10007"/>
                  </a:ext>
                </a:extLst>
              </a:tr>
            </a:tbl>
          </a:graphicData>
        </a:graphic>
      </p:graphicFrame>
      <p:sp>
        <p:nvSpPr>
          <p:cNvPr id="33" name="TextBox 32"/>
          <p:cNvSpPr txBox="1"/>
          <p:nvPr/>
        </p:nvSpPr>
        <p:spPr>
          <a:xfrm>
            <a:off x="7500958" y="2571744"/>
            <a:ext cx="1000132" cy="369332"/>
          </a:xfrm>
          <a:prstGeom prst="rect">
            <a:avLst/>
          </a:prstGeom>
          <a:noFill/>
        </p:spPr>
        <p:txBody>
          <a:bodyPr wrap="square" rtlCol="0">
            <a:spAutoFit/>
          </a:bodyPr>
          <a:lstStyle/>
          <a:p>
            <a:r>
              <a:rPr lang="en-US" dirty="0" smtClean="0"/>
              <a:t>Ford</a:t>
            </a:r>
            <a:endParaRPr lang="en-US" dirty="0"/>
          </a:p>
        </p:txBody>
      </p:sp>
      <p:sp>
        <p:nvSpPr>
          <p:cNvPr id="34" name="TextBox 33"/>
          <p:cNvSpPr txBox="1"/>
          <p:nvPr/>
        </p:nvSpPr>
        <p:spPr>
          <a:xfrm>
            <a:off x="1295400" y="5756049"/>
            <a:ext cx="7696200" cy="369332"/>
          </a:xfrm>
          <a:prstGeom prst="rect">
            <a:avLst/>
          </a:prstGeom>
          <a:noFill/>
        </p:spPr>
        <p:txBody>
          <a:bodyPr wrap="square" rtlCol="0">
            <a:spAutoFit/>
          </a:bodyPr>
          <a:lstStyle/>
          <a:p>
            <a:r>
              <a:rPr lang="en-US" b="1" dirty="0" smtClean="0">
                <a:solidFill>
                  <a:srgbClr val="C00000"/>
                </a:solidFill>
                <a:latin typeface="Gill Sans MT" pitchFamily="34" charset="0"/>
              </a:rPr>
              <a:t>Insertion is not Possible without loss of data if the array is FULL </a:t>
            </a:r>
            <a:endParaRPr lang="en-US" b="1" dirty="0">
              <a:solidFill>
                <a:srgbClr val="C00000"/>
              </a:solidFill>
              <a:latin typeface="Gill Sans MT" pitchFamily="34" charset="0"/>
            </a:endParaRPr>
          </a:p>
        </p:txBody>
      </p:sp>
    </p:spTree>
    <p:extLst>
      <p:ext uri="{BB962C8B-B14F-4D97-AF65-F5344CB8AC3E}">
        <p14:creationId xmlns:p14="http://schemas.microsoft.com/office/powerpoint/2010/main" val="75543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checkerboard(across)">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checkerboard(across)">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checkerboard(across)">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checkerboard(across)">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checkerboard(across)">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checkerboard(across)">
                                      <p:cBhvr>
                                        <p:cTn id="4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a:t>
            </a:r>
            <a:endParaRPr lang="en-US" dirty="0"/>
          </a:p>
        </p:txBody>
      </p:sp>
      <p:graphicFrame>
        <p:nvGraphicFramePr>
          <p:cNvPr id="5" name="Content Placeholder 4"/>
          <p:cNvGraphicFramePr>
            <a:graphicFrameLocks noGrp="1"/>
          </p:cNvGraphicFramePr>
          <p:nvPr>
            <p:ph idx="1"/>
          </p:nvPr>
        </p:nvGraphicFramePr>
        <p:xfrm>
          <a:off x="1500165" y="1714488"/>
          <a:ext cx="1785950" cy="2966720"/>
        </p:xfrm>
        <a:graphic>
          <a:graphicData uri="http://schemas.openxmlformats.org/drawingml/2006/table">
            <a:tbl>
              <a:tblPr firstRow="1" bandRow="1">
                <a:tableStyleId>{5C22544A-7EE6-4342-B048-85BDC9FD1C3A}</a:tableStyleId>
              </a:tblPr>
              <a:tblGrid>
                <a:gridCol w="642942">
                  <a:extLst>
                    <a:ext uri="{9D8B030D-6E8A-4147-A177-3AD203B41FA5}">
                      <a16:colId xmlns:a16="http://schemas.microsoft.com/office/drawing/2014/main" xmlns="" val="20000"/>
                    </a:ext>
                  </a:extLst>
                </a:gridCol>
                <a:gridCol w="1143008">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1</a:t>
                      </a:r>
                      <a:endParaRPr lang="en-US" dirty="0">
                        <a:solidFill>
                          <a:schemeClr val="tx1"/>
                        </a:solidFill>
                      </a:endParaRPr>
                    </a:p>
                  </a:txBody>
                  <a:tcPr>
                    <a:noFill/>
                  </a:tcPr>
                </a:tc>
                <a:tc>
                  <a:txBody>
                    <a:bodyPr/>
                    <a:lstStyle/>
                    <a:p>
                      <a:r>
                        <a:rPr lang="en-US" dirty="0" smtClean="0">
                          <a:solidFill>
                            <a:schemeClr val="tx1"/>
                          </a:solidFill>
                        </a:rPr>
                        <a:t>Brown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noFill/>
                  </a:tcPr>
                </a:tc>
                <a:tc>
                  <a:txBody>
                    <a:bodyPr/>
                    <a:lstStyle/>
                    <a:p>
                      <a:r>
                        <a:rPr lang="en-US" dirty="0" smtClean="0"/>
                        <a:t>Davis </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noFill/>
                  </a:tcPr>
                </a:tc>
                <a:tc>
                  <a:txBody>
                    <a:bodyPr/>
                    <a:lstStyle/>
                    <a:p>
                      <a:r>
                        <a:rPr lang="en-US" dirty="0" smtClean="0"/>
                        <a:t>Ford</a:t>
                      </a:r>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noFill/>
                  </a:tcPr>
                </a:tc>
                <a:tc>
                  <a:txBody>
                    <a:bodyPr/>
                    <a:lstStyle/>
                    <a:p>
                      <a:r>
                        <a:rPr lang="en-US" dirty="0" smtClean="0"/>
                        <a:t>Johnson</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noFill/>
                  </a:tcPr>
                </a:tc>
                <a:tc>
                  <a:txBody>
                    <a:bodyPr/>
                    <a:lstStyle/>
                    <a:p>
                      <a:r>
                        <a:rPr lang="en-US" dirty="0" smtClean="0"/>
                        <a:t>Smith</a:t>
                      </a:r>
                      <a:endParaRPr lang="en-US" dirty="0"/>
                    </a:p>
                  </a:txBody>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noFill/>
                  </a:tcPr>
                </a:tc>
                <a:tc>
                  <a:txBody>
                    <a:bodyPr/>
                    <a:lstStyle/>
                    <a:p>
                      <a:r>
                        <a:rPr lang="en-US" dirty="0" smtClean="0"/>
                        <a:t>Taylor</a:t>
                      </a:r>
                      <a:endParaRPr lang="en-US" dirty="0"/>
                    </a:p>
                  </a:txBody>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noFill/>
                  </a:tcPr>
                </a:tc>
                <a:tc>
                  <a:txBody>
                    <a:bodyPr/>
                    <a:lstStyle/>
                    <a:p>
                      <a:r>
                        <a:rPr lang="en-US" dirty="0" smtClean="0"/>
                        <a:t>Wagner</a:t>
                      </a:r>
                      <a:r>
                        <a:rPr lang="en-US" baseline="0" dirty="0" smtClean="0"/>
                        <a:t> </a:t>
                      </a:r>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noFill/>
                  </a:tcPr>
                </a:tc>
                <a:tc>
                  <a:txBody>
                    <a:bodyPr/>
                    <a:lstStyle/>
                    <a:p>
                      <a:endParaRPr lang="en-US" dirty="0"/>
                    </a:p>
                  </a:txBody>
                  <a:tcPr/>
                </a:tc>
                <a:extLst>
                  <a:ext uri="{0D108BD9-81ED-4DB2-BD59-A6C34878D82A}">
                    <a16:rowId xmlns:a16="http://schemas.microsoft.com/office/drawing/2014/main" xmlns="" val="10007"/>
                  </a:ext>
                </a:extLst>
              </a:tr>
            </a:tbl>
          </a:graphicData>
        </a:graphic>
      </p:graphicFrame>
      <p:graphicFrame>
        <p:nvGraphicFramePr>
          <p:cNvPr id="6" name="Content Placeholder 4"/>
          <p:cNvGraphicFramePr>
            <a:graphicFrameLocks/>
          </p:cNvGraphicFramePr>
          <p:nvPr/>
        </p:nvGraphicFramePr>
        <p:xfrm>
          <a:off x="4857752" y="1714488"/>
          <a:ext cx="1785950" cy="2966720"/>
        </p:xfrm>
        <a:graphic>
          <a:graphicData uri="http://schemas.openxmlformats.org/drawingml/2006/table">
            <a:tbl>
              <a:tblPr firstRow="1" bandRow="1">
                <a:tableStyleId>{5C22544A-7EE6-4342-B048-85BDC9FD1C3A}</a:tableStyleId>
              </a:tblPr>
              <a:tblGrid>
                <a:gridCol w="642942">
                  <a:extLst>
                    <a:ext uri="{9D8B030D-6E8A-4147-A177-3AD203B41FA5}">
                      <a16:colId xmlns:a16="http://schemas.microsoft.com/office/drawing/2014/main" xmlns="" val="20000"/>
                    </a:ext>
                  </a:extLst>
                </a:gridCol>
                <a:gridCol w="1143008">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1</a:t>
                      </a:r>
                      <a:endParaRPr lang="en-US" dirty="0">
                        <a:solidFill>
                          <a:schemeClr val="tx1"/>
                        </a:solidFill>
                      </a:endParaRPr>
                    </a:p>
                  </a:txBody>
                  <a:tcPr>
                    <a:noFill/>
                  </a:tcPr>
                </a:tc>
                <a:tc>
                  <a:txBody>
                    <a:bodyPr/>
                    <a:lstStyle/>
                    <a:p>
                      <a:r>
                        <a:rPr lang="en-US" dirty="0" smtClean="0">
                          <a:solidFill>
                            <a:schemeClr val="tx1"/>
                          </a:solidFill>
                        </a:rPr>
                        <a:t>Brown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noFill/>
                  </a:tcPr>
                </a:tc>
                <a:tc>
                  <a:txBody>
                    <a:bodyPr/>
                    <a:lstStyle/>
                    <a:p>
                      <a:r>
                        <a:rPr lang="en-US" dirty="0" smtClean="0"/>
                        <a:t>Davis </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noFill/>
                  </a:tcPr>
                </a:tc>
                <a:tc>
                  <a:txBody>
                    <a:bodyPr/>
                    <a:lstStyle/>
                    <a:p>
                      <a:r>
                        <a:rPr lang="en-US" dirty="0" smtClean="0"/>
                        <a:t>Ford</a:t>
                      </a:r>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noFill/>
                  </a:tcPr>
                </a:tc>
                <a:tc>
                  <a:txBody>
                    <a:bodyPr/>
                    <a:lstStyle/>
                    <a:p>
                      <a:r>
                        <a:rPr lang="en-US" dirty="0" smtClean="0"/>
                        <a:t>Johnson</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noFill/>
                  </a:tcPr>
                </a:tc>
                <a:tc>
                  <a:txBody>
                    <a:bodyPr/>
                    <a:lstStyle/>
                    <a:p>
                      <a:r>
                        <a:rPr lang="en-US" dirty="0" smtClean="0"/>
                        <a:t>Smith</a:t>
                      </a:r>
                      <a:endParaRPr lang="en-US" dirty="0"/>
                    </a:p>
                  </a:txBody>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noFill/>
                  </a:tcPr>
                </a:tc>
                <a:tc>
                  <a:txBody>
                    <a:bodyPr/>
                    <a:lstStyle/>
                    <a:p>
                      <a:r>
                        <a:rPr lang="en-US" dirty="0" smtClean="0"/>
                        <a:t>Taylor</a:t>
                      </a:r>
                      <a:endParaRPr lang="en-US" dirty="0"/>
                    </a:p>
                  </a:txBody>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noFill/>
                  </a:tcPr>
                </a:tc>
                <a:tc>
                  <a:txBody>
                    <a:bodyPr/>
                    <a:lstStyle/>
                    <a:p>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noFill/>
                  </a:tcPr>
                </a:tc>
                <a:tc>
                  <a:txBody>
                    <a:bodyPr/>
                    <a:lstStyle/>
                    <a:p>
                      <a:endParaRPr lang="en-US" dirty="0"/>
                    </a:p>
                  </a:txBody>
                  <a:tcPr/>
                </a:tc>
                <a:extLst>
                  <a:ext uri="{0D108BD9-81ED-4DB2-BD59-A6C34878D82A}">
                    <a16:rowId xmlns:a16="http://schemas.microsoft.com/office/drawing/2014/main" xmlns="" val="10007"/>
                  </a:ext>
                </a:extLst>
              </a:tr>
            </a:tbl>
          </a:graphicData>
        </a:graphic>
      </p:graphicFrame>
      <p:sp>
        <p:nvSpPr>
          <p:cNvPr id="7" name="TextBox 6"/>
          <p:cNvSpPr txBox="1"/>
          <p:nvPr/>
        </p:nvSpPr>
        <p:spPr>
          <a:xfrm>
            <a:off x="2000232" y="5429264"/>
            <a:ext cx="5143536" cy="369332"/>
          </a:xfrm>
          <a:prstGeom prst="rect">
            <a:avLst/>
          </a:prstGeom>
          <a:noFill/>
        </p:spPr>
        <p:txBody>
          <a:bodyPr wrap="square" rtlCol="0">
            <a:spAutoFit/>
          </a:bodyPr>
          <a:lstStyle/>
          <a:p>
            <a:r>
              <a:rPr lang="en-US" dirty="0" smtClean="0">
                <a:latin typeface="Gill Sans MT" pitchFamily="34" charset="0"/>
              </a:rPr>
              <a:t>Deletion of  </a:t>
            </a:r>
            <a:r>
              <a:rPr lang="en-US" b="1" dirty="0" smtClean="0">
                <a:latin typeface="Gill Sans MT" pitchFamily="34" charset="0"/>
              </a:rPr>
              <a:t>Wagner </a:t>
            </a:r>
            <a:r>
              <a:rPr lang="en-US" dirty="0" smtClean="0">
                <a:latin typeface="Gill Sans MT" pitchFamily="34" charset="0"/>
              </a:rPr>
              <a:t> at the  End  of Array </a:t>
            </a:r>
            <a:endParaRPr lang="en-US" dirty="0">
              <a:latin typeface="Gill Sans MT" pitchFamily="34" charset="0"/>
            </a:endParaRPr>
          </a:p>
        </p:txBody>
      </p:sp>
    </p:spTree>
    <p:extLst>
      <p:ext uri="{BB962C8B-B14F-4D97-AF65-F5344CB8AC3E}">
        <p14:creationId xmlns:p14="http://schemas.microsoft.com/office/powerpoint/2010/main" val="53370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a:t>
            </a:r>
            <a:endParaRPr lang="en-US" dirty="0"/>
          </a:p>
        </p:txBody>
      </p:sp>
      <p:graphicFrame>
        <p:nvGraphicFramePr>
          <p:cNvPr id="5" name="Content Placeholder 4"/>
          <p:cNvGraphicFramePr>
            <a:graphicFrameLocks noGrp="1"/>
          </p:cNvGraphicFramePr>
          <p:nvPr>
            <p:ph idx="1"/>
          </p:nvPr>
        </p:nvGraphicFramePr>
        <p:xfrm>
          <a:off x="214282" y="1857364"/>
          <a:ext cx="1785950" cy="2966720"/>
        </p:xfrm>
        <a:graphic>
          <a:graphicData uri="http://schemas.openxmlformats.org/drawingml/2006/table">
            <a:tbl>
              <a:tblPr firstRow="1" bandRow="1">
                <a:tableStyleId>{5C22544A-7EE6-4342-B048-85BDC9FD1C3A}</a:tableStyleId>
              </a:tblPr>
              <a:tblGrid>
                <a:gridCol w="642942">
                  <a:extLst>
                    <a:ext uri="{9D8B030D-6E8A-4147-A177-3AD203B41FA5}">
                      <a16:colId xmlns:a16="http://schemas.microsoft.com/office/drawing/2014/main" xmlns="" val="20000"/>
                    </a:ext>
                  </a:extLst>
                </a:gridCol>
                <a:gridCol w="1143008">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1</a:t>
                      </a:r>
                      <a:endParaRPr lang="en-US" dirty="0">
                        <a:solidFill>
                          <a:schemeClr val="tx1"/>
                        </a:solidFill>
                      </a:endParaRPr>
                    </a:p>
                  </a:txBody>
                  <a:tcPr>
                    <a:noFill/>
                  </a:tcPr>
                </a:tc>
                <a:tc>
                  <a:txBody>
                    <a:bodyPr/>
                    <a:lstStyle/>
                    <a:p>
                      <a:r>
                        <a:rPr lang="en-US" dirty="0" smtClean="0">
                          <a:solidFill>
                            <a:schemeClr val="tx1"/>
                          </a:solidFill>
                        </a:rPr>
                        <a:t>Brown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noFill/>
                  </a:tcPr>
                </a:tc>
                <a:tc>
                  <a:txBody>
                    <a:bodyPr/>
                    <a:lstStyle/>
                    <a:p>
                      <a:r>
                        <a:rPr lang="en-US" dirty="0" smtClean="0"/>
                        <a:t>Davis </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noFill/>
                  </a:tcPr>
                </a:tc>
                <a:tc>
                  <a:txBody>
                    <a:bodyPr/>
                    <a:lstStyle/>
                    <a:p>
                      <a:r>
                        <a:rPr lang="en-US" dirty="0" smtClean="0"/>
                        <a:t>Ford</a:t>
                      </a:r>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noFill/>
                  </a:tcPr>
                </a:tc>
                <a:tc>
                  <a:txBody>
                    <a:bodyPr/>
                    <a:lstStyle/>
                    <a:p>
                      <a:r>
                        <a:rPr lang="en-US" dirty="0" smtClean="0"/>
                        <a:t>Johnson</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noFill/>
                  </a:tcPr>
                </a:tc>
                <a:tc>
                  <a:txBody>
                    <a:bodyPr/>
                    <a:lstStyle/>
                    <a:p>
                      <a:r>
                        <a:rPr lang="en-US" dirty="0" smtClean="0"/>
                        <a:t>Smith</a:t>
                      </a:r>
                      <a:endParaRPr lang="en-US" dirty="0"/>
                    </a:p>
                  </a:txBody>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noFill/>
                  </a:tcPr>
                </a:tc>
                <a:tc>
                  <a:txBody>
                    <a:bodyPr/>
                    <a:lstStyle/>
                    <a:p>
                      <a:r>
                        <a:rPr lang="en-US" dirty="0" smtClean="0"/>
                        <a:t>Taylor</a:t>
                      </a:r>
                      <a:endParaRPr lang="en-US" dirty="0"/>
                    </a:p>
                  </a:txBody>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noFill/>
                  </a:tcPr>
                </a:tc>
                <a:tc>
                  <a:txBody>
                    <a:bodyPr/>
                    <a:lstStyle/>
                    <a:p>
                      <a:r>
                        <a:rPr lang="en-US" dirty="0" smtClean="0"/>
                        <a:t>Wagner</a:t>
                      </a:r>
                      <a:r>
                        <a:rPr lang="en-US" baseline="0" dirty="0" smtClean="0"/>
                        <a:t> </a:t>
                      </a:r>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noFill/>
                  </a:tcPr>
                </a:tc>
                <a:tc>
                  <a:txBody>
                    <a:bodyPr/>
                    <a:lstStyle/>
                    <a:p>
                      <a:endParaRPr lang="en-US" dirty="0"/>
                    </a:p>
                  </a:txBody>
                  <a:tcPr/>
                </a:tc>
                <a:extLst>
                  <a:ext uri="{0D108BD9-81ED-4DB2-BD59-A6C34878D82A}">
                    <a16:rowId xmlns:a16="http://schemas.microsoft.com/office/drawing/2014/main" xmlns="" val="10007"/>
                  </a:ext>
                </a:extLst>
              </a:tr>
            </a:tbl>
          </a:graphicData>
        </a:graphic>
      </p:graphicFrame>
      <p:graphicFrame>
        <p:nvGraphicFramePr>
          <p:cNvPr id="6" name="Content Placeholder 4"/>
          <p:cNvGraphicFramePr>
            <a:graphicFrameLocks/>
          </p:cNvGraphicFramePr>
          <p:nvPr/>
        </p:nvGraphicFramePr>
        <p:xfrm>
          <a:off x="2214546" y="1857364"/>
          <a:ext cx="1785950" cy="2966720"/>
        </p:xfrm>
        <a:graphic>
          <a:graphicData uri="http://schemas.openxmlformats.org/drawingml/2006/table">
            <a:tbl>
              <a:tblPr firstRow="1" bandRow="1">
                <a:tableStyleId>{5C22544A-7EE6-4342-B048-85BDC9FD1C3A}</a:tableStyleId>
              </a:tblPr>
              <a:tblGrid>
                <a:gridCol w="642942">
                  <a:extLst>
                    <a:ext uri="{9D8B030D-6E8A-4147-A177-3AD203B41FA5}">
                      <a16:colId xmlns:a16="http://schemas.microsoft.com/office/drawing/2014/main" xmlns="" val="20000"/>
                    </a:ext>
                  </a:extLst>
                </a:gridCol>
                <a:gridCol w="1143008">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1</a:t>
                      </a:r>
                      <a:endParaRPr lang="en-US" dirty="0">
                        <a:solidFill>
                          <a:schemeClr val="tx1"/>
                        </a:solidFill>
                      </a:endParaRPr>
                    </a:p>
                  </a:txBody>
                  <a:tcPr>
                    <a:noFill/>
                  </a:tcPr>
                </a:tc>
                <a:tc>
                  <a:txBody>
                    <a:bodyPr/>
                    <a:lstStyle/>
                    <a:p>
                      <a:r>
                        <a:rPr lang="en-US" dirty="0" smtClean="0">
                          <a:solidFill>
                            <a:schemeClr val="tx1"/>
                          </a:solidFill>
                        </a:rPr>
                        <a:t>Brown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noFill/>
                  </a:tcPr>
                </a:tc>
                <a:tc>
                  <a:txBody>
                    <a:bodyPr/>
                    <a:lstStyle/>
                    <a:p>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noFill/>
                  </a:tcPr>
                </a:tc>
                <a:tc>
                  <a:txBody>
                    <a:bodyPr/>
                    <a:lstStyle/>
                    <a:p>
                      <a:r>
                        <a:rPr lang="en-US" dirty="0" smtClean="0"/>
                        <a:t>Ford</a:t>
                      </a:r>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noFill/>
                  </a:tcPr>
                </a:tc>
                <a:tc>
                  <a:txBody>
                    <a:bodyPr/>
                    <a:lstStyle/>
                    <a:p>
                      <a:r>
                        <a:rPr lang="en-US" dirty="0" smtClean="0"/>
                        <a:t>Johnson</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noFill/>
                  </a:tcPr>
                </a:tc>
                <a:tc>
                  <a:txBody>
                    <a:bodyPr/>
                    <a:lstStyle/>
                    <a:p>
                      <a:r>
                        <a:rPr lang="en-US" dirty="0" smtClean="0"/>
                        <a:t>Smith</a:t>
                      </a:r>
                      <a:endParaRPr lang="en-US" dirty="0"/>
                    </a:p>
                  </a:txBody>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noFill/>
                  </a:tcPr>
                </a:tc>
                <a:tc>
                  <a:txBody>
                    <a:bodyPr/>
                    <a:lstStyle/>
                    <a:p>
                      <a:r>
                        <a:rPr lang="en-US" dirty="0" smtClean="0"/>
                        <a:t>Taylor</a:t>
                      </a:r>
                      <a:endParaRPr lang="en-US" dirty="0"/>
                    </a:p>
                  </a:txBody>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noFill/>
                  </a:tcPr>
                </a:tc>
                <a:tc>
                  <a:txBody>
                    <a:bodyPr/>
                    <a:lstStyle/>
                    <a:p>
                      <a:r>
                        <a:rPr lang="en-US" dirty="0" smtClean="0"/>
                        <a:t>Wagner</a:t>
                      </a:r>
                      <a:r>
                        <a:rPr lang="en-US" baseline="0" dirty="0" smtClean="0"/>
                        <a:t> </a:t>
                      </a:r>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noFill/>
                  </a:tcPr>
                </a:tc>
                <a:tc>
                  <a:txBody>
                    <a:bodyPr/>
                    <a:lstStyle/>
                    <a:p>
                      <a:endParaRPr lang="en-US" dirty="0"/>
                    </a:p>
                  </a:txBody>
                  <a:tcPr/>
                </a:tc>
                <a:extLst>
                  <a:ext uri="{0D108BD9-81ED-4DB2-BD59-A6C34878D82A}">
                    <a16:rowId xmlns:a16="http://schemas.microsoft.com/office/drawing/2014/main" xmlns="" val="10007"/>
                  </a:ext>
                </a:extLst>
              </a:tr>
            </a:tbl>
          </a:graphicData>
        </a:graphic>
      </p:graphicFrame>
      <p:sp>
        <p:nvSpPr>
          <p:cNvPr id="7" name="TextBox 6"/>
          <p:cNvSpPr txBox="1"/>
          <p:nvPr/>
        </p:nvSpPr>
        <p:spPr>
          <a:xfrm>
            <a:off x="2000232" y="5429264"/>
            <a:ext cx="5143536" cy="369332"/>
          </a:xfrm>
          <a:prstGeom prst="rect">
            <a:avLst/>
          </a:prstGeom>
          <a:noFill/>
        </p:spPr>
        <p:txBody>
          <a:bodyPr wrap="square" rtlCol="0">
            <a:spAutoFit/>
          </a:bodyPr>
          <a:lstStyle/>
          <a:p>
            <a:r>
              <a:rPr lang="en-US" dirty="0" smtClean="0">
                <a:latin typeface="Gill Sans MT" pitchFamily="34" charset="0"/>
              </a:rPr>
              <a:t>Deletion of  </a:t>
            </a:r>
            <a:r>
              <a:rPr lang="en-US" b="1" dirty="0" smtClean="0">
                <a:latin typeface="Gill Sans MT" pitchFamily="34" charset="0"/>
              </a:rPr>
              <a:t>Davis </a:t>
            </a:r>
            <a:r>
              <a:rPr lang="en-US" dirty="0" smtClean="0">
                <a:latin typeface="Gill Sans MT" pitchFamily="34" charset="0"/>
              </a:rPr>
              <a:t> from the  Array </a:t>
            </a:r>
            <a:endParaRPr lang="en-US" dirty="0">
              <a:latin typeface="Gill Sans MT" pitchFamily="34" charset="0"/>
            </a:endParaRPr>
          </a:p>
        </p:txBody>
      </p:sp>
      <p:grpSp>
        <p:nvGrpSpPr>
          <p:cNvPr id="17" name="Group 16"/>
          <p:cNvGrpSpPr/>
          <p:nvPr/>
        </p:nvGrpSpPr>
        <p:grpSpPr>
          <a:xfrm>
            <a:off x="4000496" y="2428868"/>
            <a:ext cx="215108" cy="501654"/>
            <a:chOff x="5286380" y="2214554"/>
            <a:chExt cx="215108" cy="501654"/>
          </a:xfrm>
        </p:grpSpPr>
        <p:grpSp>
          <p:nvGrpSpPr>
            <p:cNvPr id="16" name="Group 15"/>
            <p:cNvGrpSpPr/>
            <p:nvPr/>
          </p:nvGrpSpPr>
          <p:grpSpPr>
            <a:xfrm>
              <a:off x="5286380" y="2215348"/>
              <a:ext cx="215108" cy="500860"/>
              <a:chOff x="5286380" y="2215348"/>
              <a:chExt cx="215108" cy="500860"/>
            </a:xfrm>
          </p:grpSpPr>
          <p:cxnSp>
            <p:nvCxnSpPr>
              <p:cNvPr id="9" name="Straight Connector 8"/>
              <p:cNvCxnSpPr/>
              <p:nvPr/>
            </p:nvCxnSpPr>
            <p:spPr>
              <a:xfrm>
                <a:off x="5286380" y="2714620"/>
                <a:ext cx="214314"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5250661" y="2464587"/>
                <a:ext cx="500066" cy="1588"/>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rot="10800000">
              <a:off x="5286380" y="2214554"/>
              <a:ext cx="214314"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8" name="Content Placeholder 4"/>
          <p:cNvGraphicFramePr>
            <a:graphicFrameLocks/>
          </p:cNvGraphicFramePr>
          <p:nvPr/>
        </p:nvGraphicFramePr>
        <p:xfrm>
          <a:off x="4286248" y="1857364"/>
          <a:ext cx="1785950" cy="2966720"/>
        </p:xfrm>
        <a:graphic>
          <a:graphicData uri="http://schemas.openxmlformats.org/drawingml/2006/table">
            <a:tbl>
              <a:tblPr firstRow="1" bandRow="1">
                <a:tableStyleId>{5C22544A-7EE6-4342-B048-85BDC9FD1C3A}</a:tableStyleId>
              </a:tblPr>
              <a:tblGrid>
                <a:gridCol w="642942">
                  <a:extLst>
                    <a:ext uri="{9D8B030D-6E8A-4147-A177-3AD203B41FA5}">
                      <a16:colId xmlns:a16="http://schemas.microsoft.com/office/drawing/2014/main" xmlns="" val="20000"/>
                    </a:ext>
                  </a:extLst>
                </a:gridCol>
                <a:gridCol w="1143008">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1</a:t>
                      </a:r>
                      <a:endParaRPr lang="en-US" dirty="0">
                        <a:solidFill>
                          <a:schemeClr val="tx1"/>
                        </a:solidFill>
                      </a:endParaRPr>
                    </a:p>
                  </a:txBody>
                  <a:tcPr>
                    <a:noFill/>
                  </a:tcPr>
                </a:tc>
                <a:tc>
                  <a:txBody>
                    <a:bodyPr/>
                    <a:lstStyle/>
                    <a:p>
                      <a:r>
                        <a:rPr lang="en-US" dirty="0" smtClean="0">
                          <a:solidFill>
                            <a:schemeClr val="tx1"/>
                          </a:solidFill>
                        </a:rPr>
                        <a:t>Brown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noFill/>
                  </a:tcPr>
                </a:tc>
                <a:tc>
                  <a:txBody>
                    <a:bodyPr/>
                    <a:lstStyle/>
                    <a:p>
                      <a:r>
                        <a:rPr lang="en-US" dirty="0" smtClean="0"/>
                        <a:t>Ford </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noFill/>
                  </a:tcPr>
                </a:tc>
                <a:tc>
                  <a:txBody>
                    <a:bodyPr/>
                    <a:lstStyle/>
                    <a:p>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noFill/>
                  </a:tcPr>
                </a:tc>
                <a:tc>
                  <a:txBody>
                    <a:bodyPr/>
                    <a:lstStyle/>
                    <a:p>
                      <a:r>
                        <a:rPr lang="en-US" dirty="0" smtClean="0"/>
                        <a:t>Johnson</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noFill/>
                  </a:tcPr>
                </a:tc>
                <a:tc>
                  <a:txBody>
                    <a:bodyPr/>
                    <a:lstStyle/>
                    <a:p>
                      <a:r>
                        <a:rPr lang="en-US" dirty="0" smtClean="0"/>
                        <a:t>Smith</a:t>
                      </a:r>
                      <a:endParaRPr lang="en-US" dirty="0"/>
                    </a:p>
                  </a:txBody>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noFill/>
                  </a:tcPr>
                </a:tc>
                <a:tc>
                  <a:txBody>
                    <a:bodyPr/>
                    <a:lstStyle/>
                    <a:p>
                      <a:r>
                        <a:rPr lang="en-US" dirty="0" smtClean="0"/>
                        <a:t>Taylor</a:t>
                      </a:r>
                      <a:endParaRPr lang="en-US" dirty="0"/>
                    </a:p>
                  </a:txBody>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noFill/>
                  </a:tcPr>
                </a:tc>
                <a:tc>
                  <a:txBody>
                    <a:bodyPr/>
                    <a:lstStyle/>
                    <a:p>
                      <a:r>
                        <a:rPr lang="en-US" dirty="0" smtClean="0"/>
                        <a:t>Wagner</a:t>
                      </a:r>
                      <a:r>
                        <a:rPr lang="en-US" baseline="0" dirty="0" smtClean="0"/>
                        <a:t> </a:t>
                      </a:r>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noFill/>
                  </a:tcPr>
                </a:tc>
                <a:tc>
                  <a:txBody>
                    <a:bodyPr/>
                    <a:lstStyle/>
                    <a:p>
                      <a:endParaRPr lang="en-US" dirty="0"/>
                    </a:p>
                  </a:txBody>
                  <a:tcPr/>
                </a:tc>
                <a:extLst>
                  <a:ext uri="{0D108BD9-81ED-4DB2-BD59-A6C34878D82A}">
                    <a16:rowId xmlns:a16="http://schemas.microsoft.com/office/drawing/2014/main" xmlns="" val="10007"/>
                  </a:ext>
                </a:extLst>
              </a:tr>
            </a:tbl>
          </a:graphicData>
        </a:graphic>
      </p:graphicFrame>
      <p:grpSp>
        <p:nvGrpSpPr>
          <p:cNvPr id="19" name="Group 18"/>
          <p:cNvGrpSpPr/>
          <p:nvPr/>
        </p:nvGrpSpPr>
        <p:grpSpPr>
          <a:xfrm>
            <a:off x="6072198" y="2714620"/>
            <a:ext cx="215108" cy="501654"/>
            <a:chOff x="5286380" y="2214554"/>
            <a:chExt cx="215108" cy="501654"/>
          </a:xfrm>
        </p:grpSpPr>
        <p:grpSp>
          <p:nvGrpSpPr>
            <p:cNvPr id="20" name="Group 15"/>
            <p:cNvGrpSpPr/>
            <p:nvPr/>
          </p:nvGrpSpPr>
          <p:grpSpPr>
            <a:xfrm>
              <a:off x="5286380" y="2215348"/>
              <a:ext cx="215108" cy="500860"/>
              <a:chOff x="5286380" y="2215348"/>
              <a:chExt cx="215108" cy="500860"/>
            </a:xfrm>
          </p:grpSpPr>
          <p:cxnSp>
            <p:nvCxnSpPr>
              <p:cNvPr id="22" name="Straight Connector 21"/>
              <p:cNvCxnSpPr/>
              <p:nvPr/>
            </p:nvCxnSpPr>
            <p:spPr>
              <a:xfrm>
                <a:off x="5286380" y="2714620"/>
                <a:ext cx="214314"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5250661" y="2464587"/>
                <a:ext cx="500066" cy="1588"/>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rot="10800000">
              <a:off x="5286380" y="2214554"/>
              <a:ext cx="214314"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4" name="Content Placeholder 4"/>
          <p:cNvGraphicFramePr>
            <a:graphicFrameLocks/>
          </p:cNvGraphicFramePr>
          <p:nvPr/>
        </p:nvGraphicFramePr>
        <p:xfrm>
          <a:off x="6429388" y="2000240"/>
          <a:ext cx="1785950" cy="2966720"/>
        </p:xfrm>
        <a:graphic>
          <a:graphicData uri="http://schemas.openxmlformats.org/drawingml/2006/table">
            <a:tbl>
              <a:tblPr firstRow="1" bandRow="1">
                <a:tableStyleId>{5C22544A-7EE6-4342-B048-85BDC9FD1C3A}</a:tableStyleId>
              </a:tblPr>
              <a:tblGrid>
                <a:gridCol w="642942">
                  <a:extLst>
                    <a:ext uri="{9D8B030D-6E8A-4147-A177-3AD203B41FA5}">
                      <a16:colId xmlns:a16="http://schemas.microsoft.com/office/drawing/2014/main" xmlns="" val="20000"/>
                    </a:ext>
                  </a:extLst>
                </a:gridCol>
                <a:gridCol w="1143008">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1</a:t>
                      </a:r>
                      <a:endParaRPr lang="en-US" dirty="0">
                        <a:solidFill>
                          <a:schemeClr val="tx1"/>
                        </a:solidFill>
                      </a:endParaRPr>
                    </a:p>
                  </a:txBody>
                  <a:tcPr>
                    <a:noFill/>
                  </a:tcPr>
                </a:tc>
                <a:tc>
                  <a:txBody>
                    <a:bodyPr/>
                    <a:lstStyle/>
                    <a:p>
                      <a:r>
                        <a:rPr lang="en-US" dirty="0" smtClean="0">
                          <a:solidFill>
                            <a:schemeClr val="tx1"/>
                          </a:solidFill>
                        </a:rPr>
                        <a:t>Brown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noFill/>
                  </a:tcPr>
                </a:tc>
                <a:tc>
                  <a:txBody>
                    <a:bodyPr/>
                    <a:lstStyle/>
                    <a:p>
                      <a:r>
                        <a:rPr lang="en-US" dirty="0" smtClean="0"/>
                        <a:t>Ford </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Johnson</a:t>
                      </a:r>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noFill/>
                  </a:tcPr>
                </a:tc>
                <a:tc>
                  <a:txBody>
                    <a:bodyPr/>
                    <a:lstStyle/>
                    <a:p>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noFill/>
                  </a:tcPr>
                </a:tc>
                <a:tc>
                  <a:txBody>
                    <a:bodyPr/>
                    <a:lstStyle/>
                    <a:p>
                      <a:r>
                        <a:rPr lang="en-US" dirty="0" smtClean="0"/>
                        <a:t>Smith</a:t>
                      </a:r>
                      <a:endParaRPr lang="en-US" dirty="0"/>
                    </a:p>
                  </a:txBody>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noFill/>
                  </a:tcPr>
                </a:tc>
                <a:tc>
                  <a:txBody>
                    <a:bodyPr/>
                    <a:lstStyle/>
                    <a:p>
                      <a:r>
                        <a:rPr lang="en-US" dirty="0" smtClean="0"/>
                        <a:t>Taylor</a:t>
                      </a:r>
                      <a:endParaRPr lang="en-US" dirty="0"/>
                    </a:p>
                  </a:txBody>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noFill/>
                  </a:tcPr>
                </a:tc>
                <a:tc>
                  <a:txBody>
                    <a:bodyPr/>
                    <a:lstStyle/>
                    <a:p>
                      <a:r>
                        <a:rPr lang="en-US" dirty="0" smtClean="0"/>
                        <a:t>Wagner</a:t>
                      </a:r>
                      <a:r>
                        <a:rPr lang="en-US" baseline="0" dirty="0" smtClean="0"/>
                        <a:t> </a:t>
                      </a:r>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noFill/>
                  </a:tcPr>
                </a:tc>
                <a:tc>
                  <a:txBody>
                    <a:bodyPr/>
                    <a:lstStyle/>
                    <a:p>
                      <a:endParaRPr lang="en-US" dirty="0"/>
                    </a:p>
                  </a:txBody>
                  <a:tcPr/>
                </a:tc>
                <a:extLst>
                  <a:ext uri="{0D108BD9-81ED-4DB2-BD59-A6C34878D82A}">
                    <a16:rowId xmlns:a16="http://schemas.microsoft.com/office/drawing/2014/main" xmlns="" val="10007"/>
                  </a:ext>
                </a:extLst>
              </a:tr>
            </a:tbl>
          </a:graphicData>
        </a:graphic>
      </p:graphicFrame>
      <p:grpSp>
        <p:nvGrpSpPr>
          <p:cNvPr id="25" name="Group 24"/>
          <p:cNvGrpSpPr/>
          <p:nvPr/>
        </p:nvGrpSpPr>
        <p:grpSpPr>
          <a:xfrm>
            <a:off x="8215338" y="3286124"/>
            <a:ext cx="215108" cy="501654"/>
            <a:chOff x="5286380" y="2214554"/>
            <a:chExt cx="215108" cy="501654"/>
          </a:xfrm>
        </p:grpSpPr>
        <p:grpSp>
          <p:nvGrpSpPr>
            <p:cNvPr id="26" name="Group 15"/>
            <p:cNvGrpSpPr/>
            <p:nvPr/>
          </p:nvGrpSpPr>
          <p:grpSpPr>
            <a:xfrm>
              <a:off x="5286380" y="2215348"/>
              <a:ext cx="215108" cy="500860"/>
              <a:chOff x="5286380" y="2215348"/>
              <a:chExt cx="215108" cy="500860"/>
            </a:xfrm>
          </p:grpSpPr>
          <p:cxnSp>
            <p:nvCxnSpPr>
              <p:cNvPr id="28" name="Straight Connector 27"/>
              <p:cNvCxnSpPr/>
              <p:nvPr/>
            </p:nvCxnSpPr>
            <p:spPr>
              <a:xfrm>
                <a:off x="5286380" y="2714620"/>
                <a:ext cx="214314"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5250661" y="2464587"/>
                <a:ext cx="500066" cy="1588"/>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rot="10800000">
              <a:off x="5286380" y="2214554"/>
              <a:ext cx="214314"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072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heckerboard(across)">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heckerboard(across)">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heckerboard(across)">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checkerboard(across)">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checkerboard(across)">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a:t>
            </a:r>
            <a:endParaRPr lang="en-US" dirty="0"/>
          </a:p>
        </p:txBody>
      </p:sp>
      <p:graphicFrame>
        <p:nvGraphicFramePr>
          <p:cNvPr id="5" name="Content Placeholder 4"/>
          <p:cNvGraphicFramePr>
            <a:graphicFrameLocks noGrp="1"/>
          </p:cNvGraphicFramePr>
          <p:nvPr>
            <p:ph idx="1"/>
          </p:nvPr>
        </p:nvGraphicFramePr>
        <p:xfrm>
          <a:off x="3143240" y="1785926"/>
          <a:ext cx="1785950" cy="2966720"/>
        </p:xfrm>
        <a:graphic>
          <a:graphicData uri="http://schemas.openxmlformats.org/drawingml/2006/table">
            <a:tbl>
              <a:tblPr firstRow="1" bandRow="1">
                <a:tableStyleId>{5C22544A-7EE6-4342-B048-85BDC9FD1C3A}</a:tableStyleId>
              </a:tblPr>
              <a:tblGrid>
                <a:gridCol w="642942">
                  <a:extLst>
                    <a:ext uri="{9D8B030D-6E8A-4147-A177-3AD203B41FA5}">
                      <a16:colId xmlns:a16="http://schemas.microsoft.com/office/drawing/2014/main" xmlns="" val="20000"/>
                    </a:ext>
                  </a:extLst>
                </a:gridCol>
                <a:gridCol w="1143008">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1</a:t>
                      </a:r>
                      <a:endParaRPr lang="en-US" dirty="0">
                        <a:solidFill>
                          <a:schemeClr val="tx1"/>
                        </a:solidFill>
                      </a:endParaRPr>
                    </a:p>
                  </a:txBody>
                  <a:tcPr>
                    <a:noFill/>
                  </a:tcPr>
                </a:tc>
                <a:tc>
                  <a:txBody>
                    <a:bodyPr/>
                    <a:lstStyle/>
                    <a:p>
                      <a:r>
                        <a:rPr lang="en-US" dirty="0" smtClean="0">
                          <a:solidFill>
                            <a:schemeClr val="tx1"/>
                          </a:solidFill>
                        </a:rPr>
                        <a:t>Brown</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noFill/>
                  </a:tcPr>
                </a:tc>
                <a:tc>
                  <a:txBody>
                    <a:bodyPr/>
                    <a:lstStyle/>
                    <a:p>
                      <a:r>
                        <a:rPr lang="en-US" dirty="0" smtClean="0"/>
                        <a:t>Ford</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noFill/>
                  </a:tcPr>
                </a:tc>
                <a:tc>
                  <a:txBody>
                    <a:bodyPr/>
                    <a:lstStyle/>
                    <a:p>
                      <a:r>
                        <a:rPr lang="en-US" dirty="0" smtClean="0"/>
                        <a:t>Johnson</a:t>
                      </a:r>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noFill/>
                  </a:tcPr>
                </a:tc>
                <a:tc>
                  <a:txBody>
                    <a:bodyPr/>
                    <a:lstStyle/>
                    <a:p>
                      <a:r>
                        <a:rPr lang="en-US" dirty="0" smtClean="0"/>
                        <a:t>Smith</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noFill/>
                  </a:tcPr>
                </a:tc>
                <a:tc>
                  <a:txBody>
                    <a:bodyPr/>
                    <a:lstStyle/>
                    <a:p>
                      <a:r>
                        <a:rPr lang="en-US" dirty="0" smtClean="0"/>
                        <a:t>Taylor</a:t>
                      </a:r>
                      <a:endParaRPr lang="en-US" dirty="0"/>
                    </a:p>
                  </a:txBody>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noFill/>
                  </a:tcPr>
                </a:tc>
                <a:tc>
                  <a:txBody>
                    <a:bodyPr/>
                    <a:lstStyle/>
                    <a:p>
                      <a:r>
                        <a:rPr lang="en-US" dirty="0" smtClean="0"/>
                        <a:t>Wagner</a:t>
                      </a:r>
                      <a:r>
                        <a:rPr lang="en-US" baseline="0" dirty="0" smtClean="0"/>
                        <a:t> </a:t>
                      </a:r>
                      <a:endParaRPr lang="en-US" dirty="0"/>
                    </a:p>
                  </a:txBody>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noFill/>
                  </a:tcPr>
                </a:tc>
                <a:tc>
                  <a:txBody>
                    <a:bodyPr/>
                    <a:lstStyle/>
                    <a:p>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noFill/>
                  </a:tcPr>
                </a:tc>
                <a:tc>
                  <a:txBody>
                    <a:bodyPr/>
                    <a:lstStyle/>
                    <a:p>
                      <a:endParaRPr lang="en-US" dirty="0"/>
                    </a:p>
                  </a:txBody>
                  <a:tcPr/>
                </a:tc>
                <a:extLst>
                  <a:ext uri="{0D108BD9-81ED-4DB2-BD59-A6C34878D82A}">
                    <a16:rowId xmlns:a16="http://schemas.microsoft.com/office/drawing/2014/main" xmlns="" val="10007"/>
                  </a:ext>
                </a:extLst>
              </a:tr>
            </a:tbl>
          </a:graphicData>
        </a:graphic>
      </p:graphicFrame>
      <p:sp>
        <p:nvSpPr>
          <p:cNvPr id="25" name="TextBox 24"/>
          <p:cNvSpPr txBox="1"/>
          <p:nvPr/>
        </p:nvSpPr>
        <p:spPr>
          <a:xfrm>
            <a:off x="1219200" y="5175480"/>
            <a:ext cx="7620000" cy="461665"/>
          </a:xfrm>
          <a:prstGeom prst="rect">
            <a:avLst/>
          </a:prstGeom>
          <a:noFill/>
        </p:spPr>
        <p:txBody>
          <a:bodyPr wrap="square" rtlCol="0">
            <a:spAutoFit/>
          </a:bodyPr>
          <a:lstStyle/>
          <a:p>
            <a:r>
              <a:rPr lang="en-US" sz="2400" b="1" dirty="0" smtClean="0">
                <a:solidFill>
                  <a:srgbClr val="C00000"/>
                </a:solidFill>
                <a:latin typeface="Gill Sans MT" pitchFamily="34" charset="0"/>
              </a:rPr>
              <a:t>No data item can be deleted from an empty  array </a:t>
            </a:r>
            <a:endParaRPr lang="en-US" sz="2400" b="1" dirty="0">
              <a:solidFill>
                <a:srgbClr val="C00000"/>
              </a:solidFill>
              <a:latin typeface="Gill Sans MT" pitchFamily="34" charset="0"/>
            </a:endParaRPr>
          </a:p>
        </p:txBody>
      </p:sp>
    </p:spTree>
    <p:extLst>
      <p:ext uri="{BB962C8B-B14F-4D97-AF65-F5344CB8AC3E}">
        <p14:creationId xmlns:p14="http://schemas.microsoft.com/office/powerpoint/2010/main" val="354317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checkerboard(across)">
                                      <p:cBhvr>
                                        <p:cTn id="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5181600" cy="714380"/>
          </a:xfrm>
        </p:spPr>
        <p:txBody>
          <a:bodyPr>
            <a:normAutofit/>
          </a:bodyPr>
          <a:lstStyle/>
          <a:p>
            <a:r>
              <a:rPr lang="en-US" dirty="0" smtClean="0"/>
              <a:t>Insertion Algorithm  </a:t>
            </a:r>
            <a:endParaRPr lang="en-US" dirty="0"/>
          </a:p>
        </p:txBody>
      </p:sp>
      <p:sp>
        <p:nvSpPr>
          <p:cNvPr id="3" name="Content Placeholder 2"/>
          <p:cNvSpPr>
            <a:spLocks noGrp="1"/>
          </p:cNvSpPr>
          <p:nvPr>
            <p:ph idx="1"/>
          </p:nvPr>
        </p:nvSpPr>
        <p:spPr>
          <a:xfrm>
            <a:off x="1295400" y="1371600"/>
            <a:ext cx="7467600" cy="4800600"/>
          </a:xfrm>
        </p:spPr>
        <p:txBody>
          <a:bodyPr>
            <a:normAutofit/>
          </a:bodyPr>
          <a:lstStyle/>
          <a:p>
            <a:r>
              <a:rPr lang="en-US" sz="2000" b="1" dirty="0" smtClean="0">
                <a:solidFill>
                  <a:srgbClr val="FF0000"/>
                </a:solidFill>
                <a:latin typeface="Gill Sans MT" pitchFamily="34" charset="0"/>
              </a:rPr>
              <a:t>INSERT (LA, N , K , ITEM) </a:t>
            </a:r>
            <a:r>
              <a:rPr lang="en-US" sz="2000" dirty="0" smtClean="0">
                <a:latin typeface="Gill Sans MT" pitchFamily="34" charset="0"/>
              </a:rPr>
              <a:t>[LA is a linear array with N elements and K is a positive integers such that K ≤ N. This algorithm insert an element ITEM into the </a:t>
            </a:r>
            <a:r>
              <a:rPr lang="en-US" sz="2000" dirty="0" err="1" smtClean="0">
                <a:latin typeface="Gill Sans MT" pitchFamily="34" charset="0"/>
              </a:rPr>
              <a:t>K</a:t>
            </a:r>
            <a:r>
              <a:rPr lang="en-US" sz="2000" baseline="30000" dirty="0" err="1" smtClean="0">
                <a:latin typeface="Gill Sans MT" pitchFamily="34" charset="0"/>
              </a:rPr>
              <a:t>th</a:t>
            </a:r>
            <a:r>
              <a:rPr lang="en-US" sz="2000" dirty="0" smtClean="0">
                <a:latin typeface="Gill Sans MT" pitchFamily="34" charset="0"/>
              </a:rPr>
              <a:t> position in LA ] </a:t>
            </a:r>
          </a:p>
          <a:p>
            <a:pPr>
              <a:buNone/>
            </a:pPr>
            <a:r>
              <a:rPr lang="en-US" sz="2000" dirty="0" smtClean="0">
                <a:latin typeface="Gill Sans MT" pitchFamily="34" charset="0"/>
              </a:rPr>
              <a:t>	1. 	[Initialize Counter] Set J := N</a:t>
            </a:r>
          </a:p>
          <a:p>
            <a:pPr>
              <a:buNone/>
            </a:pPr>
            <a:r>
              <a:rPr lang="en-US" sz="2000" dirty="0" smtClean="0">
                <a:latin typeface="Gill Sans MT" pitchFamily="34" charset="0"/>
              </a:rPr>
              <a:t>	2. 	Repeat Steps 3 and 4 while J ≥ K</a:t>
            </a:r>
          </a:p>
          <a:p>
            <a:pPr>
              <a:buNone/>
            </a:pPr>
            <a:r>
              <a:rPr lang="en-US" sz="2000" dirty="0" smtClean="0">
                <a:latin typeface="Gill Sans MT" pitchFamily="34" charset="0"/>
              </a:rPr>
              <a:t>	3. 	[Move the </a:t>
            </a:r>
            <a:r>
              <a:rPr lang="en-US" sz="2000" dirty="0" err="1" smtClean="0">
                <a:latin typeface="Gill Sans MT" pitchFamily="34" charset="0"/>
              </a:rPr>
              <a:t>J</a:t>
            </a:r>
            <a:r>
              <a:rPr lang="en-US" sz="2000" baseline="30000" dirty="0" err="1" smtClean="0">
                <a:latin typeface="Gill Sans MT" pitchFamily="34" charset="0"/>
              </a:rPr>
              <a:t>th</a:t>
            </a:r>
            <a:r>
              <a:rPr lang="en-US" sz="2000" dirty="0" smtClean="0">
                <a:latin typeface="Gill Sans MT" pitchFamily="34" charset="0"/>
              </a:rPr>
              <a:t> element downward ] Set LA[J + 1]  := LA[J] </a:t>
            </a:r>
          </a:p>
          <a:p>
            <a:pPr>
              <a:buNone/>
            </a:pPr>
            <a:r>
              <a:rPr lang="en-US" sz="2000" dirty="0" smtClean="0">
                <a:latin typeface="Gill Sans MT" pitchFamily="34" charset="0"/>
              </a:rPr>
              <a:t>	4. 	[Decrease Counter] Set J := J -1</a:t>
            </a:r>
          </a:p>
          <a:p>
            <a:pPr>
              <a:buNone/>
            </a:pPr>
            <a:r>
              <a:rPr lang="en-US" sz="2000" dirty="0" smtClean="0">
                <a:latin typeface="Gill Sans MT" pitchFamily="34" charset="0"/>
              </a:rPr>
              <a:t>	5 	[Insert Element] Set LA[K] := ITEM</a:t>
            </a:r>
          </a:p>
          <a:p>
            <a:pPr>
              <a:buNone/>
            </a:pPr>
            <a:r>
              <a:rPr lang="en-US" sz="2000" dirty="0" smtClean="0">
                <a:latin typeface="Gill Sans MT" pitchFamily="34" charset="0"/>
              </a:rPr>
              <a:t>	6. 	[Reset N] Set N := N +1;</a:t>
            </a:r>
          </a:p>
          <a:p>
            <a:pPr>
              <a:buNone/>
            </a:pPr>
            <a:r>
              <a:rPr lang="en-US" sz="2000" dirty="0" smtClean="0">
                <a:latin typeface="Gill Sans MT" pitchFamily="34" charset="0"/>
              </a:rPr>
              <a:t>	7. 	Exit </a:t>
            </a:r>
            <a:endParaRPr lang="en-US" sz="2000" dirty="0">
              <a:latin typeface="Gill Sans MT" pitchFamily="34" charset="0"/>
            </a:endParaRPr>
          </a:p>
        </p:txBody>
      </p:sp>
    </p:spTree>
    <p:extLst>
      <p:ext uri="{BB962C8B-B14F-4D97-AF65-F5344CB8AC3E}">
        <p14:creationId xmlns:p14="http://schemas.microsoft.com/office/powerpoint/2010/main" val="4679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heckerboard(across)">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heckerboard(across)">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checkerboard(across)">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checkerboard(across)">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5362604" cy="714380"/>
          </a:xfrm>
        </p:spPr>
        <p:txBody>
          <a:bodyPr>
            <a:normAutofit/>
          </a:bodyPr>
          <a:lstStyle/>
          <a:p>
            <a:r>
              <a:rPr lang="en-US" dirty="0" smtClean="0"/>
              <a:t>Deletion  Algorithm  </a:t>
            </a:r>
            <a:endParaRPr lang="en-US" dirty="0"/>
          </a:p>
        </p:txBody>
      </p:sp>
      <p:sp>
        <p:nvSpPr>
          <p:cNvPr id="3" name="Content Placeholder 2"/>
          <p:cNvSpPr>
            <a:spLocks noGrp="1"/>
          </p:cNvSpPr>
          <p:nvPr>
            <p:ph idx="1"/>
          </p:nvPr>
        </p:nvSpPr>
        <p:spPr>
          <a:xfrm>
            <a:off x="1295400" y="1524000"/>
            <a:ext cx="7543800" cy="3724292"/>
          </a:xfrm>
        </p:spPr>
        <p:txBody>
          <a:bodyPr>
            <a:normAutofit lnSpcReduction="10000"/>
          </a:bodyPr>
          <a:lstStyle/>
          <a:p>
            <a:r>
              <a:rPr lang="en-US" sz="2000" b="1" dirty="0" smtClean="0">
                <a:solidFill>
                  <a:srgbClr val="FF0000"/>
                </a:solidFill>
                <a:latin typeface="Gill Sans MT" pitchFamily="34" charset="0"/>
              </a:rPr>
              <a:t>DELETE (LA, N , K , ITEM) </a:t>
            </a:r>
            <a:r>
              <a:rPr lang="en-US" sz="2000" dirty="0" smtClean="0">
                <a:latin typeface="Gill Sans MT" pitchFamily="34" charset="0"/>
              </a:rPr>
              <a:t>[LA is a linear array with N elements and K is a positive integers such that K ≤ N. This algorithm deletes </a:t>
            </a:r>
            <a:r>
              <a:rPr lang="en-US" sz="2000" dirty="0" err="1" smtClean="0">
                <a:latin typeface="Gill Sans MT" pitchFamily="34" charset="0"/>
              </a:rPr>
              <a:t>K</a:t>
            </a:r>
            <a:r>
              <a:rPr lang="en-US" sz="2000" baseline="30000" dirty="0" err="1" smtClean="0">
                <a:latin typeface="Gill Sans MT" pitchFamily="34" charset="0"/>
              </a:rPr>
              <a:t>th</a:t>
            </a:r>
            <a:r>
              <a:rPr lang="en-US" sz="2000" dirty="0" smtClean="0">
                <a:latin typeface="Gill Sans MT" pitchFamily="34" charset="0"/>
              </a:rPr>
              <a:t> element from  LA ] </a:t>
            </a:r>
          </a:p>
          <a:p>
            <a:pPr>
              <a:buNone/>
            </a:pPr>
            <a:r>
              <a:rPr lang="en-US" sz="2000" dirty="0" smtClean="0">
                <a:latin typeface="Gill Sans MT" pitchFamily="34" charset="0"/>
              </a:rPr>
              <a:t>	1.   Set ITEM := LA[K]</a:t>
            </a:r>
          </a:p>
          <a:p>
            <a:pPr>
              <a:buNone/>
            </a:pPr>
            <a:r>
              <a:rPr lang="en-US" sz="2000" dirty="0" smtClean="0">
                <a:latin typeface="Gill Sans MT" pitchFamily="34" charset="0"/>
              </a:rPr>
              <a:t>	2. 	Repeat for J = K to N -1:</a:t>
            </a:r>
          </a:p>
          <a:p>
            <a:pPr>
              <a:buNone/>
            </a:pPr>
            <a:r>
              <a:rPr lang="en-US" sz="2000" dirty="0" smtClean="0">
                <a:latin typeface="Gill Sans MT" pitchFamily="34" charset="0"/>
              </a:rPr>
              <a:t>	 	</a:t>
            </a:r>
          </a:p>
          <a:p>
            <a:pPr>
              <a:buNone/>
            </a:pPr>
            <a:r>
              <a:rPr lang="en-US" sz="2000" dirty="0" smtClean="0">
                <a:latin typeface="Gill Sans MT" pitchFamily="34" charset="0"/>
              </a:rPr>
              <a:t>3. Repeat 5 and 6</a:t>
            </a:r>
            <a:r>
              <a:rPr lang="en-US" sz="2000" baseline="30000" dirty="0" smtClean="0">
                <a:latin typeface="Gill Sans MT" pitchFamily="34" charset="0"/>
              </a:rPr>
              <a:t>th</a:t>
            </a:r>
            <a:r>
              <a:rPr lang="en-US" sz="2000" dirty="0" smtClean="0">
                <a:latin typeface="Gill Sans MT" pitchFamily="34" charset="0"/>
              </a:rPr>
              <a:t> step while j&lt;=n-1</a:t>
            </a:r>
          </a:p>
          <a:p>
            <a:pPr>
              <a:buNone/>
            </a:pPr>
            <a:r>
              <a:rPr lang="en-US" sz="2000" dirty="0" smtClean="0">
                <a:latin typeface="Gill Sans MT" pitchFamily="34" charset="0"/>
              </a:rPr>
              <a:t>4. [Move </a:t>
            </a:r>
            <a:r>
              <a:rPr lang="en-US" sz="2000" dirty="0">
                <a:latin typeface="Gill Sans MT" pitchFamily="34" charset="0"/>
              </a:rPr>
              <a:t>the J + 1</a:t>
            </a:r>
            <a:r>
              <a:rPr lang="en-US" sz="2000" baseline="30000" dirty="0">
                <a:latin typeface="Gill Sans MT" pitchFamily="34" charset="0"/>
              </a:rPr>
              <a:t>st</a:t>
            </a:r>
            <a:r>
              <a:rPr lang="en-US" sz="2000" dirty="0">
                <a:latin typeface="Gill Sans MT" pitchFamily="34" charset="0"/>
              </a:rPr>
              <a:t> element upward] Set LA[J]         := LA[J + 1</a:t>
            </a:r>
            <a:r>
              <a:rPr lang="en-US" sz="2000" dirty="0" smtClean="0">
                <a:latin typeface="Gill Sans MT" pitchFamily="34" charset="0"/>
              </a:rPr>
              <a:t>]</a:t>
            </a:r>
          </a:p>
          <a:p>
            <a:pPr>
              <a:buNone/>
            </a:pPr>
            <a:r>
              <a:rPr lang="en-US" sz="2000" dirty="0" smtClean="0">
                <a:latin typeface="Gill Sans MT" pitchFamily="34" charset="0"/>
              </a:rPr>
              <a:t>5. j=j+1</a:t>
            </a:r>
          </a:p>
          <a:p>
            <a:pPr>
              <a:buNone/>
            </a:pPr>
            <a:r>
              <a:rPr lang="en-US" sz="2000" dirty="0" smtClean="0">
                <a:latin typeface="Gill Sans MT" pitchFamily="34" charset="0"/>
              </a:rPr>
              <a:t>	</a:t>
            </a:r>
            <a:r>
              <a:rPr lang="en-US" sz="2000" dirty="0">
                <a:latin typeface="Gill Sans MT" pitchFamily="34" charset="0"/>
              </a:rPr>
              <a:t>6</a:t>
            </a:r>
            <a:r>
              <a:rPr lang="en-US" sz="2000" dirty="0" smtClean="0">
                <a:latin typeface="Gill Sans MT" pitchFamily="34" charset="0"/>
              </a:rPr>
              <a:t>. 	[Reset the number N of elements] Set N := N - 1;</a:t>
            </a:r>
          </a:p>
          <a:p>
            <a:pPr>
              <a:buNone/>
            </a:pPr>
            <a:r>
              <a:rPr lang="en-US" sz="2000" smtClean="0">
                <a:latin typeface="Gill Sans MT" pitchFamily="34" charset="0"/>
              </a:rPr>
              <a:t>	</a:t>
            </a:r>
            <a:r>
              <a:rPr lang="en-US" sz="2000" dirty="0">
                <a:latin typeface="Gill Sans MT" pitchFamily="34" charset="0"/>
              </a:rPr>
              <a:t>7</a:t>
            </a:r>
            <a:r>
              <a:rPr lang="en-US" sz="2000" smtClean="0">
                <a:latin typeface="Gill Sans MT" pitchFamily="34" charset="0"/>
              </a:rPr>
              <a:t>.</a:t>
            </a:r>
            <a:r>
              <a:rPr lang="en-US" sz="2000" dirty="0" smtClean="0">
                <a:latin typeface="Gill Sans MT" pitchFamily="34" charset="0"/>
              </a:rPr>
              <a:t>	Exit </a:t>
            </a:r>
            <a:endParaRPr lang="en-US" sz="2000" dirty="0">
              <a:latin typeface="Gill Sans MT" pitchFamily="34" charset="0"/>
            </a:endParaRPr>
          </a:p>
        </p:txBody>
      </p:sp>
    </p:spTree>
    <p:extLst>
      <p:ext uri="{BB962C8B-B14F-4D97-AF65-F5344CB8AC3E}">
        <p14:creationId xmlns:p14="http://schemas.microsoft.com/office/powerpoint/2010/main" val="83352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heckerboard(across)">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and Sparse matrices</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a:t>What is a matrix</a:t>
            </a:r>
            <a:r>
              <a:rPr lang="en-IN" sz="2000" dirty="0" smtClean="0"/>
              <a:t>?</a:t>
            </a:r>
          </a:p>
          <a:p>
            <a:pPr marL="0" indent="0" algn="just">
              <a:buNone/>
            </a:pPr>
            <a:endParaRPr lang="en-IN" sz="2000" dirty="0"/>
          </a:p>
          <a:p>
            <a:pPr marL="0" indent="0" algn="just">
              <a:buNone/>
            </a:pPr>
            <a:r>
              <a:rPr lang="en-IN" sz="2000" dirty="0"/>
              <a:t>A matrix can be defined as a two-dimensional array having 'm' rows and 'n' columns. A matrix with m rows and n columns is called m × n matrix. It is a set of numbers that are arranged in the horizontal or vertical lines of entries.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505200"/>
            <a:ext cx="523875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87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19200" y="228600"/>
            <a:ext cx="7696199" cy="838200"/>
          </a:xfrm>
        </p:spPr>
        <p:txBody>
          <a:bodyPr>
            <a:normAutofit fontScale="90000"/>
          </a:bodyPr>
          <a:lstStyle/>
          <a:p>
            <a:pPr fontAlgn="base"/>
            <a:r>
              <a:rPr lang="en-US" dirty="0"/>
              <a:t/>
            </a:r>
            <a:br>
              <a:rPr lang="en-US" dirty="0"/>
            </a:br>
            <a:endParaRPr lang="en-US" dirty="0"/>
          </a:p>
        </p:txBody>
      </p:sp>
      <p:sp>
        <p:nvSpPr>
          <p:cNvPr id="2" name="Content Placeholder 1"/>
          <p:cNvSpPr>
            <a:spLocks noGrp="1"/>
          </p:cNvSpPr>
          <p:nvPr>
            <p:ph idx="1"/>
          </p:nvPr>
        </p:nvSpPr>
        <p:spPr>
          <a:xfrm>
            <a:off x="1219200" y="2133600"/>
            <a:ext cx="7696198" cy="2666999"/>
          </a:xfrm>
        </p:spPr>
        <p:txBody>
          <a:bodyPr>
            <a:normAutofit/>
          </a:bodyPr>
          <a:lstStyle/>
          <a:p>
            <a:r>
              <a:rPr lang="en-US" sz="2000" dirty="0">
                <a:latin typeface="Gill Sans MT" pitchFamily="34" charset="0"/>
              </a:rPr>
              <a:t>The number </a:t>
            </a:r>
            <a:r>
              <a:rPr lang="en-US" sz="2000" b="1" dirty="0">
                <a:solidFill>
                  <a:srgbClr val="FF0000"/>
                </a:solidFill>
                <a:latin typeface="Gill Sans MT" pitchFamily="34" charset="0"/>
              </a:rPr>
              <a:t>n </a:t>
            </a:r>
            <a:r>
              <a:rPr lang="en-US" sz="2000" dirty="0">
                <a:latin typeface="Gill Sans MT" pitchFamily="34" charset="0"/>
              </a:rPr>
              <a:t>of elements is called the length or size of the array.  </a:t>
            </a:r>
          </a:p>
          <a:p>
            <a:r>
              <a:rPr lang="en-US" sz="2000" dirty="0">
                <a:latin typeface="Gill Sans MT" pitchFamily="34" charset="0"/>
              </a:rPr>
              <a:t>The index set consists of the integer </a:t>
            </a:r>
            <a:r>
              <a:rPr lang="en-US" sz="2000" b="1" dirty="0">
                <a:solidFill>
                  <a:srgbClr val="FF0000"/>
                </a:solidFill>
                <a:latin typeface="Gill Sans MT" pitchFamily="34" charset="0"/>
              </a:rPr>
              <a:t>1, 2, … n </a:t>
            </a:r>
          </a:p>
          <a:p>
            <a:r>
              <a:rPr lang="en-US" sz="2000" b="1" dirty="0">
                <a:solidFill>
                  <a:srgbClr val="FF0000"/>
                </a:solidFill>
                <a:latin typeface="Gill Sans MT" pitchFamily="34" charset="0"/>
              </a:rPr>
              <a:t>Length</a:t>
            </a:r>
            <a:r>
              <a:rPr lang="en-US" sz="2000" dirty="0">
                <a:latin typeface="Gill Sans MT" pitchFamily="34" charset="0"/>
              </a:rPr>
              <a:t> or the number of data elements of the array can be obtained from the index set by</a:t>
            </a:r>
          </a:p>
          <a:p>
            <a:pPr>
              <a:buNone/>
            </a:pPr>
            <a:r>
              <a:rPr lang="en-US" sz="2000" dirty="0">
                <a:latin typeface="Gill Sans MT" pitchFamily="34" charset="0"/>
              </a:rPr>
              <a:t>	</a:t>
            </a:r>
            <a:r>
              <a:rPr lang="en-US" sz="2000" b="1" dirty="0">
                <a:solidFill>
                  <a:srgbClr val="FF0000"/>
                </a:solidFill>
                <a:latin typeface="Gill Sans MT" pitchFamily="34" charset="0"/>
              </a:rPr>
              <a:t>Length = UB – LB + 1 </a:t>
            </a:r>
            <a:r>
              <a:rPr lang="en-US" sz="2000" dirty="0">
                <a:latin typeface="Gill Sans MT" pitchFamily="34" charset="0"/>
              </a:rPr>
              <a:t>where </a:t>
            </a:r>
            <a:r>
              <a:rPr lang="en-US" sz="2000" b="1" dirty="0">
                <a:solidFill>
                  <a:srgbClr val="FF0000"/>
                </a:solidFill>
                <a:latin typeface="Gill Sans MT" pitchFamily="34" charset="0"/>
              </a:rPr>
              <a:t>UB</a:t>
            </a:r>
            <a:r>
              <a:rPr lang="en-US" sz="2000" dirty="0">
                <a:latin typeface="Gill Sans MT" pitchFamily="34" charset="0"/>
              </a:rPr>
              <a:t> is the largest index called the </a:t>
            </a:r>
            <a:r>
              <a:rPr lang="en-US" sz="2000" b="1" dirty="0">
                <a:solidFill>
                  <a:srgbClr val="FF0000"/>
                </a:solidFill>
                <a:latin typeface="Gill Sans MT" pitchFamily="34" charset="0"/>
              </a:rPr>
              <a:t>upper bound </a:t>
            </a:r>
            <a:r>
              <a:rPr lang="en-US" sz="2000" dirty="0">
                <a:latin typeface="Gill Sans MT" pitchFamily="34" charset="0"/>
              </a:rPr>
              <a:t>and </a:t>
            </a:r>
            <a:r>
              <a:rPr lang="en-US" sz="2000" b="1" dirty="0">
                <a:solidFill>
                  <a:srgbClr val="FF0000"/>
                </a:solidFill>
                <a:latin typeface="Gill Sans MT" pitchFamily="34" charset="0"/>
              </a:rPr>
              <a:t>LB</a:t>
            </a:r>
            <a:r>
              <a:rPr lang="en-US" sz="2000" dirty="0">
                <a:latin typeface="Gill Sans MT" pitchFamily="34" charset="0"/>
              </a:rPr>
              <a:t> is the smallest index called the </a:t>
            </a:r>
            <a:r>
              <a:rPr lang="en-US" sz="2000" b="1" dirty="0">
                <a:solidFill>
                  <a:srgbClr val="FF0000"/>
                </a:solidFill>
                <a:latin typeface="Gill Sans MT" pitchFamily="34" charset="0"/>
              </a:rPr>
              <a:t>lower bound </a:t>
            </a:r>
            <a:r>
              <a:rPr lang="en-US" sz="2000" dirty="0">
                <a:latin typeface="Gill Sans MT" pitchFamily="34" charset="0"/>
              </a:rPr>
              <a:t>of the arrays </a:t>
            </a:r>
            <a:endParaRPr lang="en-IN" sz="2000" dirty="0">
              <a:latin typeface="Gill Sans MT" pitchFamily="34" charset="0"/>
            </a:endParaRPr>
          </a:p>
          <a:p>
            <a:pPr marL="0" indent="0">
              <a:buNone/>
            </a:pPr>
            <a:endParaRPr lang="en-IN" sz="2000" dirty="0"/>
          </a:p>
        </p:txBody>
      </p:sp>
    </p:spTree>
    <p:extLst>
      <p:ext uri="{BB962C8B-B14F-4D97-AF65-F5344CB8AC3E}">
        <p14:creationId xmlns:p14="http://schemas.microsoft.com/office/powerpoint/2010/main" val="27790019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What is a sparse matrix</a:t>
            </a:r>
            <a:r>
              <a:rPr lang="en-IN" b="0" dirty="0" smtClean="0"/>
              <a:t>?</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a:t>Sparse matrices are those matrices that have the majority of their elements equal to zero. In other words, the sparse matrix can be defined as the matrix that has a greater number of zero elements than the non-zero elements.</a:t>
            </a:r>
          </a:p>
          <a:p>
            <a:pPr marL="0" indent="0" algn="just">
              <a:buNone/>
            </a:pPr>
            <a:endParaRPr lang="en-IN" sz="2000" dirty="0"/>
          </a:p>
          <a:p>
            <a:pPr marL="0" indent="0" algn="just">
              <a:buNone/>
            </a:pPr>
            <a:r>
              <a:rPr lang="en-IN" sz="2000" dirty="0"/>
              <a:t>Now, the question arises: we can also use the simple matrix to store the elements, then why is the sparse matrix required?</a:t>
            </a:r>
          </a:p>
        </p:txBody>
      </p:sp>
    </p:spTree>
    <p:extLst>
      <p:ext uri="{BB962C8B-B14F-4D97-AF65-F5344CB8AC3E}">
        <p14:creationId xmlns:p14="http://schemas.microsoft.com/office/powerpoint/2010/main" val="3226426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a:t>Why is a sparse matrix required if we can use the simple matrix to store elements</a:t>
            </a:r>
            <a:r>
              <a:rPr lang="en-IN" b="0" dirty="0" smtClean="0"/>
              <a:t>?</a:t>
            </a:r>
            <a:endParaRPr lang="en-IN" dirty="0"/>
          </a:p>
        </p:txBody>
      </p:sp>
      <p:sp>
        <p:nvSpPr>
          <p:cNvPr id="3" name="Content Placeholder 2"/>
          <p:cNvSpPr>
            <a:spLocks noGrp="1"/>
          </p:cNvSpPr>
          <p:nvPr>
            <p:ph idx="1"/>
          </p:nvPr>
        </p:nvSpPr>
        <p:spPr/>
        <p:txBody>
          <a:bodyPr>
            <a:normAutofit/>
          </a:bodyPr>
          <a:lstStyle/>
          <a:p>
            <a:pPr marL="0" indent="0" algn="just">
              <a:buNone/>
            </a:pPr>
            <a:r>
              <a:rPr lang="en-IN" sz="1800" dirty="0"/>
              <a:t>There are the following benefits of using the sparse matrix -</a:t>
            </a:r>
          </a:p>
          <a:p>
            <a:pPr marL="0" indent="0" algn="just">
              <a:buNone/>
            </a:pPr>
            <a:endParaRPr lang="en-IN" sz="1800" dirty="0"/>
          </a:p>
          <a:p>
            <a:pPr marL="0" indent="0" algn="just">
              <a:buNone/>
            </a:pPr>
            <a:r>
              <a:rPr lang="en-IN" sz="1800" b="1" dirty="0"/>
              <a:t>Storage</a:t>
            </a:r>
            <a:r>
              <a:rPr lang="en-IN" sz="1800" dirty="0"/>
              <a:t> - We know that a sparse matrix contains lesser non-zero elements than zero, so less memory can be used to store elements. It evaluates only the non-zero elements.</a:t>
            </a:r>
          </a:p>
          <a:p>
            <a:pPr marL="0" indent="0" algn="just">
              <a:buNone/>
            </a:pPr>
            <a:endParaRPr lang="en-IN" sz="1800" dirty="0"/>
          </a:p>
          <a:p>
            <a:pPr marL="0" indent="0" algn="just">
              <a:buNone/>
            </a:pPr>
            <a:r>
              <a:rPr lang="en-IN" sz="1800" b="1" dirty="0"/>
              <a:t>Computing</a:t>
            </a:r>
            <a:r>
              <a:rPr lang="en-IN" sz="1800" dirty="0"/>
              <a:t> </a:t>
            </a:r>
            <a:r>
              <a:rPr lang="en-IN" sz="1800" b="1" dirty="0"/>
              <a:t>time</a:t>
            </a:r>
            <a:r>
              <a:rPr lang="en-IN" sz="1800" dirty="0"/>
              <a:t>: In the case of searching in sparse matrix, we need to traverse only the non-zero elements rather than traversing all the sparse matrix elements. It saves computing time by logically designing a data structure traversing non-zero elements.</a:t>
            </a:r>
          </a:p>
        </p:txBody>
      </p:sp>
    </p:spTree>
    <p:extLst>
      <p:ext uri="{BB962C8B-B14F-4D97-AF65-F5344CB8AC3E}">
        <p14:creationId xmlns:p14="http://schemas.microsoft.com/office/powerpoint/2010/main" val="496096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Representation of sparse </a:t>
            </a:r>
            <a:r>
              <a:rPr lang="en-IN" dirty="0" smtClean="0"/>
              <a:t>matrix</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a:t>Now, let's see the representation of the sparse matrix. The non-zero elements in the sparse matrix can be stored using triplets that are rows, columns, and values. </a:t>
            </a:r>
            <a:endParaRPr lang="en-IN" sz="2000" dirty="0" smtClean="0"/>
          </a:p>
          <a:p>
            <a:pPr marL="0" indent="0" algn="just">
              <a:buNone/>
            </a:pPr>
            <a:endParaRPr lang="en-IN" sz="2000" dirty="0"/>
          </a:p>
          <a:p>
            <a:pPr marL="0" indent="0" algn="just">
              <a:buNone/>
            </a:pPr>
            <a:r>
              <a:rPr lang="en-IN" sz="2000" dirty="0" smtClean="0"/>
              <a:t>There </a:t>
            </a:r>
            <a:r>
              <a:rPr lang="en-IN" sz="2000" dirty="0"/>
              <a:t>are two ways to represent the sparse matrix that are listed as follows -</a:t>
            </a:r>
          </a:p>
          <a:p>
            <a:pPr marL="0" indent="0" algn="just">
              <a:buNone/>
            </a:pPr>
            <a:endParaRPr lang="en-IN" sz="2000" dirty="0"/>
          </a:p>
          <a:p>
            <a:pPr algn="just">
              <a:buFont typeface="Wingdings" pitchFamily="2" charset="2"/>
              <a:buChar char="ü"/>
            </a:pPr>
            <a:r>
              <a:rPr lang="en-IN" sz="2000" dirty="0"/>
              <a:t>Array representation</a:t>
            </a:r>
          </a:p>
          <a:p>
            <a:pPr algn="just">
              <a:buFont typeface="Wingdings" pitchFamily="2" charset="2"/>
              <a:buChar char="ü"/>
            </a:pPr>
            <a:r>
              <a:rPr lang="en-IN" sz="2000" dirty="0"/>
              <a:t>Linked list representation</a:t>
            </a:r>
          </a:p>
        </p:txBody>
      </p:sp>
    </p:spTree>
    <p:extLst>
      <p:ext uri="{BB962C8B-B14F-4D97-AF65-F5344CB8AC3E}">
        <p14:creationId xmlns:p14="http://schemas.microsoft.com/office/powerpoint/2010/main" val="2047068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representation of the sparse matrix</a:t>
            </a:r>
          </a:p>
        </p:txBody>
      </p:sp>
      <p:sp>
        <p:nvSpPr>
          <p:cNvPr id="3" name="Content Placeholder 2"/>
          <p:cNvSpPr>
            <a:spLocks noGrp="1"/>
          </p:cNvSpPr>
          <p:nvPr>
            <p:ph idx="1"/>
          </p:nvPr>
        </p:nvSpPr>
        <p:spPr/>
        <p:txBody>
          <a:bodyPr>
            <a:normAutofit/>
          </a:bodyPr>
          <a:lstStyle/>
          <a:p>
            <a:pPr marL="0" indent="0" algn="just">
              <a:buNone/>
            </a:pPr>
            <a:r>
              <a:rPr lang="en-IN" sz="1800" dirty="0"/>
              <a:t>2D array is used to represent a sparse matrix in which there are three rows named as </a:t>
            </a:r>
          </a:p>
          <a:p>
            <a:pPr marL="0" indent="0" algn="just">
              <a:buNone/>
            </a:pPr>
            <a:endParaRPr lang="en-IN" sz="1800" dirty="0"/>
          </a:p>
          <a:p>
            <a:pPr marL="0" indent="0" algn="just">
              <a:buNone/>
            </a:pPr>
            <a:r>
              <a:rPr lang="en-IN" sz="1800" b="1" dirty="0"/>
              <a:t>Row</a:t>
            </a:r>
            <a:r>
              <a:rPr lang="en-IN" sz="1800" dirty="0"/>
              <a:t>: Index of row, where non-zero element is located</a:t>
            </a:r>
          </a:p>
          <a:p>
            <a:pPr marL="0" indent="0" algn="just">
              <a:buNone/>
            </a:pPr>
            <a:r>
              <a:rPr lang="en-IN" sz="1800" b="1" dirty="0"/>
              <a:t>Column</a:t>
            </a:r>
            <a:r>
              <a:rPr lang="en-IN" sz="1800" dirty="0"/>
              <a:t>: Index of column, where non-zero element is located</a:t>
            </a:r>
          </a:p>
          <a:p>
            <a:pPr marL="0" indent="0" algn="just">
              <a:buNone/>
            </a:pPr>
            <a:r>
              <a:rPr lang="en-IN" sz="1800" b="1" dirty="0"/>
              <a:t>Value</a:t>
            </a:r>
            <a:r>
              <a:rPr lang="en-IN" sz="1800" dirty="0"/>
              <a:t>: Value of the non zero element located at index – (</a:t>
            </a:r>
            <a:r>
              <a:rPr lang="en-IN" sz="1800" dirty="0" err="1"/>
              <a:t>row,column</a:t>
            </a:r>
            <a:r>
              <a:rPr lang="en-IN" sz="1800"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429000"/>
            <a:ext cx="7162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308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Application of arrays</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sz="1800" dirty="0"/>
              <a:t>Arrays are the simplest data structures that stores items of the same data type. A basic application of Arrays can be storing data in tabular format. For example, if we wish to store the contacts on our phone, then the software will simply place all our contacts in an array. </a:t>
            </a:r>
            <a:endParaRPr lang="en-IN" sz="1800" dirty="0" smtClean="0"/>
          </a:p>
          <a:p>
            <a:pPr marL="0" indent="0" algn="just">
              <a:buNone/>
            </a:pPr>
            <a:endParaRPr lang="en-IN" sz="1800" dirty="0"/>
          </a:p>
          <a:p>
            <a:pPr marL="0" indent="0" algn="just">
              <a:buNone/>
            </a:pPr>
            <a:endParaRPr lang="en-IN" sz="1800" dirty="0" smtClean="0"/>
          </a:p>
          <a:p>
            <a:pPr marL="0" indent="0" algn="just">
              <a:buNone/>
            </a:pPr>
            <a:endParaRPr lang="en-IN" sz="1800" dirty="0"/>
          </a:p>
          <a:p>
            <a:pPr marL="0" indent="0" algn="just">
              <a:buNone/>
            </a:pPr>
            <a:endParaRPr lang="en-IN" sz="1800" dirty="0" smtClean="0"/>
          </a:p>
          <a:p>
            <a:pPr marL="0" indent="0" algn="just">
              <a:buNone/>
            </a:pPr>
            <a:endParaRPr lang="en-IN" sz="1800" dirty="0"/>
          </a:p>
          <a:p>
            <a:pPr marL="0" indent="0" algn="just">
              <a:buNone/>
            </a:pPr>
            <a:endParaRPr lang="en-IN" sz="1800" dirty="0" smtClean="0"/>
          </a:p>
          <a:p>
            <a:pPr marL="0" indent="0" algn="just">
              <a:buNone/>
            </a:pPr>
            <a:endParaRPr lang="en-IN" sz="1800" dirty="0" smtClean="0"/>
          </a:p>
          <a:p>
            <a:pPr marL="0" indent="0" algn="just">
              <a:buNone/>
            </a:pPr>
            <a:r>
              <a:rPr lang="en-IN" sz="1800" dirty="0"/>
              <a:t>Some other applications of the arrays are: </a:t>
            </a:r>
          </a:p>
          <a:p>
            <a:pPr marL="0" indent="0" algn="just">
              <a:buNone/>
            </a:pPr>
            <a:endParaRPr lang="en-IN" sz="1800" dirty="0"/>
          </a:p>
          <a:p>
            <a:pPr algn="just">
              <a:buFont typeface="Wingdings" pitchFamily="2" charset="2"/>
              <a:buChar char="ü"/>
            </a:pPr>
            <a:r>
              <a:rPr lang="en-IN" sz="1800" dirty="0"/>
              <a:t>Arrangement of leader-board of a game can be done simply through arrays to store the score and arrange them in descending order to clearly make out the rank of each player in the game.</a:t>
            </a:r>
          </a:p>
          <a:p>
            <a:pPr algn="just">
              <a:buFont typeface="Wingdings" pitchFamily="2" charset="2"/>
              <a:buChar char="ü"/>
            </a:pPr>
            <a:r>
              <a:rPr lang="en-IN" sz="1800" dirty="0"/>
              <a:t>A simple question Paper is an array of numbered questions with each of them assigned to some marks.</a:t>
            </a:r>
          </a:p>
          <a:p>
            <a:pPr algn="just">
              <a:buFont typeface="Wingdings" pitchFamily="2" charset="2"/>
              <a:buChar char="ü"/>
            </a:pPr>
            <a:r>
              <a:rPr lang="en-IN" sz="1800" dirty="0"/>
              <a:t>2D arrays, commonly known as, matrix, are used in image processing.</a:t>
            </a:r>
          </a:p>
          <a:p>
            <a:pPr algn="just">
              <a:buFont typeface="Wingdings" pitchFamily="2" charset="2"/>
              <a:buChar char="ü"/>
            </a:pPr>
            <a:r>
              <a:rPr lang="en-IN" sz="1800" dirty="0"/>
              <a:t>It is also used in speech processing, in which each speech signal is an array. </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399" y="2057400"/>
            <a:ext cx="408622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749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Applications of </a:t>
            </a:r>
            <a:r>
              <a:rPr lang="en-IN" dirty="0" smtClean="0"/>
              <a:t>Arrays</a:t>
            </a:r>
            <a:endParaRPr lang="en-IN" dirty="0"/>
          </a:p>
        </p:txBody>
      </p:sp>
      <p:sp>
        <p:nvSpPr>
          <p:cNvPr id="3" name="Content Placeholder 2"/>
          <p:cNvSpPr>
            <a:spLocks noGrp="1"/>
          </p:cNvSpPr>
          <p:nvPr>
            <p:ph idx="1"/>
          </p:nvPr>
        </p:nvSpPr>
        <p:spPr/>
        <p:txBody>
          <a:bodyPr>
            <a:normAutofit/>
          </a:bodyPr>
          <a:lstStyle/>
          <a:p>
            <a:pPr algn="just">
              <a:buFont typeface="Wingdings" pitchFamily="2" charset="2"/>
              <a:buChar char="ü"/>
            </a:pPr>
            <a:r>
              <a:rPr lang="en-IN" sz="2000" dirty="0" smtClean="0"/>
              <a:t>Array </a:t>
            </a:r>
            <a:r>
              <a:rPr lang="en-IN" sz="2000" dirty="0"/>
              <a:t>stores data elements of the same data type. </a:t>
            </a:r>
            <a:endParaRPr lang="en-IN" sz="2000" dirty="0" smtClean="0"/>
          </a:p>
          <a:p>
            <a:pPr algn="just">
              <a:buFont typeface="Wingdings" pitchFamily="2" charset="2"/>
              <a:buChar char="ü"/>
            </a:pPr>
            <a:r>
              <a:rPr lang="en-IN" sz="2000" dirty="0" smtClean="0"/>
              <a:t>Maintains </a:t>
            </a:r>
            <a:r>
              <a:rPr lang="en-IN" sz="2000" dirty="0"/>
              <a:t>multiple variable names using a single name. Arrays help to maintain large data under a single variable name. This avoid the confusion of using multiple variables.</a:t>
            </a:r>
          </a:p>
        </p:txBody>
      </p:sp>
    </p:spTree>
    <p:extLst>
      <p:ext uri="{BB962C8B-B14F-4D97-AF65-F5344CB8AC3E}">
        <p14:creationId xmlns:p14="http://schemas.microsoft.com/office/powerpoint/2010/main" val="427691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Preliminaries: Mathematical notations and functions</a:t>
            </a:r>
            <a:endParaRPr lang="en-IN" dirty="0"/>
          </a:p>
        </p:txBody>
      </p:sp>
      <p:sp>
        <p:nvSpPr>
          <p:cNvPr id="3" name="Content Placeholder 2"/>
          <p:cNvSpPr>
            <a:spLocks noGrp="1"/>
          </p:cNvSpPr>
          <p:nvPr>
            <p:ph idx="1"/>
          </p:nvPr>
        </p:nvSpPr>
        <p:spPr/>
        <p:txBody>
          <a:bodyPr>
            <a:normAutofit/>
          </a:bodyPr>
          <a:lstStyle/>
          <a:p>
            <a:pPr marL="0" indent="0" algn="just">
              <a:buNone/>
            </a:pPr>
            <a:r>
              <a:rPr lang="en-US" sz="2000" dirty="0"/>
              <a:t>Mathematical notations and functions</a:t>
            </a:r>
            <a:endParaRPr lang="en-IN" sz="2000" b="1" dirty="0" smtClean="0"/>
          </a:p>
          <a:p>
            <a:pPr marL="0" indent="0" algn="just">
              <a:buNone/>
            </a:pPr>
            <a:endParaRPr lang="en-IN" sz="2000" b="1" dirty="0"/>
          </a:p>
          <a:p>
            <a:pPr marL="0" indent="0" algn="just">
              <a:buNone/>
            </a:pPr>
            <a:r>
              <a:rPr lang="en-IN" sz="2000" b="1" dirty="0" smtClean="0"/>
              <a:t>1. Floor Functions</a:t>
            </a:r>
          </a:p>
          <a:p>
            <a:pPr marL="0" indent="0" algn="just">
              <a:buNone/>
            </a:pPr>
            <a:r>
              <a:rPr lang="en-IN" sz="2000" b="1" dirty="0"/>
              <a:t>2. Ceiling </a:t>
            </a:r>
            <a:r>
              <a:rPr lang="en-IN" sz="2000" b="1" dirty="0" smtClean="0"/>
              <a:t>Functions</a:t>
            </a:r>
          </a:p>
          <a:p>
            <a:pPr marL="0" indent="0" algn="just">
              <a:buNone/>
            </a:pPr>
            <a:r>
              <a:rPr lang="en-IN" sz="2000" b="1" dirty="0"/>
              <a:t>3. Remainder </a:t>
            </a:r>
            <a:r>
              <a:rPr lang="en-IN" sz="2000" b="1" dirty="0" smtClean="0"/>
              <a:t>Functions</a:t>
            </a:r>
          </a:p>
          <a:p>
            <a:pPr marL="0" indent="0" algn="just">
              <a:buNone/>
            </a:pPr>
            <a:r>
              <a:rPr lang="en-IN" sz="2000" b="1" dirty="0"/>
              <a:t>4. Exponential </a:t>
            </a:r>
            <a:r>
              <a:rPr lang="en-IN" sz="2000" b="1" dirty="0" smtClean="0"/>
              <a:t>Functions</a:t>
            </a:r>
          </a:p>
          <a:p>
            <a:pPr marL="0" indent="0" algn="just">
              <a:buNone/>
            </a:pPr>
            <a:r>
              <a:rPr lang="en-IN" sz="2000" b="1" dirty="0"/>
              <a:t>5. Logarithmic Functions</a:t>
            </a:r>
            <a:endParaRPr lang="en-IN" sz="2000" dirty="0"/>
          </a:p>
        </p:txBody>
      </p:sp>
    </p:spTree>
    <p:extLst>
      <p:ext uri="{BB962C8B-B14F-4D97-AF65-F5344CB8AC3E}">
        <p14:creationId xmlns:p14="http://schemas.microsoft.com/office/powerpoint/2010/main" val="647380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Preliminaries: Mathematical notations and functions</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a:t>1. Floor Functions: </a:t>
            </a:r>
            <a:r>
              <a:rPr lang="en-IN" sz="2000" dirty="0"/>
              <a:t>The floor function for any real number x is defined as f (x) is the greatest integer 1 less than or equal to x. It is denoted by [x].</a:t>
            </a:r>
          </a:p>
          <a:p>
            <a:pPr marL="0" indent="0" algn="just">
              <a:buNone/>
            </a:pPr>
            <a:endParaRPr lang="en-IN" sz="2000" dirty="0"/>
          </a:p>
          <a:p>
            <a:pPr marL="0" indent="0" algn="just">
              <a:buNone/>
            </a:pPr>
            <a:r>
              <a:rPr lang="en-IN" sz="2000" dirty="0"/>
              <a:t>Example: Determine the value of</a:t>
            </a:r>
          </a:p>
          <a:p>
            <a:pPr marL="0" indent="0" algn="just">
              <a:buNone/>
            </a:pPr>
            <a:endParaRPr lang="en-IN" sz="2000" dirty="0"/>
          </a:p>
          <a:p>
            <a:pPr marL="0" indent="0" algn="just">
              <a:buNone/>
            </a:pPr>
            <a:r>
              <a:rPr lang="en-IN" sz="2000" dirty="0"/>
              <a:t>(i)[3. 5]       (ii)[-2.4]       (iii)[3. 143</a:t>
            </a:r>
            <a:r>
              <a:rPr lang="en-IN" sz="2000" dirty="0" smtClean="0"/>
              <a:t>].</a:t>
            </a:r>
          </a:p>
          <a:p>
            <a:pPr marL="0" indent="0">
              <a:buNone/>
            </a:pPr>
            <a:endParaRPr lang="en-IN" sz="2000" b="1" dirty="0" smtClean="0"/>
          </a:p>
          <a:p>
            <a:pPr marL="0" indent="0">
              <a:buNone/>
            </a:pPr>
            <a:r>
              <a:rPr lang="en-IN" sz="2000" b="1" dirty="0" smtClean="0"/>
              <a:t>Solution</a:t>
            </a:r>
            <a:r>
              <a:rPr lang="en-IN" sz="2000" b="1" dirty="0"/>
              <a:t>:</a:t>
            </a:r>
            <a:endParaRPr lang="en-IN" sz="2000" dirty="0"/>
          </a:p>
          <a:p>
            <a:pPr marL="0" indent="0">
              <a:buNone/>
            </a:pPr>
            <a:r>
              <a:rPr lang="en-IN" sz="2000" dirty="0"/>
              <a:t>(i)[3 . 5] = 3 (ii) [-2 .4] = -3 (iii) [3. 143] = 3</a:t>
            </a:r>
          </a:p>
          <a:p>
            <a:pPr marL="0" indent="0" algn="just">
              <a:buNone/>
            </a:pPr>
            <a:endParaRPr lang="en-IN" sz="2000" dirty="0"/>
          </a:p>
        </p:txBody>
      </p:sp>
    </p:spTree>
    <p:extLst>
      <p:ext uri="{BB962C8B-B14F-4D97-AF65-F5344CB8AC3E}">
        <p14:creationId xmlns:p14="http://schemas.microsoft.com/office/powerpoint/2010/main" val="3597749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Autofit/>
          </a:bodyPr>
          <a:lstStyle/>
          <a:p>
            <a:pPr marL="0" indent="0" algn="just">
              <a:buNone/>
            </a:pPr>
            <a:r>
              <a:rPr lang="en-IN" sz="2000" b="1" dirty="0"/>
              <a:t>2. Ceiling Functions: </a:t>
            </a:r>
            <a:r>
              <a:rPr lang="en-IN" sz="2000" dirty="0"/>
              <a:t>The ceiling function for any real number x is defined as h (x) is the smallest integer greater than or equal to x. It is denoted by [x].</a:t>
            </a:r>
          </a:p>
          <a:p>
            <a:pPr marL="0" indent="0" algn="just">
              <a:buNone/>
            </a:pPr>
            <a:endParaRPr lang="en-IN" sz="2000" dirty="0"/>
          </a:p>
          <a:p>
            <a:pPr marL="0" indent="0" algn="just">
              <a:buNone/>
            </a:pPr>
            <a:r>
              <a:rPr lang="en-IN" sz="2000" dirty="0"/>
              <a:t>Example: Determine the value of</a:t>
            </a:r>
          </a:p>
          <a:p>
            <a:pPr marL="0" indent="0" algn="just">
              <a:buNone/>
            </a:pPr>
            <a:endParaRPr lang="en-IN" sz="2000" dirty="0"/>
          </a:p>
          <a:p>
            <a:pPr marL="0" indent="0" algn="just">
              <a:buNone/>
            </a:pPr>
            <a:r>
              <a:rPr lang="en-IN" sz="2000" dirty="0"/>
              <a:t>(i)[3. 5]       (ii) [-2.4]       (iii) [3. 143].</a:t>
            </a:r>
          </a:p>
          <a:p>
            <a:pPr marL="0" indent="0" algn="just">
              <a:buNone/>
            </a:pPr>
            <a:endParaRPr lang="en-IN" sz="2000" dirty="0"/>
          </a:p>
          <a:p>
            <a:pPr marL="0" indent="0" algn="just">
              <a:buNone/>
            </a:pPr>
            <a:r>
              <a:rPr lang="en-IN" sz="2000" dirty="0"/>
              <a:t>Solution:</a:t>
            </a:r>
          </a:p>
          <a:p>
            <a:pPr marL="0" indent="0" algn="just">
              <a:buNone/>
            </a:pPr>
            <a:endParaRPr lang="en-IN" sz="2000" dirty="0"/>
          </a:p>
          <a:p>
            <a:pPr marL="0" indent="0" algn="just">
              <a:buNone/>
            </a:pPr>
            <a:r>
              <a:rPr lang="en-IN" sz="2000" dirty="0"/>
              <a:t>(i)[3. 5] = 4</a:t>
            </a:r>
          </a:p>
          <a:p>
            <a:pPr marL="0" indent="0" algn="just">
              <a:buNone/>
            </a:pPr>
            <a:r>
              <a:rPr lang="en-IN" sz="2000" dirty="0"/>
              <a:t>(ii) [-2 .4] = -2</a:t>
            </a:r>
          </a:p>
          <a:p>
            <a:pPr marL="0" indent="0" algn="just">
              <a:buNone/>
            </a:pPr>
            <a:r>
              <a:rPr lang="en-IN" sz="2000" dirty="0"/>
              <a:t>(iii) [3. 143] = 4.</a:t>
            </a:r>
          </a:p>
        </p:txBody>
      </p:sp>
    </p:spTree>
    <p:extLst>
      <p:ext uri="{BB962C8B-B14F-4D97-AF65-F5344CB8AC3E}">
        <p14:creationId xmlns:p14="http://schemas.microsoft.com/office/powerpoint/2010/main" val="2638208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a:t>3. Remainder Functions: </a:t>
            </a:r>
            <a:r>
              <a:rPr lang="en-IN" sz="2000" dirty="0"/>
              <a:t>The integer remainder is obtained when some a is divided by m. It is denoted by a (MOD m). We can also define it as, a (MOD m) is the unique integer t such that a = </a:t>
            </a:r>
            <a:r>
              <a:rPr lang="en-IN" sz="2000" dirty="0" err="1"/>
              <a:t>Mq</a:t>
            </a:r>
            <a:r>
              <a:rPr lang="en-IN" sz="2000" dirty="0"/>
              <a:t> + t. Here q is quotient 0 ≤ r &lt; M.</a:t>
            </a:r>
          </a:p>
          <a:p>
            <a:pPr marL="0" indent="0" algn="just">
              <a:buNone/>
            </a:pPr>
            <a:endParaRPr lang="en-IN" sz="2000" dirty="0"/>
          </a:p>
          <a:p>
            <a:pPr marL="0" indent="0" algn="just">
              <a:buNone/>
            </a:pPr>
            <a:r>
              <a:rPr lang="en-IN" sz="2000" dirty="0"/>
              <a:t>Example: Determine the value of the following:</a:t>
            </a:r>
          </a:p>
          <a:p>
            <a:pPr marL="0" indent="0" algn="just">
              <a:buNone/>
            </a:pPr>
            <a:endParaRPr lang="en-IN" sz="2000" dirty="0"/>
          </a:p>
          <a:p>
            <a:pPr marL="514350" indent="-514350" algn="just">
              <a:buAutoNum type="romanLcParenBoth"/>
            </a:pPr>
            <a:r>
              <a:rPr lang="en-IN" sz="2000" dirty="0" smtClean="0"/>
              <a:t>35 </a:t>
            </a:r>
            <a:r>
              <a:rPr lang="en-IN" sz="2000" dirty="0"/>
              <a:t>(MOD 7)       (ii) 20 (MOD 3)       (iii) 4 (MOD 9</a:t>
            </a:r>
            <a:r>
              <a:rPr lang="en-IN" sz="2000" dirty="0" smtClean="0"/>
              <a:t>)</a:t>
            </a:r>
          </a:p>
          <a:p>
            <a:pPr marL="0" indent="0">
              <a:buNone/>
            </a:pPr>
            <a:endParaRPr lang="da-DK" sz="2000" b="1" dirty="0" smtClean="0"/>
          </a:p>
          <a:p>
            <a:pPr marL="0" indent="0">
              <a:buNone/>
            </a:pPr>
            <a:r>
              <a:rPr lang="da-DK" sz="2000" b="1" dirty="0" smtClean="0"/>
              <a:t>Solution</a:t>
            </a:r>
            <a:r>
              <a:rPr lang="da-DK" sz="2000" b="1" dirty="0"/>
              <a:t>:</a:t>
            </a:r>
            <a:endParaRPr lang="da-DK" sz="2000" dirty="0"/>
          </a:p>
          <a:p>
            <a:pPr marL="0" indent="0">
              <a:buNone/>
            </a:pPr>
            <a:r>
              <a:rPr lang="da-DK" sz="2000" dirty="0"/>
              <a:t>(i) 35 (MOD 7) = 0 (ii) 20 (MOD 3) = 2 (iii) 4 (MOD 9) = 4</a:t>
            </a:r>
          </a:p>
          <a:p>
            <a:pPr marL="0" indent="0" algn="just">
              <a:buNone/>
            </a:pPr>
            <a:endParaRPr lang="en-IN" sz="2000" dirty="0"/>
          </a:p>
        </p:txBody>
      </p:sp>
    </p:spTree>
    <p:extLst>
      <p:ext uri="{BB962C8B-B14F-4D97-AF65-F5344CB8AC3E}">
        <p14:creationId xmlns:p14="http://schemas.microsoft.com/office/powerpoint/2010/main" val="203702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209800"/>
            <a:ext cx="7010400" cy="2616101"/>
          </a:xfrm>
          <a:prstGeom prst="rect">
            <a:avLst/>
          </a:prstGeom>
          <a:noFill/>
        </p:spPr>
        <p:txBody>
          <a:bodyPr wrap="square" rtlCol="0">
            <a:spAutoFit/>
          </a:bodyPr>
          <a:lstStyle/>
          <a:p>
            <a:r>
              <a:rPr lang="en-US" sz="2000" dirty="0">
                <a:latin typeface="Gill Sans MT" pitchFamily="34" charset="0"/>
              </a:rPr>
              <a:t>Element of an array </a:t>
            </a:r>
            <a:r>
              <a:rPr lang="en-US" sz="2000" b="1" dirty="0">
                <a:solidFill>
                  <a:srgbClr val="FF0000"/>
                </a:solidFill>
                <a:latin typeface="Gill Sans MT" pitchFamily="34" charset="0"/>
              </a:rPr>
              <a:t>A</a:t>
            </a:r>
            <a:r>
              <a:rPr lang="en-US" sz="2000" dirty="0">
                <a:latin typeface="Gill Sans MT" pitchFamily="34" charset="0"/>
              </a:rPr>
              <a:t> may be denoted by </a:t>
            </a:r>
          </a:p>
          <a:p>
            <a:pPr lvl="1"/>
            <a:r>
              <a:rPr lang="en-US" sz="2000" dirty="0">
                <a:latin typeface="Gill Sans MT" pitchFamily="34" charset="0"/>
              </a:rPr>
              <a:t>Subscript notation </a:t>
            </a:r>
            <a:r>
              <a:rPr lang="en-US" sz="2000" b="1" dirty="0">
                <a:solidFill>
                  <a:srgbClr val="FF0000"/>
                </a:solidFill>
                <a:latin typeface="Gill Sans MT" pitchFamily="34" charset="0"/>
              </a:rPr>
              <a:t>A</a:t>
            </a:r>
            <a:r>
              <a:rPr lang="en-US" sz="2000" b="1" baseline="-25000" dirty="0">
                <a:solidFill>
                  <a:srgbClr val="FF0000"/>
                </a:solidFill>
                <a:latin typeface="Gill Sans MT" pitchFamily="34" charset="0"/>
              </a:rPr>
              <a:t>1</a:t>
            </a:r>
            <a:r>
              <a:rPr lang="en-US" sz="2000" b="1" dirty="0">
                <a:solidFill>
                  <a:srgbClr val="FF0000"/>
                </a:solidFill>
                <a:latin typeface="Gill Sans MT" pitchFamily="34" charset="0"/>
              </a:rPr>
              <a:t>, A</a:t>
            </a:r>
            <a:r>
              <a:rPr lang="en-US" sz="2000" b="1" baseline="-25000" dirty="0">
                <a:solidFill>
                  <a:srgbClr val="FF0000"/>
                </a:solidFill>
                <a:latin typeface="Gill Sans MT" pitchFamily="34" charset="0"/>
              </a:rPr>
              <a:t>2</a:t>
            </a:r>
            <a:r>
              <a:rPr lang="en-US" sz="2000" b="1" dirty="0">
                <a:solidFill>
                  <a:srgbClr val="FF0000"/>
                </a:solidFill>
                <a:latin typeface="Gill Sans MT" pitchFamily="34" charset="0"/>
              </a:rPr>
              <a:t>, , …. , A</a:t>
            </a:r>
            <a:r>
              <a:rPr lang="en-US" sz="2000" b="1" baseline="-25000" dirty="0">
                <a:solidFill>
                  <a:srgbClr val="FF0000"/>
                </a:solidFill>
                <a:latin typeface="Gill Sans MT" pitchFamily="34" charset="0"/>
              </a:rPr>
              <a:t>n</a:t>
            </a:r>
          </a:p>
          <a:p>
            <a:pPr lvl="1"/>
            <a:r>
              <a:rPr lang="en-US" sz="2000" dirty="0">
                <a:latin typeface="Gill Sans MT" pitchFamily="34" charset="0"/>
              </a:rPr>
              <a:t>Parenthesis notation </a:t>
            </a:r>
            <a:r>
              <a:rPr lang="en-US" sz="2000" b="1" dirty="0">
                <a:solidFill>
                  <a:srgbClr val="FF0000"/>
                </a:solidFill>
                <a:latin typeface="Gill Sans MT" pitchFamily="34" charset="0"/>
              </a:rPr>
              <a:t>A(1), A(2), …. , A(n)</a:t>
            </a:r>
          </a:p>
          <a:p>
            <a:pPr lvl="1"/>
            <a:r>
              <a:rPr lang="en-US" sz="2000" dirty="0">
                <a:latin typeface="Gill Sans MT" pitchFamily="34" charset="0"/>
              </a:rPr>
              <a:t>Bracket notation </a:t>
            </a:r>
            <a:r>
              <a:rPr lang="en-US" sz="2000" b="1" dirty="0">
                <a:solidFill>
                  <a:srgbClr val="FF0000"/>
                </a:solidFill>
                <a:latin typeface="Gill Sans MT" pitchFamily="34" charset="0"/>
              </a:rPr>
              <a:t>A[1], A[2], ….. , A[n] </a:t>
            </a:r>
          </a:p>
          <a:p>
            <a:pPr lvl="1"/>
            <a:endParaRPr lang="en-US" sz="2000" dirty="0">
              <a:latin typeface="Gill Sans MT" pitchFamily="34" charset="0"/>
            </a:endParaRPr>
          </a:p>
          <a:p>
            <a:r>
              <a:rPr lang="en-US" sz="2000" dirty="0">
                <a:latin typeface="Gill Sans MT" pitchFamily="34" charset="0"/>
              </a:rPr>
              <a:t>The number </a:t>
            </a:r>
            <a:r>
              <a:rPr lang="en-US" sz="2000" b="1" dirty="0">
                <a:solidFill>
                  <a:srgbClr val="FF0000"/>
                </a:solidFill>
                <a:latin typeface="Gill Sans MT" pitchFamily="34" charset="0"/>
              </a:rPr>
              <a:t>K</a:t>
            </a:r>
            <a:r>
              <a:rPr lang="en-US" sz="2000" dirty="0">
                <a:latin typeface="Gill Sans MT" pitchFamily="34" charset="0"/>
              </a:rPr>
              <a:t> in A[K] is called subscript or an index and A[K] is called a </a:t>
            </a:r>
            <a:r>
              <a:rPr lang="en-US" sz="2000" b="1" dirty="0">
                <a:solidFill>
                  <a:srgbClr val="FF0000"/>
                </a:solidFill>
                <a:latin typeface="Gill Sans MT" pitchFamily="34" charset="0"/>
              </a:rPr>
              <a:t>subscripted variable </a:t>
            </a:r>
            <a:endParaRPr lang="en-IN" sz="2000" b="1" dirty="0">
              <a:solidFill>
                <a:srgbClr val="FF0000"/>
              </a:solidFill>
              <a:latin typeface="Gill Sans MT" pitchFamily="34" charset="0"/>
            </a:endParaRPr>
          </a:p>
          <a:p>
            <a:endParaRPr lang="en-US" sz="2400" dirty="0"/>
          </a:p>
        </p:txBody>
      </p:sp>
    </p:spTree>
    <p:extLst>
      <p:ext uri="{BB962C8B-B14F-4D97-AF65-F5344CB8AC3E}">
        <p14:creationId xmlns:p14="http://schemas.microsoft.com/office/powerpoint/2010/main" val="10571109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a:t>4. Exponential Functions: </a:t>
            </a:r>
            <a:r>
              <a:rPr lang="en-IN" sz="2000" dirty="0"/>
              <a:t>Consider two sets A and B. Let A = B = I+ and also let f: A → B be defined by f (n) = kn. Here n is a +</a:t>
            </a:r>
            <a:r>
              <a:rPr lang="en-IN" sz="2000" dirty="0" err="1"/>
              <a:t>ve</a:t>
            </a:r>
            <a:r>
              <a:rPr lang="en-IN" sz="2000" dirty="0"/>
              <a:t> integer. The function f is called the base k exponential function.</a:t>
            </a:r>
          </a:p>
          <a:p>
            <a:pPr marL="0" indent="0" algn="just">
              <a:buNone/>
            </a:pPr>
            <a:endParaRPr lang="en-IN" sz="2000" dirty="0"/>
          </a:p>
          <a:p>
            <a:pPr marL="0" indent="0" algn="just">
              <a:buNone/>
            </a:pPr>
            <a:r>
              <a:rPr lang="en-IN" sz="2000" dirty="0" smtClean="0"/>
              <a:t>Example: Determine the value of the following:</a:t>
            </a:r>
          </a:p>
          <a:p>
            <a:pPr marL="0" indent="0" algn="just">
              <a:buNone/>
            </a:pPr>
            <a:r>
              <a:rPr lang="nn-NO" sz="2000" b="1" dirty="0" smtClean="0"/>
              <a:t>(</a:t>
            </a:r>
            <a:r>
              <a:rPr lang="nn-NO" sz="2000" b="1" dirty="0"/>
              <a:t>i)</a:t>
            </a:r>
            <a:r>
              <a:rPr lang="nn-NO" sz="2000" dirty="0"/>
              <a:t> 10</a:t>
            </a:r>
            <a:r>
              <a:rPr lang="nn-NO" sz="2000" baseline="30000" dirty="0"/>
              <a:t>3</a:t>
            </a:r>
            <a:r>
              <a:rPr lang="nn-NO" sz="2000" dirty="0"/>
              <a:t>       </a:t>
            </a:r>
            <a:r>
              <a:rPr lang="nn-NO" sz="2000" b="1" dirty="0"/>
              <a:t>(ii)</a:t>
            </a:r>
            <a:r>
              <a:rPr lang="nn-NO" sz="2000" dirty="0"/>
              <a:t> 5</a:t>
            </a:r>
            <a:r>
              <a:rPr lang="nn-NO" sz="2000" baseline="30000" dirty="0"/>
              <a:t>1/2</a:t>
            </a:r>
            <a:r>
              <a:rPr lang="nn-NO" sz="2000" dirty="0"/>
              <a:t>       </a:t>
            </a:r>
            <a:endParaRPr lang="en-IN" sz="2000" dirty="0" smtClean="0"/>
          </a:p>
          <a:p>
            <a:pPr marL="0" indent="0" algn="just">
              <a:buNone/>
            </a:pPr>
            <a:endParaRPr lang="en-IN" sz="2000" dirty="0"/>
          </a:p>
          <a:p>
            <a:pPr marL="0" indent="0" algn="just">
              <a:buNone/>
            </a:pPr>
            <a:r>
              <a:rPr lang="en-IN" sz="2000" b="1" dirty="0"/>
              <a:t>Solution:</a:t>
            </a:r>
            <a:endParaRPr lang="en-IN" sz="2000" dirty="0" smtClean="0"/>
          </a:p>
          <a:p>
            <a:pPr marL="0" indent="0" algn="just">
              <a:buNone/>
            </a:pPr>
            <a:r>
              <a:rPr lang="en-IN" sz="2000" dirty="0" smtClean="0"/>
              <a:t>10</a:t>
            </a:r>
            <a:r>
              <a:rPr lang="en-IN" sz="2000" baseline="30000" dirty="0" smtClean="0"/>
              <a:t>3</a:t>
            </a:r>
            <a:r>
              <a:rPr lang="en-IN" sz="2000" dirty="0"/>
              <a:t>= 10. 10. 10 = 1000 </a:t>
            </a:r>
            <a:endParaRPr lang="en-IN" sz="2000" dirty="0" smtClean="0"/>
          </a:p>
          <a:p>
            <a:pPr marL="0" indent="0" algn="just">
              <a:buNone/>
            </a:pPr>
            <a:r>
              <a:rPr lang="en-IN" sz="2000" dirty="0" smtClean="0"/>
              <a:t>5</a:t>
            </a:r>
            <a:r>
              <a:rPr lang="en-IN" sz="2000" baseline="30000" dirty="0" smtClean="0"/>
              <a:t>1/2</a:t>
            </a:r>
            <a:r>
              <a:rPr lang="en-IN" sz="2000" dirty="0" smtClean="0"/>
              <a:t>=2.23607</a:t>
            </a:r>
            <a:endParaRPr lang="en-IN" sz="2000" dirty="0"/>
          </a:p>
        </p:txBody>
      </p:sp>
    </p:spTree>
    <p:extLst>
      <p:ext uri="{BB962C8B-B14F-4D97-AF65-F5344CB8AC3E}">
        <p14:creationId xmlns:p14="http://schemas.microsoft.com/office/powerpoint/2010/main" val="2582124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a:t>5. Logarithmic Functions: </a:t>
            </a:r>
            <a:r>
              <a:rPr lang="en-IN" sz="2000" dirty="0"/>
              <a:t>Consider two sets A and B. Let A = B = R (the set of real numbers and also let </a:t>
            </a:r>
            <a:r>
              <a:rPr lang="en-IN" sz="2000" dirty="0" err="1"/>
              <a:t>f_n:A→B</a:t>
            </a:r>
            <a:r>
              <a:rPr lang="en-IN" sz="2000" dirty="0"/>
              <a:t> be defined for each positive integer n &gt; 1 </a:t>
            </a:r>
            <a:r>
              <a:rPr lang="en-IN" sz="2000" dirty="0" smtClean="0"/>
              <a:t>as </a:t>
            </a:r>
            <a:r>
              <a:rPr lang="en-IN" sz="2000" dirty="0" err="1"/>
              <a:t>fn</a:t>
            </a:r>
            <a:r>
              <a:rPr lang="en-IN" sz="2000" dirty="0"/>
              <a:t> (x)=</a:t>
            </a:r>
            <a:r>
              <a:rPr lang="en-IN" sz="2000" dirty="0" err="1"/>
              <a:t>logn</a:t>
            </a:r>
            <a:r>
              <a:rPr lang="en-IN" sz="2000" dirty="0"/>
              <a:t>(x) the base n of x</a:t>
            </a:r>
            <a:r>
              <a:rPr lang="en-IN" sz="2000" dirty="0" smtClean="0"/>
              <a:t>.</a:t>
            </a:r>
          </a:p>
          <a:p>
            <a:pPr marL="0" indent="0" algn="just">
              <a:buNone/>
            </a:pPr>
            <a:endParaRPr lang="en-IN" sz="2000" dirty="0"/>
          </a:p>
          <a:p>
            <a:pPr marL="0" indent="0">
              <a:buNone/>
            </a:pPr>
            <a:r>
              <a:rPr lang="en-IN" sz="2000" b="1" dirty="0"/>
              <a:t>Example:</a:t>
            </a:r>
            <a:r>
              <a:rPr lang="en-IN" sz="2000" dirty="0"/>
              <a:t> Determine the value of the following:</a:t>
            </a:r>
          </a:p>
          <a:p>
            <a:pPr marL="0" indent="0">
              <a:buNone/>
            </a:pPr>
            <a:r>
              <a:rPr lang="en-IN" sz="2000" b="1" dirty="0"/>
              <a:t>(i)</a:t>
            </a:r>
            <a:r>
              <a:rPr lang="en-IN" sz="2000" dirty="0"/>
              <a:t> log</a:t>
            </a:r>
            <a:r>
              <a:rPr lang="en-IN" sz="2000" baseline="-25000" dirty="0"/>
              <a:t>2</a:t>
            </a:r>
            <a:r>
              <a:rPr lang="en-IN" sz="2000" dirty="0"/>
              <a:t>?16       </a:t>
            </a:r>
            <a:r>
              <a:rPr lang="en-IN" sz="2000" b="1" dirty="0"/>
              <a:t>(ii)</a:t>
            </a:r>
            <a:r>
              <a:rPr lang="en-IN" sz="2000" dirty="0"/>
              <a:t> log</a:t>
            </a:r>
            <a:r>
              <a:rPr lang="en-IN" sz="2000" baseline="-25000" dirty="0"/>
              <a:t>2</a:t>
            </a:r>
            <a:r>
              <a:rPr lang="en-IN" sz="2000" dirty="0"/>
              <a:t> 100      </a:t>
            </a:r>
          </a:p>
          <a:p>
            <a:pPr marL="0" indent="0">
              <a:buNone/>
            </a:pPr>
            <a:endParaRPr lang="en-IN" sz="2000" b="1" dirty="0" smtClean="0"/>
          </a:p>
          <a:p>
            <a:pPr marL="0" indent="0">
              <a:buNone/>
            </a:pPr>
            <a:r>
              <a:rPr lang="en-IN" sz="2000" b="1" dirty="0" smtClean="0"/>
              <a:t>Solution</a:t>
            </a:r>
            <a:r>
              <a:rPr lang="en-IN" sz="2000" b="1" dirty="0"/>
              <a:t>:</a:t>
            </a:r>
            <a:endParaRPr lang="en-IN" sz="2000" dirty="0"/>
          </a:p>
          <a:p>
            <a:pPr marL="0" indent="0">
              <a:buNone/>
            </a:pPr>
            <a:r>
              <a:rPr lang="en-IN" sz="2000" dirty="0"/>
              <a:t>(i)log</a:t>
            </a:r>
            <a:r>
              <a:rPr lang="en-IN" sz="2000" baseline="-25000" dirty="0"/>
              <a:t>2</a:t>
            </a:r>
            <a:r>
              <a:rPr lang="en-IN" sz="2000" dirty="0"/>
              <a:t>16 = 4 as 2</a:t>
            </a:r>
            <a:r>
              <a:rPr lang="en-IN" sz="2000" baseline="30000" dirty="0"/>
              <a:t>4</a:t>
            </a:r>
            <a:r>
              <a:rPr lang="en-IN" sz="2000" dirty="0"/>
              <a:t>=16. </a:t>
            </a:r>
            <a:endParaRPr lang="en-IN" sz="2000" dirty="0" smtClean="0"/>
          </a:p>
          <a:p>
            <a:pPr marL="0" indent="0">
              <a:buNone/>
            </a:pPr>
            <a:r>
              <a:rPr lang="en-IN" sz="2000" dirty="0" smtClean="0"/>
              <a:t>(</a:t>
            </a:r>
            <a:r>
              <a:rPr lang="en-IN" sz="2000" dirty="0"/>
              <a:t>ii)log</a:t>
            </a:r>
            <a:r>
              <a:rPr lang="en-IN" sz="2000" baseline="-25000" dirty="0"/>
              <a:t>2</a:t>
            </a:r>
            <a:r>
              <a:rPr lang="en-IN" sz="2000" dirty="0"/>
              <a:t> 100 = 6 as 2</a:t>
            </a:r>
            <a:r>
              <a:rPr lang="en-IN" sz="2000" baseline="30000" dirty="0"/>
              <a:t>6</a:t>
            </a:r>
            <a:r>
              <a:rPr lang="en-IN" sz="2000" dirty="0"/>
              <a:t>= 64 but 2</a:t>
            </a:r>
            <a:r>
              <a:rPr lang="en-IN" sz="2000" baseline="30000" dirty="0"/>
              <a:t>7</a:t>
            </a:r>
            <a:r>
              <a:rPr lang="en-IN" sz="2000" dirty="0"/>
              <a:t>=128 which is greater</a:t>
            </a:r>
          </a:p>
          <a:p>
            <a:pPr marL="0" indent="0">
              <a:buNone/>
            </a:pPr>
            <a:endParaRPr lang="en-IN" sz="2000" dirty="0"/>
          </a:p>
          <a:p>
            <a:pPr marL="0" indent="0" algn="just">
              <a:buNone/>
            </a:pPr>
            <a:endParaRPr lang="en-IN" sz="2000" dirty="0"/>
          </a:p>
        </p:txBody>
      </p:sp>
    </p:spTree>
    <p:extLst>
      <p:ext uri="{BB962C8B-B14F-4D97-AF65-F5344CB8AC3E}">
        <p14:creationId xmlns:p14="http://schemas.microsoft.com/office/powerpoint/2010/main" val="1041579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a:t>
            </a:r>
            <a:r>
              <a:rPr lang="en-IN" sz="2800" dirty="0"/>
              <a:t>analysis</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smtClean="0"/>
              <a:t>Asymptotic </a:t>
            </a:r>
            <a:r>
              <a:rPr lang="en-IN" sz="2000" dirty="0"/>
              <a:t>analysis of an algorithm refers to defining the mathematical boundation/framing of its run-time performance. Using asymptotic analysis, we can very well conclude the best case, average case, and worst case scenario of an algorithm</a:t>
            </a:r>
            <a:r>
              <a:rPr lang="en-IN" sz="2000" dirty="0" smtClean="0"/>
              <a:t>.</a:t>
            </a:r>
          </a:p>
          <a:p>
            <a:pPr marL="0" indent="0">
              <a:buNone/>
            </a:pPr>
            <a:endParaRPr lang="en-IN" sz="2000" dirty="0"/>
          </a:p>
          <a:p>
            <a:pPr marL="0" indent="0">
              <a:buNone/>
            </a:pPr>
            <a:r>
              <a:rPr lang="en-IN" sz="2000" dirty="0" smtClean="0"/>
              <a:t>Usually</a:t>
            </a:r>
            <a:r>
              <a:rPr lang="en-IN" sz="2000" dirty="0"/>
              <a:t>, the time required by an algorithm falls under three types −</a:t>
            </a:r>
          </a:p>
          <a:p>
            <a:r>
              <a:rPr lang="en-IN" sz="2000" b="1" dirty="0"/>
              <a:t>Best Case</a:t>
            </a:r>
            <a:r>
              <a:rPr lang="en-IN" sz="2000" dirty="0"/>
              <a:t> − Minimum time required for program execution.</a:t>
            </a:r>
          </a:p>
          <a:p>
            <a:r>
              <a:rPr lang="en-IN" sz="2000" b="1" dirty="0"/>
              <a:t>Average Case</a:t>
            </a:r>
            <a:r>
              <a:rPr lang="en-IN" sz="2000" dirty="0"/>
              <a:t> − Average time required for program execution.</a:t>
            </a:r>
          </a:p>
          <a:p>
            <a:r>
              <a:rPr lang="en-IN" sz="2000" b="1" dirty="0"/>
              <a:t>Worst Case</a:t>
            </a:r>
            <a:r>
              <a:rPr lang="en-IN" sz="2000" dirty="0"/>
              <a:t> − Maximum time required for program execution.</a:t>
            </a:r>
          </a:p>
          <a:p>
            <a:pPr algn="just">
              <a:buFont typeface="Wingdings" pitchFamily="2" charset="2"/>
              <a:buChar char="ü"/>
            </a:pPr>
            <a:endParaRPr lang="en-IN" sz="2000" dirty="0"/>
          </a:p>
        </p:txBody>
      </p:sp>
    </p:spTree>
    <p:extLst>
      <p:ext uri="{BB962C8B-B14F-4D97-AF65-F5344CB8AC3E}">
        <p14:creationId xmlns:p14="http://schemas.microsoft.com/office/powerpoint/2010/main" val="4281534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Asymptotic </a:t>
            </a:r>
            <a:r>
              <a:rPr lang="en-IN" dirty="0" smtClean="0"/>
              <a:t>Notations</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a:t>Asymptotic Notations</a:t>
            </a:r>
          </a:p>
          <a:p>
            <a:pPr algn="just">
              <a:buFont typeface="Wingdings" pitchFamily="2" charset="2"/>
              <a:buChar char="ü"/>
            </a:pPr>
            <a:r>
              <a:rPr lang="en-IN" sz="2000" dirty="0"/>
              <a:t>Asymptotic Notations are used to describe the execution time of an algorithm. </a:t>
            </a:r>
          </a:p>
          <a:p>
            <a:pPr algn="just">
              <a:buFont typeface="Wingdings" pitchFamily="2" charset="2"/>
              <a:buChar char="ü"/>
            </a:pPr>
            <a:r>
              <a:rPr lang="en-IN" sz="2000" dirty="0"/>
              <a:t>The notations show the order of growth of functions. </a:t>
            </a:r>
          </a:p>
          <a:p>
            <a:pPr algn="just">
              <a:buFont typeface="Wingdings" pitchFamily="2" charset="2"/>
              <a:buChar char="ü"/>
            </a:pPr>
            <a:r>
              <a:rPr lang="en-IN" sz="2000" dirty="0"/>
              <a:t>Here the time taken by an algorithm is mapped regarding mathematical functions. </a:t>
            </a:r>
          </a:p>
          <a:p>
            <a:pPr algn="just">
              <a:buFont typeface="Wingdings" pitchFamily="2" charset="2"/>
              <a:buChar char="ü"/>
            </a:pPr>
            <a:r>
              <a:rPr lang="en-IN" sz="2000" dirty="0"/>
              <a:t>There are many asymptotic notations like 0, θ, Ω,w each having its importance</a:t>
            </a:r>
            <a:r>
              <a:rPr lang="en-IN" sz="2000" dirty="0" smtClean="0"/>
              <a:t>.</a:t>
            </a:r>
          </a:p>
          <a:p>
            <a:pPr algn="just">
              <a:buFont typeface="Wingdings" pitchFamily="2" charset="2"/>
              <a:buChar char="ü"/>
            </a:pPr>
            <a:endParaRPr lang="en-IN" sz="2000" dirty="0" smtClean="0"/>
          </a:p>
          <a:p>
            <a:pPr marL="0" indent="0">
              <a:buNone/>
            </a:pPr>
            <a:r>
              <a:rPr lang="en-IN" sz="2000" dirty="0"/>
              <a:t>Following are the commonly used asymptotic notations to calculate the running time complexity of an algorithm.</a:t>
            </a:r>
          </a:p>
          <a:p>
            <a:r>
              <a:rPr lang="en-IN" sz="2000" dirty="0"/>
              <a:t>Ο Notation</a:t>
            </a:r>
          </a:p>
          <a:p>
            <a:r>
              <a:rPr lang="en-IN" sz="2000" dirty="0"/>
              <a:t>Ω Notation</a:t>
            </a:r>
          </a:p>
          <a:p>
            <a:r>
              <a:rPr lang="en-IN" sz="2000" dirty="0"/>
              <a:t>θ Notation</a:t>
            </a:r>
          </a:p>
          <a:p>
            <a:pPr marL="0" indent="0" algn="just">
              <a:buNone/>
            </a:pPr>
            <a:endParaRPr lang="en-IN" sz="2000" dirty="0"/>
          </a:p>
          <a:p>
            <a:pPr marL="0" indent="0">
              <a:buNone/>
            </a:pPr>
            <a:endParaRPr lang="en-IN" dirty="0"/>
          </a:p>
        </p:txBody>
      </p:sp>
    </p:spTree>
    <p:extLst>
      <p:ext uri="{BB962C8B-B14F-4D97-AF65-F5344CB8AC3E}">
        <p14:creationId xmlns:p14="http://schemas.microsoft.com/office/powerpoint/2010/main" val="329833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Big Oh Notation, </a:t>
            </a:r>
            <a:r>
              <a:rPr lang="el-GR" dirty="0" smtClean="0"/>
              <a:t>Ο</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a:t>The notation Ο(n) is the formal way to express the upper bound of an algorithm's running time. It measures the worst case time complexity or the longest amount of time an algorithm can possibly take to complete</a:t>
            </a:r>
            <a:r>
              <a:rPr lang="en-IN" sz="2000" dirty="0" smtClean="0"/>
              <a:t>.</a:t>
            </a:r>
          </a:p>
          <a:p>
            <a:pPr marL="0" indent="0" algn="just">
              <a:buNone/>
            </a:pPr>
            <a:endParaRPr lang="en-IN" sz="2000" dirty="0"/>
          </a:p>
          <a:p>
            <a:pPr marL="0" indent="0" algn="just">
              <a:buNone/>
            </a:pPr>
            <a:endParaRPr lang="en-IN" sz="2000" dirty="0" smtClean="0"/>
          </a:p>
          <a:p>
            <a:pPr marL="0" indent="0" algn="just">
              <a:buNone/>
            </a:pPr>
            <a:endParaRPr lang="en-IN" sz="2000" dirty="0"/>
          </a:p>
          <a:p>
            <a:pPr marL="0" indent="0" algn="just">
              <a:buNone/>
            </a:pPr>
            <a:endParaRPr lang="en-IN" sz="2000" dirty="0" smtClean="0"/>
          </a:p>
          <a:p>
            <a:pPr marL="0" indent="0" algn="just">
              <a:buNone/>
            </a:pPr>
            <a:endParaRPr lang="en-IN" sz="2000" dirty="0"/>
          </a:p>
          <a:p>
            <a:pPr marL="0" indent="0" algn="just">
              <a:buNone/>
            </a:pPr>
            <a:endParaRPr lang="en-IN" sz="2000" dirty="0" smtClean="0"/>
          </a:p>
          <a:p>
            <a:pPr marL="0" indent="0" algn="just">
              <a:buNone/>
            </a:pPr>
            <a:r>
              <a:rPr lang="en-IN" sz="2000" dirty="0"/>
              <a:t>For example, for a function </a:t>
            </a:r>
            <a:r>
              <a:rPr lang="en-IN" sz="2000" b="1" i="1" dirty="0"/>
              <a:t>f</a:t>
            </a:r>
            <a:r>
              <a:rPr lang="en-IN" sz="2000" b="1" dirty="0"/>
              <a:t>(n</a:t>
            </a:r>
            <a:r>
              <a:rPr lang="en-IN" sz="2000" b="1" dirty="0" smtClean="0"/>
              <a:t>)</a:t>
            </a:r>
          </a:p>
          <a:p>
            <a:pPr marL="0" indent="0" algn="just">
              <a:buNone/>
            </a:pPr>
            <a:r>
              <a:rPr lang="en-IN" sz="2000" dirty="0"/>
              <a:t>Ο(</a:t>
            </a:r>
            <a:r>
              <a:rPr lang="en-IN" sz="2000" i="1" dirty="0"/>
              <a:t>f</a:t>
            </a:r>
            <a:r>
              <a:rPr lang="en-IN" sz="2000" dirty="0"/>
              <a:t>(n)) = { </a:t>
            </a:r>
            <a:r>
              <a:rPr lang="en-IN" sz="2000" i="1" dirty="0"/>
              <a:t>g</a:t>
            </a:r>
            <a:r>
              <a:rPr lang="en-IN" sz="2000" dirty="0"/>
              <a:t>(n) : there exists c &gt; 0 and n</a:t>
            </a:r>
            <a:r>
              <a:rPr lang="en-IN" sz="2000" baseline="-25000" dirty="0"/>
              <a:t>0</a:t>
            </a:r>
            <a:r>
              <a:rPr lang="en-IN" sz="2000" dirty="0"/>
              <a:t> such that </a:t>
            </a:r>
            <a:r>
              <a:rPr lang="en-IN" sz="2000" i="1" dirty="0"/>
              <a:t>f</a:t>
            </a:r>
            <a:r>
              <a:rPr lang="en-IN" sz="2000" dirty="0"/>
              <a:t>(n) ≤ </a:t>
            </a:r>
            <a:r>
              <a:rPr lang="en-IN" sz="2000" dirty="0" err="1"/>
              <a:t>c.</a:t>
            </a:r>
            <a:r>
              <a:rPr lang="en-IN" sz="2000" i="1" dirty="0" err="1"/>
              <a:t>g</a:t>
            </a:r>
            <a:r>
              <a:rPr lang="en-IN" sz="2000" dirty="0"/>
              <a:t>(n) for all n &gt; n</a:t>
            </a:r>
            <a:r>
              <a:rPr lang="en-IN" sz="2000" baseline="-25000" dirty="0"/>
              <a:t>0</a:t>
            </a:r>
            <a:r>
              <a:rPr lang="en-IN" sz="2000"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438400"/>
            <a:ext cx="28575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4140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Omega Notation, </a:t>
            </a:r>
            <a:r>
              <a:rPr lang="el-GR" dirty="0" smtClean="0"/>
              <a:t>Ω</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a:t>The notation Ω(n) is the formal way to express the lower bound of an algorithm's running time. It measures the best case time complexity or the best amount of time an algorithm can possibly take to complete</a:t>
            </a:r>
            <a:r>
              <a:rPr lang="en-IN" sz="2000" dirty="0" smtClean="0"/>
              <a:t>.</a:t>
            </a:r>
          </a:p>
          <a:p>
            <a:pPr marL="0" indent="0" algn="just">
              <a:buNone/>
            </a:pPr>
            <a:endParaRPr lang="en-IN" sz="2000" dirty="0"/>
          </a:p>
          <a:p>
            <a:pPr marL="0" indent="0" algn="just">
              <a:buNone/>
            </a:pPr>
            <a:endParaRPr lang="en-IN" sz="2000" dirty="0" smtClean="0"/>
          </a:p>
          <a:p>
            <a:pPr marL="0" indent="0" algn="just">
              <a:buNone/>
            </a:pPr>
            <a:endParaRPr lang="en-IN" sz="2000" dirty="0"/>
          </a:p>
          <a:p>
            <a:pPr marL="0" indent="0" algn="just">
              <a:buNone/>
            </a:pPr>
            <a:endParaRPr lang="en-IN" sz="2000" dirty="0" smtClean="0"/>
          </a:p>
          <a:p>
            <a:pPr marL="0" indent="0" algn="just">
              <a:buNone/>
            </a:pPr>
            <a:endParaRPr lang="en-IN" sz="2000" dirty="0"/>
          </a:p>
          <a:p>
            <a:pPr marL="0" indent="0" algn="just">
              <a:buNone/>
            </a:pPr>
            <a:r>
              <a:rPr lang="en-IN" sz="2000" dirty="0"/>
              <a:t>For example, for a function </a:t>
            </a:r>
            <a:r>
              <a:rPr lang="en-IN" sz="2000" b="1" i="1" dirty="0"/>
              <a:t>f</a:t>
            </a:r>
            <a:r>
              <a:rPr lang="en-IN" sz="2000" b="1" dirty="0"/>
              <a:t>(n</a:t>
            </a:r>
            <a:r>
              <a:rPr lang="en-IN" sz="2000" b="1" dirty="0" smtClean="0"/>
              <a:t>)</a:t>
            </a:r>
          </a:p>
          <a:p>
            <a:pPr marL="0" indent="0" algn="just">
              <a:buNone/>
            </a:pPr>
            <a:r>
              <a:rPr lang="en-IN" sz="2000" dirty="0"/>
              <a:t>Ω(</a:t>
            </a:r>
            <a:r>
              <a:rPr lang="en-IN" sz="2000" i="1" dirty="0"/>
              <a:t>f</a:t>
            </a:r>
            <a:r>
              <a:rPr lang="en-IN" sz="2000" dirty="0"/>
              <a:t>(n)) ≥ { </a:t>
            </a:r>
            <a:r>
              <a:rPr lang="en-IN" sz="2000" i="1" dirty="0"/>
              <a:t>g</a:t>
            </a:r>
            <a:r>
              <a:rPr lang="en-IN" sz="2000" dirty="0"/>
              <a:t>(n) : there exists c &gt; 0 and n</a:t>
            </a:r>
            <a:r>
              <a:rPr lang="en-IN" sz="2000" baseline="-25000" dirty="0"/>
              <a:t>0</a:t>
            </a:r>
            <a:r>
              <a:rPr lang="en-IN" sz="2000" dirty="0"/>
              <a:t> such that </a:t>
            </a:r>
            <a:r>
              <a:rPr lang="en-IN" sz="2000" i="1" dirty="0"/>
              <a:t>g</a:t>
            </a:r>
            <a:r>
              <a:rPr lang="en-IN" sz="2000" dirty="0"/>
              <a:t>(n) ≤ </a:t>
            </a:r>
            <a:r>
              <a:rPr lang="en-IN" sz="2000" dirty="0" err="1"/>
              <a:t>c.</a:t>
            </a:r>
            <a:r>
              <a:rPr lang="en-IN" sz="2000" i="1" dirty="0" err="1"/>
              <a:t>f</a:t>
            </a:r>
            <a:r>
              <a:rPr lang="en-IN" sz="2000" dirty="0"/>
              <a:t>(n) for all n &gt; n</a:t>
            </a:r>
            <a:r>
              <a:rPr lang="en-IN" sz="2000" baseline="-25000" dirty="0"/>
              <a:t>0</a:t>
            </a:r>
            <a:r>
              <a:rPr lang="en-IN" sz="2000"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174875"/>
            <a:ext cx="28575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395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Theta Notation, </a:t>
            </a:r>
            <a:r>
              <a:rPr lang="el-GR" dirty="0" smtClean="0"/>
              <a:t>θ</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a:t>The notation θ(n) is the formal way to express both the lower bound and the upper bound of an algorithm's running time. It is represented as follows </a:t>
            </a:r>
            <a:r>
              <a:rPr lang="en-IN" sz="2000" dirty="0" smtClean="0"/>
              <a:t>−</a:t>
            </a:r>
          </a:p>
          <a:p>
            <a:pPr marL="0" indent="0" algn="just">
              <a:buNone/>
            </a:pPr>
            <a:endParaRPr lang="en-IN" sz="2000" dirty="0"/>
          </a:p>
          <a:p>
            <a:pPr marL="0" indent="0" algn="just">
              <a:buNone/>
            </a:pPr>
            <a:endParaRPr lang="en-IN" sz="2000" dirty="0" smtClean="0"/>
          </a:p>
          <a:p>
            <a:pPr marL="0" indent="0" algn="just">
              <a:buNone/>
            </a:pPr>
            <a:endParaRPr lang="en-IN" sz="2000" dirty="0"/>
          </a:p>
          <a:p>
            <a:pPr marL="0" indent="0" algn="just">
              <a:buNone/>
            </a:pPr>
            <a:endParaRPr lang="en-IN" sz="2000" dirty="0" smtClean="0"/>
          </a:p>
          <a:p>
            <a:pPr marL="0" indent="0" algn="just">
              <a:buNone/>
            </a:pPr>
            <a:endParaRPr lang="en-IN" sz="2000" dirty="0"/>
          </a:p>
          <a:p>
            <a:pPr marL="0" indent="0" algn="just">
              <a:buNone/>
            </a:pPr>
            <a:endParaRPr lang="en-IN" sz="2000" dirty="0" smtClean="0"/>
          </a:p>
          <a:p>
            <a:pPr marL="0" indent="0" algn="just">
              <a:buNone/>
            </a:pPr>
            <a:r>
              <a:rPr lang="en-IN" sz="2000" dirty="0"/>
              <a:t>θ(</a:t>
            </a:r>
            <a:r>
              <a:rPr lang="en-IN" sz="2000" i="1" dirty="0"/>
              <a:t>f</a:t>
            </a:r>
            <a:r>
              <a:rPr lang="en-IN" sz="2000" dirty="0"/>
              <a:t>(n)) = { </a:t>
            </a:r>
            <a:r>
              <a:rPr lang="en-IN" sz="2000" i="1" dirty="0"/>
              <a:t>g</a:t>
            </a:r>
            <a:r>
              <a:rPr lang="en-IN" sz="2000" dirty="0"/>
              <a:t>(n) if and only if </a:t>
            </a:r>
            <a:r>
              <a:rPr lang="en-IN" sz="2000" i="1" dirty="0"/>
              <a:t>g</a:t>
            </a:r>
            <a:r>
              <a:rPr lang="en-IN" sz="2000" dirty="0"/>
              <a:t>(n) = Ο(</a:t>
            </a:r>
            <a:r>
              <a:rPr lang="en-IN" sz="2000" i="1" dirty="0"/>
              <a:t>f</a:t>
            </a:r>
            <a:r>
              <a:rPr lang="en-IN" sz="2000" dirty="0"/>
              <a:t>(n)) and </a:t>
            </a:r>
            <a:r>
              <a:rPr lang="en-IN" sz="2000" i="1" dirty="0"/>
              <a:t>g</a:t>
            </a:r>
            <a:r>
              <a:rPr lang="en-IN" sz="2000" dirty="0"/>
              <a:t>(n) = Ω(</a:t>
            </a:r>
            <a:r>
              <a:rPr lang="en-IN" sz="2000" i="1" dirty="0"/>
              <a:t>f</a:t>
            </a:r>
            <a:r>
              <a:rPr lang="en-IN" sz="2000" dirty="0"/>
              <a:t>(n)) for all n &gt; n</a:t>
            </a:r>
            <a:r>
              <a:rPr lang="en-IN" sz="2000" baseline="-25000" dirty="0"/>
              <a:t>0</a:t>
            </a:r>
            <a:r>
              <a:rPr lang="en-IN" sz="2000"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184400"/>
            <a:ext cx="28575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43425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 Structures </a:t>
            </a:r>
          </a:p>
        </p:txBody>
      </p:sp>
      <p:sp>
        <p:nvSpPr>
          <p:cNvPr id="3" name="Content Placeholder 2"/>
          <p:cNvSpPr>
            <a:spLocks noGrp="1"/>
          </p:cNvSpPr>
          <p:nvPr>
            <p:ph idx="1"/>
          </p:nvPr>
        </p:nvSpPr>
        <p:spPr/>
        <p:txBody>
          <a:bodyPr>
            <a:noAutofit/>
          </a:bodyPr>
          <a:lstStyle/>
          <a:p>
            <a:pPr marL="0" indent="0" algn="just">
              <a:buNone/>
            </a:pPr>
            <a:r>
              <a:rPr lang="en-IN" sz="2000" b="1" dirty="0"/>
              <a:t>Control Structures </a:t>
            </a:r>
            <a:r>
              <a:rPr lang="en-IN" sz="2000" dirty="0"/>
              <a:t>are just a way to specify flow of control in programs. </a:t>
            </a:r>
            <a:endParaRPr lang="en-IN" sz="2000" dirty="0" smtClean="0"/>
          </a:p>
          <a:p>
            <a:pPr marL="0" indent="0" algn="just">
              <a:buNone/>
            </a:pPr>
            <a:r>
              <a:rPr lang="en-IN" sz="2000" dirty="0" smtClean="0"/>
              <a:t>Any </a:t>
            </a:r>
            <a:r>
              <a:rPr lang="en-IN" sz="2000" dirty="0"/>
              <a:t>algorithm or program can be more clear and understood if they use self-contained modules called as logic or control structures. It basically </a:t>
            </a:r>
            <a:r>
              <a:rPr lang="en-IN" sz="2000" dirty="0" smtClean="0"/>
              <a:t>analyses </a:t>
            </a:r>
            <a:r>
              <a:rPr lang="en-IN" sz="2000" dirty="0"/>
              <a:t>and chooses in which direction a program flows based on certain parameters or conditions. There are three basic types of logic, or flow of control, known as:</a:t>
            </a:r>
          </a:p>
          <a:p>
            <a:pPr marL="0" indent="0" algn="just">
              <a:buNone/>
            </a:pPr>
            <a:endParaRPr lang="en-IN" sz="2000" dirty="0"/>
          </a:p>
          <a:p>
            <a:pPr algn="just">
              <a:buFont typeface="Wingdings" pitchFamily="2" charset="2"/>
              <a:buChar char="ü"/>
            </a:pPr>
            <a:r>
              <a:rPr lang="en-IN" sz="2000" dirty="0"/>
              <a:t>Sequence logic, or sequential flow</a:t>
            </a:r>
          </a:p>
          <a:p>
            <a:pPr algn="just">
              <a:buFont typeface="Wingdings" pitchFamily="2" charset="2"/>
              <a:buChar char="ü"/>
            </a:pPr>
            <a:r>
              <a:rPr lang="en-IN" sz="2000" dirty="0"/>
              <a:t>Selection logic, or conditional flow</a:t>
            </a:r>
          </a:p>
          <a:p>
            <a:pPr algn="just">
              <a:buFont typeface="Wingdings" pitchFamily="2" charset="2"/>
              <a:buChar char="ü"/>
            </a:pPr>
            <a:r>
              <a:rPr lang="en-IN" sz="2000" dirty="0"/>
              <a:t>Iteration logic, or repetitive flow</a:t>
            </a:r>
          </a:p>
        </p:txBody>
      </p:sp>
    </p:spTree>
    <p:extLst>
      <p:ext uri="{BB962C8B-B14F-4D97-AF65-F5344CB8AC3E}">
        <p14:creationId xmlns:p14="http://schemas.microsoft.com/office/powerpoint/2010/main" val="40524167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Sequential Logic (Sequential Flow</a:t>
            </a:r>
            <a:r>
              <a:rPr lang="en-IN" sz="2800" dirty="0" smtClean="0"/>
              <a:t>)</a:t>
            </a:r>
            <a:endParaRPr lang="en-IN" dirty="0"/>
          </a:p>
        </p:txBody>
      </p:sp>
      <p:sp>
        <p:nvSpPr>
          <p:cNvPr id="3" name="Content Placeholder 2"/>
          <p:cNvSpPr>
            <a:spLocks noGrp="1"/>
          </p:cNvSpPr>
          <p:nvPr>
            <p:ph idx="1"/>
          </p:nvPr>
        </p:nvSpPr>
        <p:spPr/>
        <p:txBody>
          <a:bodyPr>
            <a:noAutofit/>
          </a:bodyPr>
          <a:lstStyle/>
          <a:p>
            <a:pPr marL="0" indent="0" algn="just">
              <a:buNone/>
            </a:pPr>
            <a:r>
              <a:rPr lang="en-IN" sz="2000" b="1" dirty="0"/>
              <a:t>Sequential Logic </a:t>
            </a:r>
            <a:r>
              <a:rPr lang="en-IN" sz="2000" dirty="0"/>
              <a:t>(Sequential Flow)</a:t>
            </a:r>
          </a:p>
          <a:p>
            <a:pPr marL="0" indent="0" algn="just">
              <a:buNone/>
            </a:pPr>
            <a:r>
              <a:rPr lang="en-IN" sz="2000" dirty="0"/>
              <a:t>Sequential logic as the name suggests follows a serial or sequential flow in which the flow depends on the series of instructions given to the computer. Unless new instructions are given, the modules are executed in the obvious sequence. The sequences may be given, by means of numbered steps explicitly. Also, implicitly follows the order in which modules are written. Most of the processing, even some complex problems, will generally follow this elementary flow pattern.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86200"/>
            <a:ext cx="923925" cy="2489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47800" y="6227907"/>
            <a:ext cx="1676400" cy="276999"/>
          </a:xfrm>
          <a:prstGeom prst="rect">
            <a:avLst/>
          </a:prstGeom>
        </p:spPr>
        <p:txBody>
          <a:bodyPr wrap="square">
            <a:spAutoFit/>
          </a:bodyPr>
          <a:lstStyle/>
          <a:p>
            <a:r>
              <a:rPr lang="en-IN" sz="1200" i="1" dirty="0"/>
              <a:t>Sequential Control flow</a:t>
            </a:r>
            <a:endParaRPr lang="en-IN" sz="1200" dirty="0"/>
          </a:p>
        </p:txBody>
      </p:sp>
    </p:spTree>
    <p:extLst>
      <p:ext uri="{BB962C8B-B14F-4D97-AF65-F5344CB8AC3E}">
        <p14:creationId xmlns:p14="http://schemas.microsoft.com/office/powerpoint/2010/main" val="26369282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Selection Logic (Conditional Flow)</a:t>
            </a:r>
            <a:endParaRPr lang="en-IN" dirty="0"/>
          </a:p>
        </p:txBody>
      </p:sp>
      <p:sp>
        <p:nvSpPr>
          <p:cNvPr id="3" name="Content Placeholder 2"/>
          <p:cNvSpPr>
            <a:spLocks noGrp="1"/>
          </p:cNvSpPr>
          <p:nvPr>
            <p:ph idx="1"/>
          </p:nvPr>
        </p:nvSpPr>
        <p:spPr/>
        <p:txBody>
          <a:bodyPr/>
          <a:lstStyle/>
          <a:p>
            <a:pPr marL="0" indent="0" algn="just">
              <a:buNone/>
            </a:pPr>
            <a:r>
              <a:rPr lang="en-IN" sz="2000" b="1" dirty="0"/>
              <a:t>Selection Logic (Conditional Flow)</a:t>
            </a:r>
            <a:r>
              <a:rPr lang="en-IN" sz="2000" dirty="0"/>
              <a:t>Selection Logic simply involves a number of conditions or parameters which decides one out of several written modules. The structures which use these type of logic are known as </a:t>
            </a:r>
            <a:r>
              <a:rPr lang="en-IN" sz="2000" b="1" dirty="0"/>
              <a:t>Conditional Structures</a:t>
            </a:r>
            <a:r>
              <a:rPr lang="en-IN" sz="2000" dirty="0"/>
              <a:t>. </a:t>
            </a:r>
            <a:endParaRPr lang="en-IN" sz="2000" dirty="0" smtClean="0"/>
          </a:p>
          <a:p>
            <a:pPr marL="0" indent="0" algn="just">
              <a:buNone/>
            </a:pPr>
            <a:endParaRPr lang="en-IN" sz="2000" dirty="0"/>
          </a:p>
          <a:p>
            <a:pPr marL="0" indent="0" algn="just">
              <a:buNone/>
            </a:pPr>
            <a:r>
              <a:rPr lang="en-IN" sz="2000" dirty="0" smtClean="0"/>
              <a:t>These </a:t>
            </a:r>
            <a:r>
              <a:rPr lang="en-IN" sz="2000" dirty="0"/>
              <a:t>structures can be of three types</a:t>
            </a:r>
            <a:r>
              <a:rPr lang="en-IN" sz="2000" dirty="0" smtClean="0"/>
              <a:t>:</a:t>
            </a:r>
          </a:p>
          <a:p>
            <a:pPr algn="just">
              <a:buFont typeface="Wingdings" pitchFamily="2" charset="2"/>
              <a:buChar char="ü"/>
            </a:pPr>
            <a:r>
              <a:rPr lang="en-IN" sz="2000" b="1" dirty="0"/>
              <a:t>Single </a:t>
            </a:r>
            <a:r>
              <a:rPr lang="en-IN" sz="2000" b="1" dirty="0" smtClean="0"/>
              <a:t>Alternative</a:t>
            </a:r>
          </a:p>
          <a:p>
            <a:pPr algn="just">
              <a:buFont typeface="Wingdings" pitchFamily="2" charset="2"/>
              <a:buChar char="ü"/>
            </a:pPr>
            <a:r>
              <a:rPr lang="en-IN" sz="2000" b="1" dirty="0"/>
              <a:t>Double </a:t>
            </a:r>
            <a:r>
              <a:rPr lang="en-IN" sz="2000" b="1" dirty="0" smtClean="0"/>
              <a:t>Alternative</a:t>
            </a:r>
          </a:p>
          <a:p>
            <a:pPr algn="just">
              <a:buFont typeface="Wingdings" pitchFamily="2" charset="2"/>
              <a:buChar char="ü"/>
            </a:pPr>
            <a:r>
              <a:rPr lang="en-IN" sz="2000" b="1" dirty="0"/>
              <a:t>Multiple Alternatives</a:t>
            </a:r>
            <a:endParaRPr lang="en-IN" sz="2000" dirty="0"/>
          </a:p>
          <a:p>
            <a:pPr marL="0" indent="0">
              <a:buNone/>
            </a:pPr>
            <a:endParaRPr lang="en-IN" dirty="0"/>
          </a:p>
        </p:txBody>
      </p:sp>
    </p:spTree>
    <p:extLst>
      <p:ext uri="{BB962C8B-B14F-4D97-AF65-F5344CB8AC3E}">
        <p14:creationId xmlns:p14="http://schemas.microsoft.com/office/powerpoint/2010/main" val="2076966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71600" y="1295400"/>
            <a:ext cx="7010400" cy="892552"/>
          </a:xfrm>
          <a:prstGeom prst="rect">
            <a:avLst/>
          </a:prstGeom>
          <a:noFill/>
        </p:spPr>
        <p:txBody>
          <a:bodyPr wrap="square" rtlCol="0">
            <a:spAutoFit/>
          </a:bodyPr>
          <a:lstStyle/>
          <a:p>
            <a:r>
              <a:rPr lang="en-US" sz="2800" dirty="0">
                <a:latin typeface="Gill Sans MT" pitchFamily="34" charset="0"/>
              </a:rPr>
              <a:t>Representation of Linear Array in Memory</a:t>
            </a:r>
            <a:endParaRPr lang="en-US" sz="2800" dirty="0" smtClean="0">
              <a:latin typeface="Gill Sans MT" pitchFamily="34" charset="0"/>
            </a:endParaRPr>
          </a:p>
          <a:p>
            <a:endParaRPr lang="en-US" sz="2400" dirty="0"/>
          </a:p>
        </p:txBody>
      </p:sp>
      <p:graphicFrame>
        <p:nvGraphicFramePr>
          <p:cNvPr id="3" name="Content Placeholder 4"/>
          <p:cNvGraphicFramePr>
            <a:graphicFrameLocks noGrp="1"/>
          </p:cNvGraphicFramePr>
          <p:nvPr>
            <p:ph idx="1"/>
          </p:nvPr>
        </p:nvGraphicFramePr>
        <p:xfrm>
          <a:off x="6143636" y="2285992"/>
          <a:ext cx="857256" cy="2286016"/>
        </p:xfrm>
        <a:graphic>
          <a:graphicData uri="http://schemas.openxmlformats.org/drawingml/2006/table">
            <a:tbl>
              <a:tblPr firstRow="1" bandRow="1">
                <a:tableStyleId>{93296810-A885-4BE3-A3E7-6D5BEEA58F35}</a:tableStyleId>
              </a:tblPr>
              <a:tblGrid>
                <a:gridCol w="857256">
                  <a:extLst>
                    <a:ext uri="{9D8B030D-6E8A-4147-A177-3AD203B41FA5}">
                      <a16:colId xmlns:a16="http://schemas.microsoft.com/office/drawing/2014/main" xmlns="" val="20000"/>
                    </a:ext>
                  </a:extLst>
                </a:gridCol>
              </a:tblGrid>
              <a:tr h="370840">
                <a:tc>
                  <a:txBody>
                    <a:bodyPr/>
                    <a:lstStyle/>
                    <a:p>
                      <a:endParaRPr lang="en-US" dirty="0"/>
                    </a:p>
                  </a:txBody>
                  <a:tcPr>
                    <a:solidFill>
                      <a:schemeClr val="tx2">
                        <a:lumMod val="20000"/>
                        <a:lumOff val="80000"/>
                      </a:schemeClr>
                    </a:solidFill>
                  </a:tcPr>
                </a:tc>
                <a:extLst>
                  <a:ext uri="{0D108BD9-81ED-4DB2-BD59-A6C34878D82A}">
                    <a16:rowId xmlns:a16="http://schemas.microsoft.com/office/drawing/2014/main" xmlns="" val="10000"/>
                  </a:ext>
                </a:extLst>
              </a:tr>
              <a:tr h="370840">
                <a:tc>
                  <a:txBody>
                    <a:bodyPr/>
                    <a:lstStyle/>
                    <a:p>
                      <a:endParaRPr lang="en-US"/>
                    </a:p>
                  </a:txBody>
                  <a:tcPr/>
                </a:tc>
                <a:extLst>
                  <a:ext uri="{0D108BD9-81ED-4DB2-BD59-A6C34878D82A}">
                    <a16:rowId xmlns:a16="http://schemas.microsoft.com/office/drawing/2014/main" xmlns="" val="10001"/>
                  </a:ext>
                </a:extLst>
              </a:tr>
              <a:tr h="370840">
                <a:tc>
                  <a:txBody>
                    <a:bodyPr/>
                    <a:lstStyle/>
                    <a:p>
                      <a:endParaRPr lang="en-US"/>
                    </a:p>
                  </a:txBody>
                  <a:tcPr/>
                </a:tc>
                <a:extLst>
                  <a:ext uri="{0D108BD9-81ED-4DB2-BD59-A6C34878D82A}">
                    <a16:rowId xmlns:a16="http://schemas.microsoft.com/office/drawing/2014/main" xmlns="" val="10002"/>
                  </a:ext>
                </a:extLst>
              </a:tr>
              <a:tr h="370840">
                <a:tc>
                  <a:txBody>
                    <a:bodyPr/>
                    <a:lstStyle/>
                    <a:p>
                      <a:endParaRPr lang="en-US"/>
                    </a:p>
                  </a:txBody>
                  <a:tcPr/>
                </a:tc>
                <a:extLst>
                  <a:ext uri="{0D108BD9-81ED-4DB2-BD59-A6C34878D82A}">
                    <a16:rowId xmlns:a16="http://schemas.microsoft.com/office/drawing/2014/main" xmlns="" val="10003"/>
                  </a:ext>
                </a:extLst>
              </a:tr>
              <a:tr h="370840">
                <a:tc>
                  <a:txBody>
                    <a:bodyPr/>
                    <a:lstStyle/>
                    <a:p>
                      <a:endParaRPr lang="en-US"/>
                    </a:p>
                  </a:txBody>
                  <a:tcPr/>
                </a:tc>
                <a:extLst>
                  <a:ext uri="{0D108BD9-81ED-4DB2-BD59-A6C34878D82A}">
                    <a16:rowId xmlns:a16="http://schemas.microsoft.com/office/drawing/2014/main" xmlns="" val="10004"/>
                  </a:ext>
                </a:extLst>
              </a:tr>
              <a:tr h="431816">
                <a:tc>
                  <a:txBody>
                    <a:bodyPr/>
                    <a:lstStyle/>
                    <a:p>
                      <a:endParaRPr lang="en-US" dirty="0"/>
                    </a:p>
                  </a:txBody>
                  <a:tcPr/>
                </a:tc>
                <a:extLst>
                  <a:ext uri="{0D108BD9-81ED-4DB2-BD59-A6C34878D82A}">
                    <a16:rowId xmlns:a16="http://schemas.microsoft.com/office/drawing/2014/main" xmlns="" val="10005"/>
                  </a:ext>
                </a:extLst>
              </a:tr>
            </a:tbl>
          </a:graphicData>
        </a:graphic>
      </p:graphicFrame>
      <p:graphicFrame>
        <p:nvGraphicFramePr>
          <p:cNvPr id="4" name="Table 3"/>
          <p:cNvGraphicFramePr>
            <a:graphicFrameLocks noGrp="1"/>
          </p:cNvGraphicFramePr>
          <p:nvPr/>
        </p:nvGraphicFramePr>
        <p:xfrm>
          <a:off x="5000628" y="2285993"/>
          <a:ext cx="761984" cy="2296478"/>
        </p:xfrm>
        <a:graphic>
          <a:graphicData uri="http://schemas.openxmlformats.org/drawingml/2006/table">
            <a:tbl>
              <a:tblPr firstRow="1" bandRow="1">
                <a:tableStyleId>{5C22544A-7EE6-4342-B048-85BDC9FD1C3A}</a:tableStyleId>
              </a:tblPr>
              <a:tblGrid>
                <a:gridCol w="761984">
                  <a:extLst>
                    <a:ext uri="{9D8B030D-6E8A-4147-A177-3AD203B41FA5}">
                      <a16:colId xmlns:a16="http://schemas.microsoft.com/office/drawing/2014/main" xmlns="" val="20000"/>
                    </a:ext>
                  </a:extLst>
                </a:gridCol>
              </a:tblGrid>
              <a:tr h="442278">
                <a:tc>
                  <a:txBody>
                    <a:bodyPr/>
                    <a:lstStyle/>
                    <a:p>
                      <a:r>
                        <a:rPr lang="en-US" dirty="0" smtClean="0"/>
                        <a:t>1000</a:t>
                      </a:r>
                      <a:endParaRPr lang="en-US" dirty="0"/>
                    </a:p>
                  </a:txBody>
                  <a:tcPr/>
                </a:tc>
                <a:extLst>
                  <a:ext uri="{0D108BD9-81ED-4DB2-BD59-A6C34878D82A}">
                    <a16:rowId xmlns:a16="http://schemas.microsoft.com/office/drawing/2014/main" xmlns="" val="10000"/>
                  </a:ext>
                </a:extLst>
              </a:tr>
              <a:tr h="370840">
                <a:tc>
                  <a:txBody>
                    <a:bodyPr/>
                    <a:lstStyle/>
                    <a:p>
                      <a:r>
                        <a:rPr lang="en-US" dirty="0" smtClean="0"/>
                        <a:t>1001</a:t>
                      </a:r>
                      <a:endParaRPr lang="en-US" dirty="0"/>
                    </a:p>
                  </a:txBody>
                  <a:tcPr/>
                </a:tc>
                <a:extLst>
                  <a:ext uri="{0D108BD9-81ED-4DB2-BD59-A6C34878D82A}">
                    <a16:rowId xmlns:a16="http://schemas.microsoft.com/office/drawing/2014/main" xmlns="" val="10001"/>
                  </a:ext>
                </a:extLst>
              </a:tr>
              <a:tr h="370840">
                <a:tc>
                  <a:txBody>
                    <a:bodyPr/>
                    <a:lstStyle/>
                    <a:p>
                      <a:r>
                        <a:rPr lang="en-US" dirty="0" smtClean="0"/>
                        <a:t>1002</a:t>
                      </a:r>
                      <a:endParaRPr lang="en-US" dirty="0"/>
                    </a:p>
                  </a:txBody>
                  <a:tcPr/>
                </a:tc>
                <a:extLst>
                  <a:ext uri="{0D108BD9-81ED-4DB2-BD59-A6C34878D82A}">
                    <a16:rowId xmlns:a16="http://schemas.microsoft.com/office/drawing/2014/main" xmlns="" val="10002"/>
                  </a:ext>
                </a:extLst>
              </a:tr>
              <a:tr h="370840">
                <a:tc>
                  <a:txBody>
                    <a:bodyPr/>
                    <a:lstStyle/>
                    <a:p>
                      <a:r>
                        <a:rPr lang="en-US" dirty="0" smtClean="0"/>
                        <a:t>1003</a:t>
                      </a:r>
                      <a:endParaRPr lang="en-US" dirty="0"/>
                    </a:p>
                  </a:txBody>
                  <a:tcPr/>
                </a:tc>
                <a:extLst>
                  <a:ext uri="{0D108BD9-81ED-4DB2-BD59-A6C34878D82A}">
                    <a16:rowId xmlns:a16="http://schemas.microsoft.com/office/drawing/2014/main" xmlns="" val="10003"/>
                  </a:ext>
                </a:extLst>
              </a:tr>
              <a:tr h="370840">
                <a:tc>
                  <a:txBody>
                    <a:bodyPr/>
                    <a:lstStyle/>
                    <a:p>
                      <a:r>
                        <a:rPr lang="en-US" dirty="0" smtClean="0"/>
                        <a:t>1004</a:t>
                      </a:r>
                      <a:endParaRPr lang="en-US" dirty="0"/>
                    </a:p>
                  </a:txBody>
                  <a:tcPr/>
                </a:tc>
                <a:extLst>
                  <a:ext uri="{0D108BD9-81ED-4DB2-BD59-A6C34878D82A}">
                    <a16:rowId xmlns:a16="http://schemas.microsoft.com/office/drawing/2014/main" xmlns="" val="10004"/>
                  </a:ext>
                </a:extLst>
              </a:tr>
              <a:tr h="370840">
                <a:tc>
                  <a:txBody>
                    <a:bodyPr/>
                    <a:lstStyle/>
                    <a:p>
                      <a:r>
                        <a:rPr lang="en-US" dirty="0" smtClean="0"/>
                        <a:t>1005</a:t>
                      </a:r>
                      <a:endParaRPr lang="en-US" dirty="0"/>
                    </a:p>
                  </a:txBody>
                  <a:tcPr/>
                </a:tc>
                <a:extLst>
                  <a:ext uri="{0D108BD9-81ED-4DB2-BD59-A6C34878D82A}">
                    <a16:rowId xmlns:a16="http://schemas.microsoft.com/office/drawing/2014/main" xmlns="" val="10005"/>
                  </a:ext>
                </a:extLst>
              </a:tr>
            </a:tbl>
          </a:graphicData>
        </a:graphic>
      </p:graphicFrame>
      <p:sp>
        <p:nvSpPr>
          <p:cNvPr id="2" name="Rectangle 1"/>
          <p:cNvSpPr/>
          <p:nvPr/>
        </p:nvSpPr>
        <p:spPr>
          <a:xfrm>
            <a:off x="6400800" y="4724400"/>
            <a:ext cx="248786" cy="369332"/>
          </a:xfrm>
          <a:prstGeom prst="rect">
            <a:avLst/>
          </a:prstGeom>
        </p:spPr>
        <p:txBody>
          <a:bodyPr wrap="none">
            <a:spAutoFit/>
          </a:bodyPr>
          <a:lstStyle/>
          <a:p>
            <a:r>
              <a:rPr lang="en-US" b="1" dirty="0"/>
              <a:t>:</a:t>
            </a:r>
          </a:p>
        </p:txBody>
      </p:sp>
      <p:sp>
        <p:nvSpPr>
          <p:cNvPr id="5" name="Rectangle 4"/>
          <p:cNvSpPr/>
          <p:nvPr/>
        </p:nvSpPr>
        <p:spPr>
          <a:xfrm>
            <a:off x="5630589" y="5115701"/>
            <a:ext cx="2084673" cy="369332"/>
          </a:xfrm>
          <a:prstGeom prst="rect">
            <a:avLst/>
          </a:prstGeom>
        </p:spPr>
        <p:txBody>
          <a:bodyPr wrap="none">
            <a:spAutoFit/>
          </a:bodyPr>
          <a:lstStyle/>
          <a:p>
            <a:r>
              <a:rPr lang="en-US" dirty="0">
                <a:latin typeface="Gill Sans MT" pitchFamily="34" charset="0"/>
              </a:rPr>
              <a:t>Computer Memory </a:t>
            </a:r>
          </a:p>
        </p:txBody>
      </p:sp>
    </p:spTree>
    <p:extLst>
      <p:ext uri="{BB962C8B-B14F-4D97-AF65-F5344CB8AC3E}">
        <p14:creationId xmlns:p14="http://schemas.microsoft.com/office/powerpoint/2010/main" val="12508863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a:t>Single </a:t>
            </a:r>
            <a:r>
              <a:rPr lang="en-IN" sz="2000" b="1" dirty="0" smtClean="0"/>
              <a:t>Alternative </a:t>
            </a:r>
            <a:r>
              <a:rPr lang="en-IN" sz="2000" dirty="0" smtClean="0"/>
              <a:t>This </a:t>
            </a:r>
            <a:r>
              <a:rPr lang="en-IN" sz="2000" dirty="0"/>
              <a:t>structure has the form</a:t>
            </a:r>
            <a:r>
              <a:rPr lang="en-IN" sz="2000" dirty="0" smtClean="0"/>
              <a:t>:</a:t>
            </a:r>
          </a:p>
          <a:p>
            <a:pPr marL="0" indent="0" algn="just">
              <a:buNone/>
            </a:pPr>
            <a:endParaRPr lang="en-IN" sz="2000" dirty="0" smtClean="0"/>
          </a:p>
          <a:p>
            <a:pPr marL="0" indent="0" algn="just">
              <a:buNone/>
            </a:pPr>
            <a:r>
              <a:rPr lang="en-IN" sz="2000" dirty="0" smtClean="0"/>
              <a:t>If </a:t>
            </a:r>
            <a:r>
              <a:rPr lang="en-IN" sz="2000" dirty="0"/>
              <a:t>(condition) then:</a:t>
            </a:r>
          </a:p>
          <a:p>
            <a:pPr marL="0" indent="0" algn="just">
              <a:buNone/>
            </a:pPr>
            <a:r>
              <a:rPr lang="en-IN" sz="2000" dirty="0"/>
              <a:t>     [Module A]   </a:t>
            </a:r>
          </a:p>
          <a:p>
            <a:pPr marL="0" indent="0" algn="just">
              <a:buNone/>
            </a:pPr>
            <a:r>
              <a:rPr lang="en-IN" sz="2000" dirty="0"/>
              <a:t>[End of If structure]</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599" y="2667000"/>
            <a:ext cx="337140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48250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smtClean="0"/>
              <a:t>Double Alternative </a:t>
            </a:r>
            <a:r>
              <a:rPr lang="en-IN" sz="2000" dirty="0" smtClean="0"/>
              <a:t>This </a:t>
            </a:r>
            <a:r>
              <a:rPr lang="en-IN" sz="2000" dirty="0"/>
              <a:t>structure has the form</a:t>
            </a:r>
            <a:r>
              <a:rPr lang="en-IN" sz="2000" dirty="0" smtClean="0"/>
              <a:t>:</a:t>
            </a:r>
          </a:p>
          <a:p>
            <a:pPr marL="0" indent="0" algn="just">
              <a:buNone/>
            </a:pPr>
            <a:endParaRPr lang="en-IN" sz="2000" dirty="0"/>
          </a:p>
          <a:p>
            <a:pPr marL="0" indent="0" algn="just">
              <a:buNone/>
            </a:pPr>
            <a:r>
              <a:rPr lang="en-IN" sz="2000" dirty="0"/>
              <a:t>If (Condition), then:</a:t>
            </a:r>
          </a:p>
          <a:p>
            <a:pPr marL="0" indent="0" algn="just">
              <a:buNone/>
            </a:pPr>
            <a:r>
              <a:rPr lang="en-IN" sz="2000" dirty="0"/>
              <a:t>     [Module A]</a:t>
            </a:r>
          </a:p>
          <a:p>
            <a:pPr marL="0" indent="0" algn="just">
              <a:buNone/>
            </a:pPr>
            <a:r>
              <a:rPr lang="en-IN" sz="2000" dirty="0"/>
              <a:t>Else:</a:t>
            </a:r>
          </a:p>
          <a:p>
            <a:pPr marL="0" indent="0" algn="just">
              <a:buNone/>
            </a:pPr>
            <a:r>
              <a:rPr lang="en-IN" sz="2000" dirty="0"/>
              <a:t>     [Module B]</a:t>
            </a:r>
          </a:p>
          <a:p>
            <a:pPr marL="0" indent="0" algn="just">
              <a:buNone/>
            </a:pPr>
            <a:r>
              <a:rPr lang="en-IN" sz="2000" dirty="0"/>
              <a:t>[End if structure]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752600"/>
            <a:ext cx="389572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19600" y="5905500"/>
            <a:ext cx="2855910" cy="338554"/>
          </a:xfrm>
          <a:prstGeom prst="rect">
            <a:avLst/>
          </a:prstGeom>
        </p:spPr>
        <p:txBody>
          <a:bodyPr wrap="none">
            <a:spAutoFit/>
          </a:bodyPr>
          <a:lstStyle/>
          <a:p>
            <a:r>
              <a:rPr lang="en-IN" sz="1600" dirty="0"/>
              <a:t>Double Alternative Control Flow</a:t>
            </a:r>
          </a:p>
        </p:txBody>
      </p:sp>
    </p:spTree>
    <p:extLst>
      <p:ext uri="{BB962C8B-B14F-4D97-AF65-F5344CB8AC3E}">
        <p14:creationId xmlns:p14="http://schemas.microsoft.com/office/powerpoint/2010/main" val="7537616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a:t>Multiple </a:t>
            </a:r>
            <a:r>
              <a:rPr lang="en-IN" sz="2000" b="1" dirty="0" smtClean="0"/>
              <a:t>Alternatives </a:t>
            </a:r>
            <a:r>
              <a:rPr lang="en-IN" sz="2000" dirty="0" smtClean="0"/>
              <a:t>This </a:t>
            </a:r>
            <a:r>
              <a:rPr lang="en-IN" sz="2000" dirty="0"/>
              <a:t>structure has the form</a:t>
            </a:r>
            <a:r>
              <a:rPr lang="en-IN" sz="2000" dirty="0" smtClean="0"/>
              <a:t>:</a:t>
            </a:r>
          </a:p>
          <a:p>
            <a:pPr marL="0" indent="0" algn="just">
              <a:buNone/>
            </a:pPr>
            <a:endParaRPr lang="en-IN" sz="2000" dirty="0"/>
          </a:p>
          <a:p>
            <a:pPr marL="0" indent="0" algn="just">
              <a:buNone/>
            </a:pPr>
            <a:r>
              <a:rPr lang="en-IN" sz="2000" dirty="0"/>
              <a:t>If (condition A), then:</a:t>
            </a:r>
          </a:p>
          <a:p>
            <a:pPr marL="0" indent="0" algn="just">
              <a:buNone/>
            </a:pPr>
            <a:r>
              <a:rPr lang="en-IN" sz="2000" dirty="0"/>
              <a:t>     [Module A]</a:t>
            </a:r>
          </a:p>
          <a:p>
            <a:pPr marL="0" indent="0" algn="just">
              <a:buNone/>
            </a:pPr>
            <a:r>
              <a:rPr lang="en-IN" sz="2000" dirty="0"/>
              <a:t>Else if (condition B), then:</a:t>
            </a:r>
          </a:p>
          <a:p>
            <a:pPr marL="0" indent="0" algn="just">
              <a:buNone/>
            </a:pPr>
            <a:r>
              <a:rPr lang="en-IN" sz="2000" dirty="0"/>
              <a:t>     [Module B]</a:t>
            </a:r>
          </a:p>
          <a:p>
            <a:pPr marL="0" indent="0" algn="just">
              <a:buNone/>
            </a:pPr>
            <a:r>
              <a:rPr lang="en-IN" sz="2000" dirty="0"/>
              <a:t>        ..</a:t>
            </a:r>
          </a:p>
          <a:p>
            <a:pPr marL="0" indent="0" algn="just">
              <a:buNone/>
            </a:pPr>
            <a:r>
              <a:rPr lang="en-IN" sz="2000" dirty="0"/>
              <a:t>        ..</a:t>
            </a:r>
          </a:p>
          <a:p>
            <a:pPr marL="0" indent="0" algn="just">
              <a:buNone/>
            </a:pPr>
            <a:r>
              <a:rPr lang="en-IN" sz="2000" dirty="0"/>
              <a:t>Else if (condition N), then:</a:t>
            </a:r>
          </a:p>
          <a:p>
            <a:pPr marL="0" indent="0" algn="just">
              <a:buNone/>
            </a:pPr>
            <a:r>
              <a:rPr lang="en-IN" sz="2000" dirty="0"/>
              <a:t>     [Module N]</a:t>
            </a:r>
          </a:p>
          <a:p>
            <a:pPr marL="0" indent="0" algn="just">
              <a:buNone/>
            </a:pPr>
            <a:r>
              <a:rPr lang="en-IN" sz="2000" dirty="0"/>
              <a:t>[End If structure]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05000"/>
            <a:ext cx="322897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50671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Iteration Logic (Repetitive Flow</a:t>
            </a:r>
            <a:r>
              <a:rPr lang="en-IN" sz="2800" dirty="0" smtClean="0"/>
              <a:t>)</a:t>
            </a:r>
            <a:endParaRPr lang="en-IN" dirty="0"/>
          </a:p>
        </p:txBody>
      </p:sp>
      <p:sp>
        <p:nvSpPr>
          <p:cNvPr id="3" name="Content Placeholder 2"/>
          <p:cNvSpPr>
            <a:spLocks noGrp="1"/>
          </p:cNvSpPr>
          <p:nvPr>
            <p:ph idx="1"/>
          </p:nvPr>
        </p:nvSpPr>
        <p:spPr/>
        <p:txBody>
          <a:bodyPr>
            <a:noAutofit/>
          </a:bodyPr>
          <a:lstStyle/>
          <a:p>
            <a:pPr marL="0" indent="0" algn="just">
              <a:buNone/>
            </a:pPr>
            <a:r>
              <a:rPr lang="en-IN" sz="2000" dirty="0"/>
              <a:t>Iteration Logic (Repetitive Flow)</a:t>
            </a:r>
          </a:p>
          <a:p>
            <a:pPr marL="0" indent="0" algn="just">
              <a:buNone/>
            </a:pPr>
            <a:r>
              <a:rPr lang="en-IN" sz="2000" dirty="0"/>
              <a:t>The Iteration logic employs a loop which involves a repeat statement followed by a module known as the body of a loop.</a:t>
            </a:r>
          </a:p>
          <a:p>
            <a:pPr marL="0" indent="0" algn="just">
              <a:buNone/>
            </a:pPr>
            <a:endParaRPr lang="en-IN" sz="2000" dirty="0" smtClean="0"/>
          </a:p>
          <a:p>
            <a:pPr marL="0" indent="0" algn="just">
              <a:buNone/>
            </a:pPr>
            <a:r>
              <a:rPr lang="en-IN" sz="2000" dirty="0" smtClean="0"/>
              <a:t>The </a:t>
            </a:r>
            <a:r>
              <a:rPr lang="en-IN" sz="2000" dirty="0"/>
              <a:t>two types of these structures are:</a:t>
            </a:r>
          </a:p>
          <a:p>
            <a:pPr marL="0" indent="0" algn="just">
              <a:buNone/>
            </a:pPr>
            <a:endParaRPr lang="en-IN" sz="2000" b="1" dirty="0" smtClean="0"/>
          </a:p>
          <a:p>
            <a:pPr marL="0" indent="0" algn="just">
              <a:buNone/>
            </a:pPr>
            <a:r>
              <a:rPr lang="en-IN" sz="2000" b="1" dirty="0" smtClean="0"/>
              <a:t>Repeat-For </a:t>
            </a:r>
            <a:r>
              <a:rPr lang="en-IN" sz="2000" b="1" dirty="0"/>
              <a:t>Structure</a:t>
            </a:r>
          </a:p>
          <a:p>
            <a:pPr marL="0" indent="0" algn="just">
              <a:buNone/>
            </a:pPr>
            <a:r>
              <a:rPr lang="en-IN" sz="2000" dirty="0" smtClean="0"/>
              <a:t>This </a:t>
            </a:r>
            <a:r>
              <a:rPr lang="en-IN" sz="2000" dirty="0"/>
              <a:t>structure has the form:</a:t>
            </a:r>
          </a:p>
          <a:p>
            <a:pPr marL="0" indent="0" algn="just">
              <a:buNone/>
            </a:pPr>
            <a:r>
              <a:rPr lang="en-IN" sz="2000" dirty="0"/>
              <a:t>Repeat for i = A to N by I:</a:t>
            </a:r>
          </a:p>
          <a:p>
            <a:pPr marL="0" indent="0" algn="just">
              <a:buNone/>
            </a:pPr>
            <a:r>
              <a:rPr lang="en-IN" sz="2000" dirty="0"/>
              <a:t>       [Module]</a:t>
            </a:r>
          </a:p>
          <a:p>
            <a:pPr marL="0" indent="0" algn="just">
              <a:buNone/>
            </a:pPr>
            <a:r>
              <a:rPr lang="en-IN" sz="2000" dirty="0"/>
              <a:t>[End of loop]</a:t>
            </a:r>
          </a:p>
          <a:p>
            <a:pPr marL="0" indent="0" algn="just">
              <a:buNone/>
            </a:pPr>
            <a:r>
              <a:rPr lang="en-IN" sz="2000" dirty="0"/>
              <a:t>Here, A is the initial value, N is the end value and I is the increment. The loop ends when A&gt;B. K increases or decreases according to the positive and negative value of I respectively.</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057400"/>
            <a:ext cx="1609725" cy="315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47500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a:t>Repeat-While Structure</a:t>
            </a:r>
          </a:p>
          <a:p>
            <a:pPr marL="0" indent="0" algn="just">
              <a:buNone/>
            </a:pPr>
            <a:r>
              <a:rPr lang="en-IN" sz="2000" dirty="0"/>
              <a:t>It also uses a condition to control the loop. </a:t>
            </a:r>
            <a:endParaRPr lang="en-IN" sz="2000" dirty="0" smtClean="0"/>
          </a:p>
          <a:p>
            <a:pPr marL="0" indent="0" algn="just">
              <a:buNone/>
            </a:pPr>
            <a:endParaRPr lang="en-IN" sz="2000" dirty="0"/>
          </a:p>
          <a:p>
            <a:pPr marL="0" indent="0" algn="just">
              <a:buNone/>
            </a:pPr>
            <a:r>
              <a:rPr lang="en-IN" sz="2000" dirty="0" smtClean="0"/>
              <a:t>This </a:t>
            </a:r>
            <a:r>
              <a:rPr lang="en-IN" sz="2000" dirty="0"/>
              <a:t>structure has the form:</a:t>
            </a:r>
          </a:p>
          <a:p>
            <a:pPr marL="0" indent="0" algn="just">
              <a:buNone/>
            </a:pPr>
            <a:r>
              <a:rPr lang="en-IN" sz="2000" dirty="0"/>
              <a:t>Repeat while condition:</a:t>
            </a:r>
          </a:p>
          <a:p>
            <a:pPr marL="0" indent="0" algn="just">
              <a:buNone/>
            </a:pPr>
            <a:r>
              <a:rPr lang="en-IN" sz="2000" dirty="0"/>
              <a:t>     [Module]</a:t>
            </a:r>
          </a:p>
          <a:p>
            <a:pPr marL="0" indent="0" algn="just">
              <a:buNone/>
            </a:pPr>
            <a:r>
              <a:rPr lang="en-IN" sz="2000" dirty="0"/>
              <a:t>[End of Loop]</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209800"/>
            <a:ext cx="227647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4733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algorithms</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a:t>What Is Time Complexity?</a:t>
            </a:r>
          </a:p>
          <a:p>
            <a:pPr marL="0" indent="0" algn="just">
              <a:buNone/>
            </a:pPr>
            <a:r>
              <a:rPr lang="en-IN" sz="2000" dirty="0"/>
              <a:t>Time complexity is a type of computational complexity that describes the time required to execute an algorithm. The time complexity of an algorithm is the amount of time it takes for each statement to complete. As a result, it is highly dependent on the size of the processed data. It also aids in defining an algorithm's effectiveness and evaluating its performance.</a:t>
            </a:r>
          </a:p>
          <a:p>
            <a:pPr marL="0" indent="0" algn="just">
              <a:buNone/>
            </a:pPr>
            <a:endParaRPr lang="en-IN" sz="2000" dirty="0"/>
          </a:p>
          <a:p>
            <a:pPr marL="0" indent="0" algn="just">
              <a:buNone/>
            </a:pPr>
            <a:r>
              <a:rPr lang="en-IN" sz="2000" b="1" dirty="0"/>
              <a:t>What Is Space Complexity?</a:t>
            </a:r>
          </a:p>
          <a:p>
            <a:pPr marL="0" indent="0" algn="just">
              <a:buNone/>
            </a:pPr>
            <a:r>
              <a:rPr lang="en-IN" sz="2000" dirty="0"/>
              <a:t>When an algorithm is run on a computer, it necessitates a certain amount of memory space. The amount of memory used by a program to execute it is represented by its space complexity. Because a program requires memory to store input data and temporal values while running, the space complexity is auxiliary and input space.</a:t>
            </a:r>
          </a:p>
        </p:txBody>
      </p:sp>
    </p:spTree>
    <p:extLst>
      <p:ext uri="{BB962C8B-B14F-4D97-AF65-F5344CB8AC3E}">
        <p14:creationId xmlns:p14="http://schemas.microsoft.com/office/powerpoint/2010/main" val="24235508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Does It Take To Develop a Good Algorithm?</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7696200" cy="3148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95400" y="4953000"/>
            <a:ext cx="7696200" cy="923330"/>
          </a:xfrm>
          <a:prstGeom prst="rect">
            <a:avLst/>
          </a:prstGeom>
        </p:spPr>
        <p:txBody>
          <a:bodyPr wrap="square">
            <a:spAutoFit/>
          </a:bodyPr>
          <a:lstStyle/>
          <a:p>
            <a:pPr algn="just"/>
            <a:r>
              <a:rPr lang="en-IN" dirty="0" smtClean="0">
                <a:latin typeface="Cambria" pitchFamily="18" charset="0"/>
                <a:ea typeface="Cambria" pitchFamily="18" charset="0"/>
              </a:rPr>
              <a:t>A good algorithm executes quickly and saves space in the process. You should find a happy medium of space and time (space and time complexity), but you can do with the average.</a:t>
            </a:r>
            <a:endParaRPr lang="en-IN" dirty="0">
              <a:latin typeface="Cambria" pitchFamily="18" charset="0"/>
              <a:ea typeface="Cambria" pitchFamily="18" charset="0"/>
            </a:endParaRPr>
          </a:p>
        </p:txBody>
      </p:sp>
    </p:spTree>
    <p:extLst>
      <p:ext uri="{BB962C8B-B14F-4D97-AF65-F5344CB8AC3E}">
        <p14:creationId xmlns:p14="http://schemas.microsoft.com/office/powerpoint/2010/main" val="69355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19200" y="1762897"/>
            <a:ext cx="7467600" cy="3600986"/>
          </a:xfrm>
          <a:prstGeom prst="rect">
            <a:avLst/>
          </a:prstGeom>
          <a:noFill/>
        </p:spPr>
        <p:txBody>
          <a:bodyPr wrap="square" rtlCol="0">
            <a:spAutoFit/>
          </a:bodyPr>
          <a:lstStyle/>
          <a:p>
            <a:r>
              <a:rPr lang="en-US" sz="2000" dirty="0" smtClean="0">
                <a:latin typeface="Gill Sans MT" pitchFamily="34" charset="0"/>
              </a:rPr>
              <a:t>Let </a:t>
            </a:r>
            <a:r>
              <a:rPr lang="en-US" sz="2000" b="1" dirty="0">
                <a:solidFill>
                  <a:srgbClr val="FF0000"/>
                </a:solidFill>
                <a:latin typeface="Gill Sans MT" pitchFamily="34" charset="0"/>
              </a:rPr>
              <a:t>LA</a:t>
            </a:r>
            <a:r>
              <a:rPr lang="en-US" sz="2000" dirty="0">
                <a:latin typeface="Gill Sans MT" pitchFamily="34" charset="0"/>
              </a:rPr>
              <a:t> be a linear array in the memory of the computer</a:t>
            </a:r>
          </a:p>
          <a:p>
            <a:endParaRPr lang="en-US" sz="2000" b="1" dirty="0" smtClean="0">
              <a:solidFill>
                <a:srgbClr val="FF0000"/>
              </a:solidFill>
              <a:latin typeface="Gill Sans MT" pitchFamily="34" charset="0"/>
            </a:endParaRPr>
          </a:p>
          <a:p>
            <a:r>
              <a:rPr lang="en-US" sz="2000" b="1" dirty="0" smtClean="0">
                <a:solidFill>
                  <a:srgbClr val="FF0000"/>
                </a:solidFill>
                <a:latin typeface="Gill Sans MT" pitchFamily="34" charset="0"/>
              </a:rPr>
              <a:t>LOC(LA[K</a:t>
            </a:r>
            <a:r>
              <a:rPr lang="en-US" sz="2000" b="1" dirty="0">
                <a:solidFill>
                  <a:srgbClr val="FF0000"/>
                </a:solidFill>
                <a:latin typeface="Gill Sans MT" pitchFamily="34" charset="0"/>
              </a:rPr>
              <a:t>]) = address of the element LA[K] of the array LA</a:t>
            </a:r>
          </a:p>
          <a:p>
            <a:endParaRPr lang="en-US" sz="2000" dirty="0" smtClean="0">
              <a:latin typeface="Gill Sans MT" pitchFamily="34" charset="0"/>
            </a:endParaRPr>
          </a:p>
          <a:p>
            <a:r>
              <a:rPr lang="en-US" sz="2000" dirty="0" smtClean="0">
                <a:latin typeface="Gill Sans MT" pitchFamily="34" charset="0"/>
              </a:rPr>
              <a:t>The </a:t>
            </a:r>
            <a:r>
              <a:rPr lang="en-US" sz="2000" dirty="0">
                <a:latin typeface="Gill Sans MT" pitchFamily="34" charset="0"/>
              </a:rPr>
              <a:t>element of </a:t>
            </a:r>
            <a:r>
              <a:rPr lang="en-US" sz="2000" b="1" dirty="0">
                <a:solidFill>
                  <a:srgbClr val="FF0000"/>
                </a:solidFill>
                <a:latin typeface="Gill Sans MT" pitchFamily="34" charset="0"/>
              </a:rPr>
              <a:t>LA</a:t>
            </a:r>
            <a:r>
              <a:rPr lang="en-US" sz="2000" dirty="0">
                <a:latin typeface="Gill Sans MT" pitchFamily="34" charset="0"/>
              </a:rPr>
              <a:t> are stored in the successive memory cells</a:t>
            </a:r>
          </a:p>
          <a:p>
            <a:endParaRPr lang="en-US" sz="2000" dirty="0" smtClean="0">
              <a:latin typeface="Gill Sans MT" pitchFamily="34" charset="0"/>
            </a:endParaRPr>
          </a:p>
          <a:p>
            <a:r>
              <a:rPr lang="en-US" sz="2000" dirty="0" smtClean="0">
                <a:latin typeface="Gill Sans MT" pitchFamily="34" charset="0"/>
              </a:rPr>
              <a:t>Computer </a:t>
            </a:r>
            <a:r>
              <a:rPr lang="en-US" sz="2000" dirty="0">
                <a:latin typeface="Gill Sans MT" pitchFamily="34" charset="0"/>
              </a:rPr>
              <a:t>does not need to keep  track of the address of every element of </a:t>
            </a:r>
            <a:r>
              <a:rPr lang="en-US" sz="2000" b="1" dirty="0">
                <a:solidFill>
                  <a:srgbClr val="FF0000"/>
                </a:solidFill>
                <a:latin typeface="Gill Sans MT" pitchFamily="34" charset="0"/>
              </a:rPr>
              <a:t>LA,</a:t>
            </a:r>
            <a:r>
              <a:rPr lang="en-US" sz="2000" dirty="0">
                <a:latin typeface="Gill Sans MT" pitchFamily="34" charset="0"/>
              </a:rPr>
              <a:t> but need to track only the address of the first element of the array denoted by </a:t>
            </a:r>
            <a:r>
              <a:rPr lang="en-US" sz="2000" b="1" dirty="0">
                <a:solidFill>
                  <a:srgbClr val="FF0000"/>
                </a:solidFill>
                <a:latin typeface="Gill Sans MT" pitchFamily="34" charset="0"/>
              </a:rPr>
              <a:t>Base(LA) </a:t>
            </a:r>
            <a:r>
              <a:rPr lang="en-US" sz="2000" dirty="0">
                <a:latin typeface="Gill Sans MT" pitchFamily="34" charset="0"/>
              </a:rPr>
              <a:t>called the </a:t>
            </a:r>
            <a:r>
              <a:rPr lang="en-US" sz="2000" b="1" dirty="0">
                <a:solidFill>
                  <a:srgbClr val="FF0000"/>
                </a:solidFill>
                <a:latin typeface="Gill Sans MT" pitchFamily="34" charset="0"/>
              </a:rPr>
              <a:t>base address </a:t>
            </a:r>
            <a:r>
              <a:rPr lang="en-US" sz="2000" dirty="0">
                <a:latin typeface="Gill Sans MT" pitchFamily="34" charset="0"/>
              </a:rPr>
              <a:t>of LA </a:t>
            </a:r>
            <a:endParaRPr lang="en-IN" sz="2000" dirty="0">
              <a:latin typeface="Gill Sans MT" pitchFamily="34" charset="0"/>
            </a:endParaRPr>
          </a:p>
          <a:p>
            <a:endParaRPr lang="en-US" sz="2400" dirty="0" smtClean="0"/>
          </a:p>
          <a:p>
            <a:endParaRPr lang="en-US" sz="2400" dirty="0"/>
          </a:p>
        </p:txBody>
      </p:sp>
    </p:spTree>
    <p:extLst>
      <p:ext uri="{BB962C8B-B14F-4D97-AF65-F5344CB8AC3E}">
        <p14:creationId xmlns:p14="http://schemas.microsoft.com/office/powerpoint/2010/main" val="2220200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71600" y="1295400"/>
            <a:ext cx="7010400" cy="830997"/>
          </a:xfrm>
          <a:prstGeom prst="rect">
            <a:avLst/>
          </a:prstGeom>
          <a:noFill/>
        </p:spPr>
        <p:txBody>
          <a:bodyPr wrap="square" rtlCol="0">
            <a:spAutoFit/>
          </a:bodyPr>
          <a:lstStyle/>
          <a:p>
            <a:r>
              <a:rPr lang="en-US" sz="2400" dirty="0" smtClean="0"/>
              <a:t> </a:t>
            </a:r>
          </a:p>
          <a:p>
            <a:endParaRPr lang="en-US" sz="2400" dirty="0"/>
          </a:p>
        </p:txBody>
      </p:sp>
      <p:sp>
        <p:nvSpPr>
          <p:cNvPr id="2" name="Rectangle 1"/>
          <p:cNvSpPr/>
          <p:nvPr/>
        </p:nvSpPr>
        <p:spPr>
          <a:xfrm>
            <a:off x="1344827" y="2667000"/>
            <a:ext cx="7010400" cy="1015663"/>
          </a:xfrm>
          <a:prstGeom prst="rect">
            <a:avLst/>
          </a:prstGeom>
        </p:spPr>
        <p:txBody>
          <a:bodyPr wrap="square">
            <a:spAutoFit/>
          </a:bodyPr>
          <a:lstStyle/>
          <a:p>
            <a:r>
              <a:rPr lang="en-US" sz="2000" b="1" dirty="0">
                <a:solidFill>
                  <a:srgbClr val="FF0000"/>
                </a:solidFill>
                <a:latin typeface="Gill Sans MT" pitchFamily="34" charset="0"/>
              </a:rPr>
              <a:t>LOC(LA[K]) = Base(LA) + w(K – lower bound) </a:t>
            </a:r>
            <a:r>
              <a:rPr lang="en-US" sz="2000" dirty="0">
                <a:latin typeface="Gill Sans MT" pitchFamily="34" charset="0"/>
              </a:rPr>
              <a:t>where </a:t>
            </a:r>
            <a:r>
              <a:rPr lang="en-US" sz="2000" b="1" dirty="0">
                <a:solidFill>
                  <a:srgbClr val="FF0000"/>
                </a:solidFill>
                <a:latin typeface="Gill Sans MT" pitchFamily="34" charset="0"/>
              </a:rPr>
              <a:t>w</a:t>
            </a:r>
            <a:r>
              <a:rPr lang="en-US" sz="2000" dirty="0">
                <a:latin typeface="Gill Sans MT" pitchFamily="34" charset="0"/>
              </a:rPr>
              <a:t> is the number of words per memory cell of the array LA [</a:t>
            </a:r>
            <a:r>
              <a:rPr lang="en-US" sz="2000" b="1" dirty="0">
                <a:solidFill>
                  <a:srgbClr val="FF0000"/>
                </a:solidFill>
                <a:latin typeface="Gill Sans MT" pitchFamily="34" charset="0"/>
              </a:rPr>
              <a:t>w</a:t>
            </a:r>
            <a:r>
              <a:rPr lang="en-US" sz="2000" dirty="0">
                <a:latin typeface="Gill Sans MT" pitchFamily="34" charset="0"/>
              </a:rPr>
              <a:t> is aka size of the </a:t>
            </a:r>
            <a:r>
              <a:rPr lang="en-US" sz="2000" b="1" dirty="0">
                <a:solidFill>
                  <a:srgbClr val="FF0000"/>
                </a:solidFill>
                <a:latin typeface="Gill Sans MT" pitchFamily="34" charset="0"/>
              </a:rPr>
              <a:t>data type</a:t>
            </a:r>
            <a:r>
              <a:rPr lang="en-US" sz="2000" dirty="0">
                <a:latin typeface="Gill Sans MT" pitchFamily="34" charset="0"/>
              </a:rPr>
              <a:t>] </a:t>
            </a:r>
            <a:endParaRPr lang="en-US" dirty="0">
              <a:latin typeface="Gill Sans MT" pitchFamily="34" charset="0"/>
            </a:endParaRPr>
          </a:p>
        </p:txBody>
      </p:sp>
    </p:spTree>
    <p:extLst>
      <p:ext uri="{BB962C8B-B14F-4D97-AF65-F5344CB8AC3E}">
        <p14:creationId xmlns:p14="http://schemas.microsoft.com/office/powerpoint/2010/main" val="4212178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2453358"/>
            <a:ext cx="3886200" cy="923330"/>
          </a:xfrm>
          <a:prstGeom prst="rect">
            <a:avLst/>
          </a:prstGeom>
        </p:spPr>
        <p:txBody>
          <a:bodyPr wrap="square">
            <a:spAutoFit/>
          </a:bodyPr>
          <a:lstStyle/>
          <a:p>
            <a:r>
              <a:rPr lang="en-US" dirty="0">
                <a:latin typeface="Gill Sans MT" pitchFamily="34" charset="0"/>
              </a:rPr>
              <a:t>Find the address for LA[6]</a:t>
            </a:r>
          </a:p>
          <a:p>
            <a:r>
              <a:rPr lang="en-US" dirty="0">
                <a:latin typeface="Gill Sans MT" pitchFamily="34" charset="0"/>
              </a:rPr>
              <a:t>Each element of the array occupy 1 byte  </a:t>
            </a: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770658950"/>
              </p:ext>
            </p:extLst>
          </p:nvPr>
        </p:nvGraphicFramePr>
        <p:xfrm>
          <a:off x="6357950" y="1944539"/>
          <a:ext cx="1000132" cy="2966720"/>
        </p:xfrm>
        <a:graphic>
          <a:graphicData uri="http://schemas.openxmlformats.org/drawingml/2006/table">
            <a:tbl>
              <a:tblPr firstRow="1" bandRow="1">
                <a:tableStyleId>{5C22544A-7EE6-4342-B048-85BDC9FD1C3A}</a:tableStyleId>
              </a:tblPr>
              <a:tblGrid>
                <a:gridCol w="1000132">
                  <a:extLst>
                    <a:ext uri="{9D8B030D-6E8A-4147-A177-3AD203B41FA5}">
                      <a16:colId xmlns:a16="http://schemas.microsoft.com/office/drawing/2014/main" xmlns="" val="20000"/>
                    </a:ext>
                  </a:extLst>
                </a:gridCol>
              </a:tblGrid>
              <a:tr h="370840">
                <a:tc>
                  <a:txBody>
                    <a:bodyPr/>
                    <a:lstStyle/>
                    <a:p>
                      <a:endParaRPr lang="en-US" dirty="0"/>
                    </a:p>
                  </a:txBody>
                  <a:tcPr/>
                </a:tc>
                <a:extLst>
                  <a:ext uri="{0D108BD9-81ED-4DB2-BD59-A6C34878D82A}">
                    <a16:rowId xmlns:a16="http://schemas.microsoft.com/office/drawing/2014/main" xmlns="" val="10000"/>
                  </a:ext>
                </a:extLst>
              </a:tr>
              <a:tr h="370840">
                <a:tc>
                  <a:txBody>
                    <a:bodyPr/>
                    <a:lstStyle/>
                    <a:p>
                      <a:endParaRPr lang="en-US"/>
                    </a:p>
                  </a:txBody>
                  <a:tcPr/>
                </a:tc>
                <a:extLst>
                  <a:ext uri="{0D108BD9-81ED-4DB2-BD59-A6C34878D82A}">
                    <a16:rowId xmlns:a16="http://schemas.microsoft.com/office/drawing/2014/main" xmlns="" val="10001"/>
                  </a:ext>
                </a:extLst>
              </a:tr>
              <a:tr h="370840">
                <a:tc>
                  <a:txBody>
                    <a:bodyPr/>
                    <a:lstStyle/>
                    <a:p>
                      <a:endParaRPr lang="en-US"/>
                    </a:p>
                  </a:txBody>
                  <a:tcPr/>
                </a:tc>
                <a:extLst>
                  <a:ext uri="{0D108BD9-81ED-4DB2-BD59-A6C34878D82A}">
                    <a16:rowId xmlns:a16="http://schemas.microsoft.com/office/drawing/2014/main" xmlns="" val="10002"/>
                  </a:ext>
                </a:extLst>
              </a:tr>
              <a:tr h="370840">
                <a:tc>
                  <a:txBody>
                    <a:bodyPr/>
                    <a:lstStyle/>
                    <a:p>
                      <a:endParaRPr lang="en-US"/>
                    </a:p>
                  </a:txBody>
                  <a:tcPr/>
                </a:tc>
                <a:extLst>
                  <a:ext uri="{0D108BD9-81ED-4DB2-BD59-A6C34878D82A}">
                    <a16:rowId xmlns:a16="http://schemas.microsoft.com/office/drawing/2014/main" xmlns="" val="10003"/>
                  </a:ext>
                </a:extLst>
              </a:tr>
              <a:tr h="370840">
                <a:tc>
                  <a:txBody>
                    <a:bodyPr/>
                    <a:lstStyle/>
                    <a:p>
                      <a:endParaRPr lang="en-US"/>
                    </a:p>
                  </a:txBody>
                  <a:tcPr/>
                </a:tc>
                <a:extLst>
                  <a:ext uri="{0D108BD9-81ED-4DB2-BD59-A6C34878D82A}">
                    <a16:rowId xmlns:a16="http://schemas.microsoft.com/office/drawing/2014/main" xmlns="" val="10004"/>
                  </a:ext>
                </a:extLst>
              </a:tr>
              <a:tr h="370840">
                <a:tc>
                  <a:txBody>
                    <a:bodyPr/>
                    <a:lstStyle/>
                    <a:p>
                      <a:endParaRPr lang="en-US"/>
                    </a:p>
                  </a:txBody>
                  <a:tcPr/>
                </a:tc>
                <a:extLst>
                  <a:ext uri="{0D108BD9-81ED-4DB2-BD59-A6C34878D82A}">
                    <a16:rowId xmlns:a16="http://schemas.microsoft.com/office/drawing/2014/main" xmlns="" val="10005"/>
                  </a:ext>
                </a:extLst>
              </a:tr>
              <a:tr h="370840">
                <a:tc>
                  <a:txBody>
                    <a:bodyPr/>
                    <a:lstStyle/>
                    <a:p>
                      <a:endParaRPr lang="en-US"/>
                    </a:p>
                  </a:txBody>
                  <a:tcPr/>
                </a:tc>
                <a:extLst>
                  <a:ext uri="{0D108BD9-81ED-4DB2-BD59-A6C34878D82A}">
                    <a16:rowId xmlns:a16="http://schemas.microsoft.com/office/drawing/2014/main" xmlns="" val="10006"/>
                  </a:ext>
                </a:extLst>
              </a:tr>
              <a:tr h="370840">
                <a:tc>
                  <a:txBody>
                    <a:bodyPr/>
                    <a:lstStyle/>
                    <a:p>
                      <a:endParaRPr lang="en-US" dirty="0"/>
                    </a:p>
                  </a:txBody>
                  <a:tcPr/>
                </a:tc>
                <a:extLst>
                  <a:ext uri="{0D108BD9-81ED-4DB2-BD59-A6C34878D82A}">
                    <a16:rowId xmlns:a16="http://schemas.microsoft.com/office/drawing/2014/main" xmlns=""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95910916"/>
              </p:ext>
            </p:extLst>
          </p:nvPr>
        </p:nvGraphicFramePr>
        <p:xfrm>
          <a:off x="5143504" y="1944539"/>
          <a:ext cx="976298" cy="2966720"/>
        </p:xfrm>
        <a:graphic>
          <a:graphicData uri="http://schemas.openxmlformats.org/drawingml/2006/table">
            <a:tbl>
              <a:tblPr firstRow="1" bandRow="1">
                <a:tableStyleId>{7DF18680-E054-41AD-8BC1-D1AEF772440D}</a:tableStyleId>
              </a:tblPr>
              <a:tblGrid>
                <a:gridCol w="976298">
                  <a:extLst>
                    <a:ext uri="{9D8B030D-6E8A-4147-A177-3AD203B41FA5}">
                      <a16:colId xmlns:a16="http://schemas.microsoft.com/office/drawing/2014/main" xmlns="" val="20000"/>
                    </a:ext>
                  </a:extLst>
                </a:gridCol>
              </a:tblGrid>
              <a:tr h="370840">
                <a:tc>
                  <a:txBody>
                    <a:bodyPr/>
                    <a:lstStyle/>
                    <a:p>
                      <a:r>
                        <a:rPr lang="en-US" dirty="0" smtClean="0"/>
                        <a:t>200</a:t>
                      </a:r>
                      <a:endParaRPr lang="en-US" dirty="0"/>
                    </a:p>
                  </a:txBody>
                  <a:tcPr/>
                </a:tc>
                <a:extLst>
                  <a:ext uri="{0D108BD9-81ED-4DB2-BD59-A6C34878D82A}">
                    <a16:rowId xmlns:a16="http://schemas.microsoft.com/office/drawing/2014/main" xmlns="" val="10000"/>
                  </a:ext>
                </a:extLst>
              </a:tr>
              <a:tr h="370840">
                <a:tc>
                  <a:txBody>
                    <a:bodyPr/>
                    <a:lstStyle/>
                    <a:p>
                      <a:r>
                        <a:rPr lang="en-US" dirty="0" smtClean="0"/>
                        <a:t>201</a:t>
                      </a:r>
                      <a:endParaRPr lang="en-US" dirty="0"/>
                    </a:p>
                  </a:txBody>
                  <a:tcPr/>
                </a:tc>
                <a:extLst>
                  <a:ext uri="{0D108BD9-81ED-4DB2-BD59-A6C34878D82A}">
                    <a16:rowId xmlns:a16="http://schemas.microsoft.com/office/drawing/2014/main" xmlns="" val="10001"/>
                  </a:ext>
                </a:extLst>
              </a:tr>
              <a:tr h="370840">
                <a:tc>
                  <a:txBody>
                    <a:bodyPr/>
                    <a:lstStyle/>
                    <a:p>
                      <a:r>
                        <a:rPr lang="en-US" dirty="0" smtClean="0"/>
                        <a:t>202</a:t>
                      </a:r>
                      <a:endParaRPr lang="en-US" dirty="0"/>
                    </a:p>
                  </a:txBody>
                  <a:tcPr/>
                </a:tc>
                <a:extLst>
                  <a:ext uri="{0D108BD9-81ED-4DB2-BD59-A6C34878D82A}">
                    <a16:rowId xmlns:a16="http://schemas.microsoft.com/office/drawing/2014/main" xmlns="" val="10002"/>
                  </a:ext>
                </a:extLst>
              </a:tr>
              <a:tr h="370840">
                <a:tc>
                  <a:txBody>
                    <a:bodyPr/>
                    <a:lstStyle/>
                    <a:p>
                      <a:r>
                        <a:rPr lang="en-US" dirty="0" smtClean="0"/>
                        <a:t>203</a:t>
                      </a:r>
                      <a:endParaRPr lang="en-US" dirty="0"/>
                    </a:p>
                  </a:txBody>
                  <a:tcPr/>
                </a:tc>
                <a:extLst>
                  <a:ext uri="{0D108BD9-81ED-4DB2-BD59-A6C34878D82A}">
                    <a16:rowId xmlns:a16="http://schemas.microsoft.com/office/drawing/2014/main" xmlns="" val="10003"/>
                  </a:ext>
                </a:extLst>
              </a:tr>
              <a:tr h="370840">
                <a:tc>
                  <a:txBody>
                    <a:bodyPr/>
                    <a:lstStyle/>
                    <a:p>
                      <a:r>
                        <a:rPr lang="en-US" dirty="0" smtClean="0"/>
                        <a:t>204</a:t>
                      </a:r>
                      <a:endParaRPr lang="en-US" dirty="0"/>
                    </a:p>
                  </a:txBody>
                  <a:tcPr/>
                </a:tc>
                <a:extLst>
                  <a:ext uri="{0D108BD9-81ED-4DB2-BD59-A6C34878D82A}">
                    <a16:rowId xmlns:a16="http://schemas.microsoft.com/office/drawing/2014/main" xmlns="" val="10004"/>
                  </a:ext>
                </a:extLst>
              </a:tr>
              <a:tr h="370840">
                <a:tc>
                  <a:txBody>
                    <a:bodyPr/>
                    <a:lstStyle/>
                    <a:p>
                      <a:r>
                        <a:rPr lang="en-US" dirty="0" smtClean="0"/>
                        <a:t>205</a:t>
                      </a:r>
                      <a:endParaRPr lang="en-US" dirty="0"/>
                    </a:p>
                  </a:txBody>
                  <a:tcPr/>
                </a:tc>
                <a:extLst>
                  <a:ext uri="{0D108BD9-81ED-4DB2-BD59-A6C34878D82A}">
                    <a16:rowId xmlns:a16="http://schemas.microsoft.com/office/drawing/2014/main" xmlns="" val="10005"/>
                  </a:ext>
                </a:extLst>
              </a:tr>
              <a:tr h="370840">
                <a:tc>
                  <a:txBody>
                    <a:bodyPr/>
                    <a:lstStyle/>
                    <a:p>
                      <a:r>
                        <a:rPr lang="en-US" dirty="0" smtClean="0"/>
                        <a:t>206</a:t>
                      </a:r>
                      <a:endParaRPr lang="en-US" dirty="0"/>
                    </a:p>
                  </a:txBody>
                  <a:tcPr/>
                </a:tc>
                <a:extLst>
                  <a:ext uri="{0D108BD9-81ED-4DB2-BD59-A6C34878D82A}">
                    <a16:rowId xmlns:a16="http://schemas.microsoft.com/office/drawing/2014/main" xmlns="" val="10006"/>
                  </a:ext>
                </a:extLst>
              </a:tr>
              <a:tr h="370840">
                <a:tc>
                  <a:txBody>
                    <a:bodyPr/>
                    <a:lstStyle/>
                    <a:p>
                      <a:r>
                        <a:rPr lang="en-US" dirty="0" smtClean="0"/>
                        <a:t>207</a:t>
                      </a:r>
                      <a:endParaRPr lang="en-US" dirty="0"/>
                    </a:p>
                  </a:txBody>
                  <a:tcPr/>
                </a:tc>
                <a:extLst>
                  <a:ext uri="{0D108BD9-81ED-4DB2-BD59-A6C34878D82A}">
                    <a16:rowId xmlns:a16="http://schemas.microsoft.com/office/drawing/2014/main" xmlns="" val="10007"/>
                  </a:ext>
                </a:extLst>
              </a:tr>
            </a:tbl>
          </a:graphicData>
        </a:graphic>
      </p:graphicFrame>
      <p:sp>
        <p:nvSpPr>
          <p:cNvPr id="8" name="TextBox 7"/>
          <p:cNvSpPr txBox="1"/>
          <p:nvPr/>
        </p:nvSpPr>
        <p:spPr>
          <a:xfrm>
            <a:off x="7429520" y="1944539"/>
            <a:ext cx="857256" cy="369332"/>
          </a:xfrm>
          <a:prstGeom prst="rect">
            <a:avLst/>
          </a:prstGeom>
          <a:noFill/>
        </p:spPr>
        <p:txBody>
          <a:bodyPr wrap="square" rtlCol="0">
            <a:spAutoFit/>
          </a:bodyPr>
          <a:lstStyle/>
          <a:p>
            <a:r>
              <a:rPr lang="en-US" dirty="0" smtClean="0"/>
              <a:t>LA[1]</a:t>
            </a:r>
            <a:endParaRPr lang="en-US" dirty="0"/>
          </a:p>
        </p:txBody>
      </p:sp>
      <p:sp>
        <p:nvSpPr>
          <p:cNvPr id="9" name="TextBox 8"/>
          <p:cNvSpPr txBox="1"/>
          <p:nvPr/>
        </p:nvSpPr>
        <p:spPr>
          <a:xfrm>
            <a:off x="7429520" y="2730357"/>
            <a:ext cx="857256" cy="369332"/>
          </a:xfrm>
          <a:prstGeom prst="rect">
            <a:avLst/>
          </a:prstGeom>
          <a:noFill/>
        </p:spPr>
        <p:txBody>
          <a:bodyPr wrap="square" rtlCol="0">
            <a:spAutoFit/>
          </a:bodyPr>
          <a:lstStyle/>
          <a:p>
            <a:r>
              <a:rPr lang="en-US" dirty="0" smtClean="0"/>
              <a:t>LA[3]</a:t>
            </a:r>
            <a:endParaRPr lang="en-US" dirty="0"/>
          </a:p>
        </p:txBody>
      </p:sp>
      <p:sp>
        <p:nvSpPr>
          <p:cNvPr id="10" name="TextBox 9"/>
          <p:cNvSpPr txBox="1"/>
          <p:nvPr/>
        </p:nvSpPr>
        <p:spPr>
          <a:xfrm>
            <a:off x="7429520" y="3087547"/>
            <a:ext cx="857256" cy="369332"/>
          </a:xfrm>
          <a:prstGeom prst="rect">
            <a:avLst/>
          </a:prstGeom>
          <a:noFill/>
        </p:spPr>
        <p:txBody>
          <a:bodyPr wrap="square" rtlCol="0">
            <a:spAutoFit/>
          </a:bodyPr>
          <a:lstStyle/>
          <a:p>
            <a:r>
              <a:rPr lang="en-US" dirty="0" smtClean="0"/>
              <a:t>LA[4]</a:t>
            </a:r>
            <a:endParaRPr lang="en-US" dirty="0"/>
          </a:p>
        </p:txBody>
      </p:sp>
      <p:sp>
        <p:nvSpPr>
          <p:cNvPr id="11" name="TextBox 10"/>
          <p:cNvSpPr txBox="1"/>
          <p:nvPr/>
        </p:nvSpPr>
        <p:spPr>
          <a:xfrm>
            <a:off x="7429520" y="3444737"/>
            <a:ext cx="857256" cy="369332"/>
          </a:xfrm>
          <a:prstGeom prst="rect">
            <a:avLst/>
          </a:prstGeom>
          <a:noFill/>
        </p:spPr>
        <p:txBody>
          <a:bodyPr wrap="square" rtlCol="0">
            <a:spAutoFit/>
          </a:bodyPr>
          <a:lstStyle/>
          <a:p>
            <a:r>
              <a:rPr lang="en-US" dirty="0" smtClean="0"/>
              <a:t>LA[5]</a:t>
            </a:r>
            <a:endParaRPr lang="en-US" dirty="0"/>
          </a:p>
        </p:txBody>
      </p:sp>
      <p:sp>
        <p:nvSpPr>
          <p:cNvPr id="12" name="TextBox 11"/>
          <p:cNvSpPr txBox="1"/>
          <p:nvPr/>
        </p:nvSpPr>
        <p:spPr>
          <a:xfrm>
            <a:off x="7429520" y="3801927"/>
            <a:ext cx="857256" cy="369332"/>
          </a:xfrm>
          <a:prstGeom prst="rect">
            <a:avLst/>
          </a:prstGeom>
          <a:noFill/>
        </p:spPr>
        <p:txBody>
          <a:bodyPr wrap="square" rtlCol="0">
            <a:spAutoFit/>
          </a:bodyPr>
          <a:lstStyle/>
          <a:p>
            <a:r>
              <a:rPr lang="en-US" dirty="0" smtClean="0"/>
              <a:t>LA[6]</a:t>
            </a:r>
            <a:endParaRPr lang="en-US" dirty="0"/>
          </a:p>
        </p:txBody>
      </p:sp>
      <p:sp>
        <p:nvSpPr>
          <p:cNvPr id="13" name="TextBox 12"/>
          <p:cNvSpPr txBox="1"/>
          <p:nvPr/>
        </p:nvSpPr>
        <p:spPr>
          <a:xfrm>
            <a:off x="7429520" y="4159117"/>
            <a:ext cx="857256" cy="369332"/>
          </a:xfrm>
          <a:prstGeom prst="rect">
            <a:avLst/>
          </a:prstGeom>
          <a:noFill/>
        </p:spPr>
        <p:txBody>
          <a:bodyPr wrap="square" rtlCol="0">
            <a:spAutoFit/>
          </a:bodyPr>
          <a:lstStyle/>
          <a:p>
            <a:r>
              <a:rPr lang="en-US" dirty="0" smtClean="0"/>
              <a:t>LA[7]</a:t>
            </a:r>
            <a:endParaRPr lang="en-US" dirty="0"/>
          </a:p>
        </p:txBody>
      </p:sp>
      <p:sp>
        <p:nvSpPr>
          <p:cNvPr id="14" name="TextBox 13"/>
          <p:cNvSpPr txBox="1"/>
          <p:nvPr/>
        </p:nvSpPr>
        <p:spPr>
          <a:xfrm>
            <a:off x="7429520" y="4587745"/>
            <a:ext cx="857256" cy="369332"/>
          </a:xfrm>
          <a:prstGeom prst="rect">
            <a:avLst/>
          </a:prstGeom>
          <a:noFill/>
        </p:spPr>
        <p:txBody>
          <a:bodyPr wrap="square" rtlCol="0">
            <a:spAutoFit/>
          </a:bodyPr>
          <a:lstStyle/>
          <a:p>
            <a:r>
              <a:rPr lang="en-US" dirty="0" smtClean="0"/>
              <a:t>LA[8]</a:t>
            </a:r>
            <a:endParaRPr lang="en-US" dirty="0"/>
          </a:p>
        </p:txBody>
      </p:sp>
      <p:sp>
        <p:nvSpPr>
          <p:cNvPr id="15" name="TextBox 14"/>
          <p:cNvSpPr txBox="1"/>
          <p:nvPr/>
        </p:nvSpPr>
        <p:spPr>
          <a:xfrm>
            <a:off x="7429520" y="2301729"/>
            <a:ext cx="857256" cy="369332"/>
          </a:xfrm>
          <a:prstGeom prst="rect">
            <a:avLst/>
          </a:prstGeom>
          <a:noFill/>
        </p:spPr>
        <p:txBody>
          <a:bodyPr wrap="square" rtlCol="0">
            <a:spAutoFit/>
          </a:bodyPr>
          <a:lstStyle/>
          <a:p>
            <a:r>
              <a:rPr lang="en-US" dirty="0" smtClean="0"/>
              <a:t>LA[2]</a:t>
            </a:r>
            <a:endParaRPr lang="en-US" dirty="0"/>
          </a:p>
        </p:txBody>
      </p:sp>
      <p:sp>
        <p:nvSpPr>
          <p:cNvPr id="5" name="Rectangle 4"/>
          <p:cNvSpPr/>
          <p:nvPr/>
        </p:nvSpPr>
        <p:spPr>
          <a:xfrm>
            <a:off x="1524000" y="5105400"/>
            <a:ext cx="4651786" cy="369332"/>
          </a:xfrm>
          <a:prstGeom prst="rect">
            <a:avLst/>
          </a:prstGeom>
        </p:spPr>
        <p:txBody>
          <a:bodyPr wrap="none">
            <a:spAutoFit/>
          </a:bodyPr>
          <a:lstStyle/>
          <a:p>
            <a:r>
              <a:rPr lang="en-US" dirty="0">
                <a:latin typeface="Gill Sans MT" pitchFamily="34" charset="0"/>
              </a:rPr>
              <a:t>LOC(LA[K]) = Base(LA) + w(K – lower bound)</a:t>
            </a:r>
          </a:p>
        </p:txBody>
      </p:sp>
      <p:sp>
        <p:nvSpPr>
          <p:cNvPr id="16" name="Rectangle 15"/>
          <p:cNvSpPr/>
          <p:nvPr/>
        </p:nvSpPr>
        <p:spPr>
          <a:xfrm>
            <a:off x="1554513" y="5638800"/>
            <a:ext cx="3690434" cy="369332"/>
          </a:xfrm>
          <a:prstGeom prst="rect">
            <a:avLst/>
          </a:prstGeom>
        </p:spPr>
        <p:txBody>
          <a:bodyPr wrap="none">
            <a:spAutoFit/>
          </a:bodyPr>
          <a:lstStyle/>
          <a:p>
            <a:r>
              <a:rPr lang="en-US" dirty="0">
                <a:latin typeface="Gill Sans MT" pitchFamily="34" charset="0"/>
              </a:rPr>
              <a:t>LOC(LA[6]) = 200 + 1(6 – 1)  = 205 </a:t>
            </a:r>
          </a:p>
        </p:txBody>
      </p:sp>
      <p:sp>
        <p:nvSpPr>
          <p:cNvPr id="17" name="Rectangle 16"/>
          <p:cNvSpPr/>
          <p:nvPr/>
        </p:nvSpPr>
        <p:spPr>
          <a:xfrm>
            <a:off x="6705600" y="5105400"/>
            <a:ext cx="248786" cy="369332"/>
          </a:xfrm>
          <a:prstGeom prst="rect">
            <a:avLst/>
          </a:prstGeom>
        </p:spPr>
        <p:txBody>
          <a:bodyPr wrap="none">
            <a:spAutoFit/>
          </a:bodyPr>
          <a:lstStyle/>
          <a:p>
            <a:r>
              <a:rPr lang="en-US" b="1" dirty="0"/>
              <a:t>:</a:t>
            </a:r>
          </a:p>
        </p:txBody>
      </p:sp>
      <p:sp>
        <p:nvSpPr>
          <p:cNvPr id="19" name="Title 1"/>
          <p:cNvSpPr>
            <a:spLocks noGrp="1"/>
          </p:cNvSpPr>
          <p:nvPr>
            <p:ph type="title"/>
          </p:nvPr>
        </p:nvSpPr>
        <p:spPr>
          <a:xfrm>
            <a:off x="1274805" y="1087045"/>
            <a:ext cx="7633742" cy="1015387"/>
          </a:xfrm>
        </p:spPr>
        <p:txBody>
          <a:bodyPr/>
          <a:lstStyle/>
          <a:p>
            <a:r>
              <a:rPr lang="en-US" dirty="0" smtClean="0"/>
              <a:t>Example 1</a:t>
            </a:r>
            <a:endParaRPr lang="en-US" dirty="0"/>
          </a:p>
        </p:txBody>
      </p:sp>
    </p:spTree>
    <p:extLst>
      <p:ext uri="{BB962C8B-B14F-4D97-AF65-F5344CB8AC3E}">
        <p14:creationId xmlns:p14="http://schemas.microsoft.com/office/powerpoint/2010/main" val="289422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520" y="1066800"/>
            <a:ext cx="7633742" cy="1015387"/>
          </a:xfrm>
        </p:spPr>
        <p:txBody>
          <a:bodyPr/>
          <a:lstStyle/>
          <a:p>
            <a:r>
              <a:rPr lang="en-US" dirty="0" smtClean="0"/>
              <a:t>Example 2</a:t>
            </a:r>
            <a:endParaRPr lang="en-US" dirty="0"/>
          </a:p>
        </p:txBody>
      </p:sp>
      <p:graphicFrame>
        <p:nvGraphicFramePr>
          <p:cNvPr id="3" name="Content Placeholder 4"/>
          <p:cNvGraphicFramePr>
            <a:graphicFrameLocks noGrp="1"/>
          </p:cNvGraphicFramePr>
          <p:nvPr>
            <p:ph idx="1"/>
            <p:extLst>
              <p:ext uri="{D42A27DB-BD31-4B8C-83A1-F6EECF244321}">
                <p14:modId xmlns:p14="http://schemas.microsoft.com/office/powerpoint/2010/main" val="198257138"/>
              </p:ext>
            </p:extLst>
          </p:nvPr>
        </p:nvGraphicFramePr>
        <p:xfrm>
          <a:off x="6219288" y="2197906"/>
          <a:ext cx="1000132" cy="2966720"/>
        </p:xfrm>
        <a:graphic>
          <a:graphicData uri="http://schemas.openxmlformats.org/drawingml/2006/table">
            <a:tbl>
              <a:tblPr firstRow="1" bandRow="1">
                <a:tableStyleId>{5C22544A-7EE6-4342-B048-85BDC9FD1C3A}</a:tableStyleId>
              </a:tblPr>
              <a:tblGrid>
                <a:gridCol w="1000132">
                  <a:extLst>
                    <a:ext uri="{9D8B030D-6E8A-4147-A177-3AD203B41FA5}">
                      <a16:colId xmlns:a16="http://schemas.microsoft.com/office/drawing/2014/main" xmlns="" val="20000"/>
                    </a:ext>
                  </a:extLst>
                </a:gridCol>
              </a:tblGrid>
              <a:tr h="370840">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xmlns="" val="10000"/>
                  </a:ext>
                </a:extLst>
              </a:tr>
              <a:tr h="370840">
                <a:tc>
                  <a:txBody>
                    <a:bodyPr/>
                    <a:lstStyle/>
                    <a:p>
                      <a:endParaRPr lang="en-US" dirty="0">
                        <a:solidFill>
                          <a:srgbClr val="FF0000"/>
                        </a:solidFill>
                      </a:endParaRPr>
                    </a:p>
                  </a:txBody>
                  <a:tcPr>
                    <a:solidFill>
                      <a:schemeClr val="accent3">
                        <a:lumMod val="60000"/>
                        <a:lumOff val="40000"/>
                      </a:schemeClr>
                    </a:solidFill>
                  </a:tcPr>
                </a:tc>
                <a:extLst>
                  <a:ext uri="{0D108BD9-81ED-4DB2-BD59-A6C34878D82A}">
                    <a16:rowId xmlns:a16="http://schemas.microsoft.com/office/drawing/2014/main" xmlns="" val="10001"/>
                  </a:ext>
                </a:extLst>
              </a:tr>
              <a:tr h="370840">
                <a:tc>
                  <a:txBody>
                    <a:bodyPr/>
                    <a:lstStyle/>
                    <a:p>
                      <a:endParaRPr lang="en-US" dirty="0"/>
                    </a:p>
                  </a:txBody>
                  <a:tcPr>
                    <a:solidFill>
                      <a:srgbClr val="00B050"/>
                    </a:solidFill>
                  </a:tcPr>
                </a:tc>
                <a:extLst>
                  <a:ext uri="{0D108BD9-81ED-4DB2-BD59-A6C34878D82A}">
                    <a16:rowId xmlns:a16="http://schemas.microsoft.com/office/drawing/2014/main" xmlns="" val="10002"/>
                  </a:ext>
                </a:extLst>
              </a:tr>
              <a:tr h="370840">
                <a:tc>
                  <a:txBody>
                    <a:bodyPr/>
                    <a:lstStyle/>
                    <a:p>
                      <a:endParaRPr lang="en-US" dirty="0"/>
                    </a:p>
                  </a:txBody>
                  <a:tcPr>
                    <a:solidFill>
                      <a:srgbClr val="00B050"/>
                    </a:solidFill>
                  </a:tcPr>
                </a:tc>
                <a:extLst>
                  <a:ext uri="{0D108BD9-81ED-4DB2-BD59-A6C34878D82A}">
                    <a16:rowId xmlns:a16="http://schemas.microsoft.com/office/drawing/2014/main" xmlns="" val="10003"/>
                  </a:ext>
                </a:extLst>
              </a:tr>
              <a:tr h="370840">
                <a:tc>
                  <a:txBody>
                    <a:bodyPr/>
                    <a:lstStyle/>
                    <a:p>
                      <a:endParaRPr lang="en-US" dirty="0"/>
                    </a:p>
                  </a:txBody>
                  <a:tcPr>
                    <a:solidFill>
                      <a:srgbClr val="FF0000"/>
                    </a:solidFill>
                  </a:tcPr>
                </a:tc>
                <a:extLst>
                  <a:ext uri="{0D108BD9-81ED-4DB2-BD59-A6C34878D82A}">
                    <a16:rowId xmlns:a16="http://schemas.microsoft.com/office/drawing/2014/main" xmlns="" val="10004"/>
                  </a:ext>
                </a:extLst>
              </a:tr>
              <a:tr h="370840">
                <a:tc>
                  <a:txBody>
                    <a:bodyPr/>
                    <a:lstStyle/>
                    <a:p>
                      <a:endParaRPr lang="en-US" dirty="0"/>
                    </a:p>
                  </a:txBody>
                  <a:tcPr>
                    <a:solidFill>
                      <a:srgbClr val="FF0000"/>
                    </a:solidFill>
                  </a:tcPr>
                </a:tc>
                <a:extLst>
                  <a:ext uri="{0D108BD9-81ED-4DB2-BD59-A6C34878D82A}">
                    <a16:rowId xmlns:a16="http://schemas.microsoft.com/office/drawing/2014/main" xmlns="" val="10005"/>
                  </a:ext>
                </a:extLst>
              </a:tr>
              <a:tr h="370840">
                <a:tc>
                  <a:txBody>
                    <a:bodyPr/>
                    <a:lstStyle/>
                    <a:p>
                      <a:endParaRPr lang="en-US" dirty="0"/>
                    </a:p>
                  </a:txBody>
                  <a:tcPr>
                    <a:solidFill>
                      <a:schemeClr val="tx1"/>
                    </a:solidFill>
                  </a:tcPr>
                </a:tc>
                <a:extLst>
                  <a:ext uri="{0D108BD9-81ED-4DB2-BD59-A6C34878D82A}">
                    <a16:rowId xmlns:a16="http://schemas.microsoft.com/office/drawing/2014/main" xmlns="" val="10006"/>
                  </a:ext>
                </a:extLst>
              </a:tr>
              <a:tr h="370840">
                <a:tc>
                  <a:txBody>
                    <a:bodyPr/>
                    <a:lstStyle/>
                    <a:p>
                      <a:endParaRPr lang="en-US" dirty="0"/>
                    </a:p>
                  </a:txBody>
                  <a:tcPr>
                    <a:solidFill>
                      <a:schemeClr val="tx1"/>
                    </a:solidFill>
                  </a:tcPr>
                </a:tc>
                <a:extLst>
                  <a:ext uri="{0D108BD9-81ED-4DB2-BD59-A6C34878D82A}">
                    <a16:rowId xmlns:a16="http://schemas.microsoft.com/office/drawing/2014/main" xmlns="" val="10007"/>
                  </a:ext>
                </a:extLst>
              </a:tr>
            </a:tbl>
          </a:graphicData>
        </a:graphic>
      </p:graphicFrame>
      <p:sp>
        <p:nvSpPr>
          <p:cNvPr id="4" name="Slide Number Placeholder 3"/>
          <p:cNvSpPr txBox="1">
            <a:spLocks/>
          </p:cNvSpPr>
          <p:nvPr/>
        </p:nvSpPr>
        <p:spPr>
          <a:xfrm>
            <a:off x="6890793" y="6501907"/>
            <a:ext cx="2114549" cy="3457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82E8FD1-5D04-46D8-92C9-F589AE2D20B8}" type="slidenum">
              <a:rPr lang="en-IN" smtClean="0"/>
              <a:pPr/>
              <a:t>9</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379355413"/>
              </p:ext>
            </p:extLst>
          </p:nvPr>
        </p:nvGraphicFramePr>
        <p:xfrm>
          <a:off x="5004842" y="2197906"/>
          <a:ext cx="976298" cy="2966720"/>
        </p:xfrm>
        <a:graphic>
          <a:graphicData uri="http://schemas.openxmlformats.org/drawingml/2006/table">
            <a:tbl>
              <a:tblPr firstRow="1" bandRow="1">
                <a:tableStyleId>{7DF18680-E054-41AD-8BC1-D1AEF772440D}</a:tableStyleId>
              </a:tblPr>
              <a:tblGrid>
                <a:gridCol w="976298">
                  <a:extLst>
                    <a:ext uri="{9D8B030D-6E8A-4147-A177-3AD203B41FA5}">
                      <a16:colId xmlns:a16="http://schemas.microsoft.com/office/drawing/2014/main" xmlns="" val="20000"/>
                    </a:ext>
                  </a:extLst>
                </a:gridCol>
              </a:tblGrid>
              <a:tr h="370840">
                <a:tc>
                  <a:txBody>
                    <a:bodyPr/>
                    <a:lstStyle/>
                    <a:p>
                      <a:r>
                        <a:rPr lang="en-US" dirty="0" smtClean="0"/>
                        <a:t>200</a:t>
                      </a:r>
                      <a:endParaRPr lang="en-US" dirty="0"/>
                    </a:p>
                  </a:txBody>
                  <a:tcPr/>
                </a:tc>
                <a:extLst>
                  <a:ext uri="{0D108BD9-81ED-4DB2-BD59-A6C34878D82A}">
                    <a16:rowId xmlns:a16="http://schemas.microsoft.com/office/drawing/2014/main" xmlns="" val="10000"/>
                  </a:ext>
                </a:extLst>
              </a:tr>
              <a:tr h="370840">
                <a:tc>
                  <a:txBody>
                    <a:bodyPr/>
                    <a:lstStyle/>
                    <a:p>
                      <a:r>
                        <a:rPr lang="en-US" dirty="0" smtClean="0"/>
                        <a:t>201</a:t>
                      </a:r>
                      <a:endParaRPr lang="en-US" dirty="0"/>
                    </a:p>
                  </a:txBody>
                  <a:tcPr/>
                </a:tc>
                <a:extLst>
                  <a:ext uri="{0D108BD9-81ED-4DB2-BD59-A6C34878D82A}">
                    <a16:rowId xmlns:a16="http://schemas.microsoft.com/office/drawing/2014/main" xmlns="" val="10001"/>
                  </a:ext>
                </a:extLst>
              </a:tr>
              <a:tr h="370840">
                <a:tc>
                  <a:txBody>
                    <a:bodyPr/>
                    <a:lstStyle/>
                    <a:p>
                      <a:r>
                        <a:rPr lang="en-US" dirty="0" smtClean="0"/>
                        <a:t>202</a:t>
                      </a:r>
                      <a:endParaRPr lang="en-US" dirty="0"/>
                    </a:p>
                  </a:txBody>
                  <a:tcPr/>
                </a:tc>
                <a:extLst>
                  <a:ext uri="{0D108BD9-81ED-4DB2-BD59-A6C34878D82A}">
                    <a16:rowId xmlns:a16="http://schemas.microsoft.com/office/drawing/2014/main" xmlns="" val="10002"/>
                  </a:ext>
                </a:extLst>
              </a:tr>
              <a:tr h="370840">
                <a:tc>
                  <a:txBody>
                    <a:bodyPr/>
                    <a:lstStyle/>
                    <a:p>
                      <a:r>
                        <a:rPr lang="en-US" dirty="0" smtClean="0"/>
                        <a:t>203</a:t>
                      </a:r>
                      <a:endParaRPr lang="en-US" dirty="0"/>
                    </a:p>
                  </a:txBody>
                  <a:tcPr/>
                </a:tc>
                <a:extLst>
                  <a:ext uri="{0D108BD9-81ED-4DB2-BD59-A6C34878D82A}">
                    <a16:rowId xmlns:a16="http://schemas.microsoft.com/office/drawing/2014/main" xmlns="" val="10003"/>
                  </a:ext>
                </a:extLst>
              </a:tr>
              <a:tr h="370840">
                <a:tc>
                  <a:txBody>
                    <a:bodyPr/>
                    <a:lstStyle/>
                    <a:p>
                      <a:r>
                        <a:rPr lang="en-US" dirty="0" smtClean="0"/>
                        <a:t>204</a:t>
                      </a:r>
                      <a:endParaRPr lang="en-US" dirty="0"/>
                    </a:p>
                  </a:txBody>
                  <a:tcPr/>
                </a:tc>
                <a:extLst>
                  <a:ext uri="{0D108BD9-81ED-4DB2-BD59-A6C34878D82A}">
                    <a16:rowId xmlns:a16="http://schemas.microsoft.com/office/drawing/2014/main" xmlns="" val="10004"/>
                  </a:ext>
                </a:extLst>
              </a:tr>
              <a:tr h="370840">
                <a:tc>
                  <a:txBody>
                    <a:bodyPr/>
                    <a:lstStyle/>
                    <a:p>
                      <a:r>
                        <a:rPr lang="en-US" dirty="0" smtClean="0"/>
                        <a:t>205</a:t>
                      </a:r>
                      <a:endParaRPr lang="en-US" dirty="0"/>
                    </a:p>
                  </a:txBody>
                  <a:tcPr/>
                </a:tc>
                <a:extLst>
                  <a:ext uri="{0D108BD9-81ED-4DB2-BD59-A6C34878D82A}">
                    <a16:rowId xmlns:a16="http://schemas.microsoft.com/office/drawing/2014/main" xmlns="" val="10005"/>
                  </a:ext>
                </a:extLst>
              </a:tr>
              <a:tr h="370840">
                <a:tc>
                  <a:txBody>
                    <a:bodyPr/>
                    <a:lstStyle/>
                    <a:p>
                      <a:r>
                        <a:rPr lang="en-US" dirty="0" smtClean="0"/>
                        <a:t>206</a:t>
                      </a:r>
                      <a:endParaRPr lang="en-US" dirty="0"/>
                    </a:p>
                  </a:txBody>
                  <a:tcPr/>
                </a:tc>
                <a:extLst>
                  <a:ext uri="{0D108BD9-81ED-4DB2-BD59-A6C34878D82A}">
                    <a16:rowId xmlns:a16="http://schemas.microsoft.com/office/drawing/2014/main" xmlns="" val="10006"/>
                  </a:ext>
                </a:extLst>
              </a:tr>
              <a:tr h="370840">
                <a:tc>
                  <a:txBody>
                    <a:bodyPr/>
                    <a:lstStyle/>
                    <a:p>
                      <a:r>
                        <a:rPr lang="en-US" dirty="0" smtClean="0"/>
                        <a:t>207</a:t>
                      </a:r>
                      <a:endParaRPr lang="en-US" dirty="0"/>
                    </a:p>
                  </a:txBody>
                  <a:tcPr/>
                </a:tc>
                <a:extLst>
                  <a:ext uri="{0D108BD9-81ED-4DB2-BD59-A6C34878D82A}">
                    <a16:rowId xmlns:a16="http://schemas.microsoft.com/office/drawing/2014/main" xmlns="" val="10007"/>
                  </a:ext>
                </a:extLst>
              </a:tr>
            </a:tbl>
          </a:graphicData>
        </a:graphic>
      </p:graphicFrame>
      <p:sp>
        <p:nvSpPr>
          <p:cNvPr id="6" name="TextBox 5"/>
          <p:cNvSpPr txBox="1"/>
          <p:nvPr/>
        </p:nvSpPr>
        <p:spPr>
          <a:xfrm>
            <a:off x="7362296" y="2412220"/>
            <a:ext cx="857256" cy="369332"/>
          </a:xfrm>
          <a:prstGeom prst="rect">
            <a:avLst/>
          </a:prstGeom>
          <a:noFill/>
        </p:spPr>
        <p:txBody>
          <a:bodyPr wrap="square" rtlCol="0">
            <a:spAutoFit/>
          </a:bodyPr>
          <a:lstStyle/>
          <a:p>
            <a:r>
              <a:rPr lang="en-US" dirty="0" smtClean="0"/>
              <a:t>LA[1]</a:t>
            </a:r>
            <a:endParaRPr lang="en-US" dirty="0"/>
          </a:p>
        </p:txBody>
      </p:sp>
      <p:sp>
        <p:nvSpPr>
          <p:cNvPr id="7" name="TextBox 6"/>
          <p:cNvSpPr txBox="1"/>
          <p:nvPr/>
        </p:nvSpPr>
        <p:spPr>
          <a:xfrm>
            <a:off x="7290858" y="3126600"/>
            <a:ext cx="857256" cy="369332"/>
          </a:xfrm>
          <a:prstGeom prst="rect">
            <a:avLst/>
          </a:prstGeom>
          <a:noFill/>
        </p:spPr>
        <p:txBody>
          <a:bodyPr wrap="square" rtlCol="0">
            <a:spAutoFit/>
          </a:bodyPr>
          <a:lstStyle/>
          <a:p>
            <a:r>
              <a:rPr lang="en-US" dirty="0" smtClean="0"/>
              <a:t>LA[2]</a:t>
            </a:r>
            <a:endParaRPr lang="en-US" dirty="0"/>
          </a:p>
        </p:txBody>
      </p:sp>
      <p:sp>
        <p:nvSpPr>
          <p:cNvPr id="8" name="TextBox 7"/>
          <p:cNvSpPr txBox="1"/>
          <p:nvPr/>
        </p:nvSpPr>
        <p:spPr>
          <a:xfrm>
            <a:off x="7362296" y="3912418"/>
            <a:ext cx="857256" cy="369332"/>
          </a:xfrm>
          <a:prstGeom prst="rect">
            <a:avLst/>
          </a:prstGeom>
          <a:noFill/>
        </p:spPr>
        <p:txBody>
          <a:bodyPr wrap="square" rtlCol="0">
            <a:spAutoFit/>
          </a:bodyPr>
          <a:lstStyle/>
          <a:p>
            <a:r>
              <a:rPr lang="en-US" dirty="0" smtClean="0"/>
              <a:t>LA[3]</a:t>
            </a:r>
            <a:endParaRPr lang="en-US" dirty="0"/>
          </a:p>
        </p:txBody>
      </p:sp>
      <p:sp>
        <p:nvSpPr>
          <p:cNvPr id="9" name="TextBox 8"/>
          <p:cNvSpPr txBox="1"/>
          <p:nvPr/>
        </p:nvSpPr>
        <p:spPr>
          <a:xfrm>
            <a:off x="7362296" y="4626798"/>
            <a:ext cx="857256" cy="369332"/>
          </a:xfrm>
          <a:prstGeom prst="rect">
            <a:avLst/>
          </a:prstGeom>
          <a:noFill/>
        </p:spPr>
        <p:txBody>
          <a:bodyPr wrap="square" rtlCol="0">
            <a:spAutoFit/>
          </a:bodyPr>
          <a:lstStyle/>
          <a:p>
            <a:r>
              <a:rPr lang="en-US" dirty="0" smtClean="0"/>
              <a:t>LA[4]</a:t>
            </a:r>
            <a:endParaRPr lang="en-US" dirty="0"/>
          </a:p>
        </p:txBody>
      </p:sp>
      <p:sp>
        <p:nvSpPr>
          <p:cNvPr id="10" name="TextBox 9"/>
          <p:cNvSpPr txBox="1"/>
          <p:nvPr/>
        </p:nvSpPr>
        <p:spPr>
          <a:xfrm>
            <a:off x="1218628" y="2412220"/>
            <a:ext cx="3643338" cy="1015663"/>
          </a:xfrm>
          <a:prstGeom prst="rect">
            <a:avLst/>
          </a:prstGeom>
          <a:noFill/>
        </p:spPr>
        <p:txBody>
          <a:bodyPr wrap="square" rtlCol="0">
            <a:spAutoFit/>
          </a:bodyPr>
          <a:lstStyle/>
          <a:p>
            <a:r>
              <a:rPr lang="en-US" sz="2000" dirty="0" smtClean="0">
                <a:latin typeface="Gill Sans MT" pitchFamily="34" charset="0"/>
              </a:rPr>
              <a:t>Find the address for LA[16]</a:t>
            </a:r>
          </a:p>
          <a:p>
            <a:r>
              <a:rPr lang="en-US" sz="2000" dirty="0" smtClean="0">
                <a:latin typeface="Gill Sans MT" pitchFamily="34" charset="0"/>
              </a:rPr>
              <a:t>Each element of the array occupy 2 byte  </a:t>
            </a:r>
            <a:endParaRPr lang="en-US" sz="2000" dirty="0">
              <a:latin typeface="Gill Sans MT" pitchFamily="34" charset="0"/>
            </a:endParaRPr>
          </a:p>
        </p:txBody>
      </p:sp>
      <p:sp>
        <p:nvSpPr>
          <p:cNvPr id="11" name="TextBox 10"/>
          <p:cNvSpPr txBox="1"/>
          <p:nvPr/>
        </p:nvSpPr>
        <p:spPr>
          <a:xfrm>
            <a:off x="1361504" y="5341178"/>
            <a:ext cx="5143536" cy="369332"/>
          </a:xfrm>
          <a:prstGeom prst="rect">
            <a:avLst/>
          </a:prstGeom>
          <a:noFill/>
        </p:spPr>
        <p:txBody>
          <a:bodyPr wrap="square" rtlCol="0">
            <a:spAutoFit/>
          </a:bodyPr>
          <a:lstStyle/>
          <a:p>
            <a:r>
              <a:rPr lang="en-US" dirty="0" smtClean="0">
                <a:latin typeface="Gill Sans MT" pitchFamily="34" charset="0"/>
              </a:rPr>
              <a:t>LOC(LA[K]) = Base(LA) + w(K – lower bound)</a:t>
            </a:r>
            <a:endParaRPr lang="en-US" dirty="0">
              <a:latin typeface="Gill Sans MT" pitchFamily="34" charset="0"/>
            </a:endParaRPr>
          </a:p>
        </p:txBody>
      </p:sp>
      <p:sp>
        <p:nvSpPr>
          <p:cNvPr id="12" name="TextBox 11"/>
          <p:cNvSpPr txBox="1"/>
          <p:nvPr/>
        </p:nvSpPr>
        <p:spPr>
          <a:xfrm>
            <a:off x="1432942" y="5773942"/>
            <a:ext cx="5000660" cy="369332"/>
          </a:xfrm>
          <a:prstGeom prst="rect">
            <a:avLst/>
          </a:prstGeom>
          <a:noFill/>
        </p:spPr>
        <p:txBody>
          <a:bodyPr wrap="square" rtlCol="0">
            <a:spAutoFit/>
          </a:bodyPr>
          <a:lstStyle/>
          <a:p>
            <a:r>
              <a:rPr lang="en-US" dirty="0" smtClean="0">
                <a:latin typeface="Gill Sans MT" pitchFamily="34" charset="0"/>
              </a:rPr>
              <a:t>LOC(LA[16]) = 200 + 2(16 – 1)  = 230 </a:t>
            </a:r>
            <a:endParaRPr lang="en-US" dirty="0">
              <a:latin typeface="Gill Sans MT" pitchFamily="34" charset="0"/>
            </a:endParaRPr>
          </a:p>
        </p:txBody>
      </p:sp>
      <p:sp>
        <p:nvSpPr>
          <p:cNvPr id="13" name="TextBox 12"/>
          <p:cNvSpPr txBox="1"/>
          <p:nvPr/>
        </p:nvSpPr>
        <p:spPr>
          <a:xfrm>
            <a:off x="6505040" y="5126864"/>
            <a:ext cx="1571636" cy="646331"/>
          </a:xfrm>
          <a:prstGeom prst="rect">
            <a:avLst/>
          </a:prstGeom>
          <a:noFill/>
        </p:spPr>
        <p:txBody>
          <a:bodyPr wrap="square" rtlCol="0">
            <a:spAutoFit/>
          </a:bodyPr>
          <a:lstStyle/>
          <a:p>
            <a:r>
              <a:rPr lang="en-US" sz="3600" b="1" dirty="0" smtClean="0"/>
              <a:t>:</a:t>
            </a:r>
            <a:endParaRPr lang="en-US" sz="3600" b="1" dirty="0"/>
          </a:p>
        </p:txBody>
      </p:sp>
    </p:spTree>
    <p:extLst>
      <p:ext uri="{BB962C8B-B14F-4D97-AF65-F5344CB8AC3E}">
        <p14:creationId xmlns:p14="http://schemas.microsoft.com/office/powerpoint/2010/main" val="376550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checkerboard(across)">
                                      <p:cBhvr>
                                        <p:cTn id="7" dur="500"/>
                                        <p:tgtEl>
                                          <p:spTgt spid="10">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checkerboard(across)">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heckerboard(across)">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theme1.xml><?xml version="1.0" encoding="utf-8"?>
<a:theme xmlns:a="http://schemas.openxmlformats.org/drawingml/2006/main" name="Presidency colleg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6097</TotalTime>
  <Words>3088</Words>
  <Application>Microsoft Office PowerPoint</Application>
  <PresentationFormat>On-screen Show (4:3)</PresentationFormat>
  <Paragraphs>579</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Presidency college template</vt:lpstr>
      <vt:lpstr>Data Structure  -Arrays</vt:lpstr>
      <vt:lpstr>PowerPoint Presentation</vt:lpstr>
      <vt:lpstr> </vt:lpstr>
      <vt:lpstr>PowerPoint Presentation</vt:lpstr>
      <vt:lpstr>PowerPoint Presentation</vt:lpstr>
      <vt:lpstr>PowerPoint Presentation</vt:lpstr>
      <vt:lpstr>PowerPoint Presentation</vt:lpstr>
      <vt:lpstr>Example 1</vt:lpstr>
      <vt:lpstr>Example 2</vt:lpstr>
      <vt:lpstr>PowerPoint Presentation</vt:lpstr>
      <vt:lpstr>Array as Abstract Data Type</vt:lpstr>
      <vt:lpstr>Memory Representations of Array:</vt:lpstr>
      <vt:lpstr>Continue…</vt:lpstr>
      <vt:lpstr>Operations on linear arrays</vt:lpstr>
      <vt:lpstr>Traversing Linear Arrays</vt:lpstr>
      <vt:lpstr>Traversing Linear Arrays</vt:lpstr>
      <vt:lpstr>Traversing Linear Arrays</vt:lpstr>
      <vt:lpstr>Traversing Linear Arrays</vt:lpstr>
      <vt:lpstr>Traversing Linear Arrays</vt:lpstr>
      <vt:lpstr>Traversing Linear Arrays</vt:lpstr>
      <vt:lpstr>Inserting and Deleting </vt:lpstr>
      <vt:lpstr>Insertion </vt:lpstr>
      <vt:lpstr>Insertion </vt:lpstr>
      <vt:lpstr>Deletion </vt:lpstr>
      <vt:lpstr>Deletion </vt:lpstr>
      <vt:lpstr>Deletion </vt:lpstr>
      <vt:lpstr>Insertion Algorithm  </vt:lpstr>
      <vt:lpstr>Deletion  Algorithm  </vt:lpstr>
      <vt:lpstr>Matrices and Sparse matrices</vt:lpstr>
      <vt:lpstr>What is a sparse matrix?</vt:lpstr>
      <vt:lpstr>Why is a sparse matrix required if we can use the simple matrix to store elements?</vt:lpstr>
      <vt:lpstr>Representation of sparse matrix</vt:lpstr>
      <vt:lpstr>Array representation of the sparse matrix</vt:lpstr>
      <vt:lpstr>Application of arrays</vt:lpstr>
      <vt:lpstr>Applications of Arrays</vt:lpstr>
      <vt:lpstr>Preliminaries: Mathematical notations and functions</vt:lpstr>
      <vt:lpstr>Preliminaries: Mathematical notations and functions</vt:lpstr>
      <vt:lpstr>Continue…</vt:lpstr>
      <vt:lpstr>Continue…</vt:lpstr>
      <vt:lpstr>Continue...</vt:lpstr>
      <vt:lpstr>Continue…</vt:lpstr>
      <vt:lpstr>Algorithmic  analysis</vt:lpstr>
      <vt:lpstr>Asymptotic Notations</vt:lpstr>
      <vt:lpstr>Big Oh Notation, Ο</vt:lpstr>
      <vt:lpstr>Omega Notation, Ω</vt:lpstr>
      <vt:lpstr>Theta Notation, θ</vt:lpstr>
      <vt:lpstr>Control Structures </vt:lpstr>
      <vt:lpstr>Sequential Logic (Sequential Flow)</vt:lpstr>
      <vt:lpstr>Selection Logic (Conditional Flow)</vt:lpstr>
      <vt:lpstr>Continue…</vt:lpstr>
      <vt:lpstr>Continue…</vt:lpstr>
      <vt:lpstr>Continue…</vt:lpstr>
      <vt:lpstr>Iteration Logic (Repetitive Flow)</vt:lpstr>
      <vt:lpstr>Continue…</vt:lpstr>
      <vt:lpstr>Complexity of algorithms</vt:lpstr>
      <vt:lpstr>What Does It Take To Develop a Good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Pricidence</dc:creator>
  <cp:lastModifiedBy>Windows User</cp:lastModifiedBy>
  <cp:revision>416</cp:revision>
  <dcterms:created xsi:type="dcterms:W3CDTF">2014-10-10T09:24:50Z</dcterms:created>
  <dcterms:modified xsi:type="dcterms:W3CDTF">2022-04-09T07:16:00Z</dcterms:modified>
</cp:coreProperties>
</file>