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F175B-A301-47C0-A03A-A0FE60B7E6C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DAB7D68-52F5-4D8A-A596-F5613B33AA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98C331-D7D3-47BD-BD3B-456344335471}"/>
              </a:ext>
            </a:extLst>
          </p:cNvPr>
          <p:cNvSpPr>
            <a:spLocks noGrp="1"/>
          </p:cNvSpPr>
          <p:nvPr>
            <p:ph type="dt" sz="half" idx="10"/>
          </p:nvPr>
        </p:nvSpPr>
        <p:spPr/>
        <p:txBody>
          <a:bodyPr/>
          <a:lstStyle/>
          <a:p>
            <a:fld id="{A8582BA2-8B90-44AA-A106-A76133ABCDC4}" type="datetimeFigureOut">
              <a:rPr lang="zh-CN" altLang="en-US" smtClean="0"/>
              <a:t>2019/10/9</a:t>
            </a:fld>
            <a:endParaRPr lang="zh-CN" altLang="en-US"/>
          </a:p>
        </p:txBody>
      </p:sp>
      <p:sp>
        <p:nvSpPr>
          <p:cNvPr id="5" name="页脚占位符 4">
            <a:extLst>
              <a:ext uri="{FF2B5EF4-FFF2-40B4-BE49-F238E27FC236}">
                <a16:creationId xmlns:a16="http://schemas.microsoft.com/office/drawing/2014/main" id="{93A3098B-6C40-4211-A1A0-95F6878227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43596A-F092-4E5E-AB8B-139B6FC2AC5D}"/>
              </a:ext>
            </a:extLst>
          </p:cNvPr>
          <p:cNvSpPr>
            <a:spLocks noGrp="1"/>
          </p:cNvSpPr>
          <p:nvPr>
            <p:ph type="sldNum" sz="quarter" idx="12"/>
          </p:nvPr>
        </p:nvSpPr>
        <p:spPr/>
        <p:txBody>
          <a:bodyPr/>
          <a:lstStyle/>
          <a:p>
            <a:fld id="{B82223F8-3D45-4FAC-B9B6-F52F8C61F29F}" type="slidenum">
              <a:rPr lang="zh-CN" altLang="en-US" smtClean="0"/>
              <a:t>‹#›</a:t>
            </a:fld>
            <a:endParaRPr lang="zh-CN" altLang="en-US"/>
          </a:p>
        </p:txBody>
      </p:sp>
    </p:spTree>
    <p:extLst>
      <p:ext uri="{BB962C8B-B14F-4D97-AF65-F5344CB8AC3E}">
        <p14:creationId xmlns:p14="http://schemas.microsoft.com/office/powerpoint/2010/main" val="369093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61C8E-3576-4B4F-94FA-A88A5886AD6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505F4FE-3559-4992-8F6F-5AE321D7AF3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4A17EB-270A-4D32-A5AA-41E9E21A83C5}"/>
              </a:ext>
            </a:extLst>
          </p:cNvPr>
          <p:cNvSpPr>
            <a:spLocks noGrp="1"/>
          </p:cNvSpPr>
          <p:nvPr>
            <p:ph type="dt" sz="half" idx="10"/>
          </p:nvPr>
        </p:nvSpPr>
        <p:spPr/>
        <p:txBody>
          <a:bodyPr/>
          <a:lstStyle/>
          <a:p>
            <a:fld id="{A8582BA2-8B90-44AA-A106-A76133ABCDC4}" type="datetimeFigureOut">
              <a:rPr lang="zh-CN" altLang="en-US" smtClean="0"/>
              <a:t>2019/10/9</a:t>
            </a:fld>
            <a:endParaRPr lang="zh-CN" altLang="en-US"/>
          </a:p>
        </p:txBody>
      </p:sp>
      <p:sp>
        <p:nvSpPr>
          <p:cNvPr id="5" name="页脚占位符 4">
            <a:extLst>
              <a:ext uri="{FF2B5EF4-FFF2-40B4-BE49-F238E27FC236}">
                <a16:creationId xmlns:a16="http://schemas.microsoft.com/office/drawing/2014/main" id="{84D840DD-22D5-4B3B-904D-D9123D51A4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9BFC19-3A8B-4BCE-83EE-DB8AE9DD47D4}"/>
              </a:ext>
            </a:extLst>
          </p:cNvPr>
          <p:cNvSpPr>
            <a:spLocks noGrp="1"/>
          </p:cNvSpPr>
          <p:nvPr>
            <p:ph type="sldNum" sz="quarter" idx="12"/>
          </p:nvPr>
        </p:nvSpPr>
        <p:spPr/>
        <p:txBody>
          <a:bodyPr/>
          <a:lstStyle/>
          <a:p>
            <a:fld id="{B82223F8-3D45-4FAC-B9B6-F52F8C61F29F}" type="slidenum">
              <a:rPr lang="zh-CN" altLang="en-US" smtClean="0"/>
              <a:t>‹#›</a:t>
            </a:fld>
            <a:endParaRPr lang="zh-CN" altLang="en-US"/>
          </a:p>
        </p:txBody>
      </p:sp>
    </p:spTree>
    <p:extLst>
      <p:ext uri="{BB962C8B-B14F-4D97-AF65-F5344CB8AC3E}">
        <p14:creationId xmlns:p14="http://schemas.microsoft.com/office/powerpoint/2010/main" val="134559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E53A3B-D3B6-4B5D-98C2-0F9E783629B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54CB7FA-2817-43CB-AFA4-27CCADBD216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80578F-1BAF-4800-B4F0-1BE9BEA8B831}"/>
              </a:ext>
            </a:extLst>
          </p:cNvPr>
          <p:cNvSpPr>
            <a:spLocks noGrp="1"/>
          </p:cNvSpPr>
          <p:nvPr>
            <p:ph type="dt" sz="half" idx="10"/>
          </p:nvPr>
        </p:nvSpPr>
        <p:spPr/>
        <p:txBody>
          <a:bodyPr/>
          <a:lstStyle/>
          <a:p>
            <a:fld id="{A8582BA2-8B90-44AA-A106-A76133ABCDC4}" type="datetimeFigureOut">
              <a:rPr lang="zh-CN" altLang="en-US" smtClean="0"/>
              <a:t>2019/10/9</a:t>
            </a:fld>
            <a:endParaRPr lang="zh-CN" altLang="en-US"/>
          </a:p>
        </p:txBody>
      </p:sp>
      <p:sp>
        <p:nvSpPr>
          <p:cNvPr id="5" name="页脚占位符 4">
            <a:extLst>
              <a:ext uri="{FF2B5EF4-FFF2-40B4-BE49-F238E27FC236}">
                <a16:creationId xmlns:a16="http://schemas.microsoft.com/office/drawing/2014/main" id="{E83453EF-CDE1-410B-955B-ECEB382523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FB36C5-4651-480B-A30D-B60926B6811E}"/>
              </a:ext>
            </a:extLst>
          </p:cNvPr>
          <p:cNvSpPr>
            <a:spLocks noGrp="1"/>
          </p:cNvSpPr>
          <p:nvPr>
            <p:ph type="sldNum" sz="quarter" idx="12"/>
          </p:nvPr>
        </p:nvSpPr>
        <p:spPr/>
        <p:txBody>
          <a:bodyPr/>
          <a:lstStyle/>
          <a:p>
            <a:fld id="{B82223F8-3D45-4FAC-B9B6-F52F8C61F29F}" type="slidenum">
              <a:rPr lang="zh-CN" altLang="en-US" smtClean="0"/>
              <a:t>‹#›</a:t>
            </a:fld>
            <a:endParaRPr lang="zh-CN" altLang="en-US"/>
          </a:p>
        </p:txBody>
      </p:sp>
    </p:spTree>
    <p:extLst>
      <p:ext uri="{BB962C8B-B14F-4D97-AF65-F5344CB8AC3E}">
        <p14:creationId xmlns:p14="http://schemas.microsoft.com/office/powerpoint/2010/main" val="413293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FD099-BA0D-4EE1-8901-0B524628BF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2496AC-D84E-4F81-ADF6-7F32B35F28B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04BFE8-2429-4E3E-BE7D-BA6CDE65AC9F}"/>
              </a:ext>
            </a:extLst>
          </p:cNvPr>
          <p:cNvSpPr>
            <a:spLocks noGrp="1"/>
          </p:cNvSpPr>
          <p:nvPr>
            <p:ph type="dt" sz="half" idx="10"/>
          </p:nvPr>
        </p:nvSpPr>
        <p:spPr/>
        <p:txBody>
          <a:bodyPr/>
          <a:lstStyle/>
          <a:p>
            <a:fld id="{A8582BA2-8B90-44AA-A106-A76133ABCDC4}" type="datetimeFigureOut">
              <a:rPr lang="zh-CN" altLang="en-US" smtClean="0"/>
              <a:t>2019/10/9</a:t>
            </a:fld>
            <a:endParaRPr lang="zh-CN" altLang="en-US"/>
          </a:p>
        </p:txBody>
      </p:sp>
      <p:sp>
        <p:nvSpPr>
          <p:cNvPr id="5" name="页脚占位符 4">
            <a:extLst>
              <a:ext uri="{FF2B5EF4-FFF2-40B4-BE49-F238E27FC236}">
                <a16:creationId xmlns:a16="http://schemas.microsoft.com/office/drawing/2014/main" id="{8D95BA83-095F-4754-8994-5F074A0CF6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044077-557F-492C-9B24-EFAA93E36655}"/>
              </a:ext>
            </a:extLst>
          </p:cNvPr>
          <p:cNvSpPr>
            <a:spLocks noGrp="1"/>
          </p:cNvSpPr>
          <p:nvPr>
            <p:ph type="sldNum" sz="quarter" idx="12"/>
          </p:nvPr>
        </p:nvSpPr>
        <p:spPr/>
        <p:txBody>
          <a:bodyPr/>
          <a:lstStyle/>
          <a:p>
            <a:fld id="{B82223F8-3D45-4FAC-B9B6-F52F8C61F29F}" type="slidenum">
              <a:rPr lang="zh-CN" altLang="en-US" smtClean="0"/>
              <a:t>‹#›</a:t>
            </a:fld>
            <a:endParaRPr lang="zh-CN" altLang="en-US"/>
          </a:p>
        </p:txBody>
      </p:sp>
    </p:spTree>
    <p:extLst>
      <p:ext uri="{BB962C8B-B14F-4D97-AF65-F5344CB8AC3E}">
        <p14:creationId xmlns:p14="http://schemas.microsoft.com/office/powerpoint/2010/main" val="382252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AF5739-3BC3-442E-951B-CEF345BFEF4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79060EC-4141-4802-B719-A95AB95C75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15D79F9-8B3F-4D83-A05C-4D639D26851B}"/>
              </a:ext>
            </a:extLst>
          </p:cNvPr>
          <p:cNvSpPr>
            <a:spLocks noGrp="1"/>
          </p:cNvSpPr>
          <p:nvPr>
            <p:ph type="dt" sz="half" idx="10"/>
          </p:nvPr>
        </p:nvSpPr>
        <p:spPr/>
        <p:txBody>
          <a:bodyPr/>
          <a:lstStyle/>
          <a:p>
            <a:fld id="{A8582BA2-8B90-44AA-A106-A76133ABCDC4}" type="datetimeFigureOut">
              <a:rPr lang="zh-CN" altLang="en-US" smtClean="0"/>
              <a:t>2019/10/9</a:t>
            </a:fld>
            <a:endParaRPr lang="zh-CN" altLang="en-US"/>
          </a:p>
        </p:txBody>
      </p:sp>
      <p:sp>
        <p:nvSpPr>
          <p:cNvPr id="5" name="页脚占位符 4">
            <a:extLst>
              <a:ext uri="{FF2B5EF4-FFF2-40B4-BE49-F238E27FC236}">
                <a16:creationId xmlns:a16="http://schemas.microsoft.com/office/drawing/2014/main" id="{4E6E2004-CF0A-43F0-91AC-92CCF90FABC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B862B-5ADD-425B-AA7F-779AB1C9C21C}"/>
              </a:ext>
            </a:extLst>
          </p:cNvPr>
          <p:cNvSpPr>
            <a:spLocks noGrp="1"/>
          </p:cNvSpPr>
          <p:nvPr>
            <p:ph type="sldNum" sz="quarter" idx="12"/>
          </p:nvPr>
        </p:nvSpPr>
        <p:spPr/>
        <p:txBody>
          <a:bodyPr/>
          <a:lstStyle/>
          <a:p>
            <a:fld id="{B82223F8-3D45-4FAC-B9B6-F52F8C61F29F}" type="slidenum">
              <a:rPr lang="zh-CN" altLang="en-US" smtClean="0"/>
              <a:t>‹#›</a:t>
            </a:fld>
            <a:endParaRPr lang="zh-CN" altLang="en-US"/>
          </a:p>
        </p:txBody>
      </p:sp>
    </p:spTree>
    <p:extLst>
      <p:ext uri="{BB962C8B-B14F-4D97-AF65-F5344CB8AC3E}">
        <p14:creationId xmlns:p14="http://schemas.microsoft.com/office/powerpoint/2010/main" val="231772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152E0-4752-4353-817A-1CA93C458A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04C2C3-BF09-49AA-912E-75D0D5F824C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7BC1D29-AAA4-44D9-8A09-E483F19678D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F8899AC-455E-4264-89BD-6AB803561475}"/>
              </a:ext>
            </a:extLst>
          </p:cNvPr>
          <p:cNvSpPr>
            <a:spLocks noGrp="1"/>
          </p:cNvSpPr>
          <p:nvPr>
            <p:ph type="dt" sz="half" idx="10"/>
          </p:nvPr>
        </p:nvSpPr>
        <p:spPr/>
        <p:txBody>
          <a:bodyPr/>
          <a:lstStyle/>
          <a:p>
            <a:fld id="{A8582BA2-8B90-44AA-A106-A76133ABCDC4}" type="datetimeFigureOut">
              <a:rPr lang="zh-CN" altLang="en-US" smtClean="0"/>
              <a:t>2019/10/9</a:t>
            </a:fld>
            <a:endParaRPr lang="zh-CN" altLang="en-US"/>
          </a:p>
        </p:txBody>
      </p:sp>
      <p:sp>
        <p:nvSpPr>
          <p:cNvPr id="6" name="页脚占位符 5">
            <a:extLst>
              <a:ext uri="{FF2B5EF4-FFF2-40B4-BE49-F238E27FC236}">
                <a16:creationId xmlns:a16="http://schemas.microsoft.com/office/drawing/2014/main" id="{BADE9450-1121-4906-AE65-F81DFA6CFC9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8BFBFB-5C2A-41A7-8BB1-38B0F90D3871}"/>
              </a:ext>
            </a:extLst>
          </p:cNvPr>
          <p:cNvSpPr>
            <a:spLocks noGrp="1"/>
          </p:cNvSpPr>
          <p:nvPr>
            <p:ph type="sldNum" sz="quarter" idx="12"/>
          </p:nvPr>
        </p:nvSpPr>
        <p:spPr/>
        <p:txBody>
          <a:bodyPr/>
          <a:lstStyle/>
          <a:p>
            <a:fld id="{B82223F8-3D45-4FAC-B9B6-F52F8C61F29F}" type="slidenum">
              <a:rPr lang="zh-CN" altLang="en-US" smtClean="0"/>
              <a:t>‹#›</a:t>
            </a:fld>
            <a:endParaRPr lang="zh-CN" altLang="en-US"/>
          </a:p>
        </p:txBody>
      </p:sp>
    </p:spTree>
    <p:extLst>
      <p:ext uri="{BB962C8B-B14F-4D97-AF65-F5344CB8AC3E}">
        <p14:creationId xmlns:p14="http://schemas.microsoft.com/office/powerpoint/2010/main" val="100935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88C94-87BA-4357-A55E-533AD7C30B5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C83EBDC-651C-4FC4-9946-715F361C51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9EDFF8-9640-4C0A-A264-6D61711D22F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D20C434-20BE-4BD1-A61E-FB8814A89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8534F10-C5A4-40A9-9E95-BA8F8C5EEBA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D6C6CF-D8BC-429C-ABAB-DD8866A61F93}"/>
              </a:ext>
            </a:extLst>
          </p:cNvPr>
          <p:cNvSpPr>
            <a:spLocks noGrp="1"/>
          </p:cNvSpPr>
          <p:nvPr>
            <p:ph type="dt" sz="half" idx="10"/>
          </p:nvPr>
        </p:nvSpPr>
        <p:spPr/>
        <p:txBody>
          <a:bodyPr/>
          <a:lstStyle/>
          <a:p>
            <a:fld id="{A8582BA2-8B90-44AA-A106-A76133ABCDC4}" type="datetimeFigureOut">
              <a:rPr lang="zh-CN" altLang="en-US" smtClean="0"/>
              <a:t>2019/10/9</a:t>
            </a:fld>
            <a:endParaRPr lang="zh-CN" altLang="en-US"/>
          </a:p>
        </p:txBody>
      </p:sp>
      <p:sp>
        <p:nvSpPr>
          <p:cNvPr id="8" name="页脚占位符 7">
            <a:extLst>
              <a:ext uri="{FF2B5EF4-FFF2-40B4-BE49-F238E27FC236}">
                <a16:creationId xmlns:a16="http://schemas.microsoft.com/office/drawing/2014/main" id="{D4C84564-3790-4B63-9823-71297A044FB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CB980AC-8740-46CB-9025-57006C78CA74}"/>
              </a:ext>
            </a:extLst>
          </p:cNvPr>
          <p:cNvSpPr>
            <a:spLocks noGrp="1"/>
          </p:cNvSpPr>
          <p:nvPr>
            <p:ph type="sldNum" sz="quarter" idx="12"/>
          </p:nvPr>
        </p:nvSpPr>
        <p:spPr/>
        <p:txBody>
          <a:bodyPr/>
          <a:lstStyle/>
          <a:p>
            <a:fld id="{B82223F8-3D45-4FAC-B9B6-F52F8C61F29F}" type="slidenum">
              <a:rPr lang="zh-CN" altLang="en-US" smtClean="0"/>
              <a:t>‹#›</a:t>
            </a:fld>
            <a:endParaRPr lang="zh-CN" altLang="en-US"/>
          </a:p>
        </p:txBody>
      </p:sp>
    </p:spTree>
    <p:extLst>
      <p:ext uri="{BB962C8B-B14F-4D97-AF65-F5344CB8AC3E}">
        <p14:creationId xmlns:p14="http://schemas.microsoft.com/office/powerpoint/2010/main" val="2452379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964750-5FD1-4757-9A41-D5E3D62356A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BEF7DB1-DA38-4B34-8BB1-D1A5ADE72460}"/>
              </a:ext>
            </a:extLst>
          </p:cNvPr>
          <p:cNvSpPr>
            <a:spLocks noGrp="1"/>
          </p:cNvSpPr>
          <p:nvPr>
            <p:ph type="dt" sz="half" idx="10"/>
          </p:nvPr>
        </p:nvSpPr>
        <p:spPr/>
        <p:txBody>
          <a:bodyPr/>
          <a:lstStyle/>
          <a:p>
            <a:fld id="{A8582BA2-8B90-44AA-A106-A76133ABCDC4}" type="datetimeFigureOut">
              <a:rPr lang="zh-CN" altLang="en-US" smtClean="0"/>
              <a:t>2019/10/9</a:t>
            </a:fld>
            <a:endParaRPr lang="zh-CN" altLang="en-US"/>
          </a:p>
        </p:txBody>
      </p:sp>
      <p:sp>
        <p:nvSpPr>
          <p:cNvPr id="4" name="页脚占位符 3">
            <a:extLst>
              <a:ext uri="{FF2B5EF4-FFF2-40B4-BE49-F238E27FC236}">
                <a16:creationId xmlns:a16="http://schemas.microsoft.com/office/drawing/2014/main" id="{B74692A6-B9FF-4B51-BC15-DE1D39568E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F9597B1-8DBA-4949-8A79-916070348DF8}"/>
              </a:ext>
            </a:extLst>
          </p:cNvPr>
          <p:cNvSpPr>
            <a:spLocks noGrp="1"/>
          </p:cNvSpPr>
          <p:nvPr>
            <p:ph type="sldNum" sz="quarter" idx="12"/>
          </p:nvPr>
        </p:nvSpPr>
        <p:spPr/>
        <p:txBody>
          <a:bodyPr/>
          <a:lstStyle/>
          <a:p>
            <a:fld id="{B82223F8-3D45-4FAC-B9B6-F52F8C61F29F}" type="slidenum">
              <a:rPr lang="zh-CN" altLang="en-US" smtClean="0"/>
              <a:t>‹#›</a:t>
            </a:fld>
            <a:endParaRPr lang="zh-CN" altLang="en-US"/>
          </a:p>
        </p:txBody>
      </p:sp>
    </p:spTree>
    <p:extLst>
      <p:ext uri="{BB962C8B-B14F-4D97-AF65-F5344CB8AC3E}">
        <p14:creationId xmlns:p14="http://schemas.microsoft.com/office/powerpoint/2010/main" val="380463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E8E72F-D43C-474F-A357-C2E3EB73B316}"/>
              </a:ext>
            </a:extLst>
          </p:cNvPr>
          <p:cNvSpPr>
            <a:spLocks noGrp="1"/>
          </p:cNvSpPr>
          <p:nvPr>
            <p:ph type="dt" sz="half" idx="10"/>
          </p:nvPr>
        </p:nvSpPr>
        <p:spPr/>
        <p:txBody>
          <a:bodyPr/>
          <a:lstStyle/>
          <a:p>
            <a:fld id="{A8582BA2-8B90-44AA-A106-A76133ABCDC4}" type="datetimeFigureOut">
              <a:rPr lang="zh-CN" altLang="en-US" smtClean="0"/>
              <a:t>2019/10/9</a:t>
            </a:fld>
            <a:endParaRPr lang="zh-CN" altLang="en-US"/>
          </a:p>
        </p:txBody>
      </p:sp>
      <p:sp>
        <p:nvSpPr>
          <p:cNvPr id="3" name="页脚占位符 2">
            <a:extLst>
              <a:ext uri="{FF2B5EF4-FFF2-40B4-BE49-F238E27FC236}">
                <a16:creationId xmlns:a16="http://schemas.microsoft.com/office/drawing/2014/main" id="{3BEE9AD7-9380-4613-9FDE-1B585E43745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C1E473-1E7F-4301-935B-AF9E1C5706FC}"/>
              </a:ext>
            </a:extLst>
          </p:cNvPr>
          <p:cNvSpPr>
            <a:spLocks noGrp="1"/>
          </p:cNvSpPr>
          <p:nvPr>
            <p:ph type="sldNum" sz="quarter" idx="12"/>
          </p:nvPr>
        </p:nvSpPr>
        <p:spPr/>
        <p:txBody>
          <a:bodyPr/>
          <a:lstStyle/>
          <a:p>
            <a:fld id="{B82223F8-3D45-4FAC-B9B6-F52F8C61F29F}" type="slidenum">
              <a:rPr lang="zh-CN" altLang="en-US" smtClean="0"/>
              <a:t>‹#›</a:t>
            </a:fld>
            <a:endParaRPr lang="zh-CN" altLang="en-US"/>
          </a:p>
        </p:txBody>
      </p:sp>
    </p:spTree>
    <p:extLst>
      <p:ext uri="{BB962C8B-B14F-4D97-AF65-F5344CB8AC3E}">
        <p14:creationId xmlns:p14="http://schemas.microsoft.com/office/powerpoint/2010/main" val="256713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C7AC9-4D11-4750-A1A1-7E048E5BB45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F87AB6C-7278-431B-8A0A-1C280BEAC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4E49A4C-604A-4C50-B38C-A6C967679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B1923E-0729-4D50-BD2D-500E5FDA2345}"/>
              </a:ext>
            </a:extLst>
          </p:cNvPr>
          <p:cNvSpPr>
            <a:spLocks noGrp="1"/>
          </p:cNvSpPr>
          <p:nvPr>
            <p:ph type="dt" sz="half" idx="10"/>
          </p:nvPr>
        </p:nvSpPr>
        <p:spPr/>
        <p:txBody>
          <a:bodyPr/>
          <a:lstStyle/>
          <a:p>
            <a:fld id="{A8582BA2-8B90-44AA-A106-A76133ABCDC4}" type="datetimeFigureOut">
              <a:rPr lang="zh-CN" altLang="en-US" smtClean="0"/>
              <a:t>2019/10/9</a:t>
            </a:fld>
            <a:endParaRPr lang="zh-CN" altLang="en-US"/>
          </a:p>
        </p:txBody>
      </p:sp>
      <p:sp>
        <p:nvSpPr>
          <p:cNvPr id="6" name="页脚占位符 5">
            <a:extLst>
              <a:ext uri="{FF2B5EF4-FFF2-40B4-BE49-F238E27FC236}">
                <a16:creationId xmlns:a16="http://schemas.microsoft.com/office/drawing/2014/main" id="{B0EA80CB-4C13-406E-AFA2-6498731E73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26D04C-63E1-4833-A387-D34A052C9492}"/>
              </a:ext>
            </a:extLst>
          </p:cNvPr>
          <p:cNvSpPr>
            <a:spLocks noGrp="1"/>
          </p:cNvSpPr>
          <p:nvPr>
            <p:ph type="sldNum" sz="quarter" idx="12"/>
          </p:nvPr>
        </p:nvSpPr>
        <p:spPr/>
        <p:txBody>
          <a:bodyPr/>
          <a:lstStyle/>
          <a:p>
            <a:fld id="{B82223F8-3D45-4FAC-B9B6-F52F8C61F29F}" type="slidenum">
              <a:rPr lang="zh-CN" altLang="en-US" smtClean="0"/>
              <a:t>‹#›</a:t>
            </a:fld>
            <a:endParaRPr lang="zh-CN" altLang="en-US"/>
          </a:p>
        </p:txBody>
      </p:sp>
    </p:spTree>
    <p:extLst>
      <p:ext uri="{BB962C8B-B14F-4D97-AF65-F5344CB8AC3E}">
        <p14:creationId xmlns:p14="http://schemas.microsoft.com/office/powerpoint/2010/main" val="3218427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41C55C-6197-43EF-902F-887D25AC1F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3D8C61A-A4A7-413B-81CE-0C4AA2F1C2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A391C2F-EE64-4A55-8656-BC91B2C70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2D555ED-D7F9-4393-8043-052ABB160C4D}"/>
              </a:ext>
            </a:extLst>
          </p:cNvPr>
          <p:cNvSpPr>
            <a:spLocks noGrp="1"/>
          </p:cNvSpPr>
          <p:nvPr>
            <p:ph type="dt" sz="half" idx="10"/>
          </p:nvPr>
        </p:nvSpPr>
        <p:spPr/>
        <p:txBody>
          <a:bodyPr/>
          <a:lstStyle/>
          <a:p>
            <a:fld id="{A8582BA2-8B90-44AA-A106-A76133ABCDC4}" type="datetimeFigureOut">
              <a:rPr lang="zh-CN" altLang="en-US" smtClean="0"/>
              <a:t>2019/10/9</a:t>
            </a:fld>
            <a:endParaRPr lang="zh-CN" altLang="en-US"/>
          </a:p>
        </p:txBody>
      </p:sp>
      <p:sp>
        <p:nvSpPr>
          <p:cNvPr id="6" name="页脚占位符 5">
            <a:extLst>
              <a:ext uri="{FF2B5EF4-FFF2-40B4-BE49-F238E27FC236}">
                <a16:creationId xmlns:a16="http://schemas.microsoft.com/office/drawing/2014/main" id="{BF55351B-F5B5-4382-9EC5-FEA65CEBA1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3A16C0-AC32-4142-B514-A8AD53E21C0F}"/>
              </a:ext>
            </a:extLst>
          </p:cNvPr>
          <p:cNvSpPr>
            <a:spLocks noGrp="1"/>
          </p:cNvSpPr>
          <p:nvPr>
            <p:ph type="sldNum" sz="quarter" idx="12"/>
          </p:nvPr>
        </p:nvSpPr>
        <p:spPr/>
        <p:txBody>
          <a:bodyPr/>
          <a:lstStyle/>
          <a:p>
            <a:fld id="{B82223F8-3D45-4FAC-B9B6-F52F8C61F29F}" type="slidenum">
              <a:rPr lang="zh-CN" altLang="en-US" smtClean="0"/>
              <a:t>‹#›</a:t>
            </a:fld>
            <a:endParaRPr lang="zh-CN" altLang="en-US"/>
          </a:p>
        </p:txBody>
      </p:sp>
    </p:spTree>
    <p:extLst>
      <p:ext uri="{BB962C8B-B14F-4D97-AF65-F5344CB8AC3E}">
        <p14:creationId xmlns:p14="http://schemas.microsoft.com/office/powerpoint/2010/main" val="53633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2E1323A-F3E1-4B2D-86CB-44823A8F04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78333B9-FCC6-4DDF-A742-ABA3EEC7F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390537-E400-4BCE-81DB-02DEDF087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82BA2-8B90-44AA-A106-A76133ABCDC4}" type="datetimeFigureOut">
              <a:rPr lang="zh-CN" altLang="en-US" smtClean="0"/>
              <a:t>2019/10/9</a:t>
            </a:fld>
            <a:endParaRPr lang="zh-CN" altLang="en-US"/>
          </a:p>
        </p:txBody>
      </p:sp>
      <p:sp>
        <p:nvSpPr>
          <p:cNvPr id="5" name="页脚占位符 4">
            <a:extLst>
              <a:ext uri="{FF2B5EF4-FFF2-40B4-BE49-F238E27FC236}">
                <a16:creationId xmlns:a16="http://schemas.microsoft.com/office/drawing/2014/main" id="{48790558-F874-4D1D-97C0-F186FDA0F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CD2849-A14C-4164-A336-F2D3269114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223F8-3D45-4FAC-B9B6-F52F8C61F29F}" type="slidenum">
              <a:rPr lang="zh-CN" altLang="en-US" smtClean="0"/>
              <a:t>‹#›</a:t>
            </a:fld>
            <a:endParaRPr lang="zh-CN" altLang="en-US"/>
          </a:p>
        </p:txBody>
      </p:sp>
    </p:spTree>
    <p:extLst>
      <p:ext uri="{BB962C8B-B14F-4D97-AF65-F5344CB8AC3E}">
        <p14:creationId xmlns:p14="http://schemas.microsoft.com/office/powerpoint/2010/main" val="1096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pyimagesearch.com/2018/11/12/yolo-object-detection-with-openc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pjreddie.com/darknet/yol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91E1A-271D-449E-808C-99B9E0DD02AE}"/>
              </a:ext>
            </a:extLst>
          </p:cNvPr>
          <p:cNvSpPr>
            <a:spLocks noGrp="1"/>
          </p:cNvSpPr>
          <p:nvPr>
            <p:ph type="ctrTitle"/>
          </p:nvPr>
        </p:nvSpPr>
        <p:spPr>
          <a:xfrm>
            <a:off x="553452" y="127753"/>
            <a:ext cx="11085095" cy="2387600"/>
          </a:xfrm>
        </p:spPr>
        <p:txBody>
          <a:bodyPr>
            <a:normAutofit/>
          </a:bodyPr>
          <a:lstStyle/>
          <a:p>
            <a:r>
              <a:rPr lang="en-US" altLang="zh-CN" sz="3600" b="1" dirty="0">
                <a:latin typeface="Times New Roman" panose="02020603050405020304" pitchFamily="18" charset="0"/>
                <a:cs typeface="Times New Roman" panose="02020603050405020304" pitchFamily="18" charset="0"/>
              </a:rPr>
              <a:t>The 3</a:t>
            </a:r>
            <a:r>
              <a:rPr lang="en-US" altLang="zh-CN" sz="3600" b="1" baseline="30000" dirty="0">
                <a:latin typeface="Times New Roman" panose="02020603050405020304" pitchFamily="18" charset="0"/>
                <a:cs typeface="Times New Roman" panose="02020603050405020304" pitchFamily="18" charset="0"/>
              </a:rPr>
              <a:t>rd</a:t>
            </a:r>
            <a:r>
              <a:rPr lang="en-US" altLang="zh-CN" sz="3600" b="1" dirty="0">
                <a:latin typeface="Times New Roman" panose="02020603050405020304" pitchFamily="18" charset="0"/>
                <a:cs typeface="Times New Roman" panose="02020603050405020304" pitchFamily="18" charset="0"/>
              </a:rPr>
              <a:t> YouTube 8M Video Understanding Challenge</a:t>
            </a:r>
            <a:br>
              <a:rPr lang="en-US" altLang="zh-CN" b="1" dirty="0"/>
            </a:br>
            <a:endParaRPr lang="zh-CN" altLang="en-US" dirty="0"/>
          </a:p>
        </p:txBody>
      </p:sp>
      <p:sp>
        <p:nvSpPr>
          <p:cNvPr id="3" name="副标题 2">
            <a:extLst>
              <a:ext uri="{FF2B5EF4-FFF2-40B4-BE49-F238E27FC236}">
                <a16:creationId xmlns:a16="http://schemas.microsoft.com/office/drawing/2014/main" id="{D1C11547-3589-43C7-A536-12FE51A973C7}"/>
              </a:ext>
            </a:extLst>
          </p:cNvPr>
          <p:cNvSpPr>
            <a:spLocks noGrp="1"/>
          </p:cNvSpPr>
          <p:nvPr>
            <p:ph type="subTitle" idx="1"/>
          </p:nvPr>
        </p:nvSpPr>
        <p:spPr>
          <a:xfrm>
            <a:off x="1283369" y="2515353"/>
            <a:ext cx="9144000" cy="1655762"/>
          </a:xfrm>
        </p:spPr>
        <p:txBody>
          <a:bodyPr/>
          <a:lstStyle/>
          <a:p>
            <a:r>
              <a:rPr lang="en-US" altLang="zh-CN" sz="2800" b="1" dirty="0">
                <a:latin typeface="Times New Roman" panose="02020603050405020304" pitchFamily="18" charset="0"/>
                <a:ea typeface="+mj-ea"/>
                <a:cs typeface="Times New Roman" panose="02020603050405020304" pitchFamily="18" charset="0"/>
              </a:rPr>
              <a:t>Sprint 1</a:t>
            </a:r>
          </a:p>
          <a:p>
            <a:endParaRPr lang="zh-CN" altLang="en-US" dirty="0"/>
          </a:p>
        </p:txBody>
      </p:sp>
    </p:spTree>
    <p:extLst>
      <p:ext uri="{BB962C8B-B14F-4D97-AF65-F5344CB8AC3E}">
        <p14:creationId xmlns:p14="http://schemas.microsoft.com/office/powerpoint/2010/main" val="316118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392C0-135F-40ED-A69D-B73FD8B6F270}"/>
              </a:ext>
            </a:extLst>
          </p:cNvPr>
          <p:cNvSpPr>
            <a:spLocks noGrp="1"/>
          </p:cNvSpPr>
          <p:nvPr>
            <p:ph type="title"/>
          </p:nvPr>
        </p:nvSpPr>
        <p:spPr>
          <a:xfrm>
            <a:off x="838200" y="365125"/>
            <a:ext cx="10515600" cy="1207001"/>
          </a:xfrm>
        </p:spPr>
        <p:txBody>
          <a:bodyPr>
            <a:normAutofit/>
          </a:bodyPr>
          <a:lstStyle/>
          <a:p>
            <a:r>
              <a:rPr lang="en-US" altLang="zh-CN" sz="3600" b="1" dirty="0">
                <a:latin typeface="Times New Roman" panose="02020603050405020304" pitchFamily="18" charset="0"/>
                <a:cs typeface="Times New Roman" panose="02020603050405020304" pitchFamily="18" charset="0"/>
              </a:rPr>
              <a:t>Technology Selection and reasons</a:t>
            </a:r>
            <a:br>
              <a:rPr lang="en-US" altLang="zh-CN" sz="3600" b="1" dirty="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3CE40EE-C215-4FB1-A5BC-E7322C8CCC6B}"/>
              </a:ext>
            </a:extLst>
          </p:cNvPr>
          <p:cNvSpPr>
            <a:spLocks noGrp="1"/>
          </p:cNvSpPr>
          <p:nvPr>
            <p:ph idx="1"/>
          </p:nvPr>
        </p:nvSpPr>
        <p:spPr>
          <a:xfrm>
            <a:off x="838200" y="1253331"/>
            <a:ext cx="10515600" cy="5239544"/>
          </a:xfrm>
        </p:spPr>
        <p:txBody>
          <a:bodyPr>
            <a:noAutofit/>
          </a:bodyPr>
          <a:lstStyle/>
          <a:p>
            <a:pPr marL="0" indent="0">
              <a:lnSpc>
                <a:spcPct val="150000"/>
              </a:lnSpc>
              <a:buNone/>
            </a:pPr>
            <a:r>
              <a:rPr lang="en-US" altLang="zh-CN" sz="1800" dirty="0">
                <a:latin typeface="Times New Roman" panose="02020603050405020304" pitchFamily="18" charset="0"/>
                <a:cs typeface="Times New Roman" panose="02020603050405020304" pitchFamily="18" charset="0"/>
              </a:rPr>
              <a:t>1. Python</a:t>
            </a:r>
          </a:p>
          <a:p>
            <a:pPr marL="0" indent="0">
              <a:lnSpc>
                <a:spcPct val="150000"/>
              </a:lnSpc>
              <a:buNone/>
            </a:pPr>
            <a:r>
              <a:rPr lang="en-US" altLang="zh-CN" sz="1800" dirty="0">
                <a:latin typeface="Times New Roman" panose="02020603050405020304" pitchFamily="18" charset="0"/>
                <a:cs typeface="Times New Roman" panose="02020603050405020304" pitchFamily="18" charset="0"/>
              </a:rPr>
              <a:t>We will use Python as our primary developing language and do the training part of the algorithm. The reason using Python is that it is widely-accessible language and the starting code provided by the competition is also written in Python. In addition, some sample exercises uploaded by other groups are also written in Python. It will be convenient for us, especially not having any machine-learning background, to learn from.</a:t>
            </a:r>
          </a:p>
          <a:p>
            <a:pPr marL="0" indent="0">
              <a:lnSpc>
                <a:spcPct val="150000"/>
              </a:lnSpc>
              <a:buNone/>
            </a:pPr>
            <a:r>
              <a:rPr lang="en-US" altLang="zh-CN" sz="1800" dirty="0">
                <a:latin typeface="Times New Roman" panose="02020603050405020304" pitchFamily="18" charset="0"/>
                <a:cs typeface="Times New Roman" panose="02020603050405020304" pitchFamily="18" charset="0"/>
              </a:rPr>
              <a:t>2. YouTube API</a:t>
            </a:r>
          </a:p>
          <a:p>
            <a:pPr marL="0" indent="0">
              <a:lnSpc>
                <a:spcPct val="150000"/>
              </a:lnSpc>
              <a:buNone/>
            </a:pPr>
            <a:r>
              <a:rPr lang="en-US" altLang="zh-CN" sz="1800" dirty="0">
                <a:latin typeface="Times New Roman" panose="02020603050405020304" pitchFamily="18" charset="0"/>
                <a:cs typeface="Times New Roman" panose="02020603050405020304" pitchFamily="18" charset="0"/>
              </a:rPr>
              <a:t>YouTube API will help us grab the existing videos with specific terms or labels on YouTube platform. It basically acts like Twitter API that we used for mini-project 1. We can, therefore, have some dataset to train and have some testing bench to verify. Since this competition is YouTube-based, it should be better to grab the source directly from where analysis needed.</a:t>
            </a:r>
          </a:p>
          <a:p>
            <a:pPr marL="514350" indent="-514350">
              <a:lnSpc>
                <a:spcPct val="150000"/>
              </a:lnSpc>
              <a:buFont typeface="+mj-lt"/>
              <a:buAutoNum type="arabicPeriod"/>
            </a:pP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375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C3BD19-A7C3-4DA2-BC2C-74F726C3277D}"/>
              </a:ext>
            </a:extLst>
          </p:cNvPr>
          <p:cNvSpPr>
            <a:spLocks noGrp="1"/>
          </p:cNvSpPr>
          <p:nvPr>
            <p:ph idx="1"/>
          </p:nvPr>
        </p:nvSpPr>
        <p:spPr>
          <a:xfrm>
            <a:off x="709863" y="439404"/>
            <a:ext cx="10515600" cy="1790449"/>
          </a:xfrm>
        </p:spPr>
        <p:txBody>
          <a:bodyPr>
            <a:normAutofit/>
          </a:bodyPr>
          <a:lstStyle/>
          <a:p>
            <a:pPr marL="0" indent="0">
              <a:lnSpc>
                <a:spcPct val="150000"/>
              </a:lnSpc>
              <a:buNone/>
            </a:pPr>
            <a:r>
              <a:rPr lang="en-US" altLang="zh-CN" sz="1800" dirty="0">
                <a:latin typeface="Times New Roman" panose="02020603050405020304" pitchFamily="18" charset="0"/>
                <a:cs typeface="Times New Roman" panose="02020603050405020304" pitchFamily="18" charset="0"/>
              </a:rPr>
              <a:t>3. YOLO frame-based object detection</a:t>
            </a:r>
          </a:p>
          <a:p>
            <a:pPr marL="0" indent="0">
              <a:lnSpc>
                <a:spcPct val="150000"/>
              </a:lnSpc>
              <a:buNone/>
            </a:pPr>
            <a:r>
              <a:rPr lang="en-US" altLang="zh-CN" sz="1800" dirty="0">
                <a:latin typeface="Times New Roman" panose="02020603050405020304" pitchFamily="18" charset="0"/>
                <a:cs typeface="Times New Roman" panose="02020603050405020304" pitchFamily="18" charset="0"/>
              </a:rPr>
              <a:t>YOLO is a type of open-source algorithm that everyone can develop their methods based on this frame. This will help us to build an object-detection-machine-learning-based system. We chose it because it is open-source.</a:t>
            </a:r>
          </a:p>
          <a:p>
            <a:endParaRPr lang="zh-CN" altLang="en-US" sz="3200" b="1" dirty="0">
              <a:latin typeface="Times New Roman" panose="02020603050405020304" pitchFamily="18" charset="0"/>
              <a:ea typeface="+mj-ea"/>
              <a:cs typeface="Times New Roman" panose="02020603050405020304" pitchFamily="18" charset="0"/>
            </a:endParaRPr>
          </a:p>
        </p:txBody>
      </p:sp>
      <p:sp>
        <p:nvSpPr>
          <p:cNvPr id="5" name="标题 1">
            <a:extLst>
              <a:ext uri="{FF2B5EF4-FFF2-40B4-BE49-F238E27FC236}">
                <a16:creationId xmlns:a16="http://schemas.microsoft.com/office/drawing/2014/main" id="{98BAF8F3-F169-433D-9E9B-883D54DBEC07}"/>
              </a:ext>
            </a:extLst>
          </p:cNvPr>
          <p:cNvSpPr txBox="1">
            <a:spLocks/>
          </p:cNvSpPr>
          <p:nvPr/>
        </p:nvSpPr>
        <p:spPr>
          <a:xfrm>
            <a:off x="838200" y="2304553"/>
            <a:ext cx="10515600"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Times New Roman" panose="02020603050405020304" pitchFamily="18" charset="0"/>
                <a:cs typeface="Times New Roman" panose="02020603050405020304" pitchFamily="18" charset="0"/>
              </a:rPr>
              <a:t>Test or verification programs</a:t>
            </a:r>
          </a:p>
          <a:p>
            <a:br>
              <a:rPr lang="en-US" altLang="zh-CN" sz="3600" b="1" dirty="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E2382A8C-B960-4F3F-9853-519D11980A73}"/>
              </a:ext>
            </a:extLst>
          </p:cNvPr>
          <p:cNvSpPr/>
          <p:nvPr/>
        </p:nvSpPr>
        <p:spPr>
          <a:xfrm>
            <a:off x="709863" y="3306950"/>
            <a:ext cx="8145380" cy="873572"/>
          </a:xfrm>
          <a:prstGeom prst="rect">
            <a:avLst/>
          </a:prstGeom>
        </p:spPr>
        <p:txBody>
          <a:bodyPr wrap="square">
            <a:spAutoFit/>
          </a:bodyPr>
          <a:lstStyle/>
          <a:p>
            <a:pPr>
              <a:lnSpc>
                <a:spcPct val="150000"/>
              </a:lnSpc>
            </a:pPr>
            <a:r>
              <a:rPr lang="en-US" altLang="zh-CN" dirty="0">
                <a:latin typeface="Times New Roman" panose="02020603050405020304" pitchFamily="18" charset="0"/>
                <a:cs typeface="Times New Roman" panose="02020603050405020304" pitchFamily="18" charset="0"/>
              </a:rPr>
              <a:t>We are still learning how to detect real time objects. </a:t>
            </a:r>
            <a:r>
              <a:rPr lang="en-US" altLang="zh-CN" dirty="0">
                <a:latin typeface="Times New Roman" panose="02020603050405020304" pitchFamily="18" charset="0"/>
                <a:cs typeface="Times New Roman" panose="02020603050405020304" pitchFamily="18" charset="0"/>
                <a:hlinkClick r:id="rId2"/>
              </a:rPr>
              <a:t>https://www.pyimagesearch.com/2018/11/12/yolo-object-detection-with-opencv/</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628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06B8C-7D30-404E-BF19-BC979EA3FB2A}"/>
              </a:ext>
            </a:extLst>
          </p:cNvPr>
          <p:cNvSpPr>
            <a:spLocks noGrp="1"/>
          </p:cNvSpPr>
          <p:nvPr>
            <p:ph type="title"/>
          </p:nvPr>
        </p:nvSpPr>
        <p:spPr/>
        <p:txBody>
          <a:bodyPr/>
          <a:lstStyle/>
          <a:p>
            <a:pPr algn="ctr"/>
            <a:r>
              <a:rPr lang="en-US" altLang="zh-CN" sz="3600" b="1" dirty="0">
                <a:latin typeface="Times New Roman" panose="02020603050405020304" pitchFamily="18" charset="0"/>
                <a:cs typeface="Times New Roman" panose="02020603050405020304" pitchFamily="18" charset="0"/>
              </a:rPr>
              <a:t>Product Mission</a:t>
            </a:r>
            <a:br>
              <a:rPr lang="en-US" altLang="zh-CN" b="1" dirty="0"/>
            </a:b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161DD54A-CF75-4251-B0A0-9AB843D85B9E}"/>
              </a:ext>
            </a:extLst>
          </p:cNvPr>
          <p:cNvSpPr>
            <a:spLocks noGrp="1"/>
          </p:cNvSpPr>
          <p:nvPr>
            <p:ph idx="1"/>
          </p:nvPr>
        </p:nvSpPr>
        <p:spPr>
          <a:xfrm>
            <a:off x="838200" y="1253331"/>
            <a:ext cx="10515600" cy="4351338"/>
          </a:xfrm>
        </p:spPr>
        <p:txBody>
          <a:bodyPr>
            <a:normAutofit fontScale="92500"/>
          </a:bodyPr>
          <a:lstStyle/>
          <a:p>
            <a:pPr marL="0" indent="0">
              <a:lnSpc>
                <a:spcPct val="150000"/>
              </a:lnSpc>
              <a:buNone/>
            </a:pPr>
            <a:r>
              <a:rPr lang="en-US" altLang="zh-CN" dirty="0">
                <a:latin typeface="Times New Roman" panose="02020603050405020304" pitchFamily="18" charset="0"/>
                <a:cs typeface="Times New Roman" panose="02020603050405020304" pitchFamily="18" charset="0"/>
              </a:rPr>
              <a:t>This product aims to help users search for certain elements within a video quickly, efficiently and correctly. The topic, hashtags, subtitles are the literal keys for searching while the images, screenshots may also contain desired results in graphical format. Digging out the information stored in a video which has no literal description to look up is our primary goal. Once the product is completed, the results after searching is going to be more related to the keywords users entered with the timing indicator installed.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272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B2FC2E-E5E5-4AC6-8894-424E2D291718}"/>
              </a:ext>
            </a:extLst>
          </p:cNvPr>
          <p:cNvSpPr>
            <a:spLocks noGrp="1"/>
          </p:cNvSpPr>
          <p:nvPr>
            <p:ph type="title"/>
          </p:nvPr>
        </p:nvSpPr>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Target User(s)</a:t>
            </a:r>
            <a:br>
              <a:rPr lang="en-US" altLang="zh-CN" sz="3600" b="1" dirty="0"/>
            </a:br>
            <a:endParaRPr lang="zh-CN" altLang="en-US" sz="3600" dirty="0"/>
          </a:p>
        </p:txBody>
      </p:sp>
      <p:sp>
        <p:nvSpPr>
          <p:cNvPr id="3" name="内容占位符 2">
            <a:extLst>
              <a:ext uri="{FF2B5EF4-FFF2-40B4-BE49-F238E27FC236}">
                <a16:creationId xmlns:a16="http://schemas.microsoft.com/office/drawing/2014/main" id="{59EF9136-669C-4640-83BB-60FF2724BA9C}"/>
              </a:ext>
            </a:extLst>
          </p:cNvPr>
          <p:cNvSpPr>
            <a:spLocks noGrp="1"/>
          </p:cNvSpPr>
          <p:nvPr>
            <p:ph idx="1"/>
          </p:nvPr>
        </p:nvSpPr>
        <p:spPr/>
        <p:txBody>
          <a:bodyPr>
            <a:normAutofit/>
          </a:bodyPr>
          <a:lstStyle/>
          <a:p>
            <a:pPr marL="514350" indent="-514350">
              <a:lnSpc>
                <a:spcPct val="250000"/>
              </a:lnSpc>
              <a:buFont typeface="+mj-lt"/>
              <a:buAutoNum type="arabicPeriod"/>
            </a:pPr>
            <a:r>
              <a:rPr lang="en-US" altLang="zh-CN" sz="2600" dirty="0">
                <a:latin typeface="Times New Roman" panose="02020603050405020304" pitchFamily="18" charset="0"/>
                <a:cs typeface="Times New Roman" panose="02020603050405020304" pitchFamily="18" charset="0"/>
              </a:rPr>
              <a:t>General public</a:t>
            </a:r>
          </a:p>
          <a:p>
            <a:pPr marL="514350" indent="-514350">
              <a:lnSpc>
                <a:spcPct val="250000"/>
              </a:lnSpc>
              <a:buFont typeface="+mj-lt"/>
              <a:buAutoNum type="arabicPeriod"/>
            </a:pPr>
            <a:r>
              <a:rPr lang="en-US" altLang="zh-CN" sz="2600" dirty="0">
                <a:latin typeface="Times New Roman" panose="02020603050405020304" pitchFamily="18" charset="0"/>
                <a:cs typeface="Times New Roman" panose="02020603050405020304" pitchFamily="18" charset="0"/>
              </a:rPr>
              <a:t>Researchers </a:t>
            </a:r>
          </a:p>
          <a:p>
            <a:pPr marL="514350" indent="-514350">
              <a:lnSpc>
                <a:spcPct val="250000"/>
              </a:lnSpc>
              <a:buFont typeface="+mj-lt"/>
              <a:buAutoNum type="arabicPeriod"/>
            </a:pPr>
            <a:r>
              <a:rPr lang="en-US" altLang="zh-CN" sz="2600" dirty="0">
                <a:latin typeface="Times New Roman" panose="02020603050405020304" pitchFamily="18" charset="0"/>
                <a:cs typeface="Times New Roman" panose="02020603050405020304" pitchFamily="18" charset="0"/>
              </a:rPr>
              <a:t>Merchants</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43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431F9-A865-44D7-99E5-A6F9D8607F30}"/>
              </a:ext>
            </a:extLst>
          </p:cNvPr>
          <p:cNvSpPr>
            <a:spLocks noGrp="1"/>
          </p:cNvSpPr>
          <p:nvPr>
            <p:ph type="title"/>
          </p:nvPr>
        </p:nvSpPr>
        <p:spPr/>
        <p:txBody>
          <a:bodyPr/>
          <a:lstStyle/>
          <a:p>
            <a:pPr algn="ctr"/>
            <a:r>
              <a:rPr lang="en-US" altLang="zh-CN" sz="3600" b="1" dirty="0">
                <a:latin typeface="Times New Roman" panose="02020603050405020304" pitchFamily="18" charset="0"/>
                <a:cs typeface="Times New Roman" panose="02020603050405020304" pitchFamily="18" charset="0"/>
              </a:rPr>
              <a:t>User Stories</a:t>
            </a:r>
            <a:br>
              <a:rPr lang="en-US" altLang="zh-CN" b="1" dirty="0"/>
            </a:br>
            <a:endParaRPr lang="zh-CN" altLang="en-US" dirty="0"/>
          </a:p>
        </p:txBody>
      </p:sp>
      <p:sp>
        <p:nvSpPr>
          <p:cNvPr id="3" name="内容占位符 2">
            <a:extLst>
              <a:ext uri="{FF2B5EF4-FFF2-40B4-BE49-F238E27FC236}">
                <a16:creationId xmlns:a16="http://schemas.microsoft.com/office/drawing/2014/main" id="{3F98D4C3-3E27-4D59-BC27-08778177B824}"/>
              </a:ext>
            </a:extLst>
          </p:cNvPr>
          <p:cNvSpPr>
            <a:spLocks noGrp="1"/>
          </p:cNvSpPr>
          <p:nvPr>
            <p:ph idx="1"/>
          </p:nvPr>
        </p:nvSpPr>
        <p:spPr>
          <a:xfrm>
            <a:off x="838200" y="1253331"/>
            <a:ext cx="10515600" cy="4351338"/>
          </a:xfrm>
        </p:spPr>
        <p:txBody>
          <a:bodyPr>
            <a:noAutofit/>
          </a:bodyPr>
          <a:lstStyle/>
          <a:p>
            <a:pPr>
              <a:lnSpc>
                <a:spcPct val="150000"/>
              </a:lnSpc>
            </a:pPr>
            <a:r>
              <a:rPr lang="en-US" altLang="zh-CN" sz="1800" dirty="0">
                <a:latin typeface="Times New Roman" panose="02020603050405020304" pitchFamily="18" charset="0"/>
                <a:cs typeface="Times New Roman" panose="02020603050405020304" pitchFamily="18" charset="0"/>
              </a:rPr>
              <a:t>I, the general public, would like to have more accurate searching results even in non-literal format.</a:t>
            </a:r>
          </a:p>
          <a:p>
            <a:pPr>
              <a:lnSpc>
                <a:spcPct val="150000"/>
              </a:lnSpc>
            </a:pPr>
            <a:r>
              <a:rPr lang="en-US" altLang="zh-CN" sz="1800" dirty="0">
                <a:latin typeface="Times New Roman" panose="02020603050405020304" pitchFamily="18" charset="0"/>
                <a:cs typeface="Times New Roman" panose="02020603050405020304" pitchFamily="18" charset="0"/>
              </a:rPr>
              <a:t>I, the general public, would like to have timing indicator jumps to the direct results I want in a video.</a:t>
            </a:r>
          </a:p>
          <a:p>
            <a:pPr>
              <a:lnSpc>
                <a:spcPct val="150000"/>
              </a:lnSpc>
            </a:pPr>
            <a:r>
              <a:rPr lang="en-US" altLang="zh-CN" sz="1800" dirty="0">
                <a:latin typeface="Times New Roman" panose="02020603050405020304" pitchFamily="18" charset="0"/>
                <a:cs typeface="Times New Roman" panose="02020603050405020304" pitchFamily="18" charset="0"/>
              </a:rPr>
              <a:t>I, the researchers, would like to collect the searching data and then analyze the which part of the video is more valuable to users in general.</a:t>
            </a:r>
          </a:p>
          <a:p>
            <a:pPr>
              <a:lnSpc>
                <a:spcPct val="150000"/>
              </a:lnSpc>
            </a:pPr>
            <a:r>
              <a:rPr lang="en-US" altLang="zh-CN" sz="1800" dirty="0">
                <a:latin typeface="Times New Roman" panose="02020603050405020304" pitchFamily="18" charset="0"/>
                <a:cs typeface="Times New Roman" panose="02020603050405020304" pitchFamily="18" charset="0"/>
              </a:rPr>
              <a:t>I, the merchants, would like to know when to advertise my product in the video based on collected data.</a:t>
            </a:r>
          </a:p>
          <a:p>
            <a:pPr>
              <a:lnSpc>
                <a:spcPct val="150000"/>
              </a:lnSpc>
            </a:pPr>
            <a:r>
              <a:rPr lang="en-US" altLang="zh-CN" sz="1800" dirty="0">
                <a:latin typeface="Times New Roman" panose="02020603050405020304" pitchFamily="18" charset="0"/>
                <a:cs typeface="Times New Roman" panose="02020603050405020304" pitchFamily="18" charset="0"/>
              </a:rPr>
              <a:t>I, the researcher, should be able to get a result with at least 70% accuracy from this model.</a:t>
            </a:r>
          </a:p>
          <a:p>
            <a:pPr>
              <a:lnSpc>
                <a:spcPct val="150000"/>
              </a:lnSpc>
            </a:pPr>
            <a:r>
              <a:rPr lang="en-US" altLang="zh-CN" sz="1800" dirty="0">
                <a:latin typeface="Times New Roman" panose="02020603050405020304" pitchFamily="18" charset="0"/>
                <a:cs typeface="Times New Roman" panose="02020603050405020304" pitchFamily="18" charset="0"/>
              </a:rPr>
              <a:t>I, the researcher, should be able to receive the source code of this model so that I can improve it.</a:t>
            </a:r>
          </a:p>
          <a:p>
            <a:pPr>
              <a:lnSpc>
                <a:spcPct val="150000"/>
              </a:lnSpc>
            </a:pPr>
            <a:r>
              <a:rPr lang="en-US" altLang="zh-CN" sz="1800" dirty="0">
                <a:latin typeface="Times New Roman" panose="02020603050405020304" pitchFamily="18" charset="0"/>
                <a:cs typeface="Times New Roman" panose="02020603050405020304" pitchFamily="18" charset="0"/>
              </a:rPr>
              <a:t>I, the general public, should be able to know the duration of the moments I want in the video.</a:t>
            </a:r>
          </a:p>
          <a:p>
            <a:pPr>
              <a:lnSpc>
                <a:spcPct val="150000"/>
              </a:lnSpc>
            </a:pPr>
            <a:r>
              <a:rPr lang="en-US" altLang="zh-CN" sz="1800" dirty="0">
                <a:latin typeface="Times New Roman" panose="02020603050405020304" pitchFamily="18" charset="0"/>
                <a:cs typeface="Times New Roman" panose="02020603050405020304" pitchFamily="18" charset="0"/>
              </a:rPr>
              <a:t>I, the merchants and researchers, would like to know the most popular keywords for searching recently.</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65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1A0DF-F95E-41E5-8248-B0CB68D05556}"/>
              </a:ext>
            </a:extLst>
          </p:cNvPr>
          <p:cNvSpPr>
            <a:spLocks noGrp="1"/>
          </p:cNvSpPr>
          <p:nvPr>
            <p:ph type="title"/>
          </p:nvPr>
        </p:nvSpPr>
        <p:spPr>
          <a:xfrm>
            <a:off x="838200" y="387548"/>
            <a:ext cx="10515600" cy="1325563"/>
          </a:xfrm>
        </p:spPr>
        <p:txBody>
          <a:bodyPr/>
          <a:lstStyle/>
          <a:p>
            <a:pPr algn="ctr"/>
            <a:r>
              <a:rPr lang="en-US" altLang="zh-CN" sz="3600" b="1" dirty="0">
                <a:latin typeface="Times New Roman" panose="02020603050405020304" pitchFamily="18" charset="0"/>
                <a:cs typeface="Times New Roman" panose="02020603050405020304" pitchFamily="18" charset="0"/>
              </a:rPr>
              <a:t>MVP</a:t>
            </a:r>
            <a:br>
              <a:rPr lang="en-US" altLang="zh-CN" b="1" dirty="0"/>
            </a:br>
            <a:endParaRPr lang="zh-CN" altLang="en-US" dirty="0"/>
          </a:p>
        </p:txBody>
      </p:sp>
      <p:sp>
        <p:nvSpPr>
          <p:cNvPr id="3" name="内容占位符 2">
            <a:extLst>
              <a:ext uri="{FF2B5EF4-FFF2-40B4-BE49-F238E27FC236}">
                <a16:creationId xmlns:a16="http://schemas.microsoft.com/office/drawing/2014/main" id="{3A0B0436-4559-46BF-8D55-54CF383B7D7D}"/>
              </a:ext>
            </a:extLst>
          </p:cNvPr>
          <p:cNvSpPr>
            <a:spLocks noGrp="1"/>
          </p:cNvSpPr>
          <p:nvPr>
            <p:ph idx="1"/>
          </p:nvPr>
        </p:nvSpPr>
        <p:spPr>
          <a:xfrm>
            <a:off x="838200" y="1264139"/>
            <a:ext cx="10515600" cy="1325563"/>
          </a:xfrm>
        </p:spPr>
        <p:txBody>
          <a:bodyPr>
            <a:normAutofit/>
          </a:bodyPr>
          <a:lstStyle/>
          <a:p>
            <a:pPr marL="0" indent="0">
              <a:lnSpc>
                <a:spcPct val="150000"/>
              </a:lnSpc>
              <a:buNone/>
            </a:pPr>
            <a:r>
              <a:rPr lang="en-US" altLang="zh-CN" sz="2600" dirty="0">
                <a:latin typeface="Times New Roman" panose="02020603050405020304" pitchFamily="18" charset="0"/>
                <a:cs typeface="Times New Roman" panose="02020603050405020304" pitchFamily="18" charset="0"/>
              </a:rPr>
              <a:t>Find out the information stored in non-literal format such as videos or photos which may be related to the keywords provided by users.</a:t>
            </a:r>
            <a:endParaRPr lang="zh-CN" altLang="en-US" sz="2600" dirty="0">
              <a:latin typeface="Times New Roman" panose="02020603050405020304" pitchFamily="18" charset="0"/>
              <a:cs typeface="Times New Roman" panose="02020603050405020304" pitchFamily="18" charset="0"/>
            </a:endParaRPr>
          </a:p>
        </p:txBody>
      </p:sp>
      <p:sp>
        <p:nvSpPr>
          <p:cNvPr id="4" name="标题 1">
            <a:extLst>
              <a:ext uri="{FF2B5EF4-FFF2-40B4-BE49-F238E27FC236}">
                <a16:creationId xmlns:a16="http://schemas.microsoft.com/office/drawing/2014/main" id="{CAEB8C80-BC41-47C1-A7ED-3431D83E174B}"/>
              </a:ext>
            </a:extLst>
          </p:cNvPr>
          <p:cNvSpPr txBox="1">
            <a:spLocks/>
          </p:cNvSpPr>
          <p:nvPr/>
        </p:nvSpPr>
        <p:spPr>
          <a:xfrm>
            <a:off x="838200" y="2999624"/>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Times New Roman" panose="02020603050405020304" pitchFamily="18" charset="0"/>
                <a:cs typeface="Times New Roman" panose="02020603050405020304" pitchFamily="18" charset="0"/>
              </a:rPr>
              <a:t>User Interface Design</a:t>
            </a:r>
          </a:p>
          <a:p>
            <a:pPr algn="ctr"/>
            <a:br>
              <a:rPr lang="en-US" altLang="zh-CN" sz="3600" b="1" dirty="0">
                <a:latin typeface="Times New Roman" panose="02020603050405020304" pitchFamily="18" charset="0"/>
                <a:cs typeface="Times New Roman" panose="02020603050405020304" pitchFamily="18" charset="0"/>
              </a:rPr>
            </a:br>
            <a:endParaRPr lang="zh-CN" altLang="en-US" sz="3600" dirty="0">
              <a:latin typeface="Times New Roman" panose="02020603050405020304" pitchFamily="18" charset="0"/>
              <a:cs typeface="Times New Roman" panose="02020603050405020304" pitchFamily="18" charset="0"/>
            </a:endParaRPr>
          </a:p>
        </p:txBody>
      </p:sp>
      <p:sp>
        <p:nvSpPr>
          <p:cNvPr id="5" name="内容占位符 2">
            <a:extLst>
              <a:ext uri="{FF2B5EF4-FFF2-40B4-BE49-F238E27FC236}">
                <a16:creationId xmlns:a16="http://schemas.microsoft.com/office/drawing/2014/main" id="{D828DE4F-8433-4BBE-91DC-6BAEA9FEAEAF}"/>
              </a:ext>
            </a:extLst>
          </p:cNvPr>
          <p:cNvSpPr txBox="1">
            <a:spLocks/>
          </p:cNvSpPr>
          <p:nvPr/>
        </p:nvSpPr>
        <p:spPr>
          <a:xfrm>
            <a:off x="838200" y="3892257"/>
            <a:ext cx="10515600" cy="132556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3100" dirty="0">
                <a:latin typeface="Times New Roman" panose="02020603050405020304" pitchFamily="18" charset="0"/>
                <a:cs typeface="Times New Roman" panose="02020603050405020304" pitchFamily="18" charset="0"/>
              </a:rPr>
              <a:t>It should have a place for users to enter the keywords and output the results containing the timing indicator for every possibly related video listed.</a:t>
            </a:r>
            <a:endParaRPr lang="zh-CN" altLang="en-US"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34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4F0E8-1C5C-4151-B695-C46D695C8CBE}"/>
              </a:ext>
            </a:extLst>
          </p:cNvPr>
          <p:cNvSpPr>
            <a:spLocks noGrp="1"/>
          </p:cNvSpPr>
          <p:nvPr>
            <p:ph type="title"/>
          </p:nvPr>
        </p:nvSpPr>
        <p:spPr/>
        <p:txBody>
          <a:bodyPr/>
          <a:lstStyle/>
          <a:p>
            <a:pPr algn="ctr"/>
            <a:r>
              <a:rPr lang="en-US" altLang="zh-CN" sz="3600" b="1" dirty="0">
                <a:latin typeface="Times New Roman" panose="02020603050405020304" pitchFamily="18" charset="0"/>
                <a:cs typeface="Times New Roman" panose="02020603050405020304" pitchFamily="18" charset="0"/>
              </a:rPr>
              <a:t>Existing similar products</a:t>
            </a:r>
            <a:br>
              <a:rPr lang="en-US" altLang="zh-CN" b="1" dirty="0"/>
            </a:br>
            <a:endParaRPr lang="zh-CN" altLang="en-US" dirty="0"/>
          </a:p>
        </p:txBody>
      </p:sp>
      <p:sp>
        <p:nvSpPr>
          <p:cNvPr id="3" name="内容占位符 2">
            <a:extLst>
              <a:ext uri="{FF2B5EF4-FFF2-40B4-BE49-F238E27FC236}">
                <a16:creationId xmlns:a16="http://schemas.microsoft.com/office/drawing/2014/main" id="{40FD4C34-B030-46BE-8731-1EAA72BA2E0A}"/>
              </a:ext>
            </a:extLst>
          </p:cNvPr>
          <p:cNvSpPr>
            <a:spLocks noGrp="1"/>
          </p:cNvSpPr>
          <p:nvPr>
            <p:ph idx="1"/>
          </p:nvPr>
        </p:nvSpPr>
        <p:spPr/>
        <p:txBody>
          <a:bodyPr>
            <a:normAutofit/>
          </a:bodyPr>
          <a:lstStyle/>
          <a:p>
            <a:pPr marL="0" indent="0">
              <a:lnSpc>
                <a:spcPct val="150000"/>
              </a:lnSpc>
              <a:buNone/>
            </a:pPr>
            <a:r>
              <a:rPr lang="en-US" altLang="zh-CN" sz="2600" dirty="0">
                <a:latin typeface="Times New Roman" panose="02020603050405020304" pitchFamily="18" charset="0"/>
                <a:cs typeface="Times New Roman" panose="02020603050405020304" pitchFamily="18" charset="0"/>
              </a:rPr>
              <a:t>The YOLO detection system: It's easy to process images, it runs a convolutional network on the image and thresholds the resulting detections by the module's confidence. It can predict what objects are present and where they are. Benefits: extremely fast, high precision, reasons globally about the image when making predictions. </a:t>
            </a:r>
            <a:r>
              <a:rPr lang="en-US" altLang="zh-CN" sz="2600" dirty="0">
                <a:latin typeface="Times New Roman" panose="02020603050405020304" pitchFamily="18" charset="0"/>
                <a:cs typeface="Times New Roman" panose="02020603050405020304" pitchFamily="18" charset="0"/>
                <a:hlinkClick r:id="rId2"/>
              </a:rPr>
              <a:t>https://pjreddie.com/darknet/yolo/</a:t>
            </a: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4491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52EEB-3F8F-4D71-8ED3-4E26A78F4B36}"/>
              </a:ext>
            </a:extLst>
          </p:cNvPr>
          <p:cNvSpPr>
            <a:spLocks noGrp="1"/>
          </p:cNvSpPr>
          <p:nvPr>
            <p:ph type="title"/>
          </p:nvPr>
        </p:nvSpPr>
        <p:spPr/>
        <p:txBody>
          <a:bodyPr/>
          <a:lstStyle/>
          <a:p>
            <a:pPr algn="ctr"/>
            <a:r>
              <a:rPr lang="en-US" altLang="zh-CN" sz="3600" b="1" dirty="0">
                <a:latin typeface="Times New Roman" panose="02020603050405020304" pitchFamily="18" charset="0"/>
                <a:cs typeface="Times New Roman" panose="02020603050405020304" pitchFamily="18" charset="0"/>
              </a:rPr>
              <a:t>Patent Analysis</a:t>
            </a:r>
            <a:br>
              <a:rPr lang="en-US" altLang="zh-CN" b="1" dirty="0"/>
            </a:br>
            <a:endParaRPr lang="zh-CN" altLang="en-US" dirty="0"/>
          </a:p>
        </p:txBody>
      </p:sp>
      <p:sp>
        <p:nvSpPr>
          <p:cNvPr id="3" name="内容占位符 2">
            <a:extLst>
              <a:ext uri="{FF2B5EF4-FFF2-40B4-BE49-F238E27FC236}">
                <a16:creationId xmlns:a16="http://schemas.microsoft.com/office/drawing/2014/main" id="{107F12C2-A3E5-4DFB-BD28-D3D82C9C81EF}"/>
              </a:ext>
            </a:extLst>
          </p:cNvPr>
          <p:cNvSpPr>
            <a:spLocks noGrp="1"/>
          </p:cNvSpPr>
          <p:nvPr>
            <p:ph idx="1"/>
          </p:nvPr>
        </p:nvSpPr>
        <p:spPr/>
        <p:txBody>
          <a:bodyPr>
            <a:normAutofit fontScale="92500" lnSpcReduction="10000"/>
          </a:bodyPr>
          <a:lstStyle/>
          <a:p>
            <a:r>
              <a:rPr lang="en-US" altLang="zh-CN" sz="2600" dirty="0">
                <a:latin typeface="Times New Roman" panose="02020603050405020304" pitchFamily="18" charset="0"/>
                <a:cs typeface="Times New Roman" panose="02020603050405020304" pitchFamily="18" charset="0"/>
              </a:rPr>
              <a:t>CN107247956A-Fast target detection method based on grid judgment</a:t>
            </a:r>
          </a:p>
          <a:p>
            <a:pPr marL="0" indent="0">
              <a:lnSpc>
                <a:spcPct val="150000"/>
              </a:lnSpc>
              <a:buNone/>
            </a:pPr>
            <a:r>
              <a:rPr lang="en-US" altLang="zh-CN" sz="2000" dirty="0">
                <a:latin typeface="Times New Roman" panose="02020603050405020304" pitchFamily="18" charset="0"/>
                <a:cs typeface="Times New Roman" panose="02020603050405020304" pitchFamily="18" charset="0"/>
              </a:rPr>
              <a:t>The invention discloses a fast target detection method based on grid judgment. The method comprises the following steps:</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S1. Gridding an image.</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S2. Extracting the features of the grid areas.</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S3. Judging and merging the grids: first, judging whether each grid belongs to a specified target object according to a regression model trained in advance, and then, merging the grids into an initial object window according to the object category to which each grid belongs.</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S4. Carrying out bounding-box regression on the initial object window through a bounding-box regression method. The accuracy and speed of target detection can both be ensured.</a:t>
            </a:r>
          </a:p>
          <a:p>
            <a:endParaRPr lang="zh-CN" altLang="en-US" dirty="0"/>
          </a:p>
        </p:txBody>
      </p:sp>
    </p:spTree>
    <p:extLst>
      <p:ext uri="{BB962C8B-B14F-4D97-AF65-F5344CB8AC3E}">
        <p14:creationId xmlns:p14="http://schemas.microsoft.com/office/powerpoint/2010/main" val="2925789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6ACA1C2-9709-4E54-BDF9-A1C88AAFD85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latin typeface="Times New Roman" panose="02020603050405020304" pitchFamily="18" charset="0"/>
                <a:cs typeface="Times New Roman" panose="02020603050405020304" pitchFamily="18" charset="0"/>
              </a:rPr>
              <a:t>Patent Analysis</a:t>
            </a:r>
            <a:br>
              <a:rPr lang="en-US" altLang="zh-CN" b="1" dirty="0"/>
            </a:br>
            <a:endParaRPr lang="zh-CN" altLang="en-US" dirty="0"/>
          </a:p>
        </p:txBody>
      </p:sp>
      <p:sp>
        <p:nvSpPr>
          <p:cNvPr id="5" name="内容占位符 2">
            <a:extLst>
              <a:ext uri="{FF2B5EF4-FFF2-40B4-BE49-F238E27FC236}">
                <a16:creationId xmlns:a16="http://schemas.microsoft.com/office/drawing/2014/main" id="{F01F7A7C-A337-4AB1-B5C6-E062EFA9211B}"/>
              </a:ext>
            </a:extLst>
          </p:cNvPr>
          <p:cNvSpPr txBox="1">
            <a:spLocks/>
          </p:cNvSpPr>
          <p:nvPr/>
        </p:nvSpPr>
        <p:spPr>
          <a:xfrm>
            <a:off x="990600" y="1978025"/>
            <a:ext cx="10515600"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Times New Roman" panose="02020603050405020304" pitchFamily="18" charset="0"/>
                <a:cs typeface="Times New Roman" panose="02020603050405020304" pitchFamily="18" charset="0"/>
              </a:rPr>
              <a:t>CN106886795A-Object identification method based on substantial object in image</a:t>
            </a:r>
          </a:p>
          <a:p>
            <a:pPr marL="0" indent="0">
              <a:lnSpc>
                <a:spcPct val="150000"/>
              </a:lnSpc>
              <a:buNone/>
            </a:pPr>
            <a:r>
              <a:rPr lang="en-US" altLang="zh-CN" sz="1900" dirty="0">
                <a:latin typeface="Times New Roman" panose="02020603050405020304" pitchFamily="18" charset="0"/>
                <a:cs typeface="Times New Roman" panose="02020603050405020304" pitchFamily="18" charset="0"/>
              </a:rPr>
              <a:t>The invention relates to an object identification method based on a substantial object in an image. The method comprises that in a training process, a classification database which comprises first characteristic vectors for describing objects is established; and in an identification process, a picture including objects is input to a deep convolutional neural network, and divided into M*M grids, each grid predicts N candidate frames to obtain the probability that objects exist in the frame, when the object probability is greater than or equivalent to a predetermined threshold, the candidate frame is selected as a first effective candidate frame, an image of the first effective candidate frame is input to a classified neural network to obtain a second characteristic vector, and a k nearest neighbor (KNN) classification algorithm is executed to obtain a class of the object on the basis of the second and first characteristic vectors and the classification database.</a:t>
            </a:r>
            <a:endParaRPr lang="zh-CN" alt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909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B49E2-87C9-4D58-A8F5-A80A777F356A}"/>
              </a:ext>
            </a:extLst>
          </p:cNvPr>
          <p:cNvSpPr>
            <a:spLocks noGrp="1"/>
          </p:cNvSpPr>
          <p:nvPr>
            <p:ph type="title"/>
          </p:nvPr>
        </p:nvSpPr>
        <p:spPr/>
        <p:txBody>
          <a:bodyPr/>
          <a:lstStyle/>
          <a:p>
            <a:pPr algn="ctr"/>
            <a:r>
              <a:rPr lang="en-US" altLang="zh-CN" sz="3600" b="1" dirty="0">
                <a:latin typeface="Times New Roman" panose="02020603050405020304" pitchFamily="18" charset="0"/>
                <a:cs typeface="Times New Roman" panose="02020603050405020304" pitchFamily="18" charset="0"/>
              </a:rPr>
              <a:t>System</a:t>
            </a:r>
            <a:r>
              <a:rPr lang="en-US" altLang="zh-CN" b="1" dirty="0"/>
              <a:t> </a:t>
            </a:r>
            <a:r>
              <a:rPr lang="en-US" altLang="zh-CN" sz="3600" b="1" dirty="0">
                <a:latin typeface="Times New Roman" panose="02020603050405020304" pitchFamily="18" charset="0"/>
                <a:cs typeface="Times New Roman" panose="02020603050405020304" pitchFamily="18" charset="0"/>
              </a:rPr>
              <a:t>Design</a:t>
            </a:r>
            <a:br>
              <a:rPr lang="en-US" altLang="zh-CN" b="1" dirty="0"/>
            </a:br>
            <a:endParaRPr lang="zh-CN" altLang="en-US" dirty="0"/>
          </a:p>
        </p:txBody>
      </p:sp>
      <p:sp>
        <p:nvSpPr>
          <p:cNvPr id="4" name="矩形 3">
            <a:extLst>
              <a:ext uri="{FF2B5EF4-FFF2-40B4-BE49-F238E27FC236}">
                <a16:creationId xmlns:a16="http://schemas.microsoft.com/office/drawing/2014/main" id="{C9D387C1-DAF6-4F6B-B80A-8DBE858FF483}"/>
              </a:ext>
            </a:extLst>
          </p:cNvPr>
          <p:cNvSpPr/>
          <p:nvPr/>
        </p:nvSpPr>
        <p:spPr>
          <a:xfrm>
            <a:off x="481263" y="2943203"/>
            <a:ext cx="1925053" cy="97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User</a:t>
            </a:r>
            <a:endParaRPr lang="zh-CN" altLang="en-US" sz="28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C5E455E-3892-4E3D-8505-C072F60486F2}"/>
              </a:ext>
            </a:extLst>
          </p:cNvPr>
          <p:cNvSpPr/>
          <p:nvPr/>
        </p:nvSpPr>
        <p:spPr>
          <a:xfrm>
            <a:off x="3465094" y="2943203"/>
            <a:ext cx="1925053" cy="97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Interface</a:t>
            </a:r>
            <a:endParaRPr lang="zh-CN" altLang="en-US" sz="28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39D57EA4-BF29-43B8-BACA-85DD77EC958C}"/>
              </a:ext>
            </a:extLst>
          </p:cNvPr>
          <p:cNvSpPr/>
          <p:nvPr/>
        </p:nvSpPr>
        <p:spPr>
          <a:xfrm>
            <a:off x="6793832" y="1781287"/>
            <a:ext cx="1925053" cy="97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Training</a:t>
            </a:r>
            <a:r>
              <a:rPr lang="en-US" altLang="zh-CN" dirty="0"/>
              <a:t> </a:t>
            </a:r>
            <a:r>
              <a:rPr lang="en-US" altLang="zh-CN" sz="2800" dirty="0">
                <a:latin typeface="Times New Roman" panose="02020603050405020304" pitchFamily="18" charset="0"/>
                <a:cs typeface="Times New Roman" panose="02020603050405020304" pitchFamily="18" charset="0"/>
              </a:rPr>
              <a:t>Algorithm</a:t>
            </a:r>
            <a:endParaRPr lang="zh-CN" altLang="en-US" sz="28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5BF50B4C-C6FF-4C93-8D64-C46215B39712}"/>
              </a:ext>
            </a:extLst>
          </p:cNvPr>
          <p:cNvSpPr/>
          <p:nvPr/>
        </p:nvSpPr>
        <p:spPr>
          <a:xfrm>
            <a:off x="6793832" y="4105121"/>
            <a:ext cx="1925053" cy="97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Suggest</a:t>
            </a:r>
            <a:r>
              <a:rPr lang="en-US" altLang="zh-CN" dirty="0"/>
              <a:t> </a:t>
            </a:r>
            <a:r>
              <a:rPr lang="en-US" altLang="zh-CN" sz="2800" dirty="0">
                <a:latin typeface="Times New Roman" panose="02020603050405020304" pitchFamily="18" charset="0"/>
                <a:cs typeface="Times New Roman" panose="02020603050405020304" pitchFamily="18" charset="0"/>
              </a:rPr>
              <a:t>Results</a:t>
            </a:r>
            <a:endParaRPr lang="zh-CN" altLang="en-US" sz="28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F78C32AD-EF20-4E6D-8432-E453D3B665BC}"/>
              </a:ext>
            </a:extLst>
          </p:cNvPr>
          <p:cNvSpPr/>
          <p:nvPr/>
        </p:nvSpPr>
        <p:spPr>
          <a:xfrm>
            <a:off x="9785684" y="2943203"/>
            <a:ext cx="1925053" cy="97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Dataset</a:t>
            </a:r>
            <a:endParaRPr lang="zh-CN" altLang="en-US" sz="2800" dirty="0">
              <a:latin typeface="Times New Roman" panose="02020603050405020304" pitchFamily="18" charset="0"/>
              <a:cs typeface="Times New Roman" panose="02020603050405020304" pitchFamily="18" charset="0"/>
            </a:endParaRPr>
          </a:p>
        </p:txBody>
      </p:sp>
      <p:sp>
        <p:nvSpPr>
          <p:cNvPr id="9" name="箭头: 右 8">
            <a:extLst>
              <a:ext uri="{FF2B5EF4-FFF2-40B4-BE49-F238E27FC236}">
                <a16:creationId xmlns:a16="http://schemas.microsoft.com/office/drawing/2014/main" id="{8136371D-40BC-439A-9526-30DADA0A1D4D}"/>
              </a:ext>
            </a:extLst>
          </p:cNvPr>
          <p:cNvSpPr/>
          <p:nvPr/>
        </p:nvSpPr>
        <p:spPr>
          <a:xfrm>
            <a:off x="2406315" y="3096126"/>
            <a:ext cx="1058779" cy="15292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7B310D8A-15DA-472B-B494-26C20ABFF31B}"/>
              </a:ext>
            </a:extLst>
          </p:cNvPr>
          <p:cNvSpPr/>
          <p:nvPr/>
        </p:nvSpPr>
        <p:spPr>
          <a:xfrm rot="10800000">
            <a:off x="2406315" y="3608951"/>
            <a:ext cx="1058779" cy="152923"/>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D0721B4D-9E45-4968-ADCE-4535FCC1C424}"/>
              </a:ext>
            </a:extLst>
          </p:cNvPr>
          <p:cNvSpPr/>
          <p:nvPr/>
        </p:nvSpPr>
        <p:spPr>
          <a:xfrm rot="19653862">
            <a:off x="5319221" y="2552248"/>
            <a:ext cx="1598923" cy="282635"/>
          </a:xfrm>
          <a:prstGeom prst="rightArrow">
            <a:avLst>
              <a:gd name="adj1" fmla="val 52499"/>
              <a:gd name="adj2" fmla="val 50000"/>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97E7F327-76DA-481E-916E-BD37339C6158}"/>
              </a:ext>
            </a:extLst>
          </p:cNvPr>
          <p:cNvSpPr/>
          <p:nvPr/>
        </p:nvSpPr>
        <p:spPr>
          <a:xfrm rot="2153868">
            <a:off x="8668316" y="2624651"/>
            <a:ext cx="1221362" cy="348478"/>
          </a:xfrm>
          <a:prstGeom prst="rightArrow">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7C2F9BFE-71A5-4491-87D7-1C75115FE34B}"/>
              </a:ext>
            </a:extLst>
          </p:cNvPr>
          <p:cNvSpPr/>
          <p:nvPr/>
        </p:nvSpPr>
        <p:spPr>
          <a:xfrm rot="8509542">
            <a:off x="8596387" y="3934680"/>
            <a:ext cx="1266800" cy="348478"/>
          </a:xfrm>
          <a:prstGeom prst="rightArrow">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73AD8DBF-DCEB-4CCB-901C-608349ED084C}"/>
              </a:ext>
            </a:extLst>
          </p:cNvPr>
          <p:cNvSpPr/>
          <p:nvPr/>
        </p:nvSpPr>
        <p:spPr>
          <a:xfrm rot="12217466">
            <a:off x="5322789" y="4024552"/>
            <a:ext cx="1500386" cy="207369"/>
          </a:xfrm>
          <a:prstGeom prst="rightArrow">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753541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860</Words>
  <Application>Microsoft Office PowerPoint</Application>
  <PresentationFormat>宽屏</PresentationFormat>
  <Paragraphs>46</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Arial</vt:lpstr>
      <vt:lpstr>Times New Roman</vt:lpstr>
      <vt:lpstr>Office 主题​​</vt:lpstr>
      <vt:lpstr>The 3rd YouTube 8M Video Understanding Challenge </vt:lpstr>
      <vt:lpstr>Product Mission </vt:lpstr>
      <vt:lpstr>Target User(s) </vt:lpstr>
      <vt:lpstr>User Stories </vt:lpstr>
      <vt:lpstr>MVP </vt:lpstr>
      <vt:lpstr>Existing similar products </vt:lpstr>
      <vt:lpstr>Patent Analysis </vt:lpstr>
      <vt:lpstr>PowerPoint 演示文稿</vt:lpstr>
      <vt:lpstr>System Design </vt:lpstr>
      <vt:lpstr>Technology Selection and reasons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3rd YouTube 8M Video Understanding Challenge </dc:title>
  <dc:creator>YAQUN XIA</dc:creator>
  <cp:lastModifiedBy>YAQUN XIA</cp:lastModifiedBy>
  <cp:revision>11</cp:revision>
  <dcterms:created xsi:type="dcterms:W3CDTF">2019-10-08T00:52:06Z</dcterms:created>
  <dcterms:modified xsi:type="dcterms:W3CDTF">2019-10-09T19:42:02Z</dcterms:modified>
</cp:coreProperties>
</file>