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89" r:id="rId2"/>
    <p:sldId id="271" r:id="rId3"/>
    <p:sldId id="512" r:id="rId4"/>
    <p:sldId id="481" r:id="rId5"/>
    <p:sldId id="511" r:id="rId6"/>
    <p:sldId id="467" r:id="rId7"/>
    <p:sldId id="496" r:id="rId8"/>
    <p:sldId id="497" r:id="rId9"/>
    <p:sldId id="469" r:id="rId10"/>
    <p:sldId id="513" r:id="rId11"/>
    <p:sldId id="498" r:id="rId12"/>
    <p:sldId id="499" r:id="rId13"/>
    <p:sldId id="514" r:id="rId14"/>
    <p:sldId id="500" r:id="rId15"/>
    <p:sldId id="516" r:id="rId16"/>
    <p:sldId id="501" r:id="rId17"/>
    <p:sldId id="515" r:id="rId18"/>
    <p:sldId id="502" r:id="rId19"/>
    <p:sldId id="506" r:id="rId20"/>
    <p:sldId id="507" r:id="rId21"/>
    <p:sldId id="336" r:id="rId22"/>
  </p:sldIdLst>
  <p:sldSz cx="9144000" cy="6858000" type="screen4x3"/>
  <p:notesSz cx="7099300" cy="10234613"/>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61" d="100"/>
          <a:sy n="61" d="100"/>
        </p:scale>
        <p:origin x="-654" y="-90"/>
      </p:cViewPr>
      <p:guideLst>
        <p:guide orient="horz" pos="2115"/>
        <p:guide pos="295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80026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3406977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9048" tIns="49524" rIns="99048" bIns="49524" anchor="t"/>
          <a:lstStyle/>
          <a:p>
            <a:pPr lvl="0"/>
            <a:endParaRPr lang="en-US" altLang="zh-CN" dirty="0"/>
          </a:p>
          <a:p>
            <a:pPr lvl="0"/>
            <a:r>
              <a:rPr lang="en-US" altLang="zh-CN" dirty="0"/>
              <a:t>          </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eaLnBrk="1" hangingPunct="1"/>
            <a:fld id="{9A0DB2DC-4C9A-4742-B13C-FB6460FD3503}" type="slidenum">
              <a:rPr lang="zh-CN" altLang="en-US" sz="1300" dirty="0">
                <a:latin typeface="Calibri" panose="020F0502020204030204" pitchFamily="34" charset="0"/>
              </a:rPr>
              <a:t>2</a:t>
            </a:fld>
            <a:endParaRPr lang="zh-CN"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pic>
        <p:nvPicPr>
          <p:cNvPr id="2" name="Picture 4" descr="#wm#_9_01_110_1111_c_1_1095*1290"/>
          <p:cNvPicPr>
            <a:picLocks noChangeAspect="1"/>
          </p:cNvPicPr>
          <p:nvPr/>
        </p:nvPicPr>
        <p:blipFill>
          <a:blip r:embed="rId2"/>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t>2017/4/19</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charset="-122"/>
              </a:defRPr>
            </a:lvl1pPr>
            <a:lvl2pPr marL="742950" indent="-285750">
              <a:buFont typeface="Arial" panose="020B0604020202020204" pitchFamily="34" charset="0"/>
              <a:defRPr>
                <a:solidFill>
                  <a:schemeClr val="tx1"/>
                </a:solidFill>
                <a:latin typeface="Arial" panose="020B0604020202020204" pitchFamily="34" charset="0"/>
                <a:ea typeface="黑体" charset="-122"/>
              </a:defRPr>
            </a:lvl2pPr>
            <a:lvl3pPr marL="1143000" indent="-228600">
              <a:buFont typeface="Arial" panose="020B0604020202020204" pitchFamily="34" charset="0"/>
              <a:defRPr>
                <a:solidFill>
                  <a:schemeClr val="tx1"/>
                </a:solidFill>
                <a:latin typeface="Arial" panose="020B0604020202020204" pitchFamily="34" charset="0"/>
                <a:ea typeface="黑体" charset="-122"/>
              </a:defRPr>
            </a:lvl3pPr>
            <a:lvl4pPr marL="1600200" indent="-228600">
              <a:buFont typeface="Arial" panose="020B0604020202020204" pitchFamily="34" charset="0"/>
              <a:defRPr>
                <a:solidFill>
                  <a:schemeClr val="tx1"/>
                </a:solidFill>
                <a:latin typeface="Arial" panose="020B0604020202020204" pitchFamily="34" charset="0"/>
                <a:ea typeface="黑体" charset="-122"/>
              </a:defRPr>
            </a:lvl4pPr>
            <a:lvl5pPr marL="2057400" indent="-228600">
              <a:buFont typeface="Arial" panose="020B0604020202020204" pitchFamily="34" charset="0"/>
              <a:defRPr>
                <a:solidFill>
                  <a:schemeClr val="tx1"/>
                </a:solidFill>
                <a:latin typeface="Arial" panose="020B0604020202020204" pitchFamily="34" charset="0"/>
                <a:ea typeface="黑体"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1"/>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2" name="空心弧 14" descr="#wm#_9_34_*Z"/>
            <p:cNvSpPr/>
            <p:nvPr>
              <p:custDataLst>
                <p:tags r:id="rId2"/>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t>2017/4/19</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t>2017/4/19</a:t>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p>
          <a:p>
            <a:pPr lvl="1" indent="-214630"/>
            <a:r>
              <a:rPr lang="zh-CN" altLang="en-US" dirty="0"/>
              <a:t>第二级</a:t>
            </a:r>
          </a:p>
          <a:p>
            <a:pPr lvl="2" indent="-214630"/>
            <a:r>
              <a:rPr lang="zh-CN" altLang="en-US" dirty="0"/>
              <a:t>第三级</a:t>
            </a:r>
          </a:p>
          <a:p>
            <a:pPr lvl="3" indent="-214630"/>
            <a:r>
              <a:rPr lang="zh-CN" altLang="en-US" dirty="0"/>
              <a:t>第四级</a:t>
            </a:r>
          </a:p>
          <a:p>
            <a:pPr lvl="4" indent="-214630"/>
            <a:r>
              <a:rPr lang="zh-CN" altLang="en-US" dirty="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t>2017/4/19</a:t>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charset="-122"/>
              </a:defRPr>
            </a:lvl1pPr>
          </a:lstStyle>
          <a:p>
            <a:fld id="{6B379BE6-C539-450B-BBDC-F24606B38D93}" type="slidenum">
              <a:rPr lang="zh-CN" altLang="en-US" smtClean="0"/>
              <a:t>‹#›</a:t>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p>
        </p:txBody>
      </p:sp>
      <p:sp>
        <p:nvSpPr>
          <p:cNvPr id="3" name="副标题 2"/>
          <p:cNvSpPr>
            <a:spLocks noGrp="1" noChangeArrowheads="1"/>
          </p:cNvSpPr>
          <p:nvPr>
            <p:ph type="subTitle" idx="1"/>
          </p:nvPr>
        </p:nvSpPr>
        <p:spPr/>
        <p:txBody>
          <a:bodyPr/>
          <a:lstStyle/>
          <a:p>
            <a:r>
              <a:rPr lang="en-US" altLang="zh-CN" sz="2800"/>
              <a:t>JavaScript</a:t>
            </a:r>
            <a:r>
              <a:rPr lang="zh-CN" altLang="en-US" sz="2800"/>
              <a:t>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1560" y="1045845"/>
            <a:ext cx="7265035" cy="518160"/>
          </a:xfrm>
          <a:prstGeom prst="rect">
            <a:avLst/>
          </a:prstGeom>
          <a:noFill/>
        </p:spPr>
        <p:txBody>
          <a:bodyPr wrap="square" rtlCol="0">
            <a:spAutoFit/>
          </a:bodyPr>
          <a:lstStyle/>
          <a:p>
            <a:r>
              <a:rPr lang="zh-CN" altLang="en-US" sz="2800"/>
              <a:t>将下列十进制数转换为二进制数？</a:t>
            </a:r>
          </a:p>
        </p:txBody>
      </p:sp>
      <p:sp>
        <p:nvSpPr>
          <p:cNvPr id="5" name="文本框 4"/>
          <p:cNvSpPr txBox="1"/>
          <p:nvPr/>
        </p:nvSpPr>
        <p:spPr>
          <a:xfrm>
            <a:off x="1223010" y="1731645"/>
            <a:ext cx="7093585" cy="3231654"/>
          </a:xfrm>
          <a:prstGeom prst="rect">
            <a:avLst/>
          </a:prstGeom>
          <a:noFill/>
        </p:spPr>
        <p:txBody>
          <a:bodyPr wrap="square" rtlCol="0">
            <a:spAutoFit/>
          </a:bodyPr>
          <a:lstStyle/>
          <a:p>
            <a:pPr>
              <a:lnSpc>
                <a:spcPct val="150000"/>
              </a:lnSpc>
            </a:pPr>
            <a:r>
              <a:rPr lang="en-US" altLang="zh-CN" sz="2400" dirty="0"/>
              <a:t>25</a:t>
            </a:r>
          </a:p>
          <a:p>
            <a:pPr>
              <a:lnSpc>
                <a:spcPct val="150000"/>
              </a:lnSpc>
            </a:pPr>
            <a:r>
              <a:rPr lang="en-US" altLang="zh-CN" sz="2400" dirty="0"/>
              <a:t>128</a:t>
            </a:r>
          </a:p>
          <a:p>
            <a:pPr>
              <a:lnSpc>
                <a:spcPct val="150000"/>
              </a:lnSpc>
            </a:pPr>
            <a:r>
              <a:rPr lang="en-US" altLang="zh-CN" sz="2400" dirty="0"/>
              <a:t>10000</a:t>
            </a:r>
          </a:p>
          <a:p>
            <a:pPr>
              <a:lnSpc>
                <a:spcPct val="150000"/>
              </a:lnSpc>
            </a:pPr>
            <a:r>
              <a:rPr lang="en-US" altLang="zh-CN" sz="2400" dirty="0"/>
              <a:t>0.125</a:t>
            </a:r>
          </a:p>
          <a:p>
            <a:pPr>
              <a:lnSpc>
                <a:spcPct val="150000"/>
              </a:lnSpc>
            </a:pPr>
            <a:r>
              <a:rPr lang="en-US" altLang="zh-CN" sz="2400" dirty="0" smtClean="0"/>
              <a:t>362.025</a:t>
            </a:r>
            <a:endParaRPr lang="en-US" altLang="zh-CN" sz="2400" dirty="0"/>
          </a:p>
          <a:p>
            <a:endParaRPr lang="en-US" altLang="zh-C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nvSpPr>
        <p:spPr>
          <a:xfrm>
            <a:off x="548640" y="1778953"/>
            <a:ext cx="8229600" cy="4271963"/>
          </a:xfrm>
          <a:prstGeom prst="rect">
            <a:avLst/>
          </a:prstGeom>
          <a:noFill/>
          <a:ln w="9525">
            <a:noFill/>
            <a:miter/>
          </a:ln>
        </p:spPr>
        <p:txBody>
          <a:bodyPr vert="horz" wrap="square" lIns="91440" tIns="45720" rIns="91440" bIns="45720" numCol="1" anchor="t" anchorCtr="0" compatLnSpc="1"/>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a:lnSpc>
                <a:spcPct val="150000"/>
              </a:lnSpc>
              <a:spcBef>
                <a:spcPct val="0"/>
              </a:spcBef>
              <a:spcAft>
                <a:spcPct val="0"/>
              </a:spcAft>
              <a:buClrTx/>
              <a:buSzTx/>
              <a:buFont typeface="Arial" panose="020B0604020202020204" pitchFamily="34" charset="0"/>
              <a:buNone/>
              <a:defRPr/>
            </a:pPr>
            <a:r>
              <a:rPr lang="zh-CN" altLang="en-US" sz="2400" dirty="0">
                <a:sym typeface="+mn-ea"/>
              </a:rPr>
              <a:t>（</a:t>
            </a:r>
            <a:r>
              <a:rPr lang="en-US" altLang="zh-CN" sz="2400" dirty="0">
                <a:sym typeface="+mn-ea"/>
              </a:rPr>
              <a:t>5</a:t>
            </a:r>
            <a:r>
              <a:rPr lang="zh-CN" altLang="en-US" sz="2400" dirty="0">
                <a:sym typeface="+mn-ea"/>
              </a:rPr>
              <a:t>）二进制数转换为十进制数</a:t>
            </a: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方法：将二进制数按权展开求和即可。</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
          <p:cNvPicPr>
            <a:picLocks noChangeAspect="1"/>
          </p:cNvPicPr>
          <p:nvPr/>
        </p:nvPicPr>
        <p:blipFill>
          <a:blip r:embed="rId2"/>
          <a:stretch>
            <a:fillRect/>
          </a:stretch>
        </p:blipFill>
        <p:spPr>
          <a:xfrm>
            <a:off x="341630" y="802640"/>
            <a:ext cx="8778875" cy="547687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1560" y="1045845"/>
            <a:ext cx="7265035" cy="518160"/>
          </a:xfrm>
          <a:prstGeom prst="rect">
            <a:avLst/>
          </a:prstGeom>
          <a:noFill/>
        </p:spPr>
        <p:txBody>
          <a:bodyPr wrap="square" rtlCol="0">
            <a:spAutoFit/>
          </a:bodyPr>
          <a:lstStyle/>
          <a:p>
            <a:r>
              <a:rPr lang="zh-CN" altLang="en-US" sz="2800"/>
              <a:t>将下列二进制数转换为十进制数？</a:t>
            </a:r>
          </a:p>
        </p:txBody>
      </p:sp>
      <p:sp>
        <p:nvSpPr>
          <p:cNvPr id="5" name="文本框 4"/>
          <p:cNvSpPr txBox="1"/>
          <p:nvPr/>
        </p:nvSpPr>
        <p:spPr>
          <a:xfrm>
            <a:off x="1223010" y="1743075"/>
            <a:ext cx="7093585" cy="3200400"/>
          </a:xfrm>
          <a:prstGeom prst="rect">
            <a:avLst/>
          </a:prstGeom>
          <a:noFill/>
        </p:spPr>
        <p:txBody>
          <a:bodyPr wrap="square" rtlCol="0">
            <a:spAutoFit/>
          </a:bodyPr>
          <a:lstStyle/>
          <a:p>
            <a:pPr>
              <a:lnSpc>
                <a:spcPct val="150000"/>
              </a:lnSpc>
            </a:pPr>
            <a:r>
              <a:rPr lang="en-US" altLang="zh-CN" sz="2400" dirty="0"/>
              <a:t>1011</a:t>
            </a:r>
          </a:p>
          <a:p>
            <a:pPr>
              <a:lnSpc>
                <a:spcPct val="150000"/>
              </a:lnSpc>
            </a:pPr>
            <a:r>
              <a:rPr lang="en-US" altLang="zh-CN" sz="2400" dirty="0"/>
              <a:t>1101101</a:t>
            </a:r>
          </a:p>
          <a:p>
            <a:pPr>
              <a:lnSpc>
                <a:spcPct val="150000"/>
              </a:lnSpc>
            </a:pPr>
            <a:r>
              <a:rPr lang="en-US" altLang="zh-CN" sz="2400" dirty="0"/>
              <a:t>0.100111</a:t>
            </a:r>
          </a:p>
          <a:p>
            <a:pPr>
              <a:lnSpc>
                <a:spcPct val="150000"/>
              </a:lnSpc>
            </a:pPr>
            <a:r>
              <a:rPr lang="en-US" altLang="zh-CN" sz="2400" dirty="0" smtClean="0"/>
              <a:t>101011</a:t>
            </a:r>
            <a:endParaRPr lang="en-US" altLang="zh-CN" sz="2400" dirty="0"/>
          </a:p>
          <a:p>
            <a:pPr>
              <a:lnSpc>
                <a:spcPct val="150000"/>
              </a:lnSpc>
            </a:pPr>
            <a:r>
              <a:rPr lang="en-US" altLang="zh-CN" sz="2400" dirty="0"/>
              <a:t>111001011</a:t>
            </a:r>
          </a:p>
          <a:p>
            <a:endParaRPr lang="en-US" altLang="zh-C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nvSpPr>
        <p:spPr>
          <a:xfrm>
            <a:off x="548640" y="1778953"/>
            <a:ext cx="8229600" cy="4271963"/>
          </a:xfrm>
          <a:prstGeom prst="rect">
            <a:avLst/>
          </a:prstGeom>
          <a:noFill/>
          <a:ln w="9525">
            <a:noFill/>
            <a:miter/>
          </a:ln>
        </p:spPr>
        <p:txBody>
          <a:bodyPr vert="horz" wrap="square" lIns="91440" tIns="45720" rIns="91440" bIns="45720" numCol="1" anchor="t" anchorCtr="0" compatLnSpc="1"/>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a:lnSpc>
                <a:spcPct val="150000"/>
              </a:lnSpc>
              <a:spcBef>
                <a:spcPct val="0"/>
              </a:spcBef>
              <a:spcAft>
                <a:spcPct val="0"/>
              </a:spcAft>
              <a:buClrTx/>
              <a:buSzTx/>
              <a:buFont typeface="Arial" panose="020B0604020202020204" pitchFamily="34" charset="0"/>
              <a:buNone/>
              <a:defRPr/>
            </a:pPr>
            <a:r>
              <a:rPr lang="zh-CN" altLang="en-US" sz="2400" dirty="0">
                <a:sym typeface="+mn-ea"/>
              </a:rPr>
              <a:t>（</a:t>
            </a:r>
            <a:r>
              <a:rPr lang="en-US" altLang="zh-CN" sz="2400" dirty="0">
                <a:sym typeface="+mn-ea"/>
              </a:rPr>
              <a:t>5</a:t>
            </a:r>
            <a:r>
              <a:rPr lang="zh-CN" altLang="en-US" sz="2400" dirty="0">
                <a:sym typeface="+mn-ea"/>
              </a:rPr>
              <a:t>）十进制数转换为八进制数</a:t>
            </a: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方法：除</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8</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取余法。</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例如：</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239</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转换为八进制数</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6</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）八进制数转换为十进制数</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方法：将八进制数按权展开求和。</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例如：</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075</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转换为十进制数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1560" y="1045845"/>
            <a:ext cx="7265035" cy="518160"/>
          </a:xfrm>
          <a:prstGeom prst="rect">
            <a:avLst/>
          </a:prstGeom>
          <a:noFill/>
        </p:spPr>
        <p:txBody>
          <a:bodyPr wrap="square" rtlCol="0">
            <a:spAutoFit/>
          </a:bodyPr>
          <a:lstStyle/>
          <a:p>
            <a:r>
              <a:rPr lang="zh-CN" altLang="en-US" sz="2800"/>
              <a:t>将下列八进制数转换为十进制数？</a:t>
            </a:r>
          </a:p>
        </p:txBody>
      </p:sp>
      <p:sp>
        <p:nvSpPr>
          <p:cNvPr id="5" name="文本框 4"/>
          <p:cNvSpPr txBox="1"/>
          <p:nvPr/>
        </p:nvSpPr>
        <p:spPr>
          <a:xfrm>
            <a:off x="1223010" y="1564005"/>
            <a:ext cx="7093585" cy="1188720"/>
          </a:xfrm>
          <a:prstGeom prst="rect">
            <a:avLst/>
          </a:prstGeom>
          <a:noFill/>
        </p:spPr>
        <p:txBody>
          <a:bodyPr wrap="square" rtlCol="0">
            <a:spAutoFit/>
          </a:bodyPr>
          <a:lstStyle/>
          <a:p>
            <a:pPr>
              <a:lnSpc>
                <a:spcPct val="150000"/>
              </a:lnSpc>
            </a:pPr>
            <a:r>
              <a:rPr lang="en-US" altLang="zh-CN" sz="2400"/>
              <a:t>025</a:t>
            </a:r>
          </a:p>
          <a:p>
            <a:pPr>
              <a:lnSpc>
                <a:spcPct val="150000"/>
              </a:lnSpc>
            </a:pPr>
            <a:r>
              <a:rPr lang="en-US" altLang="zh-CN" sz="2400"/>
              <a:t>0732</a:t>
            </a:r>
          </a:p>
        </p:txBody>
      </p:sp>
      <p:sp>
        <p:nvSpPr>
          <p:cNvPr id="2" name="文本框 1"/>
          <p:cNvSpPr txBox="1"/>
          <p:nvPr/>
        </p:nvSpPr>
        <p:spPr>
          <a:xfrm>
            <a:off x="1051560" y="3024505"/>
            <a:ext cx="7265035" cy="518160"/>
          </a:xfrm>
          <a:prstGeom prst="rect">
            <a:avLst/>
          </a:prstGeom>
          <a:noFill/>
        </p:spPr>
        <p:txBody>
          <a:bodyPr wrap="square" rtlCol="0">
            <a:spAutoFit/>
          </a:bodyPr>
          <a:lstStyle/>
          <a:p>
            <a:r>
              <a:rPr lang="zh-CN" altLang="en-US" sz="2800"/>
              <a:t>将下列十进制数转换为八进制数？</a:t>
            </a:r>
          </a:p>
        </p:txBody>
      </p:sp>
      <p:sp>
        <p:nvSpPr>
          <p:cNvPr id="3" name="文本框 2"/>
          <p:cNvSpPr txBox="1"/>
          <p:nvPr/>
        </p:nvSpPr>
        <p:spPr>
          <a:xfrm>
            <a:off x="1223010" y="3782695"/>
            <a:ext cx="7093585" cy="1188720"/>
          </a:xfrm>
          <a:prstGeom prst="rect">
            <a:avLst/>
          </a:prstGeom>
          <a:noFill/>
        </p:spPr>
        <p:txBody>
          <a:bodyPr wrap="square" rtlCol="0">
            <a:spAutoFit/>
          </a:bodyPr>
          <a:lstStyle/>
          <a:p>
            <a:pPr>
              <a:lnSpc>
                <a:spcPct val="150000"/>
              </a:lnSpc>
            </a:pPr>
            <a:r>
              <a:rPr lang="en-US" altLang="zh-CN" sz="2400"/>
              <a:t>125</a:t>
            </a:r>
          </a:p>
          <a:p>
            <a:pPr>
              <a:lnSpc>
                <a:spcPct val="150000"/>
              </a:lnSpc>
            </a:pPr>
            <a:r>
              <a:rPr lang="en-US" altLang="zh-CN" sz="2400"/>
              <a:t>10834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nvSpPr>
        <p:spPr>
          <a:xfrm>
            <a:off x="548640" y="1292543"/>
            <a:ext cx="8229600" cy="4271963"/>
          </a:xfrm>
          <a:prstGeom prst="rect">
            <a:avLst/>
          </a:prstGeom>
          <a:noFill/>
          <a:ln w="9525">
            <a:noFill/>
            <a:miter/>
          </a:ln>
        </p:spPr>
        <p:txBody>
          <a:bodyPr vert="horz" wrap="square" lIns="91440" tIns="45720" rIns="91440" bIns="45720" numCol="1" anchor="t" anchorCtr="0" compatLnSpc="1"/>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a:lnSpc>
                <a:spcPct val="150000"/>
              </a:lnSpc>
              <a:spcBef>
                <a:spcPct val="0"/>
              </a:spcBef>
              <a:spcAft>
                <a:spcPct val="0"/>
              </a:spcAft>
              <a:buClrTx/>
              <a:buSzTx/>
              <a:buFont typeface="Arial" panose="020B0604020202020204" pitchFamily="34" charset="0"/>
              <a:buNone/>
              <a:defRPr/>
            </a:pPr>
            <a:r>
              <a:rPr lang="zh-CN" altLang="en-US" sz="2400" dirty="0">
                <a:sym typeface="+mn-ea"/>
              </a:rPr>
              <a:t>（</a:t>
            </a:r>
            <a:r>
              <a:rPr lang="en-US" altLang="zh-CN" sz="2400" dirty="0">
                <a:sym typeface="+mn-ea"/>
              </a:rPr>
              <a:t>5</a:t>
            </a:r>
            <a:r>
              <a:rPr lang="zh-CN" altLang="en-US" sz="2400" dirty="0">
                <a:sym typeface="+mn-ea"/>
              </a:rPr>
              <a:t>）十进制数转换为十六进制数</a:t>
            </a: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方法：除</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16</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取余法。</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例如：</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255</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转换为十六进制数</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6</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）十六进制数转换为十进制数</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方法：将十六进制数按权展开求和。</a:t>
            </a:r>
          </a:p>
          <a:p>
            <a:pPr marL="0" marR="0" lvl="0" indent="0" algn="just" defTabSz="914400" rtl="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例如：</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0xff0</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转换为十进制数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1560" y="1045845"/>
            <a:ext cx="7265035" cy="518160"/>
          </a:xfrm>
          <a:prstGeom prst="rect">
            <a:avLst/>
          </a:prstGeom>
          <a:noFill/>
        </p:spPr>
        <p:txBody>
          <a:bodyPr wrap="square" rtlCol="0">
            <a:spAutoFit/>
          </a:bodyPr>
          <a:lstStyle/>
          <a:p>
            <a:r>
              <a:rPr lang="zh-CN" altLang="en-US" sz="2800"/>
              <a:t>将下列十进制数转换为十六进制数？</a:t>
            </a:r>
          </a:p>
        </p:txBody>
      </p:sp>
      <p:sp>
        <p:nvSpPr>
          <p:cNvPr id="5" name="文本框 4"/>
          <p:cNvSpPr txBox="1"/>
          <p:nvPr/>
        </p:nvSpPr>
        <p:spPr>
          <a:xfrm>
            <a:off x="1223010" y="1564005"/>
            <a:ext cx="7093585" cy="1200329"/>
          </a:xfrm>
          <a:prstGeom prst="rect">
            <a:avLst/>
          </a:prstGeom>
          <a:noFill/>
        </p:spPr>
        <p:txBody>
          <a:bodyPr wrap="square" rtlCol="0">
            <a:spAutoFit/>
          </a:bodyPr>
          <a:lstStyle/>
          <a:p>
            <a:pPr>
              <a:lnSpc>
                <a:spcPct val="150000"/>
              </a:lnSpc>
            </a:pPr>
            <a:r>
              <a:rPr lang="en-US" altLang="zh-CN" sz="2400" dirty="0"/>
              <a:t>1024</a:t>
            </a:r>
          </a:p>
          <a:p>
            <a:pPr>
              <a:lnSpc>
                <a:spcPct val="150000"/>
              </a:lnSpc>
            </a:pPr>
            <a:r>
              <a:rPr lang="en-US" altLang="zh-CN" sz="2400" dirty="0" smtClean="0"/>
              <a:t>68</a:t>
            </a:r>
            <a:endParaRPr lang="en-US" altLang="zh-CN" sz="2400" dirty="0"/>
          </a:p>
        </p:txBody>
      </p:sp>
      <p:sp>
        <p:nvSpPr>
          <p:cNvPr id="2" name="文本框 1"/>
          <p:cNvSpPr txBox="1"/>
          <p:nvPr/>
        </p:nvSpPr>
        <p:spPr>
          <a:xfrm>
            <a:off x="1051560" y="3301365"/>
            <a:ext cx="7265035" cy="518160"/>
          </a:xfrm>
          <a:prstGeom prst="rect">
            <a:avLst/>
          </a:prstGeom>
          <a:noFill/>
        </p:spPr>
        <p:txBody>
          <a:bodyPr wrap="square" rtlCol="0">
            <a:spAutoFit/>
          </a:bodyPr>
          <a:lstStyle/>
          <a:p>
            <a:r>
              <a:rPr lang="zh-CN" altLang="en-US" sz="2800"/>
              <a:t>将下列十六进制数转换为十进制数？</a:t>
            </a:r>
          </a:p>
        </p:txBody>
      </p:sp>
      <p:sp>
        <p:nvSpPr>
          <p:cNvPr id="3" name="文本框 2"/>
          <p:cNvSpPr txBox="1"/>
          <p:nvPr/>
        </p:nvSpPr>
        <p:spPr>
          <a:xfrm>
            <a:off x="1223010" y="4011295"/>
            <a:ext cx="7093585" cy="1737360"/>
          </a:xfrm>
          <a:prstGeom prst="rect">
            <a:avLst/>
          </a:prstGeom>
          <a:noFill/>
        </p:spPr>
        <p:txBody>
          <a:bodyPr wrap="square" rtlCol="0">
            <a:spAutoFit/>
          </a:bodyPr>
          <a:lstStyle/>
          <a:p>
            <a:pPr>
              <a:lnSpc>
                <a:spcPct val="150000"/>
              </a:lnSpc>
            </a:pPr>
            <a:r>
              <a:rPr lang="en-US" altLang="zh-CN" sz="2400"/>
              <a:t>0x25</a:t>
            </a:r>
          </a:p>
          <a:p>
            <a:pPr>
              <a:lnSpc>
                <a:spcPct val="150000"/>
              </a:lnSpc>
            </a:pPr>
            <a:r>
              <a:rPr lang="en-US" altLang="zh-CN" sz="2400"/>
              <a:t>0xa4c8</a:t>
            </a:r>
          </a:p>
          <a:p>
            <a:pPr>
              <a:lnSpc>
                <a:spcPct val="150000"/>
              </a:lnSpc>
            </a:pPr>
            <a:r>
              <a:rPr lang="en-US" altLang="zh-CN" sz="2400"/>
              <a:t>0x39fe01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4380" y="1674495"/>
            <a:ext cx="8432165" cy="1737360"/>
          </a:xfrm>
          <a:prstGeom prst="rect">
            <a:avLst/>
          </a:prstGeom>
          <a:noFill/>
        </p:spPr>
        <p:txBody>
          <a:bodyPr wrap="square" rtlCol="0">
            <a:spAutoFit/>
          </a:bodyPr>
          <a:lstStyle/>
          <a:p>
            <a:pPr lvl="0">
              <a:lnSpc>
                <a:spcPct val="150000"/>
              </a:lnSpc>
            </a:pPr>
            <a:r>
              <a:rPr lang="zh-CN" altLang="en-US" sz="2400"/>
              <a:t>思考？</a:t>
            </a:r>
          </a:p>
          <a:p>
            <a:pPr lvl="0">
              <a:lnSpc>
                <a:spcPct val="150000"/>
              </a:lnSpc>
            </a:pPr>
            <a:r>
              <a:rPr lang="zh-CN" altLang="en-US" sz="2400"/>
              <a:t>八进制数与二进制数之间的转换？</a:t>
            </a:r>
          </a:p>
          <a:p>
            <a:pPr lvl="0">
              <a:lnSpc>
                <a:spcPct val="150000"/>
              </a:lnSpc>
            </a:pPr>
            <a:r>
              <a:rPr lang="zh-CN" altLang="en-US" sz="2400"/>
              <a:t>十六进制数与二进制数之间的转换？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8680" y="914400"/>
            <a:ext cx="7519670" cy="579120"/>
          </a:xfrm>
          <a:prstGeom prst="rect">
            <a:avLst/>
          </a:prstGeom>
          <a:noFill/>
        </p:spPr>
        <p:txBody>
          <a:bodyPr wrap="square" rtlCol="0">
            <a:spAutoFit/>
          </a:bodyPr>
          <a:lstStyle/>
          <a:p>
            <a:r>
              <a:rPr lang="en-US" altLang="zh-CN" sz="3200"/>
              <a:t>10.</a:t>
            </a:r>
            <a:r>
              <a:rPr lang="zh-CN" altLang="en-US" sz="3200"/>
              <a:t>问题与解答？</a:t>
            </a:r>
          </a:p>
        </p:txBody>
      </p:sp>
      <p:sp>
        <p:nvSpPr>
          <p:cNvPr id="3" name="文本框 2"/>
          <p:cNvSpPr txBox="1"/>
          <p:nvPr/>
        </p:nvSpPr>
        <p:spPr>
          <a:xfrm>
            <a:off x="868680" y="1493520"/>
            <a:ext cx="7143750" cy="1828800"/>
          </a:xfrm>
          <a:prstGeom prst="rect">
            <a:avLst/>
          </a:prstGeom>
          <a:noFill/>
        </p:spPr>
        <p:txBody>
          <a:bodyPr wrap="square" rtlCol="0">
            <a:spAutoFit/>
          </a:bodyPr>
          <a:lstStyle/>
          <a:p>
            <a:pPr>
              <a:lnSpc>
                <a:spcPct val="150000"/>
              </a:lnSpc>
            </a:pPr>
            <a:r>
              <a:rPr lang="zh-CN" altLang="en-US" sz="2400"/>
              <a:t>（</a:t>
            </a:r>
            <a:r>
              <a:rPr lang="en-US" altLang="zh-CN" sz="2400"/>
              <a:t>1</a:t>
            </a:r>
            <a:r>
              <a:rPr lang="zh-CN" altLang="en-US" sz="2400"/>
              <a:t>）什么是进制？</a:t>
            </a:r>
          </a:p>
          <a:p>
            <a:pPr>
              <a:lnSpc>
                <a:spcPct val="150000"/>
              </a:lnSpc>
            </a:pPr>
            <a:r>
              <a:rPr lang="zh-CN" altLang="en-US" sz="2400"/>
              <a:t>（</a:t>
            </a:r>
            <a:r>
              <a:rPr lang="en-US" altLang="zh-CN" sz="2400"/>
              <a:t>2</a:t>
            </a:r>
            <a:r>
              <a:rPr lang="zh-CN" altLang="en-US" sz="2400"/>
              <a:t>）各进制之间的转换方式？</a:t>
            </a:r>
          </a:p>
          <a:p>
            <a:endParaRPr lang="zh-CN" altLang="en-US" sz="2400"/>
          </a:p>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265" y="1397635"/>
            <a:ext cx="7951470" cy="640080"/>
          </a:xfrm>
          <a:prstGeom prst="rect">
            <a:avLst/>
          </a:prstGeom>
          <a:noFill/>
        </p:spPr>
        <p:txBody>
          <a:bodyPr wrap="square" rtlCol="0">
            <a:spAutoFit/>
          </a:bodyPr>
          <a:lstStyle/>
          <a:p>
            <a:pPr>
              <a:lnSpc>
                <a:spcPct val="150000"/>
              </a:lnSpc>
            </a:pPr>
            <a:endParaRPr lang="en-US" altLang="zh-CN" sz="2400"/>
          </a:p>
        </p:txBody>
      </p:sp>
      <p:sp>
        <p:nvSpPr>
          <p:cNvPr id="2" name="文本框 1"/>
          <p:cNvSpPr txBox="1"/>
          <p:nvPr/>
        </p:nvSpPr>
        <p:spPr>
          <a:xfrm>
            <a:off x="3501390" y="887730"/>
            <a:ext cx="2141220" cy="579120"/>
          </a:xfrm>
          <a:prstGeom prst="rect">
            <a:avLst/>
          </a:prstGeom>
          <a:noFill/>
        </p:spPr>
        <p:txBody>
          <a:bodyPr wrap="square" rtlCol="0">
            <a:spAutoFit/>
          </a:bodyPr>
          <a:lstStyle/>
          <a:p>
            <a:r>
              <a:rPr lang="zh-CN" altLang="en-US" sz="3200"/>
              <a:t>案例分析</a:t>
            </a:r>
          </a:p>
        </p:txBody>
      </p:sp>
      <p:sp>
        <p:nvSpPr>
          <p:cNvPr id="4" name="文本框 3"/>
          <p:cNvSpPr txBox="1"/>
          <p:nvPr/>
        </p:nvSpPr>
        <p:spPr>
          <a:xfrm>
            <a:off x="1508760" y="1743075"/>
            <a:ext cx="6663690" cy="1737360"/>
          </a:xfrm>
          <a:prstGeom prst="rect">
            <a:avLst/>
          </a:prstGeom>
          <a:noFill/>
        </p:spPr>
        <p:txBody>
          <a:bodyPr wrap="square" rtlCol="0">
            <a:spAutoFit/>
          </a:bodyPr>
          <a:lstStyle/>
          <a:p>
            <a:pPr>
              <a:lnSpc>
                <a:spcPct val="150000"/>
              </a:lnSpc>
            </a:pPr>
            <a:r>
              <a:rPr lang="zh-CN" altLang="en-US" sz="2400"/>
              <a:t>计算机只能认识指令，对于计算机而言只有两个数字即</a:t>
            </a:r>
            <a:r>
              <a:rPr lang="en-US" altLang="zh-CN" sz="2400"/>
              <a:t>0</a:t>
            </a:r>
            <a:r>
              <a:rPr lang="zh-CN" altLang="en-US" sz="2400"/>
              <a:t>和</a:t>
            </a:r>
            <a:r>
              <a:rPr lang="en-US" altLang="zh-CN" sz="2400"/>
              <a:t>1</a:t>
            </a:r>
            <a:r>
              <a:rPr lang="zh-CN" altLang="en-US" sz="2400"/>
              <a:t>，有时就需要把我们所输入的指令转换为计算机可以识别的语言就会用到进制转换。</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670" y="737235"/>
            <a:ext cx="7599680" cy="579120"/>
          </a:xfrm>
          <a:prstGeom prst="rect">
            <a:avLst/>
          </a:prstGeom>
          <a:noFill/>
        </p:spPr>
        <p:txBody>
          <a:bodyPr wrap="square" rtlCol="0">
            <a:spAutoFit/>
          </a:bodyPr>
          <a:lstStyle/>
          <a:p>
            <a:r>
              <a:rPr lang="en-US" altLang="zh-CN" sz="3200"/>
              <a:t>11.</a:t>
            </a:r>
            <a:r>
              <a:rPr lang="zh-CN" altLang="en-US" sz="3200"/>
              <a:t>练习</a:t>
            </a:r>
          </a:p>
        </p:txBody>
      </p:sp>
      <p:sp>
        <p:nvSpPr>
          <p:cNvPr id="4" name="文本框 3"/>
          <p:cNvSpPr txBox="1"/>
          <p:nvPr/>
        </p:nvSpPr>
        <p:spPr>
          <a:xfrm>
            <a:off x="1017270" y="1548765"/>
            <a:ext cx="7155180" cy="2286000"/>
          </a:xfrm>
          <a:prstGeom prst="rect">
            <a:avLst/>
          </a:prstGeom>
          <a:noFill/>
        </p:spPr>
        <p:txBody>
          <a:bodyPr wrap="square" rtlCol="0">
            <a:spAutoFit/>
          </a:bodyPr>
          <a:lstStyle/>
          <a:p>
            <a:pPr>
              <a:lnSpc>
                <a:spcPct val="150000"/>
              </a:lnSpc>
            </a:pPr>
            <a:r>
              <a:rPr lang="zh-CN" altLang="en-US" sz="2400"/>
              <a:t>（</a:t>
            </a:r>
            <a:r>
              <a:rPr lang="en-US" altLang="zh-CN" sz="2400"/>
              <a:t>4AF8B</a:t>
            </a:r>
            <a:r>
              <a:rPr lang="zh-CN" altLang="en-US" sz="2400"/>
              <a:t>）</a:t>
            </a:r>
            <a:r>
              <a:rPr lang="en-US" altLang="zh-CN" sz="2400"/>
              <a:t>16</a:t>
            </a:r>
            <a:r>
              <a:rPr lang="zh-CN" altLang="en-US" sz="2400"/>
              <a:t>分别转换为二进制、八进制以及十进制数</a:t>
            </a:r>
          </a:p>
          <a:p>
            <a:pPr>
              <a:lnSpc>
                <a:spcPct val="150000"/>
              </a:lnSpc>
            </a:pPr>
            <a:r>
              <a:rPr lang="zh-CN" altLang="en-US" sz="2400"/>
              <a:t>（</a:t>
            </a:r>
            <a:r>
              <a:rPr lang="en-US" altLang="zh-CN" sz="2400"/>
              <a:t>100101011111110001011</a:t>
            </a:r>
            <a:r>
              <a:rPr lang="zh-CN" altLang="en-US" sz="2400"/>
              <a:t>）</a:t>
            </a:r>
            <a:r>
              <a:rPr lang="en-US" altLang="zh-CN" sz="2400"/>
              <a:t>2</a:t>
            </a:r>
            <a:r>
              <a:rPr lang="zh-CN" altLang="en-US" sz="2400"/>
              <a:t>分别转换为十进制、八进制以及十六进制数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3"/>
          <a:stretch>
            <a:fillRect/>
          </a:stretch>
        </p:blipFill>
        <p:spPr>
          <a:xfrm>
            <a:off x="2105025" y="1438275"/>
            <a:ext cx="4933950" cy="3981450"/>
          </a:xfrm>
          <a:prstGeom prst="rect">
            <a:avLst/>
          </a:prstGeom>
          <a:noFill/>
          <a:ln w="9525">
            <a:noFill/>
          </a:ln>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670" y="828675"/>
            <a:ext cx="6951980" cy="579120"/>
          </a:xfrm>
          <a:prstGeom prst="rect">
            <a:avLst/>
          </a:prstGeom>
          <a:noFill/>
        </p:spPr>
        <p:txBody>
          <a:bodyPr wrap="square" rtlCol="0">
            <a:spAutoFit/>
          </a:bodyPr>
          <a:lstStyle/>
          <a:p>
            <a:r>
              <a:rPr lang="en-US" altLang="zh-CN" sz="3200"/>
              <a:t>1.</a:t>
            </a:r>
            <a:r>
              <a:rPr lang="zh-CN" altLang="en-US" sz="3200"/>
              <a:t>什么是进制？</a:t>
            </a:r>
          </a:p>
        </p:txBody>
      </p:sp>
      <p:sp>
        <p:nvSpPr>
          <p:cNvPr id="3" name="文本框 2"/>
          <p:cNvSpPr txBox="1"/>
          <p:nvPr/>
        </p:nvSpPr>
        <p:spPr>
          <a:xfrm>
            <a:off x="788670" y="1830705"/>
            <a:ext cx="7549515" cy="1737360"/>
          </a:xfrm>
          <a:prstGeom prst="rect">
            <a:avLst/>
          </a:prstGeom>
          <a:noFill/>
        </p:spPr>
        <p:txBody>
          <a:bodyPr wrap="square" rtlCol="0">
            <a:spAutoFit/>
          </a:bodyPr>
          <a:lstStyle/>
          <a:p>
            <a:pPr>
              <a:lnSpc>
                <a:spcPct val="150000"/>
              </a:lnSpc>
            </a:pPr>
            <a:r>
              <a:rPr lang="zh-CN" altLang="en-US" sz="2400"/>
              <a:t>含义：进制也就是进位制，是人们规定的一种进位方法，是一种计数方式。</a:t>
            </a:r>
          </a:p>
          <a:p>
            <a:pPr>
              <a:lnSpc>
                <a:spcPct val="150000"/>
              </a:lnSpc>
            </a:pPr>
            <a:r>
              <a:rPr lang="zh-CN" altLang="en-US" sz="2400"/>
              <a:t>常见的进制：十进制、二进制、八进制、十六进制</a:t>
            </a:r>
            <a:r>
              <a:rPr lang="en-US" altLang="zh-CN" sz="24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8660" y="805815"/>
            <a:ext cx="7535545" cy="579120"/>
          </a:xfrm>
          <a:prstGeom prst="rect">
            <a:avLst/>
          </a:prstGeom>
          <a:noFill/>
        </p:spPr>
        <p:txBody>
          <a:bodyPr wrap="square" rtlCol="0">
            <a:spAutoFit/>
          </a:bodyPr>
          <a:lstStyle/>
          <a:p>
            <a:r>
              <a:rPr lang="en-US" altLang="zh-CN" sz="3200"/>
              <a:t>2.</a:t>
            </a:r>
            <a:r>
              <a:rPr lang="zh-CN" altLang="en-US" sz="3200"/>
              <a:t>进制之间的转换</a:t>
            </a:r>
          </a:p>
        </p:txBody>
      </p:sp>
      <p:sp>
        <p:nvSpPr>
          <p:cNvPr id="4" name="文本框 3"/>
          <p:cNvSpPr txBox="1"/>
          <p:nvPr/>
        </p:nvSpPr>
        <p:spPr>
          <a:xfrm>
            <a:off x="845820" y="1384935"/>
            <a:ext cx="8011795" cy="4846320"/>
          </a:xfrm>
          <a:prstGeom prst="rect">
            <a:avLst/>
          </a:prstGeom>
          <a:noFill/>
        </p:spPr>
        <p:txBody>
          <a:bodyPr wrap="square" rtlCol="0">
            <a:spAutoFit/>
          </a:bodyPr>
          <a:lstStyle/>
          <a:p>
            <a:pPr marL="0" indent="0">
              <a:lnSpc>
                <a:spcPct val="150000"/>
              </a:lnSpc>
              <a:buNone/>
            </a:pPr>
            <a:r>
              <a:rPr lang="zh-CN" altLang="en-US" sz="2400" dirty="0">
                <a:sym typeface="+mn-ea"/>
              </a:rPr>
              <a:t>（</a:t>
            </a:r>
            <a:r>
              <a:rPr lang="en-US" altLang="zh-CN" sz="2400" dirty="0">
                <a:sym typeface="+mn-ea"/>
              </a:rPr>
              <a:t>1</a:t>
            </a:r>
            <a:r>
              <a:rPr lang="zh-CN" altLang="en-US" sz="2400" dirty="0">
                <a:sym typeface="+mn-ea"/>
              </a:rPr>
              <a:t>）十进制数</a:t>
            </a:r>
            <a:endParaRPr lang="zh-CN" altLang="en-US" sz="2400" dirty="0"/>
          </a:p>
          <a:p>
            <a:pPr marL="0" indent="0">
              <a:lnSpc>
                <a:spcPct val="150000"/>
              </a:lnSpc>
              <a:buNone/>
            </a:pPr>
            <a:r>
              <a:rPr lang="zh-CN" altLang="en-US" sz="2400" dirty="0">
                <a:sym typeface="+mn-ea"/>
              </a:rPr>
              <a:t>由</a:t>
            </a:r>
            <a:r>
              <a:rPr lang="en-US" altLang="zh-CN" sz="2400" dirty="0">
                <a:sym typeface="+mn-ea"/>
              </a:rPr>
              <a:t>0~9</a:t>
            </a:r>
            <a:r>
              <a:rPr lang="zh-CN" altLang="en-US" sz="2400" dirty="0">
                <a:sym typeface="+mn-ea"/>
              </a:rPr>
              <a:t>十个不同的符号组成，每一个符号处于十进制不同的位置时，它所代表的实际数值是不一样的</a:t>
            </a:r>
            <a:r>
              <a:rPr lang="en-US" altLang="zh-CN" sz="2400" dirty="0">
                <a:sym typeface="+mn-ea"/>
              </a:rPr>
              <a:t>,</a:t>
            </a:r>
            <a:r>
              <a:rPr lang="zh-CN" altLang="en-US" sz="2400" dirty="0">
                <a:sym typeface="+mn-ea"/>
              </a:rPr>
              <a:t>这就是经常所说的个位、十位、百位、千位</a:t>
            </a:r>
            <a:r>
              <a:rPr lang="en-US" altLang="zh-CN" sz="2400" dirty="0">
                <a:sym typeface="+mn-ea"/>
              </a:rPr>
              <a:t>……</a:t>
            </a:r>
            <a:r>
              <a:rPr lang="zh-CN" altLang="en-US" sz="2400" dirty="0">
                <a:sym typeface="+mn-ea"/>
              </a:rPr>
              <a:t>等。 </a:t>
            </a:r>
            <a:endParaRPr lang="zh-CN" altLang="en-US" sz="2400" dirty="0"/>
          </a:p>
          <a:p>
            <a:pPr marL="0" indent="0">
              <a:lnSpc>
                <a:spcPct val="150000"/>
              </a:lnSpc>
              <a:buNone/>
            </a:pPr>
            <a:r>
              <a:rPr lang="zh-CN" altLang="en-US" sz="2400" dirty="0">
                <a:sym typeface="+mn-ea"/>
              </a:rPr>
              <a:t>例如：</a:t>
            </a:r>
            <a:r>
              <a:rPr lang="en-US" altLang="zh-CN" sz="2400" dirty="0">
                <a:sym typeface="+mn-ea"/>
              </a:rPr>
              <a:t>1999=1x1000+9x100+9x10+9x1</a:t>
            </a:r>
            <a:endParaRPr lang="en-US" altLang="zh-CN" sz="2400" dirty="0"/>
          </a:p>
          <a:p>
            <a:pPr marL="0" indent="0">
              <a:lnSpc>
                <a:spcPct val="150000"/>
              </a:lnSpc>
              <a:buNone/>
            </a:pPr>
            <a:r>
              <a:rPr lang="zh-CN" altLang="en-US" sz="2400" dirty="0">
                <a:sym typeface="+mn-ea"/>
              </a:rPr>
              <a:t>（</a:t>
            </a:r>
            <a:r>
              <a:rPr lang="en-US" altLang="zh-CN" sz="2400" dirty="0">
                <a:sym typeface="+mn-ea"/>
              </a:rPr>
              <a:t>2</a:t>
            </a:r>
            <a:r>
              <a:rPr lang="zh-CN" altLang="en-US" sz="2400" dirty="0">
                <a:sym typeface="+mn-ea"/>
              </a:rPr>
              <a:t>）二进制数</a:t>
            </a:r>
            <a:endParaRPr lang="zh-CN" altLang="en-US" sz="2400" dirty="0"/>
          </a:p>
          <a:p>
            <a:pPr marL="0" indent="0">
              <a:lnSpc>
                <a:spcPct val="150000"/>
              </a:lnSpc>
              <a:buNone/>
            </a:pPr>
            <a:r>
              <a:rPr lang="zh-CN" altLang="en-US" sz="2400" dirty="0">
                <a:sym typeface="+mn-ea"/>
              </a:rPr>
              <a:t>基本特点：两个不同的数字符号，即</a:t>
            </a:r>
            <a:r>
              <a:rPr lang="en-US" altLang="zh-CN" sz="2400" dirty="0">
                <a:sym typeface="+mn-ea"/>
              </a:rPr>
              <a:t>0</a:t>
            </a:r>
            <a:r>
              <a:rPr lang="zh-CN" altLang="en-US" sz="2400" dirty="0">
                <a:sym typeface="+mn-ea"/>
              </a:rPr>
              <a:t>和</a:t>
            </a:r>
            <a:r>
              <a:rPr lang="en-US" altLang="zh-CN" sz="2400" dirty="0">
                <a:sym typeface="+mn-ea"/>
              </a:rPr>
              <a:t>1</a:t>
            </a:r>
            <a:r>
              <a:rPr lang="zh-CN" altLang="en-US" sz="2400" dirty="0">
                <a:sym typeface="+mn-ea"/>
              </a:rPr>
              <a:t>；逢二进一。</a:t>
            </a:r>
            <a:endParaRPr lang="zh-CN" altLang="en-US" sz="2400" dirty="0"/>
          </a:p>
          <a:p>
            <a:pPr marL="0" indent="0" latinLnBrk="0">
              <a:lnSpc>
                <a:spcPct val="100000"/>
              </a:lnSpc>
              <a:buNone/>
            </a:pPr>
            <a:endParaRPr lang="zh-CN" altLang="en-US" sz="2400" dirty="0"/>
          </a:p>
          <a:p>
            <a:pPr marL="0" indent="0" latinLnBrk="0">
              <a:lnSpc>
                <a:spcPct val="100000"/>
              </a:lnSpc>
              <a:buNone/>
            </a:pPr>
            <a:endParaRPr lang="zh-CN" altLang="en-US" dirty="0"/>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820" y="1384935"/>
            <a:ext cx="8011795" cy="4846320"/>
          </a:xfrm>
          <a:prstGeom prst="rect">
            <a:avLst/>
          </a:prstGeom>
          <a:noFill/>
        </p:spPr>
        <p:txBody>
          <a:bodyPr wrap="square" rtlCol="0">
            <a:spAutoFit/>
          </a:bodyPr>
          <a:lstStyle/>
          <a:p>
            <a:pPr marL="0" indent="0">
              <a:lnSpc>
                <a:spcPct val="150000"/>
              </a:lnSpc>
              <a:buNone/>
            </a:pPr>
            <a:r>
              <a:rPr lang="zh-CN" altLang="en-US" sz="2400" dirty="0">
                <a:sym typeface="+mn-ea"/>
              </a:rPr>
              <a:t>（</a:t>
            </a:r>
            <a:r>
              <a:rPr lang="en-US" altLang="zh-CN" sz="2400" dirty="0">
                <a:sym typeface="+mn-ea"/>
              </a:rPr>
              <a:t>3</a:t>
            </a:r>
            <a:r>
              <a:rPr lang="zh-CN" altLang="en-US" sz="2400" dirty="0">
                <a:sym typeface="+mn-ea"/>
              </a:rPr>
              <a:t>）八进制数</a:t>
            </a:r>
          </a:p>
          <a:p>
            <a:pPr>
              <a:lnSpc>
                <a:spcPct val="150000"/>
              </a:lnSpc>
            </a:pPr>
            <a:r>
              <a:rPr lang="zh-CN" altLang="en-US" sz="2400" dirty="0">
                <a:latin typeface="宋体" panose="02010600030101010101" pitchFamily="2" charset="-122"/>
                <a:sym typeface="+mn-ea"/>
              </a:rPr>
              <a:t>八进制字面量的前缀是</a:t>
            </a:r>
            <a:r>
              <a:rPr lang="en-US" altLang="zh-CN" sz="2400" dirty="0">
                <a:latin typeface="宋体" panose="02010600030101010101" pitchFamily="2" charset="-122"/>
                <a:sym typeface="+mn-ea"/>
              </a:rPr>
              <a:t>0</a:t>
            </a:r>
            <a:r>
              <a:rPr lang="zh-CN" altLang="en-US" sz="2400" dirty="0">
                <a:latin typeface="宋体" panose="02010600030101010101" pitchFamily="2" charset="-122"/>
                <a:sym typeface="+mn-ea"/>
              </a:rPr>
              <a:t>然后是八进制序列（</a:t>
            </a:r>
            <a:r>
              <a:rPr lang="en-US" altLang="zh-CN" sz="2400" dirty="0">
                <a:sym typeface="+mn-ea"/>
              </a:rPr>
              <a:t>0~7</a:t>
            </a:r>
            <a:r>
              <a:rPr lang="zh-CN" altLang="en-US" sz="2400" dirty="0">
                <a:latin typeface="宋体" panose="02010600030101010101" pitchFamily="2" charset="-122"/>
                <a:sym typeface="+mn-ea"/>
              </a:rPr>
              <a:t>）</a:t>
            </a:r>
            <a:endParaRPr lang="zh-CN" altLang="en-US" sz="2400" dirty="0"/>
          </a:p>
          <a:p>
            <a:pPr marL="0" indent="0">
              <a:lnSpc>
                <a:spcPct val="150000"/>
              </a:lnSpc>
              <a:buNone/>
            </a:pPr>
            <a:r>
              <a:rPr lang="zh-CN" altLang="en-US" sz="2400" dirty="0">
                <a:sym typeface="+mn-ea"/>
              </a:rPr>
              <a:t>基本特点：由</a:t>
            </a:r>
            <a:r>
              <a:rPr lang="en-US" altLang="zh-CN" sz="2400" dirty="0">
                <a:sym typeface="+mn-ea"/>
              </a:rPr>
              <a:t>0~7</a:t>
            </a:r>
            <a:r>
              <a:rPr lang="zh-CN" altLang="en-US" sz="2400" dirty="0">
                <a:sym typeface="+mn-ea"/>
              </a:rPr>
              <a:t>八个不同的符号组成；逢八进一。</a:t>
            </a:r>
            <a:endParaRPr lang="en-US" altLang="zh-CN" sz="2400" dirty="0"/>
          </a:p>
          <a:p>
            <a:pPr marL="0" indent="0">
              <a:lnSpc>
                <a:spcPct val="150000"/>
              </a:lnSpc>
              <a:buNone/>
            </a:pPr>
            <a:r>
              <a:rPr lang="zh-CN" altLang="en-US" sz="2400" dirty="0">
                <a:sym typeface="+mn-ea"/>
              </a:rPr>
              <a:t>（</a:t>
            </a:r>
            <a:r>
              <a:rPr lang="en-US" altLang="zh-CN" sz="2400" dirty="0">
                <a:sym typeface="+mn-ea"/>
              </a:rPr>
              <a:t>4</a:t>
            </a:r>
            <a:r>
              <a:rPr lang="zh-CN" altLang="en-US" sz="2400" dirty="0">
                <a:sym typeface="+mn-ea"/>
              </a:rPr>
              <a:t>）十六进制数</a:t>
            </a:r>
          </a:p>
          <a:p>
            <a:pPr marL="0" indent="0">
              <a:lnSpc>
                <a:spcPct val="150000"/>
              </a:lnSpc>
              <a:buNone/>
            </a:pPr>
            <a:r>
              <a:rPr lang="zh-CN" altLang="en-US" sz="2400" dirty="0">
                <a:latin typeface="宋体" panose="02010600030101010101" pitchFamily="2" charset="-122"/>
                <a:sym typeface="+mn-ea"/>
              </a:rPr>
              <a:t>十六进制字面量的前缀是</a:t>
            </a:r>
            <a:r>
              <a:rPr lang="en-US" altLang="zh-CN" sz="2400" dirty="0">
                <a:latin typeface="宋体" panose="02010600030101010101" pitchFamily="2" charset="-122"/>
                <a:sym typeface="+mn-ea"/>
              </a:rPr>
              <a:t>0x</a:t>
            </a:r>
            <a:endParaRPr lang="zh-CN" altLang="en-US" sz="2400" dirty="0"/>
          </a:p>
          <a:p>
            <a:pPr marL="0" indent="0">
              <a:lnSpc>
                <a:spcPct val="150000"/>
              </a:lnSpc>
              <a:buNone/>
            </a:pPr>
            <a:r>
              <a:rPr lang="zh-CN" altLang="en-US" sz="2400" dirty="0">
                <a:sym typeface="+mn-ea"/>
              </a:rPr>
              <a:t>基本特点：由</a:t>
            </a:r>
            <a:r>
              <a:rPr lang="en-US" altLang="zh-CN" sz="2400" dirty="0">
                <a:sym typeface="+mn-ea"/>
              </a:rPr>
              <a:t>0~9</a:t>
            </a:r>
            <a:r>
              <a:rPr lang="zh-CN" altLang="en-US" sz="2400" dirty="0">
                <a:sym typeface="+mn-ea"/>
              </a:rPr>
              <a:t>以及</a:t>
            </a:r>
            <a:r>
              <a:rPr lang="en-US" altLang="zh-CN" sz="2400" dirty="0">
                <a:sym typeface="+mn-ea"/>
              </a:rPr>
              <a:t>a~f(A~F)</a:t>
            </a:r>
            <a:r>
              <a:rPr lang="zh-CN" altLang="en-US" sz="2400" dirty="0">
                <a:sym typeface="+mn-ea"/>
              </a:rPr>
              <a:t>十六个不同的字符组成；逢十六进一。</a:t>
            </a:r>
            <a:endParaRPr lang="zh-CN" altLang="en-US" sz="2400" dirty="0"/>
          </a:p>
          <a:p>
            <a:pPr marL="0" indent="0" latinLnBrk="0">
              <a:lnSpc>
                <a:spcPct val="100000"/>
              </a:lnSpc>
              <a:buNone/>
            </a:pPr>
            <a:endParaRPr lang="zh-CN" altLang="en-US" sz="2400" dirty="0"/>
          </a:p>
          <a:p>
            <a:pPr marL="0" indent="0" latinLnBrk="0">
              <a:lnSpc>
                <a:spcPct val="100000"/>
              </a:lnSpc>
              <a:buNone/>
            </a:pPr>
            <a:endParaRPr lang="zh-CN" altLang="en-US" dirty="0"/>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40715" y="1480185"/>
            <a:ext cx="8238490" cy="2651760"/>
          </a:xfrm>
          <a:prstGeom prst="rect">
            <a:avLst/>
          </a:prstGeom>
          <a:noFill/>
        </p:spPr>
        <p:txBody>
          <a:bodyPr wrap="square" rtlCol="0">
            <a:spAutoFit/>
          </a:bodyPr>
          <a:lstStyle/>
          <a:p>
            <a:pPr marL="0" indent="0">
              <a:lnSpc>
                <a:spcPct val="150000"/>
              </a:lnSpc>
              <a:buNone/>
            </a:pPr>
            <a:r>
              <a:rPr lang="zh-CN" altLang="en-US" sz="2400" dirty="0">
                <a:latin typeface="黑体" charset="-122"/>
                <a:sym typeface="+mn-ea"/>
              </a:rPr>
              <a:t>（</a:t>
            </a:r>
            <a:r>
              <a:rPr lang="en-US" altLang="zh-CN" sz="2400" dirty="0">
                <a:latin typeface="黑体" charset="-122"/>
                <a:sym typeface="+mn-ea"/>
              </a:rPr>
              <a:t>3</a:t>
            </a:r>
            <a:r>
              <a:rPr lang="zh-CN" altLang="en-US" sz="2400" dirty="0">
                <a:latin typeface="黑体" charset="-122"/>
                <a:sym typeface="+mn-ea"/>
              </a:rPr>
              <a:t>）十进制整数转换为二进制整数</a:t>
            </a:r>
            <a:endParaRPr lang="zh-CN" altLang="en-US" sz="2400" dirty="0">
              <a:latin typeface="黑体" charset="-122"/>
            </a:endParaRPr>
          </a:p>
          <a:p>
            <a:pPr marL="0" indent="0">
              <a:lnSpc>
                <a:spcPct val="150000"/>
              </a:lnSpc>
              <a:buNone/>
            </a:pPr>
            <a:r>
              <a:rPr lang="zh-CN" altLang="en-US" sz="2400" dirty="0">
                <a:sym typeface="+mn-ea"/>
              </a:rPr>
              <a:t>方法：把被转换的十进制整数反复地除以</a:t>
            </a:r>
            <a:r>
              <a:rPr lang="en-US" altLang="zh-CN" sz="2400" dirty="0">
                <a:sym typeface="+mn-ea"/>
              </a:rPr>
              <a:t>2</a:t>
            </a:r>
            <a:r>
              <a:rPr lang="zh-CN" altLang="en-US" sz="2400" dirty="0">
                <a:sym typeface="+mn-ea"/>
              </a:rPr>
              <a:t>，直到商为</a:t>
            </a:r>
            <a:r>
              <a:rPr lang="en-US" altLang="zh-CN" sz="2400" dirty="0">
                <a:sym typeface="+mn-ea"/>
              </a:rPr>
              <a:t>0</a:t>
            </a:r>
            <a:r>
              <a:rPr lang="zh-CN" altLang="en-US" sz="2400" dirty="0">
                <a:sym typeface="+mn-ea"/>
              </a:rPr>
              <a:t>，所得的余数（从末位读起）就是这个数的二进制表示。简单的说叫</a:t>
            </a:r>
            <a:r>
              <a:rPr lang="en-US" altLang="zh-CN" sz="2400" dirty="0">
                <a:sym typeface="+mn-ea"/>
              </a:rPr>
              <a:t>“</a:t>
            </a:r>
            <a:r>
              <a:rPr lang="zh-CN" altLang="en-US" sz="2400" dirty="0">
                <a:sym typeface="+mn-ea"/>
              </a:rPr>
              <a:t>除</a:t>
            </a:r>
            <a:r>
              <a:rPr lang="en-US" altLang="zh-CN" sz="2400" dirty="0">
                <a:sym typeface="+mn-ea"/>
              </a:rPr>
              <a:t>2</a:t>
            </a:r>
            <a:r>
              <a:rPr lang="zh-CN" altLang="en-US" sz="2400" dirty="0">
                <a:sym typeface="+mn-ea"/>
              </a:rPr>
              <a:t>取余法</a:t>
            </a:r>
            <a:r>
              <a:rPr lang="en-US" altLang="zh-CN" sz="2400" dirty="0">
                <a:sym typeface="+mn-ea"/>
              </a:rPr>
              <a:t>”</a:t>
            </a:r>
            <a:r>
              <a:rPr lang="zh-CN" altLang="en-US" sz="2400" dirty="0">
                <a:sym typeface="+mn-ea"/>
              </a:rPr>
              <a:t>。</a:t>
            </a:r>
            <a:endParaRPr lang="zh-CN" altLang="en-US" sz="2400" dirty="0"/>
          </a:p>
          <a:p>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内容占位符 4"/>
          <p:cNvPicPr>
            <a:picLocks noGrp="1" noChangeAspect="1"/>
          </p:cNvPicPr>
          <p:nvPr/>
        </p:nvPicPr>
        <p:blipFill>
          <a:blip r:embed="rId2"/>
          <a:stretch>
            <a:fillRect/>
          </a:stretch>
        </p:blipFill>
        <p:spPr>
          <a:xfrm>
            <a:off x="935355" y="1336675"/>
            <a:ext cx="7103110" cy="408622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nvSpPr>
        <p:spPr>
          <a:xfrm>
            <a:off x="457200" y="1292543"/>
            <a:ext cx="8229600" cy="4271963"/>
          </a:xfrm>
          <a:prstGeom prst="rect">
            <a:avLst/>
          </a:prstGeom>
          <a:noFill/>
          <a:ln w="9525">
            <a:noFill/>
            <a:miter/>
          </a:ln>
        </p:spPr>
        <p:txBody>
          <a:bodyPr vert="horz" wrap="square" lIns="91440" tIns="45720" rIns="91440" bIns="45720" numCol="1" anchor="t" anchorCtr="0" compatLnSpc="1"/>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4</a:t>
            </a:r>
            <a:r>
              <a:rPr lang="zh-CN" altLang="en-US" sz="2400" dirty="0">
                <a:latin typeface="宋体" panose="02010600030101010101" pitchFamily="2" charset="-122"/>
                <a:ea typeface="宋体" panose="02010600030101010101" pitchFamily="2" charset="-122"/>
                <a:sym typeface="+mn-ea"/>
              </a:rPr>
              <a:t>）十进制小数转换成二进制小数</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方法：十进制小数转换成二进制小数是将十进制小数连续乘以</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，选取进位整数，直到满足精度要求为止。简称</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乘</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取整法</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斜纹 9"/>
          <p:cNvSpPr/>
          <p:nvPr/>
        </p:nvSpPr>
        <p:spPr>
          <a:xfrm flipH="1">
            <a:off x="3851275" y="4797425"/>
            <a:ext cx="215900" cy="482600"/>
          </a:xfrm>
          <a:custGeom>
            <a:avLst/>
            <a:gdLst/>
            <a:ahLst/>
            <a:cxnLst>
              <a:cxn ang="0">
                <a:pos x="0" y="241300"/>
              </a:cxn>
              <a:cxn ang="0">
                <a:pos x="107950" y="0"/>
              </a:cxn>
              <a:cxn ang="0">
                <a:pos x="215900" y="0"/>
              </a:cxn>
              <a:cxn ang="0">
                <a:pos x="0" y="482600"/>
              </a:cxn>
            </a:cxnLst>
            <a:rect l="0" t="0" r="0" b="0"/>
            <a:pathLst>
              <a:path w="214630" h="483870">
                <a:moveTo>
                  <a:pt x="0" y="241935"/>
                </a:moveTo>
                <a:lnTo>
                  <a:pt x="107315" y="0"/>
                </a:lnTo>
                <a:lnTo>
                  <a:pt x="214630" y="0"/>
                </a:lnTo>
                <a:lnTo>
                  <a:pt x="0" y="483870"/>
                </a:lnTo>
                <a:lnTo>
                  <a:pt x="0" y="241935"/>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zh-CN" altLang="en-US"/>
          </a:p>
        </p:txBody>
      </p:sp>
      <p:pic>
        <p:nvPicPr>
          <p:cNvPr id="18434" name="内容占位符 2"/>
          <p:cNvPicPr>
            <a:picLocks noGrp="1" noChangeAspect="1"/>
          </p:cNvPicPr>
          <p:nvPr/>
        </p:nvPicPr>
        <p:blipFill>
          <a:blip r:embed="rId2"/>
          <a:stretch>
            <a:fillRect/>
          </a:stretch>
        </p:blipFill>
        <p:spPr>
          <a:xfrm>
            <a:off x="906463" y="1100138"/>
            <a:ext cx="7840662" cy="5307012"/>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2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583</Words>
  <Application>Microsoft Office PowerPoint</Application>
  <PresentationFormat>全屏显示(4:3)</PresentationFormat>
  <Paragraphs>76</Paragraphs>
  <Slides>21</Slides>
  <Notes>2</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Administrator</cp:lastModifiedBy>
  <cp:revision>1221</cp:revision>
  <dcterms:created xsi:type="dcterms:W3CDTF">2009-05-11T03:02:00Z</dcterms:created>
  <dcterms:modified xsi:type="dcterms:W3CDTF">2017-04-19T03:20:50Z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