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BOM&amp;DOM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</a:rPr>
              <a:t>BOM</a:t>
            </a:r>
            <a:r>
              <a:rPr sz="2400" dirty="0">
                <a:latin typeface="微软雅黑" panose="020B0503020204020204" pitchFamily="34" charset="-122"/>
              </a:rPr>
              <a:t>（浏览器对象模型）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r>
              <a:rPr sz="2000" dirty="0">
                <a:latin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</a:rPr>
              <a:t>Window</a:t>
            </a:r>
            <a:r>
              <a:rPr sz="2000" dirty="0">
                <a:latin typeface="微软雅黑" panose="020B0503020204020204" pitchFamily="34" charset="-122"/>
              </a:rPr>
              <a:t>对象</a:t>
            </a:r>
            <a:endParaRPr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</a:rPr>
              <a:t>        所有全局变量和全局函数都是</a:t>
            </a:r>
            <a:r>
              <a:rPr lang="en-US" altLang="zh-CN" sz="2000" dirty="0">
                <a:latin typeface="微软雅黑" panose="020B0503020204020204" pitchFamily="34" charset="-122"/>
              </a:rPr>
              <a:t>Window</a:t>
            </a:r>
            <a:r>
              <a:rPr sz="2000" dirty="0">
                <a:latin typeface="微软雅黑" panose="020B0503020204020204" pitchFamily="34" charset="-122"/>
              </a:rPr>
              <a:t>对象的属性和方法。</a:t>
            </a:r>
            <a:endParaRPr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注意：定义全局变量与在window对象上直接定义属性还有一点差别：全局变量不能通过delete操作符删除，而直接在window对象上定义的属性可以。</a:t>
            </a:r>
            <a:endParaRPr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</a:rPr>
              <a:t>        三种弹窗：</a:t>
            </a:r>
            <a:r>
              <a:rPr lang="en-US" altLang="zh-CN" sz="2000" dirty="0">
                <a:latin typeface="微软雅黑" panose="020B0503020204020204" pitchFamily="34" charset="-122"/>
              </a:rPr>
              <a:t>alert() confirm() prompt()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</a:t>
            </a:r>
            <a:r>
              <a:rPr sz="2000" dirty="0">
                <a:latin typeface="微软雅黑" panose="020B0503020204020204" pitchFamily="34" charset="-122"/>
              </a:rPr>
              <a:t>开启</a:t>
            </a:r>
            <a:r>
              <a:rPr sz="2000" dirty="0">
                <a:latin typeface="微软雅黑" panose="020B0503020204020204" pitchFamily="34" charset="-122"/>
              </a:rPr>
              <a:t>定时器和延时器：</a:t>
            </a:r>
            <a:r>
              <a:rPr lang="en-US" altLang="zh-CN" sz="2000" dirty="0">
                <a:latin typeface="微软雅黑" panose="020B0503020204020204" pitchFamily="34" charset="-122"/>
              </a:rPr>
              <a:t>setInterval() setTimeout()</a:t>
            </a:r>
            <a:endParaRPr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000" dirty="0">
                <a:latin typeface="微软雅黑" panose="020B0503020204020204" pitchFamily="34" charset="-122"/>
              </a:rPr>
              <a:t>        关闭定时器和延时器：</a:t>
            </a:r>
            <a:r>
              <a:rPr lang="en-US" altLang="zh-CN" sz="2000" dirty="0">
                <a:latin typeface="微软雅黑" panose="020B0503020204020204" pitchFamily="34" charset="-122"/>
              </a:rPr>
              <a:t>clearInterval(name)   clearTimeout(name)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</a:t>
            </a:r>
            <a:r>
              <a:rPr sz="2000" dirty="0">
                <a:latin typeface="微软雅黑" panose="020B0503020204020204" pitchFamily="34" charset="-122"/>
              </a:rPr>
              <a:t>打开、关闭新窗口：</a:t>
            </a:r>
            <a:r>
              <a:rPr lang="en-US" altLang="zh-CN" sz="2000" dirty="0">
                <a:latin typeface="微软雅黑" panose="020B0503020204020204" pitchFamily="34" charset="-122"/>
              </a:rPr>
              <a:t>window.open()  window.close()</a:t>
            </a:r>
            <a:endParaRPr lang="en-US" altLang="zh-CN" sz="2000" dirty="0">
              <a:latin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23595"/>
            <a:ext cx="10968990" cy="5426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方法</a:t>
            </a:r>
            <a:r>
              <a:rPr sz="2000">
                <a:latin typeface="微软雅黑" panose="020B0503020204020204" pitchFamily="34" charset="-122"/>
              </a:rPr>
              <a:t>二</a:t>
            </a:r>
            <a:r>
              <a:rPr lang="en-US" altLang="zh-CN" sz="2000">
                <a:latin typeface="微软雅黑" panose="020B0503020204020204" pitchFamily="34" charset="-122"/>
              </a:rPr>
              <a:t>：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watchPosition()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多次定位请求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var watchId =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navigator.geolocation.watchPosition(success,error,option);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watchPosition()方法来持续获取用户当前地理位置信息，它会定期自动获取，该方法定义如下：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它与 getCurrentPosition()接受相同的参数，但回调函数会被调用多次。错误回调函数与 getCurrentPosition() 中一样是可选的，也会被多次调用。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latin typeface="微软雅黑" panose="020B0503020204020204" pitchFamily="34" charset="-122"/>
                <a:sym typeface="+mn-ea"/>
              </a:rPr>
              <a:t>方法三：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 smtClean="0"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clearWatch(watchID);停止获取当前用户的地理位置信息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navigator.geolocation.clearWatch(watchID);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sz="2000"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04215"/>
            <a:ext cx="10968990" cy="55454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课堂练习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  <a:cs typeface="+mj-ea"/>
              </a:rPr>
              <a:t>    </a:t>
            </a:r>
            <a:r>
              <a:rPr sz="2000" dirty="0">
                <a:latin typeface="+mj-ea"/>
                <a:ea typeface="+mj-ea"/>
                <a:cs typeface="+mj-ea"/>
              </a:rPr>
              <a:t>掌握百度地图的使用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  <a:cs typeface="+mj-ea"/>
              </a:rPr>
              <a:t>课后练习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  <a:cs typeface="+mj-ea"/>
              </a:rPr>
              <a:t>    掌握高德地图的使用</a:t>
            </a:r>
            <a:endParaRPr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2000" dirty="0">
                <a:latin typeface="+mj-ea"/>
                <a:ea typeface="+mj-ea"/>
                <a:cs typeface="+mj-ea"/>
              </a:rPr>
              <a:t>    掌握腾讯地图的使用</a:t>
            </a:r>
            <a:endParaRPr sz="2000" dirty="0">
              <a:latin typeface="+mj-ea"/>
              <a:ea typeface="+mj-ea"/>
              <a:cs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84225"/>
            <a:ext cx="10968990" cy="5465445"/>
          </a:xfrm>
        </p:spPr>
        <p:txBody>
          <a:bodyPr>
            <a:normAutofit lnSpcReduction="10000"/>
          </a:bodyPr>
          <a:lstStyle/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（2）Location对象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提供了与当前窗口中加载的文档有关的信息，还提供了一些导航功能。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</a:t>
            </a:r>
            <a:r>
              <a:rPr sz="2000" dirty="0">
                <a:latin typeface="微软雅黑" panose="020B0503020204020204" pitchFamily="34" charset="-122"/>
              </a:rPr>
              <a:t>赋值：①使浏览器跳转到新页面：</a:t>
            </a:r>
            <a:r>
              <a:rPr lang="en-US" altLang="zh-CN" sz="2000" dirty="0">
                <a:latin typeface="微软雅黑" panose="020B0503020204020204" pitchFamily="34" charset="-122"/>
              </a:rPr>
              <a:t>location = '</a:t>
            </a:r>
            <a:r>
              <a:rPr sz="2000" dirty="0">
                <a:latin typeface="微软雅黑" panose="020B0503020204020204" pitchFamily="34" charset="-122"/>
              </a:rPr>
              <a:t>新页面网址</a:t>
            </a:r>
            <a:r>
              <a:rPr lang="en-US" altLang="zh-CN" sz="2000" dirty="0">
                <a:latin typeface="微软雅黑" panose="020B0503020204020204" pitchFamily="34" charset="-122"/>
              </a:rPr>
              <a:t>';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     </a:t>
            </a:r>
            <a:r>
              <a:rPr sz="2000" dirty="0">
                <a:latin typeface="微软雅黑" panose="020B0503020204020204" pitchFamily="34" charset="-122"/>
              </a:rPr>
              <a:t>②跳转到相对页面：</a:t>
            </a:r>
            <a:r>
              <a:rPr lang="en-US" altLang="zh-CN" sz="2000" dirty="0">
                <a:latin typeface="微软雅黑" panose="020B0503020204020204" pitchFamily="34" charset="-122"/>
              </a:rPr>
              <a:t>location = '</a:t>
            </a:r>
            <a:r>
              <a:rPr sz="2000" dirty="0">
                <a:latin typeface="微软雅黑" panose="020B0503020204020204" pitchFamily="34" charset="-122"/>
              </a:rPr>
              <a:t>相对路径</a:t>
            </a:r>
            <a:r>
              <a:rPr lang="en-US" altLang="zh-CN" sz="2000" dirty="0">
                <a:latin typeface="微软雅黑" panose="020B0503020204020204" pitchFamily="34" charset="-122"/>
              </a:rPr>
              <a:t>';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     </a:t>
            </a:r>
            <a:r>
              <a:rPr sz="2000" dirty="0">
                <a:latin typeface="微软雅黑" panose="020B0503020204020204" pitchFamily="34" charset="-122"/>
              </a:rPr>
              <a:t>③跳转回文档顶部：</a:t>
            </a:r>
            <a:r>
              <a:rPr lang="en-US" altLang="zh-CN" sz="2000" dirty="0">
                <a:latin typeface="微软雅黑" panose="020B0503020204020204" pitchFamily="34" charset="-122"/>
              </a:rPr>
              <a:t>location = '#</a:t>
            </a:r>
            <a:r>
              <a:rPr sz="2000" dirty="0">
                <a:latin typeface="微软雅黑" panose="020B0503020204020204" pitchFamily="34" charset="-122"/>
              </a:rPr>
              <a:t>文档顶部</a:t>
            </a:r>
            <a:r>
              <a:rPr lang="en-US" altLang="zh-CN" sz="2000" dirty="0">
                <a:latin typeface="微软雅黑" panose="020B0503020204020204" pitchFamily="34" charset="-122"/>
              </a:rPr>
              <a:t>id'</a:t>
            </a:r>
            <a:r>
              <a:rPr sz="2000" dirty="0">
                <a:latin typeface="微软雅黑" panose="020B0503020204020204" pitchFamily="34" charset="-122"/>
              </a:rPr>
              <a:t>；</a:t>
            </a:r>
            <a:r>
              <a:rPr lang="en-US" altLang="zh-CN" sz="2000" dirty="0">
                <a:latin typeface="微软雅黑" panose="020B0503020204020204" pitchFamily="34" charset="-122"/>
              </a:rPr>
              <a:t>     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sz="2000" dirty="0">
                <a:latin typeface="微软雅黑" panose="020B0503020204020204" pitchFamily="34" charset="-122"/>
              </a:rPr>
              <a:t>      属性：①</a:t>
            </a:r>
            <a:r>
              <a:rPr lang="en-US" altLang="zh-CN" sz="2000" dirty="0">
                <a:latin typeface="微软雅黑" panose="020B0503020204020204" pitchFamily="34" charset="-122"/>
              </a:rPr>
              <a:t>href:</a:t>
            </a:r>
            <a:r>
              <a:rPr sz="2000" dirty="0">
                <a:latin typeface="微软雅黑" panose="020B0503020204020204" pitchFamily="34" charset="-122"/>
              </a:rPr>
              <a:t>完整的</a:t>
            </a:r>
            <a:r>
              <a:rPr lang="en-US" altLang="zh-CN" sz="2000" dirty="0">
                <a:latin typeface="微软雅黑" panose="020B0503020204020204" pitchFamily="34" charset="-122"/>
              </a:rPr>
              <a:t>url</a:t>
            </a:r>
            <a:r>
              <a:rPr sz="2000" dirty="0">
                <a:latin typeface="微软雅黑" panose="020B0503020204020204" pitchFamily="34" charset="-122"/>
              </a:rPr>
              <a:t>路径 ②</a:t>
            </a:r>
            <a:r>
              <a:rPr lang="en-US" altLang="zh-CN" sz="2000" dirty="0">
                <a:latin typeface="微软雅黑" panose="020B0503020204020204" pitchFamily="34" charset="-122"/>
              </a:rPr>
              <a:t>hash:</a:t>
            </a:r>
            <a:r>
              <a:rPr sz="2000" dirty="0">
                <a:latin typeface="微软雅黑" panose="020B0503020204020204" pitchFamily="34" charset="-122"/>
              </a:rPr>
              <a:t>返回网址中</a:t>
            </a:r>
            <a:r>
              <a:rPr lang="en-US" altLang="zh-CN" sz="2000" dirty="0">
                <a:latin typeface="微软雅黑" panose="020B0503020204020204" pitchFamily="34" charset="-122"/>
              </a:rPr>
              <a:t>#</a:t>
            </a:r>
            <a:r>
              <a:rPr sz="2000" dirty="0">
                <a:latin typeface="微软雅黑" panose="020B0503020204020204" pitchFamily="34" charset="-122"/>
              </a:rPr>
              <a:t>后面的内容</a:t>
            </a: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	     </a:t>
            </a:r>
            <a:r>
              <a:rPr sz="2000" dirty="0">
                <a:latin typeface="微软雅黑" panose="020B0503020204020204" pitchFamily="34" charset="-122"/>
              </a:rPr>
              <a:t>③</a:t>
            </a:r>
            <a:r>
              <a:rPr lang="en-US" altLang="zh-CN" sz="2000" dirty="0">
                <a:latin typeface="微软雅黑" panose="020B0503020204020204" pitchFamily="34" charset="-122"/>
              </a:rPr>
              <a:t>search:</a:t>
            </a:r>
            <a:r>
              <a:rPr sz="2000" dirty="0">
                <a:latin typeface="微软雅黑" panose="020B0503020204020204" pitchFamily="34" charset="-122"/>
              </a:rPr>
              <a:t>返回网址中</a:t>
            </a:r>
            <a:r>
              <a:rPr lang="en-US" altLang="zh-CN" sz="2000" dirty="0">
                <a:latin typeface="微软雅黑" panose="020B0503020204020204" pitchFamily="34" charset="-122"/>
              </a:rPr>
              <a:t>?</a:t>
            </a:r>
            <a:r>
              <a:rPr sz="2000" dirty="0">
                <a:latin typeface="微软雅黑" panose="020B0503020204020204" pitchFamily="34" charset="-122"/>
              </a:rPr>
              <a:t>后面的内容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</a:t>
            </a:r>
            <a:r>
              <a:rPr sz="2000" dirty="0">
                <a:latin typeface="微软雅黑" panose="020B0503020204020204" pitchFamily="34" charset="-122"/>
              </a:rPr>
              <a:t>方法</a:t>
            </a:r>
            <a:r>
              <a:rPr lang="en-US" altLang="zh-CN" sz="2000" dirty="0">
                <a:latin typeface="微软雅黑" panose="020B0503020204020204" pitchFamily="34" charset="-122"/>
              </a:rPr>
              <a:t>：</a:t>
            </a:r>
            <a:r>
              <a:rPr sz="2000" dirty="0">
                <a:latin typeface="微软雅黑" panose="020B0503020204020204" pitchFamily="34" charset="-122"/>
              </a:rPr>
              <a:t>①</a:t>
            </a:r>
            <a:r>
              <a:rPr lang="en-US" altLang="zh-CN" sz="2000" dirty="0">
                <a:latin typeface="微软雅黑" panose="020B0503020204020204" pitchFamily="34" charset="-122"/>
              </a:rPr>
              <a:t>assign()</a:t>
            </a:r>
            <a:r>
              <a:rPr sz="2000" dirty="0">
                <a:latin typeface="微软雅黑" panose="020B0503020204020204" pitchFamily="34" charset="-122"/>
              </a:rPr>
              <a:t>：跳转到指定的</a:t>
            </a:r>
            <a:r>
              <a:rPr lang="en-US" altLang="zh-CN" sz="2000" dirty="0">
                <a:latin typeface="微软雅黑" panose="020B0503020204020204" pitchFamily="34" charset="-122"/>
              </a:rPr>
              <a:t>url(</a:t>
            </a:r>
            <a:r>
              <a:rPr sz="2000" dirty="0">
                <a:latin typeface="微软雅黑" panose="020B0503020204020204" pitchFamily="34" charset="-122"/>
              </a:rPr>
              <a:t>可回退</a:t>
            </a:r>
            <a:r>
              <a:rPr lang="en-US" altLang="zh-CN" sz="2000" dirty="0">
                <a:latin typeface="微软雅黑" panose="020B0503020204020204" pitchFamily="34" charset="-122"/>
              </a:rPr>
              <a:t>) 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</a:t>
            </a:r>
            <a:r>
              <a:rPr sz="2000" dirty="0">
                <a:latin typeface="微软雅黑" panose="020B0503020204020204" pitchFamily="34" charset="-122"/>
              </a:rPr>
              <a:t>②</a:t>
            </a:r>
            <a:r>
              <a:rPr lang="en-US" altLang="zh-CN" sz="2000" dirty="0">
                <a:latin typeface="微软雅黑" panose="020B0503020204020204" pitchFamily="34" charset="-122"/>
              </a:rPr>
              <a:t>replace()</a:t>
            </a:r>
            <a:r>
              <a:rPr sz="2000" dirty="0">
                <a:latin typeface="微软雅黑" panose="020B0503020204020204" pitchFamily="34" charset="-122"/>
              </a:rPr>
              <a:t>：跳转到指定的</a:t>
            </a:r>
            <a:r>
              <a:rPr lang="en-US" altLang="zh-CN" sz="2000" dirty="0">
                <a:latin typeface="微软雅黑" panose="020B0503020204020204" pitchFamily="34" charset="-122"/>
              </a:rPr>
              <a:t>url(</a:t>
            </a:r>
            <a:r>
              <a:rPr sz="2000" dirty="0">
                <a:latin typeface="微软雅黑" panose="020B0503020204020204" pitchFamily="34" charset="-122"/>
              </a:rPr>
              <a:t>不可回退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	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③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reload()</a:t>
            </a:r>
            <a:r>
              <a:rPr sz="2000">
                <a:latin typeface="微软雅黑" panose="020B0503020204020204" pitchFamily="34" charset="-122"/>
                <a:sym typeface="+mn-ea"/>
              </a:rPr>
              <a:t>：重新载入当前文档，传参数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true</a:t>
            </a:r>
            <a:r>
              <a:rPr sz="2000">
                <a:latin typeface="微软雅黑" panose="020B0503020204020204" pitchFamily="34" charset="-122"/>
                <a:sym typeface="+mn-ea"/>
              </a:rPr>
              <a:t>：强制载入</a:t>
            </a:r>
            <a:endParaRPr sz="2000"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1879600"/>
            <a:ext cx="9347835" cy="440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8630" y="646430"/>
            <a:ext cx="10968990" cy="5753735"/>
          </a:xfrm>
        </p:spPr>
        <p:txBody>
          <a:bodyPr>
            <a:normAutofit lnSpcReduction="20000"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（2）History对象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保存着用户从窗口被打开的那一刻算起</a:t>
            </a:r>
            <a:r>
              <a:rPr sz="2000">
                <a:latin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上网记录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</a:rPr>
              <a:t>    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微软雅黑" panose="020B0503020204020204" pitchFamily="34" charset="-122"/>
              </a:rPr>
              <a:t>       产生历史记录的方法：①跳转页面 ②</a:t>
            </a:r>
            <a:r>
              <a:rPr lang="en-US" altLang="zh-CN" sz="2000" dirty="0">
                <a:latin typeface="微软雅黑" panose="020B0503020204020204" pitchFamily="34" charset="-122"/>
              </a:rPr>
              <a:t>hash</a:t>
            </a:r>
            <a:r>
              <a:rPr sz="2000" dirty="0">
                <a:latin typeface="微软雅黑" panose="020B0503020204020204" pitchFamily="34" charset="-122"/>
              </a:rPr>
              <a:t>值改变  ③</a:t>
            </a:r>
            <a:r>
              <a:rPr lang="en-US" altLang="zh-CN" sz="2000" dirty="0">
                <a:latin typeface="微软雅黑" panose="020B0503020204020204" pitchFamily="34" charset="-122"/>
              </a:rPr>
              <a:t>history.pushState()</a:t>
            </a:r>
            <a:r>
              <a:rPr sz="2000" dirty="0">
                <a:latin typeface="微软雅黑" panose="020B0503020204020204" pitchFamily="34" charset="-122"/>
              </a:rPr>
              <a:t>方法</a:t>
            </a:r>
            <a:endParaRPr sz="2000" dirty="0">
              <a:latin typeface="微软雅黑" panose="020B0503020204020204" pitchFamily="34" charset="-12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微软雅黑" panose="020B0503020204020204" pitchFamily="34" charset="-122"/>
              </a:rPr>
              <a:t>       属性：①</a:t>
            </a:r>
            <a:r>
              <a:rPr lang="en-US" altLang="zh-CN" sz="2000" dirty="0">
                <a:latin typeface="微软雅黑" panose="020B0503020204020204" pitchFamily="34" charset="-122"/>
              </a:rPr>
              <a:t>length</a:t>
            </a:r>
            <a:r>
              <a:rPr sz="2000" dirty="0">
                <a:latin typeface="微软雅黑" panose="020B0503020204020204" pitchFamily="34" charset="-122"/>
              </a:rPr>
              <a:t>属性：历史记录的条目数</a:t>
            </a:r>
            <a:endParaRPr sz="2000" dirty="0">
              <a:latin typeface="微软雅黑" panose="020B0503020204020204" pitchFamily="34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微软雅黑" panose="020B0503020204020204" pitchFamily="34" charset="-122"/>
              </a:rPr>
              <a:t>       方法：①back():回到</a:t>
            </a:r>
            <a:r>
              <a:rPr sz="2000">
                <a:latin typeface="微软雅黑" panose="020B0503020204020204" pitchFamily="34" charset="-122"/>
                <a:sym typeface="+mn-ea"/>
              </a:rPr>
              <a:t>浏览器历史前一个URL，类似后退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latin typeface="微软雅黑" panose="020B0503020204020204" pitchFamily="34" charset="-122"/>
              </a:rPr>
              <a:t>	      ②</a:t>
            </a:r>
            <a:r>
              <a:rPr lang="en-US" altLang="zh-CN" sz="2000" dirty="0">
                <a:latin typeface="微软雅黑" panose="020B0503020204020204" pitchFamily="34" charset="-122"/>
              </a:rPr>
              <a:t>forward():</a:t>
            </a:r>
            <a:r>
              <a:rPr sz="2000">
                <a:latin typeface="微软雅黑" panose="020B0503020204020204" pitchFamily="34" charset="-122"/>
                <a:sym typeface="+mn-ea"/>
              </a:rPr>
              <a:t>前往浏览器历史下一个URL，类似前进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	 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③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go(num):</a:t>
            </a:r>
            <a:r>
              <a:rPr sz="2000">
                <a:latin typeface="微软雅黑" panose="020B0503020204020204" pitchFamily="34" charset="-122"/>
                <a:sym typeface="+mn-ea"/>
              </a:rPr>
              <a:t>向前或者后退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(num</a:t>
            </a:r>
            <a:r>
              <a:rPr sz="2000">
                <a:latin typeface="微软雅黑" panose="020B0503020204020204" pitchFamily="34" charset="-122"/>
                <a:sym typeface="+mn-ea"/>
              </a:rPr>
              <a:t>条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)</a:t>
            </a:r>
            <a:r>
              <a:rPr sz="2000">
                <a:latin typeface="微软雅黑" panose="020B0503020204020204" pitchFamily="34" charset="-122"/>
                <a:sym typeface="+mn-ea"/>
              </a:rPr>
              <a:t>num&gt;0:类似前进；num&lt;0:类似后退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	 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④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pushState(data,title,url):</a:t>
            </a:r>
            <a:r>
              <a:rPr sz="2000">
                <a:latin typeface="微软雅黑" panose="020B0503020204020204" pitchFamily="34" charset="-122"/>
                <a:sym typeface="+mn-ea"/>
              </a:rPr>
              <a:t>用来保存历史记录的数据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sz="18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说明：历史记录保存的值可以通过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popstate</a:t>
            </a:r>
            <a:r>
              <a:rPr sz="18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事件</a:t>
            </a:r>
            <a:r>
              <a:rPr sz="1800">
                <a:solidFill>
                  <a:srgbClr val="C00000"/>
                </a:solidFill>
                <a:latin typeface="微软雅黑" panose="020B0503020204020204" pitchFamily="34" charset="-122"/>
                <a:sym typeface="Calibri" panose="020F0502020204030204" charset="0"/>
              </a:rPr>
              <a:t>来监听当前历史记录下对应的值</a:t>
            </a:r>
            <a:r>
              <a:rPr lang="en-US" altLang="zh-CN" sz="1800">
                <a:solidFill>
                  <a:srgbClr val="C00000"/>
                </a:solidFill>
                <a:latin typeface="微软雅黑" panose="020B0503020204020204" pitchFamily="34" charset="-122"/>
                <a:sym typeface="Calibri" panose="020F0502020204030204" charset="0"/>
              </a:rPr>
              <a:t>(ev.state)</a:t>
            </a:r>
            <a:endParaRPr lang="en-US" altLang="zh-CN" sz="1800">
              <a:solidFill>
                <a:srgbClr val="C00000"/>
              </a:solidFill>
              <a:uFillTx/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uFillTx/>
                <a:latin typeface="微软雅黑" panose="020B0503020204020204" pitchFamily="34" charset="-122"/>
                <a:sym typeface="+mn-ea"/>
              </a:rPr>
              <a:t>课堂练习</a:t>
            </a:r>
            <a:r>
              <a:rPr sz="2000" dirty="0">
                <a:uFillTx/>
                <a:latin typeface="微软雅黑" panose="020B0503020204020204" pitchFamily="34" charset="-122"/>
                <a:sym typeface="+mn-ea"/>
              </a:rPr>
              <a:t>：</a:t>
            </a:r>
            <a:endParaRPr sz="2000" dirty="0">
              <a:uFillTx/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sz="2000">
                <a:latin typeface="微软雅黑" panose="020B0503020204020204" pitchFamily="34" charset="-122"/>
                <a:sym typeface="黑体" panose="02010609060101010101" charset="-122"/>
              </a:rPr>
              <a:t>         通过点击按钮生成一个随机数，并且可以通过历史管理查看到之前获取到的数</a:t>
            </a:r>
            <a:endParaRPr lang="zh-CN" altLang="en-US" sz="2000">
              <a:solidFill>
                <a:schemeClr val="tx1"/>
              </a:solidFill>
              <a:sym typeface="黑体" panose="02010609060101010101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2000" dirty="0">
              <a:uFillTx/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2000" dirty="0">
              <a:latin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35" y="1238885"/>
            <a:ext cx="981710" cy="447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8630" y="646430"/>
            <a:ext cx="11576050" cy="6210935"/>
          </a:xfrm>
        </p:spPr>
        <p:txBody>
          <a:bodyPr>
            <a:normAutofit lnSpcReduction="20000"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（2）Navigator</a:t>
            </a:r>
            <a:r>
              <a:rPr lang="en-US" altLang="zh-CN" sz="2000" dirty="0">
                <a:latin typeface="微软雅黑" panose="020B0503020204020204" pitchFamily="34" charset="-122"/>
              </a:rPr>
              <a:t>对象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识别客户端浏览器的事实标准</a:t>
            </a:r>
            <a:endParaRPr lang="zh-CN" altLang="en-US" sz="2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宋体" panose="02010609030101010101" charset="-122"/>
              <a:cs typeface="+mn-ea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sz="2000" dirty="0">
                <a:latin typeface="微软雅黑" panose="020B0503020204020204" pitchFamily="34" charset="-122"/>
              </a:rPr>
              <a:t>       属性</a:t>
            </a:r>
            <a:r>
              <a:rPr lang="en-US" altLang="zh-CN" sz="2000" dirty="0">
                <a:latin typeface="微软雅黑" panose="020B0503020204020204" pitchFamily="34" charset="-122"/>
              </a:rPr>
              <a:t>: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①appName:浏览器名称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>
                <a:uFillTx/>
                <a:latin typeface="微软雅黑" panose="020B0503020204020204" pitchFamily="34" charset="-122"/>
                <a:sym typeface="+mn-ea"/>
              </a:rPr>
              <a:t>	</a:t>
            </a:r>
            <a:r>
              <a:rPr lang="en-US" altLang="zh-CN" sz="1800">
                <a:uFillTx/>
                <a:latin typeface="微软雅黑" panose="020B0503020204020204" pitchFamily="34" charset="-122"/>
                <a:sym typeface="+mn-ea"/>
              </a:rPr>
              <a:t>该属性并不一定能返回正确的浏览器名称。在基于 Gecko 的浏览器 （例如 Firefox）和基于 WebKit 的浏览器（例如 Chrome 和 Safari）中，返回的浏览器名称都是 "Netscape".</a:t>
            </a:r>
            <a:endParaRPr lang="en-US" altLang="zh-CN" sz="2000">
              <a:uFillTx/>
              <a:latin typeface="微软雅黑" panose="020B0503020204020204" pitchFamily="34" charset="-122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      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②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userAgent:浏览器用户代理字符串</a:t>
            </a:r>
            <a:endParaRPr lang="en-US" altLang="zh-CN" sz="2000">
              <a:uFillTx/>
              <a:latin typeface="微软雅黑" panose="020B0503020204020204" pitchFamily="34" charset="-122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      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③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platform:返回一个字符串,表示浏览器所在的系统平台类型	     	   	 	     </a:t>
            </a:r>
            <a:r>
              <a:rPr sz="2000">
                <a:latin typeface="微软雅黑" panose="020B0503020204020204" pitchFamily="34" charset="-122"/>
                <a:sym typeface="+mn-ea"/>
              </a:rPr>
              <a:t>④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geolocation:</a:t>
            </a:r>
            <a:r>
              <a:rPr sz="2000">
                <a:latin typeface="微软雅黑" panose="020B0503020204020204" pitchFamily="34" charset="-122"/>
                <a:sym typeface="+mn-ea"/>
              </a:rPr>
              <a:t>地理位置对象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sz="180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geolocation对象是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HTML5新增的一个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Navigator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属</a:t>
            </a:r>
            <a:r>
              <a:rPr sz="1800">
                <a:solidFill>
                  <a:srgbClr val="C00000"/>
                </a:solidFill>
                <a:sym typeface="+mn-ea"/>
              </a:rPr>
              <a:t>性，可以使用Geolocation API来对该属性进行访问</a:t>
            </a:r>
            <a:endParaRPr sz="1800">
              <a:solidFill>
                <a:srgbClr val="C00000"/>
              </a:solidFill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sz="2000">
                <a:latin typeface="微软雅黑" panose="020B0503020204020204" pitchFamily="34" charset="-122"/>
                <a:sym typeface="+mn-ea"/>
              </a:rPr>
              <a:t>window.navigator对象的geolocation属性下面有三个方法</a:t>
            </a:r>
            <a:r>
              <a:rPr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sz="2000">
                <a:latin typeface="微软雅黑" panose="020B0503020204020204" pitchFamily="34" charset="-122"/>
                <a:sym typeface="+mn-ea"/>
              </a:rPr>
              <a:t>getCurrentPosition()    watchPosition()  clearWatch()</a:t>
            </a:r>
            <a:endParaRPr sz="2000">
              <a:latin typeface="微软雅黑" panose="020B0503020204020204" pitchFamily="34" charset="-122"/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  <a:p>
            <a:pPr marL="0" lvl="2" indent="0">
              <a:lnSpc>
                <a:spcPct val="150000"/>
              </a:lnSpc>
              <a:buNone/>
            </a:pPr>
            <a:endParaRPr lang="en-US" altLang="zh-CN" sz="2000">
              <a:uFillTx/>
              <a:latin typeface="微软雅黑" panose="020B0503020204020204" pitchFamily="34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sz="2000" dirty="0">
              <a:latin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8490" y="823595"/>
            <a:ext cx="10968990" cy="5426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方法一：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</a:rPr>
              <a:t>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getCurrentPosition()：获取当前地理信息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  navigator.geolocation.getCurrentPosition(success,error,option);</a:t>
            </a: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sym typeface="+mn-ea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参数说明:</a:t>
            </a:r>
            <a:endParaRPr lang="en-US" altLang="zh-CN" sz="2000">
              <a:latin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success：成功得到位置信息时的回调函数，使用Position对象作为唯一的参数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error：获取位置信息失败时的回调函数，使用PositionError对象作为唯一的参数（可选项）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       options：一个可选的PositionOptions对象（可选项）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000">
              <a:solidFill>
                <a:srgbClr val="C00000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43915"/>
            <a:ext cx="10968990" cy="5405755"/>
          </a:xfrm>
        </p:spPr>
        <p:txBody>
          <a:bodyPr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getCurrentPosition()方法的第一个参数为获取当前地理位置信息成功时（即为授权成功）所执行的回调函数，该参数的使用方法如下所示：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function success(position){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 //成功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}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position参数是一个Position对象。其有两个属性：timestamp和coords。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timestamp属性是一个时间戳，返回获得位置信息的具体时间。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 时间戳 : new Date(position.timestamp)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coords属性指向一个对象，包含了用户的位置信息</a:t>
            </a:r>
            <a:endParaRPr lang="en-US" altLang="zh-CN" sz="200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83590"/>
            <a:ext cx="10968990" cy="5546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>
                <a:latin typeface="微软雅黑" panose="020B0503020204020204" pitchFamily="34" charset="-122"/>
                <a:sym typeface="+mn-ea"/>
              </a:rPr>
              <a:t>coords对象的属性值</a:t>
            </a:r>
            <a:r>
              <a:rPr sz="1900">
                <a:latin typeface="微软雅黑" panose="020B0503020204020204" pitchFamily="34" charset="-122"/>
                <a:sym typeface="+mn-ea"/>
              </a:rPr>
              <a:t>：</a:t>
            </a:r>
            <a:endParaRPr lang="en-US" altLang="zh-CN" sz="19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900">
                <a:latin typeface="微软雅黑" panose="020B0503020204020204" pitchFamily="34" charset="-122"/>
                <a:sym typeface="+mn-ea"/>
              </a:rPr>
              <a:t>	coords.latitude：当前地理位置的纬度</a:t>
            </a:r>
            <a:endParaRPr lang="en-US" altLang="zh-CN" sz="19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900">
                <a:latin typeface="微软雅黑" panose="020B0503020204020204" pitchFamily="34" charset="-122"/>
                <a:sym typeface="+mn-ea"/>
              </a:rPr>
              <a:t>	coords.longitude：前地理位置的经度</a:t>
            </a:r>
            <a:endParaRPr lang="en-US" altLang="zh-CN" sz="19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900">
                <a:latin typeface="微软雅黑" panose="020B0503020204020204" pitchFamily="34" charset="-122"/>
                <a:sym typeface="+mn-ea"/>
              </a:rPr>
              <a:t>	coords.accuracy：当前地理位置的精度（准确度）</a:t>
            </a:r>
            <a:r>
              <a:rPr sz="1900">
                <a:latin typeface="微软雅黑" panose="020B0503020204020204" pitchFamily="34" charset="-122"/>
                <a:sym typeface="+mn-ea"/>
              </a:rPr>
              <a:t>等</a:t>
            </a:r>
            <a:endParaRPr sz="19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1900">
                <a:latin typeface="微软雅黑" panose="020B0503020204020204" pitchFamily="34" charset="-122"/>
                <a:sym typeface="+mn-ea"/>
              </a:rPr>
              <a:t>第二个参数error:获取当前地理位置信息失败时（即为授权失败）所执行的回调函数</a:t>
            </a:r>
            <a:endParaRPr lang="en-US" altLang="zh-CN" sz="19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1900">
                <a:solidFill>
                  <a:schemeClr val="accent2">
                    <a:lumMod val="50000"/>
                  </a:schemeClr>
                </a:solidFill>
                <a:sym typeface="+mn-ea"/>
              </a:rPr>
              <a:t>function error(PositionError){</a:t>
            </a:r>
            <a:endParaRPr lang="zh-CN" altLang="en-US" sz="19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1900">
                <a:solidFill>
                  <a:schemeClr val="accent2">
                    <a:lumMod val="50000"/>
                  </a:schemeClr>
                </a:solidFill>
                <a:sym typeface="+mn-ea"/>
              </a:rPr>
              <a:t>  //用户拒绝授权</a:t>
            </a:r>
            <a:endParaRPr lang="zh-CN" altLang="en-US" sz="19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1900">
                <a:solidFill>
                  <a:schemeClr val="accent2">
                    <a:lumMod val="50000"/>
                  </a:schemeClr>
                </a:solidFill>
                <a:sym typeface="+mn-ea"/>
              </a:rPr>
              <a:t>}</a:t>
            </a:r>
            <a:endParaRPr lang="zh-CN" altLang="en-US" sz="19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1900">
                <a:solidFill>
                  <a:schemeClr val="tx1"/>
                </a:solidFill>
                <a:sym typeface="+mn-ea"/>
              </a:rPr>
              <a:t>PositionError 接口表示当定位设备位置时发生错误的原因。</a:t>
            </a:r>
            <a:endParaRPr lang="zh-CN" altLang="en-US" sz="190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1900">
                <a:solidFill>
                  <a:schemeClr val="accent2">
                    <a:lumMod val="50000"/>
                  </a:schemeClr>
                </a:solidFill>
                <a:sym typeface="+mn-ea"/>
              </a:rPr>
              <a:t>PositionError.code 返回无符号的、简短的错误码：</a:t>
            </a:r>
            <a:endParaRPr lang="en-US" altLang="zh-CN" sz="19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1700">
              <a:latin typeface="微软雅黑" panose="020B0503020204020204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854710"/>
            <a:ext cx="10968990" cy="5394960"/>
          </a:xfrm>
        </p:spPr>
        <p:txBody>
          <a:bodyPr/>
          <a:lstStyle/>
          <a:p>
            <a:pPr marL="0" lvl="4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code为0  :  不包括其他错误编号中的错误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lvl="4" algn="just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code为1： 地理位置信息的获取失败，因为该页面没有获取地理位置信息的权限。（用户拒绝浏览器获取位置信息）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code为2：地理位置获取失败，因为至少有一个内部位置源返回一个内部错误。（尝试获取用户信息，但失败了）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pitchFamily="34" charset="-122"/>
                <a:sym typeface="+mn-ea"/>
              </a:rPr>
              <a:t>code为3： 获取地理位置超时，通过定义PositionOptions.timeout 来设置获取地理位置的超时时长。</a:t>
            </a:r>
            <a:endParaRPr lang="en-US" altLang="zh-CN" sz="2000">
              <a:latin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779145"/>
            <a:ext cx="10968990" cy="5470525"/>
          </a:xfrm>
        </p:spPr>
        <p:txBody>
          <a:bodyPr/>
          <a:lstStyle/>
          <a:p>
            <a:pPr marL="0" lvl="3" indent="0" latinLnBrk="0">
              <a:lnSpc>
                <a:spcPct val="150000"/>
              </a:lnSpc>
              <a:buNone/>
            </a:pPr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第三个参数options：</a:t>
            </a:r>
            <a:r>
              <a:rPr sz="200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数据收集 </a:t>
            </a:r>
            <a:r>
              <a:rPr lang="en-US" altLang="zh-CN" sz="200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sz="2000" dirty="0" err="1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json</a:t>
            </a:r>
            <a:r>
              <a:rPr sz="2000" smtClean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的形式</a:t>
            </a:r>
            <a:endParaRPr lang="zh-CN" altLang="en-US" sz="2000" dirty="0" smtClean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它是一些可选属性的列表，这些可选属性如下：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用来设定定位行为：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 option = {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enableHighAccuracy : true,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timeout : Infinity,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maximumAge : 0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sz="20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};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/>
        </p:nvSpPr>
        <p:spPr>
          <a:xfrm>
            <a:off x="4924425" y="1905000"/>
            <a:ext cx="7023100" cy="46456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2146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5575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004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2433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586230" indent="-21463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enableHighAccuracy：</a:t>
            </a:r>
            <a:r>
              <a:rPr lang="zh-CN" altLang="en-US" sz="2000" dirty="0" smtClean="0">
                <a:sym typeface="+mn-ea"/>
              </a:rPr>
              <a:t>更精确的查找，默认</a:t>
            </a:r>
            <a:r>
              <a:rPr lang="en-US" altLang="zh-CN" sz="2000" dirty="0" smtClean="0">
                <a:sym typeface="+mn-ea"/>
              </a:rPr>
              <a:t>false</a:t>
            </a:r>
            <a:endParaRPr lang="en-US" altLang="zh-CN" sz="2000" dirty="0" smtClean="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 dirty="0" smtClean="0">
                <a:sym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如果设为true，就要求客户端提供更精确的位置信息，这会导致更长的定位时间和更大的耗电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Timeout：</a:t>
            </a:r>
            <a:r>
              <a:rPr lang="zh-CN" altLang="en-US" sz="2000" dirty="0" smtClean="0">
                <a:sym typeface="+mn-ea"/>
              </a:rPr>
              <a:t>获取位置允许最长时间，默认</a:t>
            </a:r>
            <a:r>
              <a:rPr lang="en-US" altLang="zh-CN" sz="2000" dirty="0" smtClean="0">
                <a:sym typeface="+mn-ea"/>
              </a:rPr>
              <a:t>infinity</a:t>
            </a:r>
            <a:endParaRPr lang="en-US" altLang="zh-CN" sz="2000" dirty="0" smtClean="0">
              <a:sym typeface="+mn-ea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000" dirty="0" smtClean="0">
                <a:sym typeface="+mn-ea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等待客户端做出回应的最大毫秒数。如果该时间内未获取到地理位置信息，则返回错误。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lvl="4" indent="0" latinLnBrk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maximumAge：</a:t>
            </a:r>
            <a:r>
              <a:rPr lang="zh-CN" altLang="en-US" sz="2000" dirty="0" smtClean="0">
                <a:sym typeface="+mn-ea"/>
              </a:rPr>
              <a:t>位置可以缓存的最大时间，默认</a:t>
            </a:r>
            <a:r>
              <a:rPr lang="en-US" altLang="zh-CN" sz="2000" dirty="0" smtClean="0">
                <a:sym typeface="+mn-ea"/>
              </a:rPr>
              <a:t>0</a:t>
            </a:r>
            <a:endParaRPr lang="en-US" altLang="zh-CN" sz="2000" dirty="0" smtClean="0"/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客户端可以使用缓存数据的最大毫秒数。如果设为0，客户端不读取缓存；如果设为infinity，客户端只读取缓存。</a:t>
            </a:r>
            <a:endParaRPr lang="zh-CN" altLang="en-US" sz="2000" dirty="0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演示</Application>
  <PresentationFormat>宽屏</PresentationFormat>
  <Paragraphs>120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新宋体</vt:lpstr>
      <vt:lpstr>Office 主题​​</vt:lpstr>
      <vt:lpstr>BOM&amp;DOM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2020-08-03T08:03:49Z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