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410" r:id="rId3"/>
    <p:sldId id="411" r:id="rId4"/>
    <p:sldId id="412" r:id="rId5"/>
    <p:sldId id="413" r:id="rId6"/>
    <p:sldId id="414" r:id="rId8"/>
    <p:sldId id="415" r:id="rId9"/>
    <p:sldId id="416" r:id="rId10"/>
    <p:sldId id="417" r:id="rId11"/>
    <p:sldId id="41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4.xml"/><Relationship Id="rId2" Type="http://schemas.openxmlformats.org/officeDocument/2006/relationships/image" Target="../media/image1.png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7" Type="http://schemas.openxmlformats.org/officeDocument/2006/relationships/tags" Target="../tags/tag6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7.png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0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tags" Target="../tags/tag69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tags" Target="../tags/tag71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ags" Target="../tags/tag73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tags" Target="../tags/tag77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image" Target="../media/image17.png"/><Relationship Id="rId3" Type="http://schemas.openxmlformats.org/officeDocument/2006/relationships/tags" Target="../tags/tag82.xml"/><Relationship Id="rId2" Type="http://schemas.openxmlformats.org/officeDocument/2006/relationships/image" Target="../media/image16.png"/><Relationship Id="rId1" Type="http://schemas.openxmlformats.org/officeDocument/2006/relationships/tags" Target="../tags/tag81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6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tags" Target="../tags/tag8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11505" y="692150"/>
            <a:ext cx="10968990" cy="5823585"/>
          </a:xfrm>
        </p:spPr>
        <p:txBody>
          <a:bodyPr/>
          <a:lstStyle/>
          <a:p>
            <a:pPr marL="0" indent="0">
              <a:buNone/>
            </a:pPr>
            <a:r>
              <a:rPr sz="2000">
                <a:sym typeface="+mn-ea"/>
              </a:rPr>
              <a:t>（</a:t>
            </a:r>
            <a:r>
              <a:rPr lang="en-US" altLang="zh-CN" sz="2000">
                <a:sym typeface="+mn-ea"/>
              </a:rPr>
              <a:t>6</a:t>
            </a:r>
            <a:r>
              <a:rPr sz="2000">
                <a:sym typeface="+mn-ea"/>
              </a:rPr>
              <a:t>）</a:t>
            </a:r>
            <a:r>
              <a:rPr lang="en-US" altLang="zh-CN" sz="2000">
                <a:sym typeface="+mn-ea"/>
              </a:rPr>
              <a:t>Symbol</a:t>
            </a:r>
            <a:r>
              <a:rPr sz="2000">
                <a:sym typeface="+mn-ea"/>
              </a:rPr>
              <a:t>数据类型</a:t>
            </a:r>
            <a:endParaRPr sz="2000" dirty="0"/>
          </a:p>
          <a:p>
            <a:r>
              <a:rPr lang="zh-CN" altLang="en-US" sz="2000" dirty="0"/>
              <a:t>定义</a:t>
            </a:r>
            <a:endParaRPr lang="zh-CN" altLang="en-US" sz="2000" dirty="0"/>
          </a:p>
          <a:p>
            <a:pPr marL="457200" lvl="1" indent="0">
              <a:buNone/>
            </a:pPr>
            <a:r>
              <a:rPr sz="1775">
                <a:sym typeface="Calibri" panose="020F0502020204030204" charset="0"/>
              </a:rPr>
              <a:t>ES6 引入了一种新的原始数据类型Symbol，表示独一无二的值。</a:t>
            </a:r>
            <a:endParaRPr sz="1775">
              <a:sym typeface="Calibri" panose="020F0502020204030204" charset="0"/>
            </a:endParaRPr>
          </a:p>
          <a:p>
            <a:r>
              <a:rPr lang="zh-CN" altLang="en-US" sz="2000" dirty="0"/>
              <a:t>声明方式</a:t>
            </a:r>
            <a:endParaRPr lang="zh-CN" altLang="en-US" sz="2000" dirty="0"/>
          </a:p>
          <a:p>
            <a:pPr marL="457200" lvl="1" indent="0">
              <a:buNone/>
            </a:pPr>
            <a:r>
              <a:rPr sz="1775"/>
              <a:t>let a = </a:t>
            </a:r>
            <a:r>
              <a:rPr sz="1775">
                <a:sym typeface="Calibri" panose="020F0502020204030204" charset="0"/>
              </a:rPr>
              <a:t>Symbol()</a:t>
            </a:r>
            <a:endParaRPr sz="1775">
              <a:sym typeface="Calibri" panose="020F0502020204030204" charset="0"/>
            </a:endParaRPr>
          </a:p>
          <a:p>
            <a:pPr marL="457200" lvl="1" indent="0">
              <a:buNone/>
            </a:pPr>
            <a:r>
              <a:rPr sz="1775">
                <a:solidFill>
                  <a:srgbClr val="C00000"/>
                </a:solidFill>
                <a:sym typeface="Calibri" panose="020F0502020204030204" charset="0"/>
              </a:rPr>
              <a:t>说明：</a:t>
            </a:r>
            <a:r>
              <a:rPr sz="1775">
                <a:sym typeface="Calibri" panose="020F0502020204030204" charset="0"/>
              </a:rPr>
              <a:t>Symbol 值通过</a:t>
            </a:r>
            <a:r>
              <a:rPr sz="1775">
                <a:solidFill>
                  <a:srgbClr val="C00000"/>
                </a:solidFill>
                <a:sym typeface="Calibri" panose="020F0502020204030204" charset="0"/>
              </a:rPr>
              <a:t>Symbol函数</a:t>
            </a:r>
            <a:r>
              <a:rPr sz="1775">
                <a:sym typeface="Calibri" panose="020F0502020204030204" charset="0"/>
              </a:rPr>
              <a:t>生成，Symbol函数前</a:t>
            </a:r>
            <a:r>
              <a:rPr sz="1775">
                <a:solidFill>
                  <a:srgbClr val="C00000"/>
                </a:solidFill>
                <a:sym typeface="Calibri" panose="020F0502020204030204" charset="0"/>
              </a:rPr>
              <a:t>不能使用new</a:t>
            </a:r>
            <a:r>
              <a:rPr sz="1775">
                <a:sym typeface="Calibri" panose="020F0502020204030204" charset="0"/>
              </a:rPr>
              <a:t>命令，否则会报错。</a:t>
            </a:r>
            <a:endParaRPr sz="1775">
              <a:sym typeface="Calibri" panose="020F0502020204030204" charset="0"/>
            </a:endParaRPr>
          </a:p>
          <a:p>
            <a:pPr marL="457200" lvl="1" indent="0">
              <a:buNone/>
            </a:pPr>
            <a:r>
              <a:rPr sz="1775">
                <a:sym typeface="Calibri" panose="020F0502020204030204" charset="0"/>
              </a:rPr>
              <a:t>      Symbol函数可以接受一个</a:t>
            </a:r>
            <a:r>
              <a:rPr sz="1775">
                <a:solidFill>
                  <a:srgbClr val="C00000"/>
                </a:solidFill>
                <a:sym typeface="Calibri" panose="020F0502020204030204" charset="0"/>
              </a:rPr>
              <a:t>字符串作为参数</a:t>
            </a:r>
            <a:r>
              <a:rPr sz="1775">
                <a:sym typeface="Calibri" panose="020F0502020204030204" charset="0"/>
              </a:rPr>
              <a:t>，仅仅表示对 Symbol 实例的描述，因此相同参数的</a:t>
            </a:r>
            <a:r>
              <a:rPr sz="1775">
                <a:sym typeface="Calibri" panose="020F0502020204030204" charset="0"/>
              </a:rPr>
              <a:t>Symbol函数的返回值也</a:t>
            </a:r>
            <a:r>
              <a:rPr sz="1775">
                <a:sym typeface="Calibri" panose="020F0502020204030204" charset="0"/>
              </a:rPr>
              <a:t>是不相等的。</a:t>
            </a:r>
            <a:endParaRPr sz="1775">
              <a:sym typeface="Calibri" panose="020F0502020204030204" charset="0"/>
            </a:endParaRPr>
          </a:p>
          <a:p>
            <a:pPr marL="457200" lvl="1" indent="0">
              <a:buNone/>
            </a:pPr>
            <a:r>
              <a:rPr sz="1775">
                <a:sym typeface="Calibri" panose="020F0502020204030204" charset="0"/>
              </a:rPr>
              <a:t>传参数的</a:t>
            </a:r>
            <a:r>
              <a:rPr sz="1775">
                <a:sym typeface="Calibri" panose="020F0502020204030204" charset="0"/>
              </a:rPr>
              <a:t>目的：</a:t>
            </a:r>
            <a:r>
              <a:rPr sz="1775">
                <a:sym typeface="Calibri" panose="020F0502020204030204" charset="0"/>
              </a:rPr>
              <a:t>为了在控制台显示，或者转为字符串时，比较容易区分。</a:t>
            </a:r>
            <a:endParaRPr sz="1775">
              <a:sym typeface="Calibri" panose="020F0502020204030204" charset="0"/>
            </a:endParaRPr>
          </a:p>
          <a:p>
            <a:pPr marL="457200" lvl="1" indent="0">
              <a:buNone/>
            </a:pPr>
            <a:endParaRPr sz="1775">
              <a:sym typeface="Calibri" panose="020F0502020204030204" charset="0"/>
            </a:endParaRPr>
          </a:p>
          <a:p>
            <a:pPr marL="0" indent="0">
              <a:buNone/>
            </a:pPr>
            <a:endParaRPr sz="2000" dirty="0">
              <a:sym typeface="Calibri" panose="020F0502020204030204" charset="0"/>
            </a:endParaRPr>
          </a:p>
          <a:p>
            <a:endParaRPr lang="en-US" altLang="zh-CN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860" y="4667250"/>
            <a:ext cx="6372860" cy="18484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8330" y="825500"/>
            <a:ext cx="5176520" cy="3397250"/>
          </a:xfrm>
        </p:spPr>
        <p:txBody>
          <a:bodyPr/>
          <a:p>
            <a:pPr marL="0" indent="0">
              <a:buNone/>
            </a:pPr>
            <a:r>
              <a:rPr sz="2000">
                <a:solidFill>
                  <a:srgbClr val="C00000"/>
                </a:solidFill>
                <a:sym typeface="+mn-ea"/>
              </a:rPr>
              <a:t>注意①：Symbol函数的参数只是表示对当前 Symbol 值的描述，因此相同参数的Symbol函数的返回值是不相等的。</a:t>
            </a:r>
            <a:endParaRPr lang="zh-CN" altLang="en-US" sz="2000" dirty="0">
              <a:solidFill>
                <a:srgbClr val="C00000"/>
              </a:solidFill>
            </a:endParaRPr>
          </a:p>
          <a:p>
            <a:endParaRPr lang="zh-CN" altLang="en-US" sz="200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1595" y="825500"/>
            <a:ext cx="5176520" cy="2880360"/>
          </a:xfrm>
        </p:spPr>
        <p:txBody>
          <a:bodyPr/>
          <a:p>
            <a:pPr marL="0" indent="0">
              <a:buNone/>
            </a:pPr>
            <a:r>
              <a:rPr lang="zh-CN" altLang="en-US" sz="2000">
                <a:solidFill>
                  <a:srgbClr val="C00000"/>
                </a:solidFill>
              </a:rPr>
              <a:t>注意②：Symbol 值不能与其他类型的值进行运算</a:t>
            </a:r>
            <a:endParaRPr lang="zh-CN" altLang="en-US" sz="200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zh-CN" altLang="en-US" sz="200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zh-CN" altLang="en-US" sz="200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zh-CN" altLang="en-US" sz="200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zh-CN" altLang="en-US" sz="200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zh-CN" altLang="en-US" sz="1800">
              <a:solidFill>
                <a:srgbClr val="C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8330" y="2226310"/>
            <a:ext cx="5074285" cy="190627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325" y="1932940"/>
            <a:ext cx="5050155" cy="162623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08330" y="4297045"/>
            <a:ext cx="113036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C00000"/>
                </a:solidFill>
                <a:sym typeface="+mn-ea"/>
              </a:rPr>
              <a:t>注意③：</a:t>
            </a:r>
            <a:r>
              <a:rPr lang="en-US" altLang="zh-CN">
                <a:solidFill>
                  <a:srgbClr val="C00000"/>
                </a:solidFill>
                <a:sym typeface="+mn-ea"/>
              </a:rPr>
              <a:t>Symbol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值可以通过数据类型转换转换为字符串或者布尔值，但是不能转换为数值</a:t>
            </a:r>
            <a:endParaRPr lang="zh-CN" altLang="en-US">
              <a:solidFill>
                <a:srgbClr val="C00000"/>
              </a:solidFill>
            </a:endParaRPr>
          </a:p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30" y="4784725"/>
            <a:ext cx="5114290" cy="1214120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6537325" y="4942205"/>
            <a:ext cx="5050790" cy="1323975"/>
            <a:chOff x="10295" y="7783"/>
            <a:chExt cx="7954" cy="2085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295" y="7783"/>
              <a:ext cx="7954" cy="593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95" y="8376"/>
              <a:ext cx="7954" cy="1493"/>
            </a:xfrm>
            <a:prstGeom prst="rect">
              <a:avLst/>
            </a:prstGeom>
          </p:spPr>
        </p:pic>
      </p:grpSp>
    </p:spTree>
    <p:custDataLst>
      <p:tags r:id="rId7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08330" y="666115"/>
            <a:ext cx="10968990" cy="558355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Symbol</a:t>
            </a:r>
            <a:r>
              <a:rPr sz="2000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的应用场景</a:t>
            </a:r>
            <a:endParaRPr sz="2000" dirty="0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sz="2000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sz="2000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）消除魔术字符串</a:t>
            </a:r>
            <a:endParaRPr sz="2000" dirty="0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魔术字符串指的是，在代码之中多次出现、与代码形成强耦合的某一个具体的字符串或者数值。风格良好的代码，应该尽量消除魔术字符串，改由含义清晰的变量代替。</a:t>
            </a:r>
            <a:endParaRPr dirty="0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80" y="2766695"/>
            <a:ext cx="6059805" cy="32708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233920" y="3229610"/>
            <a:ext cx="4481830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/>
              <a:t>代码中</a:t>
            </a:r>
            <a:r>
              <a:rPr lang="en-US" altLang="zh-CN"/>
              <a:t>Triangle</a:t>
            </a:r>
            <a:r>
              <a:rPr lang="zh-CN" altLang="en-US"/>
              <a:t>就是魔术字符串 多次出现，假设要更改这个字符串，需要更改多个地方，如果出现的次数足够多，就会很麻烦，可能会有遗漏导致代码出错，所以消除魔术字符串的方法就是把它写成一个变量。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08330" y="676275"/>
            <a:ext cx="10968990" cy="5573395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65" y="775335"/>
            <a:ext cx="6424930" cy="34486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0085" y="4224020"/>
            <a:ext cx="1082484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仔细分析上图代码可以发现：shapeType.triangle等于哪个值并不重要，只要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确保不会跟其他shapeType属性的值冲突即可</a:t>
            </a:r>
            <a:r>
              <a:rPr lang="zh-CN" altLang="en-US">
                <a:sym typeface="+mn-ea"/>
              </a:rPr>
              <a:t>。因此，这里就很适合改用 Symbol 值。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65" y="5218430"/>
            <a:ext cx="5297805" cy="10287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11505" y="551180"/>
            <a:ext cx="10968990" cy="602043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）作为对象属性</a:t>
            </a:r>
            <a:endParaRPr lang="zh-CN" altLang="en-US" sz="20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cs typeface="微软雅黑" panose="020B0503020204020204" pitchFamily="34" charset="-122"/>
              </a:rPr>
              <a:t>当一个复杂对象中含有多个属性的时候，很容易将某个属性名覆盖掉，利用 Symbol 值作为属性名可以很好的避免这一现象。</a:t>
            </a:r>
            <a:endParaRPr lang="zh-CN" altLang="en-US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）模拟类的私有方法</a:t>
            </a:r>
            <a:endParaRPr lang="zh-CN" altLang="en-US" sz="20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algn="l">
              <a:lnSpc>
                <a:spcPct val="130000"/>
              </a:lnSpc>
              <a:buClrTx/>
              <a:buSzTx/>
              <a:buNone/>
            </a:pPr>
            <a:r>
              <a:rPr lang="en-US" altLang="zh-CN" sz="18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18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ES6 中的类是没有 private 关键字来声明类的私有方法和私有变量的，但是我们可以利用 Symbol 的唯一性来模拟。</a:t>
            </a:r>
            <a:endParaRPr lang="zh-CN" altLang="en-US" sz="18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80" y="1951990"/>
            <a:ext cx="4510405" cy="13169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80" y="4685030"/>
            <a:ext cx="4298315" cy="148018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08330" y="815340"/>
            <a:ext cx="10968990" cy="5434330"/>
          </a:xfrm>
        </p:spPr>
        <p:txBody>
          <a:bodyPr/>
          <a:lstStyle/>
          <a:p>
            <a:r>
              <a:rPr lang="zh-CN" altLang="en-US" sz="2000" dirty="0"/>
              <a:t>引用数据类型（对象、数组、函数）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）基本数据类型和引用数据类型的区别</a:t>
            </a:r>
            <a:endParaRPr lang="zh-CN" altLang="en-US" sz="2000" b="1" dirty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基本数据类型：变量的交换等于在一个新的地方按照连锁店的规范标准（统一店面理解为相同的变量内容）新开一个分店，这样新开的店与其它旧店互不相关、各自运营。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580" y="1958975"/>
            <a:ext cx="3885565" cy="1130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80" y="3518535"/>
            <a:ext cx="3011170" cy="1300480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4529455" y="3979545"/>
            <a:ext cx="1132840" cy="377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1" name="表格 10"/>
          <p:cNvGraphicFramePr/>
          <p:nvPr>
            <p:custDataLst>
              <p:tags r:id="rId4"/>
            </p:custDataLst>
          </p:nvPr>
        </p:nvGraphicFramePr>
        <p:xfrm>
          <a:off x="5874385" y="3047365"/>
          <a:ext cx="3098800" cy="745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400"/>
                <a:gridCol w="1549400"/>
              </a:tblGrid>
              <a:tr h="37274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</a:t>
                      </a:r>
                      <a:r>
                        <a:rPr lang="zh-CN" altLang="en-US"/>
                        <a:t>初始化之前的栈区</a:t>
                      </a:r>
                      <a:endParaRPr lang="zh-CN" altLang="en-US"/>
                    </a:p>
                  </a:txBody>
                  <a:tcPr/>
                </a:tc>
                <a:tc hMerge="1">
                  <a:tcPr/>
                </a:tc>
              </a:tr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/>
          <p:nvPr>
            <p:custDataLst>
              <p:tags r:id="rId5"/>
            </p:custDataLst>
          </p:nvPr>
        </p:nvGraphicFramePr>
        <p:xfrm>
          <a:off x="5923915" y="3990975"/>
          <a:ext cx="3063240" cy="1207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1620"/>
                <a:gridCol w="1531620"/>
              </a:tblGrid>
              <a:tr h="40259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</a:t>
                      </a:r>
                      <a:r>
                        <a:rPr lang="zh-CN" altLang="en-US"/>
                        <a:t>初始化之后的栈区</a:t>
                      </a:r>
                      <a:endParaRPr lang="zh-CN" altLang="en-US"/>
                    </a:p>
                  </a:txBody>
                  <a:tcPr/>
                </a:tc>
                <a:tc hMerge="1">
                  <a:tcPr/>
                </a:tc>
              </a:tr>
              <a:tr h="4025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4025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9530080" y="3707130"/>
            <a:ext cx="17399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/>
              <a:t>a.b</a:t>
            </a:r>
            <a:r>
              <a:rPr lang="zh-CN" altLang="en-US"/>
              <a:t>相互独立，不会相互影响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08330" y="666115"/>
            <a:ext cx="10968990" cy="558355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单击此处添加正文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30" y="666115"/>
            <a:ext cx="4809490" cy="14535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" y="2370455"/>
            <a:ext cx="2882900" cy="2374900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3764915" y="3268980"/>
            <a:ext cx="92456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4958715" y="2630805"/>
          <a:ext cx="2612390" cy="793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195"/>
                <a:gridCol w="1306195"/>
              </a:tblGrid>
              <a:tr h="39687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</a:t>
                      </a:r>
                      <a:r>
                        <a:rPr lang="zh-CN" altLang="en-US"/>
                        <a:t>初始化前的栈区</a:t>
                      </a:r>
                      <a:endParaRPr lang="zh-CN" altLang="en-US"/>
                    </a:p>
                  </a:txBody>
                  <a:tcPr/>
                </a:tc>
                <a:tc hMerge="1">
                  <a:tcPr/>
                </a:tc>
              </a:tr>
              <a:tr h="3968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堆地址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4959350" y="3524250"/>
          <a:ext cx="26047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385"/>
                <a:gridCol w="130238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</a:t>
                      </a:r>
                      <a:r>
                        <a:rPr lang="zh-CN" altLang="en-US"/>
                        <a:t>初始化后的栈区</a:t>
                      </a:r>
                      <a:endParaRPr lang="zh-CN" altLang="en-US"/>
                    </a:p>
                  </a:txBody>
                  <a:tcPr/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堆地址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堆地址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/>
        </p:nvGraphicFramePr>
        <p:xfrm>
          <a:off x="9612630" y="3091815"/>
          <a:ext cx="19646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469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堆区内存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{}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直接箭头连接符 10"/>
          <p:cNvCxnSpPr/>
          <p:nvPr/>
        </p:nvCxnSpPr>
        <p:spPr>
          <a:xfrm>
            <a:off x="7462520" y="3229610"/>
            <a:ext cx="2524125" cy="417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7174230" y="3706495"/>
            <a:ext cx="2882265" cy="358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7392670" y="3773805"/>
            <a:ext cx="2720975" cy="737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08330" y="4958715"/>
            <a:ext cx="1096899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/>
              <a:t>引用数据类型：变量的交换等同于把现有一间店的钥匙（变量引用地址）复制一把给了另外一个老板，此时两个老板同时管理一间店，两个老板的行为都有可能对一间店的运营造成影响。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08330" y="645795"/>
            <a:ext cx="10968990" cy="56038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/>
              <a:t>总结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基本类型</a:t>
            </a:r>
            <a:r>
              <a:rPr lang="zh-CN" altLang="en-US" dirty="0"/>
              <a:t>的变量是存放在栈区的（栈区指内存里的栈内存）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>
                <a:sym typeface="+mn-ea"/>
              </a:rPr>
              <a:t>栈区包括了 变量的标识符和变量的值。</a:t>
            </a:r>
            <a:endParaRPr lang="zh-CN" altLang="en-US"/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引用类型</a:t>
            </a:r>
            <a:r>
              <a:rPr lang="zh-CN" altLang="en-US" dirty="0"/>
              <a:t>的存储需要内存的栈区和堆区（堆区是指内存里的堆内存）共同完成，栈区内存保存变量标识符和指向堆内存中该对象的指针，也可以说是该对象在堆内存的地址。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35" y="1744345"/>
            <a:ext cx="3543935" cy="1196975"/>
          </a:xfrm>
          <a:prstGeom prst="rect">
            <a:avLst/>
          </a:prstGeom>
        </p:spPr>
      </p:pic>
      <p:graphicFrame>
        <p:nvGraphicFramePr>
          <p:cNvPr id="6" name="表格 5"/>
          <p:cNvGraphicFramePr/>
          <p:nvPr>
            <p:custDataLst>
              <p:tags r:id="rId3"/>
            </p:custDataLst>
          </p:nvPr>
        </p:nvGraphicFramePr>
        <p:xfrm>
          <a:off x="4999355" y="1612900"/>
          <a:ext cx="306705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525"/>
                <a:gridCol w="153352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栈区</a:t>
                      </a:r>
                      <a:endParaRPr lang="zh-CN" altLang="en-US"/>
                    </a:p>
                  </a:txBody>
                  <a:tcPr/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jack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city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北京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age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135" y="4716780"/>
            <a:ext cx="4491990" cy="1081405"/>
          </a:xfrm>
          <a:prstGeom prst="rect">
            <a:avLst/>
          </a:prstGeom>
        </p:spPr>
      </p:pic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5506085" y="4515485"/>
          <a:ext cx="309245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6225"/>
                <a:gridCol w="154622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栈区</a:t>
                      </a:r>
                      <a:endParaRPr lang="zh-CN" altLang="en-US"/>
                    </a:p>
                  </a:txBody>
                  <a:tcPr/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person1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内存地址</a:t>
                      </a:r>
                      <a:r>
                        <a:rPr lang="en-US" altLang="zh-CN" sz="1600"/>
                        <a:t>1</a:t>
                      </a:r>
                      <a:endParaRPr lang="en-US" altLang="zh-CN" sz="16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person2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内存地址</a:t>
                      </a:r>
                      <a:r>
                        <a:rPr lang="en-US" altLang="zh-CN" sz="1600"/>
                        <a:t>2</a:t>
                      </a:r>
                      <a:endParaRPr lang="en-US" altLang="zh-CN" sz="16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person3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内存地址</a:t>
                      </a:r>
                      <a:r>
                        <a:rPr lang="en-US" altLang="zh-CN" sz="1600"/>
                        <a:t>3</a:t>
                      </a:r>
                      <a:endParaRPr lang="en-US" altLang="zh-CN" sz="16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/>
        </p:nvGraphicFramePr>
        <p:xfrm>
          <a:off x="9581515" y="4502785"/>
          <a:ext cx="1924685" cy="1475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685"/>
              </a:tblGrid>
              <a:tr h="3689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堆区</a:t>
                      </a:r>
                      <a:endParaRPr lang="zh-CN" altLang="en-US"/>
                    </a:p>
                  </a:txBody>
                  <a:tcPr/>
                </a:tc>
              </a:tr>
              <a:tr h="3689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object1</a:t>
                      </a:r>
                      <a:endParaRPr lang="en-US" altLang="zh-CN"/>
                    </a:p>
                  </a:txBody>
                  <a:tcPr/>
                </a:tc>
              </a:tr>
              <a:tr h="3689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object2</a:t>
                      </a:r>
                      <a:endParaRPr lang="en-US" altLang="zh-CN"/>
                    </a:p>
                  </a:txBody>
                  <a:tcPr/>
                </a:tc>
              </a:tr>
              <a:tr h="3689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object3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直接箭头连接符 10"/>
          <p:cNvCxnSpPr/>
          <p:nvPr/>
        </p:nvCxnSpPr>
        <p:spPr>
          <a:xfrm flipV="1">
            <a:off x="8416290" y="5038725"/>
            <a:ext cx="1501140" cy="19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8416290" y="5464175"/>
            <a:ext cx="1501140" cy="19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8416290" y="5778500"/>
            <a:ext cx="1501140" cy="19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6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11505" y="562610"/>
            <a:ext cx="10968990" cy="6010275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zh-CN" altLang="en-US"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）数组</a:t>
            </a:r>
            <a:endParaRPr lang="zh-CN" altLang="en-US" sz="2000" b="1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dirty="0">
                <a:latin typeface="微软雅黑" panose="020B0503020204020204" pitchFamily="34" charset="-122"/>
                <a:cs typeface="微软雅黑" panose="020B0503020204020204" pitchFamily="34" charset="-122"/>
              </a:rPr>
              <a:t>        </a:t>
            </a:r>
            <a:r>
              <a:rPr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数组用来表示一组数据</a:t>
            </a:r>
            <a:endParaRPr sz="20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①创建数组</a:t>
            </a:r>
            <a:endParaRPr sz="20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   构造函数法</a:t>
            </a:r>
            <a:endParaRPr sz="20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endParaRPr sz="20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   字面量法：</a:t>
            </a:r>
            <a:endParaRPr sz="20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 ②数组的访问：下标访问法</a:t>
            </a:r>
            <a:endParaRPr sz="20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 ③数组的遍历：</a:t>
            </a:r>
            <a:r>
              <a:rPr lang="en-US" altLang="zh-CN"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for</a:t>
            </a:r>
            <a:r>
              <a:rPr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循环 </a:t>
            </a:r>
            <a:r>
              <a:rPr lang="en-US" altLang="zh-CN"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for...in</a:t>
            </a:r>
            <a:r>
              <a:rPr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循环</a:t>
            </a:r>
            <a:endParaRPr sz="20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 ④数组的方法：</a:t>
            </a:r>
            <a:r>
              <a:rPr lang="en-US" altLang="zh-CN"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push() pop() unshift() shift() reserve() sort() concat() join() 	             slice() splice() indexOf() lastIndexOf() </a:t>
            </a:r>
            <a:endParaRPr lang="en-US" altLang="zh-CN" sz="20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 ⑤</a:t>
            </a:r>
            <a:r>
              <a:rPr lang="en-US" altLang="zh-CN"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ES5</a:t>
            </a:r>
            <a:r>
              <a:rPr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新增方法：</a:t>
            </a:r>
            <a:r>
              <a:rPr lang="en-US" altLang="zh-CN"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Array.isArray()</a:t>
            </a:r>
            <a:r>
              <a:rPr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、forEach()、map()、filter()、some()、every()、</a:t>
            </a:r>
            <a:r>
              <a:rPr lang="en-US" altLang="zh-CN"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		       </a:t>
            </a:r>
            <a:r>
              <a:rPr sz="200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reduce()、</a:t>
            </a:r>
            <a:r>
              <a:rPr sz="200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reduce</a:t>
            </a:r>
            <a:r>
              <a:rPr lang="en-US" altLang="zh-CN" sz="200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Right</a:t>
            </a:r>
            <a:r>
              <a:rPr sz="200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()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r>
              <a:rPr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 ⑥数组的操作：数组去重、数组排序</a:t>
            </a:r>
            <a:endParaRPr sz="20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endParaRPr sz="20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25" y="1849755"/>
            <a:ext cx="3479800" cy="793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925" y="2887980"/>
            <a:ext cx="3685540" cy="34480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65.xml><?xml version="1.0" encoding="utf-8"?>
<p:tagLst xmlns:p="http://schemas.openxmlformats.org/presentationml/2006/main">
  <p:tag name="KSO_WM_UNIT_PLACING_PICTURE_USER_VIEWPORT" val="{&quot;height&quot;:3491,&quot;width&quot;:6499}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69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1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3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TABLE_BEAUTIFY" val="smartTable{1074f596-e5f9-497b-8192-652926e4d2d1}"/>
</p:tagLst>
</file>

<file path=ppt/tags/tag75.xml><?xml version="1.0" encoding="utf-8"?>
<p:tagLst xmlns:p="http://schemas.openxmlformats.org/presentationml/2006/main">
  <p:tag name="KSO_WM_UNIT_TABLE_BEAUTIFY" val="smartTable{a9078fdd-342c-4b33-adff-ec82f3f0b9fa}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7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TABLE_BEAUTIFY" val="smartTable{b2ef6a34-7911-4e08-8ab2-7df06d27aace}"/>
</p:tagLst>
</file>

<file path=ppt/tags/tag79.xml><?xml version="1.0" encoding="utf-8"?>
<p:tagLst xmlns:p="http://schemas.openxmlformats.org/presentationml/2006/main">
  <p:tag name="KSO_WM_UNIT_TABLE_BEAUTIFY" val="smartTable{ee0aac62-d755-48b6-9e64-e6a7cd5dcf7f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81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TABLE_BEAUTIFY" val="smartTable{4ad0a8f4-4e0d-462f-90f3-2c7e5b2f9dba}"/>
</p:tagLst>
</file>

<file path=ppt/tags/tag83.xml><?xml version="1.0" encoding="utf-8"?>
<p:tagLst xmlns:p="http://schemas.openxmlformats.org/presentationml/2006/main">
  <p:tag name="KSO_WM_UNIT_TABLE_BEAUTIFY" val="smartTable{8c51f92c-6b26-4b16-ba80-018017bc8576}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85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1619</Words>
  <Application>WPS 演示</Application>
  <PresentationFormat>宽屏</PresentationFormat>
  <Paragraphs>171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流夕</cp:lastModifiedBy>
  <cp:revision>172</cp:revision>
  <dcterms:created xsi:type="dcterms:W3CDTF">2019-06-19T02:08:00Z</dcterms:created>
  <dcterms:modified xsi:type="dcterms:W3CDTF">2020-07-29T07:32:45Z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2052-11.1.0.9739</vt:lpwstr>
  </property>
</Properties>
</file>