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10" r:id="rId3"/>
    <p:sldId id="411" r:id="rId4"/>
    <p:sldId id="412" r:id="rId5"/>
    <p:sldId id="413" r:id="rId6"/>
    <p:sldId id="414" r:id="rId7"/>
    <p:sldId id="415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4.xml"/><Relationship Id="rId2" Type="http://schemas.openxmlformats.org/officeDocument/2006/relationships/image" Target="../media/image1.png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8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70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tags" Target="../tags/tag69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tags" Target="../tags/tag7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tags" Target="../tags/tag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08330" y="606425"/>
            <a:ext cx="10968990" cy="564324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/>
              <a:t>ES6</a:t>
            </a:r>
            <a:r>
              <a:rPr sz="2000" dirty="0"/>
              <a:t>新增</a:t>
            </a:r>
            <a:endParaRPr sz="2000" dirty="0"/>
          </a:p>
          <a:p>
            <a:pPr marL="0" indent="0">
              <a:buNone/>
            </a:pPr>
            <a:r>
              <a:rPr dirty="0"/>
              <a:t>①</a:t>
            </a:r>
            <a:r>
              <a:rPr lang="en-US" altLang="zh-CN" dirty="0"/>
              <a:t>Array</a:t>
            </a:r>
            <a:r>
              <a:rPr dirty="0"/>
              <a:t>构造函数新增方法：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C00000"/>
                </a:solidFill>
              </a:rPr>
              <a:t>Array.from() </a:t>
            </a:r>
            <a:r>
              <a:rPr dirty="0"/>
              <a:t>将类数组或者可遍历的对象转成真正的数组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C00000"/>
                </a:solidFill>
              </a:rPr>
              <a:t>Array.of() </a:t>
            </a:r>
            <a:r>
              <a:rPr dirty="0"/>
              <a:t>将散列转换为数组</a:t>
            </a:r>
            <a:endParaRPr dirty="0"/>
          </a:p>
          <a:p>
            <a:pPr marL="0" indent="0">
              <a:buNone/>
            </a:pPr>
            <a:r>
              <a:rPr dirty="0"/>
              <a:t>②数组实例新增的方法：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>
                <a:solidFill>
                  <a:srgbClr val="C00000"/>
                </a:solidFill>
              </a:rPr>
              <a:t>fill(</a:t>
            </a:r>
            <a:r>
              <a:rPr>
                <a:solidFill>
                  <a:srgbClr val="C00000"/>
                </a:solidFill>
                <a:sym typeface="Calibri" panose="020F0502020204030204" charset="0"/>
              </a:rPr>
              <a:t>参数,参数2,参数3</a:t>
            </a:r>
            <a:r>
              <a:rPr>
                <a:solidFill>
                  <a:srgbClr val="C00000"/>
                </a:solidFill>
              </a:rPr>
              <a:t>) </a:t>
            </a:r>
            <a:r>
              <a:rPr>
                <a:sym typeface="Calibri" panose="020F0502020204030204" charset="0"/>
              </a:rPr>
              <a:t>使用给定值，填充一个数组。</a:t>
            </a:r>
            <a:endParaRPr>
              <a:sym typeface="Calibri" panose="020F0502020204030204" charset="0"/>
            </a:endParaRPr>
          </a:p>
          <a:p>
            <a:pPr marL="0" indent="0">
              <a:buNone/>
            </a:pPr>
            <a:r>
              <a:rPr lang="en-US" altLang="zh-CN">
                <a:sym typeface="Calibri" panose="020F0502020204030204" charset="0"/>
              </a:rPr>
              <a:t>	</a:t>
            </a:r>
            <a:r>
              <a:rPr>
                <a:sym typeface="Calibri" panose="020F0502020204030204" charset="0"/>
              </a:rPr>
              <a:t>参数说明：参数1：填充的值；参数2（可选）：填充起始位置，参数3（可选）：填充结束位置（不包括结束位置）</a:t>
            </a:r>
            <a:endParaRPr>
              <a:sym typeface="Calibri" panose="020F05020202040302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C00000"/>
                </a:solidFill>
                <a:sym typeface="Calibri" panose="020F0502020204030204" charset="0"/>
              </a:rPr>
              <a:t>	</a:t>
            </a:r>
            <a:r>
              <a:rPr lang="zh-CN" altLang="en-US">
                <a:solidFill>
                  <a:srgbClr val="C00000"/>
                </a:solidFill>
                <a:sym typeface="Calibri" panose="020F0502020204030204" charset="0"/>
              </a:rPr>
              <a:t>注意：</a:t>
            </a:r>
            <a:r>
              <a:rPr>
                <a:solidFill>
                  <a:srgbClr val="C00000"/>
                </a:solidFill>
                <a:sym typeface="Calibri" panose="020F0502020204030204" charset="0"/>
              </a:rPr>
              <a:t>填充的类型为对象，那么被赋值的是同一个内存地址的对象</a:t>
            </a:r>
            <a:endParaRPr lang="zh-CN" altLang="en-US">
              <a:solidFill>
                <a:srgbClr val="C00000"/>
              </a:solidFill>
              <a:sym typeface="Calibri" panose="020F0502020204030204" charset="0"/>
            </a:endParaRPr>
          </a:p>
          <a:p>
            <a:pPr marL="0" indent="0">
              <a:buNone/>
            </a:pPr>
            <a:endParaRPr lang="zh-CN" altLang="en-US">
              <a:sym typeface="Calibri" panose="020F0502020204030204" charset="0"/>
            </a:endParaRPr>
          </a:p>
          <a:p>
            <a:pPr marL="0" indent="0">
              <a:buNone/>
            </a:pPr>
            <a:endParaRPr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955" y="4890770"/>
            <a:ext cx="6873240" cy="105219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08330" y="676275"/>
            <a:ext cx="10968990" cy="557339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C00000"/>
                </a:solidFill>
              </a:rPr>
              <a:t>find()</a:t>
            </a:r>
            <a:r>
              <a:rPr lang="en-US" altLang="zh-CN" dirty="0"/>
              <a:t>  </a:t>
            </a:r>
            <a:r>
              <a:rPr>
                <a:sym typeface="Calibri" panose="020F0502020204030204" charset="0"/>
              </a:rPr>
              <a:t>用于找出第一个符合条件的数组成员。参数为回调函数</a:t>
            </a:r>
            <a:endParaRPr>
              <a:sym typeface="Calibri" panose="020F0502020204030204" charset="0"/>
            </a:endParaRPr>
          </a:p>
          <a:p>
            <a:pPr marL="0" indent="0" algn="l">
              <a:lnSpc>
                <a:spcPct val="150000"/>
              </a:lnSpc>
              <a:buClrTx/>
              <a:buSzTx/>
              <a:buNone/>
            </a:pPr>
            <a:r>
              <a:rPr lang="en-US" altLang="zh-CN">
                <a:solidFill>
                  <a:srgbClr val="C00000"/>
                </a:solidFill>
                <a:sym typeface="Calibri" panose="020F0502020204030204" charset="0"/>
              </a:rPr>
              <a:t>findIndex()</a:t>
            </a:r>
            <a:r>
              <a:rPr lang="en-US" altLang="zh-CN">
                <a:sym typeface="Calibri" panose="020F0502020204030204" charset="0"/>
              </a:rPr>
              <a:t> </a:t>
            </a:r>
            <a:r>
              <a:rPr>
                <a:sym typeface="Calibri" panose="020F0502020204030204" charset="0"/>
              </a:rPr>
              <a:t>返回第一个符合条件的数组成员的位置，如果所有成员都不符合条件，则返回-1。</a:t>
            </a:r>
            <a:endParaRPr lang="zh-CN" altLang="en-US">
              <a:sym typeface="Calibri" panose="020F0502020204030204" charset="0"/>
            </a:endParaRPr>
          </a:p>
          <a:p>
            <a:pPr marL="0" indent="0" algn="l">
              <a:lnSpc>
                <a:spcPct val="150000"/>
              </a:lnSpc>
              <a:buClrTx/>
              <a:buSzTx/>
              <a:buNone/>
            </a:pPr>
            <a:r>
              <a:rPr lang="en-US" altLang="zh-CN">
                <a:solidFill>
                  <a:srgbClr val="C00000"/>
                </a:solidFill>
                <a:sym typeface="Calibri" panose="020F0502020204030204" charset="0"/>
              </a:rPr>
              <a:t>includes()</a:t>
            </a:r>
            <a:r>
              <a:rPr lang="en-US" altLang="zh-CN">
                <a:sym typeface="Calibri" panose="020F0502020204030204" charset="0"/>
              </a:rPr>
              <a:t>  </a:t>
            </a:r>
            <a:r>
              <a:rPr>
                <a:sym typeface="Calibri" panose="020F0502020204030204" charset="0"/>
              </a:rPr>
              <a:t>表示某个数组是否包含给定的值</a:t>
            </a:r>
            <a:endParaRPr>
              <a:sym typeface="Calibri" panose="020F0502020204030204" charset="0"/>
            </a:endParaRPr>
          </a:p>
          <a:p>
            <a:pPr marL="0" indent="0" algn="l">
              <a:lnSpc>
                <a:spcPct val="150000"/>
              </a:lnSpc>
              <a:buClrTx/>
              <a:buSzTx/>
              <a:buNone/>
            </a:pPr>
            <a:r>
              <a:rPr lang="en-US" altLang="zh-CN">
                <a:solidFill>
                  <a:srgbClr val="C00000"/>
                </a:solidFill>
                <a:sym typeface="Calibri" panose="020F0502020204030204" charset="0"/>
              </a:rPr>
              <a:t>entries()，keys() 和 values()</a:t>
            </a:r>
            <a:r>
              <a:rPr lang="en-US" altLang="zh-CN">
                <a:sym typeface="Calibri" panose="020F0502020204030204" charset="0"/>
              </a:rPr>
              <a:t>   </a:t>
            </a:r>
            <a:r>
              <a:rPr>
                <a:sym typeface="Calibri" panose="020F0502020204030204" charset="0"/>
              </a:rPr>
              <a:t>用于遍历数组，可以用for...of循环进行遍历，唯一的区别是keys()是对键名的遍历、values()是对键值的遍历，entries()是对键值对的遍历。</a:t>
            </a:r>
            <a:endParaRPr>
              <a:sym typeface="Calibri" panose="020F050202020403020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>
                <a:solidFill>
                  <a:srgbClr val="C00000"/>
                </a:solidFill>
                <a:sym typeface="Calibri" panose="020F0502020204030204" charset="0"/>
              </a:rPr>
              <a:t>flat()  </a:t>
            </a:r>
            <a:r>
              <a:rPr>
                <a:sym typeface="Calibri" panose="020F0502020204030204" charset="0"/>
              </a:rPr>
              <a:t>用于将嵌套的数组拉平，默认只能拉平一层，如果要拉平多层，可以将参数设置为整数</a:t>
            </a:r>
            <a:endParaRPr>
              <a:sym typeface="Calibri" panose="020F050202020403020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>
                <a:solidFill>
                  <a:srgbClr val="C00000"/>
                </a:solidFill>
                <a:sym typeface="Calibri" panose="020F0502020204030204" charset="0"/>
              </a:rPr>
              <a:t>flatMap() </a:t>
            </a:r>
            <a:r>
              <a:rPr>
                <a:sym typeface="Calibri" panose="020F0502020204030204" charset="0"/>
              </a:rPr>
              <a:t>  对原数组的每个成员执行一个函数（相当于执行Array.prototype.map()），然后对返回值组成的数组执行flat()方法。该方法返回一个新数组，不改变原数组。</a:t>
            </a:r>
            <a:endParaRPr>
              <a:sym typeface="Calibri" panose="020F050202020403020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sz="2000">
                <a:sym typeface="Calibri" panose="020F0502020204030204" charset="0"/>
              </a:rPr>
              <a:t>③扩展运算符 </a:t>
            </a:r>
            <a:r>
              <a:rPr lang="en-US" altLang="zh-CN" sz="2000">
                <a:sym typeface="Calibri" panose="020F0502020204030204" charset="0"/>
              </a:rPr>
              <a:t>...</a:t>
            </a:r>
            <a:endParaRPr lang="zh-CN" altLang="en-US" sz="2000">
              <a:sym typeface="Calibri" panose="020F050202020403020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>
                <a:sym typeface="Calibri" panose="020F0502020204030204" charset="0"/>
              </a:rPr>
              <a:t>    将数组进行展开   </a:t>
            </a:r>
            <a:r>
              <a:rPr lang="en-US" altLang="zh-CN">
                <a:sym typeface="Calibri" panose="020F0502020204030204" charset="0"/>
              </a:rPr>
              <a:t>...[1,2,3] //1,2,3</a:t>
            </a:r>
            <a:endParaRPr lang="zh-CN" altLang="en-US">
              <a:sym typeface="Calibri" panose="020F0502020204030204" charset="0"/>
            </a:endParaRPr>
          </a:p>
          <a:p>
            <a:pPr marL="0" indent="0">
              <a:buNone/>
            </a:pPr>
            <a:endParaRPr dirty="0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11505" y="596265"/>
            <a:ext cx="10968990" cy="58210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000" b="1" dirty="0"/>
              <a:t>(3)</a:t>
            </a:r>
            <a:r>
              <a:rPr sz="2000" b="1" dirty="0"/>
              <a:t>对象</a:t>
            </a:r>
            <a:endParaRPr sz="2000" b="1" dirty="0"/>
          </a:p>
          <a:p>
            <a:pPr marL="0" marR="0" lvl="0" indent="0" algn="l" defTabSz="914400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000" b="1" noProof="0">
                <a:ln>
                  <a:noFill/>
                </a:ln>
                <a:effectLst/>
                <a:uLnTx/>
                <a:latin typeface="新宋体" panose="02010609030101010101" charset="-122"/>
                <a:ea typeface="新宋体" panose="02010609030101010101" charset="-122"/>
                <a:sym typeface="+mn-ea"/>
              </a:rPr>
              <a:t>    JavaScript</a:t>
            </a:r>
            <a:r>
              <a:rPr sz="2000" b="1" noProof="0">
                <a:ln>
                  <a:noFill/>
                </a:ln>
                <a:effectLst/>
                <a:uLnTx/>
                <a:latin typeface="新宋体" panose="02010609030101010101" charset="-122"/>
                <a:ea typeface="新宋体" panose="02010609030101010101" charset="-122"/>
                <a:sym typeface="+mn-ea"/>
              </a:rPr>
              <a:t>中对象是拥有属性和方法的数据。</a:t>
            </a:r>
            <a:endParaRPr lang="zh-CN" altLang="en-US" sz="2000" b="1" noProof="0" dirty="0">
              <a:ln>
                <a:noFill/>
              </a:ln>
              <a:effectLst/>
              <a:uLnTx/>
              <a:uFillTx/>
              <a:latin typeface="新宋体" panose="02010609030101010101" charset="-122"/>
              <a:ea typeface="新宋体" panose="02010609030101010101" charset="-122"/>
              <a:cs typeface="+mn-cs"/>
              <a:sym typeface="+mn-ea"/>
            </a:endParaRPr>
          </a:p>
          <a:p>
            <a:pPr marL="0" marR="0" lvl="0" indent="0" algn="l" defTabSz="914400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000" b="1" noProof="0">
                <a:ln>
                  <a:noFill/>
                </a:ln>
                <a:effectLst/>
                <a:uLnTx/>
                <a:latin typeface="新宋体" panose="02010609030101010101" charset="-122"/>
                <a:ea typeface="新宋体" panose="02010609030101010101" charset="-122"/>
                <a:sym typeface="+mn-ea"/>
              </a:rPr>
              <a:t>	</a:t>
            </a:r>
            <a:r>
              <a:rPr sz="2000" b="1" noProof="0">
                <a:ln>
                  <a:noFill/>
                </a:ln>
                <a:effectLst/>
                <a:uLnTx/>
                <a:latin typeface="新宋体" panose="02010609030101010101" charset="-122"/>
                <a:ea typeface="新宋体" panose="02010609030101010101" charset="-122"/>
                <a:sym typeface="+mn-ea"/>
              </a:rPr>
              <a:t>属性：属性是与对象相关的值</a:t>
            </a:r>
            <a:endParaRPr lang="zh-CN" altLang="en-US" sz="2000" b="1" noProof="0" dirty="0">
              <a:ln>
                <a:noFill/>
              </a:ln>
              <a:effectLst/>
              <a:uLnTx/>
              <a:uFillTx/>
              <a:latin typeface="新宋体" panose="02010609030101010101" charset="-122"/>
              <a:ea typeface="新宋体" panose="02010609030101010101" charset="-122"/>
              <a:cs typeface="+mn-cs"/>
              <a:sym typeface="+mn-ea"/>
            </a:endParaRPr>
          </a:p>
          <a:p>
            <a:pPr marL="0" marR="0" lvl="0" indent="0" algn="l" defTabSz="914400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000" b="1" noProof="0">
                <a:ln>
                  <a:noFill/>
                </a:ln>
                <a:effectLst/>
                <a:uLnTx/>
                <a:latin typeface="新宋体" panose="02010609030101010101" charset="-122"/>
                <a:ea typeface="新宋体" panose="02010609030101010101" charset="-122"/>
                <a:sym typeface="+mn-ea"/>
              </a:rPr>
              <a:t>	</a:t>
            </a:r>
            <a:r>
              <a:rPr sz="2000" b="1" noProof="0">
                <a:ln>
                  <a:noFill/>
                </a:ln>
                <a:effectLst/>
                <a:uLnTx/>
                <a:latin typeface="新宋体" panose="02010609030101010101" charset="-122"/>
                <a:ea typeface="新宋体" panose="02010609030101010101" charset="-122"/>
                <a:sym typeface="+mn-ea"/>
              </a:rPr>
              <a:t>方法：方法是能够在对象上执行的动作。</a:t>
            </a:r>
            <a:endParaRPr sz="2000" b="1" noProof="0">
              <a:ln>
                <a:noFill/>
              </a:ln>
              <a:effectLst/>
              <a:uLnTx/>
              <a:latin typeface="新宋体" panose="02010609030101010101" charset="-122"/>
              <a:ea typeface="新宋体" panose="02010609030101010101" charset="-122"/>
              <a:sym typeface="+mn-ea"/>
            </a:endParaRPr>
          </a:p>
          <a:p>
            <a:pPr marL="0" marR="0" lvl="0" indent="0" algn="l" defTabSz="914400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sz="2000" dirty="0"/>
              <a:t>①创建对象</a:t>
            </a:r>
            <a:endParaRPr sz="2000" dirty="0"/>
          </a:p>
          <a:p>
            <a:pPr marL="0" marR="0" lvl="0" indent="0" algn="l" defTabSz="914400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      </a:t>
            </a:r>
            <a:r>
              <a:rPr sz="2000" dirty="0"/>
              <a:t>构造函数法：</a:t>
            </a:r>
            <a:endParaRPr sz="2000" dirty="0"/>
          </a:p>
          <a:p>
            <a:pPr marL="0" marR="0" lvl="0" indent="0" algn="l" defTabSz="914400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lang="en-US" altLang="zh-CN" sz="2000" dirty="0"/>
          </a:p>
          <a:p>
            <a:pPr marL="0" marR="0" lvl="0" indent="0" algn="l" defTabSz="914400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      </a:t>
            </a:r>
            <a:r>
              <a:rPr sz="2000" dirty="0"/>
              <a:t>字面量法：</a:t>
            </a:r>
            <a:endParaRPr sz="2000" dirty="0"/>
          </a:p>
          <a:p>
            <a:pPr marL="0" marR="0" lvl="0" indent="0" algn="l" defTabSz="914400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sz="2000" dirty="0"/>
          </a:p>
          <a:p>
            <a:pPr marL="0" marR="0" lvl="0" indent="0" algn="l" defTabSz="914400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sz="2000" dirty="0"/>
              <a:t>②访问对象的属性</a:t>
            </a:r>
            <a:endParaRPr sz="2000" dirty="0"/>
          </a:p>
          <a:p>
            <a:pPr marL="0" marR="0" lvl="0" indent="0" algn="l" defTabSz="914400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     </a:t>
            </a:r>
            <a:r>
              <a:rPr sz="2000" dirty="0"/>
              <a:t>点访问法      </a:t>
            </a:r>
            <a:r>
              <a:rPr lang="en-US" altLang="zh-CN" sz="2000" dirty="0"/>
              <a:t>person.name</a:t>
            </a:r>
            <a:r>
              <a:rPr sz="2000" dirty="0"/>
              <a:t>            中括号访问法   </a:t>
            </a:r>
            <a:r>
              <a:rPr lang="en-US" altLang="zh-CN" sz="2000" dirty="0"/>
              <a:t>person['name']</a:t>
            </a:r>
            <a:endParaRPr lang="en-US" altLang="zh-CN" sz="2000" dirty="0"/>
          </a:p>
          <a:p>
            <a:pPr marL="0" marR="0" lvl="0" indent="0" algn="l" defTabSz="914400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sz="2000" dirty="0"/>
              <a:t>③修改对象的属性</a:t>
            </a:r>
            <a:r>
              <a:rPr lang="en-US" altLang="zh-CN" sz="2000" dirty="0"/>
              <a:t>	</a:t>
            </a:r>
            <a:r>
              <a:rPr sz="2000" dirty="0"/>
              <a:t>用新的属性值覆盖原来的属性值</a:t>
            </a:r>
            <a:endParaRPr sz="2000" dirty="0"/>
          </a:p>
          <a:p>
            <a:pPr marL="0" marR="0" lvl="0" indent="0" algn="l" defTabSz="914400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sz="2000" dirty="0"/>
              <a:t>④删除对象的属性</a:t>
            </a:r>
            <a:r>
              <a:rPr lang="en-US" altLang="zh-CN" sz="2000" dirty="0"/>
              <a:t>	delete</a:t>
            </a:r>
            <a:r>
              <a:rPr sz="2000" dirty="0"/>
              <a:t>操作符  如：</a:t>
            </a:r>
            <a:r>
              <a:rPr lang="en-US" altLang="zh-CN" sz="2000" dirty="0"/>
              <a:t>delete person.name</a:t>
            </a:r>
            <a:endParaRPr lang="en-US" altLang="zh-CN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880" y="2856865"/>
            <a:ext cx="5511800" cy="6019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6880" y="3656330"/>
            <a:ext cx="3791585" cy="96837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08330" y="635635"/>
            <a:ext cx="10968990" cy="561403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/>
              <a:t>ES6</a:t>
            </a:r>
            <a:r>
              <a:rPr sz="2000" dirty="0"/>
              <a:t>新增 </a:t>
            </a:r>
            <a:endParaRPr sz="2000" dirty="0"/>
          </a:p>
          <a:p>
            <a:pPr marL="0" indent="0">
              <a:buNone/>
            </a:pPr>
            <a:r>
              <a:rPr dirty="0"/>
              <a:t>    ①对象的简洁表示法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dirty="0"/>
              <a:t>②属性名表达式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       ES6</a:t>
            </a:r>
            <a:r>
              <a:rPr dirty="0"/>
              <a:t>允许用表达式作为对象的属性名或者方法名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    ③扩展运算符</a:t>
            </a:r>
            <a:endParaRPr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320" y="1721485"/>
            <a:ext cx="4279900" cy="13271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470" y="1715135"/>
            <a:ext cx="3327400" cy="1333500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5822315" y="2237740"/>
            <a:ext cx="676275" cy="2882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6825" y="4061460"/>
            <a:ext cx="4305300" cy="13589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28650" y="635635"/>
            <a:ext cx="10968990" cy="561403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④对象的新增方法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>
                <a:solidFill>
                  <a:srgbClr val="C00000"/>
                </a:solidFill>
              </a:rPr>
              <a:t>  Object.is()</a:t>
            </a:r>
            <a:r>
              <a:rPr lang="en-US" altLang="zh-CN" dirty="0"/>
              <a:t> 用来比较两个值是否严格相等，与严格比较运算符（===）的行为基本一致。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C00000"/>
                </a:solidFill>
              </a:rPr>
              <a:t>不同之处只有两个：一是+0不等于-0，二是NaN等于自身。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>
                <a:solidFill>
                  <a:srgbClr val="C00000"/>
                </a:solidFill>
              </a:rPr>
              <a:t> Object.assign(</a:t>
            </a:r>
            <a:r>
              <a:rPr dirty="0">
                <a:solidFill>
                  <a:srgbClr val="C00000"/>
                </a:solidFill>
              </a:rPr>
              <a:t>目标对象</a:t>
            </a:r>
            <a:r>
              <a:rPr lang="en-US" altLang="zh-CN" dirty="0">
                <a:solidFill>
                  <a:srgbClr val="C00000"/>
                </a:solidFill>
              </a:rPr>
              <a:t>,</a:t>
            </a:r>
            <a:r>
              <a:rPr dirty="0">
                <a:solidFill>
                  <a:srgbClr val="C00000"/>
                </a:solidFill>
              </a:rPr>
              <a:t>源对象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  <a:r>
              <a:rPr lang="en-US" altLang="zh-CN" dirty="0"/>
              <a:t>  用于对象的合并，将源对象的所有可枚举属性，复制到目标对象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Object.assign()方法实行的是</a:t>
            </a:r>
            <a:r>
              <a:rPr lang="en-US" altLang="zh-CN" dirty="0">
                <a:solidFill>
                  <a:srgbClr val="C00000"/>
                </a:solidFill>
              </a:rPr>
              <a:t>浅拷贝</a:t>
            </a:r>
            <a:r>
              <a:rPr lang="en-US" altLang="zh-CN" dirty="0"/>
              <a:t>（即如果源对象某个属性的值是对象，那么目标对象拷贝得到的是这个对象的引用）</a:t>
            </a:r>
            <a:endParaRPr lang="en-US" altLang="zh-CN" dirty="0"/>
          </a:p>
          <a:p>
            <a:pPr marL="0" indent="0">
              <a:buNone/>
            </a:pPr>
            <a:r>
              <a:rPr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   Object.keys()，Object.values()，Object.entries()</a:t>
            </a:r>
            <a:r>
              <a:rPr lang="en-US" altLang="zh-CN" dirty="0"/>
              <a:t> 遍历对象的补充手段，可使用for...of循环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>
                <a:solidFill>
                  <a:srgbClr val="C00000"/>
                </a:solidFill>
              </a:rPr>
              <a:t> Object.fromEntries()</a:t>
            </a:r>
            <a:r>
              <a:rPr lang="en-US" altLang="zh-CN" dirty="0"/>
              <a:t> 是Object.entries()的逆操作，用于将一个键值对数组转为对象。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4822825"/>
            <a:ext cx="4514850" cy="13271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199505" y="4822825"/>
            <a:ext cx="4800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pc="150" dirty="0">
                <a:solidFill>
                  <a:srgbClr val="C0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可以将Map结构转换为对象</a:t>
            </a:r>
            <a:endParaRPr lang="en-US" altLang="zh-CN" spc="150" dirty="0">
              <a:solidFill>
                <a:srgbClr val="C0000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990" y="5309235"/>
            <a:ext cx="5660390" cy="51244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08330" y="814705"/>
            <a:ext cx="10968990" cy="543496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/>
              <a:t>特殊对象之日期对象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①创建日期对象：</a:t>
            </a:r>
            <a:r>
              <a:rPr lang="en-US" altLang="zh-CN" sz="2000">
                <a:latin typeface="+mn-lt"/>
                <a:cs typeface="+mn-ea"/>
                <a:sym typeface="+mn-ea"/>
              </a:rPr>
              <a:t>var date = new Date(); //</a:t>
            </a:r>
            <a:r>
              <a:rPr sz="2000">
                <a:latin typeface="+mn-lt"/>
                <a:cs typeface="+mn-ea"/>
                <a:sym typeface="+mn-ea"/>
              </a:rPr>
              <a:t>获取系统当前时间</a:t>
            </a:r>
            <a:endParaRPr sz="2000">
              <a:latin typeface="+mn-lt"/>
              <a:cs typeface="+mn-ea"/>
              <a:sym typeface="+mn-ea"/>
            </a:endParaRPr>
          </a:p>
          <a:p>
            <a:pPr marL="0" indent="0">
              <a:buNone/>
            </a:pPr>
            <a:r>
              <a:rPr lang="en-US" altLang="zh-CN" sz="2000">
                <a:latin typeface="+mn-lt"/>
                <a:cs typeface="+mn-ea"/>
                <a:sym typeface="+mn-ea"/>
              </a:rPr>
              <a:t>   var date = new Date("2016-8-8");</a:t>
            </a:r>
            <a:r>
              <a:rPr sz="2000">
                <a:latin typeface="+mn-lt"/>
                <a:cs typeface="+mn-ea"/>
                <a:sym typeface="+mn-ea"/>
              </a:rPr>
              <a:t>或</a:t>
            </a:r>
            <a:r>
              <a:rPr lang="en-US" altLang="zh-CN" sz="2000">
                <a:latin typeface="+mn-lt"/>
                <a:cs typeface="+mn-ea"/>
                <a:sym typeface="+mn-ea"/>
              </a:rPr>
              <a:t>var date = new Date("2016/8/8");</a:t>
            </a:r>
            <a:r>
              <a:rPr sz="2000">
                <a:latin typeface="+mn-lt"/>
                <a:cs typeface="+mn-ea"/>
                <a:sym typeface="+mn-ea"/>
              </a:rPr>
              <a:t>自定义时间</a:t>
            </a:r>
            <a:endParaRPr sz="2000">
              <a:latin typeface="+mn-lt"/>
              <a:cs typeface="+mn-ea"/>
              <a:sym typeface="+mn-ea"/>
            </a:endParaRPr>
          </a:p>
          <a:p>
            <a:pPr marL="0" indent="0">
              <a:buNone/>
            </a:pPr>
            <a:r>
              <a:rPr sz="2000">
                <a:latin typeface="+mn-lt"/>
                <a:cs typeface="+mn-ea"/>
                <a:sym typeface="+mn-ea"/>
              </a:rPr>
              <a:t>②日期对象的方法</a:t>
            </a:r>
            <a:endParaRPr sz="2000">
              <a:latin typeface="+mn-lt"/>
              <a:cs typeface="+mn-ea"/>
              <a:sym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lt"/>
                <a:cs typeface="+mn-ea"/>
                <a:sym typeface="+mn-ea"/>
              </a:rPr>
              <a:t>    getTime() setTime() </a:t>
            </a:r>
            <a:r>
              <a:rPr sz="2000">
                <a:latin typeface="微软雅黑" panose="020B0503020204020204" pitchFamily="34" charset="-122"/>
                <a:sym typeface="+mn-ea"/>
              </a:rPr>
              <a:t>toLocalString</a:t>
            </a:r>
            <a:r>
              <a:rPr lang="en-US" altLang="zh-CN" sz="2000">
                <a:latin typeface="微软雅黑" panose="020B0503020204020204" pitchFamily="34" charset="-122"/>
                <a:sym typeface="+mn-ea"/>
              </a:rPr>
              <a:t>() </a:t>
            </a:r>
            <a:endParaRPr lang="en-US" altLang="zh-CN" sz="2000">
              <a:latin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000">
                <a:sym typeface="+mn-ea"/>
              </a:rPr>
              <a:t>    </a:t>
            </a:r>
            <a:r>
              <a:rPr sz="2000">
                <a:sym typeface="+mn-ea"/>
              </a:rPr>
              <a:t>获取年月日和星期</a:t>
            </a:r>
            <a:r>
              <a:rPr sz="2000">
                <a:sym typeface="+mn-ea"/>
              </a:rPr>
              <a:t>：</a:t>
            </a:r>
            <a:r>
              <a:rPr lang="en-US" altLang="zh-CN" sz="2000">
                <a:sym typeface="+mn-ea"/>
              </a:rPr>
              <a:t>getFullYear() getMonth() getDate() </a:t>
            </a:r>
            <a:r>
              <a:rPr sz="2000">
                <a:latin typeface="微软雅黑" panose="020B0503020204020204" pitchFamily="34" charset="-122"/>
                <a:cs typeface="+mn-ea"/>
                <a:sym typeface="+mn-ea"/>
              </a:rPr>
              <a:t>getDay</a:t>
            </a:r>
            <a:r>
              <a:rPr lang="en-US" altLang="zh-CN" sz="2000">
                <a:latin typeface="微软雅黑" panose="020B0503020204020204" pitchFamily="34" charset="-122"/>
                <a:cs typeface="+mn-ea"/>
                <a:sym typeface="+mn-ea"/>
              </a:rPr>
              <a:t>()</a:t>
            </a:r>
            <a:endParaRPr lang="en-US" altLang="zh-CN" sz="2000">
              <a:latin typeface="微软雅黑" panose="020B0503020204020204" pitchFamily="34" charset="-122"/>
              <a:cs typeface="+mn-ea"/>
              <a:sym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lt"/>
                <a:cs typeface="+mn-ea"/>
                <a:sym typeface="+mn-ea"/>
              </a:rPr>
              <a:t>    </a:t>
            </a:r>
            <a:r>
              <a:rPr sz="2000" dirty="0">
                <a:latin typeface="+mn-lt"/>
                <a:cs typeface="+mn-ea"/>
                <a:sym typeface="+mn-ea"/>
              </a:rPr>
              <a:t>获取时分秒和毫秒</a:t>
            </a:r>
            <a:r>
              <a:rPr sz="2000" dirty="0">
                <a:latin typeface="+mn-lt"/>
                <a:cs typeface="+mn-ea"/>
                <a:sym typeface="+mn-ea"/>
              </a:rPr>
              <a:t>：</a:t>
            </a:r>
            <a:r>
              <a:rPr lang="en-US" altLang="zh-CN" sz="2000">
                <a:sym typeface="+mn-ea"/>
              </a:rPr>
              <a:t>getHours() getMinutes() getSeconds() getMilliseconds</a:t>
            </a:r>
            <a:endParaRPr lang="en-US" altLang="zh-CN" sz="2000" dirty="0">
              <a:latin typeface="+mn-lt"/>
              <a:cs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lt"/>
              <a:cs typeface="+mn-ea"/>
              <a:sym typeface="+mn-ea"/>
            </a:endParaRPr>
          </a:p>
          <a:p>
            <a:pPr marL="0" indent="0">
              <a:buNone/>
            </a:pPr>
            <a:endParaRPr lang="en-US" altLang="zh-CN" sz="2000">
              <a:latin typeface="+mn-lt"/>
              <a:cs typeface="+mn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65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67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69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71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73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1543</Words>
  <Application>WPS 演示</Application>
  <PresentationFormat>宽屏</PresentationFormat>
  <Paragraphs>67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新宋体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流夕</cp:lastModifiedBy>
  <cp:revision>172</cp:revision>
  <dcterms:created xsi:type="dcterms:W3CDTF">2019-06-19T02:08:00Z</dcterms:created>
  <dcterms:modified xsi:type="dcterms:W3CDTF">2020-07-30T02:47:10Z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2052-11.1.0.9739</vt:lpwstr>
  </property>
</Properties>
</file>