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645795"/>
            <a:ext cx="10968990" cy="54349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 dirty="0"/>
              <a:t>特殊对象之数学</a:t>
            </a:r>
            <a:r>
              <a:rPr lang="zh-CN" altLang="en-US" sz="2000" dirty="0"/>
              <a:t>对象</a:t>
            </a:r>
            <a:endParaRPr lang="zh-CN" altLang="en-US" sz="2000" dirty="0"/>
          </a:p>
          <a:p>
            <a:pPr marL="0" indent="0">
              <a:buNone/>
            </a:pPr>
            <a:r>
              <a:rPr sz="2000" dirty="0">
                <a:latin typeface="+mn-lt"/>
                <a:cs typeface="+mn-ea"/>
                <a:sym typeface="+mn-ea"/>
              </a:rPr>
              <a:t>①</a:t>
            </a:r>
            <a:r>
              <a:rPr lang="en-US" altLang="zh-CN" sz="2000" dirty="0">
                <a:latin typeface="+mn-lt"/>
                <a:cs typeface="+mn-ea"/>
                <a:sym typeface="+mn-ea"/>
              </a:rPr>
              <a:t>Math.PI  </a:t>
            </a:r>
            <a:r>
              <a:rPr sz="2000" dirty="0">
                <a:latin typeface="+mn-lt"/>
                <a:cs typeface="+mn-ea"/>
                <a:sym typeface="+mn-ea"/>
              </a:rPr>
              <a:t>返回圆周率</a:t>
            </a:r>
            <a:endParaRPr sz="2000" dirty="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 dirty="0">
                <a:latin typeface="+mn-lt"/>
                <a:cs typeface="+mn-ea"/>
                <a:sym typeface="+mn-ea"/>
              </a:rPr>
              <a:t>②查找一组数中的</a:t>
            </a:r>
            <a:r>
              <a:rPr sz="2000" dirty="0">
                <a:latin typeface="+mn-lt"/>
                <a:cs typeface="+mn-ea"/>
                <a:sym typeface="+mn-ea"/>
              </a:rPr>
              <a:t>最大数以及最小数 </a:t>
            </a:r>
            <a:r>
              <a:rPr lang="en-US" altLang="zh-CN" sz="2000" dirty="0">
                <a:latin typeface="+mn-lt"/>
                <a:cs typeface="+mn-ea"/>
                <a:sym typeface="+mn-ea"/>
              </a:rPr>
              <a:t>Math.max()  Math.min()</a:t>
            </a:r>
            <a:endParaRPr lang="en-US" altLang="zh-CN" sz="2000" dirty="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 dirty="0">
                <a:latin typeface="+mn-lt"/>
                <a:cs typeface="+mn-ea"/>
                <a:sym typeface="+mn-ea"/>
              </a:rPr>
              <a:t>③取整操作：</a:t>
            </a:r>
            <a:r>
              <a:rPr lang="en-US" altLang="zh-CN" sz="2000" dirty="0">
                <a:latin typeface="+mn-lt"/>
                <a:cs typeface="+mn-ea"/>
                <a:sym typeface="+mn-ea"/>
              </a:rPr>
              <a:t>Math.ceil() Math.floor() Math.round()</a:t>
            </a:r>
            <a:endParaRPr lang="en-US" altLang="zh-CN" sz="2000" dirty="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ea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  ES6</a:t>
            </a:r>
            <a:r>
              <a:rPr sz="2000" dirty="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新增</a:t>
            </a:r>
            <a:r>
              <a:rPr sz="2000" dirty="0">
                <a:latin typeface="+mn-lt"/>
                <a:cs typeface="+mn-ea"/>
                <a:sym typeface="+mn-ea"/>
              </a:rPr>
              <a:t>：</a:t>
            </a:r>
            <a:r>
              <a:rPr lang="en-US" altLang="zh-CN" sz="2000" dirty="0">
                <a:latin typeface="+mn-lt"/>
                <a:cs typeface="+mn-ea"/>
                <a:sym typeface="+mn-ea"/>
              </a:rPr>
              <a:t>Math.trunc() 去除一个数的小数部分，返回整数部分</a:t>
            </a:r>
            <a:endParaRPr lang="en-US" altLang="zh-CN" sz="2000" dirty="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④获取随机数：</a:t>
            </a:r>
            <a:r>
              <a:rPr lang="en-US" altLang="zh-CN" sz="2000">
                <a:latin typeface="+mn-lt"/>
                <a:cs typeface="+mn-ea"/>
                <a:sym typeface="+mn-ea"/>
              </a:rPr>
              <a:t>Math.random()</a:t>
            </a:r>
            <a:endParaRPr lang="en-US" altLang="zh-CN"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lt"/>
                <a:cs typeface="+mn-ea"/>
                <a:sym typeface="+mn-ea"/>
              </a:rPr>
              <a:t>   </a:t>
            </a:r>
            <a:r>
              <a:rPr sz="2000">
                <a:latin typeface="+mn-lt"/>
                <a:cs typeface="+mn-ea"/>
                <a:sym typeface="+mn-ea"/>
              </a:rPr>
              <a:t>获取某闭区间</a:t>
            </a:r>
            <a:r>
              <a:rPr lang="en-US" altLang="zh-CN" sz="2000">
                <a:latin typeface="+mn-lt"/>
                <a:cs typeface="+mn-ea"/>
                <a:sym typeface="+mn-ea"/>
              </a:rPr>
              <a:t>[min,max]</a:t>
            </a:r>
            <a:r>
              <a:rPr sz="2000">
                <a:latin typeface="+mn-lt"/>
                <a:cs typeface="+mn-ea"/>
                <a:sym typeface="+mn-ea"/>
              </a:rPr>
              <a:t>内的随机整数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Math.floor(Math.random()*(max+1-min)+min)</a:t>
            </a:r>
            <a:endParaRPr lang="en-US" altLang="zh-CN"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⑤指数运算 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   </a:t>
            </a:r>
            <a:r>
              <a:rPr lang="en-US" altLang="zh-CN" sz="2000">
                <a:latin typeface="+mn-lt"/>
                <a:cs typeface="+mn-ea"/>
                <a:sym typeface="+mn-ea"/>
              </a:rPr>
              <a:t>Math.pow(x,y) </a:t>
            </a:r>
            <a:r>
              <a:rPr sz="2000">
                <a:latin typeface="+mn-lt"/>
                <a:cs typeface="+mn-ea"/>
                <a:sym typeface="+mn-ea"/>
              </a:rPr>
              <a:t>返回</a:t>
            </a:r>
            <a:r>
              <a:rPr lang="en-US" altLang="zh-CN" sz="2000">
                <a:latin typeface="+mn-lt"/>
                <a:cs typeface="+mn-ea"/>
                <a:sym typeface="+mn-ea"/>
              </a:rPr>
              <a:t>x</a:t>
            </a:r>
            <a:r>
              <a:rPr sz="2000">
                <a:latin typeface="+mn-lt"/>
                <a:cs typeface="+mn-ea"/>
                <a:sym typeface="+mn-ea"/>
              </a:rPr>
              <a:t>的</a:t>
            </a:r>
            <a:r>
              <a:rPr lang="en-US" altLang="zh-CN" sz="2000">
                <a:latin typeface="+mn-lt"/>
                <a:cs typeface="+mn-ea"/>
                <a:sym typeface="+mn-ea"/>
              </a:rPr>
              <a:t>y</a:t>
            </a:r>
            <a:r>
              <a:rPr sz="2000">
                <a:latin typeface="+mn-lt"/>
                <a:cs typeface="+mn-ea"/>
                <a:sym typeface="+mn-ea"/>
              </a:rPr>
              <a:t>次方     </a:t>
            </a:r>
            <a:r>
              <a:rPr lang="en-US" altLang="zh-CN" sz="2000">
                <a:latin typeface="+mn-lt"/>
                <a:cs typeface="+mn-ea"/>
                <a:sym typeface="+mn-ea"/>
              </a:rPr>
              <a:t>Math.sqrt(x</a:t>
            </a:r>
            <a:r>
              <a:rPr sz="2000">
                <a:latin typeface="+mn-lt"/>
                <a:cs typeface="+mn-ea"/>
                <a:sym typeface="+mn-ea"/>
              </a:rPr>
              <a:t>） 返回</a:t>
            </a:r>
            <a:r>
              <a:rPr lang="en-US" altLang="zh-CN" sz="2000">
                <a:latin typeface="+mn-lt"/>
                <a:cs typeface="+mn-ea"/>
                <a:sym typeface="+mn-ea"/>
              </a:rPr>
              <a:t>x</a:t>
            </a:r>
            <a:r>
              <a:rPr sz="2000">
                <a:latin typeface="+mn-lt"/>
                <a:cs typeface="+mn-ea"/>
                <a:sym typeface="+mn-ea"/>
              </a:rPr>
              <a:t>的二分之一次方（</a:t>
            </a:r>
            <a:r>
              <a:rPr lang="en-US" altLang="zh-CN" sz="2000">
                <a:latin typeface="+mn-lt"/>
                <a:cs typeface="+mn-ea"/>
                <a:sym typeface="+mn-ea"/>
              </a:rPr>
              <a:t>x</a:t>
            </a:r>
            <a:r>
              <a:rPr sz="2000">
                <a:latin typeface="+mn-lt"/>
                <a:cs typeface="+mn-ea"/>
                <a:sym typeface="+mn-ea"/>
              </a:rPr>
              <a:t>的平方根）               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lt"/>
                <a:cs typeface="+mn-ea"/>
                <a:sym typeface="+mn-ea"/>
              </a:rPr>
              <a:t>   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ES6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新增：</a:t>
            </a:r>
            <a:r>
              <a:rPr lang="en-US" altLang="zh-CN" sz="2000">
                <a:latin typeface="+mn-lt"/>
                <a:cs typeface="+mn-ea"/>
                <a:sym typeface="+mn-ea"/>
              </a:rPr>
              <a:t>Math.cbrt(x) </a:t>
            </a:r>
            <a:r>
              <a:rPr sz="2000">
                <a:latin typeface="+mn-lt"/>
                <a:cs typeface="+mn-ea"/>
                <a:sym typeface="+mn-ea"/>
              </a:rPr>
              <a:t>返回一个数的立方根 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lt"/>
                <a:cs typeface="+mn-ea"/>
                <a:sym typeface="+mn-ea"/>
              </a:rPr>
              <a:t>	        Math.</a:t>
            </a:r>
            <a:r>
              <a:rPr sz="2000">
                <a:latin typeface="+mn-lt"/>
                <a:cs typeface="+mn-ea"/>
                <a:sym typeface="+mn-ea"/>
              </a:rPr>
              <a:t>hypot</a:t>
            </a:r>
            <a:r>
              <a:rPr lang="en-US" altLang="zh-CN" sz="2000">
                <a:latin typeface="+mn-lt"/>
                <a:cs typeface="+mn-ea"/>
                <a:sym typeface="+mn-ea"/>
              </a:rPr>
              <a:t>() </a:t>
            </a:r>
            <a:r>
              <a:rPr sz="2000">
                <a:latin typeface="+mn-lt"/>
                <a:cs typeface="+mn-ea"/>
                <a:sym typeface="+mn-ea"/>
              </a:rPr>
              <a:t>返回所有参数平方和的平方根</a:t>
            </a:r>
            <a:r>
              <a:rPr lang="en-US" altLang="zh-CN" sz="2000">
                <a:latin typeface="+mn-lt"/>
                <a:cs typeface="+mn-ea"/>
                <a:sym typeface="+mn-ea"/>
              </a:rPr>
              <a:t> </a:t>
            </a:r>
            <a:r>
              <a:rPr lang="en-US" altLang="zh-CN" sz="2000">
                <a:latin typeface="+mn-lt"/>
                <a:cs typeface="+mn-ea"/>
                <a:sym typeface="+mn-ea"/>
              </a:rPr>
              <a:t>                   </a:t>
            </a:r>
            <a:endParaRPr lang="en-US" altLang="zh-CN" sz="2000">
              <a:latin typeface="+mn-lt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06755"/>
            <a:ext cx="10968990" cy="57334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dirty="0"/>
              <a:t>特殊对象之正则对象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①定义：正则表达式是由一个字符序列形成的搜索模式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②创建正则表达式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构造函数法：</a:t>
            </a:r>
            <a:r>
              <a:rPr lang="en-US" altLang="zh-CN" sz="2000" dirty="0"/>
              <a:t>var reg = new RegExp(“abc”,‘i’);//</a:t>
            </a:r>
            <a:r>
              <a:rPr sz="2000" dirty="0"/>
              <a:t>第二个参数是修饰符为可选参数</a:t>
            </a:r>
            <a:endParaRPr sz="2000" dirty="0"/>
          </a:p>
          <a:p>
            <a:pPr marL="0" indent="0">
              <a:buNone/>
            </a:pPr>
            <a:r>
              <a:rPr sz="2000" dirty="0"/>
              <a:t>   字面量法：</a:t>
            </a:r>
            <a:r>
              <a:rPr lang="en-US" altLang="zh-CN" sz="2000" dirty="0"/>
              <a:t>var reg = /abc/i;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sz="2000" dirty="0"/>
              <a:t>修饰符：</a:t>
            </a:r>
            <a:r>
              <a:rPr lang="en-US" altLang="zh-CN" sz="2000" dirty="0"/>
              <a:t>g:</a:t>
            </a:r>
            <a:r>
              <a:rPr sz="2000" dirty="0"/>
              <a:t>全局搜索  </a:t>
            </a:r>
            <a:r>
              <a:rPr lang="en-US" altLang="zh-CN" sz="2000" dirty="0"/>
              <a:t>i:</a:t>
            </a:r>
            <a:r>
              <a:rPr sz="2000" dirty="0"/>
              <a:t>不区分大小写  </a:t>
            </a:r>
            <a:r>
              <a:rPr lang="en-US" altLang="zh-CN" sz="2000" dirty="0"/>
              <a:t>m:</a:t>
            </a:r>
            <a:r>
              <a:rPr sz="2000" dirty="0"/>
              <a:t>多行搜索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③正则表达式的方法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test()</a:t>
            </a:r>
            <a:r>
              <a:rPr sz="2000">
                <a:latin typeface="+mn-lt"/>
                <a:cs typeface="+mn-ea"/>
                <a:sym typeface="+mn-ea"/>
              </a:rPr>
              <a:t>方法：在字符串中查找是否存在指定的正则表达式并返回布尔值，如果存在则返回true，不存在则返回false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   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exec()</a:t>
            </a:r>
            <a:r>
              <a:rPr sz="2000">
                <a:latin typeface="+mn-lt"/>
                <a:cs typeface="+mn-ea"/>
                <a:sym typeface="+mn-ea"/>
              </a:rPr>
              <a:t>方法：用于在字符串中查找指定正则表达式，如果exec()方法执行成功，则返回包含该查找字符串的相关信息数组。如果执行失败，则返回nul</a:t>
            </a:r>
            <a:r>
              <a:rPr lang="en-US" altLang="zh-CN" sz="2000">
                <a:latin typeface="+mn-lt"/>
                <a:cs typeface="+mn-ea"/>
                <a:sym typeface="+mn-ea"/>
              </a:rPr>
              <a:t>l</a:t>
            </a:r>
            <a:endParaRPr lang="en-US" altLang="zh-CN"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endParaRPr lang="en-US" altLang="zh-CN" sz="2000">
              <a:latin typeface="+mn-lt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96290"/>
            <a:ext cx="10968990" cy="56438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dirty="0"/>
              <a:t>④字符串的正则表达式方法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match</a:t>
            </a:r>
            <a:r>
              <a:rPr lang="en-US" altLang="zh-CN" sz="2000">
                <a:latin typeface="+mn-lt"/>
                <a:cs typeface="+mn-ea"/>
                <a:sym typeface="+mn-ea"/>
              </a:rPr>
              <a:t>(参数为一个正则表达式)</a:t>
            </a:r>
            <a:r>
              <a:rPr sz="2000">
                <a:latin typeface="+mn-lt"/>
                <a:cs typeface="+mn-ea"/>
                <a:sym typeface="+mn-ea"/>
              </a:rPr>
              <a:t> 使用正则表达式模式对字符串执行查找，并将包含查找的结果作为数组返回。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search</a:t>
            </a:r>
            <a:r>
              <a:rPr lang="en-US" altLang="zh-CN" sz="2000">
                <a:latin typeface="+mn-lt"/>
                <a:cs typeface="+mn-ea"/>
                <a:sym typeface="+mn-ea"/>
              </a:rPr>
              <a:t>(参数为一个正则表达式) </a:t>
            </a:r>
            <a:r>
              <a:rPr sz="2000">
                <a:latin typeface="+mn-lt"/>
                <a:cs typeface="+mn-ea"/>
                <a:sym typeface="+mn-ea"/>
              </a:rPr>
              <a:t>返回与正则表达式查找内容匹配的第一个子字符串的位置。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  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 replace</a:t>
            </a:r>
            <a:r>
              <a:rPr sz="2000">
                <a:latin typeface="+mn-lt"/>
                <a:cs typeface="+mn-ea"/>
                <a:sym typeface="+mn-ea"/>
              </a:rPr>
              <a:t>(正则表达式 ，"目标字符串") 一个在字符串中执行查找匹配的String方法，并且使用替换字符串替换掉匹配到的子字符串。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  </a:t>
            </a:r>
            <a:r>
              <a:rPr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 split</a:t>
            </a:r>
            <a:r>
              <a:rPr lang="en-US" altLang="zh-CN" sz="2000">
                <a:solidFill>
                  <a:srgbClr val="C00000"/>
                </a:solidFill>
                <a:latin typeface="+mn-lt"/>
                <a:cs typeface="+mn-ea"/>
                <a:sym typeface="+mn-ea"/>
              </a:rPr>
              <a:t>()</a:t>
            </a:r>
            <a:r>
              <a:rPr lang="en-US" altLang="zh-CN" sz="2000">
                <a:latin typeface="+mn-lt"/>
                <a:cs typeface="+mn-ea"/>
                <a:sym typeface="+mn-ea"/>
              </a:rPr>
              <a:t> 一个使用正则表达式或者一个固定字符串分隔一个字符串，并将分隔后的子字符串存储到数组中的 String 方法。</a:t>
            </a:r>
            <a:endParaRPr lang="en-US" altLang="zh-CN"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endParaRPr lang="en-US" altLang="zh-CN" sz="2000">
              <a:latin typeface="+mn-lt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368300"/>
            <a:ext cx="10968990" cy="6141085"/>
          </a:xfrm>
        </p:spPr>
        <p:txBody>
          <a:bodyPr>
            <a:normAutofit/>
          </a:bodyPr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⑤正则表达式中的特殊字符</a:t>
            </a:r>
            <a:endParaRPr sz="2000">
              <a:latin typeface="+mn-lt"/>
              <a:cs typeface="+mn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   </a:t>
            </a:r>
            <a:endParaRPr sz="2000">
              <a:latin typeface="+mn-lt"/>
              <a:cs typeface="+mn-ea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15035" y="869950"/>
          <a:ext cx="1059053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40"/>
                <a:gridCol w="94830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代表转义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匹配一个数字等价于</a:t>
                      </a:r>
                      <a:r>
                        <a:rPr lang="en-US" altLang="zh-CN"/>
                        <a:t>[0-9]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匹配一个非数字字符等价于[^0-9]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\w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匹配一个单字字符（字母、数字或者下划线）等价于 [A-Za-z0-9_]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匹配一个非单字字符 等价于[^A-Za-z0-9_]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匹配一个空白字符，包括空格、制表符、换页符和换行符。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匹配一个非空白字符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^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匹配输入的开始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匹配输入的结束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匹配一个词的边界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如/\bm/匹配“moon”中的‘m’取反：</a:t>
                      </a:r>
                      <a:r>
                        <a:rPr lang="en-US" altLang="zh-CN"/>
                        <a:t>\B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匹配前一个表达式 0 次或多次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匹配前面一个表达式 1 次或者多次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匹配前面一个表达式 0 次或者 1 次</a:t>
                      </a:r>
                      <a:endParaRPr lang="zh-CN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.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默认匹配除换行符之外的任何单个字符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368300"/>
            <a:ext cx="10968990" cy="6141085"/>
          </a:xfrm>
        </p:spPr>
        <p:txBody>
          <a:bodyPr>
            <a:normAutofit/>
          </a:bodyPr>
          <a:p>
            <a:pPr marL="0" indent="0">
              <a:buNone/>
            </a:pPr>
            <a:r>
              <a:rPr sz="2000">
                <a:latin typeface="+mn-lt"/>
                <a:cs typeface="+mn-ea"/>
                <a:sym typeface="+mn-ea"/>
              </a:rPr>
              <a:t>   </a:t>
            </a:r>
            <a:endParaRPr sz="2000">
              <a:latin typeface="+mn-lt"/>
              <a:cs typeface="+mn-ea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75970" y="671195"/>
          <a:ext cx="10817225" cy="55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70"/>
                <a:gridCol w="9685655"/>
              </a:tblGrid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x|y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匹配‘x’或者‘y’</a:t>
                      </a:r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{n}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n 是一个正整数，匹配了前面一个字符刚好出现了 n 次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{n,}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n是一个正整数，匹配前一个字符至少出现了n次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{n,m}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n 和 m 都是整数。匹配前面的字符至少n次，最多m次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[xyz]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一个字符集合。匹配方括号中的任意字符，可以使用破折号（-）来指定一个字符范围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[^xyz]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一个反向字符集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(x)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 'x' 并且记住匹配项，其中括号被称为捕获括号。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(?:x)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 'x' 但是不记住匹配项，这种括号叫作非捕获括号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x(?=y)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匹配'x'仅仅当'x'后面跟着'y'.这种叫做先行断言</a:t>
                      </a:r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(?&lt;=y)x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匹配'x'仅当'x'前面是'y'.这种叫做后行断言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x(?!y)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仅仅当'x'后面不跟着'y'时匹配'x'，这被称为正向否定查找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(?&lt;!y)x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仅仅当'x'前面不是'y'时匹配'x'，这被称为反向否定查找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匹配 </a:t>
                      </a:r>
                      <a:r>
                        <a:rPr lang="en-US" altLang="zh-CN"/>
                        <a:t>null</a:t>
                      </a:r>
                      <a:r>
                        <a:rPr lang="zh-CN" altLang="en-US"/>
                        <a:t>字符</a:t>
                      </a:r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在正则表达式中，它返回最后的第n个子捕获匹配的子字符串(捕获的数目以左括号计数)。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在正则表达式的替换环节，则要使用像 $1、$2、...、$n 这样的语法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b302cea1-5e7c-403f-b56f-0f0d4eac8e1d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TABLE_BEAUTIFY" val="smartTable{b302cea1-5e7c-403f-b56f-0f0d4eac8e1d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WPS 演示</Application>
  <PresentationFormat>宽屏</PresentationFormat>
  <Paragraphs>156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2020-07-30T07:23:55Z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