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89" r:id="rId3"/>
    <p:sldId id="923" r:id="rId4"/>
    <p:sldId id="823" r:id="rId5"/>
    <p:sldId id="892" r:id="rId6"/>
    <p:sldId id="797" r:id="rId7"/>
    <p:sldId id="839" r:id="rId8"/>
    <p:sldId id="877" r:id="rId9"/>
    <p:sldId id="901" r:id="rId10"/>
    <p:sldId id="903" r:id="rId11"/>
    <p:sldId id="902" r:id="rId12"/>
    <p:sldId id="878" r:id="rId13"/>
    <p:sldId id="904" r:id="rId14"/>
    <p:sldId id="905" r:id="rId15"/>
    <p:sldId id="906" r:id="rId16"/>
    <p:sldId id="907" r:id="rId17"/>
    <p:sldId id="908" r:id="rId18"/>
    <p:sldId id="916" r:id="rId19"/>
    <p:sldId id="917" r:id="rId20"/>
    <p:sldId id="879" r:id="rId21"/>
    <p:sldId id="919" r:id="rId22"/>
    <p:sldId id="890" r:id="rId23"/>
    <p:sldId id="945" r:id="rId24"/>
    <p:sldId id="948" r:id="rId25"/>
    <p:sldId id="949" r:id="rId26"/>
    <p:sldId id="950" r:id="rId27"/>
    <p:sldId id="952" r:id="rId28"/>
    <p:sldId id="953" r:id="rId29"/>
    <p:sldId id="891" r:id="rId30"/>
    <p:sldId id="336" r:id="rId31"/>
  </p:sldIdLst>
  <p:sldSz cx="9144000" cy="6858000" type="screen4x3"/>
  <p:notesSz cx="7099300" cy="1023493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89"/>
    <p:restoredTop sz="87012"/>
  </p:normalViewPr>
  <p:slideViewPr>
    <p:cSldViewPr showGuides="1">
      <p:cViewPr varScale="1">
        <p:scale>
          <a:sx n="75" d="100"/>
          <a:sy n="75" d="100"/>
        </p:scale>
        <p:origin x="1092" y="54"/>
      </p:cViewPr>
      <p:guideLst>
        <p:guide orient="horz" pos="22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charset="-122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sz="2800"/>
              <a:t>CSS3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4830" y="576580"/>
            <a:ext cx="8160385" cy="5678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④E[att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|="val"]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选择具有att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属性且属性值为以val开头并用连接符"-"分隔的字符串的E元素，如果属性值仅为val，也将被选择。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例如：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div[class|="a"] {background: #f00;}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&lt;/style&gt;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class="a-test"&gt;1&lt;/div&gt;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class="b-test"&gt;2&lt;/div&gt;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</a:t>
            </a: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"&gt;3&lt;/div&gt;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此例，将会命中第一个和第三个div，因为匹配到了class属性，且属性值以紧跟着"-"的a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79120" y="847090"/>
            <a:ext cx="7985760" cy="3964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⑤E[att^="val"]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选择具有att属性且属性值为以val开头的字符串的E元素。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例如：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div[class^="a"] {</a:t>
            </a: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background:#f00;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&lt;/style&gt;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class="abc"&gt;1&lt;/div&gt;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class="acb"&gt;2&lt;/div&gt;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class="bac"&gt;3&lt;/div&gt;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此例，将会命中1, 2两个div，因为匹配到了class属性，且属性值以a开头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640080" y="883285"/>
            <a:ext cx="7863840" cy="4809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⑥E[att$="val"]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选择具有att属性且属性值为以val结尾的字符串的E元素。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div[class$="c"] {</a:t>
            </a: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background:#f00;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&lt;/style&gt;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class="abc"&gt;1&lt;/div&gt;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class="acb"&gt;2&lt;/div&gt;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class="bac"&gt;3&lt;/div&gt;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此例，将会命中1, 3两个div，因为匹配到了class属性，且属性值以c结尾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640080" y="723900"/>
            <a:ext cx="7863840" cy="5152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⑦E[att*="val"]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选择具有att属性且属性值为包含val的字符串的E元素。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div[class*="b"] {</a:t>
            </a: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background:#f00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&lt;/style&gt;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class="abc"&gt;1&lt;/div&gt;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class="acb"&gt;2&lt;/div&gt;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class="bac"&gt;3&lt;/div&gt;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此例，将会命中所有div，因为匹配到了class属性，且属性值中都包含了b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2925" y="942340"/>
            <a:ext cx="7709535" cy="4138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课堂练习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200"/>
              <a:t>利用属性选择器给对应的文件类型添加图标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运行结果：</a:t>
            </a:r>
            <a:endParaRPr lang="zh-CN" altLang="en-US" sz="2200"/>
          </a:p>
          <a:p>
            <a:endParaRPr lang="en-US" altLang="zh-CN" sz="2200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435100"/>
            <a:ext cx="6955155" cy="2038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10" y="4068445"/>
            <a:ext cx="2070100" cy="2113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706120" y="705485"/>
            <a:ext cx="7731760" cy="544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）结构性伪类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①E:first-child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匹配父元素的第一个子元素E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②E:last-child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匹配父元素的最后一个子元素E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③E:only-child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匹配父元素仅有的一个子元素E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说明：</a:t>
            </a:r>
            <a:endParaRPr lang="zh-CN" altLang="en-US" sz="22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要使上述属性生效，E元素必须是某个元素的子元素，E的父元素最高是body，即E可以是body的子元素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04190" y="601345"/>
            <a:ext cx="8134985" cy="609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④E:nth-child(n)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    匹配父元素的第n个子元素E，假设该子元素不是E，则选择符无效。</a:t>
            </a:r>
            <a:r>
              <a:rPr lang="en-US" altLang="zh-CN" sz="2100" dirty="0">
                <a:solidFill>
                  <a:srgbClr val="FF0000"/>
                </a:solidFill>
                <a:sym typeface="+mn-ea"/>
              </a:rPr>
              <a:t>(n</a:t>
            </a:r>
            <a:r>
              <a:rPr lang="zh-CN" altLang="en-US" sz="2100" dirty="0">
                <a:solidFill>
                  <a:srgbClr val="FF0000"/>
                </a:solidFill>
                <a:sym typeface="+mn-ea"/>
              </a:rPr>
              <a:t>从</a:t>
            </a:r>
            <a:r>
              <a:rPr lang="en-US" altLang="zh-CN" sz="2100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100" dirty="0">
                <a:solidFill>
                  <a:srgbClr val="FF0000"/>
                </a:solidFill>
                <a:sym typeface="+mn-ea"/>
              </a:rPr>
              <a:t>开始</a:t>
            </a:r>
            <a:r>
              <a:rPr lang="en-US" altLang="zh-CN" sz="2100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1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说明：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）要使该属性生效，E元素必须是某个元素的子元素，E的父元素最高是body，即E可以是body的子元素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）该选择符允许使用一个乘法因子(n)来作为换算方式：比如我们想选中所有为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的倍数的子元素E，那么选择符可以写成：E:nth-child(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n)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            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c)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该选择符允许使用一些关键字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比如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odd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奇数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, even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偶数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)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⑤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E:nth-last-child(n)</a:t>
            </a:r>
            <a:endParaRPr lang="en-US" altLang="zh-CN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   匹配父元素的倒数第n个子元素E，假设该子元素不是E，则选择符无效。(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其他用法同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:nth-child(n))</a:t>
            </a:r>
            <a:endParaRPr lang="en-US" altLang="zh-CN" sz="21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706120" y="613410"/>
            <a:ext cx="7731760" cy="5851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⑥E:first-of-type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    匹配同类型中的第一个同级兄弟元素E。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⑦E:last-of-type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    匹配同类型中的最后一个同级兄弟元素E。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⑧E:only-of-type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    匹配同类型中的</a:t>
            </a:r>
            <a:r>
              <a:rPr lang="zh-CN" altLang="en-US" sz="2100" b="1" dirty="0">
                <a:solidFill>
                  <a:srgbClr val="FF0000"/>
                </a:solidFill>
                <a:sym typeface="+mn-ea"/>
              </a:rPr>
              <a:t>唯一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的一个同级兄弟元素E。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⑨E:nth-of-type(n)</a:t>
            </a:r>
            <a:endParaRPr lang="zh-CN" altLang="en-US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    匹配同类型中的第n个同级兄弟元素E。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(n</a:t>
            </a: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的操作同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nth-child)</a:t>
            </a:r>
            <a:endParaRPr lang="en-US" altLang="zh-CN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1"/>
                </a:solidFill>
                <a:sym typeface="+mn-ea"/>
              </a:rPr>
              <a:t>⑩</a:t>
            </a: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E:nth-last-of-type(n)</a:t>
            </a:r>
            <a:endParaRPr lang="en-US" altLang="zh-CN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   匹配同类型中的倒数第n个同级兄弟元素E。</a:t>
            </a:r>
            <a:endParaRPr lang="en-US" altLang="zh-CN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⑪E:empty</a:t>
            </a:r>
            <a:endParaRPr lang="en-US" altLang="zh-CN" sz="21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1"/>
                </a:solidFill>
                <a:sym typeface="+mn-ea"/>
              </a:rPr>
              <a:t>    匹配没有任何子元素（包括text节点）的元素E。</a:t>
            </a:r>
            <a:endParaRPr lang="en-US" altLang="zh-CN" sz="21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2314575"/>
            <a:ext cx="7794625" cy="2228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100" y="1064895"/>
            <a:ext cx="48520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课堂练习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        利用结构性伪类实现下图布局</a:t>
            </a:r>
            <a:endParaRPr lang="zh-CN" altLang="en-US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81025" y="576580"/>
            <a:ext cx="8062595" cy="5678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）伪类选择器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css</a:t>
            </a:r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中已经定义好的选择器，不能随便起名字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回顾：①E:link  设置超链接a在未被访问前的样式。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②E:visited  设置超链接a在其链接地址已被访问过时的样式。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③E:hover  设置元素在其鼠标悬停时的样式。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④E:active  设置元素在被用户激活（在鼠标点击与释放之间发生的事件）时的样式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新增：①E:checked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     匹配用户界面上处于选中状态的元素E。(用于input type为radio与checkbox时)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2530" y="2411730"/>
            <a:ext cx="695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css3</a:t>
            </a:r>
            <a:r>
              <a:rPr lang="zh-CN" altLang="en-US" sz="3600"/>
              <a:t>基础</a:t>
            </a:r>
            <a:endParaRPr lang="zh-CN" alt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41020" y="711200"/>
            <a:ext cx="8062595" cy="5936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②E:enabled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匹配用户界面上处于可用状态的元素E。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③E:disabled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匹配用户界面上处于禁用状态的元素E。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④E:target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匹配相关哈希值指向的E元素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⑤E:not(s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匹配不含有s选择符的元素E。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⑥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E::selection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给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元素设置选中样式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0385" y="821690"/>
            <a:ext cx="8062595" cy="549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3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3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300" dirty="0">
                <a:solidFill>
                  <a:schemeClr val="tx1"/>
                </a:solidFill>
                <a:sym typeface="+mn-ea"/>
              </a:rPr>
              <a:t>）伪元素选择器</a:t>
            </a:r>
            <a:endParaRPr lang="zh-CN" altLang="en-US" sz="23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3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是指并不是针对真正的元素使用的选择器，而是针对</a:t>
            </a:r>
            <a:r>
              <a:rPr lang="en-US" altLang="zh-CN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css</a:t>
            </a:r>
            <a:r>
              <a:rPr lang="zh-CN" altLang="en-US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中已经定义好的伪元素使用的选择器</a:t>
            </a:r>
            <a:endParaRPr lang="zh-CN" altLang="en-US" sz="230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用法：选择器：伪元素</a:t>
            </a:r>
            <a:r>
              <a:rPr lang="en-US" altLang="zh-CN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{</a:t>
            </a:r>
            <a:r>
              <a:rPr lang="zh-CN" altLang="en-US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属性：值</a:t>
            </a:r>
            <a:r>
              <a:rPr lang="en-US" altLang="zh-CN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}</a:t>
            </a:r>
            <a:endParaRPr lang="en-US" altLang="zh-CN" sz="230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300" dirty="0">
                <a:solidFill>
                  <a:schemeClr val="tx1"/>
                </a:solidFill>
                <a:sym typeface="+mn-ea"/>
              </a:rPr>
              <a:t>回顾</a:t>
            </a:r>
            <a:endParaRPr lang="zh-CN" altLang="en-US" sz="23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300" dirty="0">
                <a:solidFill>
                  <a:schemeClr val="tx1"/>
                </a:solidFill>
                <a:sym typeface="+mn-ea"/>
              </a:rPr>
              <a:t>       ①</a:t>
            </a:r>
            <a:r>
              <a:rPr lang="en-US" altLang="zh-CN" sz="2300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altLang="zh-CN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first-line</a:t>
            </a:r>
            <a:endParaRPr lang="en-US" altLang="zh-CN" sz="230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           </a:t>
            </a:r>
            <a:r>
              <a:rPr lang="zh-CN" altLang="en-US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用于为某个元素的第一行文字使用样式</a:t>
            </a:r>
            <a:endParaRPr lang="zh-CN" altLang="en-US" sz="230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300" dirty="0">
                <a:solidFill>
                  <a:schemeClr val="tx1"/>
                </a:solidFill>
                <a:sym typeface="+mn-ea"/>
              </a:rPr>
              <a:t>       ②</a:t>
            </a:r>
            <a:r>
              <a:rPr lang="en-US" altLang="zh-CN" sz="2300" dirty="0">
                <a:solidFill>
                  <a:schemeClr val="tx1"/>
                </a:solidFill>
                <a:sym typeface="+mn-ea"/>
              </a:rPr>
              <a:t>:</a:t>
            </a:r>
            <a:r>
              <a:rPr lang="en-US" altLang="zh-CN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first-letter </a:t>
            </a:r>
            <a:endParaRPr lang="en-US" altLang="zh-CN" sz="230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          </a:t>
            </a:r>
            <a:r>
              <a:rPr lang="zh-CN" altLang="en-US" sz="2300">
                <a:latin typeface="Arial" panose="020B0604020202020204" pitchFamily="34" charset="0"/>
                <a:ea typeface="宋体" panose="02010600030101010101" pitchFamily="2" charset="-122"/>
                <a:sym typeface="Consolas" panose="020B0609020204030204" pitchFamily="1" charset="0"/>
              </a:rPr>
              <a:t>用于为某个元素的第一个文字使用样式</a:t>
            </a:r>
            <a:endParaRPr lang="zh-CN" altLang="en-US" sz="2300"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marL="0" indent="0" eaLnBrk="0" hangingPunct="0">
              <a:buNone/>
            </a:pPr>
            <a:endParaRPr lang="zh-CN" altLang="en-US" sz="23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Consolas" panose="020B0609020204030204" pitchFamily="1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300" dirty="0">
              <a:solidFill>
                <a:schemeClr val="tx1"/>
              </a:solidFill>
              <a:sym typeface="+mn-ea"/>
            </a:endParaRPr>
          </a:p>
          <a:p>
            <a:pPr marL="0" indent="0" eaLnBrk="0" hangingPunct="0"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0385" y="711200"/>
            <a:ext cx="8062595" cy="56045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3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3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300" dirty="0">
                <a:solidFill>
                  <a:schemeClr val="tx1"/>
                </a:solidFill>
                <a:sym typeface="+mn-ea"/>
              </a:rPr>
              <a:t>）伪元素 </a:t>
            </a:r>
            <a:r>
              <a:rPr lang="en-US" altLang="zh-CN" sz="2300" dirty="0">
                <a:solidFill>
                  <a:schemeClr val="tx1"/>
                </a:solidFill>
                <a:sym typeface="+mn-ea"/>
              </a:rPr>
              <a:t>:before</a:t>
            </a:r>
            <a:r>
              <a:rPr lang="zh-CN" altLang="en-US" sz="23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300" dirty="0">
                <a:solidFill>
                  <a:schemeClr val="tx1"/>
                </a:solidFill>
                <a:sym typeface="+mn-ea"/>
              </a:rPr>
              <a:t>:after</a:t>
            </a:r>
            <a:endParaRPr lang="en-US" altLang="zh-CN" sz="23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3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2300">
                <a:sym typeface="+mn-ea"/>
              </a:rPr>
              <a:t>“伪元素”，顾名思义。它创建了一个虚假的元素，并插入到目标元素内容之前或之后。</a:t>
            </a:r>
            <a:endParaRPr lang="zh-CN" altLang="en-US" sz="23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说明：①</a:t>
            </a:r>
            <a:r>
              <a:rPr lang="zh-CN" altLang="en-US" sz="2200" dirty="0">
                <a:sym typeface="+mn-ea"/>
              </a:rPr>
              <a:t>插入的元素在默认情况下是</a:t>
            </a: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内联元素</a:t>
            </a:r>
            <a:endParaRPr lang="zh-CN" altLang="en-US" sz="2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②</a:t>
            </a:r>
            <a:r>
              <a:rPr lang="zh-CN" altLang="en-US" sz="2200" dirty="0">
                <a:sym typeface="+mn-ea"/>
              </a:rPr>
              <a:t>因此，为了给插入的元素赋予高度，填充，边距等等，你通常必须</a:t>
            </a: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显式地定义它是一个块级元素：</a:t>
            </a:r>
            <a:r>
              <a:rPr lang="en-US" altLang="zh-CN" sz="2200" dirty="0">
                <a:solidFill>
                  <a:srgbClr val="C00000"/>
                </a:solidFill>
                <a:sym typeface="+mn-ea"/>
              </a:rPr>
              <a:t>display:block;</a:t>
            </a:r>
            <a:endParaRPr lang="en-US" altLang="zh-CN" sz="2200" dirty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③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200" dirty="0">
                <a:sym typeface="+mn-ea"/>
              </a:rPr>
              <a:t>before和</a:t>
            </a:r>
            <a:r>
              <a:rPr lang="en-US" altLang="zh-CN" sz="2200" dirty="0">
                <a:sym typeface="+mn-ea"/>
              </a:rPr>
              <a:t>:</a:t>
            </a:r>
            <a:r>
              <a:rPr lang="zh-CN" altLang="en-US" sz="2200" dirty="0">
                <a:sym typeface="+mn-ea"/>
              </a:rPr>
              <a:t>after伪元素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注入的内容将是有关联的目标元素的</a:t>
            </a:r>
            <a:r>
              <a:rPr lang="zh-CN" altLang="en-US" sz="2200">
                <a:solidFill>
                  <a:srgbClr val="C00000"/>
                </a:solidFill>
                <a:sym typeface="+mn-ea"/>
              </a:rPr>
              <a:t>子元素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，但它会被置于这个元素的任何内容的“前”或“后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注意：两个冒号(::before 和 ::after) 写伪元素和一个冒号（</a:t>
            </a:r>
            <a:r>
              <a:rPr lang="en-US" altLang="zh-CN" sz="2200">
                <a:solidFill>
                  <a:srgbClr val="C00000"/>
                </a:solidFill>
                <a:sym typeface="黑体" panose="02010609060101010101" charset="-122"/>
              </a:rPr>
              <a:t>:after</a:t>
            </a: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和</a:t>
            </a:r>
            <a:r>
              <a:rPr lang="en-US" altLang="zh-CN" sz="2200">
                <a:solidFill>
                  <a:srgbClr val="C00000"/>
                </a:solidFill>
                <a:sym typeface="黑体" panose="02010609060101010101" charset="-122"/>
              </a:rPr>
              <a:t>:before</a:t>
            </a:r>
            <a:r>
              <a:rPr lang="zh-CN" altLang="en-US" sz="2200">
                <a:solidFill>
                  <a:srgbClr val="C00000"/>
                </a:solidFill>
                <a:sym typeface="+mn-ea"/>
              </a:rPr>
              <a:t>）没什么不同</a:t>
            </a:r>
            <a:endParaRPr lang="zh-CN" altLang="en-US" sz="220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0385" y="711200"/>
            <a:ext cx="8062595" cy="56045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用法</a:t>
            </a:r>
            <a:r>
              <a:rPr lang="en-US" altLang="zh-CN" sz="2200">
                <a:solidFill>
                  <a:schemeClr val="tx1"/>
                </a:solidFill>
              </a:rPr>
              <a:t>1</a:t>
            </a:r>
            <a:r>
              <a:rPr lang="zh-CN" altLang="en-US" sz="2200">
                <a:solidFill>
                  <a:schemeClr val="tx1"/>
                </a:solidFill>
              </a:rPr>
              <a:t>：利用伪元素插入文字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运行结果：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             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1395730"/>
            <a:ext cx="5643880" cy="3339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35" y="5287010"/>
            <a:ext cx="4382135" cy="6311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0385" y="711200"/>
            <a:ext cx="8062595" cy="348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用法</a:t>
            </a:r>
            <a:r>
              <a:rPr lang="en-US" altLang="zh-CN" sz="2200">
                <a:solidFill>
                  <a:schemeClr val="tx1"/>
                </a:solidFill>
              </a:rPr>
              <a:t>2</a:t>
            </a:r>
            <a:r>
              <a:rPr lang="zh-CN" altLang="en-US" sz="2200">
                <a:solidFill>
                  <a:schemeClr val="tx1"/>
                </a:solidFill>
              </a:rPr>
              <a:t>：利用伪元素插入图片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运行结果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                                                   </a:t>
            </a:r>
            <a:endParaRPr lang="en-US" altLang="zh-CN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             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1435735"/>
            <a:ext cx="5080635" cy="2107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30" y="4399280"/>
            <a:ext cx="2642235" cy="2066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3765" y="4738370"/>
            <a:ext cx="35960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rgbClr val="FF0000"/>
                </a:solidFill>
              </a:rPr>
              <a:t>注意：通过伪元素添加的图片不可以调整大小！！！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0385" y="711200"/>
            <a:ext cx="8062595" cy="348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用法</a:t>
            </a:r>
            <a:r>
              <a:rPr lang="en-US" altLang="zh-CN" sz="2200">
                <a:solidFill>
                  <a:schemeClr val="tx1"/>
                </a:solidFill>
              </a:rPr>
              <a:t>3</a:t>
            </a:r>
            <a:r>
              <a:rPr lang="zh-CN" altLang="en-US" sz="2200">
                <a:solidFill>
                  <a:schemeClr val="tx1"/>
                </a:solidFill>
              </a:rPr>
              <a:t>：利用伪元素插入元素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运行结果：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             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805" y="1330325"/>
            <a:ext cx="4051935" cy="2747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4678045"/>
            <a:ext cx="10668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0385" y="711200"/>
            <a:ext cx="8062595" cy="572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用法</a:t>
            </a:r>
            <a:r>
              <a:rPr lang="en-US" altLang="zh-CN" sz="2200">
                <a:solidFill>
                  <a:schemeClr val="tx1"/>
                </a:solidFill>
              </a:rPr>
              <a:t>3</a:t>
            </a:r>
            <a:r>
              <a:rPr lang="zh-CN" altLang="en-US" sz="2200">
                <a:solidFill>
                  <a:schemeClr val="tx1"/>
                </a:solidFill>
              </a:rPr>
              <a:t>：利用伪元素</a:t>
            </a:r>
            <a:r>
              <a:rPr lang="zh-CN" altLang="en-US" sz="2200">
                <a:sym typeface="+mn-ea"/>
              </a:rPr>
              <a:t>在多个标题前加上连续编号</a:t>
            </a:r>
            <a:endParaRPr lang="zh-CN" altLang="en-US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语法：</a:t>
            </a:r>
            <a:endParaRPr lang="zh-CN" altLang="en-US" sz="2200">
              <a:sym typeface="+mn-ea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       &lt;元素&gt;：before{</a:t>
            </a:r>
            <a:endParaRPr lang="zh-CN" altLang="en-US" sz="2200"/>
          </a:p>
          <a:p>
            <a:pPr marL="532130" lvl="1" indent="0" eaLnBrk="1" hangingPunct="1">
              <a:lnSpc>
                <a:spcPts val="3200"/>
              </a:lnSpc>
              <a:buNone/>
            </a:pPr>
            <a:r>
              <a:rPr lang="zh-CN" altLang="en-US" sz="2200">
                <a:sym typeface="+mn-ea"/>
              </a:rPr>
              <a:t>			content:counter(计数器名)</a:t>
            </a:r>
            <a:endParaRPr lang="zh-CN" altLang="en-US" sz="2200"/>
          </a:p>
          <a:p>
            <a:pPr marL="532130" lvl="1" indent="0" eaLnBrk="1" hangingPunct="1">
              <a:lnSpc>
                <a:spcPts val="3200"/>
              </a:lnSpc>
              <a:buNone/>
            </a:pPr>
            <a:r>
              <a:rPr lang="zh-CN" altLang="en-US" sz="2200">
                <a:sym typeface="+mn-ea"/>
              </a:rPr>
              <a:t>		}</a:t>
            </a:r>
            <a:endParaRPr lang="zh-CN" altLang="en-US" sz="2200"/>
          </a:p>
          <a:p>
            <a:pPr marL="532130" lvl="1" indent="0" eaLnBrk="1" hangingPunct="1">
              <a:lnSpc>
                <a:spcPts val="3200"/>
              </a:lnSpc>
              <a:buNone/>
            </a:pPr>
            <a:r>
              <a:rPr lang="zh-CN" altLang="en-US" sz="2200">
                <a:sym typeface="+mn-ea"/>
              </a:rPr>
              <a:t>	    &lt;元素&gt;{</a:t>
            </a:r>
            <a:endParaRPr lang="zh-CN" altLang="en-US" sz="2200"/>
          </a:p>
          <a:p>
            <a:pPr marL="532130" lvl="1" indent="0" eaLnBrk="1" hangingPunct="1">
              <a:lnSpc>
                <a:spcPts val="3200"/>
              </a:lnSpc>
              <a:buNone/>
            </a:pPr>
            <a:r>
              <a:rPr lang="zh-CN" altLang="en-US" sz="2200">
                <a:sym typeface="+mn-ea"/>
              </a:rPr>
              <a:t>			counter-increment:before选择器/after选择器中指定的计数器名</a:t>
            </a:r>
            <a:endParaRPr lang="zh-CN" altLang="en-US" sz="2200"/>
          </a:p>
          <a:p>
            <a:pPr marL="532130" lvl="1" indent="0" eaLnBrk="1" hangingPunct="1">
              <a:lnSpc>
                <a:spcPts val="3200"/>
              </a:lnSpc>
              <a:buNone/>
            </a:pPr>
            <a:r>
              <a:rPr lang="zh-CN" altLang="en-US" sz="2200">
                <a:sym typeface="+mn-ea"/>
              </a:rPr>
              <a:t>		}</a:t>
            </a:r>
            <a:endParaRPr lang="zh-CN" altLang="en-US" sz="22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             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40385" y="711200"/>
            <a:ext cx="8062595" cy="572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/>
              <a:t>例如：                                                      运行结果：</a:t>
            </a:r>
            <a:endParaRPr lang="zh-CN" altLang="en-US" sz="22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</a:rPr>
              <a:t>             </a:t>
            </a:r>
            <a:endParaRPr lang="zh-CN" altLang="en-US" sz="2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200" dirty="0">
              <a:solidFill>
                <a:srgbClr val="C0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1421130"/>
            <a:ext cx="4611370" cy="3844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70" y="1421130"/>
            <a:ext cx="1471930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4350" y="965835"/>
            <a:ext cx="765810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/>
              <a:t>课后练习：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zh-CN" altLang="en-US" sz="2200"/>
              <a:t>    利用伪元素绘制五边形</a:t>
            </a:r>
            <a:endParaRPr lang="zh-CN" altLang="en-US" sz="2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770" y="2357755"/>
            <a:ext cx="2435225" cy="2435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/>
        </p:nvSpPr>
        <p:spPr>
          <a:xfrm>
            <a:off x="448310" y="962025"/>
            <a:ext cx="8247380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简介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CSS即层叠样式表，用于控制网页的样式和布局。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CSS3是CSS2.1技术的升级，目前主流浏览器都已经支持大部分的功能。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在编写CSS3样式时，不同的浏览器可能需要不同的前缀，这表示CSS属性或规则尚未成为W3C标准的一部分，是浏览器的私有属性，虽然目前较新的浏览器可能不需要前缀了了，但是为了更好的向前兼容前缀暂时还是不能少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/>
        </p:nvSpPr>
        <p:spPr>
          <a:xfrm>
            <a:off x="699135" y="738505"/>
            <a:ext cx="7745730" cy="20040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不同浏览器前缀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96645" y="1592580"/>
          <a:ext cx="64001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浏览器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前缀</a:t>
                      </a:r>
                      <a:endParaRPr lang="zh-CN" altLang="en-US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chrome</a:t>
                      </a:r>
                      <a:r>
                        <a:rPr lang="zh-CN" altLang="en-US" sz="2200"/>
                        <a:t>和</a:t>
                      </a:r>
                      <a:r>
                        <a:rPr lang="en-US" altLang="zh-CN" sz="2200"/>
                        <a:t>safari</a:t>
                      </a:r>
                      <a:endParaRPr lang="en-US" altLang="zh-CN"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-webkit-</a:t>
                      </a:r>
                      <a:endParaRPr lang="en-US" altLang="zh-CN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firefox</a:t>
                      </a:r>
                      <a:endParaRPr lang="en-US" altLang="zh-CN"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-moz-</a:t>
                      </a:r>
                      <a:endParaRPr lang="en-US" altLang="zh-CN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IE</a:t>
                      </a:r>
                      <a:endParaRPr lang="en-US" altLang="zh-CN"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-ms-</a:t>
                      </a:r>
                      <a:endParaRPr lang="en-US" altLang="zh-CN" sz="2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opera</a:t>
                      </a:r>
                      <a:endParaRPr lang="en-US" altLang="zh-CN" sz="2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-o-</a:t>
                      </a:r>
                      <a:endParaRPr lang="en-US" altLang="zh-CN" sz="2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644525" y="1251585"/>
            <a:ext cx="8035925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400" dirty="0">
                <a:sym typeface="+mn-ea"/>
              </a:rPr>
              <a:t>CSS3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的作用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CSS3把很多以前需要使用图片和脚本来实现的效果、甚至动画效果，只需要短短几行代码就能搞定。例如圆角、图片边框、文字阴影、盒阴影、过渡、动画等。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CSS3简化了前端开发人员的设计过程，加快了页面的载入速度。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459740" y="746125"/>
            <a:ext cx="8208645" cy="558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3</a:t>
            </a:r>
            <a:r>
              <a:rPr lang="zh-CN" altLang="en-US" sz="2200" dirty="0">
                <a:sym typeface="+mn-ea"/>
              </a:rPr>
              <a:t>.CSS3的选择器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）关系选择符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①包含选择符（E F）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包含选择符将会命中所有符合条件的后代，包括儿子，孙子，孙子的孙子...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②子元素选择符（E&gt;F）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子选择符只能命中子元素，而不能命中孙辈。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③相邻选择符（E+F）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相邻选择符只会命中符合条件的相邻的兄弟元素。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④兄弟选择符（E~F）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兄弟选择符会命中所有符合条件的兄弟元素，而不强制是紧邻的元素。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447675" y="576580"/>
            <a:ext cx="8465185" cy="5678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）属性选择器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①E[att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]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选择具有att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属性的E元素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例如：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img[alt] {margin: 10px;}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&lt;/style&gt;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&lt;img src="图片url" alt="" /&gt;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&lt;img src="图片url" /&gt;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此例，将会命中第一张图片，因为匹配到了alt属性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339725" y="821690"/>
            <a:ext cx="8465185" cy="49695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②E[att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="val"]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选择具有att属性且属性值等于val的E元素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例如：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&lt;style&gt;</a:t>
            </a:r>
            <a:endParaRPr lang="en-US" altLang="zh-CN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input[type="text"] {border: 2px solid #000;}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&lt;/style&gt;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&lt;input type="text" /&gt;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&lt;input type="submit" /&gt;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此例，将会命中第一个input，因为匹配到了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type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属性，并且属性值为text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447675" y="796925"/>
            <a:ext cx="8208645" cy="5678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③E[att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~="val"]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选择具有att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属性且属性值为一用空格分隔的字词列表，其中一个等于val的E元素（包含只有一个值且该值等于val的情况）。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25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div[class~="a"] {border: 2px solid #000;}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&lt;/style&gt;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class="a"&gt;1&lt;/div&gt;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class="b"&gt;2&lt;/div&gt;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25" dirty="0">
                <a:solidFill>
                  <a:schemeClr val="tx1"/>
                </a:solidFill>
                <a:sym typeface="+mn-ea"/>
              </a:rPr>
              <a:t>&lt;div class="a b"&gt;3&lt;/div&gt;</a:t>
            </a:r>
            <a:endParaRPr lang="zh-CN" altLang="en-US" sz="1925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此例，将会命中1, 3两个div，因为匹配到了class属性，且属性值中有一个值为a      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1_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4237</Words>
  <Application>WPS 演示</Application>
  <PresentationFormat>全屏显示(4:3)</PresentationFormat>
  <Paragraphs>303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Consolas</vt:lpstr>
      <vt:lpstr>1_默认设计模板_2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建设</cp:lastModifiedBy>
  <cp:revision>3930</cp:revision>
  <dcterms:created xsi:type="dcterms:W3CDTF">2009-05-11T03:02:00Z</dcterms:created>
  <dcterms:modified xsi:type="dcterms:W3CDTF">2020-07-23T11:23:49Z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