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89" r:id="rId3"/>
    <p:sldId id="823" r:id="rId4"/>
    <p:sldId id="892" r:id="rId5"/>
    <p:sldId id="923" r:id="rId6"/>
    <p:sldId id="940" r:id="rId7"/>
    <p:sldId id="941" r:id="rId8"/>
    <p:sldId id="797" r:id="rId9"/>
    <p:sldId id="939" r:id="rId10"/>
    <p:sldId id="925" r:id="rId11"/>
    <p:sldId id="955" r:id="rId12"/>
    <p:sldId id="839" r:id="rId13"/>
    <p:sldId id="927" r:id="rId14"/>
    <p:sldId id="877" r:id="rId15"/>
    <p:sldId id="901" r:id="rId16"/>
    <p:sldId id="942" r:id="rId17"/>
    <p:sldId id="943" r:id="rId18"/>
    <p:sldId id="944" r:id="rId19"/>
    <p:sldId id="946" r:id="rId20"/>
    <p:sldId id="336" r:id="rId21"/>
  </p:sldIdLst>
  <p:sldSz cx="9144000" cy="6858000" type="screen4x3"/>
  <p:notesSz cx="7099300" cy="10234295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9"/>
    <p:restoredTop sz="87012"/>
  </p:normalViewPr>
  <p:slideViewPr>
    <p:cSldViewPr showGuides="1">
      <p:cViewPr varScale="1">
        <p:scale>
          <a:sx n="58" d="100"/>
          <a:sy n="58" d="100"/>
        </p:scale>
        <p:origin x="-744" y="-84"/>
      </p:cViewPr>
      <p:guideLst>
        <p:guide orient="horz" pos="21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charset="-122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mattewlein.com/cease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/>
              <a:t>CSS3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2310" y="1089025"/>
            <a:ext cx="6621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课堂案例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       利用过渡实现手风琴效果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07035" y="733425"/>
            <a:ext cx="8329930" cy="555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2.CSS3-2D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转换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定义：CSS3 2D转换就是对Dom元素进行移动、缩放、旋转、拉伸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属性：</a:t>
            </a:r>
            <a:r>
              <a:rPr lang="en-US" altLang="zh-CN" sz="2200">
                <a:sym typeface="黑体" panose="02010609060101010101" charset="-122"/>
              </a:rPr>
              <a:t>transform</a:t>
            </a:r>
            <a:r>
              <a:rPr lang="zh-CN" altLang="en-US" sz="2200">
                <a:sym typeface="黑体" panose="02010609060101010101" charset="-122"/>
              </a:rPr>
              <a:t>属性</a:t>
            </a: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黑体" panose="02010609060101010101" charset="-122"/>
              </a:rPr>
              <a:t>    用法：元素</a:t>
            </a:r>
            <a:r>
              <a:rPr lang="en-US" altLang="zh-CN" sz="2200">
                <a:sym typeface="黑体" panose="02010609060101010101" charset="-122"/>
              </a:rPr>
              <a:t>{-</a:t>
            </a:r>
            <a:r>
              <a:rPr lang="zh-CN" altLang="en-US" sz="2200">
                <a:sym typeface="黑体" panose="02010609060101010101" charset="-122"/>
              </a:rPr>
              <a:t>浏览器前缀</a:t>
            </a:r>
            <a:r>
              <a:rPr lang="en-US" altLang="zh-CN" sz="2200">
                <a:sym typeface="黑体" panose="02010609060101010101" charset="-122"/>
              </a:rPr>
              <a:t>-transform:</a:t>
            </a:r>
            <a:r>
              <a:rPr lang="zh-CN" altLang="en-US" sz="2200">
                <a:sym typeface="黑体" panose="02010609060101010101" charset="-122"/>
              </a:rPr>
              <a:t>属性值</a:t>
            </a:r>
            <a:r>
              <a:rPr lang="en-US" altLang="zh-CN" sz="2200">
                <a:sym typeface="黑体" panose="02010609060101010101" charset="-122"/>
              </a:rPr>
              <a:t>;}</a:t>
            </a:r>
            <a:endParaRPr lang="en-US" altLang="zh-CN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黑体" panose="02010609060101010101" charset="-122"/>
              </a:rPr>
              <a:t>    </a:t>
            </a:r>
            <a:r>
              <a:rPr lang="zh-CN" altLang="en-US" sz="2200">
                <a:sym typeface="黑体" panose="02010609060101010101" charset="-122"/>
              </a:rPr>
              <a:t>属性值说明：</a:t>
            </a: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黑体" panose="02010609060101010101" charset="-122"/>
              </a:rPr>
              <a:t>    （</a:t>
            </a:r>
            <a:r>
              <a:rPr lang="en-US" altLang="zh-CN" sz="2200">
                <a:sym typeface="黑体" panose="02010609060101010101" charset="-122"/>
              </a:rPr>
              <a:t>1</a:t>
            </a:r>
            <a:r>
              <a:rPr lang="zh-CN" altLang="en-US" sz="2200">
                <a:sym typeface="黑体" panose="02010609060101010101" charset="-122"/>
              </a:rPr>
              <a:t>）</a:t>
            </a:r>
            <a:r>
              <a:rPr lang="en-US" altLang="zh-CN" sz="2200">
                <a:sym typeface="黑体" panose="02010609060101010101" charset="-122"/>
              </a:rPr>
              <a:t>none:</a:t>
            </a:r>
            <a:r>
              <a:rPr lang="zh-CN" altLang="en-US" sz="2200">
                <a:sym typeface="黑体" panose="02010609060101010101" charset="-122"/>
              </a:rPr>
              <a:t>不进行任何变换</a:t>
            </a: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黑体" panose="02010609060101010101" charset="-122"/>
              </a:rPr>
              <a:t>    （</a:t>
            </a:r>
            <a:r>
              <a:rPr lang="en-US" altLang="zh-CN" sz="2200">
                <a:sym typeface="黑体" panose="02010609060101010101" charset="-122"/>
              </a:rPr>
              <a:t>2</a:t>
            </a:r>
            <a:r>
              <a:rPr lang="zh-CN" altLang="en-US" sz="2200">
                <a:sym typeface="黑体" panose="02010609060101010101" charset="-122"/>
              </a:rPr>
              <a:t>）平移</a:t>
            </a: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黑体" panose="02010609060101010101" charset="-122"/>
              </a:rPr>
              <a:t>         ①</a:t>
            </a:r>
            <a:r>
              <a:rPr lang="en-US" altLang="zh-CN" sz="2200">
                <a:sym typeface="黑体" panose="02010609060101010101" charset="-122"/>
              </a:rPr>
              <a:t>translateX(x):</a:t>
            </a:r>
            <a:r>
              <a:rPr lang="zh-CN" altLang="en-US" sz="2200">
                <a:sym typeface="黑体" panose="02010609060101010101" charset="-122"/>
              </a:rPr>
              <a:t>元素水平方向移动，参数</a:t>
            </a:r>
            <a:r>
              <a:rPr lang="en-US" altLang="zh-CN" sz="2200">
                <a:sym typeface="黑体" panose="02010609060101010101" charset="-122"/>
              </a:rPr>
              <a:t>x</a:t>
            </a:r>
            <a:r>
              <a:rPr lang="zh-CN" altLang="en-US" sz="2200">
                <a:sym typeface="黑体" panose="02010609060101010101" charset="-122"/>
              </a:rPr>
              <a:t>为横向移动的距离</a:t>
            </a: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黑体" panose="02010609060101010101" charset="-122"/>
              </a:rPr>
              <a:t>         ②</a:t>
            </a:r>
            <a:r>
              <a:rPr lang="en-US" altLang="zh-CN" sz="2200">
                <a:sym typeface="黑体" panose="02010609060101010101" charset="-122"/>
              </a:rPr>
              <a:t>translateY(y):</a:t>
            </a:r>
            <a:r>
              <a:rPr lang="zh-CN" altLang="en-US" sz="2200">
                <a:sym typeface="黑体" panose="02010609060101010101" charset="-122"/>
              </a:rPr>
              <a:t>元素垂直方向移动，参数</a:t>
            </a:r>
            <a:r>
              <a:rPr lang="en-US" altLang="zh-CN" sz="2200">
                <a:sym typeface="黑体" panose="02010609060101010101" charset="-122"/>
              </a:rPr>
              <a:t>y</a:t>
            </a:r>
            <a:r>
              <a:rPr lang="zh-CN" altLang="en-US" sz="2200">
                <a:sym typeface="黑体" panose="02010609060101010101" charset="-122"/>
              </a:rPr>
              <a:t>为纵向移动的距离</a:t>
            </a: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99110" y="721360"/>
            <a:ext cx="8146415" cy="4998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③</a:t>
            </a:r>
            <a:r>
              <a:rPr lang="en-US" altLang="zh-CN" sz="2200" dirty="0">
                <a:sym typeface="黑体" panose="02010609060101010101" charset="-122"/>
              </a:rPr>
              <a:t>translate(</a:t>
            </a:r>
            <a:r>
              <a:rPr lang="en-US" altLang="zh-CN" sz="2200" dirty="0" err="1">
                <a:sym typeface="黑体" panose="02010609060101010101" charset="-122"/>
              </a:rPr>
              <a:t>x,y</a:t>
            </a:r>
            <a:r>
              <a:rPr lang="en-US" altLang="zh-CN" sz="2200" dirty="0">
                <a:sym typeface="黑体" panose="02010609060101010101" charset="-122"/>
              </a:rPr>
              <a:t>):</a:t>
            </a:r>
            <a:r>
              <a:rPr lang="zh-CN" altLang="en-US" sz="2200" dirty="0">
                <a:sym typeface="黑体" panose="02010609060101010101" charset="-122"/>
              </a:rPr>
              <a:t>元素水平和垂直方向同时移动，参数</a:t>
            </a:r>
            <a:r>
              <a:rPr lang="en-US" altLang="zh-CN" sz="2200" dirty="0">
                <a:sym typeface="黑体" panose="02010609060101010101" charset="-122"/>
              </a:rPr>
              <a:t>x</a:t>
            </a:r>
            <a:r>
              <a:rPr lang="zh-CN" altLang="en-US" sz="2200" dirty="0">
                <a:sym typeface="黑体" panose="02010609060101010101" charset="-122"/>
              </a:rPr>
              <a:t>为横向移动的距离，参数</a:t>
            </a:r>
            <a:r>
              <a:rPr lang="en-US" altLang="zh-CN" sz="2200" dirty="0">
                <a:sym typeface="黑体" panose="02010609060101010101" charset="-122"/>
              </a:rPr>
              <a:t>y</a:t>
            </a:r>
            <a:r>
              <a:rPr lang="zh-CN" altLang="en-US" sz="2200" dirty="0">
                <a:sym typeface="黑体" panose="02010609060101010101" charset="-122"/>
              </a:rPr>
              <a:t>为纵向移动的距离，</a:t>
            </a:r>
            <a:r>
              <a:rPr lang="zh-CN" altLang="en-US" sz="2200" dirty="0">
                <a:solidFill>
                  <a:srgbClr val="C00000"/>
                </a:solidFill>
                <a:sym typeface="黑体" panose="02010609060101010101" charset="-122"/>
              </a:rPr>
              <a:t>当只给定一个值，该参数会被认为是</a:t>
            </a:r>
            <a:r>
              <a:rPr lang="en-US" altLang="zh-CN" sz="2200" dirty="0">
                <a:solidFill>
                  <a:srgbClr val="C00000"/>
                </a:solidFill>
                <a:sym typeface="黑体" panose="02010609060101010101" charset="-122"/>
              </a:rPr>
              <a:t>x</a:t>
            </a:r>
            <a:r>
              <a:rPr lang="zh-CN" altLang="en-US" sz="2200" dirty="0">
                <a:solidFill>
                  <a:srgbClr val="C00000"/>
                </a:solidFill>
                <a:sym typeface="黑体" panose="02010609060101010101" charset="-122"/>
              </a:rPr>
              <a:t>，而参数</a:t>
            </a:r>
            <a:r>
              <a:rPr lang="en-US" altLang="zh-CN" sz="2200" dirty="0">
                <a:solidFill>
                  <a:srgbClr val="C00000"/>
                </a:solidFill>
                <a:sym typeface="黑体" panose="02010609060101010101" charset="-122"/>
              </a:rPr>
              <a:t>y</a:t>
            </a:r>
            <a:r>
              <a:rPr lang="zh-CN" altLang="en-US" sz="2200" dirty="0">
                <a:solidFill>
                  <a:srgbClr val="C00000"/>
                </a:solidFill>
                <a:sym typeface="黑体" panose="02010609060101010101" charset="-122"/>
              </a:rPr>
              <a:t>此时为</a:t>
            </a:r>
            <a:r>
              <a:rPr lang="en-US" altLang="zh-CN" sz="2200" dirty="0">
                <a:solidFill>
                  <a:srgbClr val="C00000"/>
                </a:solidFill>
                <a:sym typeface="黑体" panose="02010609060101010101" charset="-122"/>
              </a:rPr>
              <a:t>0</a:t>
            </a:r>
            <a:r>
              <a:rPr lang="zh-CN" altLang="en-US" sz="2200" dirty="0">
                <a:solidFill>
                  <a:srgbClr val="C00000"/>
                </a:solidFill>
                <a:sym typeface="黑体" panose="02010609060101010101" charset="-122"/>
              </a:rPr>
              <a:t>。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（</a:t>
            </a:r>
            <a:r>
              <a:rPr lang="en-US" altLang="zh-CN" sz="2200" dirty="0">
                <a:sym typeface="黑体" panose="02010609060101010101" charset="-122"/>
              </a:rPr>
              <a:t>3</a:t>
            </a:r>
            <a:r>
              <a:rPr lang="zh-CN" altLang="en-US" sz="2200" dirty="0">
                <a:sym typeface="黑体" panose="02010609060101010101" charset="-122"/>
              </a:rPr>
              <a:t>）旋转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   </a:t>
            </a:r>
            <a:r>
              <a:rPr lang="en-US" altLang="zh-CN" sz="2200" dirty="0">
                <a:sym typeface="黑体" panose="02010609060101010101" charset="-122"/>
              </a:rPr>
              <a:t>rotate(angle):</a:t>
            </a:r>
            <a:r>
              <a:rPr lang="zh-CN" altLang="en-US" sz="2200" dirty="0">
                <a:sym typeface="黑体" panose="02010609060101010101" charset="-122"/>
              </a:rPr>
              <a:t>元素的旋转角度  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   参数说明</a:t>
            </a:r>
            <a:r>
              <a:rPr lang="en-US" altLang="zh-CN" sz="2200" dirty="0">
                <a:sym typeface="黑体" panose="02010609060101010101" charset="-122"/>
              </a:rPr>
              <a:t>:</a:t>
            </a:r>
            <a:r>
              <a:rPr lang="zh-CN" altLang="en-US" sz="2200" dirty="0">
                <a:sym typeface="黑体" panose="02010609060101010101" charset="-122"/>
              </a:rPr>
              <a:t>数值</a:t>
            </a:r>
            <a:r>
              <a:rPr lang="en-US" altLang="zh-CN" sz="2200" dirty="0">
                <a:sym typeface="黑体" panose="02010609060101010101" charset="-122"/>
              </a:rPr>
              <a:t>+</a:t>
            </a:r>
            <a:r>
              <a:rPr lang="zh-CN" altLang="en-US" sz="2200" dirty="0">
                <a:sym typeface="黑体" panose="02010609060101010101" charset="-122"/>
              </a:rPr>
              <a:t>单位    单位可以是：</a:t>
            </a:r>
            <a:r>
              <a:rPr lang="en-US" altLang="zh-CN" sz="2200" dirty="0">
                <a:sym typeface="黑体" panose="02010609060101010101" charset="-122"/>
              </a:rPr>
              <a:t>deg/</a:t>
            </a:r>
            <a:r>
              <a:rPr lang="en-US" altLang="zh-CN" sz="2200" dirty="0" err="1">
                <a:sym typeface="黑体" panose="02010609060101010101" charset="-122"/>
              </a:rPr>
              <a:t>rad</a:t>
            </a:r>
            <a:r>
              <a:rPr lang="en-US" altLang="zh-CN" sz="2200" dirty="0">
                <a:sym typeface="黑体" panose="02010609060101010101" charset="-122"/>
              </a:rPr>
              <a:t>/grad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200" dirty="0">
                <a:sym typeface="黑体" panose="02010609060101010101" charset="-122"/>
              </a:rPr>
              <a:t>   </a:t>
            </a:r>
            <a:r>
              <a:rPr lang="zh-CN" altLang="en-US" sz="2200" dirty="0">
                <a:sym typeface="黑体" panose="02010609060101010101" charset="-122"/>
              </a:rPr>
              <a:t>旋转的基准点是：元素的中心点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黑体" panose="02010609060101010101" charset="-122"/>
              </a:rPr>
              <a:t>   度数是正值，按照顺时针旋转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黑体" panose="02010609060101010101" charset="-122"/>
              </a:rPr>
              <a:t>   度数是负值，按照逆时针旋转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52450" y="756920"/>
            <a:ext cx="8038465" cy="48177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）倾斜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①</a:t>
            </a:r>
            <a:r>
              <a:rPr lang="en-US" altLang="zh-CN" sz="2200" dirty="0" err="1">
                <a:sym typeface="黑体" panose="02010609060101010101" charset="-122"/>
              </a:rPr>
              <a:t>skewX</a:t>
            </a:r>
            <a:r>
              <a:rPr lang="en-US" altLang="zh-CN" sz="2200" dirty="0">
                <a:sym typeface="黑体" panose="02010609060101010101" charset="-122"/>
              </a:rPr>
              <a:t>(x-angle)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200" dirty="0">
                <a:sym typeface="黑体" panose="02010609060101010101" charset="-122"/>
              </a:rPr>
              <a:t>          </a:t>
            </a:r>
            <a:r>
              <a:rPr lang="zh-CN" altLang="en-US" sz="2200" dirty="0">
                <a:sym typeface="黑体" panose="02010609060101010101" charset="-122"/>
              </a:rPr>
              <a:t>参数</a:t>
            </a:r>
            <a:r>
              <a:rPr lang="en-US" altLang="zh-CN" sz="2200" dirty="0">
                <a:sym typeface="黑体" panose="02010609060101010101" charset="-122"/>
              </a:rPr>
              <a:t>x-angle</a:t>
            </a:r>
            <a:r>
              <a:rPr lang="zh-CN" altLang="en-US" sz="2200" dirty="0">
                <a:sym typeface="黑体" panose="02010609060101010101" charset="-122"/>
              </a:rPr>
              <a:t>为横向倾斜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黑体" panose="02010609060101010101" charset="-122"/>
              </a:rPr>
              <a:t>          倾斜的基准点为</a:t>
            </a:r>
            <a:r>
              <a:rPr lang="en-US" altLang="zh-CN" sz="2200" dirty="0">
                <a:sym typeface="黑体" panose="02010609060101010101" charset="-122"/>
              </a:rPr>
              <a:t>:</a:t>
            </a:r>
            <a:r>
              <a:rPr lang="zh-CN" altLang="en-US" sz="2200" dirty="0">
                <a:sym typeface="黑体" panose="02010609060101010101" charset="-122"/>
              </a:rPr>
              <a:t>元素的中心点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黑体" panose="02010609060101010101" charset="-122"/>
              </a:rPr>
              <a:t>          单位：</a:t>
            </a:r>
            <a:r>
              <a:rPr lang="en-US" altLang="zh-CN" sz="2200" dirty="0">
                <a:sym typeface="黑体" panose="02010609060101010101" charset="-122"/>
              </a:rPr>
              <a:t>deg/</a:t>
            </a:r>
            <a:r>
              <a:rPr lang="en-US" altLang="zh-CN" sz="2200" dirty="0" err="1">
                <a:sym typeface="黑体" panose="02010609060101010101" charset="-122"/>
              </a:rPr>
              <a:t>rad</a:t>
            </a:r>
            <a:r>
              <a:rPr lang="en-US" altLang="zh-CN" sz="2200" dirty="0">
                <a:sym typeface="黑体" panose="02010609060101010101" charset="-122"/>
              </a:rPr>
              <a:t>/grad</a:t>
            </a:r>
            <a:r>
              <a:rPr lang="zh-CN" altLang="en-US" sz="2200" dirty="0">
                <a:sym typeface="黑体" panose="02010609060101010101" charset="-122"/>
              </a:rPr>
              <a:t>等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黑体" panose="02010609060101010101" charset="-122"/>
              </a:rPr>
              <a:t>          注意：横向倾斜时，</a:t>
            </a:r>
            <a:r>
              <a:rPr lang="en-US" altLang="zh-CN" sz="2200" dirty="0">
                <a:sym typeface="黑体" panose="02010609060101010101" charset="-122"/>
              </a:rPr>
              <a:t>x</a:t>
            </a:r>
            <a:r>
              <a:rPr lang="zh-CN" altLang="en-US" sz="2200" dirty="0">
                <a:sym typeface="黑体" panose="02010609060101010101" charset="-122"/>
              </a:rPr>
              <a:t>轴不变，</a:t>
            </a:r>
            <a:r>
              <a:rPr lang="en-US" altLang="zh-CN" sz="2200" dirty="0">
                <a:sym typeface="黑体" panose="02010609060101010101" charset="-122"/>
              </a:rPr>
              <a:t>y</a:t>
            </a:r>
            <a:r>
              <a:rPr lang="zh-CN" altLang="en-US" sz="2200" dirty="0">
                <a:sym typeface="黑体" panose="02010609060101010101" charset="-122"/>
              </a:rPr>
              <a:t>轴倾斜相应的角度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黑体" panose="02010609060101010101" charset="-122"/>
              </a:rPr>
              <a:t>          正值：逆时针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黑体" panose="02010609060101010101" charset="-122"/>
              </a:rPr>
              <a:t>          负值：顺时针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53085" y="1019810"/>
            <a:ext cx="8038465" cy="48177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ym typeface="黑体" panose="02010609060101010101" charset="-122"/>
              </a:rPr>
              <a:t>②</a:t>
            </a:r>
            <a:r>
              <a:rPr lang="en-US" altLang="zh-CN" sz="2200" dirty="0" err="1" smtClean="0">
                <a:sym typeface="黑体" panose="02010609060101010101" charset="-122"/>
              </a:rPr>
              <a:t>skewY</a:t>
            </a:r>
            <a:r>
              <a:rPr lang="en-US" altLang="zh-CN" sz="2200" dirty="0" smtClean="0">
                <a:sym typeface="黑体" panose="02010609060101010101" charset="-122"/>
              </a:rPr>
              <a:t>(y-angle</a:t>
            </a:r>
            <a:r>
              <a:rPr lang="en-US" altLang="zh-CN" sz="2200" dirty="0">
                <a:sym typeface="黑体" panose="02010609060101010101" charset="-122"/>
              </a:rPr>
              <a:t>)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200" dirty="0">
                <a:sym typeface="黑体" panose="02010609060101010101" charset="-122"/>
              </a:rPr>
              <a:t>    </a:t>
            </a:r>
            <a:r>
              <a:rPr lang="zh-CN" altLang="en-US" sz="2200" dirty="0">
                <a:sym typeface="黑体" panose="02010609060101010101" charset="-122"/>
              </a:rPr>
              <a:t>参数</a:t>
            </a:r>
            <a:r>
              <a:rPr lang="en-US" altLang="zh-CN" sz="2200" dirty="0">
                <a:sym typeface="黑体" panose="02010609060101010101" charset="-122"/>
              </a:rPr>
              <a:t>y-angle</a:t>
            </a:r>
            <a:r>
              <a:rPr lang="zh-CN" altLang="en-US" sz="2200" dirty="0">
                <a:sym typeface="黑体" panose="02010609060101010101" charset="-122"/>
              </a:rPr>
              <a:t>为纵向倾斜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黑体" panose="02010609060101010101" charset="-122"/>
              </a:rPr>
              <a:t>    倾斜的基准点为</a:t>
            </a:r>
            <a:r>
              <a:rPr lang="en-US" altLang="zh-CN" sz="2200" dirty="0">
                <a:sym typeface="黑体" panose="02010609060101010101" charset="-122"/>
              </a:rPr>
              <a:t>:</a:t>
            </a:r>
            <a:r>
              <a:rPr lang="zh-CN" altLang="en-US" sz="2200" dirty="0">
                <a:sym typeface="黑体" panose="02010609060101010101" charset="-122"/>
              </a:rPr>
              <a:t>元素的中心点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黑体" panose="02010609060101010101" charset="-122"/>
              </a:rPr>
              <a:t>     单位：</a:t>
            </a:r>
            <a:r>
              <a:rPr lang="en-US" altLang="zh-CN" sz="2200" dirty="0">
                <a:sym typeface="黑体" panose="02010609060101010101" charset="-122"/>
              </a:rPr>
              <a:t>deg/</a:t>
            </a:r>
            <a:r>
              <a:rPr lang="en-US" altLang="zh-CN" sz="2200" dirty="0" err="1">
                <a:sym typeface="黑体" panose="02010609060101010101" charset="-122"/>
              </a:rPr>
              <a:t>rad</a:t>
            </a:r>
            <a:r>
              <a:rPr lang="en-US" altLang="zh-CN" sz="2200" dirty="0">
                <a:sym typeface="黑体" panose="02010609060101010101" charset="-122"/>
              </a:rPr>
              <a:t>/grad</a:t>
            </a:r>
            <a:r>
              <a:rPr lang="zh-CN" altLang="en-US" sz="2200" dirty="0">
                <a:sym typeface="黑体" panose="02010609060101010101" charset="-122"/>
              </a:rPr>
              <a:t>等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黑体" panose="02010609060101010101" charset="-122"/>
              </a:rPr>
              <a:t>     注意：横向倾斜时，</a:t>
            </a:r>
            <a:r>
              <a:rPr lang="en-US" altLang="zh-CN" sz="2200" dirty="0">
                <a:sym typeface="黑体" panose="02010609060101010101" charset="-122"/>
              </a:rPr>
              <a:t>y</a:t>
            </a:r>
            <a:r>
              <a:rPr lang="zh-CN" altLang="en-US" sz="2200" dirty="0">
                <a:sym typeface="黑体" panose="02010609060101010101" charset="-122"/>
              </a:rPr>
              <a:t>轴不变，</a:t>
            </a:r>
            <a:r>
              <a:rPr lang="en-US" altLang="zh-CN" sz="2200" dirty="0">
                <a:sym typeface="黑体" panose="02010609060101010101" charset="-122"/>
              </a:rPr>
              <a:t>x</a:t>
            </a:r>
            <a:r>
              <a:rPr lang="zh-CN" altLang="en-US" sz="2200" dirty="0">
                <a:sym typeface="黑体" panose="02010609060101010101" charset="-122"/>
              </a:rPr>
              <a:t>轴倾斜相应的角度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黑体" panose="02010609060101010101" charset="-122"/>
              </a:rPr>
              <a:t>     正值：逆时针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黑体" panose="02010609060101010101" charset="-122"/>
              </a:rPr>
              <a:t>     负值：顺时针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528955" y="1010920"/>
            <a:ext cx="8294370" cy="45059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>
                <a:sym typeface="黑体" panose="02010609060101010101" charset="-122"/>
              </a:rPr>
              <a:t>③</a:t>
            </a:r>
            <a:r>
              <a:rPr lang="en-US" altLang="zh-CN" sz="2400">
                <a:sym typeface="黑体" panose="02010609060101010101" charset="-122"/>
              </a:rPr>
              <a:t>skew(x-angle,y-angle)</a:t>
            </a:r>
            <a:endParaRPr lang="en-US" altLang="zh-CN" sz="240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>
                <a:sym typeface="黑体" panose="02010609060101010101" charset="-122"/>
              </a:rPr>
              <a:t>参数</a:t>
            </a:r>
            <a:r>
              <a:rPr lang="en-US" altLang="zh-CN" sz="2400">
                <a:sym typeface="黑体" panose="02010609060101010101" charset="-122"/>
              </a:rPr>
              <a:t>x-angle</a:t>
            </a:r>
            <a:r>
              <a:rPr lang="zh-CN" altLang="en-US" sz="2400">
                <a:sym typeface="黑体" panose="02010609060101010101" charset="-122"/>
              </a:rPr>
              <a:t>为横向倾斜</a:t>
            </a:r>
            <a:endParaRPr lang="zh-CN" altLang="en-US" sz="240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>
                <a:sym typeface="黑体" panose="02010609060101010101" charset="-122"/>
              </a:rPr>
              <a:t>参数</a:t>
            </a:r>
            <a:r>
              <a:rPr lang="en-US" altLang="zh-CN" sz="2400">
                <a:sym typeface="黑体" panose="02010609060101010101" charset="-122"/>
              </a:rPr>
              <a:t>y-angle</a:t>
            </a:r>
            <a:r>
              <a:rPr lang="zh-CN" altLang="en-US" sz="2400">
                <a:sym typeface="黑体" panose="02010609060101010101" charset="-122"/>
              </a:rPr>
              <a:t>为纵向倾斜</a:t>
            </a:r>
            <a:endParaRPr lang="zh-CN" altLang="en-US" sz="240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>
                <a:sym typeface="黑体" panose="02010609060101010101" charset="-122"/>
              </a:rPr>
              <a:t>倾斜的基准点为</a:t>
            </a:r>
            <a:r>
              <a:rPr lang="en-US" altLang="zh-CN" sz="2400">
                <a:sym typeface="黑体" panose="02010609060101010101" charset="-122"/>
              </a:rPr>
              <a:t>:</a:t>
            </a:r>
            <a:r>
              <a:rPr lang="zh-CN" altLang="en-US" sz="2400">
                <a:sym typeface="黑体" panose="02010609060101010101" charset="-122"/>
              </a:rPr>
              <a:t>元素的中心点</a:t>
            </a:r>
            <a:endParaRPr lang="zh-CN" altLang="en-US" sz="240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>
                <a:sym typeface="黑体" panose="02010609060101010101" charset="-122"/>
              </a:rPr>
              <a:t>单位：</a:t>
            </a:r>
            <a:r>
              <a:rPr lang="en-US" altLang="zh-CN" sz="2400">
                <a:sym typeface="黑体" panose="02010609060101010101" charset="-122"/>
              </a:rPr>
              <a:t>deg/rad/grad</a:t>
            </a:r>
            <a:r>
              <a:rPr lang="zh-CN" altLang="en-US" sz="2400">
                <a:sym typeface="黑体" panose="02010609060101010101" charset="-122"/>
              </a:rPr>
              <a:t>等</a:t>
            </a:r>
            <a:endParaRPr lang="zh-CN" altLang="en-US" sz="240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>
                <a:sym typeface="黑体" panose="02010609060101010101" charset="-122"/>
              </a:rPr>
              <a:t>注意：当只给定一个参数值时被当作参数</a:t>
            </a:r>
            <a:r>
              <a:rPr lang="en-US" altLang="zh-CN" sz="2400">
                <a:sym typeface="黑体" panose="02010609060101010101" charset="-122"/>
              </a:rPr>
              <a:t>x-angle</a:t>
            </a:r>
            <a:r>
              <a:rPr lang="zh-CN" altLang="en-US" sz="2400">
                <a:sym typeface="黑体" panose="02010609060101010101" charset="-122"/>
              </a:rPr>
              <a:t>，而参数</a:t>
            </a:r>
            <a:r>
              <a:rPr lang="en-US" altLang="zh-CN" sz="2400">
                <a:sym typeface="黑体" panose="02010609060101010101" charset="-122"/>
              </a:rPr>
              <a:t>y-angle</a:t>
            </a:r>
            <a:r>
              <a:rPr lang="zh-CN" altLang="en-US" sz="2400">
                <a:sym typeface="黑体" panose="02010609060101010101" charset="-122"/>
              </a:rPr>
              <a:t>为</a:t>
            </a:r>
            <a:r>
              <a:rPr lang="en-US" altLang="zh-CN" sz="2400">
                <a:sym typeface="黑体" panose="02010609060101010101" charset="-122"/>
              </a:rPr>
              <a:t>0</a:t>
            </a:r>
            <a:r>
              <a:rPr lang="zh-CN" altLang="en-US" sz="2400">
                <a:sym typeface="黑体" panose="02010609060101010101" charset="-122"/>
              </a:rPr>
              <a:t>，也就是此时只有水平倾斜</a:t>
            </a:r>
            <a:endParaRPr lang="zh-CN" altLang="en-US" sz="2000">
              <a:solidFill>
                <a:srgbClr val="C00000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52450" y="535940"/>
            <a:ext cx="8038465" cy="5466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）缩放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①</a:t>
            </a:r>
            <a:r>
              <a:rPr lang="en-US" altLang="zh-CN" sz="2200">
                <a:sym typeface="黑体" panose="02010609060101010101" charset="-122"/>
              </a:rPr>
              <a:t>scaleX(x)</a:t>
            </a:r>
            <a:r>
              <a:rPr lang="zh-CN" altLang="en-US" sz="2200">
                <a:sym typeface="黑体" panose="02010609060101010101" charset="-122"/>
              </a:rPr>
              <a:t>：元素的水平方向的缩小与放大，参数</a:t>
            </a:r>
            <a:r>
              <a:rPr lang="en-US" altLang="zh-CN" sz="2200">
                <a:sym typeface="黑体" panose="02010609060101010101" charset="-122"/>
              </a:rPr>
              <a:t>x</a:t>
            </a:r>
            <a:r>
              <a:rPr lang="zh-CN" altLang="en-US" sz="2200">
                <a:sym typeface="黑体" panose="02010609060101010101" charset="-122"/>
              </a:rPr>
              <a:t>为横向缩放倍率。</a:t>
            </a:r>
            <a:r>
              <a:rPr lang="en-US" altLang="zh-CN" sz="2200">
                <a:sym typeface="黑体" panose="02010609060101010101" charset="-122"/>
              </a:rPr>
              <a:t>          </a:t>
            </a:r>
            <a:r>
              <a:rPr lang="zh-CN" altLang="en-US" sz="2200">
                <a:sym typeface="黑体" panose="02010609060101010101" charset="-122"/>
              </a:rPr>
              <a:t>          </a:t>
            </a: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>
                <a:sym typeface="黑体" panose="02010609060101010101" charset="-122"/>
              </a:rPr>
              <a:t>          缩放的基准点为</a:t>
            </a:r>
            <a:r>
              <a:rPr lang="en-US" altLang="zh-CN" sz="2200">
                <a:sym typeface="黑体" panose="02010609060101010101" charset="-122"/>
              </a:rPr>
              <a:t>:</a:t>
            </a:r>
            <a:r>
              <a:rPr lang="zh-CN" altLang="en-US" sz="2200">
                <a:sym typeface="黑体" panose="02010609060101010101" charset="-122"/>
              </a:rPr>
              <a:t>元素的中心点</a:t>
            </a:r>
            <a:endParaRPr lang="zh-CN" altLang="en-US" sz="220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>
                <a:sym typeface="黑体" panose="02010609060101010101" charset="-122"/>
              </a:rPr>
              <a:t>          </a:t>
            </a:r>
            <a:r>
              <a:rPr lang="zh-CN" altLang="en-US" sz="2200">
                <a:solidFill>
                  <a:srgbClr val="C00000"/>
                </a:solidFill>
                <a:sym typeface="黑体" panose="02010609060101010101" charset="-122"/>
              </a:rPr>
              <a:t>说明：</a:t>
            </a:r>
            <a:r>
              <a:rPr lang="zh-CN" altLang="en-US" sz="2200">
                <a:sym typeface="黑体" panose="02010609060101010101" charset="-122"/>
              </a:rPr>
              <a:t>参数</a:t>
            </a:r>
            <a:r>
              <a:rPr lang="en-US" altLang="zh-CN" sz="2200">
                <a:sym typeface="黑体" panose="02010609060101010101" charset="-122"/>
              </a:rPr>
              <a:t>x</a:t>
            </a:r>
            <a:r>
              <a:rPr lang="zh-CN" altLang="en-US" sz="2200">
                <a:sym typeface="黑体" panose="02010609060101010101" charset="-122"/>
              </a:rPr>
              <a:t>初始值为</a:t>
            </a:r>
            <a:r>
              <a:rPr lang="en-US" altLang="zh-CN" sz="2200">
                <a:sym typeface="黑体" panose="02010609060101010101" charset="-122"/>
              </a:rPr>
              <a:t>1</a:t>
            </a:r>
            <a:r>
              <a:rPr lang="zh-CN" altLang="en-US" sz="2200">
                <a:sym typeface="黑体" panose="02010609060101010101" charset="-122"/>
              </a:rPr>
              <a:t>（元素原始大小），参数值大于</a:t>
            </a:r>
            <a:r>
              <a:rPr lang="en-US" altLang="zh-CN" sz="2200">
                <a:sym typeface="黑体" panose="02010609060101010101" charset="-122"/>
              </a:rPr>
              <a:t>1</a:t>
            </a:r>
            <a:r>
              <a:rPr lang="zh-CN" altLang="en-US" sz="2200">
                <a:sym typeface="黑体" panose="02010609060101010101" charset="-122"/>
              </a:rPr>
              <a:t>，就是元素放大，参数值小于</a:t>
            </a:r>
            <a:r>
              <a:rPr lang="en-US" altLang="zh-CN" sz="2200">
                <a:sym typeface="黑体" panose="02010609060101010101" charset="-122"/>
              </a:rPr>
              <a:t>1</a:t>
            </a:r>
            <a:r>
              <a:rPr lang="zh-CN" altLang="en-US" sz="2200">
                <a:sym typeface="黑体" panose="02010609060101010101" charset="-122"/>
              </a:rPr>
              <a:t>，就是元素缩小</a:t>
            </a:r>
            <a:endParaRPr lang="zh-CN" altLang="en-US" sz="220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>
                <a:sym typeface="黑体" panose="02010609060101010101" charset="-122"/>
              </a:rPr>
              <a:t>        ②</a:t>
            </a:r>
            <a:r>
              <a:rPr lang="en-US" altLang="zh-CN" sz="2200">
                <a:sym typeface="黑体" panose="02010609060101010101" charset="-122"/>
              </a:rPr>
              <a:t>scaleY(y)</a:t>
            </a:r>
            <a:r>
              <a:rPr lang="zh-CN" altLang="en-US" sz="2200">
                <a:sym typeface="黑体" panose="02010609060101010101" charset="-122"/>
              </a:rPr>
              <a:t>：元素的垂直方向的缩小与放大，参数</a:t>
            </a:r>
            <a:r>
              <a:rPr lang="en-US" altLang="zh-CN" sz="2200">
                <a:sym typeface="黑体" panose="02010609060101010101" charset="-122"/>
              </a:rPr>
              <a:t>y</a:t>
            </a:r>
            <a:r>
              <a:rPr lang="zh-CN" altLang="en-US" sz="2200">
                <a:sym typeface="黑体" panose="02010609060101010101" charset="-122"/>
              </a:rPr>
              <a:t>为纵向缩放倍率。</a:t>
            </a:r>
            <a:endParaRPr lang="zh-CN" altLang="en-US" sz="2200">
              <a:sym typeface="黑体" panose="0201060906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③</a:t>
            </a:r>
            <a:r>
              <a:rPr lang="en-US" altLang="zh-CN" sz="2200">
                <a:sym typeface="黑体" panose="02010609060101010101" charset="-122"/>
              </a:rPr>
              <a:t>scale(x,y)</a:t>
            </a:r>
            <a:r>
              <a:rPr lang="zh-CN" altLang="en-US" sz="2200">
                <a:sym typeface="黑体" panose="02010609060101010101" charset="-122"/>
              </a:rPr>
              <a:t>：元素的缩小与放大，参数</a:t>
            </a:r>
            <a:r>
              <a:rPr lang="en-US" altLang="zh-CN" sz="2200">
                <a:sym typeface="黑体" panose="02010609060101010101" charset="-122"/>
              </a:rPr>
              <a:t>x</a:t>
            </a:r>
            <a:r>
              <a:rPr lang="zh-CN" altLang="en-US" sz="2200">
                <a:sym typeface="黑体" panose="02010609060101010101" charset="-122"/>
              </a:rPr>
              <a:t>为横向缩放倍率，参数</a:t>
            </a:r>
            <a:r>
              <a:rPr lang="en-US" altLang="zh-CN" sz="2200">
                <a:sym typeface="黑体" panose="02010609060101010101" charset="-122"/>
              </a:rPr>
              <a:t>y</a:t>
            </a:r>
            <a:r>
              <a:rPr lang="zh-CN" altLang="en-US" sz="2200">
                <a:sym typeface="黑体" panose="02010609060101010101" charset="-122"/>
              </a:rPr>
              <a:t>为纵向的缩放倍率。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504825" y="558165"/>
            <a:ext cx="8294370" cy="55949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400">
                <a:sym typeface="黑体" panose="02010609060101010101" charset="-122"/>
              </a:rPr>
              <a:t>transform-origin</a:t>
            </a:r>
            <a:r>
              <a:rPr lang="zh-CN" altLang="en-US" sz="2400">
                <a:sym typeface="黑体" panose="02010609060101010101" charset="-122"/>
              </a:rPr>
              <a:t>属性</a:t>
            </a:r>
            <a:endParaRPr lang="zh-CN" altLang="en-US" sz="24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sym typeface="黑体" panose="02010609060101010101" charset="-122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作用：</a:t>
            </a:r>
            <a:r>
              <a:rPr lang="zh-CN" altLang="en-US" sz="2200">
                <a:sym typeface="黑体" panose="02010609060101010101" charset="-122"/>
              </a:rPr>
              <a:t>指定元素变形的基准点</a:t>
            </a: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         用法：</a:t>
            </a:r>
            <a:r>
              <a:rPr lang="zh-CN" altLang="en-US" sz="2200">
                <a:sym typeface="黑体" panose="02010609060101010101" charset="-122"/>
              </a:rPr>
              <a:t>选择器 </a:t>
            </a:r>
            <a:r>
              <a:rPr lang="en-US" altLang="zh-CN" sz="2200">
                <a:sym typeface="黑体" panose="02010609060101010101" charset="-122"/>
              </a:rPr>
              <a:t>{transform-origin:</a:t>
            </a:r>
            <a:r>
              <a:rPr lang="zh-CN" altLang="en-US" sz="2200">
                <a:sym typeface="黑体" panose="02010609060101010101" charset="-122"/>
              </a:rPr>
              <a:t>属性值</a:t>
            </a:r>
            <a:r>
              <a:rPr lang="en-US" altLang="zh-CN" sz="2200">
                <a:sym typeface="黑体" panose="02010609060101010101" charset="-122"/>
              </a:rPr>
              <a:t>;}</a:t>
            </a:r>
            <a:endParaRPr lang="en-US" altLang="zh-CN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         属性值说明：指定基点的坐标（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charset="-122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轴坐标，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charset="-122"/>
              </a:rPr>
              <a:t>y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轴坐标）可以设置数值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charset="-122"/>
              </a:rPr>
              <a:t>+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单位、百分比以及方位词</a:t>
            </a: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         初始值：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charset="-122"/>
              </a:rPr>
              <a:t>50% 50%</a:t>
            </a:r>
            <a:endParaRPr lang="en-US" altLang="zh-CN" sz="2200" dirty="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黑体" panose="02010609060101010101" charset="-122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如果只设置一个值则表示改变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charset="-122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轴的位置，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charset="-122"/>
              </a:rPr>
              <a:t>y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轴的位置不变</a:t>
            </a: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charset="-122"/>
              </a:rPr>
              <a:t>7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charset="-122"/>
              </a:rPr>
              <a:t>transfrom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执行顺序</a:t>
            </a: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         当</a:t>
            </a:r>
            <a:r>
              <a:rPr lang="en-US" altLang="zh-CN" sz="2200" dirty="0">
                <a:solidFill>
                  <a:schemeClr val="tx1"/>
                </a:solidFill>
                <a:sym typeface="黑体" panose="02010609060101010101" charset="-122"/>
              </a:rPr>
              <a:t>transform</a:t>
            </a: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同时写多个效果的时候，后写的先执行</a:t>
            </a: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2655" y="942340"/>
            <a:ext cx="73933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课堂练习：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）实现六边形的画法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zh-CN" altLang="en-US" sz="2400">
                <a:sym typeface="+mn-ea"/>
              </a:rPr>
              <a:t>实现扑克牌效果</a:t>
            </a: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48310" y="3080385"/>
            <a:ext cx="8247380" cy="989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900" y="2779395"/>
            <a:ext cx="693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CSS3</a:t>
            </a:r>
            <a:r>
              <a:rPr lang="zh-CN" altLang="en-US" sz="3600"/>
              <a:t>过渡和</a:t>
            </a:r>
            <a:r>
              <a:rPr lang="en-US" altLang="zh-CN" sz="3600"/>
              <a:t>2D</a:t>
            </a:r>
            <a:r>
              <a:rPr lang="zh-CN" altLang="en-US" sz="3600"/>
              <a:t>转换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26110" y="939800"/>
            <a:ext cx="7892415" cy="4501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1.CSS3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过渡 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transition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 dirty="0">
                <a:solidFill>
                  <a:schemeClr val="tx1"/>
                </a:solidFill>
                <a:sym typeface="+mn-ea"/>
              </a:rPr>
              <a:t>    作用：</a:t>
            </a:r>
            <a:r>
              <a:rPr sz="2200" dirty="0">
                <a:solidFill>
                  <a:schemeClr val="tx1"/>
                </a:solidFill>
                <a:sym typeface="+mn-ea"/>
              </a:rPr>
              <a:t>通过CSS3</a:t>
            </a:r>
            <a:r>
              <a:rPr lang="zh-CN" sz="2200" dirty="0">
                <a:solidFill>
                  <a:schemeClr val="tx1"/>
                </a:solidFill>
                <a:sym typeface="+mn-ea"/>
              </a:rPr>
              <a:t>过渡</a:t>
            </a:r>
            <a:r>
              <a:rPr sz="2200" dirty="0">
                <a:solidFill>
                  <a:schemeClr val="tx1"/>
                </a:solidFill>
                <a:sym typeface="+mn-ea"/>
              </a:rPr>
              <a:t>，可以在不使用Flash动画或者JS的情况下将Dom元素从一种样式变换到另一种样式时添加效果。</a:t>
            </a:r>
            <a:endParaRPr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sz="2200" dirty="0">
                <a:solidFill>
                  <a:schemeClr val="tx1"/>
                </a:solidFill>
                <a:sym typeface="+mn-ea"/>
              </a:rPr>
              <a:t>    </a:t>
            </a:r>
            <a:r>
              <a:rPr lang="zh-CN" sz="2200" dirty="0">
                <a:solidFill>
                  <a:schemeClr val="tx1"/>
                </a:solidFill>
                <a:sym typeface="+mn-ea"/>
              </a:rPr>
              <a:t>说明：过渡必须通过transition来实现，同时必须至少设定两项内容：什么样的效果以及持续的时长。</a:t>
            </a:r>
            <a:endParaRPr 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用法：</a:t>
            </a:r>
            <a:r>
              <a:rPr lang="en-US" altLang="zh-CN" sz="2200" dirty="0" err="1">
                <a:solidFill>
                  <a:schemeClr val="tx1"/>
                </a:solidFill>
                <a:sym typeface="+mn-ea"/>
              </a:rPr>
              <a:t>transiion</a:t>
            </a:r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2200" smtClean="0">
                <a:solidFill>
                  <a:schemeClr val="tx1"/>
                </a:solidFill>
                <a:sym typeface="+mn-ea"/>
              </a:rPr>
              <a:t>需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要的过渡的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属</a:t>
            </a:r>
            <a:r>
              <a:rPr lang="zh-CN" altLang="en-US" sz="2200" smtClean="0">
                <a:sym typeface="+mn-ea"/>
              </a:rPr>
              <a:t>性 过渡时间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属性变换的速度    延时时间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注意：</a:t>
            </a:r>
            <a:r>
              <a:rPr lang="en-US" altLang="zh-CN" sz="2200" dirty="0">
                <a:solidFill>
                  <a:srgbClr val="C00000"/>
                </a:solidFill>
                <a:sym typeface="+mn-ea"/>
              </a:rPr>
              <a:t>transition</a:t>
            </a: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属性是由四个属性复合而成。</a:t>
            </a:r>
            <a:endParaRPr lang="zh-CN" altLang="en-US" sz="2200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558165" y="620395"/>
            <a:ext cx="8027035" cy="5617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>
                <a:sym typeface="+mn-ea"/>
              </a:rPr>
              <a:t>transition-property</a:t>
            </a:r>
            <a:r>
              <a:rPr lang="zh-CN" altLang="en-US" sz="2200">
                <a:sym typeface="+mn-ea"/>
              </a:rPr>
              <a:t>：指定要过渡的属性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        作用：</a:t>
            </a:r>
            <a:r>
              <a:rPr lang="en-US" altLang="zh-CN" sz="2200">
                <a:sym typeface="+mn-ea"/>
              </a:rPr>
              <a:t>CSS</a:t>
            </a:r>
            <a:r>
              <a:rPr lang="zh-CN" altLang="en-US" sz="2200">
                <a:sym typeface="+mn-ea"/>
              </a:rPr>
              <a:t>属性于特定的时间变更其属性值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         用法：选择器 </a:t>
            </a:r>
            <a:r>
              <a:rPr lang="en-US" altLang="zh-CN" sz="2200">
                <a:sym typeface="+mn-ea"/>
              </a:rPr>
              <a:t>{transition-property</a:t>
            </a:r>
            <a:r>
              <a:rPr lang="zh-CN" altLang="en-US" sz="2200">
                <a:sym typeface="+mn-ea"/>
              </a:rPr>
              <a:t>：属性值；</a:t>
            </a:r>
            <a:r>
              <a:rPr lang="en-US" altLang="zh-CN" sz="2200">
                <a:sym typeface="+mn-ea"/>
              </a:rPr>
              <a:t>}</a:t>
            </a:r>
            <a:endParaRPr lang="en-US" altLang="zh-CN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         </a:t>
            </a:r>
            <a:r>
              <a:rPr lang="zh-CN" altLang="en-US" sz="2200">
                <a:sym typeface="+mn-ea"/>
              </a:rPr>
              <a:t>属性值说明：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              ①</a:t>
            </a:r>
            <a:r>
              <a:rPr lang="en-US" altLang="zh-CN" sz="2200">
                <a:sym typeface="+mn-ea"/>
              </a:rPr>
              <a:t>.all :</a:t>
            </a:r>
            <a:r>
              <a:rPr lang="zh-CN" altLang="en-US" sz="2200">
                <a:sym typeface="+mn-ea"/>
              </a:rPr>
              <a:t>默认值，所有可以进行属性变换的</a:t>
            </a:r>
            <a:r>
              <a:rPr lang="en-US" altLang="zh-CN" sz="2200">
                <a:sym typeface="+mn-ea"/>
              </a:rPr>
              <a:t>CSS</a:t>
            </a:r>
            <a:r>
              <a:rPr lang="zh-CN" altLang="en-US" sz="2200">
                <a:sym typeface="+mn-ea"/>
              </a:rPr>
              <a:t>属性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              ②</a:t>
            </a:r>
            <a:r>
              <a:rPr lang="en-US" altLang="zh-CN" sz="2200">
                <a:sym typeface="+mn-ea"/>
              </a:rPr>
              <a:t>none</a:t>
            </a:r>
            <a:r>
              <a:rPr lang="zh-CN" altLang="en-US" sz="2200">
                <a:sym typeface="+mn-ea"/>
              </a:rPr>
              <a:t>：没有任何属性可进行变换</a:t>
            </a:r>
            <a:endParaRPr lang="zh-CN" altLang="en-US" sz="220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              ③属性名称：单独指定要进行变换的属性</a:t>
            </a:r>
            <a:endParaRPr lang="zh-CN" altLang="en-US" sz="220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注意：</a:t>
            </a:r>
            <a:r>
              <a:rPr lang="zh-CN" altLang="en-US" sz="2200">
                <a:sym typeface="+mn-ea"/>
              </a:rPr>
              <a:t>① </a:t>
            </a:r>
            <a:r>
              <a:rPr lang="en-US" altLang="zh-CN" sz="2200">
                <a:sym typeface="+mn-ea"/>
              </a:rPr>
              <a:t>transition-property</a:t>
            </a:r>
            <a:r>
              <a:rPr lang="zh-CN" altLang="en-US" sz="2200">
                <a:sym typeface="+mn-ea"/>
              </a:rPr>
              <a:t>属性用于指定要进行变换</a:t>
            </a:r>
            <a:r>
              <a:rPr lang="en-US" altLang="zh-CN" sz="2200">
                <a:sym typeface="+mn-ea"/>
              </a:rPr>
              <a:t>(transition)</a:t>
            </a:r>
            <a:r>
              <a:rPr lang="zh-CN" altLang="en-US" sz="2200">
                <a:sym typeface="+mn-ea"/>
              </a:rPr>
              <a:t>的</a:t>
            </a:r>
            <a:r>
              <a:rPr lang="en-US" altLang="zh-CN" sz="2200">
                <a:sym typeface="+mn-ea"/>
              </a:rPr>
              <a:t>CSS</a:t>
            </a:r>
            <a:r>
              <a:rPr lang="zh-CN" altLang="en-US" sz="2200">
                <a:sym typeface="+mn-ea"/>
              </a:rPr>
              <a:t>属性，适用于全体元素，并且包括</a:t>
            </a:r>
            <a:r>
              <a:rPr lang="en-US" altLang="zh-CN" sz="2200">
                <a:sym typeface="+mn-ea"/>
              </a:rPr>
              <a:t>:after</a:t>
            </a:r>
            <a:r>
              <a:rPr lang="zh-CN" altLang="en-US" sz="2200">
                <a:sym typeface="+mn-ea"/>
              </a:rPr>
              <a:t>与</a:t>
            </a:r>
            <a:r>
              <a:rPr lang="en-US" altLang="zh-CN" sz="2200">
                <a:sym typeface="+mn-ea"/>
              </a:rPr>
              <a:t>:before</a:t>
            </a:r>
            <a:r>
              <a:rPr lang="zh-CN" altLang="en-US" sz="2200">
                <a:sym typeface="+mn-ea"/>
              </a:rPr>
              <a:t>等虚拟元素</a:t>
            </a:r>
            <a:endParaRPr lang="zh-CN" altLang="en-US" sz="2200"/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43890" y="1189990"/>
            <a:ext cx="7856220" cy="3634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②</a:t>
            </a:r>
            <a:r>
              <a:rPr lang="zh-CN" altLang="en-US" sz="2200">
                <a:sym typeface="+mn-ea"/>
              </a:rPr>
              <a:t>如果要在网页中让</a:t>
            </a:r>
            <a:r>
              <a:rPr lang="en-US" altLang="zh-CN" sz="2200">
                <a:sym typeface="+mn-ea"/>
              </a:rPr>
              <a:t>CSS</a:t>
            </a:r>
            <a:r>
              <a:rPr lang="zh-CN" altLang="en-US" sz="2200">
                <a:sym typeface="+mn-ea"/>
              </a:rPr>
              <a:t>属性在特定的时间变换属性值，最少通过</a:t>
            </a:r>
            <a:r>
              <a:rPr lang="en-US" altLang="zh-CN" sz="2200">
                <a:sym typeface="+mn-ea"/>
              </a:rPr>
              <a:t>CSS3</a:t>
            </a:r>
            <a:r>
              <a:rPr lang="zh-CN" altLang="en-US" sz="2200">
                <a:sym typeface="+mn-ea"/>
              </a:rPr>
              <a:t>新增的两种属性：</a:t>
            </a:r>
            <a:r>
              <a:rPr lang="en-US" altLang="zh-CN" sz="2200">
                <a:sym typeface="+mn-ea"/>
              </a:rPr>
              <a:t>transition-property</a:t>
            </a:r>
            <a:r>
              <a:rPr lang="zh-CN" altLang="en-US" sz="2200">
                <a:sym typeface="+mn-ea"/>
              </a:rPr>
              <a:t>指定要进行属性变换的</a:t>
            </a:r>
            <a:r>
              <a:rPr lang="en-US" altLang="zh-CN" sz="2200">
                <a:sym typeface="+mn-ea"/>
              </a:rPr>
              <a:t>CSS</a:t>
            </a:r>
            <a:r>
              <a:rPr lang="zh-CN" altLang="en-US" sz="2200">
                <a:sym typeface="+mn-ea"/>
              </a:rPr>
              <a:t>属性，</a:t>
            </a:r>
            <a:r>
              <a:rPr lang="en-US" altLang="zh-CN" sz="2200">
                <a:sym typeface="+mn-ea"/>
              </a:rPr>
              <a:t>transition-duration</a:t>
            </a:r>
            <a:r>
              <a:rPr lang="zh-CN" altLang="en-US" sz="2200">
                <a:sym typeface="+mn-ea"/>
              </a:rPr>
              <a:t>可指定变换过程的时间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③</a:t>
            </a:r>
            <a:r>
              <a:rPr lang="en-US" altLang="zh-CN" sz="2200">
                <a:sym typeface="+mn-ea"/>
              </a:rPr>
              <a:t>transition</a:t>
            </a:r>
            <a:r>
              <a:rPr lang="zh-CN" altLang="en-US" sz="2200">
                <a:sym typeface="+mn-ea"/>
              </a:rPr>
              <a:t>效果可以因指定的元素（根据选择器选中的元素）</a:t>
            </a:r>
            <a:r>
              <a:rPr lang="zh-CN" altLang="en-US" sz="2200">
                <a:solidFill>
                  <a:srgbClr val="C00000"/>
                </a:solidFill>
                <a:sym typeface="+mn-ea"/>
              </a:rPr>
              <a:t>在被鼠标点击、获得操作焦点或者对元素做任何改变的事件时引发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784860" y="1037590"/>
            <a:ext cx="7623175" cy="4294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>
                <a:sym typeface="+mn-ea"/>
              </a:rPr>
              <a:t>transition-duration</a:t>
            </a:r>
            <a:r>
              <a:rPr lang="zh-CN" altLang="en-US" sz="2200">
                <a:sym typeface="+mn-ea"/>
              </a:rPr>
              <a:t>：指定属性过渡的时间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黑体" panose="02010609060101010101" charset="-122"/>
              </a:rPr>
              <a:t>        用法：选择器 </a:t>
            </a:r>
            <a:r>
              <a:rPr lang="en-US" altLang="zh-CN" sz="2200">
                <a:sym typeface="黑体" panose="02010609060101010101" charset="-122"/>
              </a:rPr>
              <a:t>{</a:t>
            </a:r>
            <a:r>
              <a:rPr lang="en-US" altLang="zh-CN" sz="2200">
                <a:sym typeface="+mn-ea"/>
              </a:rPr>
              <a:t>transition-duration:</a:t>
            </a:r>
            <a:r>
              <a:rPr lang="zh-CN" altLang="en-US" sz="2200">
                <a:sym typeface="+mn-ea"/>
              </a:rPr>
              <a:t>属性值</a:t>
            </a:r>
            <a:r>
              <a:rPr lang="en-US" altLang="zh-CN" sz="2200">
                <a:sym typeface="+mn-ea"/>
              </a:rPr>
              <a:t>;</a:t>
            </a:r>
            <a:r>
              <a:rPr lang="en-US" altLang="zh-CN" sz="2200">
                <a:sym typeface="黑体" panose="02010609060101010101" charset="-122"/>
              </a:rPr>
              <a:t>}</a:t>
            </a:r>
            <a:endParaRPr lang="en-US" altLang="zh-CN" sz="2200">
              <a:sym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黑体" panose="02010609060101010101" charset="-122"/>
              </a:rPr>
              <a:t>       </a:t>
            </a:r>
            <a:r>
              <a:rPr lang="zh-CN" altLang="en-US" sz="2200">
                <a:sym typeface="黑体" panose="02010609060101010101" charset="-122"/>
              </a:rPr>
              <a:t>说明：属性值：时间，初始值为</a:t>
            </a:r>
            <a:r>
              <a:rPr lang="en-US" altLang="zh-CN" sz="2200">
                <a:sym typeface="黑体" panose="02010609060101010101" charset="-122"/>
              </a:rPr>
              <a:t>0</a:t>
            </a:r>
            <a:r>
              <a:rPr lang="zh-CN" altLang="en-US" sz="2200">
                <a:sym typeface="黑体" panose="02010609060101010101" charset="-122"/>
              </a:rPr>
              <a:t>，数值</a:t>
            </a:r>
            <a:r>
              <a:rPr lang="en-US" altLang="zh-CN" sz="2200">
                <a:sym typeface="黑体" panose="02010609060101010101" charset="-122"/>
              </a:rPr>
              <a:t>+</a:t>
            </a:r>
            <a:r>
              <a:rPr lang="zh-CN" altLang="en-US" sz="2200">
                <a:sym typeface="黑体" panose="02010609060101010101" charset="-122"/>
              </a:rPr>
              <a:t>时间单位秒（</a:t>
            </a:r>
            <a:r>
              <a:rPr lang="en-US" altLang="zh-CN" sz="2200">
                <a:sym typeface="黑体" panose="02010609060101010101" charset="-122"/>
              </a:rPr>
              <a:t>s</a:t>
            </a:r>
            <a:r>
              <a:rPr lang="zh-CN" altLang="en-US" sz="2200">
                <a:sym typeface="黑体" panose="02010609060101010101" charset="-122"/>
              </a:rPr>
              <a:t>）或者毫秒（</a:t>
            </a:r>
            <a:r>
              <a:rPr lang="en-US" altLang="zh-CN" sz="2200">
                <a:sym typeface="黑体" panose="02010609060101010101" charset="-122"/>
              </a:rPr>
              <a:t>ms</a:t>
            </a:r>
            <a:r>
              <a:rPr lang="zh-CN" altLang="en-US" sz="2200">
                <a:sym typeface="黑体" panose="02010609060101010101" charset="-122"/>
              </a:rPr>
              <a:t>）</a:t>
            </a:r>
            <a:r>
              <a:rPr lang="en-US" altLang="zh-CN" sz="2200">
                <a:sym typeface="黑体" panose="02010609060101010101" charset="-122"/>
              </a:rPr>
              <a:t>,</a:t>
            </a:r>
            <a:r>
              <a:rPr lang="zh-CN" altLang="en-US" sz="2200">
                <a:sym typeface="黑体" panose="02010609060101010101" charset="-122"/>
              </a:rPr>
              <a:t>如果时间为负数，视为</a:t>
            </a:r>
            <a:r>
              <a:rPr lang="en-US" altLang="zh-CN" sz="2200">
                <a:sym typeface="黑体" panose="02010609060101010101" charset="-122"/>
              </a:rPr>
              <a:t>0</a:t>
            </a:r>
            <a:r>
              <a:rPr lang="zh-CN" altLang="en-US" sz="2200">
                <a:sym typeface="黑体" panose="02010609060101010101" charset="-122"/>
              </a:rPr>
              <a:t>秒，也就是立即执行</a:t>
            </a:r>
            <a:endParaRPr lang="zh-CN" altLang="en-US" sz="2200">
              <a:sym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C00000"/>
                </a:solidFill>
                <a:sym typeface="黑体" panose="02010609060101010101" charset="-122"/>
              </a:rPr>
              <a:t>注意：适用于全体元素，并且包括</a:t>
            </a:r>
            <a:r>
              <a:rPr lang="en-US" altLang="zh-CN" sz="2200">
                <a:solidFill>
                  <a:srgbClr val="C00000"/>
                </a:solidFill>
                <a:sym typeface="黑体" panose="02010609060101010101" charset="-122"/>
              </a:rPr>
              <a:t>:after</a:t>
            </a:r>
            <a:r>
              <a:rPr lang="zh-CN" altLang="en-US" sz="2200">
                <a:solidFill>
                  <a:srgbClr val="C00000"/>
                </a:solidFill>
                <a:sym typeface="黑体" panose="02010609060101010101" charset="-122"/>
              </a:rPr>
              <a:t>与</a:t>
            </a:r>
            <a:r>
              <a:rPr lang="en-US" altLang="zh-CN" sz="2200">
                <a:solidFill>
                  <a:srgbClr val="C00000"/>
                </a:solidFill>
                <a:sym typeface="黑体" panose="02010609060101010101" charset="-122"/>
              </a:rPr>
              <a:t>:before</a:t>
            </a:r>
            <a:r>
              <a:rPr lang="zh-CN" altLang="en-US" sz="2200">
                <a:solidFill>
                  <a:srgbClr val="C00000"/>
                </a:solidFill>
                <a:sym typeface="黑体" panose="02010609060101010101" charset="-122"/>
              </a:rPr>
              <a:t>等虚拟元素</a:t>
            </a:r>
            <a:endParaRPr lang="zh-CN" altLang="en-US" sz="2200">
              <a:solidFill>
                <a:srgbClr val="C00000"/>
              </a:solidFill>
              <a:sym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>
              <a:sym typeface="黑体" panose="02010609060101010101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27050" y="509905"/>
            <a:ext cx="8089900" cy="5838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transition-timing-function:</a:t>
            </a:r>
            <a:r>
              <a:rPr lang="zh-CN" altLang="en-US" sz="2200" dirty="0">
                <a:sym typeface="黑体" panose="02010609060101010101" charset="-122"/>
              </a:rPr>
              <a:t>指定属性值变换的</a:t>
            </a:r>
            <a:r>
              <a:rPr lang="zh-CN" altLang="en-US" sz="2200" dirty="0">
                <a:solidFill>
                  <a:srgbClr val="C00000"/>
                </a:solidFill>
                <a:sym typeface="黑体" panose="02010609060101010101" charset="-122"/>
              </a:rPr>
              <a:t>速度</a:t>
            </a:r>
            <a:r>
              <a:rPr lang="en-US" altLang="zh-CN" sz="2200" dirty="0">
                <a:solidFill>
                  <a:srgbClr val="C00000"/>
                </a:solidFill>
                <a:sym typeface="黑体" panose="02010609060101010101" charset="-122"/>
              </a:rPr>
              <a:t>;</a:t>
            </a:r>
            <a:endParaRPr lang="en-US" altLang="zh-CN" sz="2200" dirty="0">
              <a:solidFill>
                <a:srgbClr val="C00000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  <a:sym typeface="黑体" panose="02010609060101010101" charset="-122"/>
              </a:rPr>
              <a:t>         </a:t>
            </a:r>
            <a:r>
              <a:rPr lang="zh-CN" altLang="en-US" sz="2200" dirty="0">
                <a:solidFill>
                  <a:srgbClr val="C00000"/>
                </a:solidFill>
                <a:sym typeface="黑体" panose="02010609060101010101" charset="-122"/>
              </a:rPr>
              <a:t>用法：</a:t>
            </a:r>
            <a:r>
              <a:rPr lang="zh-CN" altLang="en-US" sz="2200" dirty="0">
                <a:sym typeface="黑体" panose="02010609060101010101" charset="-122"/>
              </a:rPr>
              <a:t>选择器 </a:t>
            </a:r>
            <a:r>
              <a:rPr lang="en-US" altLang="zh-CN" sz="2200" dirty="0">
                <a:sym typeface="黑体" panose="02010609060101010101" charset="-122"/>
              </a:rPr>
              <a:t>{</a:t>
            </a:r>
            <a:r>
              <a:rPr lang="en-US" altLang="zh-CN" sz="2200" dirty="0">
                <a:sym typeface="+mn-ea"/>
              </a:rPr>
              <a:t>transition-timing-function</a:t>
            </a:r>
            <a:r>
              <a:rPr lang="en-US" altLang="zh-CN" sz="2200" dirty="0">
                <a:sym typeface="黑体" panose="02010609060101010101" charset="-122"/>
              </a:rPr>
              <a:t>:</a:t>
            </a:r>
            <a:r>
              <a:rPr lang="zh-CN" altLang="en-US" sz="2200" dirty="0">
                <a:sym typeface="黑体" panose="02010609060101010101" charset="-122"/>
              </a:rPr>
              <a:t>属性值</a:t>
            </a:r>
            <a:r>
              <a:rPr lang="en-US" altLang="zh-CN" sz="2200" dirty="0">
                <a:sym typeface="黑体" panose="02010609060101010101" charset="-122"/>
              </a:rPr>
              <a:t>;}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黑体" panose="02010609060101010101" charset="-122"/>
              </a:rPr>
              <a:t>         </a:t>
            </a:r>
            <a:r>
              <a:rPr lang="zh-CN" altLang="en-US" sz="2200" dirty="0">
                <a:sym typeface="黑体" panose="02010609060101010101" charset="-122"/>
              </a:rPr>
              <a:t>属性值说明：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 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①</a:t>
            </a:r>
            <a:r>
              <a:rPr lang="en-US" altLang="zh-CN" sz="2200" dirty="0">
                <a:sym typeface="黑体" panose="02010609060101010101" charset="-122"/>
              </a:rPr>
              <a:t>ease</a:t>
            </a:r>
            <a:r>
              <a:rPr lang="zh-CN" altLang="en-US" sz="2200" dirty="0">
                <a:sym typeface="黑体" panose="02010609060101010101" charset="-122"/>
              </a:rPr>
              <a:t>：初始值，平滑变换（逐渐变慢）</a:t>
            </a:r>
            <a:r>
              <a:rPr lang="en-US" altLang="zh-CN" sz="2200" dirty="0">
                <a:sym typeface="黑体" panose="02010609060101010101" charset="-122"/>
              </a:rPr>
              <a:t>;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黑体" panose="02010609060101010101" charset="-122"/>
              </a:rPr>
              <a:t>               </a:t>
            </a:r>
            <a:r>
              <a:rPr lang="zh-CN" altLang="en-US" sz="2200" dirty="0">
                <a:sym typeface="黑体" panose="02010609060101010101" charset="-122"/>
              </a:rPr>
              <a:t>②</a:t>
            </a:r>
            <a:r>
              <a:rPr lang="en-US" altLang="zh-CN" sz="2200" smtClean="0">
                <a:sym typeface="黑体" panose="02010609060101010101" charset="-122"/>
              </a:rPr>
              <a:t>linear</a:t>
            </a:r>
            <a:r>
              <a:rPr lang="zh-CN" altLang="en-US" sz="2200" smtClean="0">
                <a:sym typeface="黑体" panose="02010609060101010101" charset="-122"/>
              </a:rPr>
              <a:t>：</a:t>
            </a:r>
            <a:r>
              <a:rPr lang="zh-CN" altLang="en-US" sz="2200" dirty="0">
                <a:sym typeface="黑体" panose="02010609060101010101" charset="-122"/>
              </a:rPr>
              <a:t>线性变换（等速）</a:t>
            </a:r>
            <a:r>
              <a:rPr lang="en-US" altLang="zh-CN" sz="2200" dirty="0">
                <a:sym typeface="黑体" panose="02010609060101010101" charset="-122"/>
              </a:rPr>
              <a:t>;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黑体" panose="02010609060101010101" charset="-122"/>
              </a:rPr>
              <a:t>               </a:t>
            </a:r>
            <a:r>
              <a:rPr lang="zh-CN" altLang="en-US" sz="2200" dirty="0">
                <a:sym typeface="黑体" panose="02010609060101010101" charset="-122"/>
              </a:rPr>
              <a:t>③</a:t>
            </a:r>
            <a:r>
              <a:rPr lang="en-US" altLang="zh-CN" sz="2200" dirty="0">
                <a:sym typeface="黑体" panose="02010609060101010101" charset="-122"/>
              </a:rPr>
              <a:t>ease-in</a:t>
            </a:r>
            <a:r>
              <a:rPr lang="zh-CN" altLang="en-US" sz="2200" dirty="0">
                <a:sym typeface="黑体" panose="02010609060101010101" charset="-122"/>
              </a:rPr>
              <a:t>：由慢到快的变速（加速）；</a:t>
            </a:r>
            <a:r>
              <a:rPr lang="en-US" altLang="zh-CN" sz="2200" dirty="0">
                <a:sym typeface="黑体" panose="02010609060101010101" charset="-122"/>
              </a:rPr>
              <a:t>;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黑体" panose="02010609060101010101" charset="-122"/>
              </a:rPr>
              <a:t>               </a:t>
            </a:r>
            <a:r>
              <a:rPr lang="zh-CN" altLang="en-US" sz="2200" dirty="0">
                <a:sym typeface="黑体" panose="02010609060101010101" charset="-122"/>
              </a:rPr>
              <a:t>④</a:t>
            </a:r>
            <a:r>
              <a:rPr lang="en-US" altLang="zh-CN" sz="2200" dirty="0">
                <a:sym typeface="黑体" panose="02010609060101010101" charset="-122"/>
              </a:rPr>
              <a:t>ease-out:</a:t>
            </a:r>
            <a:r>
              <a:rPr lang="zh-CN" altLang="en-US" sz="2200" dirty="0">
                <a:sym typeface="黑体" panose="02010609060101010101" charset="-122"/>
              </a:rPr>
              <a:t>由快到慢的变速（减速）</a:t>
            </a:r>
            <a:r>
              <a:rPr lang="en-US" altLang="zh-CN" sz="2200" dirty="0">
                <a:sym typeface="黑体" panose="02010609060101010101" charset="-122"/>
              </a:rPr>
              <a:t>;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黑体" panose="02010609060101010101" charset="-122"/>
              </a:rPr>
              <a:t>               </a:t>
            </a:r>
            <a:r>
              <a:rPr lang="zh-CN" altLang="en-US" sz="2200" dirty="0">
                <a:sym typeface="黑体" panose="02010609060101010101" charset="-122"/>
              </a:rPr>
              <a:t>⑤</a:t>
            </a:r>
            <a:r>
              <a:rPr lang="en-US" altLang="zh-CN" sz="2200" dirty="0">
                <a:sym typeface="黑体" panose="02010609060101010101" charset="-122"/>
              </a:rPr>
              <a:t>ease-in-out</a:t>
            </a:r>
            <a:r>
              <a:rPr lang="zh-CN" altLang="en-US" sz="2200" dirty="0">
                <a:sym typeface="黑体" panose="02010609060101010101" charset="-122"/>
              </a:rPr>
              <a:t>：由慢到快，再到慢，（先加速再减速）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               ⑥</a:t>
            </a:r>
            <a:r>
              <a:rPr lang="en-US" altLang="zh-CN" sz="2200" dirty="0">
                <a:sym typeface="黑体" panose="02010609060101010101" charset="-122"/>
              </a:rPr>
              <a:t>cubic-</a:t>
            </a:r>
            <a:r>
              <a:rPr lang="en-US" altLang="zh-CN" sz="2200" dirty="0" err="1">
                <a:sym typeface="黑体" panose="02010609060101010101" charset="-122"/>
              </a:rPr>
              <a:t>bezier</a:t>
            </a:r>
            <a:r>
              <a:rPr lang="en-US" altLang="zh-CN" sz="2200" dirty="0">
                <a:sym typeface="黑体" panose="02010609060101010101" charset="-122"/>
              </a:rPr>
              <a:t>(x1,y1,x2,y2)</a:t>
            </a:r>
            <a:r>
              <a:rPr lang="zh-CN" altLang="en-US" sz="2200" dirty="0">
                <a:sym typeface="黑体" panose="02010609060101010101" charset="-122"/>
              </a:rPr>
              <a:t>：自定义的速度，也就是定义一个贝塞尔曲线。四个参数的值必须在</a:t>
            </a:r>
            <a:r>
              <a:rPr lang="en-US" altLang="zh-CN" sz="2200" dirty="0">
                <a:sym typeface="黑体" panose="02010609060101010101" charset="-122"/>
              </a:rPr>
              <a:t>0.0~1.0</a:t>
            </a:r>
            <a:r>
              <a:rPr lang="zh-CN" altLang="en-US" sz="2200" dirty="0">
                <a:sym typeface="黑体" panose="02010609060101010101" charset="-122"/>
              </a:rPr>
              <a:t>之间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sz="2200" dirty="0">
                <a:sym typeface="黑体" panose="02010609060101010101" charset="-122"/>
                <a:hlinkClick r:id="rId1" tooltip="贝塞尔曲线"/>
              </a:rPr>
              <a:t>https://matthewlein.com/ceaser</a:t>
            </a:r>
            <a:endParaRPr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669290" y="963295"/>
            <a:ext cx="8060055" cy="50063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4</a:t>
            </a:r>
            <a:r>
              <a:rPr lang="zh-CN" altLang="en-US" sz="2200">
                <a:sym typeface="+mn-ea"/>
              </a:rPr>
              <a:t>）</a:t>
            </a:r>
            <a:r>
              <a:rPr lang="en-US" altLang="zh-CN" sz="2200">
                <a:sym typeface="+mn-ea"/>
              </a:rPr>
              <a:t>transition-delay</a:t>
            </a:r>
            <a:r>
              <a:rPr lang="zh-CN" altLang="en-US" sz="2200">
                <a:sym typeface="+mn-ea"/>
              </a:rPr>
              <a:t>：</a:t>
            </a:r>
            <a:r>
              <a:rPr lang="zh-CN" altLang="en-US" sz="2200">
                <a:sym typeface="黑体" panose="02010609060101010101" charset="-122"/>
              </a:rPr>
              <a:t>指定变换效果的延迟时间</a:t>
            </a: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         用法：</a:t>
            </a:r>
            <a:r>
              <a:rPr lang="zh-CN" altLang="en-US" sz="2200">
                <a:sym typeface="黑体" panose="02010609060101010101" charset="-122"/>
              </a:rPr>
              <a:t>选择器 </a:t>
            </a:r>
            <a:r>
              <a:rPr lang="en-US" altLang="zh-CN" sz="2200">
                <a:sym typeface="黑体" panose="02010609060101010101" charset="-122"/>
              </a:rPr>
              <a:t>{</a:t>
            </a:r>
            <a:r>
              <a:rPr lang="en-US" altLang="zh-CN" sz="2200">
                <a:sym typeface="+mn-ea"/>
              </a:rPr>
              <a:t>transition-delay</a:t>
            </a:r>
            <a:r>
              <a:rPr lang="zh-CN" altLang="en-US" sz="2200">
                <a:sym typeface="+mn-ea"/>
              </a:rPr>
              <a:t>：</a:t>
            </a:r>
            <a:r>
              <a:rPr lang="zh-CN" altLang="en-US" sz="2200">
                <a:sym typeface="黑体" panose="02010609060101010101" charset="-122"/>
              </a:rPr>
              <a:t>属性值</a:t>
            </a:r>
            <a:r>
              <a:rPr lang="en-US" altLang="zh-CN" sz="2200">
                <a:sym typeface="黑体" panose="02010609060101010101" charset="-122"/>
              </a:rPr>
              <a:t>;}          </a:t>
            </a:r>
            <a:endParaRPr lang="en-US" altLang="zh-CN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黑体" panose="02010609060101010101" charset="-122"/>
              </a:rPr>
              <a:t>         </a:t>
            </a:r>
            <a:r>
              <a:rPr lang="zh-CN" altLang="en-US" sz="2200">
                <a:sym typeface="黑体" panose="02010609060101010101" charset="-122"/>
              </a:rPr>
              <a:t>属性值：时间，初始值为</a:t>
            </a:r>
            <a:r>
              <a:rPr lang="en-US" altLang="zh-CN" sz="2200">
                <a:sym typeface="黑体" panose="02010609060101010101" charset="-122"/>
              </a:rPr>
              <a:t>0</a:t>
            </a:r>
            <a:r>
              <a:rPr lang="zh-CN" altLang="en-US" sz="2200">
                <a:sym typeface="黑体" panose="02010609060101010101" charset="-122"/>
              </a:rPr>
              <a:t>，数值</a:t>
            </a:r>
            <a:r>
              <a:rPr lang="en-US" altLang="zh-CN" sz="2200">
                <a:sym typeface="黑体" panose="02010609060101010101" charset="-122"/>
              </a:rPr>
              <a:t>+</a:t>
            </a:r>
            <a:r>
              <a:rPr lang="zh-CN" altLang="en-US" sz="2200">
                <a:sym typeface="黑体" panose="02010609060101010101" charset="-122"/>
              </a:rPr>
              <a:t>时间单位秒（</a:t>
            </a:r>
            <a:r>
              <a:rPr lang="en-US" altLang="zh-CN" sz="2200">
                <a:sym typeface="黑体" panose="02010609060101010101" charset="-122"/>
              </a:rPr>
              <a:t>s</a:t>
            </a:r>
            <a:r>
              <a:rPr lang="zh-CN" altLang="en-US" sz="2200">
                <a:sym typeface="黑体" panose="02010609060101010101" charset="-122"/>
              </a:rPr>
              <a:t>）或者毫秒（</a:t>
            </a:r>
            <a:r>
              <a:rPr lang="en-US" altLang="zh-CN" sz="2200">
                <a:sym typeface="黑体" panose="02010609060101010101" charset="-122"/>
              </a:rPr>
              <a:t>ms</a:t>
            </a:r>
            <a:r>
              <a:rPr lang="zh-CN" altLang="en-US" sz="2200">
                <a:sym typeface="黑体" panose="02010609060101010101" charset="-122"/>
              </a:rPr>
              <a:t>）</a:t>
            </a:r>
            <a:r>
              <a:rPr lang="en-US" altLang="zh-CN" sz="2200">
                <a:sym typeface="黑体" panose="02010609060101010101" charset="-122"/>
              </a:rPr>
              <a:t>,</a:t>
            </a:r>
            <a:r>
              <a:rPr lang="zh-CN" altLang="en-US" sz="2200">
                <a:sym typeface="黑体" panose="02010609060101010101" charset="-122"/>
              </a:rPr>
              <a:t>如果时间为负数，视为</a:t>
            </a:r>
            <a:r>
              <a:rPr lang="en-US" altLang="zh-CN" sz="2200">
                <a:sym typeface="黑体" panose="02010609060101010101" charset="-122"/>
              </a:rPr>
              <a:t>0</a:t>
            </a:r>
            <a:r>
              <a:rPr lang="zh-CN" altLang="en-US" sz="2200">
                <a:sym typeface="黑体" panose="02010609060101010101" charset="-122"/>
              </a:rPr>
              <a:t>秒，也就是立即执行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rgbClr val="C00000"/>
                </a:solidFill>
                <a:sym typeface="黑体" panose="02010609060101010101" charset="-122"/>
              </a:rPr>
              <a:t>注意：</a:t>
            </a:r>
            <a:r>
              <a:rPr lang="zh-CN" altLang="en-US" sz="2200">
                <a:sym typeface="黑体" panose="02010609060101010101" charset="-122"/>
              </a:rPr>
              <a:t>如果要在元素获得新属性后，先暂停显示，此时就可以利用</a:t>
            </a:r>
            <a:r>
              <a:rPr lang="en-US" altLang="zh-CN" sz="2200">
                <a:sym typeface="+mn-ea"/>
              </a:rPr>
              <a:t>transition-delay</a:t>
            </a:r>
            <a:r>
              <a:rPr lang="zh-CN" altLang="en-US" sz="2200">
                <a:sym typeface="+mn-ea"/>
              </a:rPr>
              <a:t>属性，在</a:t>
            </a:r>
            <a:r>
              <a:rPr lang="en-US" altLang="zh-CN" sz="2200">
                <a:sym typeface="+mn-ea"/>
              </a:rPr>
              <a:t>transition-delay</a:t>
            </a:r>
            <a:r>
              <a:rPr lang="zh-CN" altLang="en-US" sz="2200">
                <a:sym typeface="+mn-ea"/>
              </a:rPr>
              <a:t>属性指定的时间之后，才会变换效果，并于</a:t>
            </a:r>
            <a:r>
              <a:rPr lang="en-US" altLang="zh-CN" sz="2200">
                <a:sym typeface="+mn-ea"/>
              </a:rPr>
              <a:t>transition-duration</a:t>
            </a:r>
            <a:r>
              <a:rPr lang="zh-CN" altLang="en-US" sz="2200">
                <a:sym typeface="+mn-ea"/>
              </a:rPr>
              <a:t>属性指定的时间内完成整个变换效果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627380" y="1170305"/>
            <a:ext cx="7889875" cy="36849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+mn-ea"/>
              </a:rPr>
              <a:t>transition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sz="2200">
                <a:solidFill>
                  <a:schemeClr val="tx1"/>
                </a:solidFill>
                <a:sym typeface="黑体" panose="02010609060101010101" charset="-122"/>
              </a:rPr>
              <a:t>复合指定变换的相关属性</a:t>
            </a:r>
            <a:endParaRPr lang="zh-CN" altLang="en-US" sz="220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rgbClr val="C00000"/>
                </a:solidFill>
                <a:sym typeface="黑体" panose="02010609060101010101" charset="-122"/>
              </a:rPr>
              <a:t>用法：选择器 </a:t>
            </a:r>
            <a:r>
              <a:rPr lang="en-US" altLang="zh-CN" sz="2200">
                <a:solidFill>
                  <a:srgbClr val="C00000"/>
                </a:solidFill>
                <a:sym typeface="黑体" panose="02010609060101010101" charset="-122"/>
              </a:rPr>
              <a:t>{transition:</a:t>
            </a:r>
            <a:r>
              <a:rPr lang="zh-CN" altLang="en-US" sz="2200">
                <a:solidFill>
                  <a:srgbClr val="C00000"/>
                </a:solidFill>
                <a:sym typeface="黑体" panose="02010609060101010101" charset="-122"/>
              </a:rPr>
              <a:t>属性值</a:t>
            </a:r>
            <a:r>
              <a:rPr lang="en-US" altLang="zh-CN" sz="2200">
                <a:solidFill>
                  <a:srgbClr val="C00000"/>
                </a:solidFill>
                <a:sym typeface="黑体" panose="02010609060101010101" charset="-122"/>
              </a:rPr>
              <a:t>;}</a:t>
            </a:r>
            <a:endParaRPr lang="en-US" altLang="zh-CN" sz="2200">
              <a:solidFill>
                <a:srgbClr val="C00000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>
                <a:solidFill>
                  <a:schemeClr val="tx1"/>
                </a:solidFill>
                <a:sym typeface="黑体" panose="02010609060101010101" charset="-122"/>
              </a:rPr>
              <a:t>1.transition-property </a:t>
            </a:r>
            <a:r>
              <a:rPr lang="zh-CN" altLang="en-US" sz="2200">
                <a:solidFill>
                  <a:schemeClr val="tx1"/>
                </a:solidFill>
                <a:sym typeface="黑体" panose="02010609060101010101" charset="-122"/>
              </a:rPr>
              <a:t>指定进行变换的属性</a:t>
            </a:r>
            <a:endParaRPr lang="zh-CN" altLang="en-US" sz="220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>
                <a:solidFill>
                  <a:schemeClr val="tx1"/>
                </a:solidFill>
                <a:sym typeface="黑体" panose="02010609060101010101" charset="-122"/>
              </a:rPr>
              <a:t>2.transition-duration </a:t>
            </a:r>
            <a:r>
              <a:rPr lang="zh-CN" altLang="en-US" sz="2200">
                <a:solidFill>
                  <a:schemeClr val="tx1"/>
                </a:solidFill>
                <a:sym typeface="黑体" panose="02010609060101010101" charset="-122"/>
              </a:rPr>
              <a:t>指定属性变换的时间</a:t>
            </a:r>
            <a:endParaRPr lang="zh-CN" altLang="en-US" sz="220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>
                <a:solidFill>
                  <a:schemeClr val="tx1"/>
                </a:solidFill>
                <a:sym typeface="黑体" panose="02010609060101010101" charset="-122"/>
              </a:rPr>
              <a:t>3.transition-timing-function </a:t>
            </a:r>
            <a:r>
              <a:rPr lang="zh-CN" altLang="en-US" sz="2200">
                <a:solidFill>
                  <a:schemeClr val="tx1"/>
                </a:solidFill>
                <a:sym typeface="黑体" panose="02010609060101010101" charset="-122"/>
              </a:rPr>
              <a:t>指定属性变换的速度</a:t>
            </a:r>
            <a:endParaRPr lang="zh-CN" altLang="en-US" sz="220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>
                <a:solidFill>
                  <a:schemeClr val="tx1"/>
                </a:solidFill>
                <a:sym typeface="黑体" panose="02010609060101010101" charset="-122"/>
              </a:rPr>
              <a:t>4.transition-delay </a:t>
            </a:r>
            <a:r>
              <a:rPr lang="zh-CN" altLang="en-US" sz="2200">
                <a:solidFill>
                  <a:schemeClr val="tx1"/>
                </a:solidFill>
                <a:sym typeface="黑体" panose="02010609060101010101" charset="-122"/>
              </a:rPr>
              <a:t>指定变换效果的延迟时间</a:t>
            </a:r>
            <a:endParaRPr lang="zh-CN" altLang="en-US" sz="220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>
                <a:solidFill>
                  <a:srgbClr val="C00000"/>
                </a:solidFill>
                <a:sym typeface="黑体" panose="02010609060101010101" charset="-122"/>
              </a:rPr>
              <a:t>注意：</a:t>
            </a:r>
            <a:r>
              <a:rPr lang="en-US" altLang="zh-CN" sz="2200">
                <a:sym typeface="+mn-ea"/>
              </a:rPr>
              <a:t>transition</a:t>
            </a:r>
            <a:r>
              <a:rPr lang="zh-CN" altLang="en-US" sz="2200">
                <a:sym typeface="+mn-ea"/>
              </a:rPr>
              <a:t>属性值也可以同时指定复数属性值群，以逗号相隔</a:t>
            </a: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ags/tag3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1_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3143</Words>
  <Application>WPS 演示</Application>
  <PresentationFormat>全屏显示(4:3)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1_默认设计模板_2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流夕</cp:lastModifiedBy>
  <cp:revision>4306</cp:revision>
  <dcterms:created xsi:type="dcterms:W3CDTF">2009-05-11T03:02:00Z</dcterms:created>
  <dcterms:modified xsi:type="dcterms:W3CDTF">2019-08-30T03:47:22Z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