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89" r:id="rId3"/>
    <p:sldId id="823" r:id="rId4"/>
    <p:sldId id="892" r:id="rId5"/>
    <p:sldId id="923" r:id="rId6"/>
    <p:sldId id="797" r:id="rId7"/>
    <p:sldId id="924" r:id="rId8"/>
    <p:sldId id="925" r:id="rId9"/>
    <p:sldId id="839" r:id="rId10"/>
    <p:sldId id="927" r:id="rId11"/>
    <p:sldId id="877" r:id="rId12"/>
    <p:sldId id="901" r:id="rId13"/>
    <p:sldId id="903" r:id="rId14"/>
    <p:sldId id="926" r:id="rId15"/>
    <p:sldId id="902" r:id="rId16"/>
    <p:sldId id="878" r:id="rId17"/>
    <p:sldId id="904" r:id="rId18"/>
    <p:sldId id="905" r:id="rId19"/>
    <p:sldId id="906" r:id="rId20"/>
    <p:sldId id="939" r:id="rId21"/>
    <p:sldId id="940" r:id="rId22"/>
    <p:sldId id="941" r:id="rId23"/>
    <p:sldId id="942" r:id="rId24"/>
    <p:sldId id="943" r:id="rId25"/>
    <p:sldId id="944" r:id="rId26"/>
    <p:sldId id="945" r:id="rId27"/>
    <p:sldId id="946" r:id="rId28"/>
    <p:sldId id="947" r:id="rId29"/>
    <p:sldId id="948" r:id="rId30"/>
    <p:sldId id="949" r:id="rId31"/>
    <p:sldId id="951" r:id="rId32"/>
    <p:sldId id="952" r:id="rId33"/>
    <p:sldId id="953" r:id="rId34"/>
    <p:sldId id="954" r:id="rId35"/>
    <p:sldId id="336" r:id="rId36"/>
  </p:sldIdLst>
  <p:sldSz cx="9144000" cy="6858000" type="screen4x3"/>
  <p:notesSz cx="7099300" cy="10234295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9"/>
    <p:restoredTop sz="87012"/>
  </p:normalViewPr>
  <p:slideViewPr>
    <p:cSldViewPr showGuides="1">
      <p:cViewPr varScale="1">
        <p:scale>
          <a:sx n="58" d="100"/>
          <a:sy n="58" d="100"/>
        </p:scale>
        <p:origin x="-7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charset="-122"/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/>
              <a:t>CSS3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630555" y="672465"/>
            <a:ext cx="7915275" cy="50507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border-radius: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三个值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;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（斜对角相同）</a:t>
            </a:r>
            <a:endParaRPr lang="zh-CN" altLang="en-US" sz="2200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属性值说明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: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         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第一个值：左上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               第二个值：右上角和左下角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               第三个值：右下角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例如：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border-radius:20px 30px 40px;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border-radius: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四个值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;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（四个角都不相同）</a:t>
            </a:r>
            <a:endParaRPr lang="zh-CN" altLang="en-US" sz="2200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属性值说明：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               四个值代表的方向：左上角、右上角、右下角和左下角。（顺时针方向）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例如：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border-radius:20px 30px 40px 50px;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247255" y="1616075"/>
            <a:ext cx="1298575" cy="1298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7255" y="5021580"/>
            <a:ext cx="1172210" cy="1183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572135" y="821690"/>
            <a:ext cx="7853680" cy="49695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说明：也可以单独为每个角设置值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左上角：border-top-left-radius</a:t>
            </a: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右上角：border-top-right-radius</a:t>
            </a: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左下角：</a:t>
            </a:r>
            <a:r>
              <a:rPr lang="zh-CN" altLang="en-US" sz="2200" dirty="0" smtClean="0">
                <a:sym typeface="+mn-ea"/>
              </a:rPr>
              <a:t>border-bottom-</a:t>
            </a:r>
            <a:r>
              <a:rPr lang="en-US" altLang="zh-CN" sz="2200" dirty="0" smtClean="0">
                <a:sym typeface="+mn-ea"/>
              </a:rPr>
              <a:t>left</a:t>
            </a:r>
            <a:r>
              <a:rPr lang="zh-CN" altLang="en-US" sz="2200" dirty="0" smtClean="0">
                <a:sym typeface="+mn-ea"/>
              </a:rPr>
              <a:t>-radius</a:t>
            </a: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</a:t>
            </a:r>
            <a:r>
              <a:rPr lang="zh-CN" altLang="en-US" sz="2200" dirty="0" smtClean="0">
                <a:sym typeface="+mn-ea"/>
              </a:rPr>
              <a:t>右</a:t>
            </a:r>
            <a:r>
              <a:rPr lang="zh-CN" altLang="en-US" sz="2200" dirty="0" smtClean="0">
                <a:sym typeface="+mn-ea"/>
              </a:rPr>
              <a:t>下</a:t>
            </a:r>
            <a:r>
              <a:rPr lang="zh-CN" altLang="en-US" sz="2200" dirty="0" smtClean="0">
                <a:sym typeface="+mn-ea"/>
              </a:rPr>
              <a:t>角</a:t>
            </a:r>
            <a:r>
              <a:rPr lang="zh-CN" altLang="en-US" sz="2200" dirty="0">
                <a:sym typeface="+mn-ea"/>
              </a:rPr>
              <a:t>：</a:t>
            </a:r>
            <a:r>
              <a:rPr lang="zh-CN" altLang="en-US" sz="2200" dirty="0" smtClean="0">
                <a:sym typeface="+mn-ea"/>
              </a:rPr>
              <a:t>border-bottom-</a:t>
            </a:r>
            <a:r>
              <a:rPr lang="en-US" altLang="zh-CN" sz="2200" dirty="0" smtClean="0">
                <a:sym typeface="+mn-ea"/>
              </a:rPr>
              <a:t>right</a:t>
            </a:r>
            <a:r>
              <a:rPr lang="zh-CN" altLang="en-US" sz="2200" dirty="0" smtClean="0">
                <a:sym typeface="+mn-ea"/>
              </a:rPr>
              <a:t>-radius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快捷方式：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777875" y="3943350"/>
          <a:ext cx="811403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015"/>
                <a:gridCol w="405701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属性数量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1   </a:t>
                      </a:r>
                      <a:r>
                        <a:rPr lang="en-US" altLang="zh-CN" sz="1800">
                          <a:sym typeface="+mn-ea"/>
                        </a:rPr>
                        <a:t>border-radius:20px;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同时设定四个角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US" altLang="zh-CN" sz="1800">
                          <a:sym typeface="+mn-ea"/>
                        </a:rPr>
                        <a:t>border-radius:20px 30px;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左上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右下”和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右上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左下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altLang="zh-CN" sz="1800">
                          <a:sym typeface="+mn-ea"/>
                        </a:rPr>
                        <a:t>border-radius:20px 40px 30px;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左上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右上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左下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右下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altLang="zh-CN" sz="1800">
                          <a:sym typeface="+mn-ea"/>
                        </a:rPr>
                        <a:t>border-radius:20px 40px 30px 40px;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左上 右上 右下 左下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;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631190" y="796925"/>
            <a:ext cx="7792085" cy="5678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）椭圆的实现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思考？椭圆的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轴半径和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轴半径不相同该如何设置？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解决：分组设置，第一组代表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轴的半径，第二组代表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轴半径，两组之间用斜杠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隔开  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①四个角相同：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border-radius:100px/150px;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②四个角不相同：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border-radius:10px 20px 30px 40px/20px 40px 60px 80px;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总结：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左边的都是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200" smtClean="0">
                <a:solidFill>
                  <a:srgbClr val="FF0000"/>
                </a:solidFill>
                <a:sym typeface="+mn-ea"/>
              </a:rPr>
              <a:t>轴半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径，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右边都是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y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轴半径</a:t>
            </a:r>
            <a:endParaRPr lang="zh-CN" altLang="en-US" sz="2200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border-radius: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值；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值的单位可以是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px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em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和百分比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631190" y="796925"/>
            <a:ext cx="7792085" cy="5678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课堂练习：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实现下列图形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070350" y="2233295"/>
            <a:ext cx="1352550" cy="1276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0" y="2319020"/>
            <a:ext cx="1171575" cy="110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645" y="2338070"/>
            <a:ext cx="1114425" cy="106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46115" y="1785620"/>
            <a:ext cx="2257425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680720" y="650240"/>
            <a:ext cx="8074025" cy="5556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.边框图像</a:t>
            </a:r>
            <a:r>
              <a:rPr lang="zh-CN" altLang="en-US" sz="2200" dirty="0">
                <a:sym typeface="+mn-ea"/>
              </a:rPr>
              <a:t>  </a:t>
            </a:r>
            <a:r>
              <a:rPr lang="en-US" altLang="zh-CN" sz="2200">
                <a:sym typeface="+mn-ea"/>
              </a:rPr>
              <a:t>border-image</a:t>
            </a:r>
            <a:endParaRPr lang="en-US" altLang="zh-CN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）作用：</a:t>
            </a:r>
            <a:r>
              <a:rPr lang="zh-CN" altLang="en-US" sz="2200">
                <a:sym typeface="+mn-ea"/>
              </a:rPr>
              <a:t>将图片应用到盒子的边框上</a:t>
            </a:r>
            <a:endParaRPr lang="zh-CN" altLang="en-US" sz="22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2</a:t>
            </a:r>
            <a:r>
              <a:rPr lang="zh-CN" altLang="en-US" sz="2200">
                <a:sym typeface="+mn-ea"/>
              </a:rPr>
              <a:t>）参数介绍</a:t>
            </a:r>
            <a:endParaRPr lang="zh-CN" altLang="en-US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         </a:t>
            </a:r>
            <a:r>
              <a:rPr lang="en-US" altLang="zh-CN" sz="2200">
                <a:sym typeface="+mn-ea"/>
              </a:rPr>
              <a:t>border-image-source  </a:t>
            </a:r>
            <a:r>
              <a:rPr lang="zh-CN" altLang="en-US" sz="2200">
                <a:sym typeface="+mn-ea"/>
              </a:rPr>
              <a:t>引入图片</a:t>
            </a:r>
            <a:endParaRPr lang="zh-CN" altLang="en-US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         </a:t>
            </a:r>
            <a:r>
              <a:rPr lang="en-US" altLang="zh-CN" sz="2200">
                <a:sym typeface="+mn-ea"/>
              </a:rPr>
              <a:t>border-image-slice   </a:t>
            </a:r>
            <a:r>
              <a:rPr lang="zh-CN" altLang="en-US" sz="2200">
                <a:sym typeface="+mn-ea"/>
              </a:rPr>
              <a:t>切割图片</a:t>
            </a:r>
            <a:endParaRPr lang="zh-CN" altLang="en-US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         </a:t>
            </a:r>
            <a:r>
              <a:rPr lang="en-US" altLang="zh-CN" sz="2200">
                <a:sym typeface="+mn-ea"/>
              </a:rPr>
              <a:t>border-image-width  </a:t>
            </a:r>
            <a:r>
              <a:rPr lang="zh-CN" altLang="en-US" sz="2200">
                <a:sym typeface="+mn-ea"/>
              </a:rPr>
              <a:t>边框宽度</a:t>
            </a:r>
            <a:endParaRPr lang="zh-CN" altLang="en-US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         </a:t>
            </a:r>
            <a:r>
              <a:rPr lang="en-US" altLang="zh-CN" sz="2200">
                <a:sym typeface="+mn-ea"/>
              </a:rPr>
              <a:t>border-image-repeat  </a:t>
            </a:r>
            <a:r>
              <a:rPr lang="zh-CN" altLang="en-US" sz="2200">
                <a:sym typeface="+mn-ea"/>
              </a:rPr>
              <a:t>图片的排列方式</a:t>
            </a:r>
            <a:endParaRPr lang="zh-CN" altLang="en-US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         （</a:t>
            </a:r>
            <a:r>
              <a:rPr lang="en-US" altLang="zh-CN" sz="2200">
                <a:sym typeface="+mn-ea"/>
              </a:rPr>
              <a:t>round-</a:t>
            </a:r>
            <a:r>
              <a:rPr lang="zh-CN" altLang="en-US" sz="2200">
                <a:sym typeface="+mn-ea"/>
              </a:rPr>
              <a:t>平铺    </a:t>
            </a:r>
            <a:r>
              <a:rPr lang="en-US" altLang="zh-CN" sz="2200">
                <a:sym typeface="+mn-ea"/>
              </a:rPr>
              <a:t>repeat-</a:t>
            </a:r>
            <a:r>
              <a:rPr lang="zh-CN" altLang="en-US" sz="2200">
                <a:sym typeface="+mn-ea"/>
              </a:rPr>
              <a:t>重复    </a:t>
            </a:r>
            <a:r>
              <a:rPr lang="en-US" altLang="zh-CN" sz="2200">
                <a:sym typeface="+mn-ea"/>
              </a:rPr>
              <a:t>stretch-</a:t>
            </a:r>
            <a:r>
              <a:rPr lang="zh-CN" altLang="en-US" sz="2200">
                <a:sym typeface="+mn-ea"/>
              </a:rPr>
              <a:t>拉伸）</a:t>
            </a:r>
            <a:endParaRPr lang="zh-CN" altLang="en-US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+mn-ea"/>
              </a:rPr>
              <a:t>说明：</a:t>
            </a:r>
            <a:r>
              <a:rPr lang="en-US" altLang="zh-CN" sz="2200">
                <a:latin typeface="Arial" panose="020B0604020202020204" pitchFamily="34" charset="0"/>
                <a:ea typeface="黑体" panose="02010609060101010101" charset="-122"/>
                <a:sym typeface="+mn-ea"/>
              </a:rPr>
              <a:t>round</a:t>
            </a:r>
            <a:r>
              <a:rPr lang="zh-CN" altLang="en-US" sz="2200">
                <a:latin typeface="Arial" panose="020B0604020202020204" pitchFamily="34" charset="0"/>
                <a:ea typeface="黑体" panose="02010609060101010101" charset="-122"/>
                <a:sym typeface="+mn-ea"/>
              </a:rPr>
              <a:t>类似于</a:t>
            </a:r>
            <a:r>
              <a:rPr lang="en-US" altLang="zh-CN" sz="2200">
                <a:latin typeface="Arial" panose="020B0604020202020204" pitchFamily="34" charset="0"/>
                <a:ea typeface="黑体" panose="02010609060101010101" charset="-122"/>
                <a:sym typeface="+mn-ea"/>
              </a:rPr>
              <a:t>repeat,</a:t>
            </a:r>
            <a:r>
              <a:rPr lang="zh-CN" altLang="en-US" sz="2200">
                <a:latin typeface="Arial" panose="020B0604020202020204" pitchFamily="34" charset="0"/>
                <a:ea typeface="黑体" panose="02010609060101010101" charset="-122"/>
                <a:sym typeface="+mn-ea"/>
              </a:rPr>
              <a:t>但如果重复图片遇到边界时不合适，</a:t>
            </a:r>
            <a:r>
              <a:rPr lang="en-US" altLang="zh-CN" sz="2200">
                <a:latin typeface="Arial" panose="020B0604020202020204" pitchFamily="34" charset="0"/>
                <a:ea typeface="黑体" panose="02010609060101010101" charset="-122"/>
                <a:sym typeface="+mn-ea"/>
              </a:rPr>
              <a:t>round</a:t>
            </a:r>
            <a:r>
              <a:rPr lang="zh-CN" altLang="en-US" sz="2200">
                <a:latin typeface="Arial" panose="020B0604020202020204" pitchFamily="34" charset="0"/>
                <a:ea typeface="黑体" panose="02010609060101010101" charset="-122"/>
                <a:sym typeface="+mn-ea"/>
              </a:rPr>
              <a:t>值会根据边框的大小调整图片直至正好可以铺满整个边框</a:t>
            </a:r>
            <a:endParaRPr lang="zh-CN" altLang="en-US" sz="2200">
              <a:latin typeface="Arial" panose="020B0604020202020204" pitchFamily="34" charset="0"/>
              <a:ea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>
              <a:sym typeface="+mn-ea"/>
            </a:endParaRPr>
          </a:p>
          <a:p>
            <a:pPr marL="0" indent="0" defTabSz="914400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579120" y="687705"/>
            <a:ext cx="7985760" cy="5312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border-image-slice</a:t>
            </a:r>
            <a:r>
              <a:rPr lang="zh-CN" altLang="en-US"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：</a:t>
            </a:r>
            <a:r>
              <a:rPr lang="zh-CN" altLang="en-US" sz="2200">
                <a:latin typeface="Arial" panose="020B0604020202020204" pitchFamily="34" charset="0"/>
                <a:ea typeface="黑体" panose="02010609060101010101" charset="-122"/>
                <a:sym typeface="+mn-ea"/>
              </a:rPr>
              <a:t>由外向内切割多少距离</a:t>
            </a:r>
            <a:r>
              <a:rPr lang="en-US" altLang="zh-CN" sz="2200">
                <a:latin typeface="Arial" panose="020B0604020202020204" pitchFamily="34" charset="0"/>
                <a:ea typeface="黑体" panose="02010609060101010101" charset="-122"/>
                <a:sym typeface="+mn-ea"/>
              </a:rPr>
              <a:t>;</a:t>
            </a:r>
            <a:r>
              <a:rPr lang="zh-CN" altLang="en-US" sz="2200">
                <a:latin typeface="Arial" panose="020B0604020202020204" pitchFamily="34" charset="0"/>
                <a:ea typeface="黑体" panose="02010609060101010101" charset="-122"/>
                <a:sym typeface="+mn-ea"/>
              </a:rPr>
              <a:t>会将图片切割成九宫格的形式（设置数值，不加单位）</a:t>
            </a:r>
            <a:endParaRPr lang="zh-CN" altLang="en-US" sz="2200"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说明：切割下来的图片会根据你设置的边框宽度进行缩放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例如：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788150" y="1223010"/>
            <a:ext cx="981075" cy="93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370" y="2933700"/>
            <a:ext cx="4170045" cy="319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640080" y="883285"/>
            <a:ext cx="7863840" cy="4809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效果：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>
                <a:latin typeface="Arial" panose="020B0604020202020204" pitchFamily="34" charset="0"/>
                <a:ea typeface="黑体" panose="02010609060101010101" charset="-122"/>
                <a:sym typeface="+mn-ea"/>
              </a:rPr>
              <a:t>border-image-width:</a:t>
            </a:r>
            <a:r>
              <a:rPr lang="zh-CN" altLang="en-US" sz="2200">
                <a:latin typeface="Arial" panose="020B0604020202020204" pitchFamily="34" charset="0"/>
                <a:ea typeface="黑体" panose="02010609060101010101" charset="-122"/>
                <a:sym typeface="+mn-ea"/>
              </a:rPr>
              <a:t>设置边框宽度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200150" y="3122295"/>
          <a:ext cx="6985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00"/>
                <a:gridCol w="3492500"/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属性值数量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1个值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同时设定四边宽度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个值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设定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上下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左右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的宽度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个值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设定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上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左右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下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的宽度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个值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设定上，右，下，左，的宽度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08225" y="810260"/>
            <a:ext cx="3009265" cy="1450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640080" y="723900"/>
            <a:ext cx="7863840" cy="51523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border-image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的简写形式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例如：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效果：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36725" y="1457325"/>
            <a:ext cx="5669915" cy="2841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490" y="4768850"/>
            <a:ext cx="2894330" cy="110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4990" y="599440"/>
            <a:ext cx="7709535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/>
              <a:t>课堂练习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   设置下列边框</a:t>
            </a:r>
            <a:endParaRPr lang="zh-CN" altLang="en-US" sz="2200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sz="2200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74395" y="3983990"/>
            <a:ext cx="4162425" cy="19450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4395" y="1845945"/>
            <a:ext cx="4000500" cy="197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99135" y="608965"/>
            <a:ext cx="7745730" cy="5640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5.CSS3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背景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）多背景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background:url(1.jpg) repeat 0 0,url(2.jpg) repeat-y 10px -20px;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多组背景图之间用逗号隔开；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）背景尺寸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background-size:x,y;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background-size:100% 100%;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cover: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覆盖（等比放大把整个元素充满）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contain: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包含（刚好能放下图片）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说明：若同时设置多张背景图的大小则每组之间用逗号隔开</a:t>
            </a:r>
            <a:endParaRPr lang="zh-CN" altLang="en-US" sz="2000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48310" y="3080385"/>
            <a:ext cx="8247380" cy="989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900" y="2779395"/>
            <a:ext cx="693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CSS3</a:t>
            </a:r>
            <a:r>
              <a:rPr lang="zh-CN" altLang="en-US" sz="3600"/>
              <a:t>新增属性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99135" y="975995"/>
            <a:ext cx="7745730" cy="4294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）背景图的原点设置  </a:t>
            </a:r>
            <a:r>
              <a:rPr lang="en-US" altLang="zh-CN" sz="2200" dirty="0">
                <a:sym typeface="+mn-ea"/>
              </a:rPr>
              <a:t>background-origin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 background-origin:border-box || padding-box || content-box;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属性值说明：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border-box: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从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区域开始显示背景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padding-box: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从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padding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区域开始显示背景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content-box: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从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content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区域开始显示背景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99135" y="828675"/>
            <a:ext cx="7745730" cy="5200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）背景裁剪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backgound-clip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border-box: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从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区域向外裁剪背景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默认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padding-box: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从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padding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区域向外裁剪背景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content-box: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从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content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区域向外裁剪背景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说明：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-webkit-background-clip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还有一个属性值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text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 sz="2200" dirty="0">
                <a:sym typeface="+mn-ea"/>
              </a:rPr>
              <a:t>-webkit-background-clip:text;</a:t>
            </a:r>
            <a:r>
              <a:rPr lang="zh-CN" altLang="en-US" sz="2200" dirty="0">
                <a:sym typeface="+mn-ea"/>
              </a:rPr>
              <a:t>只在文本区域添加背景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99135" y="895985"/>
            <a:ext cx="7745730" cy="5066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问题：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利用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rgba()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设置边框透明的时候，透明边框下面会显示背景图，如何去掉？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答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：将background-clip设置为padding-box的话，背景图片就会在边框处被裁掉，然后透明边框就可以透出该元素下面的内容了。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27050" y="435610"/>
            <a:ext cx="8089900" cy="6069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.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CSS3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渐变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（1）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线性渐变  </a:t>
            </a:r>
            <a:r>
              <a:rPr lang="en-US" altLang="zh-CN" sz="2200" dirty="0">
                <a:sym typeface="+mn-ea"/>
              </a:rPr>
              <a:t>linear-gradient()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用法：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选择器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{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:linear-gradient(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起点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渐变的颜色和位置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);}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参数说明：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 起点：指定渐变开始的起始位置  默认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top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①可以设置方位词（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top/bottom/left/right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%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、数值（类似于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background-position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的设置）：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top: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从上到下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left: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从左到右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top left: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从左上角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...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 说明：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linear-gradient()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只能用在背景上，即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background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background-image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属性后面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2200" dirty="0">
                <a:sym typeface="+mn-ea"/>
              </a:rPr>
              <a:t>设置平铺渐变背景：</a:t>
            </a:r>
            <a:r>
              <a:rPr lang="en-US" altLang="zh-CN" sz="2200" dirty="0">
                <a:sym typeface="+mn-ea"/>
              </a:rPr>
              <a:t>repeating-linear-gradient()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669290" y="963295"/>
            <a:ext cx="8060055" cy="50063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②可以设置角度（</a:t>
            </a:r>
            <a:r>
              <a:rPr lang="en-US" altLang="zh-CN" sz="2200" dirty="0">
                <a:sym typeface="+mn-ea"/>
              </a:rPr>
              <a:t>xxx deg</a:t>
            </a:r>
            <a:r>
              <a:rPr lang="zh-CN" altLang="en-US" sz="2200" dirty="0">
                <a:sym typeface="+mn-ea"/>
              </a:rPr>
              <a:t>）表示从什么角度开始渐变 </a:t>
            </a: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background:linear-gradient(30deg,red,blue);</a:t>
            </a: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rgbClr val="C00000"/>
                </a:solidFill>
                <a:sym typeface="黑体" panose="02010609060101010101" charset="-122"/>
              </a:rPr>
              <a:t>说明：</a:t>
            </a:r>
            <a:endParaRPr lang="zh-CN" altLang="en-US" sz="2200">
              <a:solidFill>
                <a:srgbClr val="C00000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黑体" panose="02010609060101010101" charset="-122"/>
              </a:rPr>
              <a:t>        单独的</a:t>
            </a:r>
            <a:r>
              <a:rPr lang="en-US" altLang="zh-CN" sz="2200">
                <a:sym typeface="黑体" panose="02010609060101010101" charset="-122"/>
              </a:rPr>
              <a:t>linear-gradient()</a:t>
            </a:r>
            <a:r>
              <a:rPr lang="zh-CN" altLang="en-US" sz="2200">
                <a:sym typeface="黑体" panose="02010609060101010101" charset="-122"/>
              </a:rPr>
              <a:t>设置角度，</a:t>
            </a:r>
            <a:r>
              <a:rPr lang="en-US" altLang="zh-CN" sz="2200">
                <a:sym typeface="黑体" panose="02010609060101010101" charset="-122"/>
              </a:rPr>
              <a:t>0deg</a:t>
            </a:r>
            <a:r>
              <a:rPr lang="zh-CN" altLang="en-US" sz="2200">
                <a:sym typeface="黑体" panose="02010609060101010101" charset="-122"/>
              </a:rPr>
              <a:t>是</a:t>
            </a:r>
            <a:r>
              <a:rPr lang="en-US" altLang="zh-CN" sz="2200">
                <a:sym typeface="黑体" panose="02010609060101010101" charset="-122"/>
              </a:rPr>
              <a:t>x</a:t>
            </a:r>
            <a:r>
              <a:rPr lang="zh-CN" altLang="en-US" sz="2200">
                <a:sym typeface="黑体" panose="02010609060101010101" charset="-122"/>
              </a:rPr>
              <a:t>轴正方向，并且按照顺时针方向角度依次增大</a:t>
            </a: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黑体" panose="02010609060101010101" charset="-122"/>
              </a:rPr>
              <a:t>        设置了浏览器前缀的</a:t>
            </a:r>
            <a:r>
              <a:rPr lang="en-US" altLang="zh-CN" sz="2200">
                <a:sym typeface="黑体" panose="02010609060101010101" charset="-122"/>
              </a:rPr>
              <a:t>-webkit-linear-gradient()</a:t>
            </a:r>
            <a:r>
              <a:rPr lang="zh-CN" altLang="en-US" sz="2200">
                <a:sym typeface="黑体" panose="02010609060101010101" charset="-122"/>
              </a:rPr>
              <a:t>、</a:t>
            </a:r>
            <a:r>
              <a:rPr lang="en-US" altLang="zh-CN" sz="2200">
                <a:sym typeface="黑体" panose="02010609060101010101" charset="-122"/>
              </a:rPr>
              <a:t>-ms-linear-gradient()</a:t>
            </a:r>
            <a:r>
              <a:rPr lang="zh-CN" altLang="en-US" sz="2200">
                <a:sym typeface="黑体" panose="02010609060101010101" charset="-122"/>
              </a:rPr>
              <a:t>、</a:t>
            </a:r>
            <a:r>
              <a:rPr lang="en-US" altLang="zh-CN" sz="2200">
                <a:sym typeface="黑体" panose="02010609060101010101" charset="-122"/>
              </a:rPr>
              <a:t>-moz-linear-gradient()</a:t>
            </a:r>
            <a:r>
              <a:rPr lang="zh-CN" altLang="en-US" sz="2200">
                <a:sym typeface="黑体" panose="02010609060101010101" charset="-122"/>
              </a:rPr>
              <a:t>、</a:t>
            </a:r>
            <a:r>
              <a:rPr lang="en-US" altLang="zh-CN" sz="2200">
                <a:sym typeface="黑体" panose="02010609060101010101" charset="-122"/>
              </a:rPr>
              <a:t>-o-linear-gradient()</a:t>
            </a:r>
            <a:r>
              <a:rPr lang="zh-CN" altLang="en-US" sz="2200">
                <a:sym typeface="黑体" panose="02010609060101010101" charset="-122"/>
              </a:rPr>
              <a:t>设置角度，</a:t>
            </a:r>
            <a:r>
              <a:rPr lang="en-US" altLang="zh-CN" sz="2200">
                <a:sym typeface="黑体" panose="02010609060101010101" charset="-122"/>
              </a:rPr>
              <a:t>0deg</a:t>
            </a:r>
            <a:r>
              <a:rPr lang="zh-CN" altLang="en-US" sz="2200">
                <a:sym typeface="黑体" panose="02010609060101010101" charset="-122"/>
              </a:rPr>
              <a:t>是</a:t>
            </a:r>
            <a:r>
              <a:rPr lang="en-US" altLang="zh-CN" sz="2200">
                <a:sym typeface="黑体" panose="02010609060101010101" charset="-122"/>
              </a:rPr>
              <a:t>y</a:t>
            </a:r>
            <a:r>
              <a:rPr lang="zh-CN" altLang="en-US" sz="2200">
                <a:sym typeface="黑体" panose="02010609060101010101" charset="-122"/>
              </a:rPr>
              <a:t>轴正方向，并按照逆时针方向角度依次增大</a:t>
            </a: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627380" y="484505"/>
            <a:ext cx="7889875" cy="6060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添加浏览器前缀：</a:t>
            </a: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err="1">
                <a:sym typeface="黑体" panose="02010609060101010101" charset="-122"/>
              </a:rPr>
              <a:t>FireFoxe</a:t>
            </a:r>
            <a:r>
              <a:rPr lang="zh-CN" altLang="en-US" sz="2200" dirty="0">
                <a:sym typeface="黑体" panose="02010609060101010101" charset="-122"/>
              </a:rPr>
              <a:t>火狐浏览器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      属性：</a:t>
            </a:r>
            <a:r>
              <a:rPr lang="en-US" altLang="zh-CN" sz="2200" dirty="0">
                <a:sym typeface="黑体" panose="02010609060101010101" charset="-122"/>
              </a:rPr>
              <a:t>-</a:t>
            </a:r>
            <a:r>
              <a:rPr lang="en-US" altLang="zh-CN" sz="2200" dirty="0" err="1">
                <a:sym typeface="黑体" panose="02010609060101010101" charset="-122"/>
              </a:rPr>
              <a:t>moz</a:t>
            </a:r>
            <a:r>
              <a:rPr lang="en-US" altLang="zh-CN" sz="2200" dirty="0">
                <a:sym typeface="黑体" panose="02010609060101010101" charset="-122"/>
              </a:rPr>
              <a:t>-linear-gradient(</a:t>
            </a:r>
            <a:r>
              <a:rPr lang="zh-CN" altLang="en-US" sz="2200" dirty="0">
                <a:sym typeface="+mn-ea"/>
              </a:rPr>
              <a:t>起点</a:t>
            </a:r>
            <a:r>
              <a:rPr lang="en-US" altLang="zh-CN" sz="2200" dirty="0">
                <a:sym typeface="+mn-ea"/>
              </a:rPr>
              <a:t>,</a:t>
            </a:r>
            <a:r>
              <a:rPr lang="zh-CN" altLang="en-US" sz="2200" dirty="0">
                <a:sym typeface="+mn-ea"/>
              </a:rPr>
              <a:t>渐变的颜色和位置</a:t>
            </a:r>
            <a:r>
              <a:rPr lang="en-US" altLang="zh-CN" sz="2200" dirty="0">
                <a:sym typeface="黑体" panose="02010609060101010101" charset="-122"/>
              </a:rPr>
              <a:t>);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黑体" panose="02010609060101010101" charset="-122"/>
              </a:rPr>
              <a:t>chrome</a:t>
            </a:r>
            <a:r>
              <a:rPr lang="zh-CN" altLang="en-US" sz="2200" dirty="0">
                <a:sym typeface="黑体" panose="02010609060101010101" charset="-122"/>
              </a:rPr>
              <a:t>谷歌浏览器和</a:t>
            </a:r>
            <a:r>
              <a:rPr lang="en-US" altLang="zh-CN" sz="2200" dirty="0">
                <a:sym typeface="黑体" panose="02010609060101010101" charset="-122"/>
              </a:rPr>
              <a:t>safari</a:t>
            </a:r>
            <a:r>
              <a:rPr lang="zh-CN" altLang="en-US" sz="2200" dirty="0">
                <a:sym typeface="黑体" panose="02010609060101010101" charset="-122"/>
              </a:rPr>
              <a:t>苹果浏览器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    属性：</a:t>
            </a:r>
            <a:r>
              <a:rPr lang="en-US" altLang="zh-CN" sz="2200" dirty="0">
                <a:sym typeface="黑体" panose="02010609060101010101" charset="-122"/>
              </a:rPr>
              <a:t>-</a:t>
            </a:r>
            <a:r>
              <a:rPr lang="en-US" altLang="zh-CN" sz="2200" dirty="0" err="1">
                <a:sym typeface="黑体" panose="02010609060101010101" charset="-122"/>
              </a:rPr>
              <a:t>webkit</a:t>
            </a:r>
            <a:r>
              <a:rPr lang="en-US" altLang="zh-CN" sz="2200" dirty="0">
                <a:sym typeface="黑体" panose="02010609060101010101" charset="-122"/>
              </a:rPr>
              <a:t>-linear-gradient(</a:t>
            </a:r>
            <a:r>
              <a:rPr lang="zh-CN" altLang="en-US" sz="2200" dirty="0">
                <a:sym typeface="+mn-ea"/>
              </a:rPr>
              <a:t>起点</a:t>
            </a:r>
            <a:r>
              <a:rPr lang="en-US" altLang="zh-CN" sz="2200" dirty="0">
                <a:sym typeface="+mn-ea"/>
              </a:rPr>
              <a:t>,</a:t>
            </a:r>
            <a:r>
              <a:rPr lang="zh-CN" altLang="en-US" sz="2200" dirty="0">
                <a:sym typeface="+mn-ea"/>
              </a:rPr>
              <a:t>渐变的颜色和位置</a:t>
            </a:r>
            <a:r>
              <a:rPr lang="en-US" altLang="zh-CN" sz="2200" dirty="0">
                <a:sym typeface="黑体" panose="02010609060101010101" charset="-122"/>
              </a:rPr>
              <a:t>);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黑体" panose="02010609060101010101" charset="-122"/>
              </a:rPr>
              <a:t>    </a:t>
            </a:r>
            <a:r>
              <a:rPr lang="zh-CN" altLang="en-US" sz="2200" dirty="0">
                <a:sym typeface="黑体" panose="02010609060101010101" charset="-122"/>
              </a:rPr>
              <a:t>或者设置 </a:t>
            </a:r>
            <a:r>
              <a:rPr lang="zh-CN" altLang="en-US" sz="2200" dirty="0">
                <a:solidFill>
                  <a:srgbClr val="C00000"/>
                </a:solidFill>
                <a:sym typeface="黑体" panose="02010609060101010101" charset="-122"/>
              </a:rPr>
              <a:t>属性：</a:t>
            </a:r>
            <a:r>
              <a:rPr lang="en-US" altLang="zh-CN" sz="2200" dirty="0">
                <a:solidFill>
                  <a:srgbClr val="C00000"/>
                </a:solidFill>
                <a:sym typeface="黑体" panose="02010609060101010101" charset="-122"/>
              </a:rPr>
              <a:t>-</a:t>
            </a:r>
            <a:r>
              <a:rPr lang="en-US" altLang="zh-CN" sz="2200" dirty="0" err="1">
                <a:solidFill>
                  <a:srgbClr val="C00000"/>
                </a:solidFill>
                <a:sym typeface="黑体" panose="02010609060101010101" charset="-122"/>
              </a:rPr>
              <a:t>webkit</a:t>
            </a:r>
            <a:r>
              <a:rPr lang="en-US" altLang="zh-CN" sz="2200" dirty="0">
                <a:solidFill>
                  <a:srgbClr val="C00000"/>
                </a:solidFill>
                <a:sym typeface="黑体" panose="02010609060101010101" charset="-122"/>
              </a:rPr>
              <a:t>-gradient(linear,</a:t>
            </a:r>
            <a:r>
              <a:rPr lang="zh-CN" altLang="en-US" sz="2200" dirty="0">
                <a:solidFill>
                  <a:srgbClr val="C00000"/>
                </a:solidFill>
                <a:sym typeface="黑体" panose="02010609060101010101" charset="-122"/>
              </a:rPr>
              <a:t>开始位置，终止位置，</a:t>
            </a:r>
            <a:r>
              <a:rPr lang="en-US" altLang="zh-CN" sz="2200" dirty="0">
                <a:solidFill>
                  <a:srgbClr val="C00000"/>
                </a:solidFill>
                <a:sym typeface="黑体" panose="02010609060101010101" charset="-122"/>
              </a:rPr>
              <a:t>from(</a:t>
            </a:r>
            <a:r>
              <a:rPr lang="zh-CN" altLang="en-US" sz="2200" dirty="0">
                <a:solidFill>
                  <a:srgbClr val="C00000"/>
                </a:solidFill>
                <a:sym typeface="黑体" panose="02010609060101010101" charset="-122"/>
              </a:rPr>
              <a:t>起始颜色</a:t>
            </a:r>
            <a:r>
              <a:rPr lang="en-US" altLang="zh-CN" sz="2200" dirty="0">
                <a:solidFill>
                  <a:srgbClr val="C00000"/>
                </a:solidFill>
                <a:sym typeface="黑体" panose="02010609060101010101" charset="-122"/>
              </a:rPr>
              <a:t>),to(</a:t>
            </a:r>
            <a:r>
              <a:rPr lang="zh-CN" altLang="en-US" sz="2200" dirty="0">
                <a:solidFill>
                  <a:srgbClr val="C00000"/>
                </a:solidFill>
                <a:sym typeface="黑体" panose="02010609060101010101" charset="-122"/>
              </a:rPr>
              <a:t>结束颜色</a:t>
            </a:r>
            <a:r>
              <a:rPr lang="en-US" altLang="zh-CN" sz="2200" dirty="0" smtClean="0">
                <a:solidFill>
                  <a:srgbClr val="C00000"/>
                </a:solidFill>
                <a:sym typeface="黑体" panose="02010609060101010101" charset="-122"/>
              </a:rPr>
              <a:t>))</a:t>
            </a:r>
            <a:endParaRPr lang="en-US" altLang="zh-CN" sz="2200" dirty="0">
              <a:solidFill>
                <a:srgbClr val="C00000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黑体" panose="02010609060101010101" charset="-122"/>
              </a:rPr>
              <a:t>Opera</a:t>
            </a:r>
            <a:r>
              <a:rPr lang="zh-CN" altLang="en-US" sz="2200" dirty="0">
                <a:sym typeface="黑体" panose="02010609060101010101" charset="-122"/>
              </a:rPr>
              <a:t>欧朋浏览器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黑体" panose="02010609060101010101" charset="-122"/>
              </a:rPr>
              <a:t>    </a:t>
            </a:r>
            <a:r>
              <a:rPr lang="zh-CN" altLang="en-US" sz="2200" dirty="0">
                <a:sym typeface="黑体" panose="02010609060101010101" charset="-122"/>
              </a:rPr>
              <a:t>属性：</a:t>
            </a:r>
            <a:r>
              <a:rPr lang="en-US" altLang="zh-CN" sz="2200" dirty="0">
                <a:sym typeface="黑体" panose="02010609060101010101" charset="-122"/>
              </a:rPr>
              <a:t>-o-linear-gradient(</a:t>
            </a:r>
            <a:r>
              <a:rPr lang="zh-CN" altLang="en-US" sz="2200" dirty="0">
                <a:sym typeface="+mn-ea"/>
              </a:rPr>
              <a:t>起点</a:t>
            </a:r>
            <a:r>
              <a:rPr lang="en-US" altLang="zh-CN" sz="2200" dirty="0">
                <a:sym typeface="+mn-ea"/>
              </a:rPr>
              <a:t>,</a:t>
            </a:r>
            <a:r>
              <a:rPr lang="zh-CN" altLang="en-US" sz="2200" dirty="0">
                <a:sym typeface="+mn-ea"/>
              </a:rPr>
              <a:t>渐变的颜色和位置</a:t>
            </a:r>
            <a:r>
              <a:rPr lang="en-US" altLang="zh-CN" sz="2200" dirty="0">
                <a:sym typeface="黑体" panose="02010609060101010101" charset="-122"/>
              </a:rPr>
              <a:t>);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黑体" panose="02010609060101010101" charset="-122"/>
              </a:rPr>
              <a:t>IE</a:t>
            </a:r>
            <a:r>
              <a:rPr lang="zh-CN" altLang="en-US" sz="2200" dirty="0">
                <a:sym typeface="黑体" panose="02010609060101010101" charset="-122"/>
              </a:rPr>
              <a:t>浏览器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    属性：</a:t>
            </a:r>
            <a:r>
              <a:rPr lang="en-US" altLang="zh-CN" sz="2200" dirty="0">
                <a:sym typeface="黑体" panose="02010609060101010101" charset="-122"/>
              </a:rPr>
              <a:t>-ms-linear-gradient(</a:t>
            </a:r>
            <a:r>
              <a:rPr lang="zh-CN" altLang="en-US" sz="2200" dirty="0">
                <a:sym typeface="+mn-ea"/>
              </a:rPr>
              <a:t>起点</a:t>
            </a:r>
            <a:r>
              <a:rPr lang="en-US" altLang="zh-CN" sz="2200" dirty="0">
                <a:sym typeface="+mn-ea"/>
              </a:rPr>
              <a:t>,</a:t>
            </a:r>
            <a:r>
              <a:rPr lang="zh-CN" altLang="en-US" sz="2200" dirty="0">
                <a:sym typeface="+mn-ea"/>
              </a:rPr>
              <a:t>渐变的颜色和位置</a:t>
            </a:r>
            <a:r>
              <a:rPr lang="en-US" altLang="zh-CN" sz="2200" dirty="0">
                <a:sym typeface="黑体" panose="02010609060101010101" charset="-122"/>
              </a:rPr>
              <a:t>);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问题：</a:t>
            </a:r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IE10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以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下怎么没效果？？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691515" y="1431925"/>
            <a:ext cx="7963535" cy="3348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IE</a:t>
            </a:r>
            <a:r>
              <a:rPr lang="zh-CN" altLang="en-US" sz="2200" dirty="0">
                <a:sym typeface="+mn-ea"/>
              </a:rPr>
              <a:t>低版本的处理： </a:t>
            </a: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filter:progid:DXImageTransform.Microsoft.gradient(startColorstr='#ff0000', endColorstr='#0000ff',GradientType='1');</a:t>
            </a: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GradientType='1'：从左到右</a:t>
            </a: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GradientType='</a:t>
            </a:r>
            <a:r>
              <a:rPr lang="en-US" altLang="zh-CN" sz="2200" dirty="0">
                <a:sym typeface="+mn-ea"/>
              </a:rPr>
              <a:t>0</a:t>
            </a:r>
            <a:r>
              <a:rPr lang="zh-CN" altLang="en-US" sz="2200" dirty="0">
                <a:sym typeface="+mn-ea"/>
              </a:rPr>
              <a:t>'：从上到下</a:t>
            </a: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注意：只能设置两个值</a:t>
            </a:r>
            <a:endParaRPr lang="zh-CN" altLang="en-US" sz="2200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98475" y="709295"/>
            <a:ext cx="8146415" cy="5647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）径向渐变 </a:t>
            </a:r>
            <a:r>
              <a:rPr lang="en-US" altLang="zh-CN" sz="2200" dirty="0">
                <a:sym typeface="黑体" panose="02010609060101010101" charset="-122"/>
              </a:rPr>
              <a:t>radial-gradient();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        圆形（放射状）色彩渐变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        用法：选择器</a:t>
            </a:r>
            <a:r>
              <a:rPr lang="en-US" altLang="zh-CN" sz="2200" dirty="0">
                <a:sym typeface="黑体" panose="02010609060101010101" charset="-122"/>
              </a:rPr>
              <a:t>{</a:t>
            </a:r>
            <a:r>
              <a:rPr lang="zh-CN" altLang="en-US" sz="2200" dirty="0">
                <a:sym typeface="黑体" panose="02010609060101010101" charset="-122"/>
              </a:rPr>
              <a:t>属性</a:t>
            </a:r>
            <a:r>
              <a:rPr lang="en-US" altLang="zh-CN" sz="2200" dirty="0">
                <a:sym typeface="黑体" panose="02010609060101010101" charset="-122"/>
              </a:rPr>
              <a:t>:radial-gradient(</a:t>
            </a:r>
            <a:r>
              <a:rPr lang="zh-CN" altLang="en-US" sz="2200" dirty="0">
                <a:sym typeface="黑体" panose="02010609060101010101" charset="-122"/>
              </a:rPr>
              <a:t>起点</a:t>
            </a:r>
            <a:r>
              <a:rPr lang="en-US" altLang="zh-CN" sz="2200" dirty="0">
                <a:sym typeface="黑体" panose="02010609060101010101" charset="-122"/>
              </a:rPr>
              <a:t>,</a:t>
            </a:r>
            <a:r>
              <a:rPr lang="zh-CN" altLang="en-US" sz="2200" dirty="0">
                <a:sym typeface="黑体" panose="02010609060101010101" charset="-122"/>
              </a:rPr>
              <a:t>形状或大小，开始颜色，结束颜色</a:t>
            </a:r>
            <a:r>
              <a:rPr lang="en-US" altLang="zh-CN" sz="2200" dirty="0">
                <a:sym typeface="黑体" panose="02010609060101010101" charset="-122"/>
              </a:rPr>
              <a:t>);}</a:t>
            </a:r>
            <a:endParaRPr lang="en-US" altLang="zh-CN" sz="2200" dirty="0">
              <a:sym typeface="黑体" panose="02010609060101010101" charset="-122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黑体" panose="02010609060101010101" charset="-122"/>
              </a:rPr>
              <a:t>        </a:t>
            </a:r>
            <a:r>
              <a:rPr lang="zh-CN" altLang="en-US" sz="2200" dirty="0">
                <a:sym typeface="黑体" panose="02010609060101010101" charset="-122"/>
              </a:rPr>
              <a:t>参数说明：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            起点：指定渐变开始的起始点，也就是放射渐变的中心位置，可以是关键字（</a:t>
            </a:r>
            <a:r>
              <a:rPr lang="en-US" altLang="zh-CN" sz="2200" dirty="0">
                <a:sym typeface="黑体" panose="02010609060101010101" charset="-122"/>
              </a:rPr>
              <a:t>left/right/top/bottom</a:t>
            </a:r>
            <a:r>
              <a:rPr lang="zh-CN" altLang="en-US" sz="2200" dirty="0">
                <a:sym typeface="黑体" panose="02010609060101010101" charset="-122"/>
              </a:rPr>
              <a:t>）、具体数值或百分比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黑体" panose="02010609060101010101" charset="-122"/>
              </a:rPr>
              <a:t>            形状：放射渐变的形状，可以是圆形</a:t>
            </a:r>
            <a:r>
              <a:rPr lang="en-US" altLang="zh-CN" sz="2200" dirty="0">
                <a:sym typeface="黑体" panose="02010609060101010101" charset="-122"/>
              </a:rPr>
              <a:t>circle</a:t>
            </a:r>
            <a:r>
              <a:rPr lang="zh-CN" altLang="en-US" sz="2200" dirty="0">
                <a:sym typeface="黑体" panose="02010609060101010101" charset="-122"/>
              </a:rPr>
              <a:t>，也可以是椭圆</a:t>
            </a:r>
            <a:r>
              <a:rPr lang="en-US" altLang="zh-CN" sz="2200" dirty="0">
                <a:sym typeface="黑体" panose="02010609060101010101" charset="-122"/>
              </a:rPr>
              <a:t>ellipse</a:t>
            </a:r>
            <a:r>
              <a:rPr lang="zh-CN" altLang="en-US" sz="2200" dirty="0">
                <a:sym typeface="黑体" panose="02010609060101010101" charset="-122"/>
              </a:rPr>
              <a:t>，若没有给定参数，则为默认值：椭圆</a:t>
            </a:r>
            <a:r>
              <a:rPr lang="en-US" altLang="zh-CN" sz="2200" dirty="0">
                <a:sym typeface="黑体" panose="02010609060101010101" charset="-122"/>
              </a:rPr>
              <a:t>ellipse</a:t>
            </a:r>
            <a:r>
              <a:rPr lang="zh-CN" altLang="en-US" sz="2200" dirty="0">
                <a:sym typeface="黑体" panose="02010609060101010101" charset="-122"/>
              </a:rPr>
              <a:t>，</a:t>
            </a:r>
            <a:r>
              <a:rPr lang="zh-CN" altLang="en-US" sz="2200" dirty="0" smtClean="0">
                <a:sym typeface="黑体" panose="02010609060101010101" charset="-122"/>
              </a:rPr>
              <a:t>也可以直接设</a:t>
            </a:r>
            <a:r>
              <a:rPr lang="zh-CN" altLang="en-US" sz="2200" dirty="0">
                <a:sym typeface="黑体" panose="02010609060101010101" charset="-122"/>
              </a:rPr>
              <a:t>置半径大</a:t>
            </a:r>
            <a:r>
              <a:rPr lang="zh-CN" altLang="en-US" sz="2200" dirty="0" smtClean="0">
                <a:sym typeface="黑体" panose="02010609060101010101" charset="-122"/>
              </a:rPr>
              <a:t>小（两个值）（</a:t>
            </a:r>
            <a:r>
              <a:rPr lang="zh-CN" altLang="en-US" sz="2200" dirty="0">
                <a:sym typeface="黑体" panose="02010609060101010101" charset="-122"/>
              </a:rPr>
              <a:t>长度</a:t>
            </a:r>
            <a:r>
              <a:rPr lang="en-US" altLang="zh-CN" sz="2200" dirty="0">
                <a:sym typeface="黑体" panose="02010609060101010101" charset="-122"/>
              </a:rPr>
              <a:t>+</a:t>
            </a:r>
            <a:r>
              <a:rPr lang="zh-CN" altLang="en-US" sz="2200" dirty="0">
                <a:sym typeface="黑体" panose="02010609060101010101" charset="-122"/>
              </a:rPr>
              <a:t>单位）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黑体" panose="02010609060101010101" charset="-122"/>
              </a:rPr>
              <a:t>            </a:t>
            </a:r>
            <a:r>
              <a:rPr lang="zh-CN" altLang="en-US" sz="2200" dirty="0">
                <a:sym typeface="黑体" panose="02010609060101010101" charset="-122"/>
              </a:rPr>
              <a:t>大小：指定放射渐变的大小（范围），可以是具体数值或百分比，也可以是关键字（最近端、最近角、最远端、最远角、包含或覆盖）</a:t>
            </a:r>
            <a:endParaRPr lang="zh-CN" altLang="en-US" sz="2000" dirty="0">
              <a:solidFill>
                <a:srgbClr val="FF0000"/>
              </a:solidFill>
              <a:sym typeface="黑体" panose="02010609060101010101" charset="-122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52450" y="756920"/>
            <a:ext cx="8038465" cy="4291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>
                <a:sym typeface="黑体" panose="02010609060101010101" charset="-122"/>
              </a:rPr>
              <a:t>closest-side  </a:t>
            </a:r>
            <a:r>
              <a:rPr lang="zh-CN" altLang="en-US" sz="2200" dirty="0">
                <a:sym typeface="黑体" panose="02010609060101010101" charset="-122"/>
              </a:rPr>
              <a:t>表示放射渐变的半径：为圆心到距离圆心最近的边</a:t>
            </a:r>
            <a:r>
              <a:rPr lang="en-US" altLang="zh-CN" sz="2200" dirty="0">
                <a:sym typeface="黑体" panose="02010609060101010101" charset="-122"/>
              </a:rPr>
              <a:t>(contain)            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ym typeface="黑体" panose="02010609060101010101" charset="-122"/>
              </a:rPr>
              <a:t>closest-corner  </a:t>
            </a:r>
            <a:r>
              <a:rPr lang="zh-CN" altLang="en-US" sz="2200" dirty="0">
                <a:sym typeface="黑体" panose="02010609060101010101" charset="-122"/>
              </a:rPr>
              <a:t>表示放射渐变的半径：为圆心到距离圆心最近的角落（端点）</a:t>
            </a:r>
            <a:r>
              <a:rPr lang="en-US" altLang="zh-CN" sz="2200" dirty="0">
                <a:sym typeface="黑体" panose="02010609060101010101" charset="-122"/>
              </a:rPr>
              <a:t>              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ym typeface="黑体" panose="02010609060101010101" charset="-122"/>
              </a:rPr>
              <a:t>farthest-side  </a:t>
            </a:r>
            <a:r>
              <a:rPr lang="zh-CN" altLang="en-US" sz="2200" dirty="0">
                <a:sym typeface="黑体" panose="02010609060101010101" charset="-122"/>
              </a:rPr>
              <a:t>表示放射渐变的半径：为圆心到距离圆心最远的边</a:t>
            </a:r>
            <a:r>
              <a:rPr lang="en-US" altLang="zh-CN" sz="2200" dirty="0">
                <a:sym typeface="黑体" panose="02010609060101010101" charset="-122"/>
              </a:rPr>
              <a:t>    </a:t>
            </a:r>
            <a:endParaRPr lang="zh-CN" altLang="en-US" sz="22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err="1">
                <a:sym typeface="黑体" panose="02010609060101010101" charset="-122"/>
              </a:rPr>
              <a:t>farthest</a:t>
            </a:r>
            <a:r>
              <a:rPr lang="en-US" altLang="zh-CN" sz="2200" dirty="0">
                <a:sym typeface="黑体" panose="02010609060101010101" charset="-122"/>
              </a:rPr>
              <a:t>-corner  </a:t>
            </a:r>
            <a:r>
              <a:rPr lang="zh-CN" altLang="en-US" sz="2200" dirty="0">
                <a:sym typeface="黑体" panose="02010609060101010101" charset="-122"/>
              </a:rPr>
              <a:t>表示放射渐变的半径：为圆心到距离圆心最远的角落（端点</a:t>
            </a:r>
            <a:r>
              <a:rPr lang="en-US" altLang="zh-CN" sz="2200" dirty="0">
                <a:sym typeface="黑体" panose="02010609060101010101" charset="-122"/>
              </a:rPr>
              <a:t>)</a:t>
            </a:r>
            <a:r>
              <a:rPr lang="zh-CN" altLang="en-US" sz="2200" dirty="0">
                <a:sym typeface="黑体" panose="02010609060101010101" charset="-122"/>
              </a:rPr>
              <a:t>相当于</a:t>
            </a:r>
            <a:r>
              <a:rPr lang="en-US" altLang="zh-CN" sz="2200" dirty="0">
                <a:sym typeface="黑体" panose="02010609060101010101" charset="-122"/>
              </a:rPr>
              <a:t>cover  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注意：火狐只支持关键字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627380" y="594995"/>
            <a:ext cx="7889875" cy="5815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添加浏览器前缀：</a:t>
            </a: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黑体" panose="02010609060101010101" charset="-122"/>
              </a:rPr>
              <a:t>FireFoxe</a:t>
            </a:r>
            <a:r>
              <a:rPr lang="zh-CN" altLang="en-US" sz="2200">
                <a:sym typeface="黑体" panose="02010609060101010101" charset="-122"/>
              </a:rPr>
              <a:t>火狐浏览器</a:t>
            </a: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黑体" panose="02010609060101010101" charset="-122"/>
              </a:rPr>
              <a:t>      属性：</a:t>
            </a:r>
            <a:r>
              <a:rPr lang="en-US" altLang="zh-CN" sz="2200">
                <a:sym typeface="黑体" panose="02010609060101010101" charset="-122"/>
              </a:rPr>
              <a:t>-moz-radial-gradient();</a:t>
            </a:r>
            <a:endParaRPr lang="en-US" altLang="zh-CN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黑体" panose="02010609060101010101" charset="-122"/>
              </a:rPr>
              <a:t>chrome</a:t>
            </a:r>
            <a:r>
              <a:rPr lang="zh-CN" altLang="en-US" sz="2200">
                <a:sym typeface="黑体" panose="02010609060101010101" charset="-122"/>
              </a:rPr>
              <a:t>谷歌浏览器和</a:t>
            </a:r>
            <a:r>
              <a:rPr lang="en-US" altLang="zh-CN" sz="2200">
                <a:sym typeface="黑体" panose="02010609060101010101" charset="-122"/>
              </a:rPr>
              <a:t>safari</a:t>
            </a:r>
            <a:r>
              <a:rPr lang="zh-CN" altLang="en-US" sz="2200">
                <a:sym typeface="黑体" panose="02010609060101010101" charset="-122"/>
              </a:rPr>
              <a:t>苹果浏览器</a:t>
            </a:r>
            <a:endParaRPr lang="en-US" altLang="zh-CN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黑体" panose="02010609060101010101" charset="-122"/>
              </a:rPr>
              <a:t>    属性：</a:t>
            </a:r>
            <a:r>
              <a:rPr lang="en-US" altLang="zh-CN" sz="2200">
                <a:sym typeface="黑体" panose="02010609060101010101" charset="-122"/>
              </a:rPr>
              <a:t>-webkit-radial-gradient();</a:t>
            </a:r>
            <a:endParaRPr lang="en-US" altLang="zh-CN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黑体" panose="02010609060101010101" charset="-122"/>
              </a:rPr>
              <a:t>    </a:t>
            </a:r>
            <a:r>
              <a:rPr lang="zh-CN" altLang="en-US" sz="2200">
                <a:sym typeface="黑体" panose="02010609060101010101" charset="-122"/>
              </a:rPr>
              <a:t>或者设置 </a:t>
            </a:r>
            <a:r>
              <a:rPr lang="en-US" altLang="zh-CN" sz="2200">
                <a:sym typeface="黑体" panose="02010609060101010101" charset="-122"/>
              </a:rPr>
              <a:t>-webkit-gradient(radial,</a:t>
            </a:r>
            <a:r>
              <a:rPr lang="zh-CN" altLang="en-US" sz="2200">
                <a:sym typeface="黑体" panose="02010609060101010101" charset="-122"/>
              </a:rPr>
              <a:t>开始位置，开始位置的半径，终止位置，终止位置的半径，</a:t>
            </a:r>
            <a:r>
              <a:rPr lang="en-US" altLang="zh-CN" sz="2200">
                <a:sym typeface="黑体" panose="02010609060101010101" charset="-122"/>
              </a:rPr>
              <a:t>from(</a:t>
            </a:r>
            <a:r>
              <a:rPr lang="zh-CN" altLang="en-US" sz="2200">
                <a:sym typeface="黑体" panose="02010609060101010101" charset="-122"/>
              </a:rPr>
              <a:t>开始颜色</a:t>
            </a:r>
            <a:r>
              <a:rPr lang="en-US" altLang="zh-CN" sz="2200">
                <a:sym typeface="黑体" panose="02010609060101010101" charset="-122"/>
              </a:rPr>
              <a:t>),to(</a:t>
            </a:r>
            <a:r>
              <a:rPr lang="zh-CN" altLang="en-US" sz="2200">
                <a:sym typeface="黑体" panose="02010609060101010101" charset="-122"/>
              </a:rPr>
              <a:t>结束颜色</a:t>
            </a:r>
            <a:r>
              <a:rPr lang="en-US" altLang="zh-CN" sz="2200">
                <a:sym typeface="黑体" panose="02010609060101010101" charset="-122"/>
              </a:rPr>
              <a:t>));</a:t>
            </a:r>
            <a:endParaRPr lang="en-US" altLang="zh-CN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黑体" panose="02010609060101010101" charset="-122"/>
              </a:rPr>
              <a:t>Opera</a:t>
            </a:r>
            <a:r>
              <a:rPr lang="zh-CN" altLang="en-US" sz="2200">
                <a:sym typeface="黑体" panose="02010609060101010101" charset="-122"/>
              </a:rPr>
              <a:t>欧朋浏览器</a:t>
            </a: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黑体" panose="02010609060101010101" charset="-122"/>
              </a:rPr>
              <a:t>    </a:t>
            </a:r>
            <a:r>
              <a:rPr lang="zh-CN" altLang="en-US" sz="2200">
                <a:sym typeface="黑体" panose="02010609060101010101" charset="-122"/>
              </a:rPr>
              <a:t>属性：</a:t>
            </a:r>
            <a:r>
              <a:rPr lang="en-US" altLang="zh-CN" sz="2200">
                <a:sym typeface="黑体" panose="02010609060101010101" charset="-122"/>
              </a:rPr>
              <a:t>-o-radial-gradient();</a:t>
            </a:r>
            <a:endParaRPr lang="en-US" altLang="zh-CN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>
                <a:sym typeface="黑体" panose="02010609060101010101" charset="-122"/>
              </a:rPr>
              <a:t>IE</a:t>
            </a:r>
            <a:r>
              <a:rPr lang="zh-CN" altLang="en-US" sz="2200">
                <a:sym typeface="黑体" panose="02010609060101010101" charset="-122"/>
              </a:rPr>
              <a:t>浏览器</a:t>
            </a:r>
            <a:endParaRPr lang="zh-CN" altLang="en-US" sz="220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ym typeface="黑体" panose="02010609060101010101" charset="-122"/>
              </a:rPr>
              <a:t>    属性：</a:t>
            </a:r>
            <a:r>
              <a:rPr lang="en-US" altLang="zh-CN" sz="2200">
                <a:sym typeface="黑体" panose="02010609060101010101" charset="-122"/>
              </a:rPr>
              <a:t>-ms-radial-gradient();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699135" y="738505"/>
            <a:ext cx="7745730" cy="5028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颜色设置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rgba()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          red  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红  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0~255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g         green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绿  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0~255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b         blue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蓝  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0~255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a         alpha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透明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0~1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思考？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）如何实现背景透明，内容不透明的效果？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）如何实现背景不透明，内容透明的效果？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）如何实现背景不透明，边框透明？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578485" y="533400"/>
            <a:ext cx="8294370" cy="55949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7.</a:t>
            </a:r>
            <a:r>
              <a:rPr lang="en-US" altLang="zh-CN" sz="2400" dirty="0">
                <a:sym typeface="黑体" panose="02010609060101010101" charset="-122"/>
              </a:rPr>
              <a:t>@font-face</a:t>
            </a:r>
            <a:endParaRPr lang="en-US" altLang="zh-CN" sz="2400" dirty="0"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zh-CN" altLang="en-US" sz="2200" dirty="0">
                <a:sym typeface="+mn-ea"/>
              </a:rPr>
              <a:t>嵌入字体，</a:t>
            </a:r>
            <a:r>
              <a:rPr lang="en-US" altLang="zh-CN" sz="2200" dirty="0">
                <a:sym typeface="黑体" panose="02010609060101010101" charset="-122"/>
              </a:rPr>
              <a:t>@font-face</a:t>
            </a:r>
            <a:r>
              <a:rPr lang="zh-CN" altLang="en-US" sz="2200" dirty="0">
                <a:sym typeface="黑体" panose="02010609060101010101" charset="-122"/>
              </a:rPr>
              <a:t>属性可以将服务器的字体嵌入到浏览器中，让网页能够使用该字体，若客户端已经有名称相同的字体，将以嵌入的字体替换</a:t>
            </a:r>
            <a:endParaRPr lang="zh-CN" altLang="en-US" sz="2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用法：</a:t>
            </a: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@font-face{</a:t>
            </a:r>
            <a:endParaRPr lang="zh-CN" altLang="en-US" sz="2200" dirty="0">
              <a:solidFill>
                <a:schemeClr val="tx1"/>
              </a:solidFill>
              <a:sym typeface="黑体" panose="02010609060101010101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黑体" panose="02010609060101010101" charset="-122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font-</a:t>
            </a:r>
            <a:r>
              <a:rPr lang="en-US" altLang="zh-CN" sz="2200" dirty="0" err="1">
                <a:solidFill>
                  <a:schemeClr val="tx1"/>
                </a:solidFill>
                <a:sym typeface="+mn-ea"/>
              </a:rPr>
              <a:t>family:name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sz="2200" dirty="0" err="1">
                <a:solidFill>
                  <a:schemeClr val="tx1"/>
                </a:solidFill>
                <a:sym typeface="+mn-ea"/>
              </a:rPr>
              <a:t>src:url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("fonts/Fontin_Sans_B_45b.otf")  format("</a:t>
            </a:r>
            <a:r>
              <a:rPr lang="en-US" altLang="zh-CN" sz="2200" dirty="0" err="1">
                <a:solidFill>
                  <a:schemeClr val="tx1"/>
                </a:solidFill>
                <a:sym typeface="+mn-ea"/>
              </a:rPr>
              <a:t>opentype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");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}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最后利用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{font-</a:t>
            </a:r>
            <a:r>
              <a:rPr lang="en-US" altLang="zh-CN" sz="2200" dirty="0" err="1">
                <a:solidFill>
                  <a:schemeClr val="tx1"/>
                </a:solidFill>
                <a:sym typeface="+mn-ea"/>
              </a:rPr>
              <a:t>family:name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}来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使用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504825" y="558165"/>
            <a:ext cx="8294370" cy="55949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chemeClr val="tx1"/>
                </a:solidFill>
                <a:sym typeface="+mn-ea"/>
              </a:rPr>
              <a:t>说明：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   ①name用来声明使用服务端的字体。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   ②format用来声明字体文件的格式，可以省略文件格式的声明而单独使用src属性值。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字体文件的格式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504825" y="3585845"/>
          <a:ext cx="84042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160"/>
                <a:gridCol w="1857375"/>
                <a:gridCol w="3107690"/>
              </a:tblGrid>
              <a:tr h="381000"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sym typeface="+mn-ea"/>
                        </a:rPr>
                        <a:t>字体类型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sym typeface="+mn-ea"/>
                        </a:rPr>
                        <a:t>文件扩展名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sym typeface="+mn-ea"/>
                        </a:rPr>
                        <a:t>format属性值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sym typeface="+mn-ea"/>
                        </a:rPr>
                        <a:t>True Type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sym typeface="+mn-ea"/>
                        </a:rPr>
                        <a:t>.ttf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sym typeface="+mn-ea"/>
                        </a:rPr>
                        <a:t>truetype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sym typeface="+mn-ea"/>
                        </a:rPr>
                        <a:t>Open Type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sym typeface="+mn-ea"/>
                        </a:rPr>
                        <a:t>.ttf.otf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sym typeface="+mn-ea"/>
                        </a:rPr>
                        <a:t>opentype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sym typeface="+mn-ea"/>
                        </a:rPr>
                        <a:t>Embedded Open Type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sym typeface="+mn-ea"/>
                        </a:rPr>
                        <a:t>.eot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sym typeface="+mn-ea"/>
                        </a:rPr>
                        <a:t>embedded-opentype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sym typeface="+mn-ea"/>
                        </a:rPr>
                        <a:t>Web Open Font Format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sym typeface="+mn-ea"/>
                        </a:rPr>
                        <a:t>.woff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sym typeface="+mn-ea"/>
                        </a:rPr>
                        <a:t>woff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504825" y="558165"/>
            <a:ext cx="8294370" cy="55949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注意：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在IE中使用时，只能使用微软自带的Embedded OpenType字体文件，扩展名为.eot，同时不需要使用format属性值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例如：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@font-face {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font-family:font1;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src: url("fonts/Fontin_Sans_B_45b.otf");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}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p{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font-family: font1;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2655" y="942340"/>
            <a:ext cx="73933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课后练习：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）利用线性渐变实现光标划过背景的效果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）实现文字高亮划过效果</a:t>
            </a:r>
            <a:endParaRPr lang="zh-CN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895" y="918210"/>
            <a:ext cx="77495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/>
              <a:t>思考？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       </a:t>
            </a:r>
            <a:r>
              <a:rPr lang="en-US" altLang="zh-CN" sz="2200"/>
              <a:t>rgba()</a:t>
            </a:r>
            <a:r>
              <a:rPr lang="zh-CN" altLang="en-US" sz="2200"/>
              <a:t>和</a:t>
            </a:r>
            <a:r>
              <a:rPr lang="en-US" altLang="zh-CN" sz="2200"/>
              <a:t>opacity</a:t>
            </a:r>
            <a:r>
              <a:rPr lang="zh-CN" altLang="en-US" sz="2200"/>
              <a:t>的区别？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       rgba()和 opacity 都能实现透明效果，但最大的不同是 opacity 作用于元素，以及元素内的所有内容的透明度，而 rgba()只作用于元素的颜色或其背景色。（设置 rgba 透明的元素的子元素不会继承透明效果！）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36245" y="387350"/>
            <a:ext cx="8465185" cy="6083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400" dirty="0">
                <a:sym typeface="+mn-ea"/>
              </a:rPr>
              <a:t>文字阴影  </a:t>
            </a:r>
            <a:r>
              <a:rPr lang="en-US" altLang="zh-CN" sz="2400" dirty="0">
                <a:sym typeface="+mn-ea"/>
              </a:rPr>
              <a:t>text-shadow:x y blur color;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参数说明：     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x 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横向的偏移量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y 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纵向的偏移量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blur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偏移距离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color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阴影颜色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用法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：简单的文字阴影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例如：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text-shadow:5px -5px 10px red;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用法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：阴影叠加（参数可以写多组，每组之间用逗号隔开）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例如：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text-shadow:5px -5px 10px red,-2px 3px 5px green;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说明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先渲染后面的再渲染前面的，（建议文字阴影不要添加太多层不然会造成页面卡顿）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73075" y="718185"/>
            <a:ext cx="8465185" cy="54838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课堂练习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）利用文字阴影实现浮雕效果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）利用文字阴影实现层叠效果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）利用文字阴影实现文字模糊的效果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5910" y="1866900"/>
            <a:ext cx="2362200" cy="771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5910" y="3291840"/>
            <a:ext cx="2362200" cy="775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8465" y="5029200"/>
            <a:ext cx="2411095" cy="709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73075" y="718185"/>
            <a:ext cx="8465185" cy="5814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其他效果：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效果：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44880" y="1313180"/>
            <a:ext cx="7253605" cy="2385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4020" y="3870325"/>
            <a:ext cx="2055495" cy="2526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47040" y="782955"/>
            <a:ext cx="8465185" cy="431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3</a:t>
            </a:r>
            <a:r>
              <a:rPr lang="zh-CN" altLang="en-US" sz="2200" dirty="0">
                <a:sym typeface="+mn-ea"/>
              </a:rPr>
              <a:t>.圆角 </a:t>
            </a:r>
            <a:r>
              <a:rPr lang="en-US" altLang="zh-CN" sz="2200" dirty="0">
                <a:sym typeface="+mn-ea"/>
              </a:rPr>
              <a:t>border-radius</a:t>
            </a:r>
            <a:endParaRPr lang="en-US" altLang="zh-CN" sz="2200" dirty="0"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浏览器支持情况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55955" y="2005330"/>
          <a:ext cx="804672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0"/>
                <a:gridCol w="4023360"/>
              </a:tblGrid>
              <a:tr h="548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浏览器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属性名称</a:t>
                      </a: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92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IE9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border-radius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IE8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/>
                        <a:t>----------</a:t>
                      </a:r>
                      <a:endParaRPr lang="en-US" altLang="zh-CN" sz="1800"/>
                    </a:p>
                  </a:txBody>
                  <a:tcPr/>
                </a:tc>
              </a:tr>
              <a:tr h="5492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FireFox4+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border-radius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Chrome11+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border-radius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5492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Safari5+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border-radius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Opera11+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border-radius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47040" y="782955"/>
            <a:ext cx="8465185" cy="431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ym typeface="+mn-ea"/>
              </a:rPr>
              <a:t>3</a:t>
            </a:r>
            <a:r>
              <a:rPr lang="zh-CN" altLang="en-US" sz="2200" dirty="0">
                <a:sym typeface="+mn-ea"/>
              </a:rPr>
              <a:t>.圆角 </a:t>
            </a:r>
            <a:r>
              <a:rPr lang="en-US" altLang="zh-CN" sz="2200" dirty="0">
                <a:sym typeface="+mn-ea"/>
              </a:rPr>
              <a:t>border-radius</a:t>
            </a:r>
            <a:endParaRPr lang="en-US" altLang="zh-CN" sz="2200" dirty="0"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border-radius: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一个值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;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（四角都相同）</a:t>
            </a:r>
            <a:endParaRPr lang="zh-CN" altLang="en-US" sz="2200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属性值说明：弧度半径    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例如：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border-radius:20px;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border-radius: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两个值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;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（对角相同）</a:t>
            </a:r>
            <a:endParaRPr lang="zh-CN" altLang="en-US" sz="2200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属性值说明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: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         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第一个值：左上角和右下角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               第二个值：右上角和左下角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例如：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border-radius:20px 40px;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841490" y="1260475"/>
            <a:ext cx="1337945" cy="1282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3410" y="5099685"/>
            <a:ext cx="1057275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ags/tag3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1_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6165</Words>
  <Application>WPS 演示</Application>
  <PresentationFormat>全屏显示(4:3)</PresentationFormat>
  <Paragraphs>373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1_默认设计模板_2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建设</cp:lastModifiedBy>
  <cp:revision>4058</cp:revision>
  <dcterms:created xsi:type="dcterms:W3CDTF">2009-05-11T03:02:00Z</dcterms:created>
  <dcterms:modified xsi:type="dcterms:W3CDTF">2020-07-24T02:50:00Z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