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389" r:id="rId3"/>
    <p:sldId id="823" r:id="rId4"/>
    <p:sldId id="923" r:id="rId5"/>
    <p:sldId id="956" r:id="rId6"/>
    <p:sldId id="940" r:id="rId7"/>
    <p:sldId id="941" r:id="rId8"/>
    <p:sldId id="797" r:id="rId9"/>
    <p:sldId id="957" r:id="rId10"/>
    <p:sldId id="925" r:id="rId11"/>
    <p:sldId id="958" r:id="rId12"/>
    <p:sldId id="1003" r:id="rId13"/>
    <p:sldId id="1004" r:id="rId14"/>
    <p:sldId id="959" r:id="rId15"/>
    <p:sldId id="839" r:id="rId16"/>
    <p:sldId id="984" r:id="rId17"/>
    <p:sldId id="927" r:id="rId18"/>
    <p:sldId id="901" r:id="rId19"/>
    <p:sldId id="877" r:id="rId20"/>
    <p:sldId id="1005" r:id="rId21"/>
    <p:sldId id="942" r:id="rId22"/>
    <p:sldId id="982" r:id="rId23"/>
    <p:sldId id="336" r:id="rId24"/>
  </p:sldIdLst>
  <p:sldSz cx="9144000" cy="6858000" type="screen4x3"/>
  <p:notesSz cx="7099300" cy="10234295"/>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58" d="100"/>
          <a:sy n="58" d="100"/>
        </p:scale>
        <p:origin x="-744" y="-84"/>
      </p:cViewPr>
      <p:guideLst>
        <p:guide orient="horz" pos="2159"/>
        <p:guide pos="2872"/>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2"/>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2" name="空心弧 14" descr="#wm#_9_34_*Z"/>
            <p:cNvSpPr/>
            <p:nvPr>
              <p:custDataLst>
                <p:tags r:id="rId3"/>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fld id="{104272F7-5B41-43E8-8FB5-2B6A53E2D44C}" type="datetimeFigureOut">
              <a:rPr lang="zh-CN" altLang="en-US" smtClean="0"/>
            </a:fld>
            <a:endParaRPr lang="zh-CN" alt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endParaRPr lang="zh-CN" alt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charset="-122"/>
              </a:defRPr>
            </a:lvl1pPr>
          </a:lstStyle>
          <a:p>
            <a:fld id="{6B379BE6-C539-450B-BBDC-F24606B38D93}" type="slidenum">
              <a:rPr lang="zh-CN" altLang="en-US" smtClean="0"/>
            </a:fld>
            <a:endParaRPr lang="zh-CN" altLang="en-US"/>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lstStyle/>
          <a:p>
            <a:r>
              <a:rPr lang="en-US" sz="2800"/>
              <a:t>CSS3</a:t>
            </a:r>
            <a:endParaRPr 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26745" y="686435"/>
            <a:ext cx="7889875" cy="54844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ym typeface="微软雅黑" panose="020B0503020204020204" charset="-122"/>
              </a:rPr>
              <a:t>2.CSS3</a:t>
            </a:r>
            <a:r>
              <a:rPr lang="zh-CN" altLang="en-US" sz="2200" dirty="0">
                <a:sym typeface="微软雅黑" panose="020B0503020204020204" charset="-122"/>
              </a:rPr>
              <a:t>媒体查询</a:t>
            </a:r>
            <a:endParaRPr lang="zh-CN" altLang="en-US" sz="2200" dirty="0">
              <a:sym typeface="微软雅黑" panose="020B0503020204020204" charset="-122"/>
            </a:endParaRPr>
          </a:p>
          <a:p>
            <a:pPr marL="0" indent="0">
              <a:lnSpc>
                <a:spcPct val="150000"/>
              </a:lnSpc>
              <a:spcBef>
                <a:spcPts val="0"/>
              </a:spcBef>
              <a:buNone/>
            </a:pPr>
            <a:r>
              <a:rPr lang="zh-CN" altLang="en-US" sz="2200" dirty="0">
                <a:sym typeface="微软雅黑" panose="020B0503020204020204" charset="-122"/>
              </a:rPr>
              <a:t>（</a:t>
            </a:r>
            <a:r>
              <a:rPr lang="en-US" altLang="zh-CN" sz="2200" dirty="0">
                <a:sym typeface="微软雅黑" panose="020B0503020204020204" charset="-122"/>
              </a:rPr>
              <a:t>1</a:t>
            </a:r>
            <a:r>
              <a:rPr lang="zh-CN" altLang="en-US" sz="2200" dirty="0">
                <a:sym typeface="微软雅黑" panose="020B0503020204020204" charset="-122"/>
              </a:rPr>
              <a:t>）概念：</a:t>
            </a:r>
            <a:r>
              <a:rPr lang="zh-CN" altLang="en-US" sz="2200">
                <a:sym typeface="微软雅黑" panose="020B0503020204020204" charset="-122"/>
              </a:rPr>
              <a:t>R</a:t>
            </a:r>
            <a:r>
              <a:rPr lang="zh-CN" altLang="en-US" sz="2200">
                <a:sym typeface="+mn-ea"/>
              </a:rPr>
              <a:t>esponsive Web Design是一种针对任意设备对网页内容进行“完美”布局的一种显示机制，简言之，是一个网站能够兼容多个终端——而不是为每个终端做一个特定的版本，命名为响应式网站设计。</a:t>
            </a:r>
            <a:endParaRPr lang="zh-CN" altLang="en-US" sz="2200">
              <a:sym typeface="微软雅黑" panose="020B0503020204020204" charset="-122"/>
            </a:endParaRPr>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2</a:t>
            </a:r>
            <a:r>
              <a:rPr lang="zh-CN" altLang="en-US" sz="2200" dirty="0">
                <a:solidFill>
                  <a:schemeClr val="tx1"/>
                </a:solidFill>
                <a:sym typeface="黑体" panose="02010609060101010101" charset="-122"/>
              </a:rPr>
              <a:t>）作用：</a:t>
            </a:r>
            <a:r>
              <a:rPr lang="zh-CN" altLang="en-US" sz="2200">
                <a:sym typeface="+mn-ea"/>
              </a:rPr>
              <a:t>允许我们在不改变网页内容的情况下，根据浏览器窗口的大小来选择一种页面的布局以精确的适应不同的设备，从而改善用户体验</a:t>
            </a:r>
            <a:endParaRPr lang="zh-CN" altLang="en-US" sz="2200">
              <a:sym typeface="+mn-ea"/>
            </a:endParaRPr>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3</a:t>
            </a:r>
            <a:r>
              <a:rPr lang="zh-CN" altLang="en-US" sz="2200" dirty="0">
                <a:solidFill>
                  <a:schemeClr val="tx1"/>
                </a:solidFill>
                <a:sym typeface="黑体" panose="02010609060101010101" charset="-122"/>
              </a:rPr>
              <a:t>）用法：</a:t>
            </a:r>
            <a:r>
              <a:rPr lang="en-US" altLang="zh-CN" sz="2200">
                <a:sym typeface="+mn-ea"/>
              </a:rPr>
              <a:t>CSS3</a:t>
            </a:r>
            <a:r>
              <a:rPr lang="zh-CN" altLang="en-US" sz="2200">
                <a:sym typeface="+mn-ea"/>
              </a:rPr>
              <a:t>中加入</a:t>
            </a:r>
            <a:r>
              <a:rPr lang="en-US" altLang="zh-CN" sz="2200">
                <a:sym typeface="+mn-ea"/>
              </a:rPr>
              <a:t>Media Queries</a:t>
            </a:r>
            <a:r>
              <a:rPr lang="zh-CN" altLang="en-US" sz="2200">
                <a:sym typeface="+mn-ea"/>
              </a:rPr>
              <a:t>模块，该模块含有多媒体查询</a:t>
            </a:r>
            <a:r>
              <a:rPr lang="en-US" altLang="zh-CN" sz="2200">
                <a:sym typeface="+mn-ea"/>
              </a:rPr>
              <a:t>(media query)</a:t>
            </a:r>
            <a:r>
              <a:rPr lang="zh-CN" altLang="en-US" sz="2200">
                <a:sym typeface="+mn-ea"/>
              </a:rPr>
              <a:t>表达式，用以指定媒体类型，然后根据媒体类型来选择使用样式</a:t>
            </a:r>
            <a:endParaRPr lang="zh-CN" altLang="en-US" sz="2200"/>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74345" y="441960"/>
            <a:ext cx="8195310" cy="59740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t>（</a:t>
            </a:r>
            <a:r>
              <a:rPr lang="en-US" altLang="zh-CN" sz="2200"/>
              <a:t>4</a:t>
            </a:r>
            <a:r>
              <a:rPr lang="zh-CN" altLang="en-US" sz="2200"/>
              <a:t>）优势</a:t>
            </a:r>
            <a:endParaRPr lang="zh-CN" altLang="en-US" sz="2200"/>
          </a:p>
          <a:p>
            <a:pPr marL="0" indent="0">
              <a:lnSpc>
                <a:spcPct val="150000"/>
              </a:lnSpc>
              <a:buNone/>
            </a:pPr>
            <a:r>
              <a:rPr lang="zh-CN" altLang="en-US" sz="2200" dirty="0">
                <a:latin typeface="微软雅黑" panose="020B0503020204020204" charset="-122"/>
                <a:ea typeface="微软雅黑" panose="020B0503020204020204" charset="-122"/>
                <a:sym typeface="+mn-ea"/>
              </a:rPr>
              <a:t>      </a:t>
            </a:r>
            <a:r>
              <a:rPr lang="zh-CN" altLang="en-US" sz="2200">
                <a:sym typeface="+mn-ea"/>
              </a:rPr>
              <a:t> ①多终端视觉和操作体验非常风格统一</a:t>
            </a:r>
            <a:endParaRPr lang="zh-CN" altLang="en-US" sz="2200"/>
          </a:p>
          <a:p>
            <a:pPr marL="0" indent="0">
              <a:lnSpc>
                <a:spcPct val="150000"/>
              </a:lnSpc>
              <a:buNone/>
            </a:pPr>
            <a:r>
              <a:rPr lang="zh-CN" altLang="en-US" sz="2200">
                <a:sym typeface="+mn-ea"/>
              </a:rPr>
              <a:t>       ②兼容当前及未来新设备</a:t>
            </a:r>
            <a:endParaRPr lang="zh-CN" altLang="en-US" sz="2200"/>
          </a:p>
          <a:p>
            <a:pPr marL="0" indent="0">
              <a:lnSpc>
                <a:spcPct val="150000"/>
              </a:lnSpc>
              <a:buNone/>
            </a:pPr>
            <a:r>
              <a:rPr lang="zh-CN" altLang="en-US" sz="2200">
                <a:sym typeface="+mn-ea"/>
              </a:rPr>
              <a:t>       ③响应式web设计中的大部分技术可以用在WebApp开发中</a:t>
            </a:r>
            <a:endParaRPr lang="zh-CN" altLang="en-US" sz="2200"/>
          </a:p>
          <a:p>
            <a:pPr marL="0" indent="0">
              <a:lnSpc>
                <a:spcPct val="150000"/>
              </a:lnSpc>
              <a:buNone/>
            </a:pPr>
            <a:r>
              <a:rPr lang="zh-CN" altLang="en-US" sz="2200">
                <a:sym typeface="+mn-ea"/>
              </a:rPr>
              <a:t>       ④节约了开发成本，维护成本也降低很多</a:t>
            </a:r>
            <a:endParaRPr lang="zh-CN" altLang="en-US" sz="2200"/>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5</a:t>
            </a:r>
            <a:r>
              <a:rPr lang="zh-CN" altLang="en-US" sz="2200" dirty="0">
                <a:solidFill>
                  <a:schemeClr val="tx1"/>
                </a:solidFill>
                <a:sym typeface="黑体" panose="02010609060101010101" charset="-122"/>
              </a:rPr>
              <a:t>）不足</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       ①</a:t>
            </a:r>
            <a:r>
              <a:rPr lang="zh-CN" altLang="en-US" sz="2200">
                <a:sym typeface="+mn-ea"/>
              </a:rPr>
              <a:t>兼容性：低版本浏览器兼容性有问题</a:t>
            </a:r>
            <a:endParaRPr lang="zh-CN" altLang="en-US" sz="2200">
              <a:sym typeface="+mn-ea"/>
            </a:endParaRPr>
          </a:p>
          <a:p>
            <a:pPr marL="0" indent="0">
              <a:lnSpc>
                <a:spcPct val="150000"/>
              </a:lnSpc>
              <a:buNone/>
            </a:pPr>
            <a:r>
              <a:rPr lang="zh-CN" altLang="en-US" sz="2200">
                <a:solidFill>
                  <a:schemeClr val="tx1"/>
                </a:solidFill>
                <a:sym typeface="黑体" panose="02010609060101010101" charset="-122"/>
              </a:rPr>
              <a:t>       ②</a:t>
            </a:r>
            <a:r>
              <a:rPr lang="zh-CN" altLang="en-US" sz="2200">
                <a:sym typeface="+mn-ea"/>
              </a:rPr>
              <a:t>移动带宽流量：相比较手机定制网站，流量稍大，但比较加载一个完整pc端网站显然是小得多</a:t>
            </a:r>
            <a:endParaRPr lang="zh-CN" altLang="en-US" sz="2200"/>
          </a:p>
          <a:p>
            <a:pPr marL="0" indent="0">
              <a:lnSpc>
                <a:spcPct val="150000"/>
              </a:lnSpc>
              <a:buNone/>
            </a:pPr>
            <a:r>
              <a:rPr lang="zh-CN" altLang="en-US" sz="2200">
                <a:solidFill>
                  <a:schemeClr val="tx1"/>
                </a:solidFill>
                <a:sym typeface="黑体" panose="02010609060101010101" charset="-122"/>
              </a:rPr>
              <a:t>       ③</a:t>
            </a:r>
            <a:r>
              <a:rPr lang="zh-CN" altLang="en-US" sz="2200">
                <a:sym typeface="+mn-ea"/>
              </a:rPr>
              <a:t>代码累赘，会出现隐藏无用的元素，加载时间加长兼容各种设备工作量大</a:t>
            </a:r>
            <a:endParaRPr lang="zh-CN" altLang="en-US" sz="2200"/>
          </a:p>
          <a:p>
            <a:pPr marL="0" indent="0">
              <a:lnSpc>
                <a:spcPct val="150000"/>
              </a:lnSpc>
              <a:spcBef>
                <a:spcPts val="0"/>
              </a:spcBef>
              <a:buNone/>
            </a:pPr>
            <a:endParaRPr lang="zh-CN" altLang="en-US" sz="2200">
              <a:solidFill>
                <a:schemeClr val="tx1"/>
              </a:solidFill>
              <a:sym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74345" y="441960"/>
            <a:ext cx="8195310" cy="59740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t>（</a:t>
            </a:r>
            <a:r>
              <a:rPr lang="en-US" altLang="zh-CN" sz="2200"/>
              <a:t>4</a:t>
            </a:r>
            <a:r>
              <a:rPr lang="zh-CN" altLang="en-US" sz="2200"/>
              <a:t>）优势</a:t>
            </a:r>
            <a:endParaRPr lang="zh-CN" altLang="en-US" sz="2200"/>
          </a:p>
          <a:p>
            <a:pPr marL="0" indent="0">
              <a:lnSpc>
                <a:spcPct val="150000"/>
              </a:lnSpc>
              <a:buNone/>
            </a:pPr>
            <a:r>
              <a:rPr lang="zh-CN" altLang="en-US" sz="2200" dirty="0">
                <a:latin typeface="微软雅黑" panose="020B0503020204020204" charset="-122"/>
                <a:ea typeface="微软雅黑" panose="020B0503020204020204" charset="-122"/>
                <a:sym typeface="+mn-ea"/>
              </a:rPr>
              <a:t>      </a:t>
            </a:r>
            <a:r>
              <a:rPr lang="zh-CN" altLang="en-US" sz="2200">
                <a:sym typeface="+mn-ea"/>
              </a:rPr>
              <a:t> ①多终端视觉和操作体验非常风格统一</a:t>
            </a:r>
            <a:endParaRPr lang="zh-CN" altLang="en-US" sz="2200"/>
          </a:p>
          <a:p>
            <a:pPr marL="0" indent="0">
              <a:lnSpc>
                <a:spcPct val="150000"/>
              </a:lnSpc>
              <a:buNone/>
            </a:pPr>
            <a:r>
              <a:rPr lang="zh-CN" altLang="en-US" sz="2200">
                <a:sym typeface="+mn-ea"/>
              </a:rPr>
              <a:t>       ②兼容当前及未来新设备</a:t>
            </a:r>
            <a:endParaRPr lang="zh-CN" altLang="en-US" sz="2200"/>
          </a:p>
          <a:p>
            <a:pPr marL="0" indent="0">
              <a:lnSpc>
                <a:spcPct val="150000"/>
              </a:lnSpc>
              <a:buNone/>
            </a:pPr>
            <a:r>
              <a:rPr lang="zh-CN" altLang="en-US" sz="2200">
                <a:sym typeface="+mn-ea"/>
              </a:rPr>
              <a:t>       ③响应式web设计中的大部分技术可以用在WebApp开发中</a:t>
            </a:r>
            <a:endParaRPr lang="zh-CN" altLang="en-US" sz="2200"/>
          </a:p>
          <a:p>
            <a:pPr marL="0" indent="0">
              <a:lnSpc>
                <a:spcPct val="150000"/>
              </a:lnSpc>
              <a:buNone/>
            </a:pPr>
            <a:r>
              <a:rPr lang="zh-CN" altLang="en-US" sz="2200">
                <a:sym typeface="+mn-ea"/>
              </a:rPr>
              <a:t>       ④节约了开发成本，维护成本也降低很多</a:t>
            </a:r>
            <a:endParaRPr lang="zh-CN" altLang="en-US" sz="2200"/>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5</a:t>
            </a:r>
            <a:r>
              <a:rPr lang="zh-CN" altLang="en-US" sz="2200" dirty="0">
                <a:solidFill>
                  <a:schemeClr val="tx1"/>
                </a:solidFill>
                <a:sym typeface="黑体" panose="02010609060101010101" charset="-122"/>
              </a:rPr>
              <a:t>）不足</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       ①</a:t>
            </a:r>
            <a:r>
              <a:rPr lang="zh-CN" altLang="en-US" sz="2200">
                <a:sym typeface="+mn-ea"/>
              </a:rPr>
              <a:t>兼容性：低版本浏览器兼容性有问题</a:t>
            </a:r>
            <a:endParaRPr lang="zh-CN" altLang="en-US" sz="2200">
              <a:sym typeface="+mn-ea"/>
            </a:endParaRPr>
          </a:p>
          <a:p>
            <a:pPr marL="0" indent="0">
              <a:lnSpc>
                <a:spcPct val="150000"/>
              </a:lnSpc>
              <a:buNone/>
            </a:pPr>
            <a:r>
              <a:rPr lang="zh-CN" altLang="en-US" sz="2200">
                <a:solidFill>
                  <a:schemeClr val="tx1"/>
                </a:solidFill>
                <a:sym typeface="黑体" panose="02010609060101010101" charset="-122"/>
              </a:rPr>
              <a:t>       ②</a:t>
            </a:r>
            <a:r>
              <a:rPr lang="zh-CN" altLang="en-US" sz="2200">
                <a:sym typeface="+mn-ea"/>
              </a:rPr>
              <a:t>移动带宽流量：相比较手机定制网站，流量稍大，但比较加载一个完整pc端网站显然是小得多</a:t>
            </a:r>
            <a:endParaRPr lang="zh-CN" altLang="en-US" sz="2200"/>
          </a:p>
          <a:p>
            <a:pPr marL="0" indent="0">
              <a:lnSpc>
                <a:spcPct val="150000"/>
              </a:lnSpc>
              <a:buNone/>
            </a:pPr>
            <a:r>
              <a:rPr lang="zh-CN" altLang="en-US" sz="2200">
                <a:solidFill>
                  <a:schemeClr val="tx1"/>
                </a:solidFill>
                <a:sym typeface="黑体" panose="02010609060101010101" charset="-122"/>
              </a:rPr>
              <a:t>       ③</a:t>
            </a:r>
            <a:r>
              <a:rPr lang="zh-CN" altLang="en-US" sz="2200">
                <a:sym typeface="+mn-ea"/>
              </a:rPr>
              <a:t>代码累赘，会出现隐藏无用的元素，加载时间加长兼容各种设备工作量大</a:t>
            </a:r>
            <a:endParaRPr lang="zh-CN" altLang="en-US" sz="2200"/>
          </a:p>
          <a:p>
            <a:pPr marL="0" indent="0">
              <a:lnSpc>
                <a:spcPct val="150000"/>
              </a:lnSpc>
              <a:spcBef>
                <a:spcPts val="0"/>
              </a:spcBef>
              <a:buNone/>
            </a:pPr>
            <a:endParaRPr lang="zh-CN" altLang="en-US" sz="2200">
              <a:solidFill>
                <a:schemeClr val="tx1"/>
              </a:solidFill>
              <a:sym typeface="黑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62940" y="1054100"/>
            <a:ext cx="7841615" cy="30848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200" dirty="0">
                <a:sym typeface="黑体" panose="02010609060101010101" charset="-122"/>
              </a:rPr>
              <a:t>样式表引入方式：</a:t>
            </a:r>
            <a:endParaRPr lang="zh-CN" altLang="en-US" sz="2200" dirty="0">
              <a:sym typeface="黑体" panose="02010609060101010101" charset="-122"/>
            </a:endParaRPr>
          </a:p>
          <a:p>
            <a:pPr marL="0" lvl="1" indent="0">
              <a:lnSpc>
                <a:spcPct val="150000"/>
              </a:lnSpc>
              <a:spcBef>
                <a:spcPts val="0"/>
              </a:spcBef>
              <a:buNone/>
            </a:pPr>
            <a:r>
              <a:rPr lang="zh-CN" altLang="en-US" sz="2200" dirty="0">
                <a:sym typeface="黑体" panose="02010609060101010101" charset="-122"/>
              </a:rPr>
              <a:t>（</a:t>
            </a:r>
            <a:r>
              <a:rPr lang="en-US" altLang="zh-CN" sz="2200" dirty="0">
                <a:sym typeface="黑体" panose="02010609060101010101" charset="-122"/>
              </a:rPr>
              <a:t>1</a:t>
            </a:r>
            <a:r>
              <a:rPr lang="zh-CN" altLang="en-US" sz="2200" dirty="0">
                <a:sym typeface="黑体" panose="02010609060101010101" charset="-122"/>
              </a:rPr>
              <a:t>）</a:t>
            </a:r>
            <a:r>
              <a:rPr lang="zh-CN" altLang="en-US" sz="2200" dirty="0">
                <a:sym typeface="+mn-ea"/>
              </a:rPr>
              <a:t>&lt;link rel="stylesheet" type="text/css" href="style</a:t>
            </a:r>
            <a:r>
              <a:rPr lang="en-US" altLang="zh-CN" sz="2200" dirty="0">
                <a:sym typeface="+mn-ea"/>
              </a:rPr>
              <a:t>1</a:t>
            </a:r>
            <a:r>
              <a:rPr lang="zh-CN" altLang="en-US" sz="2200" dirty="0">
                <a:sym typeface="+mn-ea"/>
              </a:rPr>
              <a:t>.css"  media="screen and (min-width: 800px)"&gt;</a:t>
            </a:r>
            <a:endParaRPr lang="zh-CN" altLang="en-US" sz="2200" dirty="0">
              <a:sym typeface="+mn-ea"/>
            </a:endParaRPr>
          </a:p>
          <a:p>
            <a:pPr marL="0" lvl="1" indent="0">
              <a:lnSpc>
                <a:spcPct val="150000"/>
              </a:lnSpc>
              <a:spcBef>
                <a:spcPts val="0"/>
              </a:spcBef>
              <a:buNone/>
            </a:pPr>
            <a:r>
              <a:rPr lang="zh-CN" altLang="en-US" sz="2200" dirty="0">
                <a:sym typeface="+mn-ea"/>
              </a:rPr>
              <a:t>（</a:t>
            </a:r>
            <a:r>
              <a:rPr lang="en-US" altLang="zh-CN" sz="2200" dirty="0">
                <a:sym typeface="+mn-ea"/>
              </a:rPr>
              <a:t>2</a:t>
            </a:r>
            <a:r>
              <a:rPr lang="zh-CN" altLang="en-US" sz="2200" dirty="0">
                <a:sym typeface="+mn-ea"/>
              </a:rPr>
              <a:t>）@import url("css/reset.css") screen and (min-width: 800px);</a:t>
            </a:r>
            <a:endParaRPr lang="zh-CN" altLang="en-US" sz="2200" dirty="0"/>
          </a:p>
          <a:p>
            <a:pPr marL="0" lvl="1" indent="0">
              <a:lnSpc>
                <a:spcPct val="150000"/>
              </a:lnSpc>
              <a:spcBef>
                <a:spcPts val="0"/>
              </a:spcBef>
              <a:buNone/>
            </a:pPr>
            <a:r>
              <a:rPr lang="zh-CN" altLang="en-US" sz="2200" dirty="0">
                <a:sym typeface="+mn-ea"/>
              </a:rPr>
              <a:t>（</a:t>
            </a:r>
            <a:r>
              <a:rPr lang="en-US" altLang="zh-CN" sz="2200" dirty="0">
                <a:sym typeface="+mn-ea"/>
              </a:rPr>
              <a:t>3</a:t>
            </a:r>
            <a:r>
              <a:rPr lang="zh-CN" altLang="en-US" sz="2200" dirty="0">
                <a:sym typeface="+mn-ea"/>
              </a:rPr>
              <a:t>）</a:t>
            </a:r>
            <a:r>
              <a:rPr lang="en-US" altLang="zh-CN" sz="2200" dirty="0">
                <a:solidFill>
                  <a:srgbClr val="C00000"/>
                </a:solidFill>
                <a:sym typeface="+mn-ea"/>
              </a:rPr>
              <a:t>@media </a:t>
            </a:r>
            <a:r>
              <a:rPr lang="zh-CN" altLang="en-US" sz="2200" dirty="0">
                <a:solidFill>
                  <a:srgbClr val="C00000"/>
                </a:solidFill>
                <a:sym typeface="+mn-ea"/>
              </a:rPr>
              <a:t>设备类型 </a:t>
            </a:r>
            <a:r>
              <a:rPr lang="en-US" altLang="zh-CN" sz="2200" dirty="0">
                <a:solidFill>
                  <a:srgbClr val="C00000"/>
                </a:solidFill>
                <a:sym typeface="+mn-ea"/>
              </a:rPr>
              <a:t>and (</a:t>
            </a:r>
            <a:r>
              <a:rPr lang="zh-CN" altLang="en-US" sz="2200" dirty="0">
                <a:solidFill>
                  <a:srgbClr val="C00000"/>
                </a:solidFill>
                <a:sym typeface="+mn-ea"/>
              </a:rPr>
              <a:t>设备特性</a:t>
            </a:r>
            <a:r>
              <a:rPr lang="en-US" altLang="zh-CN" sz="2200" dirty="0">
                <a:solidFill>
                  <a:srgbClr val="C00000"/>
                </a:solidFill>
                <a:sym typeface="+mn-ea"/>
              </a:rPr>
              <a:t>){</a:t>
            </a:r>
            <a:r>
              <a:rPr lang="zh-CN" altLang="en-US" sz="2200" dirty="0">
                <a:solidFill>
                  <a:srgbClr val="C00000"/>
                </a:solidFill>
                <a:sym typeface="+mn-ea"/>
              </a:rPr>
              <a:t>样式代码</a:t>
            </a:r>
            <a:r>
              <a:rPr lang="en-US" altLang="zh-CN" sz="2200" dirty="0">
                <a:solidFill>
                  <a:srgbClr val="C00000"/>
                </a:solidFill>
                <a:sym typeface="+mn-ea"/>
              </a:rPr>
              <a:t>}</a:t>
            </a:r>
            <a:endParaRPr lang="zh-CN" altLang="en-US" sz="2200" dirty="0">
              <a:sym typeface="+mn-ea"/>
            </a:endParaRPr>
          </a:p>
          <a:p>
            <a:pPr marL="0" lvl="1"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endParaRPr lang="zh-CN" altLang="en-US" sz="2200" dirty="0">
              <a:sym typeface="微软雅黑" panose="020B0503020204020204"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pic>
        <p:nvPicPr>
          <p:cNvPr id="1027" name="Picture 3"/>
          <p:cNvPicPr>
            <a:picLocks noChangeAspect="1" noChangeArrowheads="1"/>
          </p:cNvPicPr>
          <p:nvPr/>
        </p:nvPicPr>
        <p:blipFill>
          <a:blip r:embed="rId1" cstate="print"/>
          <a:srcRect/>
          <a:stretch>
            <a:fillRect/>
          </a:stretch>
        </p:blipFill>
        <p:spPr bwMode="auto">
          <a:xfrm>
            <a:off x="899592" y="4149080"/>
            <a:ext cx="7439025"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30225" y="708660"/>
            <a:ext cx="8169275" cy="56394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a:solidFill>
                  <a:srgbClr val="C00000"/>
                </a:solidFill>
                <a:sym typeface="+mn-ea"/>
              </a:rPr>
              <a:t>@media not|only mediatype and (media feature) {</a:t>
            </a:r>
            <a:endParaRPr lang="en-US" altLang="zh-CN" sz="2200">
              <a:solidFill>
                <a:srgbClr val="C00000"/>
              </a:solidFill>
              <a:sym typeface="+mn-ea"/>
            </a:endParaRPr>
          </a:p>
          <a:p>
            <a:pPr marL="0" indent="0">
              <a:lnSpc>
                <a:spcPct val="150000"/>
              </a:lnSpc>
              <a:spcBef>
                <a:spcPts val="0"/>
              </a:spcBef>
              <a:buNone/>
            </a:pPr>
            <a:r>
              <a:rPr lang="en-US" altLang="zh-CN" sz="2200">
                <a:solidFill>
                  <a:srgbClr val="C00000"/>
                </a:solidFill>
                <a:sym typeface="+mn-ea"/>
              </a:rPr>
              <a:t>    CSS-Code;</a:t>
            </a:r>
            <a:endParaRPr lang="en-US" altLang="zh-CN" sz="2200">
              <a:solidFill>
                <a:srgbClr val="C00000"/>
              </a:solidFill>
              <a:sym typeface="+mn-ea"/>
            </a:endParaRPr>
          </a:p>
          <a:p>
            <a:pPr marL="0" indent="0">
              <a:lnSpc>
                <a:spcPct val="150000"/>
              </a:lnSpc>
              <a:spcBef>
                <a:spcPts val="0"/>
              </a:spcBef>
              <a:buNone/>
            </a:pPr>
            <a:r>
              <a:rPr lang="en-US" altLang="zh-CN" sz="2200">
                <a:solidFill>
                  <a:srgbClr val="C00000"/>
                </a:solidFill>
                <a:sym typeface="+mn-ea"/>
              </a:rPr>
              <a:t>}</a:t>
            </a:r>
            <a:endParaRPr lang="en-US" altLang="zh-CN" sz="2200">
              <a:solidFill>
                <a:srgbClr val="C00000"/>
              </a:solidFill>
              <a:sym typeface="+mn-ea"/>
            </a:endParaRPr>
          </a:p>
          <a:p>
            <a:pPr marL="0" indent="0">
              <a:lnSpc>
                <a:spcPct val="150000"/>
              </a:lnSpc>
              <a:spcBef>
                <a:spcPts val="0"/>
              </a:spcBef>
              <a:buNone/>
            </a:pPr>
            <a:r>
              <a:rPr lang="en-US" altLang="zh-CN" sz="2200">
                <a:solidFill>
                  <a:srgbClr val="C00000"/>
                </a:solidFill>
                <a:sym typeface="+mn-ea"/>
              </a:rPr>
              <a:t>@media </a:t>
            </a:r>
            <a:r>
              <a:rPr lang="zh-CN" altLang="en-US" sz="2200">
                <a:solidFill>
                  <a:srgbClr val="C00000"/>
                </a:solidFill>
                <a:sym typeface="+mn-ea"/>
              </a:rPr>
              <a:t>设备类型 </a:t>
            </a:r>
            <a:r>
              <a:rPr lang="en-US" altLang="zh-CN" sz="2200">
                <a:solidFill>
                  <a:srgbClr val="C00000"/>
                </a:solidFill>
                <a:sym typeface="+mn-ea"/>
              </a:rPr>
              <a:t>and(</a:t>
            </a:r>
            <a:r>
              <a:rPr lang="zh-CN" altLang="en-US" sz="2200">
                <a:solidFill>
                  <a:srgbClr val="C00000"/>
                </a:solidFill>
                <a:sym typeface="+mn-ea"/>
              </a:rPr>
              <a:t>设备特性</a:t>
            </a:r>
            <a:r>
              <a:rPr lang="en-US" altLang="zh-CN" sz="2200">
                <a:solidFill>
                  <a:srgbClr val="C00000"/>
                </a:solidFill>
                <a:sym typeface="+mn-ea"/>
              </a:rPr>
              <a:t>) {CSS</a:t>
            </a:r>
            <a:r>
              <a:rPr lang="zh-CN" altLang="en-US" sz="2200">
                <a:solidFill>
                  <a:srgbClr val="C00000"/>
                </a:solidFill>
                <a:sym typeface="+mn-ea"/>
              </a:rPr>
              <a:t>样式代码</a:t>
            </a:r>
            <a:r>
              <a:rPr lang="en-US" altLang="zh-CN" sz="2200">
                <a:solidFill>
                  <a:srgbClr val="C00000"/>
                </a:solidFill>
                <a:sym typeface="+mn-ea"/>
              </a:rPr>
              <a:t>}</a:t>
            </a:r>
            <a:endParaRPr lang="en-US" altLang="zh-CN" sz="2200">
              <a:solidFill>
                <a:srgbClr val="C00000"/>
              </a:solidFill>
            </a:endParaRPr>
          </a:p>
          <a:p>
            <a:pPr marL="0" indent="0">
              <a:lnSpc>
                <a:spcPct val="150000"/>
              </a:lnSpc>
              <a:spcBef>
                <a:spcPts val="0"/>
              </a:spcBef>
              <a:buNone/>
            </a:pPr>
            <a:r>
              <a:rPr lang="en-US" altLang="zh-CN" sz="2200">
                <a:solidFill>
                  <a:srgbClr val="C00000"/>
                </a:solidFill>
                <a:sym typeface="+mn-ea"/>
              </a:rPr>
              <a:t>    </a:t>
            </a:r>
            <a:r>
              <a:rPr lang="zh-CN" altLang="en-US" sz="2200">
                <a:solidFill>
                  <a:srgbClr val="C00000"/>
                </a:solidFill>
                <a:sym typeface="+mn-ea"/>
              </a:rPr>
              <a:t>（</a:t>
            </a:r>
            <a:r>
              <a:rPr lang="en-US" altLang="zh-CN" sz="2200">
                <a:solidFill>
                  <a:srgbClr val="C00000"/>
                </a:solidFill>
                <a:sym typeface="+mn-ea"/>
              </a:rPr>
              <a:t>1</a:t>
            </a:r>
            <a:r>
              <a:rPr lang="zh-CN" altLang="en-US" sz="2200">
                <a:solidFill>
                  <a:srgbClr val="C00000"/>
                </a:solidFill>
                <a:sym typeface="+mn-ea"/>
              </a:rPr>
              <a:t>）    （</a:t>
            </a:r>
            <a:r>
              <a:rPr lang="en-US" altLang="zh-CN" sz="2200">
                <a:solidFill>
                  <a:srgbClr val="C00000"/>
                </a:solidFill>
                <a:sym typeface="+mn-ea"/>
              </a:rPr>
              <a:t>2</a:t>
            </a:r>
            <a:r>
              <a:rPr lang="zh-CN" altLang="en-US" sz="2200">
                <a:solidFill>
                  <a:srgbClr val="C00000"/>
                </a:solidFill>
                <a:sym typeface="+mn-ea"/>
              </a:rPr>
              <a:t>）      （</a:t>
            </a:r>
            <a:r>
              <a:rPr lang="en-US" altLang="zh-CN" sz="2200">
                <a:solidFill>
                  <a:srgbClr val="C00000"/>
                </a:solidFill>
                <a:sym typeface="+mn-ea"/>
              </a:rPr>
              <a:t>3</a:t>
            </a:r>
            <a:r>
              <a:rPr lang="zh-CN" altLang="en-US" sz="2200">
                <a:solidFill>
                  <a:srgbClr val="C00000"/>
                </a:solidFill>
                <a:sym typeface="+mn-ea"/>
              </a:rPr>
              <a:t>）   （</a:t>
            </a:r>
            <a:r>
              <a:rPr lang="en-US" altLang="zh-CN" sz="2200">
                <a:solidFill>
                  <a:srgbClr val="C00000"/>
                </a:solidFill>
                <a:sym typeface="+mn-ea"/>
              </a:rPr>
              <a:t>4</a:t>
            </a:r>
            <a:r>
              <a:rPr lang="zh-CN" altLang="en-US" sz="2200">
                <a:solidFill>
                  <a:srgbClr val="C00000"/>
                </a:solidFill>
                <a:sym typeface="+mn-ea"/>
              </a:rPr>
              <a:t>）            （</a:t>
            </a:r>
            <a:r>
              <a:rPr lang="en-US" altLang="zh-CN" sz="2200">
                <a:solidFill>
                  <a:srgbClr val="C00000"/>
                </a:solidFill>
                <a:sym typeface="+mn-ea"/>
              </a:rPr>
              <a:t>5</a:t>
            </a:r>
            <a:r>
              <a:rPr lang="zh-CN" altLang="en-US" sz="2200">
                <a:solidFill>
                  <a:srgbClr val="C00000"/>
                </a:solidFill>
                <a:sym typeface="+mn-ea"/>
              </a:rPr>
              <a:t>）</a:t>
            </a:r>
            <a:endParaRPr lang="zh-CN" altLang="en-US" sz="2200">
              <a:solidFill>
                <a:srgbClr val="C00000"/>
              </a:solidFill>
            </a:endParaRPr>
          </a:p>
          <a:p>
            <a:pPr marL="0" indent="0">
              <a:lnSpc>
                <a:spcPct val="150000"/>
              </a:lnSpc>
              <a:spcBef>
                <a:spcPts val="0"/>
              </a:spcBef>
              <a:buNone/>
            </a:pPr>
            <a:r>
              <a:rPr lang="zh-CN" altLang="en-US" sz="2200">
                <a:sym typeface="+mn-ea"/>
              </a:rPr>
              <a:t>（</a:t>
            </a:r>
            <a:r>
              <a:rPr lang="en-US" altLang="zh-CN" sz="2200">
                <a:sym typeface="+mn-ea"/>
              </a:rPr>
              <a:t>1</a:t>
            </a:r>
            <a:r>
              <a:rPr lang="zh-CN" altLang="en-US" sz="2200">
                <a:sym typeface="+mn-ea"/>
              </a:rPr>
              <a:t>）在代码的开头，必须书写</a:t>
            </a:r>
            <a:r>
              <a:rPr lang="en-US" altLang="zh-CN" sz="2200">
                <a:solidFill>
                  <a:srgbClr val="C00000"/>
                </a:solidFill>
                <a:sym typeface="+mn-ea"/>
              </a:rPr>
              <a:t>@media</a:t>
            </a:r>
            <a:endParaRPr lang="en-US" altLang="zh-CN" sz="2200">
              <a:solidFill>
                <a:srgbClr val="C00000"/>
              </a:solidFill>
            </a:endParaRPr>
          </a:p>
          <a:p>
            <a:pPr marL="0" indent="0">
              <a:lnSpc>
                <a:spcPct val="150000"/>
              </a:lnSpc>
              <a:spcBef>
                <a:spcPts val="0"/>
              </a:spcBef>
              <a:buNone/>
            </a:pPr>
            <a:r>
              <a:rPr lang="zh-CN" altLang="en-US" sz="2200">
                <a:sym typeface="+mn-ea"/>
              </a:rPr>
              <a:t>（</a:t>
            </a:r>
            <a:r>
              <a:rPr lang="en-US" altLang="zh-CN" sz="2200">
                <a:sym typeface="+mn-ea"/>
              </a:rPr>
              <a:t>2</a:t>
            </a:r>
            <a:r>
              <a:rPr lang="zh-CN" altLang="en-US" sz="2200">
                <a:sym typeface="+mn-ea"/>
              </a:rPr>
              <a:t>）然后指定</a:t>
            </a:r>
            <a:r>
              <a:rPr lang="zh-CN" altLang="en-US" sz="2200">
                <a:solidFill>
                  <a:srgbClr val="C00000"/>
                </a:solidFill>
                <a:sym typeface="+mn-ea"/>
              </a:rPr>
              <a:t>设备类型</a:t>
            </a:r>
            <a:r>
              <a:rPr lang="zh-CN" altLang="en-US" sz="2200">
                <a:sym typeface="+mn-ea"/>
              </a:rPr>
              <a:t>（媒体类型）</a:t>
            </a:r>
            <a:endParaRPr lang="zh-CN" altLang="en-US" sz="2200">
              <a:sym typeface="+mn-ea"/>
            </a:endParaRPr>
          </a:p>
          <a:p>
            <a:pPr marL="0" indent="0">
              <a:lnSpc>
                <a:spcPct val="150000"/>
              </a:lnSpc>
              <a:spcBef>
                <a:spcPts val="0"/>
              </a:spcBef>
              <a:buNone/>
            </a:pPr>
            <a:r>
              <a:rPr lang="zh-CN" altLang="en-US" sz="2200">
                <a:sym typeface="+mn-ea"/>
              </a:rPr>
              <a:t>（</a:t>
            </a:r>
            <a:r>
              <a:rPr lang="en-US" altLang="zh-CN" sz="2200">
                <a:sym typeface="+mn-ea"/>
              </a:rPr>
              <a:t>3</a:t>
            </a:r>
            <a:r>
              <a:rPr lang="zh-CN" altLang="en-US" sz="2200">
                <a:sym typeface="+mn-ea"/>
              </a:rPr>
              <a:t>）指定条件关键字 </a:t>
            </a:r>
            <a:r>
              <a:rPr lang="en-US" altLang="zh-CN" sz="2200">
                <a:sym typeface="+mn-ea"/>
              </a:rPr>
              <a:t>and/not/only</a:t>
            </a:r>
            <a:endParaRPr lang="en-US" altLang="zh-CN" sz="2200">
              <a:sym typeface="+mn-ea"/>
            </a:endParaRPr>
          </a:p>
          <a:p>
            <a:pPr marL="0" indent="0">
              <a:lnSpc>
                <a:spcPct val="150000"/>
              </a:lnSpc>
              <a:spcBef>
                <a:spcPts val="0"/>
              </a:spcBef>
              <a:buNone/>
            </a:pPr>
            <a:r>
              <a:rPr lang="zh-CN" altLang="en-US" sz="2200">
                <a:sym typeface="+mn-ea"/>
              </a:rPr>
              <a:t>（</a:t>
            </a:r>
            <a:r>
              <a:rPr lang="en-US" altLang="zh-CN" sz="2200">
                <a:sym typeface="+mn-ea"/>
              </a:rPr>
              <a:t>4</a:t>
            </a:r>
            <a:r>
              <a:rPr lang="zh-CN" altLang="en-US" sz="2200">
                <a:sym typeface="+mn-ea"/>
              </a:rPr>
              <a:t>）接着书写</a:t>
            </a:r>
            <a:r>
              <a:rPr lang="zh-CN" altLang="en-US" sz="2200">
                <a:solidFill>
                  <a:srgbClr val="C00000"/>
                </a:solidFill>
                <a:sym typeface="+mn-ea"/>
              </a:rPr>
              <a:t>设备特性</a:t>
            </a:r>
            <a:r>
              <a:rPr lang="zh-CN" altLang="en-US" sz="2200">
                <a:sym typeface="+mn-ea"/>
              </a:rPr>
              <a:t> </a:t>
            </a:r>
            <a:r>
              <a:rPr lang="en-US" altLang="zh-CN" sz="2200">
                <a:sym typeface="+mn-ea"/>
              </a:rPr>
              <a:t>{</a:t>
            </a:r>
            <a:r>
              <a:rPr lang="zh-CN" altLang="en-US" sz="2200">
                <a:sym typeface="+mn-ea"/>
              </a:rPr>
              <a:t>特性：特质值</a:t>
            </a:r>
            <a:r>
              <a:rPr lang="en-US" altLang="zh-CN" sz="2200">
                <a:sym typeface="+mn-ea"/>
              </a:rPr>
              <a:t>;}</a:t>
            </a:r>
            <a:endParaRPr lang="en-US" altLang="zh-CN" sz="2200"/>
          </a:p>
          <a:p>
            <a:pPr marL="0" indent="0">
              <a:lnSpc>
                <a:spcPct val="150000"/>
              </a:lnSpc>
              <a:spcBef>
                <a:spcPts val="0"/>
              </a:spcBef>
              <a:buNone/>
            </a:pPr>
            <a:r>
              <a:rPr lang="zh-CN" altLang="en-US" sz="2200">
                <a:sym typeface="+mn-ea"/>
              </a:rPr>
              <a:t>（</a:t>
            </a:r>
            <a:r>
              <a:rPr lang="en-US" altLang="zh-CN" sz="2200">
                <a:sym typeface="+mn-ea"/>
              </a:rPr>
              <a:t>5</a:t>
            </a:r>
            <a:r>
              <a:rPr lang="zh-CN" altLang="en-US" sz="2200">
                <a:sym typeface="+mn-ea"/>
              </a:rPr>
              <a:t>）写入对应的</a:t>
            </a:r>
            <a:r>
              <a:rPr lang="zh-CN" altLang="en-US" sz="2200">
                <a:solidFill>
                  <a:srgbClr val="C00000"/>
                </a:solidFill>
                <a:sym typeface="+mn-ea"/>
              </a:rPr>
              <a:t>样式代码</a:t>
            </a:r>
            <a:r>
              <a:rPr lang="en-US" altLang="zh-CN" sz="2200">
                <a:sym typeface="+mn-ea"/>
              </a:rPr>
              <a:t>{</a:t>
            </a:r>
            <a:r>
              <a:rPr lang="zh-CN" altLang="en-US" sz="2200">
                <a:sym typeface="+mn-ea"/>
              </a:rPr>
              <a:t>样式代码</a:t>
            </a:r>
            <a:r>
              <a:rPr lang="en-US" altLang="zh-CN" sz="2200">
                <a:sym typeface="+mn-ea"/>
              </a:rPr>
              <a:t>}</a:t>
            </a:r>
            <a:endParaRPr lang="en-US" altLang="zh-CN" sz="2200">
              <a:sym typeface="+mn-ea"/>
            </a:endParaRPr>
          </a:p>
          <a:p>
            <a:pPr marL="0" indent="0">
              <a:lnSpc>
                <a:spcPct val="150000"/>
              </a:lnSpc>
              <a:spcBef>
                <a:spcPts val="0"/>
              </a:spcBef>
              <a:buNone/>
            </a:pPr>
            <a:r>
              <a:rPr lang="zh-CN" altLang="en-US" sz="2200" dirty="0">
                <a:solidFill>
                  <a:schemeClr val="tx1"/>
                </a:solidFill>
                <a:sym typeface="黑体" panose="02010609060101010101" charset="-122"/>
              </a:rPr>
              <a:t>       </a:t>
            </a:r>
            <a:endParaRPr lang="zh-CN" altLang="en-US" sz="2200" dirty="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30225" y="708660"/>
            <a:ext cx="8169275" cy="34105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rgbClr val="C00000"/>
                </a:solidFill>
                <a:sym typeface="黑体" panose="02010609060101010101" charset="-122"/>
              </a:rPr>
              <a:t>说明：</a:t>
            </a:r>
            <a:r>
              <a:rPr lang="en-US" altLang="zh-CN" sz="2200" dirty="0">
                <a:solidFill>
                  <a:srgbClr val="C00000"/>
                </a:solidFill>
                <a:sym typeface="黑体" panose="02010609060101010101" charset="-122"/>
              </a:rPr>
              <a:t>    </a:t>
            </a:r>
            <a:r>
              <a:rPr lang="en-US" altLang="zh-CN" sz="2200" dirty="0">
                <a:solidFill>
                  <a:schemeClr val="tx1"/>
                </a:solidFill>
                <a:sym typeface="黑体" panose="02010609060101010101" charset="-122"/>
              </a:rPr>
              <a:t>    </a:t>
            </a:r>
            <a:endParaRPr lang="en-US" altLang="zh-CN" sz="2200" dirty="0">
              <a:solidFill>
                <a:schemeClr val="tx1"/>
              </a:solidFill>
              <a:sym typeface="黑体" panose="02010609060101010101" charset="-122"/>
            </a:endParaRPr>
          </a:p>
          <a:p>
            <a:pPr marL="0" indent="0">
              <a:lnSpc>
                <a:spcPct val="150000"/>
              </a:lnSpc>
              <a:spcBef>
                <a:spcPts val="0"/>
              </a:spcBef>
              <a:buNone/>
            </a:pPr>
            <a:r>
              <a:rPr lang="en-US" altLang="zh-CN" sz="2200" dirty="0">
                <a:solidFill>
                  <a:schemeClr val="tx1"/>
                </a:solidFill>
                <a:sym typeface="黑体" panose="02010609060101010101" charset="-122"/>
              </a:rPr>
              <a:t>        </a:t>
            </a:r>
            <a:r>
              <a:rPr lang="zh-CN" altLang="en-US" sz="2200" dirty="0">
                <a:solidFill>
                  <a:schemeClr val="tx1"/>
                </a:solidFill>
                <a:sym typeface="黑体" panose="02010609060101010101" charset="-122"/>
              </a:rPr>
              <a:t>使用 @media 查询，你可以针对不同的媒体类型定义不同的样式。@media 可以针对不同的屏幕尺寸设置不同的样式，特别是如果你需要设置设计响应式的页面，@media 是非常有用的</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当你重置浏览器大小的过程中，页面也会根据浏览器的宽度和高度重新渲染页面。</a:t>
            </a:r>
            <a:endParaRPr lang="zh-CN" altLang="en-US" sz="2200" dirty="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90550" y="789305"/>
            <a:ext cx="7962900" cy="55492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400"/>
              </a:lnSpc>
              <a:spcBef>
                <a:spcPts val="0"/>
              </a:spcBef>
              <a:buNone/>
            </a:pPr>
            <a:r>
              <a:rPr lang="zh-CN" altLang="en-US" sz="2200" dirty="0"/>
              <a:t>设备类型：</a:t>
            </a:r>
            <a:endParaRPr lang="zh-CN" altLang="en-US" sz="2200" dirty="0"/>
          </a:p>
          <a:p>
            <a:pPr marL="0" lvl="1" indent="0">
              <a:lnSpc>
                <a:spcPts val="3400"/>
              </a:lnSpc>
              <a:spcBef>
                <a:spcPct val="20000"/>
              </a:spcBef>
              <a:buClr>
                <a:srgbClr val="F50A64"/>
              </a:buClr>
              <a:buFont typeface="Wingdings" panose="05000000000000000000" pitchFamily="2" charset="2"/>
              <a:buNone/>
            </a:pPr>
            <a:r>
              <a:rPr lang="zh-CN" altLang="en-US" sz="2200" dirty="0"/>
              <a:t> </a:t>
            </a:r>
            <a:r>
              <a:rPr lang="en-US" altLang="zh-CN" sz="2200">
                <a:solidFill>
                  <a:srgbClr val="C00000"/>
                </a:solidFill>
                <a:sym typeface="黑体" panose="02010609060101010101" charset="-122"/>
              </a:rPr>
              <a:t>   </a:t>
            </a:r>
            <a:r>
              <a:rPr lang="en-US" altLang="zh-CN" sz="2200">
                <a:solidFill>
                  <a:schemeClr val="tx1"/>
                </a:solidFill>
                <a:sym typeface="黑体" panose="02010609060101010101" charset="-122"/>
              </a:rPr>
              <a:t>all 所有媒体</a:t>
            </a:r>
            <a:endParaRPr lang="en-US" altLang="zh-CN" sz="2200">
              <a:solidFill>
                <a:schemeClr val="tx1"/>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chemeClr val="tx1"/>
                </a:solidFill>
                <a:sym typeface="黑体" panose="02010609060101010101" charset="-122"/>
              </a:rPr>
              <a:t>    </a:t>
            </a:r>
            <a:r>
              <a:rPr lang="en-US" altLang="zh-CN" sz="2200">
                <a:solidFill>
                  <a:srgbClr val="C00000"/>
                </a:solidFill>
                <a:sym typeface="黑体" panose="02010609060101010101" charset="-122"/>
              </a:rPr>
              <a:t>screen 彩屏设备</a:t>
            </a:r>
            <a:r>
              <a:rPr lang="zh-CN" altLang="en-US" sz="2200">
                <a:solidFill>
                  <a:srgbClr val="C00000"/>
                </a:solidFill>
                <a:sym typeface="黑体" panose="02010609060101010101" charset="-122"/>
              </a:rPr>
              <a:t>：用于电脑屏幕、平板、手机等</a:t>
            </a:r>
            <a:r>
              <a:rPr lang="en-US" altLang="zh-CN" sz="2200">
                <a:solidFill>
                  <a:srgbClr val="C00000"/>
                </a:solidFill>
                <a:sym typeface="黑体" panose="02010609060101010101" charset="-122"/>
              </a:rPr>
              <a:t>（常用）</a:t>
            </a:r>
            <a:endParaRPr lang="en-US" altLang="zh-CN" sz="2200">
              <a:solidFill>
                <a:srgbClr val="C00000"/>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chemeClr val="tx1"/>
                </a:solidFill>
                <a:sym typeface="黑体" panose="02010609060101010101" charset="-122"/>
              </a:rPr>
              <a:t>    print </a:t>
            </a:r>
            <a:r>
              <a:rPr lang="zh-CN" altLang="en-US" sz="2200">
                <a:solidFill>
                  <a:schemeClr val="tx1"/>
                </a:solidFill>
                <a:sym typeface="黑体" panose="02010609060101010101" charset="-122"/>
              </a:rPr>
              <a:t>打印设备</a:t>
            </a:r>
            <a:r>
              <a:rPr lang="en-US" altLang="zh-CN" sz="2200">
                <a:solidFill>
                  <a:schemeClr val="tx1"/>
                </a:solidFill>
                <a:sym typeface="黑体" panose="02010609060101010101" charset="-122"/>
              </a:rPr>
              <a:t> </a:t>
            </a:r>
            <a:endParaRPr lang="en-US" altLang="zh-CN" sz="2200">
              <a:solidFill>
                <a:schemeClr val="tx1"/>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chemeClr val="tx1"/>
                </a:solidFill>
                <a:sym typeface="黑体" panose="02010609060101010101" charset="-122"/>
              </a:rPr>
              <a:t>    speech '听觉'类似的媒体类型</a:t>
            </a:r>
            <a:r>
              <a:rPr lang="zh-CN" altLang="en-US" sz="2200">
                <a:solidFill>
                  <a:schemeClr val="tx1"/>
                </a:solidFill>
                <a:sym typeface="黑体" panose="02010609060101010101" charset="-122"/>
              </a:rPr>
              <a:t>，屏幕阅读器</a:t>
            </a:r>
            <a:endParaRPr lang="zh-CN" altLang="en-US" sz="2200">
              <a:solidFill>
                <a:schemeClr val="tx1"/>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handheld </a:t>
            </a:r>
            <a:r>
              <a:rPr lang="zh-CN" altLang="en-US" sz="2200">
                <a:sym typeface="黑体" panose="02010609060101010101" charset="-122"/>
              </a:rPr>
              <a:t>便携设备（已废弃）</a:t>
            </a:r>
            <a:endParaRPr lang="zh-CN" altLang="en-US"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braille 盲文触觉设备</a:t>
            </a:r>
            <a:r>
              <a:rPr lang="zh-CN" altLang="en-US" sz="2200">
                <a:sym typeface="黑体" panose="02010609060101010101" charset="-122"/>
              </a:rPr>
              <a:t>（已废弃）</a:t>
            </a:r>
            <a:endParaRPr lang="en-US" altLang="zh-CN"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embossed 盲文打印机</a:t>
            </a:r>
            <a:r>
              <a:rPr lang="zh-CN" altLang="en-US" sz="2200">
                <a:sym typeface="黑体" panose="02010609060101010101" charset="-122"/>
              </a:rPr>
              <a:t>（已废弃）</a:t>
            </a:r>
            <a:endParaRPr lang="en-US" altLang="zh-CN" sz="2200">
              <a:solidFill>
                <a:srgbClr val="C00000"/>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projection 打印预览</a:t>
            </a:r>
            <a:r>
              <a:rPr lang="zh-CN" altLang="en-US" sz="2200">
                <a:sym typeface="黑体" panose="02010609060101010101" charset="-122"/>
              </a:rPr>
              <a:t>（已废弃）</a:t>
            </a:r>
            <a:endParaRPr lang="en-US" altLang="zh-CN"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rgbClr val="C00000"/>
                </a:solidFill>
                <a:sym typeface="黑体" panose="02010609060101010101" charset="-122"/>
              </a:rPr>
              <a:t> </a:t>
            </a:r>
            <a:r>
              <a:rPr lang="en-US" altLang="zh-CN" sz="2200">
                <a:sym typeface="黑体" panose="02010609060101010101" charset="-122"/>
              </a:rPr>
              <a:t>   tty 不适用像素的设备</a:t>
            </a:r>
            <a:r>
              <a:rPr lang="zh-CN" altLang="en-US" sz="2200">
                <a:sym typeface="黑体" panose="02010609060101010101" charset="-122"/>
              </a:rPr>
              <a:t>（已废弃）</a:t>
            </a:r>
            <a:endParaRPr lang="en-US" altLang="zh-CN"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tv  电视</a:t>
            </a:r>
            <a:r>
              <a:rPr lang="zh-CN" altLang="en-US" sz="2200">
                <a:sym typeface="黑体" panose="02010609060101010101" charset="-122"/>
              </a:rPr>
              <a:t>（已废弃）</a:t>
            </a:r>
            <a:endParaRPr lang="zh-CN" altLang="en-US" sz="220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gn="l">
              <a:lnSpc>
                <a:spcPct val="150000"/>
              </a:lnSpc>
              <a:buNone/>
            </a:pPr>
            <a:endParaRPr lang="zh-CN" altLang="en-US" sz="2200"/>
          </a:p>
          <a:p>
            <a:pPr marL="0" indent="0">
              <a:lnSpc>
                <a:spcPct val="150000"/>
              </a:lnSpc>
              <a:spcBef>
                <a:spcPts val="0"/>
              </a:spcBef>
              <a:buNone/>
            </a:pPr>
            <a:endParaRPr lang="zh-CN" altLang="en-US" sz="2200">
              <a:sym typeface="+mn-ea"/>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nSpc>
                <a:spcPts val="3600"/>
              </a:lnSpc>
              <a:spcBef>
                <a:spcPts val="0"/>
              </a:spcBef>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626110" y="1020445"/>
            <a:ext cx="8038465" cy="4817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200">
                <a:sym typeface="+mn-ea"/>
              </a:rPr>
              <a:t>关键字</a:t>
            </a:r>
            <a:endParaRPr lang="zh-CN" altLang="en-US" sz="2200"/>
          </a:p>
          <a:p>
            <a:pPr marL="0" indent="0">
              <a:buNone/>
            </a:pPr>
            <a:r>
              <a:rPr lang="zh-CN" altLang="en-US" sz="2200">
                <a:sym typeface="+mn-ea"/>
              </a:rPr>
              <a:t>    </a:t>
            </a:r>
            <a:r>
              <a:rPr lang="en-US" altLang="zh-CN" sz="2200">
                <a:sym typeface="+mn-ea"/>
              </a:rPr>
              <a:t>a</a:t>
            </a:r>
            <a:r>
              <a:rPr lang="zh-CN" altLang="en-US" sz="2200">
                <a:sym typeface="+mn-ea"/>
              </a:rPr>
              <a:t>nd     条件同时成立</a:t>
            </a:r>
            <a:endParaRPr lang="zh-CN" altLang="en-US" sz="2200"/>
          </a:p>
          <a:p>
            <a:pPr marL="0" indent="0">
              <a:buNone/>
            </a:pPr>
            <a:r>
              <a:rPr lang="zh-CN" altLang="en-US" sz="2200">
                <a:sym typeface="+mn-ea"/>
              </a:rPr>
              <a:t>    not     not关键字是用来排除某种制定的媒体类型</a:t>
            </a:r>
            <a:endParaRPr lang="zh-CN" altLang="en-US" sz="2200"/>
          </a:p>
          <a:p>
            <a:pPr marL="0" indent="0">
              <a:buNone/>
            </a:pPr>
            <a:r>
              <a:rPr lang="zh-CN" altLang="en-US" sz="2200">
                <a:sym typeface="+mn-ea"/>
              </a:rPr>
              <a:t>    only    only用来指定某种特定的媒体类型</a:t>
            </a:r>
            <a:endParaRPr lang="zh-CN" altLang="en-US" sz="2200" strike="noStrike" noProof="1">
              <a:sym typeface="+mn-ea"/>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440055" y="811530"/>
            <a:ext cx="8557260" cy="523430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nSpc>
                <a:spcPct val="150000"/>
              </a:lnSpc>
              <a:spcBef>
                <a:spcPts val="0"/>
              </a:spcBef>
              <a:buNone/>
            </a:pPr>
            <a:r>
              <a:rPr lang="zh-CN" altLang="en-US" sz="2200" dirty="0">
                <a:sym typeface="黑体" panose="02010609060101010101" charset="-122"/>
              </a:rPr>
              <a:t>设备特性</a:t>
            </a:r>
            <a:endParaRPr lang="zh-CN" altLang="en-US" sz="2200" dirty="0">
              <a:sym typeface="黑体" panose="02010609060101010101" charset="-122"/>
            </a:endParaRPr>
          </a:p>
          <a:p>
            <a:pPr marL="0" lvl="1" algn="l">
              <a:lnSpc>
                <a:spcPct val="150000"/>
              </a:lnSpc>
              <a:spcBef>
                <a:spcPts val="0"/>
              </a:spcBef>
              <a:buNone/>
            </a:pPr>
            <a:r>
              <a:rPr lang="zh-CN" altLang="en-US" sz="2200" dirty="0">
                <a:sym typeface="黑体" panose="02010609060101010101" charset="-122"/>
              </a:rPr>
              <a:t>   说明：大部分的设备特性值接受：min/max前缀，用来表示大于等于或者小于等于的逻辑</a:t>
            </a:r>
            <a:endParaRPr lang="zh-CN" altLang="en-US" sz="2200" dirty="0">
              <a:sym typeface="黑体" panose="02010609060101010101" charset="-122"/>
            </a:endParaRPr>
          </a:p>
          <a:p>
            <a:pPr marL="0" lvl="1" algn="l">
              <a:lnSpc>
                <a:spcPct val="150000"/>
              </a:lnSpc>
              <a:spcBef>
                <a:spcPts val="0"/>
              </a:spcBef>
              <a:buNone/>
            </a:pPr>
            <a:r>
              <a:rPr lang="zh-CN" altLang="en-US" sz="2200" dirty="0">
                <a:sym typeface="黑体" panose="02010609060101010101" charset="-122"/>
              </a:rPr>
              <a:t>   常见属性介绍：</a:t>
            </a:r>
            <a:endParaRPr lang="zh-CN" altLang="en-US" sz="2200" dirty="0">
              <a:sym typeface="黑体" panose="02010609060101010101" charset="-122"/>
            </a:endParaRPr>
          </a:p>
          <a:p>
            <a:pPr marL="0" lvl="1" algn="l">
              <a:lnSpc>
                <a:spcPct val="150000"/>
              </a:lnSpc>
              <a:spcBef>
                <a:spcPts val="0"/>
              </a:spcBef>
              <a:buNone/>
            </a:pPr>
            <a:r>
              <a:rPr lang="zh-CN" altLang="en-US" sz="2200" dirty="0">
                <a:sym typeface="黑体" panose="02010609060101010101" charset="-122"/>
              </a:rPr>
              <a:t>    </a:t>
            </a:r>
            <a:r>
              <a:rPr lang="zh-CN" altLang="en-US" sz="2200" dirty="0">
                <a:sym typeface="+mn-ea"/>
              </a:rPr>
              <a:t>device-width/device-height ：设备屏幕宽高</a:t>
            </a:r>
            <a:endParaRPr lang="zh-CN" altLang="en-US" sz="2200" dirty="0"/>
          </a:p>
          <a:p>
            <a:pPr marL="0" lvl="1" algn="l">
              <a:lnSpc>
                <a:spcPct val="150000"/>
              </a:lnSpc>
              <a:spcBef>
                <a:spcPts val="0"/>
              </a:spcBef>
              <a:buNone/>
            </a:pPr>
            <a:r>
              <a:rPr lang="zh-CN" altLang="en-US" sz="2200" dirty="0">
                <a:sym typeface="+mn-ea"/>
              </a:rPr>
              <a:t>    width/height ：（渲染窗口宽度）实际显示宽度</a:t>
            </a:r>
            <a:endParaRPr lang="zh-CN" altLang="en-US" sz="2200" dirty="0">
              <a:sym typeface="+mn-ea"/>
            </a:endParaRPr>
          </a:p>
          <a:p>
            <a:pPr marL="0" lvl="1" algn="l">
              <a:lnSpc>
                <a:spcPct val="150000"/>
              </a:lnSpc>
              <a:spcBef>
                <a:spcPts val="0"/>
              </a:spcBef>
              <a:buNone/>
            </a:pPr>
            <a:r>
              <a:rPr lang="zh-CN" altLang="en-US" sz="2200" dirty="0">
                <a:sym typeface="+mn-ea"/>
              </a:rPr>
              <a:t>     例如：</a:t>
            </a:r>
            <a:r>
              <a:rPr lang="en-US" altLang="zh-CN" sz="2200" dirty="0">
                <a:sym typeface="+mn-ea"/>
              </a:rPr>
              <a:t>min-width:</a:t>
            </a:r>
            <a:r>
              <a:rPr lang="zh-CN" altLang="en-US" sz="2200" dirty="0">
                <a:sym typeface="+mn-ea"/>
              </a:rPr>
              <a:t>最小宽度   </a:t>
            </a:r>
            <a:r>
              <a:rPr lang="en-US" altLang="zh-CN" sz="2200" dirty="0">
                <a:sym typeface="+mn-ea"/>
              </a:rPr>
              <a:t>max-width:</a:t>
            </a:r>
            <a:r>
              <a:rPr lang="zh-CN" altLang="en-US" sz="2200" dirty="0">
                <a:sym typeface="+mn-ea"/>
              </a:rPr>
              <a:t>最大宽度</a:t>
            </a:r>
            <a:endParaRPr lang="zh-CN" altLang="en-US" sz="2200" dirty="0">
              <a:sym typeface="+mn-ea"/>
            </a:endParaRPr>
          </a:p>
          <a:p>
            <a:pPr marL="0" lvl="1" algn="l">
              <a:lnSpc>
                <a:spcPct val="150000"/>
              </a:lnSpc>
              <a:spcBef>
                <a:spcPts val="0"/>
              </a:spcBef>
              <a:buNone/>
            </a:pPr>
            <a:r>
              <a:rPr lang="zh-CN" altLang="en-US" sz="2200" dirty="0">
                <a:sym typeface="+mn-ea"/>
              </a:rPr>
              <a:t>    resolution：设备分辨率 例如</a:t>
            </a:r>
            <a:r>
              <a:rPr lang="en-US" altLang="zh-CN" sz="2200" dirty="0">
                <a:sym typeface="+mn-ea"/>
              </a:rPr>
              <a:t>300dpi</a:t>
            </a:r>
            <a:endParaRPr lang="en-US" altLang="zh-CN" sz="2200" dirty="0">
              <a:sym typeface="+mn-ea"/>
            </a:endParaRPr>
          </a:p>
          <a:p>
            <a:pPr marL="0" lvl="1" algn="l">
              <a:lnSpc>
                <a:spcPct val="150000"/>
              </a:lnSpc>
              <a:spcBef>
                <a:spcPts val="0"/>
              </a:spcBef>
              <a:buNone/>
            </a:pPr>
            <a:r>
              <a:rPr lang="zh-CN" altLang="en-US" sz="2200" dirty="0">
                <a:sym typeface="+mn-ea"/>
              </a:rPr>
              <a:t>    orientation ：设备方向portrait（</a:t>
            </a:r>
            <a:r>
              <a:rPr lang="zh-CN" altLang="en-US" sz="2200" dirty="0">
                <a:sym typeface="Arial" panose="020B0604020202020204" pitchFamily="34" charset="0"/>
              </a:rPr>
              <a:t>竖屏</a:t>
            </a:r>
            <a:r>
              <a:rPr lang="zh-CN" altLang="en-US" sz="2200" dirty="0">
                <a:sym typeface="+mn-ea"/>
              </a:rPr>
              <a:t>）/landscape（</a:t>
            </a:r>
            <a:r>
              <a:rPr lang="zh-CN" altLang="en-US" sz="2200" dirty="0">
                <a:sym typeface="Arial" panose="020B0604020202020204" pitchFamily="34" charset="0"/>
              </a:rPr>
              <a:t>横屏</a:t>
            </a:r>
            <a:r>
              <a:rPr lang="zh-CN" altLang="en-US" sz="2200" dirty="0">
                <a:sym typeface="+mn-ea"/>
              </a:rPr>
              <a:t>）</a:t>
            </a:r>
            <a:endParaRPr lang="zh-CN" altLang="en-US" sz="2200" dirty="0">
              <a:sym typeface="+mn-ea"/>
            </a:endParaRPr>
          </a:p>
          <a:p>
            <a:pPr marL="0" lvl="1" algn="l">
              <a:lnSpc>
                <a:spcPct val="150000"/>
              </a:lnSpc>
              <a:spcBef>
                <a:spcPts val="0"/>
              </a:spcBef>
              <a:buNone/>
            </a:pPr>
            <a:r>
              <a:rPr lang="zh-CN" altLang="en-US" sz="2200" dirty="0">
                <a:sym typeface="+mn-ea"/>
              </a:rPr>
              <a:t>    </a:t>
            </a:r>
            <a:r>
              <a:rPr lang="en-US" altLang="zh-CN" sz="2200" dirty="0" err="1">
                <a:sym typeface="+mn-ea"/>
              </a:rPr>
              <a:t>aect</a:t>
            </a:r>
            <a:r>
              <a:rPr lang="en-US" altLang="zh-CN" sz="2200" dirty="0">
                <a:sym typeface="+mn-ea"/>
              </a:rPr>
              <a:t>-ratio   </a:t>
            </a:r>
            <a:r>
              <a:rPr lang="zh-CN" altLang="en-US" sz="2200" dirty="0">
                <a:sym typeface="+mn-ea"/>
              </a:rPr>
              <a:t>浏览器窗口的纵横比 比例值为浏览器窗口的宽度</a:t>
            </a:r>
            <a:r>
              <a:rPr lang="en-US" altLang="zh-CN" sz="2200" dirty="0">
                <a:sym typeface="+mn-ea"/>
              </a:rPr>
              <a:t>/</a:t>
            </a:r>
            <a:r>
              <a:rPr lang="zh-CN" altLang="en-US" sz="2200" dirty="0">
                <a:sym typeface="+mn-ea"/>
              </a:rPr>
              <a:t>高度</a:t>
            </a:r>
            <a:endParaRPr lang="zh-CN" altLang="en-US" sz="2200" dirty="0">
              <a:sym typeface="+mn-ea"/>
            </a:endParaRPr>
          </a:p>
          <a:p>
            <a:pPr marL="0">
              <a:lnSpc>
                <a:spcPct val="150000"/>
              </a:lnSpc>
              <a:buNone/>
            </a:pPr>
            <a:endParaRPr lang="zh-CN" altLang="en-US" sz="2200" dirty="0">
              <a:sym typeface="+mn-ea"/>
            </a:endParaRPr>
          </a:p>
          <a:p>
            <a:pPr marL="0" lvl="1" algn="l" eaLnBrk="0" hangingPunct="0">
              <a:lnSpc>
                <a:spcPct val="150000"/>
              </a:lnSpc>
              <a:spcBef>
                <a:spcPts val="0"/>
              </a:spcBef>
              <a:buNone/>
            </a:pPr>
            <a:r>
              <a:rPr lang="zh-CN" altLang="en-US" sz="2200" dirty="0">
                <a:sym typeface="+mn-ea"/>
              </a:rPr>
              <a:t>	</a:t>
            </a:r>
            <a:endParaRPr lang="zh-CN" altLang="en-US" sz="2200" dirty="0"/>
          </a:p>
          <a:p>
            <a:pPr marL="0" lvl="1" algn="l" eaLnBrk="0" hangingPunct="0">
              <a:lnSpc>
                <a:spcPct val="150000"/>
              </a:lnSpc>
              <a:spcBef>
                <a:spcPts val="0"/>
              </a:spcBef>
              <a:buNone/>
            </a:pPr>
            <a:endParaRPr lang="zh-CN" altLang="en-US" sz="2200" dirty="0"/>
          </a:p>
          <a:p>
            <a:pPr marL="0" lvl="1" algn="l">
              <a:lnSpc>
                <a:spcPct val="150000"/>
              </a:lnSpc>
              <a:spcBef>
                <a:spcPts val="0"/>
              </a:spcBef>
              <a:buNone/>
            </a:pPr>
            <a:endParaRPr lang="zh-CN" altLang="en-US" sz="2200" dirty="0">
              <a:sym typeface="黑体" panose="02010609060101010101" charset="-122"/>
            </a:endParaRPr>
          </a:p>
          <a:p>
            <a:pPr marL="0" lvl="1"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endParaRPr lang="zh-CN" altLang="en-US" sz="2200" strike="noStrike" noProof="1"/>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buNone/>
            </a:pPr>
            <a:endParaRPr lang="en-US" altLang="zh-CN" sz="2200" dirty="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01015" y="854710"/>
            <a:ext cx="8251825" cy="51733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nSpc>
                <a:spcPct val="150000"/>
              </a:lnSpc>
              <a:spcBef>
                <a:spcPts val="0"/>
              </a:spcBef>
              <a:buNone/>
            </a:pPr>
            <a:r>
              <a:rPr lang="en-US" altLang="zh-CN" sz="2200">
                <a:sym typeface="+mn-ea"/>
              </a:rPr>
              <a:t>device-aspect-ratio  </a:t>
            </a:r>
            <a:r>
              <a:rPr lang="zh-CN" altLang="en-US" sz="2200">
                <a:sym typeface="+mn-ea"/>
              </a:rPr>
              <a:t>屏幕分辨率的纵横比，比例值为：屏幕分辨率的宽度值</a:t>
            </a:r>
            <a:r>
              <a:rPr lang="en-US" altLang="zh-CN" sz="2200">
                <a:sym typeface="+mn-ea"/>
              </a:rPr>
              <a:t>/</a:t>
            </a:r>
            <a:r>
              <a:rPr lang="zh-CN" altLang="en-US" sz="2200">
                <a:sym typeface="+mn-ea"/>
              </a:rPr>
              <a:t>高度值</a:t>
            </a:r>
            <a:endParaRPr lang="zh-CN" altLang="en-US" sz="2200">
              <a:sym typeface="+mn-ea"/>
            </a:endParaRPr>
          </a:p>
          <a:p>
            <a:pPr marL="0">
              <a:lnSpc>
                <a:spcPct val="150000"/>
              </a:lnSpc>
              <a:buNone/>
            </a:pPr>
            <a:r>
              <a:rPr lang="en-US" altLang="zh-CN" sz="2200">
                <a:sym typeface="+mn-ea"/>
              </a:rPr>
              <a:t>scan</a:t>
            </a:r>
            <a:r>
              <a:rPr lang="en-US" altLang="zh-CN" sz="2200">
                <a:solidFill>
                  <a:schemeClr val="tx1"/>
                </a:solidFill>
              </a:rPr>
              <a:t>   </a:t>
            </a:r>
            <a:r>
              <a:rPr lang="zh-CN" altLang="en-US" sz="2200">
                <a:sym typeface="+mn-ea"/>
              </a:rPr>
              <a:t>电视机类型设备的扫描方式   </a:t>
            </a:r>
            <a:endParaRPr lang="zh-CN" altLang="en-US" sz="2200">
              <a:sym typeface="+mn-ea"/>
            </a:endParaRPr>
          </a:p>
          <a:p>
            <a:pPr marL="0">
              <a:lnSpc>
                <a:spcPct val="150000"/>
              </a:lnSpc>
              <a:buNone/>
            </a:pPr>
            <a:r>
              <a:rPr lang="zh-CN" altLang="en-US" sz="2200">
                <a:sym typeface="+mn-ea"/>
              </a:rPr>
              <a:t>           </a:t>
            </a:r>
            <a:r>
              <a:rPr lang="en-US" altLang="zh-CN" sz="2200">
                <a:sym typeface="+mn-ea"/>
              </a:rPr>
              <a:t>progressive</a:t>
            </a:r>
            <a:r>
              <a:rPr lang="zh-CN" altLang="en-US" sz="2200">
                <a:sym typeface="+mn-ea"/>
              </a:rPr>
              <a:t>：逐行扫描</a:t>
            </a:r>
            <a:endParaRPr lang="zh-CN" altLang="en-US" sz="2200">
              <a:sym typeface="+mn-ea"/>
            </a:endParaRPr>
          </a:p>
          <a:p>
            <a:pPr marL="0">
              <a:lnSpc>
                <a:spcPct val="150000"/>
              </a:lnSpc>
              <a:buNone/>
            </a:pPr>
            <a:r>
              <a:rPr lang="zh-CN" altLang="en-US" sz="2200">
                <a:sym typeface="+mn-ea"/>
              </a:rPr>
              <a:t>           </a:t>
            </a:r>
            <a:r>
              <a:rPr lang="en-US" altLang="zh-CN" sz="2200">
                <a:sym typeface="+mn-ea"/>
              </a:rPr>
              <a:t>interlace</a:t>
            </a:r>
            <a:r>
              <a:rPr lang="zh-CN" altLang="en-US" sz="2200">
                <a:sym typeface="+mn-ea"/>
              </a:rPr>
              <a:t>：隔行扫描</a:t>
            </a:r>
            <a:endParaRPr lang="zh-CN" altLang="en-US" sz="2200">
              <a:solidFill>
                <a:schemeClr val="tx1"/>
              </a:solidFill>
              <a:sym typeface="+mn-ea"/>
            </a:endParaRPr>
          </a:p>
          <a:p>
            <a:pPr marL="0" lvl="1">
              <a:lnSpc>
                <a:spcPct val="150000"/>
              </a:lnSpc>
              <a:spcBef>
                <a:spcPts val="0"/>
              </a:spcBef>
              <a:buNone/>
            </a:pPr>
            <a:r>
              <a:rPr lang="en-US" altLang="zh-CN" sz="2200">
                <a:sym typeface="+mn-ea"/>
              </a:rPr>
              <a:t>grid  </a:t>
            </a:r>
            <a:r>
              <a:rPr lang="zh-CN" altLang="en-US" sz="2200">
                <a:sym typeface="+mn-ea"/>
              </a:rPr>
              <a:t>只能指定</a:t>
            </a:r>
            <a:r>
              <a:rPr lang="en-US" altLang="zh-CN" sz="2200">
                <a:sym typeface="+mn-ea"/>
              </a:rPr>
              <a:t>2</a:t>
            </a:r>
            <a:r>
              <a:rPr lang="zh-CN" altLang="en-US" sz="2200">
                <a:sym typeface="+mn-ea"/>
              </a:rPr>
              <a:t>个值：</a:t>
            </a:r>
            <a:r>
              <a:rPr lang="en-US" altLang="zh-CN" sz="2200">
                <a:sym typeface="+mn-ea"/>
              </a:rPr>
              <a:t>0</a:t>
            </a:r>
            <a:r>
              <a:rPr lang="zh-CN" altLang="en-US" sz="2200">
                <a:sym typeface="+mn-ea"/>
              </a:rPr>
              <a:t>或</a:t>
            </a:r>
            <a:r>
              <a:rPr lang="en-US" altLang="zh-CN" sz="2200">
                <a:sym typeface="+mn-ea"/>
              </a:rPr>
              <a:t>1</a:t>
            </a:r>
            <a:endParaRPr lang="en-US" altLang="zh-CN" sz="2200">
              <a:solidFill>
                <a:schemeClr val="tx1"/>
              </a:solidFill>
            </a:endParaRPr>
          </a:p>
          <a:p>
            <a:pPr marL="0">
              <a:lnSpc>
                <a:spcPct val="150000"/>
              </a:lnSpc>
              <a:buNone/>
            </a:pPr>
            <a:r>
              <a:rPr lang="en-US" altLang="zh-CN" sz="2200">
                <a:solidFill>
                  <a:schemeClr val="tx1"/>
                </a:solidFill>
                <a:sym typeface="+mn-ea"/>
              </a:rPr>
              <a:t>         </a:t>
            </a:r>
            <a:r>
              <a:rPr lang="zh-CN" altLang="en-US" sz="2200">
                <a:sym typeface="+mn-ea"/>
              </a:rPr>
              <a:t>设备是基于栅格还是基于位图</a:t>
            </a:r>
            <a:endParaRPr lang="zh-CN" altLang="en-US" sz="2200">
              <a:solidFill>
                <a:schemeClr val="tx1"/>
              </a:solidFill>
            </a:endParaRPr>
          </a:p>
          <a:p>
            <a:pPr marL="0">
              <a:lnSpc>
                <a:spcPct val="150000"/>
              </a:lnSpc>
              <a:buNone/>
            </a:pPr>
            <a:r>
              <a:rPr lang="zh-CN" altLang="en-US" sz="2200">
                <a:sym typeface="+mn-ea"/>
              </a:rPr>
              <a:t>         基于栅格时，值为</a:t>
            </a:r>
            <a:r>
              <a:rPr lang="en-US" altLang="zh-CN" sz="2200">
                <a:sym typeface="+mn-ea"/>
              </a:rPr>
              <a:t>1</a:t>
            </a:r>
            <a:endParaRPr lang="en-US" altLang="zh-CN" sz="2200">
              <a:solidFill>
                <a:schemeClr val="tx1"/>
              </a:solidFill>
            </a:endParaRPr>
          </a:p>
          <a:p>
            <a:pPr marL="0">
              <a:lnSpc>
                <a:spcPct val="150000"/>
              </a:lnSpc>
              <a:buNone/>
            </a:pPr>
            <a:r>
              <a:rPr lang="zh-CN" altLang="en-US" sz="2200">
                <a:sym typeface="+mn-ea"/>
              </a:rPr>
              <a:t>         基于位图时，值为</a:t>
            </a:r>
            <a:r>
              <a:rPr lang="en-US" altLang="zh-CN" sz="2200">
                <a:sym typeface="+mn-ea"/>
              </a:rPr>
              <a:t>0</a:t>
            </a:r>
            <a:endParaRPr lang="en-US" altLang="zh-CN" sz="2200">
              <a:solidFill>
                <a:schemeClr val="tx1"/>
              </a:solidFill>
            </a:endParaRPr>
          </a:p>
          <a:p>
            <a:pPr marL="0" lvl="1">
              <a:lnSpc>
                <a:spcPct val="150000"/>
              </a:lnSpc>
              <a:spcBef>
                <a:spcPts val="0"/>
              </a:spcBef>
              <a:buNone/>
            </a:pPr>
            <a:endParaRPr lang="en-US" altLang="zh-CN" sz="2200">
              <a:solidFill>
                <a:schemeClr val="tx1"/>
              </a:solidFill>
              <a:sym typeface="+mn-ea"/>
            </a:endParaRPr>
          </a:p>
          <a:p>
            <a:pPr marL="0" lvl="1" algn="l" eaLnBrk="0" hangingPunct="0">
              <a:lnSpc>
                <a:spcPct val="150000"/>
              </a:lnSpc>
              <a:spcBef>
                <a:spcPts val="0"/>
              </a:spcBef>
              <a:buNone/>
            </a:pPr>
            <a:endParaRPr lang="zh-CN" altLang="en-US" sz="2200">
              <a:sym typeface="+mn-ea"/>
            </a:endParaRPr>
          </a:p>
          <a:p>
            <a:pPr marL="0" lvl="1" algn="l" eaLnBrk="0" hangingPunct="0">
              <a:lnSpc>
                <a:spcPct val="150000"/>
              </a:lnSpc>
              <a:spcBef>
                <a:spcPts val="0"/>
              </a:spcBef>
              <a:buNone/>
            </a:pPr>
            <a:r>
              <a:rPr lang="zh-CN" altLang="en-US" sz="2200">
                <a:sym typeface="+mn-ea"/>
              </a:rPr>
              <a:t>	</a:t>
            </a:r>
            <a:endParaRPr lang="zh-CN" altLang="en-US" sz="2200"/>
          </a:p>
          <a:p>
            <a:pPr marL="0" lvl="1" algn="l" eaLnBrk="0" hangingPunct="0">
              <a:lnSpc>
                <a:spcPct val="150000"/>
              </a:lnSpc>
              <a:spcBef>
                <a:spcPts val="0"/>
              </a:spcBef>
              <a:buNone/>
            </a:pPr>
            <a:endParaRPr lang="zh-CN" altLang="en-US" sz="2200"/>
          </a:p>
          <a:p>
            <a:pPr marL="0" lvl="1" algn="l">
              <a:lnSpc>
                <a:spcPct val="150000"/>
              </a:lnSpc>
              <a:spcBef>
                <a:spcPts val="0"/>
              </a:spcBef>
              <a:buNone/>
            </a:pPr>
            <a:endParaRPr lang="zh-CN" altLang="en-US" sz="2200">
              <a:sym typeface="黑体" panose="02010609060101010101" charset="-122"/>
            </a:endParaRPr>
          </a:p>
          <a:p>
            <a:pPr marL="0" lvl="1"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strike="noStrike" noProof="1"/>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buNone/>
            </a:pPr>
            <a:endParaRPr lang="en-US" altLang="zh-CN" sz="220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8310" y="3080385"/>
            <a:ext cx="8247380" cy="9899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
        <p:nvSpPr>
          <p:cNvPr id="2" name="文本框 1"/>
          <p:cNvSpPr txBox="1"/>
          <p:nvPr/>
        </p:nvSpPr>
        <p:spPr>
          <a:xfrm>
            <a:off x="1104900" y="2779395"/>
            <a:ext cx="6934200" cy="645160"/>
          </a:xfrm>
          <a:prstGeom prst="rect">
            <a:avLst/>
          </a:prstGeom>
          <a:noFill/>
        </p:spPr>
        <p:txBody>
          <a:bodyPr wrap="square" rtlCol="0">
            <a:spAutoFit/>
          </a:bodyPr>
          <a:lstStyle/>
          <a:p>
            <a:pPr algn="ctr"/>
            <a:r>
              <a:rPr lang="en-US" altLang="zh-CN" sz="3600"/>
              <a:t>CSS3</a:t>
            </a:r>
            <a:r>
              <a:rPr lang="zh-CN" altLang="en-US" sz="3600"/>
              <a:t>响应式布局</a:t>
            </a:r>
            <a:endParaRPr lang="zh-CN" altLang="en-US" sz="3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16890" y="631190"/>
            <a:ext cx="8294370" cy="45059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例如：</a:t>
            </a:r>
            <a:endParaRPr lang="zh-CN" altLang="en-US" sz="2200">
              <a:sym typeface="+mn-ea"/>
            </a:endParaRPr>
          </a:p>
          <a:p>
            <a:pPr marL="0" indent="0">
              <a:lnSpc>
                <a:spcPct val="150000"/>
              </a:lnSpc>
              <a:spcBef>
                <a:spcPts val="0"/>
              </a:spcBef>
              <a:buNone/>
            </a:pPr>
            <a:r>
              <a:rPr lang="zh-CN" altLang="en-US" sz="2200">
                <a:sym typeface="+mn-ea"/>
              </a:rPr>
              <a:t>(max-width:600px) </a:t>
            </a:r>
            <a:endParaRPr lang="zh-CN" altLang="en-US" sz="2200"/>
          </a:p>
          <a:p>
            <a:pPr marL="0" indent="0">
              <a:lnSpc>
                <a:spcPct val="150000"/>
              </a:lnSpc>
              <a:spcBef>
                <a:spcPts val="0"/>
              </a:spcBef>
              <a:buNone/>
            </a:pPr>
            <a:r>
              <a:rPr lang="zh-CN" altLang="en-US" sz="2200">
                <a:sym typeface="+mn-ea"/>
              </a:rPr>
              <a:t>(max-device-width: 480px)  设备输出宽度</a:t>
            </a:r>
            <a:endParaRPr lang="zh-CN" altLang="en-US" sz="2200"/>
          </a:p>
          <a:p>
            <a:pPr marL="0" indent="0">
              <a:lnSpc>
                <a:spcPct val="150000"/>
              </a:lnSpc>
              <a:spcBef>
                <a:spcPts val="0"/>
              </a:spcBef>
              <a:buNone/>
            </a:pPr>
            <a:r>
              <a:rPr lang="zh-CN" altLang="en-US" sz="2200">
                <a:sym typeface="+mn-ea"/>
              </a:rPr>
              <a:t>(orientation:portrait)  竖屏</a:t>
            </a:r>
            <a:endParaRPr lang="zh-CN" altLang="en-US" sz="2200"/>
          </a:p>
          <a:p>
            <a:pPr marL="0" indent="0">
              <a:lnSpc>
                <a:spcPct val="150000"/>
              </a:lnSpc>
              <a:spcBef>
                <a:spcPts val="0"/>
              </a:spcBef>
              <a:buNone/>
            </a:pPr>
            <a:r>
              <a:rPr lang="zh-CN" altLang="en-US" sz="2200">
                <a:sym typeface="+mn-ea"/>
              </a:rPr>
              <a:t>(orientation:landscape)    横屏</a:t>
            </a:r>
            <a:endParaRPr lang="zh-CN" altLang="en-US" sz="2200"/>
          </a:p>
          <a:p>
            <a:pPr marL="0" indent="0">
              <a:lnSpc>
                <a:spcPct val="150000"/>
              </a:lnSpc>
              <a:spcBef>
                <a:spcPts val="0"/>
              </a:spcBef>
              <a:buNone/>
            </a:pPr>
            <a:r>
              <a:rPr lang="zh-CN" altLang="en-US" sz="2200">
                <a:sym typeface="+mn-ea"/>
              </a:rPr>
              <a:t> (-webkit-min-device-pixel-ratio: 2) 像素比</a:t>
            </a:r>
            <a:endParaRPr lang="zh-CN" altLang="en-US" sz="2200"/>
          </a:p>
          <a:p>
            <a:pPr marL="0" indent="0">
              <a:lnSpc>
                <a:spcPct val="150000"/>
              </a:lnSpc>
              <a:spcBef>
                <a:spcPts val="0"/>
              </a:spcBef>
              <a:buNone/>
            </a:pPr>
            <a:r>
              <a:rPr lang="zh-CN" altLang="en-US" sz="2200">
                <a:sym typeface="+mn-ea"/>
              </a:rPr>
              <a:t>devicePixelRatio 设备像素比 window.devicePixelRatio = 物理像素 / dips</a:t>
            </a:r>
            <a:endParaRPr lang="zh-CN" altLang="en-US" sz="2200"/>
          </a:p>
          <a:p>
            <a:pPr marL="0" indent="0" algn="l">
              <a:lnSpc>
                <a:spcPct val="150000"/>
              </a:lnSpc>
              <a:buNone/>
            </a:pPr>
            <a:endParaRPr lang="zh-CN" altLang="en-US" sz="2200"/>
          </a:p>
          <a:p>
            <a:pPr marL="0" indent="0">
              <a:lnSpc>
                <a:spcPct val="150000"/>
              </a:lnSpc>
              <a:spcBef>
                <a:spcPts val="0"/>
              </a:spcBef>
              <a:buNone/>
            </a:pPr>
            <a:endParaRPr lang="zh-CN" altLang="en-US"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zh-CN" altLang="en-US" sz="2400" dirty="0">
              <a:solidFill>
                <a:schemeClr val="tx1"/>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nvSpPr>
        <p:spPr>
          <a:xfrm>
            <a:off x="457200" y="876300"/>
            <a:ext cx="8229600" cy="3059430"/>
          </a:xfrm>
          <a:prstGeom prst="rect">
            <a:avLst/>
          </a:prstGeom>
          <a:noFill/>
          <a:ln w="9525">
            <a:noFill/>
          </a:ln>
        </p:spPr>
        <p:txBody>
          <a:bodyPr anchor="t"/>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课堂练习</a:t>
            </a:r>
            <a:endParaRPr lang="zh-CN" altLang="en-US" sz="2200">
              <a:sym typeface="黑体" panose="02010609060101010101" charset="-122"/>
            </a:endParaRPr>
          </a:p>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      </a:t>
            </a:r>
            <a:r>
              <a:rPr lang="en-US" altLang="zh-CN" sz="2200">
                <a:sym typeface="黑体" panose="02010609060101010101" charset="-122"/>
              </a:rPr>
              <a:t>1.</a:t>
            </a:r>
            <a:r>
              <a:rPr lang="zh-CN" altLang="en-US" sz="2200">
                <a:sym typeface="黑体" panose="02010609060101010101" charset="-122"/>
              </a:rPr>
              <a:t>利用响应式布局实现苹果官网导航条的响应式设计</a:t>
            </a:r>
            <a:endParaRPr lang="zh-CN" altLang="en-US" sz="2200">
              <a:sym typeface="黑体" panose="02010609060101010101" charset="-122"/>
            </a:endParaRPr>
          </a:p>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      </a:t>
            </a:r>
            <a:r>
              <a:rPr lang="en-US" altLang="zh-CN" sz="2200">
                <a:sym typeface="黑体" panose="02010609060101010101" charset="-122"/>
              </a:rPr>
              <a:t>2.</a:t>
            </a:r>
            <a:r>
              <a:rPr lang="zh-CN" altLang="en-US" sz="2200">
                <a:sym typeface="黑体" panose="02010609060101010101" charset="-122"/>
              </a:rPr>
              <a:t>设计响应式瀑布流</a:t>
            </a:r>
            <a:endParaRPr lang="zh-CN" altLang="en-US" sz="2200" dirty="0">
              <a:solidFill>
                <a:srgbClr val="3F3F3F"/>
              </a:solidFill>
              <a:latin typeface="微软雅黑" panose="020B0503020204020204" charset="-122"/>
              <a:ea typeface="微软雅黑" panose="020B0503020204020204" charset="-122"/>
              <a:sym typeface="黑体" panose="02010609060101010101" charset="-122"/>
            </a:endParaRPr>
          </a:p>
          <a:p>
            <a:pPr marL="0" indent="0">
              <a:lnSpc>
                <a:spcPct val="150000"/>
              </a:lnSpc>
              <a:buNone/>
            </a:pPr>
            <a:endParaRPr lang="zh-CN" altLang="en-US" sz="2000">
              <a:sym typeface="黑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57835" y="620395"/>
            <a:ext cx="8295005" cy="5617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a:t>1.CSS3</a:t>
            </a:r>
            <a:r>
              <a:rPr lang="zh-CN" altLang="en-US" sz="2200"/>
              <a:t>分栏布局</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（1）</a:t>
            </a:r>
            <a:r>
              <a:rPr lang="zh-CN" altLang="en-US" sz="2200">
                <a:sym typeface="+mn-ea"/>
              </a:rPr>
              <a:t>column-count    指定分栏数量</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属性值说明：</a:t>
            </a:r>
            <a:endParaRPr lang="zh-CN" altLang="en-US" sz="220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①</a:t>
            </a:r>
            <a:r>
              <a:rPr lang="zh-CN" altLang="en-US" sz="2200">
                <a:sym typeface="+mn-ea"/>
              </a:rPr>
              <a:t>auto（默认值）：依据column-width属性设定自动分配</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②数值（正整数）：设定分栏的数量，属性值只能是大于1的正整数，不可为负数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zh-CN" altLang="en-US" sz="2200">
                <a:solidFill>
                  <a:srgbClr val="C00000"/>
                </a:solidFill>
                <a:sym typeface="+mn-ea"/>
              </a:rPr>
              <a:t> 注意：</a:t>
            </a:r>
            <a:endParaRPr lang="zh-CN" altLang="en-US" sz="2200">
              <a:solidFill>
                <a:srgbClr val="C00000"/>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rgbClr val="C00000"/>
                </a:solidFill>
                <a:sym typeface="+mn-ea"/>
              </a:rPr>
              <a:t>          </a:t>
            </a:r>
            <a:r>
              <a:rPr lang="zh-CN" altLang="en-US" sz="2200">
                <a:sym typeface="+mn-ea"/>
              </a:rPr>
              <a:t>①若没有设定</a:t>
            </a:r>
            <a:r>
              <a:rPr lang="en-US" altLang="zh-CN" sz="2200">
                <a:sym typeface="+mn-ea"/>
              </a:rPr>
              <a:t>column-count</a:t>
            </a:r>
            <a:r>
              <a:rPr lang="zh-CN" altLang="en-US" sz="2200">
                <a:sym typeface="+mn-ea"/>
              </a:rPr>
              <a:t>属性，则属性值就是</a:t>
            </a:r>
            <a:r>
              <a:rPr lang="en-US" altLang="zh-CN" sz="2200">
                <a:sym typeface="+mn-ea"/>
              </a:rPr>
              <a:t>auto</a:t>
            </a:r>
            <a:r>
              <a:rPr lang="zh-CN" altLang="en-US" sz="2200">
                <a:sym typeface="+mn-ea"/>
              </a:rPr>
              <a:t>，此时将由</a:t>
            </a:r>
            <a:r>
              <a:rPr lang="en-US" altLang="zh-CN" sz="2200">
                <a:sym typeface="+mn-ea"/>
              </a:rPr>
              <a:t>column-width</a:t>
            </a:r>
            <a:r>
              <a:rPr lang="zh-CN" altLang="en-US" sz="2200">
                <a:sym typeface="+mn-ea"/>
              </a:rPr>
              <a:t>属性来决定分栏的结果</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②若</a:t>
            </a:r>
            <a:r>
              <a:rPr lang="en-US" altLang="zh-CN" sz="2200">
                <a:sym typeface="黑体" panose="02010609060101010101" charset="-122"/>
              </a:rPr>
              <a:t>column-count</a:t>
            </a:r>
            <a:r>
              <a:rPr lang="zh-CN" altLang="en-US" sz="2200">
                <a:sym typeface="黑体" panose="02010609060101010101" charset="-122"/>
              </a:rPr>
              <a:t>属性和</a:t>
            </a:r>
            <a:r>
              <a:rPr lang="en-US" altLang="zh-CN" sz="2200">
                <a:sym typeface="黑体" panose="02010609060101010101" charset="-122"/>
              </a:rPr>
              <a:t>column-width</a:t>
            </a:r>
            <a:r>
              <a:rPr lang="zh-CN" altLang="en-US" sz="2200">
                <a:sym typeface="黑体" panose="02010609060101010101" charset="-122"/>
              </a:rPr>
              <a:t>属性同时都没有设定，或者属性值都为</a:t>
            </a:r>
            <a:r>
              <a:rPr lang="en-US" altLang="zh-CN" sz="2200">
                <a:sym typeface="黑体" panose="02010609060101010101" charset="-122"/>
              </a:rPr>
              <a:t>auto</a:t>
            </a:r>
            <a:r>
              <a:rPr lang="zh-CN" altLang="en-US" sz="2200">
                <a:sym typeface="黑体" panose="02010609060101010101" charset="-122"/>
              </a:rPr>
              <a:t>，那么就不会出现任何分栏的效果</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457835" y="620395"/>
            <a:ext cx="8295005" cy="5617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a:t>
            </a:r>
            <a:r>
              <a:rPr lang="en-US" altLang="zh-CN" sz="2200">
                <a:solidFill>
                  <a:schemeClr val="tx1"/>
                </a:solidFill>
                <a:sym typeface="+mn-ea"/>
              </a:rPr>
              <a:t>2</a:t>
            </a:r>
            <a:r>
              <a:rPr lang="zh-CN" altLang="en-US" sz="2200">
                <a:solidFill>
                  <a:schemeClr val="tx1"/>
                </a:solidFill>
                <a:sym typeface="+mn-ea"/>
              </a:rPr>
              <a:t>）</a:t>
            </a:r>
            <a:r>
              <a:rPr lang="zh-CN" altLang="en-US" sz="2200">
                <a:sym typeface="+mn-ea"/>
              </a:rPr>
              <a:t>column-</a:t>
            </a:r>
            <a:r>
              <a:rPr lang="en-US" altLang="zh-CN" sz="2200">
                <a:sym typeface="+mn-ea"/>
              </a:rPr>
              <a:t>width</a:t>
            </a:r>
            <a:r>
              <a:rPr lang="zh-CN" altLang="en-US" sz="2200">
                <a:sym typeface="+mn-ea"/>
              </a:rPr>
              <a:t>    指定分栏宽度</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属性值说明：</a:t>
            </a:r>
            <a:endParaRPr lang="zh-CN" altLang="en-US" sz="220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①</a:t>
            </a:r>
            <a:r>
              <a:rPr lang="en-US" altLang="zh-CN" sz="2200">
                <a:sym typeface="+mn-ea"/>
              </a:rPr>
              <a:t>auto</a:t>
            </a:r>
            <a:r>
              <a:rPr lang="zh-CN" altLang="en-US" sz="2200">
                <a:sym typeface="+mn-ea"/>
              </a:rPr>
              <a:t>（默认值）：依据</a:t>
            </a:r>
            <a:r>
              <a:rPr lang="en-US" altLang="zh-CN" sz="2200">
                <a:sym typeface="+mn-ea"/>
              </a:rPr>
              <a:t>column-count</a:t>
            </a:r>
            <a:r>
              <a:rPr lang="zh-CN" altLang="en-US" sz="2200">
                <a:sym typeface="+mn-ea"/>
              </a:rPr>
              <a:t>属性设定自动分配</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②数值（正整数）</a:t>
            </a:r>
            <a:r>
              <a:rPr lang="en-US" altLang="zh-CN" sz="2200">
                <a:sym typeface="+mn-ea"/>
              </a:rPr>
              <a:t>:</a:t>
            </a:r>
            <a:r>
              <a:rPr lang="zh-CN" altLang="en-US" sz="2200">
                <a:sym typeface="+mn-ea"/>
              </a:rPr>
              <a:t>设定分栏的宽度（每一栏），属性值为数值</a:t>
            </a:r>
            <a:r>
              <a:rPr lang="en-US" altLang="zh-CN" sz="2200">
                <a:sym typeface="+mn-ea"/>
              </a:rPr>
              <a:t>+</a:t>
            </a:r>
            <a:r>
              <a:rPr lang="zh-CN" altLang="en-US" sz="2200">
                <a:sym typeface="+mn-ea"/>
              </a:rPr>
              <a:t>单位，不可为负数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zh-CN" altLang="en-US" sz="2200">
                <a:solidFill>
                  <a:srgbClr val="C00000"/>
                </a:solidFill>
                <a:sym typeface="+mn-ea"/>
              </a:rPr>
              <a:t> 注意：</a:t>
            </a:r>
            <a:endParaRPr lang="zh-CN" altLang="en-US" sz="2200">
              <a:solidFill>
                <a:srgbClr val="C00000"/>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rgbClr val="C00000"/>
                </a:solidFill>
                <a:sym typeface="+mn-ea"/>
              </a:rPr>
              <a:t>          </a:t>
            </a:r>
            <a:r>
              <a:rPr lang="zh-CN" altLang="en-US" sz="2200">
                <a:sym typeface="+mn-ea"/>
              </a:rPr>
              <a:t>①若没有设定</a:t>
            </a:r>
            <a:r>
              <a:rPr lang="en-US" altLang="zh-CN" sz="2200">
                <a:sym typeface="黑体" panose="02010609060101010101" charset="-122"/>
              </a:rPr>
              <a:t>column-width</a:t>
            </a:r>
            <a:r>
              <a:rPr lang="zh-CN" altLang="en-US" sz="2200">
                <a:sym typeface="黑体" panose="02010609060101010101" charset="-122"/>
              </a:rPr>
              <a:t>属性，则属性值就是</a:t>
            </a:r>
            <a:r>
              <a:rPr lang="en-US" altLang="zh-CN" sz="2200">
                <a:sym typeface="黑体" panose="02010609060101010101" charset="-122"/>
              </a:rPr>
              <a:t>auto</a:t>
            </a:r>
            <a:r>
              <a:rPr lang="zh-CN" altLang="en-US" sz="2200">
                <a:sym typeface="黑体" panose="02010609060101010101" charset="-122"/>
              </a:rPr>
              <a:t>，此时将由</a:t>
            </a:r>
            <a:r>
              <a:rPr lang="en-US" altLang="zh-CN" sz="2200">
                <a:sym typeface="黑体" panose="02010609060101010101" charset="-122"/>
              </a:rPr>
              <a:t>column-count</a:t>
            </a:r>
            <a:r>
              <a:rPr lang="zh-CN" altLang="en-US" sz="2200">
                <a:sym typeface="黑体" panose="02010609060101010101" charset="-122"/>
              </a:rPr>
              <a:t>属性来决定分栏的结果</a:t>
            </a:r>
            <a:endParaRPr lang="zh-CN" altLang="en-US" sz="2200">
              <a:sym typeface="黑体" panose="02010609060101010101"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a:t>
            </a:r>
            <a:r>
              <a:rPr lang="zh-CN" altLang="en-US" sz="2200">
                <a:sym typeface="黑体" panose="02010609060101010101" charset="-122"/>
              </a:rPr>
              <a:t>若</a:t>
            </a:r>
            <a:r>
              <a:rPr lang="en-US" altLang="zh-CN" sz="2200">
                <a:sym typeface="黑体" panose="02010609060101010101" charset="-122"/>
              </a:rPr>
              <a:t>column-count</a:t>
            </a:r>
            <a:r>
              <a:rPr lang="zh-CN" altLang="en-US" sz="2200">
                <a:sym typeface="黑体" panose="02010609060101010101" charset="-122"/>
              </a:rPr>
              <a:t>属性和</a:t>
            </a:r>
            <a:r>
              <a:rPr lang="en-US" altLang="zh-CN" sz="2200">
                <a:sym typeface="黑体" panose="02010609060101010101" charset="-122"/>
              </a:rPr>
              <a:t>column-width</a:t>
            </a:r>
            <a:r>
              <a:rPr lang="zh-CN" altLang="en-US" sz="2200">
                <a:sym typeface="黑体" panose="02010609060101010101" charset="-122"/>
              </a:rPr>
              <a:t>属性同时都没有设定，或者属性值都为</a:t>
            </a:r>
            <a:r>
              <a:rPr lang="en-US" altLang="zh-CN" sz="2200">
                <a:sym typeface="黑体" panose="02010609060101010101" charset="-122"/>
              </a:rPr>
              <a:t>auto</a:t>
            </a:r>
            <a:r>
              <a:rPr lang="zh-CN" altLang="en-US" sz="2200">
                <a:sym typeface="黑体" panose="02010609060101010101" charset="-122"/>
              </a:rPr>
              <a:t>，那么就不会出现任何分栏的效果</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24815" y="865505"/>
            <a:ext cx="8295005" cy="39154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a:t>
            </a:r>
            <a:r>
              <a:rPr lang="en-US" altLang="zh-CN" sz="2200">
                <a:solidFill>
                  <a:schemeClr val="tx1"/>
                </a:solidFill>
                <a:sym typeface="+mn-ea"/>
              </a:rPr>
              <a:t>3</a:t>
            </a:r>
            <a:r>
              <a:rPr lang="zh-CN" altLang="en-US" sz="2200">
                <a:solidFill>
                  <a:schemeClr val="tx1"/>
                </a:solidFill>
                <a:sym typeface="+mn-ea"/>
              </a:rPr>
              <a:t>）</a:t>
            </a:r>
            <a:r>
              <a:rPr lang="zh-CN" altLang="en-US" sz="2200">
                <a:sym typeface="+mn-ea"/>
              </a:rPr>
              <a:t>column</a:t>
            </a:r>
            <a:r>
              <a:rPr lang="en-US" altLang="zh-CN" sz="2200">
                <a:sym typeface="+mn-ea"/>
              </a:rPr>
              <a:t>s</a:t>
            </a:r>
            <a:r>
              <a:rPr lang="zh-CN" altLang="en-US" sz="2200">
                <a:sym typeface="+mn-ea"/>
              </a:rPr>
              <a:t>   设定分栏的宽度和栏数</a:t>
            </a:r>
            <a:endParaRPr lang="zh-CN" altLang="en-US" sz="220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a:sym typeface="+mn-ea"/>
              </a:rPr>
              <a:t>    用法</a:t>
            </a:r>
            <a:r>
              <a:rPr lang="en-US" altLang="zh-CN" sz="2200">
                <a:sym typeface="+mn-ea"/>
              </a:rPr>
              <a:t>:</a:t>
            </a:r>
            <a:r>
              <a:rPr lang="zh-CN" altLang="en-US" sz="2200">
                <a:sym typeface="+mn-ea"/>
              </a:rPr>
              <a:t>元素 </a:t>
            </a:r>
            <a:r>
              <a:rPr lang="en-US" altLang="zh-CN" sz="2200">
                <a:sym typeface="+mn-ea"/>
              </a:rPr>
              <a:t>{</a:t>
            </a:r>
            <a:r>
              <a:rPr lang="en-US" altLang="zh-CN" sz="2200">
                <a:sym typeface="黑体" panose="02010609060101010101" charset="-122"/>
              </a:rPr>
              <a:t>columns</a:t>
            </a:r>
            <a:r>
              <a:rPr lang="zh-CN" altLang="en-US" sz="2200">
                <a:sym typeface="黑体" panose="02010609060101010101" charset="-122"/>
              </a:rPr>
              <a:t>：宽度 栏数；</a:t>
            </a:r>
            <a:r>
              <a:rPr lang="en-US" altLang="zh-CN" sz="2200">
                <a:sym typeface="+mn-ea"/>
              </a:rPr>
              <a:t>}</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属性值说明：</a:t>
            </a:r>
            <a:endParaRPr lang="zh-CN" altLang="en-US" sz="220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①</a:t>
            </a:r>
            <a:r>
              <a:rPr lang="zh-CN" altLang="en-US" sz="2200">
                <a:sym typeface="+mn-ea"/>
              </a:rPr>
              <a:t>宽度：设定分栏的宽度（每一栏），属性值为数值</a:t>
            </a:r>
            <a:r>
              <a:rPr lang="en-US" altLang="zh-CN" sz="2200">
                <a:sym typeface="+mn-ea"/>
              </a:rPr>
              <a:t>+</a:t>
            </a:r>
            <a:r>
              <a:rPr lang="zh-CN" altLang="en-US" sz="2200">
                <a:sym typeface="+mn-ea"/>
              </a:rPr>
              <a:t>单位，不可为负数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②栏数：设定分栏的数量，属性值只可为</a:t>
            </a:r>
            <a:r>
              <a:rPr lang="en-US" altLang="zh-CN" sz="2200">
                <a:sym typeface="+mn-ea"/>
              </a:rPr>
              <a:t>1</a:t>
            </a:r>
            <a:r>
              <a:rPr lang="zh-CN" altLang="en-US" sz="2200">
                <a:sym typeface="+mn-ea"/>
              </a:rPr>
              <a:t>以上的正整数，不可为负数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zh-CN" altLang="en-US" sz="2200">
                <a:solidFill>
                  <a:srgbClr val="C00000"/>
                </a:solidFill>
                <a:sym typeface="+mn-ea"/>
              </a:rPr>
              <a:t> </a:t>
            </a:r>
            <a:endParaRPr lang="zh-CN" altLang="en-US" sz="2200" dirty="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6725" y="1037590"/>
            <a:ext cx="8210550" cy="36690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a:t>
            </a:r>
            <a:r>
              <a:rPr lang="en-US" altLang="zh-CN" sz="2200">
                <a:sym typeface="+mn-ea"/>
              </a:rPr>
              <a:t>column-gap  </a:t>
            </a:r>
            <a:r>
              <a:rPr lang="zh-CN" altLang="en-US" sz="2200">
                <a:sym typeface="+mn-ea"/>
              </a:rPr>
              <a:t>指定栏间距</a:t>
            </a:r>
            <a:endParaRPr lang="zh-CN" altLang="en-US" sz="2200">
              <a:sym typeface="+mn-ea"/>
            </a:endParaRPr>
          </a:p>
          <a:p>
            <a:pPr marL="0" indent="0" eaLnBrk="1" hangingPunct="1">
              <a:lnSpc>
                <a:spcPct val="150000"/>
              </a:lnSpc>
              <a:buNone/>
            </a:pPr>
            <a:r>
              <a:rPr lang="zh-CN" altLang="en-US" sz="2200">
                <a:sym typeface="+mn-ea"/>
              </a:rPr>
              <a:t>    属性值说明：</a:t>
            </a:r>
            <a:endParaRPr lang="zh-CN" altLang="en-US" sz="2200"/>
          </a:p>
          <a:p>
            <a:pPr marL="0" indent="0" eaLnBrk="1" hangingPunct="1">
              <a:lnSpc>
                <a:spcPct val="150000"/>
              </a:lnSpc>
              <a:buNone/>
            </a:pPr>
            <a:r>
              <a:rPr lang="en-US" altLang="zh-CN" sz="2200">
                <a:sym typeface="黑体" panose="02010609060101010101" charset="-122"/>
              </a:rPr>
              <a:t>            </a:t>
            </a:r>
            <a:r>
              <a:rPr lang="zh-CN" altLang="en-US" sz="2200">
                <a:sym typeface="黑体" panose="02010609060101010101" charset="-122"/>
              </a:rPr>
              <a:t>①</a:t>
            </a:r>
            <a:r>
              <a:rPr lang="en-US" altLang="zh-CN" sz="2200">
                <a:sym typeface="黑体" panose="02010609060101010101" charset="-122"/>
              </a:rPr>
              <a:t>normal</a:t>
            </a:r>
            <a:r>
              <a:rPr lang="zh-CN" altLang="en-US" sz="2200">
                <a:sym typeface="黑体" panose="02010609060101010101" charset="-122"/>
              </a:rPr>
              <a:t>：初始值，设定栏间距，宽度使用浏览器预设值（通常是</a:t>
            </a:r>
            <a:r>
              <a:rPr lang="en-US" altLang="zh-CN" sz="2200">
                <a:sym typeface="黑体" panose="02010609060101010101" charset="-122"/>
              </a:rPr>
              <a:t>1em</a:t>
            </a:r>
            <a:r>
              <a:rPr lang="zh-CN" altLang="en-US" sz="2200">
                <a:sym typeface="黑体" panose="02010609060101010101" charset="-122"/>
              </a:rPr>
              <a:t>）</a:t>
            </a:r>
            <a:endParaRPr lang="zh-CN" altLang="en-US" sz="2200">
              <a:sym typeface="黑体" panose="02010609060101010101" charset="-122"/>
            </a:endParaRPr>
          </a:p>
          <a:p>
            <a:pPr marL="0" indent="0" eaLnBrk="1" hangingPunct="1">
              <a:lnSpc>
                <a:spcPct val="150000"/>
              </a:lnSpc>
              <a:buNone/>
            </a:pPr>
            <a:r>
              <a:rPr lang="zh-CN" altLang="en-US" sz="2200">
                <a:sym typeface="黑体" panose="02010609060101010101" charset="-122"/>
              </a:rPr>
              <a:t>             ②宽度：设定分栏的间距宽度（适用于所有的栏间距），属性值为：数值</a:t>
            </a:r>
            <a:r>
              <a:rPr lang="en-US" altLang="zh-CN" sz="2200">
                <a:sym typeface="黑体" panose="02010609060101010101" charset="-122"/>
              </a:rPr>
              <a:t>+</a:t>
            </a:r>
            <a:r>
              <a:rPr lang="zh-CN" altLang="en-US" sz="2200">
                <a:sym typeface="黑体" panose="02010609060101010101" charset="-122"/>
              </a:rPr>
              <a:t>单位，不可为负数</a:t>
            </a:r>
            <a:endParaRPr lang="zh-CN" altLang="en-US" sz="2200">
              <a:sym typeface="黑体" panose="02010609060101010101" charset="-122"/>
            </a:endParaRPr>
          </a:p>
          <a:p>
            <a:pPr marL="0" indent="0" eaLnBrk="1" hangingPunct="1">
              <a:lnSpc>
                <a:spcPct val="150000"/>
              </a:lnSpc>
              <a:buNone/>
            </a:pP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endParaRPr lang="zh-CN" altLang="en-US" sz="2200">
              <a:sym typeface="黑体" panose="02010609060101010101" charset="-122"/>
            </a:endParaRPr>
          </a:p>
          <a:p>
            <a:pPr marL="0" indent="0" eaLnBrk="1" hangingPunct="1">
              <a:lnSpc>
                <a:spcPct val="150000"/>
              </a:lnSpc>
              <a:buClr>
                <a:srgbClr val="F50A64"/>
              </a:buClr>
              <a:buFont typeface="Wingdings" panose="05000000000000000000" pitchFamily="2" charset="2"/>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27050" y="363220"/>
            <a:ext cx="8089900" cy="61931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strike="noStrike" noProof="1">
                <a:solidFill>
                  <a:schemeClr val="tx1"/>
                </a:solidFill>
                <a:sym typeface="微软雅黑" panose="020B0503020204020204" charset="-122"/>
              </a:rPr>
              <a:t>（</a:t>
            </a:r>
            <a:r>
              <a:rPr lang="en-US" altLang="zh-CN" sz="2200" strike="noStrike" noProof="1">
                <a:solidFill>
                  <a:schemeClr val="tx1"/>
                </a:solidFill>
                <a:sym typeface="微软雅黑" panose="020B0503020204020204" charset="-122"/>
              </a:rPr>
              <a:t>5</a:t>
            </a:r>
            <a:r>
              <a:rPr lang="zh-CN" altLang="en-US" sz="2200" strike="noStrike" noProof="1">
                <a:solidFill>
                  <a:schemeClr val="tx1"/>
                </a:solidFill>
                <a:sym typeface="微软雅黑" panose="020B0503020204020204" charset="-122"/>
              </a:rPr>
              <a:t>）</a:t>
            </a:r>
            <a:r>
              <a:rPr lang="en-US" altLang="zh-CN" sz="2200">
                <a:sym typeface="+mn-ea"/>
              </a:rPr>
              <a:t>column-rule   </a:t>
            </a:r>
            <a:r>
              <a:rPr lang="zh-CN" altLang="en-US" sz="2200">
                <a:sym typeface="+mn-ea"/>
              </a:rPr>
              <a:t>指定栏分隔线</a:t>
            </a:r>
            <a:r>
              <a:rPr lang="en-US" altLang="zh-CN" sz="2200">
                <a:sym typeface="+mn-ea"/>
              </a:rPr>
              <a:t> </a:t>
            </a:r>
            <a:endParaRPr lang="en-US" altLang="zh-CN" sz="2200">
              <a:sym typeface="+mn-ea"/>
            </a:endParaRPr>
          </a:p>
          <a:p>
            <a:pPr marL="0" indent="0">
              <a:lnSpc>
                <a:spcPct val="150000"/>
              </a:lnSpc>
              <a:spcBef>
                <a:spcPts val="0"/>
              </a:spcBef>
              <a:buNone/>
            </a:pPr>
            <a:r>
              <a:rPr lang="en-US" altLang="zh-CN" sz="2200">
                <a:sym typeface="+mn-ea"/>
              </a:rPr>
              <a:t>    </a:t>
            </a:r>
            <a:r>
              <a:rPr lang="zh-CN" altLang="en-US" sz="2200">
                <a:sym typeface="+mn-ea"/>
              </a:rPr>
              <a:t>用法：</a:t>
            </a:r>
            <a:r>
              <a:rPr lang="zh-CN" altLang="en-US" sz="2200">
                <a:sym typeface="黑体" panose="02010609060101010101" charset="-122"/>
              </a:rPr>
              <a:t>选择器</a:t>
            </a:r>
            <a:r>
              <a:rPr lang="en-US" altLang="zh-CN" sz="2200">
                <a:sym typeface="黑体" panose="02010609060101010101" charset="-122"/>
              </a:rPr>
              <a:t>{</a:t>
            </a:r>
            <a:r>
              <a:rPr lang="en-US" altLang="zh-CN" sz="2200">
                <a:sym typeface="+mn-ea"/>
              </a:rPr>
              <a:t>column-rule:</a:t>
            </a:r>
            <a:r>
              <a:rPr lang="zh-CN" altLang="en-US" sz="2200">
                <a:sym typeface="+mn-ea"/>
              </a:rPr>
              <a:t>属性值</a:t>
            </a:r>
            <a:r>
              <a:rPr lang="en-US" altLang="zh-CN" sz="2200">
                <a:sym typeface="+mn-ea"/>
              </a:rPr>
              <a:t>1 </a:t>
            </a:r>
            <a:r>
              <a:rPr lang="zh-CN" altLang="en-US" sz="2200">
                <a:sym typeface="+mn-ea"/>
              </a:rPr>
              <a:t>属性值</a:t>
            </a:r>
            <a:r>
              <a:rPr lang="en-US" altLang="zh-CN" sz="2200">
                <a:sym typeface="+mn-ea"/>
              </a:rPr>
              <a:t>2 </a:t>
            </a:r>
            <a:r>
              <a:rPr lang="zh-CN" altLang="en-US" sz="2200">
                <a:sym typeface="+mn-ea"/>
              </a:rPr>
              <a:t>属性值</a:t>
            </a:r>
            <a:r>
              <a:rPr lang="en-US" altLang="zh-CN" sz="2200">
                <a:sym typeface="+mn-ea"/>
              </a:rPr>
              <a:t>3</a:t>
            </a:r>
            <a:r>
              <a:rPr lang="zh-CN" altLang="en-US" sz="2200">
                <a:sym typeface="+mn-ea"/>
              </a:rPr>
              <a:t>；</a:t>
            </a:r>
            <a:r>
              <a:rPr lang="en-US" altLang="zh-CN" sz="2200">
                <a:sym typeface="黑体" panose="02010609060101010101" charset="-122"/>
              </a:rPr>
              <a:t>}</a:t>
            </a:r>
            <a:endParaRPr lang="en-US" altLang="zh-CN" sz="2200">
              <a:sym typeface="黑体" panose="02010609060101010101" charset="-122"/>
            </a:endParaRPr>
          </a:p>
          <a:p>
            <a:pPr marL="0" indent="0">
              <a:lnSpc>
                <a:spcPct val="150000"/>
              </a:lnSpc>
              <a:buNone/>
            </a:pPr>
            <a:r>
              <a:rPr lang="en-US" altLang="zh-CN" sz="2200">
                <a:sym typeface="黑体" panose="02010609060101010101" charset="-122"/>
              </a:rPr>
              <a:t>    column-rule-style </a:t>
            </a:r>
            <a:r>
              <a:rPr lang="zh-CN" altLang="en-US" sz="2200">
                <a:sym typeface="黑体" panose="02010609060101010101" charset="-122"/>
              </a:rPr>
              <a:t>设定栏分割线的样式</a:t>
            </a:r>
            <a:endParaRPr lang="zh-CN" altLang="en-US" sz="2200">
              <a:sym typeface="黑体" panose="02010609060101010101" charset="-122"/>
            </a:endParaRPr>
          </a:p>
          <a:p>
            <a:pPr marL="0" indent="0">
              <a:lnSpc>
                <a:spcPct val="150000"/>
              </a:lnSpc>
              <a:buNone/>
            </a:pPr>
            <a:r>
              <a:rPr lang="en-US" altLang="zh-CN" sz="2200">
                <a:sym typeface="黑体" panose="02010609060101010101" charset="-122"/>
              </a:rPr>
              <a:t>    column-rule-width </a:t>
            </a:r>
            <a:r>
              <a:rPr lang="zh-CN" altLang="en-US" sz="2200">
                <a:sym typeface="黑体" panose="02010609060101010101" charset="-122"/>
              </a:rPr>
              <a:t>设定栏分割线的宽度</a:t>
            </a:r>
            <a:endParaRPr lang="zh-CN" altLang="en-US" sz="2200">
              <a:sym typeface="黑体" panose="02010609060101010101" charset="-122"/>
            </a:endParaRPr>
          </a:p>
          <a:p>
            <a:pPr marL="0" indent="0">
              <a:lnSpc>
                <a:spcPct val="150000"/>
              </a:lnSpc>
              <a:buNone/>
            </a:pPr>
            <a:r>
              <a:rPr lang="en-US" altLang="zh-CN" sz="2200">
                <a:sym typeface="黑体" panose="02010609060101010101" charset="-122"/>
              </a:rPr>
              <a:t>    column-rule-color </a:t>
            </a:r>
            <a:r>
              <a:rPr lang="zh-CN" altLang="en-US" sz="2200">
                <a:sym typeface="黑体" panose="02010609060101010101" charset="-122"/>
              </a:rPr>
              <a:t>设定栏分割线的颜色</a:t>
            </a:r>
            <a:endParaRPr lang="zh-CN" altLang="en-US" sz="2200">
              <a:sym typeface="黑体" panose="02010609060101010101" charset="-122"/>
            </a:endParaRPr>
          </a:p>
          <a:p>
            <a:pPr marL="0" indent="0">
              <a:lnSpc>
                <a:spcPct val="150000"/>
              </a:lnSpc>
              <a:buNone/>
            </a:pPr>
            <a:r>
              <a:rPr lang="zh-CN" altLang="en-US" sz="2200">
                <a:sym typeface="黑体" panose="02010609060101010101" charset="-122"/>
              </a:rPr>
              <a:t>    ①</a:t>
            </a:r>
            <a:r>
              <a:rPr lang="en-US" altLang="zh-CN" sz="2200">
                <a:sym typeface="黑体" panose="02010609060101010101" charset="-122"/>
              </a:rPr>
              <a:t>column-rule-style  </a:t>
            </a:r>
            <a:endParaRPr lang="en-US" altLang="zh-CN" sz="2200">
              <a:sym typeface="黑体" panose="02010609060101010101" charset="-122"/>
            </a:endParaRPr>
          </a:p>
          <a:p>
            <a:pPr marL="0" indent="0">
              <a:lnSpc>
                <a:spcPct val="150000"/>
              </a:lnSpc>
              <a:buNone/>
            </a:pPr>
            <a:r>
              <a:rPr lang="en-US" altLang="zh-CN" sz="2200">
                <a:sym typeface="黑体" panose="02010609060101010101" charset="-122"/>
              </a:rPr>
              <a:t>       </a:t>
            </a:r>
            <a:r>
              <a:rPr lang="zh-CN" altLang="en-US" sz="2200">
                <a:sym typeface="黑体" panose="02010609060101010101" charset="-122"/>
              </a:rPr>
              <a:t>属性值：</a:t>
            </a:r>
            <a:r>
              <a:rPr lang="en-US" altLang="zh-CN" sz="2200">
                <a:sym typeface="黑体" panose="02010609060101010101" charset="-122"/>
              </a:rPr>
              <a:t>1</a:t>
            </a:r>
            <a:r>
              <a:rPr lang="zh-CN" altLang="en-US" sz="2200">
                <a:sym typeface="黑体" panose="02010609060101010101" charset="-122"/>
              </a:rPr>
              <a:t>）</a:t>
            </a:r>
            <a:r>
              <a:rPr lang="en-US" altLang="zh-CN" sz="2200">
                <a:sym typeface="+mn-ea"/>
              </a:rPr>
              <a:t>none</a:t>
            </a:r>
            <a:r>
              <a:rPr lang="zh-CN" altLang="en-US" sz="2200">
                <a:sym typeface="+mn-ea"/>
              </a:rPr>
              <a:t>：初始值，无线条（</a:t>
            </a:r>
            <a:r>
              <a:rPr lang="en-US" altLang="zh-CN" sz="2200">
                <a:sym typeface="+mn-ea"/>
              </a:rPr>
              <a:t>column-rule-color</a:t>
            </a:r>
            <a:r>
              <a:rPr lang="zh-CN" altLang="en-US" sz="2200">
                <a:sym typeface="+mn-ea"/>
              </a:rPr>
              <a:t>属性和</a:t>
            </a:r>
            <a:r>
              <a:rPr lang="en-US" altLang="zh-CN" sz="2200">
                <a:sym typeface="+mn-ea"/>
              </a:rPr>
              <a:t>column-rule-width</a:t>
            </a:r>
            <a:r>
              <a:rPr lang="zh-CN" altLang="en-US" sz="2200">
                <a:sym typeface="+mn-ea"/>
              </a:rPr>
              <a:t>属性将会被忽略）</a:t>
            </a:r>
            <a:endParaRPr lang="zh-CN" altLang="en-US" sz="2200"/>
          </a:p>
          <a:p>
            <a:pPr marL="0" indent="0">
              <a:lnSpc>
                <a:spcPct val="150000"/>
              </a:lnSpc>
              <a:buNone/>
            </a:pPr>
            <a:r>
              <a:rPr lang="en-US" altLang="zh-CN" sz="2200">
                <a:sym typeface="+mn-ea"/>
              </a:rPr>
              <a:t>                     2</a:t>
            </a:r>
            <a:r>
              <a:rPr lang="zh-CN" altLang="en-US" sz="2200">
                <a:sym typeface="+mn-ea"/>
              </a:rPr>
              <a:t>）</a:t>
            </a:r>
            <a:r>
              <a:rPr lang="en-US" altLang="zh-CN" sz="2200">
                <a:sym typeface="+mn-ea"/>
              </a:rPr>
              <a:t>hidden </a:t>
            </a:r>
            <a:r>
              <a:rPr lang="zh-CN" altLang="en-US" sz="2200">
                <a:sym typeface="+mn-ea"/>
              </a:rPr>
              <a:t>隐藏分割线           </a:t>
            </a:r>
            <a:r>
              <a:rPr lang="en-US" altLang="zh-CN" sz="2200">
                <a:sym typeface="+mn-ea"/>
              </a:rPr>
              <a:t>3</a:t>
            </a:r>
            <a:r>
              <a:rPr lang="zh-CN" altLang="en-US" sz="2200">
                <a:sym typeface="+mn-ea"/>
              </a:rPr>
              <a:t>）</a:t>
            </a:r>
            <a:r>
              <a:rPr lang="en-US" altLang="zh-CN" sz="2200">
                <a:sym typeface="+mn-ea"/>
              </a:rPr>
              <a:t>dotted </a:t>
            </a:r>
            <a:r>
              <a:rPr lang="zh-CN" altLang="en-US" sz="2200">
                <a:sym typeface="+mn-ea"/>
              </a:rPr>
              <a:t>点线</a:t>
            </a:r>
            <a:endParaRPr lang="zh-CN" altLang="en-US" sz="2200"/>
          </a:p>
          <a:p>
            <a:pPr marL="0" indent="0">
              <a:lnSpc>
                <a:spcPct val="150000"/>
              </a:lnSpc>
              <a:buNone/>
            </a:pPr>
            <a:r>
              <a:rPr lang="en-US" altLang="zh-CN" sz="2200">
                <a:sym typeface="+mn-ea"/>
              </a:rPr>
              <a:t>                     4</a:t>
            </a:r>
            <a:r>
              <a:rPr lang="zh-CN" altLang="en-US" sz="2200">
                <a:sym typeface="+mn-ea"/>
              </a:rPr>
              <a:t>）</a:t>
            </a:r>
            <a:r>
              <a:rPr lang="en-US" altLang="zh-CN" sz="2200">
                <a:sym typeface="+mn-ea"/>
              </a:rPr>
              <a:t>dashed </a:t>
            </a:r>
            <a:r>
              <a:rPr lang="zh-CN" altLang="en-US" sz="2200">
                <a:sym typeface="+mn-ea"/>
              </a:rPr>
              <a:t>虚线                     </a:t>
            </a:r>
            <a:r>
              <a:rPr lang="en-US" altLang="zh-CN" sz="2200">
                <a:sym typeface="+mn-ea"/>
              </a:rPr>
              <a:t>5</a:t>
            </a:r>
            <a:r>
              <a:rPr lang="zh-CN" altLang="en-US" sz="2200">
                <a:sym typeface="+mn-ea"/>
              </a:rPr>
              <a:t>）</a:t>
            </a:r>
            <a:r>
              <a:rPr lang="en-US" altLang="zh-CN" sz="2200">
                <a:sym typeface="+mn-ea"/>
              </a:rPr>
              <a:t>solid </a:t>
            </a:r>
            <a:r>
              <a:rPr lang="zh-CN" altLang="en-US" sz="2200">
                <a:sym typeface="+mn-ea"/>
              </a:rPr>
              <a:t>实线</a:t>
            </a:r>
            <a:endParaRPr lang="zh-CN" altLang="en-US" sz="2200"/>
          </a:p>
          <a:p>
            <a:pPr marL="0" indent="0">
              <a:lnSpc>
                <a:spcPct val="150000"/>
              </a:lnSpc>
              <a:buNone/>
            </a:pPr>
            <a:r>
              <a:rPr lang="en-US" altLang="zh-CN" sz="2200">
                <a:sym typeface="+mn-ea"/>
              </a:rPr>
              <a:t>                     6</a:t>
            </a:r>
            <a:r>
              <a:rPr lang="zh-CN" altLang="en-US" sz="2200">
                <a:sym typeface="+mn-ea"/>
              </a:rPr>
              <a:t>）</a:t>
            </a:r>
            <a:r>
              <a:rPr lang="en-US" altLang="zh-CN" sz="2200">
                <a:sym typeface="+mn-ea"/>
              </a:rPr>
              <a:t>double </a:t>
            </a:r>
            <a:r>
              <a:rPr lang="zh-CN" altLang="en-US" sz="2200">
                <a:sym typeface="+mn-ea"/>
              </a:rPr>
              <a:t>双实线</a:t>
            </a:r>
            <a:endParaRPr lang="zh-CN" altLang="en-US" sz="2200"/>
          </a:p>
          <a:p>
            <a:pPr marL="0" indent="0">
              <a:lnSpc>
                <a:spcPct val="150000"/>
              </a:lnSpc>
              <a:buNone/>
            </a:pPr>
            <a:endParaRPr lang="zh-CN" altLang="en-US" sz="2200">
              <a:sym typeface="黑体" panose="02010609060101010101" charset="-122"/>
            </a:endParaRPr>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spcBef>
                <a:spcPts val="0"/>
              </a:spcBef>
              <a:buNone/>
            </a:pPr>
            <a:endParaRPr lang="zh-CN" altLang="en-US" sz="2200" strike="noStrike" noProof="1">
              <a:solidFill>
                <a:srgbClr val="C00000"/>
              </a:solidFill>
              <a:sym typeface="微软雅黑" panose="020B0503020204020204"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25475" y="767715"/>
            <a:ext cx="7892415" cy="56769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a:sym typeface="+mn-ea"/>
              </a:rPr>
              <a:t>②</a:t>
            </a:r>
            <a:r>
              <a:rPr lang="en-US" altLang="zh-CN" sz="2400">
                <a:sym typeface="+mn-ea"/>
              </a:rPr>
              <a:t>column-rule-width    </a:t>
            </a:r>
            <a:r>
              <a:rPr lang="zh-CN" altLang="en-US" sz="2400">
                <a:sym typeface="+mn-ea"/>
              </a:rPr>
              <a:t>指定栏分割线的宽度</a:t>
            </a:r>
            <a:endParaRPr lang="zh-CN" altLang="en-US" sz="2400"/>
          </a:p>
          <a:p>
            <a:pPr marL="0" indent="0">
              <a:lnSpc>
                <a:spcPct val="150000"/>
              </a:lnSpc>
              <a:spcBef>
                <a:spcPts val="0"/>
              </a:spcBef>
              <a:buNone/>
            </a:pPr>
            <a:r>
              <a:rPr lang="zh-CN" altLang="en-US" sz="2400">
                <a:sym typeface="+mn-ea"/>
              </a:rPr>
              <a:t>属性值：</a:t>
            </a:r>
            <a:endParaRPr lang="zh-CN" altLang="en-US" sz="2400"/>
          </a:p>
          <a:p>
            <a:pPr marL="0" indent="0">
              <a:lnSpc>
                <a:spcPct val="150000"/>
              </a:lnSpc>
              <a:spcBef>
                <a:spcPts val="0"/>
              </a:spcBef>
              <a:buNone/>
            </a:pPr>
            <a:r>
              <a:rPr lang="en-US" altLang="zh-CN" sz="2400">
                <a:sym typeface="黑体" panose="02010609060101010101" charset="-122"/>
              </a:rPr>
              <a:t>          1</a:t>
            </a:r>
            <a:r>
              <a:rPr lang="zh-CN" altLang="en-US" sz="2400">
                <a:sym typeface="黑体" panose="02010609060101010101" charset="-122"/>
              </a:rPr>
              <a:t>）</a:t>
            </a:r>
            <a:r>
              <a:rPr lang="en-US" altLang="zh-CN" sz="2400">
                <a:sym typeface="黑体" panose="02010609060101010101" charset="-122"/>
              </a:rPr>
              <a:t>thin </a:t>
            </a:r>
            <a:r>
              <a:rPr lang="zh-CN" altLang="en-US" sz="2400">
                <a:sym typeface="黑体" panose="02010609060101010101" charset="-122"/>
              </a:rPr>
              <a:t>细框线</a:t>
            </a:r>
            <a:endParaRPr lang="zh-CN" altLang="en-US" sz="2400">
              <a:sym typeface="黑体" panose="02010609060101010101" charset="-122"/>
            </a:endParaRPr>
          </a:p>
          <a:p>
            <a:pPr marL="0" indent="0">
              <a:lnSpc>
                <a:spcPct val="150000"/>
              </a:lnSpc>
              <a:spcBef>
                <a:spcPts val="0"/>
              </a:spcBef>
              <a:buNone/>
            </a:pPr>
            <a:r>
              <a:rPr lang="en-US" altLang="zh-CN" sz="2400">
                <a:sym typeface="黑体" panose="02010609060101010101" charset="-122"/>
              </a:rPr>
              <a:t>          2</a:t>
            </a:r>
            <a:r>
              <a:rPr lang="zh-CN" altLang="en-US" sz="2400">
                <a:sym typeface="黑体" panose="02010609060101010101" charset="-122"/>
              </a:rPr>
              <a:t>）</a:t>
            </a:r>
            <a:r>
              <a:rPr lang="en-US" altLang="zh-CN" sz="2400">
                <a:sym typeface="黑体" panose="02010609060101010101" charset="-122"/>
              </a:rPr>
              <a:t>medium </a:t>
            </a:r>
            <a:r>
              <a:rPr lang="zh-CN" altLang="en-US" sz="2400">
                <a:sym typeface="黑体" panose="02010609060101010101" charset="-122"/>
              </a:rPr>
              <a:t>初始值，标准框线</a:t>
            </a:r>
            <a:endParaRPr lang="zh-CN" altLang="en-US" sz="2400">
              <a:sym typeface="黑体" panose="02010609060101010101" charset="-122"/>
            </a:endParaRPr>
          </a:p>
          <a:p>
            <a:pPr marL="0" indent="0">
              <a:lnSpc>
                <a:spcPct val="150000"/>
              </a:lnSpc>
              <a:spcBef>
                <a:spcPts val="0"/>
              </a:spcBef>
              <a:buNone/>
            </a:pPr>
            <a:r>
              <a:rPr lang="en-US" altLang="zh-CN" sz="2400">
                <a:sym typeface="黑体" panose="02010609060101010101" charset="-122"/>
              </a:rPr>
              <a:t>          3</a:t>
            </a:r>
            <a:r>
              <a:rPr lang="zh-CN" altLang="en-US" sz="2400">
                <a:sym typeface="黑体" panose="02010609060101010101" charset="-122"/>
              </a:rPr>
              <a:t>）</a:t>
            </a:r>
            <a:r>
              <a:rPr lang="en-US" altLang="zh-CN" sz="2400">
                <a:sym typeface="黑体" panose="02010609060101010101" charset="-122"/>
              </a:rPr>
              <a:t>thick </a:t>
            </a:r>
            <a:r>
              <a:rPr lang="zh-CN" altLang="en-US" sz="2400">
                <a:sym typeface="黑体" panose="02010609060101010101" charset="-122"/>
              </a:rPr>
              <a:t>粗框线</a:t>
            </a:r>
            <a:endParaRPr lang="zh-CN" altLang="en-US" sz="2400">
              <a:sym typeface="黑体" panose="02010609060101010101" charset="-122"/>
            </a:endParaRPr>
          </a:p>
          <a:p>
            <a:pPr marL="0" indent="0">
              <a:lnSpc>
                <a:spcPct val="150000"/>
              </a:lnSpc>
              <a:spcBef>
                <a:spcPts val="0"/>
              </a:spcBef>
              <a:buNone/>
            </a:pPr>
            <a:r>
              <a:rPr lang="en-US" altLang="zh-CN" sz="2400">
                <a:sym typeface="黑体" panose="02010609060101010101" charset="-122"/>
              </a:rPr>
              <a:t>          4</a:t>
            </a:r>
            <a:r>
              <a:rPr lang="zh-CN" altLang="en-US" sz="2400">
                <a:sym typeface="黑体" panose="02010609060101010101" charset="-122"/>
              </a:rPr>
              <a:t>）长度：数值</a:t>
            </a:r>
            <a:r>
              <a:rPr lang="en-US" altLang="zh-CN" sz="2400">
                <a:sym typeface="黑体" panose="02010609060101010101" charset="-122"/>
              </a:rPr>
              <a:t>+</a:t>
            </a:r>
            <a:r>
              <a:rPr lang="zh-CN" altLang="en-US" sz="2400">
                <a:sym typeface="黑体" panose="02010609060101010101" charset="-122"/>
              </a:rPr>
              <a:t>单位</a:t>
            </a:r>
            <a:endParaRPr lang="zh-CN" altLang="en-US" sz="2400">
              <a:sym typeface="黑体" panose="02010609060101010101" charset="-122"/>
            </a:endParaRPr>
          </a:p>
          <a:p>
            <a:pPr marL="0" indent="0">
              <a:lnSpc>
                <a:spcPct val="150000"/>
              </a:lnSpc>
              <a:spcBef>
                <a:spcPts val="0"/>
              </a:spcBef>
              <a:buNone/>
            </a:pPr>
            <a:r>
              <a:rPr lang="zh-CN" altLang="en-US" sz="2400">
                <a:solidFill>
                  <a:srgbClr val="C00000"/>
                </a:solidFill>
                <a:sym typeface="黑体" panose="02010609060101010101" charset="-122"/>
              </a:rPr>
              <a:t>注意：</a:t>
            </a:r>
            <a:endParaRPr lang="zh-CN" altLang="en-US" sz="2400">
              <a:solidFill>
                <a:srgbClr val="C00000"/>
              </a:solidFill>
              <a:sym typeface="黑体" panose="02010609060101010101" charset="-122"/>
            </a:endParaRPr>
          </a:p>
          <a:p>
            <a:pPr marL="0" indent="0">
              <a:lnSpc>
                <a:spcPct val="150000"/>
              </a:lnSpc>
              <a:spcBef>
                <a:spcPts val="0"/>
              </a:spcBef>
              <a:buNone/>
            </a:pPr>
            <a:r>
              <a:rPr lang="zh-CN" altLang="en-US" sz="2400">
                <a:solidFill>
                  <a:srgbClr val="C00000"/>
                </a:solidFill>
                <a:sym typeface="黑体" panose="02010609060101010101" charset="-122"/>
              </a:rPr>
              <a:t>        </a:t>
            </a:r>
            <a:r>
              <a:rPr lang="zh-CN" altLang="en-US" sz="2400">
                <a:sym typeface="黑体" panose="02010609060101010101" charset="-122"/>
              </a:rPr>
              <a:t>当</a:t>
            </a:r>
            <a:r>
              <a:rPr lang="en-US" altLang="zh-CN" sz="2400">
                <a:sym typeface="黑体" panose="02010609060101010101" charset="-122"/>
              </a:rPr>
              <a:t>column-rule-style</a:t>
            </a:r>
            <a:r>
              <a:rPr lang="zh-CN" altLang="en-US" sz="2400">
                <a:sym typeface="黑体" panose="02010609060101010101" charset="-122"/>
              </a:rPr>
              <a:t>属性值为：</a:t>
            </a:r>
            <a:r>
              <a:rPr lang="en-US" altLang="zh-CN" sz="2400">
                <a:sym typeface="黑体" panose="02010609060101010101" charset="-122"/>
              </a:rPr>
              <a:t>none</a:t>
            </a:r>
            <a:r>
              <a:rPr lang="zh-CN" altLang="en-US" sz="2400">
                <a:sym typeface="黑体" panose="02010609060101010101" charset="-122"/>
              </a:rPr>
              <a:t>、</a:t>
            </a:r>
            <a:r>
              <a:rPr lang="en-US" altLang="zh-CN" sz="2400">
                <a:sym typeface="黑体" panose="02010609060101010101" charset="-122"/>
              </a:rPr>
              <a:t>hidden</a:t>
            </a:r>
            <a:r>
              <a:rPr lang="zh-CN" altLang="en-US" sz="2400">
                <a:sym typeface="黑体" panose="02010609060101010101" charset="-122"/>
              </a:rPr>
              <a:t>时，则</a:t>
            </a:r>
            <a:r>
              <a:rPr lang="en-US" altLang="zh-CN" sz="2400">
                <a:sym typeface="+mn-ea"/>
              </a:rPr>
              <a:t>column-rule-width</a:t>
            </a:r>
            <a:r>
              <a:rPr lang="zh-CN" altLang="en-US" sz="2400">
                <a:sym typeface="+mn-ea"/>
              </a:rPr>
              <a:t>属性的设定会失效</a:t>
            </a:r>
            <a:endParaRPr lang="zh-CN" altLang="en-US" sz="2200" dirty="0">
              <a:solidFill>
                <a:srgbClr val="C0000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27380" y="1064260"/>
            <a:ext cx="7889875" cy="47288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③</a:t>
            </a:r>
            <a:r>
              <a:rPr lang="en-US" altLang="zh-CN" sz="2200">
                <a:sym typeface="+mn-ea"/>
              </a:rPr>
              <a:t>column-rule-color    </a:t>
            </a:r>
            <a:r>
              <a:rPr lang="zh-CN" altLang="en-US" sz="2200">
                <a:sym typeface="+mn-ea"/>
              </a:rPr>
              <a:t>指定栏分割线的颜色</a:t>
            </a:r>
            <a:endParaRPr lang="zh-CN" altLang="en-US" sz="2200"/>
          </a:p>
          <a:p>
            <a:pPr marL="0" indent="0">
              <a:lnSpc>
                <a:spcPct val="150000"/>
              </a:lnSpc>
              <a:spcBef>
                <a:spcPts val="0"/>
              </a:spcBef>
              <a:buNone/>
            </a:pPr>
            <a:r>
              <a:rPr lang="zh-CN" altLang="en-US" sz="2200">
                <a:sym typeface="+mn-ea"/>
              </a:rPr>
              <a:t>    属性值：</a:t>
            </a:r>
            <a:r>
              <a:rPr lang="zh-CN" altLang="en-US" sz="2200">
                <a:sym typeface="黑体" panose="02010609060101010101" charset="-122"/>
              </a:rPr>
              <a:t>颜色</a:t>
            </a:r>
            <a:endParaRPr lang="zh-CN" altLang="en-US" sz="2200">
              <a:sym typeface="黑体" panose="02010609060101010101" charset="-122"/>
            </a:endParaRPr>
          </a:p>
          <a:p>
            <a:pPr marL="0" indent="0">
              <a:lnSpc>
                <a:spcPct val="150000"/>
              </a:lnSpc>
              <a:spcBef>
                <a:spcPts val="0"/>
              </a:spcBef>
              <a:buNone/>
            </a:pPr>
            <a:r>
              <a:rPr lang="zh-CN" altLang="en-US" sz="2200">
                <a:solidFill>
                  <a:srgbClr val="C00000"/>
                </a:solidFill>
                <a:sym typeface="黑体" panose="02010609060101010101" charset="-122"/>
              </a:rPr>
              <a:t>注意：</a:t>
            </a:r>
            <a:endParaRPr lang="zh-CN" altLang="en-US" sz="2200">
              <a:solidFill>
                <a:srgbClr val="C00000"/>
              </a:solidFill>
              <a:sym typeface="黑体" panose="02010609060101010101" charset="-122"/>
            </a:endParaRPr>
          </a:p>
          <a:p>
            <a:pPr marL="0" indent="0">
              <a:lnSpc>
                <a:spcPct val="150000"/>
              </a:lnSpc>
              <a:spcBef>
                <a:spcPts val="0"/>
              </a:spcBef>
              <a:buNone/>
            </a:pPr>
            <a:r>
              <a:rPr lang="zh-CN" altLang="en-US" sz="2200">
                <a:solidFill>
                  <a:srgbClr val="C00000"/>
                </a:solidFill>
                <a:sym typeface="黑体" panose="02010609060101010101" charset="-122"/>
              </a:rPr>
              <a:t>       </a:t>
            </a:r>
            <a:r>
              <a:rPr lang="zh-CN" altLang="en-US" sz="2200">
                <a:sym typeface="黑体" panose="02010609060101010101" charset="-122"/>
              </a:rPr>
              <a:t>当</a:t>
            </a:r>
            <a:r>
              <a:rPr lang="en-US" altLang="zh-CN" sz="2200">
                <a:sym typeface="黑体" panose="02010609060101010101" charset="-122"/>
              </a:rPr>
              <a:t>column-rule-style</a:t>
            </a:r>
            <a:r>
              <a:rPr lang="zh-CN" altLang="en-US" sz="2200">
                <a:sym typeface="黑体" panose="02010609060101010101" charset="-122"/>
              </a:rPr>
              <a:t>属性值为：</a:t>
            </a:r>
            <a:r>
              <a:rPr lang="en-US" altLang="zh-CN" sz="2200">
                <a:sym typeface="黑体" panose="02010609060101010101" charset="-122"/>
              </a:rPr>
              <a:t>none</a:t>
            </a:r>
            <a:r>
              <a:rPr lang="zh-CN" altLang="en-US" sz="2200">
                <a:sym typeface="黑体" panose="02010609060101010101" charset="-122"/>
              </a:rPr>
              <a:t>、</a:t>
            </a:r>
            <a:r>
              <a:rPr lang="en-US" altLang="zh-CN" sz="2200">
                <a:sym typeface="黑体" panose="02010609060101010101" charset="-122"/>
              </a:rPr>
              <a:t>hidden</a:t>
            </a:r>
            <a:r>
              <a:rPr lang="zh-CN" altLang="en-US" sz="2200">
                <a:sym typeface="黑体" panose="02010609060101010101" charset="-122"/>
              </a:rPr>
              <a:t>时，或者</a:t>
            </a:r>
            <a:r>
              <a:rPr lang="en-US" altLang="zh-CN" sz="2200">
                <a:sym typeface="黑体" panose="02010609060101010101" charset="-122"/>
              </a:rPr>
              <a:t>column-rule-width</a:t>
            </a:r>
            <a:r>
              <a:rPr lang="zh-CN" altLang="en-US" sz="2200">
                <a:sym typeface="黑体" panose="02010609060101010101" charset="-122"/>
              </a:rPr>
              <a:t>属性的设定值为</a:t>
            </a:r>
            <a:r>
              <a:rPr lang="en-US" altLang="zh-CN" sz="2200">
                <a:sym typeface="黑体" panose="02010609060101010101" charset="-122"/>
              </a:rPr>
              <a:t>0</a:t>
            </a:r>
            <a:r>
              <a:rPr lang="zh-CN" altLang="en-US" sz="2200">
                <a:sym typeface="黑体" panose="02010609060101010101" charset="-122"/>
              </a:rPr>
              <a:t>，则</a:t>
            </a:r>
            <a:r>
              <a:rPr lang="en-US" altLang="zh-CN" sz="2200">
                <a:sym typeface="+mn-ea"/>
              </a:rPr>
              <a:t>column-rule-color</a:t>
            </a:r>
            <a:endParaRPr lang="en-US" altLang="zh-CN" sz="2200"/>
          </a:p>
          <a:p>
            <a:pPr marL="0" indent="0">
              <a:lnSpc>
                <a:spcPct val="150000"/>
              </a:lnSpc>
              <a:spcBef>
                <a:spcPts val="0"/>
              </a:spcBef>
              <a:buNone/>
            </a:pPr>
            <a:r>
              <a:rPr lang="zh-CN" altLang="en-US" sz="2200">
                <a:sym typeface="黑体" panose="02010609060101010101" charset="-122"/>
              </a:rPr>
              <a:t>属性的设定会失效</a:t>
            </a:r>
            <a:endParaRPr lang="zh-CN" altLang="en-US" sz="2200">
              <a:sym typeface="黑体" panose="02010609060101010101" charset="-122"/>
            </a:endParaRPr>
          </a:p>
          <a:p>
            <a:pPr marL="0"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r>
              <a:rPr lang="zh-CN" altLang="en-US" sz="2200" dirty="0">
                <a:sym typeface="黑体" panose="02010609060101010101" charset="-122"/>
              </a:rPr>
              <a:t>说明：分栏布局只在</a:t>
            </a:r>
            <a:r>
              <a:rPr lang="en-US" altLang="zh-CN" sz="2200" dirty="0">
                <a:sym typeface="黑体" panose="02010609060101010101" charset="-122"/>
              </a:rPr>
              <a:t>webkit</a:t>
            </a:r>
            <a:r>
              <a:rPr lang="zh-CN" altLang="en-US" sz="2200" dirty="0">
                <a:sym typeface="黑体" panose="02010609060101010101" charset="-122"/>
              </a:rPr>
              <a:t>内核实现</a:t>
            </a:r>
            <a:endParaRPr lang="zh-CN" altLang="en-US" sz="2200" dirty="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sld>
</file>

<file path=ppt/tags/tag1.xml><?xml version="1.0" encoding="utf-8"?>
<p:tagLst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p="http://schemas.openxmlformats.org/presentationml/2006/main">
  <p:tag name="KSO_WM_BEAUTIFY_FLAG" val="#wm#"/>
  <p:tag name="KSO_WM_UNIT_TYPE" val="i"/>
  <p:tag name="KSO_WM_UNIT_ID" val="262*i*7"/>
  <p:tag name="KSO_WM_UNIT_TEMPLATE_CATEGORY" val="custom"/>
  <p:tag name="KSO_WM_UNIT_TEMPLATE_INDEX" val="9"/>
</p:tagLst>
</file>

<file path=ppt/tags/tag3.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1_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WPS 演示</Application>
  <PresentationFormat>全屏显示(4:3)</PresentationFormat>
  <Paragraphs>218</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黑体</vt:lpstr>
      <vt:lpstr>Calibri</vt:lpstr>
      <vt:lpstr>微软雅黑</vt:lpstr>
      <vt:lpstr>Arial Unicode MS</vt:lpstr>
      <vt:lpstr>1_默认设计模板_2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建设</cp:lastModifiedBy>
  <cp:revision>4567</cp:revision>
  <dcterms:created xsi:type="dcterms:W3CDTF">2009-05-11T03:02:00Z</dcterms:created>
  <dcterms:modified xsi:type="dcterms:W3CDTF">2019-09-24T13:22:09Z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