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89" r:id="rId3"/>
    <p:sldId id="823" r:id="rId4"/>
    <p:sldId id="892" r:id="rId5"/>
    <p:sldId id="923" r:id="rId6"/>
    <p:sldId id="955" r:id="rId7"/>
    <p:sldId id="940" r:id="rId8"/>
    <p:sldId id="957" r:id="rId9"/>
    <p:sldId id="956" r:id="rId10"/>
    <p:sldId id="941" r:id="rId11"/>
    <p:sldId id="797" r:id="rId12"/>
    <p:sldId id="939" r:id="rId13"/>
    <p:sldId id="925" r:id="rId14"/>
    <p:sldId id="839" r:id="rId15"/>
    <p:sldId id="927" r:id="rId16"/>
    <p:sldId id="958" r:id="rId17"/>
    <p:sldId id="877" r:id="rId18"/>
    <p:sldId id="959" r:id="rId19"/>
    <p:sldId id="961" r:id="rId20"/>
    <p:sldId id="901" r:id="rId21"/>
    <p:sldId id="942" r:id="rId22"/>
    <p:sldId id="960" r:id="rId23"/>
    <p:sldId id="943" r:id="rId24"/>
    <p:sldId id="944" r:id="rId25"/>
    <p:sldId id="946" r:id="rId26"/>
    <p:sldId id="336" r:id="rId27"/>
  </p:sldIdLst>
  <p:sldSz cx="9144000" cy="6858000" type="screen4x3"/>
  <p:notesSz cx="7099300" cy="10234295"/>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58" d="100"/>
          <a:sy n="58" d="100"/>
        </p:scale>
        <p:origin x="-744" y="-84"/>
      </p:cViewPr>
      <p:guideLst>
        <p:guide orient="horz" pos="2225"/>
        <p:guide pos="2879"/>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2"/>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2" name="空心弧 14" descr="#wm#_9_34_*Z"/>
            <p:cNvSpPr/>
            <p:nvPr>
              <p:custDataLst>
                <p:tags r:id="rId3"/>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fld id="{104272F7-5B41-43E8-8FB5-2B6A53E2D44C}" type="datetimeFigureOut">
              <a:rPr lang="zh-CN" altLang="en-US" smtClean="0"/>
            </a:fld>
            <a:endParaRPr lang="zh-CN" alt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endParaRPr lang="zh-CN" alt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charset="-122"/>
              </a:defRPr>
            </a:lvl1pPr>
          </a:lstStyle>
          <a:p>
            <a:fld id="{6B379BE6-C539-450B-BBDC-F24606B38D93}" type="slidenum">
              <a:rPr lang="zh-CN" altLang="en-US" smtClean="0"/>
            </a:fld>
            <a:endParaRPr lang="zh-CN" altLang="en-US"/>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lstStyle/>
          <a:p>
            <a:r>
              <a:rPr lang="en-US" sz="2800"/>
              <a:t>CSS3</a:t>
            </a:r>
            <a:endParaRPr 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88645" y="1073785"/>
            <a:ext cx="7098665" cy="23729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黑体" panose="02010609060101010101" charset="-122"/>
              </a:rPr>
              <a:t>课堂练习：</a:t>
            </a:r>
            <a:endParaRPr lang="zh-CN" altLang="en-US" sz="2200">
              <a:sym typeface="黑体" panose="02010609060101010101" charset="-122"/>
            </a:endParaRPr>
          </a:p>
          <a:p>
            <a:pPr marL="0" indent="0">
              <a:lnSpc>
                <a:spcPct val="150000"/>
              </a:lnSpc>
              <a:spcBef>
                <a:spcPts val="0"/>
              </a:spcBef>
              <a:buNone/>
            </a:pPr>
            <a:r>
              <a:rPr lang="zh-CN" altLang="en-US" sz="2200">
                <a:sym typeface="黑体" panose="02010609060101010101" charset="-122"/>
              </a:rPr>
              <a:t>（</a:t>
            </a:r>
            <a:r>
              <a:rPr lang="en-US" altLang="zh-CN" sz="2200">
                <a:sym typeface="黑体" panose="02010609060101010101" charset="-122"/>
              </a:rPr>
              <a:t>1</a:t>
            </a:r>
            <a:r>
              <a:rPr lang="zh-CN" altLang="en-US" sz="2200">
                <a:sym typeface="黑体" panose="02010609060101010101" charset="-122"/>
              </a:rPr>
              <a:t>）利用</a:t>
            </a:r>
            <a:r>
              <a:rPr lang="en-US" altLang="zh-CN" sz="2200">
                <a:sym typeface="黑体" panose="02010609060101010101" charset="-122"/>
              </a:rPr>
              <a:t>3D</a:t>
            </a:r>
            <a:r>
              <a:rPr lang="zh-CN" altLang="en-US" sz="2200">
                <a:sym typeface="黑体" panose="02010609060101010101" charset="-122"/>
              </a:rPr>
              <a:t>转换设计正方体</a:t>
            </a:r>
            <a:endParaRPr lang="zh-CN" altLang="en-US" sz="2200">
              <a:sym typeface="黑体" panose="02010609060101010101" charset="-122"/>
            </a:endParaRPr>
          </a:p>
          <a:p>
            <a:pPr marL="0" indent="0">
              <a:lnSpc>
                <a:spcPct val="150000"/>
              </a:lnSpc>
              <a:spcBef>
                <a:spcPts val="0"/>
              </a:spcBef>
              <a:buNone/>
            </a:pPr>
            <a:r>
              <a:rPr lang="zh-CN" altLang="en-US" sz="2200">
                <a:sym typeface="黑体" panose="02010609060101010101" charset="-122"/>
              </a:rPr>
              <a:t>（</a:t>
            </a:r>
            <a:r>
              <a:rPr lang="en-US" altLang="zh-CN" sz="2200">
                <a:sym typeface="黑体" panose="02010609060101010101" charset="-122"/>
              </a:rPr>
              <a:t>2</a:t>
            </a:r>
            <a:r>
              <a:rPr lang="zh-CN" altLang="en-US" sz="2200">
                <a:sym typeface="黑体" panose="02010609060101010101" charset="-122"/>
              </a:rPr>
              <a:t>）利用</a:t>
            </a:r>
            <a:r>
              <a:rPr lang="en-US" altLang="zh-CN" sz="2200">
                <a:sym typeface="黑体" panose="02010609060101010101" charset="-122"/>
              </a:rPr>
              <a:t>3D</a:t>
            </a:r>
            <a:r>
              <a:rPr lang="zh-CN" altLang="en-US" sz="2200">
                <a:sym typeface="黑体" panose="02010609060101010101" charset="-122"/>
              </a:rPr>
              <a:t>转换实现日历翻转效果</a:t>
            </a:r>
            <a:endParaRPr lang="zh-CN" altLang="en-US" sz="2200">
              <a:sym typeface="黑体" panose="02010609060101010101"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645160" y="620395"/>
            <a:ext cx="8060055" cy="56680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dirty="0">
                <a:sym typeface="黑体" panose="02010609060101010101" charset="-122"/>
              </a:rPr>
              <a:t>2.CSS3</a:t>
            </a:r>
            <a:r>
              <a:rPr lang="zh-CN" altLang="en-US" sz="2400" dirty="0">
                <a:sym typeface="黑体" panose="02010609060101010101" charset="-122"/>
              </a:rPr>
              <a:t>动画</a:t>
            </a:r>
            <a:r>
              <a:rPr lang="en-US" altLang="zh-CN" sz="2400" dirty="0">
                <a:sym typeface="黑体" panose="02010609060101010101" charset="-122"/>
              </a:rPr>
              <a:t>@keyframes</a:t>
            </a:r>
            <a:endParaRPr lang="en-US" altLang="zh-CN" sz="2400" dirty="0">
              <a:sym typeface="黑体" panose="02010609060101010101" charset="-122"/>
            </a:endParaRPr>
          </a:p>
          <a:p>
            <a:pPr marL="0" indent="0">
              <a:lnSpc>
                <a:spcPct val="150000"/>
              </a:lnSpc>
              <a:spcBef>
                <a:spcPts val="0"/>
              </a:spcBef>
              <a:buNone/>
            </a:pPr>
            <a:r>
              <a:rPr lang="zh-CN" altLang="en-US" sz="2400" dirty="0">
                <a:sym typeface="黑体" panose="02010609060101010101" charset="-122"/>
              </a:rPr>
              <a:t>（</a:t>
            </a:r>
            <a:r>
              <a:rPr lang="en-US" altLang="zh-CN" sz="2400" dirty="0">
                <a:sym typeface="黑体" panose="02010609060101010101" charset="-122"/>
              </a:rPr>
              <a:t>1</a:t>
            </a:r>
            <a:r>
              <a:rPr lang="zh-CN" altLang="en-US" sz="2400" dirty="0">
                <a:sym typeface="黑体" panose="02010609060101010101" charset="-122"/>
              </a:rPr>
              <a:t>）用法：</a:t>
            </a:r>
            <a:r>
              <a:rPr lang="en-US" altLang="zh-CN" sz="2200" dirty="0">
                <a:sym typeface="黑体" panose="02010609060101010101" charset="-122"/>
              </a:rPr>
              <a:t>@</a:t>
            </a:r>
            <a:r>
              <a:rPr lang="en-US" altLang="zh-CN" sz="2200" dirty="0" err="1">
                <a:sym typeface="黑体" panose="02010609060101010101" charset="-122"/>
              </a:rPr>
              <a:t>keyframes</a:t>
            </a:r>
            <a:r>
              <a:rPr lang="en-US" altLang="zh-CN" sz="2200" dirty="0">
                <a:sym typeface="黑体" panose="02010609060101010101" charset="-122"/>
              </a:rPr>
              <a:t> </a:t>
            </a:r>
            <a:r>
              <a:rPr lang="zh-CN" altLang="en-US" sz="2200" dirty="0">
                <a:sym typeface="黑体" panose="02010609060101010101" charset="-122"/>
              </a:rPr>
              <a:t>动画名称 </a:t>
            </a:r>
            <a:r>
              <a:rPr lang="en-US" altLang="zh-CN" sz="2200" dirty="0">
                <a:sym typeface="黑体" panose="02010609060101010101" charset="-122"/>
              </a:rPr>
              <a:t>{</a:t>
            </a:r>
            <a:r>
              <a:rPr lang="zh-CN" altLang="en-US" sz="2200" dirty="0">
                <a:sym typeface="黑体" panose="02010609060101010101" charset="-122"/>
              </a:rPr>
              <a:t>属性设定</a:t>
            </a:r>
            <a:r>
              <a:rPr lang="en-US" altLang="zh-CN" sz="2200" dirty="0">
                <a:sym typeface="黑体" panose="02010609060101010101" charset="-122"/>
              </a:rPr>
              <a:t>;}</a:t>
            </a:r>
            <a:endParaRPr lang="en-US" altLang="zh-CN" sz="2200" dirty="0">
              <a:sym typeface="黑体" panose="02010609060101010101" charset="-122"/>
            </a:endParaRPr>
          </a:p>
          <a:p>
            <a:pPr marL="0" indent="0" algn="l">
              <a:lnSpc>
                <a:spcPct val="150000"/>
              </a:lnSpc>
              <a:buNone/>
            </a:pPr>
            <a:r>
              <a:rPr lang="zh-CN" altLang="en-US" sz="2200" dirty="0">
                <a:sym typeface="黑体" panose="02010609060101010101" charset="-122"/>
              </a:rPr>
              <a:t>          动画名称：字符串</a:t>
            </a:r>
            <a:endParaRPr lang="zh-CN" altLang="en-US" sz="2200" dirty="0">
              <a:sym typeface="黑体" panose="02010609060101010101" charset="-122"/>
            </a:endParaRPr>
          </a:p>
          <a:p>
            <a:pPr marL="0" indent="0" algn="l">
              <a:lnSpc>
                <a:spcPct val="150000"/>
              </a:lnSpc>
              <a:buNone/>
            </a:pPr>
            <a:r>
              <a:rPr lang="zh-CN" altLang="en-US" sz="2200" dirty="0">
                <a:sym typeface="黑体" panose="02010609060101010101" charset="-122"/>
              </a:rPr>
              <a:t>         属性设定：</a:t>
            </a:r>
            <a:r>
              <a:rPr lang="en-US" altLang="zh-CN" sz="2200" dirty="0">
                <a:sym typeface="黑体" panose="02010609060101010101" charset="-122"/>
              </a:rPr>
              <a:t>from / to / %</a:t>
            </a:r>
            <a:endParaRPr lang="en-US" altLang="zh-CN" sz="2200" dirty="0">
              <a:sym typeface="黑体" panose="02010609060101010101" charset="-122"/>
            </a:endParaRPr>
          </a:p>
          <a:p>
            <a:pPr marL="0" indent="0" algn="l">
              <a:lnSpc>
                <a:spcPct val="150000"/>
              </a:lnSpc>
              <a:buNone/>
            </a:pPr>
            <a:r>
              <a:rPr lang="en-US" altLang="zh-CN" sz="2200" dirty="0">
                <a:sym typeface="黑体" panose="02010609060101010101" charset="-122"/>
              </a:rPr>
              <a:t>         from:</a:t>
            </a:r>
            <a:r>
              <a:rPr lang="zh-CN" altLang="en-US" sz="2200" dirty="0">
                <a:sym typeface="黑体" panose="02010609060101010101" charset="-122"/>
              </a:rPr>
              <a:t>动画第一帧的效果设定</a:t>
            </a:r>
            <a:endParaRPr lang="zh-CN" altLang="en-US" sz="2200" dirty="0">
              <a:sym typeface="黑体" panose="02010609060101010101" charset="-122"/>
            </a:endParaRPr>
          </a:p>
          <a:p>
            <a:pPr marL="0" indent="0" algn="l">
              <a:lnSpc>
                <a:spcPct val="150000"/>
              </a:lnSpc>
              <a:buNone/>
            </a:pPr>
            <a:r>
              <a:rPr lang="en-US" altLang="zh-CN" sz="2200" dirty="0">
                <a:sym typeface="黑体" panose="02010609060101010101" charset="-122"/>
              </a:rPr>
              <a:t>         </a:t>
            </a:r>
            <a:r>
              <a:rPr lang="en-US" altLang="zh-CN" sz="2200" dirty="0" smtClean="0">
                <a:sym typeface="黑体" panose="02010609060101010101" charset="-122"/>
              </a:rPr>
              <a:t>to:</a:t>
            </a:r>
            <a:r>
              <a:rPr lang="zh-CN" altLang="en-US" sz="2200" dirty="0">
                <a:sym typeface="黑体" panose="02010609060101010101" charset="-122"/>
              </a:rPr>
              <a:t>动画最后一帧的效果设定</a:t>
            </a:r>
            <a:endParaRPr lang="zh-CN" altLang="en-US" sz="2200" dirty="0">
              <a:sym typeface="黑体" panose="02010609060101010101" charset="-122"/>
            </a:endParaRPr>
          </a:p>
          <a:p>
            <a:pPr marL="0" indent="0" algn="l">
              <a:lnSpc>
                <a:spcPct val="150000"/>
              </a:lnSpc>
              <a:buNone/>
            </a:pPr>
            <a:r>
              <a:rPr lang="en-US" altLang="zh-CN" sz="2200" dirty="0">
                <a:sym typeface="黑体" panose="02010609060101010101" charset="-122"/>
              </a:rPr>
              <a:t>         %:</a:t>
            </a:r>
            <a:r>
              <a:rPr lang="zh-CN" altLang="en-US" sz="2200" dirty="0">
                <a:sym typeface="黑体" panose="02010609060101010101" charset="-122"/>
              </a:rPr>
              <a:t>以动画播出时间的百分比值，进行特定效果的设定</a:t>
            </a:r>
            <a:endParaRPr lang="zh-CN" altLang="en-US" sz="2200" dirty="0">
              <a:sym typeface="黑体" panose="02010609060101010101" charset="-122"/>
            </a:endParaRPr>
          </a:p>
          <a:p>
            <a:pPr marL="0" indent="0" algn="l">
              <a:lnSpc>
                <a:spcPct val="150000"/>
              </a:lnSpc>
              <a:buNone/>
            </a:pPr>
            <a:r>
              <a:rPr lang="zh-CN" altLang="en-US" sz="2200" dirty="0">
                <a:sym typeface="黑体" panose="02010609060101010101" charset="-122"/>
              </a:rPr>
              <a:t>注意：利用</a:t>
            </a:r>
            <a:r>
              <a:rPr lang="en-US" altLang="zh-CN" sz="2200" dirty="0">
                <a:sym typeface="黑体" panose="02010609060101010101" charset="-122"/>
              </a:rPr>
              <a:t>animation</a:t>
            </a:r>
            <a:r>
              <a:rPr lang="zh-CN" altLang="en-US" sz="2200" dirty="0">
                <a:sym typeface="黑体" panose="02010609060101010101" charset="-122"/>
              </a:rPr>
              <a:t>允许我们对整个转换效果的</a:t>
            </a:r>
            <a:r>
              <a:rPr lang="zh-CN" altLang="en-US" sz="2200" dirty="0">
                <a:solidFill>
                  <a:srgbClr val="C00000"/>
                </a:solidFill>
                <a:sym typeface="黑体" panose="02010609060101010101" charset="-122"/>
              </a:rPr>
              <a:t>任何一帧</a:t>
            </a:r>
            <a:r>
              <a:rPr lang="zh-CN" altLang="en-US" sz="2200" dirty="0">
                <a:sym typeface="黑体" panose="02010609060101010101" charset="-122"/>
              </a:rPr>
              <a:t>来制定动画演出的剧本</a:t>
            </a:r>
            <a:endParaRPr lang="zh-CN" altLang="en-US" sz="2200" dirty="0">
              <a:sym typeface="黑体" panose="02010609060101010101" charset="-122"/>
            </a:endParaRPr>
          </a:p>
          <a:p>
            <a:pPr marL="0" indent="0">
              <a:lnSpc>
                <a:spcPct val="150000"/>
              </a:lnSpc>
              <a:spcBef>
                <a:spcPts val="0"/>
              </a:spcBef>
              <a:buNone/>
            </a:pPr>
            <a:endParaRPr lang="en-US" altLang="zh-CN" sz="2200" dirty="0">
              <a:sym typeface="黑体" panose="02010609060101010101" charset="-122"/>
            </a:endParaRPr>
          </a:p>
          <a:p>
            <a:pPr marL="0" indent="0">
              <a:lnSpc>
                <a:spcPct val="150000"/>
              </a:lnSpc>
              <a:spcBef>
                <a:spcPts val="0"/>
              </a:spcBef>
              <a:buNone/>
            </a:pPr>
            <a:r>
              <a:rPr lang="zh-CN" altLang="en-US" sz="2200" dirty="0">
                <a:sym typeface="+mn-ea"/>
              </a:rPr>
              <a:t>     </a:t>
            </a: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516890" y="655955"/>
            <a:ext cx="8110220" cy="56934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rgbClr val="C00000"/>
                </a:solidFill>
                <a:sym typeface="黑体" panose="02010609060101010101" charset="-122"/>
              </a:rPr>
              <a:t>说明：</a:t>
            </a:r>
            <a:r>
              <a:rPr lang="en-US" altLang="zh-CN" sz="2200" dirty="0">
                <a:sym typeface="黑体" panose="02010609060101010101" charset="-122"/>
              </a:rPr>
              <a:t>@</a:t>
            </a:r>
            <a:r>
              <a:rPr lang="en-US" altLang="zh-CN" sz="2200" dirty="0" err="1">
                <a:sym typeface="黑体" panose="02010609060101010101" charset="-122"/>
              </a:rPr>
              <a:t>keyframes</a:t>
            </a:r>
            <a:r>
              <a:rPr lang="zh-CN" altLang="en-US" sz="2200" dirty="0">
                <a:sym typeface="黑体" panose="02010609060101010101" charset="-122"/>
              </a:rPr>
              <a:t>是一个用来定义动画的规则，简单地说</a:t>
            </a:r>
            <a:r>
              <a:rPr lang="en-US" altLang="zh-CN" sz="2200" dirty="0">
                <a:sym typeface="黑体" panose="02010609060101010101" charset="-122"/>
              </a:rPr>
              <a:t>@</a:t>
            </a:r>
            <a:r>
              <a:rPr lang="en-US" altLang="zh-CN" sz="2200" dirty="0" err="1">
                <a:sym typeface="黑体" panose="02010609060101010101" charset="-122"/>
              </a:rPr>
              <a:t>keyframes</a:t>
            </a:r>
            <a:r>
              <a:rPr lang="zh-CN" altLang="en-US" sz="2200" dirty="0">
                <a:sym typeface="黑体" panose="02010609060101010101" charset="-122"/>
              </a:rPr>
              <a:t>就是用来指定动画演出的剧本</a:t>
            </a:r>
            <a:endParaRPr lang="zh-CN" altLang="en-US" sz="2200" dirty="0">
              <a:sym typeface="黑体" panose="02010609060101010101" charset="-122"/>
            </a:endParaRPr>
          </a:p>
          <a:p>
            <a:pPr marL="0" indent="0" algn="l">
              <a:lnSpc>
                <a:spcPct val="150000"/>
              </a:lnSpc>
              <a:buNone/>
            </a:pPr>
            <a:r>
              <a:rPr lang="en-US" altLang="zh-CN" sz="2200" dirty="0">
                <a:sym typeface="黑体" panose="02010609060101010101" charset="-122"/>
              </a:rPr>
              <a:t>@</a:t>
            </a:r>
            <a:r>
              <a:rPr lang="en-US" altLang="zh-CN" sz="2200" dirty="0" err="1">
                <a:sym typeface="黑体" panose="02010609060101010101" charset="-122"/>
              </a:rPr>
              <a:t>keyframes</a:t>
            </a:r>
            <a:r>
              <a:rPr lang="en-US" altLang="zh-CN" sz="2200" dirty="0">
                <a:sym typeface="黑体" panose="02010609060101010101" charset="-122"/>
              </a:rPr>
              <a:t> </a:t>
            </a:r>
            <a:r>
              <a:rPr lang="zh-CN" altLang="en-US" sz="2200" dirty="0">
                <a:sym typeface="黑体" panose="02010609060101010101" charset="-122"/>
              </a:rPr>
              <a:t>动画名称 </a:t>
            </a:r>
            <a:r>
              <a:rPr lang="en-US" altLang="zh-CN" sz="2200" dirty="0">
                <a:sym typeface="黑体" panose="02010609060101010101" charset="-122"/>
              </a:rPr>
              <a:t>{</a:t>
            </a:r>
            <a:endParaRPr lang="en-US" altLang="zh-CN" sz="2200" dirty="0">
              <a:sym typeface="黑体" panose="02010609060101010101" charset="-122"/>
            </a:endParaRPr>
          </a:p>
          <a:p>
            <a:pPr marL="0" indent="0" algn="l">
              <a:lnSpc>
                <a:spcPct val="150000"/>
              </a:lnSpc>
              <a:buNone/>
            </a:pPr>
            <a:r>
              <a:rPr lang="en-US" altLang="zh-CN" sz="2200" dirty="0">
                <a:sym typeface="黑体" panose="02010609060101010101" charset="-122"/>
              </a:rPr>
              <a:t>	from {</a:t>
            </a:r>
            <a:r>
              <a:rPr lang="zh-CN" altLang="en-US" sz="2200" dirty="0">
                <a:sym typeface="黑体" panose="02010609060101010101" charset="-122"/>
              </a:rPr>
              <a:t>属性：属性值；</a:t>
            </a:r>
            <a:r>
              <a:rPr lang="en-US" altLang="zh-CN" sz="2200" dirty="0">
                <a:sym typeface="黑体" panose="02010609060101010101" charset="-122"/>
              </a:rPr>
              <a:t>}------</a:t>
            </a:r>
            <a:r>
              <a:rPr lang="zh-CN" altLang="en-US" sz="2200" dirty="0">
                <a:sym typeface="黑体" panose="02010609060101010101" charset="-122"/>
              </a:rPr>
              <a:t>开幕</a:t>
            </a:r>
            <a:endParaRPr lang="zh-CN" altLang="en-US" sz="2200" dirty="0">
              <a:sym typeface="黑体" panose="02010609060101010101" charset="-122"/>
            </a:endParaRPr>
          </a:p>
          <a:p>
            <a:pPr marL="0" indent="0" algn="l">
              <a:lnSpc>
                <a:spcPct val="150000"/>
              </a:lnSpc>
              <a:buNone/>
            </a:pPr>
            <a:r>
              <a:rPr lang="zh-CN" altLang="en-US" sz="2200" dirty="0">
                <a:sym typeface="黑体" panose="02010609060101010101" charset="-122"/>
              </a:rPr>
              <a:t>           </a:t>
            </a:r>
            <a:r>
              <a:rPr lang="en-US" altLang="zh-CN" sz="2200" dirty="0">
                <a:sym typeface="黑体" panose="02010609060101010101" charset="-122"/>
              </a:rPr>
              <a:t>x% {</a:t>
            </a:r>
            <a:r>
              <a:rPr lang="zh-CN" altLang="en-US" sz="2200" dirty="0">
                <a:sym typeface="黑体" panose="02010609060101010101" charset="-122"/>
              </a:rPr>
              <a:t>属性：属性值；</a:t>
            </a:r>
            <a:r>
              <a:rPr lang="en-US" altLang="zh-CN" sz="2200" dirty="0">
                <a:sym typeface="黑体" panose="02010609060101010101" charset="-122"/>
              </a:rPr>
              <a:t>}--------</a:t>
            </a:r>
            <a:r>
              <a:rPr lang="zh-CN" altLang="en-US" sz="2200" dirty="0">
                <a:sym typeface="黑体" panose="02010609060101010101" charset="-122"/>
              </a:rPr>
              <a:t>剧情发展</a:t>
            </a:r>
            <a:endParaRPr lang="zh-CN" altLang="en-US" sz="2200" dirty="0">
              <a:sym typeface="黑体" panose="02010609060101010101" charset="-122"/>
            </a:endParaRPr>
          </a:p>
          <a:p>
            <a:pPr marL="0" indent="0" algn="l">
              <a:lnSpc>
                <a:spcPct val="150000"/>
              </a:lnSpc>
              <a:buNone/>
            </a:pPr>
            <a:r>
              <a:rPr lang="zh-CN" altLang="en-US" sz="2200" dirty="0">
                <a:sym typeface="黑体" panose="02010609060101010101" charset="-122"/>
              </a:rPr>
              <a:t>           </a:t>
            </a:r>
            <a:r>
              <a:rPr lang="en-US" altLang="zh-CN" sz="2200" dirty="0" smtClean="0">
                <a:sym typeface="黑体" panose="02010609060101010101" charset="-122"/>
              </a:rPr>
              <a:t>to{</a:t>
            </a:r>
            <a:r>
              <a:rPr lang="zh-CN" altLang="en-US" sz="2200" dirty="0">
                <a:sym typeface="黑体" panose="02010609060101010101" charset="-122"/>
              </a:rPr>
              <a:t>属性：属性值；</a:t>
            </a:r>
            <a:r>
              <a:rPr lang="en-US" altLang="zh-CN" sz="2200" dirty="0">
                <a:sym typeface="黑体" panose="02010609060101010101" charset="-122"/>
              </a:rPr>
              <a:t>}-------</a:t>
            </a:r>
            <a:r>
              <a:rPr lang="zh-CN" altLang="en-US" sz="2200" dirty="0">
                <a:sym typeface="黑体" panose="02010609060101010101" charset="-122"/>
              </a:rPr>
              <a:t>结局</a:t>
            </a:r>
            <a:endParaRPr lang="en-US" altLang="zh-CN" sz="2200" dirty="0">
              <a:sym typeface="黑体" panose="02010609060101010101" charset="-122"/>
            </a:endParaRPr>
          </a:p>
          <a:p>
            <a:pPr marL="0" indent="0" algn="l">
              <a:lnSpc>
                <a:spcPct val="150000"/>
              </a:lnSpc>
              <a:buNone/>
            </a:pPr>
            <a:r>
              <a:rPr lang="en-US" altLang="zh-CN" sz="2200" dirty="0">
                <a:sym typeface="黑体" panose="02010609060101010101" charset="-122"/>
              </a:rPr>
              <a:t>}</a:t>
            </a:r>
            <a:endParaRPr lang="en-US" altLang="zh-CN" sz="2200" dirty="0">
              <a:sym typeface="黑体" panose="02010609060101010101" charset="-122"/>
            </a:endParaRPr>
          </a:p>
          <a:p>
            <a:pPr marL="0" indent="0" algn="l">
              <a:lnSpc>
                <a:spcPct val="150000"/>
              </a:lnSpc>
              <a:buNone/>
            </a:pPr>
            <a:r>
              <a:rPr lang="zh-CN" altLang="en-US" sz="2200" dirty="0">
                <a:sym typeface="黑体" panose="02010609060101010101" charset="-122"/>
              </a:rPr>
              <a:t>动画的第一帧，可以用</a:t>
            </a:r>
            <a:r>
              <a:rPr lang="en-US" altLang="zh-CN" sz="2200" dirty="0">
                <a:sym typeface="黑体" panose="02010609060101010101" charset="-122"/>
              </a:rPr>
              <a:t>from{}</a:t>
            </a:r>
            <a:r>
              <a:rPr lang="zh-CN" altLang="en-US" sz="2200" dirty="0">
                <a:sym typeface="黑体" panose="02010609060101010101" charset="-122"/>
              </a:rPr>
              <a:t>来设定，等同于</a:t>
            </a:r>
            <a:r>
              <a:rPr lang="en-US" altLang="zh-CN" sz="2200" dirty="0">
                <a:sym typeface="黑体" panose="02010609060101010101" charset="-122"/>
              </a:rPr>
              <a:t>0%</a:t>
            </a:r>
            <a:endParaRPr lang="en-US" altLang="zh-CN" sz="2200" dirty="0">
              <a:sym typeface="黑体" panose="02010609060101010101" charset="-122"/>
            </a:endParaRPr>
          </a:p>
          <a:p>
            <a:pPr marL="0" indent="0" algn="l">
              <a:lnSpc>
                <a:spcPct val="150000"/>
              </a:lnSpc>
              <a:buNone/>
            </a:pPr>
            <a:r>
              <a:rPr lang="zh-CN" altLang="en-US" sz="2200" dirty="0">
                <a:sym typeface="黑体" panose="02010609060101010101" charset="-122"/>
              </a:rPr>
              <a:t>动画的最后一帧，可以</a:t>
            </a:r>
            <a:r>
              <a:rPr lang="zh-CN" altLang="en-US" sz="2200" dirty="0" smtClean="0">
                <a:sym typeface="黑体" panose="02010609060101010101" charset="-122"/>
              </a:rPr>
              <a:t>用</a:t>
            </a:r>
            <a:r>
              <a:rPr lang="en-US" altLang="zh-CN" sz="2200" dirty="0" smtClean="0">
                <a:sym typeface="黑体" panose="02010609060101010101" charset="-122"/>
              </a:rPr>
              <a:t>to{}</a:t>
            </a:r>
            <a:r>
              <a:rPr lang="zh-CN" altLang="en-US" sz="2200" dirty="0">
                <a:sym typeface="黑体" panose="02010609060101010101" charset="-122"/>
              </a:rPr>
              <a:t>来设定，等同于</a:t>
            </a:r>
            <a:r>
              <a:rPr lang="en-US" altLang="zh-CN" sz="2200" dirty="0">
                <a:sym typeface="黑体" panose="02010609060101010101" charset="-122"/>
              </a:rPr>
              <a:t>100%</a:t>
            </a:r>
            <a:endParaRPr lang="en-US" altLang="zh-CN" sz="2200" dirty="0">
              <a:sym typeface="黑体" panose="02010609060101010101" charset="-122"/>
            </a:endParaRPr>
          </a:p>
          <a:p>
            <a:pPr marL="0" indent="0" algn="l">
              <a:lnSpc>
                <a:spcPct val="150000"/>
              </a:lnSpc>
              <a:buNone/>
            </a:pPr>
            <a:r>
              <a:rPr lang="zh-CN" altLang="en-US" sz="2200" dirty="0">
                <a:sym typeface="黑体" panose="02010609060101010101" charset="-122"/>
              </a:rPr>
              <a:t>至于其他的效果，都必须使用 </a:t>
            </a:r>
            <a:r>
              <a:rPr lang="en-US" altLang="zh-CN" sz="2200" dirty="0">
                <a:sym typeface="黑体" panose="02010609060101010101" charset="-122"/>
              </a:rPr>
              <a:t>x%{}</a:t>
            </a:r>
            <a:r>
              <a:rPr lang="zh-CN" altLang="en-US" sz="2200" dirty="0">
                <a:sym typeface="黑体" panose="02010609060101010101" charset="-122"/>
              </a:rPr>
              <a:t>来设定</a:t>
            </a:r>
            <a:endParaRPr lang="zh-CN" altLang="en-US" sz="2200" dirty="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407035" y="1051560"/>
            <a:ext cx="8329930" cy="524764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olidFill>
                  <a:srgbClr val="C00000"/>
                </a:solidFill>
                <a:sym typeface="黑体" panose="02010609060101010101" charset="-122"/>
              </a:rPr>
              <a:t>注意：</a:t>
            </a:r>
            <a:r>
              <a:rPr lang="zh-CN" altLang="en-US" sz="2200">
                <a:sym typeface="黑体" panose="02010609060101010101" charset="-122"/>
              </a:rPr>
              <a:t>如果需要在网页中让动画进行，最少要通过</a:t>
            </a:r>
            <a:r>
              <a:rPr lang="en-US" altLang="zh-CN" sz="2200">
                <a:sym typeface="黑体" panose="02010609060101010101" charset="-122"/>
              </a:rPr>
              <a:t>CSS3</a:t>
            </a:r>
            <a:r>
              <a:rPr lang="zh-CN" altLang="en-US" sz="2200">
                <a:sym typeface="黑体" panose="02010609060101010101" charset="-122"/>
              </a:rPr>
              <a:t>的两种属性：</a:t>
            </a:r>
            <a:r>
              <a:rPr lang="en-US" altLang="zh-CN" sz="2200">
                <a:sym typeface="黑体" panose="02010609060101010101" charset="-122"/>
              </a:rPr>
              <a:t>animation-name,</a:t>
            </a:r>
            <a:r>
              <a:rPr lang="zh-CN" altLang="en-US" sz="2200">
                <a:sym typeface="黑体" panose="02010609060101010101" charset="-122"/>
              </a:rPr>
              <a:t>可以指定</a:t>
            </a:r>
            <a:r>
              <a:rPr lang="zh-CN" altLang="en-US" sz="2200">
                <a:solidFill>
                  <a:srgbClr val="C00000"/>
                </a:solidFill>
                <a:sym typeface="黑体" panose="02010609060101010101" charset="-122"/>
              </a:rPr>
              <a:t>动画名称</a:t>
            </a:r>
            <a:r>
              <a:rPr lang="zh-CN" altLang="en-US" sz="2200">
                <a:sym typeface="黑体" panose="02010609060101010101" charset="-122"/>
              </a:rPr>
              <a:t>。</a:t>
            </a:r>
            <a:r>
              <a:rPr lang="en-US" altLang="zh-CN" sz="2200">
                <a:sym typeface="黑体" panose="02010609060101010101" charset="-122"/>
              </a:rPr>
              <a:t>animation-duration</a:t>
            </a:r>
            <a:r>
              <a:rPr lang="zh-CN" altLang="en-US" sz="2200">
                <a:sym typeface="黑体" panose="02010609060101010101" charset="-122"/>
              </a:rPr>
              <a:t>可以规定</a:t>
            </a:r>
            <a:r>
              <a:rPr lang="zh-CN" altLang="en-US" sz="2200">
                <a:solidFill>
                  <a:srgbClr val="C00000"/>
                </a:solidFill>
                <a:sym typeface="黑体" panose="02010609060101010101" charset="-122"/>
              </a:rPr>
              <a:t>动画的时长</a:t>
            </a:r>
            <a:endParaRPr lang="zh-CN" altLang="en-US" sz="2200">
              <a:solidFill>
                <a:srgbClr val="C00000"/>
              </a:solidFill>
              <a:sym typeface="黑体" panose="02010609060101010101" charset="-122"/>
            </a:endParaRPr>
          </a:p>
          <a:p>
            <a:pPr marL="0" indent="0">
              <a:lnSpc>
                <a:spcPct val="150000"/>
              </a:lnSpc>
              <a:spcBef>
                <a:spcPts val="0"/>
              </a:spcBef>
              <a:buNone/>
            </a:pPr>
            <a:r>
              <a:rPr lang="zh-CN" altLang="en-US" sz="2200">
                <a:solidFill>
                  <a:schemeClr val="tx1"/>
                </a:solidFill>
                <a:sym typeface="黑体" panose="02010609060101010101" charset="-122"/>
              </a:rPr>
              <a:t>问题：</a:t>
            </a:r>
            <a:r>
              <a:rPr lang="en-US" altLang="zh-CN" sz="2200">
                <a:solidFill>
                  <a:schemeClr val="tx1"/>
                </a:solidFill>
                <a:sym typeface="黑体" panose="02010609060101010101" charset="-122"/>
              </a:rPr>
              <a:t>@keyframes</a:t>
            </a:r>
            <a:r>
              <a:rPr lang="zh-CN" altLang="en-US" sz="2200">
                <a:solidFill>
                  <a:schemeClr val="tx1"/>
                </a:solidFill>
                <a:sym typeface="黑体" panose="02010609060101010101" charset="-122"/>
              </a:rPr>
              <a:t>动画和</a:t>
            </a:r>
            <a:r>
              <a:rPr lang="en-US" altLang="zh-CN" sz="2200">
                <a:solidFill>
                  <a:schemeClr val="tx1"/>
                </a:solidFill>
                <a:sym typeface="黑体" panose="02010609060101010101" charset="-122"/>
              </a:rPr>
              <a:t>transition</a:t>
            </a:r>
            <a:r>
              <a:rPr lang="zh-CN" altLang="en-US" sz="2200">
                <a:solidFill>
                  <a:schemeClr val="tx1"/>
                </a:solidFill>
                <a:sym typeface="黑体" panose="02010609060101010101" charset="-122"/>
              </a:rPr>
              <a:t>过渡有什么区别？</a:t>
            </a:r>
            <a:endParaRPr lang="zh-CN" altLang="en-US" sz="2200">
              <a:solidFill>
                <a:schemeClr val="tx1"/>
              </a:solidFill>
              <a:sym typeface="黑体" panose="02010609060101010101" charset="-122"/>
            </a:endParaRPr>
          </a:p>
          <a:p>
            <a:pPr marL="0" indent="0" algn="l">
              <a:lnSpc>
                <a:spcPct val="150000"/>
              </a:lnSpc>
              <a:buNone/>
            </a:pPr>
            <a:r>
              <a:rPr lang="zh-CN" altLang="en-US" sz="2200">
                <a:solidFill>
                  <a:schemeClr val="tx1"/>
                </a:solidFill>
                <a:sym typeface="黑体" panose="02010609060101010101" charset="-122"/>
              </a:rPr>
              <a:t>       </a:t>
            </a:r>
            <a:r>
              <a:rPr lang="en-US" altLang="zh-CN" sz="2200">
                <a:sym typeface="黑体" panose="02010609060101010101" charset="-122"/>
              </a:rPr>
              <a:t>1.transition</a:t>
            </a:r>
            <a:r>
              <a:rPr lang="zh-CN" altLang="en-US" sz="2200">
                <a:sym typeface="黑体" panose="02010609060101010101" charset="-122"/>
              </a:rPr>
              <a:t>转换属性时，只能控制属性的初始值和结束值</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2.transition</a:t>
            </a:r>
            <a:r>
              <a:rPr lang="zh-CN" altLang="en-US" sz="2200">
                <a:sym typeface="黑体" panose="02010609060101010101" charset="-122"/>
              </a:rPr>
              <a:t>的效果必须要有元素的事件才会触发而动画可以不需要触发任何事件，通过属性的设定直接演出动画效果</a:t>
            </a:r>
            <a:endParaRPr lang="zh-CN" altLang="en-US" sz="2200">
              <a:sym typeface="黑体" panose="02010609060101010101" charset="-122"/>
            </a:endParaRPr>
          </a:p>
          <a:p>
            <a:pPr marL="0" indent="0">
              <a:lnSpc>
                <a:spcPct val="150000"/>
              </a:lnSpc>
              <a:spcBef>
                <a:spcPts val="0"/>
              </a:spcBef>
              <a:buNone/>
            </a:pPr>
            <a:endParaRPr lang="zh-CN" altLang="en-US" sz="2200">
              <a:solidFill>
                <a:schemeClr val="tx1"/>
              </a:solidFill>
              <a:sym typeface="黑体" panose="02010609060101010101" charset="-122"/>
            </a:endParaRPr>
          </a:p>
          <a:p>
            <a:pPr marL="0" indent="0">
              <a:lnSpc>
                <a:spcPct val="150000"/>
              </a:lnSpc>
              <a:spcBef>
                <a:spcPts val="0"/>
              </a:spcBef>
              <a:buNone/>
            </a:pPr>
            <a:endParaRPr lang="zh-CN" altLang="en-US" sz="220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35940" y="1254125"/>
            <a:ext cx="8268970" cy="43503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黑体" panose="02010609060101010101" charset="-122"/>
              </a:rPr>
              <a:t>（</a:t>
            </a:r>
            <a:r>
              <a:rPr lang="en-US" altLang="zh-CN" sz="2200">
                <a:sym typeface="黑体" panose="02010609060101010101" charset="-122"/>
              </a:rPr>
              <a:t>2</a:t>
            </a:r>
            <a:r>
              <a:rPr lang="zh-CN" altLang="en-US" sz="2200">
                <a:sym typeface="黑体" panose="02010609060101010101" charset="-122"/>
              </a:rPr>
              <a:t>）浏览器支持情况</a:t>
            </a:r>
            <a:endParaRPr lang="zh-CN" altLang="en-US" sz="2200">
              <a:sym typeface="黑体" panose="02010609060101010101" charset="-122"/>
            </a:endParaRPr>
          </a:p>
          <a:p>
            <a:pPr marL="0" indent="0">
              <a:lnSpc>
                <a:spcPct val="150000"/>
              </a:lnSpc>
              <a:buNone/>
            </a:pPr>
            <a:r>
              <a:rPr lang="en-US" altLang="zh-CN" sz="2200">
                <a:latin typeface="Arial" panose="020B0604020202020204" pitchFamily="34" charset="0"/>
                <a:ea typeface="宋体" panose="02010600030101010101" pitchFamily="2" charset="-122"/>
                <a:sym typeface="+mn-ea"/>
              </a:rPr>
              <a:t>Internet Explorer 10 </a:t>
            </a:r>
            <a:r>
              <a:rPr lang="zh-CN" altLang="en-US" sz="2200">
                <a:latin typeface="Arial" panose="020B0604020202020204" pitchFamily="34" charset="0"/>
                <a:ea typeface="宋体" panose="02010600030101010101" pitchFamily="2" charset="-122"/>
                <a:sym typeface="+mn-ea"/>
              </a:rPr>
              <a:t>支持 </a:t>
            </a:r>
            <a:r>
              <a:rPr lang="en-US" altLang="zh-CN" sz="2200">
                <a:latin typeface="Arial" panose="020B0604020202020204" pitchFamily="34" charset="0"/>
                <a:ea typeface="宋体" panose="02010600030101010101" pitchFamily="2" charset="-122"/>
                <a:sym typeface="+mn-ea"/>
              </a:rPr>
              <a:t>@keyframes </a:t>
            </a:r>
            <a:r>
              <a:rPr lang="zh-CN" altLang="en-US" sz="2200">
                <a:latin typeface="Arial" panose="020B0604020202020204" pitchFamily="34" charset="0"/>
                <a:ea typeface="宋体" panose="02010600030101010101" pitchFamily="2" charset="-122"/>
                <a:sym typeface="+mn-ea"/>
              </a:rPr>
              <a:t>规则和 </a:t>
            </a:r>
            <a:r>
              <a:rPr lang="en-US" altLang="zh-CN" sz="2200">
                <a:latin typeface="Arial" panose="020B0604020202020204" pitchFamily="34" charset="0"/>
                <a:ea typeface="宋体" panose="02010600030101010101" pitchFamily="2" charset="-122"/>
                <a:sym typeface="+mn-ea"/>
              </a:rPr>
              <a:t>animation </a:t>
            </a:r>
            <a:r>
              <a:rPr lang="zh-CN" altLang="en-US" sz="2200">
                <a:latin typeface="Arial" panose="020B0604020202020204" pitchFamily="34" charset="0"/>
                <a:ea typeface="宋体" panose="02010600030101010101" pitchFamily="2" charset="-122"/>
                <a:sym typeface="+mn-ea"/>
              </a:rPr>
              <a:t>属性。</a:t>
            </a:r>
            <a:endParaRPr lang="zh-CN" altLang="en-US" sz="2200">
              <a:latin typeface="Arial" panose="020B0604020202020204" pitchFamily="34" charset="0"/>
              <a:ea typeface="宋体" panose="02010600030101010101" pitchFamily="2" charset="-122"/>
              <a:sym typeface="+mn-ea"/>
            </a:endParaRPr>
          </a:p>
          <a:p>
            <a:pPr marL="0" indent="0">
              <a:lnSpc>
                <a:spcPct val="150000"/>
              </a:lnSpc>
              <a:buNone/>
            </a:pPr>
            <a:r>
              <a:rPr lang="en-US" altLang="zh-CN" sz="2200">
                <a:latin typeface="Arial" panose="020B0604020202020204" pitchFamily="34" charset="0"/>
                <a:ea typeface="宋体" panose="02010600030101010101" pitchFamily="2" charset="-122"/>
                <a:sym typeface="+mn-ea"/>
              </a:rPr>
              <a:t>Firefox5+</a:t>
            </a:r>
            <a:r>
              <a:rPr lang="zh-CN" altLang="en-US" sz="2200">
                <a:latin typeface="Arial" panose="020B0604020202020204" pitchFamily="34" charset="0"/>
                <a:ea typeface="宋体" panose="02010600030101010101" pitchFamily="2" charset="-122"/>
                <a:sym typeface="+mn-ea"/>
              </a:rPr>
              <a:t>需要加前缀</a:t>
            </a:r>
            <a:r>
              <a:rPr lang="en-US" altLang="zh-CN" sz="2200">
                <a:latin typeface="Arial" panose="020B0604020202020204" pitchFamily="34" charset="0"/>
                <a:ea typeface="宋体" panose="02010600030101010101" pitchFamily="2" charset="-122"/>
                <a:sym typeface="+mn-ea"/>
              </a:rPr>
              <a:t>-moz-</a:t>
            </a:r>
            <a:endParaRPr lang="en-US" altLang="zh-CN" sz="2200">
              <a:latin typeface="Arial" panose="020B0604020202020204" pitchFamily="34" charset="0"/>
              <a:ea typeface="宋体" panose="02010600030101010101" pitchFamily="2" charset="-122"/>
              <a:sym typeface="+mn-ea"/>
            </a:endParaRPr>
          </a:p>
          <a:p>
            <a:pPr marL="0" indent="0">
              <a:lnSpc>
                <a:spcPct val="150000"/>
              </a:lnSpc>
              <a:buNone/>
            </a:pPr>
            <a:r>
              <a:rPr lang="en-US" altLang="zh-CN" sz="2200">
                <a:latin typeface="Arial" panose="020B0604020202020204" pitchFamily="34" charset="0"/>
                <a:ea typeface="宋体" panose="02010600030101010101" pitchFamily="2" charset="-122"/>
                <a:sym typeface="+mn-ea"/>
              </a:rPr>
              <a:t>Opera</a:t>
            </a:r>
            <a:r>
              <a:rPr lang="zh-CN" altLang="en-US" sz="2200">
                <a:latin typeface="Arial" panose="020B0604020202020204" pitchFamily="34" charset="0"/>
                <a:ea typeface="宋体" panose="02010600030101010101" pitchFamily="2" charset="-122"/>
                <a:sym typeface="+mn-ea"/>
              </a:rPr>
              <a:t>需要加前缀</a:t>
            </a:r>
            <a:r>
              <a:rPr lang="en-US" altLang="zh-CN" sz="2200">
                <a:latin typeface="Arial" panose="020B0604020202020204" pitchFamily="34" charset="0"/>
                <a:ea typeface="宋体" panose="02010600030101010101" pitchFamily="2" charset="-122"/>
                <a:sym typeface="+mn-ea"/>
              </a:rPr>
              <a:t>-o-</a:t>
            </a:r>
            <a:endParaRPr lang="en-US" altLang="zh-CN" sz="2200">
              <a:latin typeface="Arial" panose="020B0604020202020204" pitchFamily="34" charset="0"/>
              <a:ea typeface="宋体" panose="02010600030101010101" pitchFamily="2" charset="-122"/>
              <a:sym typeface="+mn-ea"/>
            </a:endParaRPr>
          </a:p>
          <a:p>
            <a:pPr marL="0" indent="0">
              <a:lnSpc>
                <a:spcPct val="150000"/>
              </a:lnSpc>
              <a:buNone/>
            </a:pPr>
            <a:r>
              <a:rPr lang="en-US" altLang="zh-CN" sz="2200">
                <a:latin typeface="Arial" panose="020B0604020202020204" pitchFamily="34" charset="0"/>
                <a:ea typeface="宋体" panose="02010600030101010101" pitchFamily="2" charset="-122"/>
                <a:sym typeface="+mn-ea"/>
              </a:rPr>
              <a:t>Chrome </a:t>
            </a:r>
            <a:r>
              <a:rPr lang="zh-CN" altLang="en-US" sz="2200">
                <a:latin typeface="Arial" panose="020B0604020202020204" pitchFamily="34" charset="0"/>
                <a:ea typeface="宋体" panose="02010600030101010101" pitchFamily="2" charset="-122"/>
                <a:sym typeface="+mn-ea"/>
              </a:rPr>
              <a:t>和 </a:t>
            </a:r>
            <a:r>
              <a:rPr lang="en-US" altLang="zh-CN" sz="2200">
                <a:latin typeface="Arial" panose="020B0604020202020204" pitchFamily="34" charset="0"/>
                <a:ea typeface="宋体" panose="02010600030101010101" pitchFamily="2" charset="-122"/>
                <a:sym typeface="+mn-ea"/>
              </a:rPr>
              <a:t>Safari </a:t>
            </a:r>
            <a:r>
              <a:rPr lang="zh-CN" altLang="en-US" sz="2200">
                <a:latin typeface="Arial" panose="020B0604020202020204" pitchFamily="34" charset="0"/>
                <a:ea typeface="宋体" panose="02010600030101010101" pitchFamily="2" charset="-122"/>
                <a:sym typeface="+mn-ea"/>
              </a:rPr>
              <a:t>需要前缀 </a:t>
            </a:r>
            <a:r>
              <a:rPr lang="en-US" altLang="zh-CN" sz="2200">
                <a:latin typeface="Arial" panose="020B0604020202020204" pitchFamily="34" charset="0"/>
                <a:ea typeface="宋体" panose="02010600030101010101" pitchFamily="2" charset="-122"/>
                <a:sym typeface="+mn-ea"/>
              </a:rPr>
              <a:t>-webkit-</a:t>
            </a:r>
            <a:r>
              <a:rPr lang="zh-CN" altLang="en-US" sz="2200">
                <a:latin typeface="Arial" panose="020B0604020202020204" pitchFamily="34" charset="0"/>
                <a:ea typeface="宋体" panose="02010600030101010101" pitchFamily="2" charset="-122"/>
                <a:sym typeface="+mn-ea"/>
              </a:rPr>
              <a:t>。</a:t>
            </a:r>
            <a:endParaRPr lang="zh-CN" altLang="en-US" sz="2200">
              <a:latin typeface="Arial" panose="020B0604020202020204" pitchFamily="34" charset="0"/>
              <a:ea typeface="宋体" panose="02010600030101010101" pitchFamily="2" charset="-122"/>
            </a:endParaRPr>
          </a:p>
          <a:p>
            <a:pPr marL="0" indent="0">
              <a:lnSpc>
                <a:spcPct val="150000"/>
              </a:lnSpc>
              <a:buNone/>
            </a:pPr>
            <a:r>
              <a:rPr lang="zh-CN" altLang="en-US" sz="2200">
                <a:latin typeface="Arial" panose="020B0604020202020204" pitchFamily="34" charset="0"/>
                <a:ea typeface="宋体" panose="02010600030101010101" pitchFamily="2" charset="-122"/>
                <a:sym typeface="+mn-ea"/>
              </a:rPr>
              <a:t>注释：</a:t>
            </a:r>
            <a:r>
              <a:rPr lang="en-US" altLang="zh-CN" sz="2200">
                <a:latin typeface="Arial" panose="020B0604020202020204" pitchFamily="34" charset="0"/>
                <a:ea typeface="宋体" panose="02010600030101010101" pitchFamily="2" charset="-122"/>
                <a:sym typeface="+mn-ea"/>
              </a:rPr>
              <a:t>Internet Explorer 9</a:t>
            </a:r>
            <a:r>
              <a:rPr lang="zh-CN" altLang="en-US" sz="2200">
                <a:latin typeface="Arial" panose="020B0604020202020204" pitchFamily="34" charset="0"/>
                <a:ea typeface="宋体" panose="02010600030101010101" pitchFamily="2" charset="-122"/>
                <a:sym typeface="+mn-ea"/>
              </a:rPr>
              <a:t>，以及更早的版本，不支持 </a:t>
            </a:r>
            <a:r>
              <a:rPr lang="en-US" altLang="zh-CN" sz="2200">
                <a:latin typeface="Arial" panose="020B0604020202020204" pitchFamily="34" charset="0"/>
                <a:ea typeface="宋体" panose="02010600030101010101" pitchFamily="2" charset="-122"/>
                <a:sym typeface="+mn-ea"/>
              </a:rPr>
              <a:t>@keyframe </a:t>
            </a:r>
            <a:r>
              <a:rPr lang="zh-CN" altLang="en-US" sz="2200">
                <a:latin typeface="Arial" panose="020B0604020202020204" pitchFamily="34" charset="0"/>
                <a:ea typeface="宋体" panose="02010600030101010101" pitchFamily="2" charset="-122"/>
                <a:sym typeface="+mn-ea"/>
              </a:rPr>
              <a:t>规则或 </a:t>
            </a:r>
            <a:r>
              <a:rPr lang="en-US" altLang="zh-CN" sz="2200">
                <a:latin typeface="Arial" panose="020B0604020202020204" pitchFamily="34" charset="0"/>
                <a:ea typeface="宋体" panose="02010600030101010101" pitchFamily="2" charset="-122"/>
                <a:sym typeface="+mn-ea"/>
              </a:rPr>
              <a:t>animation </a:t>
            </a:r>
            <a:r>
              <a:rPr lang="zh-CN" altLang="en-US" sz="2200">
                <a:latin typeface="Arial" panose="020B0604020202020204" pitchFamily="34" charset="0"/>
                <a:ea typeface="宋体" panose="02010600030101010101" pitchFamily="2" charset="-122"/>
                <a:sym typeface="+mn-ea"/>
              </a:rPr>
              <a:t>属性。</a:t>
            </a:r>
            <a:endParaRPr lang="zh-CN" altLang="en-US" sz="2200">
              <a:latin typeface="Arial" panose="020B0604020202020204" pitchFamily="34" charset="0"/>
              <a:ea typeface="宋体" panose="02010600030101010101" pitchFamily="2"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nSpc>
                <a:spcPts val="3600"/>
              </a:lnSpc>
              <a:spcBef>
                <a:spcPts val="0"/>
              </a:spcBef>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3085" y="878840"/>
            <a:ext cx="8038465" cy="42792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200">
                <a:sym typeface="黑体" panose="02010609060101010101" charset="-122"/>
              </a:rPr>
              <a:t>（</a:t>
            </a:r>
            <a:r>
              <a:rPr lang="en-US" altLang="zh-CN" sz="2200">
                <a:sym typeface="黑体" panose="02010609060101010101" charset="-122"/>
              </a:rPr>
              <a:t>3</a:t>
            </a:r>
            <a:r>
              <a:rPr lang="zh-CN" altLang="en-US" sz="2200">
                <a:sym typeface="黑体" panose="02010609060101010101" charset="-122"/>
              </a:rPr>
              <a:t>）</a:t>
            </a:r>
            <a:r>
              <a:rPr lang="en-US" altLang="zh-CN" sz="2200">
                <a:sym typeface="黑体" panose="02010609060101010101" charset="-122"/>
              </a:rPr>
              <a:t>animation</a:t>
            </a:r>
            <a:r>
              <a:rPr lang="zh-CN" altLang="en-US" sz="2200">
                <a:sym typeface="黑体" panose="02010609060101010101" charset="-122"/>
              </a:rPr>
              <a:t>属性说明</a:t>
            </a:r>
            <a:endParaRPr lang="zh-CN" altLang="en-US" sz="2200">
              <a:sym typeface="黑体" panose="02010609060101010101" charset="-122"/>
            </a:endParaRPr>
          </a:p>
          <a:p>
            <a:pPr marL="0" indent="0">
              <a:lnSpc>
                <a:spcPct val="150000"/>
              </a:lnSpc>
              <a:buNone/>
            </a:pPr>
            <a:r>
              <a:rPr lang="zh-CN" altLang="en-US" sz="2200">
                <a:sym typeface="黑体" panose="02010609060101010101" charset="-122"/>
              </a:rPr>
              <a:t>    ①</a:t>
            </a:r>
            <a:r>
              <a:rPr lang="en-US" altLang="zh-CN" sz="2200">
                <a:sym typeface="黑体" panose="02010609060101010101" charset="-122"/>
              </a:rPr>
              <a:t>animation-name    </a:t>
            </a:r>
            <a:r>
              <a:rPr lang="zh-CN" altLang="en-US" sz="2200">
                <a:sym typeface="黑体" panose="02010609060101010101" charset="-122"/>
              </a:rPr>
              <a:t>指定动画名称</a:t>
            </a:r>
            <a:endParaRPr lang="zh-CN" altLang="en-US" sz="2200">
              <a:sym typeface="黑体" panose="02010609060101010101" charset="-122"/>
            </a:endParaRPr>
          </a:p>
          <a:p>
            <a:pPr marL="0" indent="0">
              <a:lnSpc>
                <a:spcPct val="150000"/>
              </a:lnSpc>
              <a:buNone/>
            </a:pPr>
            <a:r>
              <a:rPr lang="zh-CN" altLang="en-US" sz="2200">
                <a:sym typeface="黑体" panose="02010609060101010101" charset="-122"/>
              </a:rPr>
              <a:t>       用法：选择器 </a:t>
            </a:r>
            <a:r>
              <a:rPr lang="en-US" altLang="zh-CN" sz="2200">
                <a:sym typeface="黑体" panose="02010609060101010101" charset="-122"/>
              </a:rPr>
              <a:t>{animation-name:</a:t>
            </a:r>
            <a:r>
              <a:rPr lang="zh-CN" altLang="en-US" sz="2200">
                <a:sym typeface="黑体" panose="02010609060101010101" charset="-122"/>
              </a:rPr>
              <a:t>属性值</a:t>
            </a:r>
            <a:r>
              <a:rPr lang="en-US" altLang="zh-CN" sz="2200">
                <a:sym typeface="黑体" panose="02010609060101010101" charset="-122"/>
              </a:rPr>
              <a:t>;}</a:t>
            </a:r>
            <a:endParaRPr lang="en-US" altLang="zh-CN" sz="2200">
              <a:sym typeface="黑体" panose="02010609060101010101" charset="-122"/>
            </a:endParaRPr>
          </a:p>
          <a:p>
            <a:pPr marL="0" indent="0">
              <a:lnSpc>
                <a:spcPct val="150000"/>
              </a:lnSpc>
              <a:buNone/>
            </a:pPr>
            <a:r>
              <a:rPr lang="zh-CN" altLang="en-US" sz="2200">
                <a:sym typeface="黑体" panose="02010609060101010101" charset="-122"/>
              </a:rPr>
              <a:t>       属性值说明：</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a:t>
            </a:r>
            <a:r>
              <a:rPr lang="en-US" altLang="zh-CN" sz="2200">
                <a:sym typeface="黑体" panose="02010609060101010101" charset="-122"/>
              </a:rPr>
              <a:t>1).none </a:t>
            </a:r>
            <a:r>
              <a:rPr lang="zh-CN" altLang="en-US" sz="2200">
                <a:sym typeface="黑体" panose="02010609060101010101" charset="-122"/>
              </a:rPr>
              <a:t>没有动画效果</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2).</a:t>
            </a:r>
            <a:r>
              <a:rPr lang="zh-CN" altLang="en-US" sz="2200">
                <a:sym typeface="黑体" panose="02010609060101010101" charset="-122"/>
              </a:rPr>
              <a:t>字符串：</a:t>
            </a:r>
            <a:r>
              <a:rPr lang="en-US" altLang="zh-CN" sz="2200">
                <a:sym typeface="黑体" panose="02010609060101010101" charset="-122"/>
              </a:rPr>
              <a:t>@keyframes</a:t>
            </a:r>
            <a:r>
              <a:rPr lang="zh-CN" altLang="en-US" sz="2200">
                <a:sym typeface="黑体" panose="02010609060101010101" charset="-122"/>
              </a:rPr>
              <a:t>建立的动画名称，可以同时对应多个动画名称，动画名称可以用逗号相隔</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a:t>
            </a: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2450" y="756920"/>
            <a:ext cx="8038465" cy="34829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200">
                <a:sym typeface="黑体" panose="02010609060101010101" charset="-122"/>
              </a:rPr>
              <a:t>②</a:t>
            </a:r>
            <a:r>
              <a:rPr lang="en-US" altLang="zh-CN" sz="2200">
                <a:sym typeface="黑体" panose="02010609060101010101" charset="-122"/>
              </a:rPr>
              <a:t>animation-duration  </a:t>
            </a:r>
            <a:r>
              <a:rPr lang="zh-CN" altLang="en-US" sz="2200">
                <a:sym typeface="黑体" panose="02010609060101010101" charset="-122"/>
              </a:rPr>
              <a:t>指定动画播出时间</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用法：选择器 </a:t>
            </a:r>
            <a:r>
              <a:rPr lang="en-US" altLang="zh-CN" sz="2200">
                <a:sym typeface="黑体" panose="02010609060101010101" charset="-122"/>
              </a:rPr>
              <a:t>{animation-duration:</a:t>
            </a:r>
            <a:r>
              <a:rPr lang="zh-CN" altLang="en-US" sz="2200">
                <a:sym typeface="黑体" panose="02010609060101010101" charset="-122"/>
              </a:rPr>
              <a:t>属性值</a:t>
            </a:r>
            <a:r>
              <a:rPr lang="en-US" altLang="zh-CN" sz="2200">
                <a:sym typeface="黑体" panose="02010609060101010101" charset="-122"/>
              </a:rPr>
              <a:t>;}</a:t>
            </a:r>
            <a:endParaRPr lang="en-US" altLang="zh-CN" sz="2200">
              <a:sym typeface="黑体" panose="02010609060101010101" charset="-122"/>
            </a:endParaRPr>
          </a:p>
          <a:p>
            <a:pPr marL="0" indent="0" algn="l">
              <a:lnSpc>
                <a:spcPct val="150000"/>
              </a:lnSpc>
              <a:buNone/>
            </a:pPr>
            <a:r>
              <a:rPr lang="en-US" altLang="zh-CN" sz="2200">
                <a:sym typeface="黑体" panose="02010609060101010101" charset="-122"/>
              </a:rPr>
              <a:t>   </a:t>
            </a:r>
            <a:r>
              <a:rPr lang="zh-CN" altLang="en-US" sz="2200">
                <a:sym typeface="黑体" panose="02010609060101010101" charset="-122"/>
              </a:rPr>
              <a:t>属性值说明：</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属性值：时间，动画持续播出的时间，秒</a:t>
            </a:r>
            <a:r>
              <a:rPr lang="en-US" altLang="zh-CN" sz="2200">
                <a:sym typeface="黑体" panose="02010609060101010101" charset="-122"/>
              </a:rPr>
              <a:t>s,</a:t>
            </a:r>
            <a:r>
              <a:rPr lang="zh-CN" altLang="en-US" sz="2200">
                <a:sym typeface="黑体" panose="02010609060101010101" charset="-122"/>
              </a:rPr>
              <a:t>毫秒</a:t>
            </a:r>
            <a:r>
              <a:rPr lang="en-US" altLang="zh-CN" sz="2200">
                <a:sym typeface="黑体" panose="02010609060101010101" charset="-122"/>
              </a:rPr>
              <a:t>ms</a:t>
            </a:r>
            <a:r>
              <a:rPr lang="zh-CN" altLang="en-US" sz="2200">
                <a:sym typeface="黑体" panose="02010609060101010101" charset="-122"/>
              </a:rPr>
              <a:t>，如果时间是负数，视为</a:t>
            </a:r>
            <a:r>
              <a:rPr lang="en-US" altLang="zh-CN" sz="2200">
                <a:sym typeface="黑体" panose="02010609060101010101" charset="-122"/>
              </a:rPr>
              <a:t>0</a:t>
            </a:r>
            <a:r>
              <a:rPr lang="zh-CN" altLang="en-US" sz="2200">
                <a:sym typeface="黑体" panose="02010609060101010101" charset="-122"/>
              </a:rPr>
              <a:t>秒，不播出动画</a:t>
            </a:r>
            <a:endParaRPr lang="zh-CN" altLang="en-US" sz="2200">
              <a:sym typeface="黑体" panose="02010609060101010101" charset="-122"/>
            </a:endParaRPr>
          </a:p>
          <a:p>
            <a:pPr marL="0" indent="0" algn="l">
              <a:lnSpc>
                <a:spcPct val="150000"/>
              </a:lnSpc>
              <a:buNone/>
            </a:pPr>
            <a:endParaRPr lang="zh-CN" altLang="en-US" sz="2200">
              <a:sym typeface="黑体" panose="02010609060101010101" charset="-122"/>
            </a:endParaRPr>
          </a:p>
          <a:p>
            <a:pPr marL="0" indent="0" algn="l">
              <a:lnSpc>
                <a:spcPct val="150000"/>
              </a:lnSpc>
              <a:buNone/>
            </a:pPr>
            <a:endParaRPr lang="en-US" altLang="zh-CN" sz="220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2450" y="671195"/>
            <a:ext cx="8038465" cy="57238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200">
                <a:sym typeface="黑体" panose="02010609060101010101" charset="-122"/>
              </a:rPr>
              <a:t>③</a:t>
            </a:r>
            <a:r>
              <a:rPr lang="en-US" altLang="zh-CN" sz="2200">
                <a:sym typeface="黑体" panose="02010609060101010101" charset="-122"/>
              </a:rPr>
              <a:t>animation-timing-function</a:t>
            </a:r>
            <a:r>
              <a:rPr lang="zh-CN" altLang="en-US" sz="2200">
                <a:sym typeface="黑体" panose="02010609060101010101" charset="-122"/>
              </a:rPr>
              <a:t>  指定动画播放的速度</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用法：选择器 </a:t>
            </a:r>
            <a:r>
              <a:rPr lang="en-US" altLang="zh-CN" sz="2200">
                <a:sym typeface="黑体" panose="02010609060101010101" charset="-122"/>
              </a:rPr>
              <a:t>{animation-timing-function:</a:t>
            </a:r>
            <a:r>
              <a:rPr lang="zh-CN" altLang="en-US" sz="2200">
                <a:sym typeface="黑体" panose="02010609060101010101" charset="-122"/>
              </a:rPr>
              <a:t>属性值</a:t>
            </a:r>
            <a:r>
              <a:rPr lang="en-US" altLang="zh-CN" sz="2200">
                <a:sym typeface="黑体" panose="02010609060101010101" charset="-122"/>
              </a:rPr>
              <a:t>;}</a:t>
            </a:r>
            <a:endParaRPr lang="en-US" altLang="zh-CN" sz="2200">
              <a:sym typeface="黑体" panose="02010609060101010101" charset="-122"/>
            </a:endParaRPr>
          </a:p>
          <a:p>
            <a:pPr marL="0" indent="0" algn="l">
              <a:lnSpc>
                <a:spcPct val="150000"/>
              </a:lnSpc>
              <a:buNone/>
            </a:pPr>
            <a:r>
              <a:rPr lang="zh-CN" altLang="en-US" sz="2200">
                <a:sym typeface="黑体" panose="02010609060101010101" charset="-122"/>
              </a:rPr>
              <a:t>   属性值说明：</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ease：初始值，平滑变换（逐渐变慢）</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linea</a:t>
            </a:r>
            <a:r>
              <a:rPr lang="en-US" altLang="en-US" sz="2200">
                <a:sym typeface="黑体" panose="02010609060101010101" charset="-122"/>
              </a:rPr>
              <a:t>r</a:t>
            </a:r>
            <a:r>
              <a:rPr lang="zh-CN" altLang="en-US" sz="2200">
                <a:sym typeface="黑体" panose="02010609060101010101" charset="-122"/>
              </a:rPr>
              <a:t>：线性变换（等速）</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ease-in：由慢到快的变速（加速）</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ease-out:由快到慢的变速（减速）</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ease-in-out：由慢到快，再到慢，（先加速再减速）</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cubic-bezier()：自定义的速度，也就是定义一个贝塞尔曲线。四个参数的值必须在0.0~1.0之间</a:t>
            </a:r>
            <a:endParaRPr lang="zh-CN" altLang="en-US" sz="2200">
              <a:sym typeface="黑体" panose="02010609060101010101" charset="-122"/>
            </a:endParaRPr>
          </a:p>
          <a:p>
            <a:pPr marL="0" indent="0" algn="l">
              <a:lnSpc>
                <a:spcPct val="150000"/>
              </a:lnSpc>
              <a:buNone/>
            </a:pPr>
            <a:endParaRPr lang="en-US" altLang="zh-CN" sz="220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2450" y="671195"/>
            <a:ext cx="8038465" cy="57238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50000"/>
              </a:lnSpc>
              <a:buNone/>
            </a:pPr>
            <a:r>
              <a:rPr lang="en-US" altLang="zh-CN" sz="2200">
                <a:sym typeface="黑体" panose="02010609060101010101" charset="-122"/>
              </a:rPr>
              <a:t>steps(n,start/end) </a:t>
            </a:r>
            <a:r>
              <a:rPr lang="zh-CN" altLang="en-US" sz="2200">
                <a:sym typeface="黑体" panose="02010609060101010101" charset="-122"/>
              </a:rPr>
              <a:t>设置间隔参数，可以实现分步过渡</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参数说明：</a:t>
            </a:r>
            <a:endParaRPr lang="zh-CN" altLang="en-US" sz="2200">
              <a:sym typeface="黑体" panose="02010609060101010101" charset="-122"/>
            </a:endParaRPr>
          </a:p>
          <a:p>
            <a:pPr marL="0" indent="0" algn="l">
              <a:lnSpc>
                <a:spcPct val="150000"/>
              </a:lnSpc>
              <a:buNone/>
            </a:pPr>
            <a:r>
              <a:rPr lang="zh-CN" altLang="en-US" sz="2200">
                <a:sym typeface="黑体" panose="02010609060101010101" charset="-122"/>
              </a:rPr>
              <a:t>       第一个参数指定了时间函数中的间隔数量（必须为正整数）</a:t>
            </a:r>
            <a:endParaRPr lang="zh-CN" altLang="en-US" sz="2200">
              <a:sym typeface="黑体" panose="02010609060101010101" charset="-122"/>
            </a:endParaRPr>
          </a:p>
          <a:p>
            <a:pPr marL="0" indent="0">
              <a:lnSpc>
                <a:spcPct val="150000"/>
              </a:lnSpc>
              <a:buNone/>
            </a:pPr>
            <a:r>
              <a:rPr lang="en-US" altLang="zh-CN" sz="2200" dirty="0">
                <a:solidFill>
                  <a:schemeClr val="tx1"/>
                </a:solidFill>
                <a:sym typeface="+mn-ea"/>
              </a:rPr>
              <a:t>       </a:t>
            </a:r>
            <a:r>
              <a:rPr lang="zh-CN" altLang="en-US" sz="2200" dirty="0">
                <a:solidFill>
                  <a:schemeClr val="tx1"/>
                </a:solidFill>
                <a:sym typeface="+mn-ea"/>
              </a:rPr>
              <a:t>第二个参数可选，接收</a:t>
            </a:r>
            <a:r>
              <a:rPr lang="en-US" altLang="zh-CN" sz="2200" dirty="0">
                <a:solidFill>
                  <a:schemeClr val="tx1"/>
                </a:solidFill>
                <a:sym typeface="+mn-ea"/>
              </a:rPr>
              <a:t>start</a:t>
            </a:r>
            <a:r>
              <a:rPr lang="zh-CN" altLang="en-US" sz="2200" dirty="0">
                <a:solidFill>
                  <a:schemeClr val="tx1"/>
                </a:solidFill>
                <a:sym typeface="+mn-ea"/>
              </a:rPr>
              <a:t>或</a:t>
            </a:r>
            <a:r>
              <a:rPr lang="en-US" altLang="zh-CN" sz="2200" dirty="0">
                <a:solidFill>
                  <a:schemeClr val="tx1"/>
                </a:solidFill>
                <a:sym typeface="+mn-ea"/>
              </a:rPr>
              <a:t>end,</a:t>
            </a:r>
            <a:r>
              <a:rPr lang="zh-CN" altLang="en-US" sz="2200" dirty="0">
                <a:solidFill>
                  <a:schemeClr val="tx1"/>
                </a:solidFill>
                <a:sym typeface="+mn-ea"/>
              </a:rPr>
              <a:t>指定在每个间隔的起点或是终点发生阶跃变化，默认是</a:t>
            </a:r>
            <a:r>
              <a:rPr lang="en-US" altLang="zh-CN" sz="2200" dirty="0">
                <a:solidFill>
                  <a:schemeClr val="tx1"/>
                </a:solidFill>
                <a:sym typeface="+mn-ea"/>
              </a:rPr>
              <a:t>end</a:t>
            </a:r>
            <a:endParaRPr lang="en-US" altLang="zh-CN" sz="2200" dirty="0">
              <a:solidFill>
                <a:schemeClr val="tx1"/>
              </a:solidFill>
              <a:sym typeface="+mn-ea"/>
            </a:endParaRPr>
          </a:p>
          <a:p>
            <a:pPr marL="0" indent="0">
              <a:lnSpc>
                <a:spcPct val="150000"/>
              </a:lnSpc>
              <a:buNone/>
            </a:pPr>
            <a:r>
              <a:rPr lang="zh-CN" altLang="en-US" sz="2200" dirty="0">
                <a:solidFill>
                  <a:schemeClr val="tx1"/>
                </a:solidFill>
                <a:sym typeface="+mn-ea"/>
              </a:rPr>
              <a:t>例如：</a:t>
            </a:r>
            <a:r>
              <a:rPr lang="en-US" altLang="zh-CN" sz="2200" dirty="0">
                <a:solidFill>
                  <a:schemeClr val="tx1"/>
                </a:solidFill>
                <a:sym typeface="+mn-ea"/>
              </a:rPr>
              <a:t>steps(4,start) </a:t>
            </a:r>
            <a:r>
              <a:rPr lang="zh-CN" altLang="en-US" sz="2200" dirty="0">
                <a:solidFill>
                  <a:schemeClr val="tx1"/>
                </a:solidFill>
                <a:sym typeface="+mn-ea"/>
              </a:rPr>
              <a:t>动画分成</a:t>
            </a:r>
            <a:r>
              <a:rPr lang="en-US" altLang="zh-CN" sz="2200" dirty="0">
                <a:solidFill>
                  <a:schemeClr val="tx1"/>
                </a:solidFill>
                <a:sym typeface="+mn-ea"/>
              </a:rPr>
              <a:t>4</a:t>
            </a:r>
            <a:r>
              <a:rPr lang="zh-CN" altLang="en-US" sz="2200" dirty="0">
                <a:solidFill>
                  <a:schemeClr val="tx1"/>
                </a:solidFill>
                <a:sym typeface="+mn-ea"/>
              </a:rPr>
              <a:t>段，每段动画执行开始为左侧端点部分为开始。</a:t>
            </a:r>
            <a:endParaRPr lang="zh-CN" altLang="en-US" sz="2200" dirty="0">
              <a:solidFill>
                <a:schemeClr val="tx1"/>
              </a:solidFill>
              <a:sym typeface="+mn-ea"/>
            </a:endParaRPr>
          </a:p>
          <a:p>
            <a:pPr marL="0" indent="0">
              <a:lnSpc>
                <a:spcPct val="150000"/>
              </a:lnSpc>
              <a:buNone/>
            </a:pPr>
            <a:r>
              <a:rPr lang="en-US" altLang="zh-CN" sz="2200" dirty="0">
                <a:solidFill>
                  <a:schemeClr val="tx1"/>
                </a:solidFill>
                <a:sym typeface="+mn-ea"/>
              </a:rPr>
              <a:t>step-start  </a:t>
            </a:r>
            <a:r>
              <a:rPr lang="zh-CN" altLang="en-US" sz="2200" dirty="0">
                <a:solidFill>
                  <a:schemeClr val="tx1"/>
                </a:solidFill>
                <a:sym typeface="+mn-ea"/>
              </a:rPr>
              <a:t>等同于</a:t>
            </a:r>
            <a:r>
              <a:rPr lang="en-US" altLang="zh-CN" sz="2200" dirty="0">
                <a:solidFill>
                  <a:schemeClr val="tx1"/>
                </a:solidFill>
                <a:sym typeface="+mn-ea"/>
              </a:rPr>
              <a:t>steps(1,start)</a:t>
            </a:r>
            <a:endParaRPr lang="en-US" altLang="zh-CN" sz="2200" dirty="0">
              <a:solidFill>
                <a:schemeClr val="tx1"/>
              </a:solidFill>
              <a:sym typeface="+mn-ea"/>
            </a:endParaRPr>
          </a:p>
          <a:p>
            <a:pPr marL="0" indent="0">
              <a:lnSpc>
                <a:spcPct val="150000"/>
              </a:lnSpc>
              <a:buNone/>
            </a:pPr>
            <a:r>
              <a:rPr lang="en-US" altLang="zh-CN" sz="2200" dirty="0">
                <a:solidFill>
                  <a:schemeClr val="tx1"/>
                </a:solidFill>
                <a:sym typeface="+mn-ea"/>
              </a:rPr>
              <a:t>step-end   </a:t>
            </a:r>
            <a:r>
              <a:rPr lang="zh-CN" altLang="en-US" sz="2200" dirty="0">
                <a:solidFill>
                  <a:schemeClr val="tx1"/>
                </a:solidFill>
                <a:sym typeface="+mn-ea"/>
              </a:rPr>
              <a:t>等同于</a:t>
            </a:r>
            <a:r>
              <a:rPr lang="en-US" altLang="zh-CN" sz="2200" dirty="0">
                <a:solidFill>
                  <a:schemeClr val="tx1"/>
                </a:solidFill>
                <a:sym typeface="+mn-ea"/>
              </a:rPr>
              <a:t>steps(2,end)</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2450" y="615950"/>
            <a:ext cx="8038465" cy="579691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200" dirty="0">
                <a:sym typeface="黑体" panose="02010609060101010101" charset="-122"/>
              </a:rPr>
              <a:t>④</a:t>
            </a:r>
            <a:r>
              <a:rPr lang="en-US" altLang="zh-CN" sz="2200" dirty="0">
                <a:sym typeface="黑体" panose="02010609060101010101" charset="-122"/>
              </a:rPr>
              <a:t>animation-delay  </a:t>
            </a:r>
            <a:r>
              <a:rPr lang="zh-CN" altLang="en-US" sz="2200" dirty="0">
                <a:sym typeface="黑体" panose="02010609060101010101" charset="-122"/>
              </a:rPr>
              <a:t>指定动画的延迟时间</a:t>
            </a:r>
            <a:endParaRPr lang="zh-CN" altLang="en-US" sz="2200" dirty="0">
              <a:sym typeface="黑体" panose="02010609060101010101" charset="-122"/>
            </a:endParaRPr>
          </a:p>
          <a:p>
            <a:pPr marL="0" indent="0">
              <a:lnSpc>
                <a:spcPct val="150000"/>
              </a:lnSpc>
              <a:buNone/>
            </a:pPr>
            <a:r>
              <a:rPr lang="zh-CN" altLang="en-US" sz="2200" dirty="0">
                <a:sym typeface="黑体" panose="02010609060101010101" charset="-122"/>
              </a:rPr>
              <a:t>  用法：选择器 </a:t>
            </a:r>
            <a:r>
              <a:rPr lang="en-US" altLang="zh-CN" sz="2200" dirty="0">
                <a:sym typeface="黑体" panose="02010609060101010101" charset="-122"/>
              </a:rPr>
              <a:t>{animation-delay</a:t>
            </a:r>
            <a:r>
              <a:rPr lang="zh-CN" altLang="en-US" sz="2200" dirty="0">
                <a:sym typeface="黑体" panose="02010609060101010101" charset="-122"/>
              </a:rPr>
              <a:t>：属性值；</a:t>
            </a:r>
            <a:r>
              <a:rPr lang="en-US" altLang="zh-CN" sz="2200" dirty="0">
                <a:sym typeface="黑体" panose="02010609060101010101" charset="-122"/>
              </a:rPr>
              <a:t>}</a:t>
            </a:r>
            <a:endParaRPr lang="en-US" altLang="zh-CN" sz="2200" dirty="0">
              <a:sym typeface="黑体" panose="02010609060101010101" charset="-122"/>
            </a:endParaRPr>
          </a:p>
          <a:p>
            <a:pPr marL="0" indent="0">
              <a:lnSpc>
                <a:spcPct val="150000"/>
              </a:lnSpc>
              <a:buNone/>
            </a:pPr>
            <a:r>
              <a:rPr lang="zh-CN" altLang="en-US" sz="2200" dirty="0">
                <a:sym typeface="黑体" panose="02010609060101010101" charset="-122"/>
              </a:rPr>
              <a:t>  属性值说明：时间，初始值为</a:t>
            </a:r>
            <a:r>
              <a:rPr lang="en-US" altLang="zh-CN" sz="2200" dirty="0">
                <a:sym typeface="黑体" panose="02010609060101010101" charset="-122"/>
              </a:rPr>
              <a:t>0</a:t>
            </a:r>
            <a:r>
              <a:rPr lang="zh-CN" altLang="en-US" sz="2200" dirty="0">
                <a:sym typeface="黑体" panose="02010609060101010101" charset="-122"/>
              </a:rPr>
              <a:t>，单位是秒</a:t>
            </a:r>
            <a:r>
              <a:rPr lang="en-US" altLang="zh-CN" sz="2200" dirty="0">
                <a:sym typeface="黑体" panose="02010609060101010101" charset="-122"/>
              </a:rPr>
              <a:t>s</a:t>
            </a:r>
            <a:r>
              <a:rPr lang="zh-CN" altLang="en-US" sz="2200" dirty="0">
                <a:sym typeface="黑体" panose="02010609060101010101" charset="-122"/>
              </a:rPr>
              <a:t>或毫秒</a:t>
            </a:r>
            <a:r>
              <a:rPr lang="en-US" altLang="zh-CN" sz="2200" dirty="0">
                <a:sym typeface="黑体" panose="02010609060101010101" charset="-122"/>
              </a:rPr>
              <a:t>ms</a:t>
            </a:r>
            <a:endParaRPr lang="en-US" altLang="zh-CN" sz="2200" dirty="0">
              <a:sym typeface="黑体" panose="02010609060101010101" charset="-122"/>
            </a:endParaRPr>
          </a:p>
          <a:p>
            <a:pPr marL="0" indent="0">
              <a:lnSpc>
                <a:spcPct val="150000"/>
              </a:lnSpc>
              <a:buNone/>
            </a:pPr>
            <a:r>
              <a:rPr lang="zh-CN" altLang="en-US" sz="2200" dirty="0">
                <a:sym typeface="黑体" panose="02010609060101010101" charset="-122"/>
              </a:rPr>
              <a:t>   如果时间为负数，视为</a:t>
            </a:r>
            <a:r>
              <a:rPr lang="en-US" altLang="zh-CN" sz="2200" dirty="0">
                <a:sym typeface="黑体" panose="02010609060101010101" charset="-122"/>
              </a:rPr>
              <a:t>0</a:t>
            </a:r>
            <a:r>
              <a:rPr lang="zh-CN" altLang="en-US" sz="2200" dirty="0">
                <a:sym typeface="黑体" panose="02010609060101010101" charset="-122"/>
              </a:rPr>
              <a:t>，也就是立即播放</a:t>
            </a:r>
            <a:endParaRPr lang="zh-CN" altLang="en-US" sz="2200" dirty="0">
              <a:sym typeface="黑体" panose="02010609060101010101" charset="-122"/>
            </a:endParaRPr>
          </a:p>
          <a:p>
            <a:pPr marL="0" indent="0">
              <a:lnSpc>
                <a:spcPct val="150000"/>
              </a:lnSpc>
              <a:buNone/>
            </a:pPr>
            <a:r>
              <a:rPr lang="zh-CN" altLang="en-US" sz="2200" dirty="0">
                <a:solidFill>
                  <a:schemeClr val="tx1"/>
                </a:solidFill>
                <a:sym typeface="+mn-ea"/>
              </a:rPr>
              <a:t>⑤</a:t>
            </a:r>
            <a:r>
              <a:rPr lang="en-US" altLang="zh-CN" sz="2200" dirty="0">
                <a:sym typeface="黑体" panose="02010609060101010101" charset="-122"/>
              </a:rPr>
              <a:t>animation-iteration-count  </a:t>
            </a:r>
            <a:r>
              <a:rPr lang="zh-CN" altLang="en-US" sz="2200" dirty="0">
                <a:sym typeface="黑体" panose="02010609060101010101" charset="-122"/>
              </a:rPr>
              <a:t>指定动画播放的次数</a:t>
            </a:r>
            <a:endParaRPr lang="zh-CN" altLang="en-US" sz="2200" dirty="0">
              <a:sym typeface="黑体" panose="02010609060101010101" charset="-122"/>
            </a:endParaRPr>
          </a:p>
          <a:p>
            <a:pPr marL="0" indent="0">
              <a:lnSpc>
                <a:spcPct val="150000"/>
              </a:lnSpc>
              <a:buNone/>
            </a:pPr>
            <a:r>
              <a:rPr lang="zh-CN" altLang="en-US" sz="2200" dirty="0">
                <a:solidFill>
                  <a:schemeClr val="tx1"/>
                </a:solidFill>
                <a:sym typeface="黑体" panose="02010609060101010101" charset="-122"/>
              </a:rPr>
              <a:t>   用法：</a:t>
            </a:r>
            <a:r>
              <a:rPr lang="zh-CN" altLang="en-US" sz="2200" dirty="0">
                <a:sym typeface="黑体" panose="02010609060101010101" charset="-122"/>
              </a:rPr>
              <a:t>选择器 </a:t>
            </a:r>
            <a:r>
              <a:rPr lang="en-US" altLang="zh-CN" sz="2200" dirty="0">
                <a:sym typeface="黑体" panose="02010609060101010101" charset="-122"/>
              </a:rPr>
              <a:t>{animation-iteration-count</a:t>
            </a:r>
            <a:r>
              <a:rPr lang="zh-CN" altLang="en-US" sz="2200" dirty="0">
                <a:sym typeface="黑体" panose="02010609060101010101" charset="-122"/>
              </a:rPr>
              <a:t>：属性值</a:t>
            </a:r>
            <a:r>
              <a:rPr lang="en-US" altLang="zh-CN" sz="2200" dirty="0">
                <a:sym typeface="黑体" panose="02010609060101010101" charset="-122"/>
              </a:rPr>
              <a:t>;}</a:t>
            </a:r>
            <a:endParaRPr lang="en-US" altLang="zh-CN" sz="2200" dirty="0">
              <a:sym typeface="黑体" panose="02010609060101010101" charset="-122"/>
            </a:endParaRPr>
          </a:p>
          <a:p>
            <a:pPr marL="0" indent="0">
              <a:lnSpc>
                <a:spcPct val="150000"/>
              </a:lnSpc>
              <a:buNone/>
            </a:pPr>
            <a:r>
              <a:rPr lang="zh-CN" altLang="en-US" sz="2200" dirty="0">
                <a:solidFill>
                  <a:schemeClr val="tx1"/>
                </a:solidFill>
                <a:sym typeface="黑体" panose="02010609060101010101" charset="-122"/>
              </a:rPr>
              <a:t>   属性值说明：</a:t>
            </a:r>
            <a:endParaRPr lang="zh-CN" altLang="en-US" sz="2200" dirty="0">
              <a:solidFill>
                <a:schemeClr val="tx1"/>
              </a:solidFill>
              <a:sym typeface="黑体" panose="02010609060101010101" charset="-122"/>
            </a:endParaRPr>
          </a:p>
          <a:p>
            <a:pPr marL="0" indent="0" algn="l">
              <a:lnSpc>
                <a:spcPct val="150000"/>
              </a:lnSpc>
              <a:buNone/>
            </a:pPr>
            <a:r>
              <a:rPr lang="zh-CN" altLang="en-US" sz="2200" dirty="0">
                <a:solidFill>
                  <a:schemeClr val="tx1"/>
                </a:solidFill>
                <a:sym typeface="黑体" panose="02010609060101010101" charset="-122"/>
              </a:rPr>
              <a:t>       </a:t>
            </a:r>
            <a:r>
              <a:rPr lang="zh-CN" altLang="en-US" sz="2200" dirty="0">
                <a:sym typeface="黑体" panose="02010609060101010101" charset="-122"/>
              </a:rPr>
              <a:t>（</a:t>
            </a:r>
            <a:r>
              <a:rPr lang="en-US" altLang="zh-CN" sz="2200" dirty="0">
                <a:sym typeface="黑体" panose="02010609060101010101" charset="-122"/>
              </a:rPr>
              <a:t>1</a:t>
            </a:r>
            <a:r>
              <a:rPr lang="zh-CN" altLang="en-US" sz="2200" dirty="0">
                <a:sym typeface="黑体" panose="02010609060101010101" charset="-122"/>
              </a:rPr>
              <a:t>）次数，初始值为</a:t>
            </a:r>
            <a:r>
              <a:rPr lang="en-US" altLang="zh-CN" sz="2200" dirty="0">
                <a:sym typeface="黑体" panose="02010609060101010101" charset="-122"/>
              </a:rPr>
              <a:t>1</a:t>
            </a:r>
            <a:r>
              <a:rPr lang="zh-CN" altLang="en-US" sz="2200" dirty="0">
                <a:sym typeface="黑体" panose="02010609060101010101" charset="-122"/>
              </a:rPr>
              <a:t>，数值，如果指定的次数为负数，视为只播放</a:t>
            </a:r>
            <a:r>
              <a:rPr lang="en-US" altLang="zh-CN" sz="2200" dirty="0">
                <a:sym typeface="黑体" panose="02010609060101010101" charset="-122"/>
              </a:rPr>
              <a:t>1</a:t>
            </a:r>
            <a:r>
              <a:rPr lang="zh-CN" altLang="en-US" sz="2200" dirty="0">
                <a:sym typeface="黑体" panose="02010609060101010101" charset="-122"/>
              </a:rPr>
              <a:t>次</a:t>
            </a:r>
            <a:endParaRPr lang="zh-CN" altLang="en-US" sz="2200" dirty="0">
              <a:sym typeface="黑体" panose="02010609060101010101" charset="-122"/>
            </a:endParaRPr>
          </a:p>
          <a:p>
            <a:pPr marL="0" indent="0" algn="l">
              <a:lnSpc>
                <a:spcPct val="150000"/>
              </a:lnSpc>
              <a:buNone/>
            </a:pPr>
            <a:r>
              <a:rPr lang="zh-CN" altLang="en-US" sz="2200" dirty="0">
                <a:sym typeface="黑体" panose="02010609060101010101" charset="-122"/>
              </a:rPr>
              <a:t>      （</a:t>
            </a:r>
            <a:r>
              <a:rPr lang="en-US" altLang="zh-CN" sz="2200" dirty="0">
                <a:sym typeface="黑体" panose="02010609060101010101" charset="-122"/>
              </a:rPr>
              <a:t>2</a:t>
            </a:r>
            <a:r>
              <a:rPr lang="zh-CN" altLang="en-US" sz="2200" dirty="0">
                <a:sym typeface="黑体" panose="02010609060101010101" charset="-122"/>
              </a:rPr>
              <a:t>）</a:t>
            </a:r>
            <a:r>
              <a:rPr lang="en-US" altLang="zh-CN" sz="2200" dirty="0">
                <a:sym typeface="黑体" panose="02010609060101010101" charset="-122"/>
              </a:rPr>
              <a:t>infinite </a:t>
            </a:r>
            <a:r>
              <a:rPr lang="zh-CN" altLang="en-US" sz="2200" dirty="0">
                <a:sym typeface="黑体" panose="02010609060101010101" charset="-122"/>
              </a:rPr>
              <a:t>无限次循环播放</a:t>
            </a:r>
            <a:endParaRPr lang="zh-CN" altLang="en-US" sz="2200" dirty="0">
              <a:sym typeface="黑体" panose="02010609060101010101" charset="-122"/>
            </a:endParaRPr>
          </a:p>
          <a:p>
            <a:pPr marL="0" indent="0">
              <a:lnSpc>
                <a:spcPct val="150000"/>
              </a:lnSpc>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8310" y="3080385"/>
            <a:ext cx="8247380" cy="9899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
        <p:nvSpPr>
          <p:cNvPr id="2" name="文本框 1"/>
          <p:cNvSpPr txBox="1"/>
          <p:nvPr/>
        </p:nvSpPr>
        <p:spPr>
          <a:xfrm>
            <a:off x="1104900" y="2779395"/>
            <a:ext cx="6934200" cy="645160"/>
          </a:xfrm>
          <a:prstGeom prst="rect">
            <a:avLst/>
          </a:prstGeom>
          <a:noFill/>
        </p:spPr>
        <p:txBody>
          <a:bodyPr wrap="square" rtlCol="0">
            <a:spAutoFit/>
          </a:bodyPr>
          <a:lstStyle/>
          <a:p>
            <a:pPr algn="ctr"/>
            <a:r>
              <a:rPr lang="en-US" altLang="zh-CN" sz="3600"/>
              <a:t>3D</a:t>
            </a:r>
            <a:r>
              <a:rPr lang="zh-CN" altLang="en-US" sz="3600"/>
              <a:t>转换和动画</a:t>
            </a:r>
            <a:endParaRPr lang="zh-CN" altLang="en-US" sz="3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59435" y="582295"/>
            <a:ext cx="8294370" cy="54971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50000"/>
              </a:lnSpc>
              <a:buNone/>
            </a:pPr>
            <a:r>
              <a:rPr lang="zh-CN" altLang="en-US" sz="2200" dirty="0">
                <a:solidFill>
                  <a:schemeClr val="tx1"/>
                </a:solidFill>
                <a:sym typeface="黑体" panose="02010609060101010101" charset="-122"/>
              </a:rPr>
              <a:t>⑥</a:t>
            </a:r>
            <a:r>
              <a:rPr lang="en-US" altLang="zh-CN" sz="2200" dirty="0">
                <a:sym typeface="黑体" panose="02010609060101010101" charset="-122"/>
              </a:rPr>
              <a:t>animation-direction   </a:t>
            </a:r>
            <a:r>
              <a:rPr lang="zh-CN" altLang="en-US" sz="2200" dirty="0">
                <a:sym typeface="黑体" panose="02010609060101010101" charset="-122"/>
              </a:rPr>
              <a:t>指定动画帧播放的顺序</a:t>
            </a:r>
            <a:endParaRPr lang="zh-CN" altLang="en-US" sz="2200" dirty="0">
              <a:sym typeface="黑体" panose="02010609060101010101" charset="-122"/>
            </a:endParaRPr>
          </a:p>
          <a:p>
            <a:pPr marL="0" indent="0" algn="l">
              <a:lnSpc>
                <a:spcPct val="150000"/>
              </a:lnSpc>
              <a:buNone/>
            </a:pPr>
            <a:r>
              <a:rPr lang="zh-CN" altLang="en-US" sz="2200" dirty="0">
                <a:sym typeface="黑体" panose="02010609060101010101" charset="-122"/>
              </a:rPr>
              <a:t>   用法：选择器 </a:t>
            </a:r>
            <a:r>
              <a:rPr lang="en-US" altLang="zh-CN" sz="2200" dirty="0">
                <a:sym typeface="黑体" panose="02010609060101010101" charset="-122"/>
              </a:rPr>
              <a:t>{animation-direction:</a:t>
            </a:r>
            <a:r>
              <a:rPr lang="zh-CN" altLang="en-US" sz="2200" dirty="0">
                <a:sym typeface="黑体" panose="02010609060101010101" charset="-122"/>
              </a:rPr>
              <a:t>属性值</a:t>
            </a:r>
            <a:r>
              <a:rPr lang="en-US" altLang="zh-CN" sz="2200" dirty="0">
                <a:sym typeface="黑体" panose="02010609060101010101" charset="-122"/>
              </a:rPr>
              <a:t>;}</a:t>
            </a:r>
            <a:endParaRPr lang="en-US" altLang="zh-CN" sz="2200" dirty="0">
              <a:sym typeface="黑体" panose="02010609060101010101" charset="-122"/>
            </a:endParaRPr>
          </a:p>
          <a:p>
            <a:pPr marL="0" indent="0" algn="l">
              <a:lnSpc>
                <a:spcPct val="150000"/>
              </a:lnSpc>
              <a:buNone/>
            </a:pPr>
            <a:r>
              <a:rPr lang="zh-CN" altLang="en-US" sz="2200" dirty="0">
                <a:solidFill>
                  <a:schemeClr val="tx1"/>
                </a:solidFill>
                <a:sym typeface="黑体" panose="02010609060101010101" charset="-122"/>
              </a:rPr>
              <a:t>   属性说明：</a:t>
            </a:r>
            <a:endParaRPr lang="zh-CN" altLang="en-US" sz="2200" dirty="0">
              <a:solidFill>
                <a:schemeClr val="tx1"/>
              </a:solidFill>
              <a:sym typeface="黑体" panose="02010609060101010101" charset="-122"/>
            </a:endParaRPr>
          </a:p>
          <a:p>
            <a:pPr marL="0" indent="0" algn="l">
              <a:lnSpc>
                <a:spcPct val="150000"/>
              </a:lnSpc>
              <a:buNone/>
            </a:pPr>
            <a:r>
              <a:rPr lang="en-US" altLang="zh-CN" sz="2200" dirty="0">
                <a:sym typeface="黑体" panose="02010609060101010101" charset="-122"/>
              </a:rPr>
              <a:t>       1).normal </a:t>
            </a:r>
            <a:r>
              <a:rPr lang="zh-CN" altLang="en-US" sz="2200" dirty="0">
                <a:sym typeface="黑体" panose="02010609060101010101" charset="-122"/>
              </a:rPr>
              <a:t>顺向播放动画，依帧正常顺序由前向后播放</a:t>
            </a:r>
            <a:endParaRPr lang="zh-CN" altLang="en-US" sz="2200" dirty="0">
              <a:sym typeface="黑体" panose="02010609060101010101" charset="-122"/>
            </a:endParaRPr>
          </a:p>
          <a:p>
            <a:pPr marL="0" indent="0" algn="l">
              <a:lnSpc>
                <a:spcPct val="150000"/>
              </a:lnSpc>
              <a:buNone/>
            </a:pPr>
            <a:r>
              <a:rPr lang="en-US" altLang="zh-CN" sz="2200" dirty="0">
                <a:sym typeface="黑体" panose="02010609060101010101" charset="-122"/>
              </a:rPr>
              <a:t>       2).alternate </a:t>
            </a:r>
            <a:r>
              <a:rPr lang="zh-CN" altLang="en-US" sz="2200" dirty="0">
                <a:sym typeface="黑体" panose="02010609060101010101" charset="-122"/>
              </a:rPr>
              <a:t>逆向播放动画，依帧顺序反向由后向前播放</a:t>
            </a:r>
            <a:endParaRPr lang="zh-CN" altLang="en-US" sz="2200" dirty="0">
              <a:sym typeface="黑体" panose="02010609060101010101" charset="-122"/>
            </a:endParaRPr>
          </a:p>
          <a:p>
            <a:pPr marL="0" indent="0" algn="l">
              <a:lnSpc>
                <a:spcPct val="150000"/>
              </a:lnSpc>
              <a:buNone/>
            </a:pPr>
            <a:r>
              <a:rPr lang="zh-CN" altLang="en-US" sz="2000" dirty="0">
                <a:sym typeface="黑体" panose="02010609060101010101" charset="-122"/>
              </a:rPr>
              <a:t>   </a:t>
            </a:r>
            <a:r>
              <a:rPr lang="zh-CN" altLang="en-US" sz="2000" dirty="0">
                <a:solidFill>
                  <a:srgbClr val="C00000"/>
                </a:solidFill>
                <a:sym typeface="黑体" panose="02010609060101010101" charset="-122"/>
              </a:rPr>
              <a:t> 注意：</a:t>
            </a:r>
            <a:endParaRPr lang="zh-CN" altLang="en-US" sz="2000" dirty="0">
              <a:solidFill>
                <a:srgbClr val="C00000"/>
              </a:solidFill>
              <a:sym typeface="黑体" panose="02010609060101010101" charset="-122"/>
            </a:endParaRPr>
          </a:p>
          <a:p>
            <a:pPr marL="0" indent="0" algn="l">
              <a:lnSpc>
                <a:spcPct val="150000"/>
              </a:lnSpc>
              <a:buNone/>
            </a:pPr>
            <a:r>
              <a:rPr lang="zh-CN" altLang="en-US" sz="2000" dirty="0">
                <a:sym typeface="黑体" panose="02010609060101010101" charset="-122"/>
              </a:rPr>
              <a:t> （</a:t>
            </a:r>
            <a:r>
              <a:rPr lang="en-US" altLang="zh-CN" sz="2000" dirty="0">
                <a:sym typeface="黑体" panose="02010609060101010101" charset="-122"/>
              </a:rPr>
              <a:t>1</a:t>
            </a:r>
            <a:r>
              <a:rPr lang="zh-CN" altLang="en-US" sz="2000" dirty="0">
                <a:sym typeface="黑体" panose="02010609060101010101" charset="-122"/>
              </a:rPr>
              <a:t>）当动画播放的次数为</a:t>
            </a:r>
            <a:r>
              <a:rPr lang="en-US" altLang="zh-CN" sz="2000" dirty="0">
                <a:sym typeface="黑体" panose="02010609060101010101" charset="-122"/>
              </a:rPr>
              <a:t>1</a:t>
            </a:r>
            <a:r>
              <a:rPr lang="zh-CN" altLang="en-US" sz="2000" dirty="0">
                <a:sym typeface="黑体" panose="02010609060101010101" charset="-122"/>
              </a:rPr>
              <a:t>以上的时，且</a:t>
            </a:r>
            <a:r>
              <a:rPr lang="en-US" altLang="zh-CN" sz="2000" dirty="0">
                <a:sym typeface="黑体" panose="02010609060101010101" charset="-122"/>
              </a:rPr>
              <a:t>animation-direction</a:t>
            </a:r>
            <a:r>
              <a:rPr lang="zh-CN" altLang="en-US" sz="2000" dirty="0">
                <a:sym typeface="黑体" panose="02010609060101010101" charset="-122"/>
              </a:rPr>
              <a:t>属性值设定为</a:t>
            </a:r>
            <a:r>
              <a:rPr lang="en-US" altLang="zh-CN" sz="2000" dirty="0">
                <a:sym typeface="黑体" panose="02010609060101010101" charset="-122"/>
              </a:rPr>
              <a:t>alternate</a:t>
            </a:r>
            <a:r>
              <a:rPr lang="zh-CN" altLang="en-US" sz="2000" dirty="0">
                <a:sym typeface="黑体" panose="02010609060101010101" charset="-122"/>
              </a:rPr>
              <a:t>时，动画的奇数次播放，是按照依帧正常顺序由前向后播放。动画的偶数次播放，是按照依帧顺序反向由后向前播放</a:t>
            </a:r>
            <a:endParaRPr lang="zh-CN" altLang="en-US" sz="2000" dirty="0">
              <a:sym typeface="黑体" panose="02010609060101010101" charset="-122"/>
            </a:endParaRPr>
          </a:p>
          <a:p>
            <a:pPr marL="0" indent="0" algn="l">
              <a:lnSpc>
                <a:spcPct val="150000"/>
              </a:lnSpc>
              <a:buNone/>
            </a:pPr>
            <a:r>
              <a:rPr lang="zh-CN" altLang="en-US" sz="2000" dirty="0">
                <a:sym typeface="黑体" panose="02010609060101010101" charset="-122"/>
              </a:rPr>
              <a:t>（</a:t>
            </a:r>
            <a:r>
              <a:rPr lang="en-US" altLang="zh-CN" sz="2000" dirty="0">
                <a:sym typeface="黑体" panose="02010609060101010101" charset="-122"/>
              </a:rPr>
              <a:t>2</a:t>
            </a:r>
            <a:r>
              <a:rPr lang="zh-CN" altLang="en-US" sz="2000" dirty="0">
                <a:sym typeface="黑体" panose="02010609060101010101" charset="-122"/>
              </a:rPr>
              <a:t>）如果</a:t>
            </a:r>
            <a:r>
              <a:rPr lang="en-US" altLang="zh-CN" sz="2000" dirty="0">
                <a:sym typeface="黑体" panose="02010609060101010101" charset="-122"/>
              </a:rPr>
              <a:t>animation-iteration-count</a:t>
            </a:r>
            <a:r>
              <a:rPr lang="zh-CN" altLang="en-US" sz="2000" dirty="0">
                <a:sym typeface="黑体" panose="02010609060101010101" charset="-122"/>
              </a:rPr>
              <a:t>的属性值不是</a:t>
            </a:r>
            <a:r>
              <a:rPr lang="en-US" altLang="zh-CN" sz="2000" dirty="0">
                <a:sym typeface="黑体" panose="02010609060101010101" charset="-122"/>
              </a:rPr>
              <a:t>infinite</a:t>
            </a:r>
            <a:r>
              <a:rPr lang="zh-CN" altLang="en-US" sz="2000" dirty="0">
                <a:sym typeface="黑体" panose="02010609060101010101" charset="-122"/>
              </a:rPr>
              <a:t>（无限播放），或者属性值为</a:t>
            </a:r>
            <a:r>
              <a:rPr lang="en-US" altLang="zh-CN" sz="2000" dirty="0">
                <a:sym typeface="黑体" panose="02010609060101010101" charset="-122"/>
              </a:rPr>
              <a:t>1</a:t>
            </a:r>
            <a:r>
              <a:rPr lang="zh-CN" altLang="en-US" sz="2000" dirty="0">
                <a:sym typeface="黑体" panose="02010609060101010101" charset="-122"/>
              </a:rPr>
              <a:t>（只播放一次）时，则</a:t>
            </a:r>
            <a:r>
              <a:rPr lang="en-US" altLang="zh-CN" sz="2000" dirty="0">
                <a:sym typeface="黑体" panose="02010609060101010101" charset="-122"/>
              </a:rPr>
              <a:t>animation-direction</a:t>
            </a:r>
            <a:r>
              <a:rPr lang="zh-CN" altLang="en-US" sz="2000" dirty="0">
                <a:sym typeface="黑体" panose="02010609060101010101" charset="-122"/>
              </a:rPr>
              <a:t>属性无效</a:t>
            </a:r>
            <a:endParaRPr lang="zh-CN" altLang="en-US" sz="2000" dirty="0">
              <a:solidFill>
                <a:schemeClr val="tx1"/>
              </a:solidFill>
              <a:sym typeface="黑体" panose="02010609060101010101" charset="-122"/>
            </a:endParaRPr>
          </a:p>
          <a:p>
            <a:pPr marL="0" indent="0">
              <a:lnSpc>
                <a:spcPct val="150000"/>
              </a:lnSpc>
              <a:spcBef>
                <a:spcPts val="0"/>
              </a:spcBef>
              <a:buNone/>
            </a:pPr>
            <a:endParaRPr lang="zh-CN" altLang="en-US" sz="2000" dirty="0">
              <a:solidFill>
                <a:schemeClr val="tx1"/>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39552" y="980728"/>
            <a:ext cx="8294370" cy="54971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50000"/>
              </a:lnSpc>
              <a:buNone/>
            </a:pPr>
            <a:r>
              <a:rPr lang="zh-CN" altLang="en-US" sz="2200" dirty="0">
                <a:sym typeface="+mn-ea"/>
              </a:rPr>
              <a:t>⑦animation-play-state</a:t>
            </a:r>
            <a:r>
              <a:rPr lang="zh-CN" altLang="en-US" sz="2200" dirty="0">
                <a:sym typeface="黑体" panose="02010609060101010101" charset="-122"/>
              </a:rPr>
              <a:t> </a:t>
            </a:r>
            <a:r>
              <a:rPr lang="en-US" altLang="zh-CN" sz="2200" dirty="0">
                <a:sym typeface="黑体" panose="02010609060101010101" charset="-122"/>
              </a:rPr>
              <a:t>  </a:t>
            </a:r>
            <a:r>
              <a:rPr lang="zh-CN" altLang="en-US" sz="2200" dirty="0">
                <a:sym typeface="黑体" panose="02010609060101010101" charset="-122"/>
              </a:rPr>
              <a:t>指定动画是否正在运行或暂停</a:t>
            </a:r>
            <a:endParaRPr lang="zh-CN" altLang="en-US" sz="2200" dirty="0">
              <a:sym typeface="黑体" panose="02010609060101010101" charset="-122"/>
            </a:endParaRPr>
          </a:p>
          <a:p>
            <a:pPr marL="0" indent="0">
              <a:lnSpc>
                <a:spcPct val="150000"/>
              </a:lnSpc>
              <a:buNone/>
            </a:pPr>
            <a:r>
              <a:rPr lang="zh-CN" altLang="en-US" sz="2200" dirty="0">
                <a:sym typeface="黑体" panose="02010609060101010101" charset="-122"/>
              </a:rPr>
              <a:t>   用法：选择器 </a:t>
            </a:r>
            <a:r>
              <a:rPr lang="en-US" altLang="zh-CN" sz="2200" dirty="0" smtClean="0">
                <a:sym typeface="黑体" panose="02010609060101010101" charset="-122"/>
              </a:rPr>
              <a:t>{</a:t>
            </a:r>
            <a:r>
              <a:rPr lang="zh-CN" altLang="en-US" sz="2200" smtClean="0">
                <a:sym typeface="+mn-ea"/>
              </a:rPr>
              <a:t>animation-play-state </a:t>
            </a:r>
            <a:r>
              <a:rPr lang="en-US" altLang="zh-CN" sz="2200" smtClean="0">
                <a:sym typeface="黑体" panose="02010609060101010101" charset="-122"/>
              </a:rPr>
              <a:t>:</a:t>
            </a:r>
            <a:r>
              <a:rPr lang="zh-CN" altLang="en-US" sz="2200" dirty="0">
                <a:sym typeface="黑体" panose="02010609060101010101" charset="-122"/>
              </a:rPr>
              <a:t>属性值</a:t>
            </a:r>
            <a:r>
              <a:rPr lang="en-US" altLang="zh-CN" sz="2200" dirty="0">
                <a:sym typeface="黑体" panose="02010609060101010101" charset="-122"/>
              </a:rPr>
              <a:t>;}</a:t>
            </a:r>
            <a:endParaRPr lang="en-US" altLang="zh-CN" sz="2200" dirty="0">
              <a:sym typeface="黑体" panose="02010609060101010101" charset="-122"/>
            </a:endParaRPr>
          </a:p>
          <a:p>
            <a:pPr marL="0" indent="0" algn="l">
              <a:lnSpc>
                <a:spcPct val="150000"/>
              </a:lnSpc>
              <a:buNone/>
            </a:pPr>
            <a:r>
              <a:rPr lang="zh-CN" altLang="en-US" sz="2200" dirty="0">
                <a:solidFill>
                  <a:schemeClr val="tx1"/>
                </a:solidFill>
                <a:sym typeface="黑体" panose="02010609060101010101" charset="-122"/>
              </a:rPr>
              <a:t>   属性说明：</a:t>
            </a:r>
            <a:endParaRPr lang="zh-CN" altLang="en-US" sz="2200" dirty="0">
              <a:solidFill>
                <a:schemeClr val="tx1"/>
              </a:solidFill>
              <a:sym typeface="黑体" panose="02010609060101010101" charset="-122"/>
            </a:endParaRPr>
          </a:p>
          <a:p>
            <a:pPr marL="0" indent="0" algn="l">
              <a:lnSpc>
                <a:spcPct val="150000"/>
              </a:lnSpc>
              <a:buNone/>
            </a:pPr>
            <a:r>
              <a:rPr lang="en-US" altLang="zh-CN" sz="2200" dirty="0">
                <a:sym typeface="黑体" panose="02010609060101010101" charset="-122"/>
              </a:rPr>
              <a:t>       1)</a:t>
            </a:r>
            <a:r>
              <a:rPr lang="zh-CN" altLang="en-US" sz="2200" dirty="0">
                <a:sym typeface="黑体" panose="02010609060101010101" charset="-122"/>
              </a:rPr>
              <a:t>.</a:t>
            </a:r>
            <a:r>
              <a:rPr lang="zh-CN" altLang="en-US" sz="2200" dirty="0">
                <a:sym typeface="+mn-ea"/>
              </a:rPr>
              <a:t>running  正在运行（初始值）</a:t>
            </a:r>
            <a:endParaRPr lang="zh-CN" altLang="en-US" sz="2200" dirty="0">
              <a:sym typeface="+mn-ea"/>
            </a:endParaRPr>
          </a:p>
          <a:p>
            <a:pPr marL="0" indent="0" algn="l">
              <a:lnSpc>
                <a:spcPct val="150000"/>
              </a:lnSpc>
              <a:buNone/>
            </a:pPr>
            <a:r>
              <a:rPr lang="en-US" altLang="zh-CN" sz="2200" dirty="0">
                <a:sym typeface="黑体" panose="02010609060101010101" charset="-122"/>
              </a:rPr>
              <a:t>       2).paused   </a:t>
            </a:r>
            <a:r>
              <a:rPr lang="zh-CN" altLang="en-US" sz="2200" dirty="0">
                <a:sym typeface="黑体" panose="02010609060101010101" charset="-122"/>
              </a:rPr>
              <a:t>暂停当前动画</a:t>
            </a:r>
            <a:endParaRPr lang="zh-CN" altLang="en-US" sz="2200" dirty="0">
              <a:sym typeface="黑体" panose="02010609060101010101" charset="-122"/>
            </a:endParaRPr>
          </a:p>
          <a:p>
            <a:pPr marL="0" indent="0" algn="l">
              <a:lnSpc>
                <a:spcPct val="150000"/>
              </a:lnSpc>
              <a:buNone/>
            </a:pPr>
            <a:r>
              <a:rPr lang="zh-CN" altLang="en-US" sz="2000" dirty="0">
                <a:sym typeface="黑体" panose="02010609060101010101" charset="-122"/>
              </a:rPr>
              <a:t>   </a:t>
            </a:r>
            <a:r>
              <a:rPr lang="zh-CN" altLang="en-US" sz="2000" dirty="0">
                <a:solidFill>
                  <a:srgbClr val="C00000"/>
                </a:solidFill>
                <a:sym typeface="黑体" panose="02010609060101010101" charset="-122"/>
              </a:rPr>
              <a:t> </a:t>
            </a:r>
            <a:endParaRPr lang="zh-CN" altLang="en-US" sz="2000" dirty="0">
              <a:solidFill>
                <a:schemeClr val="tx1"/>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2450" y="549275"/>
            <a:ext cx="8038465" cy="5833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a:t>
            </a:r>
            <a:r>
              <a:rPr lang="en-US" altLang="zh-CN" sz="2200">
                <a:sym typeface="黑体" panose="02010609060101010101" charset="-122"/>
              </a:rPr>
              <a:t>animation</a:t>
            </a:r>
            <a:r>
              <a:rPr lang="zh-CN" altLang="en-US" sz="2200">
                <a:sym typeface="黑体" panose="02010609060101010101" charset="-122"/>
              </a:rPr>
              <a:t>复合属性</a:t>
            </a:r>
            <a:endParaRPr lang="zh-CN" altLang="en-US" sz="2200">
              <a:sym typeface="黑体" panose="02010609060101010101" charset="-122"/>
            </a:endParaRPr>
          </a:p>
          <a:p>
            <a:pPr marL="0" indent="0">
              <a:lnSpc>
                <a:spcPct val="150000"/>
              </a:lnSpc>
              <a:buNone/>
            </a:pPr>
            <a:r>
              <a:rPr lang="zh-CN" altLang="en-US" sz="2200" dirty="0">
                <a:solidFill>
                  <a:schemeClr val="tx1"/>
                </a:solidFill>
                <a:sym typeface="+mn-ea"/>
              </a:rPr>
              <a:t>     用法：</a:t>
            </a:r>
            <a:r>
              <a:rPr lang="zh-CN" altLang="en-US" sz="2200">
                <a:sym typeface="黑体" panose="02010609060101010101" charset="-122"/>
              </a:rPr>
              <a:t>选择器 </a:t>
            </a:r>
            <a:r>
              <a:rPr lang="en-US" altLang="zh-CN" sz="2200">
                <a:sym typeface="黑体" panose="02010609060101010101" charset="-122"/>
              </a:rPr>
              <a:t>{animation:</a:t>
            </a:r>
            <a:r>
              <a:rPr lang="zh-CN" altLang="en-US" sz="2200">
                <a:sym typeface="黑体" panose="02010609060101010101" charset="-122"/>
              </a:rPr>
              <a:t>属性值</a:t>
            </a:r>
            <a:r>
              <a:rPr lang="en-US" altLang="zh-CN" sz="2200">
                <a:sym typeface="黑体" panose="02010609060101010101" charset="-122"/>
              </a:rPr>
              <a:t>;}</a:t>
            </a:r>
            <a:endParaRPr lang="en-US" altLang="zh-CN" sz="2200">
              <a:sym typeface="黑体" panose="02010609060101010101" charset="-122"/>
            </a:endParaRPr>
          </a:p>
          <a:p>
            <a:pPr marL="0" indent="0">
              <a:lnSpc>
                <a:spcPct val="150000"/>
              </a:lnSpc>
              <a:buNone/>
            </a:pPr>
            <a:r>
              <a:rPr lang="zh-CN" altLang="en-US" sz="2200" dirty="0">
                <a:solidFill>
                  <a:schemeClr val="tx1"/>
                </a:solidFill>
                <a:sym typeface="+mn-ea"/>
              </a:rPr>
              <a:t>    属性值说明：</a:t>
            </a:r>
            <a:endParaRPr lang="zh-CN" altLang="en-US" sz="2200" dirty="0">
              <a:solidFill>
                <a:schemeClr val="tx1"/>
              </a:solidFill>
              <a:sym typeface="+mn-ea"/>
            </a:endParaRPr>
          </a:p>
          <a:p>
            <a:pPr marL="0" indent="0" algn="l">
              <a:lnSpc>
                <a:spcPct val="150000"/>
              </a:lnSpc>
              <a:buNone/>
            </a:pPr>
            <a:r>
              <a:rPr lang="zh-CN" altLang="en-US" sz="2200" dirty="0">
                <a:solidFill>
                  <a:schemeClr val="tx1"/>
                </a:solidFill>
                <a:sym typeface="+mn-ea"/>
              </a:rPr>
              <a:t>       </a:t>
            </a:r>
            <a:r>
              <a:rPr lang="en-US" altLang="zh-CN" sz="2200">
                <a:sym typeface="黑体" panose="02010609060101010101" charset="-122"/>
              </a:rPr>
              <a:t>1).animation-name </a:t>
            </a:r>
            <a:r>
              <a:rPr lang="zh-CN" altLang="en-US" sz="2200">
                <a:sym typeface="黑体" panose="02010609060101010101" charset="-122"/>
              </a:rPr>
              <a:t>指定动画名称</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2).animation-duration </a:t>
            </a:r>
            <a:r>
              <a:rPr lang="zh-CN" altLang="en-US" sz="2200">
                <a:sym typeface="黑体" panose="02010609060101010101" charset="-122"/>
              </a:rPr>
              <a:t>指定动画播放的时间</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3).animation-timing-function </a:t>
            </a:r>
            <a:r>
              <a:rPr lang="zh-CN" altLang="en-US" sz="2200">
                <a:sym typeface="黑体" panose="02010609060101010101" charset="-122"/>
              </a:rPr>
              <a:t>指定动画播放的速度</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4).animation-delay </a:t>
            </a:r>
            <a:r>
              <a:rPr lang="zh-CN" altLang="en-US" sz="2200">
                <a:sym typeface="黑体" panose="02010609060101010101" charset="-122"/>
              </a:rPr>
              <a:t>指定动画播放的延迟时间</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5).animation-iteration-count </a:t>
            </a:r>
            <a:r>
              <a:rPr lang="zh-CN" altLang="en-US" sz="2200">
                <a:sym typeface="黑体" panose="02010609060101010101" charset="-122"/>
              </a:rPr>
              <a:t>指定动画播放的次数</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6).animation-direction </a:t>
            </a:r>
            <a:r>
              <a:rPr lang="zh-CN" altLang="en-US" sz="2200">
                <a:sym typeface="黑体" panose="02010609060101010101" charset="-122"/>
              </a:rPr>
              <a:t>指定动画播放的顺序</a:t>
            </a:r>
            <a:endParaRPr lang="zh-CN" altLang="en-US" sz="2200">
              <a:sym typeface="黑体" panose="02010609060101010101" charset="-122"/>
            </a:endParaRPr>
          </a:p>
          <a:p>
            <a:pPr marL="0" indent="0" algn="l">
              <a:lnSpc>
                <a:spcPct val="150000"/>
              </a:lnSpc>
              <a:buNone/>
            </a:pPr>
            <a:r>
              <a:rPr lang="zh-CN" altLang="en-US" sz="2200">
                <a:sym typeface="+mn-ea"/>
              </a:rPr>
              <a:t>       </a:t>
            </a:r>
            <a:r>
              <a:rPr lang="en-US" altLang="zh-CN" sz="2200">
                <a:sym typeface="+mn-ea"/>
              </a:rPr>
              <a:t>7)</a:t>
            </a:r>
            <a:r>
              <a:rPr lang="zh-CN" altLang="en-US" sz="2200">
                <a:sym typeface="+mn-ea"/>
              </a:rPr>
              <a:t>animation-play-state</a:t>
            </a:r>
            <a:r>
              <a:rPr lang="zh-CN" altLang="en-US" sz="2200">
                <a:sym typeface="黑体" panose="02010609060101010101" charset="-122"/>
              </a:rPr>
              <a:t> </a:t>
            </a:r>
            <a:r>
              <a:rPr lang="en-US" altLang="zh-CN" sz="2200">
                <a:sym typeface="黑体" panose="02010609060101010101" charset="-122"/>
              </a:rPr>
              <a:t>  </a:t>
            </a:r>
            <a:r>
              <a:rPr lang="zh-CN" altLang="en-US" sz="2200">
                <a:sym typeface="黑体" panose="02010609060101010101" charset="-122"/>
              </a:rPr>
              <a:t>指定动画是否正在运行或暂停</a:t>
            </a:r>
            <a:endParaRPr lang="zh-CN" altLang="en-US" sz="2200">
              <a:sym typeface="黑体" panose="02010609060101010101" charset="-122"/>
            </a:endParaRPr>
          </a:p>
          <a:p>
            <a:pPr marL="0" indent="0" algn="l">
              <a:lnSpc>
                <a:spcPct val="150000"/>
              </a:lnSpc>
              <a:buNone/>
            </a:pPr>
            <a:endParaRPr lang="zh-CN" altLang="en-US" sz="2200">
              <a:sym typeface="黑体" panose="02010609060101010101" charset="-122"/>
            </a:endParaRPr>
          </a:p>
          <a:p>
            <a:pPr marL="0" indent="0" algn="l">
              <a:lnSpc>
                <a:spcPct val="150000"/>
              </a:lnSpc>
              <a:buNone/>
            </a:pPr>
            <a:endParaRPr lang="zh-CN" altLang="en-US" sz="2200">
              <a:sym typeface="黑体" panose="02010609060101010101" charset="-122"/>
            </a:endParaRPr>
          </a:p>
          <a:p>
            <a:pPr marL="0" indent="0">
              <a:lnSpc>
                <a:spcPct val="150000"/>
              </a:lnSpc>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95630" y="1317625"/>
            <a:ext cx="7879715" cy="25946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50000"/>
              </a:lnSpc>
              <a:buNone/>
            </a:pPr>
            <a:r>
              <a:rPr lang="zh-CN" altLang="en-US" sz="2200">
                <a:solidFill>
                  <a:srgbClr val="C00000"/>
                </a:solidFill>
                <a:sym typeface="黑体" panose="02010609060101010101" charset="-122"/>
              </a:rPr>
              <a:t>注意：</a:t>
            </a:r>
            <a:endParaRPr lang="zh-CN" altLang="en-US" sz="2200">
              <a:solidFill>
                <a:srgbClr val="C00000"/>
              </a:solidFill>
              <a:sym typeface="黑体" panose="02010609060101010101" charset="-122"/>
            </a:endParaRPr>
          </a:p>
          <a:p>
            <a:pPr marL="0" indent="0" algn="l">
              <a:lnSpc>
                <a:spcPct val="150000"/>
              </a:lnSpc>
              <a:buNone/>
            </a:pPr>
            <a:r>
              <a:rPr lang="en-US" altLang="zh-CN" sz="2200">
                <a:sym typeface="黑体" panose="02010609060101010101" charset="-122"/>
              </a:rPr>
              <a:t>     1.</a:t>
            </a:r>
            <a:r>
              <a:rPr lang="zh-CN" altLang="en-US" sz="2200">
                <a:sym typeface="黑体" panose="02010609060101010101" charset="-122"/>
              </a:rPr>
              <a:t>属性值以空格相隔</a:t>
            </a:r>
            <a:endParaRPr lang="zh-CN" altLang="en-US" sz="2200">
              <a:sym typeface="黑体" panose="02010609060101010101" charset="-122"/>
            </a:endParaRPr>
          </a:p>
          <a:p>
            <a:pPr marL="0" indent="0" algn="l">
              <a:lnSpc>
                <a:spcPct val="150000"/>
              </a:lnSpc>
              <a:buNone/>
            </a:pPr>
            <a:r>
              <a:rPr lang="en-US" altLang="zh-CN" sz="2200">
                <a:sym typeface="黑体" panose="02010609060101010101" charset="-122"/>
              </a:rPr>
              <a:t>     2.animation</a:t>
            </a:r>
            <a:r>
              <a:rPr lang="zh-CN" altLang="en-US" sz="2200">
                <a:sym typeface="黑体" panose="02010609060101010101" charset="-122"/>
              </a:rPr>
              <a:t>复合属性也可以同时设定复数属性值群组（多个动画播放），以逗号相隔</a:t>
            </a:r>
            <a:endParaRPr lang="zh-CN" altLang="en-US" sz="2200" dirty="0">
              <a:solidFill>
                <a:schemeClr val="tx1"/>
              </a:solidFill>
              <a:sym typeface="黑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2655" y="942340"/>
            <a:ext cx="7393305" cy="1753235"/>
          </a:xfrm>
          <a:prstGeom prst="rect">
            <a:avLst/>
          </a:prstGeom>
          <a:noFill/>
        </p:spPr>
        <p:txBody>
          <a:bodyPr wrap="square" rtlCol="0">
            <a:spAutoFit/>
          </a:bodyPr>
          <a:lstStyle/>
          <a:p>
            <a:pPr>
              <a:lnSpc>
                <a:spcPct val="150000"/>
              </a:lnSpc>
            </a:pPr>
            <a:r>
              <a:rPr lang="zh-CN" altLang="en-US" sz="2400"/>
              <a:t>课堂练习：</a:t>
            </a:r>
            <a:endParaRPr lang="zh-CN" altLang="en-US" sz="2400"/>
          </a:p>
          <a:p>
            <a:pPr>
              <a:lnSpc>
                <a:spcPct val="150000"/>
              </a:lnSpc>
            </a:pPr>
            <a:r>
              <a:rPr lang="zh-CN" altLang="en-US" sz="2400"/>
              <a:t>（</a:t>
            </a:r>
            <a:r>
              <a:rPr lang="en-US" altLang="zh-CN" sz="2400"/>
              <a:t>1</a:t>
            </a:r>
            <a:r>
              <a:rPr lang="zh-CN" altLang="en-US" sz="2400"/>
              <a:t>）完成吞食小球的效果</a:t>
            </a:r>
            <a:endParaRPr lang="zh-CN" altLang="en-US" sz="2400"/>
          </a:p>
          <a:p>
            <a:pPr>
              <a:lnSpc>
                <a:spcPct val="150000"/>
              </a:lnSpc>
            </a:pPr>
            <a:r>
              <a:rPr lang="zh-CN" altLang="en-US" sz="2400"/>
              <a:t>（</a:t>
            </a:r>
            <a:r>
              <a:rPr lang="en-US" altLang="zh-CN" sz="2400"/>
              <a:t>2</a:t>
            </a:r>
            <a:r>
              <a:rPr lang="zh-CN" altLang="en-US" sz="2400"/>
              <a:t>）完成跑动的驴子效果</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25475" y="621030"/>
            <a:ext cx="7892415" cy="56769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Clr>
                <a:srgbClr val="F50A64"/>
              </a:buClr>
              <a:buFont typeface="Wingdings" panose="05000000000000000000" pitchFamily="2" charset="2"/>
              <a:buNone/>
            </a:pPr>
            <a:r>
              <a:rPr lang="en-US" altLang="zh-CN" sz="2400" dirty="0">
                <a:solidFill>
                  <a:schemeClr val="tx1"/>
                </a:solidFill>
                <a:sym typeface="+mn-ea"/>
              </a:rPr>
              <a:t>1.3D</a:t>
            </a:r>
            <a:r>
              <a:rPr lang="zh-CN" altLang="en-US" sz="2400" dirty="0">
                <a:solidFill>
                  <a:schemeClr val="tx1"/>
                </a:solidFill>
                <a:sym typeface="+mn-ea"/>
              </a:rPr>
              <a:t>转换</a:t>
            </a:r>
            <a:endParaRPr lang="zh-CN" altLang="en-US" sz="24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1</a:t>
            </a:r>
            <a:r>
              <a:rPr lang="zh-CN" altLang="en-US" sz="2200" dirty="0">
                <a:solidFill>
                  <a:schemeClr val="tx1"/>
                </a:solidFill>
                <a:sym typeface="+mn-ea"/>
              </a:rPr>
              <a:t>）定义</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         CSS3 3D转换就是对元素进行3D格式化</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）坐标系理解</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400" dirty="0">
                <a:solidFill>
                  <a:schemeClr val="tx1"/>
                </a:solidFill>
                <a:sym typeface="+mn-ea"/>
              </a:rPr>
              <a:t>    </a:t>
            </a:r>
            <a:endParaRPr lang="zh-CN" altLang="en-US" sz="2400" dirty="0">
              <a:solidFill>
                <a:schemeClr val="tx1"/>
              </a:solidFill>
              <a:sym typeface="+mn-ea"/>
            </a:endParaRPr>
          </a:p>
        </p:txBody>
      </p:sp>
      <p:pic>
        <p:nvPicPr>
          <p:cNvPr id="6"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45840" y="2656205"/>
            <a:ext cx="3202940" cy="33959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58800" y="791845"/>
            <a:ext cx="8027035" cy="50419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t>（</a:t>
            </a:r>
            <a:r>
              <a:rPr lang="en-US" altLang="zh-CN" sz="2200" dirty="0"/>
              <a:t>3</a:t>
            </a:r>
            <a:r>
              <a:rPr lang="zh-CN" altLang="en-US" sz="2200" dirty="0"/>
              <a:t>）用法</a:t>
            </a:r>
            <a:endParaRPr lang="zh-CN" altLang="en-US" sz="2200" dirty="0"/>
          </a:p>
          <a:p>
            <a:pPr marL="0" indent="0" eaLnBrk="1" hangingPunct="1">
              <a:lnSpc>
                <a:spcPct val="150000"/>
              </a:lnSpc>
              <a:spcBef>
                <a:spcPts val="0"/>
              </a:spcBef>
              <a:buClr>
                <a:srgbClr val="F50A64"/>
              </a:buClr>
              <a:buFont typeface="Wingdings" panose="05000000000000000000" pitchFamily="2" charset="2"/>
              <a:buNone/>
            </a:pPr>
            <a:r>
              <a:rPr lang="zh-CN" altLang="en-US" sz="2200" dirty="0"/>
              <a:t>   ①transform-style：定义转换类型（</a:t>
            </a:r>
            <a:r>
              <a:rPr lang="zh-CN" altLang="en-US" sz="2200" dirty="0">
                <a:solidFill>
                  <a:srgbClr val="C00000"/>
                </a:solidFill>
              </a:rPr>
              <a:t>写在父元素</a:t>
            </a:r>
            <a:r>
              <a:rPr lang="zh-CN" altLang="en-US" sz="2200" dirty="0"/>
              <a:t>）。</a:t>
            </a:r>
            <a:endParaRPr lang="zh-CN" altLang="en-US" sz="2200" dirty="0"/>
          </a:p>
          <a:p>
            <a:pPr marL="0" indent="0" eaLnBrk="1" hangingPunct="1">
              <a:lnSpc>
                <a:spcPct val="150000"/>
              </a:lnSpc>
              <a:spcBef>
                <a:spcPts val="0"/>
              </a:spcBef>
              <a:buClr>
                <a:srgbClr val="F50A64"/>
              </a:buClr>
              <a:buFont typeface="Wingdings" panose="05000000000000000000" pitchFamily="2" charset="2"/>
              <a:buNone/>
            </a:pPr>
            <a:r>
              <a:rPr lang="zh-CN" altLang="en-US" sz="2200" dirty="0"/>
              <a:t>       </a:t>
            </a:r>
            <a:r>
              <a:rPr lang="en-US" altLang="zh-CN" sz="2200" dirty="0"/>
              <a:t>3D</a:t>
            </a:r>
            <a:r>
              <a:rPr lang="zh-CN" altLang="en-US" sz="2200" dirty="0"/>
              <a:t>转换定义</a:t>
            </a:r>
            <a:r>
              <a:rPr lang="en-US" altLang="zh-CN" sz="2200" dirty="0" smtClean="0"/>
              <a:t>transform-style:preserve-3d;</a:t>
            </a:r>
            <a:r>
              <a:rPr lang="zh-CN" altLang="en-US" sz="2200" dirty="0"/>
              <a:t>定义</a:t>
            </a:r>
            <a:r>
              <a:rPr lang="en-US" altLang="zh-CN" sz="2200" dirty="0"/>
              <a:t>3D</a:t>
            </a:r>
            <a:r>
              <a:rPr lang="zh-CN" altLang="en-US" sz="2200" dirty="0"/>
              <a:t>空间</a:t>
            </a:r>
            <a:endParaRPr lang="zh-CN" altLang="en-US" sz="2200" dirty="0"/>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-webkit-transform-style: preserve-3d;</a:t>
            </a:r>
            <a:endParaRPr lang="zh-CN" altLang="en-US" sz="2200" dirty="0">
              <a:latin typeface="Arial" panose="020B0604020202020204" pitchFamily="34" charset="0"/>
              <a:ea typeface="宋体" panose="02010600030101010101" pitchFamily="2" charset="-122"/>
            </a:endParaRPr>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-moz-transform-style: preserve-3d;</a:t>
            </a:r>
            <a:endParaRPr lang="zh-CN" altLang="en-US" sz="2200" dirty="0">
              <a:latin typeface="Arial" panose="020B0604020202020204" pitchFamily="34" charset="0"/>
              <a:ea typeface="宋体" panose="02010600030101010101" pitchFamily="2" charset="-122"/>
            </a:endParaRPr>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-ms-transform-style: preserve-3d;</a:t>
            </a:r>
            <a:endParaRPr lang="zh-CN" altLang="en-US" sz="2200" dirty="0">
              <a:latin typeface="Arial" panose="020B0604020202020204" pitchFamily="34" charset="0"/>
              <a:ea typeface="宋体" panose="02010600030101010101" pitchFamily="2" charset="-122"/>
              <a:sym typeface="+mn-ea"/>
            </a:endParaRPr>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transform-style: preserve-3d;</a:t>
            </a:r>
            <a:endParaRPr lang="zh-CN" altLang="en-US" sz="2200" dirty="0">
              <a:latin typeface="Arial" panose="020B0604020202020204" pitchFamily="34" charset="0"/>
              <a:ea typeface="宋体" panose="02010600030101010101" pitchFamily="2" charset="-122"/>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  </a:t>
            </a:r>
            <a:r>
              <a:rPr lang="en-US" altLang="zh-CN" sz="2200" dirty="0">
                <a:latin typeface="Arial" panose="020B0604020202020204" pitchFamily="34" charset="0"/>
                <a:ea typeface="宋体" panose="02010600030101010101" pitchFamily="2" charset="-122"/>
                <a:sym typeface="+mn-ea"/>
              </a:rPr>
              <a:t>	     </a:t>
            </a:r>
            <a:endParaRPr lang="zh-CN" altLang="en-US" sz="2200" dirty="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58165" y="570865"/>
            <a:ext cx="8027035" cy="598424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 ②perspective：定义视角（景深）。</a:t>
            </a:r>
            <a:endParaRPr lang="zh-CN" altLang="en-US" sz="2200" dirty="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   写法：</a:t>
            </a:r>
            <a:r>
              <a:rPr lang="en-US" altLang="zh-CN" sz="2200" dirty="0">
                <a:sym typeface="+mn-ea"/>
              </a:rPr>
              <a:t>1</a:t>
            </a:r>
            <a:r>
              <a:rPr lang="zh-CN" altLang="en-US" sz="2200" dirty="0">
                <a:sym typeface="+mn-ea"/>
              </a:rPr>
              <a:t>）写到父元素  属性</a:t>
            </a:r>
            <a:r>
              <a:rPr lang="en-US" altLang="zh-CN" sz="2200" dirty="0">
                <a:sym typeface="+mn-ea"/>
              </a:rPr>
              <a:t>:</a:t>
            </a:r>
            <a:r>
              <a:rPr lang="zh-CN" altLang="en-US" sz="2200" dirty="0">
                <a:sym typeface="+mn-ea"/>
              </a:rPr>
              <a:t>属性值</a:t>
            </a:r>
            <a:endParaRPr lang="zh-CN" altLang="en-US" sz="2200" dirty="0">
              <a:sym typeface="+mn-ea"/>
            </a:endParaRPr>
          </a:p>
          <a:p>
            <a:pPr marL="0" indent="0" eaLnBrk="0" hangingPunct="0">
              <a:lnSpc>
                <a:spcPct val="150000"/>
              </a:lnSpc>
              <a:buNone/>
            </a:pPr>
            <a:r>
              <a:rPr lang="zh-CN" altLang="en-US" sz="2200" dirty="0">
                <a:sym typeface="+mn-ea"/>
              </a:rPr>
              <a:t>              </a:t>
            </a:r>
            <a:r>
              <a:rPr lang="zh-CN" altLang="en-US" sz="2200" dirty="0">
                <a:latin typeface="Arial" panose="020B0604020202020204" pitchFamily="34" charset="0"/>
                <a:ea typeface="宋体" panose="02010600030101010101" pitchFamily="2" charset="-122"/>
                <a:sym typeface="+mn-ea"/>
              </a:rPr>
              <a:t>-webkit-perspective: </a:t>
            </a:r>
            <a:r>
              <a:rPr lang="en-US" altLang="zh-CN" sz="2200" dirty="0">
                <a:latin typeface="Arial" panose="020B0604020202020204" pitchFamily="34" charset="0"/>
                <a:ea typeface="宋体" panose="02010600030101010101" pitchFamily="2" charset="-122"/>
                <a:sym typeface="+mn-ea"/>
              </a:rPr>
              <a:t>8</a:t>
            </a:r>
            <a:r>
              <a:rPr lang="zh-CN" altLang="en-US" sz="2200" dirty="0">
                <a:latin typeface="Arial" panose="020B0604020202020204" pitchFamily="34" charset="0"/>
                <a:ea typeface="宋体" panose="02010600030101010101" pitchFamily="2" charset="-122"/>
                <a:sym typeface="+mn-ea"/>
              </a:rPr>
              <a:t>00px;</a:t>
            </a:r>
            <a:endParaRPr lang="zh-CN" altLang="en-US" sz="2200" dirty="0">
              <a:latin typeface="Arial" panose="020B0604020202020204" pitchFamily="34" charset="0"/>
              <a:ea typeface="宋体" panose="02010600030101010101" pitchFamily="2" charset="-122"/>
            </a:endParaRPr>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-moz-perspective: </a:t>
            </a:r>
            <a:r>
              <a:rPr lang="en-US" altLang="zh-CN" sz="2200" dirty="0">
                <a:latin typeface="Arial" panose="020B0604020202020204" pitchFamily="34" charset="0"/>
                <a:ea typeface="宋体" panose="02010600030101010101" pitchFamily="2" charset="-122"/>
                <a:sym typeface="+mn-ea"/>
              </a:rPr>
              <a:t>8</a:t>
            </a:r>
            <a:r>
              <a:rPr lang="zh-CN" altLang="en-US" sz="2200" dirty="0">
                <a:latin typeface="Arial" panose="020B0604020202020204" pitchFamily="34" charset="0"/>
                <a:ea typeface="宋体" panose="02010600030101010101" pitchFamily="2" charset="-122"/>
                <a:sym typeface="+mn-ea"/>
              </a:rPr>
              <a:t>00px;</a:t>
            </a:r>
            <a:endParaRPr lang="zh-CN" altLang="en-US" sz="2200" dirty="0">
              <a:latin typeface="Arial" panose="020B0604020202020204" pitchFamily="34" charset="0"/>
              <a:ea typeface="宋体" panose="02010600030101010101" pitchFamily="2" charset="-122"/>
            </a:endParaRPr>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-ms-perspective: </a:t>
            </a:r>
            <a:r>
              <a:rPr lang="en-US" altLang="zh-CN" sz="2200" dirty="0">
                <a:latin typeface="Arial" panose="020B0604020202020204" pitchFamily="34" charset="0"/>
                <a:ea typeface="宋体" panose="02010600030101010101" pitchFamily="2" charset="-122"/>
                <a:sym typeface="+mn-ea"/>
              </a:rPr>
              <a:t>8</a:t>
            </a:r>
            <a:r>
              <a:rPr lang="zh-CN" altLang="en-US" sz="2200" dirty="0">
                <a:latin typeface="Arial" panose="020B0604020202020204" pitchFamily="34" charset="0"/>
                <a:ea typeface="宋体" panose="02010600030101010101" pitchFamily="2" charset="-122"/>
                <a:sym typeface="+mn-ea"/>
              </a:rPr>
              <a:t>00px;</a:t>
            </a:r>
            <a:endParaRPr lang="zh-CN" altLang="en-US" sz="2200" dirty="0">
              <a:latin typeface="Arial" panose="020B0604020202020204" pitchFamily="34" charset="0"/>
              <a:ea typeface="宋体" panose="02010600030101010101" pitchFamily="2" charset="-122"/>
            </a:endParaRPr>
          </a:p>
          <a:p>
            <a:pPr marL="0" indent="0" eaLnBrk="0" hangingPunct="0">
              <a:lnSpc>
                <a:spcPct val="150000"/>
              </a:lnSpc>
              <a:buNone/>
            </a:pPr>
            <a:r>
              <a:rPr lang="zh-CN" altLang="en-US" sz="2200" dirty="0">
                <a:latin typeface="Arial" panose="020B0604020202020204" pitchFamily="34" charset="0"/>
                <a:ea typeface="宋体" panose="02010600030101010101" pitchFamily="2" charset="-122"/>
                <a:sym typeface="+mn-ea"/>
              </a:rPr>
              <a:t>              perspective: </a:t>
            </a:r>
            <a:r>
              <a:rPr lang="en-US" altLang="zh-CN" sz="2200" dirty="0">
                <a:latin typeface="Arial" panose="020B0604020202020204" pitchFamily="34" charset="0"/>
                <a:ea typeface="宋体" panose="02010600030101010101" pitchFamily="2" charset="-122"/>
                <a:sym typeface="+mn-ea"/>
              </a:rPr>
              <a:t>8</a:t>
            </a:r>
            <a:r>
              <a:rPr lang="zh-CN" altLang="en-US" sz="2200" dirty="0">
                <a:latin typeface="Arial" panose="020B0604020202020204" pitchFamily="34" charset="0"/>
                <a:ea typeface="宋体" panose="02010600030101010101" pitchFamily="2" charset="-122"/>
                <a:sym typeface="+mn-ea"/>
              </a:rPr>
              <a:t>00px;</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en-US" altLang="zh-CN" sz="2200" dirty="0">
                <a:latin typeface="Arial" panose="020B0604020202020204" pitchFamily="34" charset="0"/>
                <a:ea typeface="宋体" panose="02010600030101010101" pitchFamily="2" charset="-122"/>
                <a:sym typeface="+mn-ea"/>
              </a:rPr>
              <a:t> </a:t>
            </a:r>
            <a:r>
              <a:rPr lang="en-US" altLang="zh-CN" sz="2200" dirty="0">
                <a:sym typeface="+mn-ea"/>
              </a:rPr>
              <a:t>2</a:t>
            </a:r>
            <a:r>
              <a:rPr lang="zh-CN" altLang="en-US" sz="2200" dirty="0">
                <a:sym typeface="+mn-ea"/>
              </a:rPr>
              <a:t>）写到子元素（起效果的那个元素）</a:t>
            </a:r>
            <a:endParaRPr lang="zh-CN" altLang="en-US" sz="2200" dirty="0">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-webkit-transform:perspective(1200px</a:t>
            </a:r>
            <a:r>
              <a:rPr lang="zh-CN" altLang="en-US" sz="2200" dirty="0" smtClean="0">
                <a:latin typeface="Arial" panose="020B0604020202020204" pitchFamily="34" charset="0"/>
                <a:ea typeface="宋体" panose="02010600030101010101" pitchFamily="2" charset="-122"/>
                <a:sym typeface="+mn-ea"/>
              </a:rPr>
              <a:t>) translateZ(300px) </a:t>
            </a:r>
            <a:r>
              <a:rPr lang="zh-CN" altLang="en-US" sz="2200" dirty="0">
                <a:latin typeface="Arial" panose="020B0604020202020204" pitchFamily="34" charset="0"/>
                <a:ea typeface="宋体" panose="02010600030101010101" pitchFamily="2" charset="-122"/>
                <a:sym typeface="+mn-ea"/>
              </a:rPr>
              <a:t>;</a:t>
            </a:r>
            <a:endParaRPr lang="zh-CN" altLang="en-US" sz="2200" dirty="0">
              <a:latin typeface="Arial" panose="020B0604020202020204" pitchFamily="34" charset="0"/>
              <a:ea typeface="宋体" panose="02010600030101010101" pitchFamily="2" charset="-122"/>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-moz-transform: perspective(1200px) </a:t>
            </a:r>
            <a:r>
              <a:rPr lang="zh-CN" altLang="en-US" sz="2200" dirty="0" smtClean="0">
                <a:latin typeface="Arial" panose="020B0604020202020204" pitchFamily="34" charset="0"/>
                <a:ea typeface="宋体" panose="02010600030101010101" pitchFamily="2" charset="-122"/>
                <a:sym typeface="+mn-ea"/>
              </a:rPr>
              <a:t>translateZ(300px</a:t>
            </a:r>
            <a:r>
              <a:rPr lang="zh-CN" altLang="en-US" sz="2200" dirty="0">
                <a:latin typeface="Arial" panose="020B0604020202020204" pitchFamily="34" charset="0"/>
                <a:ea typeface="宋体" panose="02010600030101010101" pitchFamily="2" charset="-122"/>
                <a:sym typeface="+mn-ea"/>
              </a:rPr>
              <a:t>) ;</a:t>
            </a:r>
            <a:endParaRPr lang="zh-CN" altLang="en-US" sz="2200" dirty="0">
              <a:latin typeface="Arial" panose="020B0604020202020204" pitchFamily="34" charset="0"/>
              <a:ea typeface="宋体" panose="02010600030101010101" pitchFamily="2" charset="-122"/>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-ms-transform: perspective(1200px) translateZ(300px) ;</a:t>
            </a:r>
            <a:endParaRPr lang="zh-CN" altLang="en-US" sz="2200" dirty="0">
              <a:latin typeface="Arial" panose="020B0604020202020204" pitchFamily="34" charset="0"/>
              <a:ea typeface="宋体" panose="02010600030101010101" pitchFamily="2" charset="-122"/>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transform:perspective(1200px) translateZ(300px) ;</a:t>
            </a:r>
            <a:endParaRPr lang="zh-CN" altLang="en-US" sz="2200" dirty="0">
              <a:latin typeface="Arial" panose="020B060402020202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Arial" panose="020B0604020202020204" pitchFamily="34" charset="0"/>
              <a:ea typeface="宋体" panose="02010600030101010101" pitchFamily="2" charset="-122"/>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  </a:t>
            </a:r>
            <a:r>
              <a:rPr lang="en-US" altLang="zh-CN" sz="2200" dirty="0">
                <a:latin typeface="Arial" panose="020B0604020202020204" pitchFamily="34" charset="0"/>
                <a:ea typeface="宋体" panose="02010600030101010101" pitchFamily="2" charset="-122"/>
                <a:sym typeface="+mn-ea"/>
              </a:rPr>
              <a:t>	     </a:t>
            </a:r>
            <a:endParaRPr lang="zh-CN" altLang="en-US" sz="2200" dirty="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43890" y="772795"/>
            <a:ext cx="7856220" cy="55073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 ③perspective-origin：景深基点</a:t>
            </a:r>
            <a:endParaRPr lang="zh-CN" altLang="en-US" sz="2200" dirty="0">
              <a:sym typeface="+mn-ea"/>
            </a:endParaRPr>
          </a:p>
          <a:p>
            <a:pPr marL="0" indent="0">
              <a:lnSpc>
                <a:spcPct val="150000"/>
              </a:lnSpc>
              <a:spcBef>
                <a:spcPts val="0"/>
              </a:spcBef>
              <a:buNone/>
            </a:pPr>
            <a:r>
              <a:rPr lang="zh-CN" altLang="en-US" sz="2200" dirty="0">
                <a:sym typeface="+mn-ea"/>
              </a:rPr>
              <a:t>     </a:t>
            </a:r>
            <a:r>
              <a:rPr lang="en-US" altLang="zh-CN" sz="2200" dirty="0">
                <a:sym typeface="+mn-ea"/>
              </a:rPr>
              <a:t>perspective-</a:t>
            </a:r>
            <a:r>
              <a:rPr lang="en-US" altLang="zh-CN" sz="2200" dirty="0" err="1">
                <a:sym typeface="+mn-ea"/>
              </a:rPr>
              <a:t>origin:x</a:t>
            </a:r>
            <a:r>
              <a:rPr lang="en-US" altLang="zh-CN" sz="2200" dirty="0">
                <a:sym typeface="+mn-ea"/>
              </a:rPr>
              <a:t> y z;</a:t>
            </a:r>
            <a:endParaRPr lang="en-US" altLang="zh-CN" sz="2200" dirty="0">
              <a:sym typeface="+mn-ea"/>
            </a:endParaRPr>
          </a:p>
          <a:p>
            <a:pPr marL="0" indent="0">
              <a:lnSpc>
                <a:spcPct val="150000"/>
              </a:lnSpc>
              <a:spcBef>
                <a:spcPts val="0"/>
              </a:spcBef>
              <a:buNone/>
            </a:pPr>
            <a:r>
              <a:rPr lang="en-US" altLang="zh-CN" sz="2200" dirty="0">
                <a:sym typeface="+mn-ea"/>
              </a:rPr>
              <a:t>     </a:t>
            </a:r>
            <a:r>
              <a:rPr lang="zh-CN" altLang="en-US" sz="2200" dirty="0">
                <a:sym typeface="+mn-ea"/>
              </a:rPr>
              <a:t>说明：属性值可以设置数值或者关键字</a:t>
            </a:r>
            <a:endParaRPr lang="zh-CN" altLang="en-US" sz="2200" dirty="0">
              <a:sym typeface="+mn-ea"/>
            </a:endParaRPr>
          </a:p>
          <a:p>
            <a:pPr marL="0" indent="0">
              <a:lnSpc>
                <a:spcPct val="150000"/>
              </a:lnSpc>
              <a:spcBef>
                <a:spcPts val="0"/>
              </a:spcBef>
              <a:buNone/>
            </a:pPr>
            <a:r>
              <a:rPr lang="zh-CN" altLang="en-US" sz="2200" dirty="0">
                <a:sym typeface="+mn-ea"/>
              </a:rPr>
              <a:t>            （</a:t>
            </a:r>
            <a:r>
              <a:rPr lang="en-US" altLang="zh-CN" sz="2200" dirty="0">
                <a:sym typeface="+mn-ea"/>
              </a:rPr>
              <a:t>left/right/center  top/bottom center</a:t>
            </a:r>
            <a:r>
              <a:rPr lang="zh-CN" altLang="en-US" sz="2200" dirty="0">
                <a:sym typeface="+mn-ea"/>
              </a:rPr>
              <a:t>）</a:t>
            </a:r>
            <a:endParaRPr lang="zh-CN" altLang="en-US" sz="2200" dirty="0">
              <a:sym typeface="+mn-ea"/>
            </a:endParaRP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）浏览器支持情况</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solidFill>
                  <a:schemeClr val="tx1"/>
                </a:solidFill>
                <a:latin typeface="Arial" panose="020B0604020202020204" pitchFamily="34" charset="0"/>
                <a:ea typeface="宋体" panose="02010600030101010101" pitchFamily="2" charset="-122"/>
                <a:sym typeface="+mn-ea"/>
              </a:rPr>
              <a:t>       </a:t>
            </a:r>
            <a:r>
              <a:rPr lang="en-US" altLang="zh-CN" sz="2200" dirty="0">
                <a:latin typeface="Arial" panose="020B0604020202020204" pitchFamily="34" charset="0"/>
                <a:ea typeface="宋体" panose="02010600030101010101" pitchFamily="2" charset="-122"/>
                <a:sym typeface="+mn-ea"/>
              </a:rPr>
              <a:t>Internet Explorer 10 + </a:t>
            </a:r>
            <a:r>
              <a:rPr lang="zh-CN" altLang="en-US" sz="2200" dirty="0">
                <a:latin typeface="Arial" panose="020B0604020202020204" pitchFamily="34" charset="0"/>
                <a:ea typeface="宋体" panose="02010600030101010101" pitchFamily="2" charset="-122"/>
                <a:sym typeface="+mn-ea"/>
              </a:rPr>
              <a:t>需要加前缀 </a:t>
            </a:r>
            <a:r>
              <a:rPr lang="en-US" altLang="zh-CN" sz="2200" dirty="0">
                <a:latin typeface="Arial" panose="020B0604020202020204" pitchFamily="34" charset="0"/>
                <a:ea typeface="宋体" panose="02010600030101010101" pitchFamily="2" charset="-122"/>
                <a:sym typeface="+mn-ea"/>
              </a:rPr>
              <a:t>-ms-</a:t>
            </a:r>
            <a:endParaRPr lang="en-US" altLang="zh-CN"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a:t>
            </a:r>
            <a:r>
              <a:rPr lang="en-US" altLang="zh-CN" sz="2200" dirty="0">
                <a:latin typeface="Arial" panose="020B0604020202020204" pitchFamily="34" charset="0"/>
                <a:ea typeface="宋体" panose="02010600030101010101" pitchFamily="2" charset="-122"/>
                <a:sym typeface="+mn-ea"/>
              </a:rPr>
              <a:t>Firefox3.x+  </a:t>
            </a:r>
            <a:r>
              <a:rPr lang="zh-CN" altLang="en-US" sz="2200" dirty="0">
                <a:latin typeface="Arial" panose="020B0604020202020204" pitchFamily="34" charset="0"/>
                <a:ea typeface="宋体" panose="02010600030101010101" pitchFamily="2" charset="-122"/>
                <a:sym typeface="+mn-ea"/>
              </a:rPr>
              <a:t>需要加前缀 </a:t>
            </a:r>
            <a:r>
              <a:rPr lang="en-US" altLang="zh-CN" sz="2200" dirty="0">
                <a:latin typeface="Arial" panose="020B0604020202020204" pitchFamily="34" charset="0"/>
                <a:ea typeface="宋体" panose="02010600030101010101" pitchFamily="2" charset="-122"/>
                <a:sym typeface="+mn-ea"/>
              </a:rPr>
              <a:t>-</a:t>
            </a:r>
            <a:r>
              <a:rPr lang="en-US" altLang="zh-CN" sz="2200" dirty="0" err="1">
                <a:latin typeface="Arial" panose="020B0604020202020204" pitchFamily="34" charset="0"/>
                <a:ea typeface="宋体" panose="02010600030101010101" pitchFamily="2" charset="-122"/>
                <a:sym typeface="+mn-ea"/>
              </a:rPr>
              <a:t>moz</a:t>
            </a:r>
            <a:r>
              <a:rPr lang="en-US" altLang="zh-CN" sz="2200" dirty="0">
                <a:latin typeface="Arial" panose="020B0604020202020204" pitchFamily="34" charset="0"/>
                <a:ea typeface="宋体" panose="02010600030101010101" pitchFamily="2" charset="-122"/>
                <a:sym typeface="+mn-ea"/>
              </a:rPr>
              <a:t>-</a:t>
            </a:r>
            <a:endParaRPr lang="en-US" altLang="zh-CN"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solidFill>
                  <a:schemeClr val="tx1"/>
                </a:solidFill>
                <a:latin typeface="Arial" panose="020B0604020202020204" pitchFamily="34" charset="0"/>
                <a:ea typeface="宋体" panose="02010600030101010101" pitchFamily="2" charset="-122"/>
                <a:sym typeface="+mn-ea"/>
              </a:rPr>
              <a:t>       </a:t>
            </a:r>
            <a:r>
              <a:rPr lang="en-US" altLang="zh-CN" sz="2200" dirty="0">
                <a:latin typeface="Arial" panose="020B0604020202020204" pitchFamily="34" charset="0"/>
                <a:ea typeface="宋体" panose="02010600030101010101" pitchFamily="2" charset="-122"/>
                <a:sym typeface="+mn-ea"/>
              </a:rPr>
              <a:t>Chrome </a:t>
            </a:r>
            <a:r>
              <a:rPr lang="zh-CN" altLang="en-US" sz="2200" dirty="0">
                <a:latin typeface="Arial" panose="020B0604020202020204" pitchFamily="34" charset="0"/>
                <a:ea typeface="宋体" panose="02010600030101010101" pitchFamily="2" charset="-122"/>
                <a:sym typeface="+mn-ea"/>
              </a:rPr>
              <a:t>和 </a:t>
            </a:r>
            <a:r>
              <a:rPr lang="en-US" altLang="zh-CN" sz="2200" dirty="0">
                <a:latin typeface="Arial" panose="020B0604020202020204" pitchFamily="34" charset="0"/>
                <a:ea typeface="宋体" panose="02010600030101010101" pitchFamily="2" charset="-122"/>
                <a:sym typeface="+mn-ea"/>
              </a:rPr>
              <a:t>Safari </a:t>
            </a:r>
            <a:r>
              <a:rPr lang="zh-CN" altLang="en-US" sz="2200" dirty="0">
                <a:latin typeface="Arial" panose="020B0604020202020204" pitchFamily="34" charset="0"/>
                <a:ea typeface="宋体" panose="02010600030101010101" pitchFamily="2" charset="-122"/>
                <a:sym typeface="+mn-ea"/>
              </a:rPr>
              <a:t>需要前缀 </a:t>
            </a:r>
            <a:r>
              <a:rPr lang="en-US" altLang="zh-CN" sz="2200" dirty="0">
                <a:latin typeface="Arial" panose="020B0604020202020204" pitchFamily="34" charset="0"/>
                <a:ea typeface="宋体" panose="02010600030101010101" pitchFamily="2" charset="-122"/>
                <a:sym typeface="+mn-ea"/>
              </a:rPr>
              <a:t>-</a:t>
            </a:r>
            <a:r>
              <a:rPr lang="en-US" altLang="zh-CN" sz="2200" dirty="0" err="1">
                <a:latin typeface="Arial" panose="020B0604020202020204" pitchFamily="34" charset="0"/>
                <a:ea typeface="宋体" panose="02010600030101010101" pitchFamily="2" charset="-122"/>
                <a:sym typeface="+mn-ea"/>
              </a:rPr>
              <a:t>webkit</a:t>
            </a:r>
            <a:r>
              <a:rPr lang="en-US" altLang="zh-CN" sz="2200" dirty="0">
                <a:latin typeface="Arial" panose="020B0604020202020204" pitchFamily="34" charset="0"/>
                <a:ea typeface="宋体" panose="02010600030101010101" pitchFamily="2" charset="-122"/>
                <a:sym typeface="+mn-ea"/>
              </a:rPr>
              <a:t>-</a:t>
            </a:r>
            <a:endParaRPr lang="en-US" altLang="zh-CN"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en-US" altLang="zh-CN" sz="2200" dirty="0">
                <a:latin typeface="Arial" panose="020B0604020202020204" pitchFamily="34" charset="0"/>
                <a:ea typeface="宋体" panose="02010600030101010101" pitchFamily="2" charset="-122"/>
                <a:sym typeface="+mn-ea"/>
              </a:rPr>
              <a:t>       Opera </a:t>
            </a:r>
            <a:r>
              <a:rPr lang="zh-CN" altLang="en-US" sz="2200" dirty="0">
                <a:latin typeface="Arial" panose="020B0604020202020204" pitchFamily="34" charset="0"/>
                <a:ea typeface="宋体" panose="02010600030101010101" pitchFamily="2" charset="-122"/>
                <a:sym typeface="+mn-ea"/>
              </a:rPr>
              <a:t>仍然不支持 </a:t>
            </a:r>
            <a:r>
              <a:rPr lang="en-US" altLang="zh-CN" sz="2200" dirty="0">
                <a:latin typeface="Arial" panose="020B0604020202020204" pitchFamily="34" charset="0"/>
                <a:ea typeface="宋体" panose="02010600030101010101" pitchFamily="2" charset="-122"/>
                <a:sym typeface="+mn-ea"/>
              </a:rPr>
              <a:t>3D </a:t>
            </a:r>
            <a:r>
              <a:rPr lang="zh-CN" altLang="en-US" sz="2200" dirty="0">
                <a:latin typeface="Arial" panose="020B0604020202020204" pitchFamily="34" charset="0"/>
                <a:ea typeface="宋体" panose="02010600030101010101" pitchFamily="2" charset="-122"/>
                <a:sym typeface="+mn-ea"/>
              </a:rPr>
              <a:t>转换（它只支持 </a:t>
            </a:r>
            <a:r>
              <a:rPr lang="en-US" altLang="zh-CN" sz="2200" dirty="0">
                <a:latin typeface="Arial" panose="020B0604020202020204" pitchFamily="34" charset="0"/>
                <a:ea typeface="宋体" panose="02010600030101010101" pitchFamily="2" charset="-122"/>
                <a:sym typeface="+mn-ea"/>
              </a:rPr>
              <a:t>2D </a:t>
            </a:r>
            <a:r>
              <a:rPr lang="zh-CN" altLang="en-US" sz="2200" dirty="0">
                <a:latin typeface="Arial" panose="020B0604020202020204" pitchFamily="34" charset="0"/>
                <a:ea typeface="宋体" panose="02010600030101010101" pitchFamily="2" charset="-122"/>
                <a:sym typeface="+mn-ea"/>
              </a:rPr>
              <a:t>转换）</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eaLnBrk="1" hangingPunct="1">
              <a:lnSpc>
                <a:spcPct val="150000"/>
              </a:lnSpc>
              <a:buClr>
                <a:srgbClr val="F50A64"/>
              </a:buClr>
              <a:buFont typeface="Wingdings" panose="05000000000000000000" pitchFamily="2" charset="2"/>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35610" y="577215"/>
            <a:ext cx="8455660" cy="59232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latin typeface="Arial" panose="020B0604020202020204" pitchFamily="34" charset="0"/>
                <a:ea typeface="宋体" panose="02010600030101010101" pitchFamily="2" charset="-122"/>
                <a:sym typeface="+mn-ea"/>
              </a:rPr>
              <a:t>（</a:t>
            </a:r>
            <a:r>
              <a:rPr lang="en-US" altLang="zh-CN" sz="2200">
                <a:latin typeface="Arial" panose="020B0604020202020204" pitchFamily="34" charset="0"/>
                <a:ea typeface="宋体" panose="02010600030101010101" pitchFamily="2" charset="-122"/>
                <a:sym typeface="+mn-ea"/>
              </a:rPr>
              <a:t>5</a:t>
            </a:r>
            <a:r>
              <a:rPr lang="zh-CN" altLang="en-US" sz="2200">
                <a:latin typeface="Arial" panose="020B0604020202020204" pitchFamily="34" charset="0"/>
                <a:ea typeface="宋体" panose="02010600030101010101" pitchFamily="2" charset="-122"/>
                <a:sym typeface="+mn-ea"/>
              </a:rPr>
              <a:t>）常用方法</a:t>
            </a:r>
            <a:endParaRPr lang="zh-CN" altLang="en-US" sz="220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rotateX</a:t>
            </a:r>
            <a:r>
              <a:rPr lang="en-US" altLang="zh-CN" sz="2200" dirty="0">
                <a:latin typeface="Arial" panose="020B0604020202020204" pitchFamily="34" charset="0"/>
                <a:ea typeface="宋体" panose="02010600030101010101" pitchFamily="2" charset="-122"/>
                <a:sym typeface="+mn-ea"/>
              </a:rPr>
              <a:t>( )</a:t>
            </a:r>
            <a:r>
              <a:rPr lang="zh-CN" altLang="en-US" sz="2200" dirty="0">
                <a:latin typeface="Arial" panose="020B0604020202020204" pitchFamily="34" charset="0"/>
                <a:ea typeface="宋体" panose="02010600030101010101" pitchFamily="2" charset="-122"/>
                <a:sym typeface="+mn-ea"/>
              </a:rPr>
              <a:t>：</a:t>
            </a:r>
            <a:r>
              <a:rPr lang="zh-CN" altLang="en-US" sz="2200">
                <a:latin typeface="Arial" panose="020B0604020202020204" pitchFamily="34" charset="0"/>
                <a:ea typeface="宋体" panose="02010600030101010101" pitchFamily="2" charset="-122"/>
                <a:sym typeface="+mn-ea"/>
              </a:rPr>
              <a:t>元素围绕其 </a:t>
            </a:r>
            <a:r>
              <a:rPr lang="en-US" altLang="zh-CN" sz="2200">
                <a:latin typeface="Arial" panose="020B0604020202020204" pitchFamily="34" charset="0"/>
                <a:ea typeface="宋体" panose="02010600030101010101" pitchFamily="2" charset="-122"/>
                <a:sym typeface="+mn-ea"/>
              </a:rPr>
              <a:t>X </a:t>
            </a:r>
            <a:r>
              <a:rPr lang="zh-CN" altLang="en-US" sz="2200">
                <a:latin typeface="Arial" panose="020B0604020202020204" pitchFamily="34" charset="0"/>
                <a:ea typeface="宋体" panose="02010600030101010101" pitchFamily="2" charset="-122"/>
                <a:sym typeface="+mn-ea"/>
              </a:rPr>
              <a:t>轴以给定的度数进行旋转</a:t>
            </a:r>
            <a:r>
              <a:rPr lang="zh-CN" altLang="en-US" sz="2200" dirty="0">
                <a:latin typeface="Arial" panose="020B0604020202020204" pitchFamily="34" charset="0"/>
                <a:ea typeface="宋体" panose="02010600030101010101" pitchFamily="2" charset="-122"/>
                <a:sym typeface="+mn-ea"/>
              </a:rPr>
              <a:t>。</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rotateY</a:t>
            </a:r>
            <a:r>
              <a:rPr lang="en-US" altLang="zh-CN" sz="2200" dirty="0">
                <a:latin typeface="Arial" panose="020B0604020202020204" pitchFamily="34" charset="0"/>
                <a:ea typeface="宋体" panose="02010600030101010101" pitchFamily="2" charset="-122"/>
                <a:sym typeface="+mn-ea"/>
              </a:rPr>
              <a:t>( )</a:t>
            </a:r>
            <a:r>
              <a:rPr lang="zh-CN" altLang="en-US" sz="2200" dirty="0">
                <a:latin typeface="Arial" panose="020B0604020202020204" pitchFamily="34" charset="0"/>
                <a:ea typeface="宋体" panose="02010600030101010101" pitchFamily="2" charset="-122"/>
                <a:sym typeface="+mn-ea"/>
              </a:rPr>
              <a:t>：</a:t>
            </a:r>
            <a:r>
              <a:rPr lang="zh-CN" altLang="en-US" sz="2200">
                <a:latin typeface="Arial" panose="020B0604020202020204" pitchFamily="34" charset="0"/>
                <a:ea typeface="宋体" panose="02010600030101010101" pitchFamily="2" charset="-122"/>
                <a:sym typeface="+mn-ea"/>
              </a:rPr>
              <a:t>元素围绕其 </a:t>
            </a:r>
            <a:r>
              <a:rPr lang="en-US" altLang="zh-CN" sz="2200">
                <a:latin typeface="Arial" panose="020B0604020202020204" pitchFamily="34" charset="0"/>
                <a:ea typeface="宋体" panose="02010600030101010101" pitchFamily="2" charset="-122"/>
                <a:sym typeface="+mn-ea"/>
              </a:rPr>
              <a:t>Y </a:t>
            </a:r>
            <a:r>
              <a:rPr lang="zh-CN" altLang="en-US" sz="2200">
                <a:latin typeface="Arial" panose="020B0604020202020204" pitchFamily="34" charset="0"/>
                <a:ea typeface="宋体" panose="02010600030101010101" pitchFamily="2" charset="-122"/>
                <a:sym typeface="+mn-ea"/>
              </a:rPr>
              <a:t>轴以给定的度数进行旋转</a:t>
            </a:r>
            <a:r>
              <a:rPr lang="zh-CN" altLang="en-US" sz="2200" dirty="0">
                <a:latin typeface="Arial" panose="020B0604020202020204" pitchFamily="34" charset="0"/>
                <a:ea typeface="宋体" panose="02010600030101010101" pitchFamily="2" charset="-122"/>
                <a:sym typeface="+mn-ea"/>
              </a:rPr>
              <a:t>。</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rotateZ</a:t>
            </a:r>
            <a:r>
              <a:rPr lang="en-US" altLang="zh-CN" sz="2200" dirty="0">
                <a:latin typeface="Arial" panose="020B0604020202020204" pitchFamily="34" charset="0"/>
                <a:ea typeface="宋体" panose="02010600030101010101" pitchFamily="2" charset="-122"/>
                <a:sym typeface="+mn-ea"/>
              </a:rPr>
              <a:t>( )</a:t>
            </a:r>
            <a:r>
              <a:rPr lang="zh-CN" altLang="en-US" sz="2200" dirty="0">
                <a:latin typeface="Arial" panose="020B0604020202020204" pitchFamily="34" charset="0"/>
                <a:ea typeface="宋体" panose="02010600030101010101" pitchFamily="2" charset="-122"/>
                <a:sym typeface="+mn-ea"/>
              </a:rPr>
              <a:t>：</a:t>
            </a:r>
            <a:r>
              <a:rPr lang="zh-CN" altLang="en-US" sz="2200">
                <a:latin typeface="Arial" panose="020B0604020202020204" pitchFamily="34" charset="0"/>
                <a:ea typeface="宋体" panose="02010600030101010101" pitchFamily="2" charset="-122"/>
                <a:sym typeface="+mn-ea"/>
              </a:rPr>
              <a:t>元素围绕其 </a:t>
            </a:r>
            <a:r>
              <a:rPr lang="en-US" altLang="zh-CN" sz="2200">
                <a:latin typeface="Arial" panose="020B0604020202020204" pitchFamily="34" charset="0"/>
                <a:ea typeface="宋体" panose="02010600030101010101" pitchFamily="2" charset="-122"/>
                <a:sym typeface="+mn-ea"/>
              </a:rPr>
              <a:t>Z</a:t>
            </a:r>
            <a:r>
              <a:rPr lang="zh-CN" altLang="en-US" sz="2200">
                <a:latin typeface="Arial" panose="020B0604020202020204" pitchFamily="34" charset="0"/>
                <a:ea typeface="宋体" panose="02010600030101010101" pitchFamily="2" charset="-122"/>
                <a:sym typeface="+mn-ea"/>
              </a:rPr>
              <a:t>轴以给定的度数进行旋转</a:t>
            </a:r>
            <a:r>
              <a:rPr lang="zh-CN" altLang="en-US" sz="2200" dirty="0">
                <a:latin typeface="Arial" panose="020B0604020202020204" pitchFamily="34" charset="0"/>
                <a:ea typeface="宋体" panose="02010600030101010101" pitchFamily="2" charset="-122"/>
                <a:sym typeface="+mn-ea"/>
              </a:rPr>
              <a:t>。</a:t>
            </a:r>
            <a:endParaRPr lang="zh-CN" altLang="en-US" sz="2200" dirty="0">
              <a:latin typeface="Arial" panose="020B0604020202020204" pitchFamily="34" charset="0"/>
              <a:ea typeface="宋体" panose="02010600030101010101" pitchFamily="2" charset="-122"/>
              <a:sym typeface="+mn-ea"/>
            </a:endParaRPr>
          </a:p>
          <a:p>
            <a:pPr marL="0" indent="0" eaLnBrk="0" hangingPunct="0">
              <a:buNone/>
            </a:pPr>
            <a:r>
              <a:rPr lang="en-US" altLang="zh-CN" sz="2200" dirty="0">
                <a:latin typeface="Arial" panose="020B0604020202020204" pitchFamily="34" charset="0"/>
                <a:ea typeface="宋体" panose="02010600030101010101" pitchFamily="2" charset="-122"/>
                <a:sym typeface="+mn-ea"/>
              </a:rPr>
              <a:t>        rotate3d(x,y,z,</a:t>
            </a:r>
            <a:r>
              <a:rPr lang="zh-CN" altLang="en-US" sz="2200" dirty="0">
                <a:latin typeface="Arial" panose="020B0604020202020204" pitchFamily="34" charset="0"/>
                <a:ea typeface="宋体" panose="02010600030101010101" pitchFamily="2" charset="-122"/>
                <a:sym typeface="+mn-ea"/>
              </a:rPr>
              <a:t>度数</a:t>
            </a:r>
            <a:r>
              <a:rPr lang="en-US" altLang="zh-CN" sz="2200" dirty="0">
                <a:latin typeface="Arial" panose="020B0604020202020204" pitchFamily="34" charset="0"/>
                <a:ea typeface="宋体" panose="02010600030101010101" pitchFamily="2" charset="-122"/>
                <a:sym typeface="+mn-ea"/>
              </a:rPr>
              <a:t>)</a:t>
            </a:r>
            <a:r>
              <a:rPr lang="zh-CN" altLang="en-US" sz="2200" dirty="0">
                <a:latin typeface="Arial" panose="020B0604020202020204" pitchFamily="34" charset="0"/>
                <a:ea typeface="宋体" panose="02010600030101010101" pitchFamily="2" charset="-122"/>
                <a:sym typeface="+mn-ea"/>
              </a:rPr>
              <a:t>：定义</a:t>
            </a:r>
            <a:r>
              <a:rPr lang="en-US" altLang="zh-CN" sz="2200" dirty="0">
                <a:latin typeface="Arial" panose="020B0604020202020204" pitchFamily="34" charset="0"/>
                <a:ea typeface="宋体" panose="02010600030101010101" pitchFamily="2" charset="-122"/>
                <a:sym typeface="+mn-ea"/>
              </a:rPr>
              <a:t>3D</a:t>
            </a:r>
            <a:r>
              <a:rPr lang="zh-CN" altLang="en-US" sz="2200" dirty="0">
                <a:latin typeface="Arial" panose="020B0604020202020204" pitchFamily="34" charset="0"/>
                <a:ea typeface="宋体" panose="02010600030101010101" pitchFamily="2" charset="-122"/>
                <a:sym typeface="+mn-ea"/>
              </a:rPr>
              <a:t>旋转</a:t>
            </a:r>
            <a:endParaRPr lang="zh-CN" altLang="en-US" sz="2200" dirty="0">
              <a:latin typeface="Arial" panose="020B0604020202020204" pitchFamily="34" charset="0"/>
              <a:ea typeface="宋体" panose="02010600030101010101" pitchFamily="2" charset="-122"/>
              <a:sym typeface="+mn-ea"/>
            </a:endParaRPr>
          </a:p>
          <a:p>
            <a:pPr marL="0" indent="0" eaLnBrk="0" hangingPunct="0">
              <a:buNone/>
            </a:pPr>
            <a:r>
              <a:rPr lang="zh-CN" altLang="en-US" sz="2200" dirty="0">
                <a:latin typeface="Arial" panose="020B0604020202020204" pitchFamily="34" charset="0"/>
                <a:ea typeface="宋体" panose="02010600030101010101" pitchFamily="2" charset="-122"/>
                <a:sym typeface="+mn-ea"/>
              </a:rPr>
              <a:t>           </a:t>
            </a:r>
            <a:r>
              <a:rPr lang="zh-CN" altLang="en-US" sz="2200" dirty="0">
                <a:solidFill>
                  <a:srgbClr val="C00000"/>
                </a:solidFill>
                <a:latin typeface="Arial" panose="020B0604020202020204" pitchFamily="34" charset="0"/>
                <a:ea typeface="宋体" panose="02010600030101010101" pitchFamily="2" charset="-122"/>
                <a:sym typeface="+mn-ea"/>
              </a:rPr>
              <a:t>（旋转值为正，顺时针旋转：向里旋转 否则向外旋转）</a:t>
            </a:r>
            <a:endParaRPr lang="zh-CN" altLang="en-US" sz="2200" dirty="0">
              <a:solidFill>
                <a:srgbClr val="C00000"/>
              </a:solidFill>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translateX</a:t>
            </a:r>
            <a:r>
              <a:rPr lang="en-US" altLang="zh-CN" sz="2200" dirty="0">
                <a:latin typeface="Arial" panose="020B0604020202020204" pitchFamily="34" charset="0"/>
                <a:ea typeface="宋体" panose="02010600030101010101" pitchFamily="2" charset="-122"/>
                <a:sym typeface="+mn-ea"/>
              </a:rPr>
              <a:t>( )</a:t>
            </a:r>
            <a:r>
              <a:rPr lang="zh-CN" altLang="en-US" sz="2200" dirty="0">
                <a:latin typeface="Arial" panose="020B0604020202020204" pitchFamily="34" charset="0"/>
                <a:ea typeface="宋体" panose="02010600030101010101" pitchFamily="2" charset="-122"/>
                <a:sym typeface="+mn-ea"/>
              </a:rPr>
              <a:t>：定义沿X轴的3D移动。</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translateY</a:t>
            </a:r>
            <a:r>
              <a:rPr lang="en-US" altLang="zh-CN" sz="2200" dirty="0">
                <a:latin typeface="Arial" panose="020B0604020202020204" pitchFamily="34" charset="0"/>
                <a:ea typeface="宋体" panose="02010600030101010101" pitchFamily="2" charset="-122"/>
                <a:sym typeface="+mn-ea"/>
              </a:rPr>
              <a:t>( )</a:t>
            </a:r>
            <a:r>
              <a:rPr lang="zh-CN" altLang="en-US" sz="2200" dirty="0">
                <a:latin typeface="Arial" panose="020B0604020202020204" pitchFamily="34" charset="0"/>
                <a:ea typeface="宋体" panose="02010600030101010101" pitchFamily="2" charset="-122"/>
                <a:sym typeface="+mn-ea"/>
              </a:rPr>
              <a:t>：定义沿Y轴的3D移动。</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translateZ</a:t>
            </a:r>
            <a:r>
              <a:rPr lang="en-US" altLang="zh-CN" sz="2200" dirty="0">
                <a:latin typeface="Arial" panose="020B0604020202020204" pitchFamily="34" charset="0"/>
                <a:ea typeface="宋体" panose="02010600030101010101" pitchFamily="2" charset="-122"/>
                <a:sym typeface="+mn-ea"/>
              </a:rPr>
              <a:t>( )</a:t>
            </a:r>
            <a:r>
              <a:rPr lang="zh-CN" altLang="en-US" sz="2200" dirty="0">
                <a:latin typeface="Arial" panose="020B0604020202020204" pitchFamily="34" charset="0"/>
                <a:ea typeface="宋体" panose="02010600030101010101" pitchFamily="2" charset="-122"/>
                <a:sym typeface="+mn-ea"/>
              </a:rPr>
              <a:t>：定义沿Z轴的3D移动。</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translate</a:t>
            </a:r>
            <a:r>
              <a:rPr lang="en-US" altLang="zh-CN" sz="2200" dirty="0">
                <a:latin typeface="Arial" panose="020B0604020202020204" pitchFamily="34" charset="0"/>
                <a:ea typeface="宋体" panose="02010600030101010101" pitchFamily="2" charset="-122"/>
                <a:sym typeface="+mn-ea"/>
              </a:rPr>
              <a:t>3d(x,y,z):</a:t>
            </a:r>
            <a:r>
              <a:rPr lang="zh-CN" altLang="en-US" sz="2200" dirty="0">
                <a:latin typeface="Arial" panose="020B0604020202020204" pitchFamily="34" charset="0"/>
                <a:ea typeface="宋体" panose="02010600030101010101" pitchFamily="2" charset="-122"/>
                <a:sym typeface="+mn-ea"/>
              </a:rPr>
              <a:t>3D移动</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46100" y="1104265"/>
            <a:ext cx="8051800" cy="48215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scale3d </a:t>
            </a:r>
            <a:r>
              <a:rPr lang="en-US" altLang="zh-CN" sz="2200" dirty="0">
                <a:latin typeface="Arial" panose="020B0604020202020204" pitchFamily="34" charset="0"/>
                <a:ea typeface="宋体" panose="02010600030101010101" pitchFamily="2" charset="-122"/>
                <a:sym typeface="+mn-ea"/>
              </a:rPr>
              <a:t>()</a:t>
            </a:r>
            <a:r>
              <a:rPr lang="zh-CN" altLang="en-US" sz="2200" dirty="0">
                <a:latin typeface="Arial" panose="020B0604020202020204" pitchFamily="34" charset="0"/>
                <a:ea typeface="宋体" panose="02010600030101010101" pitchFamily="2" charset="-122"/>
                <a:sym typeface="+mn-ea"/>
              </a:rPr>
              <a:t>：定义</a:t>
            </a:r>
            <a:r>
              <a:rPr lang="en-US" altLang="zh-CN" sz="2200" dirty="0">
                <a:latin typeface="Arial" panose="020B0604020202020204" pitchFamily="34" charset="0"/>
                <a:ea typeface="宋体" panose="02010600030101010101" pitchFamily="2" charset="-122"/>
                <a:sym typeface="+mn-ea"/>
              </a:rPr>
              <a:t>3D</a:t>
            </a:r>
            <a:r>
              <a:rPr lang="zh-CN" altLang="en-US" sz="2200" dirty="0">
                <a:latin typeface="Arial" panose="020B0604020202020204" pitchFamily="34" charset="0"/>
                <a:ea typeface="宋体" panose="02010600030101010101" pitchFamily="2" charset="-122"/>
                <a:sym typeface="+mn-ea"/>
              </a:rPr>
              <a:t>缩放</a:t>
            </a: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    说明：</a:t>
            </a:r>
            <a:r>
              <a:rPr lang="en-US" altLang="zh-CN" sz="2200" dirty="0" err="1" smtClean="0">
                <a:latin typeface="Arial" panose="020B0604020202020204" pitchFamily="34" charset="0"/>
                <a:ea typeface="宋体" panose="02010600030101010101" pitchFamily="2" charset="-122"/>
                <a:sym typeface="+mn-ea"/>
              </a:rPr>
              <a:t>scaleZ</a:t>
            </a:r>
            <a:r>
              <a:rPr lang="en-US" altLang="zh-CN" sz="2200" dirty="0" smtClean="0">
                <a:latin typeface="Arial" panose="020B0604020202020204" pitchFamily="34" charset="0"/>
                <a:ea typeface="宋体" panose="02010600030101010101" pitchFamily="2" charset="-122"/>
                <a:sym typeface="+mn-ea"/>
              </a:rPr>
              <a:t>()</a:t>
            </a:r>
            <a:r>
              <a:rPr lang="zh-CN" altLang="en-US" sz="2200" dirty="0">
                <a:latin typeface="Arial" panose="020B0604020202020204" pitchFamily="34" charset="0"/>
                <a:ea typeface="宋体" panose="02010600030101010101" pitchFamily="2" charset="-122"/>
                <a:sym typeface="+mn-ea"/>
              </a:rPr>
              <a:t>不能自己单独使用，需要配合其他变换效果一起使用，先使用scaleZ，再使用其他效果</a:t>
            </a:r>
            <a:endParaRPr lang="zh-CN" altLang="en-US" sz="2200" dirty="0">
              <a:latin typeface="Arial" panose="020B0604020202020204" pitchFamily="34" charset="0"/>
              <a:ea typeface="宋体" panose="02010600030101010101" pitchFamily="2" charset="-122"/>
            </a:endParaRPr>
          </a:p>
          <a:p>
            <a:pPr marL="0" indent="0">
              <a:lnSpc>
                <a:spcPct val="150000"/>
              </a:lnSpc>
              <a:spcBef>
                <a:spcPts val="0"/>
              </a:spcBef>
              <a:buNone/>
            </a:pPr>
            <a:r>
              <a:rPr lang="zh-CN" altLang="en-US" sz="2200" dirty="0">
                <a:latin typeface="Arial" panose="020B0604020202020204" pitchFamily="34" charset="0"/>
                <a:ea typeface="宋体" panose="02010600030101010101" pitchFamily="2" charset="-122"/>
                <a:sym typeface="+mn-ea"/>
              </a:rPr>
              <a:t>例如：</a:t>
            </a:r>
            <a:r>
              <a:rPr lang="zh-CN" altLang="en-US" sz="2100" dirty="0">
                <a:latin typeface="Arial" panose="020B0604020202020204" pitchFamily="34" charset="0"/>
                <a:ea typeface="宋体" panose="02010600030101010101" pitchFamily="2" charset="-122"/>
                <a:sym typeface="+mn-ea"/>
              </a:rPr>
              <a:t>transform:perspective(1200px) scaleZ(10) rotateX(45deg);</a:t>
            </a:r>
            <a:endParaRPr lang="zh-CN" altLang="en-US" sz="2100" dirty="0">
              <a:solidFill>
                <a:srgbClr val="C00000"/>
              </a:solidFill>
              <a:latin typeface="Arial" panose="020B0604020202020204" pitchFamily="34" charset="0"/>
              <a:ea typeface="宋体" panose="02010600030101010101" pitchFamily="2" charset="-122"/>
              <a:sym typeface="+mn-ea"/>
            </a:endParaRPr>
          </a:p>
          <a:p>
            <a:pPr marL="0" indent="0">
              <a:lnSpc>
                <a:spcPct val="150000"/>
              </a:lnSpc>
              <a:spcBef>
                <a:spcPts val="0"/>
              </a:spcBef>
              <a:buNone/>
            </a:pPr>
            <a:r>
              <a:rPr lang="zh-CN" altLang="en-US" sz="2200" dirty="0">
                <a:solidFill>
                  <a:srgbClr val="C00000"/>
                </a:solidFill>
                <a:latin typeface="Arial" panose="020B0604020202020204" pitchFamily="34" charset="0"/>
                <a:ea typeface="宋体" panose="02010600030101010101" pitchFamily="2" charset="-122"/>
                <a:sym typeface="+mn-ea"/>
              </a:rPr>
              <a:t>注意：下面这三种写法是等价的</a:t>
            </a:r>
            <a:endParaRPr lang="zh-CN" altLang="en-US" sz="2200" dirty="0">
              <a:solidFill>
                <a:srgbClr val="C00000"/>
              </a:solidFill>
              <a:latin typeface="Arial" panose="020B0604020202020204" pitchFamily="34" charset="0"/>
              <a:ea typeface="宋体" panose="02010600030101010101" pitchFamily="2" charset="-122"/>
              <a:sym typeface="+mn-ea"/>
            </a:endParaRPr>
          </a:p>
          <a:p>
            <a:pPr marL="0" indent="0">
              <a:lnSpc>
                <a:spcPct val="150000"/>
              </a:lnSpc>
              <a:buNone/>
            </a:pPr>
            <a:r>
              <a:rPr lang="zh-CN" altLang="en-US" sz="2200" dirty="0">
                <a:latin typeface="Arial" panose="020B0604020202020204" pitchFamily="34" charset="0"/>
                <a:ea typeface="宋体" panose="02010600030101010101" pitchFamily="2" charset="-122"/>
                <a:sym typeface="+mn-ea"/>
              </a:rPr>
              <a:t>    transform: translate3d(30px,30px,800px)</a:t>
            </a:r>
            <a:endParaRPr lang="zh-CN" altLang="en-US" sz="2200" dirty="0">
              <a:latin typeface="Arial" panose="020B0604020202020204" pitchFamily="34" charset="0"/>
              <a:ea typeface="宋体" panose="02010600030101010101" pitchFamily="2" charset="-122"/>
            </a:endParaRPr>
          </a:p>
          <a:p>
            <a:pPr marL="0" indent="0">
              <a:lnSpc>
                <a:spcPct val="150000"/>
              </a:lnSpc>
              <a:buNone/>
            </a:pPr>
            <a:r>
              <a:rPr lang="zh-CN" altLang="en-US" sz="2200" dirty="0">
                <a:latin typeface="Arial" panose="020B0604020202020204" pitchFamily="34" charset="0"/>
                <a:ea typeface="宋体" panose="02010600030101010101" pitchFamily="2" charset="-122"/>
                <a:sym typeface="+mn-ea"/>
              </a:rPr>
              <a:t>    </a:t>
            </a:r>
            <a:r>
              <a:rPr lang="zh-CN" altLang="en-US" sz="2100" dirty="0">
                <a:latin typeface="Arial" panose="020B0604020202020204" pitchFamily="34" charset="0"/>
                <a:ea typeface="宋体" panose="02010600030101010101" pitchFamily="2" charset="-122"/>
                <a:sym typeface="+mn-ea"/>
              </a:rPr>
              <a:t>transform:translateZ(800px) translateX(30px) translateY(30px);</a:t>
            </a:r>
            <a:endParaRPr lang="zh-CN" altLang="en-US" sz="2100" dirty="0">
              <a:latin typeface="Arial" panose="020B0604020202020204" pitchFamily="34" charset="0"/>
              <a:ea typeface="宋体" panose="02010600030101010101" pitchFamily="2" charset="-122"/>
              <a:sym typeface="+mn-ea"/>
            </a:endParaRPr>
          </a:p>
          <a:p>
            <a:pPr marL="0" indent="0">
              <a:lnSpc>
                <a:spcPct val="150000"/>
              </a:lnSpc>
              <a:buNone/>
            </a:pPr>
            <a:r>
              <a:rPr lang="zh-CN" altLang="en-US" sz="2200" dirty="0">
                <a:latin typeface="Arial" panose="020B0604020202020204" pitchFamily="34" charset="0"/>
                <a:ea typeface="宋体" panose="02010600030101010101" pitchFamily="2" charset="-122"/>
                <a:sym typeface="+mn-ea"/>
              </a:rPr>
              <a:t>    transform:translateZ(800px) translate(30px,30px);</a:t>
            </a:r>
            <a:endParaRPr lang="zh-CN" altLang="en-US" sz="2200" dirty="0">
              <a:latin typeface="Arial" panose="020B0604020202020204" pitchFamily="34" charset="0"/>
              <a:ea typeface="宋体" panose="02010600030101010101" pitchFamily="2" charset="-122"/>
            </a:endParaRPr>
          </a:p>
          <a:p>
            <a:pPr marL="0" indent="0">
              <a:lnSpc>
                <a:spcPct val="150000"/>
              </a:lnSpc>
              <a:spcBef>
                <a:spcPts val="0"/>
              </a:spcBef>
              <a:buNone/>
            </a:pPr>
            <a:endParaRPr lang="zh-CN" altLang="en-US" sz="2200" dirty="0">
              <a:latin typeface="Arial" panose="020B0604020202020204" pitchFamily="34" charset="0"/>
              <a:ea typeface="宋体" panose="02010600030101010101" pitchFamily="2" charset="-122"/>
              <a:sym typeface="+mn-ea"/>
            </a:endParaRPr>
          </a:p>
          <a:p>
            <a:pPr marL="0" indent="0">
              <a:lnSpc>
                <a:spcPct val="150000"/>
              </a:lnSpc>
              <a:spcBef>
                <a:spcPts val="0"/>
              </a:spcBef>
              <a:buNone/>
            </a:pP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eaLnBrk="1" hangingPunct="1">
              <a:lnSpc>
                <a:spcPct val="150000"/>
              </a:lnSpc>
              <a:buClr>
                <a:srgbClr val="F50A64"/>
              </a:buClr>
              <a:buFont typeface="Wingdings" panose="05000000000000000000" pitchFamily="2" charset="2"/>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39750" y="412750"/>
            <a:ext cx="7623175" cy="429450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6</a:t>
            </a:r>
            <a:r>
              <a:rPr lang="zh-CN" altLang="en-US" sz="2200" dirty="0">
                <a:solidFill>
                  <a:schemeClr val="tx1"/>
                </a:solidFill>
                <a:sym typeface="+mn-ea"/>
              </a:rPr>
              <a:t>）总结</a:t>
            </a:r>
            <a:endParaRPr lang="en-US" altLang="zh-CN"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endParaRPr lang="zh-CN" altLang="en-US" sz="2200">
              <a:sym typeface="黑体" panose="02010609060101010101" charset="-122"/>
            </a:endParaRPr>
          </a:p>
          <a:p>
            <a:pPr marL="0" indent="0" eaLnBrk="1" hangingPunct="1">
              <a:lnSpc>
                <a:spcPct val="150000"/>
              </a:lnSpc>
              <a:buClr>
                <a:srgbClr val="F50A64"/>
              </a:buClr>
              <a:buFont typeface="Wingdings" panose="05000000000000000000" pitchFamily="2" charset="2"/>
              <a:buNone/>
            </a:pPr>
            <a:endParaRPr lang="zh-CN" altLang="en-US" sz="2200" dirty="0">
              <a:solidFill>
                <a:schemeClr val="tx1"/>
              </a:solidFill>
              <a:sym typeface="+mn-ea"/>
            </a:endParaRPr>
          </a:p>
        </p:txBody>
      </p:sp>
      <p:graphicFrame>
        <p:nvGraphicFramePr>
          <p:cNvPr id="2" name="表格 1"/>
          <p:cNvGraphicFramePr/>
          <p:nvPr/>
        </p:nvGraphicFramePr>
        <p:xfrm>
          <a:off x="746125" y="1121093"/>
          <a:ext cx="7416800" cy="5141278"/>
        </p:xfrm>
        <a:graphic>
          <a:graphicData uri="http://schemas.openxmlformats.org/drawingml/2006/table">
            <a:tbl>
              <a:tblPr/>
              <a:tblGrid>
                <a:gridCol w="2346325"/>
                <a:gridCol w="5070475"/>
              </a:tblGrid>
              <a:tr h="365760">
                <a:tc gridSpan="2">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lgn="ctr">
                        <a:buNone/>
                      </a:pPr>
                      <a:r>
                        <a:rPr lang="en-US" altLang="zh-CN" sz="1800" b="1" dirty="0">
                          <a:solidFill>
                            <a:srgbClr val="FFFFFF"/>
                          </a:solidFill>
                          <a:latin typeface="Calibri" panose="020F0502020204030204" pitchFamily="34" charset="0"/>
                        </a:rPr>
                        <a:t>3D Transform </a:t>
                      </a:r>
                      <a:r>
                        <a:rPr lang="zh-CN" altLang="en-US" sz="1800" b="1" dirty="0">
                          <a:solidFill>
                            <a:srgbClr val="FFFFFF"/>
                          </a:solidFill>
                          <a:latin typeface="Calibri" panose="020F0502020204030204" pitchFamily="34" charset="0"/>
                        </a:rPr>
                        <a:t>方法</a:t>
                      </a:r>
                      <a:endParaRPr lang="zh-CN" altLang="en-US" sz="1800" b="1" dirty="0">
                        <a:solidFill>
                          <a:srgbClr val="FFFFFF"/>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366713">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translate3d(x,y,z)</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转化。</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translateX(x)</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平移转换，仅使用用于 </a:t>
                      </a:r>
                      <a:r>
                        <a:rPr lang="en-US" altLang="zh-CN" sz="1800">
                          <a:solidFill>
                            <a:srgbClr val="000000"/>
                          </a:solidFill>
                          <a:latin typeface="Calibri" panose="020F0502020204030204" pitchFamily="34" charset="0"/>
                        </a:rPr>
                        <a:t>X </a:t>
                      </a:r>
                      <a:r>
                        <a:rPr lang="zh-CN" altLang="en-US" sz="1800">
                          <a:solidFill>
                            <a:srgbClr val="000000"/>
                          </a:solidFill>
                          <a:latin typeface="Calibri" panose="020F0502020204030204" pitchFamily="34" charset="0"/>
                        </a:rPr>
                        <a:t>轴的值。</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5125">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translateY(y)</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平移转换，仅使用用于 </a:t>
                      </a:r>
                      <a:r>
                        <a:rPr lang="en-US" altLang="zh-CN" sz="1800">
                          <a:solidFill>
                            <a:srgbClr val="000000"/>
                          </a:solidFill>
                          <a:latin typeface="Calibri" panose="020F0502020204030204" pitchFamily="34" charset="0"/>
                        </a:rPr>
                        <a:t>Y </a:t>
                      </a:r>
                      <a:r>
                        <a:rPr lang="zh-CN" altLang="en-US" sz="1800">
                          <a:solidFill>
                            <a:srgbClr val="000000"/>
                          </a:solidFill>
                          <a:latin typeface="Calibri" panose="020F0502020204030204" pitchFamily="34" charset="0"/>
                        </a:rPr>
                        <a:t>轴的值。</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translateZ(z)</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平移妆花，仅使用用于 </a:t>
                      </a:r>
                      <a:r>
                        <a:rPr lang="en-US" altLang="zh-CN" sz="1800">
                          <a:solidFill>
                            <a:srgbClr val="000000"/>
                          </a:solidFill>
                          <a:latin typeface="Calibri" panose="020F0502020204030204" pitchFamily="34" charset="0"/>
                        </a:rPr>
                        <a:t>Z </a:t>
                      </a:r>
                      <a:r>
                        <a:rPr lang="zh-CN" altLang="en-US" sz="1800">
                          <a:solidFill>
                            <a:srgbClr val="000000"/>
                          </a:solidFill>
                          <a:latin typeface="Calibri" panose="020F0502020204030204" pitchFamily="34" charset="0"/>
                        </a:rPr>
                        <a:t>轴的值。</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6712">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dirty="0">
                          <a:solidFill>
                            <a:srgbClr val="000000"/>
                          </a:solidFill>
                          <a:latin typeface="Calibri" panose="020F0502020204030204" pitchFamily="34" charset="0"/>
                        </a:rPr>
                        <a:t>scale3d(</a:t>
                      </a:r>
                      <a:r>
                        <a:rPr lang="en-US" altLang="zh-CN" sz="1800" dirty="0" err="1">
                          <a:solidFill>
                            <a:srgbClr val="000000"/>
                          </a:solidFill>
                          <a:latin typeface="Calibri" panose="020F0502020204030204" pitchFamily="34" charset="0"/>
                        </a:rPr>
                        <a:t>x,y,z</a:t>
                      </a:r>
                      <a:r>
                        <a:rPr lang="en-US" altLang="zh-CN" sz="1800" dirty="0">
                          <a:solidFill>
                            <a:srgbClr val="000000"/>
                          </a:solidFill>
                          <a:latin typeface="Calibri" panose="020F0502020204030204" pitchFamily="34" charset="0"/>
                        </a:rPr>
                        <a:t>)</a:t>
                      </a:r>
                      <a:endParaRPr lang="en-US" altLang="zh-CN" sz="1800" dirty="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缩放转换。</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scaleX(x)</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缩放转换，通过给定一个 </a:t>
                      </a:r>
                      <a:r>
                        <a:rPr lang="en-US" altLang="zh-CN" sz="1800">
                          <a:solidFill>
                            <a:srgbClr val="000000"/>
                          </a:solidFill>
                          <a:latin typeface="Calibri" panose="020F0502020204030204" pitchFamily="34" charset="0"/>
                        </a:rPr>
                        <a:t>X </a:t>
                      </a:r>
                      <a:r>
                        <a:rPr lang="zh-CN" altLang="en-US" sz="1800">
                          <a:solidFill>
                            <a:srgbClr val="000000"/>
                          </a:solidFill>
                          <a:latin typeface="Calibri" panose="020F0502020204030204" pitchFamily="34" charset="0"/>
                        </a:rPr>
                        <a:t>轴的值。</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5125">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scaleY(y)</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缩放转换，通过给定一个 </a:t>
                      </a:r>
                      <a:r>
                        <a:rPr lang="en-US" altLang="zh-CN" sz="1800">
                          <a:solidFill>
                            <a:srgbClr val="000000"/>
                          </a:solidFill>
                          <a:latin typeface="Calibri" panose="020F0502020204030204" pitchFamily="34" charset="0"/>
                        </a:rPr>
                        <a:t>Y </a:t>
                      </a:r>
                      <a:r>
                        <a:rPr lang="zh-CN" altLang="en-US" sz="1800">
                          <a:solidFill>
                            <a:srgbClr val="000000"/>
                          </a:solidFill>
                          <a:latin typeface="Calibri" panose="020F0502020204030204" pitchFamily="34" charset="0"/>
                        </a:rPr>
                        <a:t>轴的值。</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scaleZ(z)</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缩放转换，通过给定一个 </a:t>
                      </a:r>
                      <a:r>
                        <a:rPr lang="en-US" altLang="zh-CN" sz="1800">
                          <a:solidFill>
                            <a:srgbClr val="000000"/>
                          </a:solidFill>
                          <a:latin typeface="Calibri" panose="020F0502020204030204" pitchFamily="34" charset="0"/>
                        </a:rPr>
                        <a:t>Z </a:t>
                      </a:r>
                      <a:r>
                        <a:rPr lang="zh-CN" altLang="en-US" sz="1800">
                          <a:solidFill>
                            <a:srgbClr val="000000"/>
                          </a:solidFill>
                          <a:latin typeface="Calibri" panose="020F0502020204030204" pitchFamily="34" charset="0"/>
                        </a:rPr>
                        <a:t>轴的值。</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rotate3d(x,y,z,angle)</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旋转。</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5125">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rotateX(angle)</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定义沿 </a:t>
                      </a:r>
                      <a:r>
                        <a:rPr lang="en-US" altLang="zh-CN" sz="1800">
                          <a:solidFill>
                            <a:srgbClr val="000000"/>
                          </a:solidFill>
                          <a:latin typeface="Calibri" panose="020F0502020204030204" pitchFamily="34" charset="0"/>
                        </a:rPr>
                        <a:t>X </a:t>
                      </a:r>
                      <a:r>
                        <a:rPr lang="zh-CN" altLang="en-US" sz="1800">
                          <a:solidFill>
                            <a:srgbClr val="000000"/>
                          </a:solidFill>
                          <a:latin typeface="Calibri" panose="020F0502020204030204" pitchFamily="34" charset="0"/>
                        </a:rPr>
                        <a:t>轴的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旋转。</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rotateY(angle)</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定义沿 </a:t>
                      </a:r>
                      <a:r>
                        <a:rPr lang="en-US" altLang="zh-CN" sz="1800">
                          <a:solidFill>
                            <a:srgbClr val="000000"/>
                          </a:solidFill>
                          <a:latin typeface="Calibri" panose="020F0502020204030204" pitchFamily="34" charset="0"/>
                        </a:rPr>
                        <a:t>Y </a:t>
                      </a:r>
                      <a:r>
                        <a:rPr lang="zh-CN" altLang="en-US" sz="1800">
                          <a:solidFill>
                            <a:srgbClr val="000000"/>
                          </a:solidFill>
                          <a:latin typeface="Calibri" panose="020F0502020204030204" pitchFamily="34" charset="0"/>
                        </a:rPr>
                        <a:t>轴的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旋转。</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rotateZ(angle)</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定义沿 </a:t>
                      </a:r>
                      <a:r>
                        <a:rPr lang="en-US" altLang="zh-CN" sz="1800">
                          <a:solidFill>
                            <a:srgbClr val="000000"/>
                          </a:solidFill>
                          <a:latin typeface="Calibri" panose="020F0502020204030204" pitchFamily="34" charset="0"/>
                        </a:rPr>
                        <a:t>Z </a:t>
                      </a:r>
                      <a:r>
                        <a:rPr lang="zh-CN" altLang="en-US" sz="1800">
                          <a:solidFill>
                            <a:srgbClr val="000000"/>
                          </a:solidFill>
                          <a:latin typeface="Calibri" panose="020F0502020204030204" pitchFamily="34" charset="0"/>
                        </a:rPr>
                        <a:t>轴的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旋转。</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6713">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en-US" altLang="zh-CN" sz="1800">
                          <a:solidFill>
                            <a:srgbClr val="000000"/>
                          </a:solidFill>
                          <a:latin typeface="Calibri" panose="020F0502020204030204" pitchFamily="34" charset="0"/>
                        </a:rPr>
                        <a:t>perspective(n)</a:t>
                      </a:r>
                      <a:endParaRPr lang="en-US" altLang="zh-CN"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1630" lvl="0" indent="-341630" algn="l" defTabSz="0" eaLnBrk="0" fontAlgn="base" latinLnBrk="0" hangingPunct="0">
                        <a:spcBef>
                          <a:spcPct val="20000"/>
                        </a:spcBef>
                        <a:spcAft>
                          <a:spcPct val="0"/>
                        </a:spcAft>
                        <a:buFont typeface="Arial" panose="020B0604020202020204" pitchFamily="34" charset="0"/>
                        <a:buChar char="•"/>
                        <a:defRPr sz="2700" b="0" i="0" u="none" kern="1200" baseline="0">
                          <a:solidFill>
                            <a:schemeClr val="tx1"/>
                          </a:solidFill>
                          <a:latin typeface="Arial" panose="020B0604020202020204" pitchFamily="34" charset="0"/>
                          <a:ea typeface="宋体" panose="02010600030101010101" pitchFamily="2" charset="-122"/>
                          <a:sym typeface="宋体" panose="02010600030101010101" pitchFamily="2" charset="-122"/>
                        </a:defRPr>
                      </a:lvl1pPr>
                      <a:lvl2pPr marL="741680" lvl="1" indent="-284480" algn="l">
                        <a:defRPr sz="2400" kern="1200"/>
                      </a:lvl2pPr>
                      <a:lvl3pPr marL="1141730" lvl="2" indent="-227330" algn="l">
                        <a:defRPr sz="2000" kern="1200"/>
                      </a:lvl3pPr>
                      <a:lvl4pPr marL="1598930" lvl="3" indent="-227330" algn="l">
                        <a:defRPr sz="1800" kern="1200"/>
                      </a:lvl4pPr>
                      <a:lvl5pPr marL="2056130" lvl="4" indent="-227330" algn="l">
                        <a:defRPr sz="1800" kern="1200"/>
                      </a:lvl5pPr>
                    </a:lstStyle>
                    <a:p>
                      <a:pPr marL="0" lvl="0" indent="0">
                        <a:buNone/>
                      </a:pPr>
                      <a:r>
                        <a:rPr lang="zh-CN" altLang="en-US" sz="1800">
                          <a:solidFill>
                            <a:srgbClr val="000000"/>
                          </a:solidFill>
                          <a:latin typeface="Calibri" panose="020F0502020204030204" pitchFamily="34" charset="0"/>
                        </a:rPr>
                        <a:t>定义 </a:t>
                      </a:r>
                      <a:r>
                        <a:rPr lang="en-US" altLang="zh-CN" sz="1800">
                          <a:solidFill>
                            <a:srgbClr val="000000"/>
                          </a:solidFill>
                          <a:latin typeface="Calibri" panose="020F0502020204030204" pitchFamily="34" charset="0"/>
                        </a:rPr>
                        <a:t>3D </a:t>
                      </a:r>
                      <a:r>
                        <a:rPr lang="zh-CN" altLang="en-US" sz="1800">
                          <a:solidFill>
                            <a:srgbClr val="000000"/>
                          </a:solidFill>
                          <a:latin typeface="Calibri" panose="020F0502020204030204" pitchFamily="34" charset="0"/>
                        </a:rPr>
                        <a:t>转换元素的透视视图。</a:t>
                      </a:r>
                      <a:endParaRPr lang="zh-CN" altLang="en-US" sz="1800">
                        <a:solidFill>
                          <a:srgbClr val="000000"/>
                        </a:solidFill>
                        <a:latin typeface="Calibri" panose="020F050202020403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p="http://schemas.openxmlformats.org/presentationml/2006/main">
  <p:tag name="KSO_WM_BEAUTIFY_FLAG" val="#wm#"/>
  <p:tag name="KSO_WM_UNIT_TYPE" val="i"/>
  <p:tag name="KSO_WM_UNIT_ID" val="262*i*7"/>
  <p:tag name="KSO_WM_UNIT_TEMPLATE_CATEGORY" val="custom"/>
  <p:tag name="KSO_WM_UNIT_TEMPLATE_INDEX" val="9"/>
</p:tagLst>
</file>

<file path=ppt/tags/tag3.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1_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5071</Words>
  <Application>WPS 演示</Application>
  <PresentationFormat>全屏显示(4:3)</PresentationFormat>
  <Paragraphs>271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黑体</vt:lpstr>
      <vt:lpstr>Calibri</vt:lpstr>
      <vt:lpstr>微软雅黑</vt:lpstr>
      <vt:lpstr>Arial Unicode MS</vt:lpstr>
      <vt:lpstr>1_默认设计模板_2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建设</cp:lastModifiedBy>
  <cp:revision>4416</cp:revision>
  <dcterms:created xsi:type="dcterms:W3CDTF">2009-05-11T03:02:00Z</dcterms:created>
  <dcterms:modified xsi:type="dcterms:W3CDTF">2019-10-18T01:34:53Z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