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389" r:id="rId3"/>
    <p:sldId id="823" r:id="rId4"/>
    <p:sldId id="1003" r:id="rId5"/>
    <p:sldId id="1004" r:id="rId6"/>
    <p:sldId id="959" r:id="rId7"/>
    <p:sldId id="839" r:id="rId8"/>
    <p:sldId id="984" r:id="rId9"/>
    <p:sldId id="927" r:id="rId10"/>
    <p:sldId id="901" r:id="rId11"/>
    <p:sldId id="877" r:id="rId12"/>
    <p:sldId id="1005" r:id="rId13"/>
    <p:sldId id="942" r:id="rId14"/>
    <p:sldId id="1019" r:id="rId15"/>
    <p:sldId id="982" r:id="rId16"/>
    <p:sldId id="1020" r:id="rId17"/>
    <p:sldId id="1029" r:id="rId18"/>
    <p:sldId id="1030" r:id="rId19"/>
    <p:sldId id="1031" r:id="rId20"/>
    <p:sldId id="1032" r:id="rId21"/>
    <p:sldId id="1033" r:id="rId22"/>
    <p:sldId id="1034" r:id="rId23"/>
    <p:sldId id="1035" r:id="rId24"/>
    <p:sldId id="1038" r:id="rId25"/>
    <p:sldId id="1015" r:id="rId26"/>
    <p:sldId id="1017" r:id="rId27"/>
    <p:sldId id="1016" r:id="rId28"/>
    <p:sldId id="1018" r:id="rId29"/>
    <p:sldId id="1021" r:id="rId30"/>
    <p:sldId id="336" r:id="rId31"/>
  </p:sldIdLst>
  <p:sldSz cx="9144000" cy="6858000" type="screen4x3"/>
  <p:notesSz cx="7099300" cy="10234295"/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0000"/>
    <a:srgbClr val="FF682F"/>
    <a:srgbClr val="30313C"/>
    <a:srgbClr val="D729C2"/>
    <a:srgbClr val="126C12"/>
    <a:srgbClr val="FFFFFF"/>
    <a:srgbClr val="F0A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89"/>
    <p:restoredTop sz="87012"/>
  </p:normalViewPr>
  <p:slideViewPr>
    <p:cSldViewPr showGuides="1">
      <p:cViewPr varScale="1">
        <p:scale>
          <a:sx n="58" d="100"/>
          <a:sy n="58" d="100"/>
        </p:scale>
        <p:origin x="-744" y="-84"/>
      </p:cViewPr>
      <p:guideLst>
        <p:guide orient="horz" pos="2156"/>
        <p:guide pos="29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notesMaster" Target="notesMasters/notesMaster1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67174B-3AE5-4E38-9BA6-0378A47608A4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B0166E4-CC95-4F22-912F-5295820AB898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2959100"/>
            <a:ext cx="9153525" cy="1719263"/>
          </a:xfrm>
          <a:prstGeom prst="rect">
            <a:avLst/>
          </a:prstGeom>
          <a:solidFill>
            <a:srgbClr val="13C7AF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charset="-122"/>
              <a:cs typeface="+mn-cs"/>
            </a:endParaRPr>
          </a:p>
        </p:txBody>
      </p:sp>
      <p:sp>
        <p:nvSpPr>
          <p:cNvPr id="11" name="ksoSlideStyle" descr="#wm#_9_01_110_1111" hidden="1"/>
          <p:cNvSpPr>
            <a:spLocks noChangeArrowheads="1"/>
          </p:cNvSpPr>
          <p:nvPr/>
        </p:nvSpPr>
        <p:spPr bwMode="auto">
          <a:xfrm>
            <a:off x="0" y="0"/>
            <a:ext cx="12700" cy="12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charset="-122"/>
              <a:cs typeface="+mn-cs"/>
            </a:endParaRPr>
          </a:p>
        </p:txBody>
      </p:sp>
      <p:pic>
        <p:nvPicPr>
          <p:cNvPr id="2" name="Picture 4" descr="#wm#_9_01_110_1111_c_1_1095*129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25" y="1341438"/>
            <a:ext cx="3482975" cy="3943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777490" y="3185160"/>
            <a:ext cx="5909310" cy="758190"/>
          </a:xfrm>
        </p:spPr>
        <p:txBody>
          <a:bodyPr anchor="ctr"/>
          <a:lstStyle>
            <a:lvl1pPr algn="r">
              <a:defRPr sz="2700"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zh-CN" altLang="en-US" strike="noStrike" noProof="0" smtClean="0">
                <a:sym typeface="Arial" panose="020B0604020202020204" pitchFamily="34" charset="0"/>
              </a:rPr>
              <a:t>单击此处编辑母版标题样式</a:t>
            </a:r>
            <a:endParaRPr lang="zh-CN" strike="noStrike" noProof="0" dirty="0" smtClean="0">
              <a:sym typeface="Arial" panose="020B0604020202020204" pitchFamily="34" charset="0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774588" y="3944938"/>
            <a:ext cx="5917949" cy="611822"/>
          </a:xfrm>
        </p:spPr>
        <p:txBody>
          <a:bodyPr lIns="90170" tIns="46990" rIns="90170" bIns="46990" anchor="ctr">
            <a:normAutofit/>
          </a:bodyPr>
          <a:lstStyle>
            <a:lvl1pPr marL="0" indent="0" algn="r">
              <a:buNone/>
              <a:defRPr sz="1800"/>
            </a:lvl1pPr>
          </a:lstStyle>
          <a:p>
            <a:pPr lvl="0" fontAlgn="base"/>
            <a:r>
              <a:rPr lang="zh-CN" altLang="en-US" strike="noStrike" noProof="0" smtClean="0">
                <a:sym typeface="Arial" panose="020B0604020202020204" pitchFamily="34" charset="0"/>
              </a:rPr>
              <a:t>单击此处编辑母版副标题样式</a:t>
            </a:r>
            <a:endParaRPr lang="zh-CN" strike="noStrike" noProof="0" dirty="0" smtClean="0">
              <a:sym typeface="Arial" panose="020B0604020202020204" pitchFamily="34" charset="0"/>
            </a:endParaRPr>
          </a:p>
        </p:txBody>
      </p:sp>
      <p:sp>
        <p:nvSpPr>
          <p:cNvPr id="13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14" name="页脚占位符 2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5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457200" y="859536"/>
            <a:ext cx="8229600" cy="512851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52735"/>
            <a:ext cx="8229600" cy="762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73486"/>
            <a:ext cx="8229600" cy="4271739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1" descr="#wm#_9_09_*Z"/>
          <p:cNvSpPr>
            <a:spLocks noChangeArrowheads="1"/>
          </p:cNvSpPr>
          <p:nvPr/>
        </p:nvSpPr>
        <p:spPr bwMode="auto">
          <a:xfrm>
            <a:off x="1588" y="2651125"/>
            <a:ext cx="617538" cy="1022350"/>
          </a:xfrm>
          <a:prstGeom prst="rect">
            <a:avLst/>
          </a:prstGeom>
          <a:solidFill>
            <a:srgbClr val="13C7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500" b="0" i="0" u="none" strike="noStrike" kern="1200" cap="none" spc="0" normalizeH="0" baseline="0" noProof="0" smtClean="0">
              <a:ln>
                <a:noFill/>
              </a:ln>
              <a:solidFill>
                <a:srgbClr val="13C7AF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458039" y="3212976"/>
            <a:ext cx="6228762" cy="1188000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1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  <a:cs typeface="+mn-cs"/>
            </a:endParaRP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AECB1491-9CFC-4F6C-B180-48832B0D4B71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84337"/>
            <a:ext cx="8229600" cy="762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05088"/>
            <a:ext cx="4038600" cy="4248249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05088"/>
            <a:ext cx="4038600" cy="4248249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1268760"/>
            <a:ext cx="7886700" cy="997992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2257227"/>
            <a:ext cx="386873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3081140"/>
            <a:ext cx="3868737" cy="316408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2257227"/>
            <a:ext cx="38877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3081140"/>
            <a:ext cx="3887788" cy="316408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3" name="Group 5" descr="#wm#_9_34_*Z"/>
          <p:cNvGrpSpPr/>
          <p:nvPr/>
        </p:nvGrpSpPr>
        <p:grpSpPr>
          <a:xfrm>
            <a:off x="2700338" y="2300288"/>
            <a:ext cx="3924300" cy="1990725"/>
            <a:chOff x="-546" y="-202"/>
            <a:chExt cx="8241" cy="3134"/>
          </a:xfrm>
        </p:grpSpPr>
        <p:sp>
          <p:nvSpPr>
            <p:cNvPr id="11" name="Line 4" descr="#wm#_9_34_*Z"/>
            <p:cNvSpPr>
              <a:spLocks noChangeShapeType="1"/>
            </p:cNvSpPr>
            <p:nvPr>
              <p:custDataLst>
                <p:tags r:id="rId2"/>
              </p:custDataLst>
            </p:nvPr>
          </p:nvSpPr>
          <p:spPr bwMode="auto">
            <a:xfrm>
              <a:off x="891" y="1295"/>
              <a:ext cx="6804" cy="0"/>
            </a:xfrm>
            <a:prstGeom prst="line">
              <a:avLst/>
            </a:prstGeom>
            <a:noFill/>
            <a:ln w="9525" cmpd="sng">
              <a:solidFill>
                <a:srgbClr val="A86CBB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normAutofit fontScale="25000" lnSpcReduction="20000"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charset="-122"/>
                <a:cs typeface="+mn-cs"/>
              </a:endParaRPr>
            </a:p>
          </p:txBody>
        </p:sp>
        <p:sp>
          <p:nvSpPr>
            <p:cNvPr id="12" name="空心弧 14" descr="#wm#_9_34_*Z"/>
            <p:cNvSpPr/>
            <p:nvPr>
              <p:custDataLst>
                <p:tags r:id="rId3"/>
              </p:custDataLst>
            </p:nvPr>
          </p:nvSpPr>
          <p:spPr bwMode="auto">
            <a:xfrm rot="11040000">
              <a:off x="-546" y="-202"/>
              <a:ext cx="3130" cy="3134"/>
            </a:xfrm>
            <a:custGeom>
              <a:avLst/>
              <a:gdLst>
                <a:gd name="T0" fmla="*/ 112824 w 1629846"/>
                <a:gd name="T1" fmla="*/ 401212 h 1629846"/>
                <a:gd name="T2" fmla="*/ 930104 w 1629846"/>
                <a:gd name="T3" fmla="*/ 8181 h 1629846"/>
                <a:gd name="T4" fmla="*/ 1604743 w 1629846"/>
                <a:gd name="T5" fmla="*/ 614219 h 1629846"/>
                <a:gd name="T6" fmla="*/ 1301268 w 1629846"/>
                <a:gd name="T7" fmla="*/ 1468809 h 1629846"/>
                <a:gd name="T8" fmla="*/ 395502 w 1629846"/>
                <a:gd name="T9" fmla="*/ 1513627 h 1629846"/>
                <a:gd name="T10" fmla="*/ 395504 w 1629846"/>
                <a:gd name="T11" fmla="*/ 1513627 h 1629846"/>
                <a:gd name="T12" fmla="*/ 1301270 w 1629846"/>
                <a:gd name="T13" fmla="*/ 1468809 h 1629846"/>
                <a:gd name="T14" fmla="*/ 1604745 w 1629846"/>
                <a:gd name="T15" fmla="*/ 614219 h 1629846"/>
                <a:gd name="T16" fmla="*/ 930106 w 1629846"/>
                <a:gd name="T17" fmla="*/ 8181 h 1629846"/>
                <a:gd name="T18" fmla="*/ 112826 w 1629846"/>
                <a:gd name="T19" fmla="*/ 401212 h 1629846"/>
                <a:gd name="T20" fmla="*/ 112824 w 1629846"/>
                <a:gd name="T21" fmla="*/ 401212 h 1629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9846" h="1629846">
                  <a:moveTo>
                    <a:pt x="112824" y="401212"/>
                  </a:moveTo>
                  <a:cubicBezTo>
                    <a:pt x="280461" y="116719"/>
                    <a:pt x="603209" y="-38491"/>
                    <a:pt x="930104" y="8181"/>
                  </a:cubicBezTo>
                  <a:cubicBezTo>
                    <a:pt x="1256999" y="54853"/>
                    <a:pt x="1523417" y="294180"/>
                    <a:pt x="1604743" y="614219"/>
                  </a:cubicBezTo>
                  <a:cubicBezTo>
                    <a:pt x="1686069" y="934258"/>
                    <a:pt x="1566225" y="1271739"/>
                    <a:pt x="1301268" y="1468809"/>
                  </a:cubicBezTo>
                  <a:cubicBezTo>
                    <a:pt x="1036311" y="1665878"/>
                    <a:pt x="678620" y="1683577"/>
                    <a:pt x="395502" y="1513627"/>
                  </a:cubicBezTo>
                  <a:lnTo>
                    <a:pt x="395504" y="1513627"/>
                  </a:lnTo>
                  <a:cubicBezTo>
                    <a:pt x="678622" y="1683577"/>
                    <a:pt x="1036313" y="1665879"/>
                    <a:pt x="1301270" y="1468809"/>
                  </a:cubicBezTo>
                  <a:cubicBezTo>
                    <a:pt x="1566227" y="1271740"/>
                    <a:pt x="1686071" y="934258"/>
                    <a:pt x="1604745" y="614219"/>
                  </a:cubicBezTo>
                  <a:cubicBezTo>
                    <a:pt x="1523419" y="294180"/>
                    <a:pt x="1257001" y="54853"/>
                    <a:pt x="930106" y="8181"/>
                  </a:cubicBezTo>
                  <a:cubicBezTo>
                    <a:pt x="603211" y="-38491"/>
                    <a:pt x="280463" y="116719"/>
                    <a:pt x="112826" y="401212"/>
                  </a:cubicBezTo>
                  <a:lnTo>
                    <a:pt x="112824" y="401212"/>
                  </a:lnTo>
                  <a:close/>
                </a:path>
              </a:pathLst>
            </a:custGeom>
            <a:noFill/>
            <a:ln w="12700" cap="flat" cmpd="sng">
              <a:solidFill>
                <a:srgbClr val="13C7A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charset="-122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84470" y="2468880"/>
            <a:ext cx="3239929" cy="770520"/>
          </a:xfrm>
        </p:spPr>
        <p:txBody>
          <a:bodyPr anchor="b">
            <a:normAutofit/>
          </a:bodyPr>
          <a:lstStyle>
            <a:lvl1pPr algn="l">
              <a:defRPr sz="2400">
                <a:latin typeface="+mj-lt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384470" y="3279599"/>
            <a:ext cx="3239929" cy="591361"/>
          </a:xfrm>
        </p:spPr>
        <p:txBody>
          <a:bodyPr lIns="90170" tIns="46990" rIns="90170" bIns="46990">
            <a:normAutofit/>
          </a:bodyPr>
          <a:lstStyle>
            <a:lvl1pPr marL="0" indent="0" algn="l">
              <a:defRPr sz="1350">
                <a:latin typeface="+mn-ea"/>
                <a:ea typeface="+mn-ea"/>
              </a:defRPr>
            </a:lvl1pPr>
          </a:lstStyle>
          <a:p>
            <a:pPr lvl="0" fontAlgn="base"/>
            <a:r>
              <a:rPr lang="zh-CN" altLang="en-US" sz="1350" strike="noStrike" noProof="0" smtClean="0">
                <a:sym typeface="Arial" panose="020B0604020202020204" pitchFamily="34" charset="0"/>
              </a:rPr>
              <a:t>单击此处编辑母版副标题样式</a:t>
            </a:r>
            <a:endParaRPr lang="zh-CN" strike="noStrike" noProof="0" dirty="0" smtClean="0">
              <a:sym typeface="Arial" panose="020B0604020202020204" pitchFamily="34" charset="0"/>
            </a:endParaRPr>
          </a:p>
        </p:txBody>
      </p:sp>
      <p:sp>
        <p:nvSpPr>
          <p:cNvPr id="13" name="日期占位符 2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  <a:cs typeface="+mn-cs"/>
            </a:endParaRPr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91CBF179-07C6-4C19-8F48-820FA4129246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63200"/>
            <a:ext cx="7639800" cy="640800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821800" y="1583224"/>
            <a:ext cx="2503800" cy="500369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5800" y="1576800"/>
            <a:ext cx="4926330" cy="5010114"/>
          </a:xfrm>
        </p:spPr>
        <p:txBody>
          <a:bodyPr anchor="ctr"/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47857" y="1284339"/>
            <a:ext cx="1338943" cy="5002162"/>
          </a:xfrm>
        </p:spPr>
        <p:txBody>
          <a:bodyPr vert="eaVert" anchor="ctr"/>
          <a:lstStyle>
            <a:lvl1pPr algn="l"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84339"/>
            <a:ext cx="6743700" cy="500216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日期占位符 6"/>
          <p:cNvSpPr>
            <a:spLocks noGrp="1"/>
          </p:cNvSpPr>
          <p:nvPr>
            <p:ph type="dt" sz="half" idx="2"/>
          </p:nvPr>
        </p:nvSpPr>
        <p:spPr bwMode="auto">
          <a:xfrm>
            <a:off x="457200" y="6524625"/>
            <a:ext cx="2133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页脚占位符 7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524625"/>
            <a:ext cx="2895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" name="灯片编号占位符 8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524625"/>
            <a:ext cx="2133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/>
          </p:cNvSpPr>
          <p:nvPr>
            <p:ph type="body"/>
          </p:nvPr>
        </p:nvSpPr>
        <p:spPr>
          <a:xfrm>
            <a:off x="457200" y="2220913"/>
            <a:ext cx="8229600" cy="387191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1463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14630"/>
            <a:r>
              <a:rPr lang="zh-CN" altLang="en-US" dirty="0"/>
              <a:t>第二级</a:t>
            </a:r>
            <a:endParaRPr lang="zh-CN" altLang="en-US" dirty="0"/>
          </a:p>
          <a:p>
            <a:pPr lvl="2" indent="-214630"/>
            <a:r>
              <a:rPr lang="zh-CN" altLang="en-US" dirty="0"/>
              <a:t>第三级</a:t>
            </a:r>
            <a:endParaRPr lang="zh-CN" altLang="en-US" dirty="0"/>
          </a:p>
          <a:p>
            <a:pPr lvl="3" indent="-214630"/>
            <a:r>
              <a:rPr lang="zh-CN" altLang="en-US" dirty="0"/>
              <a:t>第四级</a:t>
            </a:r>
            <a:endParaRPr lang="zh-CN" altLang="en-US" dirty="0"/>
          </a:p>
          <a:p>
            <a:pPr lvl="4" indent="-21463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eaLnBrk="1" hangingPunct="1">
              <a:buFont typeface="Arial" panose="020B0604020202020204" pitchFamily="34" charset="0"/>
              <a:buNone/>
              <a:defRPr sz="1050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ctr" eaLnBrk="1" hangingPunct="1">
              <a:buFont typeface="Arial" panose="020B0604020202020204" pitchFamily="34" charset="0"/>
              <a:buNone/>
              <a:defRPr sz="1050" noProof="1"/>
            </a:lvl1pPr>
          </a:lstStyle>
          <a:p>
            <a:endParaRPr lang="zh-CN" altLang="en-US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r" eaLnBrk="1" hangingPunct="1">
              <a:buFont typeface="Arial" panose="020B0604020202020204" pitchFamily="34" charset="0"/>
              <a:buNone/>
              <a:defRPr sz="1000" noProof="1">
                <a:ea typeface="宋体" panose="02010600030101010101" pitchFamily="2" charset="-122"/>
                <a:cs typeface="黑体" panose="02010609060101010101" charset="-122"/>
              </a:defRPr>
            </a:lvl1pPr>
          </a:lstStyle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  <p:sp>
        <p:nvSpPr>
          <p:cNvPr id="1030" name="ksoSlideStyle" descr="#wm#_9_02_342_022" hidden="1"/>
          <p:cNvSpPr>
            <a:spLocks noChangeArrowheads="1"/>
          </p:cNvSpPr>
          <p:nvPr/>
        </p:nvSpPr>
        <p:spPr bwMode="auto">
          <a:xfrm>
            <a:off x="0" y="0"/>
            <a:ext cx="12700" cy="12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charset="-122"/>
              <a:cs typeface="+mn-cs"/>
            </a:endParaRPr>
          </a:p>
        </p:txBody>
      </p:sp>
      <p:sp>
        <p:nvSpPr>
          <p:cNvPr id="1031" name="AutoShape 7"/>
          <p:cNvSpPr>
            <a:spLocks noChangeArrowheads="1"/>
          </p:cNvSpPr>
          <p:nvPr/>
        </p:nvSpPr>
        <p:spPr bwMode="auto">
          <a:xfrm flipV="1">
            <a:off x="0" y="0"/>
            <a:ext cx="9109075" cy="757238"/>
          </a:xfrm>
          <a:prstGeom prst="rtTriangle">
            <a:avLst/>
          </a:prstGeom>
          <a:solidFill>
            <a:srgbClr val="A86CBB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charset="-122"/>
              <a:cs typeface="+mn-cs"/>
            </a:endParaRPr>
          </a:p>
        </p:txBody>
      </p:sp>
      <p:sp>
        <p:nvSpPr>
          <p:cNvPr id="1032" name="AutoShape 8"/>
          <p:cNvSpPr>
            <a:spLocks noChangeArrowheads="1"/>
          </p:cNvSpPr>
          <p:nvPr/>
        </p:nvSpPr>
        <p:spPr bwMode="auto">
          <a:xfrm flipH="1" flipV="1">
            <a:off x="3371850" y="4763"/>
            <a:ext cx="5773738" cy="1328738"/>
          </a:xfrm>
          <a:prstGeom prst="rtTriangle">
            <a:avLst/>
          </a:prstGeom>
          <a:solidFill>
            <a:srgbClr val="13C7AF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charset="-122"/>
              <a:cs typeface="+mn-cs"/>
            </a:endParaRPr>
          </a:p>
        </p:txBody>
      </p:sp>
      <p:sp>
        <p:nvSpPr>
          <p:cNvPr id="1033" name="Rectangle 2"/>
          <p:cNvSpPr>
            <a:spLocks noGrp="1"/>
          </p:cNvSpPr>
          <p:nvPr>
            <p:ph type="title"/>
          </p:nvPr>
        </p:nvSpPr>
        <p:spPr>
          <a:xfrm>
            <a:off x="457200" y="1263650"/>
            <a:ext cx="8229600" cy="762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 kern="1200">
          <a:solidFill>
            <a:schemeClr val="tx1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>
          <a:solidFill>
            <a:schemeClr val="tx1"/>
          </a:solidFill>
          <a:latin typeface="Arial" panose="020B0604020202020204" pitchFamily="34" charset="0"/>
          <a:ea typeface="黑体" panose="02010609060101010101" charset="-122"/>
          <a:sym typeface="Arial" panose="020B0604020202020204" pitchFamily="34" charset="0"/>
        </a:defRPr>
      </a:lvl2pPr>
      <a:lvl3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>
          <a:solidFill>
            <a:schemeClr val="tx1"/>
          </a:solidFill>
          <a:latin typeface="Arial" panose="020B0604020202020204" pitchFamily="34" charset="0"/>
          <a:ea typeface="黑体" panose="02010609060101010101" charset="-122"/>
          <a:sym typeface="Arial" panose="020B0604020202020204" pitchFamily="34" charset="0"/>
        </a:defRPr>
      </a:lvl3pPr>
      <a:lvl4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>
          <a:solidFill>
            <a:schemeClr val="tx1"/>
          </a:solidFill>
          <a:latin typeface="Arial" panose="020B0604020202020204" pitchFamily="34" charset="0"/>
          <a:ea typeface="黑体" panose="02010609060101010101" charset="-122"/>
          <a:sym typeface="Arial" panose="020B0604020202020204" pitchFamily="34" charset="0"/>
        </a:defRPr>
      </a:lvl4pPr>
      <a:lvl5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>
          <a:solidFill>
            <a:schemeClr val="tx1"/>
          </a:solidFill>
          <a:latin typeface="Arial" panose="020B0604020202020204" pitchFamily="34" charset="0"/>
          <a:ea typeface="黑体" panose="02010609060101010101" charset="-122"/>
          <a:sym typeface="Arial" panose="020B0604020202020204" pitchFamily="34" charset="0"/>
        </a:defRPr>
      </a:lvl5pPr>
      <a:lvl6pPr marL="4572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charset="-122"/>
          <a:sym typeface="Arial" panose="020B0604020202020204" pitchFamily="34" charset="0"/>
        </a:defRPr>
      </a:lvl6pPr>
      <a:lvl7pPr marL="9144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charset="-122"/>
          <a:sym typeface="Arial" panose="020B0604020202020204" pitchFamily="34" charset="0"/>
        </a:defRPr>
      </a:lvl7pPr>
      <a:lvl8pPr marL="13716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charset="-122"/>
          <a:sym typeface="Arial" panose="020B0604020202020204" pitchFamily="34" charset="0"/>
        </a:defRPr>
      </a:lvl8pPr>
      <a:lvl9pPr marL="18288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charset="-122"/>
          <a:sym typeface="Arial" panose="020B0604020202020204" pitchFamily="34" charset="0"/>
        </a:defRPr>
      </a:lvl9pPr>
    </p:titleStyle>
    <p:bodyStyle>
      <a:lvl1pPr marL="2146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5575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9004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2433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15862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18859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https://www.baidu.com/s?wd=%E7%BD%97%E9%A9%AC%E6%95%B0%E5%AD%97&amp;tn=44039180_cpr&amp;fenlei=mv6quAkxTZn0IZRqIHckPjm4nH00T1YvPW61PvDvnjNhnvnzmHTd0ZwV5Hcvrjm3rH6sPfKWUMw85HfYnjn4nH6sgvPsT6K1TL0qnfK1TL0z5HD0IgF_5y9YIZ0lQzqlpA-bmyt8mh7GuZR8mvqVQL7dugPYpyq8Q1DLPWmdrHnsnWcYPjbvn1nLrj0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	</a:t>
            </a:r>
            <a:r>
              <a:rPr lang="en-US" altLang="zh-CN" sz="4400"/>
              <a:t>H5</a:t>
            </a:r>
            <a:r>
              <a:rPr lang="zh-CN" altLang="en-US" sz="4400"/>
              <a:t>移动开发</a:t>
            </a:r>
            <a:endParaRPr lang="zh-CN" altLang="en-US" sz="4400"/>
          </a:p>
        </p:txBody>
      </p:sp>
      <p:sp>
        <p:nvSpPr>
          <p:cNvPr id="3" name="副标题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/>
              <a:t>HTML5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/>
        </p:nvSpPr>
        <p:spPr>
          <a:xfrm>
            <a:off x="440055" y="811530"/>
            <a:ext cx="8557260" cy="52343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 smtClean="0">
                <a:sym typeface="+mn-ea"/>
              </a:rPr>
              <a:t>⑤</a:t>
            </a:r>
            <a:r>
              <a:rPr lang="zh-CN" altLang="en-US" sz="2200" dirty="0" smtClean="0">
                <a:sym typeface="微软雅黑" panose="020B0503020204020204" charset="-122"/>
              </a:rPr>
              <a:t>&lt;address&gt;&lt;/address&gt;</a:t>
            </a:r>
            <a:endParaRPr lang="zh-CN" altLang="en-US" sz="2200" dirty="0" smtClean="0">
              <a:sym typeface="微软雅黑" panose="020B0503020204020204" charset="-122"/>
            </a:endParaRPr>
          </a:p>
          <a:p>
            <a:pPr marL="0" lvl="1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 smtClean="0">
                <a:sym typeface="微软雅黑" panose="020B0503020204020204" charset="-122"/>
              </a:rPr>
              <a:t>    定义文章或页面作者的详细联系信息</a:t>
            </a:r>
            <a:endParaRPr lang="zh-CN" altLang="en-US" sz="2200" kern="1200" dirty="0" smtClean="0">
              <a:sym typeface="微软雅黑" panose="020B0503020204020204" charset="-122"/>
            </a:endParaRPr>
          </a:p>
          <a:p>
            <a:pPr marL="0" lvl="1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 smtClean="0">
                <a:sym typeface="微软雅黑" panose="020B0503020204020204" charset="-122"/>
              </a:rPr>
              <a:t>⑥&lt;mark&gt;&lt;/mark&gt;</a:t>
            </a:r>
            <a:endParaRPr lang="zh-CN" altLang="en-US" sz="2200" dirty="0" smtClean="0">
              <a:sym typeface="微软雅黑" panose="020B0503020204020204" charset="-122"/>
            </a:endParaRPr>
          </a:p>
          <a:p>
            <a:pPr marL="0" lvl="1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 smtClean="0">
                <a:sym typeface="微软雅黑" panose="020B0503020204020204" charset="-122"/>
              </a:rPr>
              <a:t>    </a:t>
            </a:r>
            <a:r>
              <a:rPr lang="zh-CN" altLang="en-US" sz="2200" dirty="0" smtClean="0">
                <a:sym typeface="+mn-ea"/>
              </a:rPr>
              <a:t>高亮显示文字，一个比较典型的应用就是在搜索结果中向用户高亮显示搜索关键词</a:t>
            </a:r>
            <a:endParaRPr lang="zh-CN" altLang="en-US" sz="2200" dirty="0" smtClean="0">
              <a:sym typeface="微软雅黑" panose="020B0503020204020204" charset="-122"/>
            </a:endParaRPr>
          </a:p>
          <a:p>
            <a:pPr marL="0" lvl="1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 smtClean="0">
                <a:sym typeface="微软雅黑" panose="020B0503020204020204" charset="-122"/>
              </a:rPr>
              <a:t>⑦&lt;progress&gt;&lt;progress&gt;</a:t>
            </a:r>
            <a:endParaRPr lang="zh-CN" altLang="en-US" sz="2200" dirty="0" smtClean="0">
              <a:sym typeface="微软雅黑" panose="020B0503020204020204" charset="-122"/>
            </a:endParaRPr>
          </a:p>
          <a:p>
            <a:pPr marL="0" lvl="1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 smtClean="0">
                <a:sym typeface="微软雅黑" panose="020B0503020204020204" charset="-122"/>
              </a:rPr>
              <a:t>    定义进度条</a:t>
            </a:r>
            <a:endParaRPr lang="zh-CN" altLang="en-US" sz="2200" dirty="0" smtClean="0">
              <a:sym typeface="微软雅黑" panose="020B0503020204020204" charset="-122"/>
            </a:endParaRPr>
          </a:p>
          <a:p>
            <a:pPr marL="0" lvl="1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 smtClean="0">
                <a:sym typeface="微软雅黑" panose="020B0503020204020204" charset="-122"/>
              </a:rPr>
              <a:t>    &lt;progress max="100" value="76"&gt;</a:t>
            </a:r>
            <a:endParaRPr lang="zh-CN" altLang="en-US" sz="2200" kern="1200" dirty="0" smtClean="0">
              <a:sym typeface="微软雅黑" panose="020B0503020204020204" charset="-122"/>
            </a:endParaRPr>
          </a:p>
          <a:p>
            <a:pPr marL="0" lvl="1" algn="l" defTabSz="91440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 smtClean="0">
                <a:sym typeface="微软雅黑" panose="020B0503020204020204" charset="-122"/>
              </a:rPr>
              <a:t>    	&lt;span&gt;76&lt;/span&gt;%</a:t>
            </a:r>
            <a:endParaRPr lang="zh-CN" altLang="en-US" sz="2200" dirty="0" smtClean="0">
              <a:sym typeface="微软雅黑" panose="020B0503020204020204" charset="-122"/>
            </a:endParaRPr>
          </a:p>
          <a:p>
            <a:pPr marL="0" lvl="1" algn="l" defTabSz="91440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 smtClean="0">
                <a:sym typeface="微软雅黑" panose="020B0503020204020204" charset="-122"/>
              </a:rPr>
              <a:t>    &lt;/progress&gt;</a:t>
            </a:r>
            <a:endParaRPr lang="zh-CN" altLang="en-US" sz="22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0" lvl="1" algn="l" eaLnBrk="0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ym typeface="+mn-ea"/>
              </a:rPr>
              <a:t>	</a:t>
            </a:r>
            <a:endParaRPr lang="zh-CN" altLang="en-US" sz="2200" dirty="0"/>
          </a:p>
          <a:p>
            <a:pPr marL="0" lvl="1" algn="l" eaLnBrk="0" hangingPunc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 dirty="0"/>
          </a:p>
          <a:p>
            <a:pPr marL="0" lvl="1" algn="l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 dirty="0">
              <a:sym typeface="黑体" panose="02010609060101010101" charset="-122"/>
            </a:endParaRPr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 dirty="0">
              <a:sym typeface="黑体" panose="02010609060101010101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 strike="noStrike" noProof="1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 strike="noStrike" noProof="1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sym typeface="黑体" panose="02010609060101010101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    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/>
        </p:nvSpPr>
        <p:spPr>
          <a:xfrm>
            <a:off x="501015" y="854710"/>
            <a:ext cx="8251825" cy="51733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 smtClean="0">
                <a:solidFill>
                  <a:schemeClr val="tx1"/>
                </a:solidFill>
              </a:rPr>
              <a:t>⑧&lt;</a:t>
            </a:r>
            <a:r>
              <a:rPr lang="zh-CN" altLang="en-US" sz="2200" dirty="0" smtClean="0">
                <a:sym typeface="+mn-ea"/>
              </a:rPr>
              <a:t>output&gt;&lt;/output&gt;  </a:t>
            </a:r>
            <a:endParaRPr lang="zh-CN" altLang="en-US" sz="2200" dirty="0" smtClean="0">
              <a:sym typeface="+mn-ea"/>
            </a:endParaRPr>
          </a:p>
          <a:p>
            <a:pPr marL="0" lvl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 smtClean="0">
                <a:sym typeface="+mn-ea"/>
              </a:rPr>
              <a:t>   表示不同类型的输出，比如脚本的输出应用到几乎所有 HTML 元素，但最常用在 form 元素中</a:t>
            </a:r>
            <a:endParaRPr lang="zh-CN" altLang="en-US" sz="2200" dirty="0" smtClean="0">
              <a:sym typeface="+mn-ea"/>
            </a:endParaRPr>
          </a:p>
          <a:p>
            <a:pPr marL="0" lvl="1" algn="l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 dirty="0" smtClean="0">
              <a:solidFill>
                <a:schemeClr val="tx1"/>
              </a:solidFill>
              <a:sym typeface="+mn-ea"/>
            </a:endParaRPr>
          </a:p>
          <a:p>
            <a:pPr marL="0" lvl="1" algn="l" eaLnBrk="0" hangingPunc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 dirty="0" smtClean="0">
              <a:sym typeface="+mn-ea"/>
            </a:endParaRPr>
          </a:p>
          <a:p>
            <a:pPr marL="0" lvl="1" algn="l" eaLnBrk="0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 smtClean="0">
                <a:sym typeface="+mn-ea"/>
              </a:rPr>
              <a:t>	</a:t>
            </a:r>
            <a:endParaRPr lang="zh-CN" altLang="en-US" sz="2200" dirty="0" smtClean="0"/>
          </a:p>
          <a:p>
            <a:pPr marL="0" lvl="1" algn="l" eaLnBrk="0" hangingPunc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200">
              <a:sym typeface="黑体" panose="02010609060101010101" charset="-122"/>
            </a:endParaRPr>
          </a:p>
          <a:p>
            <a:pPr marL="0" lvl="1" algn="l" eaLnBrk="0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 smtClean="0">
                <a:sym typeface="黑体" panose="02010609060101010101" charset="-122"/>
              </a:rPr>
              <a:t>说明：</a:t>
            </a:r>
            <a:endParaRPr lang="zh-CN" altLang="en-US" sz="2200" dirty="0" smtClean="0">
              <a:sym typeface="黑体" panose="02010609060101010101" charset="-122"/>
            </a:endParaRPr>
          </a:p>
          <a:p>
            <a:pPr marL="0" lvl="1" algn="l" eaLnBrk="0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 smtClean="0">
                <a:sym typeface="黑体" panose="02010609060101010101" charset="-122"/>
              </a:rPr>
              <a:t>       所有主流浏览器都不支持 form 属性。</a:t>
            </a:r>
            <a:endParaRPr lang="zh-CN" altLang="en-US" sz="2200" dirty="0" smtClean="0">
              <a:sym typeface="黑体" panose="02010609060101010101" charset="-122"/>
            </a:endParaRPr>
          </a:p>
          <a:p>
            <a:pPr marL="0" lvl="1" algn="l" eaLnBrk="0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 smtClean="0">
                <a:sym typeface="黑体" panose="02010609060101010101" charset="-122"/>
              </a:rPr>
              <a:t>       可以由HTML 表单内的事件触发</a:t>
            </a:r>
            <a:endParaRPr lang="zh-CN" altLang="en-US" sz="2200">
              <a:sym typeface="黑体" panose="02010609060101010101" charset="-122"/>
            </a:endParaRPr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>
              <a:sym typeface="黑体" panose="02010609060101010101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 strike="noStrike" noProof="1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 strike="noStrike" noProof="1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>
              <a:sym typeface="黑体" panose="02010609060101010101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    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687070" y="2583180"/>
          <a:ext cx="7770495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0285"/>
                <a:gridCol w="1978025"/>
                <a:gridCol w="4782185"/>
              </a:tblGrid>
              <a:tr h="3962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dirty="0">
                          <a:latin typeface="+mj-lt"/>
                        </a:rPr>
                        <a:t>属性</a:t>
                      </a:r>
                      <a:endParaRPr lang="zh-CN" alt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>
                          <a:latin typeface="+mj-lt"/>
                        </a:rPr>
                        <a:t>值</a:t>
                      </a:r>
                      <a:endParaRPr lang="zh-CN" altLang="en-US" sz="20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>
                          <a:latin typeface="+mj-lt"/>
                        </a:rPr>
                        <a:t>描述</a:t>
                      </a:r>
                      <a:endParaRPr lang="zh-CN" altLang="en-US" sz="2000">
                        <a:latin typeface="+mj-lt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latin typeface="+mj-lt"/>
                        </a:rPr>
                        <a:t>for</a:t>
                      </a:r>
                      <a:endParaRPr lang="en-US" altLang="zh-CN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latin typeface="+mj-lt"/>
                        </a:rPr>
                        <a:t>element-id</a:t>
                      </a:r>
                      <a:endParaRPr lang="en-US" altLang="zh-CN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>
                          <a:latin typeface="+mj-lt"/>
                        </a:rPr>
                        <a:t>定义输出域相关的一个或多个元素</a:t>
                      </a:r>
                      <a:endParaRPr lang="zh-CN" altLang="en-US" sz="2000">
                        <a:latin typeface="+mj-lt"/>
                      </a:endParaRP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>
                          <a:latin typeface="+mj-lt"/>
                        </a:rPr>
                        <a:t>form</a:t>
                      </a:r>
                      <a:endParaRPr lang="en-US" altLang="zh-CN" sz="20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>
                          <a:latin typeface="+mj-lt"/>
                        </a:rPr>
                        <a:t>form-id</a:t>
                      </a:r>
                      <a:endParaRPr lang="en-US" altLang="zh-CN" sz="20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>
                          <a:latin typeface="+mj-lt"/>
                        </a:rPr>
                        <a:t>定义输入字段所属的一个或多个表单</a:t>
                      </a:r>
                      <a:endParaRPr lang="zh-CN" altLang="en-US" sz="2000">
                        <a:latin typeface="+mj-lt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>
                          <a:latin typeface="+mj-lt"/>
                        </a:rPr>
                        <a:t>name</a:t>
                      </a:r>
                      <a:endParaRPr lang="zh-CN" altLang="en-US" sz="20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>
                          <a:latin typeface="+mj-lt"/>
                        </a:rPr>
                        <a:t>name值</a:t>
                      </a:r>
                      <a:endParaRPr lang="zh-CN" altLang="en-US" sz="20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>
                          <a:latin typeface="+mj-lt"/>
                        </a:rPr>
                        <a:t>定义对象的唯一名称。（表单提交时使用）</a:t>
                      </a:r>
                      <a:endParaRPr lang="zh-CN" altLang="en-US" sz="200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/>
        </p:nvSpPr>
        <p:spPr>
          <a:xfrm>
            <a:off x="532130" y="646430"/>
            <a:ext cx="8294370" cy="45059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400" dirty="0">
              <a:solidFill>
                <a:schemeClr val="tx1"/>
              </a:solidFill>
              <a:sym typeface="+mn-ea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694055" y="899160"/>
          <a:ext cx="7970520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225"/>
                <a:gridCol w="1018540"/>
                <a:gridCol w="4897755"/>
              </a:tblGrid>
              <a:tr h="3962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dirty="0"/>
                        <a:t>属性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值</a:t>
                      </a: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描述</a:t>
                      </a:r>
                      <a:endParaRPr lang="zh-CN" altLang="en-US" sz="200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onblur</a:t>
                      </a: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/>
                        <a:t>script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元素失去焦点时运行的脚本。</a:t>
                      </a:r>
                      <a:endParaRPr lang="zh-CN" altLang="en-US" sz="200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onchan</a:t>
                      </a:r>
                      <a:r>
                        <a:rPr lang="en-US" altLang="zh-CN" sz="2000"/>
                        <a:t>ge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>
                          <a:sym typeface="+mn-ea"/>
                        </a:rPr>
                        <a:t>script</a:t>
                      </a:r>
                      <a:endParaRPr lang="en-US" altLang="zh-CN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在元素值被改变时运行的脚本。</a:t>
                      </a:r>
                      <a:endParaRPr lang="zh-CN" altLang="en-US" sz="200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oncontextmenu</a:t>
                      </a: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>
                          <a:sym typeface="+mn-ea"/>
                        </a:rPr>
                        <a:t>script</a:t>
                      </a:r>
                      <a:endParaRPr lang="en-US" altLang="zh-CN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当上下文菜单被触发时运行的脚本。</a:t>
                      </a:r>
                      <a:endParaRPr lang="zh-CN" altLang="en-US" sz="200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onfocus</a:t>
                      </a: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>
                          <a:sym typeface="+mn-ea"/>
                        </a:rPr>
                        <a:t>script</a:t>
                      </a:r>
                      <a:endParaRPr lang="en-US" altLang="zh-CN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dirty="0"/>
                        <a:t>当元</a:t>
                      </a:r>
                      <a:r>
                        <a:rPr lang="zh-CN" altLang="en-US" sz="2000" dirty="0" smtClean="0"/>
                        <a:t>素获取焦</a:t>
                      </a:r>
                      <a:r>
                        <a:rPr lang="zh-CN" altLang="en-US" sz="2000" dirty="0"/>
                        <a:t>点时运行的脚本。</a:t>
                      </a:r>
                      <a:endParaRPr lang="zh-CN" altLang="en-US" sz="20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onformchange</a:t>
                      </a: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>
                          <a:sym typeface="+mn-ea"/>
                        </a:rPr>
                        <a:t>script</a:t>
                      </a:r>
                      <a:endParaRPr lang="en-US" altLang="zh-CN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在表单改变时运行的脚本。</a:t>
                      </a:r>
                      <a:endParaRPr lang="zh-CN" altLang="en-US" sz="200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onforminput</a:t>
                      </a: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>
                          <a:sym typeface="+mn-ea"/>
                        </a:rPr>
                        <a:t>script</a:t>
                      </a:r>
                      <a:endParaRPr lang="en-US" altLang="zh-CN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当表单获得用户输入时运行的脚本。</a:t>
                      </a:r>
                      <a:endParaRPr lang="zh-CN" altLang="en-US" sz="200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oninput</a:t>
                      </a: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>
                          <a:sym typeface="+mn-ea"/>
                        </a:rPr>
                        <a:t>script</a:t>
                      </a:r>
                      <a:endParaRPr lang="en-US" altLang="zh-CN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当元素获得用户输入时运行的脚本。</a:t>
                      </a:r>
                      <a:endParaRPr lang="zh-CN" altLang="en-US" sz="200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oninvalid</a:t>
                      </a: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>
                          <a:sym typeface="+mn-ea"/>
                        </a:rPr>
                        <a:t>script</a:t>
                      </a:r>
                      <a:endParaRPr lang="en-US" altLang="zh-CN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当元素无效时运行的脚本。</a:t>
                      </a:r>
                      <a:endParaRPr lang="zh-CN" altLang="en-US" sz="200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onreset</a:t>
                      </a: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>
                          <a:sym typeface="+mn-ea"/>
                        </a:rPr>
                        <a:t>script</a:t>
                      </a:r>
                      <a:endParaRPr lang="en-US" altLang="zh-CN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当表单中的重置按钮被点击时触发。HTML5 中不支持。</a:t>
                      </a:r>
                      <a:endParaRPr lang="zh-CN" altLang="en-US" sz="200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onselect</a:t>
                      </a: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>
                          <a:sym typeface="+mn-ea"/>
                        </a:rPr>
                        <a:t>script</a:t>
                      </a:r>
                      <a:endParaRPr lang="en-US" altLang="zh-CN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在元素中文本被选中后触发。</a:t>
                      </a:r>
                      <a:endParaRPr lang="zh-CN" altLang="en-US" sz="200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onsubmit</a:t>
                      </a: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>
                          <a:sym typeface="+mn-ea"/>
                        </a:rPr>
                        <a:t>script</a:t>
                      </a:r>
                      <a:endParaRPr lang="en-US" altLang="zh-CN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在提交表单时触发。</a:t>
                      </a:r>
                      <a:endParaRPr lang="zh-CN" altLang="en-US" sz="20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内容占位符 2"/>
          <p:cNvSpPr>
            <a:spLocks noGrp="1"/>
          </p:cNvSpPr>
          <p:nvPr/>
        </p:nvSpPr>
        <p:spPr>
          <a:xfrm>
            <a:off x="457200" y="876300"/>
            <a:ext cx="8229600" cy="305943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214630" indent="-214630" algn="just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557530" indent="-214630" algn="just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900430" indent="-214630" algn="just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3pPr>
            <a:lvl4pPr marL="1243330" indent="-214630" algn="just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4pPr>
            <a:lvl5pPr marL="1586230" indent="-214630" algn="just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5pPr>
            <a:lvl6pPr marL="18859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-28575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200" dirty="0" smtClean="0">
                <a:sym typeface="黑体" panose="02010609060101010101" charset="-122"/>
              </a:rPr>
              <a:t>例如：</a:t>
            </a:r>
            <a:endParaRPr lang="zh-CN" altLang="en-US" sz="2200" dirty="0" smtClean="0">
              <a:sym typeface="黑体" panose="02010609060101010101" charset="-122"/>
            </a:endParaRPr>
          </a:p>
          <a:p>
            <a:pPr marL="0" lvl="1" indent="-28575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200" dirty="0" smtClean="0">
                <a:sym typeface="黑体" panose="02010609060101010101" charset="-122"/>
              </a:rPr>
              <a:t>    </a:t>
            </a:r>
            <a:r>
              <a:rPr lang="en-US" altLang="zh-CN" sz="2200" dirty="0" smtClean="0">
                <a:sym typeface="黑体" panose="02010609060101010101" charset="-122"/>
              </a:rPr>
              <a:t>&lt;</a:t>
            </a:r>
            <a:r>
              <a:rPr lang="zh-CN" altLang="en-US" sz="2200" dirty="0" smtClean="0">
                <a:sym typeface="黑体" panose="02010609060101010101" charset="-122"/>
              </a:rPr>
              <a:t>form oninput="x.value=parseInt(a.value)+parseInt(b.value)"&gt;</a:t>
            </a:r>
            <a:endParaRPr lang="zh-CN" altLang="en-US" sz="2200" dirty="0" smtClean="0">
              <a:sym typeface="黑体" panose="02010609060101010101" charset="-122"/>
            </a:endParaRPr>
          </a:p>
          <a:p>
            <a:pPr marL="0" lvl="1" indent="-28575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200" dirty="0" smtClean="0">
                <a:sym typeface="黑体" panose="02010609060101010101" charset="-122"/>
              </a:rPr>
              <a:t>	&lt;input type="text" id="a" value="50"&gt;</a:t>
            </a:r>
            <a:endParaRPr lang="zh-CN" altLang="en-US" sz="2200" dirty="0" smtClean="0">
              <a:sym typeface="黑体" panose="02010609060101010101" charset="-122"/>
            </a:endParaRPr>
          </a:p>
          <a:p>
            <a:pPr marL="0" lvl="1" indent="-28575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200" dirty="0" smtClean="0">
                <a:sym typeface="黑体" panose="02010609060101010101" charset="-122"/>
              </a:rPr>
              <a:t>	+&lt;input type="text" id="b" value="50"&gt;</a:t>
            </a:r>
            <a:endParaRPr lang="zh-CN" altLang="en-US" sz="2200" dirty="0" smtClean="0">
              <a:sym typeface="黑体" panose="02010609060101010101" charset="-122"/>
            </a:endParaRPr>
          </a:p>
          <a:p>
            <a:pPr marL="0" lvl="1" indent="-28575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200" dirty="0" smtClean="0">
                <a:sym typeface="黑体" panose="02010609060101010101" charset="-122"/>
              </a:rPr>
              <a:t>	=&lt;output name="x" for="a b"&gt;&lt;/output&gt;</a:t>
            </a:r>
            <a:endParaRPr lang="zh-CN" altLang="en-US" sz="2200" dirty="0" smtClean="0">
              <a:sym typeface="黑体" panose="02010609060101010101" charset="-122"/>
            </a:endParaRPr>
          </a:p>
          <a:p>
            <a:pPr marL="0" lvl="1" indent="-28575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200" dirty="0" smtClean="0">
                <a:sym typeface="黑体" panose="02010609060101010101" charset="-122"/>
              </a:rPr>
              <a:t>    &lt;/form&gt;</a:t>
            </a:r>
            <a:endParaRPr lang="zh-CN" altLang="en-US" sz="2200" dirty="0" smtClean="0">
              <a:sym typeface="黑体" panose="02010609060101010101" charset="-122"/>
            </a:endParaRPr>
          </a:p>
          <a:p>
            <a:pPr marL="0" lvl="1" indent="-28575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200" dirty="0" smtClean="0">
                <a:sym typeface="黑体" panose="02010609060101010101" charset="-122"/>
              </a:rPr>
              <a:t>运行结果：</a:t>
            </a:r>
            <a:endParaRPr lang="zh-CN" altLang="en-US" sz="2200" dirty="0" smtClean="0">
              <a:sym typeface="黑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700405" y="4509135"/>
            <a:ext cx="7743825" cy="657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内容占位符 2"/>
          <p:cNvSpPr>
            <a:spLocks noGrp="1"/>
          </p:cNvSpPr>
          <p:nvPr/>
        </p:nvSpPr>
        <p:spPr>
          <a:xfrm>
            <a:off x="457200" y="876300"/>
            <a:ext cx="8229600" cy="305943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214630" indent="-214630" algn="just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557530" indent="-214630" algn="just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900430" indent="-214630" algn="just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3pPr>
            <a:lvl4pPr marL="1243330" indent="-214630" algn="just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4pPr>
            <a:lvl5pPr marL="1586230" indent="-214630" algn="just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5pPr>
            <a:lvl6pPr marL="18859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-28575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200" dirty="0" smtClean="0">
                <a:sym typeface="黑体" panose="02010609060101010101" charset="-122"/>
              </a:rPr>
              <a:t>⑨ol新增属性</a:t>
            </a:r>
            <a:endParaRPr lang="zh-CN" altLang="en-US" sz="2200" dirty="0" smtClean="0">
              <a:sym typeface="黑体" panose="02010609060101010101" charset="-122"/>
            </a:endParaRPr>
          </a:p>
          <a:p>
            <a:pPr marL="0" lvl="1" indent="-28575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200" dirty="0" smtClean="0">
                <a:sym typeface="+mn-ea"/>
              </a:rPr>
              <a:t>    a、start :可以自定义编号 </a:t>
            </a:r>
            <a:endParaRPr lang="zh-CN" altLang="en-US" sz="2200" dirty="0" smtClean="0"/>
          </a:p>
          <a:p>
            <a:pPr marL="0" lvl="1" indent="-285750" algn="l" eaLnBrk="0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 smtClean="0">
                <a:sym typeface="+mn-ea"/>
              </a:rPr>
              <a:t>    b、reversed:可以按编号反向排序</a:t>
            </a:r>
            <a:endParaRPr lang="zh-CN" altLang="en-US" sz="2200" dirty="0" smtClean="0">
              <a:sym typeface="+mn-ea"/>
            </a:endParaRPr>
          </a:p>
          <a:p>
            <a:pPr marL="0" lvl="1" indent="-285750" algn="l" eaLnBrk="0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 smtClean="0">
                <a:sym typeface="黑体" panose="02010609060101010101" charset="-122"/>
              </a:rPr>
              <a:t>    c、type:可以定义编号类型</a:t>
            </a:r>
            <a:endParaRPr lang="zh-CN" altLang="en-US" sz="2200" dirty="0" smtClean="0">
              <a:sym typeface="黑体" panose="02010609060101010101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795655" y="3131185"/>
          <a:ext cx="7759065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6355"/>
                <a:gridCol w="2586355"/>
                <a:gridCol w="2586355"/>
              </a:tblGrid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2000"/>
                        <a:t>type</a:t>
                      </a:r>
                      <a:r>
                        <a:rPr lang="zh-CN" altLang="en-US" sz="2000"/>
                        <a:t>类型值</a:t>
                      </a: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2000"/>
                        <a:t>含义</a:t>
                      </a: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2000"/>
                        <a:t>举例</a:t>
                      </a:r>
                      <a:endParaRPr lang="zh-CN" altLang="en-US" sz="200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2000" dirty="0"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A </a:t>
                      </a:r>
                      <a:endParaRPr lang="en-US" altLang="zh-CN" sz="2000" dirty="0"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2000" dirty="0"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大写字母</a:t>
                      </a:r>
                      <a:endParaRPr lang="zh-CN" altLang="en-US" sz="2000" dirty="0"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2000" dirty="0"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A</a:t>
                      </a:r>
                      <a:r>
                        <a:rPr lang="zh-CN" altLang="en-US" sz="2000" dirty="0"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、</a:t>
                      </a:r>
                      <a:r>
                        <a:rPr lang="en-US" altLang="zh-CN" sz="2000" dirty="0"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B</a:t>
                      </a:r>
                      <a:r>
                        <a:rPr lang="zh-CN" altLang="en-US" sz="2000" dirty="0"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、</a:t>
                      </a:r>
                      <a:r>
                        <a:rPr lang="en-US" altLang="zh-CN" sz="2000" dirty="0"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C</a:t>
                      </a:r>
                      <a:r>
                        <a:rPr lang="zh-CN" altLang="en-US" sz="2000" dirty="0"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、</a:t>
                      </a:r>
                      <a:r>
                        <a:rPr lang="en-US" altLang="zh-CN" sz="2000" dirty="0"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D</a:t>
                      </a:r>
                      <a:r>
                        <a:rPr lang="zh-CN" altLang="en-US" sz="2000" dirty="0"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、</a:t>
                      </a:r>
                      <a:r>
                        <a:rPr lang="en-US" altLang="zh-CN" sz="2000" dirty="0"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E</a:t>
                      </a:r>
                      <a:endParaRPr lang="zh-CN" altLang="en-US" sz="2000" dirty="0"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2000"/>
                        <a:t>a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2000" dirty="0"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小写字母</a:t>
                      </a:r>
                      <a:endParaRPr lang="zh-CN" altLang="en-US" sz="2000" dirty="0"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2000" dirty="0"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a</a:t>
                      </a:r>
                      <a:r>
                        <a:rPr lang="zh-CN" altLang="en-US" sz="2000" dirty="0"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、</a:t>
                      </a:r>
                      <a:r>
                        <a:rPr lang="en-US" altLang="zh-CN" sz="2000" dirty="0"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b</a:t>
                      </a:r>
                      <a:r>
                        <a:rPr lang="zh-CN" altLang="en-US" sz="2000" dirty="0"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、</a:t>
                      </a:r>
                      <a:r>
                        <a:rPr lang="en-US" altLang="zh-CN" sz="2000" dirty="0"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c</a:t>
                      </a:r>
                      <a:r>
                        <a:rPr lang="zh-CN" altLang="en-US" sz="2000" dirty="0"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、</a:t>
                      </a:r>
                      <a:r>
                        <a:rPr lang="en-US" altLang="zh-CN" sz="2000" dirty="0"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c</a:t>
                      </a:r>
                      <a:r>
                        <a:rPr lang="zh-CN" altLang="en-US" sz="2000" dirty="0"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、</a:t>
                      </a:r>
                      <a:r>
                        <a:rPr lang="en-US" altLang="zh-CN" sz="2000" dirty="0"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e</a:t>
                      </a:r>
                      <a:endParaRPr lang="zh-CN" altLang="en-US" sz="2000" dirty="0"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x-none" sz="2000" dirty="0"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 </a:t>
                      </a:r>
                      <a:r>
                        <a:rPr lang="en-US" altLang="zh-CN" sz="2000" dirty="0"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I  </a:t>
                      </a:r>
                      <a:endParaRPr lang="en-US" altLang="en-US" sz="2000" dirty="0"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2000" dirty="0"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大写</a:t>
                      </a:r>
                      <a:r>
                        <a:rPr lang="zh-CN" altLang="en-US" sz="2000" dirty="0"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  <a:hlinkClick r:id="rId1"/>
                        </a:rPr>
                        <a:t>罗马数字</a:t>
                      </a:r>
                      <a:endParaRPr lang="zh-CN" altLang="en-US" sz="2000" dirty="0"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2000" dirty="0"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I</a:t>
                      </a:r>
                      <a:r>
                        <a:rPr lang="zh-CN" altLang="en-US" sz="2000" dirty="0"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、</a:t>
                      </a:r>
                      <a:r>
                        <a:rPr lang="en-US" altLang="zh-CN" sz="2000" dirty="0"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II</a:t>
                      </a:r>
                      <a:r>
                        <a:rPr lang="zh-CN" altLang="en-US" sz="2000" dirty="0"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、</a:t>
                      </a:r>
                      <a:r>
                        <a:rPr lang="en-US" altLang="zh-CN" sz="2000" dirty="0"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III</a:t>
                      </a:r>
                      <a:r>
                        <a:rPr lang="zh-CN" altLang="en-US" sz="2000" dirty="0"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、</a:t>
                      </a:r>
                      <a:r>
                        <a:rPr lang="en-US" altLang="zh-CN" sz="2000" dirty="0"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IV</a:t>
                      </a:r>
                      <a:r>
                        <a:rPr lang="zh-CN" altLang="en-US" sz="2000" dirty="0"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、</a:t>
                      </a:r>
                      <a:r>
                        <a:rPr lang="en-US" altLang="zh-CN" sz="2000" dirty="0"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V</a:t>
                      </a:r>
                      <a:endParaRPr lang="zh-CN" altLang="en-US" sz="2000" dirty="0"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2000" dirty="0"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i </a:t>
                      </a:r>
                      <a:endParaRPr lang="en-US" altLang="zh-CN" sz="2000" dirty="0"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2000" dirty="0"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小写</a:t>
                      </a:r>
                      <a:r>
                        <a:rPr lang="zh-CN" altLang="en-US" sz="2000" dirty="0"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  <a:hlinkClick r:id="rId1"/>
                        </a:rPr>
                        <a:t>罗马数字</a:t>
                      </a:r>
                      <a:endParaRPr lang="zh-CN" altLang="en-US" sz="2000" dirty="0"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2000" dirty="0"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i</a:t>
                      </a:r>
                      <a:r>
                        <a:rPr lang="zh-CN" altLang="en-US" sz="2000" dirty="0"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、</a:t>
                      </a:r>
                      <a:r>
                        <a:rPr lang="en-US" altLang="zh-CN" sz="2000" dirty="0"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ii</a:t>
                      </a:r>
                      <a:r>
                        <a:rPr lang="zh-CN" altLang="en-US" sz="2000" dirty="0"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、</a:t>
                      </a:r>
                      <a:r>
                        <a:rPr lang="en-US" altLang="zh-CN" sz="2000" dirty="0"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iii</a:t>
                      </a:r>
                      <a:r>
                        <a:rPr lang="zh-CN" altLang="en-US" sz="2000" dirty="0"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、</a:t>
                      </a:r>
                      <a:r>
                        <a:rPr lang="en-US" altLang="zh-CN" sz="2000" dirty="0"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iv</a:t>
                      </a:r>
                      <a:r>
                        <a:rPr lang="zh-CN" altLang="en-US" sz="2000" dirty="0"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、</a:t>
                      </a:r>
                      <a:r>
                        <a:rPr lang="en-US" altLang="zh-CN" sz="2000" dirty="0"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v </a:t>
                      </a:r>
                      <a:endParaRPr lang="zh-CN" altLang="en-US" sz="2000" dirty="0"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2000" dirty="0"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1</a:t>
                      </a:r>
                      <a:endParaRPr lang="en-US" altLang="zh-CN" sz="2000" dirty="0"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2000" dirty="0"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阿拉伯数字</a:t>
                      </a:r>
                      <a:endParaRPr lang="zh-CN" altLang="en-US" sz="2000" dirty="0"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2000" dirty="0"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1</a:t>
                      </a:r>
                      <a:r>
                        <a:rPr lang="zh-CN" altLang="en-US" sz="2000" dirty="0"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、</a:t>
                      </a:r>
                      <a:r>
                        <a:rPr lang="en-US" altLang="zh-CN" sz="2000" dirty="0"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2</a:t>
                      </a:r>
                      <a:r>
                        <a:rPr lang="zh-CN" altLang="en-US" sz="2000" dirty="0"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、</a:t>
                      </a:r>
                      <a:r>
                        <a:rPr lang="en-US" altLang="zh-CN" sz="2000" dirty="0"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3</a:t>
                      </a:r>
                      <a:r>
                        <a:rPr lang="zh-CN" altLang="en-US" sz="2000" dirty="0"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、</a:t>
                      </a:r>
                      <a:r>
                        <a:rPr lang="en-US" altLang="zh-CN" sz="2000" dirty="0"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4</a:t>
                      </a:r>
                      <a:r>
                        <a:rPr lang="zh-CN" altLang="en-US" sz="2000" dirty="0"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、</a:t>
                      </a:r>
                      <a:r>
                        <a:rPr lang="en-US" altLang="zh-CN" sz="2000" dirty="0"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5 </a:t>
                      </a:r>
                      <a:endParaRPr lang="zh-CN" altLang="en-US" sz="2000" dirty="0"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5305" y="838835"/>
            <a:ext cx="8185150" cy="4154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>
                <a:solidFill>
                  <a:srgbClr val="C00000"/>
                </a:solidFill>
              </a:rPr>
              <a:t>说明：</a:t>
            </a:r>
            <a:r>
              <a:rPr lang="zh-CN" altLang="en-US" sz="2200"/>
              <a:t>语义化的重要性</a:t>
            </a:r>
            <a:endParaRPr lang="zh-CN" altLang="en-US" sz="2200"/>
          </a:p>
          <a:p>
            <a:pPr>
              <a:lnSpc>
                <a:spcPct val="150000"/>
              </a:lnSpc>
            </a:pPr>
            <a:r>
              <a:rPr lang="zh-CN" altLang="en-US" sz="2200"/>
              <a:t>     语义化标签就是尽量使用有相对应的结构的含义的Html的标签</a:t>
            </a:r>
            <a:endParaRPr lang="zh-CN" altLang="en-US" sz="2200"/>
          </a:p>
          <a:p>
            <a:pPr>
              <a:lnSpc>
                <a:spcPct val="150000"/>
              </a:lnSpc>
            </a:pPr>
            <a:r>
              <a:rPr lang="en-US" altLang="zh-CN" sz="2200"/>
              <a:t>	</a:t>
            </a:r>
            <a:r>
              <a:rPr lang="zh-CN" altLang="en-US" sz="2200"/>
              <a:t>1.结构更好，更利于搜索引擎的抓取（SEO的优化）和开发人员的维护(可维护性更高，因为结构清晰,so易于阅读)。 </a:t>
            </a:r>
            <a:endParaRPr lang="zh-CN" altLang="en-US" sz="2200"/>
          </a:p>
          <a:p>
            <a:pPr>
              <a:lnSpc>
                <a:spcPct val="150000"/>
              </a:lnSpc>
            </a:pPr>
            <a:r>
              <a:rPr lang="zh-CN" altLang="en-US" sz="2200"/>
              <a:t>	2.更有利于特殊终端的阅读(手机，个人助理等）</a:t>
            </a:r>
            <a:endParaRPr lang="zh-CN" altLang="en-US" sz="2200"/>
          </a:p>
          <a:p>
            <a:pPr>
              <a:lnSpc>
                <a:spcPct val="150000"/>
              </a:lnSpc>
            </a:pPr>
            <a:r>
              <a:rPr lang="zh-CN" altLang="en-US" sz="2200"/>
              <a:t>	尽量用有结构含义的,少用无语义的，如&lt;span&gt;,&lt;div&gt;无意义，看不出是什么东西,可是&lt;address&gt;一看就知道这里面的是地址,em标签一看就知道这个是强调的内容,区分于不同内容。</a:t>
            </a:r>
            <a:endParaRPr lang="zh-CN" altLang="en-US" sz="2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/>
        </p:nvSpPr>
        <p:spPr>
          <a:xfrm>
            <a:off x="424815" y="436880"/>
            <a:ext cx="8295005" cy="57042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3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）表单新增控件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①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search: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搜索引擎 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输入类型用于搜索字段，搜索字段的外观与常规的文本字段无异</a:t>
            </a: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x-none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chrome</a:t>
            </a: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下输入文字后，会多出一个关闭的</a:t>
            </a:r>
            <a:r>
              <a:rPr lang="en-US" altLang="x-none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X</a:t>
            </a: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</a:t>
            </a: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②</a:t>
            </a:r>
            <a:r>
              <a:rPr lang="en-US" altLang="x-none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email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：电子邮箱文本框（</a:t>
            </a: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必须有@符号，并且前后都有内容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输入类型用户应该包含电子邮件地址的输入字段，当提交表单时会对字段进行验证。</a:t>
            </a: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（当输入不是邮箱的时候，验证通不过，移动端的键盘会有变化切换成小写键盘）</a:t>
            </a: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③</a:t>
            </a:r>
            <a:r>
              <a:rPr lang="en-US" altLang="x-none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url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：网页的</a:t>
            </a:r>
            <a:r>
              <a:rPr lang="en-US" altLang="x-none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URL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必须以http://或者https://开头，并且后边必须填写字段）</a:t>
            </a: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输入类型用于应该包含URL地址的输入字段，提交表单时会对URL的值进行验证。</a:t>
            </a: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当输入不是地址的时候，验证通不过）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  </a:t>
            </a: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/>
        </p:nvSpPr>
        <p:spPr>
          <a:xfrm>
            <a:off x="523240" y="693420"/>
            <a:ext cx="8282305" cy="51034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④tel：电话号码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lvl="2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输入类型用于应该包含电话号码的输入字段</a:t>
            </a: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（移动端会切换为数字键盘）</a:t>
            </a: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lvl="2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⑤range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: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特定范围内的数值选择器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lvl="2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</a:t>
            </a:r>
            <a:r>
              <a:rPr lang="zh-CN" altLang="en-US" sz="22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是用来只允话输入一段范围内数值的文本框，它具有</a:t>
            </a:r>
            <a:r>
              <a:rPr lang="en-US" altLang="zh-CN" sz="22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min</a:t>
            </a:r>
            <a:r>
              <a:rPr lang="zh-CN" altLang="en-US" sz="22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属性与</a:t>
            </a:r>
            <a:r>
              <a:rPr lang="en-US" altLang="zh-CN" sz="22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max</a:t>
            </a:r>
            <a:r>
              <a:rPr lang="zh-CN" altLang="en-US" sz="22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属性，及</a:t>
            </a:r>
            <a:r>
              <a:rPr lang="en-US" altLang="zh-CN" sz="22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step</a:t>
            </a:r>
            <a:r>
              <a:rPr lang="zh-CN" altLang="en-US" sz="22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属性，可以指定每次拖动的步幅</a:t>
            </a:r>
            <a:endParaRPr lang="zh-CN" altLang="en-US" sz="2200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0" indent="0" eaLnBrk="0" hangingPunct="0">
              <a:buNone/>
            </a:pPr>
            <a:r>
              <a:rPr lang="zh-CN" altLang="en-US" sz="22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2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min  </a:t>
            </a:r>
            <a:r>
              <a:rPr lang="zh-CN" altLang="en-US" sz="22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最小值   </a:t>
            </a:r>
            <a:r>
              <a:rPr lang="en-US" altLang="zh-CN" sz="22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max  </a:t>
            </a:r>
            <a:r>
              <a:rPr lang="zh-CN" altLang="en-US" sz="22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最大值    </a:t>
            </a:r>
            <a:r>
              <a:rPr lang="en-US" altLang="zh-CN" sz="22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step  </a:t>
            </a:r>
            <a:r>
              <a:rPr lang="zh-CN" altLang="en-US" sz="22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数字间隔）</a:t>
            </a:r>
            <a:endParaRPr lang="zh-CN" altLang="en-US" sz="2200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0" lvl="2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x-none" sz="18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2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&lt;input  name=“range1” type=“range” value=“25” min=“0” max=“100”  step=“5”/&gt;</a:t>
            </a:r>
            <a:endParaRPr lang="zh-CN" altLang="en-US" sz="2200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826135" y="5299710"/>
            <a:ext cx="7160260" cy="9848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/>
        </p:nvSpPr>
        <p:spPr>
          <a:xfrm>
            <a:off x="523240" y="693420"/>
            <a:ext cx="8282305" cy="51034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课堂练习</a:t>
            </a:r>
            <a:endParaRPr lang="zh-CN" altLang="en-US" sz="2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0" lvl="2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利用</a:t>
            </a:r>
            <a:r>
              <a:rPr lang="en-US" altLang="zh-CN" sz="2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range</a:t>
            </a:r>
            <a:r>
              <a:rPr lang="zh-CN" altLang="en-US" sz="2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控件实现随意调整背景颜色案例</a:t>
            </a:r>
            <a:endParaRPr lang="zh-CN" altLang="en-US" sz="2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135380" y="1987550"/>
            <a:ext cx="6628765" cy="380936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/>
        </p:nvSpPr>
        <p:spPr>
          <a:xfrm>
            <a:off x="466725" y="1073785"/>
            <a:ext cx="8210550" cy="40849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⑥number：数字框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+mn-ea"/>
            </a:endParaRPr>
          </a:p>
          <a:p>
            <a:pPr marL="0" lvl="2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           专门用来输入数字的文本框。在提交时会检查其中的内容是否为数字，具有min、max、step的属性。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lvl="2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 例：&lt;input  name=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“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number1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” 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type=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“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number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”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  value=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“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25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”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  min=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“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10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”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  max=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“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100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”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  step=“5” /&gt;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⑦</a:t>
            </a:r>
            <a:r>
              <a:rPr lang="en-US" altLang="x-none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color 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：颜色选择器</a:t>
            </a:r>
            <a:endParaRPr lang="en-US" altLang="zh-CN" sz="2200" dirty="0" smtClean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>
                <a:sym typeface="黑体" panose="02010609060101010101" charset="-122"/>
              </a:rPr>
              <a:t>    &lt;input type="color" value="#ff0000"&gt;</a:t>
            </a:r>
            <a:endParaRPr lang="zh-CN" altLang="en-US" sz="2200">
              <a:sym typeface="黑体" panose="02010609060101010101" charset="-122"/>
            </a:endParaRPr>
          </a:p>
          <a:p>
            <a:pPr marL="0" indent="0" eaLnBrk="1" hangingPunct="1">
              <a:lnSpc>
                <a:spcPct val="150000"/>
              </a:lnSpc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>
              <a:sym typeface="黑体" panose="02010609060101010101" charset="-122"/>
            </a:endParaRPr>
          </a:p>
          <a:p>
            <a:pPr marL="0" indent="0" eaLnBrk="1" hangingPunct="1">
              <a:lnSpc>
                <a:spcPct val="150000"/>
              </a:lnSpc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699125" y="3684270"/>
            <a:ext cx="561975" cy="371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/>
        </p:nvSpPr>
        <p:spPr>
          <a:xfrm>
            <a:off x="448310" y="3080385"/>
            <a:ext cx="8247380" cy="9899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04900" y="2779395"/>
            <a:ext cx="69342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/>
              <a:t>HTML5</a:t>
            </a:r>
            <a:r>
              <a:rPr lang="zh-CN" altLang="en-US" sz="3600"/>
              <a:t>新标签</a:t>
            </a:r>
            <a:endParaRPr lang="zh-CN" altLang="en-US"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/>
        </p:nvSpPr>
        <p:spPr>
          <a:xfrm>
            <a:off x="527050" y="754380"/>
            <a:ext cx="8089900" cy="57410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/>
              <a:t>（</a:t>
            </a:r>
            <a:r>
              <a:rPr lang="en-US" altLang="zh-CN" sz="2200"/>
              <a:t>4</a:t>
            </a:r>
            <a:r>
              <a:rPr lang="zh-CN" altLang="en-US" sz="2200"/>
              <a:t>）与时间相关的控件</a:t>
            </a:r>
            <a:endParaRPr lang="zh-CN" altLang="en-US" sz="220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①</a:t>
            </a:r>
            <a:r>
              <a:rPr lang="en-US" altLang="x-none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datetime  :  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显示完整日期（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UTC	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时间）</a:t>
            </a: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（可用</a:t>
            </a:r>
            <a:r>
              <a:rPr lang="en-US" altLang="zh-CN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Opear</a:t>
            </a: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查看）</a:t>
            </a: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②</a:t>
            </a:r>
            <a:r>
              <a:rPr lang="en-US" altLang="x-none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datetime-local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：显示完整日期，不含时区</a:t>
            </a: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200">
              <a:sym typeface="黑体" panose="02010609060101010101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 strike="noStrike" noProof="1">
              <a:solidFill>
                <a:srgbClr val="C00000"/>
              </a:solidFill>
              <a:sym typeface="微软雅黑" panose="020B0503020204020204" charset="-122"/>
            </a:endParaRPr>
          </a:p>
          <a:p>
            <a:pPr marL="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③</a:t>
            </a:r>
            <a:r>
              <a:rPr lang="en-US" altLang="x-none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date  :    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显示日期</a:t>
            </a:r>
            <a:endParaRPr lang="zh-CN" altLang="en-US" sz="2200" strike="noStrike" noProof="1">
              <a:solidFill>
                <a:srgbClr val="C00000"/>
              </a:solidFill>
              <a:sym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>
              <a:sym typeface="黑体" panose="02010609060101010101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>
              <a:sym typeface="黑体" panose="02010609060101010101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218565" y="2433955"/>
            <a:ext cx="5615940" cy="13417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2215" y="4463415"/>
            <a:ext cx="5622290" cy="121348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/>
        </p:nvSpPr>
        <p:spPr>
          <a:xfrm>
            <a:off x="625475" y="767715"/>
            <a:ext cx="7892415" cy="4905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④</a:t>
            </a:r>
            <a:r>
              <a:rPr lang="en-US" altLang="x-none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time  :  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显示时间，不含时区</a:t>
            </a:r>
            <a:endParaRPr lang="zh-CN" altLang="en-US" sz="2200" kern="1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⑤</a:t>
            </a:r>
            <a:r>
              <a:rPr lang="en-US" altLang="x-none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week  :  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显示周</a:t>
            </a:r>
            <a:endParaRPr lang="zh-CN" altLang="en-US" sz="2200" kern="1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⑥</a:t>
            </a:r>
            <a:r>
              <a:rPr lang="en-US" altLang="x-none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month  :  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显示月</a:t>
            </a:r>
            <a:endParaRPr lang="zh-CN" altLang="en-US" sz="2200" smtClean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381760" y="1340485"/>
            <a:ext cx="5107940" cy="11150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81760" y="2828290"/>
            <a:ext cx="5108575" cy="10801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81760" y="4543425"/>
            <a:ext cx="5393690" cy="112966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535940" y="605790"/>
            <a:ext cx="8573135" cy="56470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smtClean="0">
                <a:solidFill>
                  <a:srgbClr val="FF0000"/>
                </a:solidFill>
                <a:sym typeface="黑体" panose="02010609060101010101" charset="-122"/>
              </a:rPr>
              <a:t>表单新增的属性</a:t>
            </a:r>
            <a:endParaRPr lang="zh-CN" altLang="en-US" sz="2200" smtClean="0">
              <a:sym typeface="黑体" panose="02010609060101010101" charset="-122"/>
            </a:endParaRPr>
          </a:p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smtClean="0">
                <a:solidFill>
                  <a:schemeClr val="tx1"/>
                </a:solidFill>
                <a:sym typeface="黑体" panose="02010609060101010101" charset="-122"/>
              </a:rPr>
              <a:t>（</a:t>
            </a:r>
            <a:r>
              <a:rPr lang="en-US" altLang="zh-CN" sz="2200" smtClean="0">
                <a:solidFill>
                  <a:schemeClr val="tx1"/>
                </a:solidFill>
                <a:sym typeface="黑体" panose="02010609060101010101" charset="-122"/>
              </a:rPr>
              <a:t>1</a:t>
            </a:r>
            <a:r>
              <a:rPr lang="zh-CN" altLang="en-US" sz="2200" smtClean="0">
                <a:solidFill>
                  <a:schemeClr val="tx1"/>
                </a:solidFill>
                <a:sym typeface="黑体" panose="02010609060101010101" charset="-122"/>
              </a:rPr>
              <a:t>）</a:t>
            </a:r>
            <a:r>
              <a:rPr lang="en-US" altLang="x-none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placeholder  :  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输入框提示信息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smtClean="0">
                <a:solidFill>
                  <a:schemeClr val="tx1"/>
                </a:solidFill>
                <a:sym typeface="黑体" panose="02010609060101010101" charset="-122"/>
              </a:rPr>
              <a:t>（</a:t>
            </a:r>
            <a:r>
              <a:rPr lang="en-US" altLang="zh-CN" sz="2200" smtClean="0">
                <a:solidFill>
                  <a:schemeClr val="tx1"/>
                </a:solidFill>
                <a:sym typeface="黑体" panose="02010609060101010101" charset="-122"/>
              </a:rPr>
              <a:t>2</a:t>
            </a:r>
            <a:r>
              <a:rPr lang="zh-CN" altLang="en-US" sz="2200" smtClean="0">
                <a:solidFill>
                  <a:schemeClr val="tx1"/>
                </a:solidFill>
                <a:sym typeface="黑体" panose="02010609060101010101" charset="-122"/>
              </a:rPr>
              <a:t>）</a:t>
            </a:r>
            <a:r>
              <a:rPr lang="en-US" altLang="x-none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autocomplete  :  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是否保存用户输入值</a:t>
            </a:r>
            <a:r>
              <a:rPr lang="zh-CN" altLang="en-US" sz="18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（默认为</a:t>
            </a:r>
            <a:r>
              <a:rPr lang="en-US" altLang="x-none" sz="18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on</a:t>
            </a:r>
            <a:r>
              <a:rPr lang="zh-CN" altLang="en-US" sz="18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，关闭提示选择</a:t>
            </a:r>
            <a:r>
              <a:rPr lang="en-US" altLang="x-none" sz="18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off</a:t>
            </a:r>
            <a:r>
              <a:rPr lang="zh-CN" altLang="en-US" sz="18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</a:t>
            </a:r>
            <a:endParaRPr lang="zh-CN" altLang="en-US" sz="18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3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</a:t>
            </a:r>
            <a:r>
              <a:rPr lang="en-US" altLang="x-none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autofocus  :  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指定表单获取输入焦点</a:t>
            </a:r>
            <a:endParaRPr lang="zh-CN" altLang="en-US" sz="2200" kern="1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smtClean="0">
                <a:solidFill>
                  <a:schemeClr val="tx1"/>
                </a:solidFill>
                <a:sym typeface="黑体" panose="02010609060101010101" charset="-122"/>
              </a:rPr>
              <a:t>（</a:t>
            </a:r>
            <a:r>
              <a:rPr lang="en-US" altLang="zh-CN" sz="2200" smtClean="0">
                <a:solidFill>
                  <a:schemeClr val="tx1"/>
                </a:solidFill>
                <a:sym typeface="黑体" panose="02010609060101010101" charset="-122"/>
              </a:rPr>
              <a:t>4</a:t>
            </a:r>
            <a:r>
              <a:rPr lang="zh-CN" altLang="en-US" sz="2200" smtClean="0">
                <a:solidFill>
                  <a:schemeClr val="tx1"/>
                </a:solidFill>
                <a:sym typeface="黑体" panose="02010609060101010101" charset="-122"/>
              </a:rPr>
              <a:t>）</a:t>
            </a:r>
            <a:r>
              <a:rPr lang="en-US" altLang="x-none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required  :  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此项必填，不能为空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lvl="2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smtClean="0">
                <a:solidFill>
                  <a:schemeClr val="tx1"/>
                </a:solidFill>
                <a:sym typeface="黑体" panose="02010609060101010101" charset="-122"/>
              </a:rPr>
              <a:t>（</a:t>
            </a:r>
            <a:r>
              <a:rPr lang="en-US" altLang="zh-CN" sz="2200" smtClean="0">
                <a:solidFill>
                  <a:schemeClr val="tx1"/>
                </a:solidFill>
                <a:sym typeface="黑体" panose="02010609060101010101" charset="-122"/>
              </a:rPr>
              <a:t>5</a:t>
            </a:r>
            <a:r>
              <a:rPr lang="zh-CN" altLang="en-US" sz="2200" smtClean="0">
                <a:solidFill>
                  <a:schemeClr val="tx1"/>
                </a:solidFill>
                <a:sym typeface="黑体" panose="02010609060101010101" charset="-122"/>
              </a:rPr>
              <a:t>）</a:t>
            </a:r>
            <a:r>
              <a:rPr lang="en-US" altLang="zh-CN" sz="2200" smtClean="0">
                <a:solidFill>
                  <a:schemeClr val="tx1"/>
                </a:solidFill>
                <a:sym typeface="黑体" panose="02010609060101010101" charset="-122"/>
              </a:rPr>
              <a:t>p</a:t>
            </a:r>
            <a:r>
              <a:rPr lang="en-US" altLang="x-none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attern :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将属性值设为某个格式的正则表达式，在提交时会检查其内容是否符合给定格式。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+mn-ea"/>
            </a:endParaRPr>
          </a:p>
          <a:p>
            <a:pPr marL="0" lvl="2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例：</a:t>
            </a:r>
            <a:r>
              <a:rPr lang="zh-CN" altLang="en-US" sz="19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&lt;input pattern = </a:t>
            </a:r>
            <a:r>
              <a:rPr lang="en-US" altLang="zh-CN" sz="19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“</a:t>
            </a:r>
            <a:r>
              <a:rPr lang="zh-CN" altLang="en-US" sz="19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[0-9][A-Z]{3}</a:t>
            </a:r>
            <a:r>
              <a:rPr lang="en-US" altLang="zh-CN" sz="19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” </a:t>
            </a:r>
            <a:r>
              <a:rPr lang="zh-CN" altLang="en-US" sz="19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 placeholder=</a:t>
            </a:r>
            <a:r>
              <a:rPr lang="en-US" altLang="zh-CN" sz="19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“</a:t>
            </a:r>
            <a:r>
              <a:rPr lang="zh-CN" altLang="en-US" sz="19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输入一个数和三个大写字母</a:t>
            </a:r>
            <a:r>
              <a:rPr lang="en-US" altLang="zh-CN" sz="19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”</a:t>
            </a:r>
            <a:r>
              <a:rPr lang="zh-CN" altLang="en-US" sz="19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&gt;</a:t>
            </a:r>
            <a:endParaRPr lang="zh-CN" altLang="en-US" sz="1900" kern="1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smtClean="0">
                <a:solidFill>
                  <a:schemeClr val="tx1"/>
                </a:solidFill>
                <a:sym typeface="黑体" panose="02010609060101010101" charset="-122"/>
              </a:rPr>
              <a:t>（</a:t>
            </a:r>
            <a:r>
              <a:rPr lang="en-US" altLang="zh-CN" sz="2200" smtClean="0">
                <a:solidFill>
                  <a:schemeClr val="tx1"/>
                </a:solidFill>
                <a:sym typeface="黑体" panose="02010609060101010101" charset="-122"/>
              </a:rPr>
              <a:t>6</a:t>
            </a:r>
            <a:r>
              <a:rPr lang="zh-CN" altLang="en-US" sz="2200" smtClean="0">
                <a:solidFill>
                  <a:schemeClr val="tx1"/>
                </a:solidFill>
                <a:sym typeface="黑体" panose="02010609060101010101" charset="-122"/>
              </a:rPr>
              <a:t>）</a:t>
            </a:r>
            <a:r>
              <a:rPr lang="en-US" altLang="x-none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Formaction 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在</a:t>
            </a:r>
            <a:r>
              <a:rPr lang="en-US" altLang="x-none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submit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里定义提交地址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smtClean="0">
                <a:solidFill>
                  <a:schemeClr val="tx1"/>
                </a:solidFill>
                <a:sym typeface="黑体" panose="02010609060101010101" charset="-122"/>
              </a:rPr>
              <a:t>（</a:t>
            </a:r>
            <a:r>
              <a:rPr lang="en-US" altLang="zh-CN" sz="2200" smtClean="0">
                <a:solidFill>
                  <a:schemeClr val="tx1"/>
                </a:solidFill>
                <a:sym typeface="黑体" panose="02010609060101010101" charset="-122"/>
              </a:rPr>
              <a:t>7</a:t>
            </a:r>
            <a:r>
              <a:rPr lang="zh-CN" altLang="en-US" sz="2200" smtClean="0">
                <a:solidFill>
                  <a:schemeClr val="tx1"/>
                </a:solidFill>
                <a:sym typeface="黑体" panose="02010609060101010101" charset="-122"/>
              </a:rPr>
              <a:t>）multiple:支持用户输入多个此类行的文本，以逗号隔开，每个文本均会进行验证</a:t>
            </a:r>
            <a:endParaRPr lang="zh-CN" altLang="en-US" sz="2200" smtClean="0">
              <a:solidFill>
                <a:schemeClr val="tx1"/>
              </a:solidFill>
              <a:sym typeface="黑体" panose="02010609060101010101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389890" y="895985"/>
            <a:ext cx="8364855" cy="29248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smtClean="0">
                <a:solidFill>
                  <a:schemeClr val="tx1"/>
                </a:solidFill>
                <a:sym typeface="黑体" panose="02010609060101010101" charset="-122"/>
              </a:rPr>
              <a:t>课后练习</a:t>
            </a:r>
            <a:endParaRPr lang="zh-CN" altLang="en-US" sz="2200" smtClean="0">
              <a:solidFill>
                <a:schemeClr val="tx1"/>
              </a:solidFill>
              <a:sym typeface="黑体" panose="02010609060101010101" charset="-122"/>
            </a:endParaRPr>
          </a:p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smtClean="0">
                <a:solidFill>
                  <a:schemeClr val="tx1"/>
                </a:solidFill>
                <a:sym typeface="黑体" panose="02010609060101010101" charset="-122"/>
              </a:rPr>
              <a:t>（</a:t>
            </a:r>
            <a:r>
              <a:rPr lang="en-US" altLang="zh-CN" sz="2200" smtClean="0">
                <a:solidFill>
                  <a:schemeClr val="tx1"/>
                </a:solidFill>
                <a:sym typeface="黑体" panose="02010609060101010101" charset="-122"/>
              </a:rPr>
              <a:t>1</a:t>
            </a:r>
            <a:r>
              <a:rPr lang="zh-CN" altLang="en-US" sz="2200" smtClean="0">
                <a:solidFill>
                  <a:schemeClr val="tx1"/>
                </a:solidFill>
                <a:sym typeface="黑体" panose="02010609060101010101" charset="-122"/>
              </a:rPr>
              <a:t>）巩固新标签以及表单新控件的学习</a:t>
            </a:r>
            <a:endParaRPr lang="zh-CN" altLang="en-US" sz="2200" smtClean="0">
              <a:solidFill>
                <a:schemeClr val="tx1"/>
              </a:solidFill>
              <a:sym typeface="黑体" panose="02010609060101010101" charset="-122"/>
            </a:endParaRPr>
          </a:p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smtClean="0">
                <a:solidFill>
                  <a:schemeClr val="tx1"/>
                </a:solidFill>
                <a:sym typeface="黑体" panose="02010609060101010101" charset="-122"/>
              </a:rPr>
              <a:t>（</a:t>
            </a:r>
            <a:r>
              <a:rPr lang="en-US" altLang="zh-CN" sz="2200" smtClean="0">
                <a:solidFill>
                  <a:schemeClr val="tx1"/>
                </a:solidFill>
                <a:sym typeface="黑体" panose="02010609060101010101" charset="-122"/>
              </a:rPr>
              <a:t>2</a:t>
            </a:r>
            <a:r>
              <a:rPr lang="zh-CN" altLang="en-US" sz="2200" smtClean="0">
                <a:solidFill>
                  <a:schemeClr val="tx1"/>
                </a:solidFill>
                <a:sym typeface="黑体" panose="02010609060101010101" charset="-122"/>
              </a:rPr>
              <a:t>）利用</a:t>
            </a:r>
            <a:r>
              <a:rPr lang="en-US" altLang="zh-CN" sz="2200" smtClean="0">
                <a:solidFill>
                  <a:schemeClr val="tx1"/>
                </a:solidFill>
                <a:sym typeface="黑体" panose="02010609060101010101" charset="-122"/>
              </a:rPr>
              <a:t>range</a:t>
            </a:r>
            <a:r>
              <a:rPr lang="zh-CN" altLang="en-US" sz="2200" smtClean="0">
                <a:solidFill>
                  <a:schemeClr val="tx1"/>
                </a:solidFill>
                <a:sym typeface="黑体" panose="02010609060101010101" charset="-122"/>
              </a:rPr>
              <a:t>控件实现随意控制元素大小</a:t>
            </a:r>
            <a:endParaRPr lang="zh-CN" altLang="en-US" sz="2200" smtClean="0">
              <a:solidFill>
                <a:schemeClr val="tx1"/>
              </a:solidFill>
              <a:sym typeface="黑体" panose="02010609060101010101" charset="-122"/>
            </a:endParaRPr>
          </a:p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smtClean="0">
                <a:solidFill>
                  <a:schemeClr val="tx1"/>
                </a:solidFill>
                <a:sym typeface="黑体" panose="02010609060101010101" charset="-122"/>
              </a:rPr>
              <a:t>（</a:t>
            </a:r>
            <a:r>
              <a:rPr lang="en-US" altLang="zh-CN" sz="2200" smtClean="0">
                <a:solidFill>
                  <a:schemeClr val="tx1"/>
                </a:solidFill>
                <a:sym typeface="黑体" panose="02010609060101010101" charset="-122"/>
              </a:rPr>
              <a:t>3</a:t>
            </a:r>
            <a:r>
              <a:rPr lang="zh-CN" altLang="en-US" sz="2200" smtClean="0">
                <a:solidFill>
                  <a:schemeClr val="tx1"/>
                </a:solidFill>
                <a:sym typeface="黑体" panose="02010609060101010101" charset="-122"/>
              </a:rPr>
              <a:t>）利用</a:t>
            </a:r>
            <a:r>
              <a:rPr lang="en-US" altLang="zh-CN" sz="2200" smtClean="0">
                <a:solidFill>
                  <a:schemeClr val="tx1"/>
                </a:solidFill>
                <a:sym typeface="黑体" panose="02010609060101010101" charset="-122"/>
              </a:rPr>
              <a:t>js</a:t>
            </a:r>
            <a:r>
              <a:rPr lang="zh-CN" altLang="en-US" sz="2200" smtClean="0">
                <a:solidFill>
                  <a:schemeClr val="tx1"/>
                </a:solidFill>
                <a:sym typeface="黑体" panose="02010609060101010101" charset="-122"/>
              </a:rPr>
              <a:t>拖拽实现自定义</a:t>
            </a:r>
            <a:r>
              <a:rPr lang="en-US" altLang="zh-CN" sz="2200" smtClean="0">
                <a:solidFill>
                  <a:schemeClr val="tx1"/>
                </a:solidFill>
                <a:sym typeface="黑体" panose="02010609060101010101" charset="-122"/>
              </a:rPr>
              <a:t>range</a:t>
            </a:r>
            <a:r>
              <a:rPr lang="zh-CN" altLang="en-US" sz="2200" smtClean="0">
                <a:solidFill>
                  <a:schemeClr val="tx1"/>
                </a:solidFill>
                <a:sym typeface="黑体" panose="02010609060101010101" charset="-122"/>
              </a:rPr>
              <a:t>功能</a:t>
            </a:r>
            <a:endParaRPr lang="zh-CN" altLang="en-US" sz="2200" smtClean="0">
              <a:solidFill>
                <a:schemeClr val="tx1"/>
              </a:solidFill>
              <a:sym typeface="黑体" panose="02010609060101010101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内容占位符 2"/>
          <p:cNvSpPr>
            <a:spLocks noGrp="1"/>
          </p:cNvSpPr>
          <p:nvPr/>
        </p:nvSpPr>
        <p:spPr>
          <a:xfrm>
            <a:off x="457200" y="521335"/>
            <a:ext cx="8229600" cy="55943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214630" indent="-214630" algn="just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557530" indent="-214630" algn="just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900430" indent="-214630" algn="just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3pPr>
            <a:lvl4pPr marL="1243330" indent="-214630" algn="just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4pPr>
            <a:lvl5pPr marL="1586230" indent="-214630" algn="just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5pPr>
            <a:lvl6pPr marL="18859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-28575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200" dirty="0" smtClean="0">
                <a:sym typeface="黑体" panose="02010609060101010101" charset="-122"/>
              </a:rPr>
              <a:t>8</a:t>
            </a:r>
            <a:r>
              <a:rPr lang="zh-CN" altLang="en-US" sz="2200" dirty="0" smtClean="0">
                <a:sym typeface="黑体" panose="02010609060101010101" charset="-122"/>
              </a:rPr>
              <a:t>.新标签在IE低版本下的兼容</a:t>
            </a:r>
            <a:endParaRPr lang="zh-CN" altLang="en-US" sz="2200" dirty="0" smtClean="0">
              <a:sym typeface="黑体" panose="02010609060101010101" charset="-122"/>
            </a:endParaRPr>
          </a:p>
          <a:p>
            <a:pPr marL="0" lvl="1" indent="-28575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200" dirty="0" smtClean="0">
                <a:sym typeface="黑体" panose="02010609060101010101" charset="-122"/>
              </a:rPr>
              <a:t>（1）原生方法：</a:t>
            </a:r>
            <a:r>
              <a:rPr lang="zh-CN" altLang="en-US" sz="2200" dirty="0" smtClean="0">
                <a:sym typeface="微软雅黑" panose="020B0503020204020204" charset="-122"/>
              </a:rPr>
              <a:t>针对IE6-8这些不支持HTML5语义化标签的浏览器我们可以使用javascript来解决他们 方法如下：</a:t>
            </a:r>
            <a:endParaRPr lang="zh-CN" altLang="en-US" sz="2200" dirty="0" smtClean="0">
              <a:sym typeface="微软雅黑" panose="020B0503020204020204" charset="-122"/>
            </a:endParaRPr>
          </a:p>
          <a:p>
            <a:pPr marL="0" lvl="1" indent="-28575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200" dirty="0" smtClean="0">
                <a:sym typeface="黑体" panose="02010609060101010101" charset="-122"/>
              </a:rPr>
              <a:t> </a:t>
            </a:r>
            <a:r>
              <a:rPr lang="zh-CN" altLang="en-US" sz="2200" dirty="0" smtClean="0">
                <a:sym typeface="微软雅黑" panose="020B0503020204020204" charset="-122"/>
              </a:rPr>
              <a:t>在页面的头部加下：</a:t>
            </a:r>
            <a:endParaRPr lang="zh-CN" altLang="en-US" sz="2200" kern="1200" dirty="0" smtClean="0">
              <a:sym typeface="微软雅黑" panose="020B0503020204020204" charset="-122"/>
            </a:endParaRPr>
          </a:p>
          <a:p>
            <a:pPr marL="0" lvl="1" indent="-285750" algn="l" defTabSz="91440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 smtClean="0">
                <a:sym typeface="微软雅黑" panose="020B0503020204020204" charset="-122"/>
              </a:rPr>
              <a:t>&lt;script&gt;</a:t>
            </a:r>
            <a:endParaRPr lang="zh-CN" altLang="en-US" sz="2200" kern="1200" dirty="0" smtClean="0">
              <a:sym typeface="微软雅黑" panose="020B0503020204020204" charset="-122"/>
            </a:endParaRPr>
          </a:p>
          <a:p>
            <a:pPr marL="0" lvl="1" indent="-285750" algn="l" defTabSz="91440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 smtClean="0">
                <a:sym typeface="微软雅黑" panose="020B0503020204020204" charset="-122"/>
              </a:rPr>
              <a:t>	document.createElement(“header”);</a:t>
            </a:r>
            <a:endParaRPr lang="zh-CN" altLang="en-US" sz="2200" kern="1200" dirty="0" smtClean="0">
              <a:sym typeface="微软雅黑" panose="020B0503020204020204" charset="-122"/>
            </a:endParaRPr>
          </a:p>
          <a:p>
            <a:pPr marL="0" lvl="1" indent="-285750" algn="l" defTabSz="91440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 smtClean="0">
                <a:sym typeface="微软雅黑" panose="020B0503020204020204" charset="-122"/>
              </a:rPr>
              <a:t>	document.createElement(“nav”);</a:t>
            </a:r>
            <a:endParaRPr lang="zh-CN" altLang="en-US" sz="2200" kern="1200" dirty="0" smtClean="0">
              <a:sym typeface="微软雅黑" panose="020B0503020204020204" charset="-122"/>
            </a:endParaRPr>
          </a:p>
          <a:p>
            <a:pPr marL="0" lvl="1" indent="-285750" algn="l" defTabSz="91440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 smtClean="0">
                <a:sym typeface="微软雅黑" panose="020B0503020204020204" charset="-122"/>
              </a:rPr>
              <a:t>	document.createElement(“footer”);</a:t>
            </a:r>
            <a:endParaRPr lang="zh-CN" altLang="en-US" sz="2200" kern="1200" dirty="0" smtClean="0">
              <a:sym typeface="微软雅黑" panose="020B0503020204020204" charset="-122"/>
            </a:endParaRPr>
          </a:p>
          <a:p>
            <a:pPr marL="0" lvl="1" indent="-285750" algn="l" defTabSz="91440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 smtClean="0">
                <a:sym typeface="微软雅黑" panose="020B0503020204020204" charset="-122"/>
              </a:rPr>
              <a:t>	……</a:t>
            </a:r>
            <a:endParaRPr lang="zh-CN" altLang="en-US" sz="2200" dirty="0" smtClean="0">
              <a:sym typeface="微软雅黑" panose="020B0503020204020204" charset="-122"/>
            </a:endParaRPr>
          </a:p>
          <a:p>
            <a:pPr marL="0" lvl="1" indent="-285750" algn="l" defTabSz="91440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 smtClean="0">
                <a:sym typeface="微软雅黑" panose="020B0503020204020204" charset="-122"/>
              </a:rPr>
              <a:t>&lt;/script&gt;</a:t>
            </a:r>
            <a:endParaRPr lang="zh-CN" altLang="en-US" sz="2200" dirty="0" smtClean="0">
              <a:sym typeface="微软雅黑" panose="020B0503020204020204" charset="-122"/>
            </a:endParaRPr>
          </a:p>
          <a:p>
            <a:pPr marL="0" lvl="1" indent="-285750" algn="l" defTabSz="91440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 dirty="0" smtClean="0">
              <a:sym typeface="黑体" panose="02010609060101010101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内容占位符 2"/>
          <p:cNvSpPr>
            <a:spLocks noGrp="1"/>
          </p:cNvSpPr>
          <p:nvPr/>
        </p:nvSpPr>
        <p:spPr>
          <a:xfrm>
            <a:off x="323215" y="521335"/>
            <a:ext cx="8510270" cy="55943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214630" indent="-214630" algn="just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557530" indent="-214630" algn="just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900430" indent="-214630" algn="just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3pPr>
            <a:lvl4pPr marL="1243330" indent="-214630" algn="just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4pPr>
            <a:lvl5pPr marL="1586230" indent="-214630" algn="just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5pPr>
            <a:lvl6pPr marL="18859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-28575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200" dirty="0" smtClean="0">
                <a:sym typeface="微软雅黑" panose="020B0503020204020204" charset="-122"/>
              </a:rPr>
              <a:t>（2）利用条件注释</a:t>
            </a:r>
            <a:endParaRPr lang="zh-CN" altLang="en-US" sz="2200" dirty="0" smtClean="0">
              <a:sym typeface="微软雅黑" panose="020B0503020204020204" charset="-122"/>
            </a:endParaRPr>
          </a:p>
          <a:p>
            <a:pPr marL="0" lvl="1" indent="-285750" algn="l" eaLnBrk="0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 smtClean="0">
                <a:sym typeface="微软雅黑" panose="020B0503020204020204" charset="-122"/>
              </a:rPr>
              <a:t>  </a:t>
            </a:r>
            <a:r>
              <a:rPr lang="zh-CN" altLang="en-US" sz="2200" dirty="0" smtClean="0">
                <a:sym typeface="+mn-ea"/>
              </a:rPr>
              <a:t>&lt;!--[if lt IE 9]&gt;</a:t>
            </a:r>
            <a:endParaRPr lang="zh-CN" altLang="en-US" sz="2200" dirty="0" smtClean="0"/>
          </a:p>
          <a:p>
            <a:pPr marL="0" lvl="1" indent="-285750" algn="l" eaLnBrk="0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 smtClean="0">
                <a:sym typeface="+mn-ea"/>
              </a:rPr>
              <a:t> &lt;script type="text/javascript"&gt;</a:t>
            </a:r>
            <a:endParaRPr lang="zh-CN" altLang="en-US" sz="2200" dirty="0" smtClean="0"/>
          </a:p>
          <a:p>
            <a:pPr marL="0" lvl="1" indent="-285750" algn="l" eaLnBrk="0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 smtClean="0">
                <a:sym typeface="+mn-ea"/>
              </a:rPr>
              <a:t>     var e="abbr,article,aside,audio,canvas,datalist,details,figure,</a:t>
            </a:r>
            <a:endParaRPr lang="zh-CN" altLang="en-US" sz="2200" dirty="0" smtClean="0">
              <a:sym typeface="+mn-ea"/>
            </a:endParaRPr>
          </a:p>
          <a:p>
            <a:pPr marL="0" lvl="1" indent="-285750" algn="l" eaLnBrk="0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 smtClean="0">
                <a:sym typeface="+mn-ea"/>
              </a:rPr>
              <a:t>footer,header,hgroup,mark,menu,meter,nav,output,progress,section,time,video".split(',');</a:t>
            </a:r>
            <a:endParaRPr lang="zh-CN" altLang="en-US" sz="2200" dirty="0" smtClean="0"/>
          </a:p>
          <a:p>
            <a:pPr marL="0" lvl="1" indent="-285750" algn="l" eaLnBrk="0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 smtClean="0">
                <a:sym typeface="+mn-ea"/>
              </a:rPr>
              <a:t>     for(var i=0;i&lt;e .length;i++){</a:t>
            </a:r>
            <a:endParaRPr lang="zh-CN" altLang="en-US" sz="2200" dirty="0" smtClean="0"/>
          </a:p>
          <a:p>
            <a:pPr marL="0" lvl="1" indent="-285750" algn="l" eaLnBrk="0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 smtClean="0">
                <a:sym typeface="+mn-ea"/>
              </a:rPr>
              <a:t>    </a:t>
            </a:r>
            <a:r>
              <a:rPr lang="en-US" altLang="zh-CN" sz="2200" dirty="0" smtClean="0">
                <a:sym typeface="+mn-ea"/>
              </a:rPr>
              <a:t>	</a:t>
            </a:r>
            <a:r>
              <a:rPr lang="zh-CN" altLang="en-US" sz="2200" dirty="0" smtClean="0">
                <a:sym typeface="+mn-ea"/>
              </a:rPr>
              <a:t>document.createElement(e[i]);</a:t>
            </a:r>
            <a:endParaRPr lang="zh-CN" altLang="en-US" sz="2200" dirty="0" smtClean="0"/>
          </a:p>
          <a:p>
            <a:pPr marL="0" lvl="1" indent="-285750" algn="l" eaLnBrk="0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 smtClean="0">
                <a:sym typeface="+mn-ea"/>
              </a:rPr>
              <a:t>     }</a:t>
            </a:r>
            <a:endParaRPr lang="zh-CN" altLang="en-US" sz="2200" dirty="0" smtClean="0"/>
          </a:p>
          <a:p>
            <a:pPr marL="0" lvl="1" indent="-285750" algn="l" eaLnBrk="0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 smtClean="0">
                <a:sym typeface="+mn-ea"/>
              </a:rPr>
              <a:t>&lt;/script&gt;</a:t>
            </a:r>
            <a:endParaRPr lang="zh-CN" altLang="en-US" sz="2200" dirty="0" smtClean="0">
              <a:sym typeface="+mn-ea"/>
            </a:endParaRPr>
          </a:p>
          <a:p>
            <a:pPr marL="0" lvl="1" indent="-285750" algn="l" eaLnBrk="0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 smtClean="0">
                <a:sym typeface="+mn-ea"/>
              </a:rPr>
              <a:t>&lt;![endif]--&gt;</a:t>
            </a:r>
            <a:endParaRPr lang="en-US" altLang="zh-CN" sz="22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1" indent="-28575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zh-CN" altLang="en-US" sz="2200" dirty="0" smtClean="0">
              <a:sym typeface="微软雅黑" panose="020B0503020204020204" charset="-122"/>
            </a:endParaRPr>
          </a:p>
          <a:p>
            <a:pPr marL="0" lvl="1" indent="-28575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zh-CN" altLang="en-US" sz="2200" dirty="0" smtClean="0">
              <a:sym typeface="微软雅黑" panose="020B0503020204020204" charset="-122"/>
            </a:endParaRPr>
          </a:p>
          <a:p>
            <a:pPr marL="0" lvl="1" indent="-285750" algn="l" defTabSz="91440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 dirty="0" smtClean="0">
              <a:sym typeface="黑体" panose="02010609060101010101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内容占位符 2"/>
          <p:cNvSpPr>
            <a:spLocks noGrp="1"/>
          </p:cNvSpPr>
          <p:nvPr/>
        </p:nvSpPr>
        <p:spPr>
          <a:xfrm>
            <a:off x="757555" y="1574165"/>
            <a:ext cx="7628890" cy="263080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214630" indent="-214630" algn="just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557530" indent="-214630" algn="just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900430" indent="-214630" algn="just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3pPr>
            <a:lvl4pPr marL="1243330" indent="-214630" algn="just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4pPr>
            <a:lvl5pPr marL="1586230" indent="-214630" algn="just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5pPr>
            <a:lvl6pPr marL="18859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-28575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200" dirty="0" smtClean="0">
                <a:solidFill>
                  <a:srgbClr val="C00000"/>
                </a:solidFill>
                <a:sym typeface="微软雅黑" panose="020B0503020204020204" charset="-122"/>
              </a:rPr>
              <a:t>注意：</a:t>
            </a:r>
            <a:r>
              <a:rPr lang="zh-CN" altLang="en-US" sz="2200" dirty="0" smtClean="0">
                <a:sym typeface="微软雅黑" panose="020B0503020204020204" charset="-122"/>
              </a:rPr>
              <a:t>HTML5语义化标签在IE6-8下，我们用js创建出来之后，他是不会有任何默认样式的甚至是 display，所以在样式表里要对这些标签定义一下 它默认的display属性。</a:t>
            </a:r>
            <a:endParaRPr lang="zh-CN" altLang="en-US" sz="2200" dirty="0" smtClean="0">
              <a:sym typeface="微软雅黑" panose="020B0503020204020204" charset="-122"/>
            </a:endParaRPr>
          </a:p>
          <a:p>
            <a:pPr marL="0" indent="0" eaLnBrk="0" hangingPunct="0">
              <a:buNone/>
            </a:pPr>
            <a:r>
              <a:rPr lang="zh-CN" altLang="en-US" sz="22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&lt;style&gt; </a:t>
            </a:r>
            <a:endParaRPr lang="zh-CN" altLang="en-US" sz="22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 eaLnBrk="0" hangingPunct="0">
              <a:buNone/>
            </a:pPr>
            <a:r>
              <a:rPr lang="zh-CN" altLang="en-US" sz="22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article, aside, canvas, details, figcaption, figure,footer, header, hgroup, menu, nav, section, summary{ 		display: block;</a:t>
            </a:r>
            <a:endParaRPr lang="zh-CN" altLang="en-US" sz="22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 eaLnBrk="0" hangingPunct="0">
              <a:buNone/>
            </a:pPr>
            <a:r>
              <a:rPr lang="zh-CN" altLang="en-US" sz="22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 } </a:t>
            </a:r>
            <a:endParaRPr lang="zh-CN" altLang="en-US" sz="22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 eaLnBrk="0" hangingPunct="0">
              <a:buNone/>
            </a:pPr>
            <a:r>
              <a:rPr lang="zh-CN" altLang="en-US" sz="22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&lt;/style&gt; </a:t>
            </a:r>
            <a:endParaRPr lang="zh-CN" altLang="en-US" sz="2200" dirty="0" smtClean="0">
              <a:sym typeface="微软雅黑" panose="020B0503020204020204" charset="-122"/>
            </a:endParaRPr>
          </a:p>
          <a:p>
            <a:pPr marL="0" lvl="1" indent="-285750" algn="l" eaLnBrk="0" hangingPunc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2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1" indent="-28575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zh-CN" altLang="en-US" sz="2200" dirty="0" smtClean="0">
              <a:sym typeface="微软雅黑" panose="020B0503020204020204" charset="-122"/>
            </a:endParaRPr>
          </a:p>
          <a:p>
            <a:pPr marL="0" lvl="1" indent="-28575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zh-CN" altLang="en-US" sz="2200" dirty="0" smtClean="0">
              <a:sym typeface="微软雅黑" panose="020B0503020204020204" charset="-122"/>
            </a:endParaRPr>
          </a:p>
          <a:p>
            <a:pPr marL="0" lvl="1" indent="-285750" algn="l" defTabSz="91440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 dirty="0" smtClean="0">
              <a:sym typeface="黑体" panose="02010609060101010101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/>
        </p:nvSpPr>
        <p:spPr>
          <a:xfrm>
            <a:off x="695960" y="1060450"/>
            <a:ext cx="7837805" cy="34639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214630" indent="-214630" algn="just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557530" indent="-214630" algn="just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900430" indent="-214630" algn="just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3pPr>
            <a:lvl4pPr marL="1243330" indent="-214630" algn="just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4pPr>
            <a:lvl5pPr marL="1586230" indent="-214630" algn="just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5pPr>
            <a:lvl6pPr marL="18859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-28575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200" dirty="0" smtClean="0">
                <a:sym typeface="微软雅黑" panose="020B0503020204020204" charset="-122"/>
              </a:rPr>
              <a:t>（3）利用插件</a:t>
            </a:r>
            <a:endParaRPr lang="zh-CN" altLang="en-US" sz="2200" dirty="0" smtClean="0">
              <a:sym typeface="微软雅黑" panose="020B0503020204020204" charset="-122"/>
            </a:endParaRPr>
          </a:p>
          <a:p>
            <a:pPr marL="0" lvl="1" indent="-28575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200" dirty="0" smtClean="0">
                <a:sym typeface="+mn-ea"/>
              </a:rPr>
              <a:t>&lt;!--[if lt IE 9]&gt;</a:t>
            </a:r>
            <a:endParaRPr lang="zh-CN" altLang="en-US" sz="2200" dirty="0" smtClean="0"/>
          </a:p>
          <a:p>
            <a:pPr marL="0" indent="0" eaLnBrk="0" latinLnBrk="1" hangingPunct="0">
              <a:buNone/>
            </a:pPr>
            <a:r>
              <a:rPr lang="zh-CN" altLang="en-US" sz="2200" dirty="0" smtClean="0">
                <a:sym typeface="+mn-ea"/>
              </a:rPr>
              <a:t>	&lt;script src="html5shiv.js"&gt;&lt;/script&gt;</a:t>
            </a:r>
            <a:endParaRPr lang="zh-CN" altLang="en-US" sz="2200" dirty="0" smtClean="0"/>
          </a:p>
          <a:p>
            <a:pPr marL="0" indent="0" eaLnBrk="0" latinLnBrk="1" hangingPunct="0">
              <a:buNone/>
            </a:pPr>
            <a:r>
              <a:rPr lang="zh-CN" altLang="en-US" sz="2200" dirty="0" smtClean="0">
                <a:sym typeface="+mn-ea"/>
              </a:rPr>
              <a:t>&lt;![endif]--&gt;</a:t>
            </a:r>
            <a:endParaRPr lang="zh-CN" altLang="en-US" sz="2200" dirty="0" smtClean="0"/>
          </a:p>
          <a:p>
            <a:pPr marL="0" lvl="1" indent="-28575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200" dirty="0" smtClean="0">
                <a:sym typeface="+mn-ea"/>
              </a:rPr>
              <a:t>直接加入这一句代码就可实现兼容问题，关于条件注释判断是否小于IE9以下浏览器，如果是就执行这段JS代码 ，如果不是，就忽略掉。</a:t>
            </a:r>
            <a:endParaRPr lang="zh-CN" altLang="en-US" sz="2200" dirty="0" smtClean="0">
              <a:sym typeface="微软雅黑" panose="020B0503020204020204" charset="-122"/>
            </a:endParaRPr>
          </a:p>
          <a:p>
            <a:pPr marL="0" lvl="1" indent="-28575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200" dirty="0" smtClean="0">
                <a:sym typeface="微软雅黑" panose="020B0503020204020204" charset="-122"/>
              </a:rPr>
              <a:t>     </a:t>
            </a:r>
            <a:endParaRPr lang="zh-CN" altLang="en-US" sz="2200" dirty="0" smtClean="0">
              <a:sym typeface="微软雅黑" panose="020B0503020204020204" charset="-122"/>
            </a:endParaRPr>
          </a:p>
          <a:p>
            <a:pPr marL="0" lvl="1" indent="-28575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zh-CN" altLang="en-US" sz="2200" dirty="0" smtClean="0">
              <a:sym typeface="微软雅黑" panose="020B0503020204020204" charset="-122"/>
            </a:endParaRPr>
          </a:p>
          <a:p>
            <a:pPr marL="0" lvl="1" indent="-285750" algn="l" defTabSz="91440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 dirty="0" smtClean="0">
              <a:sym typeface="黑体" panose="02010609060101010101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00100" y="967105"/>
            <a:ext cx="758825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/>
              <a:t>课后练习：</a:t>
            </a:r>
            <a:endParaRPr lang="zh-CN" altLang="en-US" sz="2200"/>
          </a:p>
          <a:p>
            <a:pPr>
              <a:lnSpc>
                <a:spcPct val="150000"/>
              </a:lnSpc>
            </a:pPr>
            <a:r>
              <a:rPr lang="zh-CN" altLang="en-US" sz="2200"/>
              <a:t>       利用新标签完成一篇博客的布局</a:t>
            </a:r>
            <a:endParaRPr lang="zh-CN" altLang="en-US" sz="22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105025" y="1438275"/>
            <a:ext cx="4933950" cy="398145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398145" y="540385"/>
            <a:ext cx="8731250" cy="59740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smtClean="0"/>
              <a:t>1</a:t>
            </a:r>
            <a:r>
              <a:rPr lang="zh-CN" altLang="en-US" sz="2200" smtClean="0"/>
              <a:t>.HTML5新增标签</a:t>
            </a:r>
            <a:endParaRPr lang="zh-CN" altLang="en-US" sz="2200" smtClean="0"/>
          </a:p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smtClean="0"/>
              <a:t>（1）结构性标签</a:t>
            </a:r>
            <a:endParaRPr lang="zh-CN" altLang="en-US" sz="2200" smtClean="0"/>
          </a:p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smtClean="0"/>
              <a:t>      </a:t>
            </a:r>
            <a:r>
              <a:rPr lang="zh-CN" altLang="en-US" sz="2200" smtClean="0">
                <a:sym typeface="微软雅黑" panose="020B0503020204020204" charset="-122"/>
              </a:rPr>
              <a:t>① &lt;header&gt;&lt;/header&gt; 页眉 </a:t>
            </a:r>
            <a:endParaRPr lang="zh-CN" altLang="en-US" sz="2200" smtClean="0">
              <a:sym typeface="微软雅黑" panose="020B0503020204020204" charset="-122"/>
            </a:endParaRPr>
          </a:p>
          <a:p>
            <a:pPr marL="0" lvl="2" indent="-34290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2200" smtClean="0">
                <a:sym typeface="微软雅黑" panose="020B0503020204020204" charset="-122"/>
              </a:rPr>
              <a:t>           主要用于页面的头部的信息介绍，也可用于板块头部</a:t>
            </a:r>
            <a:endParaRPr lang="zh-CN" altLang="en-US" sz="2200" smtClean="0">
              <a:sym typeface="微软雅黑" panose="020B0503020204020204" charset="-122"/>
            </a:endParaRPr>
          </a:p>
          <a:p>
            <a:pPr marL="0" lvl="2" indent="-34290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2200" smtClean="0">
                <a:sym typeface="微软雅黑" panose="020B0503020204020204" charset="-122"/>
              </a:rPr>
              <a:t>       ②&lt;hgroup&gt;&lt;/hgroup&gt;页面上的一个标题组合，一个标题和一个子标题，或者标语的组合</a:t>
            </a:r>
            <a:endParaRPr lang="zh-CN" altLang="en-US" sz="2200" smtClean="0">
              <a:sym typeface="微软雅黑" panose="020B0503020204020204" charset="-122"/>
            </a:endParaRPr>
          </a:p>
          <a:p>
            <a:pPr marL="0" lvl="2" indent="-342900" algn="l" fontAlgn="base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smtClean="0">
                <a:sym typeface="微软雅黑" panose="020B0503020204020204" charset="-122"/>
              </a:rPr>
              <a:t>     &lt;hgroup&gt;</a:t>
            </a:r>
            <a:endParaRPr lang="zh-CN" altLang="en-US" sz="2200" smtClean="0">
              <a:sym typeface="微软雅黑" panose="020B0503020204020204" charset="-122"/>
            </a:endParaRPr>
          </a:p>
          <a:p>
            <a:pPr marL="0" lvl="2" indent="-342900" algn="l" fontAlgn="base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smtClean="0">
                <a:sym typeface="微软雅黑" panose="020B0503020204020204" charset="-122"/>
              </a:rPr>
              <a:t>	    &lt;h1&gt;唯品会&lt;/h1&gt;</a:t>
            </a:r>
            <a:endParaRPr lang="zh-CN" altLang="en-US" sz="2200" smtClean="0">
              <a:sym typeface="微软雅黑" panose="020B0503020204020204" charset="-122"/>
            </a:endParaRPr>
          </a:p>
          <a:p>
            <a:pPr marL="0" lvl="2" indent="-342900" algn="l" fontAlgn="base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smtClean="0">
                <a:sym typeface="微软雅黑" panose="020B0503020204020204" charset="-122"/>
              </a:rPr>
              <a:t>	    &lt;h2&gt;一家专门做特卖的网站&lt;/h2&gt;</a:t>
            </a:r>
            <a:endParaRPr lang="zh-CN" altLang="en-US" sz="2200" smtClean="0">
              <a:sym typeface="微软雅黑" panose="020B0503020204020204" charset="-122"/>
            </a:endParaRPr>
          </a:p>
          <a:p>
            <a:pPr marL="0" lvl="2" indent="-342900" algn="l" fontAlgn="base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smtClean="0">
                <a:sym typeface="微软雅黑" panose="020B0503020204020204" charset="-122"/>
              </a:rPr>
              <a:t>     &lt;/hgroup&gt;</a:t>
            </a:r>
            <a:endParaRPr lang="zh-CN" altLang="en-US" sz="2200" smtClean="0">
              <a:sym typeface="微软雅黑" panose="020B0503020204020204" charset="-122"/>
            </a:endParaRPr>
          </a:p>
          <a:p>
            <a:pPr marL="0" lvl="2" indent="-342900" algn="l" fontAlgn="base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smtClean="0">
                <a:sym typeface="微软雅黑" panose="020B0503020204020204" charset="-122"/>
              </a:rPr>
              <a:t>      </a:t>
            </a:r>
            <a:endParaRPr lang="zh-CN" altLang="en-US" sz="2200" smtClean="0">
              <a:solidFill>
                <a:schemeClr val="tx1"/>
              </a:solidFill>
              <a:sym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360045" y="692785"/>
            <a:ext cx="8581390" cy="54724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-342900" algn="l" fontAlgn="base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 smtClean="0">
                <a:sym typeface="微软雅黑" panose="020B0503020204020204" charset="-122"/>
              </a:rPr>
              <a:t>③&lt;nav&gt;&lt;/nav&gt;导航 （包含链接的的一个列表）</a:t>
            </a:r>
            <a:endParaRPr lang="zh-CN" altLang="en-US" sz="2200" dirty="0" smtClean="0">
              <a:sym typeface="微软雅黑" panose="020B0503020204020204" charset="-122"/>
            </a:endParaRPr>
          </a:p>
          <a:p>
            <a:pPr marL="0" lvl="2" indent="-34290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 smtClean="0">
                <a:sym typeface="黑体" panose="02010609060101010101" charset="-122"/>
              </a:rPr>
              <a:t>      </a:t>
            </a:r>
            <a:r>
              <a:rPr lang="zh-CN" altLang="en-US" sz="2200" dirty="0" smtClean="0">
                <a:sym typeface="微软雅黑" panose="020B0503020204020204" charset="-122"/>
              </a:rPr>
              <a:t>&lt;nav&gt;&lt;a href=“#”&gt;链接&lt;/a&gt;&lt;a href=“#”&gt;链接&lt;/a&gt;&lt;/nav&gt;</a:t>
            </a:r>
            <a:endParaRPr lang="en-US" altLang="x-none" sz="22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400050" lvl="2" indent="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x-none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&lt;nav&gt;</a:t>
            </a:r>
            <a:endParaRPr lang="en-US" altLang="x-none" sz="22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857250" lvl="3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altLang="x-none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&lt;p&gt;&lt;a href=“#”&gt;html&lt;/a&gt;&lt;/p&gt;</a:t>
            </a:r>
            <a:endParaRPr lang="en-US" altLang="x-none" sz="22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857250" lvl="3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altLang="x-none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&lt;p&gt;&lt;a href=“#”&gt;javascript&lt;/a&gt;&lt;/p&gt;</a:t>
            </a:r>
            <a:endParaRPr lang="zh-CN" altLang="en-US" sz="22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400050" lvl="2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altLang="x-none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&lt;/nav&gt;</a:t>
            </a:r>
            <a:endParaRPr lang="zh-CN" altLang="en-US" sz="2200" dirty="0" smtClean="0">
              <a:sym typeface="微软雅黑" panose="020B0503020204020204" charset="-122"/>
            </a:endParaRPr>
          </a:p>
          <a:p>
            <a:pPr marL="400050" lvl="2" indent="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200" dirty="0" smtClean="0">
                <a:sym typeface="微软雅黑" panose="020B0503020204020204" charset="-122"/>
              </a:rPr>
              <a:t>&lt;nav&gt;</a:t>
            </a:r>
            <a:endParaRPr lang="zh-CN" altLang="en-US" sz="2200" dirty="0" smtClean="0">
              <a:sym typeface="微软雅黑" panose="020B0503020204020204" charset="-122"/>
            </a:endParaRPr>
          </a:p>
          <a:p>
            <a:pPr marL="857250" lvl="3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dirty="0" smtClean="0">
                <a:sym typeface="微软雅黑" panose="020B0503020204020204" charset="-122"/>
              </a:rPr>
              <a:t>&lt;h2&gt;课程&lt;/h2&gt;</a:t>
            </a:r>
            <a:endParaRPr lang="zh-CN" altLang="en-US" sz="2200" dirty="0" smtClean="0">
              <a:sym typeface="微软雅黑" panose="020B0503020204020204" charset="-122"/>
            </a:endParaRPr>
          </a:p>
          <a:p>
            <a:pPr marL="857250" lvl="3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dirty="0" smtClean="0">
                <a:sym typeface="微软雅黑" panose="020B0503020204020204" charset="-122"/>
              </a:rPr>
              <a:t>&lt;ul&gt;</a:t>
            </a:r>
            <a:endParaRPr lang="zh-CN" altLang="en-US" sz="2200" dirty="0" smtClean="0">
              <a:sym typeface="微软雅黑" panose="020B0503020204020204" charset="-122"/>
            </a:endParaRPr>
          </a:p>
          <a:p>
            <a:pPr marL="857250" lvl="3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dirty="0" smtClean="0">
                <a:sym typeface="微软雅黑" panose="020B0503020204020204" charset="-122"/>
              </a:rPr>
              <a:t>		&lt;li&gt;&lt;a href=“#”&gt;javascript&lt;/a&gt;&lt;/li&gt;</a:t>
            </a:r>
            <a:endParaRPr lang="zh-CN" altLang="en-US" sz="2200" dirty="0" smtClean="0">
              <a:sym typeface="微软雅黑" panose="020B0503020204020204" charset="-122"/>
            </a:endParaRPr>
          </a:p>
          <a:p>
            <a:pPr marL="857250" lvl="3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dirty="0" smtClean="0">
                <a:sym typeface="微软雅黑" panose="020B0503020204020204" charset="-122"/>
              </a:rPr>
              <a:t>		&lt;li&gt;&lt;a href=“#”&gt;html+css&lt;/a&gt;&lt;/li&gt;</a:t>
            </a:r>
            <a:endParaRPr lang="zh-CN" altLang="en-US" sz="2200" dirty="0" smtClean="0">
              <a:sym typeface="微软雅黑" panose="020B0503020204020204" charset="-122"/>
            </a:endParaRPr>
          </a:p>
          <a:p>
            <a:pPr marL="857250" lvl="3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dirty="0" smtClean="0">
                <a:sym typeface="微软雅黑" panose="020B0503020204020204" charset="-122"/>
              </a:rPr>
              <a:t>&lt;/ul&gt;</a:t>
            </a:r>
            <a:endParaRPr lang="zh-CN" altLang="en-US" sz="2200" dirty="0" smtClean="0">
              <a:sym typeface="微软雅黑" panose="020B0503020204020204" charset="-122"/>
            </a:endParaRPr>
          </a:p>
          <a:p>
            <a:pPr marL="400050" lvl="2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dirty="0" smtClean="0">
                <a:sym typeface="微软雅黑" panose="020B0503020204020204" charset="-122"/>
              </a:rPr>
              <a:t>&lt;/nav&gt;</a:t>
            </a:r>
            <a:endParaRPr lang="zh-CN" altLang="en-US" sz="2200" dirty="0" smtClean="0">
              <a:sym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 dirty="0">
              <a:solidFill>
                <a:schemeClr val="tx1"/>
              </a:solidFill>
              <a:sym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650875" y="991870"/>
            <a:ext cx="7841615" cy="44189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 smtClean="0">
                <a:sym typeface="微软雅黑" panose="020B0503020204020204" charset="-122"/>
              </a:rPr>
              <a:t>④&lt;footer&gt;&lt;/footer&gt;页脚  </a:t>
            </a:r>
            <a:endParaRPr lang="zh-CN" altLang="en-US" sz="2200" dirty="0" smtClean="0">
              <a:sym typeface="微软雅黑" panose="020B0503020204020204" charset="-122"/>
            </a:endParaRPr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 smtClean="0">
                <a:sym typeface="微软雅黑" panose="020B0503020204020204" charset="-122"/>
              </a:rPr>
              <a:t>    主要用于页面的底部 或者 版块底部</a:t>
            </a:r>
            <a:endParaRPr lang="zh-CN" altLang="en-US" sz="2200" dirty="0" smtClean="0">
              <a:sym typeface="微软雅黑" panose="020B0503020204020204" charset="-122"/>
            </a:endParaRPr>
          </a:p>
          <a:p>
            <a:pPr marL="0" lvl="1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 smtClean="0">
                <a:sym typeface="微软雅黑" panose="020B0503020204020204" charset="-122"/>
              </a:rPr>
              <a:t>⑤&lt;section&gt;&lt;/section&gt;页面上的版块</a:t>
            </a:r>
            <a:endParaRPr lang="zh-CN" altLang="en-US" sz="2200" kern="1200" dirty="0" smtClean="0">
              <a:sym typeface="微软雅黑" panose="020B0503020204020204" charset="-122"/>
            </a:endParaRPr>
          </a:p>
          <a:p>
            <a:pPr marL="0" lvl="1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 smtClean="0">
                <a:sym typeface="微软雅黑" panose="020B0503020204020204" charset="-122"/>
              </a:rPr>
              <a:t>    用于划分页面上的不同区域,或者划分文章里不同的节</a:t>
            </a:r>
            <a:endParaRPr lang="zh-CN" altLang="en-US" sz="2200" dirty="0" smtClean="0">
              <a:sym typeface="微软雅黑" panose="020B0503020204020204" charset="-122"/>
            </a:endParaRPr>
          </a:p>
          <a:p>
            <a:pPr marL="0" lvl="1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 smtClean="0">
                <a:sym typeface="微软雅黑" panose="020B0503020204020204" charset="-122"/>
              </a:rPr>
              <a:t>⑥&lt;article&gt;&lt;/article &gt;</a:t>
            </a:r>
            <a:endParaRPr lang="zh-CN" altLang="en-US" sz="2200" dirty="0" smtClean="0">
              <a:sym typeface="微软雅黑" panose="020B0503020204020204" charset="-122"/>
            </a:endParaRPr>
          </a:p>
          <a:p>
            <a:pPr marL="0" lvl="1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 smtClean="0">
                <a:sym typeface="微软雅黑" panose="020B0503020204020204" charset="-122"/>
              </a:rPr>
              <a:t>    </a:t>
            </a:r>
            <a:r>
              <a:rPr lang="zh-CN" altLang="en-US" sz="2200" dirty="0" smtClean="0">
                <a:sym typeface="微软雅黑" panose="020B0503020204020204" charset="-122"/>
              </a:rPr>
              <a:t>用来</a:t>
            </a:r>
            <a:r>
              <a:rPr lang="zh-CN" altLang="en-US" sz="2200" dirty="0" smtClean="0">
                <a:sym typeface="微软雅黑" panose="020B0503020204020204" charset="-122"/>
              </a:rPr>
              <a:t>在页面中表示一套结构完整且独立的内容部分，可以用来呈现论坛的一个帖子，杂志或报纸中的一篇文章，一篇博客，用户提交的评论内容等。</a:t>
            </a:r>
            <a:endParaRPr lang="zh-CN" altLang="en-US" sz="2200" kern="1200" dirty="0" smtClean="0">
              <a:sym typeface="微软雅黑" panose="020B0503020204020204" charset="-122"/>
            </a:endParaRPr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 dirty="0">
              <a:sym typeface="+mn-ea"/>
            </a:endParaRPr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 dirty="0">
              <a:sym typeface="黑体" panose="02010609060101010101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 dirty="0">
              <a:sym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 dirty="0">
              <a:solidFill>
                <a:schemeClr val="tx1"/>
              </a:solidFill>
              <a:sym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/>
        </p:nvSpPr>
        <p:spPr>
          <a:xfrm>
            <a:off x="487680" y="770255"/>
            <a:ext cx="8169275" cy="46583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 smtClean="0">
                <a:sym typeface="微软雅黑" panose="020B0503020204020204" charset="-122"/>
              </a:rPr>
              <a:t> </a:t>
            </a:r>
            <a:r>
              <a:rPr lang="zh-CN" altLang="en-US" sz="2200" dirty="0" smtClean="0">
                <a:sym typeface="微软雅黑" panose="020B0503020204020204" charset="-122"/>
              </a:rPr>
              <a:t>⑦&lt;aside&gt;&lt;/aside&gt;</a:t>
            </a:r>
            <a:endParaRPr lang="zh-CN" altLang="en-US" sz="2200" dirty="0" smtClean="0">
              <a:sym typeface="微软雅黑" panose="020B0503020204020204" charset="-122"/>
            </a:endParaRPr>
          </a:p>
          <a:p>
            <a:pPr marL="0" lvl="1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 smtClean="0">
                <a:sym typeface="微软雅黑" panose="020B0503020204020204" charset="-122"/>
              </a:rPr>
              <a:t>    </a:t>
            </a:r>
            <a:r>
              <a:rPr lang="zh-CN" altLang="en-US" sz="2200" dirty="0" smtClean="0">
                <a:sym typeface="+mn-ea"/>
              </a:rPr>
              <a:t>与</a:t>
            </a:r>
            <a:r>
              <a:rPr lang="en-US" altLang="zh-CN" sz="2200" dirty="0" smtClean="0">
                <a:sym typeface="+mn-ea"/>
              </a:rPr>
              <a:t>article</a:t>
            </a:r>
            <a:r>
              <a:rPr lang="zh-CN" altLang="en-US" sz="2200" dirty="0" smtClean="0">
                <a:sym typeface="+mn-ea"/>
              </a:rPr>
              <a:t>元素的内容相关的辅助信息。</a:t>
            </a:r>
            <a:r>
              <a:rPr lang="zh-CN" altLang="en-US" sz="2200" dirty="0" smtClean="0">
                <a:sym typeface="微软雅黑" panose="020B0503020204020204" charset="-122"/>
              </a:rPr>
              <a:t>侧边栏、广告、nav元素组，以及其他类似的有别与主要内容的部分</a:t>
            </a:r>
            <a:endParaRPr lang="zh-CN" altLang="en-US" sz="2200" dirty="0" smtClean="0">
              <a:sym typeface="微软雅黑" panose="020B0503020204020204" charset="-122"/>
            </a:endParaRPr>
          </a:p>
          <a:p>
            <a:pPr marL="0" lvl="1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 smtClean="0">
                <a:sym typeface="微软雅黑" panose="020B0503020204020204" charset="-122"/>
              </a:rPr>
              <a:t>说明：aside 的内容应该与 article 的内容相关</a:t>
            </a:r>
            <a:endParaRPr lang="zh-CN" altLang="en-US" sz="2200" kern="1200" dirty="0" smtClean="0">
              <a:sym typeface="微软雅黑" panose="020B0503020204020204" charset="-122"/>
            </a:endParaRPr>
          </a:p>
          <a:p>
            <a:pPr marL="0" lvl="1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 smtClean="0">
                <a:sym typeface="黑体" panose="02010609060101010101" charset="-122"/>
              </a:rPr>
              <a:t>           </a:t>
            </a:r>
            <a:r>
              <a:rPr lang="zh-CN" altLang="en-US" sz="2200" dirty="0" smtClean="0">
                <a:sym typeface="微软雅黑" panose="020B0503020204020204" charset="-122"/>
              </a:rPr>
              <a:t>被包含在&lt;article&gt;中作为主要内容的附属信息部分，其中的内容 以是与当前文章有关的引用、词汇列表等</a:t>
            </a:r>
            <a:endParaRPr lang="en-US" altLang="zh-CN" sz="2200" dirty="0" smtClean="0">
              <a:sym typeface="微软雅黑" panose="020B0503020204020204" charset="-122"/>
            </a:endParaRPr>
          </a:p>
          <a:p>
            <a:pPr marL="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 smtClean="0">
                <a:sym typeface="微软雅黑" panose="020B0503020204020204" charset="-122"/>
              </a:rPr>
              <a:t>            在&lt;article&gt;之外使用，作为页面或站点全局的附属信息部分；最典型的形式是侧边栏(sidebar)，其中的内容可以是友情链接、附属导航或广告单元等。</a:t>
            </a:r>
            <a:endParaRPr lang="zh-CN" altLang="en-US" sz="2200" dirty="0" smtClean="0">
              <a:sym typeface="微软雅黑" panose="020B0503020204020204" charset="-122"/>
            </a:endParaRPr>
          </a:p>
          <a:p>
            <a:pPr marL="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黑体" panose="02010609060101010101" charset="-122"/>
              </a:rPr>
              <a:t>  </a:t>
            </a:r>
            <a:endParaRPr lang="zh-CN" altLang="en-US" sz="2200" dirty="0">
              <a:solidFill>
                <a:schemeClr val="tx1"/>
              </a:solidFill>
              <a:sym typeface="黑体" panose="02010609060101010101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/>
        </p:nvSpPr>
        <p:spPr>
          <a:xfrm>
            <a:off x="487045" y="517525"/>
            <a:ext cx="8169275" cy="58223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黑体" panose="02010609060101010101" charset="-122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sym typeface="黑体" panose="02010609060101010101" charset="-122"/>
              </a:rPr>
              <a:t>2</a:t>
            </a:r>
            <a:r>
              <a:rPr lang="zh-CN" altLang="en-US" sz="2200" dirty="0">
                <a:solidFill>
                  <a:schemeClr val="tx1"/>
                </a:solidFill>
                <a:sym typeface="黑体" panose="02010609060101010101" charset="-122"/>
              </a:rPr>
              <a:t>）语义化标签</a:t>
            </a:r>
            <a:endParaRPr lang="zh-CN" altLang="en-US" sz="2200" dirty="0">
              <a:solidFill>
                <a:schemeClr val="tx1"/>
              </a:solidFill>
              <a:sym typeface="黑体" panose="02010609060101010101" charset="-122"/>
            </a:endParaRPr>
          </a:p>
          <a:p>
            <a:pPr marL="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 smtClean="0">
                <a:sym typeface="微软雅黑" panose="020B0503020204020204" charset="-122"/>
              </a:rPr>
              <a:t>    ①&lt;figure&gt;&lt;/figure&gt;</a:t>
            </a:r>
            <a:endParaRPr lang="zh-CN" altLang="en-US" sz="2200" dirty="0" smtClean="0">
              <a:sym typeface="微软雅黑" panose="020B0503020204020204" charset="-122"/>
            </a:endParaRPr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 smtClean="0">
                <a:sym typeface="微软雅黑" panose="020B0503020204020204" charset="-122"/>
              </a:rPr>
              <a:t>        用于对元素进行组合。一般用于图片或视频</a:t>
            </a:r>
            <a:endParaRPr lang="zh-CN" altLang="en-US" sz="2200" dirty="0" smtClean="0">
              <a:sym typeface="微软雅黑" panose="020B0503020204020204" charset="-122"/>
            </a:endParaRPr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 smtClean="0">
                <a:sym typeface="微软雅黑" panose="020B0503020204020204" charset="-122"/>
              </a:rPr>
              <a:t>        &lt;figcaption&gt;&lt;/figcaption&gt; figure的子元素 用于对figure的内容进行说明</a:t>
            </a:r>
            <a:endParaRPr lang="zh-CN" altLang="en-US" sz="2200" dirty="0" smtClean="0">
              <a:sym typeface="微软雅黑" panose="020B0503020204020204" charset="-122"/>
            </a:endParaRPr>
          </a:p>
          <a:p>
            <a:pPr marL="0" lvl="1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x-none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     </a:t>
            </a:r>
            <a:r>
              <a:rPr lang="zh-CN" altLang="en-US" sz="2200" dirty="0" smtClean="0">
                <a:sym typeface="微软雅黑" panose="020B0503020204020204" charset="-122"/>
              </a:rPr>
              <a:t> &lt;figure&gt;</a:t>
            </a:r>
            <a:endParaRPr lang="zh-CN" altLang="en-US" sz="2200" dirty="0" smtClean="0">
              <a:sym typeface="微软雅黑" panose="020B0503020204020204" charset="-122"/>
            </a:endParaRPr>
          </a:p>
          <a:p>
            <a:pPr marL="0" lvl="1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 smtClean="0">
                <a:sym typeface="微软雅黑" panose="020B0503020204020204" charset="-122"/>
              </a:rPr>
              <a:t>	&lt;img src=“</a:t>
            </a:r>
            <a:r>
              <a:rPr lang="en-US" altLang="zh-CN" sz="2200" dirty="0" smtClean="0">
                <a:sym typeface="微软雅黑" panose="020B0503020204020204" charset="-122"/>
              </a:rPr>
              <a:t>1</a:t>
            </a:r>
            <a:r>
              <a:rPr lang="zh-CN" altLang="en-US" sz="2200" dirty="0" smtClean="0">
                <a:sym typeface="微软雅黑" panose="020B0503020204020204" charset="-122"/>
              </a:rPr>
              <a:t>.png”/&gt;</a:t>
            </a:r>
            <a:endParaRPr lang="zh-CN" altLang="en-US" sz="2200" dirty="0" smtClean="0">
              <a:sym typeface="微软雅黑" panose="020B0503020204020204" charset="-122"/>
            </a:endParaRPr>
          </a:p>
          <a:p>
            <a:pPr marL="0" lvl="1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 smtClean="0">
                <a:sym typeface="微软雅黑" panose="020B0503020204020204" charset="-122"/>
              </a:rPr>
              <a:t>	&lt;figcaption&gt;雪纺衫上新&lt;/figcaption&gt;</a:t>
            </a:r>
            <a:endParaRPr lang="zh-CN" altLang="en-US" sz="2200" dirty="0" smtClean="0">
              <a:sym typeface="微软雅黑" panose="020B0503020204020204" charset="-122"/>
            </a:endParaRPr>
          </a:p>
          <a:p>
            <a:pPr marL="0" lvl="1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 smtClean="0">
                <a:sym typeface="微软雅黑" panose="020B0503020204020204" charset="-122"/>
              </a:rPr>
              <a:t>      &lt;/figure&gt;</a:t>
            </a:r>
            <a:r>
              <a:rPr lang="zh-CN" altLang="en-US" sz="2200" dirty="0" smtClean="0">
                <a:sym typeface="黑体" panose="02010609060101010101" charset="-122"/>
              </a:rPr>
              <a:t> </a:t>
            </a:r>
            <a:endParaRPr lang="en-US" sz="2200" dirty="0">
              <a:solidFill>
                <a:srgbClr val="333333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algn="l">
              <a:lnSpc>
                <a:spcPct val="150000"/>
              </a:lnSpc>
              <a:buNone/>
            </a:pPr>
            <a:r>
              <a:rPr lang="zh-CN" altLang="en-US" sz="2200" dirty="0" smtClean="0">
                <a:solidFill>
                  <a:srgbClr val="C00000"/>
                </a:solidFill>
                <a:sym typeface="Arial" panose="020B0604020202020204" pitchFamily="34" charset="0"/>
              </a:rPr>
              <a:t>说明：</a:t>
            </a:r>
            <a:r>
              <a:rPr lang="zh-CN" altLang="en-US" sz="2200" dirty="0" smtClean="0">
                <a:sym typeface="Arial" panose="020B0604020202020204" pitchFamily="34" charset="0"/>
              </a:rPr>
              <a:t>figcaption  表示 figure 的标题。从属于 figure ， 并且， figure 中只能放置一个 figcaption</a:t>
            </a:r>
            <a:endParaRPr lang="zh-CN" altLang="en-US" sz="22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6216015" y="2927350"/>
            <a:ext cx="2440305" cy="1689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/>
        </p:nvSpPr>
        <p:spPr>
          <a:xfrm>
            <a:off x="590550" y="654050"/>
            <a:ext cx="7962900" cy="5549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 smtClean="0">
                <a:solidFill>
                  <a:schemeClr val="tx1"/>
                </a:solidFill>
                <a:sym typeface="黑体" panose="02010609060101010101" charset="-122"/>
              </a:rPr>
              <a:t>②</a:t>
            </a:r>
            <a:r>
              <a:rPr lang="zh-CN" altLang="en-US" sz="2200" dirty="0" smtClean="0">
                <a:sym typeface="微软雅黑" panose="020B0503020204020204" charset="-122"/>
              </a:rPr>
              <a:t>&lt;time&gt;&lt;/time&gt;用来表现时间或日期</a:t>
            </a:r>
            <a:endParaRPr lang="zh-CN" altLang="en-US" sz="2200" dirty="0" smtClean="0">
              <a:sym typeface="微软雅黑" panose="020B0503020204020204" charset="-122"/>
            </a:endParaRPr>
          </a:p>
          <a:p>
            <a:pPr marL="0" lvl="1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 smtClean="0">
                <a:sym typeface="微软雅黑" panose="020B0503020204020204" charset="-122"/>
              </a:rPr>
              <a:t>    &lt;li&gt;&lt;p&gt;习近平主席致信贺第四届世界互联网大会开幕&lt;/p&gt;&lt;time&gt;2017-12-03&lt;/time&gt;&lt;/li&gt;</a:t>
            </a:r>
            <a:endParaRPr lang="zh-CN" altLang="en-US" sz="2200" dirty="0" smtClean="0">
              <a:sym typeface="微软雅黑" panose="020B0503020204020204" charset="-122"/>
            </a:endParaRPr>
          </a:p>
          <a:p>
            <a:pPr marL="0" lvl="1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 smtClean="0">
                <a:sym typeface="微软雅黑" panose="020B0503020204020204" charset="-122"/>
              </a:rPr>
              <a:t>③&lt;datalist&gt;&lt;/datalist&gt;选项列表</a:t>
            </a:r>
            <a:endParaRPr lang="zh-CN" altLang="en-US" sz="2200" dirty="0" smtClean="0">
              <a:sym typeface="微软雅黑" panose="020B0503020204020204" charset="-122"/>
            </a:endParaRPr>
          </a:p>
          <a:p>
            <a:pPr marL="0" lvl="1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 smtClean="0">
                <a:sym typeface="微软雅黑" panose="020B0503020204020204" charset="-122"/>
              </a:rPr>
              <a:t>    </a:t>
            </a:r>
            <a:r>
              <a:rPr lang="zh-CN" altLang="en-US" sz="2200" dirty="0" smtClean="0">
                <a:sym typeface="+mn-ea"/>
              </a:rPr>
              <a:t>通过id与input关联，</a:t>
            </a:r>
            <a:r>
              <a:rPr lang="zh-CN" altLang="en-US" sz="2200" dirty="0" smtClean="0">
                <a:sym typeface="微软雅黑" panose="020B0503020204020204" charset="-122"/>
              </a:rPr>
              <a:t>来定义 input 可能的值</a:t>
            </a:r>
            <a:endParaRPr lang="zh-CN" altLang="en-US" sz="2200" dirty="0" smtClean="0">
              <a:sym typeface="微软雅黑" panose="020B0503020204020204" charset="-122"/>
            </a:endParaRP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zh-CN" altLang="en-US" sz="2200" dirty="0" smtClean="0">
                <a:solidFill>
                  <a:schemeClr val="tx1"/>
                </a:solidFill>
                <a:sym typeface="黑体" panose="02010609060101010101" charset="-122"/>
              </a:rPr>
              <a:t>    </a:t>
            </a:r>
            <a:r>
              <a:rPr lang="zh-CN" altLang="en-US" sz="2200" dirty="0" smtClean="0">
                <a:sym typeface="+mn-ea"/>
              </a:rPr>
              <a:t>&lt;input list="words" name=“</a:t>
            </a:r>
            <a:r>
              <a:rPr lang="en-US" altLang="zh-CN" sz="2200" dirty="0" smtClean="0">
                <a:sym typeface="+mn-ea"/>
              </a:rPr>
              <a:t>search</a:t>
            </a:r>
            <a:r>
              <a:rPr lang="zh-CN" altLang="en-US" sz="2200" dirty="0" smtClean="0">
                <a:sym typeface="+mn-ea"/>
              </a:rPr>
              <a:t>”&gt;</a:t>
            </a:r>
            <a:endParaRPr lang="zh-CN" altLang="en-US" sz="2200" dirty="0" smtClean="0">
              <a:solidFill>
                <a:schemeClr val="tx1"/>
              </a:solidFill>
              <a:sym typeface="黑体" panose="02010609060101010101" charset="-122"/>
            </a:endParaRPr>
          </a:p>
          <a:p>
            <a:pPr marL="0" indent="0" algn="l">
              <a:lnSpc>
                <a:spcPts val="3200"/>
              </a:lnSpc>
              <a:buNone/>
            </a:pPr>
            <a:r>
              <a:rPr lang="zh-CN" altLang="en-US" sz="2200" dirty="0" smtClean="0"/>
              <a:t>    </a:t>
            </a:r>
            <a:r>
              <a:rPr lang="zh-CN" altLang="en-US" sz="2200" dirty="0" smtClean="0">
                <a:sym typeface="+mn-ea"/>
              </a:rPr>
              <a:t>&lt;datalist id="words"&gt;</a:t>
            </a:r>
            <a:br>
              <a:rPr lang="zh-CN" altLang="en-US" sz="2200" dirty="0" smtClean="0">
                <a:sym typeface="+mn-ea"/>
              </a:rPr>
            </a:br>
            <a:r>
              <a:rPr lang="zh-CN" altLang="en-US" sz="2200" dirty="0" smtClean="0">
                <a:sym typeface="+mn-ea"/>
              </a:rPr>
              <a:t>    </a:t>
            </a:r>
            <a:r>
              <a:rPr lang="en-US" altLang="zh-CN" sz="2200" dirty="0" smtClean="0">
                <a:sym typeface="+mn-ea"/>
              </a:rPr>
              <a:t>	</a:t>
            </a:r>
            <a:r>
              <a:rPr lang="zh-CN" altLang="en-US" sz="2200" dirty="0" smtClean="0">
                <a:sym typeface="+mn-ea"/>
              </a:rPr>
              <a:t>&lt;option value="Firefox" label</a:t>
            </a:r>
            <a:r>
              <a:rPr lang="en-US" altLang="zh-CN" sz="2200" dirty="0" smtClean="0">
                <a:sym typeface="+mn-ea"/>
              </a:rPr>
              <a:t>=”</a:t>
            </a:r>
            <a:r>
              <a:rPr lang="zh-CN" altLang="en-US" sz="2200" dirty="0" smtClean="0">
                <a:sym typeface="+mn-ea"/>
              </a:rPr>
              <a:t>浏览器</a:t>
            </a:r>
            <a:r>
              <a:rPr lang="en-US" altLang="zh-CN" sz="2200" dirty="0" smtClean="0">
                <a:sym typeface="+mn-ea"/>
              </a:rPr>
              <a:t>”</a:t>
            </a:r>
            <a:r>
              <a:rPr lang="zh-CN" altLang="en-US" sz="2200" dirty="0" smtClean="0">
                <a:sym typeface="+mn-ea"/>
              </a:rPr>
              <a:t>&gt;</a:t>
            </a:r>
            <a:br>
              <a:rPr lang="zh-CN" altLang="en-US" sz="2200" dirty="0" smtClean="0">
                <a:sym typeface="+mn-ea"/>
              </a:rPr>
            </a:br>
            <a:r>
              <a:rPr lang="zh-CN" altLang="en-US" sz="2200" dirty="0" smtClean="0">
                <a:sym typeface="+mn-ea"/>
              </a:rPr>
              <a:t>    </a:t>
            </a:r>
            <a:r>
              <a:rPr lang="en-US" altLang="zh-CN" sz="2200" dirty="0" smtClean="0">
                <a:sym typeface="+mn-ea"/>
              </a:rPr>
              <a:t>	</a:t>
            </a:r>
            <a:r>
              <a:rPr lang="zh-CN" altLang="en-US" sz="2200" dirty="0" smtClean="0">
                <a:sym typeface="+mn-ea"/>
              </a:rPr>
              <a:t>&lt;option value="Chrome" label</a:t>
            </a:r>
            <a:r>
              <a:rPr lang="en-US" altLang="zh-CN" sz="2200" dirty="0" smtClean="0">
                <a:sym typeface="+mn-ea"/>
              </a:rPr>
              <a:t>=”</a:t>
            </a:r>
            <a:r>
              <a:rPr lang="zh-CN" altLang="en-US" sz="2200" dirty="0" smtClean="0">
                <a:sym typeface="+mn-ea"/>
              </a:rPr>
              <a:t>浏览器</a:t>
            </a:r>
            <a:r>
              <a:rPr lang="en-US" altLang="zh-CN" sz="2200" dirty="0" smtClean="0">
                <a:sym typeface="+mn-ea"/>
              </a:rPr>
              <a:t>”</a:t>
            </a:r>
            <a:r>
              <a:rPr lang="zh-CN" altLang="en-US" sz="2200" dirty="0" smtClean="0">
                <a:sym typeface="+mn-ea"/>
              </a:rPr>
              <a:t>&gt;</a:t>
            </a:r>
            <a:br>
              <a:rPr lang="zh-CN" altLang="en-US" sz="2200" dirty="0" smtClean="0">
                <a:sym typeface="+mn-ea"/>
              </a:rPr>
            </a:br>
            <a:r>
              <a:rPr lang="zh-CN" altLang="en-US" sz="2200" dirty="0" smtClean="0">
                <a:sym typeface="+mn-ea"/>
              </a:rPr>
              <a:t>    </a:t>
            </a:r>
            <a:r>
              <a:rPr lang="en-US" altLang="zh-CN" sz="2200" dirty="0" smtClean="0">
                <a:sym typeface="+mn-ea"/>
              </a:rPr>
              <a:t>	</a:t>
            </a:r>
            <a:r>
              <a:rPr lang="zh-CN" altLang="en-US" sz="2200" dirty="0" smtClean="0">
                <a:sym typeface="+mn-ea"/>
              </a:rPr>
              <a:t>&lt;option value="Opera" label</a:t>
            </a:r>
            <a:r>
              <a:rPr lang="en-US" altLang="zh-CN" sz="2200" dirty="0" smtClean="0">
                <a:sym typeface="+mn-ea"/>
              </a:rPr>
              <a:t>=”</a:t>
            </a:r>
            <a:r>
              <a:rPr lang="zh-CN" altLang="en-US" sz="2200" dirty="0" smtClean="0">
                <a:sym typeface="+mn-ea"/>
              </a:rPr>
              <a:t>浏览器</a:t>
            </a:r>
            <a:r>
              <a:rPr lang="en-US" altLang="zh-CN" sz="2200" dirty="0" smtClean="0">
                <a:sym typeface="+mn-ea"/>
              </a:rPr>
              <a:t>”</a:t>
            </a:r>
            <a:r>
              <a:rPr lang="zh-CN" altLang="en-US" sz="2200" dirty="0" smtClean="0">
                <a:sym typeface="+mn-ea"/>
              </a:rPr>
              <a:t>&gt;</a:t>
            </a:r>
            <a:br>
              <a:rPr lang="zh-CN" altLang="en-US" sz="2200" dirty="0" smtClean="0">
                <a:sym typeface="+mn-ea"/>
              </a:rPr>
            </a:br>
            <a:r>
              <a:rPr lang="zh-CN" altLang="en-US" sz="2200" dirty="0" smtClean="0">
                <a:sym typeface="+mn-ea"/>
              </a:rPr>
              <a:t>    </a:t>
            </a:r>
            <a:r>
              <a:rPr lang="en-US" altLang="zh-CN" sz="2200" dirty="0" smtClean="0">
                <a:sym typeface="+mn-ea"/>
              </a:rPr>
              <a:t>	</a:t>
            </a:r>
            <a:r>
              <a:rPr lang="zh-CN" altLang="en-US" sz="2200" dirty="0" smtClean="0">
                <a:sym typeface="+mn-ea"/>
              </a:rPr>
              <a:t>&lt;option value="Safari" label</a:t>
            </a:r>
            <a:r>
              <a:rPr lang="en-US" altLang="zh-CN" sz="2200" dirty="0" smtClean="0">
                <a:sym typeface="+mn-ea"/>
              </a:rPr>
              <a:t>=”</a:t>
            </a:r>
            <a:r>
              <a:rPr lang="zh-CN" altLang="en-US" sz="2200" dirty="0" smtClean="0">
                <a:sym typeface="+mn-ea"/>
              </a:rPr>
              <a:t>浏览器</a:t>
            </a:r>
            <a:r>
              <a:rPr lang="en-US" altLang="zh-CN" sz="2200" dirty="0" smtClean="0">
                <a:sym typeface="+mn-ea"/>
              </a:rPr>
              <a:t>”</a:t>
            </a:r>
            <a:r>
              <a:rPr lang="zh-CN" altLang="en-US" sz="2200" dirty="0" smtClean="0">
                <a:sym typeface="+mn-ea"/>
              </a:rPr>
              <a:t>&gt;</a:t>
            </a:r>
            <a:br>
              <a:rPr lang="zh-CN" altLang="en-US" sz="2200" dirty="0" smtClean="0">
                <a:sym typeface="+mn-ea"/>
              </a:rPr>
            </a:br>
            <a:r>
              <a:rPr lang="zh-CN" altLang="en-US" sz="2200" dirty="0" smtClean="0">
                <a:sym typeface="+mn-ea"/>
              </a:rPr>
              <a:t>    &lt;/datalist&gt;</a:t>
            </a:r>
            <a:endParaRPr lang="zh-CN" altLang="en-US" sz="22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 dirty="0"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 dirty="0">
              <a:sym typeface="黑体" panose="02010609060101010101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 dirty="0">
              <a:solidFill>
                <a:schemeClr val="tx1"/>
              </a:solidFill>
              <a:sym typeface="黑体" panose="02010609060101010101" charset="-122"/>
            </a:endParaRPr>
          </a:p>
          <a:p>
            <a:pPr marL="0" indent="0">
              <a:lnSpc>
                <a:spcPts val="36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         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/>
        </p:nvSpPr>
        <p:spPr>
          <a:xfrm>
            <a:off x="552450" y="420370"/>
            <a:ext cx="8038465" cy="61652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strike="noStrike" noProof="1" smtClean="0">
                <a:sym typeface="+mn-ea"/>
              </a:rPr>
              <a:t>④</a:t>
            </a:r>
            <a:r>
              <a:rPr lang="zh-CN" altLang="en-US" sz="2200" dirty="0" smtClean="0">
                <a:sym typeface="微软雅黑" panose="020B0503020204020204" charset="-122"/>
              </a:rPr>
              <a:t>&lt;details&gt;&lt;/details&gt;</a:t>
            </a:r>
            <a:endParaRPr lang="zh-CN" altLang="en-US" sz="2200" dirty="0" smtClean="0">
              <a:sym typeface="微软雅黑" panose="020B0503020204020204" charset="-122"/>
            </a:endParaRPr>
          </a:p>
          <a:p>
            <a:pPr marL="0" lvl="1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 smtClean="0">
                <a:sym typeface="微软雅黑" panose="020B0503020204020204" charset="-122"/>
              </a:rPr>
              <a:t>    用于描述文档或文档某个部分的细节，该元素用于摘录引用等 应该与页面的主要内容区分开的其他内容</a:t>
            </a:r>
            <a:endParaRPr lang="zh-CN" altLang="en-US" sz="2200" kern="1200" dirty="0" smtClean="0">
              <a:sym typeface="微软雅黑" panose="020B0503020204020204" charset="-122"/>
            </a:endParaRPr>
          </a:p>
          <a:p>
            <a:pPr marL="0" lvl="1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kern="1200" dirty="0" smtClean="0">
                <a:sym typeface="微软雅黑" panose="020B0503020204020204" charset="-122"/>
              </a:rPr>
              <a:t>    </a:t>
            </a:r>
            <a:r>
              <a:rPr lang="zh-CN" altLang="en-US" sz="2000" dirty="0" smtClean="0">
                <a:sym typeface="微软雅黑" panose="020B0503020204020204" charset="-122"/>
              </a:rPr>
              <a:t>&lt;summary&gt;&lt;/summary&gt; details 元素的标题</a:t>
            </a:r>
            <a:endParaRPr lang="zh-CN" altLang="en-US" sz="2000" dirty="0" smtClean="0">
              <a:sym typeface="微软雅黑" panose="020B0503020204020204" charset="-122"/>
            </a:endParaRPr>
          </a:p>
          <a:p>
            <a:pPr marL="0" lvl="1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 smtClean="0">
                <a:sym typeface="微软雅黑" panose="020B0503020204020204" charset="-122"/>
              </a:rPr>
              <a:t>    &lt;details&gt;</a:t>
            </a:r>
            <a:endParaRPr lang="zh-CN" altLang="en-US" sz="2000" dirty="0" smtClean="0">
              <a:sym typeface="微软雅黑" panose="020B0503020204020204" charset="-122"/>
            </a:endParaRPr>
          </a:p>
          <a:p>
            <a:pPr marL="0" lvl="1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 smtClean="0">
                <a:sym typeface="微软雅黑" panose="020B0503020204020204" charset="-122"/>
              </a:rPr>
              <a:t>     	&lt;summary&gt;小米</a:t>
            </a:r>
            <a:r>
              <a:rPr lang="en-US" altLang="zh-CN" sz="2000" dirty="0" smtClean="0">
                <a:sym typeface="微软雅黑" panose="020B0503020204020204" charset="-122"/>
              </a:rPr>
              <a:t>6</a:t>
            </a:r>
            <a:r>
              <a:rPr lang="zh-CN" altLang="en-US" sz="2000" dirty="0" smtClean="0">
                <a:sym typeface="微软雅黑" panose="020B0503020204020204" charset="-122"/>
              </a:rPr>
              <a:t>&lt;/summary&gt;</a:t>
            </a:r>
            <a:endParaRPr lang="zh-CN" altLang="en-US" sz="2000" kern="1200" dirty="0" smtClean="0">
              <a:sym typeface="微软雅黑" panose="020B0503020204020204" charset="-122"/>
            </a:endParaRPr>
          </a:p>
          <a:p>
            <a:pPr marL="0" lvl="1" algn="l" defTabSz="91440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 smtClean="0">
                <a:sym typeface="微软雅黑" panose="020B0503020204020204" charset="-122"/>
              </a:rPr>
              <a:t>    </a:t>
            </a:r>
            <a:r>
              <a:rPr lang="en-US" altLang="zh-CN" sz="2000" dirty="0" smtClean="0">
                <a:sym typeface="微软雅黑" panose="020B0503020204020204" charset="-122"/>
              </a:rPr>
              <a:t>	</a:t>
            </a:r>
            <a:r>
              <a:rPr lang="zh-CN" altLang="en-US" sz="2000" dirty="0" smtClean="0">
                <a:sym typeface="微软雅黑" panose="020B0503020204020204" charset="-122"/>
              </a:rPr>
              <a:t>&lt;p&gt;商品详情&lt;/p&gt;</a:t>
            </a:r>
            <a:endParaRPr lang="zh-CN" altLang="en-US" sz="2000" dirty="0" smtClean="0">
              <a:sym typeface="微软雅黑" panose="020B0503020204020204" charset="-122"/>
            </a:endParaRPr>
          </a:p>
          <a:p>
            <a:pPr marL="0" lvl="1" algn="l" defTabSz="9144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kern="1200" dirty="0" smtClean="0">
                <a:sym typeface="微软雅黑" panose="020B0503020204020204" charset="-122"/>
              </a:rPr>
              <a:t>	&lt;dl&gt;</a:t>
            </a:r>
            <a:endParaRPr lang="en-US" altLang="zh-CN" sz="2000" kern="1200" dirty="0" smtClean="0">
              <a:sym typeface="微软雅黑" panose="020B0503020204020204" charset="-122"/>
            </a:endParaRPr>
          </a:p>
          <a:p>
            <a:pPr marL="0" lvl="1" algn="l" defTabSz="9144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kern="1200" dirty="0" smtClean="0">
                <a:sym typeface="微软雅黑" panose="020B0503020204020204" charset="-122"/>
              </a:rPr>
              <a:t>	         &lt;dt&gt;</a:t>
            </a:r>
            <a:r>
              <a:rPr lang="zh-CN" altLang="en-US" sz="2000" kern="1200" dirty="0" smtClean="0">
                <a:sym typeface="微软雅黑" panose="020B0503020204020204" charset="-122"/>
              </a:rPr>
              <a:t>屏幕</a:t>
            </a:r>
            <a:r>
              <a:rPr lang="en-US" altLang="zh-CN" sz="2000" kern="1200" dirty="0" smtClean="0">
                <a:sym typeface="微软雅黑" panose="020B0503020204020204" charset="-122"/>
              </a:rPr>
              <a:t>&lt;/dt&gt;</a:t>
            </a:r>
            <a:endParaRPr lang="en-US" altLang="zh-CN" sz="2000" kern="1200" dirty="0" smtClean="0">
              <a:sym typeface="微软雅黑" panose="020B0503020204020204" charset="-122"/>
            </a:endParaRPr>
          </a:p>
          <a:p>
            <a:pPr marL="0" lvl="1" algn="l" defTabSz="9144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kern="1200" dirty="0" smtClean="0">
                <a:sym typeface="微软雅黑" panose="020B0503020204020204" charset="-122"/>
              </a:rPr>
              <a:t>                      &lt;dd&gt; 5.15英寸&lt;/dd&gt;</a:t>
            </a:r>
            <a:endParaRPr lang="en-US" altLang="zh-CN" sz="2000" kern="1200" dirty="0" smtClean="0">
              <a:sym typeface="微软雅黑" panose="020B0503020204020204" charset="-122"/>
            </a:endParaRPr>
          </a:p>
          <a:p>
            <a:pPr marL="0" lvl="1" algn="l" defTabSz="9144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kern="1200" dirty="0" smtClean="0">
                <a:sym typeface="微软雅黑" panose="020B0503020204020204" charset="-122"/>
              </a:rPr>
              <a:t>	&lt;/dl&gt;</a:t>
            </a:r>
            <a:endParaRPr lang="zh-CN" altLang="en-US" sz="2000" kern="1200" dirty="0" smtClean="0">
              <a:sym typeface="微软雅黑" panose="020B0503020204020204" charset="-122"/>
            </a:endParaRPr>
          </a:p>
          <a:p>
            <a:pPr marL="0" lvl="1" algn="l" defTabSz="91440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 smtClean="0">
                <a:sym typeface="微软雅黑" panose="020B0503020204020204" charset="-122"/>
              </a:rPr>
              <a:t>    &lt;/details&gt;</a:t>
            </a:r>
            <a:endParaRPr lang="zh-CN" altLang="en-US" sz="2000" kern="1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x-none" sz="2200" strike="noStrike" noProof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  </a:t>
            </a:r>
            <a:r>
              <a:rPr lang="zh-CN" altLang="en-US" sz="2200" strike="noStrike" noProof="1" smtClean="0">
                <a:sym typeface="微软雅黑" panose="020B0503020204020204" charset="-122"/>
              </a:rPr>
              <a:t>属性：open</a:t>
            </a:r>
            <a:endParaRPr lang="en-US" altLang="zh-CN" sz="2200" strike="noStrike" noProof="1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    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#wm#"/>
  <p:tag name="KSO_WM_UNIT_TYPE" val="i"/>
  <p:tag name="KSO_WM_UNIT_ID" val="262*i*6"/>
  <p:tag name="KSO_WM_UNIT_TEMPLATE_CATEGORY" val="custom"/>
  <p:tag name="KSO_WM_UNIT_TEMPLATE_INDEX" val="9"/>
</p:tagLst>
</file>

<file path=ppt/tags/tag2.xml><?xml version="1.0" encoding="utf-8"?>
<p:tagLst xmlns:p="http://schemas.openxmlformats.org/presentationml/2006/main">
  <p:tag name="KSO_WM_BEAUTIFY_FLAG" val="#wm#"/>
  <p:tag name="KSO_WM_UNIT_TYPE" val="i"/>
  <p:tag name="KSO_WM_UNIT_ID" val="262*i*7"/>
  <p:tag name="KSO_WM_UNIT_TEMPLATE_CATEGORY" val="custom"/>
  <p:tag name="KSO_WM_UNIT_TEMPLATE_INDEX" val="9"/>
</p:tagLst>
</file>

<file path=ppt/tags/tag3.xml><?xml version="1.0" encoding="utf-8"?>
<p:tagLst xmlns:p="http://schemas.openxmlformats.org/presentationml/2006/main">
  <p:tag name="KSO_WM_TEMPLATE_CATEGORY" val="custom"/>
  <p:tag name="KSO_WM_TEMPLATE_INDEX" val="220"/>
</p:tagLst>
</file>

<file path=ppt/theme/theme1.xml><?xml version="1.0" encoding="utf-8"?>
<a:theme xmlns:a="http://schemas.openxmlformats.org/drawingml/2006/main" name="1_默认设计模板_2">
  <a:themeElements>
    <a:clrScheme name="PPT9">
      <a:dk1>
        <a:srgbClr val="000000"/>
      </a:dk1>
      <a:lt1>
        <a:srgbClr val="FFFFFF"/>
      </a:lt1>
      <a:dk2>
        <a:srgbClr val="808080"/>
      </a:dk2>
      <a:lt2>
        <a:srgbClr val="808080"/>
      </a:lt2>
      <a:accent1>
        <a:srgbClr val="13C7AF"/>
      </a:accent1>
      <a:accent2>
        <a:srgbClr val="F56262"/>
      </a:accent2>
      <a:accent3>
        <a:srgbClr val="A86CBB"/>
      </a:accent3>
      <a:accent4>
        <a:srgbClr val="3B9AC6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charset="-122"/>
          </a:defRPr>
        </a:defPPr>
      </a:lstStyle>
    </a:lnDef>
  </a:objectDefaults>
  <a:extraClrSchemeLst>
    <a:extraClrScheme>
      <a:clrScheme name="默认设计模板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5466</Words>
  <Application>WPS 演示</Application>
  <PresentationFormat>全屏显示(4:3)</PresentationFormat>
  <Paragraphs>384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1_默认设计模板_2</vt:lpstr>
      <vt:lpstr>	H5移动开发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1000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h5</dc:title>
  <dc:creator>wmy</dc:creator>
  <cp:lastModifiedBy>建设</cp:lastModifiedBy>
  <cp:revision>4742</cp:revision>
  <dcterms:created xsi:type="dcterms:W3CDTF">2009-05-11T03:02:00Z</dcterms:created>
  <dcterms:modified xsi:type="dcterms:W3CDTF">2019-11-06T02:55:48Z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