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590" r:id="rId4"/>
    <p:sldId id="974" r:id="rId5"/>
    <p:sldId id="918" r:id="rId6"/>
    <p:sldId id="919" r:id="rId7"/>
    <p:sldId id="920" r:id="rId8"/>
    <p:sldId id="941" r:id="rId9"/>
    <p:sldId id="942" r:id="rId10"/>
    <p:sldId id="977" r:id="rId11"/>
    <p:sldId id="930" r:id="rId12"/>
    <p:sldId id="978" r:id="rId13"/>
    <p:sldId id="932" r:id="rId14"/>
    <p:sldId id="981" r:id="rId15"/>
    <p:sldId id="982" r:id="rId16"/>
    <p:sldId id="965" r:id="rId17"/>
    <p:sldId id="985" r:id="rId18"/>
    <p:sldId id="987" r:id="rId19"/>
    <p:sldId id="983"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7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29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436CE6-2B57-47DD-AB50-7EF67DCCD1F3}"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FC906CC1-C871-4B46-B66B-32F38AEB0960}"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E41368A-B138-4E2F-AA53-DEC354978BE1}"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38CE53B-A3DD-411A-8241-F4CC4307D508}"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9262F00-9AC3-4EA4-A2C3-B3AE8BE18809}"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5691BB-0836-46FD-A449-D9F0B05CFD03}"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73DB0D8-7759-4112-A8D6-D2FBFE92DF5B}"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空心弧 14" descr="#wm#_9_34_*Z"/>
            <p:cNvSpPr/>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DB1B6575-0B82-445A-BF02-0468EAF219AD}"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B6006F5-B7DF-4A90-AF2E-0BC315F876D4}"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8709201-4F42-478C-9369-3488F28F8A30}"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strike="noStrike"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1668170-D284-4D56-82D9-3DA7C932CF1C}" type="slidenum">
              <a:rPr kumimoji="0" lang="zh-CN" altLang="en-US" sz="1050" b="0" i="0" strike="noStrike"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331072-0CAA-417A-BF30-419652C5E5EE}" type="slidenum">
              <a:rPr kumimoji="0"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endParaRPr>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073"/>
          <p:cNvSpPr>
            <a:spLocks noGrp="1"/>
          </p:cNvSpPr>
          <p:nvPr>
            <p:ph type="ctrTitle"/>
          </p:nvPr>
        </p:nvSpPr>
        <p:spPr>
          <a:xfrm>
            <a:off x="685800" y="2838450"/>
            <a:ext cx="7772400" cy="1139825"/>
          </a:xfrm>
        </p:spPr>
        <p:txBody>
          <a:bodyPr wrap="square" lIns="91440" tIns="45720" rIns="91440" bIns="45720" anchor="ctr"/>
          <a:lstStyle/>
          <a:p>
            <a:pPr>
              <a:buFont typeface="Arial" panose="020B0604020202020204" pitchFamily="34" charset="0"/>
            </a:pPr>
            <a:r>
              <a:rPr lang="en-US" altLang="en-US" sz="4400" kern="1200" dirty="0">
                <a:latin typeface="+mj-lt"/>
                <a:ea typeface="宋体" panose="02010600030101010101" pitchFamily="2" charset="-122"/>
                <a:cs typeface="+mj-cs"/>
                <a:sym typeface="Arial" panose="020B0604020202020204" pitchFamily="34" charset="0"/>
              </a:rPr>
              <a:t>H5</a:t>
            </a:r>
            <a:r>
              <a:rPr lang="zh-CN" altLang="en-US" sz="4400" kern="1200" dirty="0">
                <a:latin typeface="+mj-lt"/>
                <a:ea typeface="宋体" panose="02010600030101010101" pitchFamily="2" charset="-122"/>
                <a:cs typeface="+mj-cs"/>
                <a:sym typeface="Arial" panose="020B0604020202020204" pitchFamily="34" charset="0"/>
              </a:rPr>
              <a:t>移动开发</a:t>
            </a:r>
            <a:endParaRPr lang="zh-CN" altLang="en-US" sz="4400" kern="1200" dirty="0">
              <a:latin typeface="+mj-lt"/>
              <a:ea typeface="宋体" panose="02010600030101010101" pitchFamily="2" charset="-122"/>
              <a:cs typeface="+mj-cs"/>
              <a:sym typeface="Arial" panose="020B0604020202020204" pitchFamily="34" charset="0"/>
            </a:endParaRPr>
          </a:p>
        </p:txBody>
      </p:sp>
      <p:sp>
        <p:nvSpPr>
          <p:cNvPr id="3075" name="副标题 3074"/>
          <p:cNvSpPr>
            <a:spLocks noGrp="1"/>
          </p:cNvSpPr>
          <p:nvPr>
            <p:ph type="subTitle" idx="1"/>
          </p:nvPr>
        </p:nvSpPr>
        <p:spPr>
          <a:xfrm>
            <a:off x="1371600" y="3886200"/>
            <a:ext cx="7772400" cy="895350"/>
          </a:xfrm>
          <a:solidFill>
            <a:schemeClr val="lt1"/>
          </a:solidFill>
          <a:ln w="12700">
            <a:solidFill>
              <a:schemeClr val="dk1"/>
            </a:solidFill>
            <a:miter lim="800000"/>
          </a:ln>
        </p:spPr>
        <p:style>
          <a:lnRef idx="2">
            <a:schemeClr val="dk1"/>
          </a:lnRef>
          <a:fillRef idx="1">
            <a:schemeClr val="lt1"/>
          </a:fillRef>
          <a:effectRef idx="0">
            <a:schemeClr val="dk1"/>
          </a:effectRef>
          <a:fontRef idx="minor">
            <a:schemeClr val="dk1"/>
          </a:fontRef>
        </p:style>
        <p:txBody>
          <a:bodyPr vert="horz" wrap="square" lIns="90170" tIns="46990" rIns="90170" bIns="46990" numCol="1" anchor="ctr" anchorCtr="0" compatLnSpc="1">
            <a:normAutofit fontScale="90000" lnSpcReduction="20000"/>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dk1"/>
              </a:solidFill>
              <a:effectLst/>
              <a:uLnTx/>
              <a:uFillTx/>
              <a:latin typeface="+mn-lt"/>
              <a:ea typeface="宋体" panose="02010600030101010101" pitchFamily="2" charset="-122"/>
              <a:cs typeface="+mn-cs"/>
              <a:sym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1">
                <a:ln>
                  <a:noFill/>
                </a:ln>
                <a:solidFill>
                  <a:schemeClr val="dk1"/>
                </a:solidFill>
                <a:effectLst/>
                <a:uLnTx/>
                <a:uFillTx/>
                <a:latin typeface="+mn-lt"/>
                <a:ea typeface="宋体" panose="02010600030101010101" pitchFamily="2" charset="-122"/>
                <a:cs typeface="+mn-cs"/>
                <a:sym typeface="Arial" panose="020B0604020202020204" pitchFamily="34" charset="0"/>
              </a:rPr>
              <a:t> </a:t>
            </a:r>
            <a:r>
              <a:rPr kumimoji="0" lang="zh-CN" altLang="en-US" sz="3300" b="0" i="0" u="none" strike="noStrike" kern="1200" cap="none" spc="0" normalizeH="0" baseline="0" noProof="1">
                <a:ln>
                  <a:noFill/>
                </a:ln>
                <a:solidFill>
                  <a:schemeClr val="tx1"/>
                </a:solidFill>
                <a:effectLst/>
                <a:uLnTx/>
                <a:uFillTx/>
                <a:latin typeface="+mj-lt"/>
                <a:ea typeface="+mj-ea"/>
                <a:cs typeface="+mj-cs"/>
                <a:sym typeface="Arial" panose="020B0604020202020204" pitchFamily="34" charset="0"/>
              </a:rPr>
              <a:t>   </a:t>
            </a:r>
            <a:r>
              <a:rPr kumimoji="0" lang="en-US" altLang="zh-CN" sz="3300" b="0" i="0" u="none" strike="noStrike" kern="1200" cap="none" spc="0" normalizeH="0" baseline="0" noProof="1">
                <a:ln>
                  <a:noFill/>
                </a:ln>
                <a:solidFill>
                  <a:schemeClr val="tx1"/>
                </a:solidFill>
                <a:effectLst/>
                <a:uLnTx/>
                <a:uFillTx/>
                <a:latin typeface="+mj-lt"/>
                <a:ea typeface="+mj-ea"/>
                <a:cs typeface="+mj-cs"/>
                <a:sym typeface="Arial" panose="020B0604020202020204" pitchFamily="34" charset="0"/>
              </a:rPr>
              <a:t>HTML5</a:t>
            </a:r>
            <a:endParaRPr kumimoji="0" lang="en-US" altLang="zh-CN" sz="3300" b="0" i="0" u="none" strike="noStrike" kern="1200" cap="none" spc="0" normalizeH="0" baseline="0" noProof="1">
              <a:ln>
                <a:noFill/>
              </a:ln>
              <a:solidFill>
                <a:schemeClr val="tx1"/>
              </a:solidFill>
              <a:effectLst/>
              <a:uLnTx/>
              <a:uFillTx/>
              <a:latin typeface="+mj-lt"/>
              <a:ea typeface="+mj-ea"/>
              <a:cs typeface="+mj-cs"/>
              <a:sym typeface="Arial" panose="020B0604020202020204"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554990" y="712376"/>
            <a:ext cx="8229600" cy="4271739"/>
          </a:xfrm>
        </p:spPr>
        <p:txBody>
          <a:bodyPr anchor="t"/>
          <a:lstStyle/>
          <a:p>
            <a:pPr marL="0" indent="0" latinLnBrk="0">
              <a:lnSpc>
                <a:spcPct val="150000"/>
              </a:lnSpc>
              <a:buNone/>
            </a:pPr>
            <a:r>
              <a:rPr lang="zh-CN" altLang="en-US" sz="2200" dirty="0"/>
              <a:t>6.常用属性</a:t>
            </a:r>
            <a:endParaRPr lang="zh-CN" altLang="en-US" sz="2200" dirty="0"/>
          </a:p>
          <a:p>
            <a:pPr marL="0" indent="0" latinLnBrk="0">
              <a:lnSpc>
                <a:spcPct val="150000"/>
              </a:lnSpc>
              <a:buNone/>
            </a:pPr>
            <a:r>
              <a:rPr lang="zh-CN" altLang="en-US" sz="2200" dirty="0"/>
              <a:t>（1）</a:t>
            </a:r>
            <a:r>
              <a:rPr lang="zh-CN" altLang="en-US" sz="2200" dirty="0">
                <a:sym typeface="Gill Sans" pitchFamily="2" charset="0"/>
              </a:rPr>
              <a:t>controls 属性</a:t>
            </a:r>
            <a:endParaRPr lang="zh-CN" altLang="en-US" sz="2200" dirty="0">
              <a:sym typeface="Gill Sans" pitchFamily="2" charset="0"/>
            </a:endParaRPr>
          </a:p>
          <a:p>
            <a:pPr marL="0" indent="0" latinLnBrk="0">
              <a:lnSpc>
                <a:spcPct val="150000"/>
              </a:lnSpc>
              <a:buNone/>
            </a:pPr>
            <a:endParaRPr lang="zh-CN" altLang="en-US" sz="2200" dirty="0">
              <a:sym typeface="Gill Sans" pitchFamily="2" charset="0"/>
            </a:endParaRPr>
          </a:p>
          <a:p>
            <a:pPr marL="0" indent="0" latinLnBrk="0">
              <a:lnSpc>
                <a:spcPct val="150000"/>
              </a:lnSpc>
              <a:buNone/>
            </a:pPr>
            <a:r>
              <a:rPr lang="zh-CN" altLang="en-US" sz="2200" dirty="0"/>
              <a:t>         </a:t>
            </a:r>
            <a:endParaRPr lang="zh-CN" altLang="en-US" sz="2200" dirty="0"/>
          </a:p>
          <a:p>
            <a:pPr marL="0" indent="0" latinLnBrk="0">
              <a:lnSpc>
                <a:spcPct val="150000"/>
              </a:lnSpc>
              <a:buNone/>
            </a:pPr>
            <a:endParaRPr lang="zh-CN" altLang="en-US" sz="2200" dirty="0">
              <a:sym typeface="Gill Sans" pitchFamily="2" charset="0"/>
            </a:endParaRPr>
          </a:p>
          <a:p>
            <a:pPr marL="0" indent="0" latinLnBrk="0">
              <a:lnSpc>
                <a:spcPct val="150000"/>
              </a:lnSpc>
              <a:buNone/>
            </a:pPr>
            <a:r>
              <a:rPr lang="zh-CN" altLang="en-US" sz="2200" dirty="0">
                <a:sym typeface="Gill Sans" pitchFamily="2" charset="0"/>
              </a:rPr>
              <a:t>在视频元素的底部展示一个元素自带的控制条工具</a:t>
            </a:r>
            <a:endParaRPr lang="zh-CN" altLang="en-US" sz="2200" dirty="0">
              <a:sym typeface="Gill Sans" pitchFamily="2" charset="0"/>
            </a:endParaRPr>
          </a:p>
          <a:p>
            <a:pPr marL="0" indent="0" latinLnBrk="0">
              <a:lnSpc>
                <a:spcPct val="150000"/>
              </a:lnSpc>
              <a:buNone/>
            </a:pPr>
            <a:endParaRPr lang="zh-CN" altLang="en-US" sz="2200" dirty="0">
              <a:sym typeface="Gill Sans" pitchFamily="2" charset="0"/>
            </a:endParaRPr>
          </a:p>
          <a:p>
            <a:pPr marL="0" indent="0" latinLnBrk="0">
              <a:lnSpc>
                <a:spcPct val="150000"/>
              </a:lnSpc>
              <a:buNone/>
            </a:pPr>
            <a:r>
              <a:rPr lang="zh-CN" altLang="en-US" sz="2200" dirty="0">
                <a:sym typeface="+mn-ea"/>
              </a:rPr>
              <a:t>  </a:t>
            </a:r>
            <a:endParaRPr lang="zh-CN" altLang="en-US" sz="2200" dirty="0">
              <a:sym typeface="+mn-ea"/>
            </a:endParaRPr>
          </a:p>
          <a:p>
            <a:pPr marL="0" indent="0" latinLnBrk="0">
              <a:lnSpc>
                <a:spcPct val="150000"/>
              </a:lnSpc>
              <a:buNone/>
            </a:pPr>
            <a:r>
              <a:rPr lang="zh-CN" altLang="en-US" sz="2200" dirty="0">
                <a:sym typeface="+mn-ea"/>
              </a:rPr>
              <a:t>用户将鼠标悬停至正在播放的视频时，显示工具条；一但移开，工具条件就会隐藏</a:t>
            </a:r>
            <a:endParaRPr lang="zh-CN" altLang="en-US" sz="2200" dirty="0">
              <a:latin typeface="微软雅黑" panose="020B0503020204020204" charset="-122"/>
              <a:ea typeface="微软雅黑" panose="020B0503020204020204" charset="-122"/>
            </a:endParaRPr>
          </a:p>
          <a:p>
            <a:pPr marL="0" indent="0" latinLnBrk="0">
              <a:lnSpc>
                <a:spcPct val="150000"/>
              </a:lnSpc>
              <a:buNone/>
            </a:pPr>
            <a:endParaRPr lang="zh-CN" altLang="en-US" sz="2200" dirty="0">
              <a:sym typeface="Gill Sans" pitchFamily="2" charset="0"/>
            </a:endParaRPr>
          </a:p>
          <a:p>
            <a:pPr marL="0" indent="0" latinLnBrk="0">
              <a:lnSpc>
                <a:spcPct val="150000"/>
              </a:lnSpc>
              <a:buNone/>
            </a:pPr>
            <a:endParaRPr lang="zh-CN" altLang="en-US" sz="2200" dirty="0"/>
          </a:p>
        </p:txBody>
      </p:sp>
      <p:pic>
        <p:nvPicPr>
          <p:cNvPr id="3" name="图片 2"/>
          <p:cNvPicPr>
            <a:picLocks noChangeAspect="1"/>
          </p:cNvPicPr>
          <p:nvPr/>
        </p:nvPicPr>
        <p:blipFill>
          <a:blip r:embed="rId1" cstate="print"/>
          <a:stretch>
            <a:fillRect/>
          </a:stretch>
        </p:blipFill>
        <p:spPr>
          <a:xfrm>
            <a:off x="1057275" y="3921760"/>
            <a:ext cx="6605270" cy="644525"/>
          </a:xfrm>
          <a:prstGeom prst="rect">
            <a:avLst/>
          </a:prstGeom>
        </p:spPr>
      </p:pic>
      <p:pic>
        <p:nvPicPr>
          <p:cNvPr id="4" name="图片 3"/>
          <p:cNvPicPr>
            <a:picLocks noChangeAspect="1"/>
          </p:cNvPicPr>
          <p:nvPr/>
        </p:nvPicPr>
        <p:blipFill>
          <a:blip r:embed="rId2" cstate="print"/>
          <a:stretch>
            <a:fillRect/>
          </a:stretch>
        </p:blipFill>
        <p:spPr>
          <a:xfrm>
            <a:off x="1165860" y="1938020"/>
            <a:ext cx="7314565" cy="1257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457200" y="565150"/>
            <a:ext cx="8229600" cy="5923915"/>
          </a:xfrm>
        </p:spPr>
        <p:txBody>
          <a:bodyPr anchor="t"/>
          <a:lstStyle/>
          <a:p>
            <a:pPr marL="0" indent="0" latinLnBrk="0">
              <a:lnSpc>
                <a:spcPct val="150000"/>
              </a:lnSpc>
              <a:buNone/>
            </a:pPr>
            <a:r>
              <a:rPr lang="zh-CN" altLang="en-US" sz="2200" dirty="0"/>
              <a:t>（</a:t>
            </a:r>
            <a:r>
              <a:rPr lang="en-US" altLang="zh-CN" sz="2200" dirty="0"/>
              <a:t>2</a:t>
            </a:r>
            <a:r>
              <a:rPr lang="zh-CN" altLang="en-US" sz="2200" dirty="0"/>
              <a:t>）</a:t>
            </a:r>
            <a:r>
              <a:rPr lang="en-US" altLang="zh-CN" sz="2200" dirty="0" err="1">
                <a:sym typeface="Gill Sans" pitchFamily="2" charset="0"/>
              </a:rPr>
              <a:t>autoplay</a:t>
            </a:r>
            <a:r>
              <a:rPr lang="zh-CN" altLang="en-US" sz="2200" dirty="0">
                <a:sym typeface="Gill Sans" pitchFamily="2" charset="0"/>
              </a:rPr>
              <a:t>属性</a:t>
            </a:r>
            <a:endParaRPr lang="zh-CN" altLang="en-US" sz="2200" dirty="0">
              <a:sym typeface="Gill Sans" pitchFamily="2" charset="0"/>
            </a:endParaRPr>
          </a:p>
          <a:p>
            <a:pPr marL="0" indent="0" latinLnBrk="0">
              <a:lnSpc>
                <a:spcPct val="150000"/>
              </a:lnSpc>
              <a:buNone/>
            </a:pPr>
            <a:r>
              <a:rPr lang="zh-CN" altLang="en-US" sz="2200" dirty="0">
                <a:sym typeface="Gill Sans" pitchFamily="2" charset="0"/>
              </a:rPr>
              <a:t>      </a:t>
            </a:r>
            <a:r>
              <a:rPr lang="en-US" altLang="zh-CN" sz="2200" dirty="0">
                <a:sym typeface="Gill Sans" pitchFamily="2" charset="0"/>
              </a:rPr>
              <a:t>  </a:t>
            </a:r>
            <a:r>
              <a:rPr lang="en-US" altLang="zh-CN" sz="2200" dirty="0" err="1">
                <a:sym typeface="Gill Sans" pitchFamily="2" charset="0"/>
              </a:rPr>
              <a:t>一旦视频就绪马上开始自动播放</a:t>
            </a:r>
            <a:r>
              <a:rPr lang="en-US" altLang="zh-CN" sz="2200" dirty="0">
                <a:sym typeface="Gill Sans" pitchFamily="2" charset="0"/>
              </a:rPr>
              <a:t>。</a:t>
            </a:r>
            <a:endParaRPr lang="en-US" altLang="zh-CN" sz="2200" dirty="0">
              <a:sym typeface="Gill Sans" pitchFamily="2" charset="0"/>
            </a:endParaRPr>
          </a:p>
          <a:p>
            <a:pPr marL="0" indent="0" latinLnBrk="0">
              <a:lnSpc>
                <a:spcPct val="150000"/>
              </a:lnSpc>
              <a:buNone/>
            </a:pPr>
            <a:r>
              <a:rPr lang="zh-CN" altLang="en-US" sz="2200" dirty="0">
                <a:sym typeface="Gill Sans" pitchFamily="2" charset="0"/>
              </a:rPr>
              <a:t>（</a:t>
            </a:r>
            <a:r>
              <a:rPr lang="en-US" altLang="zh-CN" sz="2200" dirty="0">
                <a:sym typeface="Gill Sans" pitchFamily="2" charset="0"/>
              </a:rPr>
              <a:t>3</a:t>
            </a:r>
            <a:r>
              <a:rPr lang="zh-CN" altLang="en-US" sz="2200" dirty="0">
                <a:sym typeface="Gill Sans" pitchFamily="2" charset="0"/>
              </a:rPr>
              <a:t>）</a:t>
            </a:r>
            <a:r>
              <a:rPr lang="en-US" altLang="zh-CN" sz="2200" dirty="0">
                <a:sym typeface="Gill Sans" pitchFamily="2" charset="0"/>
              </a:rPr>
              <a:t>preload</a:t>
            </a:r>
            <a:r>
              <a:rPr lang="zh-CN" altLang="en-US" sz="2200" dirty="0">
                <a:sym typeface="Gill Sans" pitchFamily="2" charset="0"/>
              </a:rPr>
              <a:t>属性</a:t>
            </a:r>
            <a:endParaRPr lang="zh-CN" altLang="en-US" sz="2200" dirty="0">
              <a:sym typeface="Gill Sans" pitchFamily="2" charset="0"/>
            </a:endParaRPr>
          </a:p>
          <a:p>
            <a:pPr marL="0" indent="0" latinLnBrk="0">
              <a:lnSpc>
                <a:spcPct val="150000"/>
              </a:lnSpc>
              <a:buNone/>
            </a:pPr>
            <a:r>
              <a:rPr lang="zh-CN" altLang="en-US" sz="2200" dirty="0"/>
              <a:t>        </a:t>
            </a:r>
            <a:r>
              <a:rPr lang="en-US" altLang="zh-CN" sz="2200" dirty="0" err="1">
                <a:sym typeface="Gill Sans" pitchFamily="2" charset="0"/>
              </a:rPr>
              <a:t>是否在页面加载后载入视频</a:t>
            </a:r>
            <a:r>
              <a:rPr lang="en-US" altLang="zh-CN" sz="2200" dirty="0">
                <a:sym typeface="Gill Sans" pitchFamily="2" charset="0"/>
              </a:rPr>
              <a:t>,</a:t>
            </a:r>
            <a:r>
              <a:rPr lang="zh-CN" altLang="en-US" sz="2200" dirty="0">
                <a:sym typeface="+mn-ea"/>
              </a:rPr>
              <a:t>指定视频或音频数据是否预加载</a:t>
            </a:r>
            <a:r>
              <a:rPr lang="zh-CN" altLang="en-US" sz="2200" dirty="0"/>
              <a:t>（</a:t>
            </a:r>
            <a:r>
              <a:rPr lang="zh-CN" altLang="en-US" sz="2200" dirty="0">
                <a:sym typeface="+mn-ea"/>
              </a:rPr>
              <a:t>如果使用预加载，浏览器会预先缓冲视频或音频数据，这样可以加快播放速度，因为播放时数据已经预先缓冲完毕</a:t>
            </a:r>
            <a:r>
              <a:rPr lang="zh-CN" altLang="en-US" sz="2200" dirty="0"/>
              <a:t>）</a:t>
            </a:r>
            <a:endParaRPr lang="zh-CN" altLang="en-US" sz="2200" dirty="0"/>
          </a:p>
          <a:p>
            <a:pPr marL="0" indent="0" latinLnBrk="0">
              <a:lnSpc>
                <a:spcPct val="150000"/>
              </a:lnSpc>
              <a:buNone/>
            </a:pPr>
            <a:r>
              <a:rPr lang="zh-CN" altLang="en-US" sz="2200" dirty="0">
                <a:sym typeface="+mn-ea"/>
              </a:rPr>
              <a:t>属性值说明：</a:t>
            </a:r>
            <a:r>
              <a:rPr lang="zh-CN" altLang="en-US" sz="2200" dirty="0">
                <a:solidFill>
                  <a:srgbClr val="C00000"/>
                </a:solidFill>
                <a:sym typeface="+mn-ea"/>
              </a:rPr>
              <a:t>（有</a:t>
            </a:r>
            <a:r>
              <a:rPr lang="en-US" altLang="zh-CN" sz="2200" dirty="0" err="1">
                <a:solidFill>
                  <a:srgbClr val="C00000"/>
                </a:solidFill>
                <a:sym typeface="+mn-ea"/>
              </a:rPr>
              <a:t>autoplay</a:t>
            </a:r>
            <a:r>
              <a:rPr lang="zh-CN" altLang="en-US" sz="2200" dirty="0">
                <a:solidFill>
                  <a:srgbClr val="C00000"/>
                </a:solidFill>
                <a:sym typeface="+mn-ea"/>
              </a:rPr>
              <a:t>属性的此属性无效）</a:t>
            </a:r>
            <a:endParaRPr lang="zh-CN" altLang="en-US" sz="2200" dirty="0">
              <a:solidFill>
                <a:srgbClr val="C00000"/>
              </a:solidFill>
              <a:sym typeface="+mn-ea"/>
            </a:endParaRPr>
          </a:p>
          <a:p>
            <a:pPr marL="0" indent="0" latinLnBrk="0">
              <a:lnSpc>
                <a:spcPct val="150000"/>
              </a:lnSpc>
              <a:buNone/>
            </a:pPr>
            <a:r>
              <a:rPr lang="en-US" altLang="zh-CN" sz="2200" dirty="0">
                <a:sym typeface="+mn-ea"/>
              </a:rPr>
              <a:t>none:</a:t>
            </a:r>
            <a:r>
              <a:rPr lang="zh-CN" altLang="en-US" sz="2200" dirty="0">
                <a:sym typeface="+mn-ea"/>
              </a:rPr>
              <a:t>表示不进行预先加载</a:t>
            </a:r>
            <a:endParaRPr lang="zh-CN" altLang="en-US" sz="2200" dirty="0"/>
          </a:p>
          <a:p>
            <a:pPr marL="0" indent="0" latinLnBrk="0">
              <a:lnSpc>
                <a:spcPct val="150000"/>
              </a:lnSpc>
              <a:buNone/>
            </a:pPr>
            <a:r>
              <a:rPr lang="en-US" altLang="zh-CN" sz="2200" dirty="0">
                <a:sym typeface="+mn-ea"/>
              </a:rPr>
              <a:t>metadata:</a:t>
            </a:r>
            <a:r>
              <a:rPr lang="zh-CN" altLang="en-US" sz="2200" dirty="0">
                <a:sym typeface="+mn-ea"/>
              </a:rPr>
              <a:t>表示只加载播放文件的基本信息</a:t>
            </a:r>
            <a:endParaRPr lang="zh-CN" altLang="en-US" sz="2200" dirty="0">
              <a:sym typeface="+mn-ea"/>
            </a:endParaRPr>
          </a:p>
          <a:p>
            <a:pPr marL="0" indent="0" latinLnBrk="0">
              <a:lnSpc>
                <a:spcPct val="150000"/>
              </a:lnSpc>
              <a:buNone/>
            </a:pPr>
            <a:r>
              <a:rPr lang="zh-CN" altLang="en-US" sz="2200" dirty="0">
                <a:sym typeface="+mn-ea"/>
              </a:rPr>
              <a:t>（尺寸，第一帧，播放列表，持续时间等）</a:t>
            </a:r>
            <a:endParaRPr lang="zh-CN" altLang="en-US" sz="2200" dirty="0"/>
          </a:p>
          <a:p>
            <a:pPr marL="0" indent="0" latinLnBrk="0">
              <a:lnSpc>
                <a:spcPct val="150000"/>
              </a:lnSpc>
              <a:buNone/>
            </a:pPr>
            <a:r>
              <a:rPr lang="en-US" altLang="zh-CN" sz="2200" dirty="0">
                <a:sym typeface="+mn-ea"/>
              </a:rPr>
              <a:t>auto:</a:t>
            </a:r>
            <a:r>
              <a:rPr lang="zh-CN" altLang="en-US" sz="2200" dirty="0">
                <a:sym typeface="+mn-ea"/>
              </a:rPr>
              <a:t>表示预先加载全部视频或音频</a:t>
            </a:r>
            <a:endParaRPr lang="zh-CN" altLang="en-US" sz="2200" dirty="0"/>
          </a:p>
          <a:p>
            <a:pPr marL="0" indent="0" latinLnBrk="0">
              <a:lnSpc>
                <a:spcPct val="150000"/>
              </a:lnSpc>
              <a:buNone/>
            </a:pPr>
            <a:endParaRPr lang="zh-CN" alt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457200" y="607060"/>
            <a:ext cx="8229600" cy="5802630"/>
          </a:xfrm>
        </p:spPr>
        <p:txBody>
          <a:bodyPr anchor="t"/>
          <a:lstStyle/>
          <a:p>
            <a:pPr marL="0" indent="0" latinLnBrk="0">
              <a:lnSpc>
                <a:spcPct val="150000"/>
              </a:lnSpc>
              <a:buNone/>
            </a:pPr>
            <a:r>
              <a:rPr lang="zh-CN" altLang="en-US" sz="2200" dirty="0"/>
              <a:t>（</a:t>
            </a:r>
            <a:r>
              <a:rPr lang="en-US" altLang="zh-CN" sz="2200" dirty="0"/>
              <a:t>4</a:t>
            </a:r>
            <a:r>
              <a:rPr lang="zh-CN" altLang="en-US" sz="2200" dirty="0"/>
              <a:t>）</a:t>
            </a:r>
            <a:r>
              <a:rPr lang="en-US" altLang="zh-CN" sz="2200" dirty="0"/>
              <a:t>loop</a:t>
            </a:r>
            <a:r>
              <a:rPr lang="zh-CN" altLang="en-US" sz="2200" dirty="0"/>
              <a:t>属性</a:t>
            </a:r>
            <a:endParaRPr lang="zh-CN" altLang="en-US" sz="2200" dirty="0"/>
          </a:p>
          <a:p>
            <a:pPr marL="0" indent="0" latinLnBrk="0">
              <a:lnSpc>
                <a:spcPct val="150000"/>
              </a:lnSpc>
              <a:buNone/>
            </a:pPr>
            <a:r>
              <a:rPr lang="zh-CN" altLang="en-US" sz="2200" dirty="0"/>
              <a:t>       </a:t>
            </a:r>
            <a:r>
              <a:rPr lang="zh-CN" altLang="en-US" sz="2200" dirty="0">
                <a:sym typeface="+mn-ea"/>
              </a:rPr>
              <a:t>在该属性中指定是否循环播放视频或音频</a:t>
            </a:r>
            <a:endParaRPr lang="zh-CN" altLang="en-US" sz="2200" dirty="0"/>
          </a:p>
          <a:p>
            <a:pPr marL="0" indent="0" latinLnBrk="0">
              <a:lnSpc>
                <a:spcPct val="150000"/>
              </a:lnSpc>
              <a:buNone/>
            </a:pPr>
            <a:r>
              <a:rPr lang="en-US" altLang="zh-CN" sz="2200" dirty="0">
                <a:sym typeface="+mn-ea"/>
              </a:rPr>
              <a:t>&lt;video </a:t>
            </a:r>
            <a:r>
              <a:rPr lang="en-US" altLang="zh-CN" sz="2200" dirty="0" err="1">
                <a:sym typeface="+mn-ea"/>
              </a:rPr>
              <a:t>src</a:t>
            </a:r>
            <a:r>
              <a:rPr lang="en-US" altLang="zh-CN" sz="2200" dirty="0">
                <a:sym typeface="+mn-ea"/>
              </a:rPr>
              <a:t>=”</a:t>
            </a:r>
            <a:r>
              <a:rPr lang="en-US" altLang="zh-CN" sz="2200" dirty="0" err="1">
                <a:sym typeface="+mn-ea"/>
              </a:rPr>
              <a:t>music.mov</a:t>
            </a:r>
            <a:r>
              <a:rPr lang="en-US" altLang="zh-CN" sz="2200" dirty="0">
                <a:sym typeface="+mn-ea"/>
              </a:rPr>
              <a:t>”  </a:t>
            </a:r>
            <a:r>
              <a:rPr lang="en-US" altLang="zh-CN" sz="2200" dirty="0" err="1">
                <a:sym typeface="+mn-ea"/>
              </a:rPr>
              <a:t>autoplay</a:t>
            </a:r>
            <a:r>
              <a:rPr lang="en-US" altLang="zh-CN" sz="2200" dirty="0">
                <a:sym typeface="+mn-ea"/>
              </a:rPr>
              <a:t> loop&gt;&lt;/video&gt;</a:t>
            </a:r>
            <a:endParaRPr lang="en-US" altLang="zh-CN" sz="2200" dirty="0">
              <a:sym typeface="+mn-ea"/>
            </a:endParaRPr>
          </a:p>
          <a:p>
            <a:pPr marL="0" indent="0" latinLnBrk="0">
              <a:lnSpc>
                <a:spcPct val="150000"/>
              </a:lnSpc>
              <a:buNone/>
            </a:pPr>
            <a:r>
              <a:rPr lang="zh-CN" altLang="en-US" sz="2200" dirty="0">
                <a:sym typeface="+mn-ea"/>
              </a:rPr>
              <a:t>（</a:t>
            </a:r>
            <a:r>
              <a:rPr lang="en-US" altLang="zh-CN" sz="2200" dirty="0">
                <a:sym typeface="+mn-ea"/>
              </a:rPr>
              <a:t>6</a:t>
            </a:r>
            <a:r>
              <a:rPr lang="zh-CN" altLang="en-US" sz="2200" dirty="0">
                <a:sym typeface="+mn-ea"/>
              </a:rPr>
              <a:t>）</a:t>
            </a:r>
            <a:r>
              <a:rPr lang="en-US" altLang="zh-CN" sz="2200" dirty="0">
                <a:sym typeface="+mn-ea"/>
              </a:rPr>
              <a:t>width</a:t>
            </a:r>
            <a:r>
              <a:rPr lang="zh-CN" altLang="en-US" sz="2200" dirty="0">
                <a:sym typeface="+mn-ea"/>
              </a:rPr>
              <a:t>和</a:t>
            </a:r>
            <a:r>
              <a:rPr lang="en-US" altLang="zh-CN" sz="2200" dirty="0">
                <a:sym typeface="+mn-ea"/>
              </a:rPr>
              <a:t>height</a:t>
            </a:r>
            <a:r>
              <a:rPr lang="zh-CN" altLang="en-US" sz="2200" dirty="0">
                <a:sym typeface="+mn-ea"/>
              </a:rPr>
              <a:t>属性</a:t>
            </a:r>
            <a:r>
              <a:rPr lang="en-US" altLang="zh-CN" sz="2200" dirty="0">
                <a:sym typeface="+mn-ea"/>
              </a:rPr>
              <a:t>(</a:t>
            </a:r>
            <a:r>
              <a:rPr lang="en-US" altLang="zh-CN" sz="2200" dirty="0" err="1">
                <a:sym typeface="+mn-ea"/>
              </a:rPr>
              <a:t>video元素特有属性</a:t>
            </a:r>
            <a:r>
              <a:rPr lang="en-US" altLang="zh-CN" sz="2200" dirty="0">
                <a:sym typeface="+mn-ea"/>
              </a:rPr>
              <a:t>)</a:t>
            </a:r>
            <a:endParaRPr lang="en-US" altLang="zh-CN" sz="2200" dirty="0">
              <a:sym typeface="+mn-ea"/>
            </a:endParaRPr>
          </a:p>
          <a:p>
            <a:pPr marL="0" indent="0" latinLnBrk="0">
              <a:lnSpc>
                <a:spcPct val="150000"/>
              </a:lnSpc>
              <a:buNone/>
            </a:pPr>
            <a:r>
              <a:rPr lang="en-US" altLang="zh-CN" sz="2200" dirty="0">
                <a:sym typeface="+mn-ea"/>
              </a:rPr>
              <a:t>        </a:t>
            </a:r>
            <a:r>
              <a:rPr lang="zh-CN" altLang="en-US" sz="2200" dirty="0">
                <a:sym typeface="+mn-ea"/>
              </a:rPr>
              <a:t>在该属性中指定视频的宽度和高度默认单位</a:t>
            </a:r>
            <a:r>
              <a:rPr lang="en-US" altLang="zh-CN" sz="2200" dirty="0" err="1">
                <a:sym typeface="+mn-ea"/>
              </a:rPr>
              <a:t>px</a:t>
            </a:r>
            <a:endParaRPr lang="en-US" altLang="zh-CN" sz="2200" dirty="0">
              <a:sym typeface="+mn-ea"/>
            </a:endParaRPr>
          </a:p>
          <a:p>
            <a:pPr marL="0" indent="0" latinLnBrk="0">
              <a:lnSpc>
                <a:spcPct val="150000"/>
              </a:lnSpc>
              <a:buNone/>
            </a:pPr>
            <a:r>
              <a:rPr lang="en-US" altLang="zh-CN" sz="2200" dirty="0">
                <a:sym typeface="+mn-ea"/>
              </a:rPr>
              <a:t>&lt;video </a:t>
            </a:r>
            <a:r>
              <a:rPr lang="en-US" altLang="zh-CN" sz="2200" dirty="0" err="1">
                <a:sym typeface="+mn-ea"/>
              </a:rPr>
              <a:t>src</a:t>
            </a:r>
            <a:r>
              <a:rPr lang="en-US" altLang="zh-CN" sz="2200" dirty="0">
                <a:sym typeface="+mn-ea"/>
              </a:rPr>
              <a:t>="1.mov" width="600" height="400" </a:t>
            </a:r>
            <a:r>
              <a:rPr lang="en-US" altLang="zh-CN" sz="2200" dirty="0" err="1">
                <a:sym typeface="+mn-ea"/>
              </a:rPr>
              <a:t>autoplay</a:t>
            </a:r>
            <a:r>
              <a:rPr lang="en-US" altLang="zh-CN" sz="2200" dirty="0">
                <a:sym typeface="+mn-ea"/>
              </a:rPr>
              <a:t>&gt;&lt;/video&gt;</a:t>
            </a:r>
            <a:endParaRPr lang="en-US" altLang="zh-CN" sz="2200" dirty="0">
              <a:sym typeface="+mn-ea"/>
            </a:endParaRPr>
          </a:p>
          <a:p>
            <a:pPr marL="0" indent="0" latinLnBrk="0">
              <a:lnSpc>
                <a:spcPct val="150000"/>
              </a:lnSpc>
              <a:buNone/>
            </a:pPr>
            <a:r>
              <a:rPr lang="zh-CN" altLang="en-US" sz="2200" dirty="0">
                <a:sym typeface="+mn-ea"/>
              </a:rPr>
              <a:t>（</a:t>
            </a:r>
            <a:r>
              <a:rPr lang="en-US" altLang="zh-CN" sz="2200" dirty="0">
                <a:sym typeface="+mn-ea"/>
              </a:rPr>
              <a:t>7</a:t>
            </a:r>
            <a:r>
              <a:rPr lang="zh-CN" altLang="en-US" sz="2200" dirty="0">
                <a:sym typeface="+mn-ea"/>
              </a:rPr>
              <a:t>）</a:t>
            </a:r>
            <a:r>
              <a:rPr lang="en-US" altLang="zh-CN" sz="2200" dirty="0">
                <a:sym typeface="+mn-ea"/>
              </a:rPr>
              <a:t>paused</a:t>
            </a:r>
            <a:r>
              <a:rPr lang="zh-CN" altLang="en-US" sz="2200" dirty="0">
                <a:sym typeface="+mn-ea"/>
              </a:rPr>
              <a:t>属性</a:t>
            </a:r>
            <a:endParaRPr lang="zh-CN" altLang="en-US" sz="2200" dirty="0">
              <a:sym typeface="+mn-ea"/>
            </a:endParaRPr>
          </a:p>
          <a:p>
            <a:pPr marL="0" indent="0" latinLnBrk="0">
              <a:lnSpc>
                <a:spcPct val="150000"/>
              </a:lnSpc>
              <a:buNone/>
            </a:pPr>
            <a:r>
              <a:rPr lang="zh-CN" altLang="en-US" sz="2200" dirty="0">
                <a:sym typeface="+mn-ea"/>
              </a:rPr>
              <a:t>      返回一个布尔值，表示是否处于暂停播放状态中，</a:t>
            </a:r>
            <a:r>
              <a:rPr lang="en-US" altLang="zh-CN" sz="2200" dirty="0">
                <a:sym typeface="+mn-ea"/>
              </a:rPr>
              <a:t>true</a:t>
            </a:r>
            <a:r>
              <a:rPr lang="zh-CN" altLang="en-US" sz="2200" dirty="0">
                <a:sym typeface="+mn-ea"/>
              </a:rPr>
              <a:t>代表媒体暂停播放，</a:t>
            </a:r>
            <a:r>
              <a:rPr lang="en-US" altLang="zh-CN" sz="2200" dirty="0">
                <a:sym typeface="+mn-ea"/>
              </a:rPr>
              <a:t>false</a:t>
            </a:r>
            <a:r>
              <a:rPr lang="zh-CN" altLang="en-US" sz="2200" dirty="0">
                <a:sym typeface="+mn-ea"/>
              </a:rPr>
              <a:t>代表媒体正在播放</a:t>
            </a:r>
            <a:endParaRPr lang="zh-CN" alt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457200" y="680085"/>
            <a:ext cx="8229600" cy="5264150"/>
          </a:xfrm>
        </p:spPr>
        <p:txBody>
          <a:bodyPr anchor="t"/>
          <a:lstStyle/>
          <a:p>
            <a:pPr marL="0" indent="0" latinLnBrk="0">
              <a:lnSpc>
                <a:spcPct val="150000"/>
              </a:lnSpc>
              <a:buNone/>
            </a:pPr>
            <a:r>
              <a:rPr lang="zh-CN" altLang="en-US" sz="2200" dirty="0"/>
              <a:t>（</a:t>
            </a:r>
            <a:r>
              <a:rPr lang="en-US" altLang="zh-CN" sz="2200" dirty="0"/>
              <a:t>8</a:t>
            </a:r>
            <a:r>
              <a:rPr lang="zh-CN" altLang="en-US" sz="2200" dirty="0"/>
              <a:t>）</a:t>
            </a:r>
            <a:r>
              <a:rPr lang="en-US" altLang="zh-CN" sz="2200" dirty="0">
                <a:sym typeface="+mn-ea"/>
              </a:rPr>
              <a:t>ended</a:t>
            </a:r>
            <a:r>
              <a:rPr lang="zh-CN" altLang="en-US" sz="2200" dirty="0">
                <a:sym typeface="+mn-ea"/>
              </a:rPr>
              <a:t>属性</a:t>
            </a:r>
            <a:endParaRPr lang="zh-CN" altLang="en-US" sz="2200" dirty="0">
              <a:sym typeface="+mn-ea"/>
            </a:endParaRPr>
          </a:p>
          <a:p>
            <a:pPr marL="0" indent="0" latinLnBrk="0">
              <a:lnSpc>
                <a:spcPct val="150000"/>
              </a:lnSpc>
              <a:buNone/>
            </a:pPr>
            <a:r>
              <a:rPr lang="zh-CN" altLang="en-US" sz="2200" dirty="0">
                <a:sym typeface="+mn-ea"/>
              </a:rPr>
              <a:t>        返回一个布尔值，表示是否播放完毕，</a:t>
            </a:r>
            <a:r>
              <a:rPr lang="en-US" altLang="zh-CN" sz="2200" dirty="0">
                <a:sym typeface="+mn-ea"/>
              </a:rPr>
              <a:t>true</a:t>
            </a:r>
            <a:r>
              <a:rPr lang="zh-CN" altLang="en-US" sz="2200" dirty="0">
                <a:sym typeface="+mn-ea"/>
              </a:rPr>
              <a:t>代表媒体播放完毕，</a:t>
            </a:r>
            <a:r>
              <a:rPr lang="en-US" altLang="zh-CN" sz="2200" dirty="0">
                <a:sym typeface="+mn-ea"/>
              </a:rPr>
              <a:t>false</a:t>
            </a:r>
            <a:r>
              <a:rPr lang="zh-CN" altLang="en-US" sz="2200" dirty="0">
                <a:sym typeface="+mn-ea"/>
              </a:rPr>
              <a:t>代表没有播放完毕</a:t>
            </a:r>
            <a:endParaRPr lang="zh-CN" altLang="en-US" sz="2200" dirty="0">
              <a:sym typeface="+mn-ea"/>
            </a:endParaRPr>
          </a:p>
          <a:p>
            <a:pPr marL="0" indent="0" latinLnBrk="0">
              <a:lnSpc>
                <a:spcPct val="150000"/>
              </a:lnSpc>
              <a:buNone/>
            </a:pPr>
            <a:r>
              <a:rPr lang="zh-CN" altLang="en-US" sz="2200" dirty="0">
                <a:sym typeface="+mn-ea"/>
              </a:rPr>
              <a:t>（</a:t>
            </a:r>
            <a:r>
              <a:rPr lang="en-US" altLang="zh-CN" sz="2200" dirty="0">
                <a:sym typeface="+mn-ea"/>
              </a:rPr>
              <a:t>9</a:t>
            </a:r>
            <a:r>
              <a:rPr lang="zh-CN" altLang="en-US" sz="2200" dirty="0">
                <a:sym typeface="+mn-ea"/>
              </a:rPr>
              <a:t>）</a:t>
            </a:r>
            <a:r>
              <a:rPr lang="zh-CN" altLang="en-US" sz="2200" dirty="0">
                <a:sym typeface="黑体" panose="02010609060101010101" pitchFamily="49" charset="-122"/>
              </a:rPr>
              <a:t>playbackRate属性</a:t>
            </a:r>
            <a:endParaRPr lang="zh-CN" altLang="en-US" sz="2200" dirty="0">
              <a:sym typeface="+mn-ea"/>
            </a:endParaRPr>
          </a:p>
          <a:p>
            <a:pPr marL="0" indent="0" latinLnBrk="0">
              <a:lnSpc>
                <a:spcPct val="150000"/>
              </a:lnSpc>
              <a:buNone/>
            </a:pPr>
            <a:r>
              <a:rPr lang="zh-CN" altLang="en-US" sz="2200" dirty="0"/>
              <a:t>        </a:t>
            </a:r>
            <a:r>
              <a:rPr lang="zh-CN" altLang="en-US" sz="2200" dirty="0">
                <a:sym typeface="黑体" panose="02010609060101010101" pitchFamily="49" charset="-122"/>
              </a:rPr>
              <a:t>用于指定媒体当前的播放的速度。1.0表示正常速度，大于1则表示“快进”，0~1之间表示“慢放”，负值表示回放</a:t>
            </a:r>
            <a:endParaRPr lang="zh-CN" altLang="en-US" sz="2200" dirty="0">
              <a:sym typeface="黑体" panose="02010609060101010101" pitchFamily="49" charset="-122"/>
            </a:endParaRPr>
          </a:p>
          <a:p>
            <a:pPr marL="0" indent="0" latinLnBrk="0">
              <a:lnSpc>
                <a:spcPct val="150000"/>
              </a:lnSpc>
              <a:buNone/>
            </a:pPr>
            <a:r>
              <a:rPr lang="zh-CN" altLang="en-US" sz="2200" dirty="0">
                <a:sym typeface="黑体" panose="02010609060101010101" pitchFamily="49" charset="-122"/>
              </a:rPr>
              <a:t>（</a:t>
            </a:r>
            <a:r>
              <a:rPr lang="en-US" altLang="zh-CN" sz="2200" dirty="0">
                <a:sym typeface="黑体" panose="02010609060101010101" pitchFamily="49" charset="-122"/>
              </a:rPr>
              <a:t>10</a:t>
            </a:r>
            <a:r>
              <a:rPr lang="zh-CN" altLang="en-US" sz="2200" dirty="0">
                <a:sym typeface="黑体" panose="02010609060101010101" pitchFamily="49" charset="-122"/>
              </a:rPr>
              <a:t>）</a:t>
            </a:r>
            <a:r>
              <a:rPr lang="zh-CN" altLang="en-US" sz="2200" dirty="0">
                <a:sym typeface="+mn-ea"/>
              </a:rPr>
              <a:t>volume属性</a:t>
            </a:r>
            <a:endParaRPr lang="zh-CN" altLang="en-US" sz="2200" dirty="0">
              <a:sym typeface="黑体" panose="02010609060101010101" pitchFamily="49" charset="-122"/>
            </a:endParaRPr>
          </a:p>
          <a:p>
            <a:pPr marL="0" indent="0">
              <a:buNone/>
            </a:pPr>
            <a:r>
              <a:rPr lang="zh-CN" altLang="en-US" sz="2200" dirty="0">
                <a:sym typeface="+mn-ea"/>
              </a:rPr>
              <a:t>        在0.0到1.0之间设置音频音量的相对值，或者查询当前音量相对值  </a:t>
            </a:r>
            <a:r>
              <a:rPr lang="en-US" altLang="zh-CN" sz="2200" dirty="0">
                <a:sym typeface="+mn-ea"/>
              </a:rPr>
              <a:t>0</a:t>
            </a:r>
            <a:r>
              <a:rPr lang="zh-CN" altLang="en-US" sz="2200" dirty="0">
                <a:sym typeface="+mn-ea"/>
              </a:rPr>
              <a:t>为静音，</a:t>
            </a:r>
            <a:r>
              <a:rPr lang="en-US" altLang="zh-CN" sz="2200" dirty="0">
                <a:sym typeface="+mn-ea"/>
              </a:rPr>
              <a:t>1</a:t>
            </a:r>
            <a:r>
              <a:rPr lang="zh-CN" altLang="en-US" sz="2200" dirty="0">
                <a:sym typeface="+mn-ea"/>
              </a:rPr>
              <a:t>为最大音量</a:t>
            </a:r>
            <a:endParaRPr lang="zh-CN" altLang="en-US" sz="2200" dirty="0"/>
          </a:p>
          <a:p>
            <a:pPr marL="0" indent="0" latinLnBrk="0">
              <a:lnSpc>
                <a:spcPct val="150000"/>
              </a:lnSpc>
              <a:buNone/>
            </a:pPr>
            <a:endParaRPr lang="zh-CN" altLang="en-US" sz="2200" dirty="0">
              <a:sym typeface="+mn-ea"/>
            </a:endParaRPr>
          </a:p>
          <a:p>
            <a:pPr marL="0" indent="0">
              <a:buNone/>
            </a:pPr>
            <a:endParaRPr lang="zh-CN" alt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542925" y="631825"/>
            <a:ext cx="8229600" cy="5202555"/>
          </a:xfrm>
        </p:spPr>
        <p:txBody>
          <a:bodyPr anchor="t"/>
          <a:lstStyle/>
          <a:p>
            <a:pPr marL="0" indent="0" latinLnBrk="0">
              <a:lnSpc>
                <a:spcPct val="150000"/>
              </a:lnSpc>
              <a:buNone/>
            </a:pPr>
            <a:r>
              <a:rPr lang="zh-CN" altLang="en-US" sz="2200" dirty="0"/>
              <a:t>（</a:t>
            </a:r>
            <a:r>
              <a:rPr lang="en-US" altLang="zh-CN" sz="2200" dirty="0"/>
              <a:t>11</a:t>
            </a:r>
            <a:r>
              <a:rPr lang="zh-CN" altLang="en-US" sz="2200" dirty="0"/>
              <a:t>）</a:t>
            </a:r>
            <a:r>
              <a:rPr lang="zh-CN" altLang="en-US" sz="2200" dirty="0">
                <a:sym typeface="+mn-ea"/>
              </a:rPr>
              <a:t>muted属性</a:t>
            </a:r>
            <a:endParaRPr lang="zh-CN" altLang="en-US" sz="2200" dirty="0"/>
          </a:p>
          <a:p>
            <a:pPr marL="0" indent="0" latinLnBrk="0">
              <a:lnSpc>
                <a:spcPct val="150000"/>
              </a:lnSpc>
              <a:buNone/>
            </a:pPr>
            <a:r>
              <a:rPr lang="zh-CN" altLang="en-US" sz="2200" dirty="0">
                <a:sym typeface="+mn-ea"/>
              </a:rPr>
              <a:t>        布尔值，设置静音或者消除静音，或者检测当前是否为静音  </a:t>
            </a:r>
            <a:endParaRPr lang="zh-CN" altLang="en-US" sz="2200" dirty="0"/>
          </a:p>
          <a:p>
            <a:pPr marL="0" indent="0" latinLnBrk="0">
              <a:lnSpc>
                <a:spcPct val="150000"/>
              </a:lnSpc>
              <a:buNone/>
            </a:pPr>
            <a:r>
              <a:rPr lang="en-US" altLang="zh-CN" sz="2200" dirty="0">
                <a:sym typeface="+mn-ea"/>
              </a:rPr>
              <a:t>true</a:t>
            </a:r>
            <a:r>
              <a:rPr lang="zh-CN" altLang="en-US" sz="2200" dirty="0">
                <a:sym typeface="+mn-ea"/>
              </a:rPr>
              <a:t>代表静音状态，</a:t>
            </a:r>
            <a:r>
              <a:rPr lang="en-US" altLang="zh-CN" sz="2200" dirty="0">
                <a:sym typeface="+mn-ea"/>
              </a:rPr>
              <a:t>false</a:t>
            </a:r>
            <a:r>
              <a:rPr lang="zh-CN" altLang="en-US" sz="2200" dirty="0">
                <a:sym typeface="+mn-ea"/>
              </a:rPr>
              <a:t>代表非静音状态</a:t>
            </a:r>
            <a:endParaRPr lang="zh-CN" altLang="en-US" sz="2200" dirty="0">
              <a:sym typeface="+mn-ea"/>
            </a:endParaRPr>
          </a:p>
          <a:p>
            <a:pPr marL="0" indent="0" latinLnBrk="0">
              <a:lnSpc>
                <a:spcPct val="150000"/>
              </a:lnSpc>
              <a:buNone/>
            </a:pPr>
            <a:r>
              <a:rPr lang="zh-CN" altLang="en-US" sz="2200" dirty="0">
                <a:sym typeface="+mn-ea"/>
              </a:rPr>
              <a:t>（</a:t>
            </a:r>
            <a:r>
              <a:rPr lang="en-US" altLang="zh-CN" sz="2200" dirty="0">
                <a:sym typeface="+mn-ea"/>
              </a:rPr>
              <a:t>12</a:t>
            </a:r>
            <a:r>
              <a:rPr lang="zh-CN" altLang="en-US" sz="2200" dirty="0">
                <a:sym typeface="+mn-ea"/>
              </a:rPr>
              <a:t>）duration属性</a:t>
            </a:r>
            <a:endParaRPr lang="zh-CN" altLang="en-US" sz="2200" dirty="0">
              <a:sym typeface="+mn-ea"/>
            </a:endParaRPr>
          </a:p>
          <a:p>
            <a:pPr marL="0" indent="0" latinLnBrk="0">
              <a:lnSpc>
                <a:spcPct val="150000"/>
              </a:lnSpc>
              <a:buNone/>
            </a:pPr>
            <a:r>
              <a:rPr lang="zh-CN" altLang="en-US" sz="2200" dirty="0">
                <a:sym typeface="+mn-ea"/>
              </a:rPr>
              <a:t>   媒体总时间(只读)</a:t>
            </a:r>
            <a:endParaRPr lang="zh-CN" altLang="en-US" sz="2200" dirty="0"/>
          </a:p>
          <a:p>
            <a:pPr marL="0" indent="0" latinLnBrk="0">
              <a:lnSpc>
                <a:spcPct val="150000"/>
              </a:lnSpc>
              <a:buNone/>
            </a:pPr>
            <a:r>
              <a:rPr lang="zh-CN" altLang="en-US" sz="2200" dirty="0">
                <a:sym typeface="+mn-ea"/>
              </a:rPr>
              <a:t>（</a:t>
            </a:r>
            <a:r>
              <a:rPr lang="en-US" altLang="zh-CN" sz="2200" dirty="0">
                <a:sym typeface="+mn-ea"/>
              </a:rPr>
              <a:t>13</a:t>
            </a:r>
            <a:r>
              <a:rPr lang="zh-CN" altLang="en-US" sz="2200" dirty="0">
                <a:sym typeface="+mn-ea"/>
              </a:rPr>
              <a:t>）currentTime 属性</a:t>
            </a:r>
            <a:endParaRPr lang="zh-CN" altLang="en-US" sz="2200" dirty="0">
              <a:sym typeface="+mn-ea"/>
            </a:endParaRPr>
          </a:p>
          <a:p>
            <a:pPr marL="0" indent="0" latinLnBrk="0">
              <a:lnSpc>
                <a:spcPct val="150000"/>
              </a:lnSpc>
              <a:buNone/>
            </a:pPr>
            <a:r>
              <a:rPr lang="zh-CN" altLang="en-US" sz="2200" dirty="0">
                <a:sym typeface="+mn-ea"/>
              </a:rPr>
              <a:t>    可以设置从什么时间开始播放以及可以获取开始到播放现在所用的时间</a:t>
            </a:r>
            <a:endParaRPr lang="zh-CN" altLang="en-US" sz="2200" dirty="0">
              <a:sym typeface="+mn-ea"/>
            </a:endParaRPr>
          </a:p>
          <a:p>
            <a:pPr marL="0" indent="0">
              <a:buNone/>
            </a:pP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457200" y="656590"/>
            <a:ext cx="8229600" cy="5642610"/>
          </a:xfrm>
        </p:spPr>
        <p:txBody>
          <a:bodyPr anchor="t"/>
          <a:lstStyle/>
          <a:p>
            <a:pPr marL="0" indent="0" latinLnBrk="0">
              <a:lnSpc>
                <a:spcPct val="150000"/>
              </a:lnSpc>
              <a:buNone/>
            </a:pPr>
            <a:r>
              <a:rPr lang="en-US" altLang="zh-CN" sz="2200" dirty="0">
                <a:sym typeface="+mn-ea"/>
              </a:rPr>
              <a:t>7.video</a:t>
            </a:r>
            <a:r>
              <a:rPr lang="zh-CN" altLang="en-US" sz="2200" dirty="0">
                <a:sym typeface="+mn-ea"/>
              </a:rPr>
              <a:t>元素和</a:t>
            </a:r>
            <a:r>
              <a:rPr lang="en-US" altLang="zh-CN" sz="2200" dirty="0">
                <a:sym typeface="+mn-ea"/>
              </a:rPr>
              <a:t>audio</a:t>
            </a:r>
            <a:r>
              <a:rPr lang="zh-CN" altLang="en-US" sz="2200" dirty="0">
                <a:sym typeface="+mn-ea"/>
              </a:rPr>
              <a:t>元素的方法</a:t>
            </a:r>
            <a:endParaRPr lang="zh-CN" altLang="en-US" sz="2200" dirty="0">
              <a:solidFill>
                <a:srgbClr val="C00000"/>
              </a:solidFill>
            </a:endParaRPr>
          </a:p>
          <a:p>
            <a:pPr marL="0" indent="0" latinLnBrk="0">
              <a:lnSpc>
                <a:spcPct val="150000"/>
              </a:lnSpc>
              <a:buNone/>
            </a:pPr>
            <a:r>
              <a:rPr lang="zh-CN" altLang="en-US" sz="2200" dirty="0">
                <a:solidFill>
                  <a:srgbClr val="C00000"/>
                </a:solidFill>
              </a:rPr>
              <a:t>（</a:t>
            </a:r>
            <a:r>
              <a:rPr lang="en-US" altLang="zh-CN" sz="2200" dirty="0">
                <a:solidFill>
                  <a:srgbClr val="C00000"/>
                </a:solidFill>
              </a:rPr>
              <a:t>1</a:t>
            </a:r>
            <a:r>
              <a:rPr lang="zh-CN" altLang="en-US" sz="2200" dirty="0">
                <a:solidFill>
                  <a:srgbClr val="C00000"/>
                </a:solidFill>
              </a:rPr>
              <a:t>）</a:t>
            </a:r>
            <a:r>
              <a:rPr lang="en-US" altLang="zh-CN" sz="2200" dirty="0">
                <a:solidFill>
                  <a:srgbClr val="C00000"/>
                </a:solidFill>
              </a:rPr>
              <a:t>play()</a:t>
            </a:r>
            <a:r>
              <a:rPr lang="zh-CN" altLang="en-US" sz="2200" dirty="0">
                <a:solidFill>
                  <a:srgbClr val="C00000"/>
                </a:solidFill>
              </a:rPr>
              <a:t>方法</a:t>
            </a:r>
            <a:endParaRPr lang="zh-CN" altLang="en-US" sz="2200" dirty="0">
              <a:solidFill>
                <a:srgbClr val="C00000"/>
              </a:solidFill>
            </a:endParaRPr>
          </a:p>
          <a:p>
            <a:pPr marL="0" indent="0" latinLnBrk="0">
              <a:lnSpc>
                <a:spcPct val="150000"/>
              </a:lnSpc>
              <a:buNone/>
            </a:pPr>
            <a:r>
              <a:rPr lang="zh-CN" altLang="en-US" sz="2200" dirty="0"/>
              <a:t>使用</a:t>
            </a:r>
            <a:r>
              <a:rPr lang="en-US" altLang="zh-CN" sz="2200" dirty="0"/>
              <a:t>play()</a:t>
            </a:r>
            <a:r>
              <a:rPr lang="zh-CN" altLang="en-US" sz="2200" dirty="0"/>
              <a:t>方法来播放媒体，自动将元素的</a:t>
            </a:r>
            <a:r>
              <a:rPr lang="en-US" altLang="zh-CN" sz="2200" dirty="0"/>
              <a:t>paused</a:t>
            </a:r>
            <a:r>
              <a:rPr lang="zh-CN" altLang="en-US" sz="2200" dirty="0"/>
              <a:t>属性的值变为</a:t>
            </a:r>
            <a:r>
              <a:rPr lang="en-US" altLang="zh-CN" sz="2200" dirty="0"/>
              <a:t>false</a:t>
            </a:r>
            <a:endParaRPr lang="zh-CN" altLang="en-US" sz="2200" dirty="0"/>
          </a:p>
          <a:p>
            <a:pPr marL="0" indent="0" latinLnBrk="0">
              <a:lnSpc>
                <a:spcPct val="150000"/>
              </a:lnSpc>
              <a:buNone/>
            </a:pPr>
            <a:r>
              <a:rPr lang="zh-CN" altLang="en-US" sz="2200" dirty="0">
                <a:solidFill>
                  <a:srgbClr val="C00000"/>
                </a:solidFill>
              </a:rPr>
              <a:t>（</a:t>
            </a:r>
            <a:r>
              <a:rPr lang="en-US" altLang="zh-CN" sz="2200" dirty="0">
                <a:solidFill>
                  <a:srgbClr val="C00000"/>
                </a:solidFill>
              </a:rPr>
              <a:t>2</a:t>
            </a:r>
            <a:r>
              <a:rPr lang="zh-CN" altLang="en-US" sz="2200" dirty="0">
                <a:solidFill>
                  <a:srgbClr val="C00000"/>
                </a:solidFill>
              </a:rPr>
              <a:t>）</a:t>
            </a:r>
            <a:r>
              <a:rPr lang="en-US" altLang="zh-CN" sz="2200" dirty="0">
                <a:solidFill>
                  <a:srgbClr val="C00000"/>
                </a:solidFill>
              </a:rPr>
              <a:t>pause()</a:t>
            </a:r>
            <a:r>
              <a:rPr lang="zh-CN" altLang="en-US" sz="2200" dirty="0">
                <a:solidFill>
                  <a:srgbClr val="C00000"/>
                </a:solidFill>
              </a:rPr>
              <a:t>方法</a:t>
            </a:r>
            <a:endParaRPr lang="zh-CN" altLang="en-US" sz="2200" dirty="0">
              <a:solidFill>
                <a:srgbClr val="C00000"/>
              </a:solidFill>
            </a:endParaRPr>
          </a:p>
          <a:p>
            <a:pPr marL="0" indent="0" latinLnBrk="0">
              <a:lnSpc>
                <a:spcPct val="150000"/>
              </a:lnSpc>
              <a:buNone/>
            </a:pPr>
            <a:r>
              <a:rPr lang="zh-CN" altLang="en-US" sz="2200" dirty="0"/>
              <a:t>使用</a:t>
            </a:r>
            <a:r>
              <a:rPr lang="en-US" altLang="zh-CN" sz="2200" dirty="0">
                <a:sym typeface="黑体" panose="02010609060101010101" pitchFamily="49" charset="-122"/>
              </a:rPr>
              <a:t>pause()</a:t>
            </a:r>
            <a:r>
              <a:rPr lang="zh-CN" altLang="en-US" sz="2200" dirty="0">
                <a:sym typeface="黑体" panose="02010609060101010101" pitchFamily="49" charset="-122"/>
              </a:rPr>
              <a:t>方法来暂停播放，自动将元素的</a:t>
            </a:r>
            <a:r>
              <a:rPr lang="en-US" altLang="zh-CN" sz="2200" dirty="0">
                <a:sym typeface="黑体" panose="02010609060101010101" pitchFamily="49" charset="-122"/>
              </a:rPr>
              <a:t>paused</a:t>
            </a:r>
            <a:r>
              <a:rPr lang="zh-CN" altLang="en-US" sz="2200" dirty="0">
                <a:sym typeface="黑体" panose="02010609060101010101" pitchFamily="49" charset="-122"/>
              </a:rPr>
              <a:t>属性值变为</a:t>
            </a:r>
            <a:r>
              <a:rPr lang="en-US" altLang="zh-CN" sz="2200" dirty="0">
                <a:sym typeface="黑体" panose="02010609060101010101" pitchFamily="49" charset="-122"/>
              </a:rPr>
              <a:t>true</a:t>
            </a:r>
            <a:endParaRPr lang="zh-CN" altLang="en-US" sz="2200" dirty="0"/>
          </a:p>
          <a:p>
            <a:pPr marL="0" indent="0" latinLnBrk="0">
              <a:lnSpc>
                <a:spcPct val="150000"/>
              </a:lnSpc>
              <a:buNone/>
            </a:pPr>
            <a:r>
              <a:rPr lang="zh-CN" altLang="en-US" sz="2200" dirty="0">
                <a:solidFill>
                  <a:srgbClr val="C00000"/>
                </a:solidFill>
              </a:rPr>
              <a:t>（</a:t>
            </a:r>
            <a:r>
              <a:rPr lang="en-US" altLang="zh-CN" sz="2200" dirty="0">
                <a:solidFill>
                  <a:srgbClr val="C00000"/>
                </a:solidFill>
              </a:rPr>
              <a:t>3</a:t>
            </a:r>
            <a:r>
              <a:rPr lang="zh-CN" altLang="en-US" sz="2200" dirty="0">
                <a:solidFill>
                  <a:srgbClr val="C00000"/>
                </a:solidFill>
              </a:rPr>
              <a:t>）</a:t>
            </a:r>
            <a:r>
              <a:rPr lang="en-US" altLang="zh-CN" sz="2200" dirty="0">
                <a:solidFill>
                  <a:srgbClr val="C00000"/>
                </a:solidFill>
              </a:rPr>
              <a:t>load()</a:t>
            </a:r>
            <a:r>
              <a:rPr lang="zh-CN" altLang="en-US" sz="2200" dirty="0">
                <a:solidFill>
                  <a:srgbClr val="C00000"/>
                </a:solidFill>
              </a:rPr>
              <a:t>方法</a:t>
            </a:r>
            <a:endParaRPr lang="zh-CN" altLang="en-US" sz="2200" dirty="0">
              <a:solidFill>
                <a:srgbClr val="C00000"/>
              </a:solidFill>
            </a:endParaRPr>
          </a:p>
          <a:p>
            <a:pPr marL="0" indent="0" latinLnBrk="0">
              <a:lnSpc>
                <a:spcPct val="150000"/>
              </a:lnSpc>
              <a:buNone/>
            </a:pPr>
            <a:r>
              <a:rPr lang="zh-CN" altLang="en-US" sz="2200" dirty="0">
                <a:solidFill>
                  <a:srgbClr val="C00000"/>
                </a:solidFill>
              </a:rPr>
              <a:t>使用</a:t>
            </a:r>
            <a:r>
              <a:rPr lang="en-US" altLang="zh-CN" sz="2200" dirty="0">
                <a:solidFill>
                  <a:srgbClr val="C00000"/>
                </a:solidFill>
              </a:rPr>
              <a:t>load()</a:t>
            </a:r>
            <a:r>
              <a:rPr lang="zh-CN" altLang="en-US" sz="2200" dirty="0">
                <a:solidFill>
                  <a:srgbClr val="C00000"/>
                </a:solidFill>
              </a:rPr>
              <a:t>方法重新载入媒体进行播放</a:t>
            </a:r>
            <a:r>
              <a:rPr lang="zh-CN" altLang="en-US" sz="2200" dirty="0"/>
              <a:t>，自动将元素的</a:t>
            </a:r>
            <a:r>
              <a:rPr lang="en-US" altLang="zh-CN" sz="2200" dirty="0" err="1"/>
              <a:t>playbackRate</a:t>
            </a:r>
            <a:r>
              <a:rPr lang="zh-CN" altLang="en-US" sz="2200" dirty="0"/>
              <a:t>属性的值变为</a:t>
            </a:r>
            <a:r>
              <a:rPr lang="en-US" altLang="zh-CN" sz="2200" dirty="0" err="1">
                <a:sym typeface="黑体" panose="02010609060101010101" pitchFamily="49" charset="-122"/>
              </a:rPr>
              <a:t>defult</a:t>
            </a:r>
            <a:r>
              <a:rPr lang="zh-CN" altLang="en-US" sz="2200" dirty="0">
                <a:sym typeface="黑体" panose="02010609060101010101" pitchFamily="49" charset="-122"/>
              </a:rPr>
              <a:t>playbackRate属性值，自动将</a:t>
            </a:r>
            <a:r>
              <a:rPr lang="en-US" altLang="zh-CN" sz="2200" dirty="0">
                <a:sym typeface="黑体" panose="02010609060101010101" pitchFamily="49" charset="-122"/>
              </a:rPr>
              <a:t>error</a:t>
            </a:r>
            <a:r>
              <a:rPr lang="zh-CN" altLang="en-US" sz="2200" dirty="0">
                <a:sym typeface="黑体" panose="02010609060101010101" pitchFamily="49" charset="-122"/>
              </a:rPr>
              <a:t>的值变为</a:t>
            </a:r>
            <a:r>
              <a:rPr lang="en-US" altLang="zh-CN" sz="2200" dirty="0">
                <a:sym typeface="黑体" panose="02010609060101010101" pitchFamily="49" charset="-122"/>
              </a:rPr>
              <a:t>null</a:t>
            </a:r>
            <a:endParaRPr lang="en-US" altLang="zh-CN" sz="2200" dirty="0">
              <a:sym typeface="黑体" panose="02010609060101010101" pitchFamily="49" charset="-122"/>
            </a:endParaRPr>
          </a:p>
          <a:p>
            <a:pPr marL="0" indent="0">
              <a:buNone/>
            </a:pPr>
            <a:endParaRPr lang="zh-CN" altLang="en-US" sz="2800" dirty="0"/>
          </a:p>
          <a:p>
            <a:pPr marL="0" indent="0">
              <a:buNone/>
            </a:pP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539552" y="908720"/>
            <a:ext cx="8229600" cy="4271962"/>
          </a:xfrm>
        </p:spPr>
        <p:txBody>
          <a:bodyPr anchor="t"/>
          <a:lstStyle/>
          <a:p>
            <a:pPr marL="0" lvl="2" indent="0" latinLnBrk="0">
              <a:lnSpc>
                <a:spcPct val="150000"/>
              </a:lnSpc>
              <a:buNone/>
            </a:pPr>
            <a:r>
              <a:rPr lang="en-US" altLang="zh-CN" sz="2200" dirty="0" err="1">
                <a:sym typeface="Gill Sans" pitchFamily="2" charset="0"/>
              </a:rPr>
              <a:t>8.</a:t>
            </a:r>
            <a:r>
              <a:rPr lang="zh-CN" altLang="en-US" sz="2200" dirty="0" err="1">
                <a:sym typeface="Gill Sans" pitchFamily="2" charset="0"/>
              </a:rPr>
              <a:t>事件</a:t>
            </a:r>
            <a:endParaRPr lang="en-US" altLang="zh-CN" sz="2200" dirty="0" err="1">
              <a:sym typeface="Gill Sans" pitchFamily="2" charset="0"/>
            </a:endParaRPr>
          </a:p>
          <a:p>
            <a:pPr marL="0" lvl="2" indent="0" latinLnBrk="0">
              <a:lnSpc>
                <a:spcPct val="150000"/>
              </a:lnSpc>
              <a:buNone/>
            </a:pPr>
            <a:r>
              <a:rPr lang="en-US" altLang="zh-CN" sz="2200" dirty="0" err="1">
                <a:sym typeface="Gill Sans" pitchFamily="2" charset="0"/>
              </a:rPr>
              <a:t>timeupdate</a:t>
            </a:r>
            <a:r>
              <a:rPr lang="en-US" altLang="zh-CN" sz="2200" dirty="0">
                <a:sym typeface="Gill Sans" pitchFamily="2" charset="0"/>
              </a:rPr>
              <a:t> </a:t>
            </a:r>
            <a:r>
              <a:rPr lang="en-US" altLang="zh-CN" sz="2200" dirty="0" err="1">
                <a:sym typeface="Gill Sans" pitchFamily="2" charset="0"/>
              </a:rPr>
              <a:t>事件</a:t>
            </a:r>
            <a:endParaRPr lang="en-US" altLang="zh-CN" sz="2200" dirty="0">
              <a:sym typeface="Gill Sans" pitchFamily="2" charset="0"/>
            </a:endParaRPr>
          </a:p>
          <a:p>
            <a:pPr marL="0" lvl="2" indent="0" latinLnBrk="0">
              <a:lnSpc>
                <a:spcPct val="150000"/>
              </a:lnSpc>
              <a:buNone/>
            </a:pPr>
            <a:r>
              <a:rPr lang="en-US" altLang="zh-CN" sz="2200" dirty="0">
                <a:sym typeface="Gill Sans" pitchFamily="2" charset="0"/>
              </a:rPr>
              <a:t>    </a:t>
            </a:r>
            <a:r>
              <a:rPr lang="en-US" altLang="zh-CN" sz="2200" dirty="0" err="1">
                <a:sym typeface="Gill Sans" pitchFamily="2" charset="0"/>
              </a:rPr>
              <a:t>在媒体文件播放过程中，如果播放位置发生变化，就会触发该事件</a:t>
            </a:r>
            <a:r>
              <a:rPr lang="en-US" altLang="zh-CN" sz="2200" dirty="0">
                <a:sym typeface="Gill Sans" pitchFamily="2" charset="0"/>
              </a:rPr>
              <a:t>。</a:t>
            </a:r>
            <a:endParaRPr lang="en-US" altLang="zh-CN" sz="2200" dirty="0">
              <a:sym typeface="Gill Sans" pitchFamily="2" charset="0"/>
            </a:endParaRPr>
          </a:p>
          <a:p>
            <a:pPr marL="0" lvl="2" indent="0" latinLnBrk="0">
              <a:lnSpc>
                <a:spcPct val="150000"/>
              </a:lnSpc>
              <a:buNone/>
            </a:pPr>
            <a:r>
              <a:rPr lang="en-US" altLang="zh-CN" sz="2200" dirty="0">
                <a:sym typeface="Gill Sans" pitchFamily="2" charset="0"/>
              </a:rPr>
              <a:t>   </a:t>
            </a:r>
            <a:r>
              <a:rPr lang="en-US" altLang="zh-CN" sz="2200" dirty="0" err="1">
                <a:sym typeface="Gill Sans" pitchFamily="2" charset="0"/>
              </a:rPr>
              <a:t>结合多媒体元素的“currentTime”与“duration”属性，可以动态显示媒体文件播放的当前时间与总量时间</a:t>
            </a:r>
            <a:r>
              <a:rPr lang="en-US" altLang="zh-CN" sz="2200" dirty="0">
                <a:sym typeface="Gill Sans" pitchFamily="2" charset="0"/>
              </a:rPr>
              <a:t>。</a:t>
            </a:r>
            <a:endParaRPr lang="zh-CN" altLang="en-US" sz="2200" dirty="0"/>
          </a:p>
          <a:p>
            <a:pPr marL="0" indent="0">
              <a:buNone/>
            </a:pPr>
            <a:endParaRPr lang="zh-CN" alt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055" y="944786"/>
            <a:ext cx="8229600" cy="4271739"/>
          </a:xfrm>
        </p:spPr>
        <p:txBody>
          <a:bodyPr/>
          <a:lstStyle/>
          <a:p>
            <a:pPr marL="0" indent="0" latinLnBrk="0">
              <a:lnSpc>
                <a:spcPct val="150000"/>
              </a:lnSpc>
              <a:buNone/>
            </a:pPr>
            <a:r>
              <a:rPr lang="zh-CN" altLang="en-US" sz="2200" dirty="0"/>
              <a:t>课后练习</a:t>
            </a:r>
            <a:endParaRPr lang="zh-CN" altLang="en-US" sz="2200" dirty="0"/>
          </a:p>
          <a:p>
            <a:pPr marL="0" indent="0" latinLnBrk="0">
              <a:lnSpc>
                <a:spcPct val="150000"/>
              </a:lnSpc>
              <a:buNone/>
            </a:pPr>
            <a:r>
              <a:rPr lang="zh-CN" altLang="en-US" sz="2200" dirty="0"/>
              <a:t>（</a:t>
            </a:r>
            <a:r>
              <a:rPr lang="en-US" altLang="zh-CN" sz="2200" dirty="0"/>
              <a:t>1</a:t>
            </a:r>
            <a:r>
              <a:rPr lang="zh-CN" altLang="en-US" sz="2200" dirty="0"/>
              <a:t>）实现自定义进度条控制视频播放</a:t>
            </a:r>
            <a:endParaRPr lang="zh-CN" altLang="en-US" sz="2200" dirty="0"/>
          </a:p>
          <a:p>
            <a:pPr marL="0" indent="0" latinLnBrk="0">
              <a:lnSpc>
                <a:spcPct val="150000"/>
              </a:lnSpc>
              <a:buNone/>
            </a:pPr>
            <a:endParaRPr lang="zh-CN" altLang="en-US" sz="2200" dirty="0"/>
          </a:p>
        </p:txBody>
      </p:sp>
      <p:pic>
        <p:nvPicPr>
          <p:cNvPr id="2" name="图片 1"/>
          <p:cNvPicPr>
            <a:picLocks noChangeAspect="1"/>
          </p:cNvPicPr>
          <p:nvPr/>
        </p:nvPicPr>
        <p:blipFill>
          <a:blip r:embed="rId1"/>
          <a:stretch>
            <a:fillRect/>
          </a:stretch>
        </p:blipFill>
        <p:spPr>
          <a:xfrm>
            <a:off x="1317625" y="2045335"/>
            <a:ext cx="5871845" cy="38315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689610" y="3293650"/>
            <a:ext cx="8229600" cy="762000"/>
          </a:xfrm>
        </p:spPr>
        <p:txBody>
          <a:bodyPr anchor="t"/>
          <a:lstStyle/>
          <a:p>
            <a:pPr algn="ctr" latinLnBrk="0"/>
            <a:r>
              <a:rPr lang="zh-CN" altLang="en-US"/>
              <a:t>多媒体</a:t>
            </a:r>
            <a:r>
              <a:rPr lang="en-US" altLang="zh-CN"/>
              <a:t>API</a:t>
            </a:r>
            <a:br>
              <a:rPr lang="en-US" altLang="zh-CN"/>
            </a:b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457200" y="755015"/>
            <a:ext cx="8229600" cy="4786630"/>
          </a:xfrm>
        </p:spPr>
        <p:txBody>
          <a:bodyPr anchor="t"/>
          <a:lstStyle/>
          <a:p>
            <a:pPr marL="0" lvl="1" indent="-342900" algn="l" defTabSz="914400" latinLnBrk="0">
              <a:lnSpc>
                <a:spcPct val="150000"/>
              </a:lnSpc>
              <a:buClr>
                <a:srgbClr val="F50A64"/>
              </a:buClr>
              <a:buNone/>
            </a:pPr>
            <a:r>
              <a:rPr lang="en-US" altLang="zh-CN" sz="2200">
                <a:sym typeface="微软雅黑" panose="020B0503020204020204" charset="-122"/>
              </a:rPr>
              <a:t>1.</a:t>
            </a:r>
            <a:r>
              <a:rPr lang="zh-CN" altLang="en-US" sz="2200">
                <a:sym typeface="微软雅黑" panose="020B0503020204020204" charset="-122"/>
              </a:rPr>
              <a:t>早期音频视频的处理</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   早期浏览器的音频视频都需要借助</a:t>
            </a:r>
            <a:r>
              <a:rPr lang="en-US" altLang="zh-CN" sz="2200">
                <a:sym typeface="微软雅黑" panose="020B0503020204020204" charset="-122"/>
              </a:rPr>
              <a:t>falsh</a:t>
            </a:r>
            <a:r>
              <a:rPr lang="zh-CN" altLang="en-US" sz="2200">
                <a:sym typeface="微软雅黑" panose="020B0503020204020204" charset="-122"/>
              </a:rPr>
              <a:t>来做，并且浏览器需要安装播放</a:t>
            </a:r>
            <a:r>
              <a:rPr lang="en-US" altLang="zh-CN" sz="2200">
                <a:sym typeface="微软雅黑" panose="020B0503020204020204" charset="-122"/>
              </a:rPr>
              <a:t>falsh</a:t>
            </a:r>
            <a:r>
              <a:rPr lang="zh-CN" altLang="en-US" sz="2200">
                <a:sym typeface="微软雅黑" panose="020B0503020204020204" charset="-122"/>
              </a:rPr>
              <a:t>的插件，如果用户没有安装该插件，这段视频就不能看了，画面上会出现一片空白；而且移动端对</a:t>
            </a:r>
            <a:r>
              <a:rPr lang="en-US" altLang="zh-CN" sz="2200">
                <a:sym typeface="微软雅黑" panose="020B0503020204020204" charset="-122"/>
              </a:rPr>
              <a:t>flash</a:t>
            </a:r>
            <a:r>
              <a:rPr lang="zh-CN" altLang="en-US" sz="2200">
                <a:sym typeface="微软雅黑" panose="020B0503020204020204" charset="-122"/>
              </a:rPr>
              <a:t>的兼容性不是很好。</a:t>
            </a:r>
            <a:endParaRPr lang="zh-CN" altLang="en-US" sz="22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lnSpc>
                <a:spcPct val="150000"/>
              </a:lnSpc>
              <a:buClr>
                <a:srgbClr val="F50A64"/>
              </a:buClr>
              <a:buNone/>
            </a:pPr>
            <a:r>
              <a:rPr lang="en-US" altLang="zh-CN" sz="2200">
                <a:sym typeface="微软雅黑" panose="020B0503020204020204" charset="-122"/>
              </a:rPr>
              <a:t>2.</a:t>
            </a:r>
            <a:r>
              <a:rPr lang="zh-CN" altLang="en-US" sz="2200">
                <a:sym typeface="微软雅黑" panose="020B0503020204020204" charset="-122"/>
              </a:rPr>
              <a:t>多媒体</a:t>
            </a:r>
            <a:r>
              <a:rPr lang="en-US" altLang="zh-CN" sz="2200">
                <a:sym typeface="微软雅黑" panose="020B0503020204020204" charset="-122"/>
              </a:rPr>
              <a:t>API</a:t>
            </a:r>
            <a:endParaRPr lang="en-US" altLang="zh-CN"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  “媒体”一词是对音频和视频的总称</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    HTML5中提供了音频视频的标准接口，通过HTML5的相关技术，视频、动画、音频等多媒体播放再也不需要安装插件，只需要一个支持HTML5的浏览器就可以了</a:t>
            </a:r>
            <a:endParaRPr lang="zh-CN" altLang="en-US" sz="2200">
              <a:sym typeface="微软雅黑" panose="020B0503020204020204" charset="-122"/>
            </a:endParaRPr>
          </a:p>
          <a:p>
            <a:pPr marL="0" lvl="1" indent="-342900" algn="l" defTabSz="914400" latinLnBrk="0">
              <a:lnSpc>
                <a:spcPct val="150000"/>
              </a:lnSpc>
              <a:buClr>
                <a:srgbClr val="F50A64"/>
              </a:buClr>
              <a:buNone/>
            </a:pPr>
            <a:endParaRPr lang="zh-CN" altLang="en-US" sz="2200" dirty="0">
              <a:latin typeface="+mn-ea"/>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solidFill>
                <a:srgbClr val="C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457200" y="1142048"/>
            <a:ext cx="8229600" cy="4271962"/>
          </a:xfrm>
        </p:spPr>
        <p:txBody>
          <a:bodyPr anchor="t"/>
          <a:lstStyle/>
          <a:p>
            <a:pPr marL="0" lvl="1" indent="-342900" algn="l" defTabSz="914400" latinLnBrk="0">
              <a:lnSpc>
                <a:spcPct val="150000"/>
              </a:lnSpc>
              <a:buClr>
                <a:srgbClr val="F50A64"/>
              </a:buClr>
              <a:buNone/>
            </a:pPr>
            <a:r>
              <a:rPr lang="zh-CN" altLang="en-US" sz="2200">
                <a:sym typeface="微软雅黑" panose="020B0503020204020204" charset="-122"/>
              </a:rPr>
              <a:t>HTML5新增2个元素：video元素和audio元素，他们分别用来处理视频数据和音频数据</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在HTML5中：</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（1）video元素专门用来播放网络上的视频或电影</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（2）audio元素专门用来播放网络上的音频数据 </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使用这两个元素就不再需要安装其他任何插件，只要使用支持HTML5的浏览器就可以了</a:t>
            </a: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1600"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457200" y="835978"/>
            <a:ext cx="8229600" cy="4271962"/>
          </a:xfrm>
        </p:spPr>
        <p:txBody>
          <a:bodyPr anchor="t"/>
          <a:lstStyle/>
          <a:p>
            <a:pPr marL="0" lvl="1" indent="-342900" algn="l" defTabSz="914400" latinLnBrk="0">
              <a:lnSpc>
                <a:spcPct val="150000"/>
              </a:lnSpc>
              <a:buClr>
                <a:srgbClr val="F50A64"/>
              </a:buClr>
              <a:buNone/>
            </a:pPr>
            <a:r>
              <a:rPr lang="zh-CN" altLang="en-US" sz="2200">
                <a:sym typeface="微软雅黑" panose="020B0503020204020204" charset="-122"/>
              </a:rPr>
              <a:t>3.音频</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audio元素专门用来播放网络上的音频数据</a:t>
            </a:r>
            <a:endParaRPr lang="zh-CN" altLang="en-US" sz="2200">
              <a:sym typeface="微软雅黑" panose="020B0503020204020204" charset="-122"/>
            </a:endParaRPr>
          </a:p>
          <a:p>
            <a:pPr marL="0" lvl="1" indent="-342900" algn="l" defTabSz="914400" latinLnBrk="0">
              <a:lnSpc>
                <a:spcPct val="150000"/>
              </a:lnSpc>
              <a:buClr>
                <a:srgbClr val="F50A64"/>
              </a:buClr>
              <a:buNone/>
            </a:pPr>
            <a:r>
              <a:rPr lang="zh-CN" altLang="en-US" sz="2200">
                <a:sym typeface="微软雅黑" panose="020B0503020204020204" charset="-122"/>
              </a:rPr>
              <a:t>只要把播放音频的地址指定给元素的src属性就可以了，可以把指定的音频数据直接嵌入网页中，其中“您的浏览器不支持audio元素”为不支持audio元素的浏览器中所显示的替代文字</a:t>
            </a:r>
            <a:endParaRPr lang="zh-CN" altLang="en-US" sz="2200">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1600" dirty="0">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1" cstate="print"/>
          <a:stretch>
            <a:fillRect/>
          </a:stretch>
        </p:blipFill>
        <p:spPr>
          <a:xfrm>
            <a:off x="774065" y="3660775"/>
            <a:ext cx="6709410" cy="11620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567690" y="713423"/>
            <a:ext cx="8229600" cy="4271962"/>
          </a:xfrm>
        </p:spPr>
        <p:txBody>
          <a:bodyPr anchor="t"/>
          <a:lstStyle/>
          <a:p>
            <a:pPr marL="0" lvl="1" indent="-342900" algn="l" defTabSz="914400" latinLnBrk="0">
              <a:lnSpc>
                <a:spcPct val="150000"/>
              </a:lnSpc>
              <a:buClr>
                <a:srgbClr val="F50A64"/>
              </a:buClr>
              <a:buNone/>
            </a:pPr>
            <a:r>
              <a:rPr lang="zh-CN" altLang="en-US" sz="2200" dirty="0">
                <a:sym typeface="微软雅黑" panose="020B0503020204020204" charset="-122"/>
              </a:rPr>
              <a:t>4.视频</a:t>
            </a:r>
            <a:endParaRPr lang="zh-CN" altLang="en-US" sz="2200" dirty="0">
              <a:sym typeface="微软雅黑" panose="020B0503020204020204" charset="-122"/>
            </a:endParaRPr>
          </a:p>
          <a:p>
            <a:pPr marL="0" lvl="1" indent="-342900" algn="l" defTabSz="914400" latinLnBrk="0">
              <a:lnSpc>
                <a:spcPct val="150000"/>
              </a:lnSpc>
              <a:buClr>
                <a:srgbClr val="F50A64"/>
              </a:buClr>
              <a:buNone/>
            </a:pPr>
            <a:r>
              <a:rPr lang="zh-CN" altLang="en-US" sz="2200" dirty="0">
                <a:sym typeface="微软雅黑" panose="020B0503020204020204" charset="-122"/>
              </a:rPr>
              <a:t>     video元素只要设定好长、宽等属性，并且把播放的URL地址指定给该元素的src属性就可以了</a:t>
            </a:r>
            <a:endParaRPr lang="zh-CN" altLang="en-US" sz="2200" dirty="0">
              <a:sym typeface="微软雅黑" panose="020B0503020204020204" charset="-122"/>
            </a:endParaRPr>
          </a:p>
          <a:p>
            <a:pPr marL="0" lvl="1" indent="-342900" algn="l" defTabSz="914400" latinLnBrk="0">
              <a:lnSpc>
                <a:spcPct val="150000"/>
              </a:lnSpc>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2800" dirty="0">
              <a:latin typeface="微软雅黑" panose="020B0503020204020204" charset="-122"/>
              <a:ea typeface="微软雅黑" panose="020B0503020204020204" charset="-122"/>
              <a:sym typeface="微软雅黑" panose="020B0503020204020204" charset="-122"/>
            </a:endParaRPr>
          </a:p>
          <a:p>
            <a:pPr marL="0" lvl="1" indent="-342900" algn="l" defTabSz="914400" latinLnBrk="0">
              <a:buClr>
                <a:srgbClr val="F50A64"/>
              </a:buClr>
              <a:buNone/>
            </a:pPr>
            <a:endParaRPr lang="zh-CN" altLang="en-US" sz="1600" dirty="0">
              <a:latin typeface="微软雅黑" panose="020B0503020204020204" charset="-122"/>
              <a:ea typeface="微软雅黑" panose="020B0503020204020204" charset="-122"/>
              <a:sym typeface="微软雅黑" panose="020B0503020204020204" charset="-122"/>
            </a:endParaRPr>
          </a:p>
        </p:txBody>
      </p:sp>
      <p:pic>
        <p:nvPicPr>
          <p:cNvPr id="4" name="图片 3"/>
          <p:cNvPicPr>
            <a:picLocks noChangeAspect="1"/>
          </p:cNvPicPr>
          <p:nvPr/>
        </p:nvPicPr>
        <p:blipFill>
          <a:blip r:embed="rId1" cstate="print"/>
          <a:stretch>
            <a:fillRect/>
          </a:stretch>
        </p:blipFill>
        <p:spPr>
          <a:xfrm>
            <a:off x="712470" y="2544445"/>
            <a:ext cx="7719060" cy="13893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530860" y="859155"/>
            <a:ext cx="8229600" cy="4846320"/>
          </a:xfrm>
        </p:spPr>
        <p:txBody>
          <a:bodyPr anchor="t"/>
          <a:lstStyle/>
          <a:p>
            <a:pPr marL="0" indent="0" latinLnBrk="0">
              <a:lnSpc>
                <a:spcPct val="150000"/>
              </a:lnSpc>
              <a:buNone/>
            </a:pPr>
            <a:r>
              <a:rPr lang="zh-CN" altLang="en-US" sz="2200">
                <a:sym typeface="+mn-ea"/>
              </a:rPr>
              <a:t>5.视频容器</a:t>
            </a:r>
            <a:endParaRPr lang="zh-CN" altLang="en-US" sz="2200"/>
          </a:p>
          <a:p>
            <a:pPr marL="0" indent="0" latinLnBrk="0">
              <a:lnSpc>
                <a:spcPct val="150000"/>
              </a:lnSpc>
              <a:buNone/>
            </a:pPr>
            <a:r>
              <a:rPr lang="zh-CN" altLang="en-US" sz="2200"/>
              <a:t>一个音频或者一个视频都相当于一个容器，在这个容器里面类似于压缩了一组文件：</a:t>
            </a:r>
            <a:endParaRPr lang="zh-CN" altLang="en-US" sz="2200"/>
          </a:p>
          <a:p>
            <a:pPr marL="0" indent="0" latinLnBrk="0">
              <a:lnSpc>
                <a:spcPct val="150000"/>
              </a:lnSpc>
              <a:buNone/>
            </a:pPr>
            <a:r>
              <a:rPr lang="zh-CN" altLang="en-US" sz="2200"/>
              <a:t>  音频轨道</a:t>
            </a:r>
            <a:endParaRPr lang="zh-CN" altLang="en-US" sz="2200"/>
          </a:p>
          <a:p>
            <a:pPr marL="0" indent="0" latinLnBrk="0">
              <a:lnSpc>
                <a:spcPct val="150000"/>
              </a:lnSpc>
              <a:buNone/>
            </a:pPr>
            <a:r>
              <a:rPr lang="zh-CN" altLang="en-US" sz="2200"/>
              <a:t>  视频轨道</a:t>
            </a:r>
            <a:endParaRPr lang="zh-CN" altLang="en-US" sz="2200"/>
          </a:p>
          <a:p>
            <a:pPr marL="0" indent="0" latinLnBrk="0">
              <a:lnSpc>
                <a:spcPct val="150000"/>
              </a:lnSpc>
              <a:buNone/>
            </a:pPr>
            <a:r>
              <a:rPr lang="zh-CN" altLang="en-US" sz="2200"/>
              <a:t>  元数据：封面、标题、字幕等</a:t>
            </a:r>
            <a:endParaRPr lang="zh-CN" altLang="en-US" sz="2200"/>
          </a:p>
          <a:p>
            <a:pPr marL="0" indent="0" latinLnBrk="0">
              <a:lnSpc>
                <a:spcPct val="150000"/>
              </a:lnSpc>
              <a:buNone/>
            </a:pPr>
            <a:r>
              <a:rPr lang="zh-CN" altLang="en-US" sz="2200"/>
              <a:t>  格式：.avi,.flv,.mp4,.mkv,.ogg等</a:t>
            </a:r>
            <a:endParaRPr lang="zh-CN" altLang="en-US" sz="2200"/>
          </a:p>
          <a:p>
            <a:pPr marL="0" indent="0" latinLnBrk="0">
              <a:lnSpc>
                <a:spcPct val="150000"/>
              </a:lnSpc>
              <a:buNone/>
            </a:pPr>
            <a:r>
              <a:rPr lang="zh-CN" altLang="en-US" sz="2200"/>
              <a:t>思考？加载一张图片都需要耗费一定的时间，为什么咱们的浏览器加载音频或者视频这么快呢？</a:t>
            </a:r>
            <a:endParaRPr lang="zh-CN" altLang="en-US" sz="2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542925" y="908050"/>
            <a:ext cx="8058150" cy="4271645"/>
          </a:xfrm>
        </p:spPr>
        <p:txBody>
          <a:bodyPr anchor="t"/>
          <a:lstStyle/>
          <a:p>
            <a:pPr marL="0" algn="just">
              <a:lnSpc>
                <a:spcPct val="150000"/>
              </a:lnSpc>
              <a:buNone/>
            </a:pPr>
            <a:r>
              <a:rPr lang="zh-CN" altLang="en-US" sz="2200" dirty="0">
                <a:sym typeface="+mn-ea"/>
              </a:rPr>
              <a:t>原因：</a:t>
            </a:r>
            <a:endParaRPr lang="zh-CN" altLang="en-US" sz="2200" dirty="0">
              <a:sym typeface="+mn-ea"/>
            </a:endParaRPr>
          </a:p>
          <a:p>
            <a:pPr marL="0" algn="just">
              <a:lnSpc>
                <a:spcPct val="150000"/>
              </a:lnSpc>
              <a:buNone/>
            </a:pPr>
            <a:r>
              <a:rPr lang="zh-CN" altLang="en-US" sz="2200" dirty="0">
                <a:sym typeface="+mn-ea"/>
              </a:rPr>
              <a:t>咱们的浏览器当中内嵌了编码器</a:t>
            </a:r>
            <a:r>
              <a:rPr lang="en-US" altLang="zh-CN" sz="2200" dirty="0">
                <a:sym typeface="+mn-ea"/>
              </a:rPr>
              <a:t>&amp;</a:t>
            </a:r>
            <a:r>
              <a:rPr lang="zh-CN" altLang="en-US" sz="2200" dirty="0">
                <a:sym typeface="+mn-ea"/>
              </a:rPr>
              <a:t>解码器，</a:t>
            </a:r>
            <a:endParaRPr lang="zh-CN" altLang="en-US" sz="2200" dirty="0">
              <a:sym typeface="+mn-ea"/>
            </a:endParaRPr>
          </a:p>
          <a:p>
            <a:pPr marL="0" algn="just">
              <a:lnSpc>
                <a:spcPct val="150000"/>
              </a:lnSpc>
              <a:buNone/>
            </a:pPr>
            <a:r>
              <a:rPr lang="zh-CN" altLang="en-US" sz="2200" dirty="0">
                <a:sym typeface="+mn-ea"/>
              </a:rPr>
              <a:t>作用：</a:t>
            </a:r>
            <a:r>
              <a:rPr lang="zh-CN" altLang="en-US" sz="2200" dirty="0"/>
              <a:t>原始的视频容器非常大，添加需要编码，播放需要解码</a:t>
            </a:r>
            <a:endParaRPr lang="zh-CN" altLang="en-US" sz="2200" dirty="0"/>
          </a:p>
          <a:p>
            <a:pPr marL="0" algn="just">
              <a:lnSpc>
                <a:spcPct val="150000"/>
              </a:lnSpc>
              <a:buNone/>
            </a:pPr>
            <a:r>
              <a:rPr lang="zh-CN" altLang="en-US" sz="2200" dirty="0"/>
              <a:t>（1）音频解码器</a:t>
            </a:r>
            <a:endParaRPr lang="zh-CN" altLang="en-US" sz="2200" dirty="0"/>
          </a:p>
          <a:p>
            <a:pPr marL="0" algn="just">
              <a:lnSpc>
                <a:spcPct val="150000"/>
              </a:lnSpc>
              <a:buNone/>
            </a:pPr>
            <a:r>
              <a:rPr lang="zh-CN" altLang="en-US" sz="2200" dirty="0"/>
              <a:t>AAC,MPGE</a:t>
            </a:r>
            <a:r>
              <a:rPr lang="en-US" altLang="zh-CN" sz="2200" dirty="0"/>
              <a:t>4</a:t>
            </a:r>
            <a:r>
              <a:rPr lang="zh-CN" altLang="en-US" sz="2200" dirty="0"/>
              <a:t>,Ogg Vorbis</a:t>
            </a:r>
            <a:endParaRPr lang="zh-CN" altLang="en-US" sz="2200" dirty="0"/>
          </a:p>
          <a:p>
            <a:pPr marL="0" algn="just">
              <a:lnSpc>
                <a:spcPct val="150000"/>
              </a:lnSpc>
              <a:buNone/>
            </a:pPr>
            <a:r>
              <a:rPr lang="zh-CN" altLang="en-US" sz="2200" dirty="0"/>
              <a:t>（2）视频解码器</a:t>
            </a:r>
            <a:endParaRPr lang="zh-CN" altLang="en-US" sz="2200" dirty="0"/>
          </a:p>
          <a:p>
            <a:pPr marL="0" algn="just">
              <a:lnSpc>
                <a:spcPct val="150000"/>
              </a:lnSpc>
              <a:buNone/>
            </a:pPr>
            <a:r>
              <a:rPr lang="zh-CN" altLang="en-US" sz="2200" dirty="0"/>
              <a:t>H.264,VP8,Ogg Theora</a:t>
            </a:r>
            <a:endParaRPr lang="zh-CN" altLang="en-US" sz="2200" dirty="0"/>
          </a:p>
          <a:p>
            <a:pPr marL="0" algn="just">
              <a:lnSpc>
                <a:spcPct val="150000"/>
              </a:lnSpc>
              <a:buNone/>
            </a:pPr>
            <a:r>
              <a:rPr lang="zh-CN" altLang="en-US" sz="2200" dirty="0"/>
              <a:t>http://www.w3school.com.cn/html5/html_5_video.asp</a:t>
            </a:r>
            <a:endParaRPr lang="zh-CN" altLang="en-US" sz="2200" dirty="0"/>
          </a:p>
          <a:p>
            <a:pPr marL="0" algn="just">
              <a:lnSpc>
                <a:spcPct val="150000"/>
              </a:lnSpc>
              <a:buNone/>
            </a:pPr>
            <a:endParaRPr lang="zh-CN" alt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542925" y="908050"/>
            <a:ext cx="8058150" cy="4271645"/>
          </a:xfrm>
        </p:spPr>
        <p:txBody>
          <a:bodyPr anchor="t"/>
          <a:lstStyle/>
          <a:p>
            <a:pPr marL="0" algn="just" latinLnBrk="0">
              <a:lnSpc>
                <a:spcPct val="150000"/>
              </a:lnSpc>
              <a:buNone/>
            </a:pPr>
            <a:r>
              <a:rPr lang="zh-CN" altLang="en-US" sz="2200">
                <a:sym typeface="+mn-ea"/>
              </a:rPr>
              <a:t>Ogg=带有Theora视频编码+Vorbis音频编码的Ogg文件</a:t>
            </a:r>
            <a:endParaRPr lang="zh-CN" altLang="en-US" sz="2200">
              <a:sym typeface="+mn-ea"/>
            </a:endParaRPr>
          </a:p>
          <a:p>
            <a:pPr marL="0" algn="just" latinLnBrk="0">
              <a:lnSpc>
                <a:spcPct val="150000"/>
              </a:lnSpc>
              <a:buNone/>
            </a:pPr>
            <a:r>
              <a:rPr lang="zh-CN" altLang="en-US" sz="2200">
                <a:sym typeface="+mn-ea"/>
              </a:rPr>
              <a:t>     支持的浏览器:F、C、O</a:t>
            </a:r>
            <a:endParaRPr lang="zh-CN" altLang="en-US" sz="2200">
              <a:sym typeface="+mn-ea"/>
            </a:endParaRPr>
          </a:p>
          <a:p>
            <a:pPr marL="0" algn="just" latinLnBrk="0">
              <a:lnSpc>
                <a:spcPct val="150000"/>
              </a:lnSpc>
              <a:buNone/>
            </a:pPr>
            <a:r>
              <a:rPr lang="zh-CN" altLang="en-US" sz="2200">
                <a:sym typeface="+mn-ea"/>
              </a:rPr>
              <a:t>MEPG4=带有H.264视频编码+AAC音频编码的MPEG4文件</a:t>
            </a:r>
            <a:endParaRPr lang="zh-CN" altLang="en-US" sz="2200">
              <a:sym typeface="+mn-ea"/>
            </a:endParaRPr>
          </a:p>
          <a:p>
            <a:pPr marL="0" algn="just" latinLnBrk="0">
              <a:lnSpc>
                <a:spcPct val="150000"/>
              </a:lnSpc>
              <a:buNone/>
            </a:pPr>
            <a:r>
              <a:rPr lang="zh-CN" altLang="en-US" sz="2200">
                <a:sym typeface="+mn-ea"/>
              </a:rPr>
              <a:t>    支持的浏览器: S、C，F</a:t>
            </a:r>
            <a:endParaRPr lang="zh-CN" altLang="en-US" sz="2200">
              <a:sym typeface="+mn-ea"/>
            </a:endParaRPr>
          </a:p>
          <a:p>
            <a:pPr marL="0" algn="just" latinLnBrk="0">
              <a:lnSpc>
                <a:spcPct val="150000"/>
              </a:lnSpc>
              <a:buNone/>
            </a:pPr>
            <a:r>
              <a:rPr lang="zh-CN" altLang="en-US" sz="2200">
                <a:sym typeface="+mn-ea"/>
              </a:rPr>
              <a:t>WebM=带有VP8视频编码+Vorbis音频编码的WebM格式	</a:t>
            </a:r>
            <a:endParaRPr lang="zh-CN" altLang="en-US" sz="2200">
              <a:sym typeface="+mn-ea"/>
            </a:endParaRPr>
          </a:p>
          <a:p>
            <a:pPr marL="0" algn="just">
              <a:lnSpc>
                <a:spcPct val="150000"/>
              </a:lnSpc>
              <a:buNone/>
            </a:pPr>
            <a:r>
              <a:rPr lang="zh-CN" altLang="en-US" sz="2200">
                <a:sym typeface="+mn-ea"/>
              </a:rPr>
              <a:t>    支持的浏览器: I、F、C、O</a:t>
            </a:r>
            <a:endParaRPr lang="zh-CN" altLang="en-US" sz="2200">
              <a:sym typeface="+mn-ea"/>
            </a:endParaRPr>
          </a:p>
          <a:p>
            <a:pPr marL="0" algn="just">
              <a:lnSpc>
                <a:spcPct val="150000"/>
              </a:lnSpc>
              <a:buNone/>
            </a:pPr>
            <a:endParaRPr lang="zh-CN" altLang="en-US" sz="22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CATEGORY" val="custom"/>
  <p:tag name="KSO_WM_TEMPLATE_INDEX" val="160009"/>
</p:tagLst>
</file>

<file path=ppt/tags/tag2.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WPS 演示</Application>
  <PresentationFormat>全屏显示(4:3)</PresentationFormat>
  <Paragraphs>146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黑体</vt:lpstr>
      <vt:lpstr>微软雅黑</vt:lpstr>
      <vt:lpstr>Gill Sans</vt:lpstr>
      <vt:lpstr>Segoe Print</vt:lpstr>
      <vt:lpstr>Arial Unicode MS</vt:lpstr>
      <vt:lpstr>默认设计模板_2</vt:lpstr>
      <vt:lpstr>H5移动开发</vt:lpstr>
      <vt:lpstr>多媒体API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H5移动开发</dc:title>
  <dc:creator>yzd</dc:creator>
  <cp:lastModifiedBy>建设</cp:lastModifiedBy>
  <cp:revision>3705</cp:revision>
  <dcterms:created xsi:type="dcterms:W3CDTF">2016-03-21T02:19:00Z</dcterms:created>
  <dcterms:modified xsi:type="dcterms:W3CDTF">2019-11-07T03:36:55Z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