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89" r:id="rId3"/>
    <p:sldId id="823" r:id="rId4"/>
    <p:sldId id="923" r:id="rId5"/>
    <p:sldId id="1029" r:id="rId6"/>
    <p:sldId id="1030" r:id="rId7"/>
    <p:sldId id="940" r:id="rId8"/>
    <p:sldId id="1050" r:id="rId9"/>
    <p:sldId id="1040" r:id="rId10"/>
    <p:sldId id="797" r:id="rId11"/>
    <p:sldId id="1048" r:id="rId12"/>
    <p:sldId id="957" r:id="rId13"/>
    <p:sldId id="925" r:id="rId14"/>
    <p:sldId id="958" r:id="rId15"/>
    <p:sldId id="1003" r:id="rId16"/>
    <p:sldId id="1031" r:id="rId17"/>
    <p:sldId id="1061" r:id="rId18"/>
    <p:sldId id="1062" r:id="rId19"/>
    <p:sldId id="1063" r:id="rId20"/>
    <p:sldId id="1064" r:id="rId21"/>
    <p:sldId id="1065" r:id="rId22"/>
    <p:sldId id="1066" r:id="rId23"/>
    <p:sldId id="1067" r:id="rId24"/>
    <p:sldId id="1068" r:id="rId25"/>
    <p:sldId id="1069" r:id="rId26"/>
    <p:sldId id="1070" r:id="rId27"/>
    <p:sldId id="1071" r:id="rId28"/>
    <p:sldId id="1072" r:id="rId29"/>
    <p:sldId id="1075" r:id="rId30"/>
    <p:sldId id="1073" r:id="rId31"/>
    <p:sldId id="1074" r:id="rId32"/>
    <p:sldId id="1076" r:id="rId33"/>
    <p:sldId id="336" r:id="rId34"/>
  </p:sldIdLst>
  <p:sldSz cx="9144000" cy="6858000" type="screen4x3"/>
  <p:notesSz cx="7099300" cy="10234295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9"/>
    <p:restoredTop sz="87012"/>
  </p:normalViewPr>
  <p:slideViewPr>
    <p:cSldViewPr showGuides="1">
      <p:cViewPr varScale="1">
        <p:scale>
          <a:sx n="58" d="100"/>
          <a:sy n="58" d="100"/>
        </p:scale>
        <p:origin x="-744" y="-84"/>
      </p:cViewPr>
      <p:guideLst>
        <p:guide orient="horz" pos="2160"/>
        <p:guide pos="29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charset="-122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/>
              <a:t>HTML5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48005" y="767080"/>
            <a:ext cx="8282305" cy="4885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9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）绘制圆形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       arc(x,y,r,sa,ea,true/false)</a:t>
            </a:r>
            <a:endParaRPr lang="en-US" altLang="zh-CN" sz="2200" dirty="0"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参数说明：</a:t>
            </a:r>
            <a:endParaRPr lang="zh-CN" altLang="en-US" sz="2200" dirty="0"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①</a:t>
            </a: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y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：为圆心坐标（起始位置）</a:t>
            </a:r>
            <a:endParaRPr lang="zh-CN" altLang="en-US" sz="2200" dirty="0"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②</a:t>
            </a: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：为半径</a:t>
            </a:r>
            <a:endParaRPr lang="zh-CN" altLang="en-US" sz="2200" dirty="0"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③</a:t>
            </a: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sa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为起始弧度</a:t>
            </a:r>
            <a:endParaRPr lang="zh-CN" altLang="en-US" sz="2200" dirty="0"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④</a:t>
            </a: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ea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为结束弧度</a:t>
            </a:r>
            <a:endParaRPr lang="zh-CN" altLang="en-US" sz="2200" dirty="0"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⑤绘制方向：顺时针（默认：</a:t>
            </a: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false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）、逆时针（</a:t>
            </a: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200" dirty="0"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  <a:p>
            <a:pPr marL="0" lvl="1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弧度与角度的关系：弧度=角度 * Math.PI/180</a:t>
            </a:r>
            <a:endParaRPr lang="zh-CN" altLang="en-US" sz="2200" dirty="0"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25475" y="767715"/>
            <a:ext cx="7892415" cy="4905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课堂练习</a:t>
            </a:r>
            <a:endParaRPr lang="zh-CN" altLang="en-US" sz="2200" dirty="0" smtClean="0">
              <a:solidFill>
                <a:schemeClr val="tx1"/>
              </a:solidFill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）利用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canvas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绘制图形</a:t>
            </a:r>
            <a:endParaRPr lang="zh-CN" altLang="en-US" sz="2200" dirty="0" smtClean="0">
              <a:solidFill>
                <a:schemeClr val="tx1"/>
              </a:solidFill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 smtClean="0">
              <a:solidFill>
                <a:schemeClr val="tx1"/>
              </a:solidFill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 smtClean="0">
              <a:solidFill>
                <a:schemeClr val="tx1"/>
              </a:solidFill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 smtClean="0">
              <a:solidFill>
                <a:schemeClr val="tx1"/>
              </a:solidFill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218" name="Picture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60245" y="1888490"/>
            <a:ext cx="1524000" cy="1504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535940" y="605790"/>
            <a:ext cx="8573135" cy="5647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10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）利用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canvas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绘制其它曲线</a:t>
            </a:r>
            <a:endParaRPr lang="zh-CN" altLang="en-US" sz="220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    ①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arcTo(x1,y1,x2,y2,r)</a:t>
            </a:r>
            <a:endParaRPr lang="en-US" altLang="zh-CN" sz="220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       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参数说明：</a:t>
            </a:r>
            <a:endParaRPr lang="zh-CN" altLang="en-US" sz="220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              第一组坐标：起始点的坐标</a:t>
            </a:r>
            <a:endParaRPr lang="zh-CN" altLang="en-US" sz="220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              第二组坐标：结束点的坐标</a:t>
            </a:r>
            <a:endParaRPr lang="zh-CN" altLang="en-US" sz="220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              </a:t>
            </a:r>
            <a:r>
              <a:rPr lang="en-US" altLang="zh-CN" sz="2200" smtClean="0">
                <a:solidFill>
                  <a:schemeClr val="tx1"/>
                </a:solidFill>
                <a:sym typeface="黑体" panose="02010609060101010101" charset="-122"/>
              </a:rPr>
              <a:t>r:</a:t>
            </a: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内切圆的半径</a:t>
            </a:r>
            <a:endParaRPr lang="zh-CN" altLang="en-US" sz="220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    ②贝塞尔曲线</a:t>
            </a:r>
            <a:endParaRPr lang="zh-CN" altLang="en-US" sz="220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        什么是贝塞尔曲线？</a:t>
            </a:r>
            <a:endParaRPr lang="zh-CN" altLang="en-US" sz="220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             数学上的一种图形，同时也被用来在计算机做比较方便的画曲线的工具； </a:t>
            </a:r>
            <a:endParaRPr lang="zh-CN" altLang="en-US" sz="2200" smtClean="0">
              <a:solidFill>
                <a:schemeClr val="tx1"/>
              </a:solidFill>
              <a:sym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387985" y="687070"/>
            <a:ext cx="8552815" cy="5484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贝塞尔曲线的分类：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a) 二次贝塞尔曲线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输入：起点，终止点，控制点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b) 三次贝塞尔曲线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输入：起点，终止点，控制点1，控制点2；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方法：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a) 二次贝塞尔：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quadraticCurveTo (kx,ky,ex,ey)  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第一组参数是控制点坐标，第二组参数终止点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二次贝塞尔曲线，一个控制点，一个终点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</a:t>
            </a:r>
            <a:endParaRPr lang="zh-CN" altLang="en-US" sz="2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500380" y="895985"/>
            <a:ext cx="8082915" cy="2924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</a:t>
            </a: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) 三次贝塞尔曲线：</a:t>
            </a:r>
            <a:endParaRPr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bezierCurveTo (kx1,ky1,kx2,ky2,ex,ey) ：</a:t>
            </a:r>
            <a:endParaRPr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bezierCurveTo(控制点1，控制点2，终点)   </a:t>
            </a:r>
            <a:endParaRPr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三次贝塞尔曲线，两个控制点，一个终点</a:t>
            </a:r>
            <a:endParaRPr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sz="2200" dirty="0" err="1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注意：关于起点（moveTo方法确定</a:t>
            </a:r>
            <a:r>
              <a:rPr sz="2200" dirty="0" smtClean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！）</a:t>
            </a:r>
            <a:endParaRPr lang="en-US" sz="2200" dirty="0" smtClean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http://www.j--d.com/bezier</a:t>
            </a:r>
            <a:endParaRPr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 smtClean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lvl="2" indent="-342900" algn="l" fontAlgn="base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微软雅黑" panose="020B0503020204020204" charset="-122"/>
              </a:rPr>
              <a:t>      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389890" y="895985"/>
            <a:ext cx="8364855" cy="2924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olidFill>
                  <a:schemeClr val="tx1"/>
                </a:solidFill>
                <a:sym typeface="黑体" panose="02010609060101010101" charset="-122"/>
              </a:rPr>
              <a:t>课堂练习</a:t>
            </a:r>
            <a:endParaRPr lang="en-US" altLang="zh-CN" sz="220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ym typeface="黑体" panose="02010609060101010101" charset="-122"/>
              </a:rPr>
              <a:t>（</a:t>
            </a:r>
            <a:r>
              <a:rPr lang="en-US" altLang="zh-CN" sz="2200" smtClean="0">
                <a:sym typeface="黑体" panose="02010609060101010101" charset="-122"/>
              </a:rPr>
              <a:t>1</a:t>
            </a:r>
            <a:r>
              <a:rPr lang="zh-CN" altLang="en-US" sz="2200" smtClean="0">
                <a:sym typeface="黑体" panose="02010609060101010101" charset="-122"/>
              </a:rPr>
              <a:t>）利用贝塞尔曲线实现心型曲线</a:t>
            </a:r>
            <a:endParaRPr lang="zh-CN" altLang="en-US" sz="2200" smtClean="0"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ym typeface="黑体" panose="02010609060101010101" charset="-122"/>
              </a:rPr>
              <a:t>（</a:t>
            </a:r>
            <a:r>
              <a:rPr lang="en-US" altLang="zh-CN" sz="2200" smtClean="0">
                <a:sym typeface="黑体" panose="02010609060101010101" charset="-122"/>
              </a:rPr>
              <a:t>2</a:t>
            </a:r>
            <a:r>
              <a:rPr lang="zh-CN" altLang="en-US" sz="2200" smtClean="0">
                <a:sym typeface="黑体" panose="02010609060101010101" charset="-122"/>
              </a:rPr>
              <a:t>）</a:t>
            </a:r>
            <a:r>
              <a:rPr lang="zh-CN" altLang="en-US" sz="2200" smtClean="0">
                <a:sym typeface="黑体" panose="02010609060101010101" charset="-122"/>
              </a:rPr>
              <a:t>绘制五角星</a:t>
            </a:r>
            <a:endParaRPr lang="en-US" altLang="zh-CN" sz="220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smtClean="0">
              <a:solidFill>
                <a:schemeClr val="tx1"/>
              </a:solidFill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78255" y="2856865"/>
            <a:ext cx="1856105" cy="1577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57225" y="557530"/>
            <a:ext cx="8295005" cy="5886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/>
              <a:t>4.</a:t>
            </a:r>
            <a:r>
              <a:rPr lang="zh-CN" altLang="en-US" sz="2200" dirty="0"/>
              <a:t>变换</a:t>
            </a:r>
            <a:endParaRPr lang="zh-CN" altLang="en-US" sz="2200" dirty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translate(x,y)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偏移：将</a:t>
            </a:r>
            <a:r>
              <a:rPr lang="zh-CN" altLang="en-US" sz="22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画</a:t>
            </a:r>
            <a:r>
              <a:rPr lang="zh-CN" altLang="en-US" sz="220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布原点从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起点坐标移动到当前坐标位置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rotate()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旋转：参数为弧度（正值代表顺时针旋转，负值代表逆时针）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旋转基准点为当前画布圆心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弧度与角度的关系：弧度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=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角度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*Math.PI/180;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scale(w,h)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缩放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w,h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：代表宽高的缩放比例，若值大于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，代表扩大，值小于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代表缩小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24815" y="828675"/>
            <a:ext cx="8295005" cy="5312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1685" y="979170"/>
            <a:ext cx="5594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/>
              <a:t>课堂练习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）实现钟表的绘制</a:t>
            </a:r>
            <a:endParaRPr lang="zh-CN" altLang="en-US" sz="2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8815" y="2275205"/>
            <a:ext cx="2343785" cy="237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23240" y="693420"/>
            <a:ext cx="8282305" cy="5103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插入图片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drawImage()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）方法一：drawImage(oImg,x1,y1,w1,h1); 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参数说明： 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oImg是给定drawImage方法一个参照的图</a:t>
            </a:r>
            <a:r>
              <a:rPr lang="zh-CN" alt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片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x1,y1在画布上从哪一个点开始画，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w1,h1在画布上画多宽多高；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注意：在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canvas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里面插入图片是得等图片加载完再执行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canvas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操作，需要通过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new Image()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创建图片对象，对图片进行预加载（在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onload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中调用方法）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60070" y="1061085"/>
            <a:ext cx="8282305" cy="5103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方法二：drawImage(oImg,x1,y1,w1,h1,x2,y2,w2,h2);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参数说明： 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oImg是给定drawImage方法一个参照的图片源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          x1,y1从原图上什么位置开始截取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          w1,h1从原图上截取多宽多高；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          x2,y2在画布上从哪里开始显示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          w2,h2在画布上显示多宽多高；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课堂练习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实现跑动的驴子动画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48310" y="3080385"/>
            <a:ext cx="8247380" cy="989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900" y="2779395"/>
            <a:ext cx="693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canvas</a:t>
            </a:r>
            <a:r>
              <a:rPr lang="zh-CN" altLang="en-US" sz="3600"/>
              <a:t>画布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66725" y="743585"/>
            <a:ext cx="8210550" cy="566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en-US" altLang="zh-CN" sz="2200" dirty="0">
                <a:sym typeface="黑体" panose="02010609060101010101" charset="-122"/>
              </a:rPr>
              <a:t>6.</a:t>
            </a:r>
            <a:r>
              <a:rPr lang="zh-CN" altLang="en-US" sz="2200" dirty="0">
                <a:sym typeface="黑体" panose="02010609060101010101" charset="-122"/>
              </a:rPr>
              <a:t>设置平铺方式</a:t>
            </a:r>
            <a:endParaRPr lang="zh-CN" altLang="en-US" sz="2200" dirty="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>
                <a:sym typeface="黑体" panose="02010609060101010101" charset="-122"/>
              </a:rPr>
              <a:t>    createPattern(oImg,平铺方式)</a:t>
            </a:r>
            <a:endParaRPr lang="zh-CN" altLang="en-US" sz="2200" dirty="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>
                <a:sym typeface="黑体" panose="02010609060101010101" charset="-122"/>
              </a:rPr>
              <a:t>   参数说明：</a:t>
            </a:r>
            <a:endParaRPr lang="zh-CN" altLang="en-US" sz="2200" dirty="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>
                <a:sym typeface="黑体" panose="02010609060101010101" charset="-122"/>
              </a:rPr>
              <a:t>         </a:t>
            </a:r>
            <a:r>
              <a:rPr lang="en-US" altLang="zh-CN" sz="2200" dirty="0" err="1">
                <a:sym typeface="黑体" panose="02010609060101010101" charset="-122"/>
              </a:rPr>
              <a:t>oImg</a:t>
            </a:r>
            <a:r>
              <a:rPr lang="en-US" altLang="zh-CN" sz="2200" dirty="0">
                <a:sym typeface="黑体" panose="02010609060101010101" charset="-122"/>
              </a:rPr>
              <a:t>:</a:t>
            </a:r>
            <a:r>
              <a:rPr lang="zh-CN" altLang="en-US" sz="2200" dirty="0">
                <a:sym typeface="黑体" panose="02010609060101010101" charset="-122"/>
              </a:rPr>
              <a:t>背景图片</a:t>
            </a:r>
            <a:endParaRPr lang="zh-CN" altLang="en-US" sz="2200" dirty="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>
                <a:sym typeface="黑体" panose="02010609060101010101" charset="-122"/>
              </a:rPr>
              <a:t>         参数</a:t>
            </a:r>
            <a:r>
              <a:rPr lang="en-US" altLang="zh-CN" sz="2200" dirty="0">
                <a:sym typeface="黑体" panose="02010609060101010101" charset="-122"/>
              </a:rPr>
              <a:t>2</a:t>
            </a:r>
            <a:r>
              <a:rPr lang="zh-CN" altLang="en-US" sz="2200" dirty="0">
                <a:sym typeface="黑体" panose="02010609060101010101" charset="-122"/>
              </a:rPr>
              <a:t>：设置平铺方式</a:t>
            </a:r>
            <a:endParaRPr lang="zh-CN" altLang="en-US" sz="2200" dirty="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>
                <a:sym typeface="黑体" panose="02010609060101010101" charset="-122"/>
              </a:rPr>
              <a:t>                      </a:t>
            </a:r>
            <a:r>
              <a:rPr lang="en-US" altLang="zh-CN" sz="2200" dirty="0">
                <a:sym typeface="黑体" panose="02010609060101010101" charset="-122"/>
              </a:rPr>
              <a:t>repeat:</a:t>
            </a:r>
            <a:r>
              <a:rPr lang="zh-CN" altLang="en-US" sz="2200" dirty="0">
                <a:sym typeface="黑体" panose="02010609060101010101" charset="-122"/>
              </a:rPr>
              <a:t>沿水平垂直方向都平铺</a:t>
            </a:r>
            <a:endParaRPr lang="zh-CN" altLang="en-US" sz="2200" dirty="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>
                <a:sym typeface="黑体" panose="02010609060101010101" charset="-122"/>
              </a:rPr>
              <a:t>                      </a:t>
            </a:r>
            <a:r>
              <a:rPr lang="en-US" altLang="zh-CN" sz="2200" dirty="0">
                <a:sym typeface="黑体" panose="02010609060101010101" charset="-122"/>
              </a:rPr>
              <a:t>repeat-x:</a:t>
            </a:r>
            <a:r>
              <a:rPr lang="zh-CN" altLang="en-US" sz="2200" dirty="0">
                <a:sym typeface="黑体" panose="02010609060101010101" charset="-122"/>
              </a:rPr>
              <a:t>水平方向平铺</a:t>
            </a:r>
            <a:endParaRPr lang="zh-CN" altLang="en-US" sz="2200" dirty="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>
                <a:sym typeface="黑体" panose="02010609060101010101" charset="-122"/>
              </a:rPr>
              <a:t>                      </a:t>
            </a:r>
            <a:r>
              <a:rPr lang="en-US" altLang="zh-CN" sz="2200" dirty="0">
                <a:sym typeface="黑体" panose="02010609060101010101" charset="-122"/>
              </a:rPr>
              <a:t>repeat-y:</a:t>
            </a:r>
            <a:r>
              <a:rPr lang="zh-CN" altLang="en-US" sz="2200" dirty="0">
                <a:sym typeface="黑体" panose="02010609060101010101" charset="-122"/>
              </a:rPr>
              <a:t>垂直方向平铺</a:t>
            </a:r>
            <a:endParaRPr lang="zh-CN" altLang="en-US" sz="2200" dirty="0">
              <a:sym typeface="黑体" panose="02010609060101010101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>
                <a:sym typeface="黑体" panose="02010609060101010101" charset="-122"/>
              </a:rPr>
              <a:t>                      </a:t>
            </a:r>
            <a:r>
              <a:rPr lang="en-US" altLang="zh-CN" sz="2200" dirty="0">
                <a:sym typeface="黑体" panose="02010609060101010101" charset="-122"/>
              </a:rPr>
              <a:t>no-repeat:</a:t>
            </a:r>
            <a:r>
              <a:rPr lang="zh-CN" altLang="en-US" sz="2200" dirty="0">
                <a:sym typeface="黑体" panose="02010609060101010101" charset="-122"/>
              </a:rPr>
              <a:t>不平铺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ym typeface="黑体" panose="02010609060101010101" charset="-122"/>
              </a:rPr>
              <a:t>注意：该方法也是得图片加载完成之后才执行</a:t>
            </a:r>
            <a:r>
              <a:rPr lang="en-US" altLang="zh-CN" sz="2200" dirty="0">
                <a:sym typeface="黑体" panose="02010609060101010101" charset="-122"/>
              </a:rPr>
              <a:t>canvas</a:t>
            </a:r>
            <a:r>
              <a:rPr lang="zh-CN" altLang="en-US" sz="2200" dirty="0">
                <a:sym typeface="黑体" panose="02010609060101010101" charset="-122"/>
              </a:rPr>
              <a:t>的操作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01370" y="1372870"/>
            <a:ext cx="7540625" cy="3890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25475" y="559435"/>
            <a:ext cx="7892415" cy="54438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chemeClr val="tx1"/>
                </a:solidFill>
                <a:sym typeface="+mn-ea"/>
              </a:rPr>
              <a:t>7.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渐变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）createLinearGradient(x1,y1,x2,y2);  线性渐变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        参数说明：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            x1,y1,起始点位置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            x2,y2终止点的位置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        addColorStop(位置,颜色)添加渐变点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rgbClr val="C00000"/>
                </a:solidFill>
                <a:sym typeface="+mn-ea"/>
              </a:rPr>
              <a:t> 注意：</a:t>
            </a:r>
            <a:endParaRPr lang="zh-CN" altLang="en-US" sz="2200" dirty="0" smtClean="0">
              <a:solidFill>
                <a:srgbClr val="C00000"/>
              </a:solidFill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2200" dirty="0" smtClean="0">
                <a:solidFill>
                  <a:srgbClr val="C00000"/>
                </a:solidFill>
                <a:sym typeface="+mn-ea"/>
              </a:rPr>
              <a:t> ①添加渐变色的对象是创建的渐变对象；！！！</a:t>
            </a:r>
            <a:endParaRPr lang="zh-CN" altLang="en-US" sz="2200" dirty="0" smtClean="0">
              <a:solidFill>
                <a:srgbClr val="C00000"/>
              </a:solidFill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rgbClr val="C00000"/>
                </a:solidFill>
                <a:sym typeface="+mn-ea"/>
              </a:rPr>
              <a:t>     ②跟创建平铺样式类似，创建的渐变也是用来填充的样式</a:t>
            </a:r>
            <a:endParaRPr lang="zh-CN" altLang="en-US" sz="2200" dirty="0" smtClean="0">
              <a:solidFill>
                <a:srgbClr val="C00000"/>
              </a:solidFill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rgbClr val="C00000"/>
                </a:solidFill>
                <a:sym typeface="+mn-ea"/>
              </a:rPr>
              <a:t>     ③添加渐变颜色的第一个参数值只能是0到1之间</a:t>
            </a:r>
            <a:r>
              <a:rPr lang="zh-CN" altLang="en-US" sz="2200" dirty="0" smtClean="0">
                <a:sym typeface="+mn-ea"/>
              </a:rPr>
              <a:t>              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	         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86435" y="1409700"/>
            <a:ext cx="7771130" cy="403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00050" y="858520"/>
            <a:ext cx="8552815" cy="5484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zh-CN" altLang="en-US" sz="2200" smtClean="0">
                <a:sym typeface="+mn-ea"/>
              </a:rPr>
              <a:t>create</a:t>
            </a:r>
            <a:r>
              <a:rPr lang="en-US" altLang="zh-CN" sz="2200" smtClean="0">
                <a:sym typeface="+mn-ea"/>
              </a:rPr>
              <a:t>Radial</a:t>
            </a:r>
            <a:r>
              <a:rPr lang="zh-CN" altLang="en-US" sz="2200" smtClean="0">
                <a:sym typeface="+mn-ea"/>
              </a:rPr>
              <a:t>Gradient(x1,y1</a:t>
            </a:r>
            <a:r>
              <a:rPr lang="en-US" altLang="zh-CN" sz="2200" smtClean="0">
                <a:sym typeface="+mn-ea"/>
              </a:rPr>
              <a:t>,r1</a:t>
            </a:r>
            <a:r>
              <a:rPr lang="zh-CN" altLang="en-US" sz="2200" smtClean="0">
                <a:sym typeface="+mn-ea"/>
              </a:rPr>
              <a:t>,x2,y2</a:t>
            </a:r>
            <a:r>
              <a:rPr lang="en-US" altLang="zh-CN" sz="2200" smtClean="0">
                <a:sym typeface="+mn-ea"/>
              </a:rPr>
              <a:t>,r2</a:t>
            </a:r>
            <a:r>
              <a:rPr lang="zh-CN" altLang="en-US" sz="2200" smtClean="0">
                <a:sym typeface="+mn-ea"/>
              </a:rPr>
              <a:t>); </a:t>
            </a: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放射性渐变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参数说明：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</a:t>
            </a:r>
            <a:r>
              <a:rPr lang="zh-CN" altLang="en-US" sz="2200" smtClean="0">
                <a:sym typeface="+mn-ea"/>
              </a:rPr>
              <a:t>x1,y1</a:t>
            </a:r>
            <a:r>
              <a:rPr lang="en-US" altLang="zh-CN" sz="2200" smtClean="0">
                <a:sym typeface="+mn-ea"/>
              </a:rPr>
              <a:t>,r1</a:t>
            </a:r>
            <a:r>
              <a:rPr lang="zh-CN" altLang="en-US" sz="2200" smtClean="0">
                <a:sym typeface="+mn-ea"/>
              </a:rPr>
              <a:t>：第一个圆的坐标和半径</a:t>
            </a:r>
            <a:endParaRPr lang="zh-CN" altLang="en-US" sz="2200" smtClean="0"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smtClean="0">
                <a:sym typeface="+mn-ea"/>
              </a:rPr>
              <a:t>           x2,y2</a:t>
            </a:r>
            <a:r>
              <a:rPr lang="en-US" altLang="zh-CN" sz="2200" smtClean="0">
                <a:sym typeface="+mn-ea"/>
              </a:rPr>
              <a:t>,r2</a:t>
            </a:r>
            <a:r>
              <a:rPr lang="zh-CN" altLang="en-US" sz="2200" smtClean="0">
                <a:sym typeface="+mn-ea"/>
              </a:rPr>
              <a:t>：第二个圆的坐标和半径</a:t>
            </a:r>
            <a:endParaRPr lang="en-US" altLang="zh-CN" sz="2200" kern="1200" dirty="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03580" y="3136265"/>
            <a:ext cx="7736840" cy="2985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584835" y="589280"/>
            <a:ext cx="8364855" cy="5680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8.</a:t>
            </a: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文本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strokeText(</a:t>
            </a: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文字</a:t>
            </a:r>
            <a:r>
              <a:rPr lang="en-US" altLang="zh-CN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,x,y)    </a:t>
            </a: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文字边框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fillText(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文字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,x,y</a:t>
            </a:r>
            <a:r>
              <a:rPr lang="en-US" altLang="zh-CN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)   </a:t>
            </a:r>
            <a:r>
              <a:rPr lang="zh-CN" altLang="en-US" sz="2200" kern="1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文字填充</a:t>
            </a:r>
            <a:endParaRPr lang="zh-CN" altLang="en-US" sz="2200" kern="1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font  ：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字体大小，字体样式</a:t>
            </a:r>
            <a:endParaRPr lang="en-US" altLang="zh-CN" sz="2200" dirty="0" smtClean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设置文字大小；比如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“60px impact”</a:t>
            </a:r>
            <a:endParaRPr lang="en-US" altLang="zh-CN" sz="2200" dirty="0" smtClean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zh-CN" altLang="en-US" sz="2200" dirty="0" smtClean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注意：第二个参数必须写指定字体样式：宋体等等</a:t>
            </a:r>
            <a:endParaRPr lang="zh-CN" altLang="en-US" sz="2200" dirty="0" smtClean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textAlign  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文字左右居中方式</a:t>
            </a:r>
            <a:endParaRPr lang="zh-CN" altLang="en-US" sz="2200" dirty="0" smtClean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默认是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start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跟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left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一样的效果、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end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right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center</a:t>
            </a:r>
            <a:endParaRPr lang="en-US" altLang="zh-CN" sz="2200" dirty="0" smtClean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textBaseline   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文字上下居中方式</a:t>
            </a:r>
            <a:endParaRPr lang="zh-CN" altLang="en-US" sz="2200" dirty="0" smtClean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默认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alphabetic  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 smtClean="0">
                <a:sym typeface="微软雅黑" panose="020B0503020204020204" charset="-122"/>
              </a:rPr>
              <a:t>top</a:t>
            </a:r>
            <a:r>
              <a:rPr lang="zh-CN" altLang="en-US" sz="2200" dirty="0" smtClean="0">
                <a:sym typeface="微软雅黑" panose="020B0503020204020204" charset="-122"/>
              </a:rPr>
              <a:t>、</a:t>
            </a:r>
            <a:r>
              <a:rPr lang="en-US" altLang="zh-CN" sz="2200" dirty="0" smtClean="0">
                <a:sym typeface="微软雅黑" panose="020B0503020204020204" charset="-122"/>
              </a:rPr>
              <a:t>middle</a:t>
            </a:r>
            <a:r>
              <a:rPr lang="zh-CN" altLang="en-US" sz="2200" dirty="0" smtClean="0">
                <a:sym typeface="微软雅黑" panose="020B0503020204020204" charset="-122"/>
              </a:rPr>
              <a:t>、</a:t>
            </a:r>
            <a:r>
              <a:rPr lang="en-US" altLang="zh-CN" sz="2200" dirty="0" smtClean="0">
                <a:sym typeface="微软雅黑" panose="020B0503020204020204" charset="-122"/>
              </a:rPr>
              <a:t>bottom</a:t>
            </a:r>
            <a:endParaRPr lang="en-US" altLang="zh-CN" sz="2200" dirty="0" smtClean="0">
              <a:sym typeface="微软雅黑" panose="020B0503020204020204" charset="-122"/>
            </a:endParaRPr>
          </a:p>
          <a:p>
            <a:pPr marL="0" lvl="2" indent="-342900" algn="l" fontAlgn="base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rgbClr val="C00000"/>
                </a:solidFill>
                <a:sym typeface="微软雅黑" panose="020B0503020204020204" charset="-122"/>
              </a:rPr>
              <a:t>注意：样式的填充可使用</a:t>
            </a:r>
            <a:r>
              <a:rPr lang="en-US" altLang="zh-CN" sz="2200" dirty="0" err="1" smtClean="0">
                <a:solidFill>
                  <a:srgbClr val="C00000"/>
                </a:solidFill>
                <a:sym typeface="微软雅黑" panose="020B0503020204020204" charset="-122"/>
              </a:rPr>
              <a:t>fillStyle</a:t>
            </a:r>
            <a:r>
              <a:rPr lang="zh-CN" altLang="en-US" sz="2200" dirty="0" smtClean="0">
                <a:solidFill>
                  <a:srgbClr val="C00000"/>
                </a:solidFill>
                <a:sym typeface="微软雅黑" panose="020B0503020204020204" charset="-122"/>
              </a:rPr>
              <a:t>或者</a:t>
            </a:r>
            <a:r>
              <a:rPr lang="en-US" altLang="zh-CN" sz="2200" dirty="0" err="1" smtClean="0">
                <a:solidFill>
                  <a:srgbClr val="C00000"/>
                </a:solidFill>
                <a:sym typeface="微软雅黑" panose="020B0503020204020204" charset="-122"/>
              </a:rPr>
              <a:t>strokeStyle</a:t>
            </a:r>
            <a:endParaRPr lang="en-US" altLang="zh-CN" sz="2200" dirty="0" smtClean="0">
              <a:solidFill>
                <a:srgbClr val="C00000"/>
              </a:solidFill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560705" y="822325"/>
            <a:ext cx="8021955" cy="4369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）</a:t>
            </a:r>
            <a:r>
              <a:rPr lang="en-US" altLang="zh-CN" sz="2200" dirty="0" err="1" smtClean="0">
                <a:solidFill>
                  <a:schemeClr val="tx1"/>
                </a:solidFill>
                <a:sym typeface="黑体" panose="02010609060101010101" charset="-122"/>
              </a:rPr>
              <a:t>measureText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(</a:t>
            </a:r>
            <a:r>
              <a:rPr lang="en-US" altLang="zh-CN" sz="2200" dirty="0" err="1" smtClean="0">
                <a:solidFill>
                  <a:schemeClr val="tx1"/>
                </a:solidFill>
                <a:sym typeface="黑体" panose="02010609060101010101" charset="-122"/>
              </a:rPr>
              <a:t>str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).width</a:t>
            </a:r>
            <a:endParaRPr lang="en-US" altLang="zh-CN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         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可以通过该方法下的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width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属性获取</a:t>
            </a:r>
            <a:r>
              <a:rPr lang="en-US" altLang="zh-CN" sz="2200" dirty="0" err="1" smtClean="0">
                <a:solidFill>
                  <a:schemeClr val="tx1"/>
                </a:solidFill>
                <a:sym typeface="黑体" panose="02010609060101010101" charset="-122"/>
              </a:rPr>
              <a:t>str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这段文字的宽度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   </a:t>
            </a:r>
            <a:r>
              <a:rPr lang="zh-CN" altLang="en-US" sz="2200" dirty="0" smtClean="0">
                <a:solidFill>
                  <a:srgbClr val="C00000"/>
                </a:solidFill>
                <a:sym typeface="黑体" panose="02010609060101010101" charset="-122"/>
              </a:rPr>
              <a:t>注意：只能获取宽度，不能获取高度</a:t>
            </a:r>
            <a:endParaRPr lang="zh-CN" altLang="en-US" sz="2200" dirty="0" smtClean="0">
              <a:solidFill>
                <a:srgbClr val="C00000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 smtClean="0">
              <a:solidFill>
                <a:srgbClr val="C00000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732790" y="895985"/>
            <a:ext cx="8021955" cy="4369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9.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阴影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）</a:t>
            </a:r>
            <a:r>
              <a:rPr lang="en-US" altLang="zh-CN" sz="2200" dirty="0" err="1" smtClean="0">
                <a:solidFill>
                  <a:schemeClr val="tx1"/>
                </a:solidFill>
                <a:sym typeface="黑体" panose="02010609060101010101" charset="-122"/>
              </a:rPr>
              <a:t>shadowOffsetX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、</a:t>
            </a:r>
            <a:r>
              <a:rPr lang="en-US" altLang="zh-CN" sz="2200" dirty="0" err="1" smtClean="0">
                <a:sym typeface="黑体" panose="02010609060101010101" charset="-122"/>
              </a:rPr>
              <a:t>shadowOffsetY</a:t>
            </a:r>
            <a:endParaRPr lang="en-US" altLang="zh-CN" sz="2200" dirty="0" smtClean="0"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         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X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轴偏移和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Y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轴偏移 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）</a:t>
            </a:r>
            <a:r>
              <a:rPr lang="en-US" altLang="zh-CN" sz="2200" dirty="0" err="1" smtClean="0">
                <a:solidFill>
                  <a:schemeClr val="tx1"/>
                </a:solidFill>
                <a:sym typeface="黑体" panose="02010609060101010101" charset="-122"/>
              </a:rPr>
              <a:t>shadowBlur</a:t>
            </a:r>
            <a:endParaRPr lang="en-US" altLang="zh-CN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         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高斯模糊值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）</a:t>
            </a:r>
            <a:r>
              <a:rPr lang="en-US" altLang="zh-CN" sz="2200" dirty="0" err="1" smtClean="0">
                <a:solidFill>
                  <a:schemeClr val="tx1"/>
                </a:solidFill>
                <a:sym typeface="黑体" panose="02010609060101010101" charset="-122"/>
              </a:rPr>
              <a:t>shadowColor</a:t>
            </a:r>
            <a:endParaRPr lang="en-US" altLang="zh-CN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         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阴影颜色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      </a:t>
            </a:r>
            <a:r>
              <a:rPr lang="zh-CN" altLang="en-US" sz="2200" dirty="0" smtClean="0">
                <a:solidFill>
                  <a:srgbClr val="C00000"/>
                </a:solidFill>
                <a:sym typeface="黑体" panose="02010609060101010101" charset="-122"/>
              </a:rPr>
              <a:t>说明：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默认颜色是黑色透明的</a:t>
            </a:r>
            <a:endParaRPr lang="en-US" altLang="zh-CN" sz="2200" dirty="0" smtClean="0">
              <a:solidFill>
                <a:schemeClr val="tx1"/>
              </a:solidFill>
              <a:sym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732790" y="895985"/>
            <a:ext cx="8021955" cy="4369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课堂练习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）完成天气走势图</a:t>
            </a:r>
            <a:endParaRPr lang="en-US" altLang="zh-CN" sz="2200" dirty="0" smtClean="0">
              <a:solidFill>
                <a:schemeClr val="tx1"/>
              </a:solidFill>
              <a:sym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210" y="1991995"/>
            <a:ext cx="6217920" cy="4222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486410" y="711200"/>
            <a:ext cx="8552815" cy="46151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kern="1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10.canvas</a:t>
            </a:r>
            <a:r>
              <a:rPr lang="zh-CN" altLang="en-US" sz="2200" kern="1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合成</a:t>
            </a:r>
            <a:endParaRPr lang="zh-CN" altLang="en-US" sz="2200" kern="1200" dirty="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kern="1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kern="1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200" kern="1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globalAlpha</a:t>
            </a:r>
            <a:endParaRPr lang="en-US" altLang="zh-CN" sz="2200" kern="1200" dirty="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全局阿尔法值</a:t>
            </a:r>
            <a:r>
              <a:rPr lang="en-US" altLang="zh-CN" sz="2200" kern="1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2200" kern="1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颜色的叠加</a:t>
            </a:r>
            <a:endParaRPr lang="zh-CN" altLang="en-US" sz="2200" kern="1200" dirty="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kern="1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kern="1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kern="1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context.globalCompositeOperation=type</a:t>
            </a:r>
            <a:endParaRPr lang="en-US" altLang="zh-CN" sz="2200" dirty="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  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图形组合：元素与元素的叠加</a:t>
            </a:r>
            <a:endParaRPr lang="zh-CN" altLang="en-US" sz="2200" dirty="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  源：新的图形</a:t>
            </a:r>
            <a:endParaRPr lang="zh-CN" altLang="en-US" sz="2200" dirty="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  目标：已经绘制过的图形</a:t>
            </a:r>
            <a:endParaRPr lang="en-US" altLang="zh-CN" sz="2200" dirty="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  </a:t>
            </a:r>
            <a:r>
              <a:rPr lang="zh-CN" altLang="en-US" sz="2200" kern="1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说明：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图形组合就是两个图形相互叠加了图形的表现形式,是后画的覆盖掉先画的呢，还是相互重叠的部分不显示等等，至于怎么显示就取决于type的值了</a:t>
            </a:r>
            <a:endParaRPr lang="zh-CN" altLang="en-US" sz="2200" dirty="0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kern="1200" dirty="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718185" y="706120"/>
            <a:ext cx="7941310" cy="5666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/>
              <a:t>1.canvas</a:t>
            </a:r>
            <a:r>
              <a:rPr lang="zh-CN" altLang="en-US" sz="2200"/>
              <a:t>是什么？</a:t>
            </a:r>
            <a:endParaRPr lang="zh-CN" altLang="en-US" sz="2200"/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）定义：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canvas是html5新增的一个标签，它的主要作用是画图，这个 HTML 元素 是为了客户端矢量图形而设计的。它自己没有行为，但却把一个绘图 API 展现给客户端 JavaScript， 以使脚本能够把想绘制的东西都绘制到一块画布上</a:t>
            </a:r>
            <a:endParaRPr lang="zh-CN" altLang="en-US" sz="2200" dirty="0"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）作用：canvas能做动画，但不是为动画而生，能做游戏，能做特别炫的效果，主要是为画图而生；</a:t>
            </a:r>
            <a:endParaRPr lang="zh-CN" altLang="en-US" sz="2200" dirty="0"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Calibri" panose="020F0502020204030204" pitchFamily="34" charset="0"/>
              </a:rPr>
              <a:t>2.  canvas的基本知识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&lt;canvas id="myCanvas" width="400" height="400"&gt;&lt;/canvas&gt;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</a:rPr>
              <a:t>默认宽高为：宽</a:t>
            </a: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</a:rPr>
              <a:t>300px  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</a:rPr>
              <a:t>高</a:t>
            </a: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</a:rPr>
              <a:t>150px</a:t>
            </a:r>
            <a:endParaRPr lang="en-US" altLang="zh-CN" sz="2200" dirty="0"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0" y="1270"/>
          <a:ext cx="9116695" cy="675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6576695"/>
              </a:tblGrid>
              <a:tr h="52006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/>
                        <a:t>type</a:t>
                      </a:r>
                      <a:r>
                        <a:rPr lang="zh-CN" altLang="en-US" sz="1800"/>
                        <a:t>值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/>
                        <a:t>说明</a:t>
                      </a:r>
                      <a:endParaRPr lang="zh-CN" altLang="en-US" sz="1800"/>
                    </a:p>
                  </a:txBody>
                  <a:tcPr/>
                </a:tc>
              </a:tr>
              <a:tr h="520065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source-over（默认）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在原有图形上绘制新图形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520065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destination-over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在原有图形下绘制新图形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6489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source-in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显示原有图形和新图形的交集，新图形在上，所以颜色为新图形的颜色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destination-in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显示原有图形和新图形的交集，原有图形在上，所以颜色为原有图形的颜色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520065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source-out: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只显示新图形非交集部分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520065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destination-out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只显示原有图形非交集部分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source-atop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显示原有图形和交集部分，新图形在上，所以交集部分的颜色为新图形的颜色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6489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destination-atop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显示新图形和交集部分，新图形在下，所以交集部分的颜色为原有图形的颜色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520065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lighter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原有图形和新图形都显示，交集部分做颜色叠加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520065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xor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重叠部分不显示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520065"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copy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只显示新图形</a:t>
                      </a:r>
                      <a:endParaRPr lang="zh-CN" altLang="en-US" sz="180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732790" y="895985"/>
            <a:ext cx="8021955" cy="4369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课堂练习</a:t>
            </a:r>
            <a:endParaRPr lang="zh-CN" altLang="en-US" sz="2200" dirty="0" smtClean="0">
              <a:solidFill>
                <a:schemeClr val="tx1"/>
              </a:solidFill>
              <a:sym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sym typeface="黑体" panose="02010609060101010101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sym typeface="黑体" panose="02010609060101010101" charset="-122"/>
              </a:rPr>
              <a:t>）完成刮刮卡效果</a:t>
            </a:r>
            <a:endParaRPr lang="en-US" altLang="zh-CN" sz="2200" dirty="0" smtClean="0">
              <a:solidFill>
                <a:schemeClr val="tx1"/>
              </a:solidFill>
              <a:sym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65455" y="581025"/>
            <a:ext cx="8213725" cy="5704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50000"/>
              </a:lnSpc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说明：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canvas像所有的dom对象一样它有自己本身的属性、方法和事件，其中就有绘图的方法，js能够调用它来进行绘图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4097" name="Organization Chart 3"/>
          <p:cNvGrpSpPr>
            <a:grpSpLocks noChangeAspect="1"/>
          </p:cNvGrpSpPr>
          <p:nvPr/>
        </p:nvGrpSpPr>
        <p:grpSpPr>
          <a:xfrm>
            <a:off x="958215" y="1906270"/>
            <a:ext cx="7277100" cy="4013835"/>
            <a:chOff x="-120" y="0"/>
            <a:chExt cx="3318" cy="2880"/>
          </a:xfrm>
        </p:grpSpPr>
        <p:sp>
          <p:nvSpPr>
            <p:cNvPr id="4098" name="AutoShape 6"/>
            <p:cNvSpPr>
              <a:spLocks noChangeAspect="1" noTextEdit="1"/>
            </p:cNvSpPr>
            <p:nvPr/>
          </p:nvSpPr>
          <p:spPr>
            <a:xfrm>
              <a:off x="0" y="0"/>
              <a:ext cx="3024" cy="28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099" name="_s1028"/>
            <p:cNvCxnSpPr>
              <a:stCxn id="4119" idx="3"/>
              <a:endCxn id="4111" idx="2"/>
            </p:cNvCxnSpPr>
            <p:nvPr/>
          </p:nvCxnSpPr>
          <p:spPr>
            <a:xfrm flipV="1">
              <a:off x="863" y="1152"/>
              <a:ext cx="145" cy="1584"/>
            </a:xfrm>
            <a:prstGeom prst="bentConnector2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100" name="_s1029"/>
            <p:cNvCxnSpPr>
              <a:stCxn id="4118" idx="1"/>
              <a:endCxn id="4112" idx="2"/>
            </p:cNvCxnSpPr>
            <p:nvPr/>
          </p:nvCxnSpPr>
          <p:spPr>
            <a:xfrm rot="10800000">
              <a:off x="2016" y="1152"/>
              <a:ext cx="144" cy="1152"/>
            </a:xfrm>
            <a:prstGeom prst="bentConnector2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101" name="_s1030"/>
            <p:cNvCxnSpPr>
              <a:stCxn id="4117" idx="3"/>
              <a:endCxn id="4111" idx="2"/>
            </p:cNvCxnSpPr>
            <p:nvPr/>
          </p:nvCxnSpPr>
          <p:spPr>
            <a:xfrm flipV="1">
              <a:off x="863" y="1152"/>
              <a:ext cx="145" cy="1152"/>
            </a:xfrm>
            <a:prstGeom prst="bentConnector2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102" name="_s1031"/>
            <p:cNvCxnSpPr>
              <a:stCxn id="4116" idx="1"/>
              <a:endCxn id="4112" idx="2"/>
            </p:cNvCxnSpPr>
            <p:nvPr/>
          </p:nvCxnSpPr>
          <p:spPr>
            <a:xfrm rot="10800000">
              <a:off x="2016" y="1152"/>
              <a:ext cx="144" cy="720"/>
            </a:xfrm>
            <a:prstGeom prst="bentConnector2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103" name="_s1032"/>
            <p:cNvCxnSpPr>
              <a:stCxn id="4115" idx="1"/>
              <a:endCxn id="4112" idx="2"/>
            </p:cNvCxnSpPr>
            <p:nvPr/>
          </p:nvCxnSpPr>
          <p:spPr>
            <a:xfrm rot="10800000">
              <a:off x="2016" y="1152"/>
              <a:ext cx="144" cy="288"/>
            </a:xfrm>
            <a:prstGeom prst="bentConnector2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104" name="_s1033"/>
            <p:cNvCxnSpPr>
              <a:stCxn id="4114" idx="3"/>
              <a:endCxn id="4111" idx="2"/>
            </p:cNvCxnSpPr>
            <p:nvPr/>
          </p:nvCxnSpPr>
          <p:spPr>
            <a:xfrm flipV="1">
              <a:off x="864" y="1152"/>
              <a:ext cx="144" cy="720"/>
            </a:xfrm>
            <a:prstGeom prst="bentConnector2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105" name="_s1034"/>
            <p:cNvCxnSpPr>
              <a:stCxn id="4113" idx="3"/>
              <a:endCxn id="4111" idx="2"/>
            </p:cNvCxnSpPr>
            <p:nvPr/>
          </p:nvCxnSpPr>
          <p:spPr>
            <a:xfrm flipV="1">
              <a:off x="864" y="1152"/>
              <a:ext cx="144" cy="288"/>
            </a:xfrm>
            <a:prstGeom prst="bentConnector2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106" name="_s1035"/>
            <p:cNvCxnSpPr>
              <a:stCxn id="4112" idx="0"/>
              <a:endCxn id="4110" idx="2"/>
            </p:cNvCxnSpPr>
            <p:nvPr/>
          </p:nvCxnSpPr>
          <p:spPr>
            <a:xfrm rot="5400000" flipH="1">
              <a:off x="1692" y="540"/>
              <a:ext cx="144" cy="504"/>
            </a:xfrm>
            <a:prstGeom prst="bentConnector3">
              <a:avLst>
                <a:gd name="adj1" fmla="val 45282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107" name="_s1036"/>
            <p:cNvCxnSpPr>
              <a:stCxn id="4111" idx="0"/>
              <a:endCxn id="4110" idx="2"/>
            </p:cNvCxnSpPr>
            <p:nvPr/>
          </p:nvCxnSpPr>
          <p:spPr>
            <a:xfrm rot="-5400000">
              <a:off x="1188" y="540"/>
              <a:ext cx="144" cy="504"/>
            </a:xfrm>
            <a:prstGeom prst="bentConnector3">
              <a:avLst>
                <a:gd name="adj1" fmla="val 45282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108" name="_s1037"/>
            <p:cNvCxnSpPr>
              <a:stCxn id="4110" idx="0"/>
              <a:endCxn id="4109" idx="2"/>
            </p:cNvCxnSpPr>
            <p:nvPr/>
          </p:nvCxnSpPr>
          <p:spPr>
            <a:xfrm rot="-5400000">
              <a:off x="1427" y="346"/>
              <a:ext cx="144" cy="1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09" name="_s1038"/>
            <p:cNvSpPr/>
            <p:nvPr/>
          </p:nvSpPr>
          <p:spPr>
            <a:xfrm>
              <a:off x="1080" y="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sym typeface="Gill Sans" pitchFamily="7" charset="0"/>
                </a:rPr>
                <a:t>canvas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  <a:sym typeface="Gill Sans" pitchFamily="7" charset="0"/>
              </a:endParaRPr>
            </a:p>
          </p:txBody>
        </p:sp>
        <p:sp>
          <p:nvSpPr>
            <p:cNvPr id="4110" name="_s1039"/>
            <p:cNvSpPr/>
            <p:nvPr/>
          </p:nvSpPr>
          <p:spPr>
            <a:xfrm>
              <a:off x="1080" y="432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sym typeface="Gill Sans" pitchFamily="7" charset="0"/>
                </a:rPr>
                <a:t>getContext()</a:t>
              </a: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sym typeface="Gill Sans" pitchFamily="7" charset="0"/>
                </a:rPr>
                <a:t>对象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sym typeface="Gill Sans" pitchFamily="7" charset="0"/>
              </a:endParaRPr>
            </a:p>
          </p:txBody>
        </p:sp>
        <p:sp>
          <p:nvSpPr>
            <p:cNvPr id="4111" name="_s1040"/>
            <p:cNvSpPr/>
            <p:nvPr/>
          </p:nvSpPr>
          <p:spPr>
            <a:xfrm>
              <a:off x="576" y="864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sym typeface="Gill Sans" pitchFamily="7" charset="0"/>
                </a:rPr>
                <a:t>方法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sym typeface="Gill Sans" pitchFamily="7" charset="0"/>
              </a:endParaRPr>
            </a:p>
          </p:txBody>
        </p:sp>
        <p:sp>
          <p:nvSpPr>
            <p:cNvPr id="4112" name="_s1041"/>
            <p:cNvSpPr/>
            <p:nvPr/>
          </p:nvSpPr>
          <p:spPr>
            <a:xfrm>
              <a:off x="1584" y="864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sym typeface="Gill Sans" pitchFamily="7" charset="0"/>
                </a:rPr>
                <a:t>属性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sym typeface="Gill Sans" pitchFamily="7" charset="0"/>
              </a:endParaRPr>
            </a:p>
          </p:txBody>
        </p:sp>
        <p:sp>
          <p:nvSpPr>
            <p:cNvPr id="4113" name="_s1042"/>
            <p:cNvSpPr/>
            <p:nvPr/>
          </p:nvSpPr>
          <p:spPr>
            <a:xfrm>
              <a:off x="-120" y="1296"/>
              <a:ext cx="98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600" dirty="0">
                  <a:latin typeface="Gill Sans" pitchFamily="7" charset="0"/>
                  <a:ea typeface="微软雅黑" panose="020B0503020204020204" charset="-122"/>
                  <a:sym typeface="Gill Sans" pitchFamily="7" charset="0"/>
                </a:rPr>
                <a:t>路径、矩形、文本</a:t>
              </a:r>
              <a:endParaRPr lang="zh-CN" altLang="en-US" sz="1600" dirty="0">
                <a:latin typeface="Gill Sans" pitchFamily="7" charset="0"/>
                <a:ea typeface="微软雅黑" panose="020B0503020204020204" charset="-122"/>
                <a:sym typeface="Gill Sans" pitchFamily="7" charset="0"/>
              </a:endParaRPr>
            </a:p>
          </p:txBody>
        </p:sp>
        <p:sp>
          <p:nvSpPr>
            <p:cNvPr id="4114" name="_s1043"/>
            <p:cNvSpPr/>
            <p:nvPr/>
          </p:nvSpPr>
          <p:spPr>
            <a:xfrm>
              <a:off x="-120" y="1728"/>
              <a:ext cx="98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600" dirty="0">
                  <a:latin typeface="Gill Sans" pitchFamily="7" charset="0"/>
                  <a:ea typeface="微软雅黑" panose="020B0503020204020204" charset="-122"/>
                  <a:sym typeface="Gill Sans" pitchFamily="7" charset="0"/>
                </a:rPr>
                <a:t>像素操作、图像绘制</a:t>
              </a:r>
              <a:endParaRPr lang="zh-CN" altLang="en-US" sz="1600" dirty="0">
                <a:latin typeface="Gill Sans" pitchFamily="7" charset="0"/>
                <a:ea typeface="微软雅黑" panose="020B0503020204020204" charset="-122"/>
                <a:sym typeface="Gill Sans" pitchFamily="7" charset="0"/>
              </a:endParaRPr>
            </a:p>
          </p:txBody>
        </p:sp>
        <p:sp>
          <p:nvSpPr>
            <p:cNvPr id="4115" name="_s1044"/>
            <p:cNvSpPr/>
            <p:nvPr/>
          </p:nvSpPr>
          <p:spPr>
            <a:xfrm>
              <a:off x="2160" y="1296"/>
              <a:ext cx="103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sym typeface="Gill Sans" pitchFamily="7" charset="0"/>
                </a:rPr>
                <a:t>颜色、样式和阴影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sym typeface="Gill Sans" pitchFamily="7" charset="0"/>
              </a:endParaRPr>
            </a:p>
          </p:txBody>
        </p:sp>
        <p:sp>
          <p:nvSpPr>
            <p:cNvPr id="4116" name="_s1045"/>
            <p:cNvSpPr/>
            <p:nvPr/>
          </p:nvSpPr>
          <p:spPr>
            <a:xfrm>
              <a:off x="2160" y="1728"/>
              <a:ext cx="103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Gill Sans" pitchFamily="7" charset="0"/>
                  <a:ea typeface="微软雅黑" panose="020B0503020204020204" charset="-122"/>
                  <a:sym typeface="Gill Sans" pitchFamily="7" charset="0"/>
                </a:rPr>
                <a:t>线条样式</a:t>
              </a:r>
              <a:r>
                <a:rPr lang="en-US" altLang="zh-CN" sz="2000" dirty="0">
                  <a:latin typeface="Gill Sans" pitchFamily="7" charset="0"/>
                  <a:ea typeface="微软雅黑" panose="020B0503020204020204" charset="-122"/>
                  <a:sym typeface="Gill Sans" pitchFamily="7" charset="0"/>
                </a:rPr>
                <a:t>/</a:t>
              </a:r>
              <a:r>
                <a:rPr lang="zh-CN" altLang="en-US" sz="2000" dirty="0">
                  <a:latin typeface="Gill Sans" pitchFamily="7" charset="0"/>
                  <a:ea typeface="宋体" panose="02010600030101010101" pitchFamily="2" charset="-122"/>
                  <a:sym typeface="Gill Sans" pitchFamily="7" charset="0"/>
                </a:rPr>
                <a:t>文本</a:t>
              </a:r>
              <a:endParaRPr lang="zh-CN" altLang="en-US" sz="2000" dirty="0">
                <a:latin typeface="Gill Sans" pitchFamily="7" charset="0"/>
                <a:ea typeface="宋体" panose="02010600030101010101" pitchFamily="2" charset="-122"/>
                <a:sym typeface="Gill Sans" pitchFamily="7" charset="0"/>
              </a:endParaRPr>
            </a:p>
          </p:txBody>
        </p:sp>
        <p:sp>
          <p:nvSpPr>
            <p:cNvPr id="4117" name="_s1046"/>
            <p:cNvSpPr/>
            <p:nvPr/>
          </p:nvSpPr>
          <p:spPr>
            <a:xfrm>
              <a:off x="-120" y="2160"/>
              <a:ext cx="983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Gill Sans" pitchFamily="7" charset="0"/>
                  <a:ea typeface="微软雅黑" panose="020B0503020204020204" charset="-122"/>
                  <a:sym typeface="Gill Sans" pitchFamily="7" charset="0"/>
                </a:rPr>
                <a:t>颜色、转换</a:t>
              </a:r>
              <a:endParaRPr lang="zh-CN" altLang="en-US" sz="2000" dirty="0">
                <a:latin typeface="Gill Sans" pitchFamily="7" charset="0"/>
                <a:ea typeface="微软雅黑" panose="020B0503020204020204" charset="-122"/>
                <a:sym typeface="Gill Sans" pitchFamily="7" charset="0"/>
              </a:endParaRPr>
            </a:p>
          </p:txBody>
        </p:sp>
        <p:sp>
          <p:nvSpPr>
            <p:cNvPr id="4118" name="_s1047"/>
            <p:cNvSpPr/>
            <p:nvPr/>
          </p:nvSpPr>
          <p:spPr>
            <a:xfrm>
              <a:off x="2160" y="2160"/>
              <a:ext cx="103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sym typeface="Gill Sans" pitchFamily="7" charset="0"/>
                </a:rPr>
                <a:t>像素操作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sym typeface="Gill Sans" pitchFamily="7" charset="0"/>
                </a:rPr>
                <a:t>/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sym typeface="Gill Sans" pitchFamily="7" charset="0"/>
                </a:rPr>
                <a:t>合成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sym typeface="Gill Sans" pitchFamily="7" charset="0"/>
              </a:endParaRPr>
            </a:p>
          </p:txBody>
        </p:sp>
        <p:sp>
          <p:nvSpPr>
            <p:cNvPr id="4119" name="_s1048"/>
            <p:cNvSpPr/>
            <p:nvPr/>
          </p:nvSpPr>
          <p:spPr>
            <a:xfrm>
              <a:off x="-120" y="2592"/>
              <a:ext cx="983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Gill Sans" pitchFamily="7" charset="0"/>
                  <a:ea typeface="微软雅黑" panose="020B0503020204020204" charset="-122"/>
                  <a:sym typeface="Gill Sans" pitchFamily="7" charset="0"/>
                </a:rPr>
                <a:t>其他</a:t>
              </a:r>
              <a:endParaRPr lang="zh-CN" altLang="en-US" sz="2000" dirty="0">
                <a:latin typeface="Gill Sans" pitchFamily="7" charset="0"/>
                <a:ea typeface="微软雅黑" panose="020B0503020204020204" charset="-122"/>
                <a:sym typeface="Gill Sans" pitchFamily="7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23240" y="595630"/>
            <a:ext cx="8282305" cy="5103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3.用法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Hiragino Sans GB W3" pitchFamily="7" charset="-122"/>
              </a:rPr>
              <a:t>（1）绘制环境 (必须取的canvas元素及绘图上下文)：      	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getContext("2d"):目前只支持2D场景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  var context =canvas.getContext("2d");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canvas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的坐标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假设</a:t>
            </a: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canvas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画布的大小为</a:t>
            </a:r>
            <a:endParaRPr lang="zh-CN" altLang="en-US" sz="2200" dirty="0"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          宽</a:t>
            </a: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像素*高</a:t>
            </a:r>
            <a:r>
              <a:rPr lang="en-US" altLang="zh-CN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sz="2200" dirty="0"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像素</a:t>
            </a:r>
            <a:endParaRPr lang="zh-CN" altLang="en-US" sz="2200" dirty="0"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注意：关于画布的宽高样式都要写在行间；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如果用其他方式写会出现失去精度的问题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5123" name="Picture 5" descr="QQ截图2014091221593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27710" y="1060450"/>
            <a:ext cx="7689215" cy="1193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2" descr="http://cdn.yeeyan.org/upload/attached/2011-07/14/20110714150703_189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6585" y="3515360"/>
            <a:ext cx="2797810" cy="284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23240" y="577215"/>
            <a:ext cx="8282305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）矩形绘制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①</a:t>
            </a:r>
            <a:r>
              <a:rPr lang="zh-CN" altLang="en-US" sz="22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fillRect(</a:t>
            </a:r>
            <a:r>
              <a:rPr lang="en-US" altLang="zh-CN" sz="2200" dirty="0" err="1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x,y,w,h</a:t>
            </a:r>
            <a:r>
              <a:rPr lang="zh-CN" altLang="en-US" sz="22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填充矩形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②</a:t>
            </a:r>
            <a:r>
              <a:rPr lang="zh-CN" altLang="en-US" sz="22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strokeRect(</a:t>
            </a:r>
            <a:r>
              <a:rPr lang="en-US" altLang="zh-CN" sz="2200" dirty="0" err="1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x,y,w,h</a:t>
            </a:r>
            <a:r>
              <a:rPr lang="zh-CN" altLang="en-US" sz="22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)) 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描边矩形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③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rect(</a:t>
            </a:r>
            <a:r>
              <a:rPr lang="en-US" altLang="zh-CN" sz="2200" kern="0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x,y,w,h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 绘制一个不填充的矩形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注意：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但它并不会真正将矩形画出，只能调用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stroke() 或 fill()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后才会真正作用于画布。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）边界绘制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①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lineJoin: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设置边界连接点样式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miter(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默认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)    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round(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圆角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    </a:t>
            </a: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bevel(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斜角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②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lineCap: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设置端点样式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butt(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默认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      round(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圆角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     </a:t>
            </a:r>
            <a:endParaRPr lang="en-US" altLang="zh-CN" sz="2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39552" y="692696"/>
            <a:ext cx="8282305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2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样式填充</a:t>
            </a:r>
            <a:endParaRPr lang="en-US" altLang="zh-CN" sz="2200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①</a:t>
            </a:r>
            <a:r>
              <a:rPr lang="en-US" altLang="zh-CN" sz="2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fillStyle</a:t>
            </a: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设置填充颜色</a:t>
            </a:r>
            <a:endParaRPr lang="en-US" altLang="zh-CN" sz="2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sz="22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②</a:t>
            </a:r>
            <a:r>
              <a:rPr lang="en-US" altLang="zh-CN" sz="2200" dirty="0" err="1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strokeStyle</a:t>
            </a:r>
            <a:r>
              <a:rPr lang="en-US" altLang="zh-CN" sz="22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sz="22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设置边框颜色</a:t>
            </a:r>
            <a:endParaRPr lang="en-US" altLang="zh-CN" sz="2200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③</a:t>
            </a:r>
            <a:r>
              <a:rPr lang="en-US" altLang="zh-CN" sz="2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lineWidth</a:t>
            </a: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设置边框宽度</a:t>
            </a:r>
            <a:endParaRPr lang="en-US" altLang="zh-CN" sz="2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2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）路线绘制</a:t>
            </a:r>
            <a:endParaRPr lang="en-US" altLang="zh-CN" sz="2200" dirty="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① beginPath()开始路径;</a:t>
            </a:r>
            <a:endParaRPr lang="zh-CN" altLang="en-US" sz="2200" dirty="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②moveTo(a1,b1)设置起点;</a:t>
            </a:r>
            <a:endParaRPr lang="zh-CN" altLang="en-US" sz="2200" dirty="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③ lin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e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To(a,b) 把路线描绘到哪个位置由点的坐标(a,b)确定</a:t>
            </a:r>
            <a:endParaRPr lang="zh-CN" altLang="en-US" sz="2200" dirty="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④ closePath() 闭合路径，告诉js作画完成</a:t>
            </a:r>
            <a:endParaRPr lang="zh-CN" altLang="en-US" sz="2200" dirty="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48005" y="534670"/>
            <a:ext cx="8282305" cy="5753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绘制图像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①填充：fill()方法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 注意：fill()方法在如果不给定填充样式的时候默认为黑色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②描边: stroke()方法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清除画布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clearRect(x,y,w,h)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删除一个画布的矩形区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域</a:t>
            </a:r>
            <a:endParaRPr lang="en-US" altLang="zh-CN" sz="2200" dirty="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lvl="2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zh-CN" altLang="en-US" sz="2200" noProof="1" smtClean="0"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charset="-122"/>
              </a:rPr>
              <a:t>（</a:t>
            </a:r>
            <a:r>
              <a:rPr lang="en-US" altLang="zh-CN" sz="2200" noProof="1" smtClean="0"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charset="-122"/>
              </a:rPr>
              <a:t>9</a:t>
            </a:r>
            <a:r>
              <a:rPr lang="zh-CN" altLang="en-US" sz="2200" noProof="1" smtClean="0">
                <a:latin typeface="Calibri" panose="020F0502020204030204" pitchFamily="34" charset="0"/>
                <a:ea typeface="宋体" panose="02010600030101010101" pitchFamily="2" charset="-122"/>
                <a:sym typeface="微软雅黑" panose="020B0503020204020204" charset="-122"/>
              </a:rPr>
              <a:t>）保存路径和恢复路径</a:t>
            </a:r>
            <a:endParaRPr lang="zh-CN" altLang="en-US" sz="2200" noProof="1" smtClean="0">
              <a:latin typeface="Calibri" panose="020F0502020204030204" pitchFamily="34" charset="0"/>
              <a:ea typeface="宋体" panose="02010600030101010101" pitchFamily="2" charset="-122"/>
              <a:sym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ym typeface="黑体" panose="02010609060101010101" charset="-122"/>
              </a:rPr>
              <a:t>     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charset="-122"/>
              </a:rPr>
              <a:t>①保存路径：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charset="-122"/>
              </a:rPr>
              <a:t>save()</a:t>
            </a:r>
            <a:endParaRPr lang="en-US" altLang="zh-CN" sz="2200" dirty="0" smtClean="0">
              <a:latin typeface="Calibri" panose="020F0502020204030204" pitchFamily="34" charset="0"/>
              <a:ea typeface="宋体" panose="02010600030101010101" pitchFamily="2" charset="-122"/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charset="-122"/>
              </a:rPr>
              <a:t>     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charset="-122"/>
              </a:rPr>
              <a:t>②恢复路径：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charset="-122"/>
              </a:rPr>
              <a:t>restore()</a:t>
            </a:r>
            <a:endParaRPr lang="en-US" altLang="zh-CN" sz="2200" dirty="0" smtClean="0">
              <a:latin typeface="Calibri" panose="020F0502020204030204" pitchFamily="34" charset="0"/>
              <a:ea typeface="宋体" panose="02010600030101010101" pitchFamily="2" charset="-122"/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charset="-122"/>
              </a:rPr>
              <a:t>  </a:t>
            </a:r>
            <a:r>
              <a:rPr lang="zh-CN" altLang="en-US" sz="2200" dirty="0" smtClean="0"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charset="-122"/>
              </a:rPr>
              <a:t>作用：让某个样式私有化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637540" y="668655"/>
            <a:ext cx="8040370" cy="55949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黑体" panose="02010609060101010101" charset="-122"/>
              </a:rPr>
              <a:t>课堂练习 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黑体" panose="02010609060101010101" charset="-122"/>
              </a:rPr>
              <a:t>（</a:t>
            </a:r>
            <a:r>
              <a:rPr lang="en-US" altLang="zh-CN" sz="2200" dirty="0">
                <a:sym typeface="黑体" panose="02010609060101010101" charset="-122"/>
              </a:rPr>
              <a:t>1</a:t>
            </a:r>
            <a:r>
              <a:rPr lang="zh-CN" altLang="en-US" sz="2200" dirty="0">
                <a:sym typeface="黑体" panose="02010609060101010101" charset="-122"/>
              </a:rPr>
              <a:t>）绘制下面图形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黑体" panose="02010609060101010101" charset="-122"/>
              </a:rPr>
              <a:t>（</a:t>
            </a:r>
            <a:r>
              <a:rPr lang="en-US" altLang="zh-CN" sz="2200" dirty="0">
                <a:sym typeface="黑体" panose="02010609060101010101" charset="-122"/>
              </a:rPr>
              <a:t>2</a:t>
            </a:r>
            <a:r>
              <a:rPr lang="zh-CN" altLang="en-US" sz="2200" dirty="0">
                <a:sym typeface="黑体" panose="02010609060101010101" charset="-122"/>
              </a:rPr>
              <a:t>）利用鼠标画线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662805" y="3232150"/>
            <a:ext cx="3809365" cy="252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ags/tag3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1_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4664</Words>
  <Application>WPS 演示</Application>
  <PresentationFormat>全屏显示(4:3)</PresentationFormat>
  <Paragraphs>303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黑体</vt:lpstr>
      <vt:lpstr>Calibri</vt:lpstr>
      <vt:lpstr>微软雅黑</vt:lpstr>
      <vt:lpstr>Gill Sans</vt:lpstr>
      <vt:lpstr>Segoe Print</vt:lpstr>
      <vt:lpstr>Hiragino Sans GB W3</vt:lpstr>
      <vt:lpstr>Arial Unicode MS</vt:lpstr>
      <vt:lpstr>Hiragino Sans GB W3</vt:lpstr>
      <vt:lpstr>1_默认设计模板_2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建设</cp:lastModifiedBy>
  <cp:revision>4966</cp:revision>
  <dcterms:created xsi:type="dcterms:W3CDTF">2009-05-11T03:02:00Z</dcterms:created>
  <dcterms:modified xsi:type="dcterms:W3CDTF">2020-01-05T00:44:56Z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