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389" r:id="rId3"/>
    <p:sldId id="823" r:id="rId4"/>
    <p:sldId id="1043" r:id="rId5"/>
    <p:sldId id="1044" r:id="rId6"/>
    <p:sldId id="1029" r:id="rId7"/>
    <p:sldId id="923" r:id="rId8"/>
    <p:sldId id="1045" r:id="rId9"/>
    <p:sldId id="1030" r:id="rId10"/>
    <p:sldId id="940" r:id="rId11"/>
    <p:sldId id="941" r:id="rId12"/>
    <p:sldId id="797" r:id="rId13"/>
    <p:sldId id="957" r:id="rId14"/>
    <p:sldId id="1031" r:id="rId15"/>
    <p:sldId id="1046" r:id="rId16"/>
    <p:sldId id="1056" r:id="rId17"/>
    <p:sldId id="1058" r:id="rId18"/>
    <p:sldId id="1059" r:id="rId19"/>
    <p:sldId id="1060" r:id="rId20"/>
    <p:sldId id="1061" r:id="rId21"/>
    <p:sldId id="1062" r:id="rId22"/>
    <p:sldId id="1063" r:id="rId23"/>
    <p:sldId id="1064" r:id="rId24"/>
    <p:sldId id="1065" r:id="rId25"/>
    <p:sldId id="1066" r:id="rId26"/>
    <p:sldId id="1067" r:id="rId27"/>
    <p:sldId id="1068" r:id="rId28"/>
    <p:sldId id="1069" r:id="rId29"/>
    <p:sldId id="1070" r:id="rId30"/>
    <p:sldId id="1071" r:id="rId31"/>
    <p:sldId id="1072" r:id="rId32"/>
    <p:sldId id="336" r:id="rId33"/>
  </p:sldIdLst>
  <p:sldSz cx="9144000" cy="6858000" type="screen4x3"/>
  <p:notesSz cx="7099300" cy="10234295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0000"/>
    <a:srgbClr val="FF682F"/>
    <a:srgbClr val="30313C"/>
    <a:srgbClr val="D729C2"/>
    <a:srgbClr val="126C12"/>
    <a:srgbClr val="FFFFFF"/>
    <a:srgbClr val="F0A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89"/>
    <p:restoredTop sz="87012"/>
  </p:normalViewPr>
  <p:slideViewPr>
    <p:cSldViewPr showGuides="1">
      <p:cViewPr varScale="1">
        <p:scale>
          <a:sx n="58" d="100"/>
          <a:sy n="58" d="100"/>
        </p:scale>
        <p:origin x="-744" y="-84"/>
      </p:cViewPr>
      <p:guideLst>
        <p:guide orient="horz" pos="2157"/>
        <p:guide pos="29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handoutMaster" Target="handoutMasters/handoutMaster1.xml"/><Relationship Id="rId34" Type="http://schemas.openxmlformats.org/officeDocument/2006/relationships/notesMaster" Target="notesMasters/notesMaster1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67174B-3AE5-4E38-9BA6-0378A47608A4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B0166E4-CC95-4F22-912F-5295820AB898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2959100"/>
            <a:ext cx="9153525" cy="1719263"/>
          </a:xfrm>
          <a:prstGeom prst="rect">
            <a:avLst/>
          </a:prstGeom>
          <a:solidFill>
            <a:srgbClr val="13C7AF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charset="-122"/>
              <a:cs typeface="+mn-cs"/>
            </a:endParaRPr>
          </a:p>
        </p:txBody>
      </p:sp>
      <p:sp>
        <p:nvSpPr>
          <p:cNvPr id="11" name="ksoSlideStyle" descr="#wm#_9_01_110_1111" hidden="1"/>
          <p:cNvSpPr>
            <a:spLocks noChangeArrowheads="1"/>
          </p:cNvSpPr>
          <p:nvPr/>
        </p:nvSpPr>
        <p:spPr bwMode="auto">
          <a:xfrm>
            <a:off x="0" y="0"/>
            <a:ext cx="12700" cy="12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charset="-122"/>
              <a:cs typeface="+mn-cs"/>
            </a:endParaRPr>
          </a:p>
        </p:txBody>
      </p:sp>
      <p:pic>
        <p:nvPicPr>
          <p:cNvPr id="2" name="Picture 4" descr="#wm#_9_01_110_1111_c_1_1095*129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25" y="1341438"/>
            <a:ext cx="3482975" cy="3943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777490" y="3185160"/>
            <a:ext cx="5909310" cy="758190"/>
          </a:xfrm>
        </p:spPr>
        <p:txBody>
          <a:bodyPr anchor="ctr"/>
          <a:lstStyle>
            <a:lvl1pPr algn="r">
              <a:defRPr sz="2700"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zh-CN" altLang="en-US" strike="noStrike" noProof="0" smtClean="0">
                <a:sym typeface="Arial" panose="020B0604020202020204" pitchFamily="34" charset="0"/>
              </a:rPr>
              <a:t>单击此处编辑母版标题样式</a:t>
            </a:r>
            <a:endParaRPr lang="zh-CN" strike="noStrike" noProof="0" dirty="0" smtClean="0">
              <a:sym typeface="Arial" panose="020B0604020202020204" pitchFamily="34" charset="0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774588" y="3944938"/>
            <a:ext cx="5917949" cy="611822"/>
          </a:xfrm>
        </p:spPr>
        <p:txBody>
          <a:bodyPr lIns="90170" tIns="46990" rIns="90170" bIns="46990" anchor="ctr">
            <a:normAutofit/>
          </a:bodyPr>
          <a:lstStyle>
            <a:lvl1pPr marL="0" indent="0" algn="r">
              <a:buNone/>
              <a:defRPr sz="1800"/>
            </a:lvl1pPr>
          </a:lstStyle>
          <a:p>
            <a:pPr lvl="0" fontAlgn="base"/>
            <a:r>
              <a:rPr lang="zh-CN" altLang="en-US" strike="noStrike" noProof="0" smtClean="0">
                <a:sym typeface="Arial" panose="020B0604020202020204" pitchFamily="34" charset="0"/>
              </a:rPr>
              <a:t>单击此处编辑母版副标题样式</a:t>
            </a:r>
            <a:endParaRPr lang="zh-CN" strike="noStrike" noProof="0" dirty="0" smtClean="0">
              <a:sym typeface="Arial" panose="020B0604020202020204" pitchFamily="34" charset="0"/>
            </a:endParaRPr>
          </a:p>
        </p:txBody>
      </p:sp>
      <p:sp>
        <p:nvSpPr>
          <p:cNvPr id="13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14" name="页脚占位符 2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5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457200" y="859536"/>
            <a:ext cx="8229600" cy="512851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52735"/>
            <a:ext cx="8229600" cy="762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73486"/>
            <a:ext cx="8229600" cy="4271739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1" descr="#wm#_9_09_*Z"/>
          <p:cNvSpPr>
            <a:spLocks noChangeArrowheads="1"/>
          </p:cNvSpPr>
          <p:nvPr/>
        </p:nvSpPr>
        <p:spPr bwMode="auto">
          <a:xfrm>
            <a:off x="1588" y="2651125"/>
            <a:ext cx="617538" cy="1022350"/>
          </a:xfrm>
          <a:prstGeom prst="rect">
            <a:avLst/>
          </a:prstGeom>
          <a:solidFill>
            <a:srgbClr val="13C7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500" b="0" i="0" u="none" strike="noStrike" kern="1200" cap="none" spc="0" normalizeH="0" baseline="0" noProof="0" smtClean="0">
              <a:ln>
                <a:noFill/>
              </a:ln>
              <a:solidFill>
                <a:srgbClr val="13C7AF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58039" y="3212976"/>
            <a:ext cx="6228762" cy="1188000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1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  <a:cs typeface="+mn-cs"/>
            </a:endParaRP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AECB1491-9CFC-4F6C-B180-48832B0D4B71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84337"/>
            <a:ext cx="8229600" cy="762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05088"/>
            <a:ext cx="4038600" cy="4248249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05088"/>
            <a:ext cx="4038600" cy="4248249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1268760"/>
            <a:ext cx="7886700" cy="997992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2257227"/>
            <a:ext cx="386873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3081140"/>
            <a:ext cx="3868737" cy="316408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2257227"/>
            <a:ext cx="38877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3081140"/>
            <a:ext cx="3887788" cy="316408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3" name="Group 5" descr="#wm#_9_34_*Z"/>
          <p:cNvGrpSpPr/>
          <p:nvPr/>
        </p:nvGrpSpPr>
        <p:grpSpPr>
          <a:xfrm>
            <a:off x="2700338" y="2300288"/>
            <a:ext cx="3924300" cy="1990725"/>
            <a:chOff x="-546" y="-202"/>
            <a:chExt cx="8241" cy="3134"/>
          </a:xfrm>
        </p:grpSpPr>
        <p:sp>
          <p:nvSpPr>
            <p:cNvPr id="11" name="Line 4" descr="#wm#_9_34_*Z"/>
            <p:cNvSpPr>
              <a:spLocks noChangeShapeType="1"/>
            </p:cNvSpPr>
            <p:nvPr>
              <p:custDataLst>
                <p:tags r:id="rId2"/>
              </p:custDataLst>
            </p:nvPr>
          </p:nvSpPr>
          <p:spPr bwMode="auto">
            <a:xfrm>
              <a:off x="891" y="1295"/>
              <a:ext cx="6804" cy="0"/>
            </a:xfrm>
            <a:prstGeom prst="line">
              <a:avLst/>
            </a:prstGeom>
            <a:noFill/>
            <a:ln w="9525" cmpd="sng">
              <a:solidFill>
                <a:srgbClr val="A86CBB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normAutofit fontScale="25000" lnSpcReduction="20000"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charset="-122"/>
                <a:cs typeface="+mn-cs"/>
              </a:endParaRPr>
            </a:p>
          </p:txBody>
        </p:sp>
        <p:sp>
          <p:nvSpPr>
            <p:cNvPr id="12" name="空心弧 14" descr="#wm#_9_34_*Z"/>
            <p:cNvSpPr/>
            <p:nvPr>
              <p:custDataLst>
                <p:tags r:id="rId3"/>
              </p:custDataLst>
            </p:nvPr>
          </p:nvSpPr>
          <p:spPr bwMode="auto">
            <a:xfrm rot="11040000">
              <a:off x="-546" y="-202"/>
              <a:ext cx="3130" cy="3134"/>
            </a:xfrm>
            <a:custGeom>
              <a:avLst/>
              <a:gdLst>
                <a:gd name="T0" fmla="*/ 112824 w 1629846"/>
                <a:gd name="T1" fmla="*/ 401212 h 1629846"/>
                <a:gd name="T2" fmla="*/ 930104 w 1629846"/>
                <a:gd name="T3" fmla="*/ 8181 h 1629846"/>
                <a:gd name="T4" fmla="*/ 1604743 w 1629846"/>
                <a:gd name="T5" fmla="*/ 614219 h 1629846"/>
                <a:gd name="T6" fmla="*/ 1301268 w 1629846"/>
                <a:gd name="T7" fmla="*/ 1468809 h 1629846"/>
                <a:gd name="T8" fmla="*/ 395502 w 1629846"/>
                <a:gd name="T9" fmla="*/ 1513627 h 1629846"/>
                <a:gd name="T10" fmla="*/ 395504 w 1629846"/>
                <a:gd name="T11" fmla="*/ 1513627 h 1629846"/>
                <a:gd name="T12" fmla="*/ 1301270 w 1629846"/>
                <a:gd name="T13" fmla="*/ 1468809 h 1629846"/>
                <a:gd name="T14" fmla="*/ 1604745 w 1629846"/>
                <a:gd name="T15" fmla="*/ 614219 h 1629846"/>
                <a:gd name="T16" fmla="*/ 930106 w 1629846"/>
                <a:gd name="T17" fmla="*/ 8181 h 1629846"/>
                <a:gd name="T18" fmla="*/ 112826 w 1629846"/>
                <a:gd name="T19" fmla="*/ 401212 h 1629846"/>
                <a:gd name="T20" fmla="*/ 112824 w 1629846"/>
                <a:gd name="T21" fmla="*/ 401212 h 1629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9846" h="1629846">
                  <a:moveTo>
                    <a:pt x="112824" y="401212"/>
                  </a:moveTo>
                  <a:cubicBezTo>
                    <a:pt x="280461" y="116719"/>
                    <a:pt x="603209" y="-38491"/>
                    <a:pt x="930104" y="8181"/>
                  </a:cubicBezTo>
                  <a:cubicBezTo>
                    <a:pt x="1256999" y="54853"/>
                    <a:pt x="1523417" y="294180"/>
                    <a:pt x="1604743" y="614219"/>
                  </a:cubicBezTo>
                  <a:cubicBezTo>
                    <a:pt x="1686069" y="934258"/>
                    <a:pt x="1566225" y="1271739"/>
                    <a:pt x="1301268" y="1468809"/>
                  </a:cubicBezTo>
                  <a:cubicBezTo>
                    <a:pt x="1036311" y="1665878"/>
                    <a:pt x="678620" y="1683577"/>
                    <a:pt x="395502" y="1513627"/>
                  </a:cubicBezTo>
                  <a:lnTo>
                    <a:pt x="395504" y="1513627"/>
                  </a:lnTo>
                  <a:cubicBezTo>
                    <a:pt x="678622" y="1683577"/>
                    <a:pt x="1036313" y="1665879"/>
                    <a:pt x="1301270" y="1468809"/>
                  </a:cubicBezTo>
                  <a:cubicBezTo>
                    <a:pt x="1566227" y="1271740"/>
                    <a:pt x="1686071" y="934258"/>
                    <a:pt x="1604745" y="614219"/>
                  </a:cubicBezTo>
                  <a:cubicBezTo>
                    <a:pt x="1523419" y="294180"/>
                    <a:pt x="1257001" y="54853"/>
                    <a:pt x="930106" y="8181"/>
                  </a:cubicBezTo>
                  <a:cubicBezTo>
                    <a:pt x="603211" y="-38491"/>
                    <a:pt x="280463" y="116719"/>
                    <a:pt x="112826" y="401212"/>
                  </a:cubicBezTo>
                  <a:lnTo>
                    <a:pt x="112824" y="401212"/>
                  </a:lnTo>
                  <a:close/>
                </a:path>
              </a:pathLst>
            </a:custGeom>
            <a:noFill/>
            <a:ln w="12700" cap="flat" cmpd="sng">
              <a:solidFill>
                <a:srgbClr val="13C7A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charset="-122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84470" y="2468880"/>
            <a:ext cx="3239929" cy="770520"/>
          </a:xfrm>
        </p:spPr>
        <p:txBody>
          <a:bodyPr anchor="b">
            <a:normAutofit/>
          </a:bodyPr>
          <a:lstStyle>
            <a:lvl1pPr algn="l">
              <a:defRPr sz="2400">
                <a:latin typeface="+mj-lt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384470" y="3279599"/>
            <a:ext cx="3239929" cy="591361"/>
          </a:xfrm>
        </p:spPr>
        <p:txBody>
          <a:bodyPr lIns="90170" tIns="46990" rIns="90170" bIns="46990">
            <a:normAutofit/>
          </a:bodyPr>
          <a:lstStyle>
            <a:lvl1pPr marL="0" indent="0" algn="l">
              <a:defRPr sz="1350">
                <a:latin typeface="+mn-ea"/>
                <a:ea typeface="+mn-ea"/>
              </a:defRPr>
            </a:lvl1pPr>
          </a:lstStyle>
          <a:p>
            <a:pPr lvl="0" fontAlgn="base"/>
            <a:r>
              <a:rPr lang="zh-CN" altLang="en-US" sz="1350" strike="noStrike" noProof="0" smtClean="0">
                <a:sym typeface="Arial" panose="020B0604020202020204" pitchFamily="34" charset="0"/>
              </a:rPr>
              <a:t>单击此处编辑母版副标题样式</a:t>
            </a:r>
            <a:endParaRPr lang="zh-CN" strike="noStrike" noProof="0" dirty="0" smtClean="0">
              <a:sym typeface="Arial" panose="020B0604020202020204" pitchFamily="34" charset="0"/>
            </a:endParaRPr>
          </a:p>
        </p:txBody>
      </p:sp>
      <p:sp>
        <p:nvSpPr>
          <p:cNvPr id="13" name="日期占位符 2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  <a:cs typeface="+mn-cs"/>
            </a:endParaRPr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91CBF179-07C6-4C19-8F48-820FA4129246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63200"/>
            <a:ext cx="7639800" cy="640800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821800" y="1583224"/>
            <a:ext cx="2503800" cy="500369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5800" y="1576800"/>
            <a:ext cx="4926330" cy="5010114"/>
          </a:xfrm>
        </p:spPr>
        <p:txBody>
          <a:bodyPr anchor="ctr"/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47857" y="1284339"/>
            <a:ext cx="1338943" cy="5002162"/>
          </a:xfrm>
        </p:spPr>
        <p:txBody>
          <a:bodyPr vert="eaVert" anchor="ctr"/>
          <a:lstStyle>
            <a:lvl1pPr algn="l"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84339"/>
            <a:ext cx="6743700" cy="500216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日期占位符 6"/>
          <p:cNvSpPr>
            <a:spLocks noGrp="1"/>
          </p:cNvSpPr>
          <p:nvPr>
            <p:ph type="dt" sz="half" idx="2"/>
          </p:nvPr>
        </p:nvSpPr>
        <p:spPr bwMode="auto">
          <a:xfrm>
            <a:off x="457200" y="6524625"/>
            <a:ext cx="2133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页脚占位符 7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524625"/>
            <a:ext cx="2895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灯片编号占位符 8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524625"/>
            <a:ext cx="2133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/>
          </p:cNvSpPr>
          <p:nvPr>
            <p:ph type="body"/>
          </p:nvPr>
        </p:nvSpPr>
        <p:spPr>
          <a:xfrm>
            <a:off x="457200" y="2220913"/>
            <a:ext cx="8229600" cy="387191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1463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14630"/>
            <a:r>
              <a:rPr lang="zh-CN" altLang="en-US" dirty="0"/>
              <a:t>第二级</a:t>
            </a:r>
            <a:endParaRPr lang="zh-CN" altLang="en-US" dirty="0"/>
          </a:p>
          <a:p>
            <a:pPr lvl="2" indent="-214630"/>
            <a:r>
              <a:rPr lang="zh-CN" altLang="en-US" dirty="0"/>
              <a:t>第三级</a:t>
            </a:r>
            <a:endParaRPr lang="zh-CN" altLang="en-US" dirty="0"/>
          </a:p>
          <a:p>
            <a:pPr lvl="3" indent="-214630"/>
            <a:r>
              <a:rPr lang="zh-CN" altLang="en-US" dirty="0"/>
              <a:t>第四级</a:t>
            </a:r>
            <a:endParaRPr lang="zh-CN" altLang="en-US" dirty="0"/>
          </a:p>
          <a:p>
            <a:pPr lvl="4" indent="-21463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eaLnBrk="1" hangingPunct="1">
              <a:buFont typeface="Arial" panose="020B0604020202020204" pitchFamily="34" charset="0"/>
              <a:buNone/>
              <a:defRPr sz="1050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ctr" eaLnBrk="1" hangingPunct="1">
              <a:buFont typeface="Arial" panose="020B0604020202020204" pitchFamily="34" charset="0"/>
              <a:buNone/>
              <a:defRPr sz="1050" noProof="1"/>
            </a:lvl1pPr>
          </a:lstStyle>
          <a:p>
            <a:endParaRPr lang="zh-CN" altLang="en-US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r" eaLnBrk="1" hangingPunct="1">
              <a:buFont typeface="Arial" panose="020B0604020202020204" pitchFamily="34" charset="0"/>
              <a:buNone/>
              <a:defRPr sz="1000" noProof="1">
                <a:ea typeface="宋体" panose="02010600030101010101" pitchFamily="2" charset="-122"/>
                <a:cs typeface="黑体" panose="02010609060101010101" charset="-122"/>
              </a:defRPr>
            </a:lvl1pPr>
          </a:lstStyle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  <p:sp>
        <p:nvSpPr>
          <p:cNvPr id="1030" name="ksoSlideStyle" descr="#wm#_9_02_342_022" hidden="1"/>
          <p:cNvSpPr>
            <a:spLocks noChangeArrowheads="1"/>
          </p:cNvSpPr>
          <p:nvPr/>
        </p:nvSpPr>
        <p:spPr bwMode="auto">
          <a:xfrm>
            <a:off x="0" y="0"/>
            <a:ext cx="12700" cy="12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charset="-122"/>
              <a:cs typeface="+mn-cs"/>
            </a:endParaRPr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 flipV="1">
            <a:off x="0" y="0"/>
            <a:ext cx="9109075" cy="757238"/>
          </a:xfrm>
          <a:prstGeom prst="rtTriangle">
            <a:avLst/>
          </a:prstGeom>
          <a:solidFill>
            <a:srgbClr val="A86CBB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charset="-122"/>
              <a:cs typeface="+mn-cs"/>
            </a:endParaRPr>
          </a:p>
        </p:txBody>
      </p:sp>
      <p:sp>
        <p:nvSpPr>
          <p:cNvPr id="1032" name="AutoShape 8"/>
          <p:cNvSpPr>
            <a:spLocks noChangeArrowheads="1"/>
          </p:cNvSpPr>
          <p:nvPr/>
        </p:nvSpPr>
        <p:spPr bwMode="auto">
          <a:xfrm flipH="1" flipV="1">
            <a:off x="3371850" y="4763"/>
            <a:ext cx="5773738" cy="1328738"/>
          </a:xfrm>
          <a:prstGeom prst="rtTriangle">
            <a:avLst/>
          </a:prstGeom>
          <a:solidFill>
            <a:srgbClr val="13C7AF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charset="-122"/>
              <a:cs typeface="+mn-cs"/>
            </a:endParaRPr>
          </a:p>
        </p:txBody>
      </p:sp>
      <p:sp>
        <p:nvSpPr>
          <p:cNvPr id="1033" name="Rectangle 2"/>
          <p:cNvSpPr>
            <a:spLocks noGrp="1"/>
          </p:cNvSpPr>
          <p:nvPr>
            <p:ph type="title"/>
          </p:nvPr>
        </p:nvSpPr>
        <p:spPr>
          <a:xfrm>
            <a:off x="457200" y="1263650"/>
            <a:ext cx="8229600" cy="762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 kern="1200">
          <a:solidFill>
            <a:schemeClr val="tx1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panose="02010609060101010101" charset="-122"/>
          <a:sym typeface="Arial" panose="020B0604020202020204" pitchFamily="34" charset="0"/>
        </a:defRPr>
      </a:lvl2pPr>
      <a:lvl3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panose="02010609060101010101" charset="-122"/>
          <a:sym typeface="Arial" panose="020B0604020202020204" pitchFamily="34" charset="0"/>
        </a:defRPr>
      </a:lvl3pPr>
      <a:lvl4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panose="02010609060101010101" charset="-122"/>
          <a:sym typeface="Arial" panose="020B0604020202020204" pitchFamily="34" charset="0"/>
        </a:defRPr>
      </a:lvl4pPr>
      <a:lvl5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panose="02010609060101010101" charset="-122"/>
          <a:sym typeface="Arial" panose="020B0604020202020204" pitchFamily="34" charset="0"/>
        </a:defRPr>
      </a:lvl5pPr>
      <a:lvl6pPr marL="4572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charset="-122"/>
          <a:sym typeface="Arial" panose="020B0604020202020204" pitchFamily="34" charset="0"/>
        </a:defRPr>
      </a:lvl6pPr>
      <a:lvl7pPr marL="9144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charset="-122"/>
          <a:sym typeface="Arial" panose="020B0604020202020204" pitchFamily="34" charset="0"/>
        </a:defRPr>
      </a:lvl7pPr>
      <a:lvl8pPr marL="13716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charset="-122"/>
          <a:sym typeface="Arial" panose="020B0604020202020204" pitchFamily="34" charset="0"/>
        </a:defRPr>
      </a:lvl8pPr>
      <a:lvl9pPr marL="18288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charset="-122"/>
          <a:sym typeface="Arial" panose="020B0604020202020204" pitchFamily="34" charset="0"/>
        </a:defRPr>
      </a:lvl9pPr>
    </p:titleStyle>
    <p:bodyStyle>
      <a:lvl1pPr marL="2146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5575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9004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2433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15862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	</a:t>
            </a:r>
            <a:r>
              <a:rPr lang="en-US" altLang="zh-CN" sz="4400"/>
              <a:t>H5</a:t>
            </a:r>
            <a:r>
              <a:rPr lang="zh-CN" altLang="en-US" sz="4400"/>
              <a:t>移动开发</a:t>
            </a:r>
            <a:endParaRPr lang="zh-CN" altLang="en-US" sz="4400"/>
          </a:p>
        </p:txBody>
      </p:sp>
      <p:sp>
        <p:nvSpPr>
          <p:cNvPr id="3" name="副标题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/>
              <a:t>HTML5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/>
        </p:nvSpPr>
        <p:spPr>
          <a:xfrm>
            <a:off x="614045" y="743585"/>
            <a:ext cx="8014970" cy="56648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None/>
            </a:pPr>
            <a:r>
              <a:rPr lang="zh-CN" altLang="en-US" sz="2200">
                <a:sym typeface="黑体" panose="02010609060101010101" charset="-122"/>
              </a:rPr>
              <a:t>总结：事件的执行顺序</a:t>
            </a:r>
            <a:endParaRPr lang="zh-CN" altLang="en-US" sz="2200">
              <a:sym typeface="黑体" panose="02010609060101010101" charset="-122"/>
            </a:endParaRPr>
          </a:p>
          <a:p>
            <a:pPr marL="0" lvl="2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None/>
            </a:pPr>
            <a:r>
              <a:rPr lang="zh-CN" altLang="en-US" sz="2200">
                <a:sym typeface="黑体" panose="02010609060101010101" charset="-122"/>
              </a:rPr>
              <a:t>（</a:t>
            </a:r>
            <a:r>
              <a:rPr lang="en-US" altLang="zh-CN" sz="2200">
                <a:sym typeface="黑体" panose="02010609060101010101" charset="-122"/>
              </a:rPr>
              <a:t>1</a:t>
            </a:r>
            <a:r>
              <a:rPr lang="zh-CN" altLang="en-US" sz="2200">
                <a:sym typeface="黑体" panose="02010609060101010101" charset="-122"/>
              </a:rPr>
              <a:t>）</a:t>
            </a:r>
            <a:r>
              <a:rPr lang="en-US" altLang="zh-CN" sz="2200">
                <a:sym typeface="黑体" panose="02010609060101010101" charset="-122"/>
              </a:rPr>
              <a:t>drop</a:t>
            </a:r>
            <a:r>
              <a:rPr lang="zh-CN" altLang="en-US" sz="2200">
                <a:sym typeface="黑体" panose="02010609060101010101" charset="-122"/>
              </a:rPr>
              <a:t>事件不触发的时候</a:t>
            </a:r>
            <a:endParaRPr lang="zh-CN" altLang="en-US" sz="2200">
              <a:sym typeface="黑体" panose="02010609060101010101" charset="-122"/>
            </a:endParaRPr>
          </a:p>
          <a:p>
            <a:pPr marL="0" lvl="2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None/>
            </a:pPr>
            <a:r>
              <a:rPr lang="zh-CN" altLang="en-US" sz="2200">
                <a:sym typeface="黑体" panose="02010609060101010101" charset="-122"/>
              </a:rPr>
              <a:t>      </a:t>
            </a:r>
            <a:r>
              <a:rPr lang="en-US" altLang="zh-CN" sz="2200">
                <a:sym typeface="黑体" panose="02010609060101010101" charset="-122"/>
              </a:rPr>
              <a:t>dragstart  &gt;  drag  &gt;  dragenter  &gt;  dragover  &gt;  dragleave &gt; dragend</a:t>
            </a:r>
            <a:endParaRPr lang="en-US" altLang="zh-CN" sz="2200">
              <a:sym typeface="黑体" panose="02010609060101010101" charset="-122"/>
            </a:endParaRPr>
          </a:p>
          <a:p>
            <a:pPr marL="0" lvl="2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None/>
            </a:pPr>
            <a:r>
              <a:rPr lang="zh-CN" altLang="en-US" sz="2200">
                <a:sym typeface="黑体" panose="02010609060101010101" charset="-122"/>
              </a:rPr>
              <a:t>（</a:t>
            </a:r>
            <a:r>
              <a:rPr lang="en-US" altLang="zh-CN" sz="2200">
                <a:sym typeface="黑体" panose="02010609060101010101" charset="-122"/>
              </a:rPr>
              <a:t>2</a:t>
            </a:r>
            <a:r>
              <a:rPr lang="zh-CN" altLang="en-US" sz="2200">
                <a:sym typeface="黑体" panose="02010609060101010101" charset="-122"/>
              </a:rPr>
              <a:t>）</a:t>
            </a:r>
            <a:r>
              <a:rPr lang="en-US" altLang="zh-CN" sz="2200">
                <a:sym typeface="黑体" panose="02010609060101010101" charset="-122"/>
              </a:rPr>
              <a:t>drop</a:t>
            </a:r>
            <a:r>
              <a:rPr lang="zh-CN" altLang="en-US" sz="2200">
                <a:sym typeface="黑体" panose="02010609060101010101" charset="-122"/>
              </a:rPr>
              <a:t>事件触发的时候</a:t>
            </a:r>
            <a:endParaRPr lang="zh-CN" altLang="en-US" sz="2200">
              <a:sym typeface="黑体" panose="02010609060101010101" charset="-122"/>
            </a:endParaRPr>
          </a:p>
          <a:p>
            <a:pPr marL="0" lvl="2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None/>
            </a:pPr>
            <a:r>
              <a:rPr lang="zh-CN" altLang="en-US" sz="2200">
                <a:sym typeface="黑体" panose="02010609060101010101" charset="-122"/>
              </a:rPr>
              <a:t>     （要在</a:t>
            </a:r>
            <a:r>
              <a:rPr lang="en-US" altLang="zh-CN" sz="2200">
                <a:sym typeface="黑体" panose="02010609060101010101" charset="-122"/>
              </a:rPr>
              <a:t>dragover</a:t>
            </a:r>
            <a:r>
              <a:rPr lang="zh-CN" altLang="en-US" sz="2200">
                <a:sym typeface="黑体" panose="02010609060101010101" charset="-122"/>
              </a:rPr>
              <a:t>事件里面阻止默认行为）</a:t>
            </a:r>
            <a:endParaRPr lang="zh-CN" altLang="en-US" sz="2200">
              <a:sym typeface="黑体" panose="02010609060101010101" charset="-122"/>
            </a:endParaRPr>
          </a:p>
          <a:p>
            <a:pPr marL="0" lvl="2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None/>
            </a:pPr>
            <a:r>
              <a:rPr lang="zh-CN" altLang="en-US" sz="2200">
                <a:sym typeface="黑体" panose="02010609060101010101" charset="-122"/>
              </a:rPr>
              <a:t>      </a:t>
            </a:r>
            <a:r>
              <a:rPr lang="en-US" altLang="zh-CN" sz="2200">
                <a:sym typeface="黑体" panose="02010609060101010101" charset="-122"/>
              </a:rPr>
              <a:t>dragstart  &gt;  drag  &gt;  dragenter  &gt;  dragover  &gt;  drop  &gt;  dragend</a:t>
            </a:r>
            <a:endParaRPr lang="en-US" altLang="zh-CN" sz="2200">
              <a:sym typeface="黑体" panose="02010609060101010101" charset="-122"/>
            </a:endParaRPr>
          </a:p>
          <a:p>
            <a:pPr marL="0" lvl="2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None/>
            </a:pPr>
            <a:r>
              <a:rPr lang="en-US" altLang="zh-CN" sz="2200">
                <a:sym typeface="黑体" panose="02010609060101010101" charset="-122"/>
              </a:rPr>
              <a:t>(</a:t>
            </a:r>
            <a:r>
              <a:rPr lang="zh-CN" altLang="en-US" sz="2200">
                <a:sym typeface="黑体" panose="02010609060101010101" charset="-122"/>
              </a:rPr>
              <a:t>说明：不能释放的时候光标是禁止图标，能释放的时候光标是箭头</a:t>
            </a:r>
            <a:r>
              <a:rPr lang="en-US" altLang="zh-CN" sz="2200">
                <a:sym typeface="黑体" panose="02010609060101010101" charset="-122"/>
              </a:rPr>
              <a:t>)</a:t>
            </a:r>
            <a:endParaRPr lang="en-US" altLang="zh-CN" sz="2200">
              <a:sym typeface="黑体" panose="02010609060101010101" charset="-122"/>
            </a:endParaRPr>
          </a:p>
          <a:p>
            <a:pPr marL="0" lvl="2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None/>
            </a:pPr>
            <a:endParaRPr lang="zh-CN" altLang="en-US" sz="2200">
              <a:sym typeface="黑体" panose="02010609060101010101" charset="-122"/>
            </a:endParaRPr>
          </a:p>
          <a:p>
            <a:pPr marL="0" indent="0" eaLnBrk="1" hangingPunct="1">
              <a:lnSpc>
                <a:spcPct val="150000"/>
              </a:lnSpc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/>
        </p:nvSpPr>
        <p:spPr>
          <a:xfrm>
            <a:off x="614045" y="743585"/>
            <a:ext cx="8014970" cy="56648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None/>
            </a:pPr>
            <a:r>
              <a:rPr lang="en-US" sz="2200" dirty="0">
                <a:sym typeface="黑体" panose="02010609060101010101" charset="-122"/>
              </a:rPr>
              <a:t>3.</a:t>
            </a:r>
            <a:r>
              <a:rPr lang="zh-CN" altLang="en-US" sz="2200" dirty="0">
                <a:sym typeface="黑体" panose="02010609060101010101" charset="-122"/>
              </a:rPr>
              <a:t>解决火狐不能拖拽的问题</a:t>
            </a:r>
            <a:endParaRPr lang="zh-CN" altLang="en-US" sz="2200" dirty="0">
              <a:sym typeface="黑体" panose="02010609060101010101" charset="-122"/>
            </a:endParaRPr>
          </a:p>
          <a:p>
            <a:pPr marL="0" lvl="2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None/>
            </a:pPr>
            <a:r>
              <a:rPr lang="zh-CN" altLang="en-US" sz="2200" dirty="0">
                <a:sym typeface="黑体" panose="02010609060101010101" charset="-122"/>
              </a:rPr>
              <a:t>   必须设置</a:t>
            </a:r>
            <a:r>
              <a:rPr lang="en-US" altLang="zh-CN" sz="2200" dirty="0" err="1">
                <a:sym typeface="黑体" panose="02010609060101010101" charset="-122"/>
              </a:rPr>
              <a:t>dataTransfer</a:t>
            </a:r>
            <a:r>
              <a:rPr lang="zh-CN" altLang="en-US" sz="2200" dirty="0">
                <a:sym typeface="黑体" panose="02010609060101010101" charset="-122"/>
              </a:rPr>
              <a:t>对象的</a:t>
            </a:r>
            <a:r>
              <a:rPr lang="en-US" altLang="zh-CN" sz="2200" dirty="0" err="1">
                <a:sym typeface="黑体" panose="02010609060101010101" charset="-122"/>
              </a:rPr>
              <a:t>setData</a:t>
            </a:r>
            <a:r>
              <a:rPr lang="zh-CN" altLang="en-US" sz="2200" dirty="0">
                <a:sym typeface="黑体" panose="02010609060101010101" charset="-122"/>
              </a:rPr>
              <a:t>方法才可以拖拽除图片外的其他标签。</a:t>
            </a:r>
            <a:endParaRPr lang="zh-CN" altLang="en-US" sz="2200" dirty="0">
              <a:sym typeface="黑体" panose="02010609060101010101" charset="-122"/>
            </a:endParaRPr>
          </a:p>
          <a:p>
            <a:pPr marL="0" lvl="2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None/>
            </a:pPr>
            <a:r>
              <a:rPr lang="en-US" altLang="zh-CN" sz="2200" dirty="0">
                <a:sym typeface="黑体" panose="02010609060101010101" charset="-122"/>
              </a:rPr>
              <a:t>4.dataTransfer</a:t>
            </a:r>
            <a:r>
              <a:rPr lang="zh-CN" altLang="en-US" sz="2200" dirty="0">
                <a:sym typeface="黑体" panose="02010609060101010101" charset="-122"/>
              </a:rPr>
              <a:t>对象</a:t>
            </a:r>
            <a:endParaRPr lang="zh-CN" altLang="en-US" sz="2200" dirty="0">
              <a:sym typeface="黑体" panose="02010609060101010101" charset="-122"/>
            </a:endParaRPr>
          </a:p>
          <a:p>
            <a:pPr marL="0" lvl="2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None/>
            </a:pPr>
            <a:r>
              <a:rPr lang="zh-CN" altLang="en-US" sz="2200" dirty="0">
                <a:sym typeface="黑体" panose="02010609060101010101" charset="-122"/>
              </a:rPr>
              <a:t>（</a:t>
            </a:r>
            <a:r>
              <a:rPr lang="en-US" altLang="zh-CN" sz="2200" dirty="0">
                <a:sym typeface="黑体" panose="02010609060101010101" charset="-122"/>
              </a:rPr>
              <a:t>1</a:t>
            </a:r>
            <a:r>
              <a:rPr lang="zh-CN" altLang="en-US" sz="2200" dirty="0">
                <a:sym typeface="黑体" panose="02010609060101010101" charset="-122"/>
              </a:rPr>
              <a:t>）该对象是针对拖拽对象上的一个属性，存在于</a:t>
            </a:r>
            <a:r>
              <a:rPr lang="en-US" altLang="zh-CN" sz="2200" dirty="0">
                <a:sym typeface="黑体" panose="02010609060101010101" charset="-122"/>
              </a:rPr>
              <a:t>event</a:t>
            </a:r>
            <a:r>
              <a:rPr lang="zh-CN" altLang="en-US" sz="2200" dirty="0">
                <a:sym typeface="黑体" panose="02010609060101010101" charset="-122"/>
              </a:rPr>
              <a:t>事件对象上。</a:t>
            </a:r>
            <a:endParaRPr lang="zh-CN" altLang="en-US" sz="2200" dirty="0">
              <a:sym typeface="黑体" panose="02010609060101010101" charset="-122"/>
            </a:endParaRPr>
          </a:p>
          <a:p>
            <a:pPr marL="0" lvl="2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None/>
            </a:pPr>
            <a:r>
              <a:rPr lang="zh-CN" altLang="en-US" sz="2200" dirty="0">
                <a:sym typeface="黑体" panose="02010609060101010101" charset="-122"/>
              </a:rPr>
              <a:t>（</a:t>
            </a:r>
            <a:r>
              <a:rPr lang="en-US" altLang="zh-CN" sz="2200" dirty="0">
                <a:sym typeface="黑体" panose="02010609060101010101" charset="-122"/>
              </a:rPr>
              <a:t>2</a:t>
            </a:r>
            <a:r>
              <a:rPr lang="zh-CN" altLang="en-US" sz="2200" dirty="0">
                <a:sym typeface="黑体" panose="02010609060101010101" charset="-122"/>
              </a:rPr>
              <a:t>）</a:t>
            </a:r>
            <a:r>
              <a:rPr lang="en-US" altLang="zh-CN" sz="2200" dirty="0" err="1">
                <a:sym typeface="黑体" panose="02010609060101010101" charset="-122"/>
              </a:rPr>
              <a:t>dataTransfer</a:t>
            </a:r>
            <a:r>
              <a:rPr lang="zh-CN" altLang="en-US" sz="2200" dirty="0">
                <a:sym typeface="黑体" panose="02010609060101010101" charset="-122"/>
              </a:rPr>
              <a:t>对</a:t>
            </a:r>
            <a:r>
              <a:rPr lang="zh-CN" altLang="en-US" sz="2200" dirty="0" smtClean="0">
                <a:sym typeface="黑体" panose="02010609060101010101" charset="-122"/>
              </a:rPr>
              <a:t>象相</a:t>
            </a:r>
            <a:r>
              <a:rPr lang="zh-CN" altLang="en-US" sz="2200" dirty="0">
                <a:sym typeface="黑体" panose="02010609060101010101" charset="-122"/>
              </a:rPr>
              <a:t>关</a:t>
            </a:r>
            <a:endParaRPr lang="en-US" altLang="zh-CN" sz="2200" dirty="0">
              <a:sym typeface="黑体" panose="02010609060101010101" charset="-122"/>
            </a:endParaRPr>
          </a:p>
          <a:p>
            <a:pPr marL="0" lvl="2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None/>
            </a:pPr>
            <a:r>
              <a:rPr lang="zh-CN" altLang="en-US" sz="2200" dirty="0">
                <a:sym typeface="黑体" panose="02010609060101010101" charset="-122"/>
              </a:rPr>
              <a:t>     ①</a:t>
            </a:r>
            <a:r>
              <a:rPr lang="en-US" altLang="zh-CN" sz="2200" dirty="0" err="1">
                <a:sym typeface="黑体" panose="02010609060101010101" charset="-122"/>
              </a:rPr>
              <a:t>setData</a:t>
            </a:r>
            <a:r>
              <a:rPr lang="en-US" altLang="zh-CN" sz="2200" dirty="0">
                <a:sym typeface="黑体" panose="02010609060101010101" charset="-122"/>
              </a:rPr>
              <a:t>(</a:t>
            </a:r>
            <a:r>
              <a:rPr lang="en-US" altLang="zh-CN" sz="2200" dirty="0" err="1">
                <a:sym typeface="黑体" panose="02010609060101010101" charset="-122"/>
              </a:rPr>
              <a:t>key,value</a:t>
            </a:r>
            <a:r>
              <a:rPr lang="en-US" altLang="zh-CN" sz="2200" dirty="0">
                <a:sym typeface="黑体" panose="02010609060101010101" charset="-122"/>
              </a:rPr>
              <a:t>)</a:t>
            </a:r>
            <a:r>
              <a:rPr lang="en-US" altLang="zh-CN" sz="2200" dirty="0">
                <a:solidFill>
                  <a:srgbClr val="C00000"/>
                </a:solidFill>
                <a:sym typeface="黑体" panose="02010609060101010101" charset="-122"/>
              </a:rPr>
              <a:t>(</a:t>
            </a:r>
            <a:r>
              <a:rPr lang="en-US" altLang="zh-CN" sz="2200" dirty="0" err="1">
                <a:solidFill>
                  <a:srgbClr val="C00000"/>
                </a:solidFill>
                <a:sym typeface="黑体" panose="02010609060101010101" charset="-122"/>
              </a:rPr>
              <a:t>key,value</a:t>
            </a:r>
            <a:r>
              <a:rPr lang="zh-CN" altLang="en-US" sz="2200" dirty="0">
                <a:solidFill>
                  <a:srgbClr val="C00000"/>
                </a:solidFill>
                <a:sym typeface="黑体" panose="02010609060101010101" charset="-122"/>
              </a:rPr>
              <a:t>必须为字符串</a:t>
            </a:r>
            <a:r>
              <a:rPr lang="en-US" altLang="zh-CN" sz="2200" dirty="0">
                <a:solidFill>
                  <a:srgbClr val="C00000"/>
                </a:solidFill>
                <a:sym typeface="黑体" panose="02010609060101010101" charset="-122"/>
              </a:rPr>
              <a:t>)</a:t>
            </a:r>
            <a:r>
              <a:rPr lang="zh-CN" altLang="en-US" sz="2200" dirty="0">
                <a:solidFill>
                  <a:schemeClr val="tx1"/>
                </a:solidFill>
                <a:sym typeface="黑体" panose="02010609060101010101" charset="-122"/>
              </a:rPr>
              <a:t>设置数据</a:t>
            </a:r>
            <a:endParaRPr lang="zh-CN" altLang="en-US" sz="2200" dirty="0">
              <a:solidFill>
                <a:schemeClr val="tx1"/>
              </a:solidFill>
              <a:sym typeface="黑体" panose="02010609060101010101" charset="-122"/>
            </a:endParaRPr>
          </a:p>
          <a:p>
            <a:pPr marL="0" indent="0" eaLnBrk="1" hangingPunct="1">
              <a:lnSpc>
                <a:spcPct val="150000"/>
              </a:lnSpc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sym typeface="黑体" panose="02010609060101010101" charset="-122"/>
              </a:rPr>
              <a:t>     ②</a:t>
            </a:r>
            <a:r>
              <a:rPr lang="en-US" altLang="zh-CN" sz="2200" dirty="0">
                <a:solidFill>
                  <a:schemeClr val="tx1"/>
                </a:solidFill>
                <a:sym typeface="黑体" panose="02010609060101010101" charset="-122"/>
              </a:rPr>
              <a:t>getData(key):</a:t>
            </a:r>
            <a:r>
              <a:rPr lang="zh-CN" altLang="en-US" sz="2200" dirty="0">
                <a:solidFill>
                  <a:schemeClr val="tx1"/>
                </a:solidFill>
                <a:sym typeface="黑体" panose="02010609060101010101" charset="-122"/>
              </a:rPr>
              <a:t>获取数据，根据</a:t>
            </a:r>
            <a:r>
              <a:rPr lang="en-US" altLang="zh-CN" sz="2200" dirty="0">
                <a:solidFill>
                  <a:schemeClr val="tx1"/>
                </a:solidFill>
                <a:sym typeface="黑体" panose="02010609060101010101" charset="-122"/>
              </a:rPr>
              <a:t>key</a:t>
            </a:r>
            <a:r>
              <a:rPr lang="zh-CN" altLang="en-US" sz="2200" dirty="0">
                <a:solidFill>
                  <a:schemeClr val="tx1"/>
                </a:solidFill>
                <a:sym typeface="黑体" panose="02010609060101010101" charset="-122"/>
              </a:rPr>
              <a:t>值，获取对应的</a:t>
            </a:r>
            <a:r>
              <a:rPr lang="en-US" altLang="zh-CN" sz="2200" dirty="0">
                <a:solidFill>
                  <a:schemeClr val="tx1"/>
                </a:solidFill>
                <a:sym typeface="黑体" panose="02010609060101010101" charset="-122"/>
              </a:rPr>
              <a:t>value</a:t>
            </a:r>
            <a:r>
              <a:rPr lang="zh-CN" altLang="en-US" sz="2200" dirty="0">
                <a:solidFill>
                  <a:schemeClr val="tx1"/>
                </a:solidFill>
                <a:sym typeface="黑体" panose="02010609060101010101" charset="-122"/>
              </a:rPr>
              <a:t>值</a:t>
            </a:r>
            <a:endParaRPr lang="zh-CN" altLang="en-US" sz="2200" dirty="0">
              <a:solidFill>
                <a:schemeClr val="tx1"/>
              </a:solidFill>
              <a:sym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/>
        </p:nvSpPr>
        <p:spPr>
          <a:xfrm>
            <a:off x="564515" y="1123315"/>
            <a:ext cx="8014970" cy="39376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None/>
            </a:pPr>
            <a:r>
              <a:rPr lang="zh-CN" sz="2200">
                <a:sym typeface="黑体" panose="02010609060101010101" charset="-122"/>
              </a:rPr>
              <a:t>课堂练习</a:t>
            </a:r>
            <a:endParaRPr lang="zh-CN" sz="2200">
              <a:sym typeface="黑体" panose="02010609060101010101" charset="-122"/>
            </a:endParaRPr>
          </a:p>
          <a:p>
            <a:pPr marL="0" lvl="2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None/>
            </a:pPr>
            <a:r>
              <a:rPr lang="zh-CN" sz="2200">
                <a:sym typeface="黑体" panose="02010609060101010101" charset="-122"/>
              </a:rPr>
              <a:t>  实现仿回收站功能效果</a:t>
            </a:r>
            <a:endParaRPr lang="zh-CN" sz="2200">
              <a:sym typeface="黑体" panose="02010609060101010101" charset="-122"/>
            </a:endParaRPr>
          </a:p>
          <a:p>
            <a:pPr marL="0" indent="0" eaLnBrk="1" hangingPunct="1">
              <a:lnSpc>
                <a:spcPct val="150000"/>
              </a:lnSpc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560705" y="638175"/>
            <a:ext cx="8021955" cy="55816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sz="2200" dirty="0" smtClean="0">
                <a:solidFill>
                  <a:schemeClr val="tx1"/>
                </a:solidFill>
                <a:sym typeface="黑体" panose="02010609060101010101" charset="-122"/>
              </a:rPr>
              <a:t>③</a:t>
            </a:r>
            <a:r>
              <a:rPr lang="en-US" altLang="zh-CN" sz="2200" dirty="0" err="1" smtClean="0">
                <a:solidFill>
                  <a:schemeClr val="tx1"/>
                </a:solidFill>
                <a:sym typeface="黑体" panose="02010609060101010101" charset="-122"/>
              </a:rPr>
              <a:t>effectAllowed</a:t>
            </a:r>
            <a:r>
              <a:rPr lang="en-US" altLang="zh-CN" sz="2200" dirty="0" smtClean="0">
                <a:solidFill>
                  <a:schemeClr val="tx1"/>
                </a:solidFill>
                <a:sym typeface="黑体" panose="02010609060101010101" charset="-122"/>
              </a:rPr>
              <a:t>:</a:t>
            </a:r>
            <a:r>
              <a:rPr lang="zh-CN" altLang="en-US" sz="2200" dirty="0" smtClean="0">
                <a:solidFill>
                  <a:schemeClr val="tx1"/>
                </a:solidFill>
                <a:sym typeface="黑体" panose="02010609060101010101" charset="-122"/>
              </a:rPr>
              <a:t>设置光标样</a:t>
            </a:r>
            <a:r>
              <a:rPr lang="zh-CN" altLang="en-US" sz="2200" dirty="0" smtClean="0">
                <a:solidFill>
                  <a:schemeClr val="tx1"/>
                </a:solidFill>
                <a:sym typeface="黑体" panose="02010609060101010101" charset="-122"/>
              </a:rPr>
              <a:t>式</a:t>
            </a:r>
            <a:r>
              <a:rPr lang="zh-CN" altLang="en-US" sz="2200" dirty="0" smtClean="0">
                <a:solidFill>
                  <a:srgbClr val="C00000"/>
                </a:solidFill>
                <a:sym typeface="黑体" panose="02010609060101010101" charset="-122"/>
              </a:rPr>
              <a:t>（</a:t>
            </a:r>
            <a:r>
              <a:rPr lang="zh-CN" altLang="en-US" sz="2200" dirty="0" smtClean="0">
                <a:solidFill>
                  <a:srgbClr val="C00000"/>
                </a:solidFill>
                <a:sym typeface="黑体" panose="02010609060101010101" charset="-122"/>
              </a:rPr>
              <a:t>给拖拽元素加</a:t>
            </a:r>
            <a:r>
              <a:rPr lang="zh-CN" altLang="en-US" sz="2200" dirty="0" smtClean="0">
                <a:solidFill>
                  <a:srgbClr val="C00000"/>
                </a:solidFill>
                <a:sym typeface="黑体" panose="02010609060101010101" charset="-122"/>
              </a:rPr>
              <a:t>）</a:t>
            </a:r>
            <a:endParaRPr lang="zh-CN" altLang="en-US" sz="2200" dirty="0" smtClean="0">
              <a:solidFill>
                <a:srgbClr val="C00000"/>
              </a:solidFill>
              <a:sym typeface="黑体" panose="02010609060101010101" charset="-122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 smtClean="0">
                <a:solidFill>
                  <a:schemeClr val="tx1"/>
                </a:solidFill>
                <a:sym typeface="黑体" panose="02010609060101010101" charset="-122"/>
              </a:rPr>
              <a:t>   值</a:t>
            </a:r>
            <a:r>
              <a:rPr lang="en-US" altLang="zh-CN" sz="2200" dirty="0" smtClean="0">
                <a:solidFill>
                  <a:schemeClr val="tx1"/>
                </a:solidFill>
                <a:sym typeface="黑体" panose="02010609060101010101" charset="-122"/>
              </a:rPr>
              <a:t>:</a:t>
            </a:r>
            <a:r>
              <a:rPr lang="en-US" altLang="zh-CN" sz="2200" dirty="0" err="1" smtClean="0">
                <a:solidFill>
                  <a:schemeClr val="tx1"/>
                </a:solidFill>
                <a:sym typeface="黑体" panose="02010609060101010101" charset="-122"/>
              </a:rPr>
              <a:t>none,copy,link,copyLink,copyMove,linMove,all,uninitialized</a:t>
            </a:r>
            <a:endParaRPr lang="en-US" altLang="zh-CN" sz="2200" dirty="0" smtClean="0">
              <a:solidFill>
                <a:schemeClr val="tx1"/>
              </a:solidFill>
              <a:sym typeface="黑体" panose="02010609060101010101" charset="-122"/>
            </a:endParaRPr>
          </a:p>
          <a:p>
            <a:pPr marL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 smtClean="0">
                <a:solidFill>
                  <a:schemeClr val="tx1"/>
                </a:solidFill>
                <a:sym typeface="黑体" panose="02010609060101010101" charset="-122"/>
              </a:rPr>
              <a:t>④</a:t>
            </a:r>
            <a:r>
              <a:rPr lang="en-US" altLang="zh-CN" sz="2200" dirty="0" err="1" smtClean="0">
                <a:solidFill>
                  <a:schemeClr val="tx1"/>
                </a:solidFill>
                <a:sym typeface="黑体" panose="02010609060101010101" charset="-122"/>
              </a:rPr>
              <a:t>setDragImage</a:t>
            </a:r>
            <a:r>
              <a:rPr lang="en-US" altLang="zh-CN" sz="2200" dirty="0" smtClean="0">
                <a:solidFill>
                  <a:schemeClr val="tx1"/>
                </a:solidFill>
                <a:sym typeface="黑体" panose="02010609060101010101" charset="-122"/>
              </a:rPr>
              <a:t>(</a:t>
            </a:r>
            <a:r>
              <a:rPr lang="zh-CN" altLang="en-US" sz="2200" dirty="0" smtClean="0">
                <a:solidFill>
                  <a:schemeClr val="tx1"/>
                </a:solidFill>
                <a:sym typeface="黑体" panose="02010609060101010101" charset="-122"/>
              </a:rPr>
              <a:t>元素</a:t>
            </a:r>
            <a:r>
              <a:rPr lang="en-US" altLang="zh-CN" sz="2200" dirty="0" smtClean="0">
                <a:solidFill>
                  <a:schemeClr val="tx1"/>
                </a:solidFill>
                <a:sym typeface="黑体" panose="02010609060101010101" charset="-122"/>
              </a:rPr>
              <a:t>,</a:t>
            </a:r>
            <a:r>
              <a:rPr lang="en-US" altLang="zh-CN" sz="2200" dirty="0" err="1" smtClean="0">
                <a:solidFill>
                  <a:schemeClr val="tx1"/>
                </a:solidFill>
                <a:sym typeface="黑体" panose="02010609060101010101" charset="-122"/>
              </a:rPr>
              <a:t>x,y</a:t>
            </a:r>
            <a:r>
              <a:rPr lang="en-US" altLang="zh-CN" sz="2200" dirty="0" smtClean="0">
                <a:solidFill>
                  <a:schemeClr val="tx1"/>
                </a:solidFill>
                <a:sym typeface="黑体" panose="02010609060101010101" charset="-122"/>
              </a:rPr>
              <a:t>)</a:t>
            </a:r>
            <a:r>
              <a:rPr lang="zh-CN" altLang="en-US" sz="2200" dirty="0" smtClean="0">
                <a:solidFill>
                  <a:srgbClr val="C00000"/>
                </a:solidFill>
                <a:sym typeface="黑体" panose="02010609060101010101" charset="-122"/>
              </a:rPr>
              <a:t> （给拖拽元素加）</a:t>
            </a:r>
            <a:endParaRPr lang="en-US" altLang="zh-CN" sz="2200" dirty="0" smtClean="0">
              <a:solidFill>
                <a:schemeClr val="tx1"/>
              </a:solidFill>
              <a:sym typeface="黑体" panose="02010609060101010101" charset="-122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 smtClean="0">
                <a:solidFill>
                  <a:schemeClr val="tx1"/>
                </a:solidFill>
                <a:sym typeface="黑体" panose="02010609060101010101" charset="-122"/>
              </a:rPr>
              <a:t>    参数说明：</a:t>
            </a:r>
            <a:endParaRPr lang="zh-CN" altLang="en-US" sz="2200" dirty="0" smtClean="0">
              <a:solidFill>
                <a:schemeClr val="tx1"/>
              </a:solidFill>
              <a:sym typeface="黑体" panose="02010609060101010101" charset="-122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 smtClean="0">
                <a:solidFill>
                  <a:schemeClr val="tx1"/>
                </a:solidFill>
                <a:sym typeface="黑体" panose="02010609060101010101" charset="-122"/>
              </a:rPr>
              <a:t>        </a:t>
            </a:r>
            <a:r>
              <a:rPr lang="zh-CN" altLang="en-US" sz="2200" dirty="0" smtClean="0">
                <a:solidFill>
                  <a:schemeClr val="tx1"/>
                </a:solidFill>
                <a:sym typeface="黑体" panose="02010609060101010101" charset="-122"/>
              </a:rPr>
              <a:t>元素：拖出来的元素</a:t>
            </a:r>
            <a:endParaRPr lang="zh-CN" altLang="en-US" sz="2200" dirty="0" smtClean="0">
              <a:solidFill>
                <a:schemeClr val="tx1"/>
              </a:solidFill>
              <a:sym typeface="黑体" panose="02010609060101010101" charset="-122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 smtClean="0">
                <a:solidFill>
                  <a:schemeClr val="tx1"/>
                </a:solidFill>
                <a:sym typeface="黑体" panose="02010609060101010101" charset="-122"/>
              </a:rPr>
              <a:t>         x/y:</a:t>
            </a:r>
            <a:r>
              <a:rPr lang="zh-CN" altLang="en-US" sz="2200" dirty="0" smtClean="0">
                <a:solidFill>
                  <a:schemeClr val="tx1"/>
                </a:solidFill>
                <a:sym typeface="黑体" panose="02010609060101010101" charset="-122"/>
              </a:rPr>
              <a:t>指定在当前拖动元素上的拖动位置</a:t>
            </a:r>
            <a:endParaRPr lang="zh-CN" altLang="en-US" sz="2200" dirty="0" smtClean="0">
              <a:solidFill>
                <a:schemeClr val="tx1"/>
              </a:solidFill>
              <a:sym typeface="黑体" panose="02010609060101010101" charset="-122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 smtClean="0">
                <a:solidFill>
                  <a:schemeClr val="tx1"/>
                </a:solidFill>
                <a:sym typeface="黑体" panose="02010609060101010101" charset="-122"/>
              </a:rPr>
              <a:t>⑤拖放外部文</a:t>
            </a:r>
            <a:r>
              <a:rPr lang="zh-CN" altLang="en-US" sz="2200" dirty="0" smtClean="0">
                <a:solidFill>
                  <a:schemeClr val="tx1"/>
                </a:solidFill>
                <a:sym typeface="黑体" panose="02010609060101010101" charset="-122"/>
              </a:rPr>
              <a:t>件（</a:t>
            </a:r>
            <a:r>
              <a:rPr lang="zh-CN" altLang="en-US" sz="2200" dirty="0" smtClean="0">
                <a:solidFill>
                  <a:srgbClr val="C00000"/>
                </a:solidFill>
                <a:sym typeface="黑体" panose="02010609060101010101" charset="-122"/>
              </a:rPr>
              <a:t>文</a:t>
            </a:r>
            <a:r>
              <a:rPr lang="zh-CN" altLang="en-US" sz="2200" dirty="0" smtClean="0">
                <a:solidFill>
                  <a:srgbClr val="C00000"/>
                </a:solidFill>
                <a:sym typeface="黑体" panose="02010609060101010101" charset="-122"/>
              </a:rPr>
              <a:t>件拖放过来不打开在</a:t>
            </a:r>
            <a:r>
              <a:rPr lang="en-US" altLang="zh-CN" sz="2200" dirty="0" smtClean="0">
                <a:solidFill>
                  <a:srgbClr val="C00000"/>
                </a:solidFill>
                <a:sym typeface="黑体" panose="02010609060101010101" charset="-122"/>
              </a:rPr>
              <a:t>drop</a:t>
            </a:r>
            <a:r>
              <a:rPr lang="zh-CN" altLang="en-US" sz="2200" dirty="0" smtClean="0">
                <a:solidFill>
                  <a:srgbClr val="C00000"/>
                </a:solidFill>
                <a:sym typeface="黑体" panose="02010609060101010101" charset="-122"/>
              </a:rPr>
              <a:t>事</a:t>
            </a:r>
            <a:r>
              <a:rPr lang="zh-CN" altLang="en-US" sz="2200" dirty="0" smtClean="0">
                <a:solidFill>
                  <a:srgbClr val="C00000"/>
                </a:solidFill>
                <a:sym typeface="黑体" panose="02010609060101010101" charset="-122"/>
              </a:rPr>
              <a:t>件中阻止默认行为</a:t>
            </a:r>
            <a:r>
              <a:rPr lang="zh-CN" altLang="en-US" sz="2200" dirty="0" smtClean="0">
                <a:solidFill>
                  <a:srgbClr val="C00000"/>
                </a:solidFill>
                <a:sym typeface="黑体" panose="02010609060101010101" charset="-122"/>
              </a:rPr>
              <a:t>）</a:t>
            </a:r>
            <a:endParaRPr lang="zh-CN" altLang="en-US" sz="2200" dirty="0" smtClean="0">
              <a:solidFill>
                <a:srgbClr val="C00000"/>
              </a:solidFill>
              <a:sym typeface="黑体" panose="02010609060101010101" charset="-122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 smtClean="0">
                <a:solidFill>
                  <a:schemeClr val="tx1"/>
                </a:solidFill>
                <a:sym typeface="黑体" panose="02010609060101010101" charset="-122"/>
              </a:rPr>
              <a:t>    只与目标元素有关</a:t>
            </a:r>
            <a:endParaRPr lang="zh-CN" altLang="en-US" sz="2200" dirty="0" smtClean="0">
              <a:solidFill>
                <a:schemeClr val="tx1"/>
              </a:solidFill>
              <a:sym typeface="黑体" panose="02010609060101010101" charset="-122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 smtClean="0">
                <a:solidFill>
                  <a:schemeClr val="tx1"/>
                </a:solidFill>
                <a:sym typeface="黑体" panose="02010609060101010101" charset="-122"/>
              </a:rPr>
              <a:t>⑥</a:t>
            </a:r>
            <a:r>
              <a:rPr lang="en-US" altLang="zh-CN" sz="2200" dirty="0" smtClean="0">
                <a:solidFill>
                  <a:schemeClr val="tx1"/>
                </a:solidFill>
                <a:sym typeface="黑体" panose="02010609060101010101" charset="-122"/>
              </a:rPr>
              <a:t>files:</a:t>
            </a:r>
            <a:r>
              <a:rPr lang="zh-CN" altLang="en-US" sz="2200" dirty="0" smtClean="0">
                <a:solidFill>
                  <a:schemeClr val="tx1"/>
                </a:solidFill>
                <a:sym typeface="黑体" panose="02010609060101010101" charset="-122"/>
              </a:rPr>
              <a:t>释放的时候读取你拖拽的文件的信息</a:t>
            </a:r>
            <a:endParaRPr lang="zh-CN" altLang="en-US" sz="2200" dirty="0" smtClean="0">
              <a:solidFill>
                <a:schemeClr val="tx1"/>
              </a:solidFill>
              <a:sym typeface="黑体" panose="02010609060101010101" charset="-122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 smtClean="0">
                <a:solidFill>
                  <a:schemeClr val="tx1"/>
                </a:solidFill>
                <a:sym typeface="黑体" panose="02010609060101010101" charset="-122"/>
              </a:rPr>
              <a:t>      获取外部拖拽的文件，返回一个</a:t>
            </a:r>
            <a:r>
              <a:rPr lang="en-US" altLang="zh-CN" sz="2200" dirty="0" err="1" smtClean="0">
                <a:solidFill>
                  <a:schemeClr val="tx1"/>
                </a:solidFill>
                <a:sym typeface="黑体" panose="02010609060101010101" charset="-122"/>
              </a:rPr>
              <a:t>filesList</a:t>
            </a:r>
            <a:r>
              <a:rPr lang="zh-CN" altLang="en-US" sz="2200" dirty="0" smtClean="0">
                <a:solidFill>
                  <a:schemeClr val="tx1"/>
                </a:solidFill>
                <a:sym typeface="黑体" panose="02010609060101010101" charset="-122"/>
              </a:rPr>
              <a:t>列表</a:t>
            </a:r>
            <a:r>
              <a:rPr lang="en-US" altLang="zh-CN" sz="2200" dirty="0" smtClean="0">
                <a:solidFill>
                  <a:schemeClr val="tx1"/>
                </a:solidFill>
                <a:sym typeface="黑体" panose="02010609060101010101" charset="-122"/>
              </a:rPr>
              <a:t>,length</a:t>
            </a:r>
            <a:r>
              <a:rPr lang="zh-CN" altLang="en-US" sz="2200" dirty="0" smtClean="0">
                <a:solidFill>
                  <a:schemeClr val="tx1"/>
                </a:solidFill>
                <a:sym typeface="黑体" panose="02010609060101010101" charset="-122"/>
              </a:rPr>
              <a:t>访问长度</a:t>
            </a:r>
            <a:endParaRPr lang="zh-CN" altLang="en-US" sz="2200" dirty="0" smtClean="0">
              <a:solidFill>
                <a:schemeClr val="tx1"/>
              </a:solidFill>
              <a:sym typeface="黑体" panose="02010609060101010101" charset="-122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 smtClean="0">
                <a:solidFill>
                  <a:schemeClr val="tx1"/>
                </a:solidFill>
                <a:sym typeface="黑体" panose="02010609060101010101" charset="-122"/>
              </a:rPr>
              <a:t>      </a:t>
            </a:r>
            <a:r>
              <a:rPr lang="en-US" altLang="zh-CN" sz="2200" dirty="0" err="1" smtClean="0">
                <a:solidFill>
                  <a:schemeClr val="tx1"/>
                </a:solidFill>
                <a:sym typeface="黑体" panose="02010609060101010101" charset="-122"/>
              </a:rPr>
              <a:t>filesList</a:t>
            </a:r>
            <a:r>
              <a:rPr lang="zh-CN" altLang="en-US" sz="2200" dirty="0" smtClean="0">
                <a:solidFill>
                  <a:schemeClr val="tx1"/>
                </a:solidFill>
                <a:sym typeface="黑体" panose="02010609060101010101" charset="-122"/>
              </a:rPr>
              <a:t>下有个</a:t>
            </a:r>
            <a:r>
              <a:rPr lang="en-US" altLang="zh-CN" sz="2200" dirty="0" smtClean="0">
                <a:solidFill>
                  <a:schemeClr val="tx1"/>
                </a:solidFill>
                <a:sym typeface="黑体" panose="02010609060101010101" charset="-122"/>
              </a:rPr>
              <a:t>type</a:t>
            </a:r>
            <a:r>
              <a:rPr lang="zh-CN" altLang="en-US" sz="2200" dirty="0" smtClean="0">
                <a:solidFill>
                  <a:schemeClr val="tx1"/>
                </a:solidFill>
                <a:sym typeface="黑体" panose="02010609060101010101" charset="-122"/>
              </a:rPr>
              <a:t>属性可以返回文件类型</a:t>
            </a:r>
            <a:endParaRPr lang="zh-CN" altLang="en-US" sz="2200" dirty="0" smtClean="0">
              <a:solidFill>
                <a:schemeClr val="tx1"/>
              </a:solidFill>
              <a:sym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561340" y="274320"/>
            <a:ext cx="8021955" cy="63093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err="1" smtClean="0">
                <a:solidFill>
                  <a:schemeClr val="tx1"/>
                </a:solidFill>
                <a:sym typeface="黑体" panose="02010609060101010101" charset="-122"/>
              </a:rPr>
              <a:t>FileReader</a:t>
            </a:r>
            <a:r>
              <a:rPr lang="zh-CN" altLang="en-US" sz="2000" dirty="0" smtClean="0">
                <a:solidFill>
                  <a:schemeClr val="tx1"/>
                </a:solidFill>
                <a:sym typeface="黑体" panose="02010609060101010101" charset="-122"/>
              </a:rPr>
              <a:t>对象</a:t>
            </a:r>
            <a:r>
              <a:rPr lang="en-US" altLang="zh-CN" sz="2000" dirty="0" smtClean="0">
                <a:solidFill>
                  <a:schemeClr val="tx1"/>
                </a:solidFill>
                <a:sym typeface="黑体" panose="02010609060101010101" charset="-122"/>
              </a:rPr>
              <a:t>:</a:t>
            </a:r>
            <a:r>
              <a:rPr lang="zh-CN" altLang="en-US" sz="2000" dirty="0" smtClean="0">
                <a:solidFill>
                  <a:schemeClr val="tx1"/>
                </a:solidFill>
                <a:sym typeface="黑体" panose="02010609060101010101" charset="-122"/>
              </a:rPr>
              <a:t>用来读取文件信息</a:t>
            </a:r>
            <a:endParaRPr lang="zh-CN" altLang="en-US" sz="2000" dirty="0" smtClean="0">
              <a:solidFill>
                <a:schemeClr val="tx1"/>
              </a:solidFill>
              <a:sym typeface="黑体" panose="02010609060101010101" charset="-122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solidFill>
                  <a:schemeClr val="tx1"/>
                </a:solidFill>
                <a:sym typeface="黑体" panose="02010609060101010101" charset="-122"/>
              </a:rPr>
              <a:t>     </a:t>
            </a:r>
            <a:r>
              <a:rPr lang="en-US" altLang="zh-CN" sz="2000" dirty="0" err="1" smtClean="0">
                <a:solidFill>
                  <a:schemeClr val="tx1"/>
                </a:solidFill>
                <a:sym typeface="黑体" panose="02010609060101010101" charset="-122"/>
              </a:rPr>
              <a:t>readAsDataURL</a:t>
            </a:r>
            <a:r>
              <a:rPr lang="en-US" altLang="zh-CN" sz="2000" dirty="0" smtClean="0">
                <a:solidFill>
                  <a:schemeClr val="tx1"/>
                </a:solidFill>
                <a:sym typeface="黑体" panose="02010609060101010101" charset="-122"/>
              </a:rPr>
              <a:t>()</a:t>
            </a:r>
            <a:r>
              <a:rPr lang="zh-CN" altLang="en-US" sz="2000" dirty="0" smtClean="0">
                <a:solidFill>
                  <a:schemeClr val="tx1"/>
                </a:solidFill>
                <a:sym typeface="黑体" panose="02010609060101010101" charset="-122"/>
              </a:rPr>
              <a:t>参数为要读取的文件对象，将文件读取为</a:t>
            </a:r>
            <a:r>
              <a:rPr lang="en-US" altLang="zh-CN" sz="2000" dirty="0" err="1" smtClean="0">
                <a:solidFill>
                  <a:schemeClr val="tx1"/>
                </a:solidFill>
                <a:sym typeface="黑体" panose="02010609060101010101" charset="-122"/>
              </a:rPr>
              <a:t>DataURL</a:t>
            </a:r>
            <a:endParaRPr lang="en-US" altLang="zh-CN" sz="2000" dirty="0" smtClean="0">
              <a:solidFill>
                <a:schemeClr val="tx1"/>
              </a:solidFill>
              <a:sym typeface="黑体" panose="02010609060101010101" charset="-122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tx1"/>
                </a:solidFill>
                <a:sym typeface="黑体" panose="02010609060101010101" charset="-122"/>
              </a:rPr>
              <a:t>     </a:t>
            </a:r>
            <a:r>
              <a:rPr lang="en-US" altLang="zh-CN" sz="2000" dirty="0" err="1" smtClean="0">
                <a:solidFill>
                  <a:schemeClr val="tx1"/>
                </a:solidFill>
                <a:sym typeface="黑体" panose="02010609060101010101" charset="-122"/>
              </a:rPr>
              <a:t>onload</a:t>
            </a:r>
            <a:r>
              <a:rPr lang="en-US" altLang="zh-CN" sz="2000" dirty="0" smtClean="0">
                <a:solidFill>
                  <a:schemeClr val="tx1"/>
                </a:solidFill>
                <a:sym typeface="黑体" panose="02010609060101010101" charset="-122"/>
              </a:rPr>
              <a:t>:</a:t>
            </a:r>
            <a:r>
              <a:rPr lang="zh-CN" altLang="en-US" sz="2000" dirty="0" smtClean="0">
                <a:solidFill>
                  <a:schemeClr val="tx1"/>
                </a:solidFill>
                <a:sym typeface="黑体" panose="02010609060101010101" charset="-122"/>
              </a:rPr>
              <a:t>当读取文件成功完成的时候触发该事件</a:t>
            </a:r>
            <a:endParaRPr lang="zh-CN" altLang="en-US" sz="2000" dirty="0" smtClean="0">
              <a:solidFill>
                <a:schemeClr val="tx1"/>
              </a:solidFill>
              <a:sym typeface="黑体" panose="02010609060101010101" charset="-122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solidFill>
                  <a:schemeClr val="tx1"/>
                </a:solidFill>
                <a:sym typeface="黑体" panose="02010609060101010101" charset="-122"/>
              </a:rPr>
              <a:t>     </a:t>
            </a:r>
            <a:r>
              <a:rPr lang="en-US" altLang="zh-CN" sz="2000" dirty="0" err="1" smtClean="0">
                <a:solidFill>
                  <a:schemeClr val="tx1"/>
                </a:solidFill>
                <a:sym typeface="黑体" panose="02010609060101010101" charset="-122"/>
              </a:rPr>
              <a:t>this.result</a:t>
            </a:r>
            <a:r>
              <a:rPr lang="en-US" altLang="zh-CN" sz="2000" dirty="0" smtClean="0">
                <a:solidFill>
                  <a:schemeClr val="tx1"/>
                </a:solidFill>
                <a:sym typeface="黑体" panose="02010609060101010101" charset="-122"/>
              </a:rPr>
              <a:t>:</a:t>
            </a:r>
            <a:r>
              <a:rPr lang="zh-CN" altLang="en-US" sz="2000" dirty="0" smtClean="0">
                <a:solidFill>
                  <a:schemeClr val="tx1"/>
                </a:solidFill>
                <a:sym typeface="黑体" panose="02010609060101010101" charset="-122"/>
              </a:rPr>
              <a:t>来获取读取的文件数据，如果是图片将返回</a:t>
            </a:r>
            <a:r>
              <a:rPr lang="en-US" altLang="zh-CN" sz="2000" dirty="0" smtClean="0">
                <a:solidFill>
                  <a:schemeClr val="tx1"/>
                </a:solidFill>
                <a:sym typeface="黑体" panose="02010609060101010101" charset="-122"/>
              </a:rPr>
              <a:t>base64</a:t>
            </a:r>
            <a:r>
              <a:rPr lang="zh-CN" altLang="en-US" sz="2000" dirty="0" smtClean="0">
                <a:solidFill>
                  <a:schemeClr val="tx1"/>
                </a:solidFill>
                <a:sym typeface="黑体" panose="02010609060101010101" charset="-122"/>
              </a:rPr>
              <a:t>格式的图片数据</a:t>
            </a:r>
            <a:endParaRPr lang="zh-CN" altLang="en-US" sz="2000" dirty="0" smtClean="0">
              <a:solidFill>
                <a:schemeClr val="tx1"/>
              </a:solidFill>
              <a:sym typeface="黑体" panose="02010609060101010101" charset="-122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solidFill>
                  <a:schemeClr val="tx1"/>
                </a:solidFill>
                <a:sym typeface="黑体" panose="02010609060101010101" charset="-122"/>
              </a:rPr>
              <a:t>oWrap.ondrop=function(ev){</a:t>
            </a:r>
            <a:endParaRPr lang="zh-CN" altLang="en-US" sz="2000" dirty="0" smtClean="0">
              <a:solidFill>
                <a:schemeClr val="tx1"/>
              </a:solidFill>
              <a:sym typeface="黑体" panose="02010609060101010101" charset="-122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tx1"/>
                </a:solidFill>
                <a:sym typeface="黑体" panose="02010609060101010101" charset="-122"/>
              </a:rPr>
              <a:t>	</a:t>
            </a:r>
            <a:r>
              <a:rPr lang="zh-CN" altLang="en-US" sz="2000" dirty="0" smtClean="0">
                <a:solidFill>
                  <a:schemeClr val="tx1"/>
                </a:solidFill>
                <a:sym typeface="黑体" panose="02010609060101010101" charset="-122"/>
              </a:rPr>
              <a:t>var fs = ev.dataTransfer.files;</a:t>
            </a:r>
            <a:endParaRPr lang="zh-CN" altLang="en-US" sz="2000" dirty="0" smtClean="0">
              <a:solidFill>
                <a:schemeClr val="tx1"/>
              </a:solidFill>
              <a:sym typeface="黑体" panose="02010609060101010101" charset="-122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tx1"/>
                </a:solidFill>
                <a:sym typeface="黑体" panose="02010609060101010101" charset="-122"/>
              </a:rPr>
              <a:t>	</a:t>
            </a:r>
            <a:r>
              <a:rPr lang="zh-CN" altLang="en-US" sz="2000" dirty="0" smtClean="0">
                <a:solidFill>
                  <a:schemeClr val="tx1"/>
                </a:solidFill>
                <a:sym typeface="黑体" panose="02010609060101010101" charset="-122"/>
              </a:rPr>
              <a:t>var fd = new FileReader</a:t>
            </a:r>
            <a:r>
              <a:rPr lang="zh-CN" altLang="en-US" sz="2000" dirty="0" smtClean="0">
                <a:solidFill>
                  <a:schemeClr val="tx1"/>
                </a:solidFill>
                <a:sym typeface="黑体" panose="02010609060101010101" charset="-122"/>
              </a:rPr>
              <a:t>();</a:t>
            </a:r>
            <a:endParaRPr lang="en-US" altLang="zh-CN" sz="2000" dirty="0" smtClean="0">
              <a:solidFill>
                <a:schemeClr val="tx1"/>
              </a:solidFill>
              <a:sym typeface="黑体" panose="02010609060101010101" charset="-122"/>
            </a:endParaRPr>
          </a:p>
          <a:p>
            <a:pPr mar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smtClean="0">
                <a:sym typeface="黑体" panose="02010609060101010101" charset="-122"/>
              </a:rPr>
              <a:t>	</a:t>
            </a:r>
            <a:r>
              <a:rPr lang="zh-CN" altLang="en-US" sz="2000" smtClean="0">
                <a:sym typeface="黑体" panose="02010609060101010101" charset="-122"/>
              </a:rPr>
              <a:t>fd</a:t>
            </a:r>
            <a:r>
              <a:rPr lang="en-US" altLang="zh-CN" sz="2000" dirty="0" smtClean="0">
                <a:sym typeface="黑体" panose="02010609060101010101" charset="-122"/>
              </a:rPr>
              <a:t>.</a:t>
            </a:r>
            <a:r>
              <a:rPr lang="en-US" altLang="zh-CN" sz="2000" dirty="0" err="1" smtClean="0">
                <a:sym typeface="黑体" panose="02010609060101010101" charset="-122"/>
              </a:rPr>
              <a:t>readAsDataURL</a:t>
            </a:r>
            <a:r>
              <a:rPr lang="en-US" altLang="zh-CN" sz="2000" dirty="0" smtClean="0">
                <a:sym typeface="黑体" panose="02010609060101010101" charset="-122"/>
              </a:rPr>
              <a:t>(</a:t>
            </a:r>
            <a:r>
              <a:rPr lang="en-US" altLang="zh-CN" sz="2000" dirty="0" err="1" smtClean="0">
                <a:sym typeface="黑体" panose="02010609060101010101" charset="-122"/>
              </a:rPr>
              <a:t>fs</a:t>
            </a:r>
            <a:r>
              <a:rPr lang="en-US" altLang="zh-CN" sz="2000" dirty="0" smtClean="0">
                <a:sym typeface="黑体" panose="02010609060101010101" charset="-122"/>
              </a:rPr>
              <a:t>[0</a:t>
            </a:r>
            <a:r>
              <a:rPr lang="en-US" altLang="zh-CN" sz="2000" dirty="0" smtClean="0">
                <a:sym typeface="黑体" panose="02010609060101010101" charset="-122"/>
              </a:rPr>
              <a:t>]);</a:t>
            </a:r>
            <a:endParaRPr lang="zh-CN" altLang="en-US" sz="2000" dirty="0" smtClean="0">
              <a:solidFill>
                <a:schemeClr val="tx1"/>
              </a:solidFill>
              <a:sym typeface="黑体" panose="02010609060101010101" charset="-122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tx1"/>
                </a:solidFill>
                <a:sym typeface="黑体" panose="02010609060101010101" charset="-122"/>
              </a:rPr>
              <a:t>	</a:t>
            </a:r>
            <a:r>
              <a:rPr lang="zh-CN" altLang="en-US" sz="2000" dirty="0" smtClean="0">
                <a:solidFill>
                  <a:schemeClr val="tx1"/>
                </a:solidFill>
                <a:sym typeface="黑体" panose="02010609060101010101" charset="-122"/>
              </a:rPr>
              <a:t>fd.onload=function(){</a:t>
            </a:r>
            <a:endParaRPr lang="zh-CN" altLang="en-US" sz="2000" dirty="0" smtClean="0">
              <a:solidFill>
                <a:schemeClr val="tx1"/>
              </a:solidFill>
              <a:sym typeface="黑体" panose="02010609060101010101" charset="-122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tx1"/>
                </a:solidFill>
                <a:sym typeface="黑体" panose="02010609060101010101" charset="-122"/>
              </a:rPr>
              <a:t>		</a:t>
            </a:r>
            <a:r>
              <a:rPr lang="zh-CN" altLang="en-US" sz="2000" dirty="0" smtClean="0">
                <a:solidFill>
                  <a:schemeClr val="tx1"/>
                </a:solidFill>
                <a:sym typeface="黑体" panose="02010609060101010101" charset="-122"/>
              </a:rPr>
              <a:t>alert(this.result);</a:t>
            </a:r>
            <a:endParaRPr lang="zh-CN" altLang="en-US" sz="2000" dirty="0" smtClean="0">
              <a:solidFill>
                <a:schemeClr val="tx1"/>
              </a:solidFill>
              <a:sym typeface="黑体" panose="02010609060101010101" charset="-122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tx1"/>
                </a:solidFill>
                <a:sym typeface="黑体" panose="02010609060101010101" charset="-122"/>
              </a:rPr>
              <a:t>	</a:t>
            </a:r>
            <a:r>
              <a:rPr lang="zh-CN" altLang="en-US" sz="2000" dirty="0" smtClean="0">
                <a:solidFill>
                  <a:schemeClr val="tx1"/>
                </a:solidFill>
                <a:sym typeface="黑体" panose="02010609060101010101" charset="-122"/>
              </a:rPr>
              <a:t>}</a:t>
            </a:r>
            <a:endParaRPr lang="zh-CN" altLang="en-US" sz="2000" dirty="0" smtClean="0">
              <a:solidFill>
                <a:schemeClr val="tx1"/>
              </a:solidFill>
              <a:sym typeface="黑体" panose="02010609060101010101" charset="-122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solidFill>
                  <a:schemeClr val="tx1"/>
                </a:solidFill>
                <a:sym typeface="黑体" panose="02010609060101010101" charset="-122"/>
              </a:rPr>
              <a:t>}</a:t>
            </a:r>
            <a:endParaRPr lang="zh-CN" altLang="en-US" sz="2000" dirty="0" smtClean="0">
              <a:solidFill>
                <a:schemeClr val="tx1"/>
              </a:solidFill>
              <a:sym typeface="黑体" panose="02010609060101010101" charset="-122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000" dirty="0" smtClean="0">
              <a:solidFill>
                <a:schemeClr val="tx1"/>
              </a:solidFill>
              <a:sym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/>
        </p:nvSpPr>
        <p:spPr>
          <a:xfrm>
            <a:off x="564515" y="755650"/>
            <a:ext cx="8014970" cy="39376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None/>
            </a:pPr>
            <a:r>
              <a:rPr lang="zh-CN" sz="2200">
                <a:sym typeface="黑体" panose="02010609060101010101" charset="-122"/>
              </a:rPr>
              <a:t>课堂练习</a:t>
            </a:r>
            <a:endParaRPr lang="zh-CN" sz="2200">
              <a:sym typeface="黑体" panose="02010609060101010101" charset="-122"/>
            </a:endParaRPr>
          </a:p>
          <a:p>
            <a:pPr marL="0" lvl="2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None/>
            </a:pPr>
            <a:r>
              <a:rPr lang="zh-CN" sz="2200">
                <a:sym typeface="黑体" panose="02010609060101010101" charset="-122"/>
              </a:rPr>
              <a:t>（</a:t>
            </a:r>
            <a:r>
              <a:rPr lang="en-US" altLang="zh-CN" sz="2200">
                <a:sym typeface="黑体" panose="02010609060101010101" charset="-122"/>
              </a:rPr>
              <a:t>1</a:t>
            </a:r>
            <a:r>
              <a:rPr lang="zh-CN" sz="2200">
                <a:sym typeface="黑体" panose="02010609060101010101" charset="-122"/>
              </a:rPr>
              <a:t>）实现上传图片预览效果</a:t>
            </a:r>
            <a:endParaRPr lang="zh-CN" altLang="en-US" sz="2200">
              <a:sym typeface="黑体" panose="02010609060101010101" charset="-122"/>
            </a:endParaRPr>
          </a:p>
          <a:p>
            <a:pPr marL="0" indent="0" eaLnBrk="1" hangingPunct="1">
              <a:lnSpc>
                <a:spcPct val="150000"/>
              </a:lnSpc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2889790"/>
            <a:ext cx="8229600" cy="762000"/>
          </a:xfrm>
        </p:spPr>
        <p:txBody>
          <a:bodyPr anchor="t"/>
          <a:lstStyle/>
          <a:p>
            <a:pPr algn="ctr"/>
            <a:r>
              <a:rPr lang="zh-CN" altLang="en-US"/>
              <a:t>地理位置Geolocation API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/>
        </p:nvSpPr>
        <p:spPr>
          <a:xfrm>
            <a:off x="632460" y="728980"/>
            <a:ext cx="7951470" cy="4968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1.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地理位置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）什么是地理位置？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地理位置是以整个地球为参考系，以经纬度为度量标准。地球上每一个地方都有自身唯一的经纬度值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lvl="2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经度：</a:t>
            </a:r>
            <a:r>
              <a:rPr lang="zh-CN" altLang="en-US" sz="2200" dirty="0" smtClean="0">
                <a:sym typeface="+mn-ea"/>
              </a:rPr>
              <a:t>南北极的连接线</a:t>
            </a:r>
            <a:endParaRPr lang="zh-CN" altLang="en-US" sz="2200" dirty="0" smtClean="0"/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纬度：</a:t>
            </a:r>
            <a:r>
              <a:rPr lang="zh-CN" altLang="en-US" sz="2200" dirty="0" smtClean="0">
                <a:sym typeface="+mn-ea"/>
              </a:rPr>
              <a:t>东西连接的线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    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027805" y="2791460"/>
            <a:ext cx="3921760" cy="38747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/>
        </p:nvSpPr>
        <p:spPr>
          <a:xfrm>
            <a:off x="632460" y="601980"/>
            <a:ext cx="7951470" cy="4968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）如何确定地理位置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    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graphicFrame>
        <p:nvGraphicFramePr>
          <p:cNvPr id="8" name="表格 7"/>
          <p:cNvGraphicFramePr/>
          <p:nvPr/>
        </p:nvGraphicFramePr>
        <p:xfrm>
          <a:off x="767715" y="1346200"/>
          <a:ext cx="7681595" cy="4728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5235"/>
                <a:gridCol w="1816100"/>
                <a:gridCol w="2368550"/>
                <a:gridCol w="2251710"/>
              </a:tblGrid>
              <a:tr h="535305">
                <a:tc>
                  <a:txBody>
                    <a:bodyPr/>
                    <a:lstStyle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/>
                        <a:t>定位方式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/>
                        <a:t>应用场景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/>
                        <a:t>优点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/>
                        <a:t>缺点</a:t>
                      </a:r>
                      <a:endParaRPr lang="zh-CN" altLang="en-US" sz="1800"/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/>
                        <a:t>基站定位（</a:t>
                      </a:r>
                      <a:r>
                        <a:rPr lang="en-US" altLang="zh-CN" sz="1800"/>
                        <a:t>LBS</a:t>
                      </a:r>
                      <a:r>
                        <a:rPr lang="zh-CN" altLang="en-US" sz="1800"/>
                        <a:t>）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/>
                        <a:t>能通电话的手机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/>
                        <a:t>快速，耗能小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/>
                        <a:t>受基站的密度影响，信号也会被干扰</a:t>
                      </a:r>
                      <a:endParaRPr lang="zh-CN" altLang="en-US" sz="1800"/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/>
                        <a:t>WiFi</a:t>
                      </a:r>
                      <a:r>
                        <a:rPr lang="zh-CN" altLang="en-US" sz="1800"/>
                        <a:t>定位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/>
                        <a:t>有</a:t>
                      </a:r>
                      <a:r>
                        <a:rPr lang="en-US" altLang="zh-CN" sz="1800"/>
                        <a:t>WiFi</a:t>
                      </a:r>
                      <a:r>
                        <a:rPr lang="zh-CN" altLang="en-US" sz="1800"/>
                        <a:t>的地方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/>
                        <a:t>精度还可以，解决室内定位问题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/>
                        <a:t>WiFi</a:t>
                      </a:r>
                      <a:r>
                        <a:rPr lang="zh-CN" altLang="en-US" sz="1800"/>
                        <a:t>数据库更新不及时</a:t>
                      </a:r>
                      <a:endParaRPr lang="zh-CN" altLang="en-US" sz="1800"/>
                    </a:p>
                  </a:txBody>
                  <a:tcPr/>
                </a:tc>
              </a:tr>
              <a:tr h="535305">
                <a:tc>
                  <a:txBody>
                    <a:bodyPr/>
                    <a:lstStyle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/>
                        <a:t>IP</a:t>
                      </a:r>
                      <a:r>
                        <a:rPr lang="zh-CN" altLang="en-US" sz="1800"/>
                        <a:t>定位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/>
                        <a:t>能上网的设备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/>
                        <a:t>---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/>
                        <a:t>精度依赖数据库</a:t>
                      </a:r>
                      <a:endParaRPr lang="zh-CN" altLang="en-US" sz="1800"/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/>
                        <a:t>GPS</a:t>
                      </a:r>
                      <a:r>
                        <a:rPr lang="zh-CN" altLang="en-US" sz="1800"/>
                        <a:t>定位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/>
                        <a:t>室外 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/>
                        <a:t>精确度高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/>
                        <a:t>不能用于室内，的厚此定位较慢</a:t>
                      </a:r>
                      <a:endParaRPr lang="zh-CN" altLang="en-US" sz="1800"/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/>
                        <a:t>AGPS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/>
                        <a:t>室外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/>
                        <a:t>解决了首次定位慢的问题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/>
                        <a:t>不能用于室内</a:t>
                      </a:r>
                      <a:endParaRPr lang="zh-CN" altLang="en-US" sz="18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634365" y="622935"/>
            <a:ext cx="7875270" cy="5165090"/>
          </a:xfrm>
        </p:spPr>
        <p:txBody>
          <a:bodyPr anchor="t"/>
          <a:lstStyle/>
          <a:p>
            <a:pPr marL="0" indent="0" latinLnBrk="0">
              <a:lnSpc>
                <a:spcPct val="150000"/>
              </a:lnSpc>
              <a:buNone/>
            </a:pPr>
            <a:r>
              <a:rPr lang="en-US" altLang="zh-CN" sz="2200"/>
              <a:t>2.</a:t>
            </a:r>
            <a:r>
              <a:rPr lang="zh-CN" altLang="en-US" sz="2200"/>
              <a:t>地理位置</a:t>
            </a:r>
            <a:r>
              <a:rPr lang="en-US" altLang="zh-CN" sz="2200"/>
              <a:t>API</a:t>
            </a:r>
            <a:endParaRPr lang="en-US" altLang="zh-CN" sz="2200"/>
          </a:p>
          <a:p>
            <a:pPr marL="0" indent="0" latinLnBrk="0">
              <a:lnSpc>
                <a:spcPct val="150000"/>
              </a:lnSpc>
              <a:buNone/>
            </a:pPr>
            <a:r>
              <a:rPr lang="en-US" altLang="zh-CN" sz="2200"/>
              <a:t>    HTML5</a:t>
            </a:r>
            <a:r>
              <a:rPr lang="zh-CN" altLang="en-US" sz="2200"/>
              <a:t>中，使用</a:t>
            </a:r>
            <a:r>
              <a:rPr lang="zh-CN" altLang="en-US" sz="2200">
                <a:sym typeface="+mn-ea"/>
              </a:rPr>
              <a:t>Geolocation API来获取用户的地理位置信息，如果浏览器支持，且设备具有定位功能，就能够直接使用这组</a:t>
            </a:r>
            <a:r>
              <a:rPr lang="en-US" altLang="zh-CN" sz="2200">
                <a:sym typeface="+mn-ea"/>
              </a:rPr>
              <a:t>API</a:t>
            </a:r>
            <a:r>
              <a:rPr lang="zh-CN" altLang="en-US" sz="2200">
                <a:sym typeface="+mn-ea"/>
              </a:rPr>
              <a:t>来获取当前位置信息，该Geolocation API可以应用于移动设备中的地理定位</a:t>
            </a:r>
            <a:endParaRPr lang="zh-CN" altLang="en-US" sz="2200">
              <a:sym typeface="+mn-ea"/>
            </a:endParaRPr>
          </a:p>
          <a:p>
            <a:pPr marL="0" indent="0" latinLnBrk="0">
              <a:lnSpc>
                <a:spcPct val="150000"/>
              </a:lnSpc>
              <a:buNone/>
            </a:pPr>
            <a:r>
              <a:rPr lang="zh-CN" altLang="en-US" sz="2200">
                <a:solidFill>
                  <a:schemeClr val="tx1"/>
                </a:solidFill>
                <a:sym typeface="+mn-ea"/>
              </a:rPr>
              <a:t>支持性检测：</a:t>
            </a:r>
            <a:endParaRPr lang="zh-CN" altLang="en-US" sz="2200">
              <a:solidFill>
                <a:schemeClr val="tx1"/>
              </a:solidFill>
              <a:sym typeface="+mn-ea"/>
            </a:endParaRPr>
          </a:p>
          <a:p>
            <a:pPr marL="0" indent="0" latinLnBrk="0">
              <a:lnSpc>
                <a:spcPct val="150000"/>
              </a:lnSpc>
              <a:buNone/>
            </a:pPr>
            <a:endParaRPr lang="zh-CN" altLang="en-US" sz="2200">
              <a:solidFill>
                <a:schemeClr val="tx1"/>
              </a:solidFill>
              <a:sym typeface="+mn-ea"/>
            </a:endParaRPr>
          </a:p>
          <a:p>
            <a:pPr marL="0" indent="0" latinLnBrk="0">
              <a:lnSpc>
                <a:spcPct val="150000"/>
              </a:lnSpc>
              <a:buNone/>
            </a:pPr>
            <a:endParaRPr lang="zh-CN" altLang="en-US" sz="2200">
              <a:solidFill>
                <a:schemeClr val="tx1"/>
              </a:solidFill>
              <a:sym typeface="+mn-ea"/>
            </a:endParaRPr>
          </a:p>
          <a:p>
            <a:pPr marL="0" indent="0" latinLnBrk="0">
              <a:lnSpc>
                <a:spcPct val="150000"/>
              </a:lnSpc>
              <a:buNone/>
            </a:pPr>
            <a:endParaRPr lang="zh-CN" altLang="en-US" sz="2200">
              <a:solidFill>
                <a:schemeClr val="tx1"/>
              </a:solidFill>
              <a:sym typeface="+mn-ea"/>
            </a:endParaRPr>
          </a:p>
          <a:p>
            <a:pPr marL="0" indent="0" latinLnBrk="0">
              <a:lnSpc>
                <a:spcPct val="150000"/>
              </a:lnSpc>
              <a:buNone/>
            </a:pPr>
            <a:r>
              <a:rPr lang="zh-CN" altLang="en-US" sz="2200">
                <a:solidFill>
                  <a:schemeClr val="tx1"/>
                </a:solidFill>
                <a:sym typeface="+mn-ea"/>
              </a:rPr>
              <a:t>说明：</a:t>
            </a:r>
            <a:r>
              <a:rPr lang="en-US" altLang="zh-CN" sz="2200">
                <a:solidFill>
                  <a:schemeClr val="tx1"/>
                </a:solidFill>
                <a:sym typeface="+mn-ea"/>
              </a:rPr>
              <a:t>ie9</a:t>
            </a:r>
            <a:r>
              <a:rPr lang="zh-CN" altLang="en-US" sz="2200">
                <a:solidFill>
                  <a:schemeClr val="tx1"/>
                </a:solidFill>
                <a:sym typeface="+mn-ea"/>
              </a:rPr>
              <a:t>以下不支持</a:t>
            </a:r>
            <a:endParaRPr lang="zh-CN" altLang="en-US" sz="2200">
              <a:solidFill>
                <a:schemeClr val="tx1"/>
              </a:solidFill>
              <a:sym typeface="+mn-ea"/>
            </a:endParaRPr>
          </a:p>
          <a:p>
            <a:pPr marL="0" indent="0" latinLnBrk="0">
              <a:lnSpc>
                <a:spcPct val="150000"/>
              </a:lnSpc>
              <a:buNone/>
            </a:pPr>
            <a:endParaRPr lang="zh-CN" altLang="en-US" sz="22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2200">
              <a:sym typeface="+mn-ea"/>
            </a:endParaRPr>
          </a:p>
        </p:txBody>
      </p:sp>
      <p:pic>
        <p:nvPicPr>
          <p:cNvPr id="2" name="图片 1" descr="屏幕快照 2012-12-11 上午10.52.15.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909" y="3334441"/>
            <a:ext cx="4902073" cy="1844040"/>
          </a:xfrm>
          <a:prstGeom prst="rect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/>
        </p:nvSpPr>
        <p:spPr>
          <a:xfrm>
            <a:off x="448310" y="3080385"/>
            <a:ext cx="8247380" cy="9899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04900" y="2779395"/>
            <a:ext cx="69342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/>
              <a:t>历史管理</a:t>
            </a:r>
            <a:endParaRPr lang="zh-CN" altLang="en-US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内容占位符 2"/>
          <p:cNvSpPr>
            <a:spLocks noGrp="1"/>
          </p:cNvSpPr>
          <p:nvPr>
            <p:ph idx="1"/>
          </p:nvPr>
        </p:nvSpPr>
        <p:spPr>
          <a:xfrm>
            <a:off x="457200" y="605790"/>
            <a:ext cx="8229600" cy="5645785"/>
          </a:xfrm>
        </p:spPr>
        <p:txBody>
          <a:bodyPr anchor="t"/>
          <a:lstStyle/>
          <a:p>
            <a:pPr marL="0" indent="0" latinLnBrk="0">
              <a:lnSpc>
                <a:spcPct val="150000"/>
              </a:lnSpc>
              <a:buNone/>
            </a:pPr>
            <a:r>
              <a:rPr lang="en-US" altLang="zh-CN" sz="2200">
                <a:solidFill>
                  <a:schemeClr val="tx1"/>
                </a:solidFill>
                <a:sym typeface="黑体" panose="02010609060101010101" charset="-122"/>
              </a:rPr>
              <a:t>3.</a:t>
            </a:r>
            <a:r>
              <a:rPr lang="zh-CN" altLang="en-US" sz="2200">
                <a:solidFill>
                  <a:schemeClr val="tx1"/>
                </a:solidFill>
                <a:sym typeface="黑体" panose="02010609060101010101" charset="-122"/>
              </a:rPr>
              <a:t>地理位置对象</a:t>
            </a:r>
            <a:r>
              <a:rPr lang="en-US" altLang="zh-CN" sz="2200">
                <a:solidFill>
                  <a:schemeClr val="tx1"/>
                </a:solidFill>
                <a:sym typeface="黑体" panose="02010609060101010101" charset="-122"/>
              </a:rPr>
              <a:t>--</a:t>
            </a:r>
            <a:r>
              <a:rPr lang="en-US" altLang="zh-CN" sz="2200" dirty="0" err="1" smtClean="0">
                <a:sym typeface="+mn-ea"/>
              </a:rPr>
              <a:t>navigator.geolocation</a:t>
            </a:r>
            <a:endParaRPr lang="en-US" altLang="zh-CN" sz="2200">
              <a:solidFill>
                <a:schemeClr val="tx1"/>
              </a:solidFill>
              <a:sym typeface="黑体" panose="02010609060101010101" charset="-122"/>
            </a:endParaRPr>
          </a:p>
          <a:p>
            <a:pPr marL="0" indent="0" latinLnBrk="0">
              <a:lnSpc>
                <a:spcPct val="150000"/>
              </a:lnSpc>
              <a:buNone/>
            </a:pPr>
            <a:r>
              <a:rPr lang="zh-CN" altLang="en-US" sz="2200"/>
              <a:t>    </a:t>
            </a:r>
            <a:r>
              <a:rPr lang="zh-CN" altLang="en-US" sz="2200">
                <a:sym typeface="+mn-ea"/>
              </a:rPr>
              <a:t>在HTML5中，为window.navigator对象新增了一个geolocation属性，可以使用Geolocation API来对该属性进行访问</a:t>
            </a:r>
            <a:endParaRPr lang="zh-CN" altLang="en-US" sz="2200">
              <a:sym typeface="+mn-ea"/>
            </a:endParaRPr>
          </a:p>
          <a:p>
            <a:pPr marL="0" indent="0" latinLnBrk="0">
              <a:lnSpc>
                <a:spcPct val="150000"/>
              </a:lnSpc>
              <a:buNone/>
            </a:pPr>
            <a:r>
              <a:rPr lang="zh-CN" altLang="en-US" sz="2200">
                <a:sym typeface="+mn-ea"/>
              </a:rPr>
              <a:t>window.navigator对象的geolocation属性下面有三个方法：</a:t>
            </a:r>
            <a:endParaRPr lang="zh-CN" altLang="en-US" sz="2200">
              <a:sym typeface="+mn-ea"/>
            </a:endParaRPr>
          </a:p>
          <a:p>
            <a:pPr marL="0" indent="0" latinLnBrk="0">
              <a:lnSpc>
                <a:spcPct val="150000"/>
              </a:lnSpc>
              <a:buNone/>
            </a:pPr>
            <a:r>
              <a:rPr lang="zh-CN" altLang="en-US" sz="2200"/>
              <a:t>（</a:t>
            </a:r>
            <a:r>
              <a:rPr lang="en-US" altLang="zh-CN" sz="2200"/>
              <a:t>1</a:t>
            </a:r>
            <a:r>
              <a:rPr lang="zh-CN" altLang="en-US" sz="2200"/>
              <a:t>）获取当前地理信息</a:t>
            </a:r>
            <a:endParaRPr lang="zh-CN" altLang="en-US" sz="2200"/>
          </a:p>
          <a:p>
            <a:pPr marL="0" indent="0" latinLnBrk="0">
              <a:lnSpc>
                <a:spcPct val="150000"/>
              </a:lnSpc>
              <a:buNone/>
            </a:pPr>
            <a:r>
              <a:rPr lang="en-US" altLang="zh-CN" sz="2200">
                <a:solidFill>
                  <a:srgbClr val="C00000"/>
                </a:solidFill>
                <a:sym typeface="+mn-ea"/>
              </a:rPr>
              <a:t>  navigator.geolocation.getCurrentPosition(success,error,option);</a:t>
            </a:r>
            <a:endParaRPr lang="en-US" altLang="zh-CN" sz="2200">
              <a:solidFill>
                <a:srgbClr val="C00000"/>
              </a:solidFill>
              <a:sym typeface="+mn-ea"/>
            </a:endParaRPr>
          </a:p>
          <a:p>
            <a:pPr marL="0" indent="0" latinLnBrk="0">
              <a:lnSpc>
                <a:spcPct val="150000"/>
              </a:lnSpc>
              <a:buNone/>
            </a:pPr>
            <a:r>
              <a:rPr lang="zh-CN" altLang="en-US" sz="2200"/>
              <a:t>参数说明</a:t>
            </a:r>
            <a:r>
              <a:rPr lang="en-US" altLang="zh-CN" sz="2200"/>
              <a:t>:</a:t>
            </a:r>
            <a:endParaRPr lang="en-US" altLang="zh-CN" sz="2200"/>
          </a:p>
          <a:p>
            <a:pPr marL="0" indent="0" latinLnBrk="0">
              <a:lnSpc>
                <a:spcPct val="150000"/>
              </a:lnSpc>
              <a:buNone/>
            </a:pPr>
            <a:r>
              <a:rPr lang="en-US" altLang="zh-CN" sz="2200"/>
              <a:t>         </a:t>
            </a:r>
            <a:r>
              <a:rPr lang="zh-CN" altLang="en-US" sz="2200">
                <a:sym typeface="+mn-ea"/>
              </a:rPr>
              <a:t>success：成功得到位置信息时的回调函数，使用Position对象作为唯一的参数</a:t>
            </a:r>
            <a:endParaRPr lang="zh-CN" altLang="en-US" sz="2200">
              <a:solidFill>
                <a:schemeClr val="tx1"/>
              </a:solidFill>
              <a:sym typeface="+mn-ea"/>
            </a:endParaRPr>
          </a:p>
          <a:p>
            <a:pPr marL="0" indent="0" latinLnBrk="0">
              <a:lnSpc>
                <a:spcPct val="150000"/>
              </a:lnSpc>
              <a:buNone/>
            </a:pPr>
            <a:r>
              <a:rPr lang="en-US" altLang="zh-CN" sz="2200"/>
              <a:t>          </a:t>
            </a:r>
            <a:r>
              <a:rPr lang="zh-CN" altLang="en-US" sz="2200">
                <a:sym typeface="+mn-ea"/>
              </a:rPr>
              <a:t>error：获取位置信息失败时的回调函数，使用PositionError对象作为唯一的参数（可选项）</a:t>
            </a:r>
            <a:endParaRPr lang="zh-CN" altLang="en-US" sz="2200">
              <a:solidFill>
                <a:schemeClr val="tx1"/>
              </a:solidFill>
              <a:sym typeface="+mn-ea"/>
            </a:endParaRPr>
          </a:p>
          <a:p>
            <a:pPr marL="0" indent="0" latinLnBrk="0">
              <a:lnSpc>
                <a:spcPct val="150000"/>
              </a:lnSpc>
              <a:buNone/>
            </a:pPr>
            <a:endParaRPr lang="en-US" altLang="zh-CN"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内容占位符 2"/>
          <p:cNvSpPr>
            <a:spLocks noGrp="1"/>
          </p:cNvSpPr>
          <p:nvPr>
            <p:ph idx="1"/>
          </p:nvPr>
        </p:nvSpPr>
        <p:spPr>
          <a:xfrm>
            <a:off x="506095" y="772160"/>
            <a:ext cx="8302625" cy="4488180"/>
          </a:xfrm>
        </p:spPr>
        <p:txBody>
          <a:bodyPr anchor="t"/>
          <a:lstStyle/>
          <a:p>
            <a:pPr marL="0" indent="0" latinLnBrk="0">
              <a:lnSpc>
                <a:spcPct val="150000"/>
              </a:lnSpc>
              <a:buNone/>
            </a:pPr>
            <a:r>
              <a:rPr lang="zh-CN" altLang="en-US" sz="2200">
                <a:solidFill>
                  <a:schemeClr val="tx1"/>
                </a:solidFill>
                <a:sym typeface="+mn-ea"/>
              </a:rPr>
              <a:t>options：一个可选的PositionOptions对象（可选项）</a:t>
            </a:r>
            <a:endParaRPr lang="zh-CN" altLang="en-US" sz="2200">
              <a:solidFill>
                <a:schemeClr val="tx1"/>
              </a:solidFill>
              <a:sym typeface="+mn-ea"/>
            </a:endParaRPr>
          </a:p>
          <a:p>
            <a:pPr marL="0" indent="0" latinLnBrk="0">
              <a:lnSpc>
                <a:spcPct val="150000"/>
              </a:lnSpc>
              <a:buNone/>
            </a:pPr>
            <a:r>
              <a:rPr lang="zh-CN" altLang="en-US" sz="2200">
                <a:solidFill>
                  <a:srgbClr val="C00000"/>
                </a:solidFill>
                <a:sym typeface="+mn-ea"/>
              </a:rPr>
              <a:t>注意：</a:t>
            </a:r>
            <a:endParaRPr lang="zh-CN" altLang="en-US" sz="2200">
              <a:solidFill>
                <a:srgbClr val="C00000"/>
              </a:solidFill>
              <a:sym typeface="+mn-ea"/>
            </a:endParaRPr>
          </a:p>
          <a:p>
            <a:pPr marL="0" indent="0" latinLnBrk="0">
              <a:lnSpc>
                <a:spcPct val="150000"/>
              </a:lnSpc>
              <a:buNone/>
            </a:pPr>
            <a:r>
              <a:rPr lang="zh-CN" altLang="en-US" sz="2200">
                <a:solidFill>
                  <a:srgbClr val="C00000"/>
                </a:solidFill>
                <a:sym typeface="+mn-ea"/>
              </a:rPr>
              <a:t>      （</a:t>
            </a:r>
            <a:r>
              <a:rPr lang="en-US" altLang="zh-CN" sz="2200">
                <a:solidFill>
                  <a:srgbClr val="C00000"/>
                </a:solidFill>
                <a:sym typeface="+mn-ea"/>
              </a:rPr>
              <a:t>1</a:t>
            </a:r>
            <a:r>
              <a:rPr lang="zh-CN" altLang="en-US" sz="2200">
                <a:solidFill>
                  <a:srgbClr val="C00000"/>
                </a:solidFill>
                <a:sym typeface="+mn-ea"/>
              </a:rPr>
              <a:t>）方法名字可自定义，语义化即可</a:t>
            </a:r>
            <a:endParaRPr lang="zh-CN" altLang="en-US" sz="2200">
              <a:solidFill>
                <a:srgbClr val="C00000"/>
              </a:solidFill>
              <a:sym typeface="+mn-ea"/>
            </a:endParaRPr>
          </a:p>
          <a:p>
            <a:pPr marL="0" indent="0" latinLnBrk="0">
              <a:lnSpc>
                <a:spcPct val="150000"/>
              </a:lnSpc>
              <a:buNone/>
            </a:pPr>
            <a:r>
              <a:rPr lang="zh-CN" altLang="en-US" sz="2200">
                <a:solidFill>
                  <a:srgbClr val="C00000"/>
                </a:solidFill>
                <a:sym typeface="+mn-ea"/>
              </a:rPr>
              <a:t>      （</a:t>
            </a:r>
            <a:r>
              <a:rPr lang="en-US" altLang="zh-CN" sz="2200">
                <a:solidFill>
                  <a:srgbClr val="C00000"/>
                </a:solidFill>
                <a:sym typeface="+mn-ea"/>
              </a:rPr>
              <a:t>2</a:t>
            </a:r>
            <a:r>
              <a:rPr lang="zh-CN" altLang="en-US" sz="2200">
                <a:solidFill>
                  <a:srgbClr val="C00000"/>
                </a:solidFill>
                <a:sym typeface="+mn-ea"/>
              </a:rPr>
              <a:t>）使用它需要得到用户的授权，浏览器会跳出一个对话框，询问用户是否许可当前页面获取他的地理位置。如果同意授权，就会调用success；如果用户拒绝授权，则会抛出一个错误，调用error</a:t>
            </a:r>
            <a:endParaRPr lang="zh-CN" altLang="en-US" sz="2200">
              <a:solidFill>
                <a:srgbClr val="C00000"/>
              </a:solidFill>
            </a:endParaRPr>
          </a:p>
          <a:p>
            <a:pPr marL="0" indent="0" latinLnBrk="0">
              <a:lnSpc>
                <a:spcPct val="150000"/>
              </a:lnSpc>
              <a:buNone/>
            </a:pPr>
            <a:endParaRPr lang="zh-CN" altLang="en-US" sz="2200">
              <a:solidFill>
                <a:srgbClr val="C00000"/>
              </a:solidFill>
            </a:endParaRPr>
          </a:p>
          <a:p>
            <a:pPr marL="0" indent="0" latinLnBrk="0">
              <a:lnSpc>
                <a:spcPct val="150000"/>
              </a:lnSpc>
              <a:buNone/>
            </a:pPr>
            <a:endParaRPr lang="zh-CN" altLang="en-US" sz="2200">
              <a:sym typeface="+mn-ea"/>
            </a:endParaRPr>
          </a:p>
          <a:p>
            <a:pPr marL="0" indent="0" latinLnBrk="0">
              <a:lnSpc>
                <a:spcPct val="150000"/>
              </a:lnSpc>
              <a:buNone/>
            </a:pP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内容占位符 2"/>
          <p:cNvSpPr>
            <a:spLocks noGrp="1"/>
          </p:cNvSpPr>
          <p:nvPr>
            <p:ph idx="1"/>
          </p:nvPr>
        </p:nvSpPr>
        <p:spPr>
          <a:xfrm>
            <a:off x="526415" y="871855"/>
            <a:ext cx="8090535" cy="5363210"/>
          </a:xfrm>
        </p:spPr>
        <p:txBody>
          <a:bodyPr anchor="t"/>
          <a:lstStyle/>
          <a:p>
            <a:pPr marL="0" indent="0" latinLnBrk="0">
              <a:lnSpc>
                <a:spcPct val="150000"/>
              </a:lnSpc>
              <a:buNone/>
            </a:pPr>
            <a:r>
              <a:rPr lang="zh-CN" altLang="en-US" sz="2200">
                <a:solidFill>
                  <a:schemeClr val="tx1"/>
                </a:solidFill>
                <a:sym typeface="+mn-ea"/>
              </a:rPr>
              <a:t>①getCurrentPosition()方法的第一个参数为获取当前地理位置信息成功时（即为授权成功）所执行的回调函数，该参数的使用方法如下所示：</a:t>
            </a:r>
            <a:endParaRPr lang="zh-CN" altLang="en-US" sz="2200">
              <a:solidFill>
                <a:schemeClr val="tx1"/>
              </a:solidFill>
              <a:sym typeface="+mn-ea"/>
            </a:endParaRPr>
          </a:p>
          <a:p>
            <a:pPr marL="0" indent="0" latinLnBrk="0">
              <a:lnSpc>
                <a:spcPct val="150000"/>
              </a:lnSpc>
              <a:buNone/>
            </a:pPr>
            <a:r>
              <a:rPr lang="zh-CN" altLang="en-US" sz="2200">
                <a:sym typeface="+mn-ea"/>
              </a:rPr>
              <a:t>function success(position){</a:t>
            </a:r>
            <a:endParaRPr lang="zh-CN" altLang="en-US" sz="2200">
              <a:sym typeface="+mn-ea"/>
            </a:endParaRPr>
          </a:p>
          <a:p>
            <a:pPr marL="0" indent="0" latinLnBrk="0">
              <a:lnSpc>
                <a:spcPct val="150000"/>
              </a:lnSpc>
              <a:buNone/>
            </a:pPr>
            <a:r>
              <a:rPr lang="zh-CN" altLang="en-US" sz="2200">
                <a:sym typeface="+mn-ea"/>
              </a:rPr>
              <a:t>  //成功</a:t>
            </a:r>
            <a:endParaRPr lang="zh-CN" altLang="en-US" sz="2200">
              <a:sym typeface="+mn-ea"/>
            </a:endParaRPr>
          </a:p>
          <a:p>
            <a:pPr marL="0" indent="0" latinLnBrk="0">
              <a:lnSpc>
                <a:spcPct val="150000"/>
              </a:lnSpc>
              <a:buNone/>
            </a:pPr>
            <a:r>
              <a:rPr lang="zh-CN" altLang="en-US" sz="2200">
                <a:sym typeface="+mn-ea"/>
              </a:rPr>
              <a:t>}</a:t>
            </a:r>
            <a:endParaRPr lang="zh-CN" altLang="en-US" sz="2200">
              <a:sym typeface="+mn-ea"/>
            </a:endParaRPr>
          </a:p>
          <a:p>
            <a:pPr marL="0" indent="0" latinLnBrk="0">
              <a:lnSpc>
                <a:spcPct val="150000"/>
              </a:lnSpc>
              <a:buNone/>
            </a:pPr>
            <a:r>
              <a:rPr lang="zh-CN" altLang="en-US" sz="2200">
                <a:solidFill>
                  <a:srgbClr val="C00000"/>
                </a:solidFill>
                <a:sym typeface="+mn-ea"/>
              </a:rPr>
              <a:t>position参数是一个Position对象</a:t>
            </a:r>
            <a:r>
              <a:rPr lang="zh-CN" altLang="en-US" sz="2200">
                <a:sym typeface="+mn-ea"/>
              </a:rPr>
              <a:t>。其有两个属性：</a:t>
            </a:r>
            <a:r>
              <a:rPr lang="zh-CN" altLang="en-US" sz="2200">
                <a:solidFill>
                  <a:srgbClr val="C00000"/>
                </a:solidFill>
                <a:sym typeface="+mn-ea"/>
              </a:rPr>
              <a:t>timestamp和coords</a:t>
            </a:r>
            <a:r>
              <a:rPr lang="zh-CN" altLang="en-US" sz="2200">
                <a:sym typeface="+mn-ea"/>
              </a:rPr>
              <a:t>。</a:t>
            </a:r>
            <a:endParaRPr lang="zh-CN" altLang="en-US" sz="2200">
              <a:sym typeface="+mn-ea"/>
            </a:endParaRPr>
          </a:p>
          <a:p>
            <a:pPr marL="0" indent="0" latinLnBrk="0">
              <a:lnSpc>
                <a:spcPct val="150000"/>
              </a:lnSpc>
              <a:buNone/>
            </a:pPr>
            <a:r>
              <a:rPr lang="zh-CN" altLang="en-US" sz="2200">
                <a:sym typeface="+mn-ea"/>
              </a:rPr>
              <a:t>timestamp属性是一个时间戳，返回获得位置信息的具体时间。</a:t>
            </a:r>
            <a:endParaRPr lang="zh-CN" altLang="en-US" sz="2200">
              <a:solidFill>
                <a:srgbClr val="C00000"/>
              </a:solidFill>
              <a:sym typeface="+mn-ea"/>
            </a:endParaRPr>
          </a:p>
          <a:p>
            <a:pPr marL="0" lvl="4" indent="0" latinLnBrk="0">
              <a:lnSpc>
                <a:spcPct val="150000"/>
              </a:lnSpc>
              <a:buNone/>
            </a:pPr>
            <a:r>
              <a:rPr lang="zh-CN" altLang="en-US" sz="2200">
                <a:sym typeface="+mn-ea"/>
              </a:rPr>
              <a:t> 时间戳 : new Date(position.timestamp)</a:t>
            </a:r>
            <a:endParaRPr lang="en-US" altLang="zh-CN" sz="2800" dirty="0" smtClean="0"/>
          </a:p>
          <a:p>
            <a:pPr marL="0" indent="0">
              <a:buNone/>
            </a:pPr>
            <a:endParaRPr lang="zh-CN" altLang="en-US" sz="2800">
              <a:solidFill>
                <a:srgbClr val="C00000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28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28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28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2800">
              <a:solidFill>
                <a:srgbClr val="C0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内容占位符 2"/>
          <p:cNvSpPr>
            <a:spLocks noGrp="1"/>
          </p:cNvSpPr>
          <p:nvPr>
            <p:ph idx="1"/>
          </p:nvPr>
        </p:nvSpPr>
        <p:spPr>
          <a:xfrm>
            <a:off x="532765" y="821055"/>
            <a:ext cx="8077835" cy="5566410"/>
          </a:xfrm>
        </p:spPr>
        <p:txBody>
          <a:bodyPr anchor="t"/>
          <a:lstStyle/>
          <a:p>
            <a:pPr marL="0" indent="0" latinLnBrk="0">
              <a:lnSpc>
                <a:spcPct val="150000"/>
              </a:lnSpc>
              <a:buNone/>
            </a:pPr>
            <a:r>
              <a:rPr lang="zh-CN" altLang="en-US" sz="2200">
                <a:solidFill>
                  <a:schemeClr val="tx1"/>
                </a:solidFill>
                <a:sym typeface="+mn-ea"/>
              </a:rPr>
              <a:t>coords属性指向一个对象，包含了用户的位置信息，主要是以下几个值：</a:t>
            </a:r>
            <a:endParaRPr lang="zh-CN" altLang="en-US" sz="2200">
              <a:solidFill>
                <a:schemeClr val="tx1"/>
              </a:solidFill>
              <a:sym typeface="+mn-ea"/>
            </a:endParaRPr>
          </a:p>
          <a:p>
            <a:pPr marL="0" indent="0" latinLnBrk="0">
              <a:lnSpc>
                <a:spcPct val="150000"/>
              </a:lnSpc>
              <a:buNone/>
            </a:pPr>
            <a:r>
              <a:rPr lang="zh-CN" altLang="en-US" sz="2200">
                <a:solidFill>
                  <a:schemeClr val="tx1"/>
                </a:solidFill>
                <a:sym typeface="+mn-ea"/>
              </a:rPr>
              <a:t>coords.latitude：当前地理位置的纬度</a:t>
            </a:r>
            <a:endParaRPr lang="zh-CN" altLang="en-US" sz="2200">
              <a:solidFill>
                <a:schemeClr val="tx1"/>
              </a:solidFill>
              <a:sym typeface="+mn-ea"/>
            </a:endParaRPr>
          </a:p>
          <a:p>
            <a:pPr marL="0" indent="0" latinLnBrk="0">
              <a:lnSpc>
                <a:spcPct val="150000"/>
              </a:lnSpc>
              <a:buNone/>
            </a:pPr>
            <a:r>
              <a:rPr lang="zh-CN" altLang="en-US" sz="2200">
                <a:solidFill>
                  <a:schemeClr val="tx1"/>
                </a:solidFill>
                <a:sym typeface="+mn-ea"/>
              </a:rPr>
              <a:t>coords.longitude：</a:t>
            </a:r>
            <a:r>
              <a:rPr lang="zh-CN" altLang="en-US" sz="2200">
                <a:sym typeface="+mn-ea"/>
              </a:rPr>
              <a:t>前地理位置的</a:t>
            </a:r>
            <a:r>
              <a:rPr lang="zh-CN" altLang="en-US" sz="2200">
                <a:solidFill>
                  <a:schemeClr val="tx1"/>
                </a:solidFill>
                <a:sym typeface="+mn-ea"/>
              </a:rPr>
              <a:t>经度</a:t>
            </a:r>
            <a:endParaRPr lang="zh-CN" altLang="en-US" sz="2200">
              <a:solidFill>
                <a:schemeClr val="tx1"/>
              </a:solidFill>
              <a:sym typeface="+mn-ea"/>
            </a:endParaRPr>
          </a:p>
          <a:p>
            <a:pPr marL="0" indent="0" latinLnBrk="0">
              <a:lnSpc>
                <a:spcPct val="150000"/>
              </a:lnSpc>
              <a:buNone/>
            </a:pPr>
            <a:r>
              <a:rPr lang="zh-CN" altLang="en-US" sz="2200">
                <a:solidFill>
                  <a:schemeClr val="tx1"/>
                </a:solidFill>
                <a:sym typeface="+mn-ea"/>
              </a:rPr>
              <a:t>coords.accuracy：当前地理位置的精度（准确度）</a:t>
            </a:r>
            <a:endParaRPr lang="zh-CN" altLang="en-US" sz="2200">
              <a:solidFill>
                <a:schemeClr val="tx1"/>
              </a:solidFill>
              <a:sym typeface="+mn-ea"/>
            </a:endParaRPr>
          </a:p>
          <a:p>
            <a:pPr marL="0" indent="0" latinLnBrk="0">
              <a:lnSpc>
                <a:spcPct val="150000"/>
              </a:lnSpc>
              <a:buNone/>
            </a:pPr>
            <a:r>
              <a:rPr lang="zh-CN" altLang="en-US" sz="2200">
                <a:solidFill>
                  <a:schemeClr val="tx1"/>
                </a:solidFill>
                <a:sym typeface="+mn-ea"/>
              </a:rPr>
              <a:t>coords.altitude：</a:t>
            </a:r>
            <a:r>
              <a:rPr lang="zh-CN" altLang="en-US" sz="2200">
                <a:sym typeface="+mn-ea"/>
              </a:rPr>
              <a:t>前地理位置的</a:t>
            </a:r>
            <a:r>
              <a:rPr lang="zh-CN" altLang="en-US" sz="2200">
                <a:solidFill>
                  <a:schemeClr val="tx1"/>
                </a:solidFill>
                <a:sym typeface="+mn-ea"/>
              </a:rPr>
              <a:t>海拔（不能获取时为</a:t>
            </a:r>
            <a:r>
              <a:rPr lang="en-US" altLang="zh-CN" sz="2200">
                <a:solidFill>
                  <a:schemeClr val="tx1"/>
                </a:solidFill>
                <a:sym typeface="+mn-ea"/>
              </a:rPr>
              <a:t>null</a:t>
            </a:r>
            <a:r>
              <a:rPr lang="zh-CN" altLang="en-US" sz="2200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200">
              <a:solidFill>
                <a:schemeClr val="tx1"/>
              </a:solidFill>
              <a:sym typeface="+mn-ea"/>
            </a:endParaRPr>
          </a:p>
          <a:p>
            <a:pPr marL="0" indent="0" latinLnBrk="0">
              <a:lnSpc>
                <a:spcPct val="150000"/>
              </a:lnSpc>
              <a:buNone/>
            </a:pPr>
            <a:r>
              <a:rPr lang="zh-CN" altLang="en-US" sz="2200">
                <a:solidFill>
                  <a:schemeClr val="tx1"/>
                </a:solidFill>
                <a:sym typeface="+mn-ea"/>
              </a:rPr>
              <a:t>coords.altitudeAccuracy：获得海拔高度的精度（单位：米）</a:t>
            </a:r>
            <a:endParaRPr lang="zh-CN" altLang="en-US" sz="2200">
              <a:solidFill>
                <a:schemeClr val="tx1"/>
              </a:solidFill>
              <a:sym typeface="+mn-ea"/>
            </a:endParaRPr>
          </a:p>
          <a:p>
            <a:pPr marL="0" indent="0" latinLnBrk="0">
              <a:lnSpc>
                <a:spcPct val="150000"/>
              </a:lnSpc>
              <a:buNone/>
            </a:pPr>
            <a:r>
              <a:rPr lang="zh-CN" altLang="en-US" sz="2200">
                <a:solidFill>
                  <a:schemeClr val="tx1"/>
                </a:solidFill>
                <a:sym typeface="+mn-ea"/>
              </a:rPr>
              <a:t>coords.heading：设备前进的方向，用朝正北面的顺时针旋转角度来表示，以360度表示的方向</a:t>
            </a:r>
            <a:r>
              <a:rPr lang="zh-CN" altLang="en-US" sz="2200">
                <a:sym typeface="+mn-ea"/>
              </a:rPr>
              <a:t>（不能获取时为</a:t>
            </a:r>
            <a:r>
              <a:rPr lang="en-US" altLang="zh-CN" sz="2200">
                <a:sym typeface="+mn-ea"/>
              </a:rPr>
              <a:t>null</a:t>
            </a:r>
            <a:r>
              <a:rPr lang="zh-CN" altLang="en-US" sz="2200">
                <a:sym typeface="+mn-ea"/>
              </a:rPr>
              <a:t>）</a:t>
            </a:r>
            <a:endParaRPr lang="zh-CN" altLang="en-US" sz="2200">
              <a:solidFill>
                <a:schemeClr val="tx1"/>
              </a:solidFill>
              <a:sym typeface="+mn-ea"/>
            </a:endParaRPr>
          </a:p>
          <a:p>
            <a:pPr marL="0" indent="0" latinLnBrk="0">
              <a:lnSpc>
                <a:spcPct val="150000"/>
              </a:lnSpc>
              <a:buNone/>
            </a:pPr>
            <a:r>
              <a:rPr lang="zh-CN" altLang="en-US" sz="2200">
                <a:solidFill>
                  <a:schemeClr val="tx1"/>
                </a:solidFill>
                <a:sym typeface="+mn-ea"/>
              </a:rPr>
              <a:t>coords.speed：设备的前进速度，（单位：米</a:t>
            </a:r>
            <a:r>
              <a:rPr lang="en-US" altLang="zh-CN" sz="2200">
                <a:solidFill>
                  <a:schemeClr val="tx1"/>
                </a:solidFill>
                <a:sym typeface="+mn-ea"/>
              </a:rPr>
              <a:t>/</a:t>
            </a:r>
            <a:r>
              <a:rPr lang="zh-CN" altLang="en-US" sz="2200">
                <a:solidFill>
                  <a:schemeClr val="tx1"/>
                </a:solidFill>
                <a:sym typeface="+mn-ea"/>
              </a:rPr>
              <a:t>秒，</a:t>
            </a:r>
            <a:r>
              <a:rPr lang="zh-CN" altLang="en-US" sz="2200">
                <a:sym typeface="+mn-ea"/>
              </a:rPr>
              <a:t>不能获取时为</a:t>
            </a:r>
            <a:r>
              <a:rPr lang="en-US" altLang="zh-CN" sz="2200">
                <a:sym typeface="+mn-ea"/>
              </a:rPr>
              <a:t>null</a:t>
            </a:r>
            <a:r>
              <a:rPr lang="zh-CN" altLang="en-US" sz="2200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200">
              <a:solidFill>
                <a:schemeClr val="tx1"/>
              </a:solidFill>
              <a:sym typeface="+mn-ea"/>
            </a:endParaRPr>
          </a:p>
          <a:p>
            <a:pPr marL="0" indent="0" latinLnBrk="0">
              <a:lnSpc>
                <a:spcPct val="150000"/>
              </a:lnSpc>
              <a:buNone/>
            </a:pPr>
            <a:endParaRPr lang="zh-CN" altLang="en-US" sz="2200">
              <a:solidFill>
                <a:srgbClr val="C00000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22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28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28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2800">
              <a:solidFill>
                <a:srgbClr val="C0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内容占位符 2"/>
          <p:cNvSpPr>
            <a:spLocks noGrp="1"/>
          </p:cNvSpPr>
          <p:nvPr>
            <p:ph idx="1"/>
          </p:nvPr>
        </p:nvSpPr>
        <p:spPr>
          <a:xfrm>
            <a:off x="457200" y="607695"/>
            <a:ext cx="8229600" cy="5643245"/>
          </a:xfrm>
        </p:spPr>
        <p:txBody>
          <a:bodyPr anchor="t"/>
          <a:lstStyle/>
          <a:p>
            <a:pPr marL="0" indent="0" latinLnBrk="0">
              <a:lnSpc>
                <a:spcPct val="150000"/>
              </a:lnSpc>
              <a:buNone/>
            </a:pPr>
            <a:r>
              <a:rPr lang="zh-CN" altLang="en-US" sz="2200">
                <a:solidFill>
                  <a:schemeClr val="tx1"/>
                </a:solidFill>
                <a:sym typeface="+mn-ea"/>
              </a:rPr>
              <a:t>②第二个参数</a:t>
            </a:r>
            <a:r>
              <a:rPr lang="en-US" altLang="zh-CN" sz="2200">
                <a:solidFill>
                  <a:schemeClr val="tx1"/>
                </a:solidFill>
                <a:sym typeface="+mn-ea"/>
              </a:rPr>
              <a:t>error:</a:t>
            </a:r>
            <a:r>
              <a:rPr lang="zh-CN" altLang="en-US" sz="2200">
                <a:solidFill>
                  <a:schemeClr val="tx1"/>
                </a:solidFill>
                <a:sym typeface="+mn-ea"/>
              </a:rPr>
              <a:t>获取当前地理位置信息失败时（即为授权失败）所执行的回调函数</a:t>
            </a:r>
            <a:endParaRPr lang="zh-CN" altLang="en-US" sz="2200">
              <a:solidFill>
                <a:schemeClr val="tx1"/>
              </a:solidFill>
              <a:sym typeface="+mn-ea"/>
            </a:endParaRPr>
          </a:p>
          <a:p>
            <a:pPr marL="0" indent="0" latinLnBrk="0">
              <a:lnSpc>
                <a:spcPct val="150000"/>
              </a:lnSpc>
              <a:buNone/>
            </a:pPr>
            <a:r>
              <a:rPr lang="zh-CN" altLang="en-US" sz="2200">
                <a:solidFill>
                  <a:schemeClr val="accent2">
                    <a:lumMod val="50000"/>
                  </a:schemeClr>
                </a:solidFill>
                <a:sym typeface="+mn-ea"/>
              </a:rPr>
              <a:t>function error(PositionError){</a:t>
            </a:r>
            <a:endParaRPr lang="zh-CN" altLang="en-US" sz="2200">
              <a:solidFill>
                <a:schemeClr val="accent2">
                  <a:lumMod val="50000"/>
                </a:schemeClr>
              </a:solidFill>
              <a:sym typeface="+mn-ea"/>
            </a:endParaRPr>
          </a:p>
          <a:p>
            <a:pPr marL="0" indent="0" latinLnBrk="0">
              <a:lnSpc>
                <a:spcPct val="150000"/>
              </a:lnSpc>
              <a:buNone/>
            </a:pPr>
            <a:r>
              <a:rPr lang="zh-CN" altLang="en-US" sz="2200">
                <a:solidFill>
                  <a:schemeClr val="accent2">
                    <a:lumMod val="50000"/>
                  </a:schemeClr>
                </a:solidFill>
                <a:sym typeface="+mn-ea"/>
              </a:rPr>
              <a:t>  //用户拒绝授权</a:t>
            </a:r>
            <a:endParaRPr lang="zh-CN" altLang="en-US" sz="2200">
              <a:solidFill>
                <a:schemeClr val="accent2">
                  <a:lumMod val="50000"/>
                </a:schemeClr>
              </a:solidFill>
              <a:sym typeface="+mn-ea"/>
            </a:endParaRPr>
          </a:p>
          <a:p>
            <a:pPr marL="0" indent="0" latinLnBrk="0">
              <a:lnSpc>
                <a:spcPct val="150000"/>
              </a:lnSpc>
              <a:buNone/>
            </a:pPr>
            <a:r>
              <a:rPr lang="zh-CN" altLang="en-US" sz="2200">
                <a:solidFill>
                  <a:schemeClr val="accent2">
                    <a:lumMod val="50000"/>
                  </a:schemeClr>
                </a:solidFill>
                <a:sym typeface="+mn-ea"/>
              </a:rPr>
              <a:t>}</a:t>
            </a:r>
            <a:endParaRPr lang="zh-CN" altLang="en-US" sz="2200">
              <a:solidFill>
                <a:schemeClr val="accent2">
                  <a:lumMod val="50000"/>
                </a:schemeClr>
              </a:solidFill>
              <a:sym typeface="+mn-ea"/>
            </a:endParaRPr>
          </a:p>
          <a:p>
            <a:pPr marL="0" indent="0" latinLnBrk="0">
              <a:lnSpc>
                <a:spcPct val="150000"/>
              </a:lnSpc>
              <a:buNone/>
            </a:pPr>
            <a:r>
              <a:rPr lang="zh-CN" altLang="en-US" sz="2200">
                <a:solidFill>
                  <a:schemeClr val="tx1"/>
                </a:solidFill>
                <a:sym typeface="+mn-ea"/>
              </a:rPr>
              <a:t>PositionError 接口表示当定位设备位置时发生错误的原因。</a:t>
            </a:r>
            <a:endParaRPr lang="zh-CN" altLang="en-US" sz="2200">
              <a:solidFill>
                <a:schemeClr val="tx1"/>
              </a:solidFill>
              <a:sym typeface="+mn-ea"/>
            </a:endParaRPr>
          </a:p>
          <a:p>
            <a:pPr marL="0" indent="0" latinLnBrk="0">
              <a:lnSpc>
                <a:spcPct val="150000"/>
              </a:lnSpc>
              <a:buNone/>
            </a:pPr>
            <a:r>
              <a:rPr lang="zh-CN" altLang="en-US" sz="2200">
                <a:solidFill>
                  <a:schemeClr val="accent2">
                    <a:lumMod val="50000"/>
                  </a:schemeClr>
                </a:solidFill>
                <a:sym typeface="+mn-ea"/>
              </a:rPr>
              <a:t>PositionError.code 返回无符号的、简短的错误码：</a:t>
            </a:r>
            <a:endParaRPr lang="zh-CN" altLang="en-US" sz="2200">
              <a:solidFill>
                <a:schemeClr val="accent2">
                  <a:lumMod val="50000"/>
                </a:schemeClr>
              </a:solidFill>
              <a:sym typeface="+mn-ea"/>
            </a:endParaRPr>
          </a:p>
          <a:p>
            <a:pPr marL="0" lvl="4" indent="0" latinLnBrk="0">
              <a:lnSpc>
                <a:spcPct val="150000"/>
              </a:lnSpc>
              <a:buNone/>
            </a:pPr>
            <a:r>
              <a:rPr lang="zh-CN" altLang="en-US" sz="2200">
                <a:sym typeface="+mn-ea"/>
              </a:rPr>
              <a:t>   </a:t>
            </a:r>
            <a:endParaRPr lang="zh-CN" altLang="en-US" sz="2200">
              <a:solidFill>
                <a:schemeClr val="tx1"/>
              </a:solidFill>
              <a:sym typeface="+mn-ea"/>
            </a:endParaRPr>
          </a:p>
          <a:p>
            <a:pPr marL="0" indent="0" latinLnBrk="0">
              <a:lnSpc>
                <a:spcPct val="150000"/>
              </a:lnSpc>
              <a:buNone/>
            </a:pPr>
            <a:r>
              <a:rPr lang="zh-CN" altLang="en-US" sz="2200">
                <a:solidFill>
                  <a:schemeClr val="accent2">
                    <a:lumMod val="50000"/>
                  </a:schemeClr>
                </a:solidFill>
                <a:sym typeface="+mn-ea"/>
              </a:rPr>
              <a:t>    </a:t>
            </a:r>
            <a:endParaRPr lang="zh-CN" altLang="en-US" sz="2800">
              <a:solidFill>
                <a:srgbClr val="C0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内容占位符 2"/>
          <p:cNvSpPr>
            <a:spLocks noGrp="1"/>
          </p:cNvSpPr>
          <p:nvPr>
            <p:ph idx="1"/>
          </p:nvPr>
        </p:nvSpPr>
        <p:spPr>
          <a:xfrm>
            <a:off x="457200" y="1252855"/>
            <a:ext cx="8229600" cy="3992880"/>
          </a:xfrm>
        </p:spPr>
        <p:txBody>
          <a:bodyPr anchor="t"/>
          <a:lstStyle/>
          <a:p>
            <a:pPr marL="0" lvl="4" indent="0" latinLnBrk="0">
              <a:lnSpc>
                <a:spcPct val="150000"/>
              </a:lnSpc>
              <a:buNone/>
            </a:pPr>
            <a:r>
              <a:rPr lang="en-US" altLang="zh-CN" sz="2200">
                <a:sym typeface="+mn-ea"/>
              </a:rPr>
              <a:t>code</a:t>
            </a:r>
            <a:r>
              <a:rPr lang="zh-CN" altLang="en-US" sz="2200">
                <a:sym typeface="+mn-ea"/>
              </a:rPr>
              <a:t>为0  :  不包括其他错误编号中的错误</a:t>
            </a:r>
            <a:endParaRPr lang="zh-CN" altLang="en-US" sz="2200">
              <a:solidFill>
                <a:schemeClr val="accent2">
                  <a:lumMod val="50000"/>
                </a:schemeClr>
              </a:solidFill>
              <a:sym typeface="+mn-ea"/>
            </a:endParaRPr>
          </a:p>
          <a:p>
            <a:pPr marL="0" lvl="4" algn="just" latinLnBrk="0">
              <a:lnSpc>
                <a:spcPct val="150000"/>
              </a:lnSpc>
              <a:buNone/>
            </a:pPr>
            <a:r>
              <a:rPr lang="en-US" altLang="zh-CN" sz="2200">
                <a:sym typeface="+mn-ea"/>
              </a:rPr>
              <a:t>code</a:t>
            </a:r>
            <a:r>
              <a:rPr lang="zh-CN" altLang="en-US" sz="2200">
                <a:sym typeface="+mn-ea"/>
              </a:rPr>
              <a:t>为</a:t>
            </a:r>
            <a:r>
              <a:rPr lang="en-US" altLang="zh-CN" sz="2200">
                <a:sym typeface="+mn-ea"/>
              </a:rPr>
              <a:t>1</a:t>
            </a:r>
            <a:r>
              <a:rPr lang="zh-CN" altLang="en-US" sz="2200">
                <a:sym typeface="+mn-ea"/>
              </a:rPr>
              <a:t>： 地理位置信息的获取失败，因为该页面没有获取地理位置信息的权限。（用户拒绝浏览器获取位置信息）</a:t>
            </a:r>
            <a:endParaRPr lang="en-US" altLang="zh-CN" sz="2200">
              <a:solidFill>
                <a:schemeClr val="tx1"/>
              </a:solidFill>
              <a:sym typeface="+mn-ea"/>
            </a:endParaRPr>
          </a:p>
          <a:p>
            <a:pPr marL="0" indent="0" latinLnBrk="0">
              <a:lnSpc>
                <a:spcPct val="150000"/>
              </a:lnSpc>
              <a:buNone/>
            </a:pPr>
            <a:r>
              <a:rPr lang="en-US" altLang="zh-CN" sz="2200">
                <a:solidFill>
                  <a:schemeClr val="tx1"/>
                </a:solidFill>
                <a:sym typeface="+mn-ea"/>
              </a:rPr>
              <a:t>code</a:t>
            </a:r>
            <a:r>
              <a:rPr lang="zh-CN" altLang="en-US" sz="2200">
                <a:solidFill>
                  <a:schemeClr val="tx1"/>
                </a:solidFill>
                <a:sym typeface="+mn-ea"/>
              </a:rPr>
              <a:t>为</a:t>
            </a:r>
            <a:r>
              <a:rPr lang="en-US" altLang="zh-CN" sz="2200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 sz="2200">
                <a:solidFill>
                  <a:schemeClr val="tx1"/>
                </a:solidFill>
                <a:sym typeface="+mn-ea"/>
              </a:rPr>
              <a:t>：地理位置获取失败，因为至少有一个内部位置源返回一个内部错误。（</a:t>
            </a:r>
            <a:r>
              <a:rPr lang="zh-CN" altLang="en-US" sz="2200" dirty="0" smtClean="0">
                <a:sym typeface="+mn-ea"/>
              </a:rPr>
              <a:t>尝试获取用户信息，但失败了</a:t>
            </a:r>
            <a:r>
              <a:rPr lang="zh-CN" altLang="en-US" sz="2200">
                <a:solidFill>
                  <a:schemeClr val="tx1"/>
                </a:solidFill>
                <a:sym typeface="+mn-ea"/>
              </a:rPr>
              <a:t>）</a:t>
            </a:r>
            <a:endParaRPr lang="en-US" altLang="zh-CN" sz="2200">
              <a:solidFill>
                <a:schemeClr val="tx1"/>
              </a:solidFill>
              <a:sym typeface="+mn-ea"/>
            </a:endParaRPr>
          </a:p>
          <a:p>
            <a:pPr marL="0" indent="0" latinLnBrk="0">
              <a:lnSpc>
                <a:spcPct val="150000"/>
              </a:lnSpc>
              <a:buNone/>
            </a:pPr>
            <a:r>
              <a:rPr lang="en-US" altLang="zh-CN" sz="2200">
                <a:sym typeface="+mn-ea"/>
              </a:rPr>
              <a:t>code</a:t>
            </a:r>
            <a:r>
              <a:rPr lang="zh-CN" altLang="en-US" sz="2200">
                <a:sym typeface="+mn-ea"/>
              </a:rPr>
              <a:t>为</a:t>
            </a:r>
            <a:r>
              <a:rPr lang="en-US" altLang="zh-CN" sz="2200">
                <a:sym typeface="+mn-ea"/>
              </a:rPr>
              <a:t>3</a:t>
            </a:r>
            <a:r>
              <a:rPr lang="zh-CN" altLang="en-US" sz="2200">
                <a:sym typeface="+mn-ea"/>
              </a:rPr>
              <a:t>：</a:t>
            </a:r>
            <a:r>
              <a:rPr lang="en-US" altLang="zh-CN" sz="220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sz="2200">
                <a:solidFill>
                  <a:schemeClr val="tx1"/>
                </a:solidFill>
                <a:sym typeface="+mn-ea"/>
              </a:rPr>
              <a:t>获取地理位置超时，通过定义PositionOptions.timeout 来设置获取地理位置的超时时长。</a:t>
            </a:r>
            <a:endParaRPr lang="zh-CN" altLang="en-US" sz="22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28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28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2800">
              <a:solidFill>
                <a:srgbClr val="C0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内容占位符 2"/>
          <p:cNvSpPr>
            <a:spLocks noGrp="1"/>
          </p:cNvSpPr>
          <p:nvPr>
            <p:ph idx="1"/>
          </p:nvPr>
        </p:nvSpPr>
        <p:spPr>
          <a:xfrm>
            <a:off x="457200" y="1163955"/>
            <a:ext cx="8229600" cy="3434080"/>
          </a:xfrm>
        </p:spPr>
        <p:txBody>
          <a:bodyPr anchor="t"/>
          <a:lstStyle/>
          <a:p>
            <a:pPr marL="0" lvl="3" indent="0" latinLnBrk="0">
              <a:lnSpc>
                <a:spcPct val="150000"/>
              </a:lnSpc>
              <a:buNone/>
            </a:pPr>
            <a:r>
              <a:rPr lang="zh-CN" altLang="en-US" sz="2200">
                <a:solidFill>
                  <a:schemeClr val="tx1"/>
                </a:solidFill>
                <a:sym typeface="+mn-ea"/>
              </a:rPr>
              <a:t>③第三个参数options：</a:t>
            </a:r>
            <a:r>
              <a:rPr lang="zh-CN" altLang="en-US" sz="2200" dirty="0" smtClean="0">
                <a:sym typeface="+mn-ea"/>
              </a:rPr>
              <a:t>数据收集 </a:t>
            </a:r>
            <a:r>
              <a:rPr lang="en-US" altLang="zh-CN" sz="2200" dirty="0" smtClean="0">
                <a:sym typeface="+mn-ea"/>
              </a:rPr>
              <a:t>:  </a:t>
            </a:r>
            <a:r>
              <a:rPr lang="en-US" altLang="zh-CN" sz="2200" dirty="0" err="1" smtClean="0">
                <a:sym typeface="+mn-ea"/>
              </a:rPr>
              <a:t>json</a:t>
            </a:r>
            <a:r>
              <a:rPr lang="zh-CN" altLang="en-US" sz="2200" dirty="0" smtClean="0">
                <a:sym typeface="+mn-ea"/>
              </a:rPr>
              <a:t>的形式</a:t>
            </a:r>
            <a:endParaRPr lang="zh-CN" altLang="en-US" sz="2200" dirty="0" smtClean="0"/>
          </a:p>
          <a:p>
            <a:pPr marL="0" indent="0" latinLnBrk="0">
              <a:lnSpc>
                <a:spcPct val="150000"/>
              </a:lnSpc>
              <a:buNone/>
            </a:pPr>
            <a:r>
              <a:rPr lang="zh-CN" altLang="en-US" sz="2200">
                <a:solidFill>
                  <a:schemeClr val="tx1"/>
                </a:solidFill>
                <a:sym typeface="+mn-ea"/>
              </a:rPr>
              <a:t>    它是一些可选属性的列表，这些可选属性如下：</a:t>
            </a:r>
            <a:endParaRPr lang="zh-CN" altLang="en-US" sz="2200">
              <a:solidFill>
                <a:schemeClr val="tx1"/>
              </a:solidFill>
              <a:sym typeface="+mn-ea"/>
            </a:endParaRPr>
          </a:p>
          <a:p>
            <a:pPr marL="0" indent="0" latinLnBrk="0">
              <a:lnSpc>
                <a:spcPct val="150000"/>
              </a:lnSpc>
              <a:buNone/>
            </a:pPr>
            <a:r>
              <a:rPr lang="zh-CN" altLang="en-US" sz="2200">
                <a:solidFill>
                  <a:schemeClr val="tx1"/>
                </a:solidFill>
                <a:sym typeface="+mn-ea"/>
              </a:rPr>
              <a:t>用来设定定位行为：</a:t>
            </a:r>
            <a:endParaRPr lang="zh-CN" altLang="en-US" sz="2200">
              <a:solidFill>
                <a:schemeClr val="tx1"/>
              </a:solidFill>
              <a:sym typeface="+mn-ea"/>
            </a:endParaRPr>
          </a:p>
          <a:p>
            <a:pPr marL="0" indent="0" latinLnBrk="0">
              <a:lnSpc>
                <a:spcPct val="150000"/>
              </a:lnSpc>
              <a:buNone/>
            </a:pPr>
            <a:r>
              <a:rPr lang="zh-CN" altLang="en-US" sz="2200">
                <a:solidFill>
                  <a:srgbClr val="C00000"/>
                </a:solidFill>
                <a:sym typeface="+mn-ea"/>
              </a:rPr>
              <a:t>var option = {   </a:t>
            </a:r>
            <a:endParaRPr lang="zh-CN" altLang="en-US" sz="2200">
              <a:solidFill>
                <a:srgbClr val="C00000"/>
              </a:solidFill>
              <a:sym typeface="+mn-ea"/>
            </a:endParaRPr>
          </a:p>
          <a:p>
            <a:pPr marL="0" indent="0" latinLnBrk="0">
              <a:lnSpc>
                <a:spcPct val="150000"/>
              </a:lnSpc>
              <a:buNone/>
            </a:pPr>
            <a:r>
              <a:rPr lang="zh-CN" altLang="en-US" sz="2200">
                <a:solidFill>
                  <a:srgbClr val="C00000"/>
                </a:solidFill>
                <a:sym typeface="+mn-ea"/>
              </a:rPr>
              <a:t>  enableHighAccuracy : true,   </a:t>
            </a:r>
            <a:endParaRPr lang="zh-CN" altLang="en-US" sz="2200">
              <a:solidFill>
                <a:srgbClr val="C00000"/>
              </a:solidFill>
              <a:sym typeface="+mn-ea"/>
            </a:endParaRPr>
          </a:p>
          <a:p>
            <a:pPr marL="0" indent="0" latinLnBrk="0">
              <a:lnSpc>
                <a:spcPct val="150000"/>
              </a:lnSpc>
              <a:buNone/>
            </a:pPr>
            <a:r>
              <a:rPr lang="zh-CN" altLang="en-US" sz="2200">
                <a:solidFill>
                  <a:srgbClr val="C00000"/>
                </a:solidFill>
                <a:sym typeface="+mn-ea"/>
              </a:rPr>
              <a:t>  timeout : Infinity,   </a:t>
            </a:r>
            <a:endParaRPr lang="zh-CN" altLang="en-US" sz="2200">
              <a:solidFill>
                <a:srgbClr val="C00000"/>
              </a:solidFill>
              <a:sym typeface="+mn-ea"/>
            </a:endParaRPr>
          </a:p>
          <a:p>
            <a:pPr marL="0" indent="0" latinLnBrk="0">
              <a:lnSpc>
                <a:spcPct val="150000"/>
              </a:lnSpc>
              <a:buNone/>
            </a:pPr>
            <a:r>
              <a:rPr lang="zh-CN" altLang="en-US" sz="2200">
                <a:solidFill>
                  <a:srgbClr val="C00000"/>
                </a:solidFill>
                <a:sym typeface="+mn-ea"/>
              </a:rPr>
              <a:t>  maximumAge : 0   </a:t>
            </a:r>
            <a:endParaRPr lang="zh-CN" altLang="en-US" sz="2200">
              <a:solidFill>
                <a:srgbClr val="C00000"/>
              </a:solidFill>
              <a:sym typeface="+mn-ea"/>
            </a:endParaRPr>
          </a:p>
          <a:p>
            <a:pPr marL="0" indent="0" latinLnBrk="0">
              <a:lnSpc>
                <a:spcPct val="150000"/>
              </a:lnSpc>
              <a:buNone/>
            </a:pPr>
            <a:r>
              <a:rPr lang="zh-CN" altLang="en-US" sz="2200">
                <a:solidFill>
                  <a:srgbClr val="C00000"/>
                </a:solidFill>
                <a:sym typeface="+mn-ea"/>
              </a:rPr>
              <a:t>};</a:t>
            </a:r>
            <a:endParaRPr lang="zh-CN" altLang="en-US" sz="2200">
              <a:solidFill>
                <a:srgbClr val="C00000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2800">
              <a:solidFill>
                <a:srgbClr val="C00000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28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28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28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2800">
              <a:solidFill>
                <a:srgbClr val="C0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内容占位符 2"/>
          <p:cNvSpPr>
            <a:spLocks noGrp="1"/>
          </p:cNvSpPr>
          <p:nvPr>
            <p:ph idx="1"/>
          </p:nvPr>
        </p:nvSpPr>
        <p:spPr>
          <a:xfrm>
            <a:off x="558800" y="741045"/>
            <a:ext cx="8026400" cy="5375910"/>
          </a:xfrm>
        </p:spPr>
        <p:txBody>
          <a:bodyPr anchor="t"/>
          <a:lstStyle/>
          <a:p>
            <a:pPr marL="0" indent="0" latinLnBrk="0">
              <a:lnSpc>
                <a:spcPct val="150000"/>
              </a:lnSpc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参数说明：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 latinLnBrk="0">
              <a:lnSpc>
                <a:spcPct val="150000"/>
              </a:lnSpc>
              <a:buNone/>
            </a:pPr>
            <a:r>
              <a:rPr lang="zh-CN" altLang="en-US" sz="2200" dirty="0">
                <a:solidFill>
                  <a:srgbClr val="C00000"/>
                </a:solidFill>
                <a:sym typeface="+mn-ea"/>
              </a:rPr>
              <a:t>enableHighAccuracy：</a:t>
            </a:r>
            <a:r>
              <a:rPr lang="zh-CN" altLang="en-US" sz="2200" dirty="0" smtClean="0">
                <a:sym typeface="+mn-ea"/>
              </a:rPr>
              <a:t>更精确的查找，默认</a:t>
            </a:r>
            <a:r>
              <a:rPr lang="en-US" altLang="zh-CN" sz="2200" dirty="0" smtClean="0">
                <a:sym typeface="+mn-ea"/>
              </a:rPr>
              <a:t>false</a:t>
            </a:r>
            <a:endParaRPr lang="en-US" altLang="zh-CN" sz="2200" dirty="0" smtClean="0">
              <a:sym typeface="+mn-ea"/>
            </a:endParaRPr>
          </a:p>
          <a:p>
            <a:pPr marL="0" indent="0" latinLnBrk="0">
              <a:lnSpc>
                <a:spcPct val="150000"/>
              </a:lnSpc>
              <a:buNone/>
            </a:pPr>
            <a:r>
              <a:rPr lang="en-US" altLang="zh-CN" sz="2200" dirty="0" smtClean="0">
                <a:sym typeface="+mn-ea"/>
              </a:rPr>
              <a:t>      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如果设为true，就要求客户端提供更精确的位置信息，这会导致更长的定位时间和更大的耗电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 latinLnBrk="0">
              <a:lnSpc>
                <a:spcPct val="150000"/>
              </a:lnSpc>
              <a:buNone/>
            </a:pPr>
            <a:r>
              <a:rPr lang="zh-CN" altLang="en-US" sz="2200" dirty="0">
                <a:solidFill>
                  <a:srgbClr val="C00000"/>
                </a:solidFill>
                <a:sym typeface="+mn-ea"/>
              </a:rPr>
              <a:t>Timeout：</a:t>
            </a:r>
            <a:r>
              <a:rPr lang="zh-CN" altLang="en-US" sz="2200" dirty="0" smtClean="0">
                <a:sym typeface="+mn-ea"/>
              </a:rPr>
              <a:t>获取位置允许最长时间，默认</a:t>
            </a:r>
            <a:r>
              <a:rPr lang="en-US" altLang="zh-CN" sz="2200" dirty="0" smtClean="0">
                <a:sym typeface="+mn-ea"/>
              </a:rPr>
              <a:t>infinity</a:t>
            </a:r>
            <a:endParaRPr lang="en-US" altLang="zh-CN" sz="2200" dirty="0" smtClean="0">
              <a:sym typeface="+mn-ea"/>
            </a:endParaRPr>
          </a:p>
          <a:p>
            <a:pPr marL="0" indent="0" latinLnBrk="0">
              <a:lnSpc>
                <a:spcPct val="150000"/>
              </a:lnSpc>
              <a:buNone/>
            </a:pPr>
            <a:r>
              <a:rPr lang="en-US" altLang="zh-CN" sz="2200" dirty="0" smtClean="0">
                <a:sym typeface="+mn-ea"/>
              </a:rPr>
              <a:t>       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等待客户端做出回应的最大毫秒数。如果该时间内未获取到地理位置信息，则返回错误。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lvl="4" indent="0" latinLnBrk="0">
              <a:lnSpc>
                <a:spcPct val="150000"/>
              </a:lnSpc>
              <a:buNone/>
            </a:pPr>
            <a:r>
              <a:rPr lang="zh-CN" altLang="en-US" sz="2200" dirty="0">
                <a:solidFill>
                  <a:srgbClr val="C00000"/>
                </a:solidFill>
                <a:sym typeface="+mn-ea"/>
              </a:rPr>
              <a:t>maximumAge：</a:t>
            </a:r>
            <a:r>
              <a:rPr lang="zh-CN" altLang="en-US" sz="2200" dirty="0" smtClean="0">
                <a:sym typeface="+mn-ea"/>
              </a:rPr>
              <a:t>位置可以缓存的最大时间，默认</a:t>
            </a:r>
            <a:r>
              <a:rPr lang="en-US" altLang="zh-CN" sz="2200" dirty="0" smtClean="0">
                <a:sym typeface="+mn-ea"/>
              </a:rPr>
              <a:t>0</a:t>
            </a:r>
            <a:endParaRPr lang="en-US" altLang="zh-CN" sz="2200" dirty="0" smtClean="0"/>
          </a:p>
          <a:p>
            <a:pPr marL="0" indent="0" latinLnBrk="0">
              <a:lnSpc>
                <a:spcPct val="150000"/>
              </a:lnSpc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客户端可以使用缓存数据的最大毫秒数。如果设为0，客户端不读取缓存；如果设为infinity，客户端只读取缓存。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2200" dirty="0">
              <a:solidFill>
                <a:srgbClr val="C00000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2800" dirty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2800" dirty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2800" dirty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2800" dirty="0">
              <a:solidFill>
                <a:srgbClr val="C0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内容占位符 2"/>
          <p:cNvSpPr>
            <a:spLocks noGrp="1"/>
          </p:cNvSpPr>
          <p:nvPr>
            <p:ph idx="1"/>
          </p:nvPr>
        </p:nvSpPr>
        <p:spPr>
          <a:xfrm>
            <a:off x="419100" y="490855"/>
            <a:ext cx="8305800" cy="6150610"/>
          </a:xfrm>
        </p:spPr>
        <p:txBody>
          <a:bodyPr anchor="t"/>
          <a:lstStyle/>
          <a:p>
            <a:pPr marL="0" indent="0" latinLnBrk="0">
              <a:lnSpc>
                <a:spcPct val="150000"/>
              </a:lnSpc>
              <a:buNone/>
            </a:pPr>
            <a:r>
              <a:rPr lang="zh-CN" altLang="en-US" sz="220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200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 sz="2200">
                <a:solidFill>
                  <a:schemeClr val="tx1"/>
                </a:solidFill>
                <a:sym typeface="+mn-ea"/>
              </a:rPr>
              <a:t>）多次定位请求</a:t>
            </a:r>
            <a:r>
              <a:rPr lang="en-US" altLang="zh-CN" sz="2200">
                <a:solidFill>
                  <a:schemeClr val="tx1"/>
                </a:solidFill>
                <a:sym typeface="+mn-ea"/>
              </a:rPr>
              <a:t>--</a:t>
            </a:r>
            <a:r>
              <a:rPr lang="zh-CN" altLang="en-US" sz="2200">
                <a:solidFill>
                  <a:srgbClr val="C00000"/>
                </a:solidFill>
                <a:sym typeface="+mn-ea"/>
              </a:rPr>
              <a:t>watchPosition()</a:t>
            </a:r>
            <a:endParaRPr lang="en-US" altLang="zh-CN" sz="2200">
              <a:solidFill>
                <a:schemeClr val="tx1"/>
              </a:solidFill>
              <a:sym typeface="+mn-ea"/>
            </a:endParaRPr>
          </a:p>
          <a:p>
            <a:pPr marL="0" indent="0" latinLnBrk="0">
              <a:lnSpc>
                <a:spcPct val="150000"/>
              </a:lnSpc>
              <a:buNone/>
            </a:pPr>
            <a:r>
              <a:rPr lang="zh-CN" altLang="en-US" sz="2200">
                <a:solidFill>
                  <a:srgbClr val="C00000"/>
                </a:solidFill>
                <a:sym typeface="+mn-ea"/>
              </a:rPr>
              <a:t>watchPosition()方法来持续获取用户当前地理位置信息，它会定期自动获取，该方法定义如下：</a:t>
            </a:r>
            <a:endParaRPr lang="zh-CN" altLang="en-US" sz="2200">
              <a:solidFill>
                <a:srgbClr val="C00000"/>
              </a:solidFill>
              <a:sym typeface="+mn-ea"/>
            </a:endParaRPr>
          </a:p>
          <a:p>
            <a:pPr marL="0" indent="0" latinLnBrk="0">
              <a:lnSpc>
                <a:spcPct val="150000"/>
              </a:lnSpc>
              <a:buNone/>
            </a:pPr>
            <a:r>
              <a:rPr lang="zh-CN" altLang="en-US" sz="2200">
                <a:solidFill>
                  <a:schemeClr val="tx1"/>
                </a:solidFill>
                <a:sym typeface="+mn-ea"/>
              </a:rPr>
              <a:t>    它与 getCurrentPosition()接受相同的参数，但回调函数会被调用多次。错误回调函数与 getCurrentPosition() 中一样是可选的，也会被多次调用。</a:t>
            </a:r>
            <a:endParaRPr lang="zh-CN" altLang="en-US" sz="2200">
              <a:solidFill>
                <a:schemeClr val="tx1"/>
              </a:solidFill>
              <a:sym typeface="+mn-ea"/>
            </a:endParaRPr>
          </a:p>
          <a:p>
            <a:pPr marL="0" indent="0" latinLnBrk="0">
              <a:lnSpc>
                <a:spcPct val="150000"/>
              </a:lnSpc>
              <a:buNone/>
            </a:pPr>
            <a:r>
              <a:rPr lang="en-US" altLang="zh-CN" sz="2200">
                <a:solidFill>
                  <a:schemeClr val="tx1"/>
                </a:solidFill>
                <a:sym typeface="+mn-ea"/>
              </a:rPr>
              <a:t>var watchID = </a:t>
            </a:r>
            <a:r>
              <a:rPr lang="zh-CN" altLang="en-US" sz="2200">
                <a:solidFill>
                  <a:schemeClr val="tx1"/>
                </a:solidFill>
                <a:sym typeface="+mn-ea"/>
              </a:rPr>
              <a:t>navigator.geolocation.watchPosition(success,error, options);</a:t>
            </a:r>
            <a:endParaRPr lang="zh-CN" altLang="en-US" sz="2200">
              <a:solidFill>
                <a:schemeClr val="tx1"/>
              </a:solidFill>
              <a:sym typeface="+mn-ea"/>
            </a:endParaRPr>
          </a:p>
          <a:p>
            <a:pPr marL="0" indent="0" latinLnBrk="0">
              <a:lnSpc>
                <a:spcPct val="150000"/>
              </a:lnSpc>
              <a:buNone/>
            </a:pPr>
            <a:r>
              <a:rPr lang="zh-CN" altLang="en-US" sz="2200" dirty="0" smtClean="0">
                <a:solidFill>
                  <a:srgbClr val="C00000"/>
                </a:solidFill>
                <a:sym typeface="+mn-ea"/>
              </a:rPr>
              <a:t>注意：</a:t>
            </a:r>
            <a:r>
              <a:rPr lang="zh-CN" altLang="en-US" sz="2200" dirty="0" smtClean="0">
                <a:sym typeface="+mn-ea"/>
              </a:rPr>
              <a:t>移动设备有用，位置改变才会触发，</a:t>
            </a:r>
            <a:r>
              <a:rPr lang="zh-CN" altLang="en-US" sz="2200">
                <a:solidFill>
                  <a:schemeClr val="tx1"/>
                </a:solidFill>
                <a:sym typeface="+mn-ea"/>
              </a:rPr>
              <a:t>一旦用户位置发生变化，就会调用回调函数success。这个回调函数的事件对象，也包含timestamp和coords属性。</a:t>
            </a:r>
            <a:endParaRPr lang="zh-CN" altLang="en-US" sz="2200">
              <a:solidFill>
                <a:schemeClr val="tx1"/>
              </a:solidFill>
              <a:sym typeface="+mn-ea"/>
            </a:endParaRPr>
          </a:p>
          <a:p>
            <a:pPr marL="0" indent="0" latinLnBrk="0">
              <a:lnSpc>
                <a:spcPct val="150000"/>
              </a:lnSpc>
              <a:buNone/>
            </a:pPr>
            <a:r>
              <a:rPr lang="zh-CN" altLang="en-US" sz="2200" dirty="0" smtClean="0">
                <a:sym typeface="+mn-ea"/>
              </a:rPr>
              <a:t> 配置参数：</a:t>
            </a:r>
            <a:r>
              <a:rPr lang="en-US" altLang="zh-CN" sz="2200" dirty="0" smtClean="0">
                <a:sym typeface="+mn-ea"/>
              </a:rPr>
              <a:t>frequency </a:t>
            </a:r>
            <a:r>
              <a:rPr lang="zh-CN" altLang="en-US" sz="2200" dirty="0" smtClean="0">
                <a:sym typeface="+mn-ea"/>
              </a:rPr>
              <a:t>更新的频率</a:t>
            </a:r>
            <a:endParaRPr lang="zh-CN" altLang="en-US" sz="22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22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22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28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2800">
              <a:solidFill>
                <a:srgbClr val="C0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内容占位符 2"/>
          <p:cNvSpPr>
            <a:spLocks noGrp="1"/>
          </p:cNvSpPr>
          <p:nvPr>
            <p:ph idx="1"/>
          </p:nvPr>
        </p:nvSpPr>
        <p:spPr>
          <a:xfrm>
            <a:off x="457200" y="884238"/>
            <a:ext cx="8229600" cy="4271962"/>
          </a:xfrm>
        </p:spPr>
        <p:txBody>
          <a:bodyPr anchor="t"/>
          <a:lstStyle/>
          <a:p>
            <a:pPr marL="0" indent="0" latinLnBrk="0">
              <a:lnSpc>
                <a:spcPct val="150000"/>
              </a:lnSpc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3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）停止获取当前用户的地理位置信息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 latinLnBrk="0">
              <a:lnSpc>
                <a:spcPct val="150000"/>
              </a:lnSpc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  watchPosition() 函数会返回一个 ID，唯一地标记该位置监视器。您可以将这个 ID 传给clearWatch() 函数来停止监视用户位置。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 latinLnBrk="0">
              <a:lnSpc>
                <a:spcPct val="150000"/>
              </a:lnSpc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用法</a:t>
            </a:r>
            <a:r>
              <a:rPr lang="zh-CN" altLang="en-US" sz="2200" dirty="0" smtClean="0">
                <a:solidFill>
                  <a:schemeClr val="tx1"/>
                </a:solidFill>
                <a:sym typeface="+mn-ea"/>
              </a:rPr>
              <a:t>：navigator.geolocation.clearWatch(watchID);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 latinLnBrk="0">
              <a:lnSpc>
                <a:spcPct val="150000"/>
              </a:lnSpc>
              <a:buNone/>
            </a:pPr>
            <a:r>
              <a:rPr lang="zh-CN" altLang="en-US" sz="2200" dirty="0">
                <a:sym typeface="+mn-ea"/>
              </a:rPr>
              <a:t>watchPosition() 与clearWatch()用法类似</a:t>
            </a:r>
            <a:r>
              <a:rPr lang="en-US" altLang="zh-CN" sz="2200" dirty="0" err="1">
                <a:sym typeface="+mn-ea"/>
              </a:rPr>
              <a:t>setInterval</a:t>
            </a:r>
            <a:r>
              <a:rPr lang="en-US" altLang="zh-CN" sz="2200" dirty="0">
                <a:sym typeface="+mn-ea"/>
              </a:rPr>
              <a:t>()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2800" dirty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2800" dirty="0">
              <a:solidFill>
                <a:srgbClr val="C0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/>
        </p:nvSpPr>
        <p:spPr>
          <a:xfrm>
            <a:off x="582930" y="700405"/>
            <a:ext cx="7977505" cy="59112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/>
              <a:t>1.</a:t>
            </a:r>
            <a:r>
              <a:rPr lang="zh-CN" altLang="en-US" sz="2200"/>
              <a:t>定义</a:t>
            </a:r>
            <a:endParaRPr lang="zh-CN" altLang="en-US" sz="2200"/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跳转页面的时候，浏览器就会记住之前的操作而产生历史记录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2.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触发历史管理的方法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）跳转页面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）哈希值改变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3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pushState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方法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3.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历史管理的作用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现在好多网站都是一站式开发，并不会跳转页面，而是通过哈希的改变来显示不同的页面，可以产生历史记录。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事件：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onhashchange:hash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值改变的时候触发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1820" y="883285"/>
            <a:ext cx="8229600" cy="3720465"/>
          </a:xfrm>
        </p:spPr>
        <p:txBody>
          <a:bodyPr/>
          <a:lstStyle/>
          <a:p>
            <a:pPr marL="0" indent="0" algn="l" latinLnBrk="0">
              <a:lnSpc>
                <a:spcPct val="150000"/>
              </a:lnSpc>
              <a:buNone/>
            </a:pPr>
            <a:r>
              <a:rPr lang="zh-CN" altLang="en-US" sz="2400"/>
              <a:t>课后练习：</a:t>
            </a:r>
            <a:endParaRPr lang="zh-CN" altLang="en-US" sz="2400"/>
          </a:p>
          <a:p>
            <a:pPr marL="0" indent="0" algn="l" latinLnBrk="0">
              <a:lnSpc>
                <a:spcPct val="150000"/>
              </a:lnSpc>
              <a:buNone/>
            </a:pPr>
            <a:r>
              <a:rPr lang="zh-CN" altLang="en-US" sz="2400"/>
              <a:t>     掌握百度地图的使用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105025" y="1438275"/>
            <a:ext cx="4933950" cy="398145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/>
        </p:nvSpPr>
        <p:spPr>
          <a:xfrm>
            <a:off x="729615" y="675005"/>
            <a:ext cx="7854950" cy="55073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4.history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）条件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服务器下运行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pushState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data,title,url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）方法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用来保存历史记录对应的值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参数说明：（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3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个参数）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  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data: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要存放进历史记录的数据（要存的值）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  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title: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历史记录改变的时候用来改变网页标题（没什么卵用直接设置为空字符串搞定）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  url: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历史记录发生改变的时候用来改变网址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用法：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history.pushState()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755015" y="645160"/>
            <a:ext cx="7854950" cy="55073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3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popstate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事件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在该事件中用来监听当前历史记录下对应的值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利用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ev.state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获取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</a:t>
            </a:r>
            <a:r>
              <a:rPr lang="en-US" altLang="zh-CN" sz="2200" dirty="0" err="1" smtClean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window.onpopstate</a:t>
            </a:r>
            <a:r>
              <a:rPr lang="en-US" altLang="zh-CN" sz="2200" dirty="0" smtClean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=function(</a:t>
            </a:r>
            <a:r>
              <a:rPr lang="en-US" altLang="zh-CN" sz="2200" dirty="0" err="1" smtClean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ev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){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     console.log(ev.state);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}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/>
        </p:nvSpPr>
        <p:spPr>
          <a:xfrm>
            <a:off x="442595" y="1030605"/>
            <a:ext cx="8258810" cy="52374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>
                <a:solidFill>
                  <a:schemeClr val="tx1"/>
                </a:solidFill>
                <a:sym typeface="黑体" panose="02010609060101010101" charset="-122"/>
              </a:rPr>
              <a:t>课堂练习</a:t>
            </a:r>
            <a:endParaRPr lang="zh-CN" altLang="en-US" sz="2200">
              <a:solidFill>
                <a:schemeClr val="tx1"/>
              </a:solidFill>
              <a:sym typeface="黑体" panose="02010609060101010101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>
                <a:solidFill>
                  <a:schemeClr val="tx1"/>
                </a:solidFill>
                <a:sym typeface="黑体" panose="02010609060101010101" charset="-122"/>
              </a:rPr>
              <a:t>   通过点击按钮随机获取一组数，并且可以通过历史管理查看到之前获取到的数（比如</a:t>
            </a:r>
            <a:r>
              <a:rPr lang="en-US" altLang="zh-CN" sz="2200">
                <a:solidFill>
                  <a:schemeClr val="tx1"/>
                </a:solidFill>
                <a:sym typeface="黑体" panose="02010609060101010101" charset="-122"/>
              </a:rPr>
              <a:t>50</a:t>
            </a:r>
            <a:r>
              <a:rPr lang="zh-CN" altLang="en-US" sz="2200">
                <a:solidFill>
                  <a:schemeClr val="tx1"/>
                </a:solidFill>
                <a:sym typeface="黑体" panose="02010609060101010101" charset="-122"/>
              </a:rPr>
              <a:t>个数里面获取</a:t>
            </a:r>
            <a:r>
              <a:rPr lang="en-US" altLang="zh-CN" sz="2200">
                <a:solidFill>
                  <a:schemeClr val="tx1"/>
                </a:solidFill>
                <a:sym typeface="黑体" panose="02010609060101010101" charset="-122"/>
              </a:rPr>
              <a:t>8</a:t>
            </a:r>
            <a:r>
              <a:rPr lang="zh-CN" altLang="en-US" sz="2200">
                <a:solidFill>
                  <a:schemeClr val="tx1"/>
                </a:solidFill>
                <a:sym typeface="黑体" panose="02010609060101010101" charset="-122"/>
              </a:rPr>
              <a:t>个）</a:t>
            </a:r>
            <a:endParaRPr lang="zh-CN" altLang="en-US" sz="2200">
              <a:solidFill>
                <a:schemeClr val="tx1"/>
              </a:solidFill>
              <a:sym typeface="黑体" panose="02010609060101010101" charset="-122"/>
            </a:endParaRP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>
              <a:sym typeface="黑体" panose="02010609060101010101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/>
        </p:nvSpPr>
        <p:spPr>
          <a:xfrm>
            <a:off x="448310" y="3080385"/>
            <a:ext cx="8247380" cy="9899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04900" y="2779395"/>
            <a:ext cx="69342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/>
              <a:t>拖放操作</a:t>
            </a:r>
            <a:endParaRPr lang="zh-CN" altLang="en-US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/>
        </p:nvSpPr>
        <p:spPr>
          <a:xfrm>
            <a:off x="509905" y="803275"/>
            <a:ext cx="8124825" cy="56165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1.</a:t>
            </a:r>
            <a:r>
              <a:rPr lang="zh-CN" altLang="en-US" sz="2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拖放</a:t>
            </a:r>
            <a:endParaRPr lang="zh-CN" altLang="en-US" sz="2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lvl="2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</a:t>
            </a:r>
            <a:r>
              <a:rPr lang="en-US" altLang="zh-CN" sz="2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draggable</a:t>
            </a:r>
            <a:r>
              <a:rPr lang="zh-CN" altLang="en-US" sz="2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：在需要拖放的元素上将该属性设置为</a:t>
            </a:r>
            <a:r>
              <a:rPr lang="en-US" altLang="zh-CN" sz="2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true</a:t>
            </a:r>
            <a:r>
              <a:rPr lang="zh-CN" altLang="en-US" sz="2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，这个元素就可以进行拖放了。</a:t>
            </a:r>
            <a:endParaRPr lang="zh-CN" altLang="en-US" sz="2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lvl="2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2.</a:t>
            </a:r>
            <a:r>
              <a:rPr lang="zh-CN" altLang="en-US" sz="2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相关元素</a:t>
            </a:r>
            <a:endParaRPr lang="zh-CN" altLang="en-US" sz="2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lvl="2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）拖拽元素</a:t>
            </a:r>
            <a:endParaRPr lang="zh-CN" altLang="en-US" sz="2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lvl="2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相关事件：</a:t>
            </a:r>
            <a:endParaRPr lang="zh-CN" altLang="en-US" sz="2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lvl="2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①</a:t>
            </a:r>
            <a:r>
              <a:rPr lang="en-US" altLang="zh-CN" sz="2200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dragstart</a:t>
            </a:r>
            <a:r>
              <a:rPr lang="en-US" altLang="zh-CN" sz="2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:</a:t>
            </a:r>
            <a:r>
              <a:rPr lang="zh-CN" altLang="en-US" sz="2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拖拽前出发</a:t>
            </a:r>
            <a:endParaRPr lang="zh-CN" altLang="en-US" sz="2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lvl="2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②</a:t>
            </a:r>
            <a:r>
              <a:rPr lang="en-US" altLang="zh-CN" sz="2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drag:</a:t>
            </a:r>
            <a:r>
              <a:rPr lang="zh-CN" altLang="en-US" sz="2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拖拽前和拖拽</a:t>
            </a:r>
            <a:r>
              <a:rPr lang="zh-CN" altLang="en-US" sz="2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结束</a:t>
            </a:r>
            <a:r>
              <a:rPr lang="zh-CN" altLang="en-US" sz="2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之间连续触发</a:t>
            </a:r>
            <a:endParaRPr lang="zh-CN" altLang="en-US" sz="2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lvl="2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③</a:t>
            </a:r>
            <a:r>
              <a:rPr lang="en-US" altLang="zh-CN" sz="2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dragend:</a:t>
            </a:r>
            <a:r>
              <a:rPr lang="zh-CN" altLang="en-US" sz="2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拖拽结束触发</a:t>
            </a:r>
            <a:endParaRPr lang="zh-CN" altLang="en-US" sz="2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lvl="2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/>
        </p:nvSpPr>
        <p:spPr>
          <a:xfrm>
            <a:off x="509905" y="803275"/>
            <a:ext cx="8124825" cy="56165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）目标元素</a:t>
            </a:r>
            <a:endParaRPr lang="zh-CN" altLang="en-US" sz="2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lvl="2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相关事件</a:t>
            </a:r>
            <a:endParaRPr lang="zh-CN" altLang="en-US" sz="2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lvl="2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①</a:t>
            </a:r>
            <a:r>
              <a:rPr lang="en-US" altLang="zh-CN" sz="2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dragenter:</a:t>
            </a:r>
            <a:r>
              <a:rPr lang="zh-CN" altLang="en-US" sz="2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进入目标元素触发，相当于</a:t>
            </a:r>
            <a:r>
              <a:rPr lang="en-US" altLang="zh-CN" sz="2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mouseenter</a:t>
            </a:r>
            <a:endParaRPr lang="en-US" altLang="zh-CN" sz="2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lvl="2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</a:t>
            </a:r>
            <a:r>
              <a:rPr lang="zh-CN" altLang="en-US" sz="2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②</a:t>
            </a:r>
            <a:r>
              <a:rPr lang="en-US" altLang="zh-CN" sz="2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dragover:</a:t>
            </a:r>
            <a:r>
              <a:rPr lang="zh-CN" altLang="en-US" sz="2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进入目标之后，离开目标之前连续触发</a:t>
            </a:r>
            <a:endParaRPr lang="zh-CN" altLang="en-US" sz="2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lvl="2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③</a:t>
            </a:r>
            <a:r>
              <a:rPr lang="en-US" altLang="zh-CN" sz="2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dragleave:</a:t>
            </a:r>
            <a:r>
              <a:rPr lang="zh-CN" altLang="en-US" sz="2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离开目标元素触发，相当于</a:t>
            </a:r>
            <a:r>
              <a:rPr lang="en-US" altLang="zh-CN" sz="2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mouseout</a:t>
            </a:r>
            <a:endParaRPr lang="en-US" altLang="zh-CN" sz="2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lvl="2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</a:t>
            </a:r>
            <a:r>
              <a:rPr lang="zh-CN" altLang="en-US" sz="2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④</a:t>
            </a:r>
            <a:r>
              <a:rPr lang="en-US" altLang="zh-CN" sz="2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drop:</a:t>
            </a:r>
            <a:r>
              <a:rPr lang="zh-CN" altLang="en-US" sz="2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在目标元素上释放鼠标触发</a:t>
            </a:r>
            <a:endParaRPr lang="zh-CN" altLang="en-US" sz="2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lvl="2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注意：要想触发</a:t>
            </a:r>
            <a:r>
              <a:rPr lang="en-US" altLang="zh-CN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drop</a:t>
            </a: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事件，必须在</a:t>
            </a:r>
            <a:r>
              <a:rPr lang="en-US" altLang="zh-CN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dragover</a:t>
            </a: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当中阻止默认事件</a:t>
            </a: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BEAUTIFY_FLAG" val="#wm#"/>
  <p:tag name="KSO_WM_UNIT_TYPE" val="i"/>
  <p:tag name="KSO_WM_UNIT_ID" val="262*i*6"/>
  <p:tag name="KSO_WM_UNIT_TEMPLATE_CATEGORY" val="custom"/>
  <p:tag name="KSO_WM_UNIT_TEMPLATE_INDEX" val="9"/>
</p:tagLst>
</file>

<file path=ppt/tags/tag2.xml><?xml version="1.0" encoding="utf-8"?>
<p:tagLst xmlns:p="http://schemas.openxmlformats.org/presentationml/2006/main">
  <p:tag name="KSO_WM_BEAUTIFY_FLAG" val="#wm#"/>
  <p:tag name="KSO_WM_UNIT_TYPE" val="i"/>
  <p:tag name="KSO_WM_UNIT_ID" val="262*i*7"/>
  <p:tag name="KSO_WM_UNIT_TEMPLATE_CATEGORY" val="custom"/>
  <p:tag name="KSO_WM_UNIT_TEMPLATE_INDEX" val="9"/>
</p:tagLst>
</file>

<file path=ppt/tags/tag3.xml><?xml version="1.0" encoding="utf-8"?>
<p:tagLst xmlns:p="http://schemas.openxmlformats.org/presentationml/2006/main">
  <p:tag name="KSO_WM_TEMPLATE_CATEGORY" val="custom"/>
  <p:tag name="KSO_WM_TEMPLATE_INDEX" val="220"/>
</p:tagLst>
</file>

<file path=ppt/theme/theme1.xml><?xml version="1.0" encoding="utf-8"?>
<a:theme xmlns:a="http://schemas.openxmlformats.org/drawingml/2006/main" name="1_默认设计模板_2">
  <a:themeElements>
    <a:clrScheme name="PPT9">
      <a:dk1>
        <a:srgbClr val="000000"/>
      </a:dk1>
      <a:lt1>
        <a:srgbClr val="FFFFFF"/>
      </a:lt1>
      <a:dk2>
        <a:srgbClr val="808080"/>
      </a:dk2>
      <a:lt2>
        <a:srgbClr val="808080"/>
      </a:lt2>
      <a:accent1>
        <a:srgbClr val="13C7AF"/>
      </a:accent1>
      <a:accent2>
        <a:srgbClr val="F56262"/>
      </a:accent2>
      <a:accent3>
        <a:srgbClr val="A86CBB"/>
      </a:accent3>
      <a:accent4>
        <a:srgbClr val="3B9AC6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charset="-122"/>
          </a:defRPr>
        </a:defPPr>
      </a:lstStyle>
    </a:lnDef>
  </a:objectDefaults>
  <a:extraClrSchemeLst>
    <a:extraClrScheme>
      <a:clrScheme name="默认设计模板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4883</Words>
  <Application>WPS 演示</Application>
  <PresentationFormat>全屏显示(4:3)</PresentationFormat>
  <Paragraphs>305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1_默认设计模板_2</vt:lpstr>
      <vt:lpstr>	H5移动开发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地理位置Geolocation API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1000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h5</dc:title>
  <dc:creator>wmy</dc:creator>
  <cp:lastModifiedBy>流夕</cp:lastModifiedBy>
  <cp:revision>5015</cp:revision>
  <dcterms:created xsi:type="dcterms:W3CDTF">2009-05-11T03:02:00Z</dcterms:created>
  <dcterms:modified xsi:type="dcterms:W3CDTF">2019-09-10T16:55:34Z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