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89" r:id="rId3"/>
    <p:sldId id="1070" r:id="rId4"/>
    <p:sldId id="1043" r:id="rId5"/>
    <p:sldId id="923" r:id="rId6"/>
    <p:sldId id="1044" r:id="rId7"/>
    <p:sldId id="1029" r:id="rId8"/>
    <p:sldId id="1045" r:id="rId9"/>
    <p:sldId id="1030" r:id="rId10"/>
    <p:sldId id="940" r:id="rId11"/>
    <p:sldId id="1031" r:id="rId12"/>
    <p:sldId id="1046" r:id="rId13"/>
    <p:sldId id="1047" r:id="rId14"/>
    <p:sldId id="336" r:id="rId15"/>
  </p:sldIdLst>
  <p:sldSz cx="9144000" cy="6858000" type="screen4x3"/>
  <p:notesSz cx="7099300" cy="10234295"/>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58" d="100"/>
          <a:sy n="58" d="100"/>
        </p:scale>
        <p:origin x="-744" y="-84"/>
      </p:cViewPr>
      <p:guideLst>
        <p:guide orient="horz" pos="2157"/>
        <p:guide pos="2979"/>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2"/>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2" name="空心弧 14" descr="#wm#_9_34_*Z"/>
            <p:cNvSpPr/>
            <p:nvPr>
              <p:custDataLst>
                <p:tags r:id="rId3"/>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charset="-122"/>
              </a:defRPr>
            </a:lvl1pPr>
          </a:lstStyle>
          <a:p>
            <a:fld id="{6B379BE6-C539-450B-BBDC-F24606B38D93}" type="slidenum">
              <a:rPr lang="zh-CN" altLang="en-US" smtClean="0"/>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sz="2800"/>
              <a:t>HTML5</a:t>
            </a:r>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732790" y="895985"/>
            <a:ext cx="8021955" cy="52628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lnSpc>
                <a:spcPct val="150000"/>
              </a:lnSpc>
              <a:spcBef>
                <a:spcPts val="0"/>
              </a:spcBef>
              <a:buNone/>
            </a:pPr>
            <a:r>
              <a:rPr lang="zh-CN" altLang="en-US" sz="2200" smtClean="0">
                <a:solidFill>
                  <a:schemeClr val="tx1"/>
                </a:solidFill>
                <a:sym typeface="黑体" panose="02010609060101010101" charset="-122"/>
              </a:rPr>
              <a:t>课后练习</a:t>
            </a:r>
            <a:endParaRPr lang="zh-CN" altLang="en-US" sz="2200" smtClean="0">
              <a:solidFill>
                <a:schemeClr val="tx1"/>
              </a:solidFill>
              <a:sym typeface="黑体" panose="02010609060101010101" charset="-122"/>
            </a:endParaRPr>
          </a:p>
          <a:p>
            <a:pPr marL="0" algn="l">
              <a:lnSpc>
                <a:spcPct val="150000"/>
              </a:lnSpc>
              <a:spcBef>
                <a:spcPts val="0"/>
              </a:spcBef>
              <a:buNone/>
            </a:pPr>
            <a:r>
              <a:rPr lang="zh-CN" altLang="en-US" sz="2200" smtClean="0">
                <a:solidFill>
                  <a:schemeClr val="tx1"/>
                </a:solidFill>
                <a:sym typeface="黑体" panose="02010609060101010101" charset="-122"/>
              </a:rPr>
              <a:t> （</a:t>
            </a:r>
            <a:r>
              <a:rPr lang="en-US" altLang="zh-CN" sz="2200" smtClean="0">
                <a:solidFill>
                  <a:schemeClr val="tx1"/>
                </a:solidFill>
                <a:sym typeface="黑体" panose="02010609060101010101" charset="-122"/>
              </a:rPr>
              <a:t>1</a:t>
            </a:r>
            <a:r>
              <a:rPr lang="zh-CN" altLang="en-US" sz="2200" smtClean="0">
                <a:solidFill>
                  <a:schemeClr val="tx1"/>
                </a:solidFill>
                <a:sym typeface="黑体" panose="02010609060101010101" charset="-122"/>
              </a:rPr>
              <a:t>）</a:t>
            </a:r>
            <a:r>
              <a:rPr lang="zh-CN" altLang="en-US" sz="2000" smtClean="0">
                <a:solidFill>
                  <a:schemeClr val="tx1"/>
                </a:solidFill>
                <a:sym typeface="黑体" panose="02010609060101010101" charset="-122"/>
              </a:rPr>
              <a:t>利用本地存储实现存储客户信息以及查找客户信息功能</a:t>
            </a:r>
            <a:endParaRPr lang="zh-CN" altLang="en-US" sz="2000" smtClean="0">
              <a:solidFill>
                <a:schemeClr val="tx1"/>
              </a:solidFill>
              <a:sym typeface="黑体" panose="02010609060101010101" charset="-122"/>
            </a:endParaRPr>
          </a:p>
        </p:txBody>
      </p:sp>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52830" y="1965960"/>
            <a:ext cx="3243580" cy="3829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745490" y="614680"/>
            <a:ext cx="8021955" cy="59270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lnSpc>
                <a:spcPct val="150000"/>
              </a:lnSpc>
              <a:spcBef>
                <a:spcPts val="0"/>
              </a:spcBef>
              <a:buNone/>
            </a:pPr>
            <a:r>
              <a:rPr lang="zh-CN" altLang="en-US" sz="2200" smtClean="0">
                <a:solidFill>
                  <a:schemeClr val="tx1"/>
                </a:solidFill>
                <a:sym typeface="黑体" panose="02010609060101010101" charset="-122"/>
              </a:rPr>
              <a:t>（</a:t>
            </a:r>
            <a:r>
              <a:rPr lang="en-US" altLang="zh-CN" sz="2200" smtClean="0">
                <a:solidFill>
                  <a:schemeClr val="tx1"/>
                </a:solidFill>
                <a:sym typeface="黑体" panose="02010609060101010101" charset="-122"/>
              </a:rPr>
              <a:t>2</a:t>
            </a:r>
            <a:r>
              <a:rPr lang="zh-CN" altLang="en-US" sz="2200" smtClean="0">
                <a:solidFill>
                  <a:schemeClr val="tx1"/>
                </a:solidFill>
                <a:sym typeface="黑体" panose="02010609060101010101" charset="-122"/>
              </a:rPr>
              <a:t>）</a:t>
            </a:r>
            <a:r>
              <a:rPr lang="zh-CN" altLang="en-US" sz="2000" smtClean="0">
                <a:solidFill>
                  <a:schemeClr val="tx1"/>
                </a:solidFill>
                <a:sym typeface="黑体" panose="02010609060101010101" charset="-122"/>
              </a:rPr>
              <a:t>利用本地存储实现仿电子书设计（可以改变字体大小和颜色）</a:t>
            </a:r>
            <a:endParaRPr lang="zh-CN" altLang="en-US" sz="2000" smtClean="0">
              <a:solidFill>
                <a:schemeClr val="tx1"/>
              </a:solidFill>
              <a:sym typeface="黑体" panose="02010609060101010101" charset="-122"/>
            </a:endParaRPr>
          </a:p>
          <a:p>
            <a:pPr marL="0" algn="l">
              <a:lnSpc>
                <a:spcPct val="150000"/>
              </a:lnSpc>
              <a:spcBef>
                <a:spcPts val="0"/>
              </a:spcBef>
              <a:buNone/>
            </a:pPr>
            <a:endParaRPr lang="zh-CN" altLang="en-US" sz="2000" smtClean="0">
              <a:solidFill>
                <a:schemeClr val="tx1"/>
              </a:solidFill>
              <a:sym typeface="黑体" panose="02010609060101010101" charset="-122"/>
            </a:endParaRPr>
          </a:p>
        </p:txBody>
      </p:sp>
      <p:pic>
        <p:nvPicPr>
          <p:cNvPr id="4" name="图片 3"/>
          <p:cNvPicPr>
            <a:picLocks noChangeAspect="1"/>
          </p:cNvPicPr>
          <p:nvPr/>
        </p:nvPicPr>
        <p:blipFill>
          <a:blip r:embed="rId1" cstate="print"/>
          <a:stretch>
            <a:fillRect/>
          </a:stretch>
        </p:blipFill>
        <p:spPr>
          <a:xfrm>
            <a:off x="1310640" y="1205865"/>
            <a:ext cx="4933315" cy="5335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745490" y="614680"/>
            <a:ext cx="8021955" cy="59270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lnSpc>
                <a:spcPct val="150000"/>
              </a:lnSpc>
              <a:spcBef>
                <a:spcPts val="0"/>
              </a:spcBef>
              <a:buNone/>
            </a:pPr>
            <a:r>
              <a:rPr lang="zh-CN" altLang="en-US" sz="2200" dirty="0" smtClean="0">
                <a:solidFill>
                  <a:schemeClr val="tx1"/>
                </a:solidFill>
                <a:sym typeface="黑体" panose="02010609060101010101" charset="-122"/>
              </a:rPr>
              <a:t>（</a:t>
            </a:r>
            <a:r>
              <a:rPr lang="en-US" altLang="zh-CN" sz="2200" dirty="0" smtClean="0">
                <a:solidFill>
                  <a:schemeClr val="tx1"/>
                </a:solidFill>
                <a:sym typeface="黑体" panose="02010609060101010101" charset="-122"/>
              </a:rPr>
              <a:t>3</a:t>
            </a:r>
            <a:r>
              <a:rPr lang="zh-CN" altLang="en-US" sz="2200" dirty="0" smtClean="0">
                <a:solidFill>
                  <a:schemeClr val="tx1"/>
                </a:solidFill>
                <a:sym typeface="黑体" panose="02010609060101010101" charset="-122"/>
              </a:rPr>
              <a:t>）</a:t>
            </a:r>
            <a:r>
              <a:rPr lang="zh-CN" altLang="en-US" sz="2000" dirty="0" smtClean="0">
                <a:solidFill>
                  <a:schemeClr val="tx1"/>
                </a:solidFill>
                <a:sym typeface="黑体" panose="02010609060101010101" charset="-122"/>
              </a:rPr>
              <a:t>利用本地存</a:t>
            </a:r>
            <a:r>
              <a:rPr lang="zh-CN" altLang="en-US" sz="2000" dirty="0" smtClean="0">
                <a:solidFill>
                  <a:schemeClr val="tx1"/>
                </a:solidFill>
                <a:sym typeface="黑体" panose="02010609060101010101" charset="-122"/>
              </a:rPr>
              <a:t>储实现购物车</a:t>
            </a:r>
            <a:endParaRPr lang="zh-CN" altLang="en-US" sz="2000" dirty="0" smtClean="0">
              <a:solidFill>
                <a:schemeClr val="tx1"/>
              </a:solidFill>
              <a:sym typeface="黑体" panose="02010609060101010101" charset="-122"/>
            </a:endParaRPr>
          </a:p>
          <a:p>
            <a:pPr marL="0" algn="l">
              <a:lnSpc>
                <a:spcPct val="150000"/>
              </a:lnSpc>
              <a:spcBef>
                <a:spcPts val="0"/>
              </a:spcBef>
              <a:buNone/>
            </a:pPr>
            <a:endParaRPr lang="zh-CN" altLang="en-US" sz="2000" dirty="0" smtClean="0">
              <a:solidFill>
                <a:schemeClr val="tx1"/>
              </a:solidFill>
              <a:sym typeface="黑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8310" y="3080385"/>
            <a:ext cx="8247380" cy="9899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
        <p:nvSpPr>
          <p:cNvPr id="2" name="文本框 1"/>
          <p:cNvSpPr txBox="1"/>
          <p:nvPr/>
        </p:nvSpPr>
        <p:spPr>
          <a:xfrm>
            <a:off x="1104900" y="2779395"/>
            <a:ext cx="6934200" cy="645160"/>
          </a:xfrm>
          <a:prstGeom prst="rect">
            <a:avLst/>
          </a:prstGeom>
          <a:noFill/>
        </p:spPr>
        <p:txBody>
          <a:bodyPr wrap="square" rtlCol="0">
            <a:spAutoFit/>
          </a:bodyPr>
          <a:lstStyle/>
          <a:p>
            <a:pPr algn="ctr"/>
            <a:r>
              <a:rPr lang="zh-CN" altLang="en-US" sz="3600"/>
              <a:t>本地存储</a:t>
            </a:r>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1010" y="718185"/>
            <a:ext cx="7977505" cy="50660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a:t>1.cookie</a:t>
            </a:r>
            <a:r>
              <a:rPr lang="zh-CN" altLang="en-US" sz="2200"/>
              <a:t>的缺点</a:t>
            </a:r>
            <a:endParaRPr lang="zh-CN" altLang="en-US" sz="2200"/>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前端开发过程中在客户端保存数据普遍通过</a:t>
            </a:r>
            <a:r>
              <a:rPr lang="en-US" altLang="zh-CN" sz="2200" dirty="0">
                <a:latin typeface="Calibri" panose="020F0502020204030204" pitchFamily="34" charset="0"/>
                <a:ea typeface="宋体" panose="02010600030101010101" pitchFamily="2" charset="-122"/>
                <a:sym typeface="Calibri" panose="020F0502020204030204" pitchFamily="34" charset="0"/>
              </a:rPr>
              <a:t>cookie</a:t>
            </a:r>
            <a:r>
              <a:rPr lang="zh-CN" altLang="en-US" sz="2200" dirty="0">
                <a:latin typeface="Calibri" panose="020F0502020204030204" pitchFamily="34" charset="0"/>
                <a:ea typeface="宋体" panose="02010600030101010101" pitchFamily="2" charset="-122"/>
                <a:sym typeface="Calibri" panose="020F0502020204030204" pitchFamily="34" charset="0"/>
              </a:rPr>
              <a:t>来保存，但是使用</a:t>
            </a:r>
            <a:r>
              <a:rPr lang="en-US" altLang="zh-CN" sz="2200" dirty="0">
                <a:latin typeface="Calibri" panose="020F0502020204030204" pitchFamily="34" charset="0"/>
                <a:ea typeface="宋体" panose="02010600030101010101" pitchFamily="2" charset="-122"/>
                <a:sym typeface="Calibri" panose="020F0502020204030204" pitchFamily="34" charset="0"/>
              </a:rPr>
              <a:t>c</a:t>
            </a:r>
            <a:r>
              <a:rPr lang="zh-CN" altLang="en-US" sz="2200" dirty="0">
                <a:latin typeface="Calibri" panose="020F0502020204030204" pitchFamily="34" charset="0"/>
                <a:ea typeface="宋体" panose="02010600030101010101" pitchFamily="2" charset="-122"/>
                <a:sym typeface="Calibri" panose="020F0502020204030204" pitchFamily="34" charset="0"/>
              </a:rPr>
              <a:t>ookie来存储永久数据存在以下一些问题：</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①大小有所限制，</a:t>
            </a:r>
            <a:r>
              <a:rPr lang="en-US" altLang="zh-CN" sz="2200" dirty="0">
                <a:latin typeface="Calibri" panose="020F0502020204030204" pitchFamily="34" charset="0"/>
                <a:ea typeface="宋体" panose="02010600030101010101" pitchFamily="2" charset="-122"/>
                <a:sym typeface="Calibri" panose="020F0502020204030204" pitchFamily="34" charset="0"/>
              </a:rPr>
              <a:t>c</a:t>
            </a:r>
            <a:r>
              <a:rPr lang="zh-CN" altLang="en-US" sz="2200" dirty="0">
                <a:latin typeface="Calibri" panose="020F0502020204030204" pitchFamily="34" charset="0"/>
                <a:ea typeface="宋体" panose="02010600030101010101" pitchFamily="2" charset="-122"/>
                <a:sym typeface="Calibri" panose="020F0502020204030204" pitchFamily="34" charset="0"/>
              </a:rPr>
              <a:t>ookie一般限制在4KB。（web storage官方建议每个网站5M）</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② 操作过于复杂。</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③带宽：</a:t>
            </a:r>
            <a:r>
              <a:rPr lang="en-US" altLang="zh-CN" sz="2200" dirty="0">
                <a:latin typeface="Calibri" panose="020F0502020204030204" pitchFamily="34" charset="0"/>
                <a:ea typeface="宋体" panose="02010600030101010101" pitchFamily="2" charset="-122"/>
                <a:sym typeface="Calibri" panose="020F0502020204030204" pitchFamily="34" charset="0"/>
              </a:rPr>
              <a:t>c</a:t>
            </a:r>
            <a:r>
              <a:rPr lang="zh-CN" altLang="en-US" sz="2200" dirty="0">
                <a:latin typeface="Calibri" panose="020F0502020204030204" pitchFamily="34" charset="0"/>
                <a:ea typeface="宋体" panose="02010600030101010101" pitchFamily="2" charset="-122"/>
                <a:sym typeface="微软雅黑" panose="020B0503020204020204" charset="-122"/>
              </a:rPr>
              <a:t>ookie是随HTTP事物一起被发送的，因此会浪费一部分发送</a:t>
            </a:r>
            <a:r>
              <a:rPr lang="en-US" altLang="zh-CN" sz="2200" dirty="0">
                <a:latin typeface="Calibri" panose="020F0502020204030204" pitchFamily="34" charset="0"/>
                <a:ea typeface="宋体" panose="02010600030101010101" pitchFamily="2" charset="-122"/>
                <a:sym typeface="微软雅黑" panose="020B0503020204020204" charset="-122"/>
              </a:rPr>
              <a:t>c</a:t>
            </a:r>
            <a:r>
              <a:rPr lang="zh-CN" altLang="en-US" sz="2200" dirty="0">
                <a:latin typeface="Calibri" panose="020F0502020204030204" pitchFamily="34" charset="0"/>
                <a:ea typeface="宋体" panose="02010600030101010101" pitchFamily="2" charset="-122"/>
                <a:sym typeface="微软雅黑" panose="020B0503020204020204" charset="-122"/>
              </a:rPr>
              <a:t>ookie的带宽</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③</a:t>
            </a:r>
            <a:r>
              <a:rPr lang="en-US" altLang="zh-CN" sz="2200" dirty="0">
                <a:latin typeface="Calibri" panose="020F0502020204030204" pitchFamily="34" charset="0"/>
                <a:ea typeface="宋体" panose="02010600030101010101" pitchFamily="2" charset="-122"/>
                <a:sym typeface="Calibri" panose="020F0502020204030204" pitchFamily="34" charset="0"/>
              </a:rPr>
              <a:t>cookie</a:t>
            </a:r>
            <a:r>
              <a:rPr lang="zh-CN" altLang="en-US" sz="2200" dirty="0">
                <a:latin typeface="Calibri" panose="020F0502020204030204" pitchFamily="34" charset="0"/>
                <a:ea typeface="宋体" panose="02010600030101010101" pitchFamily="2" charset="-122"/>
                <a:sym typeface="Calibri" panose="020F0502020204030204" pitchFamily="34" charset="0"/>
              </a:rPr>
              <a:t>存储到了过期时间浏览器就会自动清除数据</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④谷歌浏览器本地查看不了</a:t>
            </a:r>
            <a:r>
              <a:rPr lang="en-US" altLang="zh-CN" sz="2200" dirty="0">
                <a:latin typeface="Calibri" panose="020F0502020204030204" pitchFamily="34" charset="0"/>
                <a:ea typeface="宋体" panose="02010600030101010101" pitchFamily="2" charset="-122"/>
                <a:sym typeface="Calibri" panose="020F0502020204030204" pitchFamily="34" charset="0"/>
              </a:rPr>
              <a:t>cookie</a:t>
            </a:r>
            <a:r>
              <a:rPr lang="zh-CN" altLang="en-US" sz="2200" dirty="0">
                <a:latin typeface="Calibri" panose="020F0502020204030204" pitchFamily="34" charset="0"/>
                <a:ea typeface="宋体" panose="02010600030101010101" pitchFamily="2" charset="-122"/>
                <a:sym typeface="Calibri" panose="020F0502020204030204" pitchFamily="34" charset="0"/>
              </a:rPr>
              <a:t>数据</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2595" y="810260"/>
            <a:ext cx="8258810" cy="52374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2.H5</a:t>
            </a:r>
            <a:r>
              <a:rPr lang="zh-CN" altLang="en-US" sz="2200" dirty="0">
                <a:latin typeface="Calibri" panose="020F0502020204030204" pitchFamily="34" charset="0"/>
                <a:ea typeface="宋体" panose="02010600030101010101" pitchFamily="2" charset="-122"/>
                <a:sym typeface="Calibri" panose="020F0502020204030204" pitchFamily="34" charset="0"/>
              </a:rPr>
              <a:t>新增本地存储（</a:t>
            </a:r>
            <a:r>
              <a:rPr lang="en-US" altLang="zh-CN" sz="2200" dirty="0">
                <a:latin typeface="Calibri" panose="020F0502020204030204" pitchFamily="34" charset="0"/>
                <a:ea typeface="宋体" panose="02010600030101010101" pitchFamily="2" charset="-122"/>
                <a:sym typeface="Calibri" panose="020F0502020204030204" pitchFamily="34" charset="0"/>
              </a:rPr>
              <a:t>Web </a:t>
            </a:r>
            <a:r>
              <a:rPr lang="zh-CN" altLang="en-US" sz="2200" dirty="0">
                <a:latin typeface="Calibri" panose="020F0502020204030204" pitchFamily="34" charset="0"/>
                <a:ea typeface="宋体" panose="02010600030101010101" pitchFamily="2" charset="-122"/>
                <a:sym typeface="Calibri" panose="020F0502020204030204" pitchFamily="34" charset="0"/>
              </a:rPr>
              <a:t>storage）的方法</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）sessionStorage：本地的临时存储功能，</a:t>
            </a:r>
            <a:r>
              <a:rPr lang="zh-CN" altLang="en-US" sz="2200">
                <a:sym typeface="黑体" panose="02010609060101010101" charset="-122"/>
              </a:rPr>
              <a:t>是指用户在浏览某个网站时，</a:t>
            </a:r>
            <a:r>
              <a:rPr lang="en-US" altLang="zh-CN" sz="2200">
                <a:sym typeface="黑体" panose="02010609060101010101" charset="-122"/>
              </a:rPr>
              <a:t>session</a:t>
            </a:r>
            <a:r>
              <a:rPr lang="zh-CN" altLang="en-US" sz="2200">
                <a:sym typeface="黑体" panose="02010609060101010101" charset="-122"/>
              </a:rPr>
              <a:t>对象可以用来保存从进入网站到浏览器关闭这段时间内所要求保存的任何数据。</a:t>
            </a:r>
            <a:r>
              <a:rPr lang="zh-CN" altLang="en-US" sz="2200" dirty="0">
                <a:latin typeface="Calibri" panose="020F0502020204030204" pitchFamily="34" charset="0"/>
                <a:ea typeface="宋体" panose="02010600030101010101" pitchFamily="2" charset="-122"/>
                <a:sym typeface="Calibri" panose="020F0502020204030204" pitchFamily="34" charset="0"/>
              </a:rPr>
              <a:t>在浏览器关闭后，sessionStorage也将不复存在。</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lvl="1"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）localStorage：本地的永久存储功能，</a:t>
            </a:r>
            <a:r>
              <a:rPr lang="zh-CN" altLang="en-US" sz="2200">
                <a:sym typeface="黑体" panose="02010609060101010101" charset="-122"/>
              </a:rPr>
              <a:t>将数据保存在客户端本地的硬件设施（通常指硬盘，也可以是其他硬件设备），即使浏览器被关闭了，该数据仍然存在</a:t>
            </a:r>
            <a:r>
              <a:rPr lang="zh-CN" altLang="en-US" sz="2200">
                <a:solidFill>
                  <a:srgbClr val="C00000"/>
                </a:solidFill>
                <a:sym typeface="黑体" panose="02010609060101010101" charset="-122"/>
              </a:rPr>
              <a:t>（除非主动删除）</a:t>
            </a:r>
            <a:r>
              <a:rPr lang="zh-CN" altLang="en-US" sz="2200">
                <a:sym typeface="黑体" panose="02010609060101010101" charset="-122"/>
              </a:rPr>
              <a:t>，在下一次打开浏览器访问网站时，仍然可以继续使用。</a:t>
            </a:r>
            <a:endParaRPr lang="zh-CN" altLang="en-US" sz="2200">
              <a:sym typeface="黑体" panose="02010609060101010101" charset="-122"/>
            </a:endParaRPr>
          </a:p>
          <a:p>
            <a:pPr marL="0" lvl="1" indent="0"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黑体" panose="02010609060101010101" charset="-122"/>
              </a:rPr>
              <a:t>注意：</a:t>
            </a:r>
            <a:r>
              <a:rPr lang="en-US" altLang="zh-CN" sz="2200">
                <a:solidFill>
                  <a:srgbClr val="C00000"/>
                </a:solidFill>
                <a:sym typeface="黑体" panose="02010609060101010101" charset="-122"/>
              </a:rPr>
              <a:t>sessionStorage</a:t>
            </a:r>
            <a:r>
              <a:rPr lang="zh-CN" altLang="en-US" sz="2200">
                <a:solidFill>
                  <a:srgbClr val="C00000"/>
                </a:solidFill>
                <a:sym typeface="黑体" panose="02010609060101010101" charset="-122"/>
              </a:rPr>
              <a:t>为临时保存，</a:t>
            </a:r>
            <a:r>
              <a:rPr lang="en-US" altLang="zh-CN" sz="2200">
                <a:solidFill>
                  <a:srgbClr val="C00000"/>
                </a:solidFill>
                <a:sym typeface="黑体" panose="02010609060101010101" charset="-122"/>
              </a:rPr>
              <a:t>localStorage</a:t>
            </a:r>
            <a:r>
              <a:rPr lang="zh-CN" altLang="en-US" sz="2200">
                <a:solidFill>
                  <a:srgbClr val="C00000"/>
                </a:solidFill>
                <a:sym typeface="黑体" panose="02010609060101010101" charset="-122"/>
              </a:rPr>
              <a:t>是永久保存</a:t>
            </a:r>
            <a:endParaRPr lang="zh-CN" altLang="en-US" sz="2200">
              <a:solidFill>
                <a:srgbClr val="C00000"/>
              </a:solidFill>
              <a:sym typeface="黑体" panose="02010609060101010101" charset="-122"/>
            </a:endParaRPr>
          </a:p>
          <a:p>
            <a:pPr marL="0" lvl="1" indent="0" eaLnBrk="1" hangingPunct="1">
              <a:lnSpc>
                <a:spcPct val="150000"/>
              </a:lnSpc>
              <a:spcBef>
                <a:spcPts val="0"/>
              </a:spcBef>
              <a:buClr>
                <a:srgbClr val="F50A64"/>
              </a:buClr>
              <a:buFont typeface="Wingdings" panose="05000000000000000000" pitchFamily="2" charset="2"/>
              <a:buNone/>
            </a:pPr>
            <a:endParaRPr lang="zh-CN" altLang="en-US" sz="2200">
              <a:sym typeface="黑体" panose="02010609060101010101" charset="-122"/>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755015" y="645160"/>
            <a:ext cx="7854950" cy="55073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3.Web </a:t>
            </a:r>
            <a:r>
              <a:rPr lang="zh-CN" altLang="en-US" sz="2200" dirty="0">
                <a:latin typeface="Calibri" panose="020F0502020204030204" pitchFamily="34" charset="0"/>
                <a:ea typeface="宋体" panose="02010600030101010101" pitchFamily="2" charset="-122"/>
                <a:sym typeface="Calibri" panose="020F0502020204030204" pitchFamily="34" charset="0"/>
              </a:rPr>
              <a:t>storage的相关方法</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存储数据</a:t>
            </a:r>
            <a:r>
              <a:rPr lang="zh-CN" altLang="en-US" sz="2200" dirty="0">
                <a:latin typeface="Calibri" panose="020F0502020204030204" pitchFamily="34" charset="0"/>
                <a:ea typeface="宋体" panose="02010600030101010101" pitchFamily="2" charset="-122"/>
                <a:sym typeface="Calibri" panose="020F0502020204030204" pitchFamily="34" charset="0"/>
              </a:rPr>
              <a:t>：setItem(key,val)</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           sessionStorage.setItem(key,val)</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           localStorage.setItem(key,val)</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）获取数据：getItem(key)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sessionStorage.getItem(key)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localStorage.getItem(key)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）删除数据：removeItem(key)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sessionStorage.removeItem(key)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localStorage.removeItem(key)</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755015" y="645160"/>
            <a:ext cx="7854950" cy="55073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4</a:t>
            </a:r>
            <a:r>
              <a:rPr lang="zh-CN" altLang="en-US" sz="2200" dirty="0">
                <a:latin typeface="Calibri" panose="020F0502020204030204" pitchFamily="34" charset="0"/>
                <a:ea typeface="宋体" panose="02010600030101010101" pitchFamily="2" charset="-122"/>
                <a:sym typeface="Calibri" panose="020F0502020204030204" pitchFamily="34" charset="0"/>
              </a:rPr>
              <a:t>）清除全部数据：clear()</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sessionStorage.clear();</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localStorage.clear();</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5</a:t>
            </a:r>
            <a:r>
              <a:rPr lang="zh-CN" altLang="en-US" sz="2200" dirty="0">
                <a:latin typeface="Calibri" panose="020F0502020204030204" pitchFamily="34" charset="0"/>
                <a:ea typeface="宋体" panose="02010600030101010101" pitchFamily="2" charset="-122"/>
                <a:sym typeface="Calibri" panose="020F0502020204030204" pitchFamily="34" charset="0"/>
              </a:rPr>
              <a:t>）根据索引获取键名：key(index)</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sessionStorage.key(index)</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localStorage.key(index)</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4.Web </a:t>
            </a:r>
            <a:r>
              <a:rPr lang="zh-CN" altLang="en-US" sz="2200" dirty="0">
                <a:latin typeface="Calibri" panose="020F0502020204030204" pitchFamily="34" charset="0"/>
                <a:ea typeface="宋体" panose="02010600030101010101" pitchFamily="2" charset="-122"/>
                <a:sym typeface="Calibri" panose="020F0502020204030204" pitchFamily="34" charset="0"/>
              </a:rPr>
              <a:t>storage的相关属性</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        获取存储数据的个数</a:t>
            </a:r>
            <a:r>
              <a:rPr lang="zh-CN" altLang="en-US" sz="2200" dirty="0">
                <a:latin typeface="Calibri" panose="020F0502020204030204" pitchFamily="34" charset="0"/>
                <a:ea typeface="宋体" panose="02010600030101010101" pitchFamily="2" charset="-122"/>
                <a:sym typeface="Calibri" panose="020F0502020204030204" pitchFamily="34" charset="0"/>
              </a:rPr>
              <a:t>：length</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sessionStorage.length</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localStorage.length</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791845" y="926465"/>
            <a:ext cx="7854950" cy="318071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课堂练习</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完成对应操作</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85520" y="1566545"/>
            <a:ext cx="5162550" cy="1348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509270" y="1146175"/>
            <a:ext cx="8124825" cy="3743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总结：</a:t>
            </a:r>
            <a:r>
              <a:rPr sz="2200" dirty="0">
                <a:solidFill>
                  <a:schemeClr val="tx1"/>
                </a:solidFill>
                <a:latin typeface="Arial" panose="020B0604020202020204" pitchFamily="34" charset="0"/>
                <a:ea typeface="宋体" panose="02010600030101010101" pitchFamily="2" charset="-122"/>
                <a:sym typeface="+mn-ea"/>
              </a:rPr>
              <a:t>cookie，sessionStorage和localStorage的区别</a:t>
            </a:r>
            <a:endParaRPr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a:t>
            </a:r>
            <a:r>
              <a:rPr lang="en-US" altLang="zh-CN" sz="2200" dirty="0">
                <a:solidFill>
                  <a:schemeClr val="tx1"/>
                </a:solidFill>
                <a:latin typeface="Arial" panose="020B0604020202020204" pitchFamily="34" charset="0"/>
                <a:ea typeface="宋体" panose="02010600030101010101" pitchFamily="2" charset="-122"/>
                <a:sym typeface="+mn-ea"/>
              </a:rPr>
              <a:t>1</a:t>
            </a:r>
            <a:r>
              <a:rPr lang="zh-CN" altLang="en-US" sz="2200" dirty="0">
                <a:solidFill>
                  <a:schemeClr val="tx1"/>
                </a:solidFill>
                <a:latin typeface="Arial" panose="020B0604020202020204" pitchFamily="34" charset="0"/>
                <a:ea typeface="宋体" panose="02010600030101010101" pitchFamily="2" charset="-122"/>
                <a:sym typeface="+mn-ea"/>
              </a:rPr>
              <a:t>）首先阐述</a:t>
            </a:r>
            <a:r>
              <a:rPr sz="2200" dirty="0">
                <a:latin typeface="Arial" panose="020B0604020202020204" pitchFamily="34" charset="0"/>
                <a:ea typeface="宋体" panose="02010600030101010101" pitchFamily="2" charset="-122"/>
                <a:sym typeface="+mn-ea"/>
              </a:rPr>
              <a:t>sessionStorage和localStorage</a:t>
            </a:r>
            <a:r>
              <a:rPr lang="zh-CN" sz="2200" dirty="0">
                <a:latin typeface="Arial" panose="020B0604020202020204" pitchFamily="34" charset="0"/>
                <a:ea typeface="宋体" panose="02010600030101010101" pitchFamily="2" charset="-122"/>
                <a:sym typeface="+mn-ea"/>
              </a:rPr>
              <a:t>的区别</a:t>
            </a:r>
            <a:endParaRPr lang="zh-CN"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         sessionStorage用于本地存储一个会话（session）中的数据，这些数据只有在同一个会话中的页面才能访问并且当会话结束后数据也随之销毁。因此sessionStorage不是一种持久化的本地存储，仅仅是会话级别的存储。而localStorage用于持久化的本地存储，除非主动删除数据，否则数据是永远不会过期的</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09270" y="668020"/>
            <a:ext cx="8124825" cy="52870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a:t>
            </a:r>
            <a:r>
              <a:rPr lang="en-US" altLang="zh-CN" sz="2200" dirty="0">
                <a:solidFill>
                  <a:schemeClr val="tx1"/>
                </a:solidFill>
                <a:latin typeface="Arial" panose="020B0604020202020204" pitchFamily="34" charset="0"/>
                <a:ea typeface="宋体" panose="02010600030101010101" pitchFamily="2" charset="-122"/>
                <a:sym typeface="+mn-ea"/>
              </a:rPr>
              <a:t>2</a:t>
            </a:r>
            <a:r>
              <a:rPr lang="zh-CN" altLang="en-US" sz="2200" dirty="0">
                <a:solidFill>
                  <a:schemeClr val="tx1"/>
                </a:solidFill>
                <a:latin typeface="Arial" panose="020B0604020202020204" pitchFamily="34" charset="0"/>
                <a:ea typeface="宋体" panose="02010600030101010101" pitchFamily="2" charset="-122"/>
                <a:sym typeface="+mn-ea"/>
              </a:rPr>
              <a:t>）其次阐述web storage和cookie的区别</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        Web Storage的概念和cookie相似，区别是它是为了更大容量存储设计的。</a:t>
            </a:r>
            <a:r>
              <a:rPr lang="en-US" altLang="zh-CN" sz="2200" dirty="0">
                <a:solidFill>
                  <a:schemeClr val="tx1"/>
                </a:solidFill>
                <a:latin typeface="Arial" panose="020B0604020202020204" pitchFamily="34" charset="0"/>
                <a:ea typeface="宋体" panose="02010600030101010101" pitchFamily="2" charset="-122"/>
                <a:sym typeface="+mn-ea"/>
              </a:rPr>
              <a:t>c</a:t>
            </a:r>
            <a:r>
              <a:rPr lang="zh-CN" altLang="en-US" sz="2200" dirty="0">
                <a:solidFill>
                  <a:schemeClr val="tx1"/>
                </a:solidFill>
                <a:latin typeface="Arial" panose="020B0604020202020204" pitchFamily="34" charset="0"/>
                <a:ea typeface="宋体" panose="02010600030101010101" pitchFamily="2" charset="-122"/>
                <a:sym typeface="+mn-ea"/>
              </a:rPr>
              <a:t>ookie的大小是受限的，并且每次你请求一个新的页面的时候</a:t>
            </a:r>
            <a:r>
              <a:rPr lang="en-US" altLang="zh-CN" sz="2200" dirty="0">
                <a:solidFill>
                  <a:schemeClr val="tx1"/>
                </a:solidFill>
                <a:latin typeface="Arial" panose="020B0604020202020204" pitchFamily="34" charset="0"/>
                <a:ea typeface="宋体" panose="02010600030101010101" pitchFamily="2" charset="-122"/>
                <a:sym typeface="+mn-ea"/>
              </a:rPr>
              <a:t>c</a:t>
            </a:r>
            <a:r>
              <a:rPr lang="zh-CN" altLang="en-US" sz="2200" dirty="0">
                <a:solidFill>
                  <a:schemeClr val="tx1"/>
                </a:solidFill>
                <a:latin typeface="Arial" panose="020B0604020202020204" pitchFamily="34" charset="0"/>
                <a:ea typeface="宋体" panose="02010600030101010101" pitchFamily="2" charset="-122"/>
                <a:sym typeface="+mn-ea"/>
              </a:rPr>
              <a:t>ookie都会被发送过去，这样无形中浪费了带宽，另外cookie还需要指定作用域，不可以跨域调用。</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Arial" panose="020B0604020202020204" pitchFamily="34" charset="0"/>
                <a:ea typeface="宋体" panose="02010600030101010101" pitchFamily="2" charset="-122"/>
                <a:sym typeface="+mn-ea"/>
              </a:rPr>
              <a:t>除此之外，Web Storage拥有setItem,getItem,removeItem,clear等方法，不像cookie需要前端开发者自己封装setCookie，getCookie。但是</a:t>
            </a:r>
            <a:r>
              <a:rPr lang="en-US" altLang="zh-CN" sz="2200" dirty="0">
                <a:solidFill>
                  <a:schemeClr val="tx1"/>
                </a:solidFill>
                <a:latin typeface="Arial" panose="020B0604020202020204" pitchFamily="34" charset="0"/>
                <a:ea typeface="宋体" panose="02010600030101010101" pitchFamily="2" charset="-122"/>
                <a:sym typeface="+mn-ea"/>
              </a:rPr>
              <a:t>c</a:t>
            </a:r>
            <a:r>
              <a:rPr lang="zh-CN" altLang="en-US" sz="2200" dirty="0">
                <a:solidFill>
                  <a:schemeClr val="tx1"/>
                </a:solidFill>
                <a:latin typeface="Arial" panose="020B0604020202020204" pitchFamily="34" charset="0"/>
                <a:ea typeface="宋体" panose="02010600030101010101" pitchFamily="2" charset="-122"/>
                <a:sym typeface="+mn-ea"/>
              </a:rPr>
              <a:t>ookie也是不可以或缺的：</a:t>
            </a:r>
            <a:r>
              <a:rPr lang="en-US" altLang="zh-CN" sz="2200" dirty="0">
                <a:solidFill>
                  <a:schemeClr val="tx1"/>
                </a:solidFill>
                <a:latin typeface="Arial" panose="020B0604020202020204" pitchFamily="34" charset="0"/>
                <a:ea typeface="宋体" panose="02010600030101010101" pitchFamily="2" charset="-122"/>
                <a:sym typeface="+mn-ea"/>
              </a:rPr>
              <a:t>c</a:t>
            </a:r>
            <a:r>
              <a:rPr lang="zh-CN" altLang="en-US" sz="2200" dirty="0">
                <a:solidFill>
                  <a:schemeClr val="tx1"/>
                </a:solidFill>
                <a:latin typeface="Arial" panose="020B0604020202020204" pitchFamily="34" charset="0"/>
                <a:ea typeface="宋体" panose="02010600030101010101" pitchFamily="2" charset="-122"/>
                <a:sym typeface="+mn-ea"/>
              </a:rPr>
              <a:t>ookie的作用是与服务器进行交互，作为HTTP规范的一部分而存在 ，而Web Storage仅仅是为了在本地“存储”数据而生。</a:t>
            </a:r>
            <a:endParaRPr lang="zh-CN" altLang="en-US" sz="2200" dirty="0">
              <a:solidFill>
                <a:schemeClr val="tx1"/>
              </a:solidFill>
              <a:latin typeface="Arial" panose="020B0604020202020204" pitchFamily="34" charset="0"/>
              <a:ea typeface="宋体" panose="02010600030101010101" pitchFamily="2" charset="-122"/>
              <a:sym typeface="+mn-ea"/>
            </a:endParaRPr>
          </a:p>
          <a:p>
            <a:pPr marL="0" lvl="2"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Arial" panose="020B0604020202020204" pitchFamily="34" charset="0"/>
              <a:ea typeface="宋体" panose="02010600030101010101" pitchFamily="2" charset="-122"/>
              <a:sym typeface="+mn-ea"/>
            </a:endParaRPr>
          </a:p>
          <a:p>
            <a:pPr marL="0" indent="0" eaLnBrk="1" hangingPunct="1">
              <a:lnSpc>
                <a:spcPct val="150000"/>
              </a:lnSpc>
              <a:spcBef>
                <a:spcPts val="0"/>
              </a:spcBef>
              <a:buClr>
                <a:srgbClr val="F50A64"/>
              </a:buClr>
              <a:buFont typeface="Wingdings" panose="05000000000000000000" pitchFamily="2" charset="2"/>
              <a:buNone/>
            </a:pPr>
            <a:endParaRPr lang="zh-CN" altLang="en-US"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Words>
  <Application>WPS 演示</Application>
  <PresentationFormat>全屏显示(4:3)</PresentationFormat>
  <Paragraphs>74</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黑体</vt:lpstr>
      <vt:lpstr>Calibri</vt:lpstr>
      <vt:lpstr>微软雅黑</vt:lpstr>
      <vt:lpstr>Arial Unicode MS</vt: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流夕</cp:lastModifiedBy>
  <cp:revision>4946</cp:revision>
  <dcterms:created xsi:type="dcterms:W3CDTF">2009-05-11T03:02:00Z</dcterms:created>
  <dcterms:modified xsi:type="dcterms:W3CDTF">2019-09-10T16:53:29Z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