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1105" r:id="rId2"/>
    <p:sldId id="1132" r:id="rId3"/>
    <p:sldId id="1285" r:id="rId4"/>
    <p:sldId id="1286" r:id="rId5"/>
    <p:sldId id="1287" r:id="rId6"/>
    <p:sldId id="1303" r:id="rId7"/>
    <p:sldId id="1304" r:id="rId8"/>
    <p:sldId id="1305" r:id="rId9"/>
    <p:sldId id="1306" r:id="rId10"/>
    <p:sldId id="1307" r:id="rId11"/>
    <p:sldId id="1102" r:id="rId12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FA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2" d="100"/>
          <a:sy n="62" d="100"/>
        </p:scale>
        <p:origin x="-72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29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49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4436CE6-2B57-47DD-AB50-7EF67DCCD1F3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2959100"/>
            <a:ext cx="9153525" cy="1719263"/>
          </a:xfrm>
          <a:prstGeom prst="rect">
            <a:avLst/>
          </a:prstGeom>
          <a:solidFill>
            <a:srgbClr val="13C7AF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1" name="ksoSlideStyle" descr="#wm#_9_01_110_1111" hidden="1"/>
          <p:cNvSpPr>
            <a:spLocks noChangeArrowheads="1"/>
          </p:cNvSpPr>
          <p:nvPr/>
        </p:nvSpPr>
        <p:spPr bwMode="auto">
          <a:xfrm>
            <a:off x="0" y="0"/>
            <a:ext cx="12700" cy="12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2" name="Picture 4" descr="#wm#_9_01_110_1111_c_1_1095*129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25" y="1341438"/>
            <a:ext cx="3482975" cy="3943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777490" y="3185160"/>
            <a:ext cx="5909310" cy="758190"/>
          </a:xfrm>
        </p:spPr>
        <p:txBody>
          <a:bodyPr anchor="ctr"/>
          <a:lstStyle>
            <a:lvl1pPr algn="r">
              <a:defRPr sz="2700"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zh-CN" altLang="en-US" strike="noStrike" noProof="0" smtClean="0">
                <a:sym typeface="Arial" panose="020B0604020202020204" pitchFamily="34" charset="0"/>
              </a:rPr>
              <a:t>单击此处编辑母版标题样式</a:t>
            </a:r>
            <a:endParaRPr lang="zh-CN" strike="noStrike" noProof="0" dirty="0" smtClean="0">
              <a:sym typeface="Arial" panose="020B0604020202020204" pitchFamily="34" charset="0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774588" y="3944938"/>
            <a:ext cx="5917949" cy="611822"/>
          </a:xfrm>
        </p:spPr>
        <p:txBody>
          <a:bodyPr lIns="90170" tIns="46990" rIns="90170" bIns="46990" anchor="ctr">
            <a:normAutofit/>
          </a:bodyPr>
          <a:lstStyle>
            <a:lvl1pPr marL="0" indent="0" algn="r">
              <a:buNone/>
              <a:defRPr sz="1800"/>
            </a:lvl1pPr>
          </a:lstStyle>
          <a:p>
            <a:pPr lvl="0" fontAlgn="base"/>
            <a:r>
              <a:rPr lang="zh-CN" altLang="en-US" strike="noStrike" noProof="0" smtClean="0">
                <a:sym typeface="Arial" panose="020B0604020202020204" pitchFamily="34" charset="0"/>
              </a:rPr>
              <a:t>单击此处编辑母版副标题样式</a:t>
            </a:r>
            <a:endParaRPr lang="zh-CN" strike="noStrike" noProof="0" dirty="0" smtClean="0">
              <a:sym typeface="Arial" panose="020B0604020202020204" pitchFamily="34" charset="0"/>
            </a:endParaRPr>
          </a:p>
        </p:txBody>
      </p:sp>
      <p:sp>
        <p:nvSpPr>
          <p:cNvPr id="13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4" name="页脚占位符 2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FC906CC1-C871-4B46-B66B-32F38AEB0960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marL="0" marR="0" indent="0" defTabSz="914400" rtl="0" fontAlgn="base" latin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defRPr/>
              </a:pPr>
              <a:t>‹#›</a:t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457200" y="859536"/>
            <a:ext cx="8229600" cy="512851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6E41368A-B138-4E2F-AA53-DEC354978BE1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marL="0" marR="0" indent="0" defTabSz="914400" rtl="0" fontAlgn="base" latin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defRPr/>
              </a:pPr>
              <a:t>‹#›</a:t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52735"/>
            <a:ext cx="8229600" cy="762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73486"/>
            <a:ext cx="8229600" cy="4271739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438CE53B-A3DD-411A-8241-F4CC4307D508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marL="0" marR="0" indent="0" defTabSz="914400" rtl="0" fontAlgn="base" latin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defRPr/>
              </a:pPr>
              <a:t>‹#›</a:t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1" descr="#wm#_9_09_*Z"/>
          <p:cNvSpPr>
            <a:spLocks noChangeArrowheads="1"/>
          </p:cNvSpPr>
          <p:nvPr/>
        </p:nvSpPr>
        <p:spPr bwMode="auto">
          <a:xfrm>
            <a:off x="1588" y="2651125"/>
            <a:ext cx="617538" cy="1022350"/>
          </a:xfrm>
          <a:prstGeom prst="rect">
            <a:avLst/>
          </a:prstGeom>
          <a:solidFill>
            <a:srgbClr val="13C7A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500" b="0" i="0" u="none" strike="noStrike" kern="1200" cap="none" spc="0" normalizeH="0" baseline="0" noProof="0" smtClean="0">
              <a:ln>
                <a:noFill/>
              </a:ln>
              <a:solidFill>
                <a:srgbClr val="13C7AF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58039" y="3212976"/>
            <a:ext cx="6228762" cy="1188000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11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79262F00-9AC3-4EA4-A2C3-B3AE8BE18809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marL="0" marR="0" indent="0" defTabSz="914400" rtl="0" fontAlgn="base" latin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defRPr/>
              </a:pPr>
              <a:t>‹#›</a:t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84337"/>
            <a:ext cx="8229600" cy="762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05088"/>
            <a:ext cx="4038600" cy="4248249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05088"/>
            <a:ext cx="4038600" cy="4248249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595691BB-0836-46FD-A449-D9F0B05CFD03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marL="0" marR="0" indent="0" defTabSz="914400" rtl="0" fontAlgn="base" latin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defRPr/>
              </a:pPr>
              <a:t>‹#›</a:t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1268760"/>
            <a:ext cx="7886700" cy="997992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2257227"/>
            <a:ext cx="386873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3081140"/>
            <a:ext cx="3868737" cy="316408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2257227"/>
            <a:ext cx="38877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3081140"/>
            <a:ext cx="3887788" cy="316408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473DB0D8-7759-4112-A8D6-D2FBFE92DF5B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marL="0" marR="0" indent="0" defTabSz="914400" rtl="0" fontAlgn="base" latin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defRPr/>
              </a:pPr>
              <a:t>‹#›</a:t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3" name="Group 5" descr="#wm#_9_34_*Z"/>
          <p:cNvGrpSpPr/>
          <p:nvPr/>
        </p:nvGrpSpPr>
        <p:grpSpPr>
          <a:xfrm>
            <a:off x="2700338" y="2300288"/>
            <a:ext cx="3924300" cy="1990725"/>
            <a:chOff x="-546" y="-202"/>
            <a:chExt cx="8241" cy="3134"/>
          </a:xfrm>
        </p:grpSpPr>
        <p:sp>
          <p:nvSpPr>
            <p:cNvPr id="11" name="Line 4" descr="#wm#_9_34_*Z"/>
            <p:cNvSpPr>
              <a:spLocks noChangeShapeType="1"/>
            </p:cNvSpPr>
            <p:nvPr/>
          </p:nvSpPr>
          <p:spPr bwMode="auto">
            <a:xfrm>
              <a:off x="891" y="1295"/>
              <a:ext cx="6804" cy="0"/>
            </a:xfrm>
            <a:prstGeom prst="line">
              <a:avLst/>
            </a:prstGeom>
            <a:noFill/>
            <a:ln w="9525" cmpd="sng">
              <a:solidFill>
                <a:srgbClr val="A86CBB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normAutofit fontScale="25000" lnSpcReduction="20000"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2" name="空心弧 14" descr="#wm#_9_34_*Z"/>
            <p:cNvSpPr/>
            <p:nvPr/>
          </p:nvSpPr>
          <p:spPr bwMode="auto">
            <a:xfrm rot="11040000">
              <a:off x="-546" y="-202"/>
              <a:ext cx="3130" cy="3134"/>
            </a:xfrm>
            <a:custGeom>
              <a:avLst/>
              <a:gdLst>
                <a:gd name="T0" fmla="*/ 112824 w 1629846"/>
                <a:gd name="T1" fmla="*/ 401212 h 1629846"/>
                <a:gd name="T2" fmla="*/ 930104 w 1629846"/>
                <a:gd name="T3" fmla="*/ 8181 h 1629846"/>
                <a:gd name="T4" fmla="*/ 1604743 w 1629846"/>
                <a:gd name="T5" fmla="*/ 614219 h 1629846"/>
                <a:gd name="T6" fmla="*/ 1301268 w 1629846"/>
                <a:gd name="T7" fmla="*/ 1468809 h 1629846"/>
                <a:gd name="T8" fmla="*/ 395502 w 1629846"/>
                <a:gd name="T9" fmla="*/ 1513627 h 1629846"/>
                <a:gd name="T10" fmla="*/ 395504 w 1629846"/>
                <a:gd name="T11" fmla="*/ 1513627 h 1629846"/>
                <a:gd name="T12" fmla="*/ 1301270 w 1629846"/>
                <a:gd name="T13" fmla="*/ 1468809 h 1629846"/>
                <a:gd name="T14" fmla="*/ 1604745 w 1629846"/>
                <a:gd name="T15" fmla="*/ 614219 h 1629846"/>
                <a:gd name="T16" fmla="*/ 930106 w 1629846"/>
                <a:gd name="T17" fmla="*/ 8181 h 1629846"/>
                <a:gd name="T18" fmla="*/ 112826 w 1629846"/>
                <a:gd name="T19" fmla="*/ 401212 h 1629846"/>
                <a:gd name="T20" fmla="*/ 112824 w 1629846"/>
                <a:gd name="T21" fmla="*/ 401212 h 1629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9846" h="1629846">
                  <a:moveTo>
                    <a:pt x="112824" y="401212"/>
                  </a:moveTo>
                  <a:cubicBezTo>
                    <a:pt x="280461" y="116719"/>
                    <a:pt x="603209" y="-38491"/>
                    <a:pt x="930104" y="8181"/>
                  </a:cubicBezTo>
                  <a:cubicBezTo>
                    <a:pt x="1256999" y="54853"/>
                    <a:pt x="1523417" y="294180"/>
                    <a:pt x="1604743" y="614219"/>
                  </a:cubicBezTo>
                  <a:cubicBezTo>
                    <a:pt x="1686069" y="934258"/>
                    <a:pt x="1566225" y="1271739"/>
                    <a:pt x="1301268" y="1468809"/>
                  </a:cubicBezTo>
                  <a:cubicBezTo>
                    <a:pt x="1036311" y="1665878"/>
                    <a:pt x="678620" y="1683577"/>
                    <a:pt x="395502" y="1513627"/>
                  </a:cubicBezTo>
                  <a:lnTo>
                    <a:pt x="395504" y="1513627"/>
                  </a:lnTo>
                  <a:cubicBezTo>
                    <a:pt x="678622" y="1683577"/>
                    <a:pt x="1036313" y="1665879"/>
                    <a:pt x="1301270" y="1468809"/>
                  </a:cubicBezTo>
                  <a:cubicBezTo>
                    <a:pt x="1566227" y="1271740"/>
                    <a:pt x="1686071" y="934258"/>
                    <a:pt x="1604745" y="614219"/>
                  </a:cubicBezTo>
                  <a:cubicBezTo>
                    <a:pt x="1523419" y="294180"/>
                    <a:pt x="1257001" y="54853"/>
                    <a:pt x="930106" y="8181"/>
                  </a:cubicBezTo>
                  <a:cubicBezTo>
                    <a:pt x="603211" y="-38491"/>
                    <a:pt x="280463" y="116719"/>
                    <a:pt x="112826" y="401212"/>
                  </a:cubicBezTo>
                  <a:lnTo>
                    <a:pt x="112824" y="401212"/>
                  </a:lnTo>
                  <a:close/>
                </a:path>
              </a:pathLst>
            </a:custGeom>
            <a:noFill/>
            <a:ln w="12700" cap="flat" cmpd="sng">
              <a:solidFill>
                <a:srgbClr val="13C7A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84470" y="2468880"/>
            <a:ext cx="3239929" cy="770520"/>
          </a:xfrm>
        </p:spPr>
        <p:txBody>
          <a:bodyPr anchor="b">
            <a:normAutofit/>
          </a:bodyPr>
          <a:lstStyle>
            <a:lvl1pPr algn="l">
              <a:defRPr sz="2400">
                <a:latin typeface="+mj-lt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384470" y="3279599"/>
            <a:ext cx="3239929" cy="591361"/>
          </a:xfrm>
        </p:spPr>
        <p:txBody>
          <a:bodyPr lIns="90170" tIns="46990" rIns="90170" bIns="46990">
            <a:normAutofit/>
          </a:bodyPr>
          <a:lstStyle>
            <a:lvl1pPr marL="0" indent="0" algn="l">
              <a:defRPr sz="1350">
                <a:latin typeface="+mn-ea"/>
                <a:ea typeface="+mn-ea"/>
              </a:defRPr>
            </a:lvl1pPr>
          </a:lstStyle>
          <a:p>
            <a:pPr lvl="0" fontAlgn="base"/>
            <a:r>
              <a:rPr lang="zh-CN" altLang="en-US" sz="1350" strike="noStrike" noProof="0" smtClean="0">
                <a:sym typeface="Arial" panose="020B0604020202020204" pitchFamily="34" charset="0"/>
              </a:rPr>
              <a:t>单击此处编辑母版副标题样式</a:t>
            </a:r>
            <a:endParaRPr lang="zh-CN" strike="noStrike" noProof="0" dirty="0" smtClean="0">
              <a:sym typeface="Arial" panose="020B0604020202020204" pitchFamily="34" charset="0"/>
            </a:endParaRPr>
          </a:p>
        </p:txBody>
      </p:sp>
      <p:sp>
        <p:nvSpPr>
          <p:cNvPr id="13" name="日期占位符 2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DB1B6575-0B82-445A-BF02-0468EAF219AD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marL="0" marR="0" indent="0" defTabSz="914400" rtl="0" fontAlgn="base" latin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defRPr/>
              </a:pPr>
              <a:t>‹#›</a:t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3B6006F5-B7DF-4A90-AF2E-0BC315F876D4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marL="0" marR="0" indent="0" defTabSz="914400" rtl="0" fontAlgn="base" latin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defRPr/>
              </a:pPr>
              <a:t>‹#›</a:t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63200"/>
            <a:ext cx="7639800" cy="640800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821800" y="1583224"/>
            <a:ext cx="2503800" cy="500369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5800" y="1576800"/>
            <a:ext cx="4926330" cy="5010114"/>
          </a:xfrm>
        </p:spPr>
        <p:txBody>
          <a:bodyPr anchor="ctr"/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C8709201-4F42-478C-9369-3488F28F8A30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marL="0" marR="0" indent="0" defTabSz="914400" rtl="0" fontAlgn="base" latin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defRPr/>
              </a:pPr>
              <a:t>‹#›</a:t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47857" y="1284339"/>
            <a:ext cx="1338943" cy="5002162"/>
          </a:xfrm>
        </p:spPr>
        <p:txBody>
          <a:bodyPr vert="eaVert" anchor="ctr"/>
          <a:lstStyle>
            <a:lvl1pPr algn="l"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84339"/>
            <a:ext cx="6743700" cy="500216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日期占位符 6"/>
          <p:cNvSpPr>
            <a:spLocks noGrp="1"/>
          </p:cNvSpPr>
          <p:nvPr>
            <p:ph type="dt" sz="half" idx="2"/>
          </p:nvPr>
        </p:nvSpPr>
        <p:spPr bwMode="auto">
          <a:xfrm>
            <a:off x="457200" y="6524625"/>
            <a:ext cx="2133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页脚占位符 7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524625"/>
            <a:ext cx="2895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灯片编号占位符 8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524625"/>
            <a:ext cx="2133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61668170-D284-4D56-82D9-3DA7C932CF1C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marL="0" marR="0" indent="0" defTabSz="914400" rtl="0" fontAlgn="base" latin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defRPr/>
              </a:pPr>
              <a:t>‹#›</a:t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/>
          </p:cNvSpPr>
          <p:nvPr>
            <p:ph type="body"/>
          </p:nvPr>
        </p:nvSpPr>
        <p:spPr>
          <a:xfrm>
            <a:off x="457200" y="2220913"/>
            <a:ext cx="8229600" cy="387191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14630"/>
            <a:r>
              <a:rPr lang="zh-CN" altLang="en-US" dirty="0"/>
              <a:t>单击此处编辑母版文本样式</a:t>
            </a:r>
          </a:p>
          <a:p>
            <a:pPr lvl="1" indent="-214630"/>
            <a:r>
              <a:rPr lang="zh-CN" altLang="en-US" dirty="0"/>
              <a:t>第二级</a:t>
            </a:r>
          </a:p>
          <a:p>
            <a:pPr lvl="2" indent="-214630"/>
            <a:r>
              <a:rPr lang="zh-CN" altLang="en-US" dirty="0"/>
              <a:t>第三级</a:t>
            </a:r>
          </a:p>
          <a:p>
            <a:pPr lvl="3" indent="-214630"/>
            <a:r>
              <a:rPr lang="zh-CN" altLang="en-US" dirty="0"/>
              <a:t>第四级</a:t>
            </a:r>
          </a:p>
          <a:p>
            <a:pPr lvl="4" indent="-214630"/>
            <a:r>
              <a:rPr lang="zh-CN" altLang="en-US" dirty="0"/>
              <a:t>第五级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eaLnBrk="1" hangingPunct="1">
              <a:buFont typeface="Arial" panose="020B0604020202020204" pitchFamily="34" charset="0"/>
              <a:buNone/>
              <a:defRPr sz="1050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ctr" eaLnBrk="1" hangingPunct="1">
              <a:buFont typeface="Arial" panose="020B0604020202020204" pitchFamily="34" charset="0"/>
              <a:buNone/>
              <a:defRPr sz="1050" noProof="1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r" eaLnBrk="1" hangingPunct="1">
              <a:buFont typeface="Arial" panose="020B0604020202020204" pitchFamily="34" charset="0"/>
              <a:buNone/>
              <a:defRPr sz="1000" noProof="1">
                <a:ea typeface="宋体" panose="02010600030101010101" pitchFamily="2" charset="-122"/>
                <a:cs typeface="黑体" panose="02010609060101010101" pitchFamily="49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3331072-0CAA-417A-BF30-419652C5E5EE}" type="slidenum">
              <a:rPr kumimoji="0" altLang="en-US" sz="1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zh-CN" altLang="en-US" sz="1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黑体" panose="02010609060101010101" pitchFamily="49" charset="-122"/>
            </a:endParaRPr>
          </a:p>
        </p:txBody>
      </p:sp>
      <p:sp>
        <p:nvSpPr>
          <p:cNvPr id="1030" name="ksoSlideStyle" descr="#wm#_9_02_342_022" hidden="1"/>
          <p:cNvSpPr>
            <a:spLocks noChangeArrowheads="1"/>
          </p:cNvSpPr>
          <p:nvPr/>
        </p:nvSpPr>
        <p:spPr bwMode="auto">
          <a:xfrm>
            <a:off x="0" y="0"/>
            <a:ext cx="12700" cy="12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 flipV="1">
            <a:off x="0" y="0"/>
            <a:ext cx="9109075" cy="757238"/>
          </a:xfrm>
          <a:prstGeom prst="rtTriangle">
            <a:avLst/>
          </a:prstGeom>
          <a:solidFill>
            <a:srgbClr val="A86CBB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32" name="AutoShape 8"/>
          <p:cNvSpPr>
            <a:spLocks noChangeArrowheads="1"/>
          </p:cNvSpPr>
          <p:nvPr/>
        </p:nvSpPr>
        <p:spPr bwMode="auto">
          <a:xfrm flipH="1" flipV="1">
            <a:off x="3371850" y="4763"/>
            <a:ext cx="5773738" cy="1328738"/>
          </a:xfrm>
          <a:prstGeom prst="rtTriangle">
            <a:avLst/>
          </a:prstGeom>
          <a:solidFill>
            <a:srgbClr val="13C7AF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33" name="Rectangle 2"/>
          <p:cNvSpPr>
            <a:spLocks noGrp="1"/>
          </p:cNvSpPr>
          <p:nvPr>
            <p:ph type="title"/>
          </p:nvPr>
        </p:nvSpPr>
        <p:spPr>
          <a:xfrm>
            <a:off x="457200" y="1263650"/>
            <a:ext cx="8229600" cy="762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 kern="1200">
          <a:solidFill>
            <a:schemeClr val="tx1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2pPr>
      <a:lvl3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3pPr>
      <a:lvl4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4pPr>
      <a:lvl5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5pPr>
      <a:lvl6pPr marL="4572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6pPr>
      <a:lvl7pPr marL="9144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7pPr>
      <a:lvl8pPr marL="13716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8pPr>
      <a:lvl9pPr marL="18288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9pPr>
    </p:titleStyle>
    <p:bodyStyle>
      <a:lvl1pPr marL="2146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5575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9004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2433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15862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	</a:t>
            </a:r>
            <a:r>
              <a:rPr lang="en-US" altLang="zh-CN" sz="4400"/>
              <a:t>H5</a:t>
            </a:r>
            <a:r>
              <a:rPr lang="zh-CN" altLang="en-US" sz="4400"/>
              <a:t>移动开发</a:t>
            </a:r>
          </a:p>
        </p:txBody>
      </p:sp>
      <p:sp>
        <p:nvSpPr>
          <p:cNvPr id="3" name="副标题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2800"/>
              <a:t>ES6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/>
        </p:nvSpPr>
        <p:spPr>
          <a:xfrm>
            <a:off x="643255" y="450215"/>
            <a:ext cx="7987665" cy="58794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课后练习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利用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class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封装面向对象的轮播图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                           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图片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5025" y="1438275"/>
            <a:ext cx="4933950" cy="398145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/>
        </p:nvSpPr>
        <p:spPr>
          <a:xfrm>
            <a:off x="500380" y="500380"/>
            <a:ext cx="8142605" cy="58566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类</a:t>
            </a:r>
            <a:endParaRPr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、基本定义和创建实例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）利用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class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关键字定义。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说明：函数的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constructor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是这个类的构造函数。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）创建实例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let person = new Person(‘vvv’)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53795" y="2356485"/>
            <a:ext cx="3761740" cy="1343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/>
        </p:nvSpPr>
        <p:spPr>
          <a:xfrm>
            <a:off x="500380" y="450215"/>
            <a:ext cx="8142605" cy="52362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类</a:t>
            </a:r>
            <a:endParaRPr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、继承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通过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extends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关键字继承，在构造函数里面调用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super()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方法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可以继承到父类所有的属性。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说明</a:t>
            </a:r>
            <a:r>
              <a:rPr lang="en-US" altLang="zh-CN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:</a:t>
            </a:r>
            <a:endParaRPr lang="en-US" alt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①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super()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必须放在当前类的构造函数最上面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②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super()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：可以传参数用来覆盖父类的默认值，若不传参数，则所有继承过来的属性都使用的是父类的默认值</a:t>
            </a:r>
            <a:endParaRPr lang="en-US" alt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/>
        </p:nvSpPr>
        <p:spPr>
          <a:xfrm>
            <a:off x="500380" y="450215"/>
            <a:ext cx="8142605" cy="60731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类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3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、</a:t>
            </a:r>
            <a:r>
              <a:rPr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Class 的取值函数（getter）和存值函数（setter） 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作用：在“类”的内部可以使用get和set关键字，对某个属性设置存值函数和取值函数，拦截该属性的存取行为。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6845" y="2679065"/>
            <a:ext cx="3809365" cy="3152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/>
        </p:nvSpPr>
        <p:spPr>
          <a:xfrm>
            <a:off x="643255" y="450215"/>
            <a:ext cx="7987665" cy="58794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类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4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、静态方法                                                      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）定义方法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static关键字来定义类的静态方法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）特点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静态方法不会被实例继承，而是直接通过类来调用 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                                                 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3675380"/>
            <a:ext cx="4164965" cy="24396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/>
        </p:nvSpPr>
        <p:spPr>
          <a:xfrm>
            <a:off x="643255" y="450215"/>
            <a:ext cx="7987665" cy="58794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Iterator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、什么是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Iterator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接口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来处理所有不同的数据结构（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Array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、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Object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、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Set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、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Map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提供统一的访问机制。任何数据结构只要部署 Iterator 接口，就可以完成遍历操作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、基本用法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ES6 规定，默认的 Iterator 接口部署在数据结构的Symbol.iterator属性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说明：原生具备 Iterator 接口的数据结构有：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Array、Map、Set、String、TypedArray、函数的 arguments 对象、NodeList 对象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                           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/>
        </p:nvSpPr>
        <p:spPr>
          <a:xfrm>
            <a:off x="643255" y="450215"/>
            <a:ext cx="7987665" cy="58794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Iterator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访问数组的遍历器接口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说明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：对于原生部署 Iterator 接口的数据结构，不用自己写遍历器生成函数，for...of循环会自动遍历它们。除此之外，其他数据结构（主要是对象）的 Iterator 接口，都需要自己在Symbol.iterator属性上面部署，这样才会被for...of循环遍历。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                                                 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0410" y="1619885"/>
            <a:ext cx="4047490" cy="1628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/>
        </p:nvSpPr>
        <p:spPr>
          <a:xfrm>
            <a:off x="643255" y="450215"/>
            <a:ext cx="7987665" cy="58794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Iterator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部署对象的遍历器接口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要求：可以利用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for...of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循环依次遍历出来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1,3,5,2,4,6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                                                 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0890" y="1640840"/>
            <a:ext cx="2590165" cy="1200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/>
        </p:nvSpPr>
        <p:spPr>
          <a:xfrm>
            <a:off x="643255" y="450215"/>
            <a:ext cx="7987665" cy="58794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Iterator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                                                 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5915" y="1142365"/>
            <a:ext cx="4390390" cy="53238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160645" y="1368425"/>
            <a:ext cx="358775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/>
              <a:t>总结：自定义遍历器操作</a:t>
            </a:r>
          </a:p>
          <a:p>
            <a:pPr>
              <a:lnSpc>
                <a:spcPct val="150000"/>
              </a:lnSpc>
            </a:pPr>
            <a:r>
              <a:rPr lang="zh-CN" altLang="en-US" sz="2200"/>
              <a:t>（</a:t>
            </a:r>
            <a:r>
              <a:rPr lang="en-US" altLang="zh-CN" sz="2200"/>
              <a:t>1</a:t>
            </a:r>
            <a:r>
              <a:rPr lang="zh-CN" altLang="en-US" sz="2200"/>
              <a:t>）定义方法</a:t>
            </a:r>
          </a:p>
          <a:p>
            <a:pPr>
              <a:lnSpc>
                <a:spcPct val="150000"/>
              </a:lnSpc>
            </a:pPr>
            <a:r>
              <a:rPr lang="zh-CN" altLang="en-US" sz="2200"/>
              <a:t>         </a:t>
            </a:r>
            <a:r>
              <a:rPr lang="en-US" altLang="zh-CN" sz="2200"/>
              <a:t>[Symbol.iterator](){}</a:t>
            </a:r>
          </a:p>
          <a:p>
            <a:pPr>
              <a:lnSpc>
                <a:spcPct val="150000"/>
              </a:lnSpc>
            </a:pPr>
            <a:r>
              <a:rPr lang="zh-CN" altLang="en-US" sz="2200"/>
              <a:t>（</a:t>
            </a:r>
            <a:r>
              <a:rPr lang="en-US" altLang="zh-CN" sz="2200"/>
              <a:t>2</a:t>
            </a:r>
            <a:r>
              <a:rPr lang="zh-CN" altLang="en-US" sz="2200"/>
              <a:t>）返回值</a:t>
            </a:r>
          </a:p>
          <a:p>
            <a:pPr>
              <a:lnSpc>
                <a:spcPct val="150000"/>
              </a:lnSpc>
            </a:pPr>
            <a:r>
              <a:rPr lang="zh-CN" altLang="en-US" sz="2200"/>
              <a:t>         包含</a:t>
            </a:r>
            <a:r>
              <a:rPr lang="en-US" altLang="zh-CN" sz="2200"/>
              <a:t>next()</a:t>
            </a:r>
            <a:r>
              <a:rPr lang="zh-CN" altLang="en-US" sz="2200"/>
              <a:t>方法的一个对象</a:t>
            </a:r>
          </a:p>
          <a:p>
            <a:pPr>
              <a:lnSpc>
                <a:spcPct val="150000"/>
              </a:lnSpc>
            </a:pPr>
            <a:r>
              <a:rPr lang="zh-CN" altLang="en-US" sz="2200"/>
              <a:t>（</a:t>
            </a:r>
            <a:r>
              <a:rPr lang="en-US" altLang="zh-CN" sz="2200"/>
              <a:t>3</a:t>
            </a:r>
            <a:r>
              <a:rPr lang="zh-CN" altLang="en-US" sz="2200"/>
              <a:t>）</a:t>
            </a:r>
            <a:r>
              <a:rPr lang="en-US" altLang="zh-CN" sz="2200"/>
              <a:t>next()</a:t>
            </a:r>
            <a:r>
              <a:rPr lang="zh-CN" altLang="en-US" sz="2200"/>
              <a:t>方法返回一个包含</a:t>
            </a:r>
            <a:r>
              <a:rPr lang="en-US" altLang="zh-CN" sz="2200"/>
              <a:t>value</a:t>
            </a:r>
            <a:r>
              <a:rPr lang="zh-CN" altLang="en-US" sz="2200"/>
              <a:t>、</a:t>
            </a:r>
            <a:r>
              <a:rPr lang="en-US" altLang="zh-CN" sz="2200"/>
              <a:t>done</a:t>
            </a:r>
            <a:r>
              <a:rPr lang="zh-CN" altLang="en-US" sz="2200"/>
              <a:t>属性的对象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20"/>
</p:tagLst>
</file>

<file path=ppt/theme/theme1.xml><?xml version="1.0" encoding="utf-8"?>
<a:theme xmlns:a="http://schemas.openxmlformats.org/drawingml/2006/main" name="默认设计模板_2">
  <a:themeElements>
    <a:clrScheme name="PPT9">
      <a:dk1>
        <a:srgbClr val="000000"/>
      </a:dk1>
      <a:lt1>
        <a:srgbClr val="FFFFFF"/>
      </a:lt1>
      <a:dk2>
        <a:srgbClr val="808080"/>
      </a:dk2>
      <a:lt2>
        <a:srgbClr val="808080"/>
      </a:lt2>
      <a:accent1>
        <a:srgbClr val="13C7AF"/>
      </a:accent1>
      <a:accent2>
        <a:srgbClr val="F56262"/>
      </a:accent2>
      <a:accent3>
        <a:srgbClr val="A86CBB"/>
      </a:accent3>
      <a:accent4>
        <a:srgbClr val="3B9AC6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默认设计模板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630</Words>
  <Application>Microsoft Office PowerPoint</Application>
  <PresentationFormat>全屏显示(4:3)</PresentationFormat>
  <Paragraphs>75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默认设计模板_2</vt:lpstr>
      <vt:lpstr> H5移动开发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H5移动开发</dc:title>
  <dc:creator>yzd</dc:creator>
  <cp:lastModifiedBy>Administrator</cp:lastModifiedBy>
  <cp:revision>5622</cp:revision>
  <dcterms:created xsi:type="dcterms:W3CDTF">2016-03-21T02:19:00Z</dcterms:created>
  <dcterms:modified xsi:type="dcterms:W3CDTF">2018-07-02T08:38:02Z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2052-10.1.0.7452</vt:lpwstr>
  </property>
</Properties>
</file>