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1105" r:id="rId3"/>
    <p:sldId id="1145" r:id="rId4"/>
    <p:sldId id="1166" r:id="rId5"/>
    <p:sldId id="1176" r:id="rId6"/>
    <p:sldId id="1177" r:id="rId7"/>
    <p:sldId id="1178" r:id="rId8"/>
    <p:sldId id="1167" r:id="rId9"/>
    <p:sldId id="1169" r:id="rId10"/>
    <p:sldId id="1170" r:id="rId11"/>
    <p:sldId id="1171" r:id="rId12"/>
    <p:sldId id="1172" r:id="rId13"/>
    <p:sldId id="1173" r:id="rId14"/>
    <p:sldId id="1174" r:id="rId15"/>
    <p:sldId id="1175" r:id="rId16"/>
    <p:sldId id="1212" r:id="rId17"/>
    <p:sldId id="1213" r:id="rId18"/>
    <p:sldId id="1214" r:id="rId19"/>
    <p:sldId id="1215" r:id="rId20"/>
    <p:sldId id="1216" r:id="rId21"/>
    <p:sldId id="1217" r:id="rId22"/>
    <p:sldId id="1218" r:id="rId23"/>
    <p:sldId id="1219" r:id="rId24"/>
    <p:sldId id="1220" r:id="rId25"/>
    <p:sldId id="1221" r:id="rId26"/>
    <p:sldId id="1222" r:id="rId27"/>
    <p:sldId id="1223" r:id="rId28"/>
    <p:sldId id="1224" r:id="rId29"/>
    <p:sldId id="1225" r:id="rId30"/>
    <p:sldId id="1226" r:id="rId31"/>
    <p:sldId id="1227" r:id="rId32"/>
    <p:sldId id="1228" r:id="rId33"/>
    <p:sldId id="1229" r:id="rId34"/>
    <p:sldId id="1230" r:id="rId35"/>
    <p:sldId id="1102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/>
              <a:t>微信小程序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哪些服务和企业最适合接入小程序？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如果你的服务是很高频的，而且对于界面和体验的要求都很高的话，还是要用原生（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Nactive App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）来做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如果是低频、中频且重要的服务的话，应该毫不犹豫的选择加入微信小程序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基于小程序开发获得的权限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599565"/>
            <a:ext cx="3265170" cy="50660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2270" y="1903730"/>
            <a:ext cx="42316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第一类：只开放公开信息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昵称、头像 ，其实也就是登陆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，所有的开发者都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可以接入。比方说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YY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语音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基于小程序开发获得的权限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2270" y="1903730"/>
            <a:ext cx="42316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第二类：有条件开放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开放共同使用的好友，比方说，大众点评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520825"/>
            <a:ext cx="3389630" cy="5177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基于小程序开发获得的权限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2270" y="1903730"/>
            <a:ext cx="42316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第三类：更大程度的开放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除了公开信息和好友关系，还开放了朋友圈权限，能把一些操作直接分享到朋友圈。这个只有腾讯自家产品才有。比如</a:t>
            </a:r>
            <a:r>
              <a:rPr lang="en-US" altLang="zh-CN" sz="2400"/>
              <a:t>QQ</a:t>
            </a:r>
            <a:r>
              <a:rPr lang="zh-CN" altLang="en-US" sz="2400"/>
              <a:t>音乐、腾讯视频等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1529715"/>
            <a:ext cx="3425190" cy="5197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基于小程序开发获得的权限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总结来说：基于微信小程序开发还得拼爹！！！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亲儿子</a:t>
            </a:r>
            <a:endParaRPr lang="zh-CN" altLang="en-US" sz="24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能得到全部关系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干儿子</a:t>
            </a:r>
            <a:endParaRPr lang="zh-CN" altLang="en-US" sz="24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能得到重合的关系，你用我也用那么相互能看到，我用你不用，编不跟你发生联系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外人</a:t>
            </a:r>
            <a:endParaRPr lang="zh-CN" altLang="en-US" sz="24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刷个脸就行了，其他的免谈</a:t>
            </a: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步骤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2921635"/>
            <a:ext cx="1711960" cy="1015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4180" y="2491740"/>
            <a:ext cx="2277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注册小程序账号</a:t>
            </a:r>
            <a:endParaRPr lang="zh-CN" altLang="en-US" sz="2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55" y="3937000"/>
            <a:ext cx="1703705" cy="980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96185" y="4994910"/>
            <a:ext cx="1387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激活邮箱</a:t>
            </a:r>
            <a:endParaRPr lang="zh-CN" altLang="en-US" sz="2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3007360"/>
            <a:ext cx="1705610" cy="9658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57295" y="2491740"/>
            <a:ext cx="1387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信息登记</a:t>
            </a:r>
            <a:endParaRPr lang="zh-CN" altLang="en-US" sz="2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05" y="3937000"/>
            <a:ext cx="1784350" cy="9804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38980" y="4994910"/>
            <a:ext cx="27432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登录小程序管理后台</a:t>
            </a:r>
            <a:endParaRPr lang="zh-CN" altLang="en-US" sz="22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3007360"/>
            <a:ext cx="1707515" cy="10020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84290" y="2491740"/>
            <a:ext cx="22136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完善小程序信息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7296785" y="4104640"/>
            <a:ext cx="16376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绑定开发者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环境搭建以及开发工具介绍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微信公众平台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小程序开发文档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安装开发工具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2480945"/>
            <a:ext cx="5544185" cy="3801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微信小程序的版本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990" y="1845945"/>
            <a:ext cx="652272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预览版本</a:t>
            </a:r>
            <a:r>
              <a:rPr lang="en-US" altLang="zh-CN" sz="2200"/>
              <a:t>——</a:t>
            </a:r>
            <a:r>
              <a:rPr lang="zh-CN" altLang="en-US" sz="2200"/>
              <a:t>手机本地预览</a:t>
            </a:r>
            <a:endParaRPr lang="zh-CN" altLang="en-US" sz="2200"/>
          </a:p>
        </p:txBody>
      </p:sp>
      <p:sp>
        <p:nvSpPr>
          <p:cNvPr id="6" name="文本框 5"/>
          <p:cNvSpPr txBox="1"/>
          <p:nvPr/>
        </p:nvSpPr>
        <p:spPr>
          <a:xfrm>
            <a:off x="681990" y="2552700"/>
            <a:ext cx="8122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体验版本</a:t>
            </a:r>
            <a:r>
              <a:rPr lang="en-US" altLang="zh-CN" sz="2200"/>
              <a:t>——</a:t>
            </a:r>
            <a:r>
              <a:rPr lang="zh-CN" altLang="en-US" sz="2200"/>
              <a:t>在小程序管理后台可以将开发版本切换成体验版本，具有体验权限的成员可见</a:t>
            </a:r>
            <a:endParaRPr lang="zh-CN" altLang="en-US" sz="2200"/>
          </a:p>
        </p:txBody>
      </p:sp>
      <p:sp>
        <p:nvSpPr>
          <p:cNvPr id="7" name="文本框 6"/>
          <p:cNvSpPr txBox="1"/>
          <p:nvPr/>
        </p:nvSpPr>
        <p:spPr>
          <a:xfrm>
            <a:off x="681990" y="3551555"/>
            <a:ext cx="812292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审核版本</a:t>
            </a:r>
            <a:r>
              <a:rPr lang="en-US" altLang="zh-CN" sz="2200"/>
              <a:t>——</a:t>
            </a:r>
            <a:r>
              <a:rPr lang="zh-CN" altLang="en-US" sz="2200"/>
              <a:t>提交审核的版本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681990" y="4150360"/>
            <a:ext cx="812292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线上版本</a:t>
            </a:r>
            <a:r>
              <a:rPr lang="en-US" altLang="zh-CN" sz="2200"/>
              <a:t>——</a:t>
            </a:r>
            <a:r>
              <a:rPr lang="zh-CN" altLang="en-US" sz="2200"/>
              <a:t>在小程序管理后台可以将开发版本切换成体验版本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313690" y="467995"/>
            <a:ext cx="8425815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文件结构介绍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小程序包含一个描述整体程序的 app 和多个描述各自页面的 page。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、一个小程序主体部分由三个文件组成，必须放在项目的根目录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088390" y="3119120"/>
          <a:ext cx="6400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文件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作用</a:t>
                      </a:r>
                      <a:endParaRPr lang="zh-CN" altLang="en-US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app.js</a:t>
                      </a:r>
                      <a:endParaRPr lang="en-US" altLang="zh-CN" sz="22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小程序逻辑</a:t>
                      </a:r>
                      <a:endParaRPr lang="zh-CN" altLang="en-US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app.json</a:t>
                      </a:r>
                      <a:endParaRPr lang="en-US" altLang="zh-CN" sz="22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小程序公共设置</a:t>
                      </a:r>
                      <a:endParaRPr lang="zh-CN" altLang="en-US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app.wxss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小程序公共样式表</a:t>
                      </a:r>
                      <a:endParaRPr lang="zh-CN" altLang="en-US" sz="2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358775" y="584200"/>
            <a:ext cx="8425815" cy="5509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、一个小程序页面由四个文件组成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就近关系：如果一个样式既在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里面配置，又在页面里面配置了，则以距离这个页面最近的文件为准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933450" y="1943100"/>
          <a:ext cx="628396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980"/>
                <a:gridCol w="3141980"/>
              </a:tblGrid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文件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作用</a:t>
                      </a:r>
                      <a:endParaRPr lang="zh-CN" altLang="en-US" sz="2000"/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js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页面逻辑</a:t>
                      </a:r>
                      <a:endParaRPr lang="zh-CN" altLang="en-US" sz="2000"/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wxml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页面结构</a:t>
                      </a:r>
                      <a:endParaRPr lang="zh-CN" altLang="en-US" sz="2000"/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wxss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页面样式表</a:t>
                      </a:r>
                      <a:endParaRPr lang="zh-CN" altLang="en-US" sz="2000"/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json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页面配置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63905"/>
            <a:ext cx="8051800" cy="5058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微信小程序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微信开发在小程序之前出现的有：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订阅号：面向媒体或个人提供一种信息传播方式（图文信息视屏音频）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服务号：面向企业或政府、组织用以对用户服务（内嵌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企业号：面向企业、政府事业单位实现生产管理、协作运营的移动化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下一步开发应用号？？？？？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）应用程序级别的文件名字必须是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app.xxx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）为了方便开发者减少配置项，描述页面的四个文件必须具有相同的路径与文件名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文件夹的名字不做规定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xxx.wxml/xxx.wxss/xxx.json/xxx.js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项目里边的 app.json 配置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pages字段 —— 用于描述当前小程序所有页面路径，这是为了让微信客户端知道当前你的小程序页面定义在哪个目录。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window字段 —— 小程序所有页面的顶部背景颜色，文字颜色定义在这里的。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18415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）每个页面的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.json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只是设置 app.json 中的 window 配置项的内容，页面中配置项会覆盖 app.json 的 window 中相同的配置项。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注意：页面的.json只能设置 window 相关的配置项，以决定本页面的窗口表现，所以无需写 window 这个键，直接配置选项即可</a:t>
            </a:r>
            <a:endParaRPr lang="zh-CN" altLang="en-US" sz="22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）工具配置 project.config.json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说明：小程序开发者工具在每个项目的根目录都会生成一个 project.config.json，你在工具上做的任何配置都会写入到这个文件，当你重新安装工具或者换电脑工作时，你只要载入同一个项目的代码包，开发者工具就自动会帮你恢复到当时你开发项目时的个性化配置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721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组件化开发思路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小程序是完全的组件化开发。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思考：什么叫组件？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官方解释：组件是对数据和方法简单的封装，组件拥有自    己的属性和方法。属性是组件数据的简单访问，方法是组件简单可见的功能。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         前端组件</a:t>
            </a:r>
            <a:r>
              <a:rPr lang="zh-CN" sz="2200">
                <a:sym typeface="+mn-ea"/>
              </a:rPr>
              <a:t>：组成页面内容的零件，</a:t>
            </a:r>
            <a:r>
              <a:rPr sz="2200">
                <a:sym typeface="+mn-ea"/>
              </a:rPr>
              <a:t>封装起来的具有独立功能的UI部件</a:t>
            </a:r>
            <a:endParaRPr lang="zh-CN"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>
                <a:sym typeface="+mn-ea"/>
              </a:rPr>
              <a:t>并且</a:t>
            </a:r>
            <a:r>
              <a:rPr sz="2200">
                <a:sym typeface="+mn-ea"/>
              </a:rPr>
              <a:t>小的组件通过组合或者嵌套的方式</a:t>
            </a:r>
            <a:r>
              <a:rPr lang="zh-CN" sz="2200">
                <a:sym typeface="+mn-ea"/>
              </a:rPr>
              <a:t>可以</a:t>
            </a:r>
            <a:r>
              <a:rPr sz="2200">
                <a:sym typeface="+mn-ea"/>
              </a:rPr>
              <a:t>构成大的组件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721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组件化开发思路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57" name="121102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421765"/>
            <a:ext cx="8539480" cy="536067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721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组件化开发思路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对于</a:t>
            </a:r>
            <a:r>
              <a:rPr sz="2200">
                <a:sym typeface="+mn-ea"/>
              </a:rPr>
              <a:t>论界面而言，整个UI是一个通过小组件构成的大组件，每个组件只关心自己部分的逻辑，彼此独立。</a:t>
            </a:r>
            <a:endParaRPr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通过这种方式，每个组件的UI和逻辑都定义在组件内部，和外部完全通过API来交互，通过组合的方式来实现复杂的功能。</a:t>
            </a:r>
            <a:endParaRPr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组件的特征：</a:t>
            </a:r>
            <a:endParaRPr 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（1）可组合（Composeable）：一个组件易于和其它组件一起使用，或者嵌套在另一个组件内部。如果一个组件内部创建了另一个组件，那么说父组件拥有（own）它创建的子组件，通过这个特性，一个复杂的UI可以拆分成多个简单的UI组件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3215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组件化开发思路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sz="2200">
                <a:sym typeface="+mn-ea"/>
              </a:rPr>
              <a:t>可重用（Reusable）：每个组件都是具有独立功能的，它可以被使用在多个UI场景</a:t>
            </a:r>
            <a:endParaRPr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（3）可维护（Maintainable）：每个小的组件仅仅包含自身的逻辑，更容易被理解和维护</a:t>
            </a:r>
            <a:endParaRPr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（4）可测试（Testable）：因为每个组件都是独立的，那么对于各个组件分别测试显然要比对于整个UI进行测试容易的多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搭建小程序入场页面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8180" y="1345565"/>
            <a:ext cx="5457190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步骤：</a:t>
            </a:r>
            <a:endParaRPr lang="zh-CN" altLang="en-US" sz="2200"/>
          </a:p>
          <a:p>
            <a:pPr algn="l">
              <a:lnSpc>
                <a:spcPct val="150000"/>
              </a:lnSpc>
              <a:buNone/>
            </a:pPr>
            <a:r>
              <a:rPr lang="zh-CN" altLang="en-US" sz="2200"/>
              <a:t> ①新建应用程序文件  </a:t>
            </a:r>
            <a:r>
              <a:rPr lang="zh-CN" altLang="en-US" sz="2200">
                <a:cs typeface="+mn-ea"/>
              </a:rPr>
              <a:t>app.js/app.json/app.wxss</a:t>
            </a:r>
            <a:endParaRPr lang="zh-CN" altLang="en-US" sz="2200"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>
                <a:cs typeface="+mn-ea"/>
              </a:rPr>
              <a:t>②新建页面文件夹，如：pages</a:t>
            </a:r>
            <a:endParaRPr lang="zh-CN" altLang="en-US" sz="2200"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>
                <a:cs typeface="+mn-ea"/>
              </a:rPr>
              <a:t>③新建页面文件（.js/.wxml/.wxss/.json）</a:t>
            </a:r>
            <a:endParaRPr lang="zh-CN" altLang="en-US" sz="2200"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>
                <a:cs typeface="+mn-ea"/>
              </a:rPr>
              <a:t>④配置启动页面（</a:t>
            </a:r>
            <a:r>
              <a:rPr lang="zh-CN" altLang="en-US" sz="2200">
                <a:solidFill>
                  <a:srgbClr val="C00000"/>
                </a:solidFill>
                <a:cs typeface="+mn-ea"/>
              </a:rPr>
              <a:t>参考文档框架</a:t>
            </a:r>
            <a:r>
              <a:rPr lang="en-US" altLang="zh-CN" sz="2200">
                <a:solidFill>
                  <a:srgbClr val="C00000"/>
                </a:solidFill>
                <a:cs typeface="+mn-ea"/>
              </a:rPr>
              <a:t>--</a:t>
            </a:r>
            <a:r>
              <a:rPr lang="zh-CN" altLang="en-US" sz="2200">
                <a:solidFill>
                  <a:srgbClr val="C00000"/>
                </a:solidFill>
                <a:cs typeface="+mn-ea"/>
              </a:rPr>
              <a:t>配置部分</a:t>
            </a:r>
            <a:r>
              <a:rPr lang="zh-CN" altLang="en-US" sz="2200">
                <a:cs typeface="+mn-ea"/>
              </a:rPr>
              <a:t>）</a:t>
            </a:r>
            <a:endParaRPr lang="zh-CN" altLang="en-US" sz="2200"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C00000"/>
                </a:solidFill>
                <a:cs typeface="+mn-ea"/>
              </a:rPr>
              <a:t>注意：不可以在配置文件里面写注释语句</a:t>
            </a:r>
            <a:endParaRPr lang="zh-CN" altLang="en-US">
              <a:solidFill>
                <a:srgbClr val="C00000"/>
              </a:solidFill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C00000"/>
                </a:solidFill>
                <a:cs typeface="+mn-ea"/>
              </a:rPr>
              <a:t>    并且需要在该页面对应的</a:t>
            </a:r>
            <a:r>
              <a:rPr lang="en-US" altLang="zh-CN">
                <a:solidFill>
                  <a:srgbClr val="C00000"/>
                </a:solidFill>
                <a:cs typeface="+mn-ea"/>
              </a:rPr>
              <a:t>js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文件注册页面，调用</a:t>
            </a:r>
            <a:r>
              <a:rPr lang="en-US" altLang="zh-CN">
                <a:solidFill>
                  <a:srgbClr val="C00000"/>
                </a:solidFill>
                <a:cs typeface="+mn-ea"/>
              </a:rPr>
              <a:t>Page()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方法，该方法接收一个</a:t>
            </a:r>
            <a:r>
              <a:rPr lang="en-US" altLang="zh-CN">
                <a:solidFill>
                  <a:srgbClr val="C00000"/>
                </a:solidFill>
                <a:cs typeface="+mn-ea"/>
              </a:rPr>
              <a:t>Object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参数</a:t>
            </a:r>
            <a:endParaRPr lang="zh-CN" altLang="en-US">
              <a:solidFill>
                <a:srgbClr val="C00000"/>
              </a:solidFill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1497330"/>
            <a:ext cx="2685415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搭建小程序入场页面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⑤搭建页面骨架（编写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.wxml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组件使用参考文档（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组件里面可以且只能嵌套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组件，且可以解析转义字符。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2498725"/>
            <a:ext cx="8656955" cy="27768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70980" y="2969895"/>
            <a:ext cx="1745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图片组件</a:t>
            </a:r>
            <a:endParaRPr lang="zh-CN" altLang="en-US" sz="2200"/>
          </a:p>
        </p:txBody>
      </p:sp>
      <p:sp>
        <p:nvSpPr>
          <p:cNvPr id="5" name="文本框 4"/>
          <p:cNvSpPr txBox="1"/>
          <p:nvPr/>
        </p:nvSpPr>
        <p:spPr>
          <a:xfrm>
            <a:off x="5227320" y="4067810"/>
            <a:ext cx="3371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文本组件，写在</a:t>
            </a:r>
            <a:r>
              <a:rPr lang="en-US" altLang="zh-CN" sz="2000"/>
              <a:t>text</a:t>
            </a:r>
            <a:r>
              <a:rPr lang="zh-CN" altLang="en-US" sz="2000"/>
              <a:t>里面的文字在移动端可以长按选中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3187065" y="4816475"/>
            <a:ext cx="23501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页面容器相当于</a:t>
            </a:r>
            <a:r>
              <a:rPr lang="en-US" altLang="zh-CN" sz="2000"/>
              <a:t>div</a:t>
            </a:r>
            <a:endParaRPr lang="en-US" altLang="zh-CN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搭建小程序入场页面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⑥样式设置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可以直接设置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style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属性也可以在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.wxss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文件中设置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一般来说静态的样式设置在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.wxss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文件里面，需要动态改变的样式可以设置在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style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属性里面。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.wxss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文件里面编写样式无需在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.wxml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页面引入。因为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app.json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文件中注册页面的时候不只是注册一个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.wxml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文件，而是注册了以该文件名有关的所有文件，它自动可以将这些文件关联在一起；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通用样式可以在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app.wxss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搭建小程序入场页面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⑦页面整体背景设置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小程序默认在最外边包了一个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page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容器，给该容器设置高度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100%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，在设置背景色。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如果设置头部导航栏的颜色则需要在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app.json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文件配置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window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832610"/>
            <a:ext cx="6497955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63905"/>
            <a:ext cx="8051800" cy="4683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什么是微信小程序？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165" y="1826260"/>
            <a:ext cx="5741670" cy="39668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导航栏、标题配置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实现方法：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.json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文件里面配置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window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选项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（参见文档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配置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—&gt;window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navigationBarBackgroundColor	HexColor  配置导航栏背景颜色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navigationBarTextStyle	String	white	配置导航栏标题颜色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（仅支持 black/white）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navigationBarTitleText	String	导航栏标题文字内容	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navigationStyle	String	default	导航栏样式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（仅支持 default/custom。custom 模式可自定义导航栏，只保留右上角胶囊状的按钮）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该属性只在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app.json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配置有效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6100" y="467995"/>
            <a:ext cx="8051800" cy="5897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移动设备的分辨率和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rpx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就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iphone6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而言：为什么在模拟器下的分辨率是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375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儿设计图一般给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750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呢？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096135"/>
            <a:ext cx="8153400" cy="43668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6100" y="661670"/>
            <a:ext cx="8051800" cy="5897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移动设备的分辨率和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rpx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如何做不同分辨率设备的自适应？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iPhone6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的物理像素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750 X 1334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的视觉稿进行设计，小程序采用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rpx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单位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iPhone6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下：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1px = 1rpx = 0.5pt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那么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使用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rpx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，小程序会自动在不同的分辨率下进行转换，实现自适应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6100" y="719455"/>
            <a:ext cx="8051800" cy="541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新建空白项目实现小程序创建 QuickStart 入场页面布局。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背景图设置为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#b3d4db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查看文档将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WeChat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颜色设置为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pink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25" y="2037080"/>
            <a:ext cx="2428875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0230"/>
            <a:ext cx="8051800" cy="4683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什么是微信小程序？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）不需要下载安装即可使用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从技术角度分析：小程序一开始时代码包限制为 1MB现在增加到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2MB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，不需要下载安装实际上是因为小程序体积非常小，当用户在点击该应用的时候下载安装的过程已经执行完成了。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3574415"/>
            <a:ext cx="7989570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0230"/>
            <a:ext cx="8051800" cy="5534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什么是微信小程序？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）用户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“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用完即走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”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，应用将无处不在，随时可用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从互联网整体的发展来看，过去的十年，互联网解决了人与信息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商品和人的链接，那么未来十年一定是链接服务与人。小程序的会是链接服务与人的尝试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845" y="2155190"/>
            <a:ext cx="427609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0230"/>
            <a:ext cx="8051800" cy="5534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什么是微信小程序？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744345"/>
            <a:ext cx="7235825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8356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微信的发展历程？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第一阶段：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IM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阶段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（语音通信和摇一摇）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第二阶段：浏览器阶段（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webview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（订阅号）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第三阶段：OS阶段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（小程序）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注解：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IM: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InstantMessaging(即时通讯,实时传讯)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②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：Operating System（操作系统）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8356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哪些服务和企业最适合接入小程序？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523365"/>
            <a:ext cx="802132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8356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哪些服务和企业最适合接入小程序？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656080"/>
            <a:ext cx="7486650" cy="41643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3724</Words>
  <Application>WPS 演示</Application>
  <PresentationFormat>全屏显示(4:3)</PresentationFormat>
  <Paragraphs>286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流夕</cp:lastModifiedBy>
  <cp:revision>5041</cp:revision>
  <dcterms:created xsi:type="dcterms:W3CDTF">2016-03-21T02:19:00Z</dcterms:created>
  <dcterms:modified xsi:type="dcterms:W3CDTF">2019-11-24T14:55:21Z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